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89" r:id="rId2"/>
    <p:sldId id="381" r:id="rId3"/>
    <p:sldId id="382" r:id="rId4"/>
    <p:sldId id="385" r:id="rId5"/>
    <p:sldId id="386" r:id="rId6"/>
    <p:sldId id="383" r:id="rId7"/>
    <p:sldId id="332" r:id="rId8"/>
    <p:sldId id="337" r:id="rId9"/>
    <p:sldId id="338" r:id="rId10"/>
    <p:sldId id="339" r:id="rId11"/>
    <p:sldId id="341" r:id="rId12"/>
    <p:sldId id="355" r:id="rId13"/>
    <p:sldId id="353" r:id="rId14"/>
    <p:sldId id="354" r:id="rId15"/>
    <p:sldId id="294" r:id="rId16"/>
    <p:sldId id="328" r:id="rId17"/>
    <p:sldId id="331" r:id="rId18"/>
    <p:sldId id="295" r:id="rId19"/>
    <p:sldId id="298" r:id="rId20"/>
    <p:sldId id="388" r:id="rId21"/>
    <p:sldId id="342" r:id="rId22"/>
    <p:sldId id="326" r:id="rId23"/>
    <p:sldId id="344" r:id="rId24"/>
    <p:sldId id="350" r:id="rId25"/>
    <p:sldId id="349" r:id="rId26"/>
    <p:sldId id="358" r:id="rId27"/>
    <p:sldId id="352" r:id="rId28"/>
    <p:sldId id="351" r:id="rId29"/>
    <p:sldId id="387" r:id="rId30"/>
    <p:sldId id="356" r:id="rId31"/>
    <p:sldId id="357" r:id="rId32"/>
    <p:sldId id="361" r:id="rId33"/>
    <p:sldId id="343" r:id="rId34"/>
    <p:sldId id="380" r:id="rId35"/>
    <p:sldId id="320" r:id="rId36"/>
    <p:sldId id="347" r:id="rId37"/>
    <p:sldId id="362" r:id="rId38"/>
    <p:sldId id="363" r:id="rId39"/>
    <p:sldId id="365" r:id="rId40"/>
    <p:sldId id="366" r:id="rId41"/>
    <p:sldId id="367" r:id="rId42"/>
    <p:sldId id="368" r:id="rId43"/>
    <p:sldId id="369" r:id="rId44"/>
    <p:sldId id="370" r:id="rId45"/>
    <p:sldId id="373" r:id="rId46"/>
    <p:sldId id="371" r:id="rId47"/>
    <p:sldId id="377" r:id="rId48"/>
    <p:sldId id="324" r:id="rId49"/>
    <p:sldId id="378" r:id="rId50"/>
    <p:sldId id="379" r:id="rId51"/>
    <p:sldId id="323" r:id="rId52"/>
    <p:sldId id="316" r:id="rId53"/>
    <p:sldId id="317" r:id="rId54"/>
    <p:sldId id="327" r:id="rId55"/>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5050"/>
    <a:srgbClr val="006600"/>
    <a:srgbClr val="FF33CC"/>
    <a:srgbClr val="33CC33"/>
    <a:srgbClr val="996633"/>
    <a:srgbClr val="FF3300"/>
    <a:srgbClr val="FF99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9" autoAdjust="0"/>
    <p:restoredTop sz="88394" autoAdjust="0"/>
  </p:normalViewPr>
  <p:slideViewPr>
    <p:cSldViewPr>
      <p:cViewPr varScale="1">
        <p:scale>
          <a:sx n="64" d="100"/>
          <a:sy n="64" d="100"/>
        </p:scale>
        <p:origin x="-1236" y="-78"/>
      </p:cViewPr>
      <p:guideLst>
        <p:guide orient="horz" pos="2160"/>
        <p:guide pos="2880"/>
      </p:guideLst>
    </p:cSldViewPr>
  </p:slideViewPr>
  <p:notesTextViewPr>
    <p:cViewPr>
      <p:scale>
        <a:sx n="66" d="100"/>
        <a:sy n="66" d="100"/>
      </p:scale>
      <p:origin x="0" y="0"/>
    </p:cViewPr>
  </p:notesTextViewPr>
  <p:sorterViewPr>
    <p:cViewPr>
      <p:scale>
        <a:sx n="33" d="100"/>
        <a:sy n="33" d="100"/>
      </p:scale>
      <p:origin x="0" y="0"/>
    </p:cViewPr>
  </p:sorterViewPr>
  <p:notesViewPr>
    <p:cSldViewPr>
      <p:cViewPr varScale="1">
        <p:scale>
          <a:sx n="63" d="100"/>
          <a:sy n="63" d="100"/>
        </p:scale>
        <p:origin x="-210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481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CCA4EB7-F520-4054-85AA-46D7B19583CC}"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smtClean="0"/>
              <a:t>Dean</a:t>
            </a:r>
            <a:r>
              <a:rPr lang="hu-HU" sz="1200" dirty="0" smtClean="0"/>
              <a:t>, </a:t>
            </a:r>
            <a:r>
              <a:rPr lang="hu-HU" sz="1200" dirty="0" err="1" smtClean="0"/>
              <a:t>Trends</a:t>
            </a:r>
            <a:r>
              <a:rPr lang="hu-HU" sz="1200" dirty="0" smtClean="0"/>
              <a:t> </a:t>
            </a:r>
            <a:r>
              <a:rPr lang="hu-HU" sz="1200" dirty="0" err="1" smtClean="0"/>
              <a:t>Genet</a:t>
            </a:r>
            <a:r>
              <a:rPr lang="hu-HU" sz="1200" dirty="0" smtClean="0"/>
              <a:t>, 2006, 2238.</a:t>
            </a: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5</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16</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a:t>
            </a:r>
            <a:r>
              <a:rPr lang="hu-HU" baseline="0" dirty="0" smtClean="0"/>
              <a:t> 2004</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18</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19</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1" dirty="0" smtClean="0"/>
              <a:t>http://www.biochem.arizona.edu/classes/bioc471/pages/Lecture8/Lecture8.html</a:t>
            </a: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22</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1" dirty="0" smtClean="0"/>
              <a:t>http://www.biochem.arizona.edu/classes/bioc471/pages/Lecture8/Lecture8.html</a:t>
            </a: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23</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24</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25</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de-DE" dirty="0" smtClean="0"/>
              <a:t>http://www.dianliwenmi.com/postimg_5099587.html</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27</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de-DE" dirty="0" smtClean="0"/>
              <a:t>https://www.thermofisher.com/hu/en/home/life-science/protein-biology/protein-biology-learning-center/protein-biology-resource-library/pierce-protein-methods/gel-shift-assays-emsa.html</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29</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35</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6</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36</a:t>
            </a:fld>
            <a:endParaRPr lang="hu-H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37</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38</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39</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 2004</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40</a:t>
            </a:fld>
            <a:endParaRPr 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Watson et </a:t>
            </a:r>
            <a:r>
              <a:rPr lang="hu-HU" dirty="0" err="1" smtClean="0"/>
              <a:t>al</a:t>
            </a:r>
            <a:r>
              <a:rPr lang="hu-HU" dirty="0" smtClean="0"/>
              <a:t>., </a:t>
            </a:r>
            <a:r>
              <a:rPr lang="hu-HU" dirty="0" err="1" smtClean="0"/>
              <a:t>Molecular</a:t>
            </a:r>
            <a:r>
              <a:rPr lang="hu-HU" dirty="0" smtClean="0"/>
              <a:t> </a:t>
            </a:r>
            <a:r>
              <a:rPr lang="hu-HU" dirty="0" err="1" smtClean="0"/>
              <a:t>Biology</a:t>
            </a:r>
            <a:r>
              <a:rPr lang="hu-HU" dirty="0" smtClean="0"/>
              <a:t> of </a:t>
            </a:r>
            <a:r>
              <a:rPr lang="hu-HU" dirty="0" err="1" smtClean="0"/>
              <a:t>the</a:t>
            </a:r>
            <a:r>
              <a:rPr lang="hu-HU" dirty="0" smtClean="0"/>
              <a:t> </a:t>
            </a:r>
            <a:r>
              <a:rPr lang="hu-HU" dirty="0" err="1" smtClean="0"/>
              <a:t>Gene</a:t>
            </a:r>
            <a:r>
              <a:rPr lang="hu-HU" dirty="0" smtClean="0"/>
              <a:t>, 5E, </a:t>
            </a:r>
            <a:r>
              <a:rPr lang="hu-HU" dirty="0" err="1" smtClean="0"/>
              <a:t>Pearson</a:t>
            </a:r>
            <a:r>
              <a:rPr lang="hu-HU" dirty="0" smtClean="0"/>
              <a:t>, 2004</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41</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42</a:t>
            </a:fld>
            <a:endParaRPr lang="hu-H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43</a:t>
            </a:fld>
            <a:endParaRPr lang="hu-H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44</a:t>
            </a:fld>
            <a:endParaRPr lang="hu-H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45</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de-DE" sz="1200" kern="1200" baseline="0" dirty="0" err="1" smtClean="0">
                <a:solidFill>
                  <a:schemeClr val="tx1"/>
                </a:solidFill>
                <a:latin typeface="Arial" charset="0"/>
                <a:ea typeface="+mn-ea"/>
                <a:cs typeface="+mn-cs"/>
              </a:rPr>
              <a:t>Normanno</a:t>
            </a:r>
            <a:r>
              <a:rPr lang="hu-HU" sz="1200" kern="1200" baseline="0" dirty="0" smtClean="0">
                <a:solidFill>
                  <a:schemeClr val="tx1"/>
                </a:solidFill>
                <a:latin typeface="Arial" charset="0"/>
                <a:ea typeface="+mn-ea"/>
                <a:cs typeface="+mn-cs"/>
              </a:rPr>
              <a:t>, </a:t>
            </a:r>
            <a:r>
              <a:rPr lang="de-DE" sz="1200" kern="1200" baseline="0" dirty="0" err="1" smtClean="0">
                <a:solidFill>
                  <a:schemeClr val="tx1"/>
                </a:solidFill>
                <a:latin typeface="Arial" charset="0"/>
                <a:ea typeface="+mn-ea"/>
                <a:cs typeface="+mn-cs"/>
              </a:rPr>
              <a:t>Biochimica</a:t>
            </a:r>
            <a:r>
              <a:rPr lang="de-DE" sz="1200" kern="1200" baseline="0" dirty="0" smtClean="0">
                <a:solidFill>
                  <a:schemeClr val="tx1"/>
                </a:solidFill>
                <a:latin typeface="Arial" charset="0"/>
                <a:ea typeface="+mn-ea"/>
                <a:cs typeface="+mn-cs"/>
              </a:rPr>
              <a:t> et </a:t>
            </a:r>
            <a:r>
              <a:rPr lang="de-DE" sz="1200" kern="1200" baseline="0" dirty="0" err="1" smtClean="0">
                <a:solidFill>
                  <a:schemeClr val="tx1"/>
                </a:solidFill>
                <a:latin typeface="Arial" charset="0"/>
                <a:ea typeface="+mn-ea"/>
                <a:cs typeface="+mn-cs"/>
              </a:rPr>
              <a:t>Biophysica</a:t>
            </a:r>
            <a:r>
              <a:rPr lang="de-DE" sz="1200" kern="1200" baseline="0" dirty="0" smtClean="0">
                <a:solidFill>
                  <a:schemeClr val="tx1"/>
                </a:solidFill>
                <a:latin typeface="Arial" charset="0"/>
                <a:ea typeface="+mn-ea"/>
                <a:cs typeface="+mn-cs"/>
              </a:rPr>
              <a:t> Acta 1819 (2012) 482–493</a:t>
            </a:r>
            <a:r>
              <a:rPr lang="hu-HU" sz="1200" kern="1200" baseline="0" dirty="0" smtClean="0">
                <a:solidFill>
                  <a:schemeClr val="tx1"/>
                </a:solidFill>
                <a:latin typeface="Arial" charset="0"/>
                <a:ea typeface="+mn-ea"/>
                <a:cs typeface="+mn-cs"/>
              </a:rPr>
              <a:t>.</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7</a:t>
            </a:fld>
            <a:endParaRPr lang="hu-H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46</a:t>
            </a:fld>
            <a:endParaRPr lang="hu-H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47</a:t>
            </a:fld>
            <a:endParaRPr lang="hu-H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Small</a:t>
            </a:r>
            <a:r>
              <a:rPr lang="hu-HU" dirty="0" smtClean="0"/>
              <a:t>, </a:t>
            </a:r>
            <a:r>
              <a:rPr lang="en-US" sz="1200" kern="1200" baseline="0" dirty="0" smtClean="0">
                <a:solidFill>
                  <a:schemeClr val="tx1"/>
                </a:solidFill>
                <a:latin typeface="Arial" charset="0"/>
                <a:ea typeface="+mn-ea"/>
                <a:cs typeface="+mn-cs"/>
              </a:rPr>
              <a:t>DEVELOPMENTAL BIOLOGY </a:t>
            </a:r>
            <a:r>
              <a:rPr lang="en-US" sz="1200" b="1" kern="1200" baseline="0" dirty="0" smtClean="0">
                <a:solidFill>
                  <a:schemeClr val="tx1"/>
                </a:solidFill>
                <a:latin typeface="Arial" charset="0"/>
                <a:ea typeface="+mn-ea"/>
                <a:cs typeface="+mn-cs"/>
              </a:rPr>
              <a:t>175, 314–324 (1996)</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48</a:t>
            </a:fld>
            <a:endParaRPr lang="hu-H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9E, </a:t>
            </a:r>
            <a:r>
              <a:rPr lang="hu-HU" sz="1200" dirty="0" err="1" smtClean="0"/>
              <a:t>Sinauer</a:t>
            </a:r>
            <a:r>
              <a:rPr lang="hu-HU" sz="1200" dirty="0" smtClean="0"/>
              <a:t>, 2010</a:t>
            </a:r>
            <a:endParaRPr lang="hu-HU" sz="2400" dirty="0" smtClean="0">
              <a:latin typeface="Times New Roman" pitchFamily="18" charset="0"/>
            </a:endParaRPr>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49</a:t>
            </a:fld>
            <a:endParaRPr lang="hu-H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50</a:t>
            </a:fld>
            <a:endParaRPr lang="hu-H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51</a:t>
            </a:fld>
            <a:endParaRPr lang="hu-H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52</a:t>
            </a:fld>
            <a:endParaRPr lang="hu-H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Small</a:t>
            </a:r>
            <a:r>
              <a:rPr lang="hu-HU" dirty="0" smtClean="0"/>
              <a:t>, </a:t>
            </a:r>
            <a:r>
              <a:rPr lang="en-US" sz="1200" kern="1200" baseline="0" dirty="0" smtClean="0">
                <a:solidFill>
                  <a:schemeClr val="tx1"/>
                </a:solidFill>
                <a:latin typeface="Arial" charset="0"/>
                <a:ea typeface="+mn-ea"/>
                <a:cs typeface="+mn-cs"/>
              </a:rPr>
              <a:t>DEVELOPMENTAL BIOLOGY </a:t>
            </a:r>
            <a:r>
              <a:rPr lang="en-US" sz="1200" b="1" kern="1200" baseline="0" dirty="0" smtClean="0">
                <a:solidFill>
                  <a:schemeClr val="tx1"/>
                </a:solidFill>
                <a:latin typeface="Arial" charset="0"/>
                <a:ea typeface="+mn-ea"/>
                <a:cs typeface="+mn-cs"/>
              </a:rPr>
              <a:t>175, 314–324 (1996)</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54</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Hueber</a:t>
            </a:r>
            <a:r>
              <a:rPr lang="hu-HU" dirty="0" smtClean="0"/>
              <a:t>, </a:t>
            </a:r>
            <a:r>
              <a:rPr lang="hu-HU" dirty="0" err="1" smtClean="0"/>
              <a:t>BioEssays</a:t>
            </a:r>
            <a:r>
              <a:rPr lang="hu-HU" dirty="0" smtClean="0"/>
              <a:t> 2008</a:t>
            </a:r>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10</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11</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fontScale="85000"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smtClean="0"/>
              <a:t>Bulger</a:t>
            </a:r>
            <a:r>
              <a:rPr lang="hu-HU" sz="1200" dirty="0" smtClean="0"/>
              <a:t>, </a:t>
            </a:r>
            <a:r>
              <a:rPr lang="en-US" sz="1200" dirty="0" smtClean="0"/>
              <a:t>Dev </a:t>
            </a:r>
            <a:r>
              <a:rPr lang="en-US" sz="1200" dirty="0" err="1" smtClean="0"/>
              <a:t>Biol</a:t>
            </a:r>
            <a:r>
              <a:rPr lang="hu-HU" sz="1200" dirty="0" smtClean="0"/>
              <a:t>,</a:t>
            </a:r>
            <a:r>
              <a:rPr lang="en-US" sz="1200" dirty="0" smtClean="0"/>
              <a:t>339 (2010) 250–257</a:t>
            </a:r>
            <a:endParaRPr lang="de-DE" sz="1200" dirty="0" smtClean="0"/>
          </a:p>
          <a:p>
            <a:pPr eaLnBrk="1" hangingPunct="1">
              <a:defRPr/>
            </a:pPr>
            <a:endParaRPr lang="hu-HU" dirty="0" smtClean="0"/>
          </a:p>
          <a:p>
            <a:pPr eaLnBrk="1" hangingPunct="1">
              <a:defRPr/>
            </a:pPr>
            <a:endParaRPr lang="hu-HU" dirty="0" smtClean="0"/>
          </a:p>
          <a:p>
            <a:pPr eaLnBrk="1" hangingPunct="1">
              <a:defRPr/>
            </a:pPr>
            <a:r>
              <a:rPr lang="en-US" dirty="0" smtClean="0"/>
              <a:t>Potential mechanisms underlying distal enhancer-promoter </a:t>
            </a:r>
            <a:r>
              <a:rPr lang="en-US" dirty="0" err="1" smtClean="0"/>
              <a:t>colocalization</a:t>
            </a:r>
            <a:r>
              <a:rPr lang="en-US" dirty="0" smtClean="0"/>
              <a:t>. </a:t>
            </a:r>
            <a:endParaRPr lang="hu-HU" dirty="0" smtClean="0"/>
          </a:p>
          <a:p>
            <a:pPr eaLnBrk="1" hangingPunct="1">
              <a:defRPr/>
            </a:pPr>
            <a:endParaRPr lang="hu-HU" dirty="0" smtClean="0"/>
          </a:p>
          <a:p>
            <a:pPr eaLnBrk="1" hangingPunct="1">
              <a:defRPr/>
            </a:pPr>
            <a:r>
              <a:rPr lang="en-US" dirty="0" smtClean="0"/>
              <a:t>(A) The “traditional” view of enhancer-promoter interactions, in which proteins bound to the</a:t>
            </a:r>
            <a:r>
              <a:rPr lang="hu-HU" dirty="0" smtClean="0"/>
              <a:t> </a:t>
            </a:r>
            <a:r>
              <a:rPr lang="en-US" dirty="0" smtClean="0"/>
              <a:t>enhancer (ENH) and other proteins bound to the promoter (PRO) </a:t>
            </a:r>
            <a:r>
              <a:rPr lang="hu-HU" dirty="0" smtClean="0"/>
              <a:t>d</a:t>
            </a:r>
            <a:r>
              <a:rPr lang="en-US" dirty="0" err="1" smtClean="0"/>
              <a:t>irectly</a:t>
            </a:r>
            <a:r>
              <a:rPr lang="en-US" dirty="0" smtClean="0"/>
              <a:t> interact with each other to facilitate transcriptional activation, whether by recruitment of RNA polymerase</a:t>
            </a:r>
            <a:r>
              <a:rPr lang="hu-HU" dirty="0" smtClean="0"/>
              <a:t> </a:t>
            </a:r>
            <a:r>
              <a:rPr lang="en-US" dirty="0" smtClean="0"/>
              <a:t>II (as shown), stimulation of RNA polymerase II elongation (as demonstrated for the β-</a:t>
            </a:r>
            <a:r>
              <a:rPr lang="en-US" dirty="0" err="1" smtClean="0"/>
              <a:t>globin</a:t>
            </a:r>
            <a:r>
              <a:rPr lang="en-US" dirty="0" smtClean="0"/>
              <a:t> LCR), or another mechanism. Blue circles represent </a:t>
            </a:r>
            <a:r>
              <a:rPr lang="en-US" dirty="0" err="1" smtClean="0"/>
              <a:t>nucleosomes</a:t>
            </a:r>
            <a:r>
              <a:rPr lang="en-US" dirty="0" smtClean="0"/>
              <a:t>; based on the best</a:t>
            </a:r>
            <a:r>
              <a:rPr lang="hu-HU" dirty="0" smtClean="0"/>
              <a:t> </a:t>
            </a:r>
            <a:r>
              <a:rPr lang="en-US" dirty="0" smtClean="0"/>
              <a:t>available evidence, we have depicted the majority of intervening sequence between the enhancer and promoter as condensed to the 30 nm fiber, although higher-order chromatin</a:t>
            </a:r>
          </a:p>
          <a:p>
            <a:pPr eaLnBrk="1" hangingPunct="1">
              <a:defRPr/>
            </a:pPr>
            <a:r>
              <a:rPr lang="en-US" dirty="0" smtClean="0"/>
              <a:t>structure is not well understood and so compaction may be more extensive than this. </a:t>
            </a:r>
            <a:endParaRPr lang="hu-HU" dirty="0" smtClean="0"/>
          </a:p>
          <a:p>
            <a:pPr eaLnBrk="1" hangingPunct="1">
              <a:defRPr/>
            </a:pPr>
            <a:endParaRPr lang="hu-HU" dirty="0" smtClean="0"/>
          </a:p>
          <a:p>
            <a:pPr eaLnBrk="1" hangingPunct="1">
              <a:defRPr/>
            </a:pPr>
            <a:r>
              <a:rPr lang="en-US" dirty="0" smtClean="0"/>
              <a:t>(B) Enhancer-promoter </a:t>
            </a:r>
            <a:r>
              <a:rPr lang="en-US" dirty="0" err="1" smtClean="0"/>
              <a:t>colocalization</a:t>
            </a:r>
            <a:r>
              <a:rPr lang="en-US" dirty="0" smtClean="0"/>
              <a:t> by association with RNA polymerase II transcription</a:t>
            </a:r>
            <a:r>
              <a:rPr lang="hu-HU" dirty="0" smtClean="0"/>
              <a:t> </a:t>
            </a:r>
            <a:r>
              <a:rPr lang="en-US" dirty="0" smtClean="0"/>
              <a:t>“factories.” In this model, factors bound to both enhancer and promoter independently recruit RNA polymerase II; in a nuclear environment consisting of transcription “factories,”</a:t>
            </a:r>
            <a:r>
              <a:rPr lang="hu-HU" dirty="0" smtClean="0"/>
              <a:t> </a:t>
            </a:r>
            <a:r>
              <a:rPr lang="en-US" dirty="0" smtClean="0"/>
              <a:t>however, this amounts to enhancer and promoter </a:t>
            </a:r>
            <a:r>
              <a:rPr lang="en-US" dirty="0" err="1" smtClean="0"/>
              <a:t>colocalizing</a:t>
            </a:r>
            <a:r>
              <a:rPr lang="en-US" dirty="0" smtClean="0"/>
              <a:t> to the same “factory.” The green circles represent as-yet undefined, non-</a:t>
            </a:r>
            <a:r>
              <a:rPr lang="en-US" dirty="0" err="1" smtClean="0"/>
              <a:t>Pol</a:t>
            </a:r>
            <a:r>
              <a:rPr lang="en-US" dirty="0" smtClean="0"/>
              <a:t> II proteins presumed to be present in</a:t>
            </a:r>
            <a:r>
              <a:rPr lang="hu-HU" dirty="0" smtClean="0"/>
              <a:t> </a:t>
            </a:r>
            <a:r>
              <a:rPr lang="en-US" dirty="0" smtClean="0"/>
              <a:t>transcription factories. </a:t>
            </a:r>
            <a:endParaRPr lang="hu-HU" dirty="0" smtClean="0"/>
          </a:p>
          <a:p>
            <a:pPr eaLnBrk="1" hangingPunct="1">
              <a:defRPr/>
            </a:pPr>
            <a:endParaRPr lang="hu-HU" dirty="0" smtClean="0"/>
          </a:p>
          <a:p>
            <a:pPr eaLnBrk="1" hangingPunct="1">
              <a:defRPr/>
            </a:pPr>
            <a:r>
              <a:rPr lang="en-US" dirty="0" smtClean="0"/>
              <a:t>(C) Enhancer and promoter interactions with specific transcription factories. In this model, different genes associate with different kinds of transcription</a:t>
            </a:r>
            <a:r>
              <a:rPr lang="hu-HU" dirty="0" smtClean="0"/>
              <a:t> </a:t>
            </a:r>
            <a:r>
              <a:rPr lang="en-US" dirty="0" smtClean="0"/>
              <a:t>factories. Such specific association is presumably mediated by some common factor or complex recruited to both the enhancer and the promoter (denoted by violet or green circles,</a:t>
            </a:r>
            <a:r>
              <a:rPr lang="hu-HU" dirty="0" smtClean="0"/>
              <a:t> </a:t>
            </a:r>
            <a:r>
              <a:rPr lang="en-US" dirty="0" smtClean="0"/>
              <a:t>respectively), and would be expected to underlie specific </a:t>
            </a:r>
            <a:r>
              <a:rPr lang="en-US" dirty="0" err="1" smtClean="0"/>
              <a:t>interchromosomal</a:t>
            </a:r>
            <a:r>
              <a:rPr lang="en-US" dirty="0" smtClean="0"/>
              <a:t> interactions.</a:t>
            </a:r>
            <a:endParaRPr lang="de-DE" dirty="0" smtClean="0"/>
          </a:p>
        </p:txBody>
      </p:sp>
      <p:sp>
        <p:nvSpPr>
          <p:cNvPr id="93188" name="Dia számának helye 3"/>
          <p:cNvSpPr>
            <a:spLocks noGrp="1"/>
          </p:cNvSpPr>
          <p:nvPr>
            <p:ph type="sldNum" sz="quarter" idx="5"/>
          </p:nvPr>
        </p:nvSpPr>
        <p:spPr>
          <a:noFill/>
        </p:spPr>
        <p:txBody>
          <a:bodyPr/>
          <a:lstStyle/>
          <a:p>
            <a:fld id="{9450754C-0DF9-4863-92A0-EB85499FFCBF}" type="slidenum">
              <a:rPr lang="hu-HU" smtClean="0"/>
              <a:pPr/>
              <a:t>12</a:t>
            </a:fld>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a:bodyPr>
          <a:lstStyle/>
          <a:p>
            <a:pPr eaLnBrk="1" hangingPunct="1">
              <a:defRPr/>
            </a:pPr>
            <a:r>
              <a:rPr lang="de-DE" sz="1200" kern="1200" baseline="0" dirty="0" err="1" smtClean="0">
                <a:solidFill>
                  <a:schemeClr val="tx1"/>
                </a:solidFill>
                <a:latin typeface="Arial" charset="0"/>
                <a:ea typeface="+mn-ea"/>
                <a:cs typeface="+mn-cs"/>
              </a:rPr>
              <a:t>Krivega</a:t>
            </a:r>
            <a:r>
              <a:rPr lang="hu-HU"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Current Opinion in Genetics &amp; Development 2012, 22:79–85</a:t>
            </a:r>
            <a:endParaRPr lang="hu-HU" dirty="0" smtClean="0"/>
          </a:p>
          <a:p>
            <a:pPr eaLnBrk="1" hangingPunct="1">
              <a:defRPr/>
            </a:pPr>
            <a:endParaRPr lang="hu-HU" dirty="0" smtClean="0"/>
          </a:p>
        </p:txBody>
      </p:sp>
      <p:sp>
        <p:nvSpPr>
          <p:cNvPr id="92164" name="Dia számának helye 3"/>
          <p:cNvSpPr>
            <a:spLocks noGrp="1"/>
          </p:cNvSpPr>
          <p:nvPr>
            <p:ph type="sldNum" sz="quarter" idx="5"/>
          </p:nvPr>
        </p:nvSpPr>
        <p:spPr>
          <a:noFill/>
        </p:spPr>
        <p:txBody>
          <a:bodyPr/>
          <a:lstStyle/>
          <a:p>
            <a:fld id="{E1519ADF-1C9E-494F-BFDC-441DD44CC24A}" type="slidenum">
              <a:rPr lang="hu-HU" smtClean="0"/>
              <a:pPr/>
              <a:t>13</a:t>
            </a:fld>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err="1" smtClean="0">
                <a:solidFill>
                  <a:schemeClr val="tx1"/>
                </a:solidFill>
                <a:latin typeface="Arial" charset="0"/>
                <a:ea typeface="+mn-ea"/>
                <a:cs typeface="+mn-cs"/>
              </a:rPr>
              <a:t>Krivega</a:t>
            </a:r>
            <a:r>
              <a:rPr lang="hu-HU"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Current Opinion in Genetics &amp; Development 2012, 22:79–85</a:t>
            </a:r>
            <a:endParaRPr lang="hu-HU" dirty="0" smtClean="0"/>
          </a:p>
          <a:p>
            <a:pPr eaLnBrk="1" hangingPunct="1">
              <a:defRPr/>
            </a:pPr>
            <a:endParaRPr lang="hu-HU" dirty="0" smtClean="0"/>
          </a:p>
          <a:p>
            <a:pPr eaLnBrk="1" hangingPunct="1">
              <a:defRPr/>
            </a:pPr>
            <a:endParaRPr lang="hu-HU" dirty="0" smtClean="0"/>
          </a:p>
          <a:p>
            <a:pPr eaLnBrk="1" hangingPunct="1">
              <a:defRPr/>
            </a:pPr>
            <a:r>
              <a:rPr lang="en-US" dirty="0" smtClean="0"/>
              <a:t>Influence of enhancer–promoter interaction on intra-nuclear migration to</a:t>
            </a:r>
            <a:r>
              <a:rPr lang="hu-HU" dirty="0" smtClean="0"/>
              <a:t> </a:t>
            </a:r>
            <a:r>
              <a:rPr lang="en-US" dirty="0" smtClean="0"/>
              <a:t>a transcription factory. Before activation a locus occupies a position</a:t>
            </a:r>
            <a:r>
              <a:rPr lang="hu-HU" dirty="0" smtClean="0"/>
              <a:t> </a:t>
            </a:r>
            <a:r>
              <a:rPr lang="en-US" dirty="0" smtClean="0"/>
              <a:t>near the nuclear periphery and the enhancer and promoter do not yet</a:t>
            </a:r>
            <a:r>
              <a:rPr lang="hu-HU" dirty="0" smtClean="0"/>
              <a:t> </a:t>
            </a:r>
            <a:r>
              <a:rPr lang="en-US" dirty="0" smtClean="0"/>
              <a:t>interact with each other.</a:t>
            </a:r>
            <a:endParaRPr lang="hu-HU" dirty="0" smtClean="0"/>
          </a:p>
          <a:p>
            <a:pPr eaLnBrk="1" hangingPunct="1">
              <a:defRPr/>
            </a:pPr>
            <a:r>
              <a:rPr lang="en-US" dirty="0" smtClean="0"/>
              <a:t> </a:t>
            </a:r>
            <a:endParaRPr lang="hu-HU" dirty="0" smtClean="0"/>
          </a:p>
          <a:p>
            <a:pPr marL="228600" indent="-228600" eaLnBrk="1" hangingPunct="1">
              <a:buFontTx/>
              <a:buAutoNum type="alphaLcParenBoth"/>
              <a:defRPr/>
            </a:pPr>
            <a:r>
              <a:rPr lang="en-US" dirty="0" smtClean="0"/>
              <a:t>In one view, after activation the enhancer</a:t>
            </a:r>
            <a:r>
              <a:rPr lang="hu-HU" dirty="0" smtClean="0"/>
              <a:t> </a:t>
            </a:r>
            <a:r>
              <a:rPr lang="en-US" dirty="0" smtClean="0"/>
              <a:t>interacts with the promoter which in turn leads to locus migration into the</a:t>
            </a:r>
            <a:r>
              <a:rPr lang="hu-HU" dirty="0" smtClean="0"/>
              <a:t> </a:t>
            </a:r>
            <a:r>
              <a:rPr lang="en-US" dirty="0" smtClean="0"/>
              <a:t>nuclear interior and localization in an RNA </a:t>
            </a:r>
            <a:r>
              <a:rPr lang="en-US" dirty="0" err="1" smtClean="0"/>
              <a:t>pol</a:t>
            </a:r>
            <a:r>
              <a:rPr lang="en-US" dirty="0" smtClean="0"/>
              <a:t> II transcription factory.</a:t>
            </a:r>
            <a:r>
              <a:rPr lang="hu-HU" dirty="0" smtClean="0"/>
              <a:t> </a:t>
            </a:r>
            <a:r>
              <a:rPr lang="en-US" dirty="0" smtClean="0"/>
              <a:t>Subsequently, transcription at the enhancer and promoter produces</a:t>
            </a:r>
            <a:r>
              <a:rPr lang="hu-HU" dirty="0" smtClean="0"/>
              <a:t> </a:t>
            </a:r>
            <a:r>
              <a:rPr lang="en-US" dirty="0" err="1" smtClean="0"/>
              <a:t>ncRNA</a:t>
            </a:r>
            <a:r>
              <a:rPr lang="en-US" dirty="0" smtClean="0"/>
              <a:t> that stabilize the interaction and mRNA respectively. </a:t>
            </a:r>
            <a:endParaRPr lang="hu-HU" dirty="0" smtClean="0"/>
          </a:p>
          <a:p>
            <a:pPr marL="228600" indent="-228600" eaLnBrk="1" hangingPunct="1">
              <a:defRPr/>
            </a:pPr>
            <a:endParaRPr lang="hu-HU" dirty="0" smtClean="0"/>
          </a:p>
          <a:p>
            <a:pPr marL="228600" indent="-228600" eaLnBrk="1" hangingPunct="1">
              <a:defRPr/>
            </a:pPr>
            <a:r>
              <a:rPr lang="en-US" dirty="0" smtClean="0"/>
              <a:t>(b)</a:t>
            </a:r>
            <a:r>
              <a:rPr lang="hu-HU" dirty="0" smtClean="0"/>
              <a:t> </a:t>
            </a:r>
            <a:r>
              <a:rPr lang="en-US" dirty="0" smtClean="0"/>
              <a:t>Alternatively, the locus migrates to an interior position without</a:t>
            </a:r>
            <a:r>
              <a:rPr lang="hu-HU" dirty="0" smtClean="0"/>
              <a:t> </a:t>
            </a:r>
            <a:r>
              <a:rPr lang="en-US" dirty="0" smtClean="0"/>
              <a:t>communication between the enhancer and the target gene promoter and</a:t>
            </a:r>
            <a:r>
              <a:rPr lang="hu-HU" dirty="0" smtClean="0"/>
              <a:t> </a:t>
            </a:r>
            <a:r>
              <a:rPr lang="en-US" dirty="0" smtClean="0"/>
              <a:t>their interaction is established in the RNA </a:t>
            </a:r>
            <a:r>
              <a:rPr lang="en-US" dirty="0" err="1" smtClean="0"/>
              <a:t>polII</a:t>
            </a:r>
            <a:r>
              <a:rPr lang="en-US" dirty="0" smtClean="0"/>
              <a:t> factory, possibly with the</a:t>
            </a:r>
            <a:r>
              <a:rPr lang="hu-HU" dirty="0" smtClean="0"/>
              <a:t> </a:t>
            </a:r>
            <a:r>
              <a:rPr lang="en-US" dirty="0" smtClean="0"/>
              <a:t>participation of the </a:t>
            </a:r>
            <a:r>
              <a:rPr lang="en-US" dirty="0" err="1" smtClean="0"/>
              <a:t>ncRNA</a:t>
            </a:r>
            <a:r>
              <a:rPr lang="en-US" dirty="0" smtClean="0"/>
              <a:t> transcript. Designations are the same as in</a:t>
            </a:r>
            <a:r>
              <a:rPr lang="hu-HU" dirty="0" smtClean="0"/>
              <a:t> </a:t>
            </a:r>
            <a:r>
              <a:rPr lang="en-US" dirty="0" smtClean="0"/>
              <a:t>Figure 1.</a:t>
            </a:r>
            <a:endParaRPr lang="de-DE" dirty="0" smtClean="0"/>
          </a:p>
        </p:txBody>
      </p:sp>
      <p:sp>
        <p:nvSpPr>
          <p:cNvPr id="94212" name="Dia számának helye 3"/>
          <p:cNvSpPr>
            <a:spLocks noGrp="1"/>
          </p:cNvSpPr>
          <p:nvPr>
            <p:ph type="sldNum" sz="quarter" idx="5"/>
          </p:nvPr>
        </p:nvSpPr>
        <p:spPr>
          <a:noFill/>
        </p:spPr>
        <p:txBody>
          <a:bodyPr/>
          <a:lstStyle/>
          <a:p>
            <a:fld id="{652A45EE-BD20-462D-BB22-43533BDB3FCF}" type="slidenum">
              <a:rPr lang="hu-HU" smtClean="0"/>
              <a:pPr/>
              <a:t>14</a:t>
            </a:fld>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Arias</a:t>
            </a:r>
            <a:r>
              <a:rPr lang="hu-HU" dirty="0" smtClean="0"/>
              <a:t>, Stewart, </a:t>
            </a:r>
            <a:r>
              <a:rPr lang="hu-HU" dirty="0" err="1" smtClean="0"/>
              <a:t>Molecular</a:t>
            </a:r>
            <a:r>
              <a:rPr lang="hu-HU" dirty="0" smtClean="0"/>
              <a:t> </a:t>
            </a:r>
            <a:r>
              <a:rPr lang="hu-HU" dirty="0" err="1" smtClean="0"/>
              <a:t>principles</a:t>
            </a:r>
            <a:r>
              <a:rPr lang="hu-HU" dirty="0" smtClean="0"/>
              <a:t> of </a:t>
            </a:r>
            <a:r>
              <a:rPr lang="hu-HU" dirty="0" err="1" smtClean="0"/>
              <a:t>animal</a:t>
            </a:r>
            <a:r>
              <a:rPr lang="hu-HU" dirty="0" smtClean="0"/>
              <a:t> </a:t>
            </a:r>
            <a:r>
              <a:rPr lang="hu-HU" dirty="0" err="1" smtClean="0"/>
              <a:t>development</a:t>
            </a:r>
            <a:r>
              <a:rPr lang="hu-HU" dirty="0" smtClean="0"/>
              <a:t>, OUP, 2003 </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7CCA4EB7-F520-4054-85AA-46D7B19583CC}" type="slidenum">
              <a:rPr lang="hu-HU" smtClean="0"/>
              <a:pPr>
                <a:defRPr/>
              </a:pPr>
              <a:t>15</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E9C2156-D573-4F62-977D-FB4C6902F221}"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BB7CBDA-C453-4606-A51B-5D599B2BA761}"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de-DE"/>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022634A-E903-462E-AF56-89358FAA2E9F}"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D543A23-B0C5-4F6E-8BCD-1CBCFE2D6CA1}"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DD6012D-FB11-47E4-B81A-6FA0CB15F5B4}"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7666C28A-CFD1-411B-9D6E-6BFD4796F3D5}"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C19701B9-08BB-4FD5-A298-124C1A3B5A78}"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47E85170-6CBF-4401-9109-CEE9F7D299C2}"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D27FAD83-2090-48C5-89BC-EA2D72550228}"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653CCC0-AC1E-4E58-969F-CF3C106CD043}"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1BC0C468-358F-4537-A9B3-65A8F8B77945}"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D49EC93-BD91-4EFA-96FB-ABC53B166CB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3.bin"/><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14.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5.bin"/><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2492896"/>
            <a:ext cx="7772400" cy="1470025"/>
          </a:xfrm>
        </p:spPr>
        <p:txBody>
          <a:bodyPr/>
          <a:lstStyle/>
          <a:p>
            <a:pPr>
              <a:spcBef>
                <a:spcPct val="50000"/>
              </a:spcBef>
            </a:pPr>
            <a:r>
              <a:rPr lang="hu-HU" sz="3200" b="1" i="1" dirty="0" err="1" smtClean="0"/>
              <a:t>Enhancers</a:t>
            </a:r>
            <a:endParaRPr lang="hu-HU" sz="1800" dirty="0">
              <a:latin typeface="Times New Roman" pitchFamily="18" charset="0"/>
            </a:endParaRPr>
          </a:p>
        </p:txBody>
      </p:sp>
      <p:sp>
        <p:nvSpPr>
          <p:cNvPr id="2051" name="Rectangle 3"/>
          <p:cNvSpPr>
            <a:spLocks noGrp="1" noChangeArrowheads="1"/>
          </p:cNvSpPr>
          <p:nvPr>
            <p:ph type="subTitle" idx="1"/>
          </p:nvPr>
        </p:nvSpPr>
        <p:spPr>
          <a:xfrm>
            <a:off x="4430713" y="4941888"/>
            <a:ext cx="4713287" cy="1198562"/>
          </a:xfrm>
        </p:spPr>
        <p:txBody>
          <a:bodyPr/>
          <a:lstStyle/>
          <a:p>
            <a:pPr eaLnBrk="1" hangingPunct="1"/>
            <a:r>
              <a:rPr lang="hu-HU" sz="2000" b="1" dirty="0">
                <a:latin typeface="Segoe UI" panose="020B0502040204020203" pitchFamily="34" charset="0"/>
                <a:cs typeface="Segoe UI" panose="020B0502040204020203" pitchFamily="34" charset="0"/>
              </a:rPr>
              <a:t>dr. Attila Magyar</a:t>
            </a:r>
          </a:p>
          <a:p>
            <a:pPr>
              <a:spcBef>
                <a:spcPct val="50000"/>
              </a:spcBef>
            </a:pPr>
            <a:r>
              <a:rPr lang="hu-HU" sz="2000" b="1" i="1" dirty="0" smtClean="0">
                <a:latin typeface="Arial" pitchFamily="34" charset="0"/>
                <a:cs typeface="Arial" pitchFamily="34" charset="0"/>
              </a:rPr>
              <a:t>21.11.2017</a:t>
            </a:r>
            <a:endParaRPr lang="hu-HU" sz="2000" b="1" i="1" dirty="0">
              <a:latin typeface="Arial" pitchFamily="34" charset="0"/>
              <a:cs typeface="Arial" pitchFamily="34" charset="0"/>
            </a:endParaRPr>
          </a:p>
        </p:txBody>
      </p:sp>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3" name="Text Box 2"/>
          <p:cNvSpPr txBox="1">
            <a:spLocks noChangeArrowheads="1"/>
          </p:cNvSpPr>
          <p:nvPr/>
        </p:nvSpPr>
        <p:spPr bwMode="auto">
          <a:xfrm>
            <a:off x="236538" y="690538"/>
            <a:ext cx="8388350" cy="784830"/>
          </a:xfrm>
          <a:prstGeom prst="rect">
            <a:avLst/>
          </a:prstGeom>
          <a:noFill/>
          <a:ln w="9525">
            <a:noFill/>
            <a:miter lim="800000"/>
            <a:headEnd/>
            <a:tailEnd/>
          </a:ln>
        </p:spPr>
        <p:txBody>
          <a:bodyPr>
            <a:spAutoFit/>
          </a:bodyPr>
          <a:lstStyle/>
          <a:p>
            <a:pPr algn="ctr">
              <a:spcBef>
                <a:spcPct val="50000"/>
              </a:spcBef>
            </a:pPr>
            <a:r>
              <a:rPr kumimoji="1" lang="de-DE" sz="1800" b="1" i="1" dirty="0">
                <a:solidFill>
                  <a:srgbClr val="A50021"/>
                </a:solidFill>
                <a:latin typeface="Segoe UI" panose="020B0502040204020203" pitchFamily="34" charset="0"/>
                <a:cs typeface="Segoe UI" panose="020B0502040204020203" pitchFamily="34" charset="0"/>
              </a:rPr>
              <a:t>Medizinische Embryologie</a:t>
            </a:r>
            <a:r>
              <a:rPr kumimoji="1" lang="hu-HU" sz="1800" b="1" i="1" dirty="0">
                <a:solidFill>
                  <a:srgbClr val="A50021"/>
                </a:solidFill>
                <a:latin typeface="Segoe UI" panose="020B0502040204020203" pitchFamily="34" charset="0"/>
                <a:cs typeface="Segoe UI" panose="020B0502040204020203" pitchFamily="34" charset="0"/>
              </a:rPr>
              <a:t> I</a:t>
            </a:r>
          </a:p>
          <a:p>
            <a:pPr algn="ctr">
              <a:spcBef>
                <a:spcPct val="50000"/>
              </a:spcBef>
            </a:pPr>
            <a:r>
              <a:rPr kumimoji="1" lang="hu-HU" sz="1800" b="1" i="1" dirty="0">
                <a:solidFill>
                  <a:srgbClr val="A50021"/>
                </a:solidFill>
                <a:latin typeface="Segoe UI" panose="020B0502040204020203" pitchFamily="34" charset="0"/>
                <a:cs typeface="Segoe UI" panose="020B0502040204020203" pitchFamily="34" charset="0"/>
              </a:rPr>
              <a:t>2017-2018, </a:t>
            </a:r>
            <a:r>
              <a:rPr kumimoji="1" lang="hu-HU" sz="1800" b="1" i="1" dirty="0" err="1">
                <a:solidFill>
                  <a:srgbClr val="A50021"/>
                </a:solidFill>
                <a:latin typeface="Segoe UI" panose="020B0502040204020203" pitchFamily="34" charset="0"/>
                <a:cs typeface="Segoe UI" panose="020B0502040204020203" pitchFamily="34" charset="0"/>
              </a:rPr>
              <a:t>Wintersemester</a:t>
            </a:r>
            <a:endParaRPr kumimoji="1" lang="hu-HU" sz="1800" b="1" i="1" dirty="0">
              <a:solidFill>
                <a:srgbClr val="A50021"/>
              </a:solidFill>
              <a:latin typeface="Segoe UI" panose="020B0502040204020203" pitchFamily="34" charset="0"/>
              <a:cs typeface="Segoe UI" panose="020B0502040204020203" pitchFamily="34" charset="0"/>
            </a:endParaRPr>
          </a:p>
        </p:txBody>
      </p:sp>
      <p:sp>
        <p:nvSpPr>
          <p:cNvPr id="17" name="Szövegdoboz 16"/>
          <p:cNvSpPr txBox="1"/>
          <p:nvPr/>
        </p:nvSpPr>
        <p:spPr>
          <a:xfrm>
            <a:off x="251520" y="4514363"/>
            <a:ext cx="1800200" cy="1569660"/>
          </a:xfrm>
          <a:prstGeom prst="rect">
            <a:avLst/>
          </a:prstGeom>
          <a:noFill/>
        </p:spPr>
        <p:txBody>
          <a:bodyPr wrap="square" rtlCol="0">
            <a:spAutoFit/>
          </a:bodyPr>
          <a:lstStyle/>
          <a:p>
            <a:r>
              <a:rPr lang="hu-HU" sz="9600" b="1" dirty="0" smtClean="0">
                <a:latin typeface="Segoe UI" panose="020B0502040204020203" pitchFamily="34" charset="0"/>
                <a:cs typeface="Segoe UI" panose="020B0502040204020203" pitchFamily="34" charset="0"/>
              </a:rPr>
              <a:t>9A</a:t>
            </a:r>
            <a:endParaRPr lang="hu-HU" sz="9600" b="1" dirty="0">
              <a:latin typeface="Segoe UI" panose="020B0502040204020203" pitchFamily="34" charset="0"/>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screen"/>
          <a:srcRect/>
          <a:stretch>
            <a:fillRect/>
          </a:stretch>
        </p:blipFill>
        <p:spPr bwMode="auto">
          <a:xfrm>
            <a:off x="0" y="0"/>
            <a:ext cx="8532440" cy="6858000"/>
          </a:xfrm>
          <a:prstGeom prst="rect">
            <a:avLst/>
          </a:prstGeom>
          <a:noFill/>
          <a:ln w="9525">
            <a:noFill/>
            <a:miter lim="800000"/>
            <a:headEnd/>
            <a:tailEnd/>
          </a:ln>
        </p:spPr>
      </p:pic>
      <p:sp>
        <p:nvSpPr>
          <p:cNvPr id="18437" name="Text Box 5"/>
          <p:cNvSpPr txBox="1">
            <a:spLocks noChangeArrowheads="1"/>
          </p:cNvSpPr>
          <p:nvPr/>
        </p:nvSpPr>
        <p:spPr bwMode="auto">
          <a:xfrm>
            <a:off x="602182" y="345182"/>
            <a:ext cx="8566870" cy="369332"/>
          </a:xfrm>
          <a:prstGeom prst="rect">
            <a:avLst/>
          </a:prstGeom>
          <a:solidFill>
            <a:srgbClr val="FF5050">
              <a:alpha val="50000"/>
            </a:srgbClr>
          </a:solidFill>
          <a:ln w="9525">
            <a:noFill/>
            <a:miter lim="800000"/>
            <a:headEnd/>
            <a:tailEnd/>
          </a:ln>
          <a:effectLst/>
        </p:spPr>
        <p:txBody>
          <a:bodyPr wrap="square">
            <a:spAutoFit/>
          </a:bodyPr>
          <a:lstStyle/>
          <a:p>
            <a:pPr>
              <a:spcBef>
                <a:spcPct val="50000"/>
              </a:spcBef>
            </a:pPr>
            <a:r>
              <a:rPr lang="hu-HU" b="1" dirty="0" err="1"/>
              <a:t>Zahl</a:t>
            </a:r>
            <a:r>
              <a:rPr lang="hu-HU" b="1" dirty="0"/>
              <a:t> der </a:t>
            </a:r>
            <a:r>
              <a:rPr lang="hu-HU" b="1" dirty="0" err="1"/>
              <a:t>Zielgenen</a:t>
            </a:r>
            <a:r>
              <a:rPr lang="hu-HU" b="1" dirty="0"/>
              <a:t> (</a:t>
            </a:r>
            <a:r>
              <a:rPr lang="hu-HU" b="1" dirty="0" smtClean="0"/>
              <a:t>target </a:t>
            </a:r>
            <a:r>
              <a:rPr lang="hu-HU" b="1" dirty="0" err="1" smtClean="0"/>
              <a:t>gene</a:t>
            </a:r>
            <a:r>
              <a:rPr lang="hu-HU" b="1" dirty="0" smtClean="0"/>
              <a:t>) von </a:t>
            </a:r>
            <a:r>
              <a:rPr lang="hu-HU" b="1" dirty="0" err="1" smtClean="0"/>
              <a:t>einigen</a:t>
            </a:r>
            <a:r>
              <a:rPr lang="hu-HU" b="1" dirty="0" smtClean="0"/>
              <a:t> </a:t>
            </a:r>
            <a:r>
              <a:rPr lang="hu-HU" b="1" dirty="0" err="1" smtClean="0"/>
              <a:t>TF-en</a:t>
            </a:r>
            <a:r>
              <a:rPr lang="hu-HU" b="1" dirty="0" smtClean="0"/>
              <a:t> </a:t>
            </a:r>
            <a:r>
              <a:rPr lang="hu-HU" b="1" dirty="0" err="1" smtClean="0"/>
              <a:t>nach</a:t>
            </a:r>
            <a:r>
              <a:rPr lang="hu-HU" b="1" dirty="0" smtClean="0"/>
              <a:t> </a:t>
            </a:r>
            <a:r>
              <a:rPr lang="hu-HU" b="1" dirty="0" err="1" smtClean="0"/>
              <a:t>neueren</a:t>
            </a:r>
            <a:r>
              <a:rPr lang="hu-HU" b="1" dirty="0" smtClean="0"/>
              <a:t> </a:t>
            </a:r>
            <a:r>
              <a:rPr lang="hu-HU" b="1" dirty="0" err="1" smtClean="0"/>
              <a:t>Messungen</a:t>
            </a:r>
            <a:endParaRPr lang="hu-HU"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 3-19 A"/>
          <p:cNvPicPr>
            <a:picLocks noChangeAspect="1" noChangeArrowheads="1"/>
          </p:cNvPicPr>
          <p:nvPr/>
        </p:nvPicPr>
        <p:blipFill>
          <a:blip r:embed="rId3" cstate="screen"/>
          <a:srcRect/>
          <a:stretch>
            <a:fillRect/>
          </a:stretch>
        </p:blipFill>
        <p:spPr bwMode="auto">
          <a:xfrm>
            <a:off x="0" y="0"/>
            <a:ext cx="4294188" cy="6858000"/>
          </a:xfrm>
          <a:prstGeom prst="rect">
            <a:avLst/>
          </a:prstGeom>
          <a:noFill/>
          <a:ln w="9525">
            <a:noFill/>
            <a:miter lim="800000"/>
            <a:headEnd/>
            <a:tailEnd/>
          </a:ln>
        </p:spPr>
      </p:pic>
      <p:sp>
        <p:nvSpPr>
          <p:cNvPr id="20485" name="Text Box 5"/>
          <p:cNvSpPr txBox="1">
            <a:spLocks noChangeArrowheads="1"/>
          </p:cNvSpPr>
          <p:nvPr/>
        </p:nvSpPr>
        <p:spPr bwMode="auto">
          <a:xfrm>
            <a:off x="4644008" y="2636912"/>
            <a:ext cx="4176713" cy="3800475"/>
          </a:xfrm>
          <a:prstGeom prst="rect">
            <a:avLst/>
          </a:prstGeom>
          <a:noFill/>
          <a:ln w="9525">
            <a:noFill/>
            <a:miter lim="800000"/>
            <a:headEnd/>
            <a:tailEnd/>
          </a:ln>
          <a:effectLst/>
        </p:spPr>
        <p:txBody>
          <a:bodyPr>
            <a:spAutoFit/>
          </a:bodyPr>
          <a:lstStyle/>
          <a:p>
            <a:pPr>
              <a:spcBef>
                <a:spcPct val="50000"/>
              </a:spcBef>
            </a:pPr>
            <a:r>
              <a:rPr lang="hu-HU" b="1" dirty="0" err="1">
                <a:solidFill>
                  <a:srgbClr val="C00000"/>
                </a:solidFill>
              </a:rPr>
              <a:t>Immunoglubulin</a:t>
            </a:r>
            <a:r>
              <a:rPr lang="hu-HU" b="1" dirty="0">
                <a:solidFill>
                  <a:srgbClr val="C00000"/>
                </a:solidFill>
              </a:rPr>
              <a:t> Enhancer </a:t>
            </a:r>
            <a:r>
              <a:rPr lang="hu-HU" dirty="0"/>
              <a:t>in </a:t>
            </a:r>
            <a:r>
              <a:rPr lang="hu-HU" dirty="0" err="1"/>
              <a:t>einem</a:t>
            </a:r>
            <a:r>
              <a:rPr lang="hu-HU" dirty="0"/>
              <a:t> der </a:t>
            </a:r>
            <a:r>
              <a:rPr lang="hu-HU" dirty="0" err="1"/>
              <a:t>Intronen</a:t>
            </a:r>
            <a:r>
              <a:rPr lang="hu-HU" dirty="0"/>
              <a:t> des </a:t>
            </a:r>
            <a:r>
              <a:rPr lang="hu-HU" dirty="0" err="1"/>
              <a:t>IgM-Gens</a:t>
            </a:r>
            <a:r>
              <a:rPr lang="hu-HU" dirty="0"/>
              <a:t> (</a:t>
            </a:r>
            <a:r>
              <a:rPr lang="hu-HU" dirty="0" err="1"/>
              <a:t>schwere</a:t>
            </a:r>
            <a:r>
              <a:rPr lang="hu-HU" dirty="0"/>
              <a:t> </a:t>
            </a:r>
            <a:r>
              <a:rPr lang="hu-HU" dirty="0" err="1"/>
              <a:t>Kette</a:t>
            </a:r>
            <a:r>
              <a:rPr lang="hu-HU" dirty="0"/>
              <a:t> </a:t>
            </a:r>
            <a:r>
              <a:rPr lang="hu-HU" dirty="0" err="1"/>
              <a:t>oder</a:t>
            </a:r>
            <a:r>
              <a:rPr lang="hu-HU" dirty="0"/>
              <a:t> </a:t>
            </a:r>
            <a:r>
              <a:rPr lang="hu-HU" dirty="0" err="1"/>
              <a:t>mü-Kette</a:t>
            </a:r>
            <a:r>
              <a:rPr lang="hu-HU" dirty="0"/>
              <a:t> </a:t>
            </a:r>
            <a:r>
              <a:rPr lang="hu-HU" dirty="0" err="1"/>
              <a:t>des</a:t>
            </a:r>
            <a:r>
              <a:rPr lang="hu-HU" dirty="0"/>
              <a:t> </a:t>
            </a:r>
            <a:r>
              <a:rPr lang="hu-HU" dirty="0" err="1"/>
              <a:t>IgM-s</a:t>
            </a:r>
            <a:r>
              <a:rPr lang="hu-HU" dirty="0"/>
              <a:t>) (</a:t>
            </a:r>
            <a:r>
              <a:rPr lang="hu-HU" dirty="0" err="1"/>
              <a:t>Nukleosomenfreie</a:t>
            </a:r>
            <a:r>
              <a:rPr lang="hu-HU" dirty="0"/>
              <a:t> DNS!)</a:t>
            </a:r>
          </a:p>
          <a:p>
            <a:pPr>
              <a:spcBef>
                <a:spcPct val="50000"/>
              </a:spcBef>
            </a:pPr>
            <a:r>
              <a:rPr lang="hu-HU" dirty="0"/>
              <a:t>Die </a:t>
            </a:r>
            <a:r>
              <a:rPr lang="hu-HU" dirty="0" err="1"/>
              <a:t>intronische</a:t>
            </a:r>
            <a:r>
              <a:rPr lang="hu-HU" dirty="0"/>
              <a:t> </a:t>
            </a:r>
            <a:r>
              <a:rPr lang="hu-HU" dirty="0" err="1"/>
              <a:t>TF-Bindungsstellen</a:t>
            </a:r>
            <a:r>
              <a:rPr lang="hu-HU" dirty="0"/>
              <a:t> </a:t>
            </a:r>
            <a:r>
              <a:rPr lang="hu-HU" dirty="0" err="1"/>
              <a:t>können</a:t>
            </a:r>
            <a:r>
              <a:rPr lang="hu-HU" dirty="0"/>
              <a:t> </a:t>
            </a:r>
            <a:r>
              <a:rPr lang="hu-HU" dirty="0" err="1"/>
              <a:t>mindestens</a:t>
            </a:r>
            <a:r>
              <a:rPr lang="hu-HU" dirty="0"/>
              <a:t> 7 </a:t>
            </a:r>
            <a:r>
              <a:rPr lang="hu-HU" dirty="0" err="1"/>
              <a:t>unterschiedliche</a:t>
            </a:r>
            <a:r>
              <a:rPr lang="hu-HU" dirty="0"/>
              <a:t> </a:t>
            </a:r>
            <a:r>
              <a:rPr lang="hu-HU" dirty="0" err="1"/>
              <a:t>TF-en</a:t>
            </a:r>
            <a:r>
              <a:rPr lang="hu-HU" dirty="0"/>
              <a:t> (ZEB, E2A, TFE3, Ets1, Oct1 und -2, OCAB). Von </a:t>
            </a:r>
            <a:r>
              <a:rPr lang="hu-HU" dirty="0" err="1"/>
              <a:t>denen</a:t>
            </a:r>
            <a:r>
              <a:rPr lang="hu-HU" dirty="0"/>
              <a:t> </a:t>
            </a:r>
            <a:r>
              <a:rPr lang="hu-HU" dirty="0" err="1"/>
              <a:t>nur</a:t>
            </a:r>
            <a:r>
              <a:rPr lang="hu-HU" dirty="0"/>
              <a:t> </a:t>
            </a:r>
            <a:r>
              <a:rPr lang="hu-HU" dirty="0" err="1"/>
              <a:t>Oct</a:t>
            </a:r>
            <a:r>
              <a:rPr lang="hu-HU" dirty="0"/>
              <a:t> 2 exprimiert </a:t>
            </a:r>
            <a:r>
              <a:rPr lang="hu-HU" dirty="0" err="1"/>
              <a:t>sich</a:t>
            </a:r>
            <a:r>
              <a:rPr lang="hu-HU" dirty="0"/>
              <a:t> </a:t>
            </a:r>
            <a:r>
              <a:rPr lang="hu-HU" dirty="0" err="1"/>
              <a:t>spezifisch</a:t>
            </a:r>
            <a:r>
              <a:rPr lang="hu-HU" dirty="0"/>
              <a:t> in </a:t>
            </a:r>
            <a:r>
              <a:rPr lang="hu-HU" dirty="0" err="1"/>
              <a:t>B-Zelle</a:t>
            </a:r>
            <a:r>
              <a:rPr lang="hu-HU" dirty="0"/>
              <a:t>, die </a:t>
            </a:r>
            <a:r>
              <a:rPr lang="hu-HU" dirty="0" err="1"/>
              <a:t>anderen</a:t>
            </a:r>
            <a:r>
              <a:rPr lang="hu-HU" dirty="0"/>
              <a:t> </a:t>
            </a:r>
            <a:r>
              <a:rPr lang="hu-HU" dirty="0" err="1"/>
              <a:t>können</a:t>
            </a:r>
            <a:r>
              <a:rPr lang="hu-HU" dirty="0"/>
              <a:t> </a:t>
            </a:r>
            <a:r>
              <a:rPr lang="hu-HU" dirty="0" err="1"/>
              <a:t>auch</a:t>
            </a:r>
            <a:r>
              <a:rPr lang="hu-HU" dirty="0"/>
              <a:t> in </a:t>
            </a:r>
            <a:r>
              <a:rPr lang="hu-HU" dirty="0" err="1"/>
              <a:t>anderen</a:t>
            </a:r>
            <a:r>
              <a:rPr lang="hu-HU" dirty="0"/>
              <a:t> </a:t>
            </a:r>
            <a:r>
              <a:rPr lang="hu-HU" dirty="0" err="1"/>
              <a:t>Zelltypen</a:t>
            </a:r>
            <a:r>
              <a:rPr lang="hu-HU" dirty="0"/>
              <a:t> </a:t>
            </a:r>
            <a:r>
              <a:rPr lang="hu-HU" dirty="0" err="1"/>
              <a:t>vorkommen</a:t>
            </a:r>
            <a:r>
              <a:rPr lang="hu-HU" dirty="0"/>
              <a:t>. </a:t>
            </a:r>
            <a:r>
              <a:rPr lang="hu-HU" dirty="0" err="1"/>
              <a:t>Ihre</a:t>
            </a:r>
            <a:r>
              <a:rPr lang="hu-HU" dirty="0"/>
              <a:t> </a:t>
            </a:r>
            <a:r>
              <a:rPr lang="hu-HU" dirty="0" err="1"/>
              <a:t>Kombinatrion</a:t>
            </a:r>
            <a:r>
              <a:rPr lang="hu-HU" dirty="0"/>
              <a:t> </a:t>
            </a:r>
            <a:r>
              <a:rPr lang="hu-HU" dirty="0" err="1"/>
              <a:t>aber</a:t>
            </a:r>
            <a:r>
              <a:rPr lang="hu-HU" dirty="0"/>
              <a:t> </a:t>
            </a:r>
            <a:r>
              <a:rPr lang="hu-HU" dirty="0" err="1"/>
              <a:t>ist</a:t>
            </a:r>
            <a:r>
              <a:rPr lang="hu-HU" dirty="0"/>
              <a:t> </a:t>
            </a:r>
            <a:r>
              <a:rPr lang="hu-HU" dirty="0" err="1"/>
              <a:t>B-Zell</a:t>
            </a:r>
            <a:r>
              <a:rPr lang="hu-HU" dirty="0"/>
              <a:t> </a:t>
            </a:r>
            <a:r>
              <a:rPr lang="hu-HU" dirty="0" err="1"/>
              <a:t>spezifisch</a:t>
            </a:r>
            <a:r>
              <a:rPr lang="hu-HU" dirty="0"/>
              <a:t>!!</a:t>
            </a:r>
          </a:p>
        </p:txBody>
      </p:sp>
      <p:sp>
        <p:nvSpPr>
          <p:cNvPr id="4" name="Szövegdoboz 3"/>
          <p:cNvSpPr txBox="1"/>
          <p:nvPr/>
        </p:nvSpPr>
        <p:spPr>
          <a:xfrm>
            <a:off x="4499992" y="260648"/>
            <a:ext cx="4320480" cy="1754326"/>
          </a:xfrm>
          <a:prstGeom prst="rect">
            <a:avLst/>
          </a:prstGeom>
          <a:noFill/>
        </p:spPr>
        <p:txBody>
          <a:bodyPr wrap="square" rtlCol="0">
            <a:spAutoFit/>
          </a:bodyPr>
          <a:lstStyle/>
          <a:p>
            <a:r>
              <a:rPr lang="hu-HU" dirty="0" smtClean="0"/>
              <a:t>Es </a:t>
            </a:r>
            <a:r>
              <a:rPr lang="hu-HU" dirty="0" err="1" smtClean="0"/>
              <a:t>gibt</a:t>
            </a:r>
            <a:r>
              <a:rPr lang="hu-HU" dirty="0" smtClean="0"/>
              <a:t> TF, die </a:t>
            </a:r>
            <a:r>
              <a:rPr lang="hu-HU" dirty="0" err="1" smtClean="0"/>
              <a:t>sehr</a:t>
            </a:r>
            <a:r>
              <a:rPr lang="hu-HU" dirty="0" smtClean="0"/>
              <a:t> </a:t>
            </a:r>
            <a:r>
              <a:rPr lang="hu-HU" dirty="0" err="1" smtClean="0"/>
              <a:t>spezifisch</a:t>
            </a:r>
            <a:r>
              <a:rPr lang="hu-HU" dirty="0" smtClean="0"/>
              <a:t> in </a:t>
            </a:r>
            <a:r>
              <a:rPr lang="hu-HU" dirty="0" err="1" smtClean="0"/>
              <a:t>einem</a:t>
            </a:r>
            <a:r>
              <a:rPr lang="hu-HU" dirty="0" smtClean="0"/>
              <a:t> </a:t>
            </a:r>
            <a:r>
              <a:rPr lang="hu-HU" dirty="0" err="1" smtClean="0"/>
              <a:t>Zelltyp</a:t>
            </a:r>
            <a:r>
              <a:rPr lang="hu-HU" dirty="0" smtClean="0"/>
              <a:t> die TK </a:t>
            </a:r>
            <a:r>
              <a:rPr lang="hu-HU" dirty="0" err="1" smtClean="0"/>
              <a:t>eines</a:t>
            </a:r>
            <a:r>
              <a:rPr lang="hu-HU" dirty="0" smtClean="0"/>
              <a:t> </a:t>
            </a:r>
            <a:r>
              <a:rPr lang="hu-HU" dirty="0" err="1" smtClean="0"/>
              <a:t>bestimmten</a:t>
            </a:r>
            <a:r>
              <a:rPr lang="hu-HU" dirty="0" smtClean="0"/>
              <a:t> </a:t>
            </a:r>
            <a:r>
              <a:rPr lang="hu-HU" dirty="0" err="1" smtClean="0"/>
              <a:t>Proteins</a:t>
            </a:r>
            <a:r>
              <a:rPr lang="hu-HU" dirty="0" smtClean="0"/>
              <a:t> </a:t>
            </a:r>
            <a:r>
              <a:rPr lang="hu-HU" dirty="0" err="1" smtClean="0"/>
              <a:t>steuern</a:t>
            </a:r>
            <a:r>
              <a:rPr lang="hu-HU" dirty="0" smtClean="0"/>
              <a:t> (</a:t>
            </a:r>
            <a:r>
              <a:rPr lang="hu-HU" dirty="0" err="1" smtClean="0"/>
              <a:t>wie</a:t>
            </a:r>
            <a:r>
              <a:rPr lang="hu-HU" dirty="0" smtClean="0"/>
              <a:t> </a:t>
            </a:r>
            <a:r>
              <a:rPr lang="hu-HU" dirty="0" err="1" smtClean="0"/>
              <a:t>hier</a:t>
            </a:r>
            <a:r>
              <a:rPr lang="hu-HU" dirty="0" smtClean="0"/>
              <a:t> Oct2) ABER </a:t>
            </a:r>
            <a:r>
              <a:rPr lang="hu-HU" dirty="0" err="1" smtClean="0"/>
              <a:t>im</a:t>
            </a:r>
            <a:r>
              <a:rPr lang="hu-HU" dirty="0" smtClean="0"/>
              <a:t> </a:t>
            </a:r>
            <a:r>
              <a:rPr lang="hu-HU" dirty="0" err="1" smtClean="0"/>
              <a:t>meisten</a:t>
            </a:r>
            <a:r>
              <a:rPr lang="hu-HU" dirty="0" smtClean="0"/>
              <a:t> </a:t>
            </a:r>
            <a:r>
              <a:rPr lang="hu-HU" dirty="0" err="1" smtClean="0"/>
              <a:t>Fall</a:t>
            </a:r>
            <a:r>
              <a:rPr lang="hu-HU" dirty="0" smtClean="0"/>
              <a:t> </a:t>
            </a:r>
            <a:r>
              <a:rPr lang="hu-HU" dirty="0" err="1" smtClean="0"/>
              <a:t>findet</a:t>
            </a:r>
            <a:r>
              <a:rPr lang="hu-HU" dirty="0" smtClean="0"/>
              <a:t> man </a:t>
            </a:r>
            <a:r>
              <a:rPr lang="hu-HU" dirty="0" err="1" smtClean="0"/>
              <a:t>eine</a:t>
            </a:r>
            <a:r>
              <a:rPr lang="hu-HU" dirty="0" smtClean="0"/>
              <a:t> </a:t>
            </a:r>
            <a:r>
              <a:rPr lang="hu-HU" dirty="0" err="1" smtClean="0"/>
              <a:t>einzigartige</a:t>
            </a:r>
            <a:r>
              <a:rPr lang="hu-HU" dirty="0" smtClean="0"/>
              <a:t> </a:t>
            </a:r>
            <a:r>
              <a:rPr lang="hu-HU" dirty="0" err="1" smtClean="0"/>
              <a:t>Kombination</a:t>
            </a:r>
            <a:r>
              <a:rPr lang="hu-HU" dirty="0" smtClean="0"/>
              <a:t> von („</a:t>
            </a:r>
            <a:r>
              <a:rPr lang="hu-HU" dirty="0" err="1" smtClean="0"/>
              <a:t>mehrzweck</a:t>
            </a:r>
            <a:r>
              <a:rPr lang="hu-HU" dirty="0" smtClean="0"/>
              <a:t>”) </a:t>
            </a:r>
            <a:r>
              <a:rPr lang="hu-HU" dirty="0" err="1" smtClean="0"/>
              <a:t>TF-en</a:t>
            </a:r>
            <a:r>
              <a:rPr lang="hu-HU" dirty="0" smtClean="0"/>
              <a:t>.</a:t>
            </a:r>
            <a:endParaRPr lang="de-D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srcRect/>
          <a:stretch>
            <a:fillRect/>
          </a:stretch>
        </p:blipFill>
        <p:spPr bwMode="auto">
          <a:xfrm>
            <a:off x="179388" y="0"/>
            <a:ext cx="5113337" cy="6865938"/>
          </a:xfrm>
          <a:prstGeom prst="rect">
            <a:avLst/>
          </a:prstGeom>
          <a:noFill/>
          <a:ln w="9525">
            <a:noFill/>
            <a:miter lim="800000"/>
            <a:headEnd/>
            <a:tailEnd/>
          </a:ln>
        </p:spPr>
      </p:pic>
      <p:sp>
        <p:nvSpPr>
          <p:cNvPr id="4" name="Szövegdoboz 3"/>
          <p:cNvSpPr txBox="1"/>
          <p:nvPr/>
        </p:nvSpPr>
        <p:spPr>
          <a:xfrm>
            <a:off x="5652120" y="620688"/>
            <a:ext cx="3096344" cy="2862322"/>
          </a:xfrm>
          <a:prstGeom prst="rect">
            <a:avLst/>
          </a:prstGeom>
          <a:noFill/>
        </p:spPr>
        <p:txBody>
          <a:bodyPr wrap="square" rtlCol="0">
            <a:spAutoFit/>
          </a:bodyPr>
          <a:lstStyle/>
          <a:p>
            <a:r>
              <a:rPr lang="hu-HU" dirty="0" err="1" smtClean="0"/>
              <a:t>Schleifenbildung</a:t>
            </a:r>
            <a:r>
              <a:rPr lang="hu-HU" dirty="0" smtClean="0"/>
              <a:t>:</a:t>
            </a:r>
          </a:p>
          <a:p>
            <a:r>
              <a:rPr lang="hu-HU" dirty="0" err="1" smtClean="0"/>
              <a:t>TF-gebundene</a:t>
            </a:r>
            <a:r>
              <a:rPr lang="hu-HU" dirty="0" smtClean="0"/>
              <a:t> Enhancer </a:t>
            </a:r>
            <a:r>
              <a:rPr lang="hu-HU" dirty="0" err="1" smtClean="0"/>
              <a:t>gelingen</a:t>
            </a:r>
            <a:r>
              <a:rPr lang="hu-HU" dirty="0" smtClean="0"/>
              <a:t> in </a:t>
            </a:r>
            <a:r>
              <a:rPr lang="hu-HU" dirty="0" err="1" smtClean="0"/>
              <a:t>eine</a:t>
            </a:r>
            <a:r>
              <a:rPr lang="hu-HU" dirty="0" smtClean="0"/>
              <a:t> </a:t>
            </a:r>
            <a:r>
              <a:rPr lang="hu-HU" dirty="0" err="1" smtClean="0"/>
              <a:t>physikalsiche</a:t>
            </a:r>
            <a:r>
              <a:rPr lang="hu-HU" dirty="0" smtClean="0"/>
              <a:t> Kontakt mit </a:t>
            </a:r>
            <a:r>
              <a:rPr lang="hu-HU" dirty="0" err="1" smtClean="0"/>
              <a:t>Promoterstellen</a:t>
            </a:r>
            <a:r>
              <a:rPr lang="hu-HU" dirty="0" smtClean="0"/>
              <a:t>. </a:t>
            </a:r>
            <a:r>
              <a:rPr lang="hu-HU" dirty="0" err="1" smtClean="0"/>
              <a:t>Zwischen</a:t>
            </a:r>
            <a:r>
              <a:rPr lang="hu-HU" dirty="0" smtClean="0"/>
              <a:t> Enhancer und </a:t>
            </a:r>
            <a:r>
              <a:rPr lang="hu-HU" dirty="0" err="1" smtClean="0"/>
              <a:t>Promoter</a:t>
            </a:r>
            <a:r>
              <a:rPr lang="hu-HU" dirty="0" smtClean="0"/>
              <a:t> </a:t>
            </a:r>
            <a:r>
              <a:rPr lang="hu-HU" dirty="0" err="1" smtClean="0"/>
              <a:t>liegende</a:t>
            </a:r>
            <a:r>
              <a:rPr lang="hu-HU" dirty="0" smtClean="0"/>
              <a:t> </a:t>
            </a:r>
            <a:r>
              <a:rPr lang="hu-HU" dirty="0" err="1" smtClean="0"/>
              <a:t>DNS-Region</a:t>
            </a:r>
            <a:r>
              <a:rPr lang="hu-HU" dirty="0" smtClean="0"/>
              <a:t> </a:t>
            </a:r>
            <a:r>
              <a:rPr lang="hu-HU" dirty="0" err="1" smtClean="0"/>
              <a:t>bleibt</a:t>
            </a:r>
            <a:r>
              <a:rPr lang="hu-HU" dirty="0" smtClean="0"/>
              <a:t> in 30 nm </a:t>
            </a:r>
            <a:r>
              <a:rPr lang="hu-HU" dirty="0" err="1" smtClean="0"/>
              <a:t>dicke</a:t>
            </a:r>
            <a:r>
              <a:rPr lang="hu-HU" dirty="0" smtClean="0"/>
              <a:t> </a:t>
            </a:r>
            <a:r>
              <a:rPr lang="hu-HU" dirty="0" err="1" smtClean="0"/>
              <a:t>nukleosomale</a:t>
            </a:r>
            <a:r>
              <a:rPr lang="hu-HU" dirty="0" smtClean="0"/>
              <a:t> </a:t>
            </a:r>
            <a:r>
              <a:rPr lang="hu-HU" dirty="0" err="1" smtClean="0"/>
              <a:t>Struktur</a:t>
            </a:r>
            <a:r>
              <a:rPr lang="hu-HU" dirty="0" smtClean="0"/>
              <a:t> </a:t>
            </a:r>
            <a:r>
              <a:rPr lang="hu-HU" dirty="0" err="1" smtClean="0"/>
              <a:t>eingepackt</a:t>
            </a:r>
            <a:r>
              <a:rPr lang="hu-HU" dirty="0" smtClean="0"/>
              <a:t> (</a:t>
            </a:r>
            <a:r>
              <a:rPr lang="hu-HU" dirty="0" err="1" smtClean="0"/>
              <a:t>inaktiv</a:t>
            </a:r>
            <a:r>
              <a:rPr lang="hu-HU" dirty="0" smtClean="0"/>
              <a:t>).</a:t>
            </a:r>
            <a:endParaRPr lang="hu-H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srcRect/>
          <a:stretch>
            <a:fillRect/>
          </a:stretch>
        </p:blipFill>
        <p:spPr bwMode="auto">
          <a:xfrm>
            <a:off x="0" y="0"/>
            <a:ext cx="6308725" cy="6858000"/>
          </a:xfrm>
          <a:prstGeom prst="rect">
            <a:avLst/>
          </a:prstGeom>
          <a:noFill/>
          <a:ln w="9525">
            <a:noFill/>
            <a:miter lim="800000"/>
            <a:headEnd/>
            <a:tailEnd/>
          </a:ln>
        </p:spPr>
      </p:pic>
      <p:sp>
        <p:nvSpPr>
          <p:cNvPr id="6" name="Szövegdoboz 5"/>
          <p:cNvSpPr txBox="1"/>
          <p:nvPr/>
        </p:nvSpPr>
        <p:spPr>
          <a:xfrm>
            <a:off x="6372200" y="260648"/>
            <a:ext cx="2771800" cy="6647974"/>
          </a:xfrm>
          <a:prstGeom prst="rect">
            <a:avLst/>
          </a:prstGeom>
          <a:noFill/>
        </p:spPr>
        <p:txBody>
          <a:bodyPr wrap="square" rtlCol="0">
            <a:spAutoFit/>
          </a:bodyPr>
          <a:lstStyle/>
          <a:p>
            <a:pPr eaLnBrk="1" hangingPunct="1">
              <a:defRPr/>
            </a:pPr>
            <a:r>
              <a:rPr lang="en-US" sz="1200" dirty="0" smtClean="0"/>
              <a:t>Models of enhancer and insulator function. </a:t>
            </a:r>
            <a:endParaRPr lang="hu-HU" sz="1200" dirty="0" smtClean="0"/>
          </a:p>
          <a:p>
            <a:pPr marL="228600" indent="-228600" eaLnBrk="1" hangingPunct="1">
              <a:buFontTx/>
              <a:buAutoNum type="alphaLcParenBoth"/>
              <a:defRPr/>
            </a:pPr>
            <a:r>
              <a:rPr lang="en-US" sz="1200" dirty="0" smtClean="0"/>
              <a:t>An enhancer is depicted</a:t>
            </a:r>
            <a:r>
              <a:rPr lang="hu-HU" sz="1200" dirty="0" smtClean="0"/>
              <a:t> </a:t>
            </a:r>
            <a:r>
              <a:rPr lang="en-US" sz="1200" dirty="0" smtClean="0"/>
              <a:t>as activating transcription from a target gene promoter through direct</a:t>
            </a:r>
            <a:r>
              <a:rPr lang="hu-HU" sz="1200" dirty="0" smtClean="0"/>
              <a:t> </a:t>
            </a:r>
            <a:r>
              <a:rPr lang="en-US" sz="1200" dirty="0" smtClean="0"/>
              <a:t>interaction over a large distance by creating a chromatin loop. </a:t>
            </a:r>
            <a:endParaRPr lang="hu-HU" sz="1200" dirty="0" smtClean="0"/>
          </a:p>
          <a:p>
            <a:pPr marL="228600" indent="-228600" eaLnBrk="1" hangingPunct="1">
              <a:defRPr/>
            </a:pPr>
            <a:endParaRPr lang="hu-HU" sz="1200" dirty="0" smtClean="0"/>
          </a:p>
          <a:p>
            <a:pPr marL="228600" indent="-228600" eaLnBrk="1" hangingPunct="1">
              <a:defRPr/>
            </a:pPr>
            <a:r>
              <a:rPr lang="en-US" sz="1200" dirty="0" smtClean="0"/>
              <a:t>(b) An</a:t>
            </a:r>
            <a:r>
              <a:rPr lang="hu-HU" sz="1200" dirty="0" smtClean="0"/>
              <a:t> </a:t>
            </a:r>
            <a:r>
              <a:rPr lang="en-US" sz="1200" dirty="0" smtClean="0"/>
              <a:t>insulator located between an enhancer and a gene can block promoter–</a:t>
            </a:r>
            <a:r>
              <a:rPr lang="hu-HU" sz="1200" dirty="0" smtClean="0"/>
              <a:t> </a:t>
            </a:r>
            <a:r>
              <a:rPr lang="en-US" sz="1200" dirty="0" smtClean="0"/>
              <a:t>enhancer interaction by acting as a road block to a </a:t>
            </a:r>
            <a:r>
              <a:rPr lang="en-US" sz="1200" dirty="0" err="1" smtClean="0"/>
              <a:t>processive</a:t>
            </a:r>
            <a:r>
              <a:rPr lang="en-US" sz="1200" dirty="0" smtClean="0"/>
              <a:t> signal</a:t>
            </a:r>
            <a:r>
              <a:rPr lang="hu-HU" sz="1200" dirty="0" smtClean="0"/>
              <a:t> </a:t>
            </a:r>
            <a:r>
              <a:rPr lang="en-US" sz="1200" dirty="0" smtClean="0"/>
              <a:t>from the enhancer or by forming a loop with another insulator located</a:t>
            </a:r>
            <a:r>
              <a:rPr lang="hu-HU" sz="1200" dirty="0" smtClean="0"/>
              <a:t> </a:t>
            </a:r>
            <a:r>
              <a:rPr lang="en-US" sz="1200" dirty="0" smtClean="0"/>
              <a:t>distal to the gene. </a:t>
            </a:r>
            <a:endParaRPr lang="hu-HU" sz="1200" dirty="0" smtClean="0"/>
          </a:p>
          <a:p>
            <a:pPr marL="228600" indent="-228600" eaLnBrk="1" hangingPunct="1">
              <a:defRPr/>
            </a:pPr>
            <a:endParaRPr lang="hu-HU" sz="1200" dirty="0" smtClean="0"/>
          </a:p>
          <a:p>
            <a:pPr marL="228600" indent="-228600" eaLnBrk="1" hangingPunct="1">
              <a:defRPr/>
            </a:pPr>
            <a:r>
              <a:rPr lang="en-US" sz="1200" dirty="0" smtClean="0"/>
              <a:t>(c) An insulator functions as a barrier to block the</a:t>
            </a:r>
            <a:r>
              <a:rPr lang="hu-HU" sz="1200" dirty="0" smtClean="0"/>
              <a:t> </a:t>
            </a:r>
            <a:r>
              <a:rPr lang="en-US" sz="1200" dirty="0" smtClean="0"/>
              <a:t>spreading of repressive chromatin into an inappropriate locus. This</a:t>
            </a:r>
            <a:r>
              <a:rPr lang="hu-HU" sz="1200" dirty="0" smtClean="0"/>
              <a:t> </a:t>
            </a:r>
            <a:r>
              <a:rPr lang="en-US" sz="1200" dirty="0" smtClean="0"/>
              <a:t>function is depicted as a road block but could also be carried out as in</a:t>
            </a:r>
            <a:r>
              <a:rPr lang="hu-HU" sz="1200" dirty="0" smtClean="0"/>
              <a:t> </a:t>
            </a:r>
            <a:r>
              <a:rPr lang="en-US" sz="1200" dirty="0" smtClean="0"/>
              <a:t>panel 1b by the insulator interacting directly with another insulator to</a:t>
            </a:r>
            <a:r>
              <a:rPr lang="hu-HU" sz="1200" dirty="0" smtClean="0"/>
              <a:t> </a:t>
            </a:r>
            <a:r>
              <a:rPr lang="en-US" sz="1200" dirty="0" smtClean="0"/>
              <a:t>form a loop encompassing the active gene. In all panels, the yellow</a:t>
            </a:r>
            <a:r>
              <a:rPr lang="hu-HU" sz="1200" dirty="0" smtClean="0"/>
              <a:t> </a:t>
            </a:r>
            <a:r>
              <a:rPr lang="en-US" sz="1200" dirty="0" smtClean="0"/>
              <a:t>rectangle is the enhancer and </a:t>
            </a:r>
            <a:r>
              <a:rPr lang="hu-HU" sz="1200" dirty="0" smtClean="0"/>
              <a:t> </a:t>
            </a:r>
            <a:r>
              <a:rPr lang="en-US" sz="1200" dirty="0" smtClean="0"/>
              <a:t>the blue rectangle is the gene. The red</a:t>
            </a:r>
            <a:r>
              <a:rPr lang="hu-HU" sz="1200" dirty="0" smtClean="0"/>
              <a:t> </a:t>
            </a:r>
            <a:r>
              <a:rPr lang="en-US" sz="1200" dirty="0" smtClean="0"/>
              <a:t>rectangle is the insulator. The hatched rectangle represents condensed</a:t>
            </a:r>
            <a:r>
              <a:rPr lang="hu-HU" sz="1200" dirty="0" smtClean="0"/>
              <a:t> </a:t>
            </a:r>
            <a:r>
              <a:rPr lang="en-US" sz="1200" dirty="0" smtClean="0"/>
              <a:t>heterochromatin.</a:t>
            </a:r>
            <a:endParaRPr lang="de-DE" sz="1200" dirty="0" smtClean="0"/>
          </a:p>
          <a:p>
            <a:endParaRPr lang="de-D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screen"/>
          <a:srcRect/>
          <a:stretch>
            <a:fillRect/>
          </a:stretch>
        </p:blipFill>
        <p:spPr bwMode="auto">
          <a:xfrm>
            <a:off x="0" y="0"/>
            <a:ext cx="6588125" cy="6807200"/>
          </a:xfrm>
          <a:prstGeom prst="rect">
            <a:avLst/>
          </a:prstGeom>
          <a:noFill/>
          <a:ln w="9525">
            <a:noFill/>
            <a:miter lim="800000"/>
            <a:headEnd/>
            <a:tailEnd/>
          </a:ln>
        </p:spPr>
      </p:pic>
      <p:grpSp>
        <p:nvGrpSpPr>
          <p:cNvPr id="28675" name="Csoportba foglalás 2"/>
          <p:cNvGrpSpPr>
            <a:grpSpLocks noChangeAspect="1"/>
          </p:cNvGrpSpPr>
          <p:nvPr/>
        </p:nvGrpSpPr>
        <p:grpSpPr bwMode="auto">
          <a:xfrm>
            <a:off x="6372225" y="115888"/>
            <a:ext cx="2620963" cy="107950"/>
            <a:chOff x="1569437" y="3317636"/>
            <a:chExt cx="5336188" cy="217699"/>
          </a:xfrm>
        </p:grpSpPr>
        <p:pic>
          <p:nvPicPr>
            <p:cNvPr id="28676" name="Picture 3"/>
            <p:cNvPicPr>
              <a:picLocks noChangeAspect="1" noChangeArrowheads="1"/>
            </p:cNvPicPr>
            <p:nvPr/>
          </p:nvPicPr>
          <p:blipFill>
            <a:blip r:embed="rId4" cstate="screen"/>
            <a:srcRect/>
            <a:stretch>
              <a:fillRect/>
            </a:stretch>
          </p:blipFill>
          <p:spPr bwMode="auto">
            <a:xfrm>
              <a:off x="2238375" y="3328988"/>
              <a:ext cx="4667250" cy="200025"/>
            </a:xfrm>
            <a:prstGeom prst="rect">
              <a:avLst/>
            </a:prstGeom>
            <a:noFill/>
            <a:ln w="9525">
              <a:noFill/>
              <a:miter lim="800000"/>
              <a:headEnd/>
              <a:tailEnd/>
            </a:ln>
          </p:spPr>
        </p:pic>
        <p:pic>
          <p:nvPicPr>
            <p:cNvPr id="28677" name="Picture 4"/>
            <p:cNvPicPr>
              <a:picLocks noChangeAspect="1" noChangeArrowheads="1"/>
            </p:cNvPicPr>
            <p:nvPr/>
          </p:nvPicPr>
          <p:blipFill>
            <a:blip r:embed="rId5" cstate="screen"/>
            <a:srcRect/>
            <a:stretch>
              <a:fillRect/>
            </a:stretch>
          </p:blipFill>
          <p:spPr bwMode="auto">
            <a:xfrm>
              <a:off x="1569437" y="3317636"/>
              <a:ext cx="720080" cy="217699"/>
            </a:xfrm>
            <a:prstGeom prst="rect">
              <a:avLst/>
            </a:prstGeom>
            <a:noFill/>
            <a:ln w="9525">
              <a:noFill/>
              <a:miter lim="800000"/>
              <a:headEnd/>
              <a:tailEnd/>
            </a:ln>
          </p:spPr>
        </p:pic>
      </p:grpSp>
      <p:sp>
        <p:nvSpPr>
          <p:cNvPr id="6" name="Szövegdoboz 5"/>
          <p:cNvSpPr txBox="1"/>
          <p:nvPr/>
        </p:nvSpPr>
        <p:spPr>
          <a:xfrm>
            <a:off x="6588224" y="1052736"/>
            <a:ext cx="2555776" cy="4247317"/>
          </a:xfrm>
          <a:prstGeom prst="rect">
            <a:avLst/>
          </a:prstGeom>
          <a:noFill/>
        </p:spPr>
        <p:txBody>
          <a:bodyPr wrap="square" rtlCol="0">
            <a:spAutoFit/>
          </a:bodyPr>
          <a:lstStyle/>
          <a:p>
            <a:r>
              <a:rPr lang="hu-HU" dirty="0" err="1" smtClean="0"/>
              <a:t>Aktivierung</a:t>
            </a:r>
            <a:r>
              <a:rPr lang="hu-HU" dirty="0" smtClean="0"/>
              <a:t> des </a:t>
            </a:r>
            <a:r>
              <a:rPr lang="hu-HU" dirty="0" err="1" smtClean="0"/>
              <a:t>Promoters</a:t>
            </a:r>
            <a:r>
              <a:rPr lang="hu-HU" dirty="0" smtClean="0"/>
              <a:t> </a:t>
            </a:r>
            <a:r>
              <a:rPr lang="hu-HU" dirty="0" err="1" smtClean="0"/>
              <a:t>durch</a:t>
            </a:r>
            <a:r>
              <a:rPr lang="hu-HU" dirty="0" smtClean="0"/>
              <a:t> </a:t>
            </a:r>
            <a:r>
              <a:rPr lang="hu-HU" dirty="0" err="1" smtClean="0"/>
              <a:t>Schleifenbildung</a:t>
            </a:r>
            <a:r>
              <a:rPr lang="hu-HU" dirty="0" smtClean="0"/>
              <a:t> </a:t>
            </a:r>
            <a:r>
              <a:rPr lang="hu-HU" dirty="0" err="1" smtClean="0"/>
              <a:t>resultiert</a:t>
            </a:r>
            <a:r>
              <a:rPr lang="hu-HU" dirty="0" smtClean="0"/>
              <a:t> </a:t>
            </a:r>
            <a:r>
              <a:rPr lang="hu-HU" dirty="0" err="1" smtClean="0"/>
              <a:t>often</a:t>
            </a:r>
            <a:r>
              <a:rPr lang="hu-HU" dirty="0" smtClean="0"/>
              <a:t> </a:t>
            </a:r>
            <a:r>
              <a:rPr lang="hu-HU" dirty="0" err="1" smtClean="0"/>
              <a:t>darin</a:t>
            </a:r>
            <a:r>
              <a:rPr lang="hu-HU" dirty="0" smtClean="0"/>
              <a:t>, </a:t>
            </a:r>
            <a:r>
              <a:rPr lang="hu-HU" dirty="0" err="1" smtClean="0"/>
              <a:t>dass</a:t>
            </a:r>
            <a:r>
              <a:rPr lang="hu-HU" dirty="0" smtClean="0"/>
              <a:t> die </a:t>
            </a:r>
            <a:r>
              <a:rPr lang="hu-HU" dirty="0" err="1" smtClean="0"/>
              <a:t>Schleife</a:t>
            </a:r>
            <a:r>
              <a:rPr lang="hu-HU" dirty="0" smtClean="0"/>
              <a:t> </a:t>
            </a:r>
            <a:r>
              <a:rPr lang="hu-HU" dirty="0" err="1" smtClean="0"/>
              <a:t>sich</a:t>
            </a:r>
            <a:r>
              <a:rPr lang="hu-HU" dirty="0" smtClean="0"/>
              <a:t> von der </a:t>
            </a:r>
            <a:r>
              <a:rPr lang="hu-HU" dirty="0" err="1" smtClean="0"/>
              <a:t>Kernperipherie</a:t>
            </a:r>
            <a:r>
              <a:rPr lang="hu-HU" dirty="0" smtClean="0"/>
              <a:t> </a:t>
            </a:r>
            <a:r>
              <a:rPr lang="hu-HU" dirty="0" err="1" smtClean="0"/>
              <a:t>nach</a:t>
            </a:r>
            <a:r>
              <a:rPr lang="hu-HU" dirty="0" smtClean="0"/>
              <a:t> </a:t>
            </a:r>
            <a:r>
              <a:rPr lang="hu-HU" dirty="0" err="1" smtClean="0"/>
              <a:t>Kerninnere</a:t>
            </a:r>
            <a:r>
              <a:rPr lang="hu-HU" dirty="0" smtClean="0"/>
              <a:t> </a:t>
            </a:r>
            <a:r>
              <a:rPr lang="hu-HU" dirty="0" err="1" smtClean="0"/>
              <a:t>bewegt</a:t>
            </a:r>
            <a:r>
              <a:rPr lang="hu-HU" dirty="0" smtClean="0"/>
              <a:t> , </a:t>
            </a:r>
            <a:r>
              <a:rPr lang="hu-HU" dirty="0" err="1" smtClean="0"/>
              <a:t>wo</a:t>
            </a:r>
            <a:r>
              <a:rPr lang="hu-HU" dirty="0" smtClean="0"/>
              <a:t> </a:t>
            </a:r>
            <a:r>
              <a:rPr lang="hu-HU" dirty="0" err="1" smtClean="0"/>
              <a:t>sog</a:t>
            </a:r>
            <a:r>
              <a:rPr lang="hu-HU" dirty="0" smtClean="0"/>
              <a:t>. </a:t>
            </a:r>
            <a:r>
              <a:rPr lang="hu-HU" dirty="0" err="1" smtClean="0"/>
              <a:t>Transkriptionsfabriken</a:t>
            </a:r>
            <a:r>
              <a:rPr lang="hu-HU" dirty="0" smtClean="0"/>
              <a:t> (</a:t>
            </a:r>
            <a:r>
              <a:rPr lang="hu-HU" dirty="0" err="1" smtClean="0"/>
              <a:t>transcription</a:t>
            </a:r>
            <a:r>
              <a:rPr lang="hu-HU" dirty="0" smtClean="0"/>
              <a:t> </a:t>
            </a:r>
            <a:r>
              <a:rPr lang="hu-HU" dirty="0" err="1" smtClean="0"/>
              <a:t>factory</a:t>
            </a:r>
            <a:r>
              <a:rPr lang="hu-HU" dirty="0" smtClean="0"/>
              <a:t>; </a:t>
            </a:r>
            <a:r>
              <a:rPr lang="hu-HU" dirty="0" err="1" smtClean="0"/>
              <a:t>nukleäre</a:t>
            </a:r>
            <a:r>
              <a:rPr lang="hu-HU" dirty="0" smtClean="0"/>
              <a:t> </a:t>
            </a:r>
            <a:r>
              <a:rPr lang="hu-HU" dirty="0" err="1" smtClean="0"/>
              <a:t>Subkompartimente</a:t>
            </a:r>
            <a:r>
              <a:rPr lang="hu-HU" dirty="0" smtClean="0"/>
              <a:t> mit </a:t>
            </a:r>
            <a:r>
              <a:rPr lang="hu-HU" dirty="0" err="1" smtClean="0"/>
              <a:t>erhöhte</a:t>
            </a:r>
            <a:r>
              <a:rPr lang="hu-HU" dirty="0" smtClean="0"/>
              <a:t> </a:t>
            </a:r>
            <a:r>
              <a:rPr lang="hu-HU" dirty="0" err="1" smtClean="0"/>
              <a:t>Phosphorilierung</a:t>
            </a:r>
            <a:r>
              <a:rPr lang="hu-HU" dirty="0" smtClean="0"/>
              <a:t> des </a:t>
            </a:r>
            <a:r>
              <a:rPr lang="hu-HU" dirty="0" err="1" smtClean="0"/>
              <a:t>PolI</a:t>
            </a:r>
            <a:r>
              <a:rPr lang="hu-HU" dirty="0" smtClean="0"/>
              <a:t>) </a:t>
            </a:r>
            <a:r>
              <a:rPr lang="hu-HU" dirty="0" err="1" smtClean="0"/>
              <a:t>sich</a:t>
            </a:r>
            <a:r>
              <a:rPr lang="hu-HU" dirty="0" smtClean="0"/>
              <a:t> </a:t>
            </a:r>
            <a:r>
              <a:rPr lang="hu-HU" dirty="0" err="1" smtClean="0"/>
              <a:t>finden</a:t>
            </a:r>
            <a:r>
              <a:rPr lang="hu-HU" dirty="0" smtClean="0"/>
              <a:t> </a:t>
            </a:r>
            <a:r>
              <a:rPr lang="hu-HU" dirty="0" err="1" smtClean="0"/>
              <a:t>kann</a:t>
            </a:r>
            <a:r>
              <a:rPr lang="hu-HU" dirty="0" smtClean="0"/>
              <a:t>. </a:t>
            </a:r>
            <a:endParaRPr lang="hu-H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5"/>
          <p:cNvSpPr txBox="1">
            <a:spLocks noChangeArrowheads="1"/>
          </p:cNvSpPr>
          <p:nvPr/>
        </p:nvSpPr>
        <p:spPr bwMode="auto">
          <a:xfrm>
            <a:off x="1979613" y="188913"/>
            <a:ext cx="5400675" cy="396875"/>
          </a:xfrm>
          <a:prstGeom prst="rect">
            <a:avLst/>
          </a:prstGeom>
          <a:noFill/>
          <a:ln w="9525">
            <a:noFill/>
            <a:miter lim="800000"/>
            <a:headEnd/>
            <a:tailEnd/>
          </a:ln>
        </p:spPr>
        <p:txBody>
          <a:bodyPr>
            <a:spAutoFit/>
          </a:bodyPr>
          <a:lstStyle/>
          <a:p>
            <a:pPr>
              <a:spcBef>
                <a:spcPct val="50000"/>
              </a:spcBef>
            </a:pPr>
            <a:r>
              <a:rPr lang="hu-HU" sz="2000" b="1"/>
              <a:t>Das Prinzip der TF-Kaskaden in einer Zelle</a:t>
            </a:r>
          </a:p>
        </p:txBody>
      </p:sp>
      <p:grpSp>
        <p:nvGrpSpPr>
          <p:cNvPr id="1029" name="Group 20"/>
          <p:cNvGrpSpPr>
            <a:grpSpLocks/>
          </p:cNvGrpSpPr>
          <p:nvPr/>
        </p:nvGrpSpPr>
        <p:grpSpPr bwMode="auto">
          <a:xfrm>
            <a:off x="611188" y="1412875"/>
            <a:ext cx="8099425" cy="4233863"/>
            <a:chOff x="381" y="482"/>
            <a:chExt cx="5102" cy="2667"/>
          </a:xfrm>
        </p:grpSpPr>
        <p:graphicFrame>
          <p:nvGraphicFramePr>
            <p:cNvPr id="1026" name="Object 12"/>
            <p:cNvGraphicFramePr>
              <a:graphicFrameLocks noChangeAspect="1"/>
            </p:cNvGraphicFramePr>
            <p:nvPr/>
          </p:nvGraphicFramePr>
          <p:xfrm>
            <a:off x="381" y="971"/>
            <a:ext cx="5039" cy="1688"/>
          </p:xfrm>
          <a:graphic>
            <a:graphicData uri="http://schemas.openxmlformats.org/presentationml/2006/ole">
              <p:oleObj spid="_x0000_s1027" name="Image" r:id="rId4" imgW="8000000" imgH="2679365" progId="">
                <p:embed/>
              </p:oleObj>
            </a:graphicData>
          </a:graphic>
        </p:graphicFrame>
        <p:sp>
          <p:nvSpPr>
            <p:cNvPr id="1030" name="Text Box 6"/>
            <p:cNvSpPr txBox="1">
              <a:spLocks noChangeArrowheads="1"/>
            </p:cNvSpPr>
            <p:nvPr/>
          </p:nvSpPr>
          <p:spPr bwMode="auto">
            <a:xfrm>
              <a:off x="3424" y="482"/>
              <a:ext cx="1769" cy="173"/>
            </a:xfrm>
            <a:prstGeom prst="rect">
              <a:avLst/>
            </a:prstGeom>
            <a:noFill/>
            <a:ln w="9525">
              <a:noFill/>
              <a:miter lim="800000"/>
              <a:headEnd/>
              <a:tailEnd/>
            </a:ln>
          </p:spPr>
          <p:txBody>
            <a:bodyPr>
              <a:spAutoFit/>
            </a:bodyPr>
            <a:lstStyle/>
            <a:p>
              <a:pPr>
                <a:spcBef>
                  <a:spcPct val="50000"/>
                </a:spcBef>
              </a:pPr>
              <a:r>
                <a:rPr lang="hu-HU" sz="1200" b="1"/>
                <a:t>Promoter und kodierende Sequenz</a:t>
              </a:r>
            </a:p>
          </p:txBody>
        </p:sp>
        <p:sp>
          <p:nvSpPr>
            <p:cNvPr id="1031" name="Line 7"/>
            <p:cNvSpPr>
              <a:spLocks noChangeShapeType="1"/>
            </p:cNvSpPr>
            <p:nvPr/>
          </p:nvSpPr>
          <p:spPr bwMode="auto">
            <a:xfrm flipH="1">
              <a:off x="3742" y="663"/>
              <a:ext cx="136" cy="635"/>
            </a:xfrm>
            <a:prstGeom prst="line">
              <a:avLst/>
            </a:prstGeom>
            <a:noFill/>
            <a:ln w="9525">
              <a:solidFill>
                <a:schemeClr val="tx1"/>
              </a:solidFill>
              <a:round/>
              <a:headEnd/>
              <a:tailEnd type="triangle" w="med" len="med"/>
            </a:ln>
          </p:spPr>
          <p:txBody>
            <a:bodyPr/>
            <a:lstStyle/>
            <a:p>
              <a:endParaRPr lang="hu-HU"/>
            </a:p>
          </p:txBody>
        </p:sp>
        <p:sp>
          <p:nvSpPr>
            <p:cNvPr id="1032" name="Line 8"/>
            <p:cNvSpPr>
              <a:spLocks noChangeShapeType="1"/>
            </p:cNvSpPr>
            <p:nvPr/>
          </p:nvSpPr>
          <p:spPr bwMode="auto">
            <a:xfrm flipH="1">
              <a:off x="3742" y="663"/>
              <a:ext cx="136" cy="953"/>
            </a:xfrm>
            <a:prstGeom prst="line">
              <a:avLst/>
            </a:prstGeom>
            <a:noFill/>
            <a:ln w="9525">
              <a:solidFill>
                <a:schemeClr val="tx1"/>
              </a:solidFill>
              <a:round/>
              <a:headEnd/>
              <a:tailEnd type="triangle" w="med" len="med"/>
            </a:ln>
          </p:spPr>
          <p:txBody>
            <a:bodyPr/>
            <a:lstStyle/>
            <a:p>
              <a:endParaRPr lang="hu-HU"/>
            </a:p>
          </p:txBody>
        </p:sp>
        <p:sp>
          <p:nvSpPr>
            <p:cNvPr id="1033" name="Text Box 9"/>
            <p:cNvSpPr txBox="1">
              <a:spLocks noChangeArrowheads="1"/>
            </p:cNvSpPr>
            <p:nvPr/>
          </p:nvSpPr>
          <p:spPr bwMode="auto">
            <a:xfrm>
              <a:off x="1519" y="709"/>
              <a:ext cx="1860" cy="173"/>
            </a:xfrm>
            <a:prstGeom prst="rect">
              <a:avLst/>
            </a:prstGeom>
            <a:noFill/>
            <a:ln w="9525">
              <a:noFill/>
              <a:miter lim="800000"/>
              <a:headEnd/>
              <a:tailEnd/>
            </a:ln>
          </p:spPr>
          <p:txBody>
            <a:bodyPr>
              <a:spAutoFit/>
            </a:bodyPr>
            <a:lstStyle/>
            <a:p>
              <a:pPr>
                <a:spcBef>
                  <a:spcPct val="50000"/>
                </a:spcBef>
              </a:pPr>
              <a:r>
                <a:rPr lang="hu-HU" sz="1200" b="1"/>
                <a:t>Enhancers für Gene A, B, …E</a:t>
              </a:r>
            </a:p>
          </p:txBody>
        </p:sp>
        <p:sp>
          <p:nvSpPr>
            <p:cNvPr id="1034" name="Line 10"/>
            <p:cNvSpPr>
              <a:spLocks noChangeShapeType="1"/>
            </p:cNvSpPr>
            <p:nvPr/>
          </p:nvSpPr>
          <p:spPr bwMode="auto">
            <a:xfrm flipH="1">
              <a:off x="3061" y="890"/>
              <a:ext cx="0" cy="317"/>
            </a:xfrm>
            <a:prstGeom prst="line">
              <a:avLst/>
            </a:prstGeom>
            <a:noFill/>
            <a:ln w="9525">
              <a:solidFill>
                <a:schemeClr val="tx1"/>
              </a:solidFill>
              <a:round/>
              <a:headEnd/>
              <a:tailEnd type="triangle" w="med" len="med"/>
            </a:ln>
          </p:spPr>
          <p:txBody>
            <a:bodyPr/>
            <a:lstStyle/>
            <a:p>
              <a:endParaRPr lang="hu-HU"/>
            </a:p>
          </p:txBody>
        </p:sp>
        <p:sp>
          <p:nvSpPr>
            <p:cNvPr id="1035" name="Line 11"/>
            <p:cNvSpPr>
              <a:spLocks noChangeShapeType="1"/>
            </p:cNvSpPr>
            <p:nvPr/>
          </p:nvSpPr>
          <p:spPr bwMode="auto">
            <a:xfrm>
              <a:off x="3061" y="890"/>
              <a:ext cx="182" cy="635"/>
            </a:xfrm>
            <a:prstGeom prst="line">
              <a:avLst/>
            </a:prstGeom>
            <a:noFill/>
            <a:ln w="9525">
              <a:solidFill>
                <a:schemeClr val="tx1"/>
              </a:solidFill>
              <a:round/>
              <a:headEnd/>
              <a:tailEnd type="triangle" w="med" len="med"/>
            </a:ln>
          </p:spPr>
          <p:txBody>
            <a:bodyPr/>
            <a:lstStyle/>
            <a:p>
              <a:endParaRPr lang="hu-HU"/>
            </a:p>
          </p:txBody>
        </p:sp>
        <p:sp>
          <p:nvSpPr>
            <p:cNvPr id="1036" name="Text Box 13"/>
            <p:cNvSpPr txBox="1">
              <a:spLocks noChangeArrowheads="1"/>
            </p:cNvSpPr>
            <p:nvPr/>
          </p:nvSpPr>
          <p:spPr bwMode="auto">
            <a:xfrm>
              <a:off x="4513" y="754"/>
              <a:ext cx="363" cy="173"/>
            </a:xfrm>
            <a:prstGeom prst="rect">
              <a:avLst/>
            </a:prstGeom>
            <a:noFill/>
            <a:ln w="9525">
              <a:noFill/>
              <a:miter lim="800000"/>
              <a:headEnd/>
              <a:tailEnd/>
            </a:ln>
          </p:spPr>
          <p:txBody>
            <a:bodyPr>
              <a:spAutoFit/>
            </a:bodyPr>
            <a:lstStyle/>
            <a:p>
              <a:pPr>
                <a:spcBef>
                  <a:spcPct val="50000"/>
                </a:spcBef>
              </a:pPr>
              <a:r>
                <a:rPr lang="hu-HU" sz="1200" b="1"/>
                <a:t>Gene</a:t>
              </a:r>
            </a:p>
          </p:txBody>
        </p:sp>
        <p:sp>
          <p:nvSpPr>
            <p:cNvPr id="1037" name="Text Box 15"/>
            <p:cNvSpPr txBox="1">
              <a:spLocks noChangeArrowheads="1"/>
            </p:cNvSpPr>
            <p:nvPr/>
          </p:nvSpPr>
          <p:spPr bwMode="auto">
            <a:xfrm>
              <a:off x="4531" y="2746"/>
              <a:ext cx="952" cy="403"/>
            </a:xfrm>
            <a:prstGeom prst="rect">
              <a:avLst/>
            </a:prstGeom>
            <a:noFill/>
            <a:ln w="9525">
              <a:noFill/>
              <a:miter lim="800000"/>
              <a:headEnd/>
              <a:tailEnd/>
            </a:ln>
          </p:spPr>
          <p:txBody>
            <a:bodyPr>
              <a:spAutoFit/>
            </a:bodyPr>
            <a:lstStyle/>
            <a:p>
              <a:pPr algn="ctr">
                <a:spcBef>
                  <a:spcPct val="50000"/>
                </a:spcBef>
              </a:pPr>
              <a:r>
                <a:rPr lang="hu-HU" sz="1200" b="1"/>
                <a:t>Genprodukte: </a:t>
              </a:r>
              <a:br>
                <a:rPr lang="hu-HU" sz="1200" b="1"/>
              </a:br>
              <a:r>
                <a:rPr lang="hu-HU" sz="1200" b="1"/>
                <a:t>A,B und C sind </a:t>
              </a:r>
              <a:br>
                <a:rPr lang="hu-HU" sz="1200" b="1"/>
              </a:br>
              <a:r>
                <a:rPr lang="hu-HU" sz="1200" b="1"/>
                <a:t>TF-en</a:t>
              </a:r>
            </a:p>
          </p:txBody>
        </p:sp>
        <p:sp>
          <p:nvSpPr>
            <p:cNvPr id="1038" name="Line 16"/>
            <p:cNvSpPr>
              <a:spLocks noChangeShapeType="1"/>
            </p:cNvSpPr>
            <p:nvPr/>
          </p:nvSpPr>
          <p:spPr bwMode="auto">
            <a:xfrm>
              <a:off x="4694" y="935"/>
              <a:ext cx="0" cy="227"/>
            </a:xfrm>
            <a:prstGeom prst="line">
              <a:avLst/>
            </a:prstGeom>
            <a:noFill/>
            <a:ln w="9525">
              <a:solidFill>
                <a:schemeClr val="tx1"/>
              </a:solidFill>
              <a:round/>
              <a:headEnd/>
              <a:tailEnd type="triangle" w="med" len="med"/>
            </a:ln>
          </p:spPr>
          <p:txBody>
            <a:bodyPr/>
            <a:lstStyle/>
            <a:p>
              <a:endParaRPr lang="hu-HU"/>
            </a:p>
          </p:txBody>
        </p:sp>
        <p:sp>
          <p:nvSpPr>
            <p:cNvPr id="1039" name="Line 17"/>
            <p:cNvSpPr>
              <a:spLocks noChangeShapeType="1"/>
            </p:cNvSpPr>
            <p:nvPr/>
          </p:nvSpPr>
          <p:spPr bwMode="auto">
            <a:xfrm flipV="1">
              <a:off x="5012" y="2205"/>
              <a:ext cx="0" cy="499"/>
            </a:xfrm>
            <a:prstGeom prst="line">
              <a:avLst/>
            </a:prstGeom>
            <a:noFill/>
            <a:ln w="9525">
              <a:solidFill>
                <a:schemeClr val="tx1"/>
              </a:solidFill>
              <a:round/>
              <a:headEnd/>
              <a:tailEnd type="triangle" w="med" len="med"/>
            </a:ln>
          </p:spPr>
          <p:txBody>
            <a:bodyPr/>
            <a:lstStyle/>
            <a:p>
              <a:endParaRPr lang="hu-HU"/>
            </a:p>
          </p:txBody>
        </p:sp>
        <p:sp>
          <p:nvSpPr>
            <p:cNvPr id="1040" name="Text Box 18"/>
            <p:cNvSpPr txBox="1">
              <a:spLocks noChangeArrowheads="1"/>
            </p:cNvSpPr>
            <p:nvPr/>
          </p:nvSpPr>
          <p:spPr bwMode="auto">
            <a:xfrm>
              <a:off x="1338" y="2795"/>
              <a:ext cx="1043" cy="288"/>
            </a:xfrm>
            <a:prstGeom prst="rect">
              <a:avLst/>
            </a:prstGeom>
            <a:noFill/>
            <a:ln w="9525">
              <a:noFill/>
              <a:miter lim="800000"/>
              <a:headEnd/>
              <a:tailEnd/>
            </a:ln>
          </p:spPr>
          <p:txBody>
            <a:bodyPr>
              <a:spAutoFit/>
            </a:bodyPr>
            <a:lstStyle/>
            <a:p>
              <a:pPr>
                <a:spcBef>
                  <a:spcPct val="50000"/>
                </a:spcBef>
              </a:pPr>
              <a:r>
                <a:rPr lang="hu-HU" sz="1200" b="1"/>
                <a:t>zuerst existierende TF-en</a:t>
              </a:r>
            </a:p>
          </p:txBody>
        </p:sp>
        <p:sp>
          <p:nvSpPr>
            <p:cNvPr id="1041" name="Line 19"/>
            <p:cNvSpPr>
              <a:spLocks noChangeShapeType="1"/>
            </p:cNvSpPr>
            <p:nvPr/>
          </p:nvSpPr>
          <p:spPr bwMode="auto">
            <a:xfrm flipV="1">
              <a:off x="1787" y="2205"/>
              <a:ext cx="186" cy="545"/>
            </a:xfrm>
            <a:prstGeom prst="line">
              <a:avLst/>
            </a:prstGeom>
            <a:noFill/>
            <a:ln w="9525">
              <a:solidFill>
                <a:schemeClr val="tx1"/>
              </a:solidFill>
              <a:round/>
              <a:headEnd/>
              <a:tailEnd type="triangle" w="med" len="med"/>
            </a:ln>
          </p:spPr>
          <p:txBody>
            <a:bodyPr/>
            <a:lstStyle/>
            <a:p>
              <a:endParaRPr lang="hu-HU"/>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1"/>
          <p:cNvGraphicFramePr>
            <a:graphicFrameLocks noChangeAspect="1"/>
          </p:cNvGraphicFramePr>
          <p:nvPr/>
        </p:nvGraphicFramePr>
        <p:xfrm>
          <a:off x="573088" y="1555750"/>
          <a:ext cx="7999412" cy="3746500"/>
        </p:xfrm>
        <a:graphic>
          <a:graphicData uri="http://schemas.openxmlformats.org/presentationml/2006/ole">
            <p:oleObj spid="_x0000_s2051" name="Image" r:id="rId4" imgW="8000000" imgH="3746032" progId="">
              <p:embed/>
            </p:oleObj>
          </a:graphicData>
        </a:graphic>
      </p:graphicFrame>
      <p:sp>
        <p:nvSpPr>
          <p:cNvPr id="2052" name="Text Box 4"/>
          <p:cNvSpPr txBox="1">
            <a:spLocks noChangeArrowheads="1"/>
          </p:cNvSpPr>
          <p:nvPr/>
        </p:nvSpPr>
        <p:spPr bwMode="auto">
          <a:xfrm>
            <a:off x="3132138" y="260350"/>
            <a:ext cx="3527425" cy="366713"/>
          </a:xfrm>
          <a:prstGeom prst="rect">
            <a:avLst/>
          </a:prstGeom>
          <a:noFill/>
          <a:ln w="9525">
            <a:noFill/>
            <a:miter lim="800000"/>
            <a:headEnd/>
            <a:tailEnd/>
          </a:ln>
        </p:spPr>
        <p:txBody>
          <a:bodyPr>
            <a:spAutoFit/>
          </a:bodyPr>
          <a:lstStyle/>
          <a:p>
            <a:pPr>
              <a:spcBef>
                <a:spcPct val="50000"/>
              </a:spcBef>
            </a:pPr>
            <a:r>
              <a:rPr lang="hu-HU"/>
              <a:t>Das Prinzip der TF-Kaskaden</a:t>
            </a:r>
          </a:p>
        </p:txBody>
      </p:sp>
      <p:sp>
        <p:nvSpPr>
          <p:cNvPr id="2053" name="Text Box 5"/>
          <p:cNvSpPr txBox="1">
            <a:spLocks noChangeArrowheads="1"/>
          </p:cNvSpPr>
          <p:nvPr/>
        </p:nvSpPr>
        <p:spPr bwMode="auto">
          <a:xfrm>
            <a:off x="5940425" y="1052513"/>
            <a:ext cx="2663825" cy="274637"/>
          </a:xfrm>
          <a:prstGeom prst="rect">
            <a:avLst/>
          </a:prstGeom>
          <a:noFill/>
          <a:ln w="9525">
            <a:noFill/>
            <a:miter lim="800000"/>
            <a:headEnd/>
            <a:tailEnd/>
          </a:ln>
        </p:spPr>
        <p:txBody>
          <a:bodyPr>
            <a:spAutoFit/>
          </a:bodyPr>
          <a:lstStyle/>
          <a:p>
            <a:pPr>
              <a:spcBef>
                <a:spcPct val="50000"/>
              </a:spcBef>
            </a:pPr>
            <a:r>
              <a:rPr lang="hu-HU" sz="1200"/>
              <a:t>Promoter und kodierende Sequenz</a:t>
            </a:r>
          </a:p>
        </p:txBody>
      </p:sp>
      <p:sp>
        <p:nvSpPr>
          <p:cNvPr id="2054" name="Line 6"/>
          <p:cNvSpPr>
            <a:spLocks noChangeShapeType="1"/>
          </p:cNvSpPr>
          <p:nvPr/>
        </p:nvSpPr>
        <p:spPr bwMode="auto">
          <a:xfrm flipH="1">
            <a:off x="5940425" y="1341438"/>
            <a:ext cx="215900" cy="719137"/>
          </a:xfrm>
          <a:prstGeom prst="line">
            <a:avLst/>
          </a:prstGeom>
          <a:noFill/>
          <a:ln w="9525">
            <a:solidFill>
              <a:schemeClr val="tx1"/>
            </a:solidFill>
            <a:round/>
            <a:headEnd/>
            <a:tailEnd type="triangle" w="med" len="med"/>
          </a:ln>
        </p:spPr>
        <p:txBody>
          <a:bodyPr/>
          <a:lstStyle/>
          <a:p>
            <a:endParaRPr lang="hu-HU"/>
          </a:p>
        </p:txBody>
      </p:sp>
      <p:sp>
        <p:nvSpPr>
          <p:cNvPr id="2055" name="Line 7"/>
          <p:cNvSpPr>
            <a:spLocks noChangeShapeType="1"/>
          </p:cNvSpPr>
          <p:nvPr/>
        </p:nvSpPr>
        <p:spPr bwMode="auto">
          <a:xfrm flipH="1">
            <a:off x="5940425" y="1341438"/>
            <a:ext cx="287338" cy="1223962"/>
          </a:xfrm>
          <a:prstGeom prst="line">
            <a:avLst/>
          </a:prstGeom>
          <a:noFill/>
          <a:ln w="9525">
            <a:solidFill>
              <a:schemeClr val="tx1"/>
            </a:solidFill>
            <a:round/>
            <a:headEnd/>
            <a:tailEnd type="triangle" w="med" len="med"/>
          </a:ln>
        </p:spPr>
        <p:txBody>
          <a:bodyPr/>
          <a:lstStyle/>
          <a:p>
            <a:endParaRPr lang="hu-HU"/>
          </a:p>
        </p:txBody>
      </p:sp>
      <p:sp>
        <p:nvSpPr>
          <p:cNvPr id="2056" name="Text Box 8"/>
          <p:cNvSpPr txBox="1">
            <a:spLocks noChangeArrowheads="1"/>
          </p:cNvSpPr>
          <p:nvPr/>
        </p:nvSpPr>
        <p:spPr bwMode="auto">
          <a:xfrm>
            <a:off x="3059113" y="1125538"/>
            <a:ext cx="2663825" cy="274637"/>
          </a:xfrm>
          <a:prstGeom prst="rect">
            <a:avLst/>
          </a:prstGeom>
          <a:noFill/>
          <a:ln w="9525">
            <a:noFill/>
            <a:miter lim="800000"/>
            <a:headEnd/>
            <a:tailEnd/>
          </a:ln>
        </p:spPr>
        <p:txBody>
          <a:bodyPr>
            <a:spAutoFit/>
          </a:bodyPr>
          <a:lstStyle/>
          <a:p>
            <a:pPr>
              <a:spcBef>
                <a:spcPct val="50000"/>
              </a:spcBef>
            </a:pPr>
            <a:r>
              <a:rPr lang="hu-HU" sz="1200"/>
              <a:t>Enhancers für entsprechende Gene</a:t>
            </a:r>
          </a:p>
        </p:txBody>
      </p:sp>
      <p:sp>
        <p:nvSpPr>
          <p:cNvPr id="2057" name="Line 9"/>
          <p:cNvSpPr>
            <a:spLocks noChangeShapeType="1"/>
          </p:cNvSpPr>
          <p:nvPr/>
        </p:nvSpPr>
        <p:spPr bwMode="auto">
          <a:xfrm flipH="1">
            <a:off x="4859338" y="1412875"/>
            <a:ext cx="0" cy="503238"/>
          </a:xfrm>
          <a:prstGeom prst="line">
            <a:avLst/>
          </a:prstGeom>
          <a:noFill/>
          <a:ln w="9525">
            <a:solidFill>
              <a:schemeClr val="tx1"/>
            </a:solidFill>
            <a:round/>
            <a:headEnd/>
            <a:tailEnd type="triangle" w="med" len="med"/>
          </a:ln>
        </p:spPr>
        <p:txBody>
          <a:bodyPr/>
          <a:lstStyle/>
          <a:p>
            <a:endParaRPr lang="hu-HU"/>
          </a:p>
        </p:txBody>
      </p:sp>
      <p:sp>
        <p:nvSpPr>
          <p:cNvPr id="2058" name="Line 10"/>
          <p:cNvSpPr>
            <a:spLocks noChangeShapeType="1"/>
          </p:cNvSpPr>
          <p:nvPr/>
        </p:nvSpPr>
        <p:spPr bwMode="auto">
          <a:xfrm>
            <a:off x="4859338" y="1412875"/>
            <a:ext cx="288925" cy="1008063"/>
          </a:xfrm>
          <a:prstGeom prst="line">
            <a:avLst/>
          </a:prstGeom>
          <a:noFill/>
          <a:ln w="9525">
            <a:solidFill>
              <a:schemeClr val="tx1"/>
            </a:solidFill>
            <a:round/>
            <a:headEnd/>
            <a:tailEnd type="triangle" w="med" len="med"/>
          </a:ln>
        </p:spPr>
        <p:txBody>
          <a:bodyPr/>
          <a:lstStyle/>
          <a:p>
            <a:endParaRPr lang="hu-HU"/>
          </a:p>
        </p:txBody>
      </p:sp>
      <p:sp>
        <p:nvSpPr>
          <p:cNvPr id="2059" name="Text Box 12"/>
          <p:cNvSpPr txBox="1">
            <a:spLocks noChangeArrowheads="1"/>
          </p:cNvSpPr>
          <p:nvPr/>
        </p:nvSpPr>
        <p:spPr bwMode="auto">
          <a:xfrm>
            <a:off x="1044575" y="5373688"/>
            <a:ext cx="7704138" cy="1192212"/>
          </a:xfrm>
          <a:prstGeom prst="rect">
            <a:avLst/>
          </a:prstGeom>
          <a:noFill/>
          <a:ln w="9525">
            <a:noFill/>
            <a:miter lim="800000"/>
            <a:headEnd/>
            <a:tailEnd/>
          </a:ln>
        </p:spPr>
        <p:txBody>
          <a:bodyPr>
            <a:spAutoFit/>
          </a:bodyPr>
          <a:lstStyle/>
          <a:p>
            <a:pPr>
              <a:spcBef>
                <a:spcPct val="50000"/>
              </a:spcBef>
            </a:pPr>
            <a:r>
              <a:rPr lang="hu-HU"/>
              <a:t>Zeitliche Folge der TF-Expressionen: </a:t>
            </a:r>
          </a:p>
          <a:p>
            <a:pPr>
              <a:spcBef>
                <a:spcPct val="50000"/>
              </a:spcBef>
            </a:pPr>
            <a:r>
              <a:rPr lang="hu-HU"/>
              <a:t>A und B, dann C und D, und schiesslich E</a:t>
            </a:r>
          </a:p>
          <a:p>
            <a:pPr>
              <a:spcBef>
                <a:spcPct val="50000"/>
              </a:spcBef>
            </a:pPr>
            <a:r>
              <a:rPr lang="hu-HU"/>
              <a:t>E kann </a:t>
            </a:r>
            <a:r>
              <a:rPr lang="hu-HU" b="1"/>
              <a:t>nur nach </a:t>
            </a:r>
            <a:r>
              <a:rPr lang="hu-HU"/>
              <a:t>dem Ablauf der ganzen Kaskasde exprimiert werden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17"/>
          <p:cNvSpPr>
            <a:spLocks noChangeArrowheads="1"/>
          </p:cNvSpPr>
          <p:nvPr/>
        </p:nvSpPr>
        <p:spPr bwMode="auto">
          <a:xfrm>
            <a:off x="2543175" y="1819275"/>
            <a:ext cx="2808288" cy="1944688"/>
          </a:xfrm>
          <a:prstGeom prst="ellipse">
            <a:avLst/>
          </a:prstGeom>
          <a:solidFill>
            <a:srgbClr val="CC99FF"/>
          </a:solidFill>
          <a:ln w="9525">
            <a:noFill/>
            <a:round/>
            <a:headEnd/>
            <a:tailEnd/>
          </a:ln>
        </p:spPr>
        <p:txBody>
          <a:bodyPr wrap="none" anchor="ctr"/>
          <a:lstStyle/>
          <a:p>
            <a:endParaRPr lang="de-DE"/>
          </a:p>
        </p:txBody>
      </p:sp>
      <p:sp>
        <p:nvSpPr>
          <p:cNvPr id="29699" name="Oval 16"/>
          <p:cNvSpPr>
            <a:spLocks noChangeArrowheads="1"/>
          </p:cNvSpPr>
          <p:nvPr/>
        </p:nvSpPr>
        <p:spPr bwMode="auto">
          <a:xfrm>
            <a:off x="5867400" y="2349500"/>
            <a:ext cx="1368425" cy="792163"/>
          </a:xfrm>
          <a:prstGeom prst="ellipse">
            <a:avLst/>
          </a:prstGeom>
          <a:solidFill>
            <a:srgbClr val="996633"/>
          </a:solidFill>
          <a:ln w="9525">
            <a:noFill/>
            <a:round/>
            <a:headEnd/>
            <a:tailEnd/>
          </a:ln>
        </p:spPr>
        <p:txBody>
          <a:bodyPr wrap="none" anchor="ctr"/>
          <a:lstStyle/>
          <a:p>
            <a:endParaRPr lang="de-DE"/>
          </a:p>
        </p:txBody>
      </p:sp>
      <p:sp>
        <p:nvSpPr>
          <p:cNvPr id="29700" name="Oval 15"/>
          <p:cNvSpPr>
            <a:spLocks noChangeArrowheads="1"/>
          </p:cNvSpPr>
          <p:nvPr/>
        </p:nvSpPr>
        <p:spPr bwMode="auto">
          <a:xfrm>
            <a:off x="7092950" y="2362200"/>
            <a:ext cx="1079500" cy="792163"/>
          </a:xfrm>
          <a:prstGeom prst="ellipse">
            <a:avLst/>
          </a:prstGeom>
          <a:solidFill>
            <a:srgbClr val="FF3300"/>
          </a:solidFill>
          <a:ln w="9525">
            <a:noFill/>
            <a:round/>
            <a:headEnd/>
            <a:tailEnd/>
          </a:ln>
        </p:spPr>
        <p:txBody>
          <a:bodyPr wrap="none" anchor="ctr"/>
          <a:lstStyle/>
          <a:p>
            <a:endParaRPr lang="de-DE"/>
          </a:p>
        </p:txBody>
      </p:sp>
      <p:sp>
        <p:nvSpPr>
          <p:cNvPr id="29701" name="Oval 14"/>
          <p:cNvSpPr>
            <a:spLocks noChangeArrowheads="1"/>
          </p:cNvSpPr>
          <p:nvPr/>
        </p:nvSpPr>
        <p:spPr bwMode="auto">
          <a:xfrm>
            <a:off x="7885113" y="2349500"/>
            <a:ext cx="1079500" cy="792163"/>
          </a:xfrm>
          <a:prstGeom prst="ellipse">
            <a:avLst/>
          </a:prstGeom>
          <a:solidFill>
            <a:srgbClr val="008000"/>
          </a:solidFill>
          <a:ln w="9525">
            <a:noFill/>
            <a:round/>
            <a:headEnd/>
            <a:tailEnd/>
          </a:ln>
        </p:spPr>
        <p:txBody>
          <a:bodyPr wrap="none" anchor="ctr"/>
          <a:lstStyle/>
          <a:p>
            <a:endParaRPr lang="de-DE"/>
          </a:p>
        </p:txBody>
      </p:sp>
      <p:sp>
        <p:nvSpPr>
          <p:cNvPr id="29702" name="Oval 11"/>
          <p:cNvSpPr>
            <a:spLocks noChangeArrowheads="1"/>
          </p:cNvSpPr>
          <p:nvPr/>
        </p:nvSpPr>
        <p:spPr bwMode="auto">
          <a:xfrm>
            <a:off x="1238250" y="2314575"/>
            <a:ext cx="914400" cy="914400"/>
          </a:xfrm>
          <a:prstGeom prst="ellipse">
            <a:avLst/>
          </a:prstGeom>
          <a:solidFill>
            <a:srgbClr val="FF9933"/>
          </a:solidFill>
          <a:ln w="9525">
            <a:noFill/>
            <a:round/>
            <a:headEnd/>
            <a:tailEnd/>
          </a:ln>
        </p:spPr>
        <p:txBody>
          <a:bodyPr wrap="none" anchor="ctr"/>
          <a:lstStyle/>
          <a:p>
            <a:endParaRPr lang="de-DE"/>
          </a:p>
        </p:txBody>
      </p:sp>
      <p:sp>
        <p:nvSpPr>
          <p:cNvPr id="29703" name="Oval 10"/>
          <p:cNvSpPr>
            <a:spLocks noChangeArrowheads="1"/>
          </p:cNvSpPr>
          <p:nvPr/>
        </p:nvSpPr>
        <p:spPr bwMode="auto">
          <a:xfrm>
            <a:off x="179388" y="2349500"/>
            <a:ext cx="1079500" cy="792163"/>
          </a:xfrm>
          <a:prstGeom prst="ellipse">
            <a:avLst/>
          </a:prstGeom>
          <a:solidFill>
            <a:schemeClr val="accent1"/>
          </a:solidFill>
          <a:ln w="9525">
            <a:noFill/>
            <a:round/>
            <a:headEnd/>
            <a:tailEnd/>
          </a:ln>
        </p:spPr>
        <p:txBody>
          <a:bodyPr wrap="none" anchor="ctr"/>
          <a:lstStyle/>
          <a:p>
            <a:endParaRPr lang="de-DE"/>
          </a:p>
        </p:txBody>
      </p:sp>
      <p:sp>
        <p:nvSpPr>
          <p:cNvPr id="29704" name="Text Box 4"/>
          <p:cNvSpPr txBox="1">
            <a:spLocks noChangeArrowheads="1"/>
          </p:cNvSpPr>
          <p:nvPr/>
        </p:nvSpPr>
        <p:spPr bwMode="auto">
          <a:xfrm>
            <a:off x="179388" y="2565400"/>
            <a:ext cx="1223962" cy="366713"/>
          </a:xfrm>
          <a:prstGeom prst="rect">
            <a:avLst/>
          </a:prstGeom>
          <a:noFill/>
          <a:ln w="9525">
            <a:noFill/>
            <a:miter lim="800000"/>
            <a:headEnd/>
            <a:tailEnd/>
          </a:ln>
        </p:spPr>
        <p:txBody>
          <a:bodyPr>
            <a:spAutoFit/>
          </a:bodyPr>
          <a:lstStyle/>
          <a:p>
            <a:pPr>
              <a:spcBef>
                <a:spcPct val="50000"/>
              </a:spcBef>
            </a:pPr>
            <a:r>
              <a:rPr lang="hu-HU"/>
              <a:t>Enhancer</a:t>
            </a:r>
          </a:p>
        </p:txBody>
      </p:sp>
      <p:sp>
        <p:nvSpPr>
          <p:cNvPr id="29705" name="Text Box 5"/>
          <p:cNvSpPr txBox="1">
            <a:spLocks noChangeArrowheads="1"/>
          </p:cNvSpPr>
          <p:nvPr/>
        </p:nvSpPr>
        <p:spPr bwMode="auto">
          <a:xfrm>
            <a:off x="1306513" y="2570163"/>
            <a:ext cx="863600" cy="366712"/>
          </a:xfrm>
          <a:prstGeom prst="rect">
            <a:avLst/>
          </a:prstGeom>
          <a:noFill/>
          <a:ln w="9525">
            <a:noFill/>
            <a:miter lim="800000"/>
            <a:headEnd/>
            <a:tailEnd/>
          </a:ln>
        </p:spPr>
        <p:txBody>
          <a:bodyPr>
            <a:spAutoFit/>
          </a:bodyPr>
          <a:lstStyle/>
          <a:p>
            <a:pPr>
              <a:spcBef>
                <a:spcPct val="50000"/>
              </a:spcBef>
            </a:pPr>
            <a:r>
              <a:rPr lang="hu-HU"/>
              <a:t>TF-en</a:t>
            </a:r>
          </a:p>
        </p:txBody>
      </p:sp>
      <p:sp>
        <p:nvSpPr>
          <p:cNvPr id="29706" name="Text Box 6"/>
          <p:cNvSpPr txBox="1">
            <a:spLocks noChangeArrowheads="1"/>
          </p:cNvSpPr>
          <p:nvPr/>
        </p:nvSpPr>
        <p:spPr bwMode="auto">
          <a:xfrm>
            <a:off x="2484438" y="2492375"/>
            <a:ext cx="3095625" cy="579438"/>
          </a:xfrm>
          <a:prstGeom prst="rect">
            <a:avLst/>
          </a:prstGeom>
          <a:noFill/>
          <a:ln w="9525">
            <a:noFill/>
            <a:miter lim="800000"/>
            <a:headEnd/>
            <a:tailEnd/>
          </a:ln>
        </p:spPr>
        <p:txBody>
          <a:bodyPr>
            <a:spAutoFit/>
          </a:bodyPr>
          <a:lstStyle/>
          <a:p>
            <a:pPr>
              <a:spcBef>
                <a:spcPct val="50000"/>
              </a:spcBef>
            </a:pPr>
            <a:r>
              <a:rPr lang="hu-HU" sz="3200" b="1"/>
              <a:t>Koaktivatoren</a:t>
            </a:r>
          </a:p>
        </p:txBody>
      </p:sp>
      <p:sp>
        <p:nvSpPr>
          <p:cNvPr id="29707" name="Text Box 7"/>
          <p:cNvSpPr txBox="1">
            <a:spLocks noChangeArrowheads="1"/>
          </p:cNvSpPr>
          <p:nvPr/>
        </p:nvSpPr>
        <p:spPr bwMode="auto">
          <a:xfrm>
            <a:off x="5940425" y="2476500"/>
            <a:ext cx="1223963" cy="641350"/>
          </a:xfrm>
          <a:prstGeom prst="rect">
            <a:avLst/>
          </a:prstGeom>
          <a:noFill/>
          <a:ln w="9525">
            <a:noFill/>
            <a:miter lim="800000"/>
            <a:headEnd/>
            <a:tailEnd/>
          </a:ln>
        </p:spPr>
        <p:txBody>
          <a:bodyPr>
            <a:spAutoFit/>
          </a:bodyPr>
          <a:lstStyle/>
          <a:p>
            <a:pPr algn="ctr">
              <a:spcBef>
                <a:spcPct val="50000"/>
              </a:spcBef>
            </a:pPr>
            <a:r>
              <a:rPr lang="hu-HU"/>
              <a:t>Generelle TF-en</a:t>
            </a:r>
          </a:p>
        </p:txBody>
      </p:sp>
      <p:sp>
        <p:nvSpPr>
          <p:cNvPr id="29708" name="Text Box 8"/>
          <p:cNvSpPr txBox="1">
            <a:spLocks noChangeArrowheads="1"/>
          </p:cNvSpPr>
          <p:nvPr/>
        </p:nvSpPr>
        <p:spPr bwMode="auto">
          <a:xfrm>
            <a:off x="7164388" y="2586038"/>
            <a:ext cx="863600" cy="366712"/>
          </a:xfrm>
          <a:prstGeom prst="rect">
            <a:avLst/>
          </a:prstGeom>
          <a:noFill/>
          <a:ln w="9525">
            <a:noFill/>
            <a:miter lim="800000"/>
            <a:headEnd/>
            <a:tailEnd/>
          </a:ln>
        </p:spPr>
        <p:txBody>
          <a:bodyPr>
            <a:spAutoFit/>
          </a:bodyPr>
          <a:lstStyle/>
          <a:p>
            <a:pPr>
              <a:spcBef>
                <a:spcPct val="50000"/>
              </a:spcBef>
            </a:pPr>
            <a:r>
              <a:rPr lang="hu-HU"/>
              <a:t>Pol II</a:t>
            </a:r>
          </a:p>
        </p:txBody>
      </p:sp>
      <p:sp>
        <p:nvSpPr>
          <p:cNvPr id="29709" name="Text Box 9"/>
          <p:cNvSpPr txBox="1">
            <a:spLocks noChangeArrowheads="1"/>
          </p:cNvSpPr>
          <p:nvPr/>
        </p:nvSpPr>
        <p:spPr bwMode="auto">
          <a:xfrm>
            <a:off x="7885113" y="2578100"/>
            <a:ext cx="1223962" cy="366713"/>
          </a:xfrm>
          <a:prstGeom prst="rect">
            <a:avLst/>
          </a:prstGeom>
          <a:noFill/>
          <a:ln w="9525">
            <a:noFill/>
            <a:miter lim="800000"/>
            <a:headEnd/>
            <a:tailEnd/>
          </a:ln>
        </p:spPr>
        <p:txBody>
          <a:bodyPr>
            <a:spAutoFit/>
          </a:bodyPr>
          <a:lstStyle/>
          <a:p>
            <a:pPr>
              <a:spcBef>
                <a:spcPct val="50000"/>
              </a:spcBef>
            </a:pPr>
            <a:r>
              <a:rPr lang="hu-HU"/>
              <a:t>Promoter</a:t>
            </a:r>
          </a:p>
        </p:txBody>
      </p:sp>
      <p:sp>
        <p:nvSpPr>
          <p:cNvPr id="29710" name="Line 18"/>
          <p:cNvSpPr>
            <a:spLocks noChangeShapeType="1"/>
          </p:cNvSpPr>
          <p:nvPr/>
        </p:nvSpPr>
        <p:spPr bwMode="auto">
          <a:xfrm flipH="1">
            <a:off x="2195513" y="2781300"/>
            <a:ext cx="287337" cy="0"/>
          </a:xfrm>
          <a:prstGeom prst="line">
            <a:avLst/>
          </a:prstGeom>
          <a:noFill/>
          <a:ln w="152400">
            <a:solidFill>
              <a:srgbClr val="CC99FF"/>
            </a:solidFill>
            <a:round/>
            <a:headEnd/>
            <a:tailEnd type="triangle" w="med" len="sm"/>
          </a:ln>
        </p:spPr>
        <p:txBody>
          <a:bodyPr/>
          <a:lstStyle/>
          <a:p>
            <a:endParaRPr lang="hu-HU"/>
          </a:p>
        </p:txBody>
      </p:sp>
      <p:sp>
        <p:nvSpPr>
          <p:cNvPr id="29711" name="Line 19"/>
          <p:cNvSpPr>
            <a:spLocks noChangeShapeType="1"/>
          </p:cNvSpPr>
          <p:nvPr/>
        </p:nvSpPr>
        <p:spPr bwMode="auto">
          <a:xfrm>
            <a:off x="5651500" y="2781300"/>
            <a:ext cx="215900" cy="0"/>
          </a:xfrm>
          <a:prstGeom prst="line">
            <a:avLst/>
          </a:prstGeom>
          <a:noFill/>
          <a:ln w="152400">
            <a:solidFill>
              <a:srgbClr val="CC99FF"/>
            </a:solidFill>
            <a:round/>
            <a:headEnd/>
            <a:tailEnd type="triangle" w="med" len="med"/>
          </a:ln>
        </p:spPr>
        <p:txBody>
          <a:bodyPr/>
          <a:lstStyle/>
          <a:p>
            <a:endParaRPr lang="hu-HU"/>
          </a:p>
        </p:txBody>
      </p:sp>
      <p:sp>
        <p:nvSpPr>
          <p:cNvPr id="16" name="Szövegdoboz 15"/>
          <p:cNvSpPr txBox="1"/>
          <p:nvPr/>
        </p:nvSpPr>
        <p:spPr>
          <a:xfrm>
            <a:off x="683568" y="4581128"/>
            <a:ext cx="7848872" cy="923330"/>
          </a:xfrm>
          <a:prstGeom prst="rect">
            <a:avLst/>
          </a:prstGeom>
          <a:noFill/>
        </p:spPr>
        <p:txBody>
          <a:bodyPr wrap="square" rtlCol="0">
            <a:spAutoFit/>
          </a:bodyPr>
          <a:lstStyle/>
          <a:p>
            <a:r>
              <a:rPr lang="hu-HU" dirty="0" err="1" smtClean="0"/>
              <a:t>Nach</a:t>
            </a:r>
            <a:r>
              <a:rPr lang="hu-HU" dirty="0" smtClean="0"/>
              <a:t> </a:t>
            </a:r>
            <a:r>
              <a:rPr lang="hu-HU" dirty="0" err="1" smtClean="0"/>
              <a:t>Bindung</a:t>
            </a:r>
            <a:r>
              <a:rPr lang="hu-HU" dirty="0" smtClean="0"/>
              <a:t> von </a:t>
            </a:r>
            <a:r>
              <a:rPr lang="hu-HU" dirty="0" err="1" smtClean="0"/>
              <a:t>TF-en</a:t>
            </a:r>
            <a:r>
              <a:rPr lang="hu-HU" dirty="0" smtClean="0"/>
              <a:t> an </a:t>
            </a:r>
            <a:r>
              <a:rPr lang="hu-HU" dirty="0" err="1" smtClean="0"/>
              <a:t>Enhancern</a:t>
            </a:r>
            <a:r>
              <a:rPr lang="hu-HU" dirty="0" smtClean="0"/>
              <a:t> </a:t>
            </a:r>
            <a:r>
              <a:rPr lang="hu-HU" dirty="0" err="1" smtClean="0"/>
              <a:t>kommt</a:t>
            </a:r>
            <a:r>
              <a:rPr lang="hu-HU" dirty="0" smtClean="0"/>
              <a:t> die </a:t>
            </a:r>
            <a:r>
              <a:rPr lang="hu-HU" dirty="0" err="1" smtClean="0"/>
              <a:t>Aktivierung</a:t>
            </a:r>
            <a:r>
              <a:rPr lang="hu-HU" dirty="0" smtClean="0"/>
              <a:t> des </a:t>
            </a:r>
            <a:r>
              <a:rPr lang="hu-HU" dirty="0" err="1" smtClean="0"/>
              <a:t>Promoters</a:t>
            </a:r>
            <a:r>
              <a:rPr lang="hu-HU" dirty="0" smtClean="0"/>
              <a:t> </a:t>
            </a:r>
            <a:r>
              <a:rPr lang="hu-HU" dirty="0" err="1" smtClean="0"/>
              <a:t>durch</a:t>
            </a:r>
            <a:r>
              <a:rPr lang="hu-HU" dirty="0" smtClean="0"/>
              <a:t> </a:t>
            </a:r>
            <a:r>
              <a:rPr lang="hu-HU" dirty="0" err="1" smtClean="0"/>
              <a:t>Koaktivatoren</a:t>
            </a:r>
            <a:r>
              <a:rPr lang="hu-HU" dirty="0" smtClean="0"/>
              <a:t>, die den </a:t>
            </a:r>
            <a:r>
              <a:rPr lang="hu-HU" dirty="0" err="1" smtClean="0"/>
              <a:t>physikalischen</a:t>
            </a:r>
            <a:r>
              <a:rPr lang="hu-HU" dirty="0" smtClean="0"/>
              <a:t> Kontakt </a:t>
            </a:r>
            <a:r>
              <a:rPr lang="hu-HU" dirty="0" err="1" smtClean="0"/>
              <a:t>zwischen</a:t>
            </a:r>
            <a:r>
              <a:rPr lang="hu-HU" dirty="0" smtClean="0"/>
              <a:t> E und P </a:t>
            </a:r>
            <a:r>
              <a:rPr lang="hu-HU" dirty="0" err="1" smtClean="0"/>
              <a:t>zustande</a:t>
            </a:r>
            <a:r>
              <a:rPr lang="hu-HU" dirty="0" smtClean="0"/>
              <a:t> </a:t>
            </a:r>
            <a:r>
              <a:rPr lang="hu-HU" dirty="0" err="1" smtClean="0"/>
              <a:t>bringen</a:t>
            </a:r>
            <a:r>
              <a:rPr lang="hu-HU" dirty="0" smtClean="0"/>
              <a:t>.</a:t>
            </a:r>
            <a:endParaRPr lang="hu-H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611188" y="4581525"/>
            <a:ext cx="8208962" cy="2016125"/>
          </a:xfrm>
          <a:prstGeom prst="rect">
            <a:avLst/>
          </a:prstGeom>
          <a:noFill/>
          <a:ln w="9525">
            <a:noFill/>
            <a:miter lim="800000"/>
            <a:headEnd/>
            <a:tailEnd/>
          </a:ln>
        </p:spPr>
        <p:txBody>
          <a:bodyPr>
            <a:spAutoFit/>
          </a:bodyPr>
          <a:lstStyle/>
          <a:p>
            <a:pPr>
              <a:spcBef>
                <a:spcPct val="50000"/>
              </a:spcBef>
            </a:pPr>
            <a:r>
              <a:rPr lang="hu-HU"/>
              <a:t>Brücke zwischen Promoter und Enhancer: </a:t>
            </a:r>
            <a:r>
              <a:rPr lang="hu-HU" b="1" u="sng"/>
              <a:t>Koaktivator Proteine</a:t>
            </a:r>
            <a:br>
              <a:rPr lang="hu-HU" b="1" u="sng"/>
            </a:br>
            <a:r>
              <a:rPr lang="hu-HU"/>
              <a:t/>
            </a:r>
            <a:br>
              <a:rPr lang="hu-HU"/>
            </a:br>
            <a:r>
              <a:rPr lang="hu-HU"/>
              <a:t>- </a:t>
            </a:r>
            <a:r>
              <a:rPr lang="hu-HU" b="1"/>
              <a:t>Mediator Complex</a:t>
            </a:r>
            <a:r>
              <a:rPr lang="hu-HU"/>
              <a:t> (variirende Zusammensetzung – moduläre Zusammensetzung – Vielfaltigkeit; Aufgabe: rekrutiert Pol II), oder </a:t>
            </a:r>
          </a:p>
          <a:p>
            <a:pPr>
              <a:spcBef>
                <a:spcPct val="50000"/>
              </a:spcBef>
              <a:buFontTx/>
              <a:buChar char="-"/>
            </a:pPr>
            <a:r>
              <a:rPr lang="hu-HU" b="1"/>
              <a:t>p300/CBP</a:t>
            </a:r>
            <a:r>
              <a:rPr lang="hu-HU"/>
              <a:t> (Histon-modifizirende (Histonazetylase-) Aktivität)</a:t>
            </a:r>
          </a:p>
          <a:p>
            <a:pPr>
              <a:spcBef>
                <a:spcPct val="50000"/>
              </a:spcBef>
              <a:buFontTx/>
              <a:buChar char="-"/>
            </a:pPr>
            <a:r>
              <a:rPr lang="hu-HU"/>
              <a:t>ATP-abhängige </a:t>
            </a:r>
            <a:r>
              <a:rPr lang="hu-HU" b="1"/>
              <a:t>Kromatinremodellierende</a:t>
            </a:r>
            <a:r>
              <a:rPr lang="hu-HU"/>
              <a:t> Enzymkomplexe</a:t>
            </a:r>
          </a:p>
        </p:txBody>
      </p:sp>
      <p:pic>
        <p:nvPicPr>
          <p:cNvPr id="44033" name="Picture 1"/>
          <p:cNvPicPr>
            <a:picLocks noChangeAspect="1" noChangeArrowheads="1"/>
          </p:cNvPicPr>
          <p:nvPr/>
        </p:nvPicPr>
        <p:blipFill>
          <a:blip r:embed="rId3" cstate="screen"/>
          <a:srcRect/>
          <a:stretch>
            <a:fillRect/>
          </a:stretch>
        </p:blipFill>
        <p:spPr bwMode="auto">
          <a:xfrm>
            <a:off x="467544" y="0"/>
            <a:ext cx="8280920" cy="46066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rias 3-10"/>
          <p:cNvPicPr>
            <a:picLocks noChangeAspect="1" noChangeArrowheads="1"/>
          </p:cNvPicPr>
          <p:nvPr/>
        </p:nvPicPr>
        <p:blipFill>
          <a:blip r:embed="rId3" cstate="screen"/>
          <a:srcRect/>
          <a:stretch>
            <a:fillRect/>
          </a:stretch>
        </p:blipFill>
        <p:spPr bwMode="auto">
          <a:xfrm>
            <a:off x="107950" y="457200"/>
            <a:ext cx="6248400" cy="5992813"/>
          </a:xfrm>
          <a:prstGeom prst="rect">
            <a:avLst/>
          </a:prstGeom>
          <a:noFill/>
          <a:ln w="9525">
            <a:noFill/>
            <a:miter lim="800000"/>
            <a:headEnd/>
            <a:tailEnd/>
          </a:ln>
        </p:spPr>
      </p:pic>
      <p:sp>
        <p:nvSpPr>
          <p:cNvPr id="31747" name="Text Box 3"/>
          <p:cNvSpPr txBox="1">
            <a:spLocks noChangeArrowheads="1"/>
          </p:cNvSpPr>
          <p:nvPr/>
        </p:nvSpPr>
        <p:spPr bwMode="auto">
          <a:xfrm>
            <a:off x="0" y="6553200"/>
            <a:ext cx="2057400" cy="274638"/>
          </a:xfrm>
          <a:prstGeom prst="rect">
            <a:avLst/>
          </a:prstGeom>
          <a:noFill/>
          <a:ln w="9525">
            <a:noFill/>
            <a:miter lim="800000"/>
            <a:headEnd/>
            <a:tailEnd/>
          </a:ln>
        </p:spPr>
        <p:txBody>
          <a:bodyPr>
            <a:spAutoFit/>
          </a:bodyPr>
          <a:lstStyle/>
          <a:p>
            <a:pPr eaLnBrk="0" hangingPunct="0">
              <a:spcBef>
                <a:spcPct val="50000"/>
              </a:spcBef>
            </a:pPr>
            <a:r>
              <a:rPr lang="hu-HU" sz="1200"/>
              <a:t>Arias-Stewart, OUP, 2003</a:t>
            </a:r>
            <a:endParaRPr lang="hu-HU" sz="2400">
              <a:latin typeface="Times New Roman" pitchFamily="18" charset="0"/>
            </a:endParaRPr>
          </a:p>
        </p:txBody>
      </p:sp>
      <p:sp>
        <p:nvSpPr>
          <p:cNvPr id="31748" name="Line 4"/>
          <p:cNvSpPr>
            <a:spLocks noChangeShapeType="1"/>
          </p:cNvSpPr>
          <p:nvPr/>
        </p:nvSpPr>
        <p:spPr bwMode="auto">
          <a:xfrm flipH="1">
            <a:off x="4500563" y="2781300"/>
            <a:ext cx="1511300" cy="647700"/>
          </a:xfrm>
          <a:prstGeom prst="line">
            <a:avLst/>
          </a:prstGeom>
          <a:noFill/>
          <a:ln w="12700">
            <a:solidFill>
              <a:srgbClr val="FF9900"/>
            </a:solidFill>
            <a:round/>
            <a:headEnd/>
            <a:tailEnd type="triangle" w="med" len="med"/>
          </a:ln>
        </p:spPr>
        <p:txBody>
          <a:bodyPr/>
          <a:lstStyle/>
          <a:p>
            <a:endParaRPr lang="hu-HU"/>
          </a:p>
        </p:txBody>
      </p:sp>
      <p:sp>
        <p:nvSpPr>
          <p:cNvPr id="31749" name="Text Box 5"/>
          <p:cNvSpPr txBox="1">
            <a:spLocks noChangeArrowheads="1"/>
          </p:cNvSpPr>
          <p:nvPr/>
        </p:nvSpPr>
        <p:spPr bwMode="auto">
          <a:xfrm>
            <a:off x="5656263" y="2516188"/>
            <a:ext cx="863600" cy="336550"/>
          </a:xfrm>
          <a:prstGeom prst="rect">
            <a:avLst/>
          </a:prstGeom>
          <a:noFill/>
          <a:ln w="9525">
            <a:noFill/>
            <a:miter lim="800000"/>
            <a:headEnd/>
            <a:tailEnd/>
          </a:ln>
        </p:spPr>
        <p:txBody>
          <a:bodyPr>
            <a:spAutoFit/>
          </a:bodyPr>
          <a:lstStyle/>
          <a:p>
            <a:pPr eaLnBrk="0" hangingPunct="0">
              <a:spcBef>
                <a:spcPct val="50000"/>
              </a:spcBef>
            </a:pPr>
            <a:r>
              <a:rPr lang="hu-HU" sz="1600" b="1"/>
              <a:t>Pol II</a:t>
            </a:r>
          </a:p>
        </p:txBody>
      </p:sp>
      <p:sp>
        <p:nvSpPr>
          <p:cNvPr id="31750" name="Text Box 6"/>
          <p:cNvSpPr txBox="1">
            <a:spLocks noChangeArrowheads="1"/>
          </p:cNvSpPr>
          <p:nvPr/>
        </p:nvSpPr>
        <p:spPr bwMode="auto">
          <a:xfrm>
            <a:off x="6443663" y="0"/>
            <a:ext cx="2700337" cy="4154984"/>
          </a:xfrm>
          <a:prstGeom prst="rect">
            <a:avLst/>
          </a:prstGeom>
          <a:noFill/>
          <a:ln w="9525">
            <a:noFill/>
            <a:miter lim="800000"/>
            <a:headEnd/>
            <a:tailEnd/>
          </a:ln>
        </p:spPr>
        <p:txBody>
          <a:bodyPr>
            <a:spAutoFit/>
          </a:bodyPr>
          <a:lstStyle/>
          <a:p>
            <a:pPr eaLnBrk="0" hangingPunct="0">
              <a:spcBef>
                <a:spcPct val="50000"/>
              </a:spcBef>
            </a:pPr>
            <a:r>
              <a:rPr lang="hu-HU" sz="2400" dirty="0" err="1"/>
              <a:t>Einwirkung</a:t>
            </a:r>
            <a:r>
              <a:rPr lang="hu-HU" sz="2400" dirty="0"/>
              <a:t>  des </a:t>
            </a:r>
            <a:r>
              <a:rPr lang="hu-HU" sz="2400" dirty="0" err="1"/>
              <a:t>TF-Komplexes</a:t>
            </a:r>
            <a:r>
              <a:rPr lang="hu-HU" sz="2400" dirty="0"/>
              <a:t> </a:t>
            </a:r>
            <a:r>
              <a:rPr lang="hu-HU" sz="2400" dirty="0" err="1"/>
              <a:t>auf</a:t>
            </a:r>
            <a:r>
              <a:rPr lang="hu-HU" sz="2400" dirty="0"/>
              <a:t> </a:t>
            </a:r>
            <a:r>
              <a:rPr lang="hu-HU" sz="2400" dirty="0" err="1"/>
              <a:t>das</a:t>
            </a:r>
            <a:r>
              <a:rPr lang="hu-HU" sz="2400" dirty="0"/>
              <a:t> Pol II: „</a:t>
            </a:r>
            <a:r>
              <a:rPr lang="hu-HU" sz="2400" dirty="0" err="1"/>
              <a:t>Enhanceosome</a:t>
            </a:r>
            <a:r>
              <a:rPr lang="hu-HU" sz="2400" dirty="0"/>
              <a:t>”</a:t>
            </a:r>
          </a:p>
          <a:p>
            <a:pPr eaLnBrk="0" hangingPunct="0">
              <a:spcBef>
                <a:spcPct val="50000"/>
              </a:spcBef>
            </a:pPr>
            <a:r>
              <a:rPr lang="hu-HU" sz="1600" dirty="0" err="1"/>
              <a:t>-Virus-induzierte</a:t>
            </a:r>
            <a:r>
              <a:rPr lang="hu-HU" sz="1600" dirty="0"/>
              <a:t> </a:t>
            </a:r>
            <a:r>
              <a:rPr lang="hu-HU" sz="1600" dirty="0" err="1">
                <a:latin typeface="Symbol" pitchFamily="18" charset="2"/>
              </a:rPr>
              <a:t>b</a:t>
            </a:r>
            <a:r>
              <a:rPr lang="hu-HU" sz="1600" dirty="0" err="1"/>
              <a:t>-IFN</a:t>
            </a:r>
            <a:r>
              <a:rPr lang="hu-HU" sz="1600" dirty="0"/>
              <a:t> </a:t>
            </a:r>
            <a:r>
              <a:rPr lang="hu-HU" sz="1600" dirty="0" err="1"/>
              <a:t>Produktion</a:t>
            </a:r>
            <a:r>
              <a:rPr lang="hu-HU" sz="1600" dirty="0"/>
              <a:t> in </a:t>
            </a:r>
            <a:r>
              <a:rPr lang="hu-HU" sz="1600" dirty="0" err="1"/>
              <a:t>menschlicher</a:t>
            </a:r>
            <a:r>
              <a:rPr lang="hu-HU" sz="1600" dirty="0"/>
              <a:t> </a:t>
            </a:r>
            <a:r>
              <a:rPr lang="hu-HU" sz="1600" dirty="0" err="1"/>
              <a:t>Zellkulturen</a:t>
            </a:r>
            <a:endParaRPr lang="hu-HU" sz="1600" dirty="0"/>
          </a:p>
          <a:p>
            <a:pPr eaLnBrk="0" hangingPunct="0">
              <a:spcBef>
                <a:spcPct val="50000"/>
              </a:spcBef>
            </a:pPr>
            <a:r>
              <a:rPr lang="hu-HU" sz="1600" dirty="0" err="1"/>
              <a:t>-Grö</a:t>
            </a:r>
            <a:r>
              <a:rPr lang="el-GR" sz="1600" dirty="0"/>
              <a:t>β</a:t>
            </a:r>
            <a:r>
              <a:rPr lang="hu-HU" sz="1600" dirty="0"/>
              <a:t>e des </a:t>
            </a:r>
            <a:r>
              <a:rPr lang="hu-HU" sz="1600" dirty="0" err="1"/>
              <a:t>Molekülenmkomplexes</a:t>
            </a:r>
            <a:r>
              <a:rPr lang="hu-HU" sz="1600" dirty="0"/>
              <a:t> </a:t>
            </a:r>
            <a:r>
              <a:rPr lang="hu-HU" sz="1600" dirty="0" smtClean="0"/>
              <a:t>(</a:t>
            </a:r>
            <a:r>
              <a:rPr lang="hu-HU" sz="1600" dirty="0" err="1" smtClean="0"/>
              <a:t>sog</a:t>
            </a:r>
            <a:r>
              <a:rPr lang="hu-HU" sz="1600" dirty="0" smtClean="0"/>
              <a:t>. </a:t>
            </a:r>
            <a:r>
              <a:rPr lang="hu-HU" sz="1600" dirty="0" err="1" smtClean="0"/>
              <a:t>Enhanceosome</a:t>
            </a:r>
            <a:r>
              <a:rPr lang="hu-HU" sz="1600" dirty="0" smtClean="0"/>
              <a:t>) </a:t>
            </a:r>
            <a:r>
              <a:rPr lang="hu-HU" sz="1600" dirty="0" err="1" smtClean="0"/>
              <a:t>ist</a:t>
            </a:r>
            <a:r>
              <a:rPr lang="hu-HU" sz="1600" dirty="0" smtClean="0"/>
              <a:t> die von </a:t>
            </a:r>
            <a:r>
              <a:rPr lang="hu-HU" sz="1600" dirty="0" err="1"/>
              <a:t>einer</a:t>
            </a:r>
            <a:r>
              <a:rPr lang="hu-HU" sz="1600" dirty="0"/>
              <a:t> </a:t>
            </a:r>
            <a:r>
              <a:rPr lang="hu-HU" sz="1600" dirty="0" err="1"/>
              <a:t>Ribosome</a:t>
            </a:r>
            <a:endParaRPr lang="hu-HU" sz="1600" dirty="0"/>
          </a:p>
          <a:p>
            <a:pPr eaLnBrk="0" hangingPunct="0">
              <a:spcBef>
                <a:spcPct val="50000"/>
              </a:spcBef>
            </a:pPr>
            <a:r>
              <a:rPr lang="hu-HU" sz="1600" dirty="0" err="1"/>
              <a:t>-Räumlich</a:t>
            </a:r>
            <a:r>
              <a:rPr lang="hu-HU" sz="1600" dirty="0"/>
              <a:t> </a:t>
            </a:r>
            <a:r>
              <a:rPr lang="hu-HU" sz="1600" dirty="0" err="1"/>
              <a:t>orientierte</a:t>
            </a:r>
            <a:r>
              <a:rPr lang="hu-HU" sz="1600" dirty="0"/>
              <a:t> </a:t>
            </a:r>
            <a:r>
              <a:rPr lang="hu-HU" sz="1600" dirty="0" err="1"/>
              <a:t>Kontakte</a:t>
            </a:r>
            <a:r>
              <a:rPr lang="hu-HU" sz="1600" dirty="0"/>
              <a:t>!</a:t>
            </a:r>
          </a:p>
        </p:txBody>
      </p:sp>
      <p:sp>
        <p:nvSpPr>
          <p:cNvPr id="31751" name="Line 7"/>
          <p:cNvSpPr>
            <a:spLocks noChangeShapeType="1"/>
          </p:cNvSpPr>
          <p:nvPr/>
        </p:nvSpPr>
        <p:spPr bwMode="auto">
          <a:xfrm flipH="1">
            <a:off x="3492500" y="1773238"/>
            <a:ext cx="574675" cy="215900"/>
          </a:xfrm>
          <a:prstGeom prst="line">
            <a:avLst/>
          </a:prstGeom>
          <a:noFill/>
          <a:ln w="9525">
            <a:solidFill>
              <a:schemeClr val="tx1"/>
            </a:solidFill>
            <a:round/>
            <a:headEnd/>
            <a:tailEnd type="triangle" w="med" len="med"/>
          </a:ln>
        </p:spPr>
        <p:txBody>
          <a:bodyPr/>
          <a:lstStyle/>
          <a:p>
            <a:endParaRPr lang="hu-HU"/>
          </a:p>
        </p:txBody>
      </p:sp>
      <p:sp>
        <p:nvSpPr>
          <p:cNvPr id="31752" name="Text Box 8"/>
          <p:cNvSpPr txBox="1">
            <a:spLocks noChangeArrowheads="1"/>
          </p:cNvSpPr>
          <p:nvPr/>
        </p:nvSpPr>
        <p:spPr bwMode="auto">
          <a:xfrm>
            <a:off x="3924300" y="1341438"/>
            <a:ext cx="2016125" cy="830262"/>
          </a:xfrm>
          <a:prstGeom prst="rect">
            <a:avLst/>
          </a:prstGeom>
          <a:noFill/>
          <a:ln w="9525">
            <a:noFill/>
            <a:miter lim="800000"/>
            <a:headEnd/>
            <a:tailEnd/>
          </a:ln>
        </p:spPr>
        <p:txBody>
          <a:bodyPr>
            <a:spAutoFit/>
          </a:bodyPr>
          <a:lstStyle/>
          <a:p>
            <a:pPr eaLnBrk="0" hangingPunct="0">
              <a:spcBef>
                <a:spcPct val="50000"/>
              </a:spcBef>
            </a:pPr>
            <a:r>
              <a:rPr lang="hu-HU" sz="1200"/>
              <a:t>Wildtyp Sequenz von Promoter und UAS zusammengebaut mit einem CAT-Reporter</a:t>
            </a:r>
          </a:p>
        </p:txBody>
      </p:sp>
      <p:sp>
        <p:nvSpPr>
          <p:cNvPr id="31753" name="Text Box 9"/>
          <p:cNvSpPr txBox="1">
            <a:spLocks noChangeArrowheads="1"/>
          </p:cNvSpPr>
          <p:nvPr/>
        </p:nvSpPr>
        <p:spPr bwMode="auto">
          <a:xfrm>
            <a:off x="5940425" y="4437063"/>
            <a:ext cx="2016125" cy="274637"/>
          </a:xfrm>
          <a:prstGeom prst="rect">
            <a:avLst/>
          </a:prstGeom>
          <a:noFill/>
          <a:ln w="9525">
            <a:noFill/>
            <a:miter lim="800000"/>
            <a:headEnd/>
            <a:tailEnd/>
          </a:ln>
        </p:spPr>
        <p:txBody>
          <a:bodyPr>
            <a:spAutoFit/>
          </a:bodyPr>
          <a:lstStyle/>
          <a:p>
            <a:pPr eaLnBrk="0" hangingPunct="0">
              <a:spcBef>
                <a:spcPct val="50000"/>
              </a:spcBef>
            </a:pPr>
            <a:r>
              <a:rPr lang="hu-HU" sz="1200"/>
              <a:t>Wildtyp Sequenz</a:t>
            </a:r>
          </a:p>
        </p:txBody>
      </p:sp>
      <p:sp>
        <p:nvSpPr>
          <p:cNvPr id="31754" name="Line 10"/>
          <p:cNvSpPr>
            <a:spLocks noChangeShapeType="1"/>
          </p:cNvSpPr>
          <p:nvPr/>
        </p:nvSpPr>
        <p:spPr bwMode="auto">
          <a:xfrm flipH="1">
            <a:off x="5292725" y="4652963"/>
            <a:ext cx="431800" cy="0"/>
          </a:xfrm>
          <a:prstGeom prst="line">
            <a:avLst/>
          </a:prstGeom>
          <a:noFill/>
          <a:ln w="9525">
            <a:solidFill>
              <a:schemeClr val="tx1"/>
            </a:solidFill>
            <a:round/>
            <a:headEnd/>
            <a:tailEnd type="triangle" w="med" len="med"/>
          </a:ln>
        </p:spPr>
        <p:txBody>
          <a:bodyPr/>
          <a:lstStyle/>
          <a:p>
            <a:endParaRPr lang="hu-HU"/>
          </a:p>
        </p:txBody>
      </p:sp>
      <p:sp>
        <p:nvSpPr>
          <p:cNvPr id="31755" name="Text Box 11"/>
          <p:cNvSpPr txBox="1">
            <a:spLocks noChangeArrowheads="1"/>
          </p:cNvSpPr>
          <p:nvPr/>
        </p:nvSpPr>
        <p:spPr bwMode="auto">
          <a:xfrm>
            <a:off x="6011863" y="5021263"/>
            <a:ext cx="2016125" cy="646331"/>
          </a:xfrm>
          <a:prstGeom prst="rect">
            <a:avLst/>
          </a:prstGeom>
          <a:noFill/>
          <a:ln w="9525">
            <a:noFill/>
            <a:miter lim="800000"/>
            <a:headEnd/>
            <a:tailEnd/>
          </a:ln>
        </p:spPr>
        <p:txBody>
          <a:bodyPr>
            <a:spAutoFit/>
          </a:bodyPr>
          <a:lstStyle/>
          <a:p>
            <a:pPr eaLnBrk="0" hangingPunct="0">
              <a:spcBef>
                <a:spcPct val="50000"/>
              </a:spcBef>
            </a:pPr>
            <a:r>
              <a:rPr lang="hu-HU" sz="1200" dirty="0" err="1"/>
              <a:t>sechs</a:t>
            </a:r>
            <a:r>
              <a:rPr lang="hu-HU" sz="1200" dirty="0"/>
              <a:t> </a:t>
            </a:r>
            <a:r>
              <a:rPr lang="hu-HU" sz="1200" dirty="0" err="1"/>
              <a:t>Basenpaare</a:t>
            </a:r>
            <a:r>
              <a:rPr lang="hu-HU" sz="1200" dirty="0"/>
              <a:t> </a:t>
            </a:r>
            <a:r>
              <a:rPr lang="hu-HU" sz="1200" dirty="0" smtClean="0"/>
              <a:t> </a:t>
            </a:r>
            <a:r>
              <a:rPr lang="hu-HU" sz="1200" dirty="0" err="1" smtClean="0"/>
              <a:t>wurde</a:t>
            </a:r>
            <a:r>
              <a:rPr lang="hu-HU" sz="1200" dirty="0" smtClean="0"/>
              <a:t> </a:t>
            </a:r>
            <a:r>
              <a:rPr lang="hu-HU" sz="1200" dirty="0" err="1" smtClean="0"/>
              <a:t>zwischen</a:t>
            </a:r>
            <a:r>
              <a:rPr lang="hu-HU" sz="1200" dirty="0" smtClean="0"/>
              <a:t> </a:t>
            </a:r>
            <a:r>
              <a:rPr lang="hu-HU" sz="1200" dirty="0" err="1"/>
              <a:t>zwei</a:t>
            </a:r>
            <a:r>
              <a:rPr lang="hu-HU" sz="1200" dirty="0"/>
              <a:t> </a:t>
            </a:r>
            <a:r>
              <a:rPr lang="hu-HU" sz="1200" dirty="0" err="1"/>
              <a:t>regulatory</a:t>
            </a:r>
            <a:r>
              <a:rPr lang="hu-HU" sz="1200" dirty="0"/>
              <a:t> </a:t>
            </a:r>
            <a:r>
              <a:rPr lang="hu-HU" sz="1200" dirty="0" err="1"/>
              <a:t>binding</a:t>
            </a:r>
            <a:r>
              <a:rPr lang="hu-HU" sz="1200" dirty="0"/>
              <a:t> </a:t>
            </a:r>
            <a:r>
              <a:rPr lang="hu-HU" sz="1200" dirty="0" err="1" smtClean="0"/>
              <a:t>sites</a:t>
            </a:r>
            <a:r>
              <a:rPr lang="hu-HU" sz="1200" dirty="0" smtClean="0"/>
              <a:t> </a:t>
            </a:r>
            <a:r>
              <a:rPr lang="hu-HU" sz="1200" dirty="0" err="1" smtClean="0"/>
              <a:t>eingebaut</a:t>
            </a:r>
            <a:r>
              <a:rPr lang="hu-HU" sz="1200" dirty="0" smtClean="0"/>
              <a:t> </a:t>
            </a:r>
            <a:endParaRPr lang="hu-HU" sz="1200" dirty="0"/>
          </a:p>
        </p:txBody>
      </p:sp>
      <p:sp>
        <p:nvSpPr>
          <p:cNvPr id="31756" name="Text Box 12"/>
          <p:cNvSpPr txBox="1">
            <a:spLocks noChangeArrowheads="1"/>
          </p:cNvSpPr>
          <p:nvPr/>
        </p:nvSpPr>
        <p:spPr bwMode="auto">
          <a:xfrm>
            <a:off x="6008689" y="5737225"/>
            <a:ext cx="1875680" cy="646331"/>
          </a:xfrm>
          <a:prstGeom prst="rect">
            <a:avLst/>
          </a:prstGeom>
          <a:noFill/>
          <a:ln w="9525">
            <a:noFill/>
            <a:miter lim="800000"/>
            <a:headEnd/>
            <a:tailEnd/>
          </a:ln>
        </p:spPr>
        <p:txBody>
          <a:bodyPr wrap="square">
            <a:spAutoFit/>
          </a:bodyPr>
          <a:lstStyle/>
          <a:p>
            <a:pPr eaLnBrk="0" hangingPunct="0">
              <a:spcBef>
                <a:spcPct val="50000"/>
              </a:spcBef>
            </a:pPr>
            <a:r>
              <a:rPr lang="hu-HU" sz="1200" dirty="0"/>
              <a:t>10 </a:t>
            </a:r>
            <a:r>
              <a:rPr lang="hu-HU" sz="1200" dirty="0" err="1"/>
              <a:t>Basenpaare</a:t>
            </a:r>
            <a:r>
              <a:rPr lang="hu-HU" sz="1200" dirty="0"/>
              <a:t> </a:t>
            </a:r>
            <a:r>
              <a:rPr lang="hu-HU" sz="1200" dirty="0" err="1" smtClean="0"/>
              <a:t>wurde</a:t>
            </a:r>
            <a:r>
              <a:rPr lang="hu-HU" sz="1200" dirty="0" smtClean="0"/>
              <a:t> </a:t>
            </a:r>
            <a:r>
              <a:rPr lang="hu-HU" sz="1200" dirty="0" err="1" smtClean="0"/>
              <a:t>zwischen</a:t>
            </a:r>
            <a:r>
              <a:rPr lang="hu-HU" sz="1200" dirty="0" smtClean="0"/>
              <a:t> </a:t>
            </a:r>
            <a:r>
              <a:rPr lang="hu-HU" sz="1200" dirty="0" err="1"/>
              <a:t>zwei</a:t>
            </a:r>
            <a:r>
              <a:rPr lang="hu-HU" sz="1200" dirty="0"/>
              <a:t> </a:t>
            </a:r>
            <a:r>
              <a:rPr lang="hu-HU" sz="1200" dirty="0" err="1"/>
              <a:t>regulatory</a:t>
            </a:r>
            <a:r>
              <a:rPr lang="hu-HU" sz="1200" dirty="0"/>
              <a:t> </a:t>
            </a:r>
            <a:r>
              <a:rPr lang="hu-HU" sz="1200" dirty="0" err="1"/>
              <a:t>binding</a:t>
            </a:r>
            <a:r>
              <a:rPr lang="hu-HU" sz="1200" dirty="0"/>
              <a:t> </a:t>
            </a:r>
            <a:r>
              <a:rPr lang="hu-HU" sz="1200" dirty="0" err="1" smtClean="0"/>
              <a:t>sites</a:t>
            </a:r>
            <a:r>
              <a:rPr lang="hu-HU" sz="1200" dirty="0" smtClean="0"/>
              <a:t> </a:t>
            </a:r>
            <a:r>
              <a:rPr lang="hu-HU" sz="1200" dirty="0" err="1" smtClean="0"/>
              <a:t>eingebaut</a:t>
            </a:r>
            <a:r>
              <a:rPr lang="hu-HU" sz="1200" dirty="0" smtClean="0"/>
              <a:t> </a:t>
            </a:r>
            <a:endParaRPr lang="hu-HU" sz="1200" dirty="0"/>
          </a:p>
        </p:txBody>
      </p:sp>
      <p:sp>
        <p:nvSpPr>
          <p:cNvPr id="31757" name="Text Box 13"/>
          <p:cNvSpPr txBox="1">
            <a:spLocks noChangeArrowheads="1"/>
          </p:cNvSpPr>
          <p:nvPr/>
        </p:nvSpPr>
        <p:spPr bwMode="auto">
          <a:xfrm>
            <a:off x="8027988" y="4995863"/>
            <a:ext cx="936625" cy="701675"/>
          </a:xfrm>
          <a:prstGeom prst="rect">
            <a:avLst/>
          </a:prstGeom>
          <a:noFill/>
          <a:ln w="9525">
            <a:noFill/>
            <a:miter lim="800000"/>
            <a:headEnd/>
            <a:tailEnd/>
          </a:ln>
        </p:spPr>
        <p:txBody>
          <a:bodyPr>
            <a:spAutoFit/>
          </a:bodyPr>
          <a:lstStyle/>
          <a:p>
            <a:pPr eaLnBrk="0" hangingPunct="0">
              <a:spcBef>
                <a:spcPct val="50000"/>
              </a:spcBef>
            </a:pPr>
            <a:r>
              <a:rPr lang="hu-HU" sz="2000" b="1"/>
              <a:t>+ 0,5 turn</a:t>
            </a:r>
          </a:p>
        </p:txBody>
      </p:sp>
      <p:sp>
        <p:nvSpPr>
          <p:cNvPr id="31758" name="Text Box 14"/>
          <p:cNvSpPr txBox="1">
            <a:spLocks noChangeArrowheads="1"/>
          </p:cNvSpPr>
          <p:nvPr/>
        </p:nvSpPr>
        <p:spPr bwMode="auto">
          <a:xfrm>
            <a:off x="8027988" y="5680075"/>
            <a:ext cx="936625" cy="701675"/>
          </a:xfrm>
          <a:prstGeom prst="rect">
            <a:avLst/>
          </a:prstGeom>
          <a:noFill/>
          <a:ln w="9525">
            <a:noFill/>
            <a:miter lim="800000"/>
            <a:headEnd/>
            <a:tailEnd/>
          </a:ln>
        </p:spPr>
        <p:txBody>
          <a:bodyPr>
            <a:spAutoFit/>
          </a:bodyPr>
          <a:lstStyle/>
          <a:p>
            <a:pPr eaLnBrk="0" hangingPunct="0">
              <a:spcBef>
                <a:spcPct val="50000"/>
              </a:spcBef>
            </a:pPr>
            <a:r>
              <a:rPr lang="hu-HU" sz="2000" b="1"/>
              <a:t>+ 1 turn</a:t>
            </a:r>
          </a:p>
        </p:txBody>
      </p:sp>
      <p:sp>
        <p:nvSpPr>
          <p:cNvPr id="31759" name="Text Box 15"/>
          <p:cNvSpPr txBox="1">
            <a:spLocks noChangeArrowheads="1"/>
          </p:cNvSpPr>
          <p:nvPr/>
        </p:nvSpPr>
        <p:spPr bwMode="auto">
          <a:xfrm>
            <a:off x="3997325" y="6427788"/>
            <a:ext cx="2087563" cy="457200"/>
          </a:xfrm>
          <a:prstGeom prst="rect">
            <a:avLst/>
          </a:prstGeom>
          <a:noFill/>
          <a:ln w="9525">
            <a:noFill/>
            <a:miter lim="800000"/>
            <a:headEnd/>
            <a:tailEnd/>
          </a:ln>
        </p:spPr>
        <p:txBody>
          <a:bodyPr>
            <a:spAutoFit/>
          </a:bodyPr>
          <a:lstStyle/>
          <a:p>
            <a:pPr>
              <a:spcBef>
                <a:spcPct val="50000"/>
              </a:spcBef>
            </a:pPr>
            <a:r>
              <a:rPr lang="hu-HU" sz="1200" b="1">
                <a:latin typeface="Symbol" pitchFamily="18" charset="2"/>
              </a:rPr>
              <a:t>b</a:t>
            </a:r>
            <a:r>
              <a:rPr lang="hu-HU" sz="1200" b="1"/>
              <a:t>-IFN Produktion der Zelle nach Virusinfektion</a:t>
            </a:r>
          </a:p>
        </p:txBody>
      </p:sp>
      <p:sp>
        <p:nvSpPr>
          <p:cNvPr id="31760" name="Line 16"/>
          <p:cNvSpPr>
            <a:spLocks noChangeShapeType="1"/>
          </p:cNvSpPr>
          <p:nvPr/>
        </p:nvSpPr>
        <p:spPr bwMode="auto">
          <a:xfrm flipV="1">
            <a:off x="4787900" y="6165850"/>
            <a:ext cx="0" cy="287338"/>
          </a:xfrm>
          <a:prstGeom prst="line">
            <a:avLst/>
          </a:prstGeom>
          <a:noFill/>
          <a:ln w="38100">
            <a:solidFill>
              <a:schemeClr val="tx1"/>
            </a:solidFill>
            <a:round/>
            <a:headEnd/>
            <a:tailEnd type="triangle" w="med" len="med"/>
          </a:ln>
        </p:spPr>
        <p:txBody>
          <a:bodyPr/>
          <a:lstStyle/>
          <a:p>
            <a:endParaRPr lang="hu-HU"/>
          </a:p>
        </p:txBody>
      </p:sp>
      <p:sp>
        <p:nvSpPr>
          <p:cNvPr id="17" name="Szövegdoboz 16"/>
          <p:cNvSpPr txBox="1"/>
          <p:nvPr/>
        </p:nvSpPr>
        <p:spPr>
          <a:xfrm>
            <a:off x="6228184" y="6453336"/>
            <a:ext cx="2915816" cy="553998"/>
          </a:xfrm>
          <a:prstGeom prst="rect">
            <a:avLst/>
          </a:prstGeom>
          <a:noFill/>
        </p:spPr>
        <p:txBody>
          <a:bodyPr wrap="square" rtlCol="0">
            <a:spAutoFit/>
          </a:bodyPr>
          <a:lstStyle/>
          <a:p>
            <a:r>
              <a:rPr lang="hu-HU" sz="1000" dirty="0" smtClean="0"/>
              <a:t>die </a:t>
            </a:r>
            <a:r>
              <a:rPr lang="hu-HU" sz="1000" dirty="0" err="1" smtClean="0"/>
              <a:t>Position</a:t>
            </a:r>
            <a:r>
              <a:rPr lang="hu-HU" sz="1000" dirty="0" smtClean="0"/>
              <a:t> der </a:t>
            </a:r>
            <a:r>
              <a:rPr lang="hu-HU" sz="1000" dirty="0" err="1" smtClean="0"/>
              <a:t>Tfen</a:t>
            </a:r>
            <a:r>
              <a:rPr lang="hu-HU" sz="1000" dirty="0" smtClean="0"/>
              <a:t> </a:t>
            </a:r>
            <a:r>
              <a:rPr lang="hu-HU" sz="1000" dirty="0" err="1" smtClean="0"/>
              <a:t>wiederrgestellt</a:t>
            </a:r>
            <a:r>
              <a:rPr lang="hu-HU" sz="1000" dirty="0" smtClean="0"/>
              <a:t>: </a:t>
            </a:r>
            <a:r>
              <a:rPr lang="hu-HU" sz="1000" dirty="0" err="1" smtClean="0"/>
              <a:t>alle</a:t>
            </a:r>
            <a:r>
              <a:rPr lang="hu-HU" sz="1000" dirty="0" smtClean="0"/>
              <a:t> </a:t>
            </a:r>
            <a:r>
              <a:rPr lang="hu-HU" sz="1000" dirty="0" err="1" smtClean="0"/>
              <a:t>schauen</a:t>
            </a:r>
            <a:r>
              <a:rPr lang="hu-HU" sz="1000" dirty="0" smtClean="0"/>
              <a:t> </a:t>
            </a:r>
            <a:r>
              <a:rPr lang="hu-HU" sz="1000" dirty="0" err="1" smtClean="0"/>
              <a:t>wieder</a:t>
            </a:r>
            <a:r>
              <a:rPr lang="hu-HU" sz="1000" dirty="0" smtClean="0"/>
              <a:t> </a:t>
            </a:r>
            <a:r>
              <a:rPr lang="hu-HU" sz="1000" dirty="0" err="1" smtClean="0"/>
              <a:t>nach</a:t>
            </a:r>
            <a:r>
              <a:rPr lang="hu-HU" sz="1000" dirty="0" smtClean="0"/>
              <a:t> „</a:t>
            </a:r>
            <a:r>
              <a:rPr lang="hu-HU" sz="1000" dirty="0" err="1" smtClean="0"/>
              <a:t>außen</a:t>
            </a:r>
            <a:r>
              <a:rPr lang="hu-HU" sz="1000" dirty="0" smtClean="0"/>
              <a:t>”</a:t>
            </a:r>
          </a:p>
          <a:p>
            <a:endParaRPr lang="hu-HU"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pPr eaLnBrk="1" hangingPunct="1"/>
            <a:r>
              <a:rPr lang="hu-HU" sz="4000" smtClean="0"/>
              <a:t>Name der verschiedenen Steuersequenzen</a:t>
            </a:r>
          </a:p>
        </p:txBody>
      </p:sp>
      <p:sp>
        <p:nvSpPr>
          <p:cNvPr id="117763" name="Rectangle 3"/>
          <p:cNvSpPr>
            <a:spLocks noGrp="1" noChangeArrowheads="1"/>
          </p:cNvSpPr>
          <p:nvPr>
            <p:ph type="body" idx="4294967295"/>
          </p:nvPr>
        </p:nvSpPr>
        <p:spPr/>
        <p:txBody>
          <a:bodyPr/>
          <a:lstStyle/>
          <a:p>
            <a:pPr eaLnBrk="1" hangingPunct="1"/>
            <a:r>
              <a:rPr lang="hu-HU" b="1" dirty="0" err="1" smtClean="0"/>
              <a:t>promoter</a:t>
            </a:r>
            <a:endParaRPr lang="hu-HU" b="1" dirty="0" smtClean="0"/>
          </a:p>
          <a:p>
            <a:pPr eaLnBrk="1" hangingPunct="1"/>
            <a:r>
              <a:rPr lang="hu-HU" b="1" dirty="0" err="1" smtClean="0"/>
              <a:t>regulatory</a:t>
            </a:r>
            <a:r>
              <a:rPr lang="hu-HU" b="1" dirty="0" smtClean="0"/>
              <a:t> </a:t>
            </a:r>
            <a:r>
              <a:rPr lang="hu-HU" b="1" dirty="0" err="1" smtClean="0"/>
              <a:t>binding</a:t>
            </a:r>
            <a:r>
              <a:rPr lang="hu-HU" b="1" dirty="0" smtClean="0"/>
              <a:t> site</a:t>
            </a:r>
            <a:r>
              <a:rPr lang="hu-HU" dirty="0" smtClean="0"/>
              <a:t>: </a:t>
            </a:r>
            <a:r>
              <a:rPr lang="hu-HU" dirty="0" err="1" smtClean="0"/>
              <a:t>eine</a:t>
            </a:r>
            <a:r>
              <a:rPr lang="hu-HU" dirty="0" smtClean="0"/>
              <a:t> </a:t>
            </a:r>
            <a:r>
              <a:rPr lang="hu-HU" dirty="0" err="1" smtClean="0"/>
              <a:t>DNS-Sequenz</a:t>
            </a:r>
            <a:r>
              <a:rPr lang="hu-HU" dirty="0" smtClean="0"/>
              <a:t>, </a:t>
            </a:r>
            <a:r>
              <a:rPr lang="hu-HU" dirty="0" err="1" smtClean="0"/>
              <a:t>daran</a:t>
            </a:r>
            <a:r>
              <a:rPr lang="hu-HU" dirty="0" smtClean="0"/>
              <a:t> </a:t>
            </a:r>
            <a:r>
              <a:rPr lang="hu-HU" dirty="0" err="1" smtClean="0"/>
              <a:t>ein</a:t>
            </a:r>
            <a:r>
              <a:rPr lang="hu-HU" dirty="0" smtClean="0"/>
              <a:t> TF </a:t>
            </a:r>
            <a:r>
              <a:rPr lang="hu-HU" dirty="0" err="1" smtClean="0"/>
              <a:t>sich</a:t>
            </a:r>
            <a:r>
              <a:rPr lang="hu-HU" dirty="0" smtClean="0"/>
              <a:t> </a:t>
            </a:r>
            <a:r>
              <a:rPr lang="hu-HU" dirty="0" err="1" smtClean="0"/>
              <a:t>binden</a:t>
            </a:r>
            <a:r>
              <a:rPr lang="hu-HU" dirty="0" smtClean="0"/>
              <a:t> </a:t>
            </a:r>
            <a:r>
              <a:rPr lang="hu-HU" dirty="0" err="1" smtClean="0"/>
              <a:t>kann</a:t>
            </a:r>
            <a:r>
              <a:rPr lang="hu-HU" dirty="0" smtClean="0"/>
              <a:t>;</a:t>
            </a:r>
          </a:p>
          <a:p>
            <a:pPr eaLnBrk="1" hangingPunct="1"/>
            <a:r>
              <a:rPr lang="hu-HU" b="1" dirty="0" err="1" smtClean="0"/>
              <a:t>regulatory</a:t>
            </a:r>
            <a:r>
              <a:rPr lang="hu-HU" b="1" dirty="0" smtClean="0"/>
              <a:t> </a:t>
            </a:r>
            <a:r>
              <a:rPr lang="hu-HU" b="1" dirty="0" err="1" smtClean="0"/>
              <a:t>sequence</a:t>
            </a:r>
            <a:r>
              <a:rPr lang="hu-HU" dirty="0" smtClean="0"/>
              <a:t> (</a:t>
            </a:r>
            <a:r>
              <a:rPr lang="hu-HU" dirty="0" err="1" smtClean="0"/>
              <a:t>upstream</a:t>
            </a:r>
            <a:r>
              <a:rPr lang="hu-HU" dirty="0" smtClean="0"/>
              <a:t> </a:t>
            </a:r>
            <a:r>
              <a:rPr lang="hu-HU" dirty="0" err="1" smtClean="0"/>
              <a:t>activating</a:t>
            </a:r>
            <a:r>
              <a:rPr lang="hu-HU" dirty="0" smtClean="0"/>
              <a:t> </a:t>
            </a:r>
            <a:r>
              <a:rPr lang="hu-HU" dirty="0" err="1" smtClean="0"/>
              <a:t>sequence</a:t>
            </a:r>
            <a:r>
              <a:rPr lang="hu-HU" dirty="0" smtClean="0"/>
              <a:t>, UAS): </a:t>
            </a:r>
            <a:r>
              <a:rPr lang="hu-HU" dirty="0" err="1" smtClean="0"/>
              <a:t>Synonym</a:t>
            </a:r>
            <a:r>
              <a:rPr lang="hu-HU" dirty="0" smtClean="0"/>
              <a:t> </a:t>
            </a:r>
            <a:r>
              <a:rPr lang="hu-HU" dirty="0" err="1" smtClean="0"/>
              <a:t>für</a:t>
            </a:r>
            <a:r>
              <a:rPr lang="hu-HU" dirty="0" smtClean="0"/>
              <a:t> den </a:t>
            </a:r>
            <a:r>
              <a:rPr lang="hu-HU" dirty="0" err="1" smtClean="0"/>
              <a:t>vorherigen</a:t>
            </a:r>
            <a:r>
              <a:rPr lang="hu-HU" dirty="0" smtClean="0"/>
              <a:t>;</a:t>
            </a:r>
          </a:p>
          <a:p>
            <a:pPr eaLnBrk="1" hangingPunct="1"/>
            <a:r>
              <a:rPr lang="hu-HU" dirty="0" err="1" smtClean="0"/>
              <a:t>Inseln</a:t>
            </a:r>
            <a:r>
              <a:rPr lang="hu-HU" dirty="0" smtClean="0"/>
              <a:t>, die </a:t>
            </a:r>
            <a:r>
              <a:rPr lang="hu-HU" dirty="0" err="1" smtClean="0"/>
              <a:t>mehreren</a:t>
            </a:r>
            <a:r>
              <a:rPr lang="hu-HU" dirty="0" smtClean="0"/>
              <a:t> </a:t>
            </a:r>
            <a:r>
              <a:rPr lang="hu-HU" dirty="0" err="1" smtClean="0"/>
              <a:t>regulatory</a:t>
            </a:r>
            <a:r>
              <a:rPr lang="hu-HU" dirty="0" smtClean="0"/>
              <a:t> </a:t>
            </a:r>
            <a:r>
              <a:rPr lang="hu-HU" dirty="0" err="1" smtClean="0"/>
              <a:t>binding</a:t>
            </a:r>
            <a:r>
              <a:rPr lang="hu-HU" dirty="0" smtClean="0"/>
              <a:t> </a:t>
            </a:r>
            <a:r>
              <a:rPr lang="hu-HU" dirty="0" err="1" smtClean="0"/>
              <a:t>sites</a:t>
            </a:r>
            <a:r>
              <a:rPr lang="hu-HU" dirty="0" smtClean="0"/>
              <a:t> </a:t>
            </a:r>
            <a:r>
              <a:rPr lang="hu-HU" dirty="0" err="1" smtClean="0"/>
              <a:t>enthalten</a:t>
            </a:r>
            <a:r>
              <a:rPr lang="hu-HU" dirty="0" smtClean="0"/>
              <a:t>: </a:t>
            </a:r>
            <a:r>
              <a:rPr lang="hu-HU" b="1" dirty="0" err="1" smtClean="0"/>
              <a:t>enhancers</a:t>
            </a:r>
            <a:endParaRPr lang="hu-HU"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smtClean="0"/>
              <a:t>Methodik</a:t>
            </a:r>
            <a:r>
              <a:rPr lang="hu-HU" dirty="0" smtClean="0"/>
              <a:t> der </a:t>
            </a:r>
            <a:r>
              <a:rPr lang="hu-HU" dirty="0" err="1" smtClean="0"/>
              <a:t>Enhancer-Forschung</a:t>
            </a:r>
            <a:endParaRPr lang="de-DE" dirty="0"/>
          </a:p>
        </p:txBody>
      </p:sp>
      <p:sp>
        <p:nvSpPr>
          <p:cNvPr id="3" name="Alcím 2"/>
          <p:cNvSpPr>
            <a:spLocks noGrp="1"/>
          </p:cNvSpPr>
          <p:nvPr>
            <p:ph type="subTitle" idx="1"/>
          </p:nvPr>
        </p:nvSpPr>
        <p:spPr/>
        <p:txBody>
          <a:bodyPr/>
          <a:lstStyle/>
          <a:p>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hu-HU" sz="4000" b="1" smtClean="0"/>
              <a:t>Untersuchung der Enhancers</a:t>
            </a:r>
            <a:br>
              <a:rPr lang="hu-HU" sz="4000" b="1" smtClean="0"/>
            </a:br>
            <a:r>
              <a:rPr lang="hu-HU" sz="2400" b="1" smtClean="0"/>
              <a:t>Suchen nach Enhancer-Regionen</a:t>
            </a:r>
          </a:p>
        </p:txBody>
      </p:sp>
      <p:sp>
        <p:nvSpPr>
          <p:cNvPr id="32771" name="Rectangle 3"/>
          <p:cNvSpPr>
            <a:spLocks noGrp="1" noChangeArrowheads="1"/>
          </p:cNvSpPr>
          <p:nvPr>
            <p:ph type="body" idx="1"/>
          </p:nvPr>
        </p:nvSpPr>
        <p:spPr>
          <a:xfrm>
            <a:off x="457200" y="2287588"/>
            <a:ext cx="8229600" cy="4021137"/>
          </a:xfrm>
        </p:spPr>
        <p:txBody>
          <a:bodyPr/>
          <a:lstStyle/>
          <a:p>
            <a:pPr eaLnBrk="1" hangingPunct="1">
              <a:lnSpc>
                <a:spcPct val="90000"/>
              </a:lnSpc>
            </a:pPr>
            <a:r>
              <a:rPr lang="hu-HU" b="1" dirty="0" err="1" smtClean="0"/>
              <a:t>Frühere</a:t>
            </a:r>
            <a:r>
              <a:rPr lang="hu-HU" dirty="0" smtClean="0"/>
              <a:t> </a:t>
            </a:r>
            <a:r>
              <a:rPr lang="hu-HU" dirty="0" err="1" smtClean="0"/>
              <a:t>Methoden</a:t>
            </a:r>
            <a:r>
              <a:rPr lang="hu-HU" dirty="0" smtClean="0"/>
              <a:t>: </a:t>
            </a:r>
            <a:r>
              <a:rPr lang="hu-HU" dirty="0" err="1" smtClean="0"/>
              <a:t>individuelles</a:t>
            </a:r>
            <a:r>
              <a:rPr lang="hu-HU" dirty="0" smtClean="0"/>
              <a:t/>
            </a:r>
            <a:br>
              <a:rPr lang="hu-HU" dirty="0" smtClean="0"/>
            </a:br>
            <a:r>
              <a:rPr lang="hu-HU" dirty="0" err="1" smtClean="0"/>
              <a:t>Enhancer-Reporter</a:t>
            </a:r>
            <a:r>
              <a:rPr lang="hu-HU" dirty="0" smtClean="0"/>
              <a:t>, </a:t>
            </a:r>
            <a:r>
              <a:rPr lang="hu-HU" dirty="0" err="1" smtClean="0"/>
              <a:t>DNase</a:t>
            </a:r>
            <a:r>
              <a:rPr lang="hu-HU" dirty="0" smtClean="0"/>
              <a:t> </a:t>
            </a:r>
            <a:r>
              <a:rPr lang="hu-HU" dirty="0" err="1" smtClean="0"/>
              <a:t>hypersensitivity</a:t>
            </a:r>
            <a:r>
              <a:rPr lang="hu-HU" dirty="0" smtClean="0"/>
              <a:t> </a:t>
            </a:r>
            <a:r>
              <a:rPr lang="hu-HU" dirty="0" err="1" smtClean="0"/>
              <a:t>sites</a:t>
            </a:r>
            <a:r>
              <a:rPr lang="hu-HU" dirty="0" smtClean="0"/>
              <a:t> (DHS): </a:t>
            </a:r>
            <a:r>
              <a:rPr lang="hu-HU" dirty="0" err="1" smtClean="0"/>
              <a:t>Enhancers</a:t>
            </a:r>
            <a:r>
              <a:rPr lang="hu-HU" dirty="0" smtClean="0"/>
              <a:t> </a:t>
            </a:r>
            <a:r>
              <a:rPr lang="hu-HU" dirty="0" err="1" smtClean="0"/>
              <a:t>sind</a:t>
            </a:r>
            <a:r>
              <a:rPr lang="hu-HU" dirty="0" smtClean="0"/>
              <a:t> </a:t>
            </a:r>
            <a:r>
              <a:rPr lang="hu-HU" dirty="0" err="1" smtClean="0"/>
              <a:t>alle</a:t>
            </a:r>
            <a:r>
              <a:rPr lang="hu-HU" dirty="0" smtClean="0"/>
              <a:t> </a:t>
            </a:r>
            <a:r>
              <a:rPr lang="hu-HU" dirty="0" err="1" smtClean="0"/>
              <a:t>DH-sites</a:t>
            </a:r>
            <a:r>
              <a:rPr lang="hu-HU" dirty="0" smtClean="0"/>
              <a:t>! </a:t>
            </a:r>
          </a:p>
          <a:p>
            <a:pPr eaLnBrk="1" hangingPunct="1">
              <a:lnSpc>
                <a:spcPct val="90000"/>
              </a:lnSpc>
            </a:pPr>
            <a:r>
              <a:rPr lang="hu-HU" b="1" dirty="0" err="1" smtClean="0"/>
              <a:t>Genomische</a:t>
            </a:r>
            <a:r>
              <a:rPr lang="hu-HU" b="1" dirty="0" smtClean="0"/>
              <a:t> </a:t>
            </a:r>
            <a:r>
              <a:rPr lang="en-US" b="1" dirty="0" smtClean="0">
                <a:cs typeface="Arial" charset="0"/>
              </a:rPr>
              <a:t>Ä</a:t>
            </a:r>
            <a:r>
              <a:rPr lang="hu-HU" b="1" dirty="0" err="1" smtClean="0"/>
              <a:t>ra</a:t>
            </a:r>
            <a:r>
              <a:rPr lang="hu-HU" dirty="0" smtClean="0"/>
              <a:t>: </a:t>
            </a:r>
            <a:r>
              <a:rPr lang="hu-HU" dirty="0" err="1" smtClean="0"/>
              <a:t>ganze</a:t>
            </a:r>
            <a:r>
              <a:rPr lang="hu-HU" dirty="0" smtClean="0"/>
              <a:t> </a:t>
            </a:r>
            <a:r>
              <a:rPr lang="hu-HU" dirty="0" err="1" smtClean="0"/>
              <a:t>Genom-Untersuchungen</a:t>
            </a:r>
            <a:r>
              <a:rPr lang="hu-HU" dirty="0" smtClean="0"/>
              <a:t>, </a:t>
            </a:r>
            <a:r>
              <a:rPr lang="hu-HU" dirty="0" err="1" smtClean="0"/>
              <a:t>wie</a:t>
            </a:r>
            <a:r>
              <a:rPr lang="hu-HU" dirty="0" smtClean="0"/>
              <a:t>: </a:t>
            </a:r>
            <a:br>
              <a:rPr lang="hu-HU" dirty="0" smtClean="0"/>
            </a:br>
            <a:r>
              <a:rPr lang="hu-HU" dirty="0" err="1" smtClean="0"/>
              <a:t>-low</a:t>
            </a:r>
            <a:r>
              <a:rPr lang="hu-HU" dirty="0" smtClean="0"/>
              <a:t> </a:t>
            </a:r>
            <a:r>
              <a:rPr lang="hu-HU" dirty="0" err="1" smtClean="0"/>
              <a:t>nucleosomal</a:t>
            </a:r>
            <a:r>
              <a:rPr lang="hu-HU" dirty="0" smtClean="0"/>
              <a:t> </a:t>
            </a:r>
            <a:r>
              <a:rPr lang="hu-HU" dirty="0" err="1" smtClean="0"/>
              <a:t>density-based</a:t>
            </a:r>
            <a:r>
              <a:rPr lang="hu-HU" dirty="0" smtClean="0"/>
              <a:t> </a:t>
            </a:r>
            <a:r>
              <a:rPr lang="hu-HU" dirty="0" err="1" smtClean="0"/>
              <a:t>mapping</a:t>
            </a:r>
            <a:r>
              <a:rPr lang="hu-HU" dirty="0" smtClean="0"/>
              <a:t>,</a:t>
            </a:r>
            <a:br>
              <a:rPr lang="hu-HU" dirty="0" smtClean="0"/>
            </a:br>
            <a:r>
              <a:rPr lang="hu-HU" dirty="0" err="1" smtClean="0"/>
              <a:t>-histone</a:t>
            </a:r>
            <a:r>
              <a:rPr lang="hu-HU" dirty="0" smtClean="0"/>
              <a:t> </a:t>
            </a:r>
            <a:r>
              <a:rPr lang="hu-HU" dirty="0" err="1" smtClean="0"/>
              <a:t>modification-based</a:t>
            </a:r>
            <a:r>
              <a:rPr lang="hu-HU" dirty="0" smtClean="0"/>
              <a:t> </a:t>
            </a:r>
            <a:r>
              <a:rPr lang="hu-HU" dirty="0" err="1" smtClean="0"/>
              <a:t>mapping</a:t>
            </a:r>
            <a:r>
              <a:rPr lang="hu-HU" dirty="0" smtClean="0"/>
              <a:t>, </a:t>
            </a:r>
            <a:br>
              <a:rPr lang="hu-HU" dirty="0" smtClean="0"/>
            </a:br>
            <a:r>
              <a:rPr lang="hu-HU" dirty="0" err="1" smtClean="0"/>
              <a:t>-coactivator</a:t>
            </a:r>
            <a:r>
              <a:rPr lang="hu-HU" dirty="0" smtClean="0"/>
              <a:t> </a:t>
            </a:r>
            <a:r>
              <a:rPr lang="hu-HU" dirty="0" err="1" smtClean="0"/>
              <a:t>occupancy-based</a:t>
            </a:r>
            <a:r>
              <a:rPr lang="hu-HU" dirty="0" smtClean="0"/>
              <a:t> </a:t>
            </a:r>
            <a:r>
              <a:rPr lang="hu-HU" dirty="0" err="1" smtClean="0"/>
              <a:t>mapping</a:t>
            </a:r>
            <a:endParaRPr lang="hu-HU"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srcRect/>
          <a:tile tx="0" ty="0" sx="100000" sy="100000" flip="none" algn="tl"/>
        </a:blipFill>
        <a:effectLst/>
      </p:bgPr>
    </p:bg>
    <p:spTree>
      <p:nvGrpSpPr>
        <p:cNvPr id="1" name=""/>
        <p:cNvGrpSpPr/>
        <p:nvPr/>
      </p:nvGrpSpPr>
      <p:grpSpPr>
        <a:xfrm>
          <a:off x="0" y="0"/>
          <a:ext cx="0" cy="0"/>
          <a:chOff x="0" y="0"/>
          <a:chExt cx="0" cy="0"/>
        </a:xfrm>
      </p:grpSpPr>
      <p:pic>
        <p:nvPicPr>
          <p:cNvPr id="33794" name="Picture 8" descr="AMG4_17a"/>
          <p:cNvPicPr>
            <a:picLocks noChangeAspect="1" noChangeArrowheads="1"/>
          </p:cNvPicPr>
          <p:nvPr/>
        </p:nvPicPr>
        <p:blipFill>
          <a:blip r:embed="rId4" cstate="screen"/>
          <a:srcRect/>
          <a:stretch>
            <a:fillRect/>
          </a:stretch>
        </p:blipFill>
        <p:spPr bwMode="auto">
          <a:xfrm>
            <a:off x="825500" y="2133600"/>
            <a:ext cx="7850188" cy="3482975"/>
          </a:xfrm>
          <a:prstGeom prst="rect">
            <a:avLst/>
          </a:prstGeom>
          <a:noFill/>
          <a:ln w="9525">
            <a:noFill/>
            <a:miter lim="800000"/>
            <a:headEnd/>
            <a:tailEnd/>
          </a:ln>
        </p:spPr>
      </p:pic>
      <p:sp>
        <p:nvSpPr>
          <p:cNvPr id="33795" name="Text Box 9"/>
          <p:cNvSpPr txBox="1">
            <a:spLocks noChangeArrowheads="1"/>
          </p:cNvSpPr>
          <p:nvPr/>
        </p:nvSpPr>
        <p:spPr bwMode="auto">
          <a:xfrm>
            <a:off x="684213" y="476250"/>
            <a:ext cx="7848600" cy="1465263"/>
          </a:xfrm>
          <a:prstGeom prst="rect">
            <a:avLst/>
          </a:prstGeom>
          <a:noFill/>
          <a:ln w="9525">
            <a:noFill/>
            <a:miter lim="800000"/>
            <a:headEnd/>
            <a:tailEnd/>
          </a:ln>
        </p:spPr>
        <p:txBody>
          <a:bodyPr>
            <a:spAutoFit/>
          </a:bodyPr>
          <a:lstStyle/>
          <a:p>
            <a:pPr>
              <a:spcBef>
                <a:spcPct val="50000"/>
              </a:spcBef>
            </a:pPr>
            <a:r>
              <a:rPr lang="hu-HU" b="1"/>
              <a:t>DNaseI hypersensitivity </a:t>
            </a:r>
            <a:r>
              <a:rPr lang="hu-HU"/>
              <a:t>of chromatin in isolated nuclei is a technique that can be used to map gene regulatory regions. (a) DNaseI hypersensitive site mapping strategy. Enzyme digests and probes are designed to localize sites of DNaseI cleavage in isolated nuclei, based on a genomic DNA restriction map in the vicinity of the putative in vivo binding site.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srcRect/>
          <a:tile tx="0" ty="0" sx="100000" sy="100000" flip="none" algn="tl"/>
        </a:blipFill>
        <a:effectLst/>
      </p:bgPr>
    </p:bg>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179388" y="188913"/>
            <a:ext cx="3168650" cy="5859462"/>
          </a:xfrm>
          <a:prstGeom prst="rect">
            <a:avLst/>
          </a:prstGeom>
          <a:noFill/>
          <a:ln w="9525">
            <a:noFill/>
            <a:miter lim="800000"/>
            <a:headEnd/>
            <a:tailEnd/>
          </a:ln>
        </p:spPr>
        <p:txBody>
          <a:bodyPr>
            <a:spAutoFit/>
          </a:bodyPr>
          <a:lstStyle/>
          <a:p>
            <a:pPr>
              <a:spcBef>
                <a:spcPct val="50000"/>
              </a:spcBef>
            </a:pPr>
            <a:r>
              <a:rPr lang="hu-HU" b="1"/>
              <a:t>Nuclei from mouse kidney cells</a:t>
            </a:r>
            <a:r>
              <a:rPr lang="hu-HU"/>
              <a:t> were isolated and treated for various amounts of time (0, 1, 2 or 4 minutes) with DNaseI under conditions that permit limited digestion of chromatin. The reaction was stopped and genomic DNA was extracted and digested with restriction enzymes (XhoI or NotI+ClaI) that release DNA fragments encompassing the region to be mapped. The appearance of </a:t>
            </a:r>
            <a:r>
              <a:rPr lang="hu-HU" b="1"/>
              <a:t>DNA fragments shorter than the expected restriction enzyme fragment</a:t>
            </a:r>
            <a:r>
              <a:rPr lang="hu-HU"/>
              <a:t> using Southern blots, was used to map a kidney-specific DNaseI hypersensitive site. </a:t>
            </a:r>
          </a:p>
        </p:txBody>
      </p:sp>
      <p:pic>
        <p:nvPicPr>
          <p:cNvPr id="34819" name="Picture 6" descr="AMG4_17b"/>
          <p:cNvPicPr>
            <a:picLocks noChangeAspect="1" noChangeArrowheads="1"/>
          </p:cNvPicPr>
          <p:nvPr/>
        </p:nvPicPr>
        <p:blipFill>
          <a:blip r:embed="rId4" cstate="screen"/>
          <a:srcRect/>
          <a:stretch>
            <a:fillRect/>
          </a:stretch>
        </p:blipFill>
        <p:spPr bwMode="auto">
          <a:xfrm>
            <a:off x="3635375" y="1125538"/>
            <a:ext cx="5238750" cy="4972050"/>
          </a:xfrm>
          <a:prstGeom prst="rect">
            <a:avLst/>
          </a:prstGeom>
          <a:noFill/>
          <a:ln w="9525">
            <a:noFill/>
            <a:miter lim="800000"/>
            <a:headEnd/>
            <a:tailEnd/>
          </a:ln>
        </p:spPr>
      </p:pic>
      <p:cxnSp>
        <p:nvCxnSpPr>
          <p:cNvPr id="6" name="Egyenes összekötő nyíllal 5"/>
          <p:cNvCxnSpPr/>
          <p:nvPr/>
        </p:nvCxnSpPr>
        <p:spPr>
          <a:xfrm flipV="1">
            <a:off x="3059832" y="5013176"/>
            <a:ext cx="1440160" cy="100811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Szövegdoboz 8"/>
          <p:cNvSpPr txBox="1"/>
          <p:nvPr/>
        </p:nvSpPr>
        <p:spPr>
          <a:xfrm>
            <a:off x="1691680" y="6021288"/>
            <a:ext cx="1728192" cy="400110"/>
          </a:xfrm>
          <a:prstGeom prst="rect">
            <a:avLst/>
          </a:prstGeom>
          <a:noFill/>
        </p:spPr>
        <p:txBody>
          <a:bodyPr wrap="square" rtlCol="0">
            <a:spAutoFit/>
          </a:bodyPr>
          <a:lstStyle/>
          <a:p>
            <a:r>
              <a:rPr lang="hu-HU" sz="1000" dirty="0" err="1" smtClean="0"/>
              <a:t>Kalkulierte</a:t>
            </a:r>
            <a:r>
              <a:rPr lang="hu-HU" sz="1000" dirty="0" smtClean="0"/>
              <a:t> </a:t>
            </a:r>
            <a:r>
              <a:rPr lang="hu-HU" sz="1000" dirty="0" err="1" smtClean="0"/>
              <a:t>DNS-Länge</a:t>
            </a:r>
            <a:r>
              <a:rPr lang="hu-HU" sz="1000" dirty="0" smtClean="0"/>
              <a:t> </a:t>
            </a:r>
            <a:r>
              <a:rPr lang="hu-HU" sz="1000" dirty="0" err="1" smtClean="0"/>
              <a:t>zwischen</a:t>
            </a:r>
            <a:r>
              <a:rPr lang="hu-HU" sz="1000" dirty="0" smtClean="0"/>
              <a:t> 2 </a:t>
            </a:r>
            <a:r>
              <a:rPr lang="hu-HU" sz="1000" dirty="0" err="1" smtClean="0"/>
              <a:t>XhoI</a:t>
            </a:r>
            <a:r>
              <a:rPr lang="hu-HU" sz="1000" dirty="0" smtClean="0"/>
              <a:t> </a:t>
            </a:r>
            <a:r>
              <a:rPr lang="hu-HU" sz="1000" dirty="0" err="1" smtClean="0"/>
              <a:t>Spaltstelle</a:t>
            </a:r>
            <a:endParaRPr lang="hu-HU" sz="1000" dirty="0"/>
          </a:p>
        </p:txBody>
      </p:sp>
      <p:sp>
        <p:nvSpPr>
          <p:cNvPr id="10" name="Szövegdoboz 9"/>
          <p:cNvSpPr txBox="1"/>
          <p:nvPr/>
        </p:nvSpPr>
        <p:spPr>
          <a:xfrm>
            <a:off x="5004048" y="6093296"/>
            <a:ext cx="1728192" cy="553998"/>
          </a:xfrm>
          <a:prstGeom prst="rect">
            <a:avLst/>
          </a:prstGeom>
          <a:noFill/>
        </p:spPr>
        <p:txBody>
          <a:bodyPr wrap="square" rtlCol="0">
            <a:spAutoFit/>
          </a:bodyPr>
          <a:lstStyle/>
          <a:p>
            <a:r>
              <a:rPr lang="hu-HU" sz="1000" dirty="0" err="1" smtClean="0"/>
              <a:t>aktuelle</a:t>
            </a:r>
            <a:r>
              <a:rPr lang="hu-HU" sz="1000" dirty="0" smtClean="0"/>
              <a:t> </a:t>
            </a:r>
            <a:r>
              <a:rPr lang="hu-HU" sz="1000" dirty="0" err="1" smtClean="0"/>
              <a:t>DNS-Länge</a:t>
            </a:r>
            <a:r>
              <a:rPr lang="hu-HU" sz="1000" dirty="0" smtClean="0"/>
              <a:t>  </a:t>
            </a:r>
            <a:r>
              <a:rPr lang="hu-HU" sz="1000" dirty="0" err="1" smtClean="0"/>
              <a:t>nach</a:t>
            </a:r>
            <a:r>
              <a:rPr lang="hu-HU" sz="1000" dirty="0" smtClean="0"/>
              <a:t> </a:t>
            </a:r>
            <a:r>
              <a:rPr lang="hu-HU" sz="1000" dirty="0" err="1" smtClean="0"/>
              <a:t>XhoI</a:t>
            </a:r>
            <a:r>
              <a:rPr lang="hu-HU" sz="1000" dirty="0" smtClean="0"/>
              <a:t> </a:t>
            </a:r>
            <a:r>
              <a:rPr lang="hu-HU" sz="1000" dirty="0" err="1" smtClean="0"/>
              <a:t>Spaltung</a:t>
            </a:r>
            <a:r>
              <a:rPr lang="hu-HU" sz="1000" dirty="0" smtClean="0"/>
              <a:t> </a:t>
            </a:r>
            <a:r>
              <a:rPr lang="hu-HU" sz="1000" dirty="0" err="1" smtClean="0"/>
              <a:t>ist</a:t>
            </a:r>
            <a:r>
              <a:rPr lang="hu-HU" sz="1000" dirty="0" smtClean="0"/>
              <a:t> </a:t>
            </a:r>
            <a:r>
              <a:rPr lang="hu-HU" sz="1000" dirty="0" err="1" smtClean="0"/>
              <a:t>kürzer</a:t>
            </a:r>
            <a:r>
              <a:rPr lang="hu-HU" sz="1000" dirty="0" smtClean="0"/>
              <a:t> </a:t>
            </a:r>
            <a:r>
              <a:rPr lang="hu-HU" sz="1000" dirty="0" err="1" smtClean="0"/>
              <a:t>wegen</a:t>
            </a:r>
            <a:r>
              <a:rPr lang="hu-HU" sz="1000" dirty="0" smtClean="0"/>
              <a:t> DHS</a:t>
            </a:r>
            <a:endParaRPr lang="hu-HU" sz="1000" dirty="0"/>
          </a:p>
        </p:txBody>
      </p:sp>
      <p:cxnSp>
        <p:nvCxnSpPr>
          <p:cNvPr id="11" name="Egyenes összekötő nyíllal 10"/>
          <p:cNvCxnSpPr/>
          <p:nvPr/>
        </p:nvCxnSpPr>
        <p:spPr>
          <a:xfrm flipH="1" flipV="1">
            <a:off x="5364088" y="5229200"/>
            <a:ext cx="720080" cy="86409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cstate="screen"/>
          <a:srcRect/>
          <a:tile tx="0" ty="0" sx="100000" sy="100000" flip="none" algn="tl"/>
        </a:blip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79388" y="188913"/>
          <a:ext cx="4689475" cy="6408737"/>
        </p:xfrm>
        <a:graphic>
          <a:graphicData uri="http://schemas.openxmlformats.org/presentationml/2006/ole">
            <p:oleObj spid="_x0000_s3076" name="Image" r:id="rId5" imgW="1581781" imgH="2160670" progId="">
              <p:embed/>
            </p:oleObj>
          </a:graphicData>
        </a:graphic>
      </p:graphicFrame>
      <p:graphicFrame>
        <p:nvGraphicFramePr>
          <p:cNvPr id="3075" name="Object 3"/>
          <p:cNvGraphicFramePr>
            <a:graphicFrameLocks noChangeAspect="1"/>
          </p:cNvGraphicFramePr>
          <p:nvPr/>
        </p:nvGraphicFramePr>
        <p:xfrm>
          <a:off x="4427984" y="260350"/>
          <a:ext cx="4716016" cy="2096890"/>
        </p:xfrm>
        <a:graphic>
          <a:graphicData uri="http://schemas.openxmlformats.org/presentationml/2006/ole">
            <p:oleObj spid="_x0000_s3077" name="Image" r:id="rId6" imgW="2520274" imgH="1121381" progId="">
              <p:embed/>
            </p:oleObj>
          </a:graphicData>
        </a:graphic>
      </p:graphicFrame>
      <p:sp>
        <p:nvSpPr>
          <p:cNvPr id="3076" name="Text Box 6"/>
          <p:cNvSpPr txBox="1">
            <a:spLocks noChangeArrowheads="1"/>
          </p:cNvSpPr>
          <p:nvPr/>
        </p:nvSpPr>
        <p:spPr bwMode="auto">
          <a:xfrm>
            <a:off x="7086600" y="6453188"/>
            <a:ext cx="2057400" cy="274637"/>
          </a:xfrm>
          <a:prstGeom prst="rect">
            <a:avLst/>
          </a:prstGeom>
          <a:noFill/>
          <a:ln w="9525">
            <a:noFill/>
            <a:miter lim="800000"/>
            <a:headEnd/>
            <a:tailEnd/>
          </a:ln>
        </p:spPr>
        <p:txBody>
          <a:bodyPr>
            <a:spAutoFit/>
          </a:bodyPr>
          <a:lstStyle/>
          <a:p>
            <a:pPr eaLnBrk="0" hangingPunct="0">
              <a:spcBef>
                <a:spcPct val="50000"/>
              </a:spcBef>
            </a:pPr>
            <a:r>
              <a:rPr lang="hu-HU" sz="1200"/>
              <a:t>Arias-Stewart, OUP, 2003</a:t>
            </a:r>
            <a:endParaRPr lang="hu-HU">
              <a:latin typeface="Times New Roman" pitchFamily="18" charset="0"/>
            </a:endParaRPr>
          </a:p>
        </p:txBody>
      </p:sp>
      <p:sp>
        <p:nvSpPr>
          <p:cNvPr id="5" name="Szövegdoboz 4"/>
          <p:cNvSpPr txBox="1"/>
          <p:nvPr/>
        </p:nvSpPr>
        <p:spPr>
          <a:xfrm>
            <a:off x="5148064" y="2924944"/>
            <a:ext cx="3600400" cy="2308324"/>
          </a:xfrm>
          <a:prstGeom prst="rect">
            <a:avLst/>
          </a:prstGeom>
          <a:noFill/>
        </p:spPr>
        <p:txBody>
          <a:bodyPr wrap="square" rtlCol="0">
            <a:spAutoFit/>
          </a:bodyPr>
          <a:lstStyle/>
          <a:p>
            <a:r>
              <a:rPr lang="hu-HU" dirty="0" err="1" smtClean="0"/>
              <a:t>Im</a:t>
            </a:r>
            <a:r>
              <a:rPr lang="hu-HU" dirty="0" smtClean="0"/>
              <a:t> </a:t>
            </a:r>
            <a:r>
              <a:rPr lang="hu-HU" dirty="0" err="1" smtClean="0"/>
              <a:t>Kükenembryo</a:t>
            </a:r>
            <a:r>
              <a:rPr lang="hu-HU" dirty="0" smtClean="0"/>
              <a:t> </a:t>
            </a:r>
            <a:r>
              <a:rPr lang="hu-HU" dirty="0" err="1" smtClean="0"/>
              <a:t>ist</a:t>
            </a:r>
            <a:r>
              <a:rPr lang="hu-HU" dirty="0" smtClean="0"/>
              <a:t> </a:t>
            </a:r>
            <a:r>
              <a:rPr lang="hu-HU" dirty="0" err="1" smtClean="0"/>
              <a:t>das</a:t>
            </a:r>
            <a:r>
              <a:rPr lang="hu-HU" dirty="0" smtClean="0"/>
              <a:t> </a:t>
            </a:r>
            <a:r>
              <a:rPr lang="hu-HU" dirty="0" smtClean="0">
                <a:latin typeface="Symbol" pitchFamily="18" charset="2"/>
              </a:rPr>
              <a:t>b</a:t>
            </a:r>
            <a:r>
              <a:rPr lang="hu-HU" dirty="0" smtClean="0"/>
              <a:t>1 </a:t>
            </a:r>
            <a:r>
              <a:rPr lang="hu-HU" dirty="0" err="1" smtClean="0"/>
              <a:t>Globingen</a:t>
            </a:r>
            <a:r>
              <a:rPr lang="hu-HU" dirty="0" smtClean="0"/>
              <a:t> </a:t>
            </a:r>
            <a:r>
              <a:rPr lang="hu-HU" dirty="0" err="1" smtClean="0"/>
              <a:t>aktiv</a:t>
            </a:r>
            <a:r>
              <a:rPr lang="hu-HU" dirty="0" smtClean="0"/>
              <a:t>, </a:t>
            </a:r>
            <a:r>
              <a:rPr lang="hu-HU" dirty="0" err="1" smtClean="0"/>
              <a:t>Nukleosomenfrei</a:t>
            </a:r>
            <a:r>
              <a:rPr lang="hu-HU" dirty="0" smtClean="0"/>
              <a:t>, </a:t>
            </a:r>
            <a:r>
              <a:rPr lang="hu-HU" dirty="0" err="1" smtClean="0"/>
              <a:t>deswegen</a:t>
            </a:r>
            <a:r>
              <a:rPr lang="hu-HU" dirty="0" smtClean="0"/>
              <a:t> </a:t>
            </a:r>
            <a:r>
              <a:rPr lang="hu-HU" dirty="0" err="1" smtClean="0"/>
              <a:t>Dnase</a:t>
            </a:r>
            <a:r>
              <a:rPr lang="hu-HU" dirty="0" smtClean="0"/>
              <a:t> I </a:t>
            </a:r>
            <a:r>
              <a:rPr lang="hu-HU" dirty="0" err="1" smtClean="0"/>
              <a:t>hypersensitiv</a:t>
            </a:r>
            <a:r>
              <a:rPr lang="hu-HU" dirty="0" smtClean="0"/>
              <a:t>, </a:t>
            </a:r>
            <a:r>
              <a:rPr lang="hu-HU" dirty="0" smtClean="0">
                <a:latin typeface="Symbol" pitchFamily="18" charset="2"/>
              </a:rPr>
              <a:t>b</a:t>
            </a:r>
            <a:r>
              <a:rPr lang="hu-HU" dirty="0" smtClean="0"/>
              <a:t>2 </a:t>
            </a:r>
            <a:r>
              <a:rPr lang="hu-HU" dirty="0" err="1" smtClean="0"/>
              <a:t>demgegenüber</a:t>
            </a:r>
            <a:r>
              <a:rPr lang="hu-HU" dirty="0" smtClean="0"/>
              <a:t> </a:t>
            </a:r>
            <a:r>
              <a:rPr lang="hu-HU" dirty="0" err="1" smtClean="0"/>
              <a:t>inaktiv</a:t>
            </a:r>
            <a:r>
              <a:rPr lang="hu-HU" dirty="0" smtClean="0"/>
              <a:t>, </a:t>
            </a:r>
            <a:r>
              <a:rPr lang="hu-HU" dirty="0" err="1" smtClean="0"/>
              <a:t>also</a:t>
            </a:r>
            <a:r>
              <a:rPr lang="hu-HU" dirty="0" smtClean="0"/>
              <a:t> </a:t>
            </a:r>
            <a:r>
              <a:rPr lang="hu-HU" dirty="0" err="1" smtClean="0"/>
              <a:t>eingepackt</a:t>
            </a:r>
            <a:r>
              <a:rPr lang="hu-HU" dirty="0" smtClean="0"/>
              <a:t> in </a:t>
            </a:r>
            <a:r>
              <a:rPr lang="hu-HU" dirty="0" err="1" smtClean="0"/>
              <a:t>Nukleosomen</a:t>
            </a:r>
            <a:r>
              <a:rPr lang="hu-HU" dirty="0" smtClean="0"/>
              <a:t>, </a:t>
            </a:r>
            <a:r>
              <a:rPr lang="hu-HU" dirty="0" err="1" smtClean="0"/>
              <a:t>deswegen</a:t>
            </a:r>
            <a:r>
              <a:rPr lang="hu-HU" dirty="0" smtClean="0"/>
              <a:t> </a:t>
            </a:r>
            <a:r>
              <a:rPr lang="hu-HU" dirty="0" err="1" smtClean="0"/>
              <a:t>DNaseI</a:t>
            </a:r>
            <a:r>
              <a:rPr lang="hu-HU" dirty="0" smtClean="0"/>
              <a:t> </a:t>
            </a:r>
            <a:r>
              <a:rPr lang="hu-HU" dirty="0" err="1" smtClean="0"/>
              <a:t>resistant</a:t>
            </a:r>
            <a:r>
              <a:rPr lang="hu-HU" dirty="0" smtClean="0"/>
              <a:t>. </a:t>
            </a:r>
            <a:r>
              <a:rPr lang="hu-HU" dirty="0" err="1" smtClean="0"/>
              <a:t>Beim</a:t>
            </a:r>
            <a:r>
              <a:rPr lang="hu-HU" dirty="0" smtClean="0"/>
              <a:t> </a:t>
            </a:r>
            <a:r>
              <a:rPr lang="hu-HU" dirty="0" err="1" smtClean="0"/>
              <a:t>Adult</a:t>
            </a:r>
            <a:r>
              <a:rPr lang="hu-HU" dirty="0" smtClean="0"/>
              <a:t> </a:t>
            </a:r>
            <a:r>
              <a:rPr lang="hu-HU" dirty="0" err="1" smtClean="0"/>
              <a:t>ist</a:t>
            </a:r>
            <a:r>
              <a:rPr lang="hu-HU" dirty="0" smtClean="0"/>
              <a:t> es </a:t>
            </a:r>
            <a:r>
              <a:rPr lang="hu-HU" dirty="0" err="1" smtClean="0"/>
              <a:t>umgekehrt</a:t>
            </a:r>
            <a:r>
              <a:rPr lang="hu-HU" dirty="0" smtClean="0"/>
              <a:t>.</a:t>
            </a:r>
            <a:endParaRPr lang="hu-H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cstate="screen"/>
          <a:srcRect/>
          <a:tile tx="0" ty="0" sx="100000" sy="100000" flip="none" algn="tl"/>
        </a:blip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50825" y="188913"/>
          <a:ext cx="4179888" cy="6264275"/>
        </p:xfrm>
        <a:graphic>
          <a:graphicData uri="http://schemas.openxmlformats.org/presentationml/2006/ole">
            <p:oleObj spid="_x0000_s4100" name="Image" r:id="rId5" imgW="1441463" imgH="2160670" progId="">
              <p:embed/>
            </p:oleObj>
          </a:graphicData>
        </a:graphic>
      </p:graphicFrame>
      <p:graphicFrame>
        <p:nvGraphicFramePr>
          <p:cNvPr id="4099" name="Object 3"/>
          <p:cNvGraphicFramePr>
            <a:graphicFrameLocks noChangeAspect="1"/>
          </p:cNvGraphicFramePr>
          <p:nvPr/>
        </p:nvGraphicFramePr>
        <p:xfrm>
          <a:off x="4643438" y="3141663"/>
          <a:ext cx="4175125" cy="3308350"/>
        </p:xfrm>
        <a:graphic>
          <a:graphicData uri="http://schemas.openxmlformats.org/presentationml/2006/ole">
            <p:oleObj spid="_x0000_s4101" name="Image" r:id="rId6" imgW="1438537" imgH="1139761" progId="">
              <p:embed/>
            </p:oleObj>
          </a:graphicData>
        </a:graphic>
      </p:graphicFrame>
      <p:sp>
        <p:nvSpPr>
          <p:cNvPr id="4100" name="Text Box 6"/>
          <p:cNvSpPr txBox="1">
            <a:spLocks noChangeArrowheads="1"/>
          </p:cNvSpPr>
          <p:nvPr/>
        </p:nvSpPr>
        <p:spPr bwMode="auto">
          <a:xfrm>
            <a:off x="0" y="6553200"/>
            <a:ext cx="2057400" cy="274638"/>
          </a:xfrm>
          <a:prstGeom prst="rect">
            <a:avLst/>
          </a:prstGeom>
          <a:noFill/>
          <a:ln w="9525">
            <a:noFill/>
            <a:miter lim="800000"/>
            <a:headEnd/>
            <a:tailEnd/>
          </a:ln>
        </p:spPr>
        <p:txBody>
          <a:bodyPr>
            <a:spAutoFit/>
          </a:bodyPr>
          <a:lstStyle/>
          <a:p>
            <a:pPr eaLnBrk="0" hangingPunct="0">
              <a:spcBef>
                <a:spcPct val="50000"/>
              </a:spcBef>
            </a:pPr>
            <a:r>
              <a:rPr lang="hu-HU" sz="1200"/>
              <a:t>Arias-Stewart, OUP, 2003</a:t>
            </a:r>
            <a:endParaRPr lang="hu-HU">
              <a:latin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pic>
        <p:nvPicPr>
          <p:cNvPr id="35842" name="Kép 1" descr="az AMG lecture 8-ból 1.bmp"/>
          <p:cNvPicPr>
            <a:picLocks noChangeAspect="1"/>
          </p:cNvPicPr>
          <p:nvPr/>
        </p:nvPicPr>
        <p:blipFill>
          <a:blip r:embed="rId3" cstate="screen"/>
          <a:srcRect/>
          <a:stretch>
            <a:fillRect/>
          </a:stretch>
        </p:blipFill>
        <p:spPr bwMode="auto">
          <a:xfrm>
            <a:off x="106363" y="1268413"/>
            <a:ext cx="8931275" cy="4321175"/>
          </a:xfrm>
          <a:prstGeom prst="rect">
            <a:avLst/>
          </a:prstGeom>
          <a:noFill/>
          <a:ln w="9525">
            <a:noFill/>
            <a:miter lim="800000"/>
            <a:headEnd/>
            <a:tailEnd/>
          </a:ln>
        </p:spPr>
      </p:pic>
      <p:sp>
        <p:nvSpPr>
          <p:cNvPr id="35843" name="Text Box 10"/>
          <p:cNvSpPr txBox="1">
            <a:spLocks noChangeArrowheads="1"/>
          </p:cNvSpPr>
          <p:nvPr/>
        </p:nvSpPr>
        <p:spPr bwMode="auto">
          <a:xfrm>
            <a:off x="323850" y="6600825"/>
            <a:ext cx="8640763" cy="274638"/>
          </a:xfrm>
          <a:prstGeom prst="rect">
            <a:avLst/>
          </a:prstGeom>
          <a:noFill/>
          <a:ln w="9525">
            <a:noFill/>
            <a:miter lim="800000"/>
            <a:headEnd/>
            <a:tailEnd/>
          </a:ln>
        </p:spPr>
        <p:txBody>
          <a:bodyPr>
            <a:spAutoFit/>
          </a:bodyPr>
          <a:lstStyle/>
          <a:p>
            <a:pPr algn="ctr">
              <a:spcBef>
                <a:spcPct val="50000"/>
              </a:spcBef>
            </a:pPr>
            <a:r>
              <a:rPr lang="hu-HU" sz="1200" b="1"/>
              <a:t>http://www.biochem.arizona.edu/classes/bioc471/pages/Lecture8/Lecture8.html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srcRect/>
          <a:tile tx="0" ty="0" sx="100000" sy="100000" flip="none" algn="tl"/>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84213" y="125413"/>
            <a:ext cx="7772400" cy="1143000"/>
          </a:xfrm>
        </p:spPr>
        <p:txBody>
          <a:bodyPr/>
          <a:lstStyle/>
          <a:p>
            <a:pPr eaLnBrk="1" hangingPunct="1"/>
            <a:r>
              <a:rPr lang="hu-HU" sz="4000" smtClean="0"/>
              <a:t>Chromatin immunoprecipitation (ChIP)</a:t>
            </a:r>
          </a:p>
        </p:txBody>
      </p:sp>
      <p:pic>
        <p:nvPicPr>
          <p:cNvPr id="36867" name="Picture 4" descr="chip_flow"/>
          <p:cNvPicPr>
            <a:picLocks noChangeAspect="1" noChangeArrowheads="1"/>
          </p:cNvPicPr>
          <p:nvPr/>
        </p:nvPicPr>
        <p:blipFill>
          <a:blip r:embed="rId4" cstate="screen"/>
          <a:srcRect/>
          <a:stretch>
            <a:fillRect/>
          </a:stretch>
        </p:blipFill>
        <p:spPr bwMode="auto">
          <a:xfrm>
            <a:off x="539750" y="1557338"/>
            <a:ext cx="8137525" cy="48815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468313" y="404813"/>
            <a:ext cx="3598862" cy="5618162"/>
          </a:xfrm>
          <a:prstGeom prst="rect">
            <a:avLst/>
          </a:prstGeom>
          <a:noFill/>
          <a:ln w="9525">
            <a:noFill/>
            <a:miter lim="800000"/>
            <a:headEnd/>
            <a:tailEnd/>
          </a:ln>
        </p:spPr>
      </p:pic>
      <p:sp>
        <p:nvSpPr>
          <p:cNvPr id="37891" name="Szövegdoboz 2"/>
          <p:cNvSpPr txBox="1">
            <a:spLocks noChangeArrowheads="1"/>
          </p:cNvSpPr>
          <p:nvPr/>
        </p:nvSpPr>
        <p:spPr bwMode="auto">
          <a:xfrm>
            <a:off x="5148263" y="1125538"/>
            <a:ext cx="3384550" cy="646112"/>
          </a:xfrm>
          <a:prstGeom prst="rect">
            <a:avLst/>
          </a:prstGeom>
          <a:noFill/>
          <a:ln w="9525">
            <a:noFill/>
            <a:miter lim="800000"/>
            <a:headEnd/>
            <a:tailEnd/>
          </a:ln>
        </p:spPr>
        <p:txBody>
          <a:bodyPr>
            <a:spAutoFit/>
          </a:bodyPr>
          <a:lstStyle/>
          <a:p>
            <a:r>
              <a:rPr lang="hu-HU"/>
              <a:t>EMSA: electrophoretic mobility shift assay</a:t>
            </a:r>
            <a:endParaRPr lang="de-D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srcRect/>
          <a:tile tx="0" ty="0" sx="100000" sy="100000" flip="none" algn="tl"/>
        </a:blipFill>
        <a:effectLst/>
      </p:bgPr>
    </p:bg>
    <p:spTree>
      <p:nvGrpSpPr>
        <p:cNvPr id="1" name=""/>
        <p:cNvGrpSpPr/>
        <p:nvPr/>
      </p:nvGrpSpPr>
      <p:grpSpPr>
        <a:xfrm>
          <a:off x="0" y="0"/>
          <a:ext cx="0" cy="0"/>
          <a:chOff x="0" y="0"/>
          <a:chExt cx="0" cy="0"/>
        </a:xfrm>
      </p:grpSpPr>
      <p:pic>
        <p:nvPicPr>
          <p:cNvPr id="124930" name="Picture 2" descr="https://www.thermofisher.com/hu/en/home/life-science/protein-biology/protein-biology-learning-center/protein-biology-resource-library/pierce-protein-methods/gel-shift-assays-emsa/_jcr_content/MainParsys/image_cd5a.img.jpg/1437655457964.jpg"/>
          <p:cNvPicPr>
            <a:picLocks noChangeAspect="1" noChangeArrowheads="1"/>
          </p:cNvPicPr>
          <p:nvPr/>
        </p:nvPicPr>
        <p:blipFill>
          <a:blip r:embed="rId4" cstate="screen"/>
          <a:srcRect/>
          <a:stretch>
            <a:fillRect/>
          </a:stretch>
        </p:blipFill>
        <p:spPr bwMode="auto">
          <a:xfrm>
            <a:off x="467544" y="476672"/>
            <a:ext cx="8196966" cy="554461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eaLnBrk="1" hangingPunct="1"/>
            <a:r>
              <a:rPr lang="hu-HU" smtClean="0"/>
              <a:t>Enhancers</a:t>
            </a:r>
          </a:p>
        </p:txBody>
      </p:sp>
      <p:sp>
        <p:nvSpPr>
          <p:cNvPr id="118787" name="Rectangle 3"/>
          <p:cNvSpPr>
            <a:spLocks noGrp="1" noChangeArrowheads="1"/>
          </p:cNvSpPr>
          <p:nvPr>
            <p:ph type="body" idx="4294967295"/>
          </p:nvPr>
        </p:nvSpPr>
        <p:spPr>
          <a:xfrm>
            <a:off x="457200" y="1268760"/>
            <a:ext cx="8229600" cy="4857403"/>
          </a:xfrm>
        </p:spPr>
        <p:txBody>
          <a:bodyPr/>
          <a:lstStyle/>
          <a:p>
            <a:pPr eaLnBrk="1" hangingPunct="1">
              <a:lnSpc>
                <a:spcPct val="80000"/>
              </a:lnSpc>
            </a:pPr>
            <a:r>
              <a:rPr lang="hu-HU" sz="2800" b="1" dirty="0" err="1" smtClean="0"/>
              <a:t>integrierte</a:t>
            </a:r>
            <a:r>
              <a:rPr lang="hu-HU" sz="2800" b="1" dirty="0" smtClean="0"/>
              <a:t> </a:t>
            </a:r>
            <a:r>
              <a:rPr lang="hu-HU" sz="2800" b="1" dirty="0" err="1" smtClean="0"/>
              <a:t>TF-Bindungsstelle</a:t>
            </a:r>
            <a:r>
              <a:rPr lang="hu-HU" sz="2800" dirty="0" smtClean="0"/>
              <a:t> (</a:t>
            </a:r>
            <a:r>
              <a:rPr lang="hu-HU" sz="2800" dirty="0" err="1" smtClean="0"/>
              <a:t>plattform</a:t>
            </a:r>
            <a:r>
              <a:rPr lang="hu-HU" sz="2800" dirty="0" smtClean="0"/>
              <a:t>): </a:t>
            </a:r>
            <a:r>
              <a:rPr lang="hu-HU" sz="2800" dirty="0" err="1" smtClean="0"/>
              <a:t>dicht</a:t>
            </a:r>
            <a:r>
              <a:rPr lang="hu-HU" sz="2800" dirty="0" smtClean="0"/>
              <a:t> </a:t>
            </a:r>
            <a:r>
              <a:rPr lang="hu-HU" sz="2800" dirty="0" err="1" smtClean="0"/>
              <a:t>zusammengepackte</a:t>
            </a:r>
            <a:r>
              <a:rPr lang="hu-HU" sz="2800" dirty="0" smtClean="0"/>
              <a:t> </a:t>
            </a:r>
            <a:r>
              <a:rPr lang="hu-HU" sz="2800" dirty="0" err="1" smtClean="0"/>
              <a:t>TF-Bindungssequenzen</a:t>
            </a:r>
            <a:r>
              <a:rPr lang="hu-HU" sz="2800" dirty="0" smtClean="0"/>
              <a:t> </a:t>
            </a:r>
            <a:r>
              <a:rPr lang="hu-HU" sz="2800" dirty="0" err="1" smtClean="0"/>
              <a:t>für</a:t>
            </a:r>
            <a:r>
              <a:rPr lang="hu-HU" sz="2800" dirty="0" smtClean="0"/>
              <a:t> </a:t>
            </a:r>
            <a:r>
              <a:rPr lang="hu-HU" sz="2800" dirty="0" err="1" smtClean="0"/>
              <a:t>mehrere</a:t>
            </a:r>
            <a:r>
              <a:rPr lang="hu-HU" sz="2800" dirty="0" smtClean="0"/>
              <a:t> (</a:t>
            </a:r>
            <a:r>
              <a:rPr lang="hu-HU" sz="2800" dirty="0" err="1" smtClean="0"/>
              <a:t>Zahl</a:t>
            </a:r>
            <a:r>
              <a:rPr lang="hu-HU" sz="2800" dirty="0" smtClean="0"/>
              <a:t> und </a:t>
            </a:r>
            <a:r>
              <a:rPr lang="hu-HU" sz="2800" dirty="0" err="1" smtClean="0"/>
              <a:t>Typ</a:t>
            </a:r>
            <a:r>
              <a:rPr lang="hu-HU" sz="2800" dirty="0" smtClean="0"/>
              <a:t>) </a:t>
            </a:r>
            <a:r>
              <a:rPr lang="hu-HU" sz="2800" dirty="0" err="1" smtClean="0"/>
              <a:t>TF-en</a:t>
            </a:r>
            <a:endParaRPr lang="hu-HU" sz="2800" dirty="0" smtClean="0"/>
          </a:p>
          <a:p>
            <a:pPr eaLnBrk="1" hangingPunct="1">
              <a:lnSpc>
                <a:spcPct val="80000"/>
              </a:lnSpc>
            </a:pPr>
            <a:r>
              <a:rPr lang="hu-HU" sz="2800" b="1" dirty="0" err="1" smtClean="0"/>
              <a:t>modulär</a:t>
            </a:r>
            <a:r>
              <a:rPr lang="hu-HU" sz="2800" dirty="0" smtClean="0"/>
              <a:t> </a:t>
            </a:r>
            <a:r>
              <a:rPr lang="hu-HU" sz="2800" dirty="0" err="1" smtClean="0"/>
              <a:t>aufgebaut</a:t>
            </a:r>
            <a:endParaRPr lang="hu-HU" sz="2800" dirty="0" smtClean="0"/>
          </a:p>
          <a:p>
            <a:pPr eaLnBrk="1" hangingPunct="1">
              <a:lnSpc>
                <a:spcPct val="80000"/>
              </a:lnSpc>
            </a:pPr>
            <a:r>
              <a:rPr lang="hu-HU" sz="2800" dirty="0" err="1" smtClean="0"/>
              <a:t>sie</a:t>
            </a:r>
            <a:r>
              <a:rPr lang="hu-HU" sz="2800" dirty="0" smtClean="0"/>
              <a:t> </a:t>
            </a:r>
            <a:r>
              <a:rPr lang="hu-HU" sz="2800" dirty="0" err="1" smtClean="0"/>
              <a:t>können</a:t>
            </a:r>
            <a:r>
              <a:rPr lang="hu-HU" sz="2800" dirty="0" smtClean="0"/>
              <a:t> </a:t>
            </a:r>
            <a:br>
              <a:rPr lang="hu-HU" sz="2800" dirty="0" smtClean="0"/>
            </a:br>
            <a:r>
              <a:rPr lang="hu-HU" sz="2800" dirty="0" err="1" smtClean="0"/>
              <a:t>-</a:t>
            </a:r>
            <a:r>
              <a:rPr lang="hu-HU" sz="2800" b="1" dirty="0" err="1" smtClean="0"/>
              <a:t>proximal</a:t>
            </a:r>
            <a:r>
              <a:rPr lang="hu-HU" sz="2800" b="1" dirty="0" smtClean="0"/>
              <a:t> </a:t>
            </a:r>
            <a:r>
              <a:rPr lang="hu-HU" sz="2800" b="1" dirty="0" err="1" smtClean="0"/>
              <a:t>oder</a:t>
            </a:r>
            <a:r>
              <a:rPr lang="hu-HU" sz="2800" b="1" dirty="0" smtClean="0"/>
              <a:t> </a:t>
            </a:r>
            <a:r>
              <a:rPr lang="hu-HU" sz="2800" b="1" dirty="0" err="1" smtClean="0"/>
              <a:t>distal</a:t>
            </a:r>
            <a:r>
              <a:rPr lang="hu-HU" sz="2800" b="1" dirty="0" smtClean="0"/>
              <a:t> </a:t>
            </a:r>
            <a:r>
              <a:rPr lang="hu-HU" sz="2800" dirty="0" smtClean="0"/>
              <a:t/>
            </a:r>
            <a:br>
              <a:rPr lang="hu-HU" sz="2800" dirty="0" smtClean="0"/>
            </a:br>
            <a:r>
              <a:rPr lang="hu-HU" sz="2800" dirty="0" err="1" smtClean="0"/>
              <a:t>-</a:t>
            </a:r>
            <a:r>
              <a:rPr lang="hu-HU" sz="2800" b="1" dirty="0" err="1" smtClean="0"/>
              <a:t>nah</a:t>
            </a:r>
            <a:r>
              <a:rPr lang="hu-HU" sz="2800" dirty="0" smtClean="0"/>
              <a:t> (</a:t>
            </a:r>
            <a:r>
              <a:rPr lang="hu-HU" sz="2800" dirty="0" err="1" smtClean="0"/>
              <a:t>einige</a:t>
            </a:r>
            <a:r>
              <a:rPr lang="hu-HU" sz="2800" dirty="0" smtClean="0"/>
              <a:t> </a:t>
            </a:r>
            <a:r>
              <a:rPr lang="hu-HU" sz="2800" dirty="0" err="1" smtClean="0"/>
              <a:t>hunderte</a:t>
            </a:r>
            <a:r>
              <a:rPr lang="hu-HU" sz="2800" dirty="0" smtClean="0"/>
              <a:t> </a:t>
            </a:r>
            <a:r>
              <a:rPr lang="hu-HU" sz="2800" dirty="0" err="1" smtClean="0"/>
              <a:t>Base</a:t>
            </a:r>
            <a:r>
              <a:rPr lang="hu-HU" sz="2800" dirty="0" smtClean="0"/>
              <a:t>) </a:t>
            </a:r>
            <a:r>
              <a:rPr lang="hu-HU" sz="2800" dirty="0" err="1" smtClean="0"/>
              <a:t>oder</a:t>
            </a:r>
            <a:r>
              <a:rPr lang="hu-HU" sz="2800" dirty="0" smtClean="0"/>
              <a:t> </a:t>
            </a:r>
            <a:r>
              <a:rPr lang="hu-HU" sz="2800" b="1" dirty="0" err="1" smtClean="0"/>
              <a:t>weit</a:t>
            </a:r>
            <a:r>
              <a:rPr lang="hu-HU" sz="2800" dirty="0" smtClean="0"/>
              <a:t> (10-100 </a:t>
            </a:r>
            <a:r>
              <a:rPr lang="hu-HU" sz="2800" dirty="0" err="1" smtClean="0"/>
              <a:t>kBase</a:t>
            </a:r>
            <a:r>
              <a:rPr lang="hu-HU" sz="2800" dirty="0" smtClean="0"/>
              <a:t>, </a:t>
            </a:r>
            <a:r>
              <a:rPr lang="hu-HU" sz="2800" dirty="0" err="1" smtClean="0"/>
              <a:t>manchmal</a:t>
            </a:r>
            <a:r>
              <a:rPr lang="hu-HU" sz="2800" dirty="0" smtClean="0"/>
              <a:t> </a:t>
            </a:r>
            <a:r>
              <a:rPr lang="hu-HU" sz="2800" dirty="0" err="1" smtClean="0"/>
              <a:t>aber</a:t>
            </a:r>
            <a:r>
              <a:rPr lang="hu-HU" sz="2800" dirty="0" smtClean="0"/>
              <a:t> 2-3 </a:t>
            </a:r>
            <a:r>
              <a:rPr lang="hu-HU" sz="2800" dirty="0" err="1" smtClean="0"/>
              <a:t>Mb</a:t>
            </a:r>
            <a:r>
              <a:rPr lang="hu-HU" sz="2800" dirty="0" smtClean="0"/>
              <a:t> (!) von </a:t>
            </a:r>
            <a:r>
              <a:rPr lang="hu-HU" sz="2800" dirty="0" err="1" smtClean="0"/>
              <a:t>Transkription</a:t>
            </a:r>
            <a:r>
              <a:rPr lang="hu-HU" sz="2800" dirty="0" smtClean="0"/>
              <a:t> </a:t>
            </a:r>
            <a:r>
              <a:rPr lang="hu-HU" sz="2800" dirty="0" err="1" smtClean="0"/>
              <a:t>Startstelle</a:t>
            </a:r>
            <a:r>
              <a:rPr lang="hu-HU" sz="2800" dirty="0" smtClean="0"/>
              <a:t> (TSS) </a:t>
            </a:r>
            <a:r>
              <a:rPr lang="hu-HU" sz="2800" dirty="0" err="1" smtClean="0"/>
              <a:t>liegen</a:t>
            </a:r>
            <a:r>
              <a:rPr lang="hu-HU" sz="2800" dirty="0" smtClean="0"/>
              <a:t>, </a:t>
            </a:r>
            <a:r>
              <a:rPr lang="hu-HU" sz="2800" dirty="0" err="1" smtClean="0"/>
              <a:t>oder</a:t>
            </a:r>
            <a:r>
              <a:rPr lang="hu-HU" sz="2800" dirty="0" smtClean="0"/>
              <a:t/>
            </a:r>
            <a:br>
              <a:rPr lang="hu-HU" sz="2800" dirty="0" smtClean="0"/>
            </a:br>
            <a:r>
              <a:rPr lang="hu-HU" sz="2800" dirty="0" err="1" smtClean="0"/>
              <a:t>-</a:t>
            </a:r>
            <a:r>
              <a:rPr lang="hu-HU" sz="2800" b="1" dirty="0" err="1" smtClean="0"/>
              <a:t>direkt</a:t>
            </a:r>
            <a:r>
              <a:rPr lang="hu-HU" sz="2800" b="1" dirty="0" smtClean="0"/>
              <a:t> </a:t>
            </a:r>
            <a:r>
              <a:rPr lang="hu-HU" sz="2800" b="1" dirty="0" err="1" smtClean="0"/>
              <a:t>im</a:t>
            </a:r>
            <a:r>
              <a:rPr lang="hu-HU" sz="2800" b="1" dirty="0" smtClean="0"/>
              <a:t> </a:t>
            </a:r>
            <a:r>
              <a:rPr lang="hu-HU" sz="2800" b="1" dirty="0" err="1" smtClean="0"/>
              <a:t>Strukturgen</a:t>
            </a:r>
            <a:r>
              <a:rPr lang="hu-HU" sz="2800" b="1" dirty="0" smtClean="0"/>
              <a:t> </a:t>
            </a:r>
            <a:r>
              <a:rPr lang="hu-HU" sz="2800" dirty="0" err="1" smtClean="0"/>
              <a:t>liegen</a:t>
            </a:r>
            <a:r>
              <a:rPr lang="hu-HU" sz="2800" dirty="0" smtClean="0"/>
              <a:t>;</a:t>
            </a:r>
          </a:p>
          <a:p>
            <a:pPr eaLnBrk="1" hangingPunct="1">
              <a:lnSpc>
                <a:spcPct val="80000"/>
              </a:lnSpc>
            </a:pPr>
            <a:r>
              <a:rPr lang="hu-HU" sz="2800" dirty="0" err="1" smtClean="0"/>
              <a:t>Orientation</a:t>
            </a:r>
            <a:r>
              <a:rPr lang="hu-HU" sz="2800" dirty="0" smtClean="0"/>
              <a:t> des </a:t>
            </a:r>
            <a:r>
              <a:rPr lang="hu-HU" sz="2800" dirty="0" err="1" smtClean="0"/>
              <a:t>Enhancers</a:t>
            </a:r>
            <a:r>
              <a:rPr lang="hu-HU" sz="2800" dirty="0" smtClean="0"/>
              <a:t> </a:t>
            </a:r>
            <a:r>
              <a:rPr lang="hu-HU" sz="2800" dirty="0" err="1" smtClean="0"/>
              <a:t>ist</a:t>
            </a:r>
            <a:r>
              <a:rPr lang="hu-HU" sz="2800" dirty="0" smtClean="0"/>
              <a:t> </a:t>
            </a:r>
            <a:r>
              <a:rPr lang="hu-HU" sz="2800" b="1" dirty="0" err="1" smtClean="0"/>
              <a:t>unwichtig</a:t>
            </a:r>
            <a:endParaRPr lang="hu-HU" sz="2800" b="1" dirty="0" smtClean="0"/>
          </a:p>
          <a:p>
            <a:pPr eaLnBrk="1" hangingPunct="1">
              <a:lnSpc>
                <a:spcPct val="80000"/>
              </a:lnSpc>
            </a:pPr>
            <a:r>
              <a:rPr lang="hu-HU" sz="2800" dirty="0" err="1" smtClean="0"/>
              <a:t>sie</a:t>
            </a:r>
            <a:r>
              <a:rPr lang="hu-HU" sz="2800" dirty="0" smtClean="0"/>
              <a:t> </a:t>
            </a:r>
            <a:r>
              <a:rPr lang="hu-HU" sz="2800" dirty="0" err="1" smtClean="0"/>
              <a:t>sind</a:t>
            </a:r>
            <a:r>
              <a:rPr lang="hu-HU" sz="2800" dirty="0" smtClean="0"/>
              <a:t> die </a:t>
            </a:r>
            <a:r>
              <a:rPr lang="hu-HU" sz="2800" dirty="0" err="1" smtClean="0"/>
              <a:t>wichtigste</a:t>
            </a:r>
            <a:r>
              <a:rPr lang="hu-HU" sz="2800" dirty="0" smtClean="0"/>
              <a:t> </a:t>
            </a:r>
            <a:r>
              <a:rPr lang="hu-HU" sz="2800" dirty="0" err="1" smtClean="0"/>
              <a:t>Faktoren</a:t>
            </a:r>
            <a:r>
              <a:rPr lang="hu-HU" sz="2800" dirty="0" smtClean="0"/>
              <a:t>, </a:t>
            </a:r>
            <a:r>
              <a:rPr lang="hu-HU" sz="2800" dirty="0" err="1" smtClean="0"/>
              <a:t>die</a:t>
            </a:r>
            <a:r>
              <a:rPr lang="hu-HU" sz="2800" dirty="0" smtClean="0"/>
              <a:t> </a:t>
            </a:r>
            <a:r>
              <a:rPr lang="hu-HU" sz="2800" dirty="0" err="1" smtClean="0"/>
              <a:t>die</a:t>
            </a:r>
            <a:r>
              <a:rPr lang="hu-HU" sz="2800" dirty="0" smtClean="0"/>
              <a:t> </a:t>
            </a:r>
            <a:r>
              <a:rPr lang="hu-HU" sz="2800" dirty="0" err="1" smtClean="0"/>
              <a:t>Zellspezifische</a:t>
            </a:r>
            <a:r>
              <a:rPr lang="hu-HU" sz="2800" dirty="0" smtClean="0"/>
              <a:t> </a:t>
            </a:r>
            <a:r>
              <a:rPr lang="hu-HU" sz="2800" dirty="0" err="1" smtClean="0"/>
              <a:t>Genexpression</a:t>
            </a:r>
            <a:r>
              <a:rPr lang="hu-HU" sz="2800" dirty="0" smtClean="0"/>
              <a:t> </a:t>
            </a:r>
            <a:r>
              <a:rPr lang="hu-HU" sz="2800" dirty="0" err="1" smtClean="0"/>
              <a:t>steuern</a:t>
            </a:r>
            <a:r>
              <a:rPr lang="hu-HU" sz="2800" dirty="0" smtClean="0"/>
              <a:t> </a:t>
            </a:r>
            <a:r>
              <a:rPr lang="hu-HU" sz="2800" dirty="0" err="1" smtClean="0"/>
              <a:t>können</a:t>
            </a:r>
            <a:endParaRPr lang="hu-HU" sz="2800" dirty="0" smtClean="0"/>
          </a:p>
          <a:p>
            <a:pPr eaLnBrk="1" hangingPunct="1">
              <a:lnSpc>
                <a:spcPct val="80000"/>
              </a:lnSpc>
            </a:pPr>
            <a:endParaRPr lang="hu-HU" sz="2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pic>
        <p:nvPicPr>
          <p:cNvPr id="38914" name="Kép 1" descr="az AMG lecture 8-ból EMSA.bmp"/>
          <p:cNvPicPr>
            <a:picLocks noChangeAspect="1"/>
          </p:cNvPicPr>
          <p:nvPr/>
        </p:nvPicPr>
        <p:blipFill>
          <a:blip r:embed="rId3" cstate="screen"/>
          <a:srcRect/>
          <a:stretch>
            <a:fillRect/>
          </a:stretch>
        </p:blipFill>
        <p:spPr bwMode="auto">
          <a:xfrm>
            <a:off x="1692275" y="1484313"/>
            <a:ext cx="5905500" cy="3695700"/>
          </a:xfrm>
          <a:prstGeom prst="rect">
            <a:avLst/>
          </a:prstGeom>
          <a:noFill/>
          <a:ln w="9525">
            <a:noFill/>
            <a:miter lim="800000"/>
            <a:headEnd/>
            <a:tailEnd/>
          </a:ln>
        </p:spPr>
      </p:pic>
      <p:sp>
        <p:nvSpPr>
          <p:cNvPr id="38915" name="Text Box 10"/>
          <p:cNvSpPr txBox="1">
            <a:spLocks noChangeArrowheads="1"/>
          </p:cNvSpPr>
          <p:nvPr/>
        </p:nvSpPr>
        <p:spPr bwMode="auto">
          <a:xfrm>
            <a:off x="323850" y="6600825"/>
            <a:ext cx="8640763" cy="274638"/>
          </a:xfrm>
          <a:prstGeom prst="rect">
            <a:avLst/>
          </a:prstGeom>
          <a:noFill/>
          <a:ln w="9525">
            <a:noFill/>
            <a:miter lim="800000"/>
            <a:headEnd/>
            <a:tailEnd/>
          </a:ln>
        </p:spPr>
        <p:txBody>
          <a:bodyPr>
            <a:spAutoFit/>
          </a:bodyPr>
          <a:lstStyle/>
          <a:p>
            <a:pPr algn="ctr">
              <a:spcBef>
                <a:spcPct val="50000"/>
              </a:spcBef>
            </a:pPr>
            <a:r>
              <a:rPr lang="hu-HU" sz="1200" b="1"/>
              <a:t>http://www.biochem.arizona.edu/classes/bioc471/pages/Lecture8/Lecture8.html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pic>
        <p:nvPicPr>
          <p:cNvPr id="39938" name="Kép 1" descr="az AMG lecture 8-ból EMSA2.bmp"/>
          <p:cNvPicPr>
            <a:picLocks noChangeAspect="1"/>
          </p:cNvPicPr>
          <p:nvPr/>
        </p:nvPicPr>
        <p:blipFill>
          <a:blip r:embed="rId3" cstate="screen"/>
          <a:srcRect/>
          <a:stretch>
            <a:fillRect/>
          </a:stretch>
        </p:blipFill>
        <p:spPr bwMode="auto">
          <a:xfrm>
            <a:off x="552450" y="1412875"/>
            <a:ext cx="8326438" cy="4176713"/>
          </a:xfrm>
          <a:prstGeom prst="rect">
            <a:avLst/>
          </a:prstGeom>
          <a:noFill/>
          <a:ln w="9525">
            <a:noFill/>
            <a:miter lim="800000"/>
            <a:headEnd/>
            <a:tailEnd/>
          </a:ln>
        </p:spPr>
      </p:pic>
      <p:sp>
        <p:nvSpPr>
          <p:cNvPr id="39939" name="Text Box 10"/>
          <p:cNvSpPr txBox="1">
            <a:spLocks noChangeArrowheads="1"/>
          </p:cNvSpPr>
          <p:nvPr/>
        </p:nvSpPr>
        <p:spPr bwMode="auto">
          <a:xfrm>
            <a:off x="323850" y="6600825"/>
            <a:ext cx="8640763" cy="274638"/>
          </a:xfrm>
          <a:prstGeom prst="rect">
            <a:avLst/>
          </a:prstGeom>
          <a:noFill/>
          <a:ln w="9525">
            <a:noFill/>
            <a:miter lim="800000"/>
            <a:headEnd/>
            <a:tailEnd/>
          </a:ln>
        </p:spPr>
        <p:txBody>
          <a:bodyPr>
            <a:spAutoFit/>
          </a:bodyPr>
          <a:lstStyle/>
          <a:p>
            <a:pPr algn="ctr">
              <a:spcBef>
                <a:spcPct val="50000"/>
              </a:spcBef>
            </a:pPr>
            <a:r>
              <a:rPr lang="hu-HU" sz="1200" b="1"/>
              <a:t>http://www.biochem.arizona.edu/classes/bioc471/pages/Lecture8/Lecture8.html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pic>
        <p:nvPicPr>
          <p:cNvPr id="40962" name="Picture 2" descr="File:Chromosome Conformation Capture Technology.jpg"/>
          <p:cNvPicPr>
            <a:picLocks noChangeAspect="1" noChangeArrowheads="1"/>
          </p:cNvPicPr>
          <p:nvPr/>
        </p:nvPicPr>
        <p:blipFill>
          <a:blip r:embed="rId3" cstate="screen"/>
          <a:srcRect/>
          <a:stretch>
            <a:fillRect/>
          </a:stretch>
        </p:blipFill>
        <p:spPr bwMode="auto">
          <a:xfrm>
            <a:off x="0" y="0"/>
            <a:ext cx="8355013" cy="6858000"/>
          </a:xfrm>
          <a:prstGeom prst="rect">
            <a:avLst/>
          </a:prstGeom>
          <a:noFill/>
          <a:ln w="9525">
            <a:noFill/>
            <a:miter lim="800000"/>
            <a:headEnd/>
            <a:tailEnd/>
          </a:ln>
        </p:spPr>
      </p:pic>
      <p:sp>
        <p:nvSpPr>
          <p:cNvPr id="40963" name="Szövegdoboz 2"/>
          <p:cNvSpPr txBox="1">
            <a:spLocks noChangeArrowheads="1"/>
          </p:cNvSpPr>
          <p:nvPr/>
        </p:nvSpPr>
        <p:spPr bwMode="auto">
          <a:xfrm>
            <a:off x="6156325" y="620713"/>
            <a:ext cx="2736850" cy="1200150"/>
          </a:xfrm>
          <a:prstGeom prst="rect">
            <a:avLst/>
          </a:prstGeom>
          <a:noFill/>
          <a:ln w="9525">
            <a:noFill/>
            <a:miter lim="800000"/>
            <a:headEnd/>
            <a:tailEnd/>
          </a:ln>
        </p:spPr>
        <p:txBody>
          <a:bodyPr>
            <a:spAutoFit/>
          </a:bodyPr>
          <a:lstStyle/>
          <a:p>
            <a:pPr algn="ctr"/>
            <a:r>
              <a:rPr lang="hu-HU"/>
              <a:t>Chromosome Conformation Capture technology (3C)</a:t>
            </a:r>
          </a:p>
          <a:p>
            <a:pPr algn="ctr"/>
            <a:r>
              <a:rPr lang="hu-HU"/>
              <a:t>(Wiki)</a:t>
            </a:r>
            <a:endParaRPr lang="de-D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41986" name="Text Box 18"/>
          <p:cNvSpPr txBox="1">
            <a:spLocks noChangeArrowheads="1"/>
          </p:cNvSpPr>
          <p:nvPr/>
        </p:nvSpPr>
        <p:spPr bwMode="auto">
          <a:xfrm>
            <a:off x="1042988" y="620713"/>
            <a:ext cx="720725" cy="366712"/>
          </a:xfrm>
          <a:prstGeom prst="rect">
            <a:avLst/>
          </a:prstGeom>
          <a:noFill/>
          <a:ln w="9525">
            <a:noFill/>
            <a:miter lim="800000"/>
            <a:headEnd/>
            <a:tailEnd/>
          </a:ln>
        </p:spPr>
        <p:txBody>
          <a:bodyPr>
            <a:spAutoFit/>
          </a:bodyPr>
          <a:lstStyle/>
          <a:p>
            <a:pPr>
              <a:spcBef>
                <a:spcPct val="50000"/>
              </a:spcBef>
            </a:pPr>
            <a:r>
              <a:rPr lang="hu-HU"/>
              <a:t>UAS</a:t>
            </a:r>
          </a:p>
        </p:txBody>
      </p:sp>
      <p:grpSp>
        <p:nvGrpSpPr>
          <p:cNvPr id="41987" name="Group 22"/>
          <p:cNvGrpSpPr>
            <a:grpSpLocks/>
          </p:cNvGrpSpPr>
          <p:nvPr/>
        </p:nvGrpSpPr>
        <p:grpSpPr bwMode="auto">
          <a:xfrm>
            <a:off x="827088" y="765175"/>
            <a:ext cx="7200900" cy="1085850"/>
            <a:chOff x="521" y="482"/>
            <a:chExt cx="4536" cy="684"/>
          </a:xfrm>
        </p:grpSpPr>
        <p:sp>
          <p:nvSpPr>
            <p:cNvPr id="42017" name="Line 4"/>
            <p:cNvSpPr>
              <a:spLocks noChangeShapeType="1"/>
            </p:cNvSpPr>
            <p:nvPr/>
          </p:nvSpPr>
          <p:spPr bwMode="auto">
            <a:xfrm>
              <a:off x="2789" y="709"/>
              <a:ext cx="2268" cy="0"/>
            </a:xfrm>
            <a:prstGeom prst="line">
              <a:avLst/>
            </a:prstGeom>
            <a:noFill/>
            <a:ln w="9525">
              <a:solidFill>
                <a:schemeClr val="tx1"/>
              </a:solidFill>
              <a:round/>
              <a:headEnd/>
              <a:tailEnd/>
            </a:ln>
          </p:spPr>
          <p:txBody>
            <a:bodyPr/>
            <a:lstStyle/>
            <a:p>
              <a:endParaRPr lang="hu-HU"/>
            </a:p>
          </p:txBody>
        </p:sp>
        <p:sp>
          <p:nvSpPr>
            <p:cNvPr id="42018" name="Rectangle 5"/>
            <p:cNvSpPr>
              <a:spLocks noChangeArrowheads="1"/>
            </p:cNvSpPr>
            <p:nvPr/>
          </p:nvSpPr>
          <p:spPr bwMode="auto">
            <a:xfrm>
              <a:off x="3424" y="663"/>
              <a:ext cx="136" cy="91"/>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42019" name="Rectangle 6"/>
            <p:cNvSpPr>
              <a:spLocks noChangeArrowheads="1"/>
            </p:cNvSpPr>
            <p:nvPr/>
          </p:nvSpPr>
          <p:spPr bwMode="auto">
            <a:xfrm>
              <a:off x="3606" y="663"/>
              <a:ext cx="45" cy="91"/>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42020" name="Rectangle 7"/>
            <p:cNvSpPr>
              <a:spLocks noChangeArrowheads="1"/>
            </p:cNvSpPr>
            <p:nvPr/>
          </p:nvSpPr>
          <p:spPr bwMode="auto">
            <a:xfrm>
              <a:off x="3696" y="663"/>
              <a:ext cx="46" cy="91"/>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42021" name="Rectangle 8"/>
            <p:cNvSpPr>
              <a:spLocks noChangeArrowheads="1"/>
            </p:cNvSpPr>
            <p:nvPr/>
          </p:nvSpPr>
          <p:spPr bwMode="auto">
            <a:xfrm>
              <a:off x="3833" y="663"/>
              <a:ext cx="272" cy="91"/>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42022" name="Rectangle 9"/>
            <p:cNvSpPr>
              <a:spLocks noChangeArrowheads="1"/>
            </p:cNvSpPr>
            <p:nvPr/>
          </p:nvSpPr>
          <p:spPr bwMode="auto">
            <a:xfrm>
              <a:off x="4195" y="663"/>
              <a:ext cx="46" cy="91"/>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42023" name="Rectangle 10"/>
            <p:cNvSpPr>
              <a:spLocks noChangeArrowheads="1"/>
            </p:cNvSpPr>
            <p:nvPr/>
          </p:nvSpPr>
          <p:spPr bwMode="auto">
            <a:xfrm>
              <a:off x="3334" y="663"/>
              <a:ext cx="45" cy="91"/>
            </a:xfrm>
            <a:prstGeom prst="rect">
              <a:avLst/>
            </a:prstGeom>
            <a:solidFill>
              <a:srgbClr val="FF9900"/>
            </a:solidFill>
            <a:ln w="9525">
              <a:solidFill>
                <a:schemeClr val="tx1"/>
              </a:solidFill>
              <a:miter lim="800000"/>
              <a:headEnd/>
              <a:tailEnd/>
            </a:ln>
          </p:spPr>
          <p:txBody>
            <a:bodyPr wrap="none" anchor="ctr"/>
            <a:lstStyle/>
            <a:p>
              <a:endParaRPr lang="de-DE"/>
            </a:p>
          </p:txBody>
        </p:sp>
        <p:sp>
          <p:nvSpPr>
            <p:cNvPr id="42024" name="Line 11"/>
            <p:cNvSpPr>
              <a:spLocks noChangeShapeType="1"/>
            </p:cNvSpPr>
            <p:nvPr/>
          </p:nvSpPr>
          <p:spPr bwMode="auto">
            <a:xfrm flipV="1">
              <a:off x="3424" y="482"/>
              <a:ext cx="0" cy="136"/>
            </a:xfrm>
            <a:prstGeom prst="line">
              <a:avLst/>
            </a:prstGeom>
            <a:noFill/>
            <a:ln w="9525">
              <a:solidFill>
                <a:srgbClr val="FF3300"/>
              </a:solidFill>
              <a:round/>
              <a:headEnd/>
              <a:tailEnd/>
            </a:ln>
          </p:spPr>
          <p:txBody>
            <a:bodyPr/>
            <a:lstStyle/>
            <a:p>
              <a:endParaRPr lang="hu-HU"/>
            </a:p>
          </p:txBody>
        </p:sp>
        <p:sp>
          <p:nvSpPr>
            <p:cNvPr id="42025" name="Line 12"/>
            <p:cNvSpPr>
              <a:spLocks noChangeShapeType="1"/>
            </p:cNvSpPr>
            <p:nvPr/>
          </p:nvSpPr>
          <p:spPr bwMode="auto">
            <a:xfrm>
              <a:off x="3424" y="482"/>
              <a:ext cx="363" cy="0"/>
            </a:xfrm>
            <a:prstGeom prst="line">
              <a:avLst/>
            </a:prstGeom>
            <a:noFill/>
            <a:ln w="9525">
              <a:solidFill>
                <a:srgbClr val="FF0000"/>
              </a:solidFill>
              <a:round/>
              <a:headEnd/>
              <a:tailEnd type="triangle" w="med" len="med"/>
            </a:ln>
          </p:spPr>
          <p:txBody>
            <a:bodyPr/>
            <a:lstStyle/>
            <a:p>
              <a:endParaRPr lang="hu-HU"/>
            </a:p>
          </p:txBody>
        </p:sp>
        <p:sp>
          <p:nvSpPr>
            <p:cNvPr id="42026" name="Line 13"/>
            <p:cNvSpPr>
              <a:spLocks noChangeShapeType="1"/>
            </p:cNvSpPr>
            <p:nvPr/>
          </p:nvSpPr>
          <p:spPr bwMode="auto">
            <a:xfrm>
              <a:off x="521" y="709"/>
              <a:ext cx="2222" cy="0"/>
            </a:xfrm>
            <a:prstGeom prst="line">
              <a:avLst/>
            </a:prstGeom>
            <a:noFill/>
            <a:ln w="9525">
              <a:solidFill>
                <a:schemeClr val="tx1"/>
              </a:solidFill>
              <a:round/>
              <a:headEnd/>
              <a:tailEnd/>
            </a:ln>
          </p:spPr>
          <p:txBody>
            <a:bodyPr/>
            <a:lstStyle/>
            <a:p>
              <a:endParaRPr lang="hu-HU"/>
            </a:p>
          </p:txBody>
        </p:sp>
        <p:sp>
          <p:nvSpPr>
            <p:cNvPr id="42027" name="Line 14"/>
            <p:cNvSpPr>
              <a:spLocks noChangeShapeType="1"/>
            </p:cNvSpPr>
            <p:nvPr/>
          </p:nvSpPr>
          <p:spPr bwMode="auto">
            <a:xfrm flipH="1">
              <a:off x="2703" y="638"/>
              <a:ext cx="90" cy="136"/>
            </a:xfrm>
            <a:prstGeom prst="line">
              <a:avLst/>
            </a:prstGeom>
            <a:noFill/>
            <a:ln w="9525">
              <a:solidFill>
                <a:schemeClr val="tx1"/>
              </a:solidFill>
              <a:round/>
              <a:headEnd/>
              <a:tailEnd/>
            </a:ln>
          </p:spPr>
          <p:txBody>
            <a:bodyPr/>
            <a:lstStyle/>
            <a:p>
              <a:endParaRPr lang="hu-HU"/>
            </a:p>
          </p:txBody>
        </p:sp>
        <p:sp>
          <p:nvSpPr>
            <p:cNvPr id="42028" name="Line 16"/>
            <p:cNvSpPr>
              <a:spLocks noChangeShapeType="1"/>
            </p:cNvSpPr>
            <p:nvPr/>
          </p:nvSpPr>
          <p:spPr bwMode="auto">
            <a:xfrm flipH="1">
              <a:off x="2745" y="638"/>
              <a:ext cx="90" cy="136"/>
            </a:xfrm>
            <a:prstGeom prst="line">
              <a:avLst/>
            </a:prstGeom>
            <a:noFill/>
            <a:ln w="9525">
              <a:solidFill>
                <a:schemeClr val="tx1"/>
              </a:solidFill>
              <a:round/>
              <a:headEnd/>
              <a:tailEnd/>
            </a:ln>
          </p:spPr>
          <p:txBody>
            <a:bodyPr/>
            <a:lstStyle/>
            <a:p>
              <a:endParaRPr lang="hu-HU"/>
            </a:p>
          </p:txBody>
        </p:sp>
        <p:sp>
          <p:nvSpPr>
            <p:cNvPr id="42029" name="Rectangle 17"/>
            <p:cNvSpPr>
              <a:spLocks noChangeArrowheads="1"/>
            </p:cNvSpPr>
            <p:nvPr/>
          </p:nvSpPr>
          <p:spPr bwMode="auto">
            <a:xfrm>
              <a:off x="612" y="671"/>
              <a:ext cx="499" cy="91"/>
            </a:xfrm>
            <a:prstGeom prst="rect">
              <a:avLst/>
            </a:prstGeom>
            <a:solidFill>
              <a:srgbClr val="FFFF00"/>
            </a:solidFill>
            <a:ln w="9525">
              <a:solidFill>
                <a:schemeClr val="tx1"/>
              </a:solidFill>
              <a:miter lim="800000"/>
              <a:headEnd/>
              <a:tailEnd/>
            </a:ln>
          </p:spPr>
          <p:txBody>
            <a:bodyPr wrap="none" anchor="ctr"/>
            <a:lstStyle/>
            <a:p>
              <a:endParaRPr lang="de-DE"/>
            </a:p>
          </p:txBody>
        </p:sp>
        <p:sp>
          <p:nvSpPr>
            <p:cNvPr id="42030" name="Text Box 19"/>
            <p:cNvSpPr txBox="1">
              <a:spLocks noChangeArrowheads="1"/>
            </p:cNvSpPr>
            <p:nvPr/>
          </p:nvSpPr>
          <p:spPr bwMode="auto">
            <a:xfrm>
              <a:off x="3606" y="935"/>
              <a:ext cx="454" cy="231"/>
            </a:xfrm>
            <a:prstGeom prst="rect">
              <a:avLst/>
            </a:prstGeom>
            <a:noFill/>
            <a:ln w="9525">
              <a:noFill/>
              <a:miter lim="800000"/>
              <a:headEnd/>
              <a:tailEnd/>
            </a:ln>
          </p:spPr>
          <p:txBody>
            <a:bodyPr>
              <a:spAutoFit/>
            </a:bodyPr>
            <a:lstStyle/>
            <a:p>
              <a:pPr>
                <a:spcBef>
                  <a:spcPct val="50000"/>
                </a:spcBef>
              </a:pPr>
              <a:r>
                <a:rPr lang="hu-HU"/>
                <a:t>Gen</a:t>
              </a:r>
            </a:p>
          </p:txBody>
        </p:sp>
        <p:sp>
          <p:nvSpPr>
            <p:cNvPr id="42031" name="Text Box 20"/>
            <p:cNvSpPr txBox="1">
              <a:spLocks noChangeArrowheads="1"/>
            </p:cNvSpPr>
            <p:nvPr/>
          </p:nvSpPr>
          <p:spPr bwMode="auto">
            <a:xfrm>
              <a:off x="2744" y="935"/>
              <a:ext cx="726" cy="231"/>
            </a:xfrm>
            <a:prstGeom prst="rect">
              <a:avLst/>
            </a:prstGeom>
            <a:noFill/>
            <a:ln w="9525">
              <a:noFill/>
              <a:miter lim="800000"/>
              <a:headEnd/>
              <a:tailEnd/>
            </a:ln>
          </p:spPr>
          <p:txBody>
            <a:bodyPr>
              <a:spAutoFit/>
            </a:bodyPr>
            <a:lstStyle/>
            <a:p>
              <a:pPr>
                <a:spcBef>
                  <a:spcPct val="50000"/>
                </a:spcBef>
              </a:pPr>
              <a:r>
                <a:rPr lang="hu-HU"/>
                <a:t>Promoter</a:t>
              </a:r>
            </a:p>
          </p:txBody>
        </p:sp>
        <p:sp>
          <p:nvSpPr>
            <p:cNvPr id="42032" name="Line 21"/>
            <p:cNvSpPr>
              <a:spLocks noChangeShapeType="1"/>
            </p:cNvSpPr>
            <p:nvPr/>
          </p:nvSpPr>
          <p:spPr bwMode="auto">
            <a:xfrm flipV="1">
              <a:off x="3243" y="799"/>
              <a:ext cx="91" cy="182"/>
            </a:xfrm>
            <a:prstGeom prst="line">
              <a:avLst/>
            </a:prstGeom>
            <a:noFill/>
            <a:ln w="9525">
              <a:solidFill>
                <a:schemeClr val="tx1"/>
              </a:solidFill>
              <a:round/>
              <a:headEnd/>
              <a:tailEnd type="triangle" w="med" len="med"/>
            </a:ln>
          </p:spPr>
          <p:txBody>
            <a:bodyPr/>
            <a:lstStyle/>
            <a:p>
              <a:endParaRPr lang="hu-HU"/>
            </a:p>
          </p:txBody>
        </p:sp>
      </p:grpSp>
      <p:grpSp>
        <p:nvGrpSpPr>
          <p:cNvPr id="41988" name="Group 41"/>
          <p:cNvGrpSpPr>
            <a:grpSpLocks/>
          </p:cNvGrpSpPr>
          <p:nvPr/>
        </p:nvGrpSpPr>
        <p:grpSpPr bwMode="auto">
          <a:xfrm>
            <a:off x="857250" y="2565400"/>
            <a:ext cx="7747000" cy="1085850"/>
            <a:chOff x="540" y="1616"/>
            <a:chExt cx="4880" cy="684"/>
          </a:xfrm>
        </p:grpSpPr>
        <p:sp>
          <p:nvSpPr>
            <p:cNvPr id="42005" name="Line 24"/>
            <p:cNvSpPr>
              <a:spLocks noChangeShapeType="1"/>
            </p:cNvSpPr>
            <p:nvPr/>
          </p:nvSpPr>
          <p:spPr bwMode="auto">
            <a:xfrm>
              <a:off x="2808" y="1843"/>
              <a:ext cx="2268" cy="0"/>
            </a:xfrm>
            <a:prstGeom prst="line">
              <a:avLst/>
            </a:prstGeom>
            <a:noFill/>
            <a:ln w="9525">
              <a:solidFill>
                <a:schemeClr val="tx1"/>
              </a:solidFill>
              <a:round/>
              <a:headEnd/>
              <a:tailEnd/>
            </a:ln>
          </p:spPr>
          <p:txBody>
            <a:bodyPr/>
            <a:lstStyle/>
            <a:p>
              <a:endParaRPr lang="hu-HU"/>
            </a:p>
          </p:txBody>
        </p:sp>
        <p:sp>
          <p:nvSpPr>
            <p:cNvPr id="42006" name="Rectangle 25"/>
            <p:cNvSpPr>
              <a:spLocks noChangeArrowheads="1"/>
            </p:cNvSpPr>
            <p:nvPr/>
          </p:nvSpPr>
          <p:spPr bwMode="auto">
            <a:xfrm>
              <a:off x="3443" y="1797"/>
              <a:ext cx="798" cy="91"/>
            </a:xfrm>
            <a:prstGeom prst="rect">
              <a:avLst/>
            </a:prstGeom>
            <a:solidFill>
              <a:srgbClr val="008000"/>
            </a:solidFill>
            <a:ln w="9525">
              <a:solidFill>
                <a:schemeClr val="tx1"/>
              </a:solidFill>
              <a:miter lim="800000"/>
              <a:headEnd/>
              <a:tailEnd/>
            </a:ln>
          </p:spPr>
          <p:txBody>
            <a:bodyPr wrap="none" anchor="ctr"/>
            <a:lstStyle/>
            <a:p>
              <a:endParaRPr lang="de-DE"/>
            </a:p>
          </p:txBody>
        </p:sp>
        <p:sp>
          <p:nvSpPr>
            <p:cNvPr id="42007" name="Rectangle 30"/>
            <p:cNvSpPr>
              <a:spLocks noChangeArrowheads="1"/>
            </p:cNvSpPr>
            <p:nvPr/>
          </p:nvSpPr>
          <p:spPr bwMode="auto">
            <a:xfrm>
              <a:off x="3353" y="1797"/>
              <a:ext cx="45" cy="91"/>
            </a:xfrm>
            <a:prstGeom prst="rect">
              <a:avLst/>
            </a:prstGeom>
            <a:solidFill>
              <a:srgbClr val="FF9900"/>
            </a:solidFill>
            <a:ln w="9525">
              <a:solidFill>
                <a:schemeClr val="tx1"/>
              </a:solidFill>
              <a:miter lim="800000"/>
              <a:headEnd/>
              <a:tailEnd/>
            </a:ln>
          </p:spPr>
          <p:txBody>
            <a:bodyPr wrap="none" anchor="ctr"/>
            <a:lstStyle/>
            <a:p>
              <a:endParaRPr lang="de-DE"/>
            </a:p>
          </p:txBody>
        </p:sp>
        <p:sp>
          <p:nvSpPr>
            <p:cNvPr id="42008" name="Line 31"/>
            <p:cNvSpPr>
              <a:spLocks noChangeShapeType="1"/>
            </p:cNvSpPr>
            <p:nvPr/>
          </p:nvSpPr>
          <p:spPr bwMode="auto">
            <a:xfrm flipV="1">
              <a:off x="3443" y="1616"/>
              <a:ext cx="1" cy="136"/>
            </a:xfrm>
            <a:prstGeom prst="line">
              <a:avLst/>
            </a:prstGeom>
            <a:noFill/>
            <a:ln w="9525">
              <a:solidFill>
                <a:srgbClr val="FF3300"/>
              </a:solidFill>
              <a:round/>
              <a:headEnd/>
              <a:tailEnd/>
            </a:ln>
          </p:spPr>
          <p:txBody>
            <a:bodyPr/>
            <a:lstStyle/>
            <a:p>
              <a:endParaRPr lang="hu-HU"/>
            </a:p>
          </p:txBody>
        </p:sp>
        <p:sp>
          <p:nvSpPr>
            <p:cNvPr id="42009" name="Line 32"/>
            <p:cNvSpPr>
              <a:spLocks noChangeShapeType="1"/>
            </p:cNvSpPr>
            <p:nvPr/>
          </p:nvSpPr>
          <p:spPr bwMode="auto">
            <a:xfrm>
              <a:off x="3443" y="1616"/>
              <a:ext cx="363" cy="1"/>
            </a:xfrm>
            <a:prstGeom prst="line">
              <a:avLst/>
            </a:prstGeom>
            <a:noFill/>
            <a:ln w="9525">
              <a:solidFill>
                <a:srgbClr val="FF0000"/>
              </a:solidFill>
              <a:round/>
              <a:headEnd/>
              <a:tailEnd type="triangle" w="med" len="med"/>
            </a:ln>
          </p:spPr>
          <p:txBody>
            <a:bodyPr/>
            <a:lstStyle/>
            <a:p>
              <a:endParaRPr lang="hu-HU"/>
            </a:p>
          </p:txBody>
        </p:sp>
        <p:sp>
          <p:nvSpPr>
            <p:cNvPr id="42010" name="Line 33"/>
            <p:cNvSpPr>
              <a:spLocks noChangeShapeType="1"/>
            </p:cNvSpPr>
            <p:nvPr/>
          </p:nvSpPr>
          <p:spPr bwMode="auto">
            <a:xfrm>
              <a:off x="540" y="1843"/>
              <a:ext cx="2222" cy="1"/>
            </a:xfrm>
            <a:prstGeom prst="line">
              <a:avLst/>
            </a:prstGeom>
            <a:noFill/>
            <a:ln w="9525">
              <a:solidFill>
                <a:schemeClr val="tx1"/>
              </a:solidFill>
              <a:round/>
              <a:headEnd/>
              <a:tailEnd/>
            </a:ln>
          </p:spPr>
          <p:txBody>
            <a:bodyPr/>
            <a:lstStyle/>
            <a:p>
              <a:endParaRPr lang="hu-HU"/>
            </a:p>
          </p:txBody>
        </p:sp>
        <p:sp>
          <p:nvSpPr>
            <p:cNvPr id="42011" name="Line 34"/>
            <p:cNvSpPr>
              <a:spLocks noChangeShapeType="1"/>
            </p:cNvSpPr>
            <p:nvPr/>
          </p:nvSpPr>
          <p:spPr bwMode="auto">
            <a:xfrm flipH="1">
              <a:off x="2722" y="1772"/>
              <a:ext cx="90" cy="136"/>
            </a:xfrm>
            <a:prstGeom prst="line">
              <a:avLst/>
            </a:prstGeom>
            <a:noFill/>
            <a:ln w="9525">
              <a:solidFill>
                <a:schemeClr val="tx1"/>
              </a:solidFill>
              <a:round/>
              <a:headEnd/>
              <a:tailEnd/>
            </a:ln>
          </p:spPr>
          <p:txBody>
            <a:bodyPr/>
            <a:lstStyle/>
            <a:p>
              <a:endParaRPr lang="hu-HU"/>
            </a:p>
          </p:txBody>
        </p:sp>
        <p:sp>
          <p:nvSpPr>
            <p:cNvPr id="42012" name="Line 35"/>
            <p:cNvSpPr>
              <a:spLocks noChangeShapeType="1"/>
            </p:cNvSpPr>
            <p:nvPr/>
          </p:nvSpPr>
          <p:spPr bwMode="auto">
            <a:xfrm flipH="1">
              <a:off x="2764" y="1772"/>
              <a:ext cx="90" cy="136"/>
            </a:xfrm>
            <a:prstGeom prst="line">
              <a:avLst/>
            </a:prstGeom>
            <a:noFill/>
            <a:ln w="9525">
              <a:solidFill>
                <a:schemeClr val="tx1"/>
              </a:solidFill>
              <a:round/>
              <a:headEnd/>
              <a:tailEnd/>
            </a:ln>
          </p:spPr>
          <p:txBody>
            <a:bodyPr/>
            <a:lstStyle/>
            <a:p>
              <a:endParaRPr lang="hu-HU"/>
            </a:p>
          </p:txBody>
        </p:sp>
        <p:sp>
          <p:nvSpPr>
            <p:cNvPr id="42013" name="Rectangle 36"/>
            <p:cNvSpPr>
              <a:spLocks noChangeArrowheads="1"/>
            </p:cNvSpPr>
            <p:nvPr/>
          </p:nvSpPr>
          <p:spPr bwMode="auto">
            <a:xfrm>
              <a:off x="631" y="1805"/>
              <a:ext cx="499" cy="91"/>
            </a:xfrm>
            <a:prstGeom prst="rect">
              <a:avLst/>
            </a:prstGeom>
            <a:solidFill>
              <a:srgbClr val="FFFF00"/>
            </a:solidFill>
            <a:ln w="9525">
              <a:solidFill>
                <a:schemeClr val="tx1"/>
              </a:solidFill>
              <a:miter lim="800000"/>
              <a:headEnd/>
              <a:tailEnd/>
            </a:ln>
          </p:spPr>
          <p:txBody>
            <a:bodyPr wrap="none" anchor="ctr"/>
            <a:lstStyle/>
            <a:p>
              <a:endParaRPr lang="de-DE"/>
            </a:p>
          </p:txBody>
        </p:sp>
        <p:sp>
          <p:nvSpPr>
            <p:cNvPr id="42014" name="Text Box 37"/>
            <p:cNvSpPr txBox="1">
              <a:spLocks noChangeArrowheads="1"/>
            </p:cNvSpPr>
            <p:nvPr/>
          </p:nvSpPr>
          <p:spPr bwMode="auto">
            <a:xfrm>
              <a:off x="3625" y="2069"/>
              <a:ext cx="1795" cy="231"/>
            </a:xfrm>
            <a:prstGeom prst="rect">
              <a:avLst/>
            </a:prstGeom>
            <a:noFill/>
            <a:ln w="9525">
              <a:noFill/>
              <a:miter lim="800000"/>
              <a:headEnd/>
              <a:tailEnd/>
            </a:ln>
          </p:spPr>
          <p:txBody>
            <a:bodyPr>
              <a:spAutoFit/>
            </a:bodyPr>
            <a:lstStyle/>
            <a:p>
              <a:pPr>
                <a:spcBef>
                  <a:spcPct val="50000"/>
                </a:spcBef>
              </a:pPr>
              <a:r>
                <a:rPr lang="hu-HU"/>
                <a:t>Reportergen (zB CAT)</a:t>
              </a:r>
            </a:p>
          </p:txBody>
        </p:sp>
        <p:sp>
          <p:nvSpPr>
            <p:cNvPr id="42015" name="Text Box 38"/>
            <p:cNvSpPr txBox="1">
              <a:spLocks noChangeArrowheads="1"/>
            </p:cNvSpPr>
            <p:nvPr/>
          </p:nvSpPr>
          <p:spPr bwMode="auto">
            <a:xfrm>
              <a:off x="2763" y="2069"/>
              <a:ext cx="726" cy="231"/>
            </a:xfrm>
            <a:prstGeom prst="rect">
              <a:avLst/>
            </a:prstGeom>
            <a:noFill/>
            <a:ln w="9525">
              <a:noFill/>
              <a:miter lim="800000"/>
              <a:headEnd/>
              <a:tailEnd/>
            </a:ln>
          </p:spPr>
          <p:txBody>
            <a:bodyPr>
              <a:spAutoFit/>
            </a:bodyPr>
            <a:lstStyle/>
            <a:p>
              <a:pPr>
                <a:spcBef>
                  <a:spcPct val="50000"/>
                </a:spcBef>
              </a:pPr>
              <a:r>
                <a:rPr lang="hu-HU"/>
                <a:t>Promoter</a:t>
              </a:r>
            </a:p>
          </p:txBody>
        </p:sp>
        <p:sp>
          <p:nvSpPr>
            <p:cNvPr id="42016" name="Line 39"/>
            <p:cNvSpPr>
              <a:spLocks noChangeShapeType="1"/>
            </p:cNvSpPr>
            <p:nvPr/>
          </p:nvSpPr>
          <p:spPr bwMode="auto">
            <a:xfrm flipV="1">
              <a:off x="3262" y="1933"/>
              <a:ext cx="91" cy="182"/>
            </a:xfrm>
            <a:prstGeom prst="line">
              <a:avLst/>
            </a:prstGeom>
            <a:noFill/>
            <a:ln w="9525">
              <a:solidFill>
                <a:schemeClr val="tx1"/>
              </a:solidFill>
              <a:round/>
              <a:headEnd/>
              <a:tailEnd type="triangle" w="med" len="med"/>
            </a:ln>
          </p:spPr>
          <p:txBody>
            <a:bodyPr/>
            <a:lstStyle/>
            <a:p>
              <a:endParaRPr lang="hu-HU"/>
            </a:p>
          </p:txBody>
        </p:sp>
      </p:grpSp>
      <p:grpSp>
        <p:nvGrpSpPr>
          <p:cNvPr id="41989" name="Group 56"/>
          <p:cNvGrpSpPr>
            <a:grpSpLocks/>
          </p:cNvGrpSpPr>
          <p:nvPr/>
        </p:nvGrpSpPr>
        <p:grpSpPr bwMode="auto">
          <a:xfrm>
            <a:off x="865188" y="4437063"/>
            <a:ext cx="7747000" cy="1360487"/>
            <a:chOff x="545" y="2795"/>
            <a:chExt cx="4880" cy="857"/>
          </a:xfrm>
        </p:grpSpPr>
        <p:sp>
          <p:nvSpPr>
            <p:cNvPr id="41992" name="Line 43"/>
            <p:cNvSpPr>
              <a:spLocks noChangeShapeType="1"/>
            </p:cNvSpPr>
            <p:nvPr/>
          </p:nvSpPr>
          <p:spPr bwMode="auto">
            <a:xfrm>
              <a:off x="2813" y="3022"/>
              <a:ext cx="2268" cy="0"/>
            </a:xfrm>
            <a:prstGeom prst="line">
              <a:avLst/>
            </a:prstGeom>
            <a:noFill/>
            <a:ln w="9525">
              <a:solidFill>
                <a:schemeClr val="tx1"/>
              </a:solidFill>
              <a:round/>
              <a:headEnd/>
              <a:tailEnd/>
            </a:ln>
          </p:spPr>
          <p:txBody>
            <a:bodyPr/>
            <a:lstStyle/>
            <a:p>
              <a:endParaRPr lang="hu-HU"/>
            </a:p>
          </p:txBody>
        </p:sp>
        <p:sp>
          <p:nvSpPr>
            <p:cNvPr id="41993" name="Rectangle 44"/>
            <p:cNvSpPr>
              <a:spLocks noChangeArrowheads="1"/>
            </p:cNvSpPr>
            <p:nvPr/>
          </p:nvSpPr>
          <p:spPr bwMode="auto">
            <a:xfrm>
              <a:off x="3448" y="2976"/>
              <a:ext cx="798" cy="91"/>
            </a:xfrm>
            <a:prstGeom prst="rect">
              <a:avLst/>
            </a:prstGeom>
            <a:solidFill>
              <a:srgbClr val="008000"/>
            </a:solidFill>
            <a:ln w="9525">
              <a:solidFill>
                <a:schemeClr val="tx1"/>
              </a:solidFill>
              <a:miter lim="800000"/>
              <a:headEnd/>
              <a:tailEnd/>
            </a:ln>
          </p:spPr>
          <p:txBody>
            <a:bodyPr wrap="none" anchor="ctr"/>
            <a:lstStyle/>
            <a:p>
              <a:endParaRPr lang="de-DE"/>
            </a:p>
          </p:txBody>
        </p:sp>
        <p:sp>
          <p:nvSpPr>
            <p:cNvPr id="41994" name="Rectangle 45"/>
            <p:cNvSpPr>
              <a:spLocks noChangeArrowheads="1"/>
            </p:cNvSpPr>
            <p:nvPr/>
          </p:nvSpPr>
          <p:spPr bwMode="auto">
            <a:xfrm>
              <a:off x="3358" y="2976"/>
              <a:ext cx="45" cy="91"/>
            </a:xfrm>
            <a:prstGeom prst="rect">
              <a:avLst/>
            </a:prstGeom>
            <a:solidFill>
              <a:srgbClr val="FF9900"/>
            </a:solidFill>
            <a:ln w="9525">
              <a:solidFill>
                <a:schemeClr val="tx1"/>
              </a:solidFill>
              <a:miter lim="800000"/>
              <a:headEnd/>
              <a:tailEnd/>
            </a:ln>
          </p:spPr>
          <p:txBody>
            <a:bodyPr wrap="none" anchor="ctr"/>
            <a:lstStyle/>
            <a:p>
              <a:endParaRPr lang="de-DE"/>
            </a:p>
          </p:txBody>
        </p:sp>
        <p:sp>
          <p:nvSpPr>
            <p:cNvPr id="41995" name="Line 46"/>
            <p:cNvSpPr>
              <a:spLocks noChangeShapeType="1"/>
            </p:cNvSpPr>
            <p:nvPr/>
          </p:nvSpPr>
          <p:spPr bwMode="auto">
            <a:xfrm flipV="1">
              <a:off x="3448" y="2795"/>
              <a:ext cx="1" cy="136"/>
            </a:xfrm>
            <a:prstGeom prst="line">
              <a:avLst/>
            </a:prstGeom>
            <a:noFill/>
            <a:ln w="9525">
              <a:solidFill>
                <a:srgbClr val="FF3300"/>
              </a:solidFill>
              <a:round/>
              <a:headEnd/>
              <a:tailEnd/>
            </a:ln>
          </p:spPr>
          <p:txBody>
            <a:bodyPr/>
            <a:lstStyle/>
            <a:p>
              <a:endParaRPr lang="hu-HU"/>
            </a:p>
          </p:txBody>
        </p:sp>
        <p:sp>
          <p:nvSpPr>
            <p:cNvPr id="41996" name="Line 47"/>
            <p:cNvSpPr>
              <a:spLocks noChangeShapeType="1"/>
            </p:cNvSpPr>
            <p:nvPr/>
          </p:nvSpPr>
          <p:spPr bwMode="auto">
            <a:xfrm>
              <a:off x="3448" y="2795"/>
              <a:ext cx="363" cy="1"/>
            </a:xfrm>
            <a:prstGeom prst="line">
              <a:avLst/>
            </a:prstGeom>
            <a:noFill/>
            <a:ln w="9525">
              <a:solidFill>
                <a:srgbClr val="FF0000"/>
              </a:solidFill>
              <a:round/>
              <a:headEnd/>
              <a:tailEnd type="triangle" w="med" len="med"/>
            </a:ln>
          </p:spPr>
          <p:txBody>
            <a:bodyPr/>
            <a:lstStyle/>
            <a:p>
              <a:endParaRPr lang="hu-HU"/>
            </a:p>
          </p:txBody>
        </p:sp>
        <p:sp>
          <p:nvSpPr>
            <p:cNvPr id="41997" name="Line 48"/>
            <p:cNvSpPr>
              <a:spLocks noChangeShapeType="1"/>
            </p:cNvSpPr>
            <p:nvPr/>
          </p:nvSpPr>
          <p:spPr bwMode="auto">
            <a:xfrm>
              <a:off x="545" y="3022"/>
              <a:ext cx="2222" cy="1"/>
            </a:xfrm>
            <a:prstGeom prst="line">
              <a:avLst/>
            </a:prstGeom>
            <a:noFill/>
            <a:ln w="9525">
              <a:solidFill>
                <a:schemeClr val="tx1"/>
              </a:solidFill>
              <a:round/>
              <a:headEnd/>
              <a:tailEnd/>
            </a:ln>
          </p:spPr>
          <p:txBody>
            <a:bodyPr/>
            <a:lstStyle/>
            <a:p>
              <a:endParaRPr lang="hu-HU"/>
            </a:p>
          </p:txBody>
        </p:sp>
        <p:sp>
          <p:nvSpPr>
            <p:cNvPr id="41998" name="Line 49"/>
            <p:cNvSpPr>
              <a:spLocks noChangeShapeType="1"/>
            </p:cNvSpPr>
            <p:nvPr/>
          </p:nvSpPr>
          <p:spPr bwMode="auto">
            <a:xfrm flipH="1">
              <a:off x="2727" y="2951"/>
              <a:ext cx="90" cy="136"/>
            </a:xfrm>
            <a:prstGeom prst="line">
              <a:avLst/>
            </a:prstGeom>
            <a:noFill/>
            <a:ln w="9525">
              <a:solidFill>
                <a:schemeClr val="tx1"/>
              </a:solidFill>
              <a:round/>
              <a:headEnd/>
              <a:tailEnd/>
            </a:ln>
          </p:spPr>
          <p:txBody>
            <a:bodyPr/>
            <a:lstStyle/>
            <a:p>
              <a:endParaRPr lang="hu-HU"/>
            </a:p>
          </p:txBody>
        </p:sp>
        <p:sp>
          <p:nvSpPr>
            <p:cNvPr id="41999" name="Line 50"/>
            <p:cNvSpPr>
              <a:spLocks noChangeShapeType="1"/>
            </p:cNvSpPr>
            <p:nvPr/>
          </p:nvSpPr>
          <p:spPr bwMode="auto">
            <a:xfrm flipH="1">
              <a:off x="2769" y="2951"/>
              <a:ext cx="90" cy="136"/>
            </a:xfrm>
            <a:prstGeom prst="line">
              <a:avLst/>
            </a:prstGeom>
            <a:noFill/>
            <a:ln w="9525">
              <a:solidFill>
                <a:schemeClr val="tx1"/>
              </a:solidFill>
              <a:round/>
              <a:headEnd/>
              <a:tailEnd/>
            </a:ln>
          </p:spPr>
          <p:txBody>
            <a:bodyPr/>
            <a:lstStyle/>
            <a:p>
              <a:endParaRPr lang="hu-HU"/>
            </a:p>
          </p:txBody>
        </p:sp>
        <p:sp>
          <p:nvSpPr>
            <p:cNvPr id="42000" name="Rectangle 51"/>
            <p:cNvSpPr>
              <a:spLocks noChangeArrowheads="1"/>
            </p:cNvSpPr>
            <p:nvPr/>
          </p:nvSpPr>
          <p:spPr bwMode="auto">
            <a:xfrm>
              <a:off x="636" y="2984"/>
              <a:ext cx="499" cy="91"/>
            </a:xfrm>
            <a:prstGeom prst="rect">
              <a:avLst/>
            </a:prstGeom>
            <a:solidFill>
              <a:srgbClr val="FFFF00"/>
            </a:solidFill>
            <a:ln w="9525">
              <a:solidFill>
                <a:schemeClr val="tx1"/>
              </a:solidFill>
              <a:miter lim="800000"/>
              <a:headEnd/>
              <a:tailEnd/>
            </a:ln>
          </p:spPr>
          <p:txBody>
            <a:bodyPr wrap="none" anchor="ctr"/>
            <a:lstStyle/>
            <a:p>
              <a:endParaRPr lang="de-DE"/>
            </a:p>
          </p:txBody>
        </p:sp>
        <p:sp>
          <p:nvSpPr>
            <p:cNvPr id="42001" name="Text Box 52"/>
            <p:cNvSpPr txBox="1">
              <a:spLocks noChangeArrowheads="1"/>
            </p:cNvSpPr>
            <p:nvPr/>
          </p:nvSpPr>
          <p:spPr bwMode="auto">
            <a:xfrm>
              <a:off x="3630" y="3248"/>
              <a:ext cx="1795" cy="404"/>
            </a:xfrm>
            <a:prstGeom prst="rect">
              <a:avLst/>
            </a:prstGeom>
            <a:noFill/>
            <a:ln w="9525">
              <a:noFill/>
              <a:miter lim="800000"/>
              <a:headEnd/>
              <a:tailEnd/>
            </a:ln>
          </p:spPr>
          <p:txBody>
            <a:bodyPr>
              <a:spAutoFit/>
            </a:bodyPr>
            <a:lstStyle/>
            <a:p>
              <a:pPr>
                <a:spcBef>
                  <a:spcPct val="50000"/>
                </a:spcBef>
              </a:pPr>
              <a:r>
                <a:rPr lang="hu-HU"/>
                <a:t>Reportergen (zB CAT, lacZ)</a:t>
              </a:r>
            </a:p>
          </p:txBody>
        </p:sp>
        <p:sp>
          <p:nvSpPr>
            <p:cNvPr id="42002" name="Text Box 53"/>
            <p:cNvSpPr txBox="1">
              <a:spLocks noChangeArrowheads="1"/>
            </p:cNvSpPr>
            <p:nvPr/>
          </p:nvSpPr>
          <p:spPr bwMode="auto">
            <a:xfrm>
              <a:off x="2768" y="3248"/>
              <a:ext cx="726" cy="231"/>
            </a:xfrm>
            <a:prstGeom prst="rect">
              <a:avLst/>
            </a:prstGeom>
            <a:noFill/>
            <a:ln w="9525">
              <a:noFill/>
              <a:miter lim="800000"/>
              <a:headEnd/>
              <a:tailEnd/>
            </a:ln>
          </p:spPr>
          <p:txBody>
            <a:bodyPr>
              <a:spAutoFit/>
            </a:bodyPr>
            <a:lstStyle/>
            <a:p>
              <a:pPr>
                <a:spcBef>
                  <a:spcPct val="50000"/>
                </a:spcBef>
              </a:pPr>
              <a:r>
                <a:rPr lang="hu-HU"/>
                <a:t>Promoter</a:t>
              </a:r>
            </a:p>
          </p:txBody>
        </p:sp>
        <p:sp>
          <p:nvSpPr>
            <p:cNvPr id="42003" name="Line 54"/>
            <p:cNvSpPr>
              <a:spLocks noChangeShapeType="1"/>
            </p:cNvSpPr>
            <p:nvPr/>
          </p:nvSpPr>
          <p:spPr bwMode="auto">
            <a:xfrm flipV="1">
              <a:off x="3267" y="3112"/>
              <a:ext cx="91" cy="182"/>
            </a:xfrm>
            <a:prstGeom prst="line">
              <a:avLst/>
            </a:prstGeom>
            <a:noFill/>
            <a:ln w="9525">
              <a:solidFill>
                <a:schemeClr val="tx1"/>
              </a:solidFill>
              <a:round/>
              <a:headEnd/>
              <a:tailEnd type="triangle" w="med" len="med"/>
            </a:ln>
          </p:spPr>
          <p:txBody>
            <a:bodyPr/>
            <a:lstStyle/>
            <a:p>
              <a:endParaRPr lang="hu-HU"/>
            </a:p>
          </p:txBody>
        </p:sp>
        <p:sp>
          <p:nvSpPr>
            <p:cNvPr id="42004" name="Rectangle 55"/>
            <p:cNvSpPr>
              <a:spLocks noChangeArrowheads="1"/>
            </p:cNvSpPr>
            <p:nvPr/>
          </p:nvSpPr>
          <p:spPr bwMode="auto">
            <a:xfrm>
              <a:off x="793" y="2984"/>
              <a:ext cx="137" cy="91"/>
            </a:xfrm>
            <a:prstGeom prst="rect">
              <a:avLst/>
            </a:prstGeom>
            <a:solidFill>
              <a:schemeClr val="tx1"/>
            </a:solidFill>
            <a:ln w="9525">
              <a:solidFill>
                <a:srgbClr val="000000"/>
              </a:solidFill>
              <a:miter lim="800000"/>
              <a:headEnd/>
              <a:tailEnd/>
            </a:ln>
          </p:spPr>
          <p:txBody>
            <a:bodyPr wrap="none" anchor="ctr"/>
            <a:lstStyle/>
            <a:p>
              <a:endParaRPr lang="de-DE"/>
            </a:p>
          </p:txBody>
        </p:sp>
      </p:grpSp>
      <p:sp>
        <p:nvSpPr>
          <p:cNvPr id="41990" name="Text Box 57"/>
          <p:cNvSpPr txBox="1">
            <a:spLocks noChangeArrowheads="1"/>
          </p:cNvSpPr>
          <p:nvPr/>
        </p:nvSpPr>
        <p:spPr bwMode="auto">
          <a:xfrm>
            <a:off x="827088" y="5516563"/>
            <a:ext cx="1441450" cy="581025"/>
          </a:xfrm>
          <a:prstGeom prst="rect">
            <a:avLst/>
          </a:prstGeom>
          <a:noFill/>
          <a:ln w="9525">
            <a:noFill/>
            <a:miter lim="800000"/>
            <a:headEnd/>
            <a:tailEnd/>
          </a:ln>
        </p:spPr>
        <p:txBody>
          <a:bodyPr>
            <a:spAutoFit/>
          </a:bodyPr>
          <a:lstStyle/>
          <a:p>
            <a:pPr>
              <a:spcBef>
                <a:spcPct val="50000"/>
              </a:spcBef>
            </a:pPr>
            <a:r>
              <a:rPr lang="hu-HU" sz="1600"/>
              <a:t>Mutationen in der Enhancer</a:t>
            </a:r>
          </a:p>
        </p:txBody>
      </p:sp>
      <p:sp>
        <p:nvSpPr>
          <p:cNvPr id="41991" name="Line 58"/>
          <p:cNvSpPr>
            <a:spLocks noChangeShapeType="1"/>
          </p:cNvSpPr>
          <p:nvPr/>
        </p:nvSpPr>
        <p:spPr bwMode="auto">
          <a:xfrm flipV="1">
            <a:off x="1331913" y="5157788"/>
            <a:ext cx="0" cy="358775"/>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ctrTitle"/>
          </p:nvPr>
        </p:nvSpPr>
        <p:spPr/>
        <p:txBody>
          <a:bodyPr/>
          <a:lstStyle/>
          <a:p>
            <a:r>
              <a:rPr lang="hu-HU" smtClean="0"/>
              <a:t>Frühentwicklung der Drosi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ilbert 1"/>
          <p:cNvPicPr>
            <a:picLocks noChangeAspect="1" noChangeArrowheads="1"/>
          </p:cNvPicPr>
          <p:nvPr/>
        </p:nvPicPr>
        <p:blipFill>
          <a:blip r:embed="rId3" cstate="screen"/>
          <a:srcRect/>
          <a:stretch>
            <a:fillRect/>
          </a:stretch>
        </p:blipFill>
        <p:spPr bwMode="auto">
          <a:xfrm>
            <a:off x="0" y="47625"/>
            <a:ext cx="9144000" cy="6084888"/>
          </a:xfrm>
          <a:prstGeom prst="rect">
            <a:avLst/>
          </a:prstGeom>
          <a:noFill/>
          <a:ln w="9525">
            <a:noFill/>
            <a:miter lim="800000"/>
            <a:headEnd/>
            <a:tailEnd/>
          </a:ln>
        </p:spPr>
      </p:pic>
      <p:sp>
        <p:nvSpPr>
          <p:cNvPr id="44035" name="Text Box 3"/>
          <p:cNvSpPr txBox="1">
            <a:spLocks noChangeArrowheads="1"/>
          </p:cNvSpPr>
          <p:nvPr/>
        </p:nvSpPr>
        <p:spPr bwMode="auto">
          <a:xfrm>
            <a:off x="1763713" y="6284913"/>
            <a:ext cx="5832475" cy="457200"/>
          </a:xfrm>
          <a:prstGeom prst="rect">
            <a:avLst/>
          </a:prstGeom>
          <a:noFill/>
          <a:ln w="9525">
            <a:noFill/>
            <a:miter lim="800000"/>
            <a:headEnd/>
            <a:tailEnd/>
          </a:ln>
        </p:spPr>
        <p:txBody>
          <a:bodyPr>
            <a:spAutoFit/>
          </a:bodyPr>
          <a:lstStyle/>
          <a:p>
            <a:pPr eaLnBrk="0" hangingPunct="0">
              <a:spcBef>
                <a:spcPct val="50000"/>
              </a:spcBef>
            </a:pPr>
            <a:r>
              <a:rPr lang="hu-HU" sz="2400">
                <a:latin typeface="Times New Roman" pitchFamily="18" charset="0"/>
              </a:rPr>
              <a:t>Drosophila Embryo: Frühentwicklung</a:t>
            </a:r>
            <a:endParaRPr lang="de-DE" sz="2400">
              <a:latin typeface="Times New Roman" pitchFamily="18" charset="0"/>
            </a:endParaRPr>
          </a:p>
        </p:txBody>
      </p:sp>
      <p:sp>
        <p:nvSpPr>
          <p:cNvPr id="44037" name="Text Box 5"/>
          <p:cNvSpPr txBox="1">
            <a:spLocks noChangeArrowheads="1"/>
          </p:cNvSpPr>
          <p:nvPr/>
        </p:nvSpPr>
        <p:spPr bwMode="auto">
          <a:xfrm>
            <a:off x="6877050" y="6165850"/>
            <a:ext cx="1871663" cy="457200"/>
          </a:xfrm>
          <a:prstGeom prst="rect">
            <a:avLst/>
          </a:prstGeom>
          <a:noFill/>
          <a:ln w="9525">
            <a:noFill/>
            <a:miter lim="800000"/>
            <a:headEnd/>
            <a:tailEnd/>
          </a:ln>
        </p:spPr>
        <p:txBody>
          <a:bodyPr>
            <a:spAutoFit/>
          </a:bodyPr>
          <a:lstStyle/>
          <a:p>
            <a:pPr>
              <a:spcBef>
                <a:spcPct val="50000"/>
              </a:spcBef>
            </a:pPr>
            <a:r>
              <a:rPr lang="hu-HU" sz="1200" b="1"/>
              <a:t>Immunofluoreszenz: Kernfärbung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8"/>
          <p:cNvGraphicFramePr>
            <a:graphicFrameLocks noChangeAspect="1"/>
          </p:cNvGraphicFramePr>
          <p:nvPr/>
        </p:nvGraphicFramePr>
        <p:xfrm>
          <a:off x="179388" y="549275"/>
          <a:ext cx="1822450" cy="2735263"/>
        </p:xfrm>
        <a:graphic>
          <a:graphicData uri="http://schemas.openxmlformats.org/presentationml/2006/ole">
            <p:oleObj spid="_x0000_s5126" name="Image" r:id="rId4" imgW="8317460" imgH="12482540" progId="">
              <p:embed/>
            </p:oleObj>
          </a:graphicData>
        </a:graphic>
      </p:graphicFrame>
      <p:graphicFrame>
        <p:nvGraphicFramePr>
          <p:cNvPr id="5123" name="Object 9"/>
          <p:cNvGraphicFramePr>
            <a:graphicFrameLocks noChangeAspect="1"/>
          </p:cNvGraphicFramePr>
          <p:nvPr/>
        </p:nvGraphicFramePr>
        <p:xfrm>
          <a:off x="2195513" y="549275"/>
          <a:ext cx="2098675" cy="2735263"/>
        </p:xfrm>
        <a:graphic>
          <a:graphicData uri="http://schemas.openxmlformats.org/presentationml/2006/ole">
            <p:oleObj spid="_x0000_s5127" name="Image" r:id="rId5" imgW="1383443" imgH="1801067" progId="">
              <p:embed/>
            </p:oleObj>
          </a:graphicData>
        </a:graphic>
      </p:graphicFrame>
      <p:graphicFrame>
        <p:nvGraphicFramePr>
          <p:cNvPr id="5124" name="Object 10"/>
          <p:cNvGraphicFramePr>
            <a:graphicFrameLocks noChangeAspect="1"/>
          </p:cNvGraphicFramePr>
          <p:nvPr/>
        </p:nvGraphicFramePr>
        <p:xfrm>
          <a:off x="4475163" y="561975"/>
          <a:ext cx="4643437" cy="2709863"/>
        </p:xfrm>
        <a:graphic>
          <a:graphicData uri="http://schemas.openxmlformats.org/presentationml/2006/ole">
            <p:oleObj spid="_x0000_s5128" name="Image" r:id="rId6" imgW="4319025" imgH="2520274" progId="">
              <p:embed/>
            </p:oleObj>
          </a:graphicData>
        </a:graphic>
      </p:graphicFrame>
      <p:graphicFrame>
        <p:nvGraphicFramePr>
          <p:cNvPr id="5125" name="Object 11"/>
          <p:cNvGraphicFramePr>
            <a:graphicFrameLocks noChangeAspect="1"/>
          </p:cNvGraphicFramePr>
          <p:nvPr/>
        </p:nvGraphicFramePr>
        <p:xfrm>
          <a:off x="2771775" y="3759200"/>
          <a:ext cx="3384550" cy="2476500"/>
        </p:xfrm>
        <a:graphic>
          <a:graphicData uri="http://schemas.openxmlformats.org/presentationml/2006/ole">
            <p:oleObj spid="_x0000_s5129" name="Image" r:id="rId7" imgW="1965964" imgH="1438537" progId="">
              <p:embed/>
            </p:oleObj>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screen"/>
          <a:srcRect/>
          <a:stretch>
            <a:fillRect/>
          </a:stretch>
        </p:blipFill>
        <p:spPr bwMode="auto">
          <a:xfrm>
            <a:off x="179388" y="120650"/>
            <a:ext cx="6769100" cy="6618288"/>
          </a:xfrm>
          <a:prstGeom prst="rect">
            <a:avLst/>
          </a:prstGeom>
          <a:noFill/>
          <a:ln w="9525">
            <a:noFill/>
            <a:miter lim="800000"/>
            <a:headEnd/>
            <a:tailEnd/>
          </a:ln>
        </p:spPr>
      </p:pic>
      <p:sp>
        <p:nvSpPr>
          <p:cNvPr id="45059" name="Szövegdoboz 2"/>
          <p:cNvSpPr txBox="1">
            <a:spLocks noChangeArrowheads="1"/>
          </p:cNvSpPr>
          <p:nvPr/>
        </p:nvSpPr>
        <p:spPr bwMode="auto">
          <a:xfrm>
            <a:off x="6228185" y="188641"/>
            <a:ext cx="2915816" cy="6370975"/>
          </a:xfrm>
          <a:prstGeom prst="rect">
            <a:avLst/>
          </a:prstGeom>
          <a:noFill/>
          <a:ln w="9525">
            <a:noFill/>
            <a:miter lim="800000"/>
            <a:headEnd/>
            <a:tailEnd/>
          </a:ln>
        </p:spPr>
        <p:txBody>
          <a:bodyPr wrap="square">
            <a:spAutoFit/>
          </a:bodyPr>
          <a:lstStyle/>
          <a:p>
            <a:pPr marL="342900" indent="-342900" eaLnBrk="0" hangingPunct="0"/>
            <a:r>
              <a:rPr lang="hu-HU" sz="1200" dirty="0"/>
              <a:t>Die </a:t>
            </a:r>
            <a:r>
              <a:rPr lang="hu-HU" sz="1200" dirty="0" err="1"/>
              <a:t>Bestimmung</a:t>
            </a:r>
            <a:r>
              <a:rPr lang="hu-HU" sz="1200" dirty="0"/>
              <a:t> der </a:t>
            </a:r>
            <a:r>
              <a:rPr lang="hu-HU" sz="1200" dirty="0" err="1"/>
              <a:t>Körperachsen</a:t>
            </a:r>
            <a:r>
              <a:rPr lang="hu-HU" sz="1200" dirty="0"/>
              <a:t> mit </a:t>
            </a:r>
            <a:r>
              <a:rPr lang="hu-HU" sz="1200" dirty="0" err="1"/>
              <a:t>TF-Kaskaden</a:t>
            </a:r>
            <a:endParaRPr lang="hu-HU" sz="1200" dirty="0"/>
          </a:p>
          <a:p>
            <a:pPr marL="342900" indent="-342900" eaLnBrk="0" hangingPunct="0"/>
            <a:endParaRPr lang="hu-HU" sz="1200" dirty="0"/>
          </a:p>
          <a:p>
            <a:pPr marL="342900" indent="-342900" eaLnBrk="0" hangingPunct="0">
              <a:buFontTx/>
              <a:buAutoNum type="arabicPeriod"/>
            </a:pPr>
            <a:r>
              <a:rPr lang="hu-HU" sz="1200" b="1" dirty="0" err="1">
                <a:solidFill>
                  <a:srgbClr val="FF3300"/>
                </a:solidFill>
              </a:rPr>
              <a:t>Gene</a:t>
            </a:r>
            <a:r>
              <a:rPr lang="hu-HU" sz="1200" dirty="0"/>
              <a:t>, die </a:t>
            </a:r>
            <a:r>
              <a:rPr lang="hu-HU" sz="1200" dirty="0" err="1"/>
              <a:t>AP-Körperachse</a:t>
            </a:r>
            <a:r>
              <a:rPr lang="hu-HU" sz="1200" dirty="0"/>
              <a:t> </a:t>
            </a:r>
            <a:r>
              <a:rPr lang="hu-HU" sz="1200" dirty="0" err="1"/>
              <a:t>bestimmen</a:t>
            </a:r>
            <a:r>
              <a:rPr lang="hu-HU" sz="1200" dirty="0"/>
              <a:t> (</a:t>
            </a:r>
            <a:r>
              <a:rPr lang="hu-HU" sz="1200" dirty="0" err="1"/>
              <a:t>Maternal</a:t>
            </a:r>
            <a:r>
              <a:rPr lang="hu-HU" sz="1200" dirty="0"/>
              <a:t> </a:t>
            </a:r>
            <a:r>
              <a:rPr lang="hu-HU" sz="1200" dirty="0" err="1"/>
              <a:t>Effect</a:t>
            </a:r>
            <a:r>
              <a:rPr lang="hu-HU" sz="1200" dirty="0"/>
              <a:t> </a:t>
            </a:r>
            <a:r>
              <a:rPr lang="hu-HU" sz="1200" dirty="0" err="1"/>
              <a:t>Gene</a:t>
            </a:r>
            <a:r>
              <a:rPr lang="hu-HU" sz="1200" dirty="0" smtClean="0"/>
              <a:t>)</a:t>
            </a:r>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r>
              <a:rPr lang="hu-HU" sz="1200" b="1" dirty="0" err="1" smtClean="0">
                <a:solidFill>
                  <a:srgbClr val="FF3300"/>
                </a:solidFill>
              </a:rPr>
              <a:t>Segmentations-gene</a:t>
            </a:r>
            <a:r>
              <a:rPr lang="hu-HU" sz="1200" dirty="0"/>
              <a:t>, </a:t>
            </a:r>
            <a:r>
              <a:rPr lang="hu-HU" sz="1200" dirty="0" err="1" smtClean="0"/>
              <a:t>wie</a:t>
            </a:r>
            <a:endParaRPr lang="hu-HU" sz="1200" dirty="0" smtClean="0"/>
          </a:p>
          <a:p>
            <a:pPr marL="342900" indent="-342900" eaLnBrk="0" hangingPunct="0"/>
            <a:r>
              <a:rPr lang="hu-HU" sz="1200" dirty="0" smtClean="0"/>
              <a:t>		</a:t>
            </a:r>
            <a:br>
              <a:rPr lang="hu-HU" sz="1200" dirty="0" smtClean="0"/>
            </a:br>
            <a:r>
              <a:rPr lang="hu-HU" sz="1200" dirty="0" smtClean="0"/>
              <a:t> </a:t>
            </a:r>
            <a:r>
              <a:rPr lang="hu-HU" sz="1200" dirty="0"/>
              <a:t>Gap </a:t>
            </a:r>
            <a:r>
              <a:rPr lang="hu-HU" sz="1200" dirty="0" err="1"/>
              <a:t>Gene</a:t>
            </a:r>
            <a:r>
              <a:rPr lang="hu-HU" sz="1200" dirty="0"/>
              <a:t>, </a:t>
            </a: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r>
              <a:rPr lang="hu-HU" sz="1200" dirty="0" smtClean="0"/>
              <a:t>	</a:t>
            </a:r>
            <a:br>
              <a:rPr lang="hu-HU" sz="1200" dirty="0" smtClean="0"/>
            </a:br>
            <a:r>
              <a:rPr lang="hu-HU" sz="1200" dirty="0" err="1" smtClean="0"/>
              <a:t>Pair-rule</a:t>
            </a:r>
            <a:r>
              <a:rPr lang="hu-HU" sz="1200" dirty="0" smtClean="0"/>
              <a:t> </a:t>
            </a:r>
            <a:r>
              <a:rPr lang="hu-HU" sz="1200" dirty="0" err="1"/>
              <a:t>Gene</a:t>
            </a:r>
            <a:r>
              <a:rPr lang="hu-HU" sz="1200" dirty="0"/>
              <a:t>, </a:t>
            </a: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342900" indent="-342900" eaLnBrk="0" hangingPunct="0">
              <a:buFontTx/>
              <a:buAutoNum type="arabicPeriod"/>
            </a:pPr>
            <a:endParaRPr lang="hu-HU" sz="1200" dirty="0" smtClean="0"/>
          </a:p>
          <a:p>
            <a:pPr marL="800100" lvl="1" indent="-342900" eaLnBrk="0" hangingPunct="0"/>
            <a:r>
              <a:rPr lang="hu-HU" sz="1200" dirty="0" err="1" smtClean="0"/>
              <a:t>Segmentenpolaritäts-gene</a:t>
            </a:r>
            <a:endParaRPr lang="hu-HU" sz="1200" dirty="0"/>
          </a:p>
          <a:p>
            <a:pPr marL="342900" indent="-342900" eaLnBrk="0" hangingPunct="0"/>
            <a:endParaRPr lang="hu-HU" sz="1200" dirty="0"/>
          </a:p>
          <a:p>
            <a:pPr marL="342900" indent="-342900" eaLnBrk="0" hangingPunct="0"/>
            <a:endParaRPr lang="hu-HU" sz="1200" dirty="0" smtClean="0"/>
          </a:p>
          <a:p>
            <a:pPr marL="342900" indent="-342900" eaLnBrk="0" hangingPunct="0"/>
            <a:endParaRPr lang="hu-HU" sz="1200" dirty="0" smtClean="0"/>
          </a:p>
          <a:p>
            <a:pPr marL="342900" indent="-342900" eaLnBrk="0" hangingPunct="0"/>
            <a:endParaRPr lang="hu-HU" sz="1200" dirty="0" smtClean="0"/>
          </a:p>
          <a:p>
            <a:pPr marL="342900" indent="-342900" eaLnBrk="0" hangingPunct="0"/>
            <a:endParaRPr lang="hu-HU" sz="1200" dirty="0" smtClean="0"/>
          </a:p>
          <a:p>
            <a:pPr marL="342900" indent="-342900" eaLnBrk="0" hangingPunct="0"/>
            <a:r>
              <a:rPr lang="hu-HU" sz="1200" b="1" dirty="0" err="1" smtClean="0"/>
              <a:t>Alle</a:t>
            </a:r>
            <a:r>
              <a:rPr lang="hu-HU" sz="1200" b="1" dirty="0" smtClean="0"/>
              <a:t> </a:t>
            </a:r>
            <a:r>
              <a:rPr lang="hu-HU" sz="1200" b="1" dirty="0" err="1"/>
              <a:t>diese</a:t>
            </a:r>
            <a:r>
              <a:rPr lang="hu-HU" sz="1200" b="1" dirty="0"/>
              <a:t> </a:t>
            </a:r>
            <a:r>
              <a:rPr lang="hu-HU" sz="1200" b="1" dirty="0" err="1"/>
              <a:t>Genprodukte</a:t>
            </a:r>
            <a:r>
              <a:rPr lang="hu-HU" sz="1200" b="1" dirty="0"/>
              <a:t> </a:t>
            </a:r>
            <a:r>
              <a:rPr lang="hu-HU" sz="1200" b="1" dirty="0" err="1"/>
              <a:t>sind</a:t>
            </a:r>
            <a:r>
              <a:rPr lang="hu-HU" sz="1200" b="1" dirty="0"/>
              <a:t> </a:t>
            </a:r>
            <a:r>
              <a:rPr lang="hu-HU" sz="1200" b="1" dirty="0" err="1"/>
              <a:t>TF-en</a:t>
            </a:r>
            <a:endParaRPr lang="de-DE" sz="12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screen"/>
          <a:srcRect/>
          <a:stretch>
            <a:fillRect/>
          </a:stretch>
        </p:blipFill>
        <p:spPr bwMode="auto">
          <a:xfrm>
            <a:off x="107950" y="33338"/>
            <a:ext cx="3167063" cy="6770687"/>
          </a:xfrm>
          <a:prstGeom prst="rect">
            <a:avLst/>
          </a:prstGeom>
          <a:noFill/>
          <a:ln w="9525">
            <a:noFill/>
            <a:miter lim="800000"/>
            <a:headEnd/>
            <a:tailEnd/>
          </a:ln>
        </p:spPr>
      </p:pic>
      <p:sp>
        <p:nvSpPr>
          <p:cNvPr id="46083" name="Szövegdoboz 2"/>
          <p:cNvSpPr txBox="1">
            <a:spLocks noChangeArrowheads="1"/>
          </p:cNvSpPr>
          <p:nvPr/>
        </p:nvSpPr>
        <p:spPr bwMode="auto">
          <a:xfrm>
            <a:off x="3563938" y="692150"/>
            <a:ext cx="5111750" cy="822325"/>
          </a:xfrm>
          <a:prstGeom prst="rect">
            <a:avLst/>
          </a:prstGeom>
          <a:noFill/>
          <a:ln w="9525">
            <a:noFill/>
            <a:miter lim="800000"/>
            <a:headEnd/>
            <a:tailEnd/>
          </a:ln>
        </p:spPr>
        <p:txBody>
          <a:bodyPr>
            <a:spAutoFit/>
          </a:bodyPr>
          <a:lstStyle/>
          <a:p>
            <a:pPr eaLnBrk="0" hangingPunct="0"/>
            <a:r>
              <a:rPr lang="hu-HU" sz="2400" b="1"/>
              <a:t>Maternal Effect Gen</a:t>
            </a:r>
            <a:r>
              <a:rPr lang="hu-HU" sz="2400"/>
              <a:t>: </a:t>
            </a:r>
            <a:r>
              <a:rPr lang="hu-HU" sz="2400" b="1">
                <a:solidFill>
                  <a:srgbClr val="FF9933"/>
                </a:solidFill>
              </a:rPr>
              <a:t>Bicoid</a:t>
            </a:r>
            <a:r>
              <a:rPr lang="hu-HU" sz="2400"/>
              <a:t> (Protein mit Homeodomän: HTH)</a:t>
            </a:r>
            <a:endParaRPr lang="de-DE" sz="2400"/>
          </a:p>
        </p:txBody>
      </p:sp>
      <p:sp>
        <p:nvSpPr>
          <p:cNvPr id="46084" name="Szövegdoboz 3"/>
          <p:cNvSpPr txBox="1">
            <a:spLocks noChangeArrowheads="1"/>
          </p:cNvSpPr>
          <p:nvPr/>
        </p:nvSpPr>
        <p:spPr bwMode="auto">
          <a:xfrm>
            <a:off x="3563938" y="1989138"/>
            <a:ext cx="5111750" cy="1187450"/>
          </a:xfrm>
          <a:prstGeom prst="rect">
            <a:avLst/>
          </a:prstGeom>
          <a:noFill/>
          <a:ln w="9525">
            <a:noFill/>
            <a:miter lim="800000"/>
            <a:headEnd/>
            <a:tailEnd/>
          </a:ln>
        </p:spPr>
        <p:txBody>
          <a:bodyPr>
            <a:spAutoFit/>
          </a:bodyPr>
          <a:lstStyle/>
          <a:p>
            <a:pPr eaLnBrk="0" hangingPunct="0"/>
            <a:r>
              <a:rPr lang="hu-HU" sz="2400" b="1"/>
              <a:t>Gap Genen</a:t>
            </a:r>
            <a:r>
              <a:rPr lang="hu-HU" sz="2400"/>
              <a:t>: </a:t>
            </a:r>
            <a:r>
              <a:rPr lang="hu-HU" sz="2400" b="1">
                <a:solidFill>
                  <a:srgbClr val="FF3300"/>
                </a:solidFill>
              </a:rPr>
              <a:t>Hunchback</a:t>
            </a:r>
            <a:r>
              <a:rPr lang="hu-HU" sz="2400"/>
              <a:t> (orange; Zn-Finger) </a:t>
            </a:r>
            <a:r>
              <a:rPr lang="hu-HU" sz="2400" b="1">
                <a:solidFill>
                  <a:srgbClr val="33CC33"/>
                </a:solidFill>
              </a:rPr>
              <a:t>Krüppel</a:t>
            </a:r>
            <a:r>
              <a:rPr lang="hu-HU" sz="2400"/>
              <a:t> (grün; Zn-Finger)</a:t>
            </a:r>
            <a:endParaRPr lang="de-DE" sz="2400"/>
          </a:p>
        </p:txBody>
      </p:sp>
      <p:sp>
        <p:nvSpPr>
          <p:cNvPr id="46085" name="Szövegdoboz 4"/>
          <p:cNvSpPr txBox="1">
            <a:spLocks noChangeArrowheads="1"/>
          </p:cNvSpPr>
          <p:nvPr/>
        </p:nvSpPr>
        <p:spPr bwMode="auto">
          <a:xfrm>
            <a:off x="3563938" y="3975100"/>
            <a:ext cx="5111750" cy="822325"/>
          </a:xfrm>
          <a:prstGeom prst="rect">
            <a:avLst/>
          </a:prstGeom>
          <a:noFill/>
          <a:ln w="9525">
            <a:noFill/>
            <a:miter lim="800000"/>
            <a:headEnd/>
            <a:tailEnd/>
          </a:ln>
        </p:spPr>
        <p:txBody>
          <a:bodyPr>
            <a:spAutoFit/>
          </a:bodyPr>
          <a:lstStyle/>
          <a:p>
            <a:pPr eaLnBrk="0" hangingPunct="0"/>
            <a:r>
              <a:rPr lang="hu-HU" sz="2400" b="1" dirty="0" err="1"/>
              <a:t>Pair-rule</a:t>
            </a:r>
            <a:r>
              <a:rPr lang="hu-HU" sz="2400" b="1" dirty="0"/>
              <a:t> </a:t>
            </a:r>
            <a:r>
              <a:rPr lang="hu-HU" sz="2400" b="1" dirty="0" err="1"/>
              <a:t>Gen</a:t>
            </a:r>
            <a:r>
              <a:rPr lang="hu-HU" sz="2400" dirty="0"/>
              <a:t>: </a:t>
            </a:r>
            <a:r>
              <a:rPr lang="hu-HU" sz="2400" b="1" dirty="0" err="1">
                <a:solidFill>
                  <a:srgbClr val="FF33CC"/>
                </a:solidFill>
              </a:rPr>
              <a:t>fushi</a:t>
            </a:r>
            <a:r>
              <a:rPr lang="hu-HU" sz="2400" b="1" dirty="0">
                <a:solidFill>
                  <a:srgbClr val="FF33CC"/>
                </a:solidFill>
              </a:rPr>
              <a:t> </a:t>
            </a:r>
            <a:r>
              <a:rPr lang="hu-HU" sz="2400" b="1" dirty="0" err="1">
                <a:solidFill>
                  <a:srgbClr val="FF33CC"/>
                </a:solidFill>
              </a:rPr>
              <a:t>tarazu</a:t>
            </a:r>
            <a:endParaRPr lang="hu-HU" sz="2400" b="1" dirty="0">
              <a:solidFill>
                <a:srgbClr val="FF33CC"/>
              </a:solidFill>
            </a:endParaRPr>
          </a:p>
          <a:p>
            <a:pPr eaLnBrk="0" hangingPunct="0"/>
            <a:r>
              <a:rPr lang="hu-HU" sz="2400" dirty="0"/>
              <a:t>(mit </a:t>
            </a:r>
            <a:r>
              <a:rPr lang="hu-HU" sz="2400" dirty="0" err="1"/>
              <a:t>Homeodomän</a:t>
            </a:r>
            <a:r>
              <a:rPr lang="hu-HU" sz="2400" dirty="0"/>
              <a:t>: HTH)</a:t>
            </a:r>
            <a:endParaRPr lang="de-DE" sz="2400" dirty="0"/>
          </a:p>
        </p:txBody>
      </p:sp>
      <p:sp>
        <p:nvSpPr>
          <p:cNvPr id="46086" name="Szövegdoboz 5"/>
          <p:cNvSpPr txBox="1">
            <a:spLocks noChangeArrowheads="1"/>
          </p:cNvSpPr>
          <p:nvPr/>
        </p:nvSpPr>
        <p:spPr bwMode="auto">
          <a:xfrm>
            <a:off x="3563938" y="5661025"/>
            <a:ext cx="5111750" cy="830997"/>
          </a:xfrm>
          <a:prstGeom prst="rect">
            <a:avLst/>
          </a:prstGeom>
          <a:noFill/>
          <a:ln w="9525">
            <a:noFill/>
            <a:miter lim="800000"/>
            <a:headEnd/>
            <a:tailEnd/>
          </a:ln>
        </p:spPr>
        <p:txBody>
          <a:bodyPr>
            <a:spAutoFit/>
          </a:bodyPr>
          <a:lstStyle/>
          <a:p>
            <a:pPr eaLnBrk="0" hangingPunct="0"/>
            <a:r>
              <a:rPr lang="hu-HU" sz="2400" b="1" dirty="0" err="1">
                <a:latin typeface="Arial" pitchFamily="34" charset="0"/>
                <a:cs typeface="Arial" pitchFamily="34" charset="0"/>
              </a:rPr>
              <a:t>Segment</a:t>
            </a:r>
            <a:r>
              <a:rPr lang="hu-HU" sz="2400" b="1" dirty="0">
                <a:latin typeface="Arial" pitchFamily="34" charset="0"/>
                <a:cs typeface="Arial" pitchFamily="34" charset="0"/>
              </a:rPr>
              <a:t> </a:t>
            </a:r>
            <a:r>
              <a:rPr lang="hu-HU" sz="2400" b="1" dirty="0" err="1">
                <a:latin typeface="Arial" pitchFamily="34" charset="0"/>
                <a:cs typeface="Arial" pitchFamily="34" charset="0"/>
              </a:rPr>
              <a:t>polarity</a:t>
            </a:r>
            <a:r>
              <a:rPr lang="hu-HU" sz="2400" b="1" dirty="0">
                <a:latin typeface="Arial" pitchFamily="34" charset="0"/>
                <a:cs typeface="Arial" pitchFamily="34" charset="0"/>
              </a:rPr>
              <a:t> </a:t>
            </a:r>
            <a:r>
              <a:rPr lang="hu-HU" sz="2400" b="1" dirty="0" err="1">
                <a:latin typeface="Arial" pitchFamily="34" charset="0"/>
                <a:cs typeface="Arial" pitchFamily="34" charset="0"/>
              </a:rPr>
              <a:t>Gen</a:t>
            </a:r>
            <a:r>
              <a:rPr lang="hu-HU" sz="2400" dirty="0">
                <a:latin typeface="Arial" pitchFamily="34" charset="0"/>
                <a:cs typeface="Arial" pitchFamily="34" charset="0"/>
              </a:rPr>
              <a:t>: </a:t>
            </a:r>
            <a:r>
              <a:rPr lang="hu-HU" sz="2400" b="1" dirty="0" err="1">
                <a:solidFill>
                  <a:srgbClr val="006600"/>
                </a:solidFill>
                <a:latin typeface="Arial" pitchFamily="34" charset="0"/>
                <a:cs typeface="Arial" pitchFamily="34" charset="0"/>
              </a:rPr>
              <a:t>engrailed</a:t>
            </a:r>
            <a:endParaRPr lang="hu-HU" sz="2400" b="1" dirty="0">
              <a:solidFill>
                <a:srgbClr val="006600"/>
              </a:solidFill>
              <a:latin typeface="Arial" pitchFamily="34" charset="0"/>
              <a:cs typeface="Arial" pitchFamily="34" charset="0"/>
            </a:endParaRPr>
          </a:p>
          <a:p>
            <a:pPr eaLnBrk="0" hangingPunct="0"/>
            <a:r>
              <a:rPr lang="hu-HU" sz="2400" dirty="0"/>
              <a:t>(mit </a:t>
            </a:r>
            <a:r>
              <a:rPr lang="hu-HU" sz="2400" dirty="0" err="1"/>
              <a:t>Homeodomän</a:t>
            </a:r>
            <a:r>
              <a:rPr lang="hu-HU" sz="2400" dirty="0"/>
              <a:t>: HTH)</a:t>
            </a:r>
            <a:endParaRPr lang="de-DE" sz="2400" dirty="0"/>
          </a:p>
        </p:txBody>
      </p:sp>
      <p:sp>
        <p:nvSpPr>
          <p:cNvPr id="46088" name="Text Box 8"/>
          <p:cNvSpPr txBox="1">
            <a:spLocks noChangeArrowheads="1"/>
          </p:cNvSpPr>
          <p:nvPr/>
        </p:nvSpPr>
        <p:spPr bwMode="auto">
          <a:xfrm>
            <a:off x="4356100" y="188913"/>
            <a:ext cx="3744913" cy="457200"/>
          </a:xfrm>
          <a:prstGeom prst="rect">
            <a:avLst/>
          </a:prstGeom>
          <a:noFill/>
          <a:ln w="9525">
            <a:noFill/>
            <a:miter lim="800000"/>
            <a:headEnd/>
            <a:tailEnd/>
          </a:ln>
          <a:effectLst/>
        </p:spPr>
        <p:txBody>
          <a:bodyPr>
            <a:spAutoFit/>
          </a:bodyPr>
          <a:lstStyle/>
          <a:p>
            <a:pPr>
              <a:spcBef>
                <a:spcPct val="50000"/>
              </a:spcBef>
            </a:pPr>
            <a:r>
              <a:rPr lang="hu-HU" sz="2400" b="1"/>
              <a:t>Transkriptionsfaktoren: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611188" y="0"/>
            <a:ext cx="7848600" cy="6388100"/>
          </a:xfrm>
          <a:prstGeom prst="rect">
            <a:avLst/>
          </a:prstGeom>
          <a:noFill/>
          <a:ln w="9525">
            <a:noFill/>
            <a:miter lim="800000"/>
            <a:headEnd/>
            <a:tailEnd/>
          </a:ln>
        </p:spPr>
      </p:pic>
      <p:sp>
        <p:nvSpPr>
          <p:cNvPr id="48132" name="Text Box 4"/>
          <p:cNvSpPr txBox="1">
            <a:spLocks noChangeArrowheads="1"/>
          </p:cNvSpPr>
          <p:nvPr/>
        </p:nvSpPr>
        <p:spPr bwMode="auto">
          <a:xfrm>
            <a:off x="1042988" y="6384925"/>
            <a:ext cx="6842125" cy="366713"/>
          </a:xfrm>
          <a:prstGeom prst="rect">
            <a:avLst/>
          </a:prstGeom>
          <a:noFill/>
          <a:ln w="9525">
            <a:noFill/>
            <a:miter lim="800000"/>
            <a:headEnd/>
            <a:tailEnd/>
          </a:ln>
          <a:effectLst/>
        </p:spPr>
        <p:txBody>
          <a:bodyPr>
            <a:spAutoFit/>
          </a:bodyPr>
          <a:lstStyle/>
          <a:p>
            <a:pPr algn="ctr">
              <a:spcBef>
                <a:spcPct val="50000"/>
              </a:spcBef>
            </a:pPr>
            <a:r>
              <a:rPr lang="hu-HU"/>
              <a:t>Biocoid mRNS (A) und Protein (B)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hu-HU" sz="4000" smtClean="0"/>
              <a:t>Wirkung des Enhancer </a:t>
            </a:r>
            <a:br>
              <a:rPr lang="hu-HU" sz="4000" smtClean="0"/>
            </a:br>
            <a:r>
              <a:rPr lang="hu-HU" sz="4000" smtClean="0"/>
              <a:t>„long distance calls”</a:t>
            </a:r>
          </a:p>
        </p:txBody>
      </p:sp>
      <p:sp>
        <p:nvSpPr>
          <p:cNvPr id="121859" name="Rectangle 3"/>
          <p:cNvSpPr>
            <a:spLocks noGrp="1" noChangeArrowheads="1"/>
          </p:cNvSpPr>
          <p:nvPr>
            <p:ph type="body" idx="1"/>
          </p:nvPr>
        </p:nvSpPr>
        <p:spPr/>
        <p:txBody>
          <a:bodyPr/>
          <a:lstStyle/>
          <a:p>
            <a:pPr>
              <a:lnSpc>
                <a:spcPct val="90000"/>
              </a:lnSpc>
            </a:pPr>
            <a:r>
              <a:rPr lang="hu-HU" b="1" smtClean="0"/>
              <a:t>looping</a:t>
            </a:r>
            <a:r>
              <a:rPr lang="hu-HU" smtClean="0"/>
              <a:t>: inzwischen liegende DNS bildet eine ausstülpende Schleife</a:t>
            </a:r>
          </a:p>
          <a:p>
            <a:pPr>
              <a:lnSpc>
                <a:spcPct val="90000"/>
              </a:lnSpc>
            </a:pPr>
            <a:r>
              <a:rPr lang="hu-HU" b="1" smtClean="0"/>
              <a:t>tracking</a:t>
            </a:r>
            <a:r>
              <a:rPr lang="hu-HU" smtClean="0"/>
              <a:t>: am Enhancer gebundene TF-en gleiten direkt zum Promoter </a:t>
            </a:r>
          </a:p>
          <a:p>
            <a:pPr>
              <a:lnSpc>
                <a:spcPct val="90000"/>
              </a:lnSpc>
            </a:pPr>
            <a:r>
              <a:rPr lang="hu-HU" b="1" smtClean="0"/>
              <a:t>linking</a:t>
            </a:r>
            <a:r>
              <a:rPr lang="hu-HU" smtClean="0"/>
              <a:t>: am Enhancer gebunden TF-en rekrutieren Proteine, die DNS zuziehen können (auch durch Schleifen), so gelingen die TF-en in direkten Kontakt mit Promoter</a:t>
            </a:r>
          </a:p>
          <a:p>
            <a:pPr>
              <a:lnSpc>
                <a:spcPct val="90000"/>
              </a:lnSpc>
            </a:pPr>
            <a:endParaRPr lang="hu-HU"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932363" y="0"/>
          <a:ext cx="2974975" cy="6858000"/>
        </p:xfrm>
        <a:graphic>
          <a:graphicData uri="http://schemas.openxmlformats.org/presentationml/2006/ole">
            <p:oleObj spid="_x0000_s6147" name="Image" r:id="rId4" imgW="1438537" imgH="3315950" progId="">
              <p:embed/>
            </p:oleObj>
          </a:graphicData>
        </a:graphic>
      </p:graphicFrame>
      <p:sp>
        <p:nvSpPr>
          <p:cNvPr id="6148" name="Text Box 4"/>
          <p:cNvSpPr txBox="1">
            <a:spLocks noChangeArrowheads="1"/>
          </p:cNvSpPr>
          <p:nvPr/>
        </p:nvSpPr>
        <p:spPr bwMode="auto">
          <a:xfrm>
            <a:off x="395288" y="765175"/>
            <a:ext cx="4105275" cy="5078313"/>
          </a:xfrm>
          <a:prstGeom prst="rect">
            <a:avLst/>
          </a:prstGeom>
          <a:noFill/>
          <a:ln w="9525">
            <a:noFill/>
            <a:miter lim="800000"/>
            <a:headEnd/>
            <a:tailEnd/>
          </a:ln>
          <a:effectLst/>
        </p:spPr>
        <p:txBody>
          <a:bodyPr>
            <a:spAutoFit/>
          </a:bodyPr>
          <a:lstStyle/>
          <a:p>
            <a:pPr>
              <a:spcBef>
                <a:spcPct val="50000"/>
              </a:spcBef>
            </a:pPr>
            <a:r>
              <a:rPr lang="hu-HU" b="1" dirty="0" err="1">
                <a:solidFill>
                  <a:srgbClr val="C00000"/>
                </a:solidFill>
              </a:rPr>
              <a:t>Bicoid</a:t>
            </a:r>
            <a:r>
              <a:rPr lang="hu-HU" b="1" dirty="0">
                <a:solidFill>
                  <a:srgbClr val="C00000"/>
                </a:solidFill>
              </a:rPr>
              <a:t> mRNS </a:t>
            </a:r>
            <a:r>
              <a:rPr lang="hu-HU" dirty="0" err="1"/>
              <a:t>reichert</a:t>
            </a:r>
            <a:r>
              <a:rPr lang="hu-HU" dirty="0"/>
              <a:t> </a:t>
            </a:r>
            <a:r>
              <a:rPr lang="hu-HU" dirty="0" err="1" smtClean="0"/>
              <a:t>sich</a:t>
            </a:r>
            <a:r>
              <a:rPr lang="hu-HU" dirty="0" smtClean="0"/>
              <a:t> </a:t>
            </a:r>
            <a:r>
              <a:rPr lang="hu-HU" dirty="0" err="1" smtClean="0"/>
              <a:t>im</a:t>
            </a:r>
            <a:r>
              <a:rPr lang="hu-HU" dirty="0" smtClean="0"/>
              <a:t> </a:t>
            </a:r>
            <a:r>
              <a:rPr lang="hu-HU" dirty="0" err="1" smtClean="0"/>
              <a:t>vorderen</a:t>
            </a:r>
            <a:r>
              <a:rPr lang="hu-HU" dirty="0" smtClean="0"/>
              <a:t> </a:t>
            </a:r>
            <a:r>
              <a:rPr lang="hu-HU" dirty="0"/>
              <a:t>(</a:t>
            </a:r>
            <a:r>
              <a:rPr lang="hu-HU" b="1" dirty="0" smtClean="0">
                <a:solidFill>
                  <a:srgbClr val="C00000"/>
                </a:solidFill>
              </a:rPr>
              <a:t>anterior</a:t>
            </a:r>
            <a:r>
              <a:rPr lang="hu-HU" dirty="0" smtClean="0"/>
              <a:t>) </a:t>
            </a:r>
            <a:r>
              <a:rPr lang="hu-HU" dirty="0"/>
              <a:t>Pol </a:t>
            </a:r>
            <a:r>
              <a:rPr lang="hu-HU" dirty="0" smtClean="0"/>
              <a:t>der </a:t>
            </a:r>
            <a:r>
              <a:rPr lang="hu-HU" dirty="0" err="1" smtClean="0"/>
              <a:t>Zygoten-Zytoplasma</a:t>
            </a:r>
            <a:r>
              <a:rPr lang="hu-HU" dirty="0" smtClean="0"/>
              <a:t> an</a:t>
            </a:r>
            <a:r>
              <a:rPr lang="hu-HU" dirty="0"/>
              <a:t>: 3’UTR der mRNS (mit </a:t>
            </a:r>
            <a:r>
              <a:rPr lang="hu-HU" dirty="0" err="1"/>
              <a:t>anderen</a:t>
            </a:r>
            <a:r>
              <a:rPr lang="hu-HU" dirty="0"/>
              <a:t> Proteinen, die am 3’UTR </a:t>
            </a:r>
            <a:r>
              <a:rPr lang="hu-HU" dirty="0" err="1"/>
              <a:t>sich</a:t>
            </a:r>
            <a:r>
              <a:rPr lang="hu-HU" dirty="0"/>
              <a:t> </a:t>
            </a:r>
            <a:r>
              <a:rPr lang="hu-HU" dirty="0" err="1" smtClean="0"/>
              <a:t>binden</a:t>
            </a:r>
            <a:r>
              <a:rPr lang="hu-HU" dirty="0" smtClean="0"/>
              <a:t> </a:t>
            </a:r>
            <a:r>
              <a:rPr lang="hu-HU" dirty="0" err="1" smtClean="0"/>
              <a:t>können</a:t>
            </a:r>
            <a:r>
              <a:rPr lang="hu-HU" dirty="0" smtClean="0"/>
              <a:t>) </a:t>
            </a:r>
            <a:r>
              <a:rPr lang="hu-HU" dirty="0" err="1"/>
              <a:t>entsteht</a:t>
            </a:r>
            <a:r>
              <a:rPr lang="hu-HU" dirty="0"/>
              <a:t> </a:t>
            </a:r>
            <a:r>
              <a:rPr lang="hu-HU" dirty="0" err="1"/>
              <a:t>ein</a:t>
            </a:r>
            <a:r>
              <a:rPr lang="hu-HU" dirty="0"/>
              <a:t> </a:t>
            </a:r>
            <a:r>
              <a:rPr lang="hu-HU" dirty="0" err="1"/>
              <a:t>mRNS-Protein</a:t>
            </a:r>
            <a:r>
              <a:rPr lang="hu-HU" dirty="0"/>
              <a:t> Komplex, </a:t>
            </a:r>
            <a:r>
              <a:rPr lang="hu-HU" dirty="0" err="1"/>
              <a:t>das</a:t>
            </a:r>
            <a:r>
              <a:rPr lang="hu-HU" dirty="0"/>
              <a:t> </a:t>
            </a:r>
            <a:r>
              <a:rPr lang="hu-HU" dirty="0" err="1"/>
              <a:t>noch</a:t>
            </a:r>
            <a:r>
              <a:rPr lang="hu-HU" dirty="0"/>
              <a:t> Dynein </a:t>
            </a:r>
            <a:r>
              <a:rPr lang="hu-HU" dirty="0" err="1"/>
              <a:t>binden</a:t>
            </a:r>
            <a:r>
              <a:rPr lang="hu-HU" dirty="0"/>
              <a:t> </a:t>
            </a:r>
            <a:r>
              <a:rPr lang="hu-HU" dirty="0" err="1"/>
              <a:t>kann</a:t>
            </a:r>
            <a:r>
              <a:rPr lang="hu-HU" dirty="0"/>
              <a:t> (</a:t>
            </a:r>
            <a:r>
              <a:rPr lang="hu-HU" dirty="0" err="1"/>
              <a:t>Mikrotubuli</a:t>
            </a:r>
            <a:r>
              <a:rPr lang="hu-HU" dirty="0"/>
              <a:t> in der </a:t>
            </a:r>
            <a:r>
              <a:rPr lang="hu-HU" dirty="0" err="1" smtClean="0"/>
              <a:t>Eizelle</a:t>
            </a:r>
            <a:r>
              <a:rPr lang="hu-HU" dirty="0" smtClean="0"/>
              <a:t> </a:t>
            </a:r>
            <a:r>
              <a:rPr lang="hu-HU" dirty="0" err="1" smtClean="0"/>
              <a:t>sind</a:t>
            </a:r>
            <a:r>
              <a:rPr lang="hu-HU" dirty="0" smtClean="0"/>
              <a:t> </a:t>
            </a:r>
            <a:r>
              <a:rPr lang="hu-HU" dirty="0" err="1" smtClean="0"/>
              <a:t>regelmäßig</a:t>
            </a:r>
            <a:r>
              <a:rPr lang="hu-HU" dirty="0" smtClean="0"/>
              <a:t> </a:t>
            </a:r>
            <a:r>
              <a:rPr lang="hu-HU" dirty="0" err="1" smtClean="0"/>
              <a:t>angeordnet</a:t>
            </a:r>
            <a:r>
              <a:rPr lang="hu-HU" dirty="0" smtClean="0"/>
              <a:t>,– </a:t>
            </a:r>
            <a:r>
              <a:rPr lang="hu-HU" dirty="0" err="1" smtClean="0"/>
              <a:t>Ende</a:t>
            </a:r>
            <a:r>
              <a:rPr lang="hu-HU" dirty="0" smtClean="0"/>
              <a:t> </a:t>
            </a:r>
            <a:r>
              <a:rPr lang="hu-HU" dirty="0" err="1" smtClean="0"/>
              <a:t>zeigt</a:t>
            </a:r>
            <a:r>
              <a:rPr lang="hu-HU" dirty="0" smtClean="0"/>
              <a:t> </a:t>
            </a:r>
            <a:r>
              <a:rPr lang="hu-HU" dirty="0" err="1" smtClean="0"/>
              <a:t>nach</a:t>
            </a:r>
            <a:r>
              <a:rPr lang="hu-HU" dirty="0" smtClean="0"/>
              <a:t> </a:t>
            </a:r>
            <a:r>
              <a:rPr lang="hu-HU" dirty="0" err="1" smtClean="0"/>
              <a:t>vorderem</a:t>
            </a:r>
            <a:r>
              <a:rPr lang="hu-HU" dirty="0" smtClean="0"/>
              <a:t> Pol)</a:t>
            </a:r>
            <a:endParaRPr lang="hu-HU" dirty="0"/>
          </a:p>
          <a:p>
            <a:pPr>
              <a:spcBef>
                <a:spcPct val="50000"/>
              </a:spcBef>
            </a:pPr>
            <a:endParaRPr lang="hu-HU" dirty="0"/>
          </a:p>
          <a:p>
            <a:pPr>
              <a:spcBef>
                <a:spcPct val="50000"/>
              </a:spcBef>
            </a:pPr>
            <a:r>
              <a:rPr lang="hu-HU" dirty="0" err="1"/>
              <a:t>Umgekehrt</a:t>
            </a:r>
            <a:r>
              <a:rPr lang="hu-HU" dirty="0"/>
              <a:t>: </a:t>
            </a:r>
            <a:r>
              <a:rPr lang="hu-HU" b="1" dirty="0" err="1"/>
              <a:t>Nanos</a:t>
            </a:r>
            <a:r>
              <a:rPr lang="hu-HU" b="1" dirty="0"/>
              <a:t> mRNS </a:t>
            </a:r>
            <a:r>
              <a:rPr lang="hu-HU" dirty="0" err="1"/>
              <a:t>wird</a:t>
            </a:r>
            <a:r>
              <a:rPr lang="hu-HU" dirty="0"/>
              <a:t> </a:t>
            </a:r>
            <a:r>
              <a:rPr lang="hu-HU" dirty="0" err="1"/>
              <a:t>durch</a:t>
            </a:r>
            <a:r>
              <a:rPr lang="hu-HU" dirty="0"/>
              <a:t> </a:t>
            </a:r>
            <a:r>
              <a:rPr lang="hu-HU" dirty="0" err="1"/>
              <a:t>Oskar</a:t>
            </a:r>
            <a:r>
              <a:rPr lang="hu-HU" dirty="0"/>
              <a:t> Protein in </a:t>
            </a:r>
            <a:r>
              <a:rPr lang="hu-HU" dirty="0" err="1"/>
              <a:t>dem</a:t>
            </a:r>
            <a:r>
              <a:rPr lang="hu-HU" dirty="0"/>
              <a:t> </a:t>
            </a:r>
            <a:r>
              <a:rPr lang="hu-HU" b="1" dirty="0">
                <a:solidFill>
                  <a:srgbClr val="C00000"/>
                </a:solidFill>
              </a:rPr>
              <a:t>posterior</a:t>
            </a:r>
            <a:r>
              <a:rPr lang="hu-HU" dirty="0"/>
              <a:t> Pol des </a:t>
            </a:r>
            <a:r>
              <a:rPr lang="hu-HU" dirty="0" err="1"/>
              <a:t>Embryos</a:t>
            </a:r>
            <a:r>
              <a:rPr lang="hu-HU" dirty="0"/>
              <a:t> </a:t>
            </a:r>
            <a:r>
              <a:rPr lang="hu-HU" dirty="0" err="1" smtClean="0"/>
              <a:t>gefangen</a:t>
            </a:r>
            <a:r>
              <a:rPr lang="hu-HU" dirty="0" smtClean="0"/>
              <a:t> (</a:t>
            </a:r>
            <a:r>
              <a:rPr lang="hu-HU" dirty="0" err="1" smtClean="0"/>
              <a:t>gehaltet</a:t>
            </a:r>
            <a:r>
              <a:rPr lang="hu-HU" dirty="0" smtClean="0"/>
              <a:t>). </a:t>
            </a:r>
            <a:r>
              <a:rPr lang="hu-HU" dirty="0"/>
              <a:t>3’UTR der </a:t>
            </a:r>
            <a:r>
              <a:rPr lang="hu-HU" dirty="0" err="1"/>
              <a:t>Oskar</a:t>
            </a:r>
            <a:r>
              <a:rPr lang="hu-HU" dirty="0"/>
              <a:t> mRNS </a:t>
            </a:r>
            <a:r>
              <a:rPr lang="hu-HU" dirty="0" err="1"/>
              <a:t>bindet</a:t>
            </a:r>
            <a:r>
              <a:rPr lang="hu-HU" dirty="0"/>
              <a:t> </a:t>
            </a:r>
            <a:r>
              <a:rPr lang="hu-HU" dirty="0" err="1"/>
              <a:t>sich</a:t>
            </a:r>
            <a:r>
              <a:rPr lang="hu-HU" dirty="0"/>
              <a:t> an </a:t>
            </a:r>
            <a:r>
              <a:rPr lang="hu-HU" dirty="0" err="1"/>
              <a:t>Kinesin</a:t>
            </a:r>
            <a:r>
              <a:rPr lang="hu-HU" dirty="0"/>
              <a:t> (+ </a:t>
            </a:r>
            <a:r>
              <a:rPr lang="hu-HU" dirty="0" err="1"/>
              <a:t>Ende</a:t>
            </a:r>
            <a:r>
              <a:rPr lang="hu-HU" dirty="0"/>
              <a:t> der </a:t>
            </a:r>
            <a:r>
              <a:rPr lang="hu-HU" dirty="0" err="1"/>
              <a:t>Mikrotubuli</a:t>
            </a:r>
            <a:r>
              <a:rPr lang="hu-HU" dirty="0" smtClean="0"/>
              <a:t>), </a:t>
            </a:r>
            <a:r>
              <a:rPr lang="hu-HU" dirty="0" err="1" smtClean="0"/>
              <a:t>dadurch</a:t>
            </a:r>
            <a:r>
              <a:rPr lang="hu-HU" dirty="0" smtClean="0"/>
              <a:t> </a:t>
            </a:r>
            <a:r>
              <a:rPr lang="hu-HU" dirty="0" err="1" smtClean="0"/>
              <a:t>wird</a:t>
            </a:r>
            <a:r>
              <a:rPr lang="hu-HU" dirty="0" smtClean="0"/>
              <a:t> </a:t>
            </a:r>
            <a:r>
              <a:rPr lang="hu-HU" dirty="0" err="1" smtClean="0"/>
              <a:t>Oskar</a:t>
            </a:r>
            <a:r>
              <a:rPr lang="hu-HU" dirty="0" smtClean="0"/>
              <a:t> in der posterior </a:t>
            </a:r>
            <a:r>
              <a:rPr lang="hu-HU" dirty="0" err="1" smtClean="0"/>
              <a:t>Zytoplasma</a:t>
            </a:r>
            <a:r>
              <a:rPr lang="hu-HU" dirty="0" smtClean="0"/>
              <a:t> exprimiert.</a:t>
            </a:r>
            <a:endParaRPr lang="hu-H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827088" y="0"/>
          <a:ext cx="7489825" cy="6858000"/>
        </p:xfrm>
        <a:graphic>
          <a:graphicData uri="http://schemas.openxmlformats.org/presentationml/2006/ole">
            <p:oleObj spid="_x0000_s7171" name="Image" r:id="rId4" imgW="2160670" imgH="1883508" progId="">
              <p:embed/>
            </p:oleObj>
          </a:graphicData>
        </a:graphic>
      </p:graphicFrame>
      <p:sp>
        <p:nvSpPr>
          <p:cNvPr id="3" name="Szövegdoboz 2"/>
          <p:cNvSpPr txBox="1"/>
          <p:nvPr/>
        </p:nvSpPr>
        <p:spPr>
          <a:xfrm>
            <a:off x="323528" y="3501008"/>
            <a:ext cx="2808312" cy="923330"/>
          </a:xfrm>
          <a:prstGeom prst="rect">
            <a:avLst/>
          </a:prstGeom>
          <a:noFill/>
        </p:spPr>
        <p:txBody>
          <a:bodyPr wrap="square" rtlCol="0">
            <a:spAutoFit/>
          </a:bodyPr>
          <a:lstStyle/>
          <a:p>
            <a:r>
              <a:rPr lang="hu-HU" dirty="0" err="1" smtClean="0"/>
              <a:t>Hybrid</a:t>
            </a:r>
            <a:r>
              <a:rPr lang="hu-HU" dirty="0" smtClean="0"/>
              <a:t> mRNS: </a:t>
            </a:r>
            <a:r>
              <a:rPr lang="hu-HU" dirty="0" err="1" smtClean="0"/>
              <a:t>oskar</a:t>
            </a:r>
            <a:r>
              <a:rPr lang="hu-HU" dirty="0" smtClean="0"/>
              <a:t> </a:t>
            </a:r>
            <a:r>
              <a:rPr lang="hu-HU" dirty="0" err="1" smtClean="0"/>
              <a:t>mRNS</a:t>
            </a:r>
            <a:r>
              <a:rPr lang="hu-HU" dirty="0" smtClean="0"/>
              <a:t> mit 3’UTR von </a:t>
            </a:r>
            <a:r>
              <a:rPr lang="hu-HU" dirty="0" err="1" smtClean="0"/>
              <a:t>bicoid</a:t>
            </a:r>
            <a:r>
              <a:rPr lang="hu-HU" dirty="0" smtClean="0"/>
              <a:t> mRNS</a:t>
            </a:r>
            <a:endParaRPr lang="de-DE" dirty="0"/>
          </a:p>
        </p:txBody>
      </p:sp>
      <p:sp>
        <p:nvSpPr>
          <p:cNvPr id="4" name="Szövegdoboz 3"/>
          <p:cNvSpPr txBox="1"/>
          <p:nvPr/>
        </p:nvSpPr>
        <p:spPr>
          <a:xfrm>
            <a:off x="395536" y="5157192"/>
            <a:ext cx="2808312" cy="1169551"/>
          </a:xfrm>
          <a:prstGeom prst="rect">
            <a:avLst/>
          </a:prstGeom>
          <a:noFill/>
        </p:spPr>
        <p:txBody>
          <a:bodyPr wrap="square" rtlCol="0">
            <a:spAutoFit/>
          </a:bodyPr>
          <a:lstStyle/>
          <a:p>
            <a:r>
              <a:rPr lang="hu-HU" sz="1400" dirty="0" err="1" smtClean="0"/>
              <a:t>dieses</a:t>
            </a:r>
            <a:r>
              <a:rPr lang="hu-HU" sz="1400" dirty="0" smtClean="0"/>
              <a:t> </a:t>
            </a:r>
            <a:r>
              <a:rPr lang="hu-HU" sz="1400" dirty="0" err="1" smtClean="0"/>
              <a:t>Embryo</a:t>
            </a:r>
            <a:r>
              <a:rPr lang="hu-HU" sz="1400" dirty="0" smtClean="0"/>
              <a:t> </a:t>
            </a:r>
            <a:r>
              <a:rPr lang="hu-HU" sz="1400" dirty="0" err="1" smtClean="0"/>
              <a:t>besitzt</a:t>
            </a:r>
            <a:r>
              <a:rPr lang="hu-HU" sz="1400" dirty="0" smtClean="0"/>
              <a:t> </a:t>
            </a:r>
            <a:r>
              <a:rPr lang="hu-HU" sz="1400" b="1" dirty="0" smtClean="0">
                <a:solidFill>
                  <a:srgbClr val="C00000"/>
                </a:solidFill>
              </a:rPr>
              <a:t>2 posterior </a:t>
            </a:r>
            <a:r>
              <a:rPr lang="hu-HU" sz="1400" b="1" dirty="0" err="1" smtClean="0">
                <a:solidFill>
                  <a:srgbClr val="C00000"/>
                </a:solidFill>
              </a:rPr>
              <a:t>Polen</a:t>
            </a:r>
            <a:r>
              <a:rPr lang="hu-HU" sz="1400" dirty="0" smtClean="0"/>
              <a:t>: </a:t>
            </a:r>
            <a:r>
              <a:rPr lang="hu-HU" sz="1400" dirty="0" err="1" smtClean="0"/>
              <a:t>normales</a:t>
            </a:r>
            <a:r>
              <a:rPr lang="hu-HU" sz="1400" dirty="0" smtClean="0"/>
              <a:t> </a:t>
            </a:r>
            <a:r>
              <a:rPr lang="hu-HU" sz="1400" dirty="0" err="1" smtClean="0"/>
              <a:t>posterior</a:t>
            </a:r>
            <a:r>
              <a:rPr lang="hu-HU" sz="1400" dirty="0" smtClean="0"/>
              <a:t> Pol mit </a:t>
            </a:r>
            <a:r>
              <a:rPr lang="hu-HU" sz="1400" dirty="0" err="1" smtClean="0"/>
              <a:t>normales</a:t>
            </a:r>
            <a:r>
              <a:rPr lang="hu-HU" sz="1400" dirty="0" smtClean="0"/>
              <a:t> </a:t>
            </a:r>
            <a:r>
              <a:rPr lang="hu-HU" sz="1400" dirty="0" err="1" smtClean="0"/>
              <a:t>oskar</a:t>
            </a:r>
            <a:r>
              <a:rPr lang="hu-HU" sz="1400" dirty="0" smtClean="0"/>
              <a:t> mRNS, </a:t>
            </a:r>
            <a:r>
              <a:rPr lang="hu-HU" sz="1400" dirty="0" err="1" smtClean="0"/>
              <a:t>falsches</a:t>
            </a:r>
            <a:r>
              <a:rPr lang="hu-HU" sz="1400" dirty="0" smtClean="0"/>
              <a:t> (</a:t>
            </a:r>
            <a:r>
              <a:rPr lang="hu-HU" sz="1400" dirty="0" err="1" smtClean="0"/>
              <a:t>ehemaliges</a:t>
            </a:r>
            <a:r>
              <a:rPr lang="hu-HU" sz="1400" dirty="0" smtClean="0"/>
              <a:t> anterior) Pol mit </a:t>
            </a:r>
            <a:r>
              <a:rPr lang="hu-HU" sz="1400" dirty="0" err="1" smtClean="0"/>
              <a:t>mutanter</a:t>
            </a:r>
            <a:r>
              <a:rPr lang="hu-HU" sz="1400" dirty="0" smtClean="0"/>
              <a:t> mRNS</a:t>
            </a:r>
            <a:endParaRPr lang="de-DE" sz="1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screen"/>
          <a:srcRect/>
          <a:stretch>
            <a:fillRect/>
          </a:stretch>
        </p:blipFill>
        <p:spPr bwMode="auto">
          <a:xfrm>
            <a:off x="47625" y="1341438"/>
            <a:ext cx="9051925" cy="41751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screen"/>
          <a:srcRect/>
          <a:stretch>
            <a:fillRect/>
          </a:stretch>
        </p:blipFill>
        <p:spPr bwMode="auto">
          <a:xfrm>
            <a:off x="196850" y="260350"/>
            <a:ext cx="8696325" cy="6297613"/>
          </a:xfrm>
          <a:prstGeom prst="rect">
            <a:avLst/>
          </a:prstGeom>
          <a:noFill/>
          <a:ln w="9525">
            <a:noFill/>
            <a:miter lim="800000"/>
            <a:headEnd/>
            <a:tailEnd/>
          </a:ln>
        </p:spPr>
      </p:pic>
      <p:sp>
        <p:nvSpPr>
          <p:cNvPr id="4" name="Szövegdoboz 3"/>
          <p:cNvSpPr txBox="1"/>
          <p:nvPr/>
        </p:nvSpPr>
        <p:spPr>
          <a:xfrm>
            <a:off x="5508104" y="4293096"/>
            <a:ext cx="2304256" cy="1200329"/>
          </a:xfrm>
          <a:prstGeom prst="rect">
            <a:avLst/>
          </a:prstGeom>
          <a:noFill/>
        </p:spPr>
        <p:txBody>
          <a:bodyPr wrap="square" rtlCol="0">
            <a:spAutoFit/>
          </a:bodyPr>
          <a:lstStyle/>
          <a:p>
            <a:r>
              <a:rPr lang="hu-HU" dirty="0" smtClean="0"/>
              <a:t>Posterior (</a:t>
            </a:r>
            <a:r>
              <a:rPr lang="hu-HU" dirty="0" err="1" smtClean="0"/>
              <a:t>telson</a:t>
            </a:r>
            <a:r>
              <a:rPr lang="hu-HU" dirty="0" smtClean="0"/>
              <a:t>) </a:t>
            </a:r>
            <a:r>
              <a:rPr lang="hu-HU" dirty="0" err="1" smtClean="0"/>
              <a:t>Strukturen</a:t>
            </a:r>
            <a:r>
              <a:rPr lang="hu-HU" dirty="0" smtClean="0"/>
              <a:t>: </a:t>
            </a:r>
            <a:r>
              <a:rPr lang="hu-HU" dirty="0" err="1" smtClean="0"/>
              <a:t>Analplatte</a:t>
            </a:r>
            <a:r>
              <a:rPr lang="hu-HU" dirty="0" smtClean="0"/>
              <a:t> (</a:t>
            </a:r>
            <a:r>
              <a:rPr lang="hu-HU" dirty="0" err="1" smtClean="0"/>
              <a:t>ap</a:t>
            </a:r>
            <a:r>
              <a:rPr lang="hu-HU" dirty="0" smtClean="0"/>
              <a:t>) und </a:t>
            </a:r>
            <a:r>
              <a:rPr lang="hu-HU" dirty="0" err="1" smtClean="0"/>
              <a:t>Filzkörper</a:t>
            </a:r>
            <a:r>
              <a:rPr lang="hu-HU" dirty="0" smtClean="0"/>
              <a:t> (</a:t>
            </a:r>
            <a:r>
              <a:rPr lang="hu-HU" dirty="0" err="1" smtClean="0"/>
              <a:t>fk</a:t>
            </a:r>
            <a:r>
              <a:rPr lang="hu-HU" dirty="0" smtClean="0"/>
              <a:t>)</a:t>
            </a:r>
            <a:endParaRPr lang="de-DE"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screen"/>
          <a:srcRect/>
          <a:stretch>
            <a:fillRect/>
          </a:stretch>
        </p:blipFill>
        <p:spPr bwMode="auto">
          <a:xfrm>
            <a:off x="465138" y="404813"/>
            <a:ext cx="7778750" cy="57261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screen"/>
          <a:srcRect/>
          <a:stretch>
            <a:fillRect/>
          </a:stretch>
        </p:blipFill>
        <p:spPr bwMode="auto">
          <a:xfrm>
            <a:off x="82550" y="33338"/>
            <a:ext cx="5041900" cy="6794500"/>
          </a:xfrm>
          <a:prstGeom prst="rect">
            <a:avLst/>
          </a:prstGeom>
          <a:noFill/>
          <a:ln w="9525">
            <a:noFill/>
            <a:miter lim="800000"/>
            <a:headEnd/>
            <a:tailEnd/>
          </a:ln>
        </p:spPr>
      </p:pic>
      <p:sp>
        <p:nvSpPr>
          <p:cNvPr id="53252" name="Text Box 4"/>
          <p:cNvSpPr txBox="1">
            <a:spLocks noChangeArrowheads="1"/>
          </p:cNvSpPr>
          <p:nvPr/>
        </p:nvSpPr>
        <p:spPr bwMode="auto">
          <a:xfrm>
            <a:off x="5724525" y="836613"/>
            <a:ext cx="2808288" cy="2862322"/>
          </a:xfrm>
          <a:prstGeom prst="rect">
            <a:avLst/>
          </a:prstGeom>
          <a:noFill/>
          <a:ln w="9525">
            <a:noFill/>
            <a:miter lim="800000"/>
            <a:headEnd/>
            <a:tailEnd/>
          </a:ln>
          <a:effectLst/>
        </p:spPr>
        <p:txBody>
          <a:bodyPr>
            <a:spAutoFit/>
          </a:bodyPr>
          <a:lstStyle/>
          <a:p>
            <a:pPr>
              <a:spcBef>
                <a:spcPct val="50000"/>
              </a:spcBef>
            </a:pPr>
            <a:r>
              <a:rPr lang="hu-HU" dirty="0"/>
              <a:t>In </a:t>
            </a:r>
            <a:r>
              <a:rPr lang="hu-HU" dirty="0" err="1"/>
              <a:t>Hunchback</a:t>
            </a:r>
            <a:r>
              <a:rPr lang="hu-HU" dirty="0"/>
              <a:t> </a:t>
            </a:r>
            <a:r>
              <a:rPr lang="hu-HU" dirty="0" err="1"/>
              <a:t>Promoter</a:t>
            </a:r>
            <a:r>
              <a:rPr lang="hu-HU" dirty="0"/>
              <a:t> </a:t>
            </a:r>
            <a:r>
              <a:rPr lang="hu-HU" dirty="0" err="1"/>
              <a:t>gibt</a:t>
            </a:r>
            <a:r>
              <a:rPr lang="hu-HU" dirty="0"/>
              <a:t> es </a:t>
            </a:r>
            <a:r>
              <a:rPr lang="hu-HU" dirty="0" err="1"/>
              <a:t>mehrere</a:t>
            </a:r>
            <a:r>
              <a:rPr lang="hu-HU" dirty="0"/>
              <a:t> </a:t>
            </a:r>
            <a:r>
              <a:rPr lang="hu-HU" dirty="0" err="1"/>
              <a:t>Bindungsstelle</a:t>
            </a:r>
            <a:r>
              <a:rPr lang="hu-HU" dirty="0"/>
              <a:t> </a:t>
            </a:r>
            <a:r>
              <a:rPr lang="hu-HU" dirty="0" err="1"/>
              <a:t>für</a:t>
            </a:r>
            <a:r>
              <a:rPr lang="hu-HU" dirty="0"/>
              <a:t> </a:t>
            </a:r>
            <a:r>
              <a:rPr lang="hu-HU" dirty="0" err="1"/>
              <a:t>Bicoid</a:t>
            </a:r>
            <a:r>
              <a:rPr lang="hu-HU" dirty="0"/>
              <a:t> TF: mit </a:t>
            </a:r>
            <a:r>
              <a:rPr lang="hu-HU" dirty="0" err="1"/>
              <a:t>niedriger</a:t>
            </a:r>
            <a:r>
              <a:rPr lang="hu-HU" dirty="0"/>
              <a:t> </a:t>
            </a:r>
            <a:r>
              <a:rPr lang="hu-HU" dirty="0" err="1"/>
              <a:t>Affinität</a:t>
            </a:r>
            <a:r>
              <a:rPr lang="hu-HU" dirty="0"/>
              <a:t> (</a:t>
            </a:r>
            <a:r>
              <a:rPr lang="hu-HU" dirty="0" err="1"/>
              <a:t>gelb</a:t>
            </a:r>
            <a:r>
              <a:rPr lang="hu-HU" dirty="0"/>
              <a:t>) und mit </a:t>
            </a:r>
            <a:r>
              <a:rPr lang="hu-HU" dirty="0" err="1"/>
              <a:t>hoher</a:t>
            </a:r>
            <a:r>
              <a:rPr lang="hu-HU" dirty="0"/>
              <a:t> </a:t>
            </a:r>
            <a:r>
              <a:rPr lang="hu-HU" dirty="0" err="1"/>
              <a:t>Affinität</a:t>
            </a:r>
            <a:r>
              <a:rPr lang="hu-HU" dirty="0"/>
              <a:t> (</a:t>
            </a:r>
            <a:r>
              <a:rPr lang="hu-HU" dirty="0" err="1"/>
              <a:t>blau</a:t>
            </a:r>
            <a:r>
              <a:rPr lang="hu-HU" dirty="0"/>
              <a:t>). </a:t>
            </a:r>
            <a:r>
              <a:rPr lang="hu-HU" dirty="0" err="1"/>
              <a:t>Expression</a:t>
            </a:r>
            <a:r>
              <a:rPr lang="hu-HU" dirty="0"/>
              <a:t> </a:t>
            </a:r>
            <a:r>
              <a:rPr lang="hu-HU" dirty="0" smtClean="0"/>
              <a:t>von </a:t>
            </a:r>
            <a:r>
              <a:rPr lang="hu-HU" dirty="0" err="1" smtClean="0"/>
              <a:t>Hunchback</a:t>
            </a:r>
            <a:r>
              <a:rPr lang="hu-HU" dirty="0" smtClean="0"/>
              <a:t> mRNS </a:t>
            </a:r>
            <a:r>
              <a:rPr lang="hu-HU" dirty="0" err="1" smtClean="0"/>
              <a:t>hängt</a:t>
            </a:r>
            <a:r>
              <a:rPr lang="hu-HU" dirty="0" smtClean="0"/>
              <a:t> </a:t>
            </a:r>
            <a:r>
              <a:rPr lang="hu-HU" dirty="0"/>
              <a:t>von </a:t>
            </a:r>
            <a:r>
              <a:rPr lang="hu-HU" dirty="0" err="1"/>
              <a:t>Biocoid</a:t>
            </a:r>
            <a:r>
              <a:rPr lang="hu-HU" dirty="0"/>
              <a:t> </a:t>
            </a:r>
            <a:r>
              <a:rPr lang="hu-HU" dirty="0" err="1"/>
              <a:t>Konzentration</a:t>
            </a:r>
            <a:r>
              <a:rPr lang="hu-HU" dirty="0"/>
              <a:t>. </a:t>
            </a:r>
          </a:p>
        </p:txBody>
      </p:sp>
      <p:sp>
        <p:nvSpPr>
          <p:cNvPr id="4" name="Text Box 3"/>
          <p:cNvSpPr txBox="1">
            <a:spLocks noChangeArrowheads="1"/>
          </p:cNvSpPr>
          <p:nvPr/>
        </p:nvSpPr>
        <p:spPr bwMode="auto">
          <a:xfrm>
            <a:off x="6948488" y="0"/>
            <a:ext cx="2057400" cy="274638"/>
          </a:xfrm>
          <a:prstGeom prst="rect">
            <a:avLst/>
          </a:prstGeom>
          <a:noFill/>
          <a:ln w="9525">
            <a:noFill/>
            <a:miter lim="800000"/>
            <a:headEnd/>
            <a:tailEnd/>
          </a:ln>
        </p:spPr>
        <p:txBody>
          <a:bodyPr>
            <a:spAutoFit/>
          </a:bodyPr>
          <a:lstStyle/>
          <a:p>
            <a:pPr eaLnBrk="0" hangingPunct="0">
              <a:spcBef>
                <a:spcPct val="50000"/>
              </a:spcBef>
            </a:pPr>
            <a:r>
              <a:rPr lang="hu-HU" sz="1200" dirty="0" err="1"/>
              <a:t>Arias-Stewart</a:t>
            </a:r>
            <a:r>
              <a:rPr lang="hu-HU" sz="1200" dirty="0"/>
              <a:t>, OUP, 2003</a:t>
            </a:r>
            <a:endParaRPr lang="hu-HU" sz="2400" dirty="0">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screen"/>
          <a:srcRect/>
          <a:stretch>
            <a:fillRect/>
          </a:stretch>
        </p:blipFill>
        <p:spPr bwMode="auto">
          <a:xfrm>
            <a:off x="0" y="0"/>
            <a:ext cx="5678886" cy="5085184"/>
          </a:xfrm>
          <a:prstGeom prst="rect">
            <a:avLst/>
          </a:prstGeom>
          <a:noFill/>
          <a:ln w="9525">
            <a:noFill/>
            <a:miter lim="800000"/>
            <a:headEnd/>
            <a:tailEnd/>
          </a:ln>
        </p:spPr>
      </p:pic>
      <p:sp>
        <p:nvSpPr>
          <p:cNvPr id="3" name="Text Box 3"/>
          <p:cNvSpPr txBox="1">
            <a:spLocks noChangeArrowheads="1"/>
          </p:cNvSpPr>
          <p:nvPr/>
        </p:nvSpPr>
        <p:spPr bwMode="auto">
          <a:xfrm>
            <a:off x="6948488" y="0"/>
            <a:ext cx="2057400" cy="274638"/>
          </a:xfrm>
          <a:prstGeom prst="rect">
            <a:avLst/>
          </a:prstGeom>
          <a:noFill/>
          <a:ln w="9525">
            <a:noFill/>
            <a:miter lim="800000"/>
            <a:headEnd/>
            <a:tailEnd/>
          </a:ln>
        </p:spPr>
        <p:txBody>
          <a:bodyPr>
            <a:spAutoFit/>
          </a:bodyPr>
          <a:lstStyle/>
          <a:p>
            <a:pPr eaLnBrk="0" hangingPunct="0">
              <a:spcBef>
                <a:spcPct val="50000"/>
              </a:spcBef>
            </a:pPr>
            <a:r>
              <a:rPr lang="hu-HU" sz="1200" dirty="0" err="1"/>
              <a:t>Arias-Stewart</a:t>
            </a:r>
            <a:r>
              <a:rPr lang="hu-HU" sz="1200" dirty="0"/>
              <a:t>, OUP, 2003</a:t>
            </a:r>
            <a:endParaRPr lang="hu-HU" sz="2400" dirty="0">
              <a:latin typeface="Times New Roman" pitchFamily="18" charset="0"/>
            </a:endParaRPr>
          </a:p>
        </p:txBody>
      </p:sp>
      <p:sp>
        <p:nvSpPr>
          <p:cNvPr id="4" name="Szövegdoboz 3"/>
          <p:cNvSpPr txBox="1"/>
          <p:nvPr/>
        </p:nvSpPr>
        <p:spPr>
          <a:xfrm>
            <a:off x="5940152" y="2996952"/>
            <a:ext cx="3024336" cy="3693319"/>
          </a:xfrm>
          <a:prstGeom prst="rect">
            <a:avLst/>
          </a:prstGeom>
          <a:noFill/>
        </p:spPr>
        <p:txBody>
          <a:bodyPr wrap="square" rtlCol="0">
            <a:spAutoFit/>
          </a:bodyPr>
          <a:lstStyle/>
          <a:p>
            <a:r>
              <a:rPr lang="hu-HU" dirty="0" err="1" smtClean="0"/>
              <a:t>Expression</a:t>
            </a:r>
            <a:r>
              <a:rPr lang="hu-HU" dirty="0" smtClean="0"/>
              <a:t> von </a:t>
            </a:r>
            <a:r>
              <a:rPr lang="hu-HU" dirty="0" err="1" smtClean="0"/>
              <a:t>Bicoid</a:t>
            </a:r>
            <a:r>
              <a:rPr lang="hu-HU" dirty="0" smtClean="0"/>
              <a:t> und </a:t>
            </a:r>
            <a:r>
              <a:rPr lang="hu-HU" dirty="0" err="1" smtClean="0"/>
              <a:t>andere</a:t>
            </a:r>
            <a:r>
              <a:rPr lang="hu-HU" dirty="0" smtClean="0"/>
              <a:t> </a:t>
            </a:r>
            <a:r>
              <a:rPr lang="hu-HU" dirty="0" err="1" smtClean="0"/>
              <a:t>Faktoren</a:t>
            </a:r>
            <a:r>
              <a:rPr lang="hu-HU" dirty="0" smtClean="0"/>
              <a:t> </a:t>
            </a:r>
            <a:r>
              <a:rPr lang="hu-HU" dirty="0" err="1" smtClean="0"/>
              <a:t>teilen</a:t>
            </a:r>
            <a:r>
              <a:rPr lang="hu-HU" dirty="0" smtClean="0"/>
              <a:t> </a:t>
            </a:r>
            <a:r>
              <a:rPr lang="hu-HU" dirty="0" err="1" smtClean="0"/>
              <a:t>embryonalen</a:t>
            </a:r>
            <a:r>
              <a:rPr lang="hu-HU" dirty="0" smtClean="0"/>
              <a:t> Körper (</a:t>
            </a:r>
            <a:r>
              <a:rPr lang="hu-HU" dirty="0" err="1" smtClean="0"/>
              <a:t>Blastoderm</a:t>
            </a:r>
            <a:r>
              <a:rPr lang="hu-HU" dirty="0" smtClean="0"/>
              <a:t>) in </a:t>
            </a:r>
            <a:r>
              <a:rPr lang="hu-HU" dirty="0" err="1" smtClean="0"/>
              <a:t>breiten</a:t>
            </a:r>
            <a:r>
              <a:rPr lang="hu-HU" dirty="0" smtClean="0"/>
              <a:t> </a:t>
            </a:r>
            <a:r>
              <a:rPr lang="hu-HU" dirty="0" err="1" smtClean="0"/>
              <a:t>streifenförmigen</a:t>
            </a:r>
            <a:r>
              <a:rPr lang="hu-HU" dirty="0" smtClean="0"/>
              <a:t> </a:t>
            </a:r>
            <a:r>
              <a:rPr lang="hu-HU" dirty="0" err="1" smtClean="0"/>
              <a:t>Regionen</a:t>
            </a:r>
            <a:r>
              <a:rPr lang="hu-HU" dirty="0" smtClean="0"/>
              <a:t> </a:t>
            </a:r>
            <a:r>
              <a:rPr lang="hu-HU" dirty="0" err="1" smtClean="0"/>
              <a:t>auf</a:t>
            </a:r>
            <a:r>
              <a:rPr lang="hu-HU" dirty="0" smtClean="0"/>
              <a:t>. </a:t>
            </a:r>
          </a:p>
          <a:p>
            <a:r>
              <a:rPr lang="hu-HU" dirty="0" smtClean="0"/>
              <a:t>Die in </a:t>
            </a:r>
            <a:r>
              <a:rPr lang="hu-HU" dirty="0" err="1" smtClean="0"/>
              <a:t>diesen</a:t>
            </a:r>
            <a:r>
              <a:rPr lang="hu-HU" dirty="0" smtClean="0"/>
              <a:t> </a:t>
            </a:r>
            <a:r>
              <a:rPr lang="hu-HU" dirty="0" err="1" smtClean="0"/>
              <a:t>Regionen</a:t>
            </a:r>
            <a:r>
              <a:rPr lang="hu-HU" dirty="0" smtClean="0"/>
              <a:t> und an </a:t>
            </a:r>
            <a:r>
              <a:rPr lang="hu-HU" dirty="0" err="1" smtClean="0"/>
              <a:t>ihren</a:t>
            </a:r>
            <a:r>
              <a:rPr lang="hu-HU" dirty="0" smtClean="0"/>
              <a:t> </a:t>
            </a:r>
            <a:r>
              <a:rPr lang="hu-HU" dirty="0" err="1" smtClean="0"/>
              <a:t>Grenzen</a:t>
            </a:r>
            <a:r>
              <a:rPr lang="hu-HU" dirty="0" smtClean="0"/>
              <a:t> </a:t>
            </a:r>
            <a:r>
              <a:rPr lang="hu-HU" dirty="0" err="1" smtClean="0"/>
              <a:t>vorkommenen</a:t>
            </a:r>
            <a:r>
              <a:rPr lang="hu-HU" dirty="0" smtClean="0"/>
              <a:t> </a:t>
            </a:r>
            <a:r>
              <a:rPr lang="hu-HU" dirty="0" err="1" smtClean="0"/>
              <a:t>TF-Kombinationen</a:t>
            </a:r>
            <a:r>
              <a:rPr lang="hu-HU" dirty="0" smtClean="0"/>
              <a:t> </a:t>
            </a:r>
            <a:r>
              <a:rPr lang="hu-HU" dirty="0" err="1" smtClean="0"/>
              <a:t>werden</a:t>
            </a:r>
            <a:r>
              <a:rPr lang="hu-HU" dirty="0" smtClean="0"/>
              <a:t> </a:t>
            </a:r>
            <a:r>
              <a:rPr lang="hu-HU" dirty="0" err="1" smtClean="0"/>
              <a:t>eine</a:t>
            </a:r>
            <a:r>
              <a:rPr lang="hu-HU" dirty="0" smtClean="0"/>
              <a:t> </a:t>
            </a:r>
            <a:r>
              <a:rPr lang="hu-HU" dirty="0" err="1" smtClean="0"/>
              <a:t>regelmäßige</a:t>
            </a:r>
            <a:r>
              <a:rPr lang="hu-HU" dirty="0" smtClean="0"/>
              <a:t> </a:t>
            </a:r>
            <a:r>
              <a:rPr lang="hu-HU" b="1" dirty="0" err="1" smtClean="0"/>
              <a:t>eve-Expression</a:t>
            </a:r>
            <a:r>
              <a:rPr lang="hu-HU" b="1" dirty="0" smtClean="0"/>
              <a:t> </a:t>
            </a:r>
            <a:r>
              <a:rPr lang="hu-HU" dirty="0" err="1" smtClean="0"/>
              <a:t>induzieren</a:t>
            </a:r>
            <a:endParaRPr lang="hu-HU" dirty="0" smtClean="0"/>
          </a:p>
          <a:p>
            <a:r>
              <a:rPr lang="hu-HU" dirty="0" smtClean="0"/>
              <a:t>(</a:t>
            </a:r>
            <a:r>
              <a:rPr lang="hu-HU" dirty="0" err="1" smtClean="0"/>
              <a:t>Segmentenpolaritätsgen</a:t>
            </a:r>
            <a:r>
              <a:rPr lang="hu-HU" dirty="0" smtClean="0"/>
              <a:t>).</a:t>
            </a:r>
            <a:endParaRPr lang="hu-HU" dirty="0"/>
          </a:p>
        </p:txBody>
      </p:sp>
      <p:sp>
        <p:nvSpPr>
          <p:cNvPr id="5" name="Szövegdoboz 4"/>
          <p:cNvSpPr txBox="1"/>
          <p:nvPr/>
        </p:nvSpPr>
        <p:spPr>
          <a:xfrm>
            <a:off x="6012160" y="476672"/>
            <a:ext cx="2448272" cy="1200329"/>
          </a:xfrm>
          <a:prstGeom prst="rect">
            <a:avLst/>
          </a:prstGeom>
          <a:noFill/>
        </p:spPr>
        <p:txBody>
          <a:bodyPr wrap="square" rtlCol="0">
            <a:spAutoFit/>
          </a:bodyPr>
          <a:lstStyle/>
          <a:p>
            <a:r>
              <a:rPr lang="hu-HU" dirty="0" err="1" smtClean="0"/>
              <a:t>Expression</a:t>
            </a:r>
            <a:r>
              <a:rPr lang="hu-HU" dirty="0" smtClean="0"/>
              <a:t> von Gap </a:t>
            </a:r>
            <a:r>
              <a:rPr lang="hu-HU" dirty="0" err="1" smtClean="0"/>
              <a:t>Genen</a:t>
            </a:r>
            <a:r>
              <a:rPr lang="hu-HU" dirty="0" smtClean="0"/>
              <a:t> in </a:t>
            </a:r>
            <a:r>
              <a:rPr lang="hu-HU" dirty="0" err="1" smtClean="0"/>
              <a:t>einem</a:t>
            </a:r>
            <a:r>
              <a:rPr lang="hu-HU" dirty="0" smtClean="0"/>
              <a:t> </a:t>
            </a:r>
            <a:r>
              <a:rPr lang="hu-HU" dirty="0" err="1" smtClean="0"/>
              <a:t>Drosi</a:t>
            </a:r>
            <a:r>
              <a:rPr lang="hu-HU" dirty="0" smtClean="0"/>
              <a:t> </a:t>
            </a:r>
            <a:r>
              <a:rPr lang="hu-HU" dirty="0" err="1" smtClean="0"/>
              <a:t>Embryo</a:t>
            </a:r>
            <a:r>
              <a:rPr lang="hu-HU" dirty="0" smtClean="0"/>
              <a:t>, </a:t>
            </a:r>
            <a:r>
              <a:rPr lang="hu-HU" dirty="0" err="1" smtClean="0"/>
              <a:t>antero-posterior</a:t>
            </a:r>
            <a:endParaRPr lang="hu-HU" dirty="0"/>
          </a:p>
        </p:txBody>
      </p:sp>
      <p:sp>
        <p:nvSpPr>
          <p:cNvPr id="6" name="Szövegdoboz 5"/>
          <p:cNvSpPr txBox="1"/>
          <p:nvPr/>
        </p:nvSpPr>
        <p:spPr>
          <a:xfrm>
            <a:off x="0" y="2852936"/>
            <a:ext cx="683568" cy="246221"/>
          </a:xfrm>
          <a:prstGeom prst="rect">
            <a:avLst/>
          </a:prstGeom>
          <a:noFill/>
        </p:spPr>
        <p:txBody>
          <a:bodyPr wrap="square" rtlCol="0">
            <a:spAutoFit/>
          </a:bodyPr>
          <a:lstStyle/>
          <a:p>
            <a:r>
              <a:rPr lang="hu-HU" sz="1000" dirty="0" smtClean="0"/>
              <a:t>anterior</a:t>
            </a:r>
            <a:endParaRPr lang="hu-HU" sz="1000" dirty="0"/>
          </a:p>
        </p:txBody>
      </p:sp>
      <p:sp>
        <p:nvSpPr>
          <p:cNvPr id="7" name="Szövegdoboz 6"/>
          <p:cNvSpPr txBox="1"/>
          <p:nvPr/>
        </p:nvSpPr>
        <p:spPr>
          <a:xfrm>
            <a:off x="5148064" y="2852936"/>
            <a:ext cx="683568" cy="246221"/>
          </a:xfrm>
          <a:prstGeom prst="rect">
            <a:avLst/>
          </a:prstGeom>
          <a:noFill/>
        </p:spPr>
        <p:txBody>
          <a:bodyPr wrap="square" rtlCol="0">
            <a:spAutoFit/>
          </a:bodyPr>
          <a:lstStyle/>
          <a:p>
            <a:r>
              <a:rPr lang="hu-HU" sz="1000" dirty="0" smtClean="0"/>
              <a:t>posterior</a:t>
            </a:r>
            <a:endParaRPr lang="hu-HU" sz="1000" dirty="0"/>
          </a:p>
        </p:txBody>
      </p:sp>
      <p:cxnSp>
        <p:nvCxnSpPr>
          <p:cNvPr id="11" name="Egyenes összekötő 10"/>
          <p:cNvCxnSpPr/>
          <p:nvPr/>
        </p:nvCxnSpPr>
        <p:spPr>
          <a:xfrm>
            <a:off x="395536" y="2708920"/>
            <a:ext cx="0" cy="792088"/>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Egyenes összekötő 11"/>
          <p:cNvCxnSpPr/>
          <p:nvPr/>
        </p:nvCxnSpPr>
        <p:spPr>
          <a:xfrm>
            <a:off x="5364088" y="2708920"/>
            <a:ext cx="0" cy="792088"/>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8" name="Group 8"/>
          <p:cNvGrpSpPr>
            <a:grpSpLocks/>
          </p:cNvGrpSpPr>
          <p:nvPr/>
        </p:nvGrpSpPr>
        <p:grpSpPr bwMode="auto">
          <a:xfrm>
            <a:off x="0" y="436563"/>
            <a:ext cx="9144000" cy="5983287"/>
            <a:chOff x="0" y="275"/>
            <a:chExt cx="5760" cy="3769"/>
          </a:xfrm>
        </p:grpSpPr>
        <p:pic>
          <p:nvPicPr>
            <p:cNvPr id="112645" name="Picture 5" descr="1023"/>
            <p:cNvPicPr>
              <a:picLocks noChangeAspect="1" noChangeArrowheads="1"/>
            </p:cNvPicPr>
            <p:nvPr/>
          </p:nvPicPr>
          <p:blipFill>
            <a:blip r:embed="rId3" cstate="screen"/>
            <a:srcRect/>
            <a:stretch>
              <a:fillRect/>
            </a:stretch>
          </p:blipFill>
          <p:spPr bwMode="auto">
            <a:xfrm>
              <a:off x="0" y="275"/>
              <a:ext cx="5760" cy="3769"/>
            </a:xfrm>
            <a:prstGeom prst="rect">
              <a:avLst/>
            </a:prstGeom>
            <a:noFill/>
          </p:spPr>
        </p:pic>
        <p:sp>
          <p:nvSpPr>
            <p:cNvPr id="112646" name="Text Box 6"/>
            <p:cNvSpPr txBox="1">
              <a:spLocks noChangeArrowheads="1"/>
            </p:cNvSpPr>
            <p:nvPr/>
          </p:nvSpPr>
          <p:spPr bwMode="auto">
            <a:xfrm>
              <a:off x="209" y="930"/>
              <a:ext cx="582" cy="250"/>
            </a:xfrm>
            <a:prstGeom prst="rect">
              <a:avLst/>
            </a:prstGeom>
            <a:solidFill>
              <a:schemeClr val="bg1"/>
            </a:solidFill>
            <a:ln w="9525">
              <a:noFill/>
              <a:miter lim="800000"/>
              <a:headEnd/>
              <a:tailEnd/>
            </a:ln>
            <a:effectLst/>
          </p:spPr>
          <p:txBody>
            <a:bodyPr>
              <a:spAutoFit/>
            </a:bodyPr>
            <a:lstStyle/>
            <a:p>
              <a:pPr>
                <a:spcBef>
                  <a:spcPct val="50000"/>
                </a:spcBef>
              </a:pPr>
              <a:r>
                <a:rPr lang="hu-HU" sz="1000"/>
                <a:t>Stripe #3,#7 enhancer</a:t>
              </a:r>
            </a:p>
          </p:txBody>
        </p:sp>
        <p:sp>
          <p:nvSpPr>
            <p:cNvPr id="112647" name="Text Box 7"/>
            <p:cNvSpPr txBox="1">
              <a:spLocks noChangeArrowheads="1"/>
            </p:cNvSpPr>
            <p:nvPr/>
          </p:nvSpPr>
          <p:spPr bwMode="auto">
            <a:xfrm>
              <a:off x="841" y="927"/>
              <a:ext cx="582" cy="250"/>
            </a:xfrm>
            <a:prstGeom prst="rect">
              <a:avLst/>
            </a:prstGeom>
            <a:solidFill>
              <a:schemeClr val="bg1"/>
            </a:solidFill>
            <a:ln w="9525">
              <a:noFill/>
              <a:miter lim="800000"/>
              <a:headEnd/>
              <a:tailEnd/>
            </a:ln>
            <a:effectLst/>
          </p:spPr>
          <p:txBody>
            <a:bodyPr>
              <a:spAutoFit/>
            </a:bodyPr>
            <a:lstStyle/>
            <a:p>
              <a:pPr>
                <a:spcBef>
                  <a:spcPct val="50000"/>
                </a:spcBef>
              </a:pPr>
              <a:r>
                <a:rPr lang="hu-HU" sz="1000"/>
                <a:t>Stripe #2 enhancer</a:t>
              </a:r>
            </a:p>
          </p:txBody>
        </p:sp>
      </p:grpSp>
      <p:sp>
        <p:nvSpPr>
          <p:cNvPr id="7" name="Szövegdoboz 6"/>
          <p:cNvSpPr txBox="1"/>
          <p:nvPr/>
        </p:nvSpPr>
        <p:spPr>
          <a:xfrm>
            <a:off x="2195736" y="0"/>
            <a:ext cx="6192688" cy="523220"/>
          </a:xfrm>
          <a:prstGeom prst="rect">
            <a:avLst/>
          </a:prstGeom>
          <a:noFill/>
        </p:spPr>
        <p:txBody>
          <a:bodyPr wrap="square" rtlCol="0">
            <a:spAutoFit/>
          </a:bodyPr>
          <a:lstStyle/>
          <a:p>
            <a:r>
              <a:rPr lang="hu-HU" sz="2800" b="1" dirty="0" err="1" smtClean="0"/>
              <a:t>Eve-Gen</a:t>
            </a:r>
            <a:r>
              <a:rPr lang="hu-HU" sz="2800" b="1" dirty="0" smtClean="0"/>
              <a:t> und </a:t>
            </a:r>
            <a:r>
              <a:rPr lang="hu-HU" sz="2800" b="1" dirty="0" err="1" smtClean="0"/>
              <a:t>seine</a:t>
            </a:r>
            <a:r>
              <a:rPr lang="hu-HU" sz="2800" b="1" dirty="0" smtClean="0"/>
              <a:t> </a:t>
            </a:r>
            <a:r>
              <a:rPr lang="hu-HU" sz="2800" b="1" dirty="0" err="1" smtClean="0"/>
              <a:t>Enhancers</a:t>
            </a:r>
            <a:endParaRPr lang="hu-HU" sz="2800" b="1" dirty="0"/>
          </a:p>
        </p:txBody>
      </p:sp>
      <p:cxnSp>
        <p:nvCxnSpPr>
          <p:cNvPr id="9" name="Egyenes összekötő nyíllal 8"/>
          <p:cNvCxnSpPr/>
          <p:nvPr/>
        </p:nvCxnSpPr>
        <p:spPr>
          <a:xfrm flipH="1">
            <a:off x="3059832" y="476672"/>
            <a:ext cx="72008" cy="50405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gyenes összekötő nyíllal 10"/>
          <p:cNvCxnSpPr/>
          <p:nvPr/>
        </p:nvCxnSpPr>
        <p:spPr>
          <a:xfrm flipH="1">
            <a:off x="1115616" y="476672"/>
            <a:ext cx="3816424" cy="432048"/>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flipH="1">
            <a:off x="1979712" y="476672"/>
            <a:ext cx="2952328" cy="432048"/>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flipH="1">
            <a:off x="4788024" y="476672"/>
            <a:ext cx="144016" cy="432048"/>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a:off x="4932040" y="476672"/>
            <a:ext cx="864096" cy="432048"/>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1" name="Szövegdoboz 20"/>
          <p:cNvSpPr txBox="1"/>
          <p:nvPr/>
        </p:nvSpPr>
        <p:spPr>
          <a:xfrm>
            <a:off x="5508104" y="2420888"/>
            <a:ext cx="3275856" cy="923330"/>
          </a:xfrm>
          <a:prstGeom prst="rect">
            <a:avLst/>
          </a:prstGeom>
          <a:noFill/>
        </p:spPr>
        <p:txBody>
          <a:bodyPr wrap="square" rtlCol="0">
            <a:spAutoFit/>
          </a:bodyPr>
          <a:lstStyle/>
          <a:p>
            <a:r>
              <a:rPr lang="hu-HU" dirty="0" err="1" smtClean="0"/>
              <a:t>Reportergen-Konstruktionen</a:t>
            </a:r>
            <a:r>
              <a:rPr lang="hu-HU" dirty="0" smtClean="0"/>
              <a:t> mit </a:t>
            </a:r>
            <a:r>
              <a:rPr lang="hu-HU" dirty="0" err="1" smtClean="0"/>
              <a:t>Enhancern</a:t>
            </a:r>
            <a:r>
              <a:rPr lang="hu-HU" dirty="0" smtClean="0"/>
              <a:t> </a:t>
            </a:r>
            <a:r>
              <a:rPr lang="hu-HU" dirty="0" err="1" smtClean="0"/>
              <a:t>für</a:t>
            </a:r>
            <a:r>
              <a:rPr lang="hu-HU" dirty="0" smtClean="0"/>
              <a:t> </a:t>
            </a:r>
            <a:r>
              <a:rPr lang="hu-HU" dirty="0" err="1" smtClean="0"/>
              <a:t>Streifen</a:t>
            </a:r>
            <a:r>
              <a:rPr lang="hu-HU" dirty="0" smtClean="0"/>
              <a:t> #1, #5 </a:t>
            </a:r>
            <a:r>
              <a:rPr lang="hu-HU" dirty="0" err="1" smtClean="0"/>
              <a:t>oder</a:t>
            </a:r>
            <a:r>
              <a:rPr lang="hu-HU" dirty="0" smtClean="0"/>
              <a:t> #1 + #5 </a:t>
            </a:r>
            <a:endParaRPr lang="hu-HU" dirty="0"/>
          </a:p>
        </p:txBody>
      </p:sp>
      <p:sp>
        <p:nvSpPr>
          <p:cNvPr id="22" name="Szövegdoboz 21"/>
          <p:cNvSpPr txBox="1"/>
          <p:nvPr/>
        </p:nvSpPr>
        <p:spPr>
          <a:xfrm>
            <a:off x="0" y="6237312"/>
            <a:ext cx="9144000" cy="646331"/>
          </a:xfrm>
          <a:prstGeom prst="rect">
            <a:avLst/>
          </a:prstGeom>
          <a:noFill/>
        </p:spPr>
        <p:txBody>
          <a:bodyPr wrap="square" rtlCol="0">
            <a:spAutoFit/>
          </a:bodyPr>
          <a:lstStyle/>
          <a:p>
            <a:r>
              <a:rPr lang="hu-HU" dirty="0" err="1" smtClean="0"/>
              <a:t>braune</a:t>
            </a:r>
            <a:r>
              <a:rPr lang="hu-HU" dirty="0" smtClean="0"/>
              <a:t> </a:t>
            </a:r>
            <a:r>
              <a:rPr lang="hu-HU" dirty="0" err="1" smtClean="0"/>
              <a:t>Farbe</a:t>
            </a:r>
            <a:r>
              <a:rPr lang="hu-HU" dirty="0" smtClean="0"/>
              <a:t>: ISH </a:t>
            </a:r>
            <a:r>
              <a:rPr lang="hu-HU" dirty="0" err="1" smtClean="0"/>
              <a:t>für</a:t>
            </a:r>
            <a:r>
              <a:rPr lang="hu-HU" dirty="0" smtClean="0"/>
              <a:t> Eve </a:t>
            </a:r>
            <a:r>
              <a:rPr lang="hu-HU" dirty="0" err="1" smtClean="0"/>
              <a:t>Expression</a:t>
            </a:r>
            <a:r>
              <a:rPr lang="hu-HU" dirty="0" smtClean="0"/>
              <a:t>, </a:t>
            </a:r>
            <a:r>
              <a:rPr lang="hu-HU" dirty="0" err="1" smtClean="0"/>
              <a:t>dunkelblaue</a:t>
            </a:r>
            <a:r>
              <a:rPr lang="hu-HU" dirty="0" smtClean="0"/>
              <a:t> </a:t>
            </a:r>
            <a:r>
              <a:rPr lang="hu-HU" dirty="0" err="1" smtClean="0"/>
              <a:t>Farbe</a:t>
            </a:r>
            <a:r>
              <a:rPr lang="hu-HU" dirty="0" smtClean="0"/>
              <a:t>: </a:t>
            </a:r>
            <a:r>
              <a:rPr lang="hu-HU" dirty="0" err="1" smtClean="0"/>
              <a:t>beta-Gal</a:t>
            </a:r>
            <a:r>
              <a:rPr lang="hu-HU" dirty="0" smtClean="0"/>
              <a:t> </a:t>
            </a:r>
            <a:r>
              <a:rPr lang="hu-HU" dirty="0" err="1" smtClean="0"/>
              <a:t>Färbung</a:t>
            </a:r>
            <a:r>
              <a:rPr lang="hu-HU" dirty="0" smtClean="0"/>
              <a:t> (</a:t>
            </a:r>
            <a:r>
              <a:rPr lang="hu-HU" dirty="0" err="1" smtClean="0"/>
              <a:t>Reportegen</a:t>
            </a:r>
            <a:r>
              <a:rPr lang="hu-HU" dirty="0" smtClean="0"/>
              <a:t>)</a:t>
            </a:r>
            <a:endParaRPr lang="hu-H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screen"/>
          <a:srcRect/>
          <a:stretch>
            <a:fillRect/>
          </a:stretch>
        </p:blipFill>
        <p:spPr bwMode="auto">
          <a:xfrm>
            <a:off x="69850" y="31750"/>
            <a:ext cx="4735513" cy="6710363"/>
          </a:xfrm>
          <a:prstGeom prst="rect">
            <a:avLst/>
          </a:prstGeom>
          <a:noFill/>
          <a:ln w="9525">
            <a:noFill/>
            <a:miter lim="800000"/>
            <a:headEnd/>
            <a:tailEnd/>
          </a:ln>
        </p:spPr>
      </p:pic>
      <p:sp>
        <p:nvSpPr>
          <p:cNvPr id="55300" name="Text Box 6"/>
          <p:cNvSpPr txBox="1">
            <a:spLocks noChangeArrowheads="1"/>
          </p:cNvSpPr>
          <p:nvPr/>
        </p:nvSpPr>
        <p:spPr bwMode="auto">
          <a:xfrm>
            <a:off x="5148263" y="1268413"/>
            <a:ext cx="3527425" cy="2290762"/>
          </a:xfrm>
          <a:prstGeom prst="rect">
            <a:avLst/>
          </a:prstGeom>
          <a:noFill/>
          <a:ln w="9525">
            <a:noFill/>
            <a:miter lim="800000"/>
            <a:headEnd/>
            <a:tailEnd/>
          </a:ln>
        </p:spPr>
        <p:txBody>
          <a:bodyPr>
            <a:spAutoFit/>
          </a:bodyPr>
          <a:lstStyle/>
          <a:p>
            <a:pPr>
              <a:spcBef>
                <a:spcPct val="50000"/>
              </a:spcBef>
            </a:pPr>
            <a:r>
              <a:rPr lang="hu-HU" dirty="0"/>
              <a:t>ISH in Drosophila </a:t>
            </a:r>
            <a:r>
              <a:rPr lang="hu-HU" dirty="0" err="1"/>
              <a:t>Embryo</a:t>
            </a:r>
            <a:r>
              <a:rPr lang="hu-HU" dirty="0"/>
              <a:t>: </a:t>
            </a:r>
            <a:br>
              <a:rPr lang="hu-HU" dirty="0"/>
            </a:br>
            <a:r>
              <a:rPr lang="hu-HU" dirty="0"/>
              <a:t>A. </a:t>
            </a:r>
            <a:r>
              <a:rPr lang="hu-HU" dirty="0" err="1"/>
              <a:t>Expression</a:t>
            </a:r>
            <a:r>
              <a:rPr lang="hu-HU" dirty="0"/>
              <a:t> </a:t>
            </a:r>
            <a:r>
              <a:rPr lang="hu-HU" dirty="0" smtClean="0"/>
              <a:t>von Eve </a:t>
            </a:r>
            <a:r>
              <a:rPr lang="hu-HU" dirty="0" err="1"/>
              <a:t>Gen</a:t>
            </a:r>
            <a:r>
              <a:rPr lang="hu-HU" dirty="0"/>
              <a:t> </a:t>
            </a:r>
            <a:r>
              <a:rPr lang="hu-HU" dirty="0" smtClean="0"/>
              <a:t>mit ISH </a:t>
            </a:r>
            <a:r>
              <a:rPr lang="hu-HU" dirty="0"/>
              <a:t>in WT </a:t>
            </a:r>
            <a:r>
              <a:rPr lang="hu-HU" dirty="0" smtClean="0"/>
              <a:t>(</a:t>
            </a:r>
            <a:r>
              <a:rPr lang="hu-HU" dirty="0" err="1" smtClean="0"/>
              <a:t>Wildtyp</a:t>
            </a:r>
            <a:r>
              <a:rPr lang="hu-HU" dirty="0" smtClean="0"/>
              <a:t>) </a:t>
            </a:r>
            <a:r>
              <a:rPr lang="hu-HU" dirty="0" err="1" smtClean="0"/>
              <a:t>Embryo</a:t>
            </a:r>
            <a:endParaRPr lang="hu-HU" dirty="0"/>
          </a:p>
          <a:p>
            <a:pPr>
              <a:spcBef>
                <a:spcPct val="50000"/>
              </a:spcBef>
            </a:pPr>
            <a:r>
              <a:rPr lang="hu-HU" dirty="0"/>
              <a:t>B. </a:t>
            </a:r>
            <a:r>
              <a:rPr lang="hu-HU" dirty="0" err="1"/>
              <a:t>Expression</a:t>
            </a:r>
            <a:r>
              <a:rPr lang="hu-HU" dirty="0"/>
              <a:t> von </a:t>
            </a:r>
            <a:r>
              <a:rPr lang="hu-HU" dirty="0" err="1"/>
              <a:t>Streifen</a:t>
            </a:r>
            <a:r>
              <a:rPr lang="hu-HU" dirty="0"/>
              <a:t> </a:t>
            </a:r>
            <a:r>
              <a:rPr lang="hu-HU" dirty="0" smtClean="0"/>
              <a:t>2-Reporter (</a:t>
            </a:r>
            <a:r>
              <a:rPr lang="hu-HU" dirty="0" err="1" smtClean="0"/>
              <a:t>beta-Gal-Färbung</a:t>
            </a:r>
            <a:r>
              <a:rPr lang="hu-HU" dirty="0" smtClean="0"/>
              <a:t>)</a:t>
            </a:r>
            <a:endParaRPr lang="hu-HU" dirty="0"/>
          </a:p>
          <a:p>
            <a:pPr>
              <a:spcBef>
                <a:spcPct val="50000"/>
              </a:spcBef>
            </a:pPr>
            <a:r>
              <a:rPr lang="hu-HU" dirty="0"/>
              <a:t>C. </a:t>
            </a:r>
            <a:r>
              <a:rPr lang="hu-HU" dirty="0" err="1"/>
              <a:t>Expression</a:t>
            </a:r>
            <a:r>
              <a:rPr lang="hu-HU" dirty="0"/>
              <a:t> von </a:t>
            </a:r>
            <a:r>
              <a:rPr lang="hu-HU" dirty="0" err="1"/>
              <a:t>Streifen</a:t>
            </a:r>
            <a:r>
              <a:rPr lang="hu-HU" dirty="0"/>
              <a:t> 3+7 </a:t>
            </a:r>
            <a:r>
              <a:rPr lang="hu-HU" dirty="0" err="1" smtClean="0"/>
              <a:t>Reporter</a:t>
            </a:r>
            <a:r>
              <a:rPr lang="hu-HU" dirty="0" smtClean="0"/>
              <a:t> (</a:t>
            </a:r>
            <a:r>
              <a:rPr lang="hu-HU" dirty="0" err="1" smtClean="0"/>
              <a:t>beta-Gal-Färbung</a:t>
            </a:r>
            <a:r>
              <a:rPr lang="hu-HU" dirty="0" smtClean="0"/>
              <a:t>)</a:t>
            </a:r>
            <a:endParaRPr lang="hu-H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1024"/>
          <p:cNvPicPr>
            <a:picLocks noChangeAspect="1" noChangeArrowheads="1"/>
          </p:cNvPicPr>
          <p:nvPr/>
        </p:nvPicPr>
        <p:blipFill>
          <a:blip r:embed="rId4" cstate="screen"/>
          <a:srcRect/>
          <a:stretch>
            <a:fillRect/>
          </a:stretch>
        </p:blipFill>
        <p:spPr bwMode="auto">
          <a:xfrm>
            <a:off x="0" y="2781300"/>
            <a:ext cx="9144000" cy="1295400"/>
          </a:xfrm>
          <a:prstGeom prst="rect">
            <a:avLst/>
          </a:prstGeom>
          <a:noFill/>
        </p:spPr>
      </p:pic>
      <p:sp>
        <p:nvSpPr>
          <p:cNvPr id="113669" name="Text Box 5"/>
          <p:cNvSpPr txBox="1">
            <a:spLocks noChangeArrowheads="1"/>
          </p:cNvSpPr>
          <p:nvPr/>
        </p:nvSpPr>
        <p:spPr bwMode="auto">
          <a:xfrm>
            <a:off x="1258888" y="333375"/>
            <a:ext cx="6624637" cy="396875"/>
          </a:xfrm>
          <a:prstGeom prst="rect">
            <a:avLst/>
          </a:prstGeom>
          <a:noFill/>
          <a:ln w="9525">
            <a:noFill/>
            <a:miter lim="800000"/>
            <a:headEnd/>
            <a:tailEnd/>
          </a:ln>
          <a:effectLst/>
        </p:spPr>
        <p:txBody>
          <a:bodyPr>
            <a:spAutoFit/>
          </a:bodyPr>
          <a:lstStyle/>
          <a:p>
            <a:pPr algn="ctr">
              <a:spcBef>
                <a:spcPct val="50000"/>
              </a:spcBef>
            </a:pPr>
            <a:r>
              <a:rPr lang="hu-HU" sz="2000"/>
              <a:t>Struktur der Streife #2 Enhancer des eve-Gens</a:t>
            </a:r>
          </a:p>
        </p:txBody>
      </p:sp>
      <p:graphicFrame>
        <p:nvGraphicFramePr>
          <p:cNvPr id="113670" name="Object 6"/>
          <p:cNvGraphicFramePr>
            <a:graphicFrameLocks noChangeAspect="1"/>
          </p:cNvGraphicFramePr>
          <p:nvPr/>
        </p:nvGraphicFramePr>
        <p:xfrm>
          <a:off x="323850" y="765175"/>
          <a:ext cx="8304213" cy="1587500"/>
        </p:xfrm>
        <a:graphic>
          <a:graphicData uri="http://schemas.openxmlformats.org/presentationml/2006/ole">
            <p:oleObj spid="_x0000_s113671" name="Image" r:id="rId5" imgW="8304762" imgH="1587302" progId="">
              <p:embed/>
            </p:oleObj>
          </a:graphicData>
        </a:graphic>
      </p:graphicFrame>
      <p:sp>
        <p:nvSpPr>
          <p:cNvPr id="113671" name="Line 7"/>
          <p:cNvSpPr>
            <a:spLocks noChangeShapeType="1"/>
          </p:cNvSpPr>
          <p:nvPr/>
        </p:nvSpPr>
        <p:spPr bwMode="auto">
          <a:xfrm flipH="1">
            <a:off x="684213" y="1989138"/>
            <a:ext cx="1150937" cy="1079500"/>
          </a:xfrm>
          <a:prstGeom prst="line">
            <a:avLst/>
          </a:prstGeom>
          <a:noFill/>
          <a:ln w="9525">
            <a:solidFill>
              <a:schemeClr val="tx1"/>
            </a:solidFill>
            <a:round/>
            <a:headEnd/>
            <a:tailEnd/>
          </a:ln>
          <a:effectLst/>
        </p:spPr>
        <p:txBody>
          <a:bodyPr/>
          <a:lstStyle/>
          <a:p>
            <a:endParaRPr lang="hu-HU"/>
          </a:p>
        </p:txBody>
      </p:sp>
      <p:sp>
        <p:nvSpPr>
          <p:cNvPr id="113672" name="Line 8"/>
          <p:cNvSpPr>
            <a:spLocks noChangeShapeType="1"/>
          </p:cNvSpPr>
          <p:nvPr/>
        </p:nvSpPr>
        <p:spPr bwMode="auto">
          <a:xfrm>
            <a:off x="2700338" y="1989138"/>
            <a:ext cx="5040312" cy="1152525"/>
          </a:xfrm>
          <a:prstGeom prst="line">
            <a:avLst/>
          </a:prstGeom>
          <a:noFill/>
          <a:ln w="9525">
            <a:solidFill>
              <a:schemeClr val="tx1"/>
            </a:solidFill>
            <a:round/>
            <a:headEnd/>
            <a:tailEnd/>
          </a:ln>
          <a:effectLst/>
        </p:spPr>
        <p:txBody>
          <a:bodyPr/>
          <a:lstStyle/>
          <a:p>
            <a:endParaRPr lang="hu-HU"/>
          </a:p>
        </p:txBody>
      </p:sp>
      <p:sp>
        <p:nvSpPr>
          <p:cNvPr id="113673" name="Text Box 9"/>
          <p:cNvSpPr txBox="1">
            <a:spLocks noChangeArrowheads="1"/>
          </p:cNvSpPr>
          <p:nvPr/>
        </p:nvSpPr>
        <p:spPr bwMode="auto">
          <a:xfrm>
            <a:off x="323850" y="4508500"/>
            <a:ext cx="8496300" cy="2016125"/>
          </a:xfrm>
          <a:prstGeom prst="rect">
            <a:avLst/>
          </a:prstGeom>
          <a:noFill/>
          <a:ln w="9525">
            <a:noFill/>
            <a:miter lim="800000"/>
            <a:headEnd/>
            <a:tailEnd/>
          </a:ln>
          <a:effectLst/>
        </p:spPr>
        <p:txBody>
          <a:bodyPr>
            <a:spAutoFit/>
          </a:bodyPr>
          <a:lstStyle/>
          <a:p>
            <a:pPr>
              <a:spcBef>
                <a:spcPct val="50000"/>
              </a:spcBef>
            </a:pPr>
            <a:r>
              <a:rPr lang="hu-HU" dirty="0" err="1"/>
              <a:t>Bindungsstellen</a:t>
            </a:r>
            <a:r>
              <a:rPr lang="hu-HU" dirty="0"/>
              <a:t> </a:t>
            </a:r>
            <a:r>
              <a:rPr lang="hu-HU" dirty="0" err="1"/>
              <a:t>für</a:t>
            </a:r>
            <a:r>
              <a:rPr lang="hu-HU" dirty="0"/>
              <a:t> </a:t>
            </a:r>
            <a:r>
              <a:rPr lang="hu-HU" dirty="0" err="1"/>
              <a:t>bestimmte</a:t>
            </a:r>
            <a:r>
              <a:rPr lang="hu-HU" dirty="0"/>
              <a:t> </a:t>
            </a:r>
            <a:r>
              <a:rPr lang="hu-HU" dirty="0" err="1" smtClean="0"/>
              <a:t>TF-en</a:t>
            </a:r>
            <a:r>
              <a:rPr lang="hu-HU" dirty="0" smtClean="0"/>
              <a:t> des </a:t>
            </a:r>
            <a:r>
              <a:rPr lang="hu-HU" dirty="0" err="1" smtClean="0"/>
              <a:t>Streife</a:t>
            </a:r>
            <a:r>
              <a:rPr lang="hu-HU" dirty="0" smtClean="0"/>
              <a:t> #2 Enhancer:</a:t>
            </a:r>
            <a:endParaRPr lang="hu-HU" dirty="0"/>
          </a:p>
          <a:p>
            <a:pPr>
              <a:spcBef>
                <a:spcPct val="50000"/>
              </a:spcBef>
            </a:pPr>
            <a:r>
              <a:rPr lang="hu-HU" b="1" dirty="0" err="1"/>
              <a:t>Aktivierende</a:t>
            </a:r>
            <a:r>
              <a:rPr lang="hu-HU" dirty="0"/>
              <a:t> </a:t>
            </a:r>
            <a:r>
              <a:rPr lang="hu-HU" dirty="0" err="1"/>
              <a:t>TF-en</a:t>
            </a:r>
            <a:r>
              <a:rPr lang="hu-HU" dirty="0"/>
              <a:t> – </a:t>
            </a:r>
            <a:r>
              <a:rPr lang="hu-HU" b="1" dirty="0" err="1"/>
              <a:t>über</a:t>
            </a:r>
            <a:r>
              <a:rPr lang="hu-HU" dirty="0"/>
              <a:t> die </a:t>
            </a:r>
            <a:r>
              <a:rPr lang="hu-HU" dirty="0" err="1"/>
              <a:t>Sequenz</a:t>
            </a:r>
            <a:r>
              <a:rPr lang="hu-HU" dirty="0"/>
              <a:t/>
            </a:r>
            <a:br>
              <a:rPr lang="hu-HU" dirty="0"/>
            </a:br>
            <a:r>
              <a:rPr lang="hu-HU" b="1" dirty="0" err="1"/>
              <a:t>Hemmende</a:t>
            </a:r>
            <a:r>
              <a:rPr lang="hu-HU" dirty="0"/>
              <a:t> </a:t>
            </a:r>
            <a:r>
              <a:rPr lang="hu-HU" dirty="0" err="1"/>
              <a:t>TF-en</a:t>
            </a:r>
            <a:r>
              <a:rPr lang="hu-HU" dirty="0"/>
              <a:t> – </a:t>
            </a:r>
            <a:r>
              <a:rPr lang="hu-HU" b="1" dirty="0" err="1"/>
              <a:t>unter</a:t>
            </a:r>
            <a:r>
              <a:rPr lang="hu-HU" dirty="0"/>
              <a:t> der </a:t>
            </a:r>
            <a:r>
              <a:rPr lang="hu-HU" dirty="0" err="1"/>
              <a:t>Sequenz</a:t>
            </a:r>
            <a:endParaRPr lang="hu-HU" dirty="0"/>
          </a:p>
          <a:p>
            <a:pPr>
              <a:spcBef>
                <a:spcPct val="50000"/>
              </a:spcBef>
            </a:pPr>
            <a:r>
              <a:rPr lang="hu-HU" dirty="0"/>
              <a:t>B: </a:t>
            </a:r>
            <a:r>
              <a:rPr lang="hu-HU" dirty="0" err="1"/>
              <a:t>für</a:t>
            </a:r>
            <a:r>
              <a:rPr lang="hu-HU" dirty="0"/>
              <a:t> </a:t>
            </a:r>
            <a:r>
              <a:rPr lang="hu-HU" dirty="0" err="1" smtClean="0"/>
              <a:t>Bicoid</a:t>
            </a:r>
            <a:r>
              <a:rPr lang="hu-HU" dirty="0" smtClean="0"/>
              <a:t> (</a:t>
            </a:r>
            <a:r>
              <a:rPr lang="hu-HU" dirty="0" err="1" smtClean="0"/>
              <a:t>zB</a:t>
            </a:r>
            <a:r>
              <a:rPr lang="hu-HU" dirty="0" smtClean="0"/>
              <a:t> 5 </a:t>
            </a:r>
            <a:r>
              <a:rPr lang="hu-HU" dirty="0" err="1" smtClean="0"/>
              <a:t>Stellen</a:t>
            </a:r>
            <a:r>
              <a:rPr lang="hu-HU" dirty="0" smtClean="0"/>
              <a:t>),</a:t>
            </a:r>
            <a:r>
              <a:rPr lang="hu-HU" dirty="0"/>
              <a:t>	C: </a:t>
            </a:r>
            <a:r>
              <a:rPr lang="hu-HU" dirty="0" err="1"/>
              <a:t>für</a:t>
            </a:r>
            <a:r>
              <a:rPr lang="hu-HU" dirty="0"/>
              <a:t> </a:t>
            </a:r>
            <a:r>
              <a:rPr lang="hu-HU" dirty="0" smtClean="0"/>
              <a:t>Caudal, G: </a:t>
            </a:r>
            <a:r>
              <a:rPr lang="hu-HU" dirty="0" err="1"/>
              <a:t>für</a:t>
            </a:r>
            <a:r>
              <a:rPr lang="hu-HU" dirty="0"/>
              <a:t> </a:t>
            </a:r>
            <a:r>
              <a:rPr lang="hu-HU" dirty="0" err="1" smtClean="0"/>
              <a:t>Giant</a:t>
            </a:r>
            <a:r>
              <a:rPr lang="hu-HU" dirty="0" smtClean="0"/>
              <a:t>,</a:t>
            </a:r>
            <a:r>
              <a:rPr lang="hu-HU" dirty="0"/>
              <a:t>	H: </a:t>
            </a:r>
            <a:r>
              <a:rPr lang="hu-HU" dirty="0" err="1"/>
              <a:t>für</a:t>
            </a:r>
            <a:r>
              <a:rPr lang="hu-HU" dirty="0"/>
              <a:t> </a:t>
            </a:r>
            <a:r>
              <a:rPr lang="hu-HU" dirty="0" err="1" smtClean="0"/>
              <a:t>Hunchback</a:t>
            </a:r>
            <a:r>
              <a:rPr lang="hu-HU" dirty="0" smtClean="0"/>
              <a:t>,</a:t>
            </a:r>
            <a:r>
              <a:rPr lang="hu-HU" dirty="0"/>
              <a:t/>
            </a:r>
            <a:br>
              <a:rPr lang="hu-HU" dirty="0"/>
            </a:br>
            <a:r>
              <a:rPr lang="hu-HU" dirty="0"/>
              <a:t>K: </a:t>
            </a:r>
            <a:r>
              <a:rPr lang="hu-HU" dirty="0" err="1"/>
              <a:t>für</a:t>
            </a:r>
            <a:r>
              <a:rPr lang="hu-HU" dirty="0"/>
              <a:t> </a:t>
            </a:r>
            <a:r>
              <a:rPr lang="hu-HU" dirty="0" err="1" smtClean="0"/>
              <a:t>Krüppel</a:t>
            </a:r>
            <a:r>
              <a:rPr lang="hu-HU" dirty="0" smtClean="0"/>
              <a:t>, N</a:t>
            </a:r>
            <a:r>
              <a:rPr lang="hu-HU" dirty="0"/>
              <a:t>: </a:t>
            </a:r>
            <a:r>
              <a:rPr lang="hu-HU" dirty="0" err="1"/>
              <a:t>für</a:t>
            </a:r>
            <a:r>
              <a:rPr lang="hu-HU" dirty="0"/>
              <a:t> </a:t>
            </a:r>
            <a:r>
              <a:rPr lang="hu-HU" dirty="0" err="1" smtClean="0"/>
              <a:t>Knirps</a:t>
            </a:r>
            <a:r>
              <a:rPr lang="hu-HU" dirty="0" smtClean="0"/>
              <a:t>, T</a:t>
            </a:r>
            <a:r>
              <a:rPr lang="hu-HU" dirty="0"/>
              <a:t>: </a:t>
            </a:r>
            <a:r>
              <a:rPr lang="hu-HU" dirty="0" err="1"/>
              <a:t>für</a:t>
            </a:r>
            <a:r>
              <a:rPr lang="hu-HU" dirty="0"/>
              <a:t> </a:t>
            </a:r>
            <a:r>
              <a:rPr lang="hu-HU" dirty="0" err="1"/>
              <a:t>Tailless</a:t>
            </a:r>
            <a:r>
              <a:rPr lang="hu-HU" dirty="0"/>
              <a:t/>
            </a:r>
            <a:br>
              <a:rPr lang="hu-HU" dirty="0"/>
            </a:br>
            <a:endParaRPr lang="hu-H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p:cNvPicPr>
            <a:picLocks noChangeAspect="1" noChangeArrowheads="1"/>
          </p:cNvPicPr>
          <p:nvPr/>
        </p:nvPicPr>
        <p:blipFill>
          <a:blip r:embed="rId3" cstate="screen"/>
          <a:srcRect/>
          <a:stretch>
            <a:fillRect/>
          </a:stretch>
        </p:blipFill>
        <p:spPr bwMode="auto">
          <a:xfrm>
            <a:off x="0" y="549275"/>
            <a:ext cx="9144000" cy="4171950"/>
          </a:xfrm>
          <a:prstGeom prst="rect">
            <a:avLst/>
          </a:prstGeom>
          <a:noFill/>
          <a:ln w="9525">
            <a:noFill/>
            <a:miter lim="800000"/>
            <a:headEnd/>
            <a:tailEnd/>
          </a:ln>
          <a:effectLst/>
        </p:spPr>
      </p:pic>
      <p:sp>
        <p:nvSpPr>
          <p:cNvPr id="122886" name="Text Box 6"/>
          <p:cNvSpPr txBox="1">
            <a:spLocks noChangeArrowheads="1"/>
          </p:cNvSpPr>
          <p:nvPr/>
        </p:nvSpPr>
        <p:spPr bwMode="auto">
          <a:xfrm>
            <a:off x="250825" y="4868863"/>
            <a:ext cx="8281988" cy="915987"/>
          </a:xfrm>
          <a:prstGeom prst="rect">
            <a:avLst/>
          </a:prstGeom>
          <a:noFill/>
          <a:ln w="9525">
            <a:noFill/>
            <a:miter lim="800000"/>
            <a:headEnd/>
            <a:tailEnd/>
          </a:ln>
          <a:effectLst/>
        </p:spPr>
        <p:txBody>
          <a:bodyPr>
            <a:spAutoFit/>
          </a:bodyPr>
          <a:lstStyle/>
          <a:p>
            <a:pPr>
              <a:spcBef>
                <a:spcPct val="50000"/>
              </a:spcBef>
            </a:pPr>
            <a:r>
              <a:rPr lang="hu-HU"/>
              <a:t>Nach Bindung von TF-en an Enhancer (E; recruitment), kann die Transkription beim Promoter (P) des Strukturgens (blau) folgerderweise: tracking, looping oder linking, gesteuert werden.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2" name="Object 4"/>
          <p:cNvGraphicFramePr>
            <a:graphicFrameLocks noChangeAspect="1"/>
          </p:cNvGraphicFramePr>
          <p:nvPr/>
        </p:nvGraphicFramePr>
        <p:xfrm>
          <a:off x="0" y="0"/>
          <a:ext cx="8964613" cy="5824538"/>
        </p:xfrm>
        <a:graphic>
          <a:graphicData uri="http://schemas.openxmlformats.org/presentationml/2006/ole">
            <p:oleObj spid="_x0000_s114693" name="Image" r:id="rId4" imgW="11492063" imgH="7466667" progId="">
              <p:embed/>
            </p:oleObj>
          </a:graphicData>
        </a:graphic>
      </p:graphicFrame>
      <p:sp>
        <p:nvSpPr>
          <p:cNvPr id="114693" name="Text Box 5"/>
          <p:cNvSpPr txBox="1">
            <a:spLocks noChangeArrowheads="1"/>
          </p:cNvSpPr>
          <p:nvPr/>
        </p:nvSpPr>
        <p:spPr bwMode="auto">
          <a:xfrm>
            <a:off x="250825" y="5883275"/>
            <a:ext cx="8713788" cy="915988"/>
          </a:xfrm>
          <a:prstGeom prst="rect">
            <a:avLst/>
          </a:prstGeom>
          <a:noFill/>
          <a:ln w="9525">
            <a:noFill/>
            <a:miter lim="800000"/>
            <a:headEnd/>
            <a:tailEnd/>
          </a:ln>
          <a:effectLst/>
        </p:spPr>
        <p:txBody>
          <a:bodyPr>
            <a:spAutoFit/>
          </a:bodyPr>
          <a:lstStyle/>
          <a:p>
            <a:pPr>
              <a:spcBef>
                <a:spcPct val="50000"/>
              </a:spcBef>
            </a:pPr>
            <a:r>
              <a:rPr lang="hu-HU"/>
              <a:t>Streife #3: </a:t>
            </a:r>
            <a:r>
              <a:rPr lang="hu-HU" b="1">
                <a:solidFill>
                  <a:srgbClr val="FF3300"/>
                </a:solidFill>
              </a:rPr>
              <a:t>Krirps (kni), Hunchback (hb)</a:t>
            </a:r>
            <a:r>
              <a:rPr lang="hu-HU"/>
              <a:t> und </a:t>
            </a:r>
            <a:r>
              <a:rPr lang="hu-HU" b="1">
                <a:solidFill>
                  <a:srgbClr val="006600"/>
                </a:solidFill>
              </a:rPr>
              <a:t>Dstat</a:t>
            </a:r>
            <a:br>
              <a:rPr lang="hu-HU" b="1">
                <a:solidFill>
                  <a:srgbClr val="006600"/>
                </a:solidFill>
              </a:rPr>
            </a:br>
            <a:r>
              <a:rPr lang="hu-HU"/>
              <a:t>Streife #2:</a:t>
            </a:r>
            <a:r>
              <a:rPr lang="hu-HU" b="1">
                <a:solidFill>
                  <a:srgbClr val="006600"/>
                </a:solidFill>
              </a:rPr>
              <a:t> </a:t>
            </a:r>
            <a:r>
              <a:rPr lang="hu-HU" b="1">
                <a:solidFill>
                  <a:srgbClr val="FF3300"/>
                </a:solidFill>
              </a:rPr>
              <a:t>Krüppel (Kr), Giant (gt), </a:t>
            </a:r>
            <a:r>
              <a:rPr lang="hu-HU" b="1">
                <a:solidFill>
                  <a:srgbClr val="006600"/>
                </a:solidFill>
              </a:rPr>
              <a:t>Bicoid, hb</a:t>
            </a:r>
            <a:br>
              <a:rPr lang="hu-HU" b="1">
                <a:solidFill>
                  <a:srgbClr val="006600"/>
                </a:solidFill>
              </a:rPr>
            </a:br>
            <a:r>
              <a:rPr lang="hu-HU" b="1"/>
              <a:t>Hunchback verhaltet im #3 als repressor, und im #3 als Aktivator!!!</a:t>
            </a:r>
          </a:p>
        </p:txBody>
      </p:sp>
      <p:sp>
        <p:nvSpPr>
          <p:cNvPr id="114694" name="Text Box 6"/>
          <p:cNvSpPr txBox="1">
            <a:spLocks noChangeArrowheads="1"/>
          </p:cNvSpPr>
          <p:nvPr/>
        </p:nvSpPr>
        <p:spPr bwMode="auto">
          <a:xfrm>
            <a:off x="5580063" y="0"/>
            <a:ext cx="3563937" cy="641350"/>
          </a:xfrm>
          <a:prstGeom prst="rect">
            <a:avLst/>
          </a:prstGeom>
          <a:noFill/>
          <a:ln w="9525">
            <a:noFill/>
            <a:miter lim="800000"/>
            <a:headEnd/>
            <a:tailEnd/>
          </a:ln>
          <a:effectLst/>
        </p:spPr>
        <p:txBody>
          <a:bodyPr>
            <a:spAutoFit/>
          </a:bodyPr>
          <a:lstStyle/>
          <a:p>
            <a:pPr>
              <a:spcBef>
                <a:spcPct val="50000"/>
              </a:spcBef>
            </a:pPr>
            <a:r>
              <a:rPr lang="hu-HU"/>
              <a:t>Streife #2 und #3 Enhancers des eve-Gens</a:t>
            </a:r>
          </a:p>
        </p:txBody>
      </p:sp>
      <p:sp>
        <p:nvSpPr>
          <p:cNvPr id="114695" name="Text Box 7"/>
          <p:cNvSpPr txBox="1">
            <a:spLocks noChangeArrowheads="1"/>
          </p:cNvSpPr>
          <p:nvPr/>
        </p:nvSpPr>
        <p:spPr bwMode="auto">
          <a:xfrm>
            <a:off x="468313" y="5222875"/>
            <a:ext cx="3024187" cy="366713"/>
          </a:xfrm>
          <a:prstGeom prst="rect">
            <a:avLst/>
          </a:prstGeom>
          <a:noFill/>
          <a:ln w="9525">
            <a:noFill/>
            <a:miter lim="800000"/>
            <a:headEnd/>
            <a:tailEnd/>
          </a:ln>
          <a:effectLst/>
        </p:spPr>
        <p:txBody>
          <a:bodyPr>
            <a:spAutoFit/>
          </a:bodyPr>
          <a:lstStyle/>
          <a:p>
            <a:pPr>
              <a:spcBef>
                <a:spcPct val="50000"/>
              </a:spcBef>
            </a:pPr>
            <a:r>
              <a:rPr lang="hu-HU" b="1">
                <a:solidFill>
                  <a:srgbClr val="FF3300"/>
                </a:solidFill>
              </a:rPr>
              <a:t>Repressor</a:t>
            </a:r>
            <a:r>
              <a:rPr lang="hu-HU"/>
              <a:t> und </a:t>
            </a:r>
            <a:r>
              <a:rPr lang="hu-HU" b="1">
                <a:solidFill>
                  <a:srgbClr val="006600"/>
                </a:solidFill>
              </a:rPr>
              <a:t>Aktivator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Arias 2-7"/>
          <p:cNvPicPr>
            <a:picLocks noChangeAspect="1" noChangeArrowheads="1"/>
          </p:cNvPicPr>
          <p:nvPr/>
        </p:nvPicPr>
        <p:blipFill>
          <a:blip r:embed="rId4" cstate="screen"/>
          <a:srcRect/>
          <a:stretch>
            <a:fillRect/>
          </a:stretch>
        </p:blipFill>
        <p:spPr bwMode="auto">
          <a:xfrm>
            <a:off x="0" y="1352550"/>
            <a:ext cx="9144000" cy="5505450"/>
          </a:xfrm>
          <a:prstGeom prst="rect">
            <a:avLst/>
          </a:prstGeom>
          <a:noFill/>
          <a:ln w="9525">
            <a:noFill/>
            <a:miter lim="800000"/>
            <a:headEnd/>
            <a:tailEnd/>
          </a:ln>
        </p:spPr>
      </p:pic>
      <p:graphicFrame>
        <p:nvGraphicFramePr>
          <p:cNvPr id="9218" name="Object 4"/>
          <p:cNvGraphicFramePr>
            <a:graphicFrameLocks noChangeAspect="1"/>
          </p:cNvGraphicFramePr>
          <p:nvPr/>
        </p:nvGraphicFramePr>
        <p:xfrm>
          <a:off x="76200" y="61913"/>
          <a:ext cx="2540000" cy="1206500"/>
        </p:xfrm>
        <a:graphic>
          <a:graphicData uri="http://schemas.openxmlformats.org/presentationml/2006/ole">
            <p:oleObj spid="_x0000_s9219" name="Image" r:id="rId5" imgW="2539683" imgH="1205924" progId="">
              <p:embed/>
            </p:oleObj>
          </a:graphicData>
        </a:graphic>
      </p:graphicFrame>
      <p:sp>
        <p:nvSpPr>
          <p:cNvPr id="9221" name="Line 5"/>
          <p:cNvSpPr>
            <a:spLocks noChangeShapeType="1"/>
          </p:cNvSpPr>
          <p:nvPr/>
        </p:nvSpPr>
        <p:spPr bwMode="auto">
          <a:xfrm>
            <a:off x="1763713" y="1196975"/>
            <a:ext cx="287337" cy="576263"/>
          </a:xfrm>
          <a:prstGeom prst="line">
            <a:avLst/>
          </a:prstGeom>
          <a:noFill/>
          <a:ln w="38100">
            <a:solidFill>
              <a:schemeClr val="tx1"/>
            </a:solidFill>
            <a:round/>
            <a:headEnd/>
            <a:tailEnd type="triangle" w="med" len="med"/>
          </a:ln>
        </p:spPr>
        <p:txBody>
          <a:bodyPr/>
          <a:lstStyle/>
          <a:p>
            <a:endParaRPr lang="hu-HU"/>
          </a:p>
        </p:txBody>
      </p:sp>
      <p:sp>
        <p:nvSpPr>
          <p:cNvPr id="6" name="Szövegdoboz 5"/>
          <p:cNvSpPr txBox="1"/>
          <p:nvPr/>
        </p:nvSpPr>
        <p:spPr>
          <a:xfrm>
            <a:off x="2699792" y="0"/>
            <a:ext cx="5832648" cy="1200329"/>
          </a:xfrm>
          <a:prstGeom prst="rect">
            <a:avLst/>
          </a:prstGeom>
          <a:noFill/>
        </p:spPr>
        <p:txBody>
          <a:bodyPr wrap="square" rtlCol="0">
            <a:spAutoFit/>
          </a:bodyPr>
          <a:lstStyle/>
          <a:p>
            <a:r>
              <a:rPr lang="hu-HU" dirty="0" smtClean="0"/>
              <a:t>Eve </a:t>
            </a:r>
            <a:r>
              <a:rPr lang="hu-HU" dirty="0" err="1" smtClean="0"/>
              <a:t>Expression</a:t>
            </a:r>
            <a:r>
              <a:rPr lang="hu-HU" dirty="0" smtClean="0"/>
              <a:t>: </a:t>
            </a:r>
            <a:r>
              <a:rPr lang="hu-HU" b="1" dirty="0" err="1" smtClean="0"/>
              <a:t>frühembryonal</a:t>
            </a:r>
            <a:r>
              <a:rPr lang="hu-HU" dirty="0" smtClean="0"/>
              <a:t> in </a:t>
            </a:r>
            <a:r>
              <a:rPr lang="hu-HU" dirty="0" err="1" smtClean="0"/>
              <a:t>Streifen</a:t>
            </a:r>
            <a:r>
              <a:rPr lang="hu-HU" dirty="0" smtClean="0"/>
              <a:t> (</a:t>
            </a:r>
            <a:r>
              <a:rPr lang="hu-HU" dirty="0" err="1" smtClean="0"/>
              <a:t>dafür</a:t>
            </a:r>
            <a:r>
              <a:rPr lang="hu-HU" dirty="0" smtClean="0"/>
              <a:t> </a:t>
            </a:r>
            <a:r>
              <a:rPr lang="hu-HU" dirty="0" err="1" smtClean="0"/>
              <a:t>sind</a:t>
            </a:r>
            <a:r>
              <a:rPr lang="hu-HU" dirty="0" smtClean="0"/>
              <a:t> </a:t>
            </a:r>
            <a:r>
              <a:rPr lang="hu-HU" dirty="0" err="1" smtClean="0"/>
              <a:t>Streifenenhancers</a:t>
            </a:r>
            <a:r>
              <a:rPr lang="hu-HU" dirty="0" smtClean="0"/>
              <a:t>; </a:t>
            </a:r>
            <a:r>
              <a:rPr lang="hu-HU" dirty="0" err="1" smtClean="0"/>
              <a:t>str</a:t>
            </a:r>
            <a:r>
              <a:rPr lang="hu-HU" dirty="0" smtClean="0"/>
              <a:t>…), </a:t>
            </a:r>
            <a:r>
              <a:rPr lang="hu-HU" b="1" dirty="0" err="1" smtClean="0"/>
              <a:t>später</a:t>
            </a:r>
            <a:r>
              <a:rPr lang="hu-HU" dirty="0" smtClean="0"/>
              <a:t> in </a:t>
            </a:r>
            <a:r>
              <a:rPr lang="hu-HU" dirty="0" err="1" smtClean="0"/>
              <a:t>bestimmten</a:t>
            </a:r>
            <a:r>
              <a:rPr lang="hu-HU" dirty="0" smtClean="0"/>
              <a:t> </a:t>
            </a:r>
            <a:r>
              <a:rPr lang="hu-HU" dirty="0" err="1" smtClean="0"/>
              <a:t>Geweben</a:t>
            </a:r>
            <a:r>
              <a:rPr lang="hu-HU" dirty="0" smtClean="0"/>
              <a:t> (</a:t>
            </a:r>
            <a:r>
              <a:rPr lang="hu-HU" dirty="0" err="1" smtClean="0"/>
              <a:t>Muskeln</a:t>
            </a:r>
            <a:r>
              <a:rPr lang="hu-HU" dirty="0" smtClean="0"/>
              <a:t>, </a:t>
            </a:r>
            <a:r>
              <a:rPr lang="hu-HU" dirty="0" err="1" smtClean="0"/>
              <a:t>Analplatte</a:t>
            </a:r>
            <a:r>
              <a:rPr lang="hu-HU" dirty="0" smtClean="0"/>
              <a:t> </a:t>
            </a:r>
            <a:r>
              <a:rPr lang="hu-HU" dirty="0" err="1" smtClean="0"/>
              <a:t>oder</a:t>
            </a:r>
            <a:r>
              <a:rPr lang="hu-HU" dirty="0" smtClean="0"/>
              <a:t> ZNS), </a:t>
            </a:r>
            <a:r>
              <a:rPr lang="hu-HU" dirty="0" err="1" smtClean="0"/>
              <a:t>dafür</a:t>
            </a:r>
            <a:r>
              <a:rPr lang="hu-HU" dirty="0" smtClean="0"/>
              <a:t> </a:t>
            </a:r>
            <a:r>
              <a:rPr lang="hu-HU" dirty="0" err="1" smtClean="0"/>
              <a:t>sind</a:t>
            </a:r>
            <a:r>
              <a:rPr lang="hu-HU" dirty="0" smtClean="0"/>
              <a:t> </a:t>
            </a:r>
            <a:r>
              <a:rPr lang="hu-HU" dirty="0" err="1" smtClean="0"/>
              <a:t>gewebsspezifische</a:t>
            </a:r>
            <a:r>
              <a:rPr lang="hu-HU" dirty="0" smtClean="0"/>
              <a:t> </a:t>
            </a:r>
            <a:r>
              <a:rPr lang="hu-HU" dirty="0" err="1" smtClean="0"/>
              <a:t>Enhancers</a:t>
            </a:r>
            <a:endParaRPr lang="hu-H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 3-18 A"/>
          <p:cNvPicPr>
            <a:picLocks noChangeAspect="1" noChangeArrowheads="1"/>
          </p:cNvPicPr>
          <p:nvPr/>
        </p:nvPicPr>
        <p:blipFill>
          <a:blip r:embed="rId3" cstate="screen"/>
          <a:srcRect/>
          <a:stretch>
            <a:fillRect/>
          </a:stretch>
        </p:blipFill>
        <p:spPr bwMode="auto">
          <a:xfrm>
            <a:off x="187325" y="150813"/>
            <a:ext cx="5824538" cy="6597650"/>
          </a:xfrm>
          <a:prstGeom prst="rect">
            <a:avLst/>
          </a:prstGeom>
          <a:noFill/>
          <a:ln w="9525">
            <a:noFill/>
            <a:miter lim="800000"/>
            <a:headEnd/>
            <a:tailEnd/>
          </a:ln>
        </p:spPr>
      </p:pic>
      <p:sp>
        <p:nvSpPr>
          <p:cNvPr id="56323" name="Text Box 5"/>
          <p:cNvSpPr txBox="1">
            <a:spLocks noChangeArrowheads="1"/>
          </p:cNvSpPr>
          <p:nvPr/>
        </p:nvSpPr>
        <p:spPr bwMode="auto">
          <a:xfrm>
            <a:off x="6227763" y="549275"/>
            <a:ext cx="2447925" cy="5370701"/>
          </a:xfrm>
          <a:prstGeom prst="rect">
            <a:avLst/>
          </a:prstGeom>
          <a:noFill/>
          <a:ln w="9525">
            <a:noFill/>
            <a:miter lim="800000"/>
            <a:headEnd/>
            <a:tailEnd/>
          </a:ln>
        </p:spPr>
        <p:txBody>
          <a:bodyPr>
            <a:spAutoFit/>
          </a:bodyPr>
          <a:lstStyle/>
          <a:p>
            <a:pPr>
              <a:spcBef>
                <a:spcPct val="50000"/>
              </a:spcBef>
            </a:pPr>
            <a:r>
              <a:rPr lang="hu-HU" sz="1400" b="1" dirty="0"/>
              <a:t>A. Die </a:t>
            </a:r>
            <a:r>
              <a:rPr lang="hu-HU" sz="1400" b="1" dirty="0" err="1"/>
              <a:t>kleine</a:t>
            </a:r>
            <a:r>
              <a:rPr lang="hu-HU" sz="1400" b="1" dirty="0"/>
              <a:t>, </a:t>
            </a:r>
            <a:r>
              <a:rPr lang="hu-HU" sz="1400" b="1" dirty="0" err="1"/>
              <a:t>bunte</a:t>
            </a:r>
            <a:r>
              <a:rPr lang="hu-HU" sz="1400" b="1" dirty="0"/>
              <a:t> </a:t>
            </a:r>
            <a:r>
              <a:rPr lang="hu-HU" sz="1400" b="1" dirty="0" err="1"/>
              <a:t>Symbolen</a:t>
            </a:r>
            <a:r>
              <a:rPr lang="hu-HU" sz="1400" b="1" dirty="0"/>
              <a:t> </a:t>
            </a:r>
            <a:r>
              <a:rPr lang="hu-HU" sz="1400" b="1" dirty="0" err="1"/>
              <a:t>meinen</a:t>
            </a:r>
            <a:r>
              <a:rPr lang="hu-HU" sz="1400" b="1" dirty="0"/>
              <a:t> </a:t>
            </a:r>
            <a:r>
              <a:rPr lang="hu-HU" sz="1400" b="1" dirty="0" err="1"/>
              <a:t>TF-en</a:t>
            </a:r>
            <a:r>
              <a:rPr lang="hu-HU" sz="1400" b="1" dirty="0"/>
              <a:t> (</a:t>
            </a:r>
            <a:r>
              <a:rPr lang="hu-HU" sz="1400" b="1" dirty="0" err="1"/>
              <a:t>often</a:t>
            </a:r>
            <a:r>
              <a:rPr lang="hu-HU" sz="1400" b="1" dirty="0"/>
              <a:t> </a:t>
            </a:r>
            <a:r>
              <a:rPr lang="hu-HU" sz="1400" b="1" dirty="0" err="1"/>
              <a:t>witzige</a:t>
            </a:r>
            <a:r>
              <a:rPr lang="hu-HU" sz="1400" b="1" dirty="0"/>
              <a:t> </a:t>
            </a:r>
            <a:r>
              <a:rPr lang="hu-HU" sz="1400" b="1" dirty="0" err="1"/>
              <a:t>Namen</a:t>
            </a:r>
            <a:r>
              <a:rPr lang="hu-HU" sz="1400" b="1" dirty="0"/>
              <a:t>):</a:t>
            </a:r>
          </a:p>
          <a:p>
            <a:pPr>
              <a:spcBef>
                <a:spcPct val="50000"/>
              </a:spcBef>
            </a:pPr>
            <a:r>
              <a:rPr lang="hu-HU" sz="1400" b="1" dirty="0" err="1"/>
              <a:t>Kr</a:t>
            </a:r>
            <a:r>
              <a:rPr lang="hu-HU" sz="1400" b="1" dirty="0"/>
              <a:t>: </a:t>
            </a:r>
            <a:r>
              <a:rPr lang="hu-HU" sz="1400" b="1" dirty="0" err="1"/>
              <a:t>krüppel</a:t>
            </a:r>
            <a:r>
              <a:rPr lang="hu-HU" sz="1400" b="1" dirty="0"/>
              <a:t/>
            </a:r>
            <a:br>
              <a:rPr lang="hu-HU" sz="1400" b="1" dirty="0"/>
            </a:br>
            <a:r>
              <a:rPr lang="hu-HU" sz="1400" b="1" dirty="0" err="1"/>
              <a:t>hb</a:t>
            </a:r>
            <a:r>
              <a:rPr lang="hu-HU" sz="1400" b="1" dirty="0"/>
              <a:t>: </a:t>
            </a:r>
            <a:r>
              <a:rPr lang="hu-HU" sz="1400" b="1" dirty="0" err="1"/>
              <a:t>hunchback</a:t>
            </a:r>
            <a:r>
              <a:rPr lang="hu-HU" sz="1400" b="1" dirty="0"/>
              <a:t/>
            </a:r>
            <a:br>
              <a:rPr lang="hu-HU" sz="1400" b="1" dirty="0"/>
            </a:br>
            <a:r>
              <a:rPr lang="hu-HU" sz="1400" b="1" dirty="0" err="1"/>
              <a:t>DStat</a:t>
            </a:r>
            <a:r>
              <a:rPr lang="hu-HU" sz="1400" b="1" dirty="0"/>
              <a:t/>
            </a:r>
            <a:br>
              <a:rPr lang="hu-HU" sz="1400" b="1" dirty="0"/>
            </a:br>
            <a:r>
              <a:rPr lang="hu-HU" sz="1400" b="1" dirty="0" err="1"/>
              <a:t>bcd</a:t>
            </a:r>
            <a:r>
              <a:rPr lang="hu-HU" sz="1400" b="1" dirty="0"/>
              <a:t>: </a:t>
            </a:r>
            <a:r>
              <a:rPr lang="hu-HU" sz="1400" b="1" dirty="0" err="1"/>
              <a:t>bicoid</a:t>
            </a:r>
            <a:r>
              <a:rPr lang="hu-HU" sz="1400" b="1" dirty="0"/>
              <a:t/>
            </a:r>
            <a:br>
              <a:rPr lang="hu-HU" sz="1400" b="1" dirty="0"/>
            </a:br>
            <a:r>
              <a:rPr lang="hu-HU" sz="1400" b="1" dirty="0" err="1"/>
              <a:t>gt</a:t>
            </a:r>
            <a:r>
              <a:rPr lang="hu-HU" sz="1400" b="1" dirty="0"/>
              <a:t>: </a:t>
            </a:r>
            <a:r>
              <a:rPr lang="hu-HU" sz="1400" b="1" dirty="0" err="1"/>
              <a:t>giant</a:t>
            </a:r>
            <a:r>
              <a:rPr lang="hu-HU" sz="1400" b="1" dirty="0"/>
              <a:t/>
            </a:r>
            <a:br>
              <a:rPr lang="hu-HU" sz="1400" b="1" dirty="0"/>
            </a:br>
            <a:r>
              <a:rPr lang="hu-HU" sz="1400" b="1" dirty="0" err="1"/>
              <a:t>kni</a:t>
            </a:r>
            <a:r>
              <a:rPr lang="hu-HU" sz="1400" b="1" dirty="0"/>
              <a:t>: </a:t>
            </a:r>
            <a:r>
              <a:rPr lang="hu-HU" sz="1400" b="1" dirty="0" err="1"/>
              <a:t>knirps</a:t>
            </a:r>
            <a:endParaRPr lang="hu-HU" sz="1400" b="1" dirty="0"/>
          </a:p>
          <a:p>
            <a:pPr>
              <a:spcBef>
                <a:spcPct val="50000"/>
              </a:spcBef>
            </a:pPr>
            <a:r>
              <a:rPr lang="hu-HU" sz="1400" b="1" dirty="0"/>
              <a:t>Die </a:t>
            </a:r>
            <a:r>
              <a:rPr lang="hu-HU" sz="1400" b="1" dirty="0" err="1"/>
              <a:t>TF-Bindungsstellen</a:t>
            </a:r>
            <a:r>
              <a:rPr lang="hu-HU" sz="1400" b="1" dirty="0"/>
              <a:t> in den </a:t>
            </a:r>
            <a:r>
              <a:rPr lang="hu-HU" sz="1400" b="1" dirty="0" err="1"/>
              <a:t>entsprechenden</a:t>
            </a:r>
            <a:r>
              <a:rPr lang="hu-HU" sz="1400" b="1" dirty="0"/>
              <a:t> </a:t>
            </a:r>
            <a:r>
              <a:rPr lang="hu-HU" sz="1400" b="1" dirty="0" err="1"/>
              <a:t>Enhancern</a:t>
            </a:r>
            <a:r>
              <a:rPr lang="hu-HU" sz="1400" b="1" dirty="0"/>
              <a:t> (</a:t>
            </a:r>
            <a:r>
              <a:rPr lang="hu-HU" sz="1400" b="1" dirty="0" err="1"/>
              <a:t>gleiche</a:t>
            </a:r>
            <a:r>
              <a:rPr lang="hu-HU" sz="1400" b="1" dirty="0"/>
              <a:t> </a:t>
            </a:r>
            <a:r>
              <a:rPr lang="hu-HU" sz="1400" b="1" dirty="0" err="1"/>
              <a:t>Symbolen</a:t>
            </a:r>
            <a:r>
              <a:rPr lang="hu-HU" sz="1400" b="1" dirty="0"/>
              <a:t>)</a:t>
            </a:r>
          </a:p>
          <a:p>
            <a:pPr>
              <a:spcBef>
                <a:spcPct val="50000"/>
              </a:spcBef>
            </a:pPr>
            <a:r>
              <a:rPr lang="hu-HU" sz="1400" b="1" dirty="0"/>
              <a:t>B. </a:t>
            </a:r>
            <a:r>
              <a:rPr lang="hu-HU" sz="1400" b="1" dirty="0" err="1" smtClean="0"/>
              <a:t>Expression</a:t>
            </a:r>
            <a:r>
              <a:rPr lang="hu-HU" sz="1400" b="1" dirty="0" smtClean="0"/>
              <a:t> des </a:t>
            </a:r>
            <a:r>
              <a:rPr lang="hu-HU" sz="1400" b="1" dirty="0" err="1" smtClean="0"/>
              <a:t>Reprotergens</a:t>
            </a:r>
            <a:r>
              <a:rPr lang="hu-HU" sz="1400" b="1" dirty="0" smtClean="0"/>
              <a:t> </a:t>
            </a:r>
            <a:r>
              <a:rPr lang="hu-HU" sz="1400" b="1" dirty="0" err="1" smtClean="0"/>
              <a:t>durch</a:t>
            </a:r>
            <a:r>
              <a:rPr lang="hu-HU" sz="1400" b="1" dirty="0" smtClean="0"/>
              <a:t> </a:t>
            </a:r>
            <a:r>
              <a:rPr lang="hu-HU" sz="1400" b="1" dirty="0" err="1" smtClean="0"/>
              <a:t>Streifen</a:t>
            </a:r>
            <a:r>
              <a:rPr lang="hu-HU" sz="1400" b="1" dirty="0" smtClean="0"/>
              <a:t> #3 Enhancer ion </a:t>
            </a:r>
            <a:r>
              <a:rPr lang="hu-HU" sz="1400" b="1" dirty="0" err="1" smtClean="0"/>
              <a:t>einem</a:t>
            </a:r>
            <a:r>
              <a:rPr lang="hu-HU" sz="1400" b="1" dirty="0" smtClean="0"/>
              <a:t> </a:t>
            </a:r>
            <a:r>
              <a:rPr lang="hu-HU" sz="1400" b="1" dirty="0" err="1" smtClean="0"/>
              <a:t>knirps-KO</a:t>
            </a:r>
            <a:r>
              <a:rPr lang="hu-HU" sz="1400" b="1" dirty="0" smtClean="0"/>
              <a:t> </a:t>
            </a:r>
            <a:r>
              <a:rPr lang="hu-HU" sz="1400" b="1" smtClean="0"/>
              <a:t>Tiers.</a:t>
            </a:r>
            <a:endParaRPr lang="hu-HU" sz="1400" b="1" dirty="0"/>
          </a:p>
          <a:p>
            <a:pPr>
              <a:spcBef>
                <a:spcPct val="50000"/>
              </a:spcBef>
            </a:pPr>
            <a:r>
              <a:rPr lang="hu-HU" sz="1400" b="1" dirty="0"/>
              <a:t>C. </a:t>
            </a:r>
            <a:r>
              <a:rPr lang="hu-HU" sz="1400" b="1" dirty="0" err="1" smtClean="0"/>
              <a:t>Aus</a:t>
            </a:r>
            <a:r>
              <a:rPr lang="hu-HU" sz="1400" b="1" dirty="0" smtClean="0"/>
              <a:t> </a:t>
            </a:r>
            <a:r>
              <a:rPr lang="hu-HU" sz="1400" b="1" dirty="0" err="1" smtClean="0"/>
              <a:t>Streifen</a:t>
            </a:r>
            <a:r>
              <a:rPr lang="hu-HU" sz="1400" b="1" dirty="0" smtClean="0"/>
              <a:t> #2 Enhancer </a:t>
            </a:r>
            <a:r>
              <a:rPr lang="hu-HU" sz="1400" b="1" dirty="0" err="1" smtClean="0"/>
              <a:t>wurden</a:t>
            </a:r>
            <a:r>
              <a:rPr lang="hu-HU" sz="1400" b="1" dirty="0" smtClean="0"/>
              <a:t> die </a:t>
            </a:r>
            <a:r>
              <a:rPr lang="hu-HU" sz="1400" b="1" dirty="0" err="1" smtClean="0"/>
              <a:t>gt-Bindungsstellen</a:t>
            </a:r>
            <a:r>
              <a:rPr lang="hu-HU" sz="1400" b="1" dirty="0" smtClean="0"/>
              <a:t> </a:t>
            </a:r>
            <a:r>
              <a:rPr lang="hu-HU" sz="1400" b="1" dirty="0" err="1" smtClean="0"/>
              <a:t>entfenrt</a:t>
            </a:r>
            <a:r>
              <a:rPr lang="hu-HU" sz="1400" b="1" dirty="0" smtClean="0"/>
              <a:t>.</a:t>
            </a:r>
            <a:endParaRPr lang="hu-HU" sz="1400" b="1" dirty="0"/>
          </a:p>
          <a:p>
            <a:pPr>
              <a:spcBef>
                <a:spcPct val="50000"/>
              </a:spcBef>
            </a:pPr>
            <a:r>
              <a:rPr lang="hu-HU" sz="1400" b="1" dirty="0"/>
              <a:t>D. Die </a:t>
            </a:r>
            <a:r>
              <a:rPr lang="hu-HU" sz="1400" b="1" dirty="0" err="1"/>
              <a:t>Rolle</a:t>
            </a:r>
            <a:r>
              <a:rPr lang="hu-HU" sz="1400" b="1" dirty="0"/>
              <a:t> der </a:t>
            </a:r>
            <a:r>
              <a:rPr lang="hu-HU" sz="1400" b="1" dirty="0" err="1"/>
              <a:t>spacer</a:t>
            </a:r>
            <a:r>
              <a:rPr lang="hu-HU" sz="1400" b="1" dirty="0"/>
              <a:t> </a:t>
            </a:r>
            <a:r>
              <a:rPr lang="hu-HU" sz="1400" b="1" dirty="0" err="1"/>
              <a:t>für</a:t>
            </a:r>
            <a:r>
              <a:rPr lang="hu-HU" sz="1400" b="1" dirty="0"/>
              <a:t> die </a:t>
            </a:r>
            <a:r>
              <a:rPr lang="hu-HU" sz="1400" b="1" dirty="0" err="1"/>
              <a:t>richtige</a:t>
            </a:r>
            <a:r>
              <a:rPr lang="hu-HU" sz="1400" b="1" dirty="0"/>
              <a:t> </a:t>
            </a:r>
            <a:r>
              <a:rPr lang="hu-HU" sz="1400" b="1" dirty="0" err="1"/>
              <a:t>Expression</a:t>
            </a:r>
            <a:endParaRPr lang="hu-HU" sz="1400" b="1" dirty="0"/>
          </a:p>
        </p:txBody>
      </p:sp>
      <p:sp>
        <p:nvSpPr>
          <p:cNvPr id="4" name="Text Box 3"/>
          <p:cNvSpPr txBox="1">
            <a:spLocks noChangeArrowheads="1"/>
          </p:cNvSpPr>
          <p:nvPr/>
        </p:nvSpPr>
        <p:spPr bwMode="auto">
          <a:xfrm>
            <a:off x="6948488" y="0"/>
            <a:ext cx="2057400" cy="274638"/>
          </a:xfrm>
          <a:prstGeom prst="rect">
            <a:avLst/>
          </a:prstGeom>
          <a:noFill/>
          <a:ln w="9525">
            <a:noFill/>
            <a:miter lim="800000"/>
            <a:headEnd/>
            <a:tailEnd/>
          </a:ln>
        </p:spPr>
        <p:txBody>
          <a:bodyPr>
            <a:spAutoFit/>
          </a:bodyPr>
          <a:lstStyle/>
          <a:p>
            <a:pPr eaLnBrk="0" hangingPunct="0">
              <a:spcBef>
                <a:spcPct val="50000"/>
              </a:spcBef>
            </a:pPr>
            <a:r>
              <a:rPr lang="hu-HU" sz="1200" dirty="0" err="1"/>
              <a:t>Arias-Stewart</a:t>
            </a:r>
            <a:r>
              <a:rPr lang="hu-HU" sz="1200" dirty="0"/>
              <a:t>, OUP, 2003</a:t>
            </a:r>
            <a:endParaRPr lang="hu-HU" sz="2400" dirty="0">
              <a:latin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Fig 3-18 B"/>
          <p:cNvPicPr>
            <a:picLocks noChangeAspect="1" noChangeArrowheads="1"/>
          </p:cNvPicPr>
          <p:nvPr/>
        </p:nvPicPr>
        <p:blipFill>
          <a:blip r:embed="rId2" cstate="screen"/>
          <a:srcRect/>
          <a:stretch>
            <a:fillRect/>
          </a:stretch>
        </p:blipFill>
        <p:spPr bwMode="auto">
          <a:xfrm>
            <a:off x="323850" y="2076450"/>
            <a:ext cx="8653463" cy="462438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screen"/>
          <a:srcRect/>
          <a:stretch>
            <a:fillRect/>
          </a:stretch>
        </p:blipFill>
        <p:spPr bwMode="auto">
          <a:xfrm>
            <a:off x="323850" y="404813"/>
            <a:ext cx="5070475" cy="5800725"/>
          </a:xfrm>
          <a:prstGeom prst="rect">
            <a:avLst/>
          </a:prstGeom>
          <a:noFill/>
          <a:ln w="9525">
            <a:noFill/>
            <a:miter lim="800000"/>
            <a:headEnd/>
            <a:tailEnd/>
          </a:ln>
        </p:spPr>
      </p:pic>
      <p:sp>
        <p:nvSpPr>
          <p:cNvPr id="58372" name="Text Box 6"/>
          <p:cNvSpPr txBox="1">
            <a:spLocks noChangeArrowheads="1"/>
          </p:cNvSpPr>
          <p:nvPr/>
        </p:nvSpPr>
        <p:spPr bwMode="auto">
          <a:xfrm>
            <a:off x="5580113" y="2060575"/>
            <a:ext cx="3240038" cy="3693319"/>
          </a:xfrm>
          <a:prstGeom prst="rect">
            <a:avLst/>
          </a:prstGeom>
          <a:noFill/>
          <a:ln w="9525">
            <a:noFill/>
            <a:miter lim="800000"/>
            <a:headEnd/>
            <a:tailEnd/>
          </a:ln>
        </p:spPr>
        <p:txBody>
          <a:bodyPr wrap="square">
            <a:spAutoFit/>
          </a:bodyPr>
          <a:lstStyle/>
          <a:p>
            <a:pPr>
              <a:spcBef>
                <a:spcPct val="50000"/>
              </a:spcBef>
            </a:pPr>
            <a:r>
              <a:rPr lang="hu-HU" dirty="0" err="1"/>
              <a:t>Diese</a:t>
            </a:r>
            <a:r>
              <a:rPr lang="hu-HU" dirty="0"/>
              <a:t> </a:t>
            </a:r>
            <a:r>
              <a:rPr lang="hu-HU" dirty="0" err="1" smtClean="0"/>
              <a:t>Eve-Streifen</a:t>
            </a:r>
            <a:r>
              <a:rPr lang="hu-HU" dirty="0" smtClean="0"/>
              <a:t> </a:t>
            </a:r>
            <a:r>
              <a:rPr lang="hu-HU" dirty="0" err="1"/>
              <a:t>sind</a:t>
            </a:r>
            <a:r>
              <a:rPr lang="hu-HU" dirty="0"/>
              <a:t> </a:t>
            </a:r>
            <a:r>
              <a:rPr lang="hu-HU" dirty="0" err="1"/>
              <a:t>sehr</a:t>
            </a:r>
            <a:r>
              <a:rPr lang="hu-HU" dirty="0"/>
              <a:t> </a:t>
            </a:r>
            <a:r>
              <a:rPr lang="hu-HU" dirty="0" err="1" smtClean="0"/>
              <a:t>regelmäßig</a:t>
            </a:r>
            <a:r>
              <a:rPr lang="hu-HU" dirty="0" smtClean="0"/>
              <a:t> </a:t>
            </a:r>
            <a:r>
              <a:rPr lang="hu-HU" dirty="0" err="1" smtClean="0"/>
              <a:t>erscheinende</a:t>
            </a:r>
            <a:r>
              <a:rPr lang="hu-HU" dirty="0" smtClean="0"/>
              <a:t> </a:t>
            </a:r>
            <a:r>
              <a:rPr lang="hu-HU" dirty="0" err="1" smtClean="0"/>
              <a:t>Strukturen</a:t>
            </a:r>
            <a:r>
              <a:rPr lang="hu-HU" dirty="0"/>
              <a:t>, </a:t>
            </a:r>
            <a:br>
              <a:rPr lang="hu-HU" dirty="0"/>
            </a:br>
            <a:r>
              <a:rPr lang="hu-HU" dirty="0"/>
              <a:t/>
            </a:r>
            <a:br>
              <a:rPr lang="hu-HU" dirty="0"/>
            </a:br>
            <a:r>
              <a:rPr lang="hu-HU" dirty="0"/>
              <a:t/>
            </a:r>
            <a:br>
              <a:rPr lang="hu-HU" dirty="0"/>
            </a:br>
            <a:r>
              <a:rPr lang="hu-HU" dirty="0" err="1"/>
              <a:t>aber</a:t>
            </a:r>
            <a:r>
              <a:rPr lang="hu-HU" dirty="0"/>
              <a:t> </a:t>
            </a:r>
            <a:r>
              <a:rPr lang="hu-HU" dirty="0" smtClean="0"/>
              <a:t>die </a:t>
            </a:r>
            <a:r>
              <a:rPr lang="hu-HU" dirty="0" err="1" smtClean="0"/>
              <a:t>Expression</a:t>
            </a:r>
            <a:r>
              <a:rPr lang="hu-HU" dirty="0" smtClean="0"/>
              <a:t> der Eve mRNS in </a:t>
            </a:r>
            <a:r>
              <a:rPr lang="hu-HU" dirty="0" err="1" smtClean="0"/>
              <a:t>jedem</a:t>
            </a:r>
            <a:r>
              <a:rPr lang="hu-HU" dirty="0" smtClean="0"/>
              <a:t> </a:t>
            </a:r>
            <a:r>
              <a:rPr lang="hu-HU" dirty="0" err="1" smtClean="0"/>
              <a:t>einzelnen</a:t>
            </a:r>
            <a:r>
              <a:rPr lang="hu-HU" dirty="0" smtClean="0"/>
              <a:t> </a:t>
            </a:r>
            <a:r>
              <a:rPr lang="hu-HU" dirty="0" err="1"/>
              <a:t>Streifen</a:t>
            </a:r>
            <a:r>
              <a:rPr lang="hu-HU" dirty="0"/>
              <a:t> </a:t>
            </a:r>
            <a:r>
              <a:rPr lang="hu-HU" dirty="0" err="1" smtClean="0"/>
              <a:t>wird</a:t>
            </a:r>
            <a:r>
              <a:rPr lang="hu-HU" dirty="0" smtClean="0"/>
              <a:t> </a:t>
            </a:r>
            <a:r>
              <a:rPr lang="hu-HU" dirty="0" err="1" smtClean="0"/>
              <a:t>durch</a:t>
            </a:r>
            <a:r>
              <a:rPr lang="hu-HU" dirty="0" smtClean="0"/>
              <a:t> </a:t>
            </a:r>
            <a:r>
              <a:rPr lang="hu-HU" dirty="0" err="1" smtClean="0"/>
              <a:t>einen</a:t>
            </a:r>
            <a:r>
              <a:rPr lang="hu-HU" dirty="0" smtClean="0"/>
              <a:t> </a:t>
            </a:r>
            <a:r>
              <a:rPr lang="hu-HU" dirty="0" err="1" smtClean="0"/>
              <a:t>eigenen</a:t>
            </a:r>
            <a:r>
              <a:rPr lang="hu-HU" dirty="0" smtClean="0"/>
              <a:t>, von den </a:t>
            </a:r>
            <a:r>
              <a:rPr lang="hu-HU" dirty="0" err="1" smtClean="0"/>
              <a:t>anderen</a:t>
            </a:r>
            <a:r>
              <a:rPr lang="hu-HU" dirty="0" smtClean="0"/>
              <a:t> </a:t>
            </a:r>
            <a:r>
              <a:rPr lang="hu-HU" dirty="0" err="1" smtClean="0"/>
              <a:t>abweichenden</a:t>
            </a:r>
            <a:r>
              <a:rPr lang="hu-HU" dirty="0" smtClean="0"/>
              <a:t>  Enhancer </a:t>
            </a:r>
            <a:r>
              <a:rPr lang="hu-HU" dirty="0" err="1" smtClean="0"/>
              <a:t>gesteuert</a:t>
            </a:r>
            <a:r>
              <a:rPr lang="hu-HU" dirty="0" smtClean="0"/>
              <a:t>, der </a:t>
            </a:r>
            <a:r>
              <a:rPr lang="hu-HU" dirty="0" err="1" smtClean="0"/>
              <a:t>bindet</a:t>
            </a:r>
            <a:r>
              <a:rPr lang="hu-HU" dirty="0" smtClean="0"/>
              <a:t> </a:t>
            </a:r>
            <a:r>
              <a:rPr lang="hu-HU" dirty="0" err="1" smtClean="0"/>
              <a:t>bestimmte</a:t>
            </a:r>
            <a:r>
              <a:rPr lang="hu-HU" dirty="0"/>
              <a:t>, </a:t>
            </a:r>
            <a:r>
              <a:rPr lang="hu-HU" dirty="0" err="1" smtClean="0"/>
              <a:t>eigenartige</a:t>
            </a:r>
            <a:r>
              <a:rPr lang="hu-HU" dirty="0" smtClean="0"/>
              <a:t> </a:t>
            </a:r>
            <a:r>
              <a:rPr lang="hu-HU" dirty="0" err="1" smtClean="0"/>
              <a:t>Kombination</a:t>
            </a:r>
            <a:r>
              <a:rPr lang="hu-HU" dirty="0" smtClean="0"/>
              <a:t> </a:t>
            </a:r>
            <a:r>
              <a:rPr lang="hu-HU" dirty="0"/>
              <a:t>der </a:t>
            </a:r>
            <a:r>
              <a:rPr lang="hu-HU" dirty="0" err="1"/>
              <a:t>TF-en</a:t>
            </a:r>
            <a:endParaRPr lang="hu-HU" dirty="0"/>
          </a:p>
        </p:txBody>
      </p:sp>
      <p:sp>
        <p:nvSpPr>
          <p:cNvPr id="5" name="Szövegdoboz 4"/>
          <p:cNvSpPr txBox="1"/>
          <p:nvPr/>
        </p:nvSpPr>
        <p:spPr>
          <a:xfrm>
            <a:off x="5796136" y="620688"/>
            <a:ext cx="3024336" cy="1384995"/>
          </a:xfrm>
          <a:prstGeom prst="rect">
            <a:avLst/>
          </a:prstGeom>
          <a:noFill/>
        </p:spPr>
        <p:txBody>
          <a:bodyPr wrap="square" rtlCol="0">
            <a:spAutoFit/>
          </a:bodyPr>
          <a:lstStyle/>
          <a:p>
            <a:r>
              <a:rPr lang="hu-HU" sz="2800" b="1" dirty="0" smtClean="0">
                <a:solidFill>
                  <a:srgbClr val="C00000"/>
                </a:solidFill>
              </a:rPr>
              <a:t>Main </a:t>
            </a:r>
            <a:r>
              <a:rPr lang="hu-HU" sz="2800" b="1" dirty="0" err="1" smtClean="0">
                <a:solidFill>
                  <a:srgbClr val="C00000"/>
                </a:solidFill>
              </a:rPr>
              <a:t>message</a:t>
            </a:r>
            <a:r>
              <a:rPr lang="hu-HU" sz="2800" b="1" dirty="0" smtClean="0">
                <a:solidFill>
                  <a:srgbClr val="C00000"/>
                </a:solidFill>
              </a:rPr>
              <a:t> </a:t>
            </a:r>
            <a:r>
              <a:rPr lang="hu-HU" sz="2800" b="1" dirty="0" err="1" smtClean="0">
                <a:solidFill>
                  <a:srgbClr val="C00000"/>
                </a:solidFill>
              </a:rPr>
              <a:t>dieses</a:t>
            </a:r>
            <a:r>
              <a:rPr lang="hu-HU" sz="2800" b="1" dirty="0" smtClean="0">
                <a:solidFill>
                  <a:srgbClr val="C00000"/>
                </a:solidFill>
              </a:rPr>
              <a:t> </a:t>
            </a:r>
            <a:r>
              <a:rPr lang="hu-HU" sz="2800" b="1" dirty="0" err="1" smtClean="0">
                <a:solidFill>
                  <a:srgbClr val="C00000"/>
                </a:solidFill>
              </a:rPr>
              <a:t>Vortrages</a:t>
            </a:r>
            <a:r>
              <a:rPr lang="hu-HU" sz="2800" b="1" dirty="0" smtClean="0">
                <a:solidFill>
                  <a:srgbClr val="C00000"/>
                </a:solidFill>
              </a:rPr>
              <a:t>:</a:t>
            </a:r>
            <a:endParaRPr lang="hu-HU" sz="28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rias 3-6"/>
          <p:cNvPicPr>
            <a:picLocks noChangeAspect="1" noChangeArrowheads="1"/>
          </p:cNvPicPr>
          <p:nvPr/>
        </p:nvPicPr>
        <p:blipFill>
          <a:blip r:embed="rId3" cstate="screen"/>
          <a:srcRect/>
          <a:stretch>
            <a:fillRect/>
          </a:stretch>
        </p:blipFill>
        <p:spPr bwMode="auto">
          <a:xfrm>
            <a:off x="395288" y="1773238"/>
            <a:ext cx="8208962" cy="4608512"/>
          </a:xfrm>
          <a:prstGeom prst="rect">
            <a:avLst/>
          </a:prstGeom>
          <a:noFill/>
          <a:ln w="9525">
            <a:noFill/>
            <a:miter lim="800000"/>
            <a:headEnd/>
            <a:tailEnd/>
          </a:ln>
        </p:spPr>
      </p:pic>
      <p:sp>
        <p:nvSpPr>
          <p:cNvPr id="119812" name="Text Box 4"/>
          <p:cNvSpPr txBox="1">
            <a:spLocks noChangeArrowheads="1"/>
          </p:cNvSpPr>
          <p:nvPr/>
        </p:nvSpPr>
        <p:spPr bwMode="auto">
          <a:xfrm>
            <a:off x="611188" y="260350"/>
            <a:ext cx="8064500" cy="915988"/>
          </a:xfrm>
          <a:prstGeom prst="rect">
            <a:avLst/>
          </a:prstGeom>
          <a:noFill/>
          <a:ln w="9525">
            <a:noFill/>
            <a:miter lim="800000"/>
            <a:headEnd/>
            <a:tailEnd/>
          </a:ln>
        </p:spPr>
        <p:txBody>
          <a:bodyPr>
            <a:spAutoFit/>
          </a:bodyPr>
          <a:lstStyle/>
          <a:p>
            <a:pPr algn="ctr">
              <a:spcBef>
                <a:spcPct val="50000"/>
              </a:spcBef>
            </a:pPr>
            <a:r>
              <a:rPr lang="hu-HU"/>
              <a:t>Kombinatorielle Wirkung von verschiedenen TF-en an die Expression eines Gens –</a:t>
            </a:r>
            <a:br>
              <a:rPr lang="hu-HU"/>
            </a:br>
            <a:r>
              <a:rPr lang="hu-HU"/>
              <a:t>hängt von Modularität des Enhancers</a:t>
            </a:r>
          </a:p>
        </p:txBody>
      </p:sp>
      <p:sp>
        <p:nvSpPr>
          <p:cNvPr id="119813" name="Line 5"/>
          <p:cNvSpPr>
            <a:spLocks noChangeShapeType="1"/>
          </p:cNvSpPr>
          <p:nvPr/>
        </p:nvSpPr>
        <p:spPr bwMode="auto">
          <a:xfrm>
            <a:off x="2339975" y="1557338"/>
            <a:ext cx="3095625" cy="0"/>
          </a:xfrm>
          <a:prstGeom prst="line">
            <a:avLst/>
          </a:prstGeom>
          <a:noFill/>
          <a:ln w="9525">
            <a:solidFill>
              <a:schemeClr val="tx1"/>
            </a:solidFill>
            <a:round/>
            <a:headEnd type="triangle" w="med" len="med"/>
            <a:tailEnd type="triangle" w="med" len="med"/>
          </a:ln>
          <a:effectLst/>
        </p:spPr>
        <p:txBody>
          <a:bodyPr/>
          <a:lstStyle/>
          <a:p>
            <a:endParaRPr lang="hu-HU"/>
          </a:p>
        </p:txBody>
      </p:sp>
      <p:sp>
        <p:nvSpPr>
          <p:cNvPr id="119814" name="Text Box 6"/>
          <p:cNvSpPr txBox="1">
            <a:spLocks noChangeArrowheads="1"/>
          </p:cNvSpPr>
          <p:nvPr/>
        </p:nvSpPr>
        <p:spPr bwMode="auto">
          <a:xfrm>
            <a:off x="2557463" y="1243013"/>
            <a:ext cx="2735262" cy="366712"/>
          </a:xfrm>
          <a:prstGeom prst="rect">
            <a:avLst/>
          </a:prstGeom>
          <a:noFill/>
          <a:ln w="9525">
            <a:noFill/>
            <a:miter lim="800000"/>
            <a:headEnd/>
            <a:tailEnd/>
          </a:ln>
          <a:effectLst/>
        </p:spPr>
        <p:txBody>
          <a:bodyPr>
            <a:spAutoFit/>
          </a:bodyPr>
          <a:lstStyle/>
          <a:p>
            <a:pPr>
              <a:spcBef>
                <a:spcPct val="50000"/>
              </a:spcBef>
            </a:pPr>
            <a:r>
              <a:rPr lang="hu-HU"/>
              <a:t>Enhancer </a:t>
            </a:r>
            <a:r>
              <a:rPr lang="hu-HU" sz="1000"/>
              <a:t>(mit 5 TF-Bindungsstellen)</a:t>
            </a:r>
          </a:p>
        </p:txBody>
      </p:sp>
      <p:sp>
        <p:nvSpPr>
          <p:cNvPr id="119815" name="Text Box 7"/>
          <p:cNvSpPr txBox="1">
            <a:spLocks noChangeArrowheads="1"/>
          </p:cNvSpPr>
          <p:nvPr/>
        </p:nvSpPr>
        <p:spPr bwMode="auto">
          <a:xfrm>
            <a:off x="5851525" y="1236663"/>
            <a:ext cx="1389063" cy="366712"/>
          </a:xfrm>
          <a:prstGeom prst="rect">
            <a:avLst/>
          </a:prstGeom>
          <a:noFill/>
          <a:ln w="9525">
            <a:noFill/>
            <a:miter lim="800000"/>
            <a:headEnd/>
            <a:tailEnd/>
          </a:ln>
          <a:effectLst/>
        </p:spPr>
        <p:txBody>
          <a:bodyPr>
            <a:spAutoFit/>
          </a:bodyPr>
          <a:lstStyle/>
          <a:p>
            <a:pPr>
              <a:spcBef>
                <a:spcPct val="50000"/>
              </a:spcBef>
            </a:pPr>
            <a:r>
              <a:rPr lang="hu-HU"/>
              <a:t>Promoter</a:t>
            </a:r>
            <a:endParaRPr lang="hu-HU" sz="1000"/>
          </a:p>
        </p:txBody>
      </p:sp>
      <p:sp>
        <p:nvSpPr>
          <p:cNvPr id="119816" name="Line 8"/>
          <p:cNvSpPr>
            <a:spLocks noChangeShapeType="1"/>
          </p:cNvSpPr>
          <p:nvPr/>
        </p:nvSpPr>
        <p:spPr bwMode="auto">
          <a:xfrm>
            <a:off x="5868988" y="1557338"/>
            <a:ext cx="1258887" cy="0"/>
          </a:xfrm>
          <a:prstGeom prst="line">
            <a:avLst/>
          </a:prstGeom>
          <a:noFill/>
          <a:ln w="9525">
            <a:solidFill>
              <a:schemeClr val="tx1"/>
            </a:solidFill>
            <a:round/>
            <a:headEnd type="triangle" w="med" len="med"/>
            <a:tailEnd type="triangle" w="med" len="med"/>
          </a:ln>
          <a:effectLst/>
        </p:spPr>
        <p:txBody>
          <a:bodyPr/>
          <a:lstStyle/>
          <a:p>
            <a:endParaRPr lang="hu-H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539552" y="4567237"/>
            <a:ext cx="8064500" cy="2290763"/>
          </a:xfrm>
          <a:prstGeom prst="rect">
            <a:avLst/>
          </a:prstGeom>
          <a:noFill/>
          <a:ln w="9525">
            <a:noFill/>
            <a:miter lim="800000"/>
            <a:headEnd/>
            <a:tailEnd/>
          </a:ln>
        </p:spPr>
        <p:txBody>
          <a:bodyPr>
            <a:spAutoFit/>
          </a:bodyPr>
          <a:lstStyle/>
          <a:p>
            <a:pPr algn="ctr" eaLnBrk="0" hangingPunct="0">
              <a:spcBef>
                <a:spcPct val="50000"/>
              </a:spcBef>
            </a:pPr>
            <a:r>
              <a:rPr lang="hu-HU" sz="2400" dirty="0" err="1"/>
              <a:t>Bewegungstypen</a:t>
            </a:r>
            <a:r>
              <a:rPr lang="hu-HU" sz="2400" dirty="0"/>
              <a:t> der </a:t>
            </a:r>
            <a:r>
              <a:rPr lang="hu-HU" sz="2400" dirty="0" err="1"/>
              <a:t>Transkriptionsfaktoren</a:t>
            </a:r>
            <a:r>
              <a:rPr lang="hu-HU" sz="2400" dirty="0"/>
              <a:t> </a:t>
            </a:r>
            <a:r>
              <a:rPr lang="hu-HU" sz="2400" dirty="0" err="1"/>
              <a:t>im</a:t>
            </a:r>
            <a:r>
              <a:rPr lang="hu-HU" sz="2400" dirty="0"/>
              <a:t> </a:t>
            </a:r>
            <a:r>
              <a:rPr lang="hu-HU" sz="2400" dirty="0" err="1"/>
              <a:t>Zellkern</a:t>
            </a:r>
            <a:r>
              <a:rPr lang="hu-HU" sz="2400" dirty="0"/>
              <a:t>:</a:t>
            </a:r>
          </a:p>
          <a:p>
            <a:pPr algn="ctr" eaLnBrk="0" hangingPunct="0">
              <a:spcBef>
                <a:spcPct val="50000"/>
              </a:spcBef>
            </a:pPr>
            <a:r>
              <a:rPr lang="hu-HU" sz="1600" dirty="0"/>
              <a:t>3D </a:t>
            </a:r>
            <a:r>
              <a:rPr lang="hu-HU" sz="1600" dirty="0" err="1"/>
              <a:t>Diffusion</a:t>
            </a:r>
            <a:endParaRPr lang="hu-HU" sz="1600" dirty="0"/>
          </a:p>
          <a:p>
            <a:pPr algn="ctr" eaLnBrk="0" hangingPunct="0">
              <a:spcBef>
                <a:spcPct val="50000"/>
              </a:spcBef>
            </a:pPr>
            <a:r>
              <a:rPr lang="hu-HU" sz="1600" dirty="0"/>
              <a:t>1D </a:t>
            </a:r>
            <a:r>
              <a:rPr lang="hu-HU" sz="1600" dirty="0" err="1"/>
              <a:t>Gleiten</a:t>
            </a:r>
            <a:r>
              <a:rPr lang="hu-HU" sz="1600" dirty="0"/>
              <a:t> (</a:t>
            </a:r>
            <a:r>
              <a:rPr lang="hu-HU" sz="1600" dirty="0" err="1"/>
              <a:t>sliding</a:t>
            </a:r>
            <a:r>
              <a:rPr lang="hu-HU" sz="1600" dirty="0"/>
              <a:t>) </a:t>
            </a:r>
            <a:r>
              <a:rPr lang="hu-HU" sz="1600" dirty="0" err="1"/>
              <a:t>einige</a:t>
            </a:r>
            <a:r>
              <a:rPr lang="hu-HU" sz="1600" dirty="0"/>
              <a:t> hundere </a:t>
            </a:r>
            <a:r>
              <a:rPr lang="hu-HU" sz="1600" dirty="0" err="1"/>
              <a:t>Bp</a:t>
            </a:r>
            <a:r>
              <a:rPr lang="hu-HU" sz="1600" dirty="0"/>
              <a:t>, </a:t>
            </a:r>
            <a:r>
              <a:rPr lang="hu-HU" sz="1600" dirty="0" err="1"/>
              <a:t>dann</a:t>
            </a:r>
            <a:endParaRPr lang="hu-HU" sz="1600" dirty="0"/>
          </a:p>
          <a:p>
            <a:pPr algn="ctr" eaLnBrk="0" hangingPunct="0">
              <a:spcBef>
                <a:spcPct val="50000"/>
              </a:spcBef>
            </a:pPr>
            <a:r>
              <a:rPr lang="hu-HU" sz="1600" dirty="0" err="1"/>
              <a:t>Hopsen</a:t>
            </a:r>
            <a:r>
              <a:rPr lang="hu-HU" sz="1600" dirty="0"/>
              <a:t> (hopping; </a:t>
            </a:r>
            <a:r>
              <a:rPr lang="hu-HU" sz="1600" dirty="0" err="1"/>
              <a:t>kurze</a:t>
            </a:r>
            <a:r>
              <a:rPr lang="hu-HU" sz="1600" dirty="0"/>
              <a:t> </a:t>
            </a:r>
            <a:r>
              <a:rPr lang="hu-HU" sz="1600" dirty="0" err="1"/>
              <a:t>Distanz</a:t>
            </a:r>
            <a:r>
              <a:rPr lang="hu-HU" sz="1600" dirty="0"/>
              <a:t>) </a:t>
            </a:r>
            <a:r>
              <a:rPr lang="hu-HU" sz="1600" dirty="0" err="1"/>
              <a:t>oder</a:t>
            </a:r>
            <a:endParaRPr lang="hu-HU" sz="1600" dirty="0"/>
          </a:p>
          <a:p>
            <a:pPr algn="ctr" eaLnBrk="0" hangingPunct="0">
              <a:spcBef>
                <a:spcPct val="50000"/>
              </a:spcBef>
            </a:pPr>
            <a:r>
              <a:rPr lang="hu-HU" sz="1600" dirty="0"/>
              <a:t>Springen (jumping; </a:t>
            </a:r>
            <a:r>
              <a:rPr lang="hu-HU" sz="1600" dirty="0" err="1"/>
              <a:t>ferner</a:t>
            </a:r>
            <a:r>
              <a:rPr lang="hu-HU" sz="1600" dirty="0"/>
              <a:t>)</a:t>
            </a:r>
          </a:p>
          <a:p>
            <a:pPr algn="ctr" eaLnBrk="0" hangingPunct="0">
              <a:spcBef>
                <a:spcPct val="50000"/>
              </a:spcBef>
            </a:pPr>
            <a:r>
              <a:rPr lang="hu-HU" sz="1600" dirty="0" err="1"/>
              <a:t>intersegmentales</a:t>
            </a:r>
            <a:r>
              <a:rPr lang="hu-HU" sz="1600" dirty="0"/>
              <a:t> </a:t>
            </a:r>
            <a:r>
              <a:rPr lang="hu-HU" sz="1600" dirty="0" err="1"/>
              <a:t>Transfer</a:t>
            </a:r>
            <a:r>
              <a:rPr lang="hu-HU" sz="1600" dirty="0"/>
              <a:t> (</a:t>
            </a:r>
            <a:r>
              <a:rPr lang="hu-HU" sz="1600" dirty="0" err="1"/>
              <a:t>für</a:t>
            </a:r>
            <a:r>
              <a:rPr lang="hu-HU" sz="1600" dirty="0"/>
              <a:t> TF mit 2 DBD)</a:t>
            </a:r>
          </a:p>
        </p:txBody>
      </p:sp>
      <p:pic>
        <p:nvPicPr>
          <p:cNvPr id="14337" name="Picture 1"/>
          <p:cNvPicPr>
            <a:picLocks noChangeAspect="1" noChangeArrowheads="1"/>
          </p:cNvPicPr>
          <p:nvPr/>
        </p:nvPicPr>
        <p:blipFill>
          <a:blip r:embed="rId3" cstate="screen"/>
          <a:srcRect/>
          <a:stretch>
            <a:fillRect/>
          </a:stretch>
        </p:blipFill>
        <p:spPr bwMode="auto">
          <a:xfrm>
            <a:off x="0" y="0"/>
            <a:ext cx="9144000" cy="44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395288" y="981075"/>
            <a:ext cx="8229600" cy="4525963"/>
          </a:xfrm>
        </p:spPr>
        <p:txBody>
          <a:bodyPr/>
          <a:lstStyle/>
          <a:p>
            <a:pPr eaLnBrk="1" hangingPunct="1">
              <a:lnSpc>
                <a:spcPct val="90000"/>
              </a:lnSpc>
            </a:pPr>
            <a:r>
              <a:rPr lang="hu-HU" dirty="0" smtClean="0"/>
              <a:t>Die </a:t>
            </a:r>
            <a:r>
              <a:rPr lang="hu-HU" dirty="0" err="1" smtClean="0"/>
              <a:t>meisten</a:t>
            </a:r>
            <a:r>
              <a:rPr lang="hu-HU" dirty="0" smtClean="0"/>
              <a:t> </a:t>
            </a:r>
            <a:r>
              <a:rPr lang="hu-HU" dirty="0" err="1" smtClean="0"/>
              <a:t>TF-en</a:t>
            </a:r>
            <a:r>
              <a:rPr lang="hu-HU" dirty="0" smtClean="0"/>
              <a:t> </a:t>
            </a:r>
            <a:r>
              <a:rPr lang="hu-HU" dirty="0" err="1" smtClean="0"/>
              <a:t>sind</a:t>
            </a:r>
            <a:r>
              <a:rPr lang="hu-HU" dirty="0" smtClean="0"/>
              <a:t> an DNS </a:t>
            </a:r>
            <a:r>
              <a:rPr lang="hu-HU" dirty="0" err="1" smtClean="0"/>
              <a:t>gebunden</a:t>
            </a:r>
            <a:r>
              <a:rPr lang="hu-HU" dirty="0" smtClean="0"/>
              <a:t>: </a:t>
            </a:r>
            <a:r>
              <a:rPr lang="hu-HU" dirty="0" err="1" smtClean="0"/>
              <a:t>diffundieren</a:t>
            </a:r>
            <a:r>
              <a:rPr lang="hu-HU" dirty="0" smtClean="0"/>
              <a:t> </a:t>
            </a:r>
            <a:r>
              <a:rPr lang="hu-HU" dirty="0" err="1" smtClean="0"/>
              <a:t>nicht</a:t>
            </a:r>
            <a:r>
              <a:rPr lang="hu-HU" dirty="0" smtClean="0"/>
              <a:t> </a:t>
            </a:r>
            <a:r>
              <a:rPr lang="hu-HU" dirty="0" err="1" smtClean="0"/>
              <a:t>frei</a:t>
            </a:r>
            <a:r>
              <a:rPr lang="hu-HU" dirty="0" smtClean="0"/>
              <a:t> 3D in </a:t>
            </a:r>
            <a:r>
              <a:rPr lang="hu-HU" dirty="0" err="1" smtClean="0"/>
              <a:t>Kernmatrix</a:t>
            </a:r>
            <a:r>
              <a:rPr lang="hu-HU" dirty="0" smtClean="0"/>
              <a:t> </a:t>
            </a:r>
            <a:r>
              <a:rPr lang="hu-HU" dirty="0" err="1" smtClean="0"/>
              <a:t>sondern</a:t>
            </a:r>
            <a:r>
              <a:rPr lang="hu-HU" dirty="0" smtClean="0"/>
              <a:t> </a:t>
            </a:r>
            <a:r>
              <a:rPr lang="hu-HU" dirty="0" err="1" smtClean="0"/>
              <a:t>binden</a:t>
            </a:r>
            <a:r>
              <a:rPr lang="hu-HU" dirty="0" smtClean="0"/>
              <a:t> </a:t>
            </a:r>
            <a:r>
              <a:rPr lang="hu-HU" dirty="0" err="1" smtClean="0"/>
              <a:t>sich</a:t>
            </a:r>
            <a:r>
              <a:rPr lang="hu-HU" dirty="0" smtClean="0"/>
              <a:t> an </a:t>
            </a:r>
            <a:r>
              <a:rPr lang="hu-HU" dirty="0" err="1" smtClean="0"/>
              <a:t>nichtspezifischen</a:t>
            </a:r>
            <a:r>
              <a:rPr lang="hu-HU" dirty="0" smtClean="0"/>
              <a:t> </a:t>
            </a:r>
            <a:r>
              <a:rPr lang="hu-HU" dirty="0" err="1" smtClean="0"/>
              <a:t>Sequenzen</a:t>
            </a:r>
            <a:r>
              <a:rPr lang="hu-HU" dirty="0" smtClean="0"/>
              <a:t> (</a:t>
            </a:r>
            <a:r>
              <a:rPr lang="hu-HU" dirty="0" err="1" smtClean="0"/>
              <a:t>aspezifische</a:t>
            </a:r>
            <a:r>
              <a:rPr lang="hu-HU" dirty="0" smtClean="0"/>
              <a:t> </a:t>
            </a:r>
            <a:r>
              <a:rPr lang="hu-HU" dirty="0" err="1" smtClean="0"/>
              <a:t>Bindung</a:t>
            </a:r>
            <a:r>
              <a:rPr lang="hu-HU" dirty="0" smtClean="0"/>
              <a:t> an </a:t>
            </a:r>
            <a:r>
              <a:rPr lang="hu-HU" dirty="0" err="1" smtClean="0"/>
              <a:t>Zucker-Phosphat</a:t>
            </a:r>
            <a:r>
              <a:rPr lang="hu-HU" dirty="0" smtClean="0"/>
              <a:t> </a:t>
            </a:r>
            <a:r>
              <a:rPr lang="hu-HU" dirty="0" err="1" smtClean="0"/>
              <a:t>Gerüst</a:t>
            </a:r>
            <a:r>
              <a:rPr lang="hu-HU" dirty="0" smtClean="0"/>
              <a:t>).</a:t>
            </a:r>
          </a:p>
          <a:p>
            <a:pPr eaLnBrk="1" hangingPunct="1">
              <a:lnSpc>
                <a:spcPct val="90000"/>
              </a:lnSpc>
            </a:pPr>
            <a:r>
              <a:rPr lang="hu-HU" dirty="0" err="1" smtClean="0"/>
              <a:t>Schätzungen</a:t>
            </a:r>
            <a:r>
              <a:rPr lang="hu-HU" dirty="0" smtClean="0"/>
              <a:t>: </a:t>
            </a:r>
            <a:r>
              <a:rPr lang="hu-HU" dirty="0" err="1" smtClean="0"/>
              <a:t>im</a:t>
            </a:r>
            <a:r>
              <a:rPr lang="hu-HU" dirty="0" smtClean="0"/>
              <a:t> </a:t>
            </a:r>
            <a:r>
              <a:rPr lang="hu-HU" dirty="0" err="1" smtClean="0"/>
              <a:t>Zellkern</a:t>
            </a:r>
            <a:r>
              <a:rPr lang="hu-HU" dirty="0" smtClean="0"/>
              <a:t> </a:t>
            </a:r>
            <a:r>
              <a:rPr lang="hu-HU" dirty="0" err="1" smtClean="0"/>
              <a:t>findet</a:t>
            </a:r>
            <a:r>
              <a:rPr lang="hu-HU" dirty="0" smtClean="0"/>
              <a:t> man </a:t>
            </a:r>
            <a:r>
              <a:rPr lang="hu-HU" dirty="0" err="1" smtClean="0"/>
              <a:t>ungefähr</a:t>
            </a:r>
            <a:r>
              <a:rPr lang="hu-HU" dirty="0" smtClean="0"/>
              <a:t> 50.000 </a:t>
            </a:r>
            <a:r>
              <a:rPr lang="hu-HU" dirty="0" err="1" smtClean="0"/>
              <a:t>Kopie</a:t>
            </a:r>
            <a:r>
              <a:rPr lang="hu-HU" dirty="0" smtClean="0"/>
              <a:t> </a:t>
            </a:r>
            <a:r>
              <a:rPr lang="hu-HU" dirty="0" err="1" smtClean="0"/>
              <a:t>einer</a:t>
            </a:r>
            <a:r>
              <a:rPr lang="hu-HU" dirty="0" smtClean="0"/>
              <a:t> TF: in </a:t>
            </a:r>
            <a:r>
              <a:rPr lang="hu-HU" dirty="0" err="1" smtClean="0"/>
              <a:t>jeder</a:t>
            </a:r>
            <a:r>
              <a:rPr lang="hu-HU" dirty="0" smtClean="0"/>
              <a:t> </a:t>
            </a:r>
            <a:r>
              <a:rPr lang="hu-HU" dirty="0" err="1" smtClean="0"/>
              <a:t>Sekunde</a:t>
            </a:r>
            <a:r>
              <a:rPr lang="hu-HU" dirty="0" smtClean="0"/>
              <a:t> </a:t>
            </a:r>
            <a:r>
              <a:rPr lang="hu-HU" dirty="0" err="1" smtClean="0"/>
              <a:t>wird</a:t>
            </a:r>
            <a:r>
              <a:rPr lang="hu-HU" dirty="0" smtClean="0"/>
              <a:t> </a:t>
            </a:r>
            <a:r>
              <a:rPr lang="hu-HU" dirty="0" err="1" smtClean="0"/>
              <a:t>ein</a:t>
            </a:r>
            <a:r>
              <a:rPr lang="hu-HU" dirty="0" smtClean="0"/>
              <a:t> Enhancer </a:t>
            </a:r>
            <a:r>
              <a:rPr lang="hu-HU" dirty="0" err="1" smtClean="0"/>
              <a:t>getroffen</a:t>
            </a:r>
            <a:r>
              <a:rPr lang="hu-HU" dirty="0" smtClean="0"/>
              <a:t>.</a:t>
            </a:r>
          </a:p>
          <a:p>
            <a:pPr eaLnBrk="1" hangingPunct="1">
              <a:lnSpc>
                <a:spcPct val="90000"/>
              </a:lnSpc>
            </a:pPr>
            <a:endParaRPr lang="hu-HU"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hu-HU" smtClean="0"/>
              <a:t>TF-Typen nach der Funktion</a:t>
            </a:r>
          </a:p>
        </p:txBody>
      </p:sp>
      <p:sp>
        <p:nvSpPr>
          <p:cNvPr id="17411" name="Rectangle 3"/>
          <p:cNvSpPr>
            <a:spLocks noGrp="1" noChangeArrowheads="1"/>
          </p:cNvSpPr>
          <p:nvPr>
            <p:ph type="body" idx="1"/>
          </p:nvPr>
        </p:nvSpPr>
        <p:spPr/>
        <p:txBody>
          <a:bodyPr/>
          <a:lstStyle/>
          <a:p>
            <a:pPr eaLnBrk="1" hangingPunct="1">
              <a:lnSpc>
                <a:spcPct val="90000"/>
              </a:lnSpc>
            </a:pPr>
            <a:r>
              <a:rPr lang="hu-HU" sz="2800" b="1" dirty="0" smtClean="0"/>
              <a:t>Master </a:t>
            </a:r>
            <a:r>
              <a:rPr lang="hu-HU" sz="2800" b="1" dirty="0" err="1" smtClean="0"/>
              <a:t>control</a:t>
            </a:r>
            <a:r>
              <a:rPr lang="hu-HU" sz="2800" b="1" dirty="0" smtClean="0"/>
              <a:t> </a:t>
            </a:r>
            <a:r>
              <a:rPr lang="hu-HU" sz="2800" b="1" dirty="0" err="1" smtClean="0"/>
              <a:t>genes</a:t>
            </a:r>
            <a:r>
              <a:rPr lang="hu-HU" sz="2800" dirty="0" smtClean="0"/>
              <a:t> (</a:t>
            </a:r>
            <a:r>
              <a:rPr lang="hu-HU" sz="2800" dirty="0" err="1" smtClean="0"/>
              <a:t>zB</a:t>
            </a:r>
            <a:r>
              <a:rPr lang="hu-HU" sz="2800" dirty="0" smtClean="0"/>
              <a:t> die Hox </a:t>
            </a:r>
            <a:r>
              <a:rPr lang="hu-HU" sz="2800" dirty="0" err="1" smtClean="0"/>
              <a:t>Gene</a:t>
            </a:r>
            <a:r>
              <a:rPr lang="hu-HU" sz="2800" dirty="0" smtClean="0"/>
              <a:t> </a:t>
            </a:r>
            <a:r>
              <a:rPr lang="hu-HU" sz="2800" dirty="0" err="1" smtClean="0"/>
              <a:t>oder</a:t>
            </a:r>
            <a:r>
              <a:rPr lang="hu-HU" sz="2800" dirty="0" smtClean="0"/>
              <a:t> Pax6 </a:t>
            </a:r>
            <a:r>
              <a:rPr lang="hu-HU" sz="2800" dirty="0" err="1" smtClean="0"/>
              <a:t>Gen</a:t>
            </a:r>
            <a:r>
              <a:rPr lang="hu-HU" sz="2800" dirty="0" smtClean="0"/>
              <a:t>: </a:t>
            </a:r>
            <a:r>
              <a:rPr lang="hu-HU" sz="2800" dirty="0" err="1" smtClean="0"/>
              <a:t>siehe</a:t>
            </a:r>
            <a:r>
              <a:rPr lang="hu-HU" sz="2800" dirty="0" smtClean="0"/>
              <a:t> </a:t>
            </a:r>
            <a:r>
              <a:rPr lang="hu-HU" sz="2800" dirty="0" err="1" smtClean="0"/>
              <a:t>Augenentwicklung</a:t>
            </a:r>
            <a:r>
              <a:rPr lang="hu-HU" sz="2800" dirty="0" smtClean="0"/>
              <a:t>)</a:t>
            </a:r>
            <a:br>
              <a:rPr lang="hu-HU" sz="2800" dirty="0" smtClean="0"/>
            </a:br>
            <a:r>
              <a:rPr lang="hu-HU" sz="2800" dirty="0" err="1" smtClean="0"/>
              <a:t>sie</a:t>
            </a:r>
            <a:r>
              <a:rPr lang="hu-HU" sz="2800" dirty="0" smtClean="0"/>
              <a:t> </a:t>
            </a:r>
            <a:r>
              <a:rPr lang="hu-HU" sz="2800" dirty="0" err="1" smtClean="0"/>
              <a:t>wirken</a:t>
            </a:r>
            <a:r>
              <a:rPr lang="hu-HU" sz="2800" dirty="0" smtClean="0"/>
              <a:t> an </a:t>
            </a:r>
            <a:r>
              <a:rPr lang="hu-HU" sz="2800" dirty="0" err="1" smtClean="0"/>
              <a:t>sehr</a:t>
            </a:r>
            <a:r>
              <a:rPr lang="hu-HU" sz="2800" dirty="0" smtClean="0"/>
              <a:t> </a:t>
            </a:r>
            <a:r>
              <a:rPr lang="hu-HU" sz="2800" dirty="0" err="1" smtClean="0"/>
              <a:t>vielen</a:t>
            </a:r>
            <a:r>
              <a:rPr lang="hu-HU" sz="2800" dirty="0" smtClean="0"/>
              <a:t> </a:t>
            </a:r>
            <a:r>
              <a:rPr lang="hu-HU" sz="2800" dirty="0" err="1" smtClean="0"/>
              <a:t>anderen</a:t>
            </a:r>
            <a:r>
              <a:rPr lang="hu-HU" sz="2800" dirty="0" smtClean="0"/>
              <a:t> TF </a:t>
            </a:r>
            <a:r>
              <a:rPr lang="hu-HU" sz="2800" dirty="0" err="1" smtClean="0"/>
              <a:t>Genen</a:t>
            </a:r>
            <a:r>
              <a:rPr lang="hu-HU" sz="2800" dirty="0" smtClean="0"/>
              <a:t>, </a:t>
            </a:r>
            <a:r>
              <a:rPr lang="hu-HU" sz="2800" dirty="0" err="1" smtClean="0"/>
              <a:t>aber</a:t>
            </a:r>
            <a:r>
              <a:rPr lang="hu-HU" sz="2800" dirty="0" smtClean="0"/>
              <a:t> </a:t>
            </a:r>
            <a:r>
              <a:rPr lang="hu-HU" sz="2800" dirty="0" err="1" smtClean="0"/>
              <a:t>auch</a:t>
            </a:r>
            <a:r>
              <a:rPr lang="hu-HU" sz="2800" dirty="0" smtClean="0"/>
              <a:t> </a:t>
            </a:r>
            <a:r>
              <a:rPr lang="hu-HU" sz="2800" dirty="0" err="1" smtClean="0"/>
              <a:t>Strukturgenen</a:t>
            </a:r>
            <a:r>
              <a:rPr lang="hu-HU" sz="2800" dirty="0" smtClean="0"/>
              <a:t/>
            </a:r>
            <a:br>
              <a:rPr lang="hu-HU" sz="2800" dirty="0" smtClean="0"/>
            </a:br>
            <a:r>
              <a:rPr lang="hu-HU" sz="2800" dirty="0" err="1" smtClean="0"/>
              <a:t>Sie</a:t>
            </a:r>
            <a:r>
              <a:rPr lang="hu-HU" sz="2800" dirty="0" smtClean="0"/>
              <a:t> </a:t>
            </a:r>
            <a:r>
              <a:rPr lang="hu-HU" sz="2800" dirty="0" err="1" smtClean="0"/>
              <a:t>beginnen</a:t>
            </a:r>
            <a:r>
              <a:rPr lang="hu-HU" sz="2800" dirty="0" smtClean="0"/>
              <a:t> </a:t>
            </a:r>
            <a:r>
              <a:rPr lang="hu-HU" sz="2800" dirty="0" err="1" smtClean="0"/>
              <a:t>zu</a:t>
            </a:r>
            <a:r>
              <a:rPr lang="hu-HU" sz="2800" dirty="0" smtClean="0"/>
              <a:t> </a:t>
            </a:r>
            <a:r>
              <a:rPr lang="hu-HU" sz="2800" dirty="0" err="1" smtClean="0"/>
              <a:t>wirken</a:t>
            </a:r>
            <a:r>
              <a:rPr lang="hu-HU" sz="2800" dirty="0" smtClean="0"/>
              <a:t> von </a:t>
            </a:r>
            <a:r>
              <a:rPr lang="hu-HU" sz="2800" dirty="0" err="1" smtClean="0"/>
              <a:t>Anfang</a:t>
            </a:r>
            <a:r>
              <a:rPr lang="hu-HU" sz="2800" dirty="0" smtClean="0"/>
              <a:t> an und </a:t>
            </a:r>
            <a:r>
              <a:rPr lang="hu-HU" sz="2800" dirty="0" err="1" smtClean="0"/>
              <a:t>geben</a:t>
            </a:r>
            <a:r>
              <a:rPr lang="hu-HU" sz="2800" dirty="0" smtClean="0"/>
              <a:t> die </a:t>
            </a:r>
            <a:r>
              <a:rPr lang="hu-HU" sz="2800" dirty="0" err="1" smtClean="0"/>
              <a:t>Identiät</a:t>
            </a:r>
            <a:r>
              <a:rPr lang="hu-HU" sz="2800" dirty="0" smtClean="0"/>
              <a:t> </a:t>
            </a:r>
            <a:r>
              <a:rPr lang="hu-HU" sz="2800" dirty="0" err="1" smtClean="0"/>
              <a:t>eines</a:t>
            </a:r>
            <a:r>
              <a:rPr lang="hu-HU" sz="2800" dirty="0" smtClean="0"/>
              <a:t> </a:t>
            </a:r>
            <a:r>
              <a:rPr lang="hu-HU" sz="2800" dirty="0" err="1" smtClean="0"/>
              <a:t>Körperregiones</a:t>
            </a:r>
            <a:endParaRPr lang="hu-HU" sz="2800" dirty="0" smtClean="0"/>
          </a:p>
          <a:p>
            <a:pPr eaLnBrk="1" hangingPunct="1">
              <a:lnSpc>
                <a:spcPct val="90000"/>
              </a:lnSpc>
            </a:pPr>
            <a:r>
              <a:rPr lang="hu-HU" sz="2800" b="1" dirty="0" err="1" smtClean="0"/>
              <a:t>Pionier</a:t>
            </a:r>
            <a:r>
              <a:rPr lang="hu-HU" sz="2800" b="1" dirty="0" smtClean="0"/>
              <a:t> </a:t>
            </a:r>
            <a:r>
              <a:rPr lang="hu-HU" sz="2800" b="1" dirty="0" err="1" smtClean="0"/>
              <a:t>TF-en</a:t>
            </a:r>
            <a:r>
              <a:rPr lang="hu-HU" sz="2800" dirty="0" smtClean="0"/>
              <a:t>: exprimieren </a:t>
            </a:r>
            <a:r>
              <a:rPr lang="hu-HU" sz="2800" dirty="0" err="1" smtClean="0"/>
              <a:t>sich</a:t>
            </a:r>
            <a:r>
              <a:rPr lang="hu-HU" sz="2800" dirty="0" smtClean="0"/>
              <a:t> in </a:t>
            </a:r>
            <a:r>
              <a:rPr lang="hu-HU" sz="2800" dirty="0" err="1" smtClean="0"/>
              <a:t>frühen</a:t>
            </a:r>
            <a:r>
              <a:rPr lang="hu-HU" sz="2800" dirty="0" smtClean="0"/>
              <a:t> </a:t>
            </a:r>
            <a:r>
              <a:rPr lang="hu-HU" sz="2800" dirty="0" err="1" smtClean="0"/>
              <a:t>Entwicklungsstadien</a:t>
            </a:r>
            <a:r>
              <a:rPr lang="hu-HU" sz="2800" dirty="0" smtClean="0"/>
              <a:t>; </a:t>
            </a:r>
            <a:r>
              <a:rPr lang="hu-HU" sz="2800" dirty="0" err="1" smtClean="0"/>
              <a:t>können</a:t>
            </a:r>
            <a:r>
              <a:rPr lang="hu-HU" sz="2800" dirty="0" smtClean="0"/>
              <a:t> an </a:t>
            </a:r>
            <a:r>
              <a:rPr lang="hu-HU" sz="2800" dirty="0" err="1" smtClean="0"/>
              <a:t>nukleosomale</a:t>
            </a:r>
            <a:r>
              <a:rPr lang="hu-HU" sz="2800" dirty="0" smtClean="0"/>
              <a:t> DNS </a:t>
            </a:r>
            <a:r>
              <a:rPr lang="hu-HU" sz="2800" dirty="0" err="1" smtClean="0"/>
              <a:t>binden</a:t>
            </a:r>
            <a:endParaRPr lang="hu-HU" sz="2800" dirty="0" smtClean="0"/>
          </a:p>
          <a:p>
            <a:pPr eaLnBrk="1" hangingPunct="1">
              <a:lnSpc>
                <a:spcPct val="90000"/>
              </a:lnSpc>
            </a:pPr>
            <a:r>
              <a:rPr lang="hu-HU" sz="2800" b="1" dirty="0" err="1" smtClean="0"/>
              <a:t>core</a:t>
            </a:r>
            <a:r>
              <a:rPr lang="hu-HU" sz="2800" dirty="0" smtClean="0"/>
              <a:t> (Kern-) </a:t>
            </a:r>
            <a:r>
              <a:rPr lang="hu-HU" sz="2800" b="1" dirty="0" err="1" smtClean="0"/>
              <a:t>TF-en</a:t>
            </a:r>
            <a:r>
              <a:rPr lang="hu-HU" sz="2800" dirty="0" smtClean="0"/>
              <a:t> </a:t>
            </a:r>
            <a:r>
              <a:rPr lang="hu-HU" sz="2800" dirty="0" err="1" smtClean="0"/>
              <a:t>oder</a:t>
            </a:r>
            <a:r>
              <a:rPr lang="hu-HU" sz="2800" dirty="0" smtClean="0"/>
              <a:t> </a:t>
            </a:r>
            <a:r>
              <a:rPr lang="hu-HU" sz="2800" dirty="0" err="1" smtClean="0"/>
              <a:t>pluripotency</a:t>
            </a:r>
            <a:r>
              <a:rPr lang="hu-HU" sz="2800" dirty="0" smtClean="0"/>
              <a:t> </a:t>
            </a:r>
            <a:r>
              <a:rPr lang="hu-HU" sz="2800" dirty="0" err="1" smtClean="0"/>
              <a:t>factors</a:t>
            </a:r>
            <a:r>
              <a:rPr lang="hu-HU" sz="2800" dirty="0" smtClean="0"/>
              <a:t>: </a:t>
            </a:r>
            <a:r>
              <a:rPr lang="hu-HU" sz="2800" dirty="0" err="1" smtClean="0"/>
              <a:t>sie</a:t>
            </a:r>
            <a:r>
              <a:rPr lang="hu-HU" sz="2800" dirty="0" smtClean="0"/>
              <a:t> </a:t>
            </a:r>
            <a:r>
              <a:rPr lang="hu-HU" sz="2800" dirty="0" err="1" smtClean="0"/>
              <a:t>sind</a:t>
            </a:r>
            <a:r>
              <a:rPr lang="hu-HU" sz="2800" dirty="0" smtClean="0"/>
              <a:t> </a:t>
            </a:r>
            <a:r>
              <a:rPr lang="hu-HU" sz="2800" dirty="0" err="1" smtClean="0"/>
              <a:t>für</a:t>
            </a:r>
            <a:r>
              <a:rPr lang="hu-HU" sz="2800" dirty="0" smtClean="0"/>
              <a:t> </a:t>
            </a:r>
            <a:r>
              <a:rPr lang="hu-HU" sz="2800" dirty="0" err="1" smtClean="0"/>
              <a:t>das</a:t>
            </a:r>
            <a:r>
              <a:rPr lang="hu-HU" sz="2800" dirty="0" smtClean="0"/>
              <a:t> </a:t>
            </a:r>
            <a:r>
              <a:rPr lang="hu-HU" sz="2800" dirty="0" err="1" smtClean="0"/>
              <a:t>Erhalten</a:t>
            </a:r>
            <a:r>
              <a:rPr lang="hu-HU" sz="2800" dirty="0" smtClean="0"/>
              <a:t> des </a:t>
            </a:r>
            <a:r>
              <a:rPr lang="hu-HU" sz="2800" dirty="0" err="1" smtClean="0"/>
              <a:t>pluripotenten</a:t>
            </a:r>
            <a:r>
              <a:rPr lang="hu-HU" sz="2800" dirty="0" smtClean="0"/>
              <a:t> Status der </a:t>
            </a:r>
            <a:r>
              <a:rPr lang="hu-HU" sz="2800" dirty="0" err="1" smtClean="0"/>
              <a:t>embryonale</a:t>
            </a:r>
            <a:r>
              <a:rPr lang="hu-HU" sz="2800" dirty="0" smtClean="0"/>
              <a:t> </a:t>
            </a:r>
            <a:r>
              <a:rPr lang="hu-HU" sz="2800" dirty="0" err="1" smtClean="0"/>
              <a:t>Stammzellen</a:t>
            </a:r>
            <a:endParaRPr lang="hu-HU" sz="2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TotalTime>
  <Words>2448</Words>
  <Application>Microsoft Office PowerPoint</Application>
  <PresentationFormat>Diavetítés a képernyőre (4:3 oldalarány)</PresentationFormat>
  <Paragraphs>284</Paragraphs>
  <Slides>54</Slides>
  <Notes>37</Notes>
  <HiddenSlides>0</HiddenSlides>
  <MMClips>0</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54</vt:i4>
      </vt:variant>
    </vt:vector>
  </HeadingPairs>
  <TitlesOfParts>
    <vt:vector size="56" baseType="lpstr">
      <vt:lpstr>Alapértelmezett terv</vt:lpstr>
      <vt:lpstr>Image</vt:lpstr>
      <vt:lpstr>Enhancers</vt:lpstr>
      <vt:lpstr>Name der verschiedenen Steuersequenzen</vt:lpstr>
      <vt:lpstr>Enhancers</vt:lpstr>
      <vt:lpstr>Wirkung des Enhancer  „long distance calls”</vt:lpstr>
      <vt:lpstr>5. dia</vt:lpstr>
      <vt:lpstr>6. dia</vt:lpstr>
      <vt:lpstr>7. dia</vt:lpstr>
      <vt:lpstr>8. dia</vt:lpstr>
      <vt:lpstr>TF-Typen nach der Funktion</vt:lpstr>
      <vt:lpstr>10. dia</vt:lpstr>
      <vt:lpstr>11. dia</vt:lpstr>
      <vt:lpstr>12. dia</vt:lpstr>
      <vt:lpstr>13. dia</vt:lpstr>
      <vt:lpstr>14. dia</vt:lpstr>
      <vt:lpstr>15. dia</vt:lpstr>
      <vt:lpstr>16. dia</vt:lpstr>
      <vt:lpstr>17. dia</vt:lpstr>
      <vt:lpstr>18. dia</vt:lpstr>
      <vt:lpstr>19. dia</vt:lpstr>
      <vt:lpstr>Methodik der Enhancer-Forschung</vt:lpstr>
      <vt:lpstr>Untersuchung der Enhancers Suchen nach Enhancer-Regionen</vt:lpstr>
      <vt:lpstr>22. dia</vt:lpstr>
      <vt:lpstr>23. dia</vt:lpstr>
      <vt:lpstr>24. dia</vt:lpstr>
      <vt:lpstr>25. dia</vt:lpstr>
      <vt:lpstr>26. dia</vt:lpstr>
      <vt:lpstr>Chromatin immunoprecipitation (ChIP)</vt:lpstr>
      <vt:lpstr>28. dia</vt:lpstr>
      <vt:lpstr>29. dia</vt:lpstr>
      <vt:lpstr>30. dia</vt:lpstr>
      <vt:lpstr>31. dia</vt:lpstr>
      <vt:lpstr>32. dia</vt:lpstr>
      <vt:lpstr>33. dia</vt:lpstr>
      <vt:lpstr>Frühentwicklung der Drosi</vt:lpstr>
      <vt:lpstr>35. dia</vt:lpstr>
      <vt:lpstr>36. dia</vt:lpstr>
      <vt:lpstr>37. dia</vt:lpstr>
      <vt:lpstr>38. dia</vt:lpstr>
      <vt:lpstr>39. dia</vt:lpstr>
      <vt:lpstr>40. dia</vt:lpstr>
      <vt:lpstr>41. dia</vt:lpstr>
      <vt:lpstr>42. dia</vt:lpstr>
      <vt:lpstr>43. dia</vt:lpstr>
      <vt:lpstr>44. dia</vt:lpstr>
      <vt:lpstr>45. dia</vt:lpstr>
      <vt:lpstr>46. dia</vt:lpstr>
      <vt:lpstr>47. dia</vt:lpstr>
      <vt:lpstr>48. dia</vt:lpstr>
      <vt:lpstr>49. dia</vt:lpstr>
      <vt:lpstr>50. dia</vt:lpstr>
      <vt:lpstr>51. dia</vt:lpstr>
      <vt:lpstr>52. dia</vt:lpstr>
      <vt:lpstr>53. dia</vt:lpstr>
      <vt:lpstr>54. dia</vt:lpstr>
    </vt:vector>
  </TitlesOfParts>
  <Company>Semmelweis Egyetem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Dr. Magyar Attila</dc:creator>
  <cp:lastModifiedBy>tanar</cp:lastModifiedBy>
  <cp:revision>78</cp:revision>
  <dcterms:created xsi:type="dcterms:W3CDTF">2009-09-28T10:37:34Z</dcterms:created>
  <dcterms:modified xsi:type="dcterms:W3CDTF">2017-11-21T15:54:40Z</dcterms:modified>
</cp:coreProperties>
</file>