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81" r:id="rId3"/>
    <p:sldId id="294" r:id="rId4"/>
    <p:sldId id="282" r:id="rId5"/>
    <p:sldId id="283" r:id="rId6"/>
    <p:sldId id="293" r:id="rId7"/>
    <p:sldId id="305" r:id="rId8"/>
    <p:sldId id="306" r:id="rId9"/>
    <p:sldId id="307" r:id="rId10"/>
    <p:sldId id="308" r:id="rId11"/>
    <p:sldId id="295" r:id="rId12"/>
    <p:sldId id="296" r:id="rId13"/>
    <p:sldId id="297" r:id="rId14"/>
    <p:sldId id="269" r:id="rId15"/>
    <p:sldId id="276" r:id="rId16"/>
    <p:sldId id="292" r:id="rId17"/>
    <p:sldId id="270" r:id="rId18"/>
    <p:sldId id="273" r:id="rId19"/>
    <p:sldId id="272" r:id="rId20"/>
    <p:sldId id="275" r:id="rId21"/>
    <p:sldId id="271" r:id="rId22"/>
    <p:sldId id="274" r:id="rId23"/>
    <p:sldId id="277" r:id="rId24"/>
    <p:sldId id="284" r:id="rId25"/>
    <p:sldId id="285" r:id="rId26"/>
    <p:sldId id="286" r:id="rId27"/>
    <p:sldId id="280" r:id="rId28"/>
    <p:sldId id="287" r:id="rId29"/>
    <p:sldId id="288" r:id="rId30"/>
    <p:sldId id="303" r:id="rId31"/>
    <p:sldId id="289" r:id="rId32"/>
    <p:sldId id="302" r:id="rId33"/>
    <p:sldId id="309" r:id="rId34"/>
    <p:sldId id="310" r:id="rId35"/>
    <p:sldId id="311" r:id="rId36"/>
    <p:sldId id="304" r:id="rId37"/>
    <p:sldId id="258" r:id="rId38"/>
    <p:sldId id="259" r:id="rId39"/>
    <p:sldId id="260" r:id="rId40"/>
    <p:sldId id="263" r:id="rId41"/>
    <p:sldId id="264" r:id="rId42"/>
    <p:sldId id="265" r:id="rId43"/>
    <p:sldId id="266" r:id="rId44"/>
    <p:sldId id="267" r:id="rId45"/>
    <p:sldId id="26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193"/>
    <a:srgbClr val="00FFFF"/>
    <a:srgbClr val="C07466"/>
    <a:srgbClr val="FFFAEC"/>
    <a:srgbClr val="16447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>
        <p:scale>
          <a:sx n="110" d="100"/>
          <a:sy n="110" d="100"/>
        </p:scale>
        <p:origin x="10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22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05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16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37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6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01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68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32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35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83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7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F83F-1FC6-44CB-A757-9F99D5735F2A}" type="datetimeFigureOut">
              <a:rPr lang="de-DE" smtClean="0"/>
              <a:t>02.11.2017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598AF-BA2C-4A6C-B5E9-CC1298E01A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13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morfogenezis_new.bm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embryo2.bmp" TargetMode="External"/><Relationship Id="rId7" Type="http://schemas.openxmlformats.org/officeDocument/2006/relationships/image" Target="file:///C:\oktat&#225;s\neurodevelopment\CROISANT.wm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file:///C:\oktat&#225;s\neurodevelopment\tel1.bmp" TargetMode="Externa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embryo1.bmp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oktat&#225;s\neurodevelopment\tel5.bmp" TargetMode="Externa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rhomb1.bmp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commissur1.bmp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commissur2.bmp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-15875"/>
            <a:ext cx="4608513" cy="647700"/>
            <a:chOff x="0" y="0"/>
            <a:chExt cx="2903" cy="408"/>
          </a:xfrm>
        </p:grpSpPr>
        <p:grpSp>
          <p:nvGrpSpPr>
            <p:cNvPr id="3" name="Csoportba foglalás 8"/>
            <p:cNvGrpSpPr>
              <a:grpSpLocks/>
            </p:cNvGrpSpPr>
            <p:nvPr/>
          </p:nvGrpSpPr>
          <p:grpSpPr bwMode="auto">
            <a:xfrm>
              <a:off x="0" y="0"/>
              <a:ext cx="975" cy="408"/>
              <a:chOff x="0" y="0"/>
              <a:chExt cx="1548363" cy="648370"/>
            </a:xfrm>
          </p:grpSpPr>
          <p:pic>
            <p:nvPicPr>
              <p:cNvPr id="208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Csoportba foglalás 10"/>
            <p:cNvGrpSpPr>
              <a:grpSpLocks/>
            </p:cNvGrpSpPr>
            <p:nvPr/>
          </p:nvGrpSpPr>
          <p:grpSpPr bwMode="auto">
            <a:xfrm>
              <a:off x="978" y="0"/>
              <a:ext cx="975" cy="408"/>
              <a:chOff x="0" y="0"/>
              <a:chExt cx="1548363" cy="648370"/>
            </a:xfrm>
          </p:grpSpPr>
          <p:pic>
            <p:nvPicPr>
              <p:cNvPr id="2087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Csoportba foglalás 13"/>
            <p:cNvGrpSpPr>
              <a:grpSpLocks/>
            </p:cNvGrpSpPr>
            <p:nvPr/>
          </p:nvGrpSpPr>
          <p:grpSpPr bwMode="auto">
            <a:xfrm>
              <a:off x="1927" y="0"/>
              <a:ext cx="976" cy="408"/>
              <a:chOff x="0" y="0"/>
              <a:chExt cx="1548363" cy="648370"/>
            </a:xfrm>
          </p:grpSpPr>
          <p:pic>
            <p:nvPicPr>
              <p:cNvPr id="208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572000" y="-15875"/>
            <a:ext cx="4576763" cy="636563"/>
            <a:chOff x="2880" y="-10"/>
            <a:chExt cx="2883" cy="413"/>
          </a:xfrm>
        </p:grpSpPr>
        <p:grpSp>
          <p:nvGrpSpPr>
            <p:cNvPr id="7" name="Csoportba foglalás 18"/>
            <p:cNvGrpSpPr>
              <a:grpSpLocks/>
            </p:cNvGrpSpPr>
            <p:nvPr/>
          </p:nvGrpSpPr>
          <p:grpSpPr bwMode="auto">
            <a:xfrm>
              <a:off x="2880" y="-10"/>
              <a:ext cx="1001" cy="413"/>
              <a:chOff x="4491318" y="-16048"/>
              <a:chExt cx="1588943" cy="655878"/>
            </a:xfrm>
          </p:grpSpPr>
          <p:pic>
            <p:nvPicPr>
              <p:cNvPr id="208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491318" y="-16048"/>
                <a:ext cx="809376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Csoportba foglalás 19"/>
            <p:cNvGrpSpPr>
              <a:grpSpLocks/>
            </p:cNvGrpSpPr>
            <p:nvPr/>
          </p:nvGrpSpPr>
          <p:grpSpPr bwMode="auto">
            <a:xfrm>
              <a:off x="3866" y="-10"/>
              <a:ext cx="950" cy="413"/>
              <a:chOff x="4572000" y="-16048"/>
              <a:chExt cx="1508261" cy="655878"/>
            </a:xfrm>
          </p:grpSpPr>
          <p:pic>
            <p:nvPicPr>
              <p:cNvPr id="207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0" y="-16048"/>
                <a:ext cx="727712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Csoportba foglalás 22"/>
            <p:cNvGrpSpPr>
              <a:grpSpLocks/>
            </p:cNvGrpSpPr>
            <p:nvPr/>
          </p:nvGrpSpPr>
          <p:grpSpPr bwMode="auto">
            <a:xfrm>
              <a:off x="4813" y="-10"/>
              <a:ext cx="950" cy="413"/>
              <a:chOff x="4572000" y="-16048"/>
              <a:chExt cx="1508261" cy="655878"/>
            </a:xfrm>
          </p:grpSpPr>
          <p:pic>
            <p:nvPicPr>
              <p:cNvPr id="207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0" y="-16048"/>
                <a:ext cx="727712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Csoportba foglalás 26"/>
          <p:cNvGrpSpPr>
            <a:grpSpLocks/>
          </p:cNvGrpSpPr>
          <p:nvPr/>
        </p:nvGrpSpPr>
        <p:grpSpPr bwMode="auto">
          <a:xfrm rot="10800000">
            <a:off x="4763" y="6210300"/>
            <a:ext cx="9139237" cy="647700"/>
            <a:chOff x="0" y="0"/>
            <a:chExt cx="9139210" cy="648370"/>
          </a:xfrm>
        </p:grpSpPr>
        <p:grpSp>
          <p:nvGrpSpPr>
            <p:cNvPr id="11" name="Csoportba foglalás 8"/>
            <p:cNvGrpSpPr>
              <a:grpSpLocks/>
            </p:cNvGrpSpPr>
            <p:nvPr/>
          </p:nvGrpSpPr>
          <p:grpSpPr bwMode="auto">
            <a:xfrm>
              <a:off x="0" y="0"/>
              <a:ext cx="1548363" cy="648370"/>
              <a:chOff x="0" y="0"/>
              <a:chExt cx="1548363" cy="648370"/>
            </a:xfrm>
          </p:grpSpPr>
          <p:pic>
            <p:nvPicPr>
              <p:cNvPr id="207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Csoportba foglalás 10"/>
            <p:cNvGrpSpPr>
              <a:grpSpLocks/>
            </p:cNvGrpSpPr>
            <p:nvPr/>
          </p:nvGrpSpPr>
          <p:grpSpPr bwMode="auto">
            <a:xfrm>
              <a:off x="1552437" y="0"/>
              <a:ext cx="1548363" cy="648370"/>
              <a:chOff x="0" y="0"/>
              <a:chExt cx="1548363" cy="648370"/>
            </a:xfrm>
          </p:grpSpPr>
          <p:pic>
            <p:nvPicPr>
              <p:cNvPr id="206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Csoportba foglalás 13"/>
            <p:cNvGrpSpPr>
              <a:grpSpLocks/>
            </p:cNvGrpSpPr>
            <p:nvPr/>
          </p:nvGrpSpPr>
          <p:grpSpPr bwMode="auto">
            <a:xfrm>
              <a:off x="3059832" y="0"/>
              <a:ext cx="1548363" cy="648370"/>
              <a:chOff x="0" y="0"/>
              <a:chExt cx="1548363" cy="648370"/>
            </a:xfrm>
          </p:grpSpPr>
          <p:pic>
            <p:nvPicPr>
              <p:cNvPr id="2067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Csoportba foglalás 18"/>
            <p:cNvGrpSpPr>
              <a:grpSpLocks/>
            </p:cNvGrpSpPr>
            <p:nvPr/>
          </p:nvGrpSpPr>
          <p:grpSpPr bwMode="auto">
            <a:xfrm>
              <a:off x="4572000" y="0"/>
              <a:ext cx="1579315" cy="648000"/>
              <a:chOff x="4491318" y="0"/>
              <a:chExt cx="1579315" cy="648000"/>
            </a:xfrm>
          </p:grpSpPr>
          <p:pic>
            <p:nvPicPr>
              <p:cNvPr id="206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491318" y="0"/>
                <a:ext cx="799654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Csoportba foglalás 19"/>
            <p:cNvGrpSpPr>
              <a:grpSpLocks/>
            </p:cNvGrpSpPr>
            <p:nvPr/>
          </p:nvGrpSpPr>
          <p:grpSpPr bwMode="auto">
            <a:xfrm>
              <a:off x="6137956" y="0"/>
              <a:ext cx="1498632" cy="648000"/>
              <a:chOff x="4572001" y="0"/>
              <a:chExt cx="1498632" cy="648000"/>
            </a:xfrm>
          </p:grpSpPr>
          <p:pic>
            <p:nvPicPr>
              <p:cNvPr id="206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1" y="0"/>
                <a:ext cx="718971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Csoportba foglalás 22"/>
            <p:cNvGrpSpPr>
              <a:grpSpLocks/>
            </p:cNvGrpSpPr>
            <p:nvPr/>
          </p:nvGrpSpPr>
          <p:grpSpPr bwMode="auto">
            <a:xfrm>
              <a:off x="7640578" y="0"/>
              <a:ext cx="1498632" cy="648000"/>
              <a:chOff x="4572001" y="0"/>
              <a:chExt cx="1498632" cy="648000"/>
            </a:xfrm>
          </p:grpSpPr>
          <p:pic>
            <p:nvPicPr>
              <p:cNvPr id="206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1" y="0"/>
                <a:ext cx="718971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4" name="Cím 1"/>
          <p:cNvSpPr txBox="1">
            <a:spLocks/>
          </p:cNvSpPr>
          <p:nvPr/>
        </p:nvSpPr>
        <p:spPr>
          <a:xfrm>
            <a:off x="67614" y="2358606"/>
            <a:ext cx="893635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Makroskopie</a:t>
            </a:r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lang="en-GB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Zwischenhirns</a:t>
            </a:r>
            <a:r>
              <a:rPr lang="hu-H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hu-H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u-HU" sz="2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III</a:t>
            </a:r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. </a:t>
            </a:r>
            <a:r>
              <a:rPr lang="en-GB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Ventrikel</a:t>
            </a:r>
            <a:r>
              <a:rPr lang="hu-H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hu-H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u-HU" sz="2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Differenzierung</a:t>
            </a:r>
            <a:r>
              <a:rPr lang="en-GB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der </a:t>
            </a:r>
            <a:r>
              <a:rPr lang="en-GB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Hirnbläschen</a:t>
            </a:r>
            <a:r>
              <a:rPr lang="hu-H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hu-H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u-HU" sz="2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Entwicklung</a:t>
            </a:r>
            <a:r>
              <a:rPr lang="en-GB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vom</a:t>
            </a:r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Prosenzephalon</a:t>
            </a:r>
            <a:r>
              <a:rPr lang="hu-HU" sz="2800" dirty="0"/>
              <a:t/>
            </a:r>
            <a:br>
              <a:rPr lang="hu-HU" sz="2800" dirty="0"/>
            </a:br>
            <a:endParaRPr lang="de-DE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100145" y="5197588"/>
            <a:ext cx="799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hu-HU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Alcím 2"/>
          <p:cNvSpPr txBox="1">
            <a:spLocks/>
          </p:cNvSpPr>
          <p:nvPr/>
        </p:nvSpPr>
        <p:spPr>
          <a:xfrm>
            <a:off x="5761183" y="4797152"/>
            <a:ext cx="3081528" cy="1097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>
                <a:solidFill>
                  <a:schemeClr val="tx1"/>
                </a:solidFill>
              </a:rPr>
              <a:t>Attila Magyar</a:t>
            </a:r>
          </a:p>
          <a:p>
            <a:r>
              <a:rPr lang="hu-HU" sz="2800" dirty="0" smtClean="0">
                <a:solidFill>
                  <a:schemeClr val="tx1"/>
                </a:solidFill>
              </a:rPr>
              <a:t>14.19.2017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3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2578"/>
            <a:ext cx="7886700" cy="697320"/>
          </a:xfrm>
        </p:spPr>
        <p:txBody>
          <a:bodyPr/>
          <a:lstStyle/>
          <a:p>
            <a:pPr algn="ctr"/>
            <a:r>
              <a:rPr lang="hu-HU" sz="3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Hypohalamus</a:t>
            </a:r>
            <a:endParaRPr lang="hu-HU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32114"/>
            <a:ext cx="7886700" cy="5044849"/>
          </a:xfrm>
        </p:spPr>
        <p:txBody>
          <a:bodyPr>
            <a:normAutofit/>
          </a:bodyPr>
          <a:lstStyle/>
          <a:p>
            <a:r>
              <a:rPr lang="hu-HU" sz="2400" dirty="0" err="1" smtClean="0">
                <a:cs typeface="Segoe UI" panose="020B0502040204020203" pitchFamily="34" charset="0"/>
              </a:rPr>
              <a:t>besteht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aus</a:t>
            </a:r>
            <a:r>
              <a:rPr lang="hu-HU" sz="2400" dirty="0" smtClean="0">
                <a:cs typeface="Segoe UI" panose="020B0502040204020203" pitchFamily="34" charset="0"/>
              </a:rPr>
              <a:t> Kernen und </a:t>
            </a:r>
            <a:r>
              <a:rPr lang="hu-HU" sz="2400" dirty="0" err="1" smtClean="0">
                <a:cs typeface="Segoe UI" panose="020B0502040204020203" pitchFamily="34" charset="0"/>
              </a:rPr>
              <a:t>Fasersystemen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im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Boden</a:t>
            </a:r>
            <a:r>
              <a:rPr lang="hu-HU" sz="2400" dirty="0" smtClean="0">
                <a:cs typeface="Segoe UI" panose="020B0502040204020203" pitchFamily="34" charset="0"/>
              </a:rPr>
              <a:t> und in </a:t>
            </a:r>
            <a:r>
              <a:rPr lang="hu-HU" sz="2400" dirty="0" err="1" smtClean="0">
                <a:cs typeface="Segoe UI" panose="020B0502040204020203" pitchFamily="34" charset="0"/>
              </a:rPr>
              <a:t>unteren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Abschnitten</a:t>
            </a:r>
            <a:r>
              <a:rPr lang="hu-HU" sz="2400" dirty="0" smtClean="0">
                <a:cs typeface="Segoe UI" panose="020B0502040204020203" pitchFamily="34" charset="0"/>
              </a:rPr>
              <a:t> des III. </a:t>
            </a:r>
            <a:r>
              <a:rPr lang="hu-HU" sz="2400" dirty="0" err="1" smtClean="0">
                <a:cs typeface="Segoe UI" panose="020B0502040204020203" pitchFamily="34" charset="0"/>
              </a:rPr>
              <a:t>Ventrikels</a:t>
            </a:r>
            <a:endParaRPr lang="hu-HU" sz="2400" dirty="0" smtClean="0">
              <a:cs typeface="Segoe UI" panose="020B0502040204020203" pitchFamily="34" charset="0"/>
            </a:endParaRPr>
          </a:p>
          <a:p>
            <a:r>
              <a:rPr lang="hu-HU" sz="2400" dirty="0" err="1" smtClean="0">
                <a:cs typeface="Segoe UI" panose="020B0502040204020203" pitchFamily="34" charset="0"/>
              </a:rPr>
              <a:t>die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Kerne</a:t>
            </a:r>
            <a:r>
              <a:rPr lang="hu-HU" sz="2400" dirty="0" smtClean="0">
                <a:cs typeface="Segoe UI" panose="020B0502040204020203" pitchFamily="34" charset="0"/>
              </a:rPr>
              <a:t> sind mit </a:t>
            </a:r>
            <a:r>
              <a:rPr lang="hu-HU" sz="2400" dirty="0" err="1" smtClean="0">
                <a:cs typeface="Segoe UI" panose="020B0502040204020203" pitchFamily="34" charset="0"/>
              </a:rPr>
              <a:t>Telencephalon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Diencephalon</a:t>
            </a:r>
            <a:r>
              <a:rPr lang="hu-HU" sz="2400" dirty="0" smtClean="0">
                <a:cs typeface="Segoe UI" panose="020B0502040204020203" pitchFamily="34" charset="0"/>
              </a:rPr>
              <a:t> und </a:t>
            </a:r>
            <a:r>
              <a:rPr lang="hu-HU" sz="2400" dirty="0" err="1" smtClean="0">
                <a:cs typeface="Segoe UI" panose="020B0502040204020203" pitchFamily="34" charset="0"/>
              </a:rPr>
              <a:t>Hirnstamm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verbunden</a:t>
            </a:r>
            <a:endParaRPr lang="hu-HU" sz="2400" dirty="0" smtClean="0">
              <a:cs typeface="Segoe UI" panose="020B0502040204020203" pitchFamily="34" charset="0"/>
            </a:endParaRPr>
          </a:p>
          <a:p>
            <a:r>
              <a:rPr lang="hu-HU" sz="2400" dirty="0" err="1" smtClean="0">
                <a:cs typeface="Segoe UI" panose="020B0502040204020203" pitchFamily="34" charset="0"/>
              </a:rPr>
              <a:t>seine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Kerne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enthalten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auch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neuroendokrine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Nervenzellen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die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Hormone</a:t>
            </a:r>
            <a:r>
              <a:rPr lang="hu-HU" sz="2400" dirty="0" smtClean="0">
                <a:cs typeface="Segoe UI" panose="020B0502040204020203" pitchFamily="34" charset="0"/>
              </a:rPr>
              <a:t> (</a:t>
            </a:r>
            <a:r>
              <a:rPr lang="hu-HU" sz="2400" dirty="0" err="1" smtClean="0">
                <a:cs typeface="Segoe UI" panose="020B0502040204020203" pitchFamily="34" charset="0"/>
              </a:rPr>
              <a:t>Blut</a:t>
            </a:r>
            <a:r>
              <a:rPr lang="hu-HU" sz="2400" dirty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ode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lokal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abgegeben</a:t>
            </a:r>
            <a:r>
              <a:rPr lang="hu-HU" sz="2400" dirty="0" smtClean="0">
                <a:cs typeface="Segoe UI" panose="020B0502040204020203" pitchFamily="34" charset="0"/>
              </a:rPr>
              <a:t>) </a:t>
            </a:r>
            <a:r>
              <a:rPr lang="hu-HU" sz="2400" dirty="0" err="1" smtClean="0">
                <a:cs typeface="Segoe UI" panose="020B0502040204020203" pitchFamily="34" charset="0"/>
              </a:rPr>
              <a:t>endokrine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Vorgänge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steuern</a:t>
            </a:r>
            <a:endParaRPr lang="hu-HU" sz="2400" dirty="0" smtClean="0">
              <a:cs typeface="Segoe UI" panose="020B0502040204020203" pitchFamily="34" charset="0"/>
            </a:endParaRPr>
          </a:p>
          <a:p>
            <a:r>
              <a:rPr lang="hu-HU" sz="2400" dirty="0" err="1" smtClean="0">
                <a:cs typeface="Segoe UI" panose="020B0502040204020203" pitchFamily="34" charset="0"/>
              </a:rPr>
              <a:t>seine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Bedeutung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ist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hervorragend</a:t>
            </a:r>
            <a:r>
              <a:rPr lang="hu-HU" sz="2400" dirty="0" smtClean="0">
                <a:cs typeface="Segoe UI" panose="020B0502040204020203" pitchFamily="34" charset="0"/>
              </a:rPr>
              <a:t>: </a:t>
            </a:r>
            <a:r>
              <a:rPr lang="hu-HU" sz="2400" b="1" dirty="0" err="1" smtClean="0">
                <a:cs typeface="Segoe UI" panose="020B0502040204020203" pitchFamily="34" charset="0"/>
              </a:rPr>
              <a:t>er</a:t>
            </a:r>
            <a:r>
              <a:rPr lang="hu-HU" sz="2400" b="1" dirty="0" smtClean="0">
                <a:cs typeface="Segoe UI" panose="020B0502040204020203" pitchFamily="34" charset="0"/>
              </a:rPr>
              <a:t> </a:t>
            </a:r>
            <a:r>
              <a:rPr lang="hu-HU" sz="2400" b="1" dirty="0" err="1" smtClean="0">
                <a:cs typeface="Segoe UI" panose="020B0502040204020203" pitchFamily="34" charset="0"/>
              </a:rPr>
              <a:t>integriert</a:t>
            </a:r>
            <a:r>
              <a:rPr lang="hu-HU" sz="2400" b="1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die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für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die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Aufrechterhaltung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basaler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Körperfunktionen</a:t>
            </a:r>
            <a:r>
              <a:rPr lang="hu-HU" sz="2400" dirty="0" smtClean="0">
                <a:cs typeface="Segoe UI" panose="020B0502040204020203" pitchFamily="34" charset="0"/>
              </a:rPr>
              <a:t> (</a:t>
            </a:r>
            <a:r>
              <a:rPr lang="hu-HU" sz="2400" dirty="0" err="1" smtClean="0">
                <a:cs typeface="Segoe UI" panose="020B0502040204020203" pitchFamily="34" charset="0"/>
              </a:rPr>
              <a:t>Elektrolythaushalt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Flüssigkeitshaushalt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Thermoregulation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Nahrungsaufnahme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Biorhytmen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Bewältigung</a:t>
            </a:r>
            <a:r>
              <a:rPr lang="hu-HU" sz="2400" dirty="0" smtClean="0">
                <a:cs typeface="Segoe UI" panose="020B0502040204020203" pitchFamily="34" charset="0"/>
              </a:rPr>
              <a:t> von </a:t>
            </a:r>
            <a:r>
              <a:rPr lang="hu-HU" sz="2400" dirty="0" err="1" smtClean="0">
                <a:cs typeface="Segoe UI" panose="020B0502040204020203" pitchFamily="34" charset="0"/>
              </a:rPr>
              <a:t>Stress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Artererhaltung</a:t>
            </a:r>
            <a:r>
              <a:rPr lang="hu-HU" sz="2400" dirty="0" smtClean="0">
                <a:cs typeface="Segoe UI" panose="020B0502040204020203" pitchFamily="34" charset="0"/>
              </a:rPr>
              <a:t>) </a:t>
            </a:r>
            <a:r>
              <a:rPr lang="hu-HU" sz="2400" dirty="0" err="1" smtClean="0">
                <a:cs typeface="Segoe UI" panose="020B0502040204020203" pitchFamily="34" charset="0"/>
              </a:rPr>
              <a:t>wichtige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vegetative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endokrine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Mechanismen</a:t>
            </a:r>
            <a:r>
              <a:rPr lang="hu-HU" sz="2400" dirty="0" smtClean="0">
                <a:cs typeface="Segoe UI" panose="020B0502040204020203" pitchFamily="34" charset="0"/>
              </a:rPr>
              <a:t> und </a:t>
            </a:r>
            <a:r>
              <a:rPr lang="hu-HU" sz="2400" dirty="0" err="1" smtClean="0">
                <a:cs typeface="Segoe UI" panose="020B0502040204020203" pitchFamily="34" charset="0"/>
              </a:rPr>
              <a:t>Verhaltensweisen</a:t>
            </a:r>
            <a:r>
              <a:rPr lang="hu-HU" sz="2400" dirty="0" smtClean="0">
                <a:cs typeface="Segoe UI" panose="020B0502040204020203" pitchFamily="34" charset="0"/>
              </a:rPr>
              <a:t>.</a:t>
            </a:r>
          </a:p>
          <a:p>
            <a:endParaRPr lang="hu-HU" sz="2400" dirty="0" smtClean="0">
              <a:cs typeface="Segoe UI" panose="020B0502040204020203" pitchFamily="34" charset="0"/>
            </a:endParaRPr>
          </a:p>
          <a:p>
            <a:endParaRPr lang="hu-HU" sz="2400" dirty="0" smtClean="0">
              <a:cs typeface="Segoe UI" panose="020B0502040204020203" pitchFamily="34" charset="0"/>
            </a:endParaRPr>
          </a:p>
          <a:p>
            <a:endParaRPr lang="hu-HU" sz="24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1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32347" y="4028056"/>
            <a:ext cx="1564105" cy="409073"/>
          </a:xfrm>
          <a:prstGeom prst="rect">
            <a:avLst/>
          </a:prstGeom>
          <a:solidFill>
            <a:srgbClr val="FFFAEC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64695" y="4078705"/>
            <a:ext cx="1299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HYPOPHYSE</a:t>
            </a:r>
            <a:endParaRPr lang="hu-HU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1564105" y="4232593"/>
            <a:ext cx="517179" cy="801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7149738" y="1060612"/>
            <a:ext cx="192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Projektion der </a:t>
            </a:r>
            <a:r>
              <a:rPr lang="hu-HU" sz="1200" b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diencephalischen</a:t>
            </a:r>
            <a:r>
              <a:rPr lang="hu-HU" sz="1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Strukturen</a:t>
            </a:r>
            <a:r>
              <a:rPr lang="hu-HU" sz="1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auf</a:t>
            </a:r>
            <a:r>
              <a:rPr lang="hu-HU" sz="1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</a:t>
            </a:r>
            <a:r>
              <a:rPr lang="hu-HU" sz="1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Hirnoberfläche</a:t>
            </a:r>
            <a:endParaRPr lang="hu-HU" sz="12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" y="1376352"/>
            <a:ext cx="1942010" cy="353943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solidFill>
                  <a:srgbClr val="C074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Diencephalon</a:t>
            </a:r>
            <a:r>
              <a:rPr lang="hu-HU" sz="1600" b="1" dirty="0" smtClean="0">
                <a:solidFill>
                  <a:srgbClr val="C074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mit</a:t>
            </a:r>
          </a:p>
          <a:p>
            <a:pPr algn="ctr"/>
            <a:r>
              <a:rPr lang="hu-HU" sz="1600" b="1" dirty="0" err="1" smtClean="0">
                <a:solidFill>
                  <a:srgbClr val="C074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Anteilen</a:t>
            </a:r>
            <a:endParaRPr lang="hu-HU" sz="1600" b="1" dirty="0" smtClean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 smtClean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 smtClean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 smtClean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 smtClean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 smtClean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 smtClean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 smtClean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1200" b="1" dirty="0">
              <a:solidFill>
                <a:srgbClr val="C074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0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17" y="0"/>
            <a:ext cx="7462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8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4" y="0"/>
            <a:ext cx="7722770" cy="68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0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" y="177421"/>
            <a:ext cx="6928769" cy="481766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7" y="4217158"/>
            <a:ext cx="2324382" cy="256709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00251" y="5377218"/>
            <a:ext cx="59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Mediansagittalschnitt</a:t>
            </a:r>
            <a:r>
              <a:rPr lang="hu-HU" b="1" dirty="0"/>
              <a:t> des </a:t>
            </a:r>
            <a:r>
              <a:rPr lang="hu-HU" b="1" dirty="0" err="1"/>
              <a:t>Gehirns</a:t>
            </a:r>
            <a:endParaRPr lang="hu-HU" b="1" dirty="0"/>
          </a:p>
          <a:p>
            <a:r>
              <a:rPr lang="hu-HU" b="1" dirty="0"/>
              <a:t>mit </a:t>
            </a:r>
            <a:r>
              <a:rPr lang="hu-HU" b="1" dirty="0" err="1"/>
              <a:t>Cerebrum</a:t>
            </a:r>
            <a:r>
              <a:rPr lang="hu-HU" b="1" dirty="0"/>
              <a:t>, </a:t>
            </a:r>
            <a:r>
              <a:rPr lang="hu-HU" b="1" dirty="0" err="1"/>
              <a:t>Diencephalon</a:t>
            </a:r>
            <a:r>
              <a:rPr lang="hu-HU" b="1" dirty="0"/>
              <a:t>, </a:t>
            </a:r>
            <a:r>
              <a:rPr lang="hu-HU" b="1" dirty="0" err="1"/>
              <a:t>Hirnstamm</a:t>
            </a:r>
            <a:r>
              <a:rPr lang="hu-HU" b="1" dirty="0"/>
              <a:t> und </a:t>
            </a:r>
            <a:r>
              <a:rPr lang="hu-HU" b="1" dirty="0" err="1"/>
              <a:t>Kleinhirn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6009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1" y="419183"/>
            <a:ext cx="6420466" cy="615540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753885" y="841972"/>
            <a:ext cx="229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Die </a:t>
            </a:r>
            <a:r>
              <a:rPr lang="hu-HU" dirty="0" err="1" smtClean="0"/>
              <a:t>färbige</a:t>
            </a:r>
            <a:r>
              <a:rPr lang="hu-HU" dirty="0" smtClean="0"/>
              <a:t> </a:t>
            </a:r>
            <a:r>
              <a:rPr lang="hu-HU" dirty="0" err="1" smtClean="0"/>
              <a:t>Strukturen</a:t>
            </a:r>
            <a:r>
              <a:rPr lang="hu-HU" dirty="0" smtClean="0"/>
              <a:t> </a:t>
            </a:r>
            <a:r>
              <a:rPr lang="hu-HU" dirty="0" err="1" smtClean="0"/>
              <a:t>gerören</a:t>
            </a:r>
            <a:r>
              <a:rPr lang="hu-HU" dirty="0" smtClean="0"/>
              <a:t> </a:t>
            </a:r>
            <a:r>
              <a:rPr lang="hu-HU" dirty="0" err="1" smtClean="0"/>
              <a:t>zu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Diencephalon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168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9" y="1"/>
            <a:ext cx="7741039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01479" y="104503"/>
            <a:ext cx="365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Innerhalb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linken Thalamus sind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thalamischen</a:t>
            </a:r>
            <a:r>
              <a:rPr lang="hu-HU" dirty="0" smtClean="0"/>
              <a:t> </a:t>
            </a:r>
            <a:r>
              <a:rPr lang="hu-HU" dirty="0" err="1" smtClean="0"/>
              <a:t>Kerne</a:t>
            </a:r>
            <a:r>
              <a:rPr lang="hu-HU" dirty="0" smtClean="0"/>
              <a:t> </a:t>
            </a:r>
            <a:r>
              <a:rPr lang="hu-HU" dirty="0" err="1" smtClean="0"/>
              <a:t>dargestellt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447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2" y="195137"/>
            <a:ext cx="8848054" cy="57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6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2" y="195137"/>
            <a:ext cx="8848054" cy="5702079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>
            <a:off x="2279581" y="2229633"/>
            <a:ext cx="4422656" cy="2855934"/>
          </a:xfrm>
          <a:custGeom>
            <a:avLst/>
            <a:gdLst>
              <a:gd name="connsiteX0" fmla="*/ 1240233 w 4422656"/>
              <a:gd name="connsiteY0" fmla="*/ 713983 h 2855934"/>
              <a:gd name="connsiteX1" fmla="*/ 1252759 w 4422656"/>
              <a:gd name="connsiteY1" fmla="*/ 563671 h 2855934"/>
              <a:gd name="connsiteX2" fmla="*/ 1315389 w 4422656"/>
              <a:gd name="connsiteY2" fmla="*/ 450937 h 2855934"/>
              <a:gd name="connsiteX3" fmla="*/ 1340441 w 4422656"/>
              <a:gd name="connsiteY3" fmla="*/ 400833 h 2855934"/>
              <a:gd name="connsiteX4" fmla="*/ 1403071 w 4422656"/>
              <a:gd name="connsiteY4" fmla="*/ 325677 h 2855934"/>
              <a:gd name="connsiteX5" fmla="*/ 1453175 w 4422656"/>
              <a:gd name="connsiteY5" fmla="*/ 212942 h 2855934"/>
              <a:gd name="connsiteX6" fmla="*/ 1528331 w 4422656"/>
              <a:gd name="connsiteY6" fmla="*/ 175364 h 2855934"/>
              <a:gd name="connsiteX7" fmla="*/ 1565909 w 4422656"/>
              <a:gd name="connsiteY7" fmla="*/ 150312 h 2855934"/>
              <a:gd name="connsiteX8" fmla="*/ 1703696 w 4422656"/>
              <a:gd name="connsiteY8" fmla="*/ 125260 h 2855934"/>
              <a:gd name="connsiteX9" fmla="*/ 1791378 w 4422656"/>
              <a:gd name="connsiteY9" fmla="*/ 87682 h 2855934"/>
              <a:gd name="connsiteX10" fmla="*/ 1828956 w 4422656"/>
              <a:gd name="connsiteY10" fmla="*/ 75156 h 2855934"/>
              <a:gd name="connsiteX11" fmla="*/ 1954216 w 4422656"/>
              <a:gd name="connsiteY11" fmla="*/ 50104 h 2855934"/>
              <a:gd name="connsiteX12" fmla="*/ 2029372 w 4422656"/>
              <a:gd name="connsiteY12" fmla="*/ 12526 h 2855934"/>
              <a:gd name="connsiteX13" fmla="*/ 2066951 w 4422656"/>
              <a:gd name="connsiteY13" fmla="*/ 0 h 2855934"/>
              <a:gd name="connsiteX14" fmla="*/ 2517887 w 4422656"/>
              <a:gd name="connsiteY14" fmla="*/ 12526 h 2855934"/>
              <a:gd name="connsiteX15" fmla="*/ 2630622 w 4422656"/>
              <a:gd name="connsiteY15" fmla="*/ 50104 h 2855934"/>
              <a:gd name="connsiteX16" fmla="*/ 2668200 w 4422656"/>
              <a:gd name="connsiteY16" fmla="*/ 62630 h 2855934"/>
              <a:gd name="connsiteX17" fmla="*/ 2743356 w 4422656"/>
              <a:gd name="connsiteY17" fmla="*/ 112734 h 2855934"/>
              <a:gd name="connsiteX18" fmla="*/ 2780934 w 4422656"/>
              <a:gd name="connsiteY18" fmla="*/ 125260 h 2855934"/>
              <a:gd name="connsiteX19" fmla="*/ 2831038 w 4422656"/>
              <a:gd name="connsiteY19" fmla="*/ 150312 h 2855934"/>
              <a:gd name="connsiteX20" fmla="*/ 2893668 w 4422656"/>
              <a:gd name="connsiteY20" fmla="*/ 162838 h 2855934"/>
              <a:gd name="connsiteX21" fmla="*/ 2931246 w 4422656"/>
              <a:gd name="connsiteY21" fmla="*/ 187890 h 2855934"/>
              <a:gd name="connsiteX22" fmla="*/ 3006403 w 4422656"/>
              <a:gd name="connsiteY22" fmla="*/ 212942 h 2855934"/>
              <a:gd name="connsiteX23" fmla="*/ 3043981 w 4422656"/>
              <a:gd name="connsiteY23" fmla="*/ 237994 h 2855934"/>
              <a:gd name="connsiteX24" fmla="*/ 3131663 w 4422656"/>
              <a:gd name="connsiteY24" fmla="*/ 263046 h 2855934"/>
              <a:gd name="connsiteX25" fmla="*/ 3231871 w 4422656"/>
              <a:gd name="connsiteY25" fmla="*/ 313151 h 2855934"/>
              <a:gd name="connsiteX26" fmla="*/ 3307027 w 4422656"/>
              <a:gd name="connsiteY26" fmla="*/ 350729 h 2855934"/>
              <a:gd name="connsiteX27" fmla="*/ 3382183 w 4422656"/>
              <a:gd name="connsiteY27" fmla="*/ 413359 h 2855934"/>
              <a:gd name="connsiteX28" fmla="*/ 3419761 w 4422656"/>
              <a:gd name="connsiteY28" fmla="*/ 425885 h 2855934"/>
              <a:gd name="connsiteX29" fmla="*/ 3519970 w 4422656"/>
              <a:gd name="connsiteY29" fmla="*/ 501041 h 2855934"/>
              <a:gd name="connsiteX30" fmla="*/ 3557548 w 4422656"/>
              <a:gd name="connsiteY30" fmla="*/ 513567 h 2855934"/>
              <a:gd name="connsiteX31" fmla="*/ 3595126 w 4422656"/>
              <a:gd name="connsiteY31" fmla="*/ 538619 h 2855934"/>
              <a:gd name="connsiteX32" fmla="*/ 3657756 w 4422656"/>
              <a:gd name="connsiteY32" fmla="*/ 563671 h 2855934"/>
              <a:gd name="connsiteX33" fmla="*/ 3745438 w 4422656"/>
              <a:gd name="connsiteY33" fmla="*/ 613775 h 2855934"/>
              <a:gd name="connsiteX34" fmla="*/ 3820594 w 4422656"/>
              <a:gd name="connsiteY34" fmla="*/ 638827 h 2855934"/>
              <a:gd name="connsiteX35" fmla="*/ 3858172 w 4422656"/>
              <a:gd name="connsiteY35" fmla="*/ 651353 h 2855934"/>
              <a:gd name="connsiteX36" fmla="*/ 3945855 w 4422656"/>
              <a:gd name="connsiteY36" fmla="*/ 701457 h 2855934"/>
              <a:gd name="connsiteX37" fmla="*/ 4021011 w 4422656"/>
              <a:gd name="connsiteY37" fmla="*/ 713983 h 2855934"/>
              <a:gd name="connsiteX38" fmla="*/ 4083641 w 4422656"/>
              <a:gd name="connsiteY38" fmla="*/ 726509 h 2855934"/>
              <a:gd name="connsiteX39" fmla="*/ 4133745 w 4422656"/>
              <a:gd name="connsiteY39" fmla="*/ 739035 h 2855934"/>
              <a:gd name="connsiteX40" fmla="*/ 4171323 w 4422656"/>
              <a:gd name="connsiteY40" fmla="*/ 751562 h 2855934"/>
              <a:gd name="connsiteX41" fmla="*/ 4233953 w 4422656"/>
              <a:gd name="connsiteY41" fmla="*/ 764088 h 2855934"/>
              <a:gd name="connsiteX42" fmla="*/ 4309109 w 4422656"/>
              <a:gd name="connsiteY42" fmla="*/ 814192 h 2855934"/>
              <a:gd name="connsiteX43" fmla="*/ 4384266 w 4422656"/>
              <a:gd name="connsiteY43" fmla="*/ 851770 h 2855934"/>
              <a:gd name="connsiteX44" fmla="*/ 4396792 w 4422656"/>
              <a:gd name="connsiteY44" fmla="*/ 889348 h 2855934"/>
              <a:gd name="connsiteX45" fmla="*/ 4421844 w 4422656"/>
              <a:gd name="connsiteY45" fmla="*/ 939452 h 2855934"/>
              <a:gd name="connsiteX46" fmla="*/ 4409318 w 4422656"/>
              <a:gd name="connsiteY46" fmla="*/ 1077238 h 2855934"/>
              <a:gd name="connsiteX47" fmla="*/ 4346687 w 4422656"/>
              <a:gd name="connsiteY47" fmla="*/ 1139868 h 2855934"/>
              <a:gd name="connsiteX48" fmla="*/ 4284057 w 4422656"/>
              <a:gd name="connsiteY48" fmla="*/ 1215025 h 2855934"/>
              <a:gd name="connsiteX49" fmla="*/ 4271531 w 4422656"/>
              <a:gd name="connsiteY49" fmla="*/ 1265129 h 2855934"/>
              <a:gd name="connsiteX50" fmla="*/ 4246479 w 4422656"/>
              <a:gd name="connsiteY50" fmla="*/ 1340285 h 2855934"/>
              <a:gd name="connsiteX51" fmla="*/ 3945855 w 4422656"/>
              <a:gd name="connsiteY51" fmla="*/ 1327759 h 2855934"/>
              <a:gd name="connsiteX52" fmla="*/ 3870698 w 4422656"/>
              <a:gd name="connsiteY52" fmla="*/ 1302707 h 2855934"/>
              <a:gd name="connsiteX53" fmla="*/ 3833120 w 4422656"/>
              <a:gd name="connsiteY53" fmla="*/ 1265129 h 2855934"/>
              <a:gd name="connsiteX54" fmla="*/ 3745438 w 4422656"/>
              <a:gd name="connsiteY54" fmla="*/ 1215025 h 2855934"/>
              <a:gd name="connsiteX55" fmla="*/ 3720386 w 4422656"/>
              <a:gd name="connsiteY55" fmla="*/ 1189972 h 2855934"/>
              <a:gd name="connsiteX56" fmla="*/ 3632704 w 4422656"/>
              <a:gd name="connsiteY56" fmla="*/ 1164920 h 2855934"/>
              <a:gd name="connsiteX57" fmla="*/ 3557548 w 4422656"/>
              <a:gd name="connsiteY57" fmla="*/ 1139868 h 2855934"/>
              <a:gd name="connsiteX58" fmla="*/ 3382183 w 4422656"/>
              <a:gd name="connsiteY58" fmla="*/ 1152394 h 2855934"/>
              <a:gd name="connsiteX59" fmla="*/ 3307027 w 4422656"/>
              <a:gd name="connsiteY59" fmla="*/ 1177446 h 2855934"/>
              <a:gd name="connsiteX60" fmla="*/ 3081559 w 4422656"/>
              <a:gd name="connsiteY60" fmla="*/ 1202499 h 2855934"/>
              <a:gd name="connsiteX61" fmla="*/ 3031455 w 4422656"/>
              <a:gd name="connsiteY61" fmla="*/ 1215025 h 2855934"/>
              <a:gd name="connsiteX62" fmla="*/ 2993877 w 4422656"/>
              <a:gd name="connsiteY62" fmla="*/ 1240077 h 2855934"/>
              <a:gd name="connsiteX63" fmla="*/ 2918720 w 4422656"/>
              <a:gd name="connsiteY63" fmla="*/ 1265129 h 2855934"/>
              <a:gd name="connsiteX64" fmla="*/ 2805986 w 4422656"/>
              <a:gd name="connsiteY64" fmla="*/ 1290181 h 2855934"/>
              <a:gd name="connsiteX65" fmla="*/ 2492835 w 4422656"/>
              <a:gd name="connsiteY65" fmla="*/ 1315233 h 2855934"/>
              <a:gd name="connsiteX66" fmla="*/ 2279893 w 4422656"/>
              <a:gd name="connsiteY66" fmla="*/ 1352811 h 2855934"/>
              <a:gd name="connsiteX67" fmla="*/ 2204737 w 4422656"/>
              <a:gd name="connsiteY67" fmla="*/ 1402915 h 2855934"/>
              <a:gd name="connsiteX68" fmla="*/ 2192211 w 4422656"/>
              <a:gd name="connsiteY68" fmla="*/ 1440493 h 2855934"/>
              <a:gd name="connsiteX69" fmla="*/ 2117055 w 4422656"/>
              <a:gd name="connsiteY69" fmla="*/ 1503123 h 2855934"/>
              <a:gd name="connsiteX70" fmla="*/ 2092003 w 4422656"/>
              <a:gd name="connsiteY70" fmla="*/ 1540701 h 2855934"/>
              <a:gd name="connsiteX71" fmla="*/ 2066951 w 4422656"/>
              <a:gd name="connsiteY71" fmla="*/ 1615857 h 2855934"/>
              <a:gd name="connsiteX72" fmla="*/ 2054424 w 4422656"/>
              <a:gd name="connsiteY72" fmla="*/ 1653435 h 2855934"/>
              <a:gd name="connsiteX73" fmla="*/ 2029372 w 4422656"/>
              <a:gd name="connsiteY73" fmla="*/ 1728592 h 2855934"/>
              <a:gd name="connsiteX74" fmla="*/ 2004320 w 4422656"/>
              <a:gd name="connsiteY74" fmla="*/ 1766170 h 2855934"/>
              <a:gd name="connsiteX75" fmla="*/ 1979268 w 4422656"/>
              <a:gd name="connsiteY75" fmla="*/ 1841326 h 2855934"/>
              <a:gd name="connsiteX76" fmla="*/ 1954216 w 4422656"/>
              <a:gd name="connsiteY76" fmla="*/ 1878904 h 2855934"/>
              <a:gd name="connsiteX77" fmla="*/ 1941690 w 4422656"/>
              <a:gd name="connsiteY77" fmla="*/ 1916482 h 2855934"/>
              <a:gd name="connsiteX78" fmla="*/ 1866534 w 4422656"/>
              <a:gd name="connsiteY78" fmla="*/ 1991638 h 2855934"/>
              <a:gd name="connsiteX79" fmla="*/ 1828956 w 4422656"/>
              <a:gd name="connsiteY79" fmla="*/ 2029216 h 2855934"/>
              <a:gd name="connsiteX80" fmla="*/ 1791378 w 4422656"/>
              <a:gd name="connsiteY80" fmla="*/ 2079320 h 2855934"/>
              <a:gd name="connsiteX81" fmla="*/ 1753800 w 4422656"/>
              <a:gd name="connsiteY81" fmla="*/ 2091846 h 2855934"/>
              <a:gd name="connsiteX82" fmla="*/ 1628540 w 4422656"/>
              <a:gd name="connsiteY82" fmla="*/ 2079320 h 2855934"/>
              <a:gd name="connsiteX83" fmla="*/ 1578435 w 4422656"/>
              <a:gd name="connsiteY83" fmla="*/ 2054268 h 2855934"/>
              <a:gd name="connsiteX84" fmla="*/ 1540857 w 4422656"/>
              <a:gd name="connsiteY84" fmla="*/ 2041742 h 2855934"/>
              <a:gd name="connsiteX85" fmla="*/ 1415597 w 4422656"/>
              <a:gd name="connsiteY85" fmla="*/ 2054268 h 2855934"/>
              <a:gd name="connsiteX86" fmla="*/ 1315389 w 4422656"/>
              <a:gd name="connsiteY86" fmla="*/ 2129425 h 2855934"/>
              <a:gd name="connsiteX87" fmla="*/ 1290337 w 4422656"/>
              <a:gd name="connsiteY87" fmla="*/ 2167003 h 2855934"/>
              <a:gd name="connsiteX88" fmla="*/ 1215181 w 4422656"/>
              <a:gd name="connsiteY88" fmla="*/ 2242159 h 2855934"/>
              <a:gd name="connsiteX89" fmla="*/ 1177603 w 4422656"/>
              <a:gd name="connsiteY89" fmla="*/ 2279737 h 2855934"/>
              <a:gd name="connsiteX90" fmla="*/ 1089920 w 4422656"/>
              <a:gd name="connsiteY90" fmla="*/ 2379945 h 2855934"/>
              <a:gd name="connsiteX91" fmla="*/ 1077394 w 4422656"/>
              <a:gd name="connsiteY91" fmla="*/ 2530257 h 2855934"/>
              <a:gd name="connsiteX92" fmla="*/ 1039816 w 4422656"/>
              <a:gd name="connsiteY92" fmla="*/ 2555309 h 2855934"/>
              <a:gd name="connsiteX93" fmla="*/ 1027290 w 4422656"/>
              <a:gd name="connsiteY93" fmla="*/ 2605414 h 2855934"/>
              <a:gd name="connsiteX94" fmla="*/ 952134 w 4422656"/>
              <a:gd name="connsiteY94" fmla="*/ 2680570 h 2855934"/>
              <a:gd name="connsiteX95" fmla="*/ 889504 w 4422656"/>
              <a:gd name="connsiteY95" fmla="*/ 2768252 h 2855934"/>
              <a:gd name="connsiteX96" fmla="*/ 789296 w 4422656"/>
              <a:gd name="connsiteY96" fmla="*/ 2843408 h 2855934"/>
              <a:gd name="connsiteX97" fmla="*/ 739192 w 4422656"/>
              <a:gd name="connsiteY97" fmla="*/ 2855934 h 2855934"/>
              <a:gd name="connsiteX98" fmla="*/ 701614 w 4422656"/>
              <a:gd name="connsiteY98" fmla="*/ 2843408 h 2855934"/>
              <a:gd name="connsiteX99" fmla="*/ 689087 w 4422656"/>
              <a:gd name="connsiteY99" fmla="*/ 2793304 h 2855934"/>
              <a:gd name="connsiteX100" fmla="*/ 664035 w 4422656"/>
              <a:gd name="connsiteY100" fmla="*/ 2755726 h 2855934"/>
              <a:gd name="connsiteX101" fmla="*/ 651509 w 4422656"/>
              <a:gd name="connsiteY101" fmla="*/ 2705622 h 2855934"/>
              <a:gd name="connsiteX102" fmla="*/ 638983 w 4422656"/>
              <a:gd name="connsiteY102" fmla="*/ 2668044 h 2855934"/>
              <a:gd name="connsiteX103" fmla="*/ 651509 w 4422656"/>
              <a:gd name="connsiteY103" fmla="*/ 2530257 h 2855934"/>
              <a:gd name="connsiteX104" fmla="*/ 551301 w 4422656"/>
              <a:gd name="connsiteY104" fmla="*/ 2555309 h 2855934"/>
              <a:gd name="connsiteX105" fmla="*/ 488671 w 4422656"/>
              <a:gd name="connsiteY105" fmla="*/ 2605414 h 2855934"/>
              <a:gd name="connsiteX106" fmla="*/ 438567 w 4422656"/>
              <a:gd name="connsiteY106" fmla="*/ 2642992 h 2855934"/>
              <a:gd name="connsiteX107" fmla="*/ 375937 w 4422656"/>
              <a:gd name="connsiteY107" fmla="*/ 2655518 h 2855934"/>
              <a:gd name="connsiteX108" fmla="*/ 288255 w 4422656"/>
              <a:gd name="connsiteY108" fmla="*/ 2680570 h 2855934"/>
              <a:gd name="connsiteX109" fmla="*/ 137942 w 4422656"/>
              <a:gd name="connsiteY109" fmla="*/ 2693096 h 2855934"/>
              <a:gd name="connsiteX110" fmla="*/ 25208 w 4422656"/>
              <a:gd name="connsiteY110" fmla="*/ 2680570 h 2855934"/>
              <a:gd name="connsiteX111" fmla="*/ 12682 w 4422656"/>
              <a:gd name="connsiteY111" fmla="*/ 2580362 h 2855934"/>
              <a:gd name="connsiteX112" fmla="*/ 37734 w 4422656"/>
              <a:gd name="connsiteY112" fmla="*/ 2542783 h 2855934"/>
              <a:gd name="connsiteX113" fmla="*/ 125416 w 4422656"/>
              <a:gd name="connsiteY113" fmla="*/ 2480153 h 2855934"/>
              <a:gd name="connsiteX114" fmla="*/ 162994 w 4422656"/>
              <a:gd name="connsiteY114" fmla="*/ 2467627 h 2855934"/>
              <a:gd name="connsiteX115" fmla="*/ 238151 w 4422656"/>
              <a:gd name="connsiteY115" fmla="*/ 2430049 h 2855934"/>
              <a:gd name="connsiteX116" fmla="*/ 313307 w 4422656"/>
              <a:gd name="connsiteY116" fmla="*/ 2367419 h 2855934"/>
              <a:gd name="connsiteX117" fmla="*/ 388463 w 4422656"/>
              <a:gd name="connsiteY117" fmla="*/ 2317315 h 2855934"/>
              <a:gd name="connsiteX118" fmla="*/ 426041 w 4422656"/>
              <a:gd name="connsiteY118" fmla="*/ 2292263 h 2855934"/>
              <a:gd name="connsiteX119" fmla="*/ 451093 w 4422656"/>
              <a:gd name="connsiteY119" fmla="*/ 2242159 h 2855934"/>
              <a:gd name="connsiteX120" fmla="*/ 513723 w 4422656"/>
              <a:gd name="connsiteY120" fmla="*/ 2167003 h 2855934"/>
              <a:gd name="connsiteX121" fmla="*/ 551301 w 4422656"/>
              <a:gd name="connsiteY121" fmla="*/ 2041742 h 2855934"/>
              <a:gd name="connsiteX122" fmla="*/ 563827 w 4422656"/>
              <a:gd name="connsiteY122" fmla="*/ 2004164 h 2855934"/>
              <a:gd name="connsiteX123" fmla="*/ 613931 w 4422656"/>
              <a:gd name="connsiteY123" fmla="*/ 1966586 h 2855934"/>
              <a:gd name="connsiteX124" fmla="*/ 651509 w 4422656"/>
              <a:gd name="connsiteY124" fmla="*/ 1929008 h 2855934"/>
              <a:gd name="connsiteX125" fmla="*/ 726666 w 4422656"/>
              <a:gd name="connsiteY125" fmla="*/ 1878904 h 2855934"/>
              <a:gd name="connsiteX126" fmla="*/ 751718 w 4422656"/>
              <a:gd name="connsiteY126" fmla="*/ 1841326 h 2855934"/>
              <a:gd name="connsiteX127" fmla="*/ 764244 w 4422656"/>
              <a:gd name="connsiteY127" fmla="*/ 1778696 h 2855934"/>
              <a:gd name="connsiteX128" fmla="*/ 789296 w 4422656"/>
              <a:gd name="connsiteY128" fmla="*/ 1703540 h 2855934"/>
              <a:gd name="connsiteX129" fmla="*/ 851926 w 4422656"/>
              <a:gd name="connsiteY129" fmla="*/ 1515649 h 2855934"/>
              <a:gd name="connsiteX130" fmla="*/ 864452 w 4422656"/>
              <a:gd name="connsiteY130" fmla="*/ 1478071 h 2855934"/>
              <a:gd name="connsiteX131" fmla="*/ 876978 w 4422656"/>
              <a:gd name="connsiteY131" fmla="*/ 1440493 h 2855934"/>
              <a:gd name="connsiteX132" fmla="*/ 964660 w 4422656"/>
              <a:gd name="connsiteY132" fmla="*/ 1327759 h 2855934"/>
              <a:gd name="connsiteX133" fmla="*/ 1014764 w 4422656"/>
              <a:gd name="connsiteY133" fmla="*/ 1252603 h 2855934"/>
              <a:gd name="connsiteX134" fmla="*/ 1039816 w 4422656"/>
              <a:gd name="connsiteY134" fmla="*/ 1215025 h 2855934"/>
              <a:gd name="connsiteX135" fmla="*/ 1140024 w 4422656"/>
              <a:gd name="connsiteY135" fmla="*/ 1177446 h 2855934"/>
              <a:gd name="connsiteX136" fmla="*/ 1165077 w 4422656"/>
              <a:gd name="connsiteY136" fmla="*/ 1152394 h 2855934"/>
              <a:gd name="connsiteX137" fmla="*/ 1202655 w 4422656"/>
              <a:gd name="connsiteY137" fmla="*/ 1127342 h 2855934"/>
              <a:gd name="connsiteX138" fmla="*/ 1227707 w 4422656"/>
              <a:gd name="connsiteY138" fmla="*/ 1089764 h 2855934"/>
              <a:gd name="connsiteX139" fmla="*/ 1290337 w 4422656"/>
              <a:gd name="connsiteY139" fmla="*/ 1002082 h 2855934"/>
              <a:gd name="connsiteX140" fmla="*/ 1315389 w 4422656"/>
              <a:gd name="connsiteY140" fmla="*/ 926926 h 2855934"/>
              <a:gd name="connsiteX141" fmla="*/ 1327915 w 4422656"/>
              <a:gd name="connsiteY141" fmla="*/ 889348 h 2855934"/>
              <a:gd name="connsiteX142" fmla="*/ 1290337 w 4422656"/>
              <a:gd name="connsiteY142" fmla="*/ 739035 h 2855934"/>
              <a:gd name="connsiteX143" fmla="*/ 1240233 w 4422656"/>
              <a:gd name="connsiteY143" fmla="*/ 713983 h 28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22656" h="2855934">
                <a:moveTo>
                  <a:pt x="1240233" y="713983"/>
                </a:moveTo>
                <a:cubicBezTo>
                  <a:pt x="1233970" y="684756"/>
                  <a:pt x="1244493" y="613265"/>
                  <a:pt x="1252759" y="563671"/>
                </a:cubicBezTo>
                <a:cubicBezTo>
                  <a:pt x="1270713" y="455948"/>
                  <a:pt x="1267658" y="517761"/>
                  <a:pt x="1315389" y="450937"/>
                </a:cubicBezTo>
                <a:cubicBezTo>
                  <a:pt x="1326242" y="435742"/>
                  <a:pt x="1331177" y="417045"/>
                  <a:pt x="1340441" y="400833"/>
                </a:cubicBezTo>
                <a:cubicBezTo>
                  <a:pt x="1363693" y="360142"/>
                  <a:pt x="1368528" y="360220"/>
                  <a:pt x="1403071" y="325677"/>
                </a:cubicBezTo>
                <a:cubicBezTo>
                  <a:pt x="1415474" y="288468"/>
                  <a:pt x="1423400" y="242717"/>
                  <a:pt x="1453175" y="212942"/>
                </a:cubicBezTo>
                <a:cubicBezTo>
                  <a:pt x="1489073" y="177044"/>
                  <a:pt x="1487580" y="195739"/>
                  <a:pt x="1528331" y="175364"/>
                </a:cubicBezTo>
                <a:cubicBezTo>
                  <a:pt x="1541796" y="168631"/>
                  <a:pt x="1552444" y="157045"/>
                  <a:pt x="1565909" y="150312"/>
                </a:cubicBezTo>
                <a:cubicBezTo>
                  <a:pt x="1604528" y="131003"/>
                  <a:pt x="1669153" y="129578"/>
                  <a:pt x="1703696" y="125260"/>
                </a:cubicBezTo>
                <a:cubicBezTo>
                  <a:pt x="1807973" y="99191"/>
                  <a:pt x="1704875" y="130934"/>
                  <a:pt x="1791378" y="87682"/>
                </a:cubicBezTo>
                <a:cubicBezTo>
                  <a:pt x="1803188" y="81777"/>
                  <a:pt x="1816260" y="78783"/>
                  <a:pt x="1828956" y="75156"/>
                </a:cubicBezTo>
                <a:cubicBezTo>
                  <a:pt x="1916303" y="50200"/>
                  <a:pt x="1843485" y="74711"/>
                  <a:pt x="1954216" y="50104"/>
                </a:cubicBezTo>
                <a:cubicBezTo>
                  <a:pt x="2010889" y="37510"/>
                  <a:pt x="1975320" y="39552"/>
                  <a:pt x="2029372" y="12526"/>
                </a:cubicBezTo>
                <a:cubicBezTo>
                  <a:pt x="2041182" y="6621"/>
                  <a:pt x="2054425" y="4175"/>
                  <a:pt x="2066951" y="0"/>
                </a:cubicBezTo>
                <a:cubicBezTo>
                  <a:pt x="2217263" y="4175"/>
                  <a:pt x="2367899" y="1813"/>
                  <a:pt x="2517887" y="12526"/>
                </a:cubicBezTo>
                <a:cubicBezTo>
                  <a:pt x="2517888" y="12526"/>
                  <a:pt x="2611832" y="43841"/>
                  <a:pt x="2630622" y="50104"/>
                </a:cubicBezTo>
                <a:cubicBezTo>
                  <a:pt x="2643148" y="54279"/>
                  <a:pt x="2657214" y="55306"/>
                  <a:pt x="2668200" y="62630"/>
                </a:cubicBezTo>
                <a:cubicBezTo>
                  <a:pt x="2693252" y="79331"/>
                  <a:pt x="2714792" y="103213"/>
                  <a:pt x="2743356" y="112734"/>
                </a:cubicBezTo>
                <a:cubicBezTo>
                  <a:pt x="2755882" y="116909"/>
                  <a:pt x="2768798" y="120059"/>
                  <a:pt x="2780934" y="125260"/>
                </a:cubicBezTo>
                <a:cubicBezTo>
                  <a:pt x="2798097" y="132616"/>
                  <a:pt x="2813324" y="144407"/>
                  <a:pt x="2831038" y="150312"/>
                </a:cubicBezTo>
                <a:cubicBezTo>
                  <a:pt x="2851236" y="157045"/>
                  <a:pt x="2872791" y="158663"/>
                  <a:pt x="2893668" y="162838"/>
                </a:cubicBezTo>
                <a:cubicBezTo>
                  <a:pt x="2906194" y="171189"/>
                  <a:pt x="2917489" y="181776"/>
                  <a:pt x="2931246" y="187890"/>
                </a:cubicBezTo>
                <a:cubicBezTo>
                  <a:pt x="2955377" y="198615"/>
                  <a:pt x="3006403" y="212942"/>
                  <a:pt x="3006403" y="212942"/>
                </a:cubicBezTo>
                <a:cubicBezTo>
                  <a:pt x="3018929" y="221293"/>
                  <a:pt x="3030516" y="231261"/>
                  <a:pt x="3043981" y="237994"/>
                </a:cubicBezTo>
                <a:cubicBezTo>
                  <a:pt x="3061951" y="246979"/>
                  <a:pt x="3115610" y="259033"/>
                  <a:pt x="3131663" y="263046"/>
                </a:cubicBezTo>
                <a:cubicBezTo>
                  <a:pt x="3214005" y="345391"/>
                  <a:pt x="3059162" y="198011"/>
                  <a:pt x="3231871" y="313151"/>
                </a:cubicBezTo>
                <a:cubicBezTo>
                  <a:pt x="3339564" y="384947"/>
                  <a:pt x="3203307" y="298869"/>
                  <a:pt x="3307027" y="350729"/>
                </a:cubicBezTo>
                <a:cubicBezTo>
                  <a:pt x="3388990" y="391711"/>
                  <a:pt x="3299075" y="357954"/>
                  <a:pt x="3382183" y="413359"/>
                </a:cubicBezTo>
                <a:cubicBezTo>
                  <a:pt x="3393169" y="420683"/>
                  <a:pt x="3407235" y="421710"/>
                  <a:pt x="3419761" y="425885"/>
                </a:cubicBezTo>
                <a:cubicBezTo>
                  <a:pt x="3449437" y="455560"/>
                  <a:pt x="3477481" y="486878"/>
                  <a:pt x="3519970" y="501041"/>
                </a:cubicBezTo>
                <a:cubicBezTo>
                  <a:pt x="3532496" y="505216"/>
                  <a:pt x="3545738" y="507662"/>
                  <a:pt x="3557548" y="513567"/>
                </a:cubicBezTo>
                <a:cubicBezTo>
                  <a:pt x="3571013" y="520300"/>
                  <a:pt x="3581661" y="531886"/>
                  <a:pt x="3595126" y="538619"/>
                </a:cubicBezTo>
                <a:cubicBezTo>
                  <a:pt x="3615237" y="548675"/>
                  <a:pt x="3637645" y="553615"/>
                  <a:pt x="3657756" y="563671"/>
                </a:cubicBezTo>
                <a:cubicBezTo>
                  <a:pt x="3748144" y="608865"/>
                  <a:pt x="3635637" y="569855"/>
                  <a:pt x="3745438" y="613775"/>
                </a:cubicBezTo>
                <a:cubicBezTo>
                  <a:pt x="3769956" y="623582"/>
                  <a:pt x="3795542" y="630476"/>
                  <a:pt x="3820594" y="638827"/>
                </a:cubicBezTo>
                <a:cubicBezTo>
                  <a:pt x="3833120" y="643002"/>
                  <a:pt x="3847186" y="644029"/>
                  <a:pt x="3858172" y="651353"/>
                </a:cubicBezTo>
                <a:cubicBezTo>
                  <a:pt x="3883331" y="668125"/>
                  <a:pt x="3916962" y="692789"/>
                  <a:pt x="3945855" y="701457"/>
                </a:cubicBezTo>
                <a:cubicBezTo>
                  <a:pt x="3970181" y="708755"/>
                  <a:pt x="3996023" y="709440"/>
                  <a:pt x="4021011" y="713983"/>
                </a:cubicBezTo>
                <a:cubicBezTo>
                  <a:pt x="4041958" y="717791"/>
                  <a:pt x="4062858" y="721891"/>
                  <a:pt x="4083641" y="726509"/>
                </a:cubicBezTo>
                <a:cubicBezTo>
                  <a:pt x="4100446" y="730244"/>
                  <a:pt x="4117192" y="734305"/>
                  <a:pt x="4133745" y="739035"/>
                </a:cubicBezTo>
                <a:cubicBezTo>
                  <a:pt x="4146441" y="742662"/>
                  <a:pt x="4158514" y="748360"/>
                  <a:pt x="4171323" y="751562"/>
                </a:cubicBezTo>
                <a:cubicBezTo>
                  <a:pt x="4191977" y="756726"/>
                  <a:pt x="4213076" y="759913"/>
                  <a:pt x="4233953" y="764088"/>
                </a:cubicBezTo>
                <a:cubicBezTo>
                  <a:pt x="4259005" y="780789"/>
                  <a:pt x="4280545" y="804671"/>
                  <a:pt x="4309109" y="814192"/>
                </a:cubicBezTo>
                <a:cubicBezTo>
                  <a:pt x="4360969" y="831479"/>
                  <a:pt x="4335701" y="819394"/>
                  <a:pt x="4384266" y="851770"/>
                </a:cubicBezTo>
                <a:cubicBezTo>
                  <a:pt x="4388441" y="864296"/>
                  <a:pt x="4391591" y="877212"/>
                  <a:pt x="4396792" y="889348"/>
                </a:cubicBezTo>
                <a:cubicBezTo>
                  <a:pt x="4404148" y="906511"/>
                  <a:pt x="4420602" y="920821"/>
                  <a:pt x="4421844" y="939452"/>
                </a:cubicBezTo>
                <a:cubicBezTo>
                  <a:pt x="4424912" y="985468"/>
                  <a:pt x="4418981" y="1032144"/>
                  <a:pt x="4409318" y="1077238"/>
                </a:cubicBezTo>
                <a:cubicBezTo>
                  <a:pt x="4401330" y="1114514"/>
                  <a:pt x="4371377" y="1119294"/>
                  <a:pt x="4346687" y="1139868"/>
                </a:cubicBezTo>
                <a:cubicBezTo>
                  <a:pt x="4310519" y="1170007"/>
                  <a:pt x="4308689" y="1178075"/>
                  <a:pt x="4284057" y="1215025"/>
                </a:cubicBezTo>
                <a:cubicBezTo>
                  <a:pt x="4279882" y="1231726"/>
                  <a:pt x="4276478" y="1248640"/>
                  <a:pt x="4271531" y="1265129"/>
                </a:cubicBezTo>
                <a:cubicBezTo>
                  <a:pt x="4263943" y="1290422"/>
                  <a:pt x="4246479" y="1340285"/>
                  <a:pt x="4246479" y="1340285"/>
                </a:cubicBezTo>
                <a:cubicBezTo>
                  <a:pt x="4146271" y="1336110"/>
                  <a:pt x="4045652" y="1337739"/>
                  <a:pt x="3945855" y="1327759"/>
                </a:cubicBezTo>
                <a:cubicBezTo>
                  <a:pt x="3919579" y="1325131"/>
                  <a:pt x="3870698" y="1302707"/>
                  <a:pt x="3870698" y="1302707"/>
                </a:cubicBezTo>
                <a:cubicBezTo>
                  <a:pt x="3858172" y="1290181"/>
                  <a:pt x="3846729" y="1276470"/>
                  <a:pt x="3833120" y="1265129"/>
                </a:cubicBezTo>
                <a:cubicBezTo>
                  <a:pt x="3806563" y="1242998"/>
                  <a:pt x="3776067" y="1230339"/>
                  <a:pt x="3745438" y="1215025"/>
                </a:cubicBezTo>
                <a:cubicBezTo>
                  <a:pt x="3737087" y="1206674"/>
                  <a:pt x="3730513" y="1196048"/>
                  <a:pt x="3720386" y="1189972"/>
                </a:cubicBezTo>
                <a:cubicBezTo>
                  <a:pt x="3706355" y="1181553"/>
                  <a:pt x="3643622" y="1168195"/>
                  <a:pt x="3632704" y="1164920"/>
                </a:cubicBezTo>
                <a:cubicBezTo>
                  <a:pt x="3607411" y="1157332"/>
                  <a:pt x="3557548" y="1139868"/>
                  <a:pt x="3557548" y="1139868"/>
                </a:cubicBezTo>
                <a:cubicBezTo>
                  <a:pt x="3499093" y="1144043"/>
                  <a:pt x="3440139" y="1143701"/>
                  <a:pt x="3382183" y="1152394"/>
                </a:cubicBezTo>
                <a:cubicBezTo>
                  <a:pt x="3356068" y="1156311"/>
                  <a:pt x="3333303" y="1174818"/>
                  <a:pt x="3307027" y="1177446"/>
                </a:cubicBezTo>
                <a:cubicBezTo>
                  <a:pt x="3258761" y="1182273"/>
                  <a:pt x="3134767" y="1193631"/>
                  <a:pt x="3081559" y="1202499"/>
                </a:cubicBezTo>
                <a:cubicBezTo>
                  <a:pt x="3064578" y="1205329"/>
                  <a:pt x="3048156" y="1210850"/>
                  <a:pt x="3031455" y="1215025"/>
                </a:cubicBezTo>
                <a:cubicBezTo>
                  <a:pt x="3018929" y="1223376"/>
                  <a:pt x="3007634" y="1233963"/>
                  <a:pt x="2993877" y="1240077"/>
                </a:cubicBezTo>
                <a:cubicBezTo>
                  <a:pt x="2969746" y="1250802"/>
                  <a:pt x="2943772" y="1256778"/>
                  <a:pt x="2918720" y="1265129"/>
                </a:cubicBezTo>
                <a:cubicBezTo>
                  <a:pt x="2870592" y="1281172"/>
                  <a:pt x="2868114" y="1284169"/>
                  <a:pt x="2805986" y="1290181"/>
                </a:cubicBezTo>
                <a:cubicBezTo>
                  <a:pt x="2701756" y="1300268"/>
                  <a:pt x="2597219" y="1306882"/>
                  <a:pt x="2492835" y="1315233"/>
                </a:cubicBezTo>
                <a:cubicBezTo>
                  <a:pt x="2355947" y="1349455"/>
                  <a:pt x="2426847" y="1336483"/>
                  <a:pt x="2279893" y="1352811"/>
                </a:cubicBezTo>
                <a:cubicBezTo>
                  <a:pt x="2240496" y="1365943"/>
                  <a:pt x="2231545" y="1362703"/>
                  <a:pt x="2204737" y="1402915"/>
                </a:cubicBezTo>
                <a:cubicBezTo>
                  <a:pt x="2197413" y="1413901"/>
                  <a:pt x="2199535" y="1429507"/>
                  <a:pt x="2192211" y="1440493"/>
                </a:cubicBezTo>
                <a:cubicBezTo>
                  <a:pt x="2172922" y="1469427"/>
                  <a:pt x="2144783" y="1484637"/>
                  <a:pt x="2117055" y="1503123"/>
                </a:cubicBezTo>
                <a:cubicBezTo>
                  <a:pt x="2108704" y="1515649"/>
                  <a:pt x="2098117" y="1526944"/>
                  <a:pt x="2092003" y="1540701"/>
                </a:cubicBezTo>
                <a:cubicBezTo>
                  <a:pt x="2081278" y="1564832"/>
                  <a:pt x="2075302" y="1590805"/>
                  <a:pt x="2066951" y="1615857"/>
                </a:cubicBezTo>
                <a:lnTo>
                  <a:pt x="2054424" y="1653435"/>
                </a:lnTo>
                <a:cubicBezTo>
                  <a:pt x="2054424" y="1653436"/>
                  <a:pt x="2029373" y="1728591"/>
                  <a:pt x="2029372" y="1728592"/>
                </a:cubicBezTo>
                <a:cubicBezTo>
                  <a:pt x="2021021" y="1741118"/>
                  <a:pt x="2010434" y="1752413"/>
                  <a:pt x="2004320" y="1766170"/>
                </a:cubicBezTo>
                <a:cubicBezTo>
                  <a:pt x="1993595" y="1790301"/>
                  <a:pt x="1993916" y="1819354"/>
                  <a:pt x="1979268" y="1841326"/>
                </a:cubicBezTo>
                <a:cubicBezTo>
                  <a:pt x="1970917" y="1853852"/>
                  <a:pt x="1960949" y="1865439"/>
                  <a:pt x="1954216" y="1878904"/>
                </a:cubicBezTo>
                <a:cubicBezTo>
                  <a:pt x="1948311" y="1890714"/>
                  <a:pt x="1949796" y="1906060"/>
                  <a:pt x="1941690" y="1916482"/>
                </a:cubicBezTo>
                <a:cubicBezTo>
                  <a:pt x="1919939" y="1944448"/>
                  <a:pt x="1891586" y="1966586"/>
                  <a:pt x="1866534" y="1991638"/>
                </a:cubicBezTo>
                <a:cubicBezTo>
                  <a:pt x="1854008" y="2004164"/>
                  <a:pt x="1839585" y="2015044"/>
                  <a:pt x="1828956" y="2029216"/>
                </a:cubicBezTo>
                <a:cubicBezTo>
                  <a:pt x="1816430" y="2045917"/>
                  <a:pt x="1807416" y="2065955"/>
                  <a:pt x="1791378" y="2079320"/>
                </a:cubicBezTo>
                <a:cubicBezTo>
                  <a:pt x="1781235" y="2087773"/>
                  <a:pt x="1766326" y="2087671"/>
                  <a:pt x="1753800" y="2091846"/>
                </a:cubicBezTo>
                <a:cubicBezTo>
                  <a:pt x="1712047" y="2087671"/>
                  <a:pt x="1669570" y="2088112"/>
                  <a:pt x="1628540" y="2079320"/>
                </a:cubicBezTo>
                <a:cubicBezTo>
                  <a:pt x="1610282" y="2075407"/>
                  <a:pt x="1595598" y="2061624"/>
                  <a:pt x="1578435" y="2054268"/>
                </a:cubicBezTo>
                <a:cubicBezTo>
                  <a:pt x="1566299" y="2049067"/>
                  <a:pt x="1553383" y="2045917"/>
                  <a:pt x="1540857" y="2041742"/>
                </a:cubicBezTo>
                <a:cubicBezTo>
                  <a:pt x="1499104" y="2045917"/>
                  <a:pt x="1455648" y="2041752"/>
                  <a:pt x="1415597" y="2054268"/>
                </a:cubicBezTo>
                <a:cubicBezTo>
                  <a:pt x="1394221" y="2060948"/>
                  <a:pt x="1336782" y="2102684"/>
                  <a:pt x="1315389" y="2129425"/>
                </a:cubicBezTo>
                <a:cubicBezTo>
                  <a:pt x="1305985" y="2141181"/>
                  <a:pt x="1300339" y="2155751"/>
                  <a:pt x="1290337" y="2167003"/>
                </a:cubicBezTo>
                <a:cubicBezTo>
                  <a:pt x="1266799" y="2193483"/>
                  <a:pt x="1240233" y="2217107"/>
                  <a:pt x="1215181" y="2242159"/>
                </a:cubicBezTo>
                <a:cubicBezTo>
                  <a:pt x="1202655" y="2254685"/>
                  <a:pt x="1188669" y="2265904"/>
                  <a:pt x="1177603" y="2279737"/>
                </a:cubicBezTo>
                <a:cubicBezTo>
                  <a:pt x="1116432" y="2356200"/>
                  <a:pt x="1146403" y="2323462"/>
                  <a:pt x="1089920" y="2379945"/>
                </a:cubicBezTo>
                <a:cubicBezTo>
                  <a:pt x="1085745" y="2430049"/>
                  <a:pt x="1091206" y="2481914"/>
                  <a:pt x="1077394" y="2530257"/>
                </a:cubicBezTo>
                <a:cubicBezTo>
                  <a:pt x="1073258" y="2544732"/>
                  <a:pt x="1048167" y="2542783"/>
                  <a:pt x="1039816" y="2555309"/>
                </a:cubicBezTo>
                <a:cubicBezTo>
                  <a:pt x="1030267" y="2569633"/>
                  <a:pt x="1037162" y="2591310"/>
                  <a:pt x="1027290" y="2605414"/>
                </a:cubicBezTo>
                <a:cubicBezTo>
                  <a:pt x="1006973" y="2634439"/>
                  <a:pt x="971786" y="2651091"/>
                  <a:pt x="952134" y="2680570"/>
                </a:cubicBezTo>
                <a:cubicBezTo>
                  <a:pt x="939633" y="2699322"/>
                  <a:pt x="902651" y="2756301"/>
                  <a:pt x="889504" y="2768252"/>
                </a:cubicBezTo>
                <a:cubicBezTo>
                  <a:pt x="858609" y="2796338"/>
                  <a:pt x="829803" y="2833281"/>
                  <a:pt x="789296" y="2843408"/>
                </a:cubicBezTo>
                <a:lnTo>
                  <a:pt x="739192" y="2855934"/>
                </a:lnTo>
                <a:cubicBezTo>
                  <a:pt x="726666" y="2851759"/>
                  <a:pt x="709862" y="2853718"/>
                  <a:pt x="701614" y="2843408"/>
                </a:cubicBezTo>
                <a:cubicBezTo>
                  <a:pt x="690859" y="2829965"/>
                  <a:pt x="695869" y="2809127"/>
                  <a:pt x="689087" y="2793304"/>
                </a:cubicBezTo>
                <a:cubicBezTo>
                  <a:pt x="683157" y="2779467"/>
                  <a:pt x="672386" y="2768252"/>
                  <a:pt x="664035" y="2755726"/>
                </a:cubicBezTo>
                <a:cubicBezTo>
                  <a:pt x="659860" y="2739025"/>
                  <a:pt x="656238" y="2722175"/>
                  <a:pt x="651509" y="2705622"/>
                </a:cubicBezTo>
                <a:cubicBezTo>
                  <a:pt x="647882" y="2692926"/>
                  <a:pt x="638983" y="2681248"/>
                  <a:pt x="638983" y="2668044"/>
                </a:cubicBezTo>
                <a:cubicBezTo>
                  <a:pt x="638983" y="2621926"/>
                  <a:pt x="679823" y="2566661"/>
                  <a:pt x="651509" y="2530257"/>
                </a:cubicBezTo>
                <a:cubicBezTo>
                  <a:pt x="630371" y="2503079"/>
                  <a:pt x="551301" y="2555309"/>
                  <a:pt x="551301" y="2555309"/>
                </a:cubicBezTo>
                <a:cubicBezTo>
                  <a:pt x="509407" y="2597205"/>
                  <a:pt x="543975" y="2565911"/>
                  <a:pt x="488671" y="2605414"/>
                </a:cubicBezTo>
                <a:cubicBezTo>
                  <a:pt x="471683" y="2617548"/>
                  <a:pt x="457644" y="2634513"/>
                  <a:pt x="438567" y="2642992"/>
                </a:cubicBezTo>
                <a:cubicBezTo>
                  <a:pt x="419112" y="2651639"/>
                  <a:pt x="396591" y="2650354"/>
                  <a:pt x="375937" y="2655518"/>
                </a:cubicBezTo>
                <a:cubicBezTo>
                  <a:pt x="334340" y="2665917"/>
                  <a:pt x="335115" y="2674713"/>
                  <a:pt x="288255" y="2680570"/>
                </a:cubicBezTo>
                <a:cubicBezTo>
                  <a:pt x="238365" y="2686806"/>
                  <a:pt x="188046" y="2688921"/>
                  <a:pt x="137942" y="2693096"/>
                </a:cubicBezTo>
                <a:cubicBezTo>
                  <a:pt x="100364" y="2688921"/>
                  <a:pt x="60741" y="2693491"/>
                  <a:pt x="25208" y="2680570"/>
                </a:cubicBezTo>
                <a:cubicBezTo>
                  <a:pt x="-17049" y="2665204"/>
                  <a:pt x="4834" y="2601290"/>
                  <a:pt x="12682" y="2580362"/>
                </a:cubicBezTo>
                <a:cubicBezTo>
                  <a:pt x="17968" y="2566266"/>
                  <a:pt x="28096" y="2554348"/>
                  <a:pt x="37734" y="2542783"/>
                </a:cubicBezTo>
                <a:cubicBezTo>
                  <a:pt x="69556" y="2504596"/>
                  <a:pt x="79452" y="2499852"/>
                  <a:pt x="125416" y="2480153"/>
                </a:cubicBezTo>
                <a:cubicBezTo>
                  <a:pt x="137552" y="2474952"/>
                  <a:pt x="151184" y="2473532"/>
                  <a:pt x="162994" y="2467627"/>
                </a:cubicBezTo>
                <a:cubicBezTo>
                  <a:pt x="260120" y="2419064"/>
                  <a:pt x="143698" y="2461533"/>
                  <a:pt x="238151" y="2430049"/>
                </a:cubicBezTo>
                <a:cubicBezTo>
                  <a:pt x="372432" y="2340529"/>
                  <a:pt x="168638" y="2479939"/>
                  <a:pt x="313307" y="2367419"/>
                </a:cubicBezTo>
                <a:cubicBezTo>
                  <a:pt x="337073" y="2348934"/>
                  <a:pt x="363411" y="2334016"/>
                  <a:pt x="388463" y="2317315"/>
                </a:cubicBezTo>
                <a:lnTo>
                  <a:pt x="426041" y="2292263"/>
                </a:lnTo>
                <a:cubicBezTo>
                  <a:pt x="434392" y="2275562"/>
                  <a:pt x="440240" y="2257354"/>
                  <a:pt x="451093" y="2242159"/>
                </a:cubicBezTo>
                <a:cubicBezTo>
                  <a:pt x="485796" y="2193575"/>
                  <a:pt x="490335" y="2219627"/>
                  <a:pt x="513723" y="2167003"/>
                </a:cubicBezTo>
                <a:cubicBezTo>
                  <a:pt x="537536" y="2113423"/>
                  <a:pt x="536727" y="2092752"/>
                  <a:pt x="551301" y="2041742"/>
                </a:cubicBezTo>
                <a:cubicBezTo>
                  <a:pt x="554928" y="2029046"/>
                  <a:pt x="555374" y="2014307"/>
                  <a:pt x="563827" y="2004164"/>
                </a:cubicBezTo>
                <a:cubicBezTo>
                  <a:pt x="577192" y="1988126"/>
                  <a:pt x="598080" y="1980172"/>
                  <a:pt x="613931" y="1966586"/>
                </a:cubicBezTo>
                <a:cubicBezTo>
                  <a:pt x="627381" y="1955058"/>
                  <a:pt x="637526" y="1939884"/>
                  <a:pt x="651509" y="1929008"/>
                </a:cubicBezTo>
                <a:cubicBezTo>
                  <a:pt x="675276" y="1910523"/>
                  <a:pt x="726666" y="1878904"/>
                  <a:pt x="726666" y="1878904"/>
                </a:cubicBezTo>
                <a:cubicBezTo>
                  <a:pt x="735017" y="1866378"/>
                  <a:pt x="746432" y="1855422"/>
                  <a:pt x="751718" y="1841326"/>
                </a:cubicBezTo>
                <a:cubicBezTo>
                  <a:pt x="759193" y="1821391"/>
                  <a:pt x="758642" y="1799236"/>
                  <a:pt x="764244" y="1778696"/>
                </a:cubicBezTo>
                <a:cubicBezTo>
                  <a:pt x="771192" y="1753219"/>
                  <a:pt x="780945" y="1728592"/>
                  <a:pt x="789296" y="1703540"/>
                </a:cubicBezTo>
                <a:lnTo>
                  <a:pt x="851926" y="1515649"/>
                </a:lnTo>
                <a:lnTo>
                  <a:pt x="864452" y="1478071"/>
                </a:lnTo>
                <a:cubicBezTo>
                  <a:pt x="868627" y="1465545"/>
                  <a:pt x="869654" y="1451479"/>
                  <a:pt x="876978" y="1440493"/>
                </a:cubicBezTo>
                <a:cubicBezTo>
                  <a:pt x="936908" y="1350598"/>
                  <a:pt x="905792" y="1386627"/>
                  <a:pt x="964660" y="1327759"/>
                </a:cubicBezTo>
                <a:cubicBezTo>
                  <a:pt x="986673" y="1261720"/>
                  <a:pt x="962637" y="1315155"/>
                  <a:pt x="1014764" y="1252603"/>
                </a:cubicBezTo>
                <a:cubicBezTo>
                  <a:pt x="1024402" y="1241038"/>
                  <a:pt x="1027566" y="1223775"/>
                  <a:pt x="1039816" y="1215025"/>
                </a:cubicBezTo>
                <a:cubicBezTo>
                  <a:pt x="1052924" y="1205662"/>
                  <a:pt x="1117394" y="1184989"/>
                  <a:pt x="1140024" y="1177446"/>
                </a:cubicBezTo>
                <a:cubicBezTo>
                  <a:pt x="1148375" y="1169095"/>
                  <a:pt x="1155855" y="1159771"/>
                  <a:pt x="1165077" y="1152394"/>
                </a:cubicBezTo>
                <a:cubicBezTo>
                  <a:pt x="1176833" y="1142990"/>
                  <a:pt x="1192010" y="1137987"/>
                  <a:pt x="1202655" y="1127342"/>
                </a:cubicBezTo>
                <a:cubicBezTo>
                  <a:pt x="1213300" y="1116697"/>
                  <a:pt x="1218957" y="1102014"/>
                  <a:pt x="1227707" y="1089764"/>
                </a:cubicBezTo>
                <a:cubicBezTo>
                  <a:pt x="1233150" y="1082144"/>
                  <a:pt x="1283391" y="1017710"/>
                  <a:pt x="1290337" y="1002082"/>
                </a:cubicBezTo>
                <a:cubicBezTo>
                  <a:pt x="1301062" y="977951"/>
                  <a:pt x="1307038" y="951978"/>
                  <a:pt x="1315389" y="926926"/>
                </a:cubicBezTo>
                <a:lnTo>
                  <a:pt x="1327915" y="889348"/>
                </a:lnTo>
                <a:cubicBezTo>
                  <a:pt x="1324448" y="854675"/>
                  <a:pt x="1342179" y="764957"/>
                  <a:pt x="1290337" y="739035"/>
                </a:cubicBezTo>
                <a:cubicBezTo>
                  <a:pt x="1282868" y="735300"/>
                  <a:pt x="1246496" y="743210"/>
                  <a:pt x="1240233" y="713983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zövegdoboz 5"/>
          <p:cNvSpPr txBox="1"/>
          <p:nvPr/>
        </p:nvSpPr>
        <p:spPr>
          <a:xfrm>
            <a:off x="250849" y="6118374"/>
            <a:ext cx="873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hier</a:t>
            </a:r>
            <a:r>
              <a:rPr lang="hu-HU" dirty="0" smtClean="0"/>
              <a:t> </a:t>
            </a:r>
            <a:r>
              <a:rPr lang="hu-HU" dirty="0" err="1" smtClean="0"/>
              <a:t>sichtbaren</a:t>
            </a:r>
            <a:r>
              <a:rPr lang="hu-HU" dirty="0" smtClean="0"/>
              <a:t>, </a:t>
            </a:r>
            <a:r>
              <a:rPr lang="hu-HU" dirty="0" err="1" smtClean="0"/>
              <a:t>diencephalischen</a:t>
            </a:r>
            <a:r>
              <a:rPr lang="hu-HU" dirty="0" smtClean="0"/>
              <a:t> </a:t>
            </a:r>
            <a:r>
              <a:rPr lang="hu-HU" dirty="0" err="1"/>
              <a:t>Strukturen</a:t>
            </a:r>
            <a:r>
              <a:rPr lang="hu-HU" dirty="0"/>
              <a:t> sind mit </a:t>
            </a:r>
            <a:r>
              <a:rPr lang="hu-HU" dirty="0" err="1"/>
              <a:t>roter</a:t>
            </a:r>
            <a:r>
              <a:rPr lang="hu-HU" dirty="0"/>
              <a:t>, </a:t>
            </a:r>
            <a:r>
              <a:rPr lang="hu-HU" dirty="0" err="1"/>
              <a:t>punktierten</a:t>
            </a:r>
            <a:r>
              <a:rPr lang="hu-HU" dirty="0"/>
              <a:t> </a:t>
            </a:r>
            <a:r>
              <a:rPr lang="hu-HU" dirty="0" err="1"/>
              <a:t>Linie</a:t>
            </a:r>
            <a:r>
              <a:rPr lang="hu-HU" dirty="0"/>
              <a:t> </a:t>
            </a:r>
            <a:r>
              <a:rPr lang="hu-HU" dirty="0" err="1" smtClean="0"/>
              <a:t>begrenzt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62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2" y="195137"/>
            <a:ext cx="8848054" cy="5702079"/>
          </a:xfrm>
          <a:prstGeom prst="rect">
            <a:avLst/>
          </a:prstGeom>
        </p:spPr>
      </p:pic>
      <p:cxnSp>
        <p:nvCxnSpPr>
          <p:cNvPr id="4" name="Egyenes összekötő nyíllal 3"/>
          <p:cNvCxnSpPr/>
          <p:nvPr/>
        </p:nvCxnSpPr>
        <p:spPr>
          <a:xfrm flipH="1">
            <a:off x="4810539" y="1338470"/>
            <a:ext cx="1086678" cy="9806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5830957" y="969138"/>
            <a:ext cx="300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Plexus</a:t>
            </a:r>
            <a:r>
              <a:rPr lang="hu-HU" dirty="0"/>
              <a:t> </a:t>
            </a:r>
            <a:r>
              <a:rPr lang="hu-HU" dirty="0" err="1"/>
              <a:t>chorioideus</a:t>
            </a:r>
            <a:r>
              <a:rPr lang="hu-HU" dirty="0"/>
              <a:t> ventriculi</a:t>
            </a:r>
          </a:p>
          <a:p>
            <a:r>
              <a:rPr lang="hu-HU" dirty="0" err="1"/>
              <a:t>tertii</a:t>
            </a:r>
            <a:endParaRPr lang="de-DE" dirty="0"/>
          </a:p>
        </p:txBody>
      </p:sp>
      <p:sp>
        <p:nvSpPr>
          <p:cNvPr id="6" name="Szabadkézi sokszög 5"/>
          <p:cNvSpPr/>
          <p:nvPr/>
        </p:nvSpPr>
        <p:spPr>
          <a:xfrm>
            <a:off x="3607496" y="3106455"/>
            <a:ext cx="1628383" cy="317560"/>
          </a:xfrm>
          <a:custGeom>
            <a:avLst/>
            <a:gdLst>
              <a:gd name="connsiteX0" fmla="*/ 0 w 1628383"/>
              <a:gd name="connsiteY0" fmla="*/ 0 h 317560"/>
              <a:gd name="connsiteX1" fmla="*/ 137786 w 1628383"/>
              <a:gd name="connsiteY1" fmla="*/ 62630 h 317560"/>
              <a:gd name="connsiteX2" fmla="*/ 313151 w 1628383"/>
              <a:gd name="connsiteY2" fmla="*/ 87682 h 317560"/>
              <a:gd name="connsiteX3" fmla="*/ 400833 w 1628383"/>
              <a:gd name="connsiteY3" fmla="*/ 137786 h 317560"/>
              <a:gd name="connsiteX4" fmla="*/ 438411 w 1628383"/>
              <a:gd name="connsiteY4" fmla="*/ 150312 h 317560"/>
              <a:gd name="connsiteX5" fmla="*/ 576197 w 1628383"/>
              <a:gd name="connsiteY5" fmla="*/ 175364 h 317560"/>
              <a:gd name="connsiteX6" fmla="*/ 626301 w 1628383"/>
              <a:gd name="connsiteY6" fmla="*/ 200416 h 317560"/>
              <a:gd name="connsiteX7" fmla="*/ 676405 w 1628383"/>
              <a:gd name="connsiteY7" fmla="*/ 237994 h 317560"/>
              <a:gd name="connsiteX8" fmla="*/ 776614 w 1628383"/>
              <a:gd name="connsiteY8" fmla="*/ 250520 h 317560"/>
              <a:gd name="connsiteX9" fmla="*/ 1027134 w 1628383"/>
              <a:gd name="connsiteY9" fmla="*/ 288098 h 317560"/>
              <a:gd name="connsiteX10" fmla="*/ 1440493 w 1628383"/>
              <a:gd name="connsiteY10" fmla="*/ 300624 h 317560"/>
              <a:gd name="connsiteX11" fmla="*/ 1628383 w 1628383"/>
              <a:gd name="connsiteY11" fmla="*/ 313150 h 3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8383" h="317560">
                <a:moveTo>
                  <a:pt x="0" y="0"/>
                </a:moveTo>
                <a:cubicBezTo>
                  <a:pt x="47530" y="28518"/>
                  <a:pt x="80472" y="54442"/>
                  <a:pt x="137786" y="62630"/>
                </a:cubicBezTo>
                <a:lnTo>
                  <a:pt x="313151" y="87682"/>
                </a:lnTo>
                <a:cubicBezTo>
                  <a:pt x="350890" y="112842"/>
                  <a:pt x="356335" y="118715"/>
                  <a:pt x="400833" y="137786"/>
                </a:cubicBezTo>
                <a:cubicBezTo>
                  <a:pt x="412969" y="142987"/>
                  <a:pt x="425464" y="147723"/>
                  <a:pt x="438411" y="150312"/>
                </a:cubicBezTo>
                <a:cubicBezTo>
                  <a:pt x="480867" y="158803"/>
                  <a:pt x="533759" y="159450"/>
                  <a:pt x="576197" y="175364"/>
                </a:cubicBezTo>
                <a:cubicBezTo>
                  <a:pt x="593681" y="181920"/>
                  <a:pt x="610467" y="190520"/>
                  <a:pt x="626301" y="200416"/>
                </a:cubicBezTo>
                <a:cubicBezTo>
                  <a:pt x="644004" y="211481"/>
                  <a:pt x="656600" y="231392"/>
                  <a:pt x="676405" y="237994"/>
                </a:cubicBezTo>
                <a:cubicBezTo>
                  <a:pt x="708340" y="248639"/>
                  <a:pt x="743211" y="246345"/>
                  <a:pt x="776614" y="250520"/>
                </a:cubicBezTo>
                <a:cubicBezTo>
                  <a:pt x="873187" y="282711"/>
                  <a:pt x="848755" y="277395"/>
                  <a:pt x="1027134" y="288098"/>
                </a:cubicBezTo>
                <a:cubicBezTo>
                  <a:pt x="1164736" y="296354"/>
                  <a:pt x="1302707" y="296449"/>
                  <a:pt x="1440493" y="300624"/>
                </a:cubicBezTo>
                <a:cubicBezTo>
                  <a:pt x="1525604" y="328994"/>
                  <a:pt x="1464867" y="313150"/>
                  <a:pt x="1628383" y="313150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zövegdoboz 6"/>
          <p:cNvSpPr txBox="1"/>
          <p:nvPr/>
        </p:nvSpPr>
        <p:spPr>
          <a:xfrm>
            <a:off x="1503123" y="6125227"/>
            <a:ext cx="620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Rote</a:t>
            </a:r>
            <a:r>
              <a:rPr lang="hu-HU" dirty="0"/>
              <a:t>, </a:t>
            </a:r>
            <a:r>
              <a:rPr lang="hu-HU" dirty="0" err="1"/>
              <a:t>punktierte</a:t>
            </a:r>
            <a:r>
              <a:rPr lang="hu-HU" dirty="0"/>
              <a:t> </a:t>
            </a:r>
            <a:r>
              <a:rPr lang="hu-HU" dirty="0" err="1"/>
              <a:t>Linie</a:t>
            </a:r>
            <a:r>
              <a:rPr lang="hu-HU" dirty="0"/>
              <a:t> </a:t>
            </a:r>
            <a:r>
              <a:rPr lang="hu-HU" dirty="0" err="1"/>
              <a:t>zeigt</a:t>
            </a:r>
            <a:r>
              <a:rPr lang="hu-HU" dirty="0"/>
              <a:t> </a:t>
            </a:r>
            <a:r>
              <a:rPr lang="hu-HU" b="1" dirty="0"/>
              <a:t>Sulcus </a:t>
            </a:r>
            <a:r>
              <a:rPr lang="hu-HU" b="1" dirty="0" err="1"/>
              <a:t>hypothalamicus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0618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oktatás\neurodevelopment\morfogenezis_new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111250"/>
            <a:ext cx="7202487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82600" y="1295400"/>
            <a:ext cx="1409700" cy="4953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Primäre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Hirnbläschen</a:t>
            </a:r>
            <a:endParaRPr lang="hu-HU" altLang="hu-HU" sz="1200" b="1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55800" y="762000"/>
            <a:ext cx="2082800" cy="3556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Sekundäre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Hirnbläschen</a:t>
            </a:r>
            <a:endParaRPr lang="hu-HU" altLang="hu-HU" sz="1200" b="1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6300" y="876300"/>
            <a:ext cx="1028700" cy="4191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FFFC00"/>
                </a:solidFill>
              </a:rPr>
              <a:t>Hirnventrikel</a:t>
            </a:r>
            <a:endParaRPr lang="hu-HU" altLang="hu-HU" sz="1200" b="1" dirty="0">
              <a:solidFill>
                <a:srgbClr val="FFFC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41300" y="2171700"/>
            <a:ext cx="1016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i="1" dirty="0" err="1">
                <a:solidFill>
                  <a:srgbClr val="990099"/>
                </a:solidFill>
              </a:rPr>
              <a:t>Vorderhirn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Prosen-cephalon</a:t>
            </a:r>
            <a:endParaRPr lang="hu-HU" altLang="hu-HU" sz="1200" b="1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500" y="2997200"/>
            <a:ext cx="1104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i="1" dirty="0" err="1">
                <a:solidFill>
                  <a:srgbClr val="990099"/>
                </a:solidFill>
              </a:rPr>
              <a:t>Mittelhirn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Mesen-cephalon</a:t>
            </a:r>
            <a:endParaRPr lang="hu-HU" altLang="hu-HU" sz="1200" b="1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7800" y="3924300"/>
            <a:ext cx="1117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i="1" dirty="0" err="1">
                <a:solidFill>
                  <a:srgbClr val="990099"/>
                </a:solidFill>
              </a:rPr>
              <a:t>Nachhirn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Rhomben-cephalon</a:t>
            </a:r>
            <a:endParaRPr lang="hu-HU" altLang="hu-HU" sz="1200" b="1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28600" y="5397500"/>
            <a:ext cx="11049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i="1" dirty="0" err="1">
                <a:solidFill>
                  <a:srgbClr val="990099"/>
                </a:solidFill>
              </a:rPr>
              <a:t>Rückenmark</a:t>
            </a:r>
            <a:r>
              <a:rPr lang="hu-HU" altLang="hu-HU" sz="1200" b="1" i="1" dirty="0">
                <a:solidFill>
                  <a:srgbClr val="990099"/>
                </a:solidFill>
              </a:rPr>
              <a:t> </a:t>
            </a:r>
            <a:r>
              <a:rPr lang="hu-HU" altLang="hu-HU" sz="1200" b="1" dirty="0" err="1"/>
              <a:t>Medulla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spinalis</a:t>
            </a:r>
            <a:endParaRPr lang="hu-HU" altLang="hu-HU" sz="1200" b="1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816100" y="1612900"/>
            <a:ext cx="1270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i="1" dirty="0" err="1">
                <a:solidFill>
                  <a:srgbClr val="990099"/>
                </a:solidFill>
              </a:rPr>
              <a:t>Telencephalon</a:t>
            </a:r>
            <a:r>
              <a:rPr lang="hu-HU" altLang="hu-HU" sz="1200" b="1" i="1" dirty="0">
                <a:solidFill>
                  <a:srgbClr val="990099"/>
                </a:solidFill>
              </a:rPr>
              <a:t> </a:t>
            </a:r>
            <a:r>
              <a:rPr lang="hu-HU" altLang="hu-HU" sz="1200" b="1" dirty="0"/>
              <a:t>(</a:t>
            </a:r>
            <a:r>
              <a:rPr lang="hu-HU" altLang="hu-HU" sz="1200" b="1" dirty="0" err="1"/>
              <a:t>Hämisphärien</a:t>
            </a:r>
            <a:r>
              <a:rPr lang="hu-HU" altLang="hu-HU" sz="1200" b="1" dirty="0"/>
              <a:t>)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917700" y="3009900"/>
            <a:ext cx="1498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i="1" dirty="0" err="1">
                <a:solidFill>
                  <a:srgbClr val="990099"/>
                </a:solidFill>
              </a:rPr>
              <a:t>Mesencephalon</a:t>
            </a:r>
            <a:r>
              <a:rPr lang="hu-HU" altLang="hu-HU" sz="1200" b="1" i="1" dirty="0">
                <a:solidFill>
                  <a:srgbClr val="990099"/>
                </a:solidFill>
              </a:rPr>
              <a:t> </a:t>
            </a:r>
            <a:r>
              <a:rPr lang="hu-HU" altLang="hu-HU" sz="1200" b="1" dirty="0" err="1"/>
              <a:t>Mittelhirn</a:t>
            </a:r>
            <a:endParaRPr lang="hu-HU" altLang="hu-HU" sz="1200" b="1" dirty="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197100" y="2298700"/>
            <a:ext cx="1219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i="1" dirty="0" err="1" smtClean="0">
                <a:solidFill>
                  <a:srgbClr val="990099"/>
                </a:solidFill>
              </a:rPr>
              <a:t>Diencephalon</a:t>
            </a:r>
            <a:endParaRPr lang="hu-HU" altLang="hu-HU" sz="1200" b="1" dirty="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866900" y="3670300"/>
            <a:ext cx="151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i="1" dirty="0" err="1">
                <a:solidFill>
                  <a:srgbClr val="990099"/>
                </a:solidFill>
              </a:rPr>
              <a:t>Metencephalon</a:t>
            </a:r>
            <a:r>
              <a:rPr lang="hu-HU" altLang="hu-HU" sz="1200" b="1" dirty="0"/>
              <a:t> (</a:t>
            </a:r>
            <a:r>
              <a:rPr lang="hu-HU" altLang="hu-HU" sz="1200" b="1" dirty="0" err="1"/>
              <a:t>Pons</a:t>
            </a:r>
            <a:r>
              <a:rPr lang="hu-HU" altLang="hu-HU" sz="1200" b="1" dirty="0"/>
              <a:t>, </a:t>
            </a:r>
            <a:r>
              <a:rPr lang="hu-HU" altLang="hu-HU" sz="1200" b="1" dirty="0" err="1"/>
              <a:t>Cerebellum</a:t>
            </a:r>
            <a:r>
              <a:rPr lang="hu-HU" altLang="hu-HU" sz="1200" b="1" dirty="0"/>
              <a:t>)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930400" y="4292600"/>
            <a:ext cx="14097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i="1" dirty="0" err="1">
                <a:solidFill>
                  <a:srgbClr val="990099"/>
                </a:solidFill>
              </a:rPr>
              <a:t>Myelencephalon</a:t>
            </a:r>
            <a:endParaRPr lang="hu-HU" altLang="hu-HU" sz="1200" b="1" i="1" dirty="0">
              <a:solidFill>
                <a:srgbClr val="990099"/>
              </a:solidFill>
            </a:endParaRPr>
          </a:p>
          <a:p>
            <a:pPr algn="ctr" eaLnBrk="0" hangingPunct="0"/>
            <a:r>
              <a:rPr lang="hu-HU" altLang="hu-HU" sz="1200" b="1" dirty="0"/>
              <a:t>(</a:t>
            </a:r>
            <a:r>
              <a:rPr lang="hu-HU" altLang="hu-HU" sz="1200" b="1" dirty="0" err="1"/>
              <a:t>Medulla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oblongata</a:t>
            </a:r>
            <a:r>
              <a:rPr lang="hu-HU" altLang="hu-HU" sz="1200" b="1" dirty="0"/>
              <a:t>)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35200" y="5562600"/>
            <a:ext cx="1181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i="1" dirty="0" err="1">
                <a:solidFill>
                  <a:srgbClr val="990099"/>
                </a:solidFill>
              </a:rPr>
              <a:t>Rückenmark</a:t>
            </a:r>
            <a:r>
              <a:rPr lang="hu-HU" altLang="hu-HU" sz="1200" b="1" i="1" dirty="0">
                <a:solidFill>
                  <a:srgbClr val="990099"/>
                </a:solidFill>
              </a:rPr>
              <a:t> </a:t>
            </a:r>
            <a:r>
              <a:rPr lang="hu-HU" altLang="hu-HU" sz="1200" b="1" dirty="0" err="1"/>
              <a:t>Medulla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spinalis</a:t>
            </a:r>
            <a:endParaRPr lang="hu-HU" altLang="hu-HU" sz="1200" b="1" dirty="0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711700" y="1536700"/>
            <a:ext cx="1155700" cy="317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dirty="0" err="1"/>
              <a:t>Seitenventrikel</a:t>
            </a:r>
            <a:endParaRPr lang="hu-HU" altLang="hu-HU" sz="1200" dirty="0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330700" y="2235200"/>
            <a:ext cx="1155700" cy="355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dirty="0"/>
              <a:t>III. </a:t>
            </a:r>
            <a:r>
              <a:rPr lang="hu-HU" altLang="hu-HU" sz="1200" dirty="0" err="1"/>
              <a:t>Ventrikel</a:t>
            </a:r>
            <a:endParaRPr lang="hu-HU" altLang="hu-HU" sz="1200" dirty="0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406900" y="2933700"/>
            <a:ext cx="1016000" cy="469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dirty="0" err="1"/>
              <a:t>Aqueductus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cerebri</a:t>
            </a:r>
            <a:endParaRPr lang="hu-HU" altLang="hu-HU" sz="1200" dirty="0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495800" y="4368800"/>
            <a:ext cx="9525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dirty="0"/>
              <a:t>IV. </a:t>
            </a:r>
            <a:r>
              <a:rPr lang="hu-HU" altLang="hu-HU" sz="1200" dirty="0" err="1"/>
              <a:t>Ventrikel</a:t>
            </a:r>
            <a:endParaRPr lang="hu-HU" altLang="hu-HU" sz="1200" dirty="0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279900" y="5689600"/>
            <a:ext cx="914400" cy="48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dirty="0" err="1"/>
              <a:t>Canalis</a:t>
            </a:r>
            <a:r>
              <a:rPr lang="hu-HU" altLang="hu-HU" sz="1200" dirty="0"/>
              <a:t> centralis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867400" y="955576"/>
            <a:ext cx="125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chemeClr val="accent2"/>
                </a:solidFill>
              </a:rPr>
              <a:t>Flexura</a:t>
            </a:r>
            <a:r>
              <a:rPr lang="hu-HU" altLang="hu-HU" sz="1200" b="1" dirty="0">
                <a:solidFill>
                  <a:schemeClr val="accent2"/>
                </a:solidFill>
              </a:rPr>
              <a:t> </a:t>
            </a:r>
            <a:r>
              <a:rPr lang="hu-HU" altLang="hu-HU" sz="1200" b="1" dirty="0" err="1">
                <a:solidFill>
                  <a:schemeClr val="accent2"/>
                </a:solidFill>
              </a:rPr>
              <a:t>mesencephalica</a:t>
            </a:r>
            <a:endParaRPr lang="hu-HU" altLang="hu-HU" sz="1200" b="1" dirty="0">
              <a:solidFill>
                <a:schemeClr val="accent2"/>
              </a:solidFill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7912100" y="1905000"/>
            <a:ext cx="1028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990099"/>
                </a:solidFill>
              </a:rPr>
              <a:t>Flexura</a:t>
            </a:r>
            <a:r>
              <a:rPr lang="hu-HU" altLang="hu-HU" sz="1200" b="1" dirty="0">
                <a:solidFill>
                  <a:srgbClr val="990099"/>
                </a:solidFill>
              </a:rPr>
              <a:t> </a:t>
            </a:r>
            <a:r>
              <a:rPr lang="hu-HU" altLang="hu-HU" sz="1200" b="1" dirty="0" err="1">
                <a:solidFill>
                  <a:srgbClr val="990099"/>
                </a:solidFill>
              </a:rPr>
              <a:t>cervicalis</a:t>
            </a:r>
            <a:endParaRPr lang="hu-HU" altLang="hu-HU" sz="1200" b="1" dirty="0">
              <a:solidFill>
                <a:srgbClr val="990099"/>
              </a:solidFill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375400" y="3022600"/>
            <a:ext cx="1435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800000"/>
                </a:solidFill>
              </a:rPr>
              <a:t>Flexura</a:t>
            </a:r>
            <a:r>
              <a:rPr lang="hu-HU" altLang="hu-HU" sz="1200" b="1" dirty="0">
                <a:solidFill>
                  <a:srgbClr val="800000"/>
                </a:solidFill>
              </a:rPr>
              <a:t> </a:t>
            </a:r>
            <a:r>
              <a:rPr lang="hu-HU" altLang="hu-HU" sz="1200" b="1" dirty="0" err="1">
                <a:solidFill>
                  <a:srgbClr val="800000"/>
                </a:solidFill>
              </a:rPr>
              <a:t>pontis</a:t>
            </a:r>
            <a:endParaRPr lang="hu-HU" altLang="hu-HU" sz="1200" b="1" dirty="0">
              <a:solidFill>
                <a:srgbClr val="800000"/>
              </a:solidFill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870700" y="952500"/>
            <a:ext cx="1447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Isthmus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rhombencephali</a:t>
            </a:r>
            <a:endParaRPr lang="hu-HU" altLang="hu-HU" sz="1200" b="1" dirty="0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6781800" y="3606800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Sulcus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mesodiencephalicus</a:t>
            </a:r>
            <a:endParaRPr lang="hu-HU" altLang="hu-HU" sz="1200" b="1" dirty="0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054600" y="3606800"/>
            <a:ext cx="170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Sulcus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telodiencephalicus</a:t>
            </a:r>
            <a:endParaRPr lang="hu-HU" altLang="hu-HU" sz="1200" b="1" dirty="0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146800" y="6286500"/>
            <a:ext cx="1397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800000"/>
                </a:solidFill>
              </a:rPr>
              <a:t>Flexura</a:t>
            </a:r>
            <a:r>
              <a:rPr lang="hu-HU" altLang="hu-HU" sz="1200" b="1" dirty="0">
                <a:solidFill>
                  <a:srgbClr val="800000"/>
                </a:solidFill>
              </a:rPr>
              <a:t> </a:t>
            </a:r>
            <a:r>
              <a:rPr lang="hu-HU" altLang="hu-HU" sz="1200" b="1" dirty="0" err="1">
                <a:solidFill>
                  <a:srgbClr val="800000"/>
                </a:solidFill>
              </a:rPr>
              <a:t>pontis</a:t>
            </a:r>
            <a:endParaRPr lang="hu-HU" altLang="hu-HU" sz="1200" b="1" dirty="0">
              <a:solidFill>
                <a:srgbClr val="800000"/>
              </a:solidFill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8051800" y="4826000"/>
            <a:ext cx="901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990099"/>
                </a:solidFill>
              </a:rPr>
              <a:t>Flexura</a:t>
            </a:r>
            <a:r>
              <a:rPr lang="hu-HU" altLang="hu-HU" sz="1200" b="1" dirty="0">
                <a:solidFill>
                  <a:srgbClr val="990099"/>
                </a:solidFill>
              </a:rPr>
              <a:t> </a:t>
            </a:r>
            <a:r>
              <a:rPr lang="hu-HU" altLang="hu-HU" sz="1200" b="1" dirty="0" err="1">
                <a:solidFill>
                  <a:srgbClr val="990099"/>
                </a:solidFill>
              </a:rPr>
              <a:t>cervicalis</a:t>
            </a:r>
            <a:endParaRPr lang="hu-HU" altLang="hu-HU" sz="1200" b="1" dirty="0">
              <a:solidFill>
                <a:srgbClr val="990099"/>
              </a:solidFill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912100" y="4114800"/>
            <a:ext cx="88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>
                <a:solidFill>
                  <a:schemeClr val="accent2"/>
                </a:solidFill>
              </a:rPr>
              <a:t>flexura cephalica</a:t>
            </a:r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V="1">
            <a:off x="6896100" y="2743200"/>
            <a:ext cx="0" cy="33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6121400" y="1435100"/>
            <a:ext cx="1905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H="1">
            <a:off x="7861300" y="2311400"/>
            <a:ext cx="21590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>
            <a:off x="6972300" y="4013200"/>
            <a:ext cx="698500" cy="48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5905500" y="4025900"/>
            <a:ext cx="596900" cy="546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V="1">
            <a:off x="6819900" y="5956300"/>
            <a:ext cx="304800" cy="368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>
            <a:off x="8013700" y="5295900"/>
            <a:ext cx="17780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H="1">
            <a:off x="7645400" y="4457700"/>
            <a:ext cx="30480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H="1">
            <a:off x="6311900" y="1384300"/>
            <a:ext cx="1155700" cy="46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779912" y="228600"/>
            <a:ext cx="5173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400" b="1" i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Die</a:t>
            </a:r>
            <a:r>
              <a:rPr lang="hu-HU" altLang="hu-HU" sz="24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2400" b="1" i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Entwicklung</a:t>
            </a:r>
            <a:r>
              <a:rPr lang="hu-HU" altLang="hu-HU" sz="24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2400" b="1" i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der</a:t>
            </a:r>
            <a:r>
              <a:rPr lang="hu-HU" altLang="hu-HU" sz="24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2400" b="1" i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Hirnbläschen</a:t>
            </a:r>
            <a:endParaRPr lang="hu-HU" altLang="hu-HU" sz="2400" b="1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4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2" y="195137"/>
            <a:ext cx="8848054" cy="5702079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>
            <a:off x="2279581" y="2229633"/>
            <a:ext cx="4422656" cy="2855934"/>
          </a:xfrm>
          <a:custGeom>
            <a:avLst/>
            <a:gdLst>
              <a:gd name="connsiteX0" fmla="*/ 1240233 w 4422656"/>
              <a:gd name="connsiteY0" fmla="*/ 713983 h 2855934"/>
              <a:gd name="connsiteX1" fmla="*/ 1252759 w 4422656"/>
              <a:gd name="connsiteY1" fmla="*/ 563671 h 2855934"/>
              <a:gd name="connsiteX2" fmla="*/ 1315389 w 4422656"/>
              <a:gd name="connsiteY2" fmla="*/ 450937 h 2855934"/>
              <a:gd name="connsiteX3" fmla="*/ 1340441 w 4422656"/>
              <a:gd name="connsiteY3" fmla="*/ 400833 h 2855934"/>
              <a:gd name="connsiteX4" fmla="*/ 1403071 w 4422656"/>
              <a:gd name="connsiteY4" fmla="*/ 325677 h 2855934"/>
              <a:gd name="connsiteX5" fmla="*/ 1453175 w 4422656"/>
              <a:gd name="connsiteY5" fmla="*/ 212942 h 2855934"/>
              <a:gd name="connsiteX6" fmla="*/ 1528331 w 4422656"/>
              <a:gd name="connsiteY6" fmla="*/ 175364 h 2855934"/>
              <a:gd name="connsiteX7" fmla="*/ 1565909 w 4422656"/>
              <a:gd name="connsiteY7" fmla="*/ 150312 h 2855934"/>
              <a:gd name="connsiteX8" fmla="*/ 1703696 w 4422656"/>
              <a:gd name="connsiteY8" fmla="*/ 125260 h 2855934"/>
              <a:gd name="connsiteX9" fmla="*/ 1791378 w 4422656"/>
              <a:gd name="connsiteY9" fmla="*/ 87682 h 2855934"/>
              <a:gd name="connsiteX10" fmla="*/ 1828956 w 4422656"/>
              <a:gd name="connsiteY10" fmla="*/ 75156 h 2855934"/>
              <a:gd name="connsiteX11" fmla="*/ 1954216 w 4422656"/>
              <a:gd name="connsiteY11" fmla="*/ 50104 h 2855934"/>
              <a:gd name="connsiteX12" fmla="*/ 2029372 w 4422656"/>
              <a:gd name="connsiteY12" fmla="*/ 12526 h 2855934"/>
              <a:gd name="connsiteX13" fmla="*/ 2066951 w 4422656"/>
              <a:gd name="connsiteY13" fmla="*/ 0 h 2855934"/>
              <a:gd name="connsiteX14" fmla="*/ 2517887 w 4422656"/>
              <a:gd name="connsiteY14" fmla="*/ 12526 h 2855934"/>
              <a:gd name="connsiteX15" fmla="*/ 2630622 w 4422656"/>
              <a:gd name="connsiteY15" fmla="*/ 50104 h 2855934"/>
              <a:gd name="connsiteX16" fmla="*/ 2668200 w 4422656"/>
              <a:gd name="connsiteY16" fmla="*/ 62630 h 2855934"/>
              <a:gd name="connsiteX17" fmla="*/ 2743356 w 4422656"/>
              <a:gd name="connsiteY17" fmla="*/ 112734 h 2855934"/>
              <a:gd name="connsiteX18" fmla="*/ 2780934 w 4422656"/>
              <a:gd name="connsiteY18" fmla="*/ 125260 h 2855934"/>
              <a:gd name="connsiteX19" fmla="*/ 2831038 w 4422656"/>
              <a:gd name="connsiteY19" fmla="*/ 150312 h 2855934"/>
              <a:gd name="connsiteX20" fmla="*/ 2893668 w 4422656"/>
              <a:gd name="connsiteY20" fmla="*/ 162838 h 2855934"/>
              <a:gd name="connsiteX21" fmla="*/ 2931246 w 4422656"/>
              <a:gd name="connsiteY21" fmla="*/ 187890 h 2855934"/>
              <a:gd name="connsiteX22" fmla="*/ 3006403 w 4422656"/>
              <a:gd name="connsiteY22" fmla="*/ 212942 h 2855934"/>
              <a:gd name="connsiteX23" fmla="*/ 3043981 w 4422656"/>
              <a:gd name="connsiteY23" fmla="*/ 237994 h 2855934"/>
              <a:gd name="connsiteX24" fmla="*/ 3131663 w 4422656"/>
              <a:gd name="connsiteY24" fmla="*/ 263046 h 2855934"/>
              <a:gd name="connsiteX25" fmla="*/ 3231871 w 4422656"/>
              <a:gd name="connsiteY25" fmla="*/ 313151 h 2855934"/>
              <a:gd name="connsiteX26" fmla="*/ 3307027 w 4422656"/>
              <a:gd name="connsiteY26" fmla="*/ 350729 h 2855934"/>
              <a:gd name="connsiteX27" fmla="*/ 3382183 w 4422656"/>
              <a:gd name="connsiteY27" fmla="*/ 413359 h 2855934"/>
              <a:gd name="connsiteX28" fmla="*/ 3419761 w 4422656"/>
              <a:gd name="connsiteY28" fmla="*/ 425885 h 2855934"/>
              <a:gd name="connsiteX29" fmla="*/ 3519970 w 4422656"/>
              <a:gd name="connsiteY29" fmla="*/ 501041 h 2855934"/>
              <a:gd name="connsiteX30" fmla="*/ 3557548 w 4422656"/>
              <a:gd name="connsiteY30" fmla="*/ 513567 h 2855934"/>
              <a:gd name="connsiteX31" fmla="*/ 3595126 w 4422656"/>
              <a:gd name="connsiteY31" fmla="*/ 538619 h 2855934"/>
              <a:gd name="connsiteX32" fmla="*/ 3657756 w 4422656"/>
              <a:gd name="connsiteY32" fmla="*/ 563671 h 2855934"/>
              <a:gd name="connsiteX33" fmla="*/ 3745438 w 4422656"/>
              <a:gd name="connsiteY33" fmla="*/ 613775 h 2855934"/>
              <a:gd name="connsiteX34" fmla="*/ 3820594 w 4422656"/>
              <a:gd name="connsiteY34" fmla="*/ 638827 h 2855934"/>
              <a:gd name="connsiteX35" fmla="*/ 3858172 w 4422656"/>
              <a:gd name="connsiteY35" fmla="*/ 651353 h 2855934"/>
              <a:gd name="connsiteX36" fmla="*/ 3945855 w 4422656"/>
              <a:gd name="connsiteY36" fmla="*/ 701457 h 2855934"/>
              <a:gd name="connsiteX37" fmla="*/ 4021011 w 4422656"/>
              <a:gd name="connsiteY37" fmla="*/ 713983 h 2855934"/>
              <a:gd name="connsiteX38" fmla="*/ 4083641 w 4422656"/>
              <a:gd name="connsiteY38" fmla="*/ 726509 h 2855934"/>
              <a:gd name="connsiteX39" fmla="*/ 4133745 w 4422656"/>
              <a:gd name="connsiteY39" fmla="*/ 739035 h 2855934"/>
              <a:gd name="connsiteX40" fmla="*/ 4171323 w 4422656"/>
              <a:gd name="connsiteY40" fmla="*/ 751562 h 2855934"/>
              <a:gd name="connsiteX41" fmla="*/ 4233953 w 4422656"/>
              <a:gd name="connsiteY41" fmla="*/ 764088 h 2855934"/>
              <a:gd name="connsiteX42" fmla="*/ 4309109 w 4422656"/>
              <a:gd name="connsiteY42" fmla="*/ 814192 h 2855934"/>
              <a:gd name="connsiteX43" fmla="*/ 4384266 w 4422656"/>
              <a:gd name="connsiteY43" fmla="*/ 851770 h 2855934"/>
              <a:gd name="connsiteX44" fmla="*/ 4396792 w 4422656"/>
              <a:gd name="connsiteY44" fmla="*/ 889348 h 2855934"/>
              <a:gd name="connsiteX45" fmla="*/ 4421844 w 4422656"/>
              <a:gd name="connsiteY45" fmla="*/ 939452 h 2855934"/>
              <a:gd name="connsiteX46" fmla="*/ 4409318 w 4422656"/>
              <a:gd name="connsiteY46" fmla="*/ 1077238 h 2855934"/>
              <a:gd name="connsiteX47" fmla="*/ 4346687 w 4422656"/>
              <a:gd name="connsiteY47" fmla="*/ 1139868 h 2855934"/>
              <a:gd name="connsiteX48" fmla="*/ 4284057 w 4422656"/>
              <a:gd name="connsiteY48" fmla="*/ 1215025 h 2855934"/>
              <a:gd name="connsiteX49" fmla="*/ 4271531 w 4422656"/>
              <a:gd name="connsiteY49" fmla="*/ 1265129 h 2855934"/>
              <a:gd name="connsiteX50" fmla="*/ 4246479 w 4422656"/>
              <a:gd name="connsiteY50" fmla="*/ 1340285 h 2855934"/>
              <a:gd name="connsiteX51" fmla="*/ 3945855 w 4422656"/>
              <a:gd name="connsiteY51" fmla="*/ 1327759 h 2855934"/>
              <a:gd name="connsiteX52" fmla="*/ 3870698 w 4422656"/>
              <a:gd name="connsiteY52" fmla="*/ 1302707 h 2855934"/>
              <a:gd name="connsiteX53" fmla="*/ 3833120 w 4422656"/>
              <a:gd name="connsiteY53" fmla="*/ 1265129 h 2855934"/>
              <a:gd name="connsiteX54" fmla="*/ 3745438 w 4422656"/>
              <a:gd name="connsiteY54" fmla="*/ 1215025 h 2855934"/>
              <a:gd name="connsiteX55" fmla="*/ 3720386 w 4422656"/>
              <a:gd name="connsiteY55" fmla="*/ 1189972 h 2855934"/>
              <a:gd name="connsiteX56" fmla="*/ 3632704 w 4422656"/>
              <a:gd name="connsiteY56" fmla="*/ 1164920 h 2855934"/>
              <a:gd name="connsiteX57" fmla="*/ 3557548 w 4422656"/>
              <a:gd name="connsiteY57" fmla="*/ 1139868 h 2855934"/>
              <a:gd name="connsiteX58" fmla="*/ 3382183 w 4422656"/>
              <a:gd name="connsiteY58" fmla="*/ 1152394 h 2855934"/>
              <a:gd name="connsiteX59" fmla="*/ 3307027 w 4422656"/>
              <a:gd name="connsiteY59" fmla="*/ 1177446 h 2855934"/>
              <a:gd name="connsiteX60" fmla="*/ 3081559 w 4422656"/>
              <a:gd name="connsiteY60" fmla="*/ 1202499 h 2855934"/>
              <a:gd name="connsiteX61" fmla="*/ 3031455 w 4422656"/>
              <a:gd name="connsiteY61" fmla="*/ 1215025 h 2855934"/>
              <a:gd name="connsiteX62" fmla="*/ 2993877 w 4422656"/>
              <a:gd name="connsiteY62" fmla="*/ 1240077 h 2855934"/>
              <a:gd name="connsiteX63" fmla="*/ 2918720 w 4422656"/>
              <a:gd name="connsiteY63" fmla="*/ 1265129 h 2855934"/>
              <a:gd name="connsiteX64" fmla="*/ 2805986 w 4422656"/>
              <a:gd name="connsiteY64" fmla="*/ 1290181 h 2855934"/>
              <a:gd name="connsiteX65" fmla="*/ 2492835 w 4422656"/>
              <a:gd name="connsiteY65" fmla="*/ 1315233 h 2855934"/>
              <a:gd name="connsiteX66" fmla="*/ 2279893 w 4422656"/>
              <a:gd name="connsiteY66" fmla="*/ 1352811 h 2855934"/>
              <a:gd name="connsiteX67" fmla="*/ 2204737 w 4422656"/>
              <a:gd name="connsiteY67" fmla="*/ 1402915 h 2855934"/>
              <a:gd name="connsiteX68" fmla="*/ 2192211 w 4422656"/>
              <a:gd name="connsiteY68" fmla="*/ 1440493 h 2855934"/>
              <a:gd name="connsiteX69" fmla="*/ 2117055 w 4422656"/>
              <a:gd name="connsiteY69" fmla="*/ 1503123 h 2855934"/>
              <a:gd name="connsiteX70" fmla="*/ 2092003 w 4422656"/>
              <a:gd name="connsiteY70" fmla="*/ 1540701 h 2855934"/>
              <a:gd name="connsiteX71" fmla="*/ 2066951 w 4422656"/>
              <a:gd name="connsiteY71" fmla="*/ 1615857 h 2855934"/>
              <a:gd name="connsiteX72" fmla="*/ 2054424 w 4422656"/>
              <a:gd name="connsiteY72" fmla="*/ 1653435 h 2855934"/>
              <a:gd name="connsiteX73" fmla="*/ 2029372 w 4422656"/>
              <a:gd name="connsiteY73" fmla="*/ 1728592 h 2855934"/>
              <a:gd name="connsiteX74" fmla="*/ 2004320 w 4422656"/>
              <a:gd name="connsiteY74" fmla="*/ 1766170 h 2855934"/>
              <a:gd name="connsiteX75" fmla="*/ 1979268 w 4422656"/>
              <a:gd name="connsiteY75" fmla="*/ 1841326 h 2855934"/>
              <a:gd name="connsiteX76" fmla="*/ 1954216 w 4422656"/>
              <a:gd name="connsiteY76" fmla="*/ 1878904 h 2855934"/>
              <a:gd name="connsiteX77" fmla="*/ 1941690 w 4422656"/>
              <a:gd name="connsiteY77" fmla="*/ 1916482 h 2855934"/>
              <a:gd name="connsiteX78" fmla="*/ 1866534 w 4422656"/>
              <a:gd name="connsiteY78" fmla="*/ 1991638 h 2855934"/>
              <a:gd name="connsiteX79" fmla="*/ 1828956 w 4422656"/>
              <a:gd name="connsiteY79" fmla="*/ 2029216 h 2855934"/>
              <a:gd name="connsiteX80" fmla="*/ 1791378 w 4422656"/>
              <a:gd name="connsiteY80" fmla="*/ 2079320 h 2855934"/>
              <a:gd name="connsiteX81" fmla="*/ 1753800 w 4422656"/>
              <a:gd name="connsiteY81" fmla="*/ 2091846 h 2855934"/>
              <a:gd name="connsiteX82" fmla="*/ 1628540 w 4422656"/>
              <a:gd name="connsiteY82" fmla="*/ 2079320 h 2855934"/>
              <a:gd name="connsiteX83" fmla="*/ 1578435 w 4422656"/>
              <a:gd name="connsiteY83" fmla="*/ 2054268 h 2855934"/>
              <a:gd name="connsiteX84" fmla="*/ 1540857 w 4422656"/>
              <a:gd name="connsiteY84" fmla="*/ 2041742 h 2855934"/>
              <a:gd name="connsiteX85" fmla="*/ 1415597 w 4422656"/>
              <a:gd name="connsiteY85" fmla="*/ 2054268 h 2855934"/>
              <a:gd name="connsiteX86" fmla="*/ 1315389 w 4422656"/>
              <a:gd name="connsiteY86" fmla="*/ 2129425 h 2855934"/>
              <a:gd name="connsiteX87" fmla="*/ 1290337 w 4422656"/>
              <a:gd name="connsiteY87" fmla="*/ 2167003 h 2855934"/>
              <a:gd name="connsiteX88" fmla="*/ 1215181 w 4422656"/>
              <a:gd name="connsiteY88" fmla="*/ 2242159 h 2855934"/>
              <a:gd name="connsiteX89" fmla="*/ 1177603 w 4422656"/>
              <a:gd name="connsiteY89" fmla="*/ 2279737 h 2855934"/>
              <a:gd name="connsiteX90" fmla="*/ 1089920 w 4422656"/>
              <a:gd name="connsiteY90" fmla="*/ 2379945 h 2855934"/>
              <a:gd name="connsiteX91" fmla="*/ 1077394 w 4422656"/>
              <a:gd name="connsiteY91" fmla="*/ 2530257 h 2855934"/>
              <a:gd name="connsiteX92" fmla="*/ 1039816 w 4422656"/>
              <a:gd name="connsiteY92" fmla="*/ 2555309 h 2855934"/>
              <a:gd name="connsiteX93" fmla="*/ 1027290 w 4422656"/>
              <a:gd name="connsiteY93" fmla="*/ 2605414 h 2855934"/>
              <a:gd name="connsiteX94" fmla="*/ 952134 w 4422656"/>
              <a:gd name="connsiteY94" fmla="*/ 2680570 h 2855934"/>
              <a:gd name="connsiteX95" fmla="*/ 889504 w 4422656"/>
              <a:gd name="connsiteY95" fmla="*/ 2768252 h 2855934"/>
              <a:gd name="connsiteX96" fmla="*/ 789296 w 4422656"/>
              <a:gd name="connsiteY96" fmla="*/ 2843408 h 2855934"/>
              <a:gd name="connsiteX97" fmla="*/ 739192 w 4422656"/>
              <a:gd name="connsiteY97" fmla="*/ 2855934 h 2855934"/>
              <a:gd name="connsiteX98" fmla="*/ 701614 w 4422656"/>
              <a:gd name="connsiteY98" fmla="*/ 2843408 h 2855934"/>
              <a:gd name="connsiteX99" fmla="*/ 689087 w 4422656"/>
              <a:gd name="connsiteY99" fmla="*/ 2793304 h 2855934"/>
              <a:gd name="connsiteX100" fmla="*/ 664035 w 4422656"/>
              <a:gd name="connsiteY100" fmla="*/ 2755726 h 2855934"/>
              <a:gd name="connsiteX101" fmla="*/ 651509 w 4422656"/>
              <a:gd name="connsiteY101" fmla="*/ 2705622 h 2855934"/>
              <a:gd name="connsiteX102" fmla="*/ 638983 w 4422656"/>
              <a:gd name="connsiteY102" fmla="*/ 2668044 h 2855934"/>
              <a:gd name="connsiteX103" fmla="*/ 651509 w 4422656"/>
              <a:gd name="connsiteY103" fmla="*/ 2530257 h 2855934"/>
              <a:gd name="connsiteX104" fmla="*/ 551301 w 4422656"/>
              <a:gd name="connsiteY104" fmla="*/ 2555309 h 2855934"/>
              <a:gd name="connsiteX105" fmla="*/ 488671 w 4422656"/>
              <a:gd name="connsiteY105" fmla="*/ 2605414 h 2855934"/>
              <a:gd name="connsiteX106" fmla="*/ 438567 w 4422656"/>
              <a:gd name="connsiteY106" fmla="*/ 2642992 h 2855934"/>
              <a:gd name="connsiteX107" fmla="*/ 375937 w 4422656"/>
              <a:gd name="connsiteY107" fmla="*/ 2655518 h 2855934"/>
              <a:gd name="connsiteX108" fmla="*/ 288255 w 4422656"/>
              <a:gd name="connsiteY108" fmla="*/ 2680570 h 2855934"/>
              <a:gd name="connsiteX109" fmla="*/ 137942 w 4422656"/>
              <a:gd name="connsiteY109" fmla="*/ 2693096 h 2855934"/>
              <a:gd name="connsiteX110" fmla="*/ 25208 w 4422656"/>
              <a:gd name="connsiteY110" fmla="*/ 2680570 h 2855934"/>
              <a:gd name="connsiteX111" fmla="*/ 12682 w 4422656"/>
              <a:gd name="connsiteY111" fmla="*/ 2580362 h 2855934"/>
              <a:gd name="connsiteX112" fmla="*/ 37734 w 4422656"/>
              <a:gd name="connsiteY112" fmla="*/ 2542783 h 2855934"/>
              <a:gd name="connsiteX113" fmla="*/ 125416 w 4422656"/>
              <a:gd name="connsiteY113" fmla="*/ 2480153 h 2855934"/>
              <a:gd name="connsiteX114" fmla="*/ 162994 w 4422656"/>
              <a:gd name="connsiteY114" fmla="*/ 2467627 h 2855934"/>
              <a:gd name="connsiteX115" fmla="*/ 238151 w 4422656"/>
              <a:gd name="connsiteY115" fmla="*/ 2430049 h 2855934"/>
              <a:gd name="connsiteX116" fmla="*/ 313307 w 4422656"/>
              <a:gd name="connsiteY116" fmla="*/ 2367419 h 2855934"/>
              <a:gd name="connsiteX117" fmla="*/ 388463 w 4422656"/>
              <a:gd name="connsiteY117" fmla="*/ 2317315 h 2855934"/>
              <a:gd name="connsiteX118" fmla="*/ 426041 w 4422656"/>
              <a:gd name="connsiteY118" fmla="*/ 2292263 h 2855934"/>
              <a:gd name="connsiteX119" fmla="*/ 451093 w 4422656"/>
              <a:gd name="connsiteY119" fmla="*/ 2242159 h 2855934"/>
              <a:gd name="connsiteX120" fmla="*/ 513723 w 4422656"/>
              <a:gd name="connsiteY120" fmla="*/ 2167003 h 2855934"/>
              <a:gd name="connsiteX121" fmla="*/ 551301 w 4422656"/>
              <a:gd name="connsiteY121" fmla="*/ 2041742 h 2855934"/>
              <a:gd name="connsiteX122" fmla="*/ 563827 w 4422656"/>
              <a:gd name="connsiteY122" fmla="*/ 2004164 h 2855934"/>
              <a:gd name="connsiteX123" fmla="*/ 613931 w 4422656"/>
              <a:gd name="connsiteY123" fmla="*/ 1966586 h 2855934"/>
              <a:gd name="connsiteX124" fmla="*/ 651509 w 4422656"/>
              <a:gd name="connsiteY124" fmla="*/ 1929008 h 2855934"/>
              <a:gd name="connsiteX125" fmla="*/ 726666 w 4422656"/>
              <a:gd name="connsiteY125" fmla="*/ 1878904 h 2855934"/>
              <a:gd name="connsiteX126" fmla="*/ 751718 w 4422656"/>
              <a:gd name="connsiteY126" fmla="*/ 1841326 h 2855934"/>
              <a:gd name="connsiteX127" fmla="*/ 764244 w 4422656"/>
              <a:gd name="connsiteY127" fmla="*/ 1778696 h 2855934"/>
              <a:gd name="connsiteX128" fmla="*/ 789296 w 4422656"/>
              <a:gd name="connsiteY128" fmla="*/ 1703540 h 2855934"/>
              <a:gd name="connsiteX129" fmla="*/ 851926 w 4422656"/>
              <a:gd name="connsiteY129" fmla="*/ 1515649 h 2855934"/>
              <a:gd name="connsiteX130" fmla="*/ 864452 w 4422656"/>
              <a:gd name="connsiteY130" fmla="*/ 1478071 h 2855934"/>
              <a:gd name="connsiteX131" fmla="*/ 876978 w 4422656"/>
              <a:gd name="connsiteY131" fmla="*/ 1440493 h 2855934"/>
              <a:gd name="connsiteX132" fmla="*/ 964660 w 4422656"/>
              <a:gd name="connsiteY132" fmla="*/ 1327759 h 2855934"/>
              <a:gd name="connsiteX133" fmla="*/ 1014764 w 4422656"/>
              <a:gd name="connsiteY133" fmla="*/ 1252603 h 2855934"/>
              <a:gd name="connsiteX134" fmla="*/ 1039816 w 4422656"/>
              <a:gd name="connsiteY134" fmla="*/ 1215025 h 2855934"/>
              <a:gd name="connsiteX135" fmla="*/ 1140024 w 4422656"/>
              <a:gd name="connsiteY135" fmla="*/ 1177446 h 2855934"/>
              <a:gd name="connsiteX136" fmla="*/ 1165077 w 4422656"/>
              <a:gd name="connsiteY136" fmla="*/ 1152394 h 2855934"/>
              <a:gd name="connsiteX137" fmla="*/ 1202655 w 4422656"/>
              <a:gd name="connsiteY137" fmla="*/ 1127342 h 2855934"/>
              <a:gd name="connsiteX138" fmla="*/ 1227707 w 4422656"/>
              <a:gd name="connsiteY138" fmla="*/ 1089764 h 2855934"/>
              <a:gd name="connsiteX139" fmla="*/ 1290337 w 4422656"/>
              <a:gd name="connsiteY139" fmla="*/ 1002082 h 2855934"/>
              <a:gd name="connsiteX140" fmla="*/ 1315389 w 4422656"/>
              <a:gd name="connsiteY140" fmla="*/ 926926 h 2855934"/>
              <a:gd name="connsiteX141" fmla="*/ 1327915 w 4422656"/>
              <a:gd name="connsiteY141" fmla="*/ 889348 h 2855934"/>
              <a:gd name="connsiteX142" fmla="*/ 1290337 w 4422656"/>
              <a:gd name="connsiteY142" fmla="*/ 739035 h 2855934"/>
              <a:gd name="connsiteX143" fmla="*/ 1240233 w 4422656"/>
              <a:gd name="connsiteY143" fmla="*/ 713983 h 28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22656" h="2855934">
                <a:moveTo>
                  <a:pt x="1240233" y="713983"/>
                </a:moveTo>
                <a:cubicBezTo>
                  <a:pt x="1233970" y="684756"/>
                  <a:pt x="1244493" y="613265"/>
                  <a:pt x="1252759" y="563671"/>
                </a:cubicBezTo>
                <a:cubicBezTo>
                  <a:pt x="1270713" y="455948"/>
                  <a:pt x="1267658" y="517761"/>
                  <a:pt x="1315389" y="450937"/>
                </a:cubicBezTo>
                <a:cubicBezTo>
                  <a:pt x="1326242" y="435742"/>
                  <a:pt x="1331177" y="417045"/>
                  <a:pt x="1340441" y="400833"/>
                </a:cubicBezTo>
                <a:cubicBezTo>
                  <a:pt x="1363693" y="360142"/>
                  <a:pt x="1368528" y="360220"/>
                  <a:pt x="1403071" y="325677"/>
                </a:cubicBezTo>
                <a:cubicBezTo>
                  <a:pt x="1415474" y="288468"/>
                  <a:pt x="1423400" y="242717"/>
                  <a:pt x="1453175" y="212942"/>
                </a:cubicBezTo>
                <a:cubicBezTo>
                  <a:pt x="1489073" y="177044"/>
                  <a:pt x="1487580" y="195739"/>
                  <a:pt x="1528331" y="175364"/>
                </a:cubicBezTo>
                <a:cubicBezTo>
                  <a:pt x="1541796" y="168631"/>
                  <a:pt x="1552444" y="157045"/>
                  <a:pt x="1565909" y="150312"/>
                </a:cubicBezTo>
                <a:cubicBezTo>
                  <a:pt x="1604528" y="131003"/>
                  <a:pt x="1669153" y="129578"/>
                  <a:pt x="1703696" y="125260"/>
                </a:cubicBezTo>
                <a:cubicBezTo>
                  <a:pt x="1807973" y="99191"/>
                  <a:pt x="1704875" y="130934"/>
                  <a:pt x="1791378" y="87682"/>
                </a:cubicBezTo>
                <a:cubicBezTo>
                  <a:pt x="1803188" y="81777"/>
                  <a:pt x="1816260" y="78783"/>
                  <a:pt x="1828956" y="75156"/>
                </a:cubicBezTo>
                <a:cubicBezTo>
                  <a:pt x="1916303" y="50200"/>
                  <a:pt x="1843485" y="74711"/>
                  <a:pt x="1954216" y="50104"/>
                </a:cubicBezTo>
                <a:cubicBezTo>
                  <a:pt x="2010889" y="37510"/>
                  <a:pt x="1975320" y="39552"/>
                  <a:pt x="2029372" y="12526"/>
                </a:cubicBezTo>
                <a:cubicBezTo>
                  <a:pt x="2041182" y="6621"/>
                  <a:pt x="2054425" y="4175"/>
                  <a:pt x="2066951" y="0"/>
                </a:cubicBezTo>
                <a:cubicBezTo>
                  <a:pt x="2217263" y="4175"/>
                  <a:pt x="2367899" y="1813"/>
                  <a:pt x="2517887" y="12526"/>
                </a:cubicBezTo>
                <a:cubicBezTo>
                  <a:pt x="2517888" y="12526"/>
                  <a:pt x="2611832" y="43841"/>
                  <a:pt x="2630622" y="50104"/>
                </a:cubicBezTo>
                <a:cubicBezTo>
                  <a:pt x="2643148" y="54279"/>
                  <a:pt x="2657214" y="55306"/>
                  <a:pt x="2668200" y="62630"/>
                </a:cubicBezTo>
                <a:cubicBezTo>
                  <a:pt x="2693252" y="79331"/>
                  <a:pt x="2714792" y="103213"/>
                  <a:pt x="2743356" y="112734"/>
                </a:cubicBezTo>
                <a:cubicBezTo>
                  <a:pt x="2755882" y="116909"/>
                  <a:pt x="2768798" y="120059"/>
                  <a:pt x="2780934" y="125260"/>
                </a:cubicBezTo>
                <a:cubicBezTo>
                  <a:pt x="2798097" y="132616"/>
                  <a:pt x="2813324" y="144407"/>
                  <a:pt x="2831038" y="150312"/>
                </a:cubicBezTo>
                <a:cubicBezTo>
                  <a:pt x="2851236" y="157045"/>
                  <a:pt x="2872791" y="158663"/>
                  <a:pt x="2893668" y="162838"/>
                </a:cubicBezTo>
                <a:cubicBezTo>
                  <a:pt x="2906194" y="171189"/>
                  <a:pt x="2917489" y="181776"/>
                  <a:pt x="2931246" y="187890"/>
                </a:cubicBezTo>
                <a:cubicBezTo>
                  <a:pt x="2955377" y="198615"/>
                  <a:pt x="3006403" y="212942"/>
                  <a:pt x="3006403" y="212942"/>
                </a:cubicBezTo>
                <a:cubicBezTo>
                  <a:pt x="3018929" y="221293"/>
                  <a:pt x="3030516" y="231261"/>
                  <a:pt x="3043981" y="237994"/>
                </a:cubicBezTo>
                <a:cubicBezTo>
                  <a:pt x="3061951" y="246979"/>
                  <a:pt x="3115610" y="259033"/>
                  <a:pt x="3131663" y="263046"/>
                </a:cubicBezTo>
                <a:cubicBezTo>
                  <a:pt x="3214005" y="345391"/>
                  <a:pt x="3059162" y="198011"/>
                  <a:pt x="3231871" y="313151"/>
                </a:cubicBezTo>
                <a:cubicBezTo>
                  <a:pt x="3339564" y="384947"/>
                  <a:pt x="3203307" y="298869"/>
                  <a:pt x="3307027" y="350729"/>
                </a:cubicBezTo>
                <a:cubicBezTo>
                  <a:pt x="3388990" y="391711"/>
                  <a:pt x="3299075" y="357954"/>
                  <a:pt x="3382183" y="413359"/>
                </a:cubicBezTo>
                <a:cubicBezTo>
                  <a:pt x="3393169" y="420683"/>
                  <a:pt x="3407235" y="421710"/>
                  <a:pt x="3419761" y="425885"/>
                </a:cubicBezTo>
                <a:cubicBezTo>
                  <a:pt x="3449437" y="455560"/>
                  <a:pt x="3477481" y="486878"/>
                  <a:pt x="3519970" y="501041"/>
                </a:cubicBezTo>
                <a:cubicBezTo>
                  <a:pt x="3532496" y="505216"/>
                  <a:pt x="3545738" y="507662"/>
                  <a:pt x="3557548" y="513567"/>
                </a:cubicBezTo>
                <a:cubicBezTo>
                  <a:pt x="3571013" y="520300"/>
                  <a:pt x="3581661" y="531886"/>
                  <a:pt x="3595126" y="538619"/>
                </a:cubicBezTo>
                <a:cubicBezTo>
                  <a:pt x="3615237" y="548675"/>
                  <a:pt x="3637645" y="553615"/>
                  <a:pt x="3657756" y="563671"/>
                </a:cubicBezTo>
                <a:cubicBezTo>
                  <a:pt x="3748144" y="608865"/>
                  <a:pt x="3635637" y="569855"/>
                  <a:pt x="3745438" y="613775"/>
                </a:cubicBezTo>
                <a:cubicBezTo>
                  <a:pt x="3769956" y="623582"/>
                  <a:pt x="3795542" y="630476"/>
                  <a:pt x="3820594" y="638827"/>
                </a:cubicBezTo>
                <a:cubicBezTo>
                  <a:pt x="3833120" y="643002"/>
                  <a:pt x="3847186" y="644029"/>
                  <a:pt x="3858172" y="651353"/>
                </a:cubicBezTo>
                <a:cubicBezTo>
                  <a:pt x="3883331" y="668125"/>
                  <a:pt x="3916962" y="692789"/>
                  <a:pt x="3945855" y="701457"/>
                </a:cubicBezTo>
                <a:cubicBezTo>
                  <a:pt x="3970181" y="708755"/>
                  <a:pt x="3996023" y="709440"/>
                  <a:pt x="4021011" y="713983"/>
                </a:cubicBezTo>
                <a:cubicBezTo>
                  <a:pt x="4041958" y="717791"/>
                  <a:pt x="4062858" y="721891"/>
                  <a:pt x="4083641" y="726509"/>
                </a:cubicBezTo>
                <a:cubicBezTo>
                  <a:pt x="4100446" y="730244"/>
                  <a:pt x="4117192" y="734305"/>
                  <a:pt x="4133745" y="739035"/>
                </a:cubicBezTo>
                <a:cubicBezTo>
                  <a:pt x="4146441" y="742662"/>
                  <a:pt x="4158514" y="748360"/>
                  <a:pt x="4171323" y="751562"/>
                </a:cubicBezTo>
                <a:cubicBezTo>
                  <a:pt x="4191977" y="756726"/>
                  <a:pt x="4213076" y="759913"/>
                  <a:pt x="4233953" y="764088"/>
                </a:cubicBezTo>
                <a:cubicBezTo>
                  <a:pt x="4259005" y="780789"/>
                  <a:pt x="4280545" y="804671"/>
                  <a:pt x="4309109" y="814192"/>
                </a:cubicBezTo>
                <a:cubicBezTo>
                  <a:pt x="4360969" y="831479"/>
                  <a:pt x="4335701" y="819394"/>
                  <a:pt x="4384266" y="851770"/>
                </a:cubicBezTo>
                <a:cubicBezTo>
                  <a:pt x="4388441" y="864296"/>
                  <a:pt x="4391591" y="877212"/>
                  <a:pt x="4396792" y="889348"/>
                </a:cubicBezTo>
                <a:cubicBezTo>
                  <a:pt x="4404148" y="906511"/>
                  <a:pt x="4420602" y="920821"/>
                  <a:pt x="4421844" y="939452"/>
                </a:cubicBezTo>
                <a:cubicBezTo>
                  <a:pt x="4424912" y="985468"/>
                  <a:pt x="4418981" y="1032144"/>
                  <a:pt x="4409318" y="1077238"/>
                </a:cubicBezTo>
                <a:cubicBezTo>
                  <a:pt x="4401330" y="1114514"/>
                  <a:pt x="4371377" y="1119294"/>
                  <a:pt x="4346687" y="1139868"/>
                </a:cubicBezTo>
                <a:cubicBezTo>
                  <a:pt x="4310519" y="1170007"/>
                  <a:pt x="4308689" y="1178075"/>
                  <a:pt x="4284057" y="1215025"/>
                </a:cubicBezTo>
                <a:cubicBezTo>
                  <a:pt x="4279882" y="1231726"/>
                  <a:pt x="4276478" y="1248640"/>
                  <a:pt x="4271531" y="1265129"/>
                </a:cubicBezTo>
                <a:cubicBezTo>
                  <a:pt x="4263943" y="1290422"/>
                  <a:pt x="4246479" y="1340285"/>
                  <a:pt x="4246479" y="1340285"/>
                </a:cubicBezTo>
                <a:cubicBezTo>
                  <a:pt x="4146271" y="1336110"/>
                  <a:pt x="4045652" y="1337739"/>
                  <a:pt x="3945855" y="1327759"/>
                </a:cubicBezTo>
                <a:cubicBezTo>
                  <a:pt x="3919579" y="1325131"/>
                  <a:pt x="3870698" y="1302707"/>
                  <a:pt x="3870698" y="1302707"/>
                </a:cubicBezTo>
                <a:cubicBezTo>
                  <a:pt x="3858172" y="1290181"/>
                  <a:pt x="3846729" y="1276470"/>
                  <a:pt x="3833120" y="1265129"/>
                </a:cubicBezTo>
                <a:cubicBezTo>
                  <a:pt x="3806563" y="1242998"/>
                  <a:pt x="3776067" y="1230339"/>
                  <a:pt x="3745438" y="1215025"/>
                </a:cubicBezTo>
                <a:cubicBezTo>
                  <a:pt x="3737087" y="1206674"/>
                  <a:pt x="3730513" y="1196048"/>
                  <a:pt x="3720386" y="1189972"/>
                </a:cubicBezTo>
                <a:cubicBezTo>
                  <a:pt x="3706355" y="1181553"/>
                  <a:pt x="3643622" y="1168195"/>
                  <a:pt x="3632704" y="1164920"/>
                </a:cubicBezTo>
                <a:cubicBezTo>
                  <a:pt x="3607411" y="1157332"/>
                  <a:pt x="3557548" y="1139868"/>
                  <a:pt x="3557548" y="1139868"/>
                </a:cubicBezTo>
                <a:cubicBezTo>
                  <a:pt x="3499093" y="1144043"/>
                  <a:pt x="3440139" y="1143701"/>
                  <a:pt x="3382183" y="1152394"/>
                </a:cubicBezTo>
                <a:cubicBezTo>
                  <a:pt x="3356068" y="1156311"/>
                  <a:pt x="3333303" y="1174818"/>
                  <a:pt x="3307027" y="1177446"/>
                </a:cubicBezTo>
                <a:cubicBezTo>
                  <a:pt x="3258761" y="1182273"/>
                  <a:pt x="3134767" y="1193631"/>
                  <a:pt x="3081559" y="1202499"/>
                </a:cubicBezTo>
                <a:cubicBezTo>
                  <a:pt x="3064578" y="1205329"/>
                  <a:pt x="3048156" y="1210850"/>
                  <a:pt x="3031455" y="1215025"/>
                </a:cubicBezTo>
                <a:cubicBezTo>
                  <a:pt x="3018929" y="1223376"/>
                  <a:pt x="3007634" y="1233963"/>
                  <a:pt x="2993877" y="1240077"/>
                </a:cubicBezTo>
                <a:cubicBezTo>
                  <a:pt x="2969746" y="1250802"/>
                  <a:pt x="2943772" y="1256778"/>
                  <a:pt x="2918720" y="1265129"/>
                </a:cubicBezTo>
                <a:cubicBezTo>
                  <a:pt x="2870592" y="1281172"/>
                  <a:pt x="2868114" y="1284169"/>
                  <a:pt x="2805986" y="1290181"/>
                </a:cubicBezTo>
                <a:cubicBezTo>
                  <a:pt x="2701756" y="1300268"/>
                  <a:pt x="2597219" y="1306882"/>
                  <a:pt x="2492835" y="1315233"/>
                </a:cubicBezTo>
                <a:cubicBezTo>
                  <a:pt x="2355947" y="1349455"/>
                  <a:pt x="2426847" y="1336483"/>
                  <a:pt x="2279893" y="1352811"/>
                </a:cubicBezTo>
                <a:cubicBezTo>
                  <a:pt x="2240496" y="1365943"/>
                  <a:pt x="2231545" y="1362703"/>
                  <a:pt x="2204737" y="1402915"/>
                </a:cubicBezTo>
                <a:cubicBezTo>
                  <a:pt x="2197413" y="1413901"/>
                  <a:pt x="2199535" y="1429507"/>
                  <a:pt x="2192211" y="1440493"/>
                </a:cubicBezTo>
                <a:cubicBezTo>
                  <a:pt x="2172922" y="1469427"/>
                  <a:pt x="2144783" y="1484637"/>
                  <a:pt x="2117055" y="1503123"/>
                </a:cubicBezTo>
                <a:cubicBezTo>
                  <a:pt x="2108704" y="1515649"/>
                  <a:pt x="2098117" y="1526944"/>
                  <a:pt x="2092003" y="1540701"/>
                </a:cubicBezTo>
                <a:cubicBezTo>
                  <a:pt x="2081278" y="1564832"/>
                  <a:pt x="2075302" y="1590805"/>
                  <a:pt x="2066951" y="1615857"/>
                </a:cubicBezTo>
                <a:lnTo>
                  <a:pt x="2054424" y="1653435"/>
                </a:lnTo>
                <a:cubicBezTo>
                  <a:pt x="2054424" y="1653436"/>
                  <a:pt x="2029373" y="1728591"/>
                  <a:pt x="2029372" y="1728592"/>
                </a:cubicBezTo>
                <a:cubicBezTo>
                  <a:pt x="2021021" y="1741118"/>
                  <a:pt x="2010434" y="1752413"/>
                  <a:pt x="2004320" y="1766170"/>
                </a:cubicBezTo>
                <a:cubicBezTo>
                  <a:pt x="1993595" y="1790301"/>
                  <a:pt x="1993916" y="1819354"/>
                  <a:pt x="1979268" y="1841326"/>
                </a:cubicBezTo>
                <a:cubicBezTo>
                  <a:pt x="1970917" y="1853852"/>
                  <a:pt x="1960949" y="1865439"/>
                  <a:pt x="1954216" y="1878904"/>
                </a:cubicBezTo>
                <a:cubicBezTo>
                  <a:pt x="1948311" y="1890714"/>
                  <a:pt x="1949796" y="1906060"/>
                  <a:pt x="1941690" y="1916482"/>
                </a:cubicBezTo>
                <a:cubicBezTo>
                  <a:pt x="1919939" y="1944448"/>
                  <a:pt x="1891586" y="1966586"/>
                  <a:pt x="1866534" y="1991638"/>
                </a:cubicBezTo>
                <a:cubicBezTo>
                  <a:pt x="1854008" y="2004164"/>
                  <a:pt x="1839585" y="2015044"/>
                  <a:pt x="1828956" y="2029216"/>
                </a:cubicBezTo>
                <a:cubicBezTo>
                  <a:pt x="1816430" y="2045917"/>
                  <a:pt x="1807416" y="2065955"/>
                  <a:pt x="1791378" y="2079320"/>
                </a:cubicBezTo>
                <a:cubicBezTo>
                  <a:pt x="1781235" y="2087773"/>
                  <a:pt x="1766326" y="2087671"/>
                  <a:pt x="1753800" y="2091846"/>
                </a:cubicBezTo>
                <a:cubicBezTo>
                  <a:pt x="1712047" y="2087671"/>
                  <a:pt x="1669570" y="2088112"/>
                  <a:pt x="1628540" y="2079320"/>
                </a:cubicBezTo>
                <a:cubicBezTo>
                  <a:pt x="1610282" y="2075407"/>
                  <a:pt x="1595598" y="2061624"/>
                  <a:pt x="1578435" y="2054268"/>
                </a:cubicBezTo>
                <a:cubicBezTo>
                  <a:pt x="1566299" y="2049067"/>
                  <a:pt x="1553383" y="2045917"/>
                  <a:pt x="1540857" y="2041742"/>
                </a:cubicBezTo>
                <a:cubicBezTo>
                  <a:pt x="1499104" y="2045917"/>
                  <a:pt x="1455648" y="2041752"/>
                  <a:pt x="1415597" y="2054268"/>
                </a:cubicBezTo>
                <a:cubicBezTo>
                  <a:pt x="1394221" y="2060948"/>
                  <a:pt x="1336782" y="2102684"/>
                  <a:pt x="1315389" y="2129425"/>
                </a:cubicBezTo>
                <a:cubicBezTo>
                  <a:pt x="1305985" y="2141181"/>
                  <a:pt x="1300339" y="2155751"/>
                  <a:pt x="1290337" y="2167003"/>
                </a:cubicBezTo>
                <a:cubicBezTo>
                  <a:pt x="1266799" y="2193483"/>
                  <a:pt x="1240233" y="2217107"/>
                  <a:pt x="1215181" y="2242159"/>
                </a:cubicBezTo>
                <a:cubicBezTo>
                  <a:pt x="1202655" y="2254685"/>
                  <a:pt x="1188669" y="2265904"/>
                  <a:pt x="1177603" y="2279737"/>
                </a:cubicBezTo>
                <a:cubicBezTo>
                  <a:pt x="1116432" y="2356200"/>
                  <a:pt x="1146403" y="2323462"/>
                  <a:pt x="1089920" y="2379945"/>
                </a:cubicBezTo>
                <a:cubicBezTo>
                  <a:pt x="1085745" y="2430049"/>
                  <a:pt x="1091206" y="2481914"/>
                  <a:pt x="1077394" y="2530257"/>
                </a:cubicBezTo>
                <a:cubicBezTo>
                  <a:pt x="1073258" y="2544732"/>
                  <a:pt x="1048167" y="2542783"/>
                  <a:pt x="1039816" y="2555309"/>
                </a:cubicBezTo>
                <a:cubicBezTo>
                  <a:pt x="1030267" y="2569633"/>
                  <a:pt x="1037162" y="2591310"/>
                  <a:pt x="1027290" y="2605414"/>
                </a:cubicBezTo>
                <a:cubicBezTo>
                  <a:pt x="1006973" y="2634439"/>
                  <a:pt x="971786" y="2651091"/>
                  <a:pt x="952134" y="2680570"/>
                </a:cubicBezTo>
                <a:cubicBezTo>
                  <a:pt x="939633" y="2699322"/>
                  <a:pt x="902651" y="2756301"/>
                  <a:pt x="889504" y="2768252"/>
                </a:cubicBezTo>
                <a:cubicBezTo>
                  <a:pt x="858609" y="2796338"/>
                  <a:pt x="829803" y="2833281"/>
                  <a:pt x="789296" y="2843408"/>
                </a:cubicBezTo>
                <a:lnTo>
                  <a:pt x="739192" y="2855934"/>
                </a:lnTo>
                <a:cubicBezTo>
                  <a:pt x="726666" y="2851759"/>
                  <a:pt x="709862" y="2853718"/>
                  <a:pt x="701614" y="2843408"/>
                </a:cubicBezTo>
                <a:cubicBezTo>
                  <a:pt x="690859" y="2829965"/>
                  <a:pt x="695869" y="2809127"/>
                  <a:pt x="689087" y="2793304"/>
                </a:cubicBezTo>
                <a:cubicBezTo>
                  <a:pt x="683157" y="2779467"/>
                  <a:pt x="672386" y="2768252"/>
                  <a:pt x="664035" y="2755726"/>
                </a:cubicBezTo>
                <a:cubicBezTo>
                  <a:pt x="659860" y="2739025"/>
                  <a:pt x="656238" y="2722175"/>
                  <a:pt x="651509" y="2705622"/>
                </a:cubicBezTo>
                <a:cubicBezTo>
                  <a:pt x="647882" y="2692926"/>
                  <a:pt x="638983" y="2681248"/>
                  <a:pt x="638983" y="2668044"/>
                </a:cubicBezTo>
                <a:cubicBezTo>
                  <a:pt x="638983" y="2621926"/>
                  <a:pt x="679823" y="2566661"/>
                  <a:pt x="651509" y="2530257"/>
                </a:cubicBezTo>
                <a:cubicBezTo>
                  <a:pt x="630371" y="2503079"/>
                  <a:pt x="551301" y="2555309"/>
                  <a:pt x="551301" y="2555309"/>
                </a:cubicBezTo>
                <a:cubicBezTo>
                  <a:pt x="509407" y="2597205"/>
                  <a:pt x="543975" y="2565911"/>
                  <a:pt x="488671" y="2605414"/>
                </a:cubicBezTo>
                <a:cubicBezTo>
                  <a:pt x="471683" y="2617548"/>
                  <a:pt x="457644" y="2634513"/>
                  <a:pt x="438567" y="2642992"/>
                </a:cubicBezTo>
                <a:cubicBezTo>
                  <a:pt x="419112" y="2651639"/>
                  <a:pt x="396591" y="2650354"/>
                  <a:pt x="375937" y="2655518"/>
                </a:cubicBezTo>
                <a:cubicBezTo>
                  <a:pt x="334340" y="2665917"/>
                  <a:pt x="335115" y="2674713"/>
                  <a:pt x="288255" y="2680570"/>
                </a:cubicBezTo>
                <a:cubicBezTo>
                  <a:pt x="238365" y="2686806"/>
                  <a:pt x="188046" y="2688921"/>
                  <a:pt x="137942" y="2693096"/>
                </a:cubicBezTo>
                <a:cubicBezTo>
                  <a:pt x="100364" y="2688921"/>
                  <a:pt x="60741" y="2693491"/>
                  <a:pt x="25208" y="2680570"/>
                </a:cubicBezTo>
                <a:cubicBezTo>
                  <a:pt x="-17049" y="2665204"/>
                  <a:pt x="4834" y="2601290"/>
                  <a:pt x="12682" y="2580362"/>
                </a:cubicBezTo>
                <a:cubicBezTo>
                  <a:pt x="17968" y="2566266"/>
                  <a:pt x="28096" y="2554348"/>
                  <a:pt x="37734" y="2542783"/>
                </a:cubicBezTo>
                <a:cubicBezTo>
                  <a:pt x="69556" y="2504596"/>
                  <a:pt x="79452" y="2499852"/>
                  <a:pt x="125416" y="2480153"/>
                </a:cubicBezTo>
                <a:cubicBezTo>
                  <a:pt x="137552" y="2474952"/>
                  <a:pt x="151184" y="2473532"/>
                  <a:pt x="162994" y="2467627"/>
                </a:cubicBezTo>
                <a:cubicBezTo>
                  <a:pt x="260120" y="2419064"/>
                  <a:pt x="143698" y="2461533"/>
                  <a:pt x="238151" y="2430049"/>
                </a:cubicBezTo>
                <a:cubicBezTo>
                  <a:pt x="372432" y="2340529"/>
                  <a:pt x="168638" y="2479939"/>
                  <a:pt x="313307" y="2367419"/>
                </a:cubicBezTo>
                <a:cubicBezTo>
                  <a:pt x="337073" y="2348934"/>
                  <a:pt x="363411" y="2334016"/>
                  <a:pt x="388463" y="2317315"/>
                </a:cubicBezTo>
                <a:lnTo>
                  <a:pt x="426041" y="2292263"/>
                </a:lnTo>
                <a:cubicBezTo>
                  <a:pt x="434392" y="2275562"/>
                  <a:pt x="440240" y="2257354"/>
                  <a:pt x="451093" y="2242159"/>
                </a:cubicBezTo>
                <a:cubicBezTo>
                  <a:pt x="485796" y="2193575"/>
                  <a:pt x="490335" y="2219627"/>
                  <a:pt x="513723" y="2167003"/>
                </a:cubicBezTo>
                <a:cubicBezTo>
                  <a:pt x="537536" y="2113423"/>
                  <a:pt x="536727" y="2092752"/>
                  <a:pt x="551301" y="2041742"/>
                </a:cubicBezTo>
                <a:cubicBezTo>
                  <a:pt x="554928" y="2029046"/>
                  <a:pt x="555374" y="2014307"/>
                  <a:pt x="563827" y="2004164"/>
                </a:cubicBezTo>
                <a:cubicBezTo>
                  <a:pt x="577192" y="1988126"/>
                  <a:pt x="598080" y="1980172"/>
                  <a:pt x="613931" y="1966586"/>
                </a:cubicBezTo>
                <a:cubicBezTo>
                  <a:pt x="627381" y="1955058"/>
                  <a:pt x="637526" y="1939884"/>
                  <a:pt x="651509" y="1929008"/>
                </a:cubicBezTo>
                <a:cubicBezTo>
                  <a:pt x="675276" y="1910523"/>
                  <a:pt x="726666" y="1878904"/>
                  <a:pt x="726666" y="1878904"/>
                </a:cubicBezTo>
                <a:cubicBezTo>
                  <a:pt x="735017" y="1866378"/>
                  <a:pt x="746432" y="1855422"/>
                  <a:pt x="751718" y="1841326"/>
                </a:cubicBezTo>
                <a:cubicBezTo>
                  <a:pt x="759193" y="1821391"/>
                  <a:pt x="758642" y="1799236"/>
                  <a:pt x="764244" y="1778696"/>
                </a:cubicBezTo>
                <a:cubicBezTo>
                  <a:pt x="771192" y="1753219"/>
                  <a:pt x="780945" y="1728592"/>
                  <a:pt x="789296" y="1703540"/>
                </a:cubicBezTo>
                <a:lnTo>
                  <a:pt x="851926" y="1515649"/>
                </a:lnTo>
                <a:lnTo>
                  <a:pt x="864452" y="1478071"/>
                </a:lnTo>
                <a:cubicBezTo>
                  <a:pt x="868627" y="1465545"/>
                  <a:pt x="869654" y="1451479"/>
                  <a:pt x="876978" y="1440493"/>
                </a:cubicBezTo>
                <a:cubicBezTo>
                  <a:pt x="936908" y="1350598"/>
                  <a:pt x="905792" y="1386627"/>
                  <a:pt x="964660" y="1327759"/>
                </a:cubicBezTo>
                <a:cubicBezTo>
                  <a:pt x="986673" y="1261720"/>
                  <a:pt x="962637" y="1315155"/>
                  <a:pt x="1014764" y="1252603"/>
                </a:cubicBezTo>
                <a:cubicBezTo>
                  <a:pt x="1024402" y="1241038"/>
                  <a:pt x="1027566" y="1223775"/>
                  <a:pt x="1039816" y="1215025"/>
                </a:cubicBezTo>
                <a:cubicBezTo>
                  <a:pt x="1052924" y="1205662"/>
                  <a:pt x="1117394" y="1184989"/>
                  <a:pt x="1140024" y="1177446"/>
                </a:cubicBezTo>
                <a:cubicBezTo>
                  <a:pt x="1148375" y="1169095"/>
                  <a:pt x="1155855" y="1159771"/>
                  <a:pt x="1165077" y="1152394"/>
                </a:cubicBezTo>
                <a:cubicBezTo>
                  <a:pt x="1176833" y="1142990"/>
                  <a:pt x="1192010" y="1137987"/>
                  <a:pt x="1202655" y="1127342"/>
                </a:cubicBezTo>
                <a:cubicBezTo>
                  <a:pt x="1213300" y="1116697"/>
                  <a:pt x="1218957" y="1102014"/>
                  <a:pt x="1227707" y="1089764"/>
                </a:cubicBezTo>
                <a:cubicBezTo>
                  <a:pt x="1233150" y="1082144"/>
                  <a:pt x="1283391" y="1017710"/>
                  <a:pt x="1290337" y="1002082"/>
                </a:cubicBezTo>
                <a:cubicBezTo>
                  <a:pt x="1301062" y="977951"/>
                  <a:pt x="1307038" y="951978"/>
                  <a:pt x="1315389" y="926926"/>
                </a:cubicBezTo>
                <a:lnTo>
                  <a:pt x="1327915" y="889348"/>
                </a:lnTo>
                <a:cubicBezTo>
                  <a:pt x="1324448" y="854675"/>
                  <a:pt x="1342179" y="764957"/>
                  <a:pt x="1290337" y="739035"/>
                </a:cubicBezTo>
                <a:cubicBezTo>
                  <a:pt x="1282868" y="735300"/>
                  <a:pt x="1246496" y="743210"/>
                  <a:pt x="1240233" y="713983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zövegdoboz 5"/>
          <p:cNvSpPr txBox="1"/>
          <p:nvPr/>
        </p:nvSpPr>
        <p:spPr>
          <a:xfrm>
            <a:off x="1227551" y="6087649"/>
            <a:ext cx="672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Diencephalische</a:t>
            </a:r>
            <a:r>
              <a:rPr lang="hu-HU" dirty="0"/>
              <a:t> </a:t>
            </a:r>
            <a:r>
              <a:rPr lang="hu-HU" dirty="0" err="1"/>
              <a:t>Strukturen</a:t>
            </a:r>
            <a:r>
              <a:rPr lang="hu-HU" dirty="0"/>
              <a:t> sind mit </a:t>
            </a:r>
            <a:r>
              <a:rPr lang="hu-HU" dirty="0" err="1"/>
              <a:t>roter</a:t>
            </a:r>
            <a:r>
              <a:rPr lang="hu-HU" dirty="0"/>
              <a:t>, </a:t>
            </a:r>
            <a:r>
              <a:rPr lang="hu-HU" dirty="0" err="1"/>
              <a:t>punktierten</a:t>
            </a:r>
            <a:r>
              <a:rPr lang="hu-HU" dirty="0"/>
              <a:t> </a:t>
            </a:r>
            <a:r>
              <a:rPr lang="hu-HU" dirty="0" err="1"/>
              <a:t>Linie</a:t>
            </a:r>
            <a:r>
              <a:rPr lang="hu-HU" dirty="0"/>
              <a:t> </a:t>
            </a:r>
            <a:r>
              <a:rPr lang="hu-HU" dirty="0" err="1"/>
              <a:t>markiert</a:t>
            </a:r>
            <a:endParaRPr lang="de-DE" dirty="0"/>
          </a:p>
        </p:txBody>
      </p:sp>
      <p:sp>
        <p:nvSpPr>
          <p:cNvPr id="3" name="Szabadkézi sokszög 2"/>
          <p:cNvSpPr/>
          <p:nvPr/>
        </p:nvSpPr>
        <p:spPr>
          <a:xfrm>
            <a:off x="3607496" y="2317315"/>
            <a:ext cx="2147544" cy="1077238"/>
          </a:xfrm>
          <a:custGeom>
            <a:avLst/>
            <a:gdLst>
              <a:gd name="connsiteX0" fmla="*/ 50104 w 2147544"/>
              <a:gd name="connsiteY0" fmla="*/ 651353 h 1077238"/>
              <a:gd name="connsiteX1" fmla="*/ 37578 w 2147544"/>
              <a:gd name="connsiteY1" fmla="*/ 563671 h 1077238"/>
              <a:gd name="connsiteX2" fmla="*/ 12526 w 2147544"/>
              <a:gd name="connsiteY2" fmla="*/ 526093 h 1077238"/>
              <a:gd name="connsiteX3" fmla="*/ 37578 w 2147544"/>
              <a:gd name="connsiteY3" fmla="*/ 488515 h 1077238"/>
              <a:gd name="connsiteX4" fmla="*/ 62630 w 2147544"/>
              <a:gd name="connsiteY4" fmla="*/ 413359 h 1077238"/>
              <a:gd name="connsiteX5" fmla="*/ 75156 w 2147544"/>
              <a:gd name="connsiteY5" fmla="*/ 375781 h 1077238"/>
              <a:gd name="connsiteX6" fmla="*/ 112734 w 2147544"/>
              <a:gd name="connsiteY6" fmla="*/ 350729 h 1077238"/>
              <a:gd name="connsiteX7" fmla="*/ 175364 w 2147544"/>
              <a:gd name="connsiteY7" fmla="*/ 275573 h 1077238"/>
              <a:gd name="connsiteX8" fmla="*/ 250520 w 2147544"/>
              <a:gd name="connsiteY8" fmla="*/ 225469 h 1077238"/>
              <a:gd name="connsiteX9" fmla="*/ 325677 w 2147544"/>
              <a:gd name="connsiteY9" fmla="*/ 162838 h 1077238"/>
              <a:gd name="connsiteX10" fmla="*/ 363255 w 2147544"/>
              <a:gd name="connsiteY10" fmla="*/ 150312 h 1077238"/>
              <a:gd name="connsiteX11" fmla="*/ 400833 w 2147544"/>
              <a:gd name="connsiteY11" fmla="*/ 125260 h 1077238"/>
              <a:gd name="connsiteX12" fmla="*/ 501041 w 2147544"/>
              <a:gd name="connsiteY12" fmla="*/ 100208 h 1077238"/>
              <a:gd name="connsiteX13" fmla="*/ 551145 w 2147544"/>
              <a:gd name="connsiteY13" fmla="*/ 87682 h 1077238"/>
              <a:gd name="connsiteX14" fmla="*/ 588723 w 2147544"/>
              <a:gd name="connsiteY14" fmla="*/ 62630 h 1077238"/>
              <a:gd name="connsiteX15" fmla="*/ 626301 w 2147544"/>
              <a:gd name="connsiteY15" fmla="*/ 50104 h 1077238"/>
              <a:gd name="connsiteX16" fmla="*/ 701457 w 2147544"/>
              <a:gd name="connsiteY16" fmla="*/ 0 h 1077238"/>
              <a:gd name="connsiteX17" fmla="*/ 914400 w 2147544"/>
              <a:gd name="connsiteY17" fmla="*/ 12526 h 1077238"/>
              <a:gd name="connsiteX18" fmla="*/ 951978 w 2147544"/>
              <a:gd name="connsiteY18" fmla="*/ 25052 h 1077238"/>
              <a:gd name="connsiteX19" fmla="*/ 1039660 w 2147544"/>
              <a:gd name="connsiteY19" fmla="*/ 37578 h 1077238"/>
              <a:gd name="connsiteX20" fmla="*/ 1077238 w 2147544"/>
              <a:gd name="connsiteY20" fmla="*/ 62630 h 1077238"/>
              <a:gd name="connsiteX21" fmla="*/ 1127342 w 2147544"/>
              <a:gd name="connsiteY21" fmla="*/ 75156 h 1077238"/>
              <a:gd name="connsiteX22" fmla="*/ 1164920 w 2147544"/>
              <a:gd name="connsiteY22" fmla="*/ 87682 h 1077238"/>
              <a:gd name="connsiteX23" fmla="*/ 1215025 w 2147544"/>
              <a:gd name="connsiteY23" fmla="*/ 112734 h 1077238"/>
              <a:gd name="connsiteX24" fmla="*/ 1315233 w 2147544"/>
              <a:gd name="connsiteY24" fmla="*/ 137786 h 1077238"/>
              <a:gd name="connsiteX25" fmla="*/ 1352811 w 2147544"/>
              <a:gd name="connsiteY25" fmla="*/ 150312 h 1077238"/>
              <a:gd name="connsiteX26" fmla="*/ 1465545 w 2147544"/>
              <a:gd name="connsiteY26" fmla="*/ 162838 h 1077238"/>
              <a:gd name="connsiteX27" fmla="*/ 1553227 w 2147544"/>
              <a:gd name="connsiteY27" fmla="*/ 200417 h 1077238"/>
              <a:gd name="connsiteX28" fmla="*/ 1628383 w 2147544"/>
              <a:gd name="connsiteY28" fmla="*/ 225469 h 1077238"/>
              <a:gd name="connsiteX29" fmla="*/ 1716066 w 2147544"/>
              <a:gd name="connsiteY29" fmla="*/ 263047 h 1077238"/>
              <a:gd name="connsiteX30" fmla="*/ 1803748 w 2147544"/>
              <a:gd name="connsiteY30" fmla="*/ 300625 h 1077238"/>
              <a:gd name="connsiteX31" fmla="*/ 1878904 w 2147544"/>
              <a:gd name="connsiteY31" fmla="*/ 363255 h 1077238"/>
              <a:gd name="connsiteX32" fmla="*/ 1954060 w 2147544"/>
              <a:gd name="connsiteY32" fmla="*/ 413359 h 1077238"/>
              <a:gd name="connsiteX33" fmla="*/ 2054268 w 2147544"/>
              <a:gd name="connsiteY33" fmla="*/ 526093 h 1077238"/>
              <a:gd name="connsiteX34" fmla="*/ 2129425 w 2147544"/>
              <a:gd name="connsiteY34" fmla="*/ 576197 h 1077238"/>
              <a:gd name="connsiteX35" fmla="*/ 2129425 w 2147544"/>
              <a:gd name="connsiteY35" fmla="*/ 776614 h 1077238"/>
              <a:gd name="connsiteX36" fmla="*/ 2116899 w 2147544"/>
              <a:gd name="connsiteY36" fmla="*/ 814192 h 1077238"/>
              <a:gd name="connsiteX37" fmla="*/ 1966586 w 2147544"/>
              <a:gd name="connsiteY37" fmla="*/ 889348 h 1077238"/>
              <a:gd name="connsiteX38" fmla="*/ 1929008 w 2147544"/>
              <a:gd name="connsiteY38" fmla="*/ 901874 h 1077238"/>
              <a:gd name="connsiteX39" fmla="*/ 1853852 w 2147544"/>
              <a:gd name="connsiteY39" fmla="*/ 977030 h 1077238"/>
              <a:gd name="connsiteX40" fmla="*/ 1828800 w 2147544"/>
              <a:gd name="connsiteY40" fmla="*/ 1014608 h 1077238"/>
              <a:gd name="connsiteX41" fmla="*/ 1791222 w 2147544"/>
              <a:gd name="connsiteY41" fmla="*/ 1039660 h 1077238"/>
              <a:gd name="connsiteX42" fmla="*/ 1640909 w 2147544"/>
              <a:gd name="connsiteY42" fmla="*/ 1077238 h 1077238"/>
              <a:gd name="connsiteX43" fmla="*/ 801666 w 2147544"/>
              <a:gd name="connsiteY43" fmla="*/ 1052186 h 1077238"/>
              <a:gd name="connsiteX44" fmla="*/ 764088 w 2147544"/>
              <a:gd name="connsiteY44" fmla="*/ 1039660 h 1077238"/>
              <a:gd name="connsiteX45" fmla="*/ 576197 w 2147544"/>
              <a:gd name="connsiteY45" fmla="*/ 1014608 h 1077238"/>
              <a:gd name="connsiteX46" fmla="*/ 475989 w 2147544"/>
              <a:gd name="connsiteY46" fmla="*/ 977030 h 1077238"/>
              <a:gd name="connsiteX47" fmla="*/ 413359 w 2147544"/>
              <a:gd name="connsiteY47" fmla="*/ 964504 h 1077238"/>
              <a:gd name="connsiteX48" fmla="*/ 325677 w 2147544"/>
              <a:gd name="connsiteY48" fmla="*/ 939452 h 1077238"/>
              <a:gd name="connsiteX49" fmla="*/ 275572 w 2147544"/>
              <a:gd name="connsiteY49" fmla="*/ 926926 h 1077238"/>
              <a:gd name="connsiteX50" fmla="*/ 237994 w 2147544"/>
              <a:gd name="connsiteY50" fmla="*/ 914400 h 1077238"/>
              <a:gd name="connsiteX51" fmla="*/ 187890 w 2147544"/>
              <a:gd name="connsiteY51" fmla="*/ 901874 h 1077238"/>
              <a:gd name="connsiteX52" fmla="*/ 112734 w 2147544"/>
              <a:gd name="connsiteY52" fmla="*/ 876822 h 1077238"/>
              <a:gd name="connsiteX53" fmla="*/ 75156 w 2147544"/>
              <a:gd name="connsiteY53" fmla="*/ 864296 h 1077238"/>
              <a:gd name="connsiteX54" fmla="*/ 0 w 2147544"/>
              <a:gd name="connsiteY54" fmla="*/ 851770 h 1077238"/>
              <a:gd name="connsiteX55" fmla="*/ 12526 w 2147544"/>
              <a:gd name="connsiteY55" fmla="*/ 751562 h 1077238"/>
              <a:gd name="connsiteX56" fmla="*/ 50104 w 2147544"/>
              <a:gd name="connsiteY56" fmla="*/ 739036 h 1077238"/>
              <a:gd name="connsiteX57" fmla="*/ 87682 w 2147544"/>
              <a:gd name="connsiteY57" fmla="*/ 713984 h 1077238"/>
              <a:gd name="connsiteX58" fmla="*/ 50104 w 2147544"/>
              <a:gd name="connsiteY58" fmla="*/ 638827 h 1077238"/>
              <a:gd name="connsiteX59" fmla="*/ 50104 w 2147544"/>
              <a:gd name="connsiteY59" fmla="*/ 651353 h 107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47544" h="1077238">
                <a:moveTo>
                  <a:pt x="50104" y="651353"/>
                </a:moveTo>
                <a:cubicBezTo>
                  <a:pt x="48016" y="638827"/>
                  <a:pt x="46062" y="591950"/>
                  <a:pt x="37578" y="563671"/>
                </a:cubicBezTo>
                <a:cubicBezTo>
                  <a:pt x="33252" y="549252"/>
                  <a:pt x="12526" y="541147"/>
                  <a:pt x="12526" y="526093"/>
                </a:cubicBezTo>
                <a:cubicBezTo>
                  <a:pt x="12526" y="511039"/>
                  <a:pt x="31464" y="502272"/>
                  <a:pt x="37578" y="488515"/>
                </a:cubicBezTo>
                <a:cubicBezTo>
                  <a:pt x="48303" y="464384"/>
                  <a:pt x="54279" y="438411"/>
                  <a:pt x="62630" y="413359"/>
                </a:cubicBezTo>
                <a:cubicBezTo>
                  <a:pt x="66805" y="400833"/>
                  <a:pt x="64170" y="383105"/>
                  <a:pt x="75156" y="375781"/>
                </a:cubicBezTo>
                <a:lnTo>
                  <a:pt x="112734" y="350729"/>
                </a:lnTo>
                <a:cubicBezTo>
                  <a:pt x="135002" y="317326"/>
                  <a:pt x="141979" y="301539"/>
                  <a:pt x="175364" y="275573"/>
                </a:cubicBezTo>
                <a:cubicBezTo>
                  <a:pt x="199130" y="257088"/>
                  <a:pt x="229230" y="246759"/>
                  <a:pt x="250520" y="225469"/>
                </a:cubicBezTo>
                <a:cubicBezTo>
                  <a:pt x="278223" y="197766"/>
                  <a:pt x="290799" y="180277"/>
                  <a:pt x="325677" y="162838"/>
                </a:cubicBezTo>
                <a:cubicBezTo>
                  <a:pt x="337487" y="156933"/>
                  <a:pt x="351445" y="156217"/>
                  <a:pt x="363255" y="150312"/>
                </a:cubicBezTo>
                <a:cubicBezTo>
                  <a:pt x="376720" y="143579"/>
                  <a:pt x="387368" y="131993"/>
                  <a:pt x="400833" y="125260"/>
                </a:cubicBezTo>
                <a:cubicBezTo>
                  <a:pt x="427693" y="111830"/>
                  <a:pt x="475314" y="105925"/>
                  <a:pt x="501041" y="100208"/>
                </a:cubicBezTo>
                <a:cubicBezTo>
                  <a:pt x="517846" y="96473"/>
                  <a:pt x="534444" y="91857"/>
                  <a:pt x="551145" y="87682"/>
                </a:cubicBezTo>
                <a:cubicBezTo>
                  <a:pt x="563671" y="79331"/>
                  <a:pt x="575258" y="69363"/>
                  <a:pt x="588723" y="62630"/>
                </a:cubicBezTo>
                <a:cubicBezTo>
                  <a:pt x="600533" y="56725"/>
                  <a:pt x="615315" y="57428"/>
                  <a:pt x="626301" y="50104"/>
                </a:cubicBezTo>
                <a:cubicBezTo>
                  <a:pt x="720130" y="-12448"/>
                  <a:pt x="612106" y="29784"/>
                  <a:pt x="701457" y="0"/>
                </a:cubicBezTo>
                <a:cubicBezTo>
                  <a:pt x="772438" y="4175"/>
                  <a:pt x="843649" y="5451"/>
                  <a:pt x="914400" y="12526"/>
                </a:cubicBezTo>
                <a:cubicBezTo>
                  <a:pt x="927538" y="13840"/>
                  <a:pt x="939031" y="22463"/>
                  <a:pt x="951978" y="25052"/>
                </a:cubicBezTo>
                <a:cubicBezTo>
                  <a:pt x="980929" y="30842"/>
                  <a:pt x="1010433" y="33403"/>
                  <a:pt x="1039660" y="37578"/>
                </a:cubicBezTo>
                <a:cubicBezTo>
                  <a:pt x="1052186" y="45929"/>
                  <a:pt x="1063401" y="56700"/>
                  <a:pt x="1077238" y="62630"/>
                </a:cubicBezTo>
                <a:cubicBezTo>
                  <a:pt x="1093061" y="69411"/>
                  <a:pt x="1110789" y="70427"/>
                  <a:pt x="1127342" y="75156"/>
                </a:cubicBezTo>
                <a:cubicBezTo>
                  <a:pt x="1140038" y="78783"/>
                  <a:pt x="1152784" y="82481"/>
                  <a:pt x="1164920" y="87682"/>
                </a:cubicBezTo>
                <a:cubicBezTo>
                  <a:pt x="1182083" y="95038"/>
                  <a:pt x="1197862" y="105378"/>
                  <a:pt x="1215025" y="112734"/>
                </a:cubicBezTo>
                <a:cubicBezTo>
                  <a:pt x="1255112" y="129914"/>
                  <a:pt x="1268178" y="126022"/>
                  <a:pt x="1315233" y="137786"/>
                </a:cubicBezTo>
                <a:cubicBezTo>
                  <a:pt x="1328042" y="140988"/>
                  <a:pt x="1339787" y="148141"/>
                  <a:pt x="1352811" y="150312"/>
                </a:cubicBezTo>
                <a:cubicBezTo>
                  <a:pt x="1390106" y="156528"/>
                  <a:pt x="1427967" y="158663"/>
                  <a:pt x="1465545" y="162838"/>
                </a:cubicBezTo>
                <a:cubicBezTo>
                  <a:pt x="1586506" y="203158"/>
                  <a:pt x="1398443" y="138502"/>
                  <a:pt x="1553227" y="200417"/>
                </a:cubicBezTo>
                <a:cubicBezTo>
                  <a:pt x="1577745" y="210225"/>
                  <a:pt x="1606411" y="210821"/>
                  <a:pt x="1628383" y="225469"/>
                </a:cubicBezTo>
                <a:cubicBezTo>
                  <a:pt x="1680286" y="260070"/>
                  <a:pt x="1651357" y="246870"/>
                  <a:pt x="1716066" y="263047"/>
                </a:cubicBezTo>
                <a:cubicBezTo>
                  <a:pt x="1810408" y="325941"/>
                  <a:pt x="1690507" y="252093"/>
                  <a:pt x="1803748" y="300625"/>
                </a:cubicBezTo>
                <a:cubicBezTo>
                  <a:pt x="1846474" y="318936"/>
                  <a:pt x="1841967" y="334527"/>
                  <a:pt x="1878904" y="363255"/>
                </a:cubicBezTo>
                <a:cubicBezTo>
                  <a:pt x="1902670" y="381740"/>
                  <a:pt x="1954060" y="413359"/>
                  <a:pt x="1954060" y="413359"/>
                </a:cubicBezTo>
                <a:cubicBezTo>
                  <a:pt x="1984181" y="458540"/>
                  <a:pt x="2002788" y="491773"/>
                  <a:pt x="2054268" y="526093"/>
                </a:cubicBezTo>
                <a:lnTo>
                  <a:pt x="2129425" y="576197"/>
                </a:lnTo>
                <a:cubicBezTo>
                  <a:pt x="2157674" y="660944"/>
                  <a:pt x="2149118" y="619072"/>
                  <a:pt x="2129425" y="776614"/>
                </a:cubicBezTo>
                <a:cubicBezTo>
                  <a:pt x="2127787" y="789716"/>
                  <a:pt x="2126235" y="804856"/>
                  <a:pt x="2116899" y="814192"/>
                </a:cubicBezTo>
                <a:cubicBezTo>
                  <a:pt x="2068335" y="862756"/>
                  <a:pt x="2027712" y="868973"/>
                  <a:pt x="1966586" y="889348"/>
                </a:cubicBezTo>
                <a:lnTo>
                  <a:pt x="1929008" y="901874"/>
                </a:lnTo>
                <a:cubicBezTo>
                  <a:pt x="1903956" y="926926"/>
                  <a:pt x="1873504" y="947551"/>
                  <a:pt x="1853852" y="977030"/>
                </a:cubicBezTo>
                <a:cubicBezTo>
                  <a:pt x="1845501" y="989556"/>
                  <a:pt x="1839445" y="1003963"/>
                  <a:pt x="1828800" y="1014608"/>
                </a:cubicBezTo>
                <a:cubicBezTo>
                  <a:pt x="1818155" y="1025253"/>
                  <a:pt x="1804979" y="1033546"/>
                  <a:pt x="1791222" y="1039660"/>
                </a:cubicBezTo>
                <a:cubicBezTo>
                  <a:pt x="1731671" y="1066127"/>
                  <a:pt x="1703931" y="1066734"/>
                  <a:pt x="1640909" y="1077238"/>
                </a:cubicBezTo>
                <a:cubicBezTo>
                  <a:pt x="1591209" y="1076263"/>
                  <a:pt x="1008469" y="1073955"/>
                  <a:pt x="801666" y="1052186"/>
                </a:cubicBezTo>
                <a:cubicBezTo>
                  <a:pt x="788535" y="1050804"/>
                  <a:pt x="777112" y="1041831"/>
                  <a:pt x="764088" y="1039660"/>
                </a:cubicBezTo>
                <a:cubicBezTo>
                  <a:pt x="563558" y="1006239"/>
                  <a:pt x="730666" y="1045502"/>
                  <a:pt x="576197" y="1014608"/>
                </a:cubicBezTo>
                <a:cubicBezTo>
                  <a:pt x="458073" y="990983"/>
                  <a:pt x="595620" y="1016907"/>
                  <a:pt x="475989" y="977030"/>
                </a:cubicBezTo>
                <a:cubicBezTo>
                  <a:pt x="455791" y="970297"/>
                  <a:pt x="434142" y="969122"/>
                  <a:pt x="413359" y="964504"/>
                </a:cubicBezTo>
                <a:cubicBezTo>
                  <a:pt x="325248" y="944924"/>
                  <a:pt x="398913" y="960376"/>
                  <a:pt x="325677" y="939452"/>
                </a:cubicBezTo>
                <a:cubicBezTo>
                  <a:pt x="309124" y="934723"/>
                  <a:pt x="292125" y="931655"/>
                  <a:pt x="275572" y="926926"/>
                </a:cubicBezTo>
                <a:cubicBezTo>
                  <a:pt x="262876" y="923299"/>
                  <a:pt x="250690" y="918027"/>
                  <a:pt x="237994" y="914400"/>
                </a:cubicBezTo>
                <a:cubicBezTo>
                  <a:pt x="221441" y="909671"/>
                  <a:pt x="204379" y="906821"/>
                  <a:pt x="187890" y="901874"/>
                </a:cubicBezTo>
                <a:cubicBezTo>
                  <a:pt x="162597" y="894286"/>
                  <a:pt x="137786" y="885173"/>
                  <a:pt x="112734" y="876822"/>
                </a:cubicBezTo>
                <a:cubicBezTo>
                  <a:pt x="100208" y="872647"/>
                  <a:pt x="88180" y="866467"/>
                  <a:pt x="75156" y="864296"/>
                </a:cubicBezTo>
                <a:lnTo>
                  <a:pt x="0" y="851770"/>
                </a:lnTo>
                <a:cubicBezTo>
                  <a:pt x="4175" y="818367"/>
                  <a:pt x="-1146" y="782323"/>
                  <a:pt x="12526" y="751562"/>
                </a:cubicBezTo>
                <a:cubicBezTo>
                  <a:pt x="17888" y="739496"/>
                  <a:pt x="38294" y="744941"/>
                  <a:pt x="50104" y="739036"/>
                </a:cubicBezTo>
                <a:cubicBezTo>
                  <a:pt x="63569" y="732303"/>
                  <a:pt x="75156" y="722335"/>
                  <a:pt x="87682" y="713984"/>
                </a:cubicBezTo>
                <a:cubicBezTo>
                  <a:pt x="77718" y="674129"/>
                  <a:pt x="83606" y="661163"/>
                  <a:pt x="50104" y="638827"/>
                </a:cubicBezTo>
                <a:cubicBezTo>
                  <a:pt x="46630" y="636511"/>
                  <a:pt x="52192" y="663879"/>
                  <a:pt x="50104" y="651353"/>
                </a:cubicBezTo>
                <a:close/>
              </a:path>
            </a:pathLst>
          </a:custGeom>
          <a:solidFill>
            <a:srgbClr val="FFC000"/>
          </a:solidFill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zövegdoboz 3"/>
          <p:cNvSpPr txBox="1"/>
          <p:nvPr/>
        </p:nvSpPr>
        <p:spPr>
          <a:xfrm>
            <a:off x="4045907" y="2718148"/>
            <a:ext cx="1189972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Thalamus</a:t>
            </a:r>
            <a:endParaRPr lang="de-DE" dirty="0"/>
          </a:p>
        </p:txBody>
      </p:sp>
      <p:sp>
        <p:nvSpPr>
          <p:cNvPr id="7" name="Szabadkézi sokszög 6"/>
          <p:cNvSpPr/>
          <p:nvPr/>
        </p:nvSpPr>
        <p:spPr>
          <a:xfrm>
            <a:off x="2442575" y="3279621"/>
            <a:ext cx="2379946" cy="1693212"/>
          </a:xfrm>
          <a:custGeom>
            <a:avLst/>
            <a:gdLst>
              <a:gd name="connsiteX0" fmla="*/ 1177447 w 2379946"/>
              <a:gd name="connsiteY0" fmla="*/ 2198 h 1693212"/>
              <a:gd name="connsiteX1" fmla="*/ 1139869 w 2379946"/>
              <a:gd name="connsiteY1" fmla="*/ 64828 h 1693212"/>
              <a:gd name="connsiteX2" fmla="*/ 1102291 w 2379946"/>
              <a:gd name="connsiteY2" fmla="*/ 102406 h 1693212"/>
              <a:gd name="connsiteX3" fmla="*/ 1064713 w 2379946"/>
              <a:gd name="connsiteY3" fmla="*/ 190089 h 1693212"/>
              <a:gd name="connsiteX4" fmla="*/ 989557 w 2379946"/>
              <a:gd name="connsiteY4" fmla="*/ 215141 h 1693212"/>
              <a:gd name="connsiteX5" fmla="*/ 889348 w 2379946"/>
              <a:gd name="connsiteY5" fmla="*/ 290297 h 1693212"/>
              <a:gd name="connsiteX6" fmla="*/ 826718 w 2379946"/>
              <a:gd name="connsiteY6" fmla="*/ 377979 h 1693212"/>
              <a:gd name="connsiteX7" fmla="*/ 789140 w 2379946"/>
              <a:gd name="connsiteY7" fmla="*/ 415557 h 1693212"/>
              <a:gd name="connsiteX8" fmla="*/ 776614 w 2379946"/>
              <a:gd name="connsiteY8" fmla="*/ 453135 h 1693212"/>
              <a:gd name="connsiteX9" fmla="*/ 739036 w 2379946"/>
              <a:gd name="connsiteY9" fmla="*/ 478187 h 1693212"/>
              <a:gd name="connsiteX10" fmla="*/ 726510 w 2379946"/>
              <a:gd name="connsiteY10" fmla="*/ 553343 h 1693212"/>
              <a:gd name="connsiteX11" fmla="*/ 676406 w 2379946"/>
              <a:gd name="connsiteY11" fmla="*/ 641026 h 1693212"/>
              <a:gd name="connsiteX12" fmla="*/ 663880 w 2379946"/>
              <a:gd name="connsiteY12" fmla="*/ 678604 h 1693212"/>
              <a:gd name="connsiteX13" fmla="*/ 638828 w 2379946"/>
              <a:gd name="connsiteY13" fmla="*/ 716182 h 1693212"/>
              <a:gd name="connsiteX14" fmla="*/ 613776 w 2379946"/>
              <a:gd name="connsiteY14" fmla="*/ 791338 h 1693212"/>
              <a:gd name="connsiteX15" fmla="*/ 588724 w 2379946"/>
              <a:gd name="connsiteY15" fmla="*/ 828916 h 1693212"/>
              <a:gd name="connsiteX16" fmla="*/ 563672 w 2379946"/>
              <a:gd name="connsiteY16" fmla="*/ 879020 h 1693212"/>
              <a:gd name="connsiteX17" fmla="*/ 526093 w 2379946"/>
              <a:gd name="connsiteY17" fmla="*/ 916598 h 1693212"/>
              <a:gd name="connsiteX18" fmla="*/ 488515 w 2379946"/>
              <a:gd name="connsiteY18" fmla="*/ 966702 h 1693212"/>
              <a:gd name="connsiteX19" fmla="*/ 450937 w 2379946"/>
              <a:gd name="connsiteY19" fmla="*/ 1041858 h 1693212"/>
              <a:gd name="connsiteX20" fmla="*/ 400833 w 2379946"/>
              <a:gd name="connsiteY20" fmla="*/ 1117015 h 1693212"/>
              <a:gd name="connsiteX21" fmla="*/ 375781 w 2379946"/>
              <a:gd name="connsiteY21" fmla="*/ 1154593 h 1693212"/>
              <a:gd name="connsiteX22" fmla="*/ 338203 w 2379946"/>
              <a:gd name="connsiteY22" fmla="*/ 1179645 h 1693212"/>
              <a:gd name="connsiteX23" fmla="*/ 237995 w 2379946"/>
              <a:gd name="connsiteY23" fmla="*/ 1329957 h 1693212"/>
              <a:gd name="connsiteX24" fmla="*/ 212943 w 2379946"/>
              <a:gd name="connsiteY24" fmla="*/ 1367535 h 1693212"/>
              <a:gd name="connsiteX25" fmla="*/ 100209 w 2379946"/>
              <a:gd name="connsiteY25" fmla="*/ 1455217 h 1693212"/>
              <a:gd name="connsiteX26" fmla="*/ 62630 w 2379946"/>
              <a:gd name="connsiteY26" fmla="*/ 1467743 h 1693212"/>
              <a:gd name="connsiteX27" fmla="*/ 0 w 2379946"/>
              <a:gd name="connsiteY27" fmla="*/ 1555426 h 1693212"/>
              <a:gd name="connsiteX28" fmla="*/ 12526 w 2379946"/>
              <a:gd name="connsiteY28" fmla="*/ 1593004 h 1693212"/>
              <a:gd name="connsiteX29" fmla="*/ 162839 w 2379946"/>
              <a:gd name="connsiteY29" fmla="*/ 1580478 h 1693212"/>
              <a:gd name="connsiteX30" fmla="*/ 212943 w 2379946"/>
              <a:gd name="connsiteY30" fmla="*/ 1517847 h 1693212"/>
              <a:gd name="connsiteX31" fmla="*/ 363255 w 2379946"/>
              <a:gd name="connsiteY31" fmla="*/ 1442691 h 1693212"/>
              <a:gd name="connsiteX32" fmla="*/ 450937 w 2379946"/>
              <a:gd name="connsiteY32" fmla="*/ 1392587 h 1693212"/>
              <a:gd name="connsiteX33" fmla="*/ 488515 w 2379946"/>
              <a:gd name="connsiteY33" fmla="*/ 1380061 h 1693212"/>
              <a:gd name="connsiteX34" fmla="*/ 513567 w 2379946"/>
              <a:gd name="connsiteY34" fmla="*/ 1417639 h 1693212"/>
              <a:gd name="connsiteX35" fmla="*/ 526093 w 2379946"/>
              <a:gd name="connsiteY35" fmla="*/ 1480269 h 1693212"/>
              <a:gd name="connsiteX36" fmla="*/ 588724 w 2379946"/>
              <a:gd name="connsiteY36" fmla="*/ 1618056 h 1693212"/>
              <a:gd name="connsiteX37" fmla="*/ 651354 w 2379946"/>
              <a:gd name="connsiteY37" fmla="*/ 1655634 h 1693212"/>
              <a:gd name="connsiteX38" fmla="*/ 726510 w 2379946"/>
              <a:gd name="connsiteY38" fmla="*/ 1693212 h 1693212"/>
              <a:gd name="connsiteX39" fmla="*/ 751562 w 2379946"/>
              <a:gd name="connsiteY39" fmla="*/ 1618056 h 1693212"/>
              <a:gd name="connsiteX40" fmla="*/ 764088 w 2379946"/>
              <a:gd name="connsiteY40" fmla="*/ 1567952 h 1693212"/>
              <a:gd name="connsiteX41" fmla="*/ 789140 w 2379946"/>
              <a:gd name="connsiteY41" fmla="*/ 1492795 h 1693212"/>
              <a:gd name="connsiteX42" fmla="*/ 801666 w 2379946"/>
              <a:gd name="connsiteY42" fmla="*/ 1442691 h 1693212"/>
              <a:gd name="connsiteX43" fmla="*/ 851770 w 2379946"/>
              <a:gd name="connsiteY43" fmla="*/ 1367535 h 1693212"/>
              <a:gd name="connsiteX44" fmla="*/ 876822 w 2379946"/>
              <a:gd name="connsiteY44" fmla="*/ 1329957 h 1693212"/>
              <a:gd name="connsiteX45" fmla="*/ 901874 w 2379946"/>
              <a:gd name="connsiteY45" fmla="*/ 1292379 h 1693212"/>
              <a:gd name="connsiteX46" fmla="*/ 939452 w 2379946"/>
              <a:gd name="connsiteY46" fmla="*/ 1242275 h 1693212"/>
              <a:gd name="connsiteX47" fmla="*/ 989557 w 2379946"/>
              <a:gd name="connsiteY47" fmla="*/ 1179645 h 1693212"/>
              <a:gd name="connsiteX48" fmla="*/ 1027135 w 2379946"/>
              <a:gd name="connsiteY48" fmla="*/ 1154593 h 1693212"/>
              <a:gd name="connsiteX49" fmla="*/ 1052187 w 2379946"/>
              <a:gd name="connsiteY49" fmla="*/ 1117015 h 1693212"/>
              <a:gd name="connsiteX50" fmla="*/ 1064713 w 2379946"/>
              <a:gd name="connsiteY50" fmla="*/ 1079437 h 1693212"/>
              <a:gd name="connsiteX51" fmla="*/ 1127343 w 2379946"/>
              <a:gd name="connsiteY51" fmla="*/ 1004280 h 1693212"/>
              <a:gd name="connsiteX52" fmla="*/ 1164921 w 2379946"/>
              <a:gd name="connsiteY52" fmla="*/ 991754 h 1693212"/>
              <a:gd name="connsiteX53" fmla="*/ 1290181 w 2379946"/>
              <a:gd name="connsiteY53" fmla="*/ 966702 h 1693212"/>
              <a:gd name="connsiteX54" fmla="*/ 1377863 w 2379946"/>
              <a:gd name="connsiteY54" fmla="*/ 941650 h 1693212"/>
              <a:gd name="connsiteX55" fmla="*/ 1427967 w 2379946"/>
              <a:gd name="connsiteY55" fmla="*/ 929124 h 1693212"/>
              <a:gd name="connsiteX56" fmla="*/ 1678488 w 2379946"/>
              <a:gd name="connsiteY56" fmla="*/ 916598 h 1693212"/>
              <a:gd name="connsiteX57" fmla="*/ 1716066 w 2379946"/>
              <a:gd name="connsiteY57" fmla="*/ 816390 h 1693212"/>
              <a:gd name="connsiteX58" fmla="*/ 1803748 w 2379946"/>
              <a:gd name="connsiteY58" fmla="*/ 716182 h 1693212"/>
              <a:gd name="connsiteX59" fmla="*/ 1816274 w 2379946"/>
              <a:gd name="connsiteY59" fmla="*/ 666078 h 1693212"/>
              <a:gd name="connsiteX60" fmla="*/ 1866378 w 2379946"/>
              <a:gd name="connsiteY60" fmla="*/ 590921 h 1693212"/>
              <a:gd name="connsiteX61" fmla="*/ 1878904 w 2379946"/>
              <a:gd name="connsiteY61" fmla="*/ 528291 h 1693212"/>
              <a:gd name="connsiteX62" fmla="*/ 1903957 w 2379946"/>
              <a:gd name="connsiteY62" fmla="*/ 453135 h 1693212"/>
              <a:gd name="connsiteX63" fmla="*/ 1916483 w 2379946"/>
              <a:gd name="connsiteY63" fmla="*/ 415557 h 1693212"/>
              <a:gd name="connsiteX64" fmla="*/ 1954061 w 2379946"/>
              <a:gd name="connsiteY64" fmla="*/ 340401 h 1693212"/>
              <a:gd name="connsiteX65" fmla="*/ 1991639 w 2379946"/>
              <a:gd name="connsiteY65" fmla="*/ 315349 h 1693212"/>
              <a:gd name="connsiteX66" fmla="*/ 2104373 w 2379946"/>
              <a:gd name="connsiteY66" fmla="*/ 302823 h 1693212"/>
              <a:gd name="connsiteX67" fmla="*/ 2229633 w 2379946"/>
              <a:gd name="connsiteY67" fmla="*/ 277771 h 1693212"/>
              <a:gd name="connsiteX68" fmla="*/ 2304789 w 2379946"/>
              <a:gd name="connsiteY68" fmla="*/ 240193 h 1693212"/>
              <a:gd name="connsiteX69" fmla="*/ 2379946 w 2379946"/>
              <a:gd name="connsiteY69" fmla="*/ 227667 h 1693212"/>
              <a:gd name="connsiteX70" fmla="*/ 2342367 w 2379946"/>
              <a:gd name="connsiteY70" fmla="*/ 215141 h 1693212"/>
              <a:gd name="connsiteX71" fmla="*/ 2254685 w 2379946"/>
              <a:gd name="connsiteY71" fmla="*/ 177563 h 1693212"/>
              <a:gd name="connsiteX72" fmla="*/ 2016691 w 2379946"/>
              <a:gd name="connsiteY72" fmla="*/ 152511 h 1693212"/>
              <a:gd name="connsiteX73" fmla="*/ 1916483 w 2379946"/>
              <a:gd name="connsiteY73" fmla="*/ 127458 h 1693212"/>
              <a:gd name="connsiteX74" fmla="*/ 1878904 w 2379946"/>
              <a:gd name="connsiteY74" fmla="*/ 114932 h 1693212"/>
              <a:gd name="connsiteX75" fmla="*/ 1741118 w 2379946"/>
              <a:gd name="connsiteY75" fmla="*/ 102406 h 1693212"/>
              <a:gd name="connsiteX76" fmla="*/ 1528176 w 2379946"/>
              <a:gd name="connsiteY76" fmla="*/ 77354 h 1693212"/>
              <a:gd name="connsiteX77" fmla="*/ 1490598 w 2379946"/>
              <a:gd name="connsiteY77" fmla="*/ 64828 h 1693212"/>
              <a:gd name="connsiteX78" fmla="*/ 1377863 w 2379946"/>
              <a:gd name="connsiteY78" fmla="*/ 39776 h 1693212"/>
              <a:gd name="connsiteX79" fmla="*/ 1227551 w 2379946"/>
              <a:gd name="connsiteY79" fmla="*/ 14724 h 1693212"/>
              <a:gd name="connsiteX80" fmla="*/ 1177447 w 2379946"/>
              <a:gd name="connsiteY80" fmla="*/ 2198 h 16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379946" h="1693212">
                <a:moveTo>
                  <a:pt x="1177447" y="2198"/>
                </a:moveTo>
                <a:cubicBezTo>
                  <a:pt x="1162833" y="10549"/>
                  <a:pt x="1154477" y="45351"/>
                  <a:pt x="1139869" y="64828"/>
                </a:cubicBezTo>
                <a:cubicBezTo>
                  <a:pt x="1129240" y="79000"/>
                  <a:pt x="1111080" y="87026"/>
                  <a:pt x="1102291" y="102406"/>
                </a:cubicBezTo>
                <a:cubicBezTo>
                  <a:pt x="1084535" y="133480"/>
                  <a:pt x="1100695" y="167600"/>
                  <a:pt x="1064713" y="190089"/>
                </a:cubicBezTo>
                <a:cubicBezTo>
                  <a:pt x="1042320" y="204085"/>
                  <a:pt x="989557" y="215141"/>
                  <a:pt x="989557" y="215141"/>
                </a:cubicBezTo>
                <a:cubicBezTo>
                  <a:pt x="917590" y="287107"/>
                  <a:pt x="954935" y="268435"/>
                  <a:pt x="889348" y="290297"/>
                </a:cubicBezTo>
                <a:cubicBezTo>
                  <a:pt x="869521" y="320037"/>
                  <a:pt x="850023" y="350789"/>
                  <a:pt x="826718" y="377979"/>
                </a:cubicBezTo>
                <a:cubicBezTo>
                  <a:pt x="815190" y="391429"/>
                  <a:pt x="801666" y="403031"/>
                  <a:pt x="789140" y="415557"/>
                </a:cubicBezTo>
                <a:cubicBezTo>
                  <a:pt x="784965" y="428083"/>
                  <a:pt x="784862" y="442825"/>
                  <a:pt x="776614" y="453135"/>
                </a:cubicBezTo>
                <a:cubicBezTo>
                  <a:pt x="767210" y="464890"/>
                  <a:pt x="745769" y="464722"/>
                  <a:pt x="739036" y="478187"/>
                </a:cubicBezTo>
                <a:cubicBezTo>
                  <a:pt x="727678" y="500903"/>
                  <a:pt x="733808" y="529017"/>
                  <a:pt x="726510" y="553343"/>
                </a:cubicBezTo>
                <a:cubicBezTo>
                  <a:pt x="710041" y="608240"/>
                  <a:pt x="699467" y="594903"/>
                  <a:pt x="676406" y="641026"/>
                </a:cubicBezTo>
                <a:cubicBezTo>
                  <a:pt x="670501" y="652836"/>
                  <a:pt x="669785" y="666794"/>
                  <a:pt x="663880" y="678604"/>
                </a:cubicBezTo>
                <a:cubicBezTo>
                  <a:pt x="657147" y="692069"/>
                  <a:pt x="644942" y="702425"/>
                  <a:pt x="638828" y="716182"/>
                </a:cubicBezTo>
                <a:cubicBezTo>
                  <a:pt x="628103" y="740313"/>
                  <a:pt x="628424" y="769366"/>
                  <a:pt x="613776" y="791338"/>
                </a:cubicBezTo>
                <a:cubicBezTo>
                  <a:pt x="605425" y="803864"/>
                  <a:pt x="596193" y="815845"/>
                  <a:pt x="588724" y="828916"/>
                </a:cubicBezTo>
                <a:cubicBezTo>
                  <a:pt x="579460" y="845128"/>
                  <a:pt x="574525" y="863826"/>
                  <a:pt x="563672" y="879020"/>
                </a:cubicBezTo>
                <a:cubicBezTo>
                  <a:pt x="553375" y="893435"/>
                  <a:pt x="537622" y="903148"/>
                  <a:pt x="526093" y="916598"/>
                </a:cubicBezTo>
                <a:cubicBezTo>
                  <a:pt x="512507" y="932449"/>
                  <a:pt x="500649" y="949714"/>
                  <a:pt x="488515" y="966702"/>
                </a:cubicBezTo>
                <a:cubicBezTo>
                  <a:pt x="405106" y="1083474"/>
                  <a:pt x="512982" y="930176"/>
                  <a:pt x="450937" y="1041858"/>
                </a:cubicBezTo>
                <a:cubicBezTo>
                  <a:pt x="436315" y="1068178"/>
                  <a:pt x="417534" y="1091963"/>
                  <a:pt x="400833" y="1117015"/>
                </a:cubicBezTo>
                <a:cubicBezTo>
                  <a:pt x="392482" y="1129541"/>
                  <a:pt x="388307" y="1146242"/>
                  <a:pt x="375781" y="1154593"/>
                </a:cubicBezTo>
                <a:lnTo>
                  <a:pt x="338203" y="1179645"/>
                </a:lnTo>
                <a:cubicBezTo>
                  <a:pt x="278635" y="1358348"/>
                  <a:pt x="363100" y="1142300"/>
                  <a:pt x="237995" y="1329957"/>
                </a:cubicBezTo>
                <a:cubicBezTo>
                  <a:pt x="229644" y="1342483"/>
                  <a:pt x="222581" y="1355970"/>
                  <a:pt x="212943" y="1367535"/>
                </a:cubicBezTo>
                <a:cubicBezTo>
                  <a:pt x="188002" y="1397464"/>
                  <a:pt x="132439" y="1444474"/>
                  <a:pt x="100209" y="1455217"/>
                </a:cubicBezTo>
                <a:lnTo>
                  <a:pt x="62630" y="1467743"/>
                </a:lnTo>
                <a:cubicBezTo>
                  <a:pt x="20083" y="1499653"/>
                  <a:pt x="0" y="1498260"/>
                  <a:pt x="0" y="1555426"/>
                </a:cubicBezTo>
                <a:cubicBezTo>
                  <a:pt x="0" y="1568630"/>
                  <a:pt x="8351" y="1580478"/>
                  <a:pt x="12526" y="1593004"/>
                </a:cubicBezTo>
                <a:cubicBezTo>
                  <a:pt x="62630" y="1588829"/>
                  <a:pt x="113537" y="1590338"/>
                  <a:pt x="162839" y="1580478"/>
                </a:cubicBezTo>
                <a:cubicBezTo>
                  <a:pt x="232348" y="1566576"/>
                  <a:pt x="177286" y="1553504"/>
                  <a:pt x="212943" y="1517847"/>
                </a:cubicBezTo>
                <a:cubicBezTo>
                  <a:pt x="331198" y="1399591"/>
                  <a:pt x="241006" y="1524190"/>
                  <a:pt x="363255" y="1442691"/>
                </a:cubicBezTo>
                <a:cubicBezTo>
                  <a:pt x="400994" y="1417531"/>
                  <a:pt x="406439" y="1411658"/>
                  <a:pt x="450937" y="1392587"/>
                </a:cubicBezTo>
                <a:cubicBezTo>
                  <a:pt x="463073" y="1387386"/>
                  <a:pt x="475989" y="1384236"/>
                  <a:pt x="488515" y="1380061"/>
                </a:cubicBezTo>
                <a:cubicBezTo>
                  <a:pt x="496866" y="1392587"/>
                  <a:pt x="508281" y="1403543"/>
                  <a:pt x="513567" y="1417639"/>
                </a:cubicBezTo>
                <a:cubicBezTo>
                  <a:pt x="521042" y="1437574"/>
                  <a:pt x="520491" y="1459729"/>
                  <a:pt x="526093" y="1480269"/>
                </a:cubicBezTo>
                <a:cubicBezTo>
                  <a:pt x="536782" y="1519462"/>
                  <a:pt x="557900" y="1587232"/>
                  <a:pt x="588724" y="1618056"/>
                </a:cubicBezTo>
                <a:cubicBezTo>
                  <a:pt x="605939" y="1635271"/>
                  <a:pt x="630708" y="1642731"/>
                  <a:pt x="651354" y="1655634"/>
                </a:cubicBezTo>
                <a:cubicBezTo>
                  <a:pt x="706856" y="1690323"/>
                  <a:pt x="668565" y="1673897"/>
                  <a:pt x="726510" y="1693212"/>
                </a:cubicBezTo>
                <a:cubicBezTo>
                  <a:pt x="734861" y="1668160"/>
                  <a:pt x="745157" y="1643675"/>
                  <a:pt x="751562" y="1618056"/>
                </a:cubicBezTo>
                <a:cubicBezTo>
                  <a:pt x="755737" y="1601355"/>
                  <a:pt x="759141" y="1584441"/>
                  <a:pt x="764088" y="1567952"/>
                </a:cubicBezTo>
                <a:cubicBezTo>
                  <a:pt x="771676" y="1542658"/>
                  <a:pt x="782735" y="1518414"/>
                  <a:pt x="789140" y="1492795"/>
                </a:cubicBezTo>
                <a:cubicBezTo>
                  <a:pt x="793315" y="1476094"/>
                  <a:pt x="793967" y="1458089"/>
                  <a:pt x="801666" y="1442691"/>
                </a:cubicBezTo>
                <a:cubicBezTo>
                  <a:pt x="815131" y="1415761"/>
                  <a:pt x="835069" y="1392587"/>
                  <a:pt x="851770" y="1367535"/>
                </a:cubicBezTo>
                <a:lnTo>
                  <a:pt x="876822" y="1329957"/>
                </a:lnTo>
                <a:cubicBezTo>
                  <a:pt x="885173" y="1317431"/>
                  <a:pt x="892841" y="1304423"/>
                  <a:pt x="901874" y="1292379"/>
                </a:cubicBezTo>
                <a:cubicBezTo>
                  <a:pt x="914400" y="1275678"/>
                  <a:pt x="927318" y="1259263"/>
                  <a:pt x="939452" y="1242275"/>
                </a:cubicBezTo>
                <a:cubicBezTo>
                  <a:pt x="961156" y="1211890"/>
                  <a:pt x="961624" y="1201991"/>
                  <a:pt x="989557" y="1179645"/>
                </a:cubicBezTo>
                <a:cubicBezTo>
                  <a:pt x="1001313" y="1170241"/>
                  <a:pt x="1014609" y="1162944"/>
                  <a:pt x="1027135" y="1154593"/>
                </a:cubicBezTo>
                <a:cubicBezTo>
                  <a:pt x="1035486" y="1142067"/>
                  <a:pt x="1045454" y="1130480"/>
                  <a:pt x="1052187" y="1117015"/>
                </a:cubicBezTo>
                <a:cubicBezTo>
                  <a:pt x="1058092" y="1105205"/>
                  <a:pt x="1058808" y="1091247"/>
                  <a:pt x="1064713" y="1079437"/>
                </a:cubicBezTo>
                <a:cubicBezTo>
                  <a:pt x="1076267" y="1056329"/>
                  <a:pt x="1106565" y="1018132"/>
                  <a:pt x="1127343" y="1004280"/>
                </a:cubicBezTo>
                <a:cubicBezTo>
                  <a:pt x="1138329" y="996956"/>
                  <a:pt x="1152225" y="995381"/>
                  <a:pt x="1164921" y="991754"/>
                </a:cubicBezTo>
                <a:cubicBezTo>
                  <a:pt x="1232809" y="972357"/>
                  <a:pt x="1208158" y="983107"/>
                  <a:pt x="1290181" y="966702"/>
                </a:cubicBezTo>
                <a:cubicBezTo>
                  <a:pt x="1355445" y="953649"/>
                  <a:pt x="1322150" y="957568"/>
                  <a:pt x="1377863" y="941650"/>
                </a:cubicBezTo>
                <a:cubicBezTo>
                  <a:pt x="1394416" y="936921"/>
                  <a:pt x="1410811" y="930554"/>
                  <a:pt x="1427967" y="929124"/>
                </a:cubicBezTo>
                <a:cubicBezTo>
                  <a:pt x="1511290" y="922180"/>
                  <a:pt x="1594981" y="920773"/>
                  <a:pt x="1678488" y="916598"/>
                </a:cubicBezTo>
                <a:cubicBezTo>
                  <a:pt x="1759129" y="795636"/>
                  <a:pt x="1638674" y="986652"/>
                  <a:pt x="1716066" y="816390"/>
                </a:cubicBezTo>
                <a:cubicBezTo>
                  <a:pt x="1747835" y="746499"/>
                  <a:pt x="1754461" y="749040"/>
                  <a:pt x="1803748" y="716182"/>
                </a:cubicBezTo>
                <a:cubicBezTo>
                  <a:pt x="1807923" y="699481"/>
                  <a:pt x="1808575" y="681476"/>
                  <a:pt x="1816274" y="666078"/>
                </a:cubicBezTo>
                <a:cubicBezTo>
                  <a:pt x="1829739" y="639148"/>
                  <a:pt x="1866378" y="590921"/>
                  <a:pt x="1866378" y="590921"/>
                </a:cubicBezTo>
                <a:cubicBezTo>
                  <a:pt x="1870553" y="570044"/>
                  <a:pt x="1873302" y="548831"/>
                  <a:pt x="1878904" y="528291"/>
                </a:cubicBezTo>
                <a:cubicBezTo>
                  <a:pt x="1885852" y="502814"/>
                  <a:pt x="1895606" y="478187"/>
                  <a:pt x="1903957" y="453135"/>
                </a:cubicBezTo>
                <a:lnTo>
                  <a:pt x="1916483" y="415557"/>
                </a:lnTo>
                <a:cubicBezTo>
                  <a:pt x="1926671" y="384994"/>
                  <a:pt x="1929779" y="364683"/>
                  <a:pt x="1954061" y="340401"/>
                </a:cubicBezTo>
                <a:cubicBezTo>
                  <a:pt x="1964706" y="329756"/>
                  <a:pt x="1977034" y="319000"/>
                  <a:pt x="1991639" y="315349"/>
                </a:cubicBezTo>
                <a:cubicBezTo>
                  <a:pt x="2028319" y="306179"/>
                  <a:pt x="2066795" y="306998"/>
                  <a:pt x="2104373" y="302823"/>
                </a:cubicBezTo>
                <a:cubicBezTo>
                  <a:pt x="2189271" y="274524"/>
                  <a:pt x="2085700" y="306558"/>
                  <a:pt x="2229633" y="277771"/>
                </a:cubicBezTo>
                <a:cubicBezTo>
                  <a:pt x="2336119" y="256474"/>
                  <a:pt x="2193942" y="277142"/>
                  <a:pt x="2304789" y="240193"/>
                </a:cubicBezTo>
                <a:cubicBezTo>
                  <a:pt x="2328884" y="232162"/>
                  <a:pt x="2354894" y="231842"/>
                  <a:pt x="2379946" y="227667"/>
                </a:cubicBezTo>
                <a:cubicBezTo>
                  <a:pt x="2367420" y="223492"/>
                  <a:pt x="2354503" y="220342"/>
                  <a:pt x="2342367" y="215141"/>
                </a:cubicBezTo>
                <a:cubicBezTo>
                  <a:pt x="2292178" y="193632"/>
                  <a:pt x="2301687" y="189314"/>
                  <a:pt x="2254685" y="177563"/>
                </a:cubicBezTo>
                <a:cubicBezTo>
                  <a:pt x="2168216" y="155946"/>
                  <a:pt x="2120729" y="159942"/>
                  <a:pt x="2016691" y="152511"/>
                </a:cubicBezTo>
                <a:cubicBezTo>
                  <a:pt x="1983288" y="144160"/>
                  <a:pt x="1949147" y="138346"/>
                  <a:pt x="1916483" y="127458"/>
                </a:cubicBezTo>
                <a:cubicBezTo>
                  <a:pt x="1903957" y="123283"/>
                  <a:pt x="1891975" y="116799"/>
                  <a:pt x="1878904" y="114932"/>
                </a:cubicBezTo>
                <a:cubicBezTo>
                  <a:pt x="1833249" y="108410"/>
                  <a:pt x="1787007" y="106995"/>
                  <a:pt x="1741118" y="102406"/>
                </a:cubicBezTo>
                <a:cubicBezTo>
                  <a:pt x="1659901" y="94284"/>
                  <a:pt x="1608053" y="87339"/>
                  <a:pt x="1528176" y="77354"/>
                </a:cubicBezTo>
                <a:cubicBezTo>
                  <a:pt x="1515650" y="73179"/>
                  <a:pt x="1503294" y="68455"/>
                  <a:pt x="1490598" y="64828"/>
                </a:cubicBezTo>
                <a:cubicBezTo>
                  <a:pt x="1461508" y="56517"/>
                  <a:pt x="1405843" y="44081"/>
                  <a:pt x="1377863" y="39776"/>
                </a:cubicBezTo>
                <a:cubicBezTo>
                  <a:pt x="1316858" y="30391"/>
                  <a:pt x="1281528" y="32716"/>
                  <a:pt x="1227551" y="14724"/>
                </a:cubicBezTo>
                <a:cubicBezTo>
                  <a:pt x="1218694" y="11772"/>
                  <a:pt x="1192061" y="-6153"/>
                  <a:pt x="1177447" y="2198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zövegdoboz 7"/>
          <p:cNvSpPr txBox="1"/>
          <p:nvPr/>
        </p:nvSpPr>
        <p:spPr>
          <a:xfrm>
            <a:off x="3181610" y="3537361"/>
            <a:ext cx="110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Hypo</a:t>
            </a:r>
            <a:r>
              <a:rPr lang="hu-HU" dirty="0"/>
              <a:t>-</a:t>
            </a:r>
          </a:p>
          <a:p>
            <a:r>
              <a:rPr lang="hu-HU" dirty="0" err="1"/>
              <a:t>thalamus</a:t>
            </a:r>
            <a:endParaRPr lang="de-DE" dirty="0"/>
          </a:p>
        </p:txBody>
      </p:sp>
      <p:sp>
        <p:nvSpPr>
          <p:cNvPr id="10" name="Szabadkézi sokszög 9"/>
          <p:cNvSpPr/>
          <p:nvPr/>
        </p:nvSpPr>
        <p:spPr>
          <a:xfrm>
            <a:off x="5711868" y="2780487"/>
            <a:ext cx="915361" cy="751853"/>
          </a:xfrm>
          <a:custGeom>
            <a:avLst/>
            <a:gdLst>
              <a:gd name="connsiteX0" fmla="*/ 137787 w 915361"/>
              <a:gd name="connsiteY0" fmla="*/ 37869 h 751853"/>
              <a:gd name="connsiteX1" fmla="*/ 75157 w 915361"/>
              <a:gd name="connsiteY1" fmla="*/ 25343 h 751853"/>
              <a:gd name="connsiteX2" fmla="*/ 37579 w 915361"/>
              <a:gd name="connsiteY2" fmla="*/ 291 h 751853"/>
              <a:gd name="connsiteX3" fmla="*/ 0 w 915361"/>
              <a:gd name="connsiteY3" fmla="*/ 12817 h 751853"/>
              <a:gd name="connsiteX4" fmla="*/ 37579 w 915361"/>
              <a:gd name="connsiteY4" fmla="*/ 100499 h 751853"/>
              <a:gd name="connsiteX5" fmla="*/ 87683 w 915361"/>
              <a:gd name="connsiteY5" fmla="*/ 125551 h 751853"/>
              <a:gd name="connsiteX6" fmla="*/ 112735 w 915361"/>
              <a:gd name="connsiteY6" fmla="*/ 163129 h 751853"/>
              <a:gd name="connsiteX7" fmla="*/ 150313 w 915361"/>
              <a:gd name="connsiteY7" fmla="*/ 188181 h 751853"/>
              <a:gd name="connsiteX8" fmla="*/ 112735 w 915361"/>
              <a:gd name="connsiteY8" fmla="*/ 275864 h 751853"/>
              <a:gd name="connsiteX9" fmla="*/ 162839 w 915361"/>
              <a:gd name="connsiteY9" fmla="*/ 463754 h 751853"/>
              <a:gd name="connsiteX10" fmla="*/ 187891 w 915361"/>
              <a:gd name="connsiteY10" fmla="*/ 501332 h 751853"/>
              <a:gd name="connsiteX11" fmla="*/ 313151 w 915361"/>
              <a:gd name="connsiteY11" fmla="*/ 589014 h 751853"/>
              <a:gd name="connsiteX12" fmla="*/ 350729 w 915361"/>
              <a:gd name="connsiteY12" fmla="*/ 614066 h 751853"/>
              <a:gd name="connsiteX13" fmla="*/ 388307 w 915361"/>
              <a:gd name="connsiteY13" fmla="*/ 664171 h 751853"/>
              <a:gd name="connsiteX14" fmla="*/ 438411 w 915361"/>
              <a:gd name="connsiteY14" fmla="*/ 689223 h 751853"/>
              <a:gd name="connsiteX15" fmla="*/ 475990 w 915361"/>
              <a:gd name="connsiteY15" fmla="*/ 714275 h 751853"/>
              <a:gd name="connsiteX16" fmla="*/ 701458 w 915361"/>
              <a:gd name="connsiteY16" fmla="*/ 751853 h 751853"/>
              <a:gd name="connsiteX17" fmla="*/ 751562 w 915361"/>
              <a:gd name="connsiteY17" fmla="*/ 689223 h 751853"/>
              <a:gd name="connsiteX18" fmla="*/ 789140 w 915361"/>
              <a:gd name="connsiteY18" fmla="*/ 676697 h 751853"/>
              <a:gd name="connsiteX19" fmla="*/ 826718 w 915361"/>
              <a:gd name="connsiteY19" fmla="*/ 651645 h 751853"/>
              <a:gd name="connsiteX20" fmla="*/ 889348 w 915361"/>
              <a:gd name="connsiteY20" fmla="*/ 538910 h 751853"/>
              <a:gd name="connsiteX21" fmla="*/ 901874 w 915361"/>
              <a:gd name="connsiteY21" fmla="*/ 401124 h 751853"/>
              <a:gd name="connsiteX22" fmla="*/ 826718 w 915361"/>
              <a:gd name="connsiteY22" fmla="*/ 338494 h 751853"/>
              <a:gd name="connsiteX23" fmla="*/ 789140 w 915361"/>
              <a:gd name="connsiteY23" fmla="*/ 300916 h 751853"/>
              <a:gd name="connsiteX24" fmla="*/ 751562 w 915361"/>
              <a:gd name="connsiteY24" fmla="*/ 288390 h 751853"/>
              <a:gd name="connsiteX25" fmla="*/ 713984 w 915361"/>
              <a:gd name="connsiteY25" fmla="*/ 263338 h 751853"/>
              <a:gd name="connsiteX26" fmla="*/ 676406 w 915361"/>
              <a:gd name="connsiteY26" fmla="*/ 250812 h 751853"/>
              <a:gd name="connsiteX27" fmla="*/ 576198 w 915361"/>
              <a:gd name="connsiteY27" fmla="*/ 200708 h 751853"/>
              <a:gd name="connsiteX28" fmla="*/ 501042 w 915361"/>
              <a:gd name="connsiteY28" fmla="*/ 188181 h 751853"/>
              <a:gd name="connsiteX29" fmla="*/ 450937 w 915361"/>
              <a:gd name="connsiteY29" fmla="*/ 175655 h 751853"/>
              <a:gd name="connsiteX30" fmla="*/ 413359 w 915361"/>
              <a:gd name="connsiteY30" fmla="*/ 150603 h 751853"/>
              <a:gd name="connsiteX31" fmla="*/ 375781 w 915361"/>
              <a:gd name="connsiteY31" fmla="*/ 113025 h 751853"/>
              <a:gd name="connsiteX32" fmla="*/ 300625 w 915361"/>
              <a:gd name="connsiteY32" fmla="*/ 87973 h 751853"/>
              <a:gd name="connsiteX33" fmla="*/ 263047 w 915361"/>
              <a:gd name="connsiteY33" fmla="*/ 75447 h 751853"/>
              <a:gd name="connsiteX34" fmla="*/ 175365 w 915361"/>
              <a:gd name="connsiteY34" fmla="*/ 62921 h 751853"/>
              <a:gd name="connsiteX35" fmla="*/ 137787 w 915361"/>
              <a:gd name="connsiteY35" fmla="*/ 37869 h 75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5361" h="751853">
                <a:moveTo>
                  <a:pt x="137787" y="37869"/>
                </a:moveTo>
                <a:cubicBezTo>
                  <a:pt x="121086" y="31606"/>
                  <a:pt x="95092" y="32818"/>
                  <a:pt x="75157" y="25343"/>
                </a:cubicBezTo>
                <a:cubicBezTo>
                  <a:pt x="61061" y="20057"/>
                  <a:pt x="52429" y="2766"/>
                  <a:pt x="37579" y="291"/>
                </a:cubicBezTo>
                <a:cubicBezTo>
                  <a:pt x="24555" y="-1880"/>
                  <a:pt x="12526" y="8642"/>
                  <a:pt x="0" y="12817"/>
                </a:cubicBezTo>
                <a:cubicBezTo>
                  <a:pt x="7847" y="44204"/>
                  <a:pt x="10263" y="77736"/>
                  <a:pt x="37579" y="100499"/>
                </a:cubicBezTo>
                <a:cubicBezTo>
                  <a:pt x="51924" y="112453"/>
                  <a:pt x="70982" y="117200"/>
                  <a:pt x="87683" y="125551"/>
                </a:cubicBezTo>
                <a:cubicBezTo>
                  <a:pt x="96034" y="138077"/>
                  <a:pt x="102090" y="152484"/>
                  <a:pt x="112735" y="163129"/>
                </a:cubicBezTo>
                <a:cubicBezTo>
                  <a:pt x="123380" y="173774"/>
                  <a:pt x="145552" y="173899"/>
                  <a:pt x="150313" y="188181"/>
                </a:cubicBezTo>
                <a:cubicBezTo>
                  <a:pt x="159301" y="215144"/>
                  <a:pt x="125331" y="256970"/>
                  <a:pt x="112735" y="275864"/>
                </a:cubicBezTo>
                <a:cubicBezTo>
                  <a:pt x="130576" y="489953"/>
                  <a:pt x="88355" y="374373"/>
                  <a:pt x="162839" y="463754"/>
                </a:cubicBezTo>
                <a:cubicBezTo>
                  <a:pt x="172477" y="475319"/>
                  <a:pt x="177246" y="490687"/>
                  <a:pt x="187891" y="501332"/>
                </a:cubicBezTo>
                <a:cubicBezTo>
                  <a:pt x="206439" y="519880"/>
                  <a:pt x="300874" y="580830"/>
                  <a:pt x="313151" y="589014"/>
                </a:cubicBezTo>
                <a:lnTo>
                  <a:pt x="350729" y="614066"/>
                </a:lnTo>
                <a:cubicBezTo>
                  <a:pt x="363255" y="630768"/>
                  <a:pt x="372456" y="650584"/>
                  <a:pt x="388307" y="664171"/>
                </a:cubicBezTo>
                <a:cubicBezTo>
                  <a:pt x="402484" y="676323"/>
                  <a:pt x="422199" y="679959"/>
                  <a:pt x="438411" y="689223"/>
                </a:cubicBezTo>
                <a:cubicBezTo>
                  <a:pt x="451482" y="696692"/>
                  <a:pt x="462233" y="708161"/>
                  <a:pt x="475990" y="714275"/>
                </a:cubicBezTo>
                <a:cubicBezTo>
                  <a:pt x="561043" y="752076"/>
                  <a:pt x="596799" y="743131"/>
                  <a:pt x="701458" y="751853"/>
                </a:cubicBezTo>
                <a:cubicBezTo>
                  <a:pt x="791557" y="721820"/>
                  <a:pt x="688649" y="767865"/>
                  <a:pt x="751562" y="689223"/>
                </a:cubicBezTo>
                <a:cubicBezTo>
                  <a:pt x="759810" y="678913"/>
                  <a:pt x="777330" y="682602"/>
                  <a:pt x="789140" y="676697"/>
                </a:cubicBezTo>
                <a:cubicBezTo>
                  <a:pt x="802605" y="669964"/>
                  <a:pt x="814192" y="659996"/>
                  <a:pt x="826718" y="651645"/>
                </a:cubicBezTo>
                <a:cubicBezTo>
                  <a:pt x="857372" y="559683"/>
                  <a:pt x="833097" y="595161"/>
                  <a:pt x="889348" y="538910"/>
                </a:cubicBezTo>
                <a:cubicBezTo>
                  <a:pt x="907956" y="483085"/>
                  <a:pt x="930202" y="457780"/>
                  <a:pt x="901874" y="401124"/>
                </a:cubicBezTo>
                <a:cubicBezTo>
                  <a:pt x="886190" y="369757"/>
                  <a:pt x="851382" y="359047"/>
                  <a:pt x="826718" y="338494"/>
                </a:cubicBezTo>
                <a:cubicBezTo>
                  <a:pt x="813109" y="327153"/>
                  <a:pt x="803879" y="310742"/>
                  <a:pt x="789140" y="300916"/>
                </a:cubicBezTo>
                <a:cubicBezTo>
                  <a:pt x="778154" y="293592"/>
                  <a:pt x="763372" y="294295"/>
                  <a:pt x="751562" y="288390"/>
                </a:cubicBezTo>
                <a:cubicBezTo>
                  <a:pt x="738097" y="281657"/>
                  <a:pt x="727449" y="270071"/>
                  <a:pt x="713984" y="263338"/>
                </a:cubicBezTo>
                <a:cubicBezTo>
                  <a:pt x="702174" y="257433"/>
                  <a:pt x="688216" y="256717"/>
                  <a:pt x="676406" y="250812"/>
                </a:cubicBezTo>
                <a:cubicBezTo>
                  <a:pt x="607564" y="216391"/>
                  <a:pt x="671558" y="226716"/>
                  <a:pt x="576198" y="200708"/>
                </a:cubicBezTo>
                <a:cubicBezTo>
                  <a:pt x="551695" y="194025"/>
                  <a:pt x="525946" y="193162"/>
                  <a:pt x="501042" y="188181"/>
                </a:cubicBezTo>
                <a:cubicBezTo>
                  <a:pt x="484161" y="184805"/>
                  <a:pt x="467639" y="179830"/>
                  <a:pt x="450937" y="175655"/>
                </a:cubicBezTo>
                <a:cubicBezTo>
                  <a:pt x="438411" y="167304"/>
                  <a:pt x="424924" y="160241"/>
                  <a:pt x="413359" y="150603"/>
                </a:cubicBezTo>
                <a:cubicBezTo>
                  <a:pt x="399750" y="139262"/>
                  <a:pt x="391266" y="121628"/>
                  <a:pt x="375781" y="113025"/>
                </a:cubicBezTo>
                <a:cubicBezTo>
                  <a:pt x="352697" y="100201"/>
                  <a:pt x="325677" y="96324"/>
                  <a:pt x="300625" y="87973"/>
                </a:cubicBezTo>
                <a:cubicBezTo>
                  <a:pt x="288099" y="83798"/>
                  <a:pt x="276118" y="77314"/>
                  <a:pt x="263047" y="75447"/>
                </a:cubicBezTo>
                <a:cubicBezTo>
                  <a:pt x="233820" y="71272"/>
                  <a:pt x="203374" y="72257"/>
                  <a:pt x="175365" y="62921"/>
                </a:cubicBezTo>
                <a:cubicBezTo>
                  <a:pt x="164161" y="59186"/>
                  <a:pt x="154488" y="44132"/>
                  <a:pt x="137787" y="3786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zövegdoboz 10"/>
          <p:cNvSpPr txBox="1"/>
          <p:nvPr/>
        </p:nvSpPr>
        <p:spPr>
          <a:xfrm>
            <a:off x="7082955" y="3093929"/>
            <a:ext cx="1352812" cy="369332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Epithalamus</a:t>
            </a:r>
            <a:endParaRPr lang="de-DE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6231029" y="3279621"/>
            <a:ext cx="8519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1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2" y="195137"/>
            <a:ext cx="8848054" cy="570207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35184" y="344557"/>
            <a:ext cx="300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Foramen interventriculare</a:t>
            </a:r>
            <a:endParaRPr lang="de-DE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35184" y="1331844"/>
            <a:ext cx="300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Adhaesio</a:t>
            </a:r>
            <a:r>
              <a:rPr lang="hu-HU" dirty="0"/>
              <a:t> </a:t>
            </a:r>
            <a:r>
              <a:rPr lang="hu-HU" dirty="0" err="1"/>
              <a:t>interthalamica</a:t>
            </a:r>
            <a:endParaRPr lang="de-DE" dirty="0"/>
          </a:p>
        </p:txBody>
      </p:sp>
      <p:sp>
        <p:nvSpPr>
          <p:cNvPr id="5" name="Szövegdoboz 4"/>
          <p:cNvSpPr txBox="1"/>
          <p:nvPr/>
        </p:nvSpPr>
        <p:spPr>
          <a:xfrm>
            <a:off x="6234576" y="1802296"/>
            <a:ext cx="300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Splenium</a:t>
            </a:r>
            <a:r>
              <a:rPr lang="hu-HU" dirty="0"/>
              <a:t> </a:t>
            </a:r>
            <a:r>
              <a:rPr lang="hu-HU" dirty="0" err="1"/>
              <a:t>corporis</a:t>
            </a:r>
            <a:r>
              <a:rPr lang="hu-HU" dirty="0"/>
              <a:t> </a:t>
            </a:r>
            <a:r>
              <a:rPr lang="hu-HU" dirty="0" err="1"/>
              <a:t>callosi</a:t>
            </a:r>
            <a:endParaRPr lang="de-DE" dirty="0"/>
          </a:p>
        </p:txBody>
      </p:sp>
      <p:sp>
        <p:nvSpPr>
          <p:cNvPr id="6" name="Szövegdoboz 5"/>
          <p:cNvSpPr txBox="1"/>
          <p:nvPr/>
        </p:nvSpPr>
        <p:spPr>
          <a:xfrm>
            <a:off x="7878417" y="2252870"/>
            <a:ext cx="110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Epiphyse</a:t>
            </a:r>
            <a:endParaRPr lang="de-DE" dirty="0"/>
          </a:p>
        </p:txBody>
      </p:sp>
      <p:sp>
        <p:nvSpPr>
          <p:cNvPr id="7" name="Szövegdoboz 6"/>
          <p:cNvSpPr txBox="1"/>
          <p:nvPr/>
        </p:nvSpPr>
        <p:spPr>
          <a:xfrm>
            <a:off x="7129670" y="3154017"/>
            <a:ext cx="18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Mesencephalon</a:t>
            </a:r>
            <a:endParaRPr lang="de-DE" dirty="0"/>
          </a:p>
        </p:txBody>
      </p:sp>
      <p:sp>
        <p:nvSpPr>
          <p:cNvPr id="9" name="Szövegdoboz 8"/>
          <p:cNvSpPr txBox="1"/>
          <p:nvPr/>
        </p:nvSpPr>
        <p:spPr>
          <a:xfrm>
            <a:off x="7129670" y="3614530"/>
            <a:ext cx="18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Aquaeductus</a:t>
            </a:r>
            <a:endParaRPr lang="de-DE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576106" y="4722742"/>
            <a:ext cx="18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Corpus </a:t>
            </a:r>
            <a:r>
              <a:rPr lang="hu-HU" dirty="0" err="1"/>
              <a:t>mamillare</a:t>
            </a:r>
            <a:endParaRPr lang="de-DE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711654" y="5360647"/>
            <a:ext cx="18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IV. </a:t>
            </a:r>
            <a:r>
              <a:rPr lang="hu-HU" dirty="0" err="1"/>
              <a:t>Ventrikel</a:t>
            </a:r>
            <a:endParaRPr lang="de-DE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94377" y="5340768"/>
            <a:ext cx="18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N. </a:t>
            </a:r>
            <a:r>
              <a:rPr lang="hu-HU" dirty="0" err="1"/>
              <a:t>oculomotorius</a:t>
            </a:r>
            <a:endParaRPr lang="de-DE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37492" y="4784320"/>
            <a:ext cx="18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Hypophysenstiel</a:t>
            </a:r>
            <a:endParaRPr lang="de-DE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37491" y="4353410"/>
            <a:ext cx="18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Chiasma</a:t>
            </a:r>
            <a:r>
              <a:rPr lang="hu-HU" dirty="0"/>
              <a:t> </a:t>
            </a:r>
            <a:r>
              <a:rPr lang="hu-HU" dirty="0" err="1"/>
              <a:t>opticum</a:t>
            </a:r>
            <a:endParaRPr lang="de-DE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37491" y="3768623"/>
            <a:ext cx="18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Hypothalamus</a:t>
            </a:r>
            <a:endParaRPr lang="de-DE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43195" y="3264461"/>
            <a:ext cx="18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Comissura</a:t>
            </a:r>
            <a:r>
              <a:rPr lang="hu-HU" dirty="0"/>
              <a:t> ant.</a:t>
            </a:r>
            <a:endParaRPr lang="de-DE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4861" y="2319866"/>
            <a:ext cx="18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Fornix</a:t>
            </a:r>
            <a:endParaRPr lang="de-DE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43195" y="776060"/>
            <a:ext cx="220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Septum</a:t>
            </a:r>
            <a:r>
              <a:rPr lang="hu-HU" dirty="0"/>
              <a:t> </a:t>
            </a:r>
            <a:r>
              <a:rPr lang="hu-HU" dirty="0" err="1"/>
              <a:t>pellucidum</a:t>
            </a:r>
            <a:endParaRPr lang="de-DE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96621" y="1720655"/>
            <a:ext cx="107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Genu</a:t>
            </a:r>
            <a:r>
              <a:rPr lang="hu-HU" dirty="0"/>
              <a:t> </a:t>
            </a:r>
            <a:r>
              <a:rPr lang="hu-HU" dirty="0" err="1"/>
              <a:t>c.c</a:t>
            </a:r>
            <a:r>
              <a:rPr lang="hu-HU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289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2" y="195137"/>
            <a:ext cx="8848054" cy="570207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753894" y="1039206"/>
            <a:ext cx="307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Plexus</a:t>
            </a:r>
            <a:r>
              <a:rPr lang="hu-HU" dirty="0"/>
              <a:t> </a:t>
            </a:r>
            <a:r>
              <a:rPr lang="hu-HU" dirty="0" err="1"/>
              <a:t>chorioideus</a:t>
            </a:r>
            <a:r>
              <a:rPr lang="hu-HU" dirty="0"/>
              <a:t> ventriculi </a:t>
            </a:r>
            <a:r>
              <a:rPr lang="hu-HU" dirty="0" err="1"/>
              <a:t>tertii</a:t>
            </a:r>
            <a:endParaRPr lang="de-DE" dirty="0"/>
          </a:p>
        </p:txBody>
      </p:sp>
      <p:cxnSp>
        <p:nvCxnSpPr>
          <p:cNvPr id="5" name="Egyenes összekötő nyíllal 4"/>
          <p:cNvCxnSpPr>
            <a:stCxn id="3" idx="1"/>
          </p:cNvCxnSpPr>
          <p:nvPr/>
        </p:nvCxnSpPr>
        <p:spPr>
          <a:xfrm flipH="1">
            <a:off x="4561519" y="1362372"/>
            <a:ext cx="1192375" cy="9674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751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1718" cy="683935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87886" y="330926"/>
            <a:ext cx="2351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Die </a:t>
            </a:r>
            <a:r>
              <a:rPr lang="hu-HU" dirty="0" err="1" smtClean="0"/>
              <a:t>vier</a:t>
            </a:r>
            <a:r>
              <a:rPr lang="hu-HU" dirty="0" smtClean="0"/>
              <a:t> </a:t>
            </a:r>
            <a:r>
              <a:rPr lang="hu-HU" dirty="0" err="1" smtClean="0"/>
              <a:t>Abschnitte</a:t>
            </a:r>
            <a:r>
              <a:rPr lang="hu-HU" dirty="0" smtClean="0"/>
              <a:t> der </a:t>
            </a:r>
            <a:r>
              <a:rPr lang="hu-HU" dirty="0" err="1" smtClean="0"/>
              <a:t>Diencephalons</a:t>
            </a:r>
            <a:r>
              <a:rPr lang="hu-HU" dirty="0" smtClean="0"/>
              <a:t> von </a:t>
            </a:r>
            <a:r>
              <a:rPr lang="hu-HU" dirty="0" err="1" smtClean="0"/>
              <a:t>dorsal</a:t>
            </a:r>
            <a:r>
              <a:rPr lang="hu-HU" dirty="0" smtClean="0"/>
              <a:t> </a:t>
            </a: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ventral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Epithalamus</a:t>
            </a:r>
            <a:endParaRPr lang="hu-HU" dirty="0" smtClean="0"/>
          </a:p>
          <a:p>
            <a:r>
              <a:rPr lang="hu-HU" dirty="0" smtClean="0"/>
              <a:t>Thalamus (</a:t>
            </a:r>
            <a:r>
              <a:rPr lang="hu-HU" dirty="0" err="1" smtClean="0"/>
              <a:t>dorsalis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Subthalamus</a:t>
            </a:r>
            <a:endParaRPr lang="hu-HU" dirty="0" smtClean="0"/>
          </a:p>
          <a:p>
            <a:r>
              <a:rPr lang="hu-HU" dirty="0" err="1" smtClean="0"/>
              <a:t>Hypothalamus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7108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453"/>
            <a:ext cx="9144000" cy="601154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725" y="6512114"/>
            <a:ext cx="5387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solidFill>
                  <a:srgbClr val="C00000"/>
                </a:solidFill>
              </a:rPr>
              <a:t>Hier</a:t>
            </a:r>
            <a:r>
              <a:rPr lang="hu-HU" sz="1600" b="1" dirty="0">
                <a:solidFill>
                  <a:srgbClr val="C00000"/>
                </a:solidFill>
              </a:rPr>
              <a:t> </a:t>
            </a:r>
            <a:r>
              <a:rPr lang="hu-HU" sz="1600" b="1" dirty="0" err="1">
                <a:solidFill>
                  <a:srgbClr val="C00000"/>
                </a:solidFill>
              </a:rPr>
              <a:t>sieht</a:t>
            </a:r>
            <a:r>
              <a:rPr lang="hu-HU" sz="1600" b="1" dirty="0">
                <a:solidFill>
                  <a:srgbClr val="C00000"/>
                </a:solidFill>
              </a:rPr>
              <a:t> man </a:t>
            </a:r>
            <a:r>
              <a:rPr lang="hu-HU" sz="1600" b="1" dirty="0" err="1">
                <a:solidFill>
                  <a:srgbClr val="C00000"/>
                </a:solidFill>
              </a:rPr>
              <a:t>nur</a:t>
            </a:r>
            <a:r>
              <a:rPr lang="hu-HU" sz="1600" b="1" dirty="0">
                <a:solidFill>
                  <a:srgbClr val="C00000"/>
                </a:solidFill>
              </a:rPr>
              <a:t> </a:t>
            </a:r>
            <a:r>
              <a:rPr lang="hu-HU" sz="1600" b="1" dirty="0" err="1">
                <a:solidFill>
                  <a:srgbClr val="C00000"/>
                </a:solidFill>
              </a:rPr>
              <a:t>noch</a:t>
            </a:r>
            <a:r>
              <a:rPr lang="hu-HU" sz="1600" b="1" dirty="0">
                <a:solidFill>
                  <a:srgbClr val="C00000"/>
                </a:solidFill>
              </a:rPr>
              <a:t> </a:t>
            </a:r>
            <a:r>
              <a:rPr lang="hu-HU" sz="1600" b="1" dirty="0" err="1">
                <a:solidFill>
                  <a:srgbClr val="C00000"/>
                </a:solidFill>
              </a:rPr>
              <a:t>telencephalische</a:t>
            </a:r>
            <a:r>
              <a:rPr lang="hu-HU" sz="1600" b="1" dirty="0">
                <a:solidFill>
                  <a:srgbClr val="C00000"/>
                </a:solidFill>
              </a:rPr>
              <a:t> </a:t>
            </a:r>
            <a:r>
              <a:rPr lang="hu-HU" sz="1600" b="1" dirty="0" err="1">
                <a:solidFill>
                  <a:srgbClr val="C00000"/>
                </a:solidFill>
              </a:rPr>
              <a:t>Strukturen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97724" y="269631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Diencephalon</a:t>
            </a:r>
            <a:r>
              <a:rPr lang="hu-H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 </a:t>
            </a:r>
            <a:r>
              <a:rPr lang="hu-HU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Frontalschnitten</a:t>
            </a:r>
            <a:endParaRPr lang="hu-H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19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0" y="-3294"/>
            <a:ext cx="9144000" cy="6564332"/>
            <a:chOff x="0" y="146834"/>
            <a:chExt cx="9144000" cy="6564332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34"/>
              <a:ext cx="9144000" cy="6564332"/>
            </a:xfrm>
            <a:prstGeom prst="rect">
              <a:avLst/>
            </a:prstGeom>
          </p:spPr>
        </p:pic>
        <p:sp>
          <p:nvSpPr>
            <p:cNvPr id="5" name="Szabadkézi sokszög 4"/>
            <p:cNvSpPr/>
            <p:nvPr/>
          </p:nvSpPr>
          <p:spPr>
            <a:xfrm>
              <a:off x="3697517" y="3101788"/>
              <a:ext cx="1352601" cy="1177365"/>
            </a:xfrm>
            <a:custGeom>
              <a:avLst/>
              <a:gdLst>
                <a:gd name="connsiteX0" fmla="*/ 13871 w 1352601"/>
                <a:gd name="connsiteY0" fmla="*/ 59765 h 1177365"/>
                <a:gd name="connsiteX1" fmla="*/ 37777 w 1352601"/>
                <a:gd name="connsiteY1" fmla="*/ 11953 h 1177365"/>
                <a:gd name="connsiteX2" fmla="*/ 73636 w 1352601"/>
                <a:gd name="connsiteY2" fmla="*/ 0 h 1177365"/>
                <a:gd name="connsiteX3" fmla="*/ 169259 w 1352601"/>
                <a:gd name="connsiteY3" fmla="*/ 11953 h 1177365"/>
                <a:gd name="connsiteX4" fmla="*/ 205118 w 1352601"/>
                <a:gd name="connsiteY4" fmla="*/ 23906 h 1177365"/>
                <a:gd name="connsiteX5" fmla="*/ 240977 w 1352601"/>
                <a:gd name="connsiteY5" fmla="*/ 47812 h 1177365"/>
                <a:gd name="connsiteX6" fmla="*/ 294765 w 1352601"/>
                <a:gd name="connsiteY6" fmla="*/ 77694 h 1177365"/>
                <a:gd name="connsiteX7" fmla="*/ 330624 w 1352601"/>
                <a:gd name="connsiteY7" fmla="*/ 101600 h 1177365"/>
                <a:gd name="connsiteX8" fmla="*/ 390389 w 1352601"/>
                <a:gd name="connsiteY8" fmla="*/ 113553 h 1177365"/>
                <a:gd name="connsiteX9" fmla="*/ 408318 w 1352601"/>
                <a:gd name="connsiteY9" fmla="*/ 119530 h 1177365"/>
                <a:gd name="connsiteX10" fmla="*/ 515895 w 1352601"/>
                <a:gd name="connsiteY10" fmla="*/ 125506 h 1177365"/>
                <a:gd name="connsiteX11" fmla="*/ 617495 w 1352601"/>
                <a:gd name="connsiteY11" fmla="*/ 149412 h 1177365"/>
                <a:gd name="connsiteX12" fmla="*/ 653354 w 1352601"/>
                <a:gd name="connsiteY12" fmla="*/ 161365 h 1177365"/>
                <a:gd name="connsiteX13" fmla="*/ 671283 w 1352601"/>
                <a:gd name="connsiteY13" fmla="*/ 179294 h 1177365"/>
                <a:gd name="connsiteX14" fmla="*/ 713118 w 1352601"/>
                <a:gd name="connsiteY14" fmla="*/ 197224 h 1177365"/>
                <a:gd name="connsiteX15" fmla="*/ 760930 w 1352601"/>
                <a:gd name="connsiteY15" fmla="*/ 215153 h 1177365"/>
                <a:gd name="connsiteX16" fmla="*/ 856554 w 1352601"/>
                <a:gd name="connsiteY16" fmla="*/ 203200 h 1177365"/>
                <a:gd name="connsiteX17" fmla="*/ 928271 w 1352601"/>
                <a:gd name="connsiteY17" fmla="*/ 173318 h 1177365"/>
                <a:gd name="connsiteX18" fmla="*/ 1101589 w 1352601"/>
                <a:gd name="connsiteY18" fmla="*/ 167341 h 1177365"/>
                <a:gd name="connsiteX19" fmla="*/ 1119518 w 1352601"/>
                <a:gd name="connsiteY19" fmla="*/ 161365 h 1177365"/>
                <a:gd name="connsiteX20" fmla="*/ 1137448 w 1352601"/>
                <a:gd name="connsiteY20" fmla="*/ 149412 h 1177365"/>
                <a:gd name="connsiteX21" fmla="*/ 1167330 w 1352601"/>
                <a:gd name="connsiteY21" fmla="*/ 143436 h 1177365"/>
                <a:gd name="connsiteX22" fmla="*/ 1203189 w 1352601"/>
                <a:gd name="connsiteY22" fmla="*/ 119530 h 1177365"/>
                <a:gd name="connsiteX23" fmla="*/ 1221118 w 1352601"/>
                <a:gd name="connsiteY23" fmla="*/ 113553 h 1177365"/>
                <a:gd name="connsiteX24" fmla="*/ 1256977 w 1352601"/>
                <a:gd name="connsiteY24" fmla="*/ 107577 h 1177365"/>
                <a:gd name="connsiteX25" fmla="*/ 1286859 w 1352601"/>
                <a:gd name="connsiteY25" fmla="*/ 101600 h 1177365"/>
                <a:gd name="connsiteX26" fmla="*/ 1328695 w 1352601"/>
                <a:gd name="connsiteY26" fmla="*/ 107577 h 1177365"/>
                <a:gd name="connsiteX27" fmla="*/ 1340648 w 1352601"/>
                <a:gd name="connsiteY27" fmla="*/ 131483 h 1177365"/>
                <a:gd name="connsiteX28" fmla="*/ 1352601 w 1352601"/>
                <a:gd name="connsiteY28" fmla="*/ 400424 h 1177365"/>
                <a:gd name="connsiteX29" fmla="*/ 1346624 w 1352601"/>
                <a:gd name="connsiteY29" fmla="*/ 525930 h 1177365"/>
                <a:gd name="connsiteX30" fmla="*/ 1316742 w 1352601"/>
                <a:gd name="connsiteY30" fmla="*/ 579718 h 1177365"/>
                <a:gd name="connsiteX31" fmla="*/ 1286859 w 1352601"/>
                <a:gd name="connsiteY31" fmla="*/ 621553 h 1177365"/>
                <a:gd name="connsiteX32" fmla="*/ 1280883 w 1352601"/>
                <a:gd name="connsiteY32" fmla="*/ 639483 h 1177365"/>
                <a:gd name="connsiteX33" fmla="*/ 1245024 w 1352601"/>
                <a:gd name="connsiteY33" fmla="*/ 675341 h 1177365"/>
                <a:gd name="connsiteX34" fmla="*/ 1227095 w 1352601"/>
                <a:gd name="connsiteY34" fmla="*/ 711200 h 1177365"/>
                <a:gd name="connsiteX35" fmla="*/ 1221118 w 1352601"/>
                <a:gd name="connsiteY35" fmla="*/ 729130 h 1177365"/>
                <a:gd name="connsiteX36" fmla="*/ 1197212 w 1352601"/>
                <a:gd name="connsiteY36" fmla="*/ 764988 h 1177365"/>
                <a:gd name="connsiteX37" fmla="*/ 1191236 w 1352601"/>
                <a:gd name="connsiteY37" fmla="*/ 782918 h 1177365"/>
                <a:gd name="connsiteX38" fmla="*/ 1185259 w 1352601"/>
                <a:gd name="connsiteY38" fmla="*/ 812800 h 1177365"/>
                <a:gd name="connsiteX39" fmla="*/ 1167330 w 1352601"/>
                <a:gd name="connsiteY39" fmla="*/ 824753 h 1177365"/>
                <a:gd name="connsiteX40" fmla="*/ 1155377 w 1352601"/>
                <a:gd name="connsiteY40" fmla="*/ 842683 h 1177365"/>
                <a:gd name="connsiteX41" fmla="*/ 1143424 w 1352601"/>
                <a:gd name="connsiteY41" fmla="*/ 866588 h 1177365"/>
                <a:gd name="connsiteX42" fmla="*/ 1125495 w 1352601"/>
                <a:gd name="connsiteY42" fmla="*/ 884518 h 1177365"/>
                <a:gd name="connsiteX43" fmla="*/ 1113542 w 1352601"/>
                <a:gd name="connsiteY43" fmla="*/ 902447 h 1177365"/>
                <a:gd name="connsiteX44" fmla="*/ 1095612 w 1352601"/>
                <a:gd name="connsiteY44" fmla="*/ 920377 h 1177365"/>
                <a:gd name="connsiteX45" fmla="*/ 1071707 w 1352601"/>
                <a:gd name="connsiteY45" fmla="*/ 956236 h 1177365"/>
                <a:gd name="connsiteX46" fmla="*/ 1065730 w 1352601"/>
                <a:gd name="connsiteY46" fmla="*/ 1021977 h 1177365"/>
                <a:gd name="connsiteX47" fmla="*/ 1035848 w 1352601"/>
                <a:gd name="connsiteY47" fmla="*/ 1051859 h 1177365"/>
                <a:gd name="connsiteX48" fmla="*/ 999989 w 1352601"/>
                <a:gd name="connsiteY48" fmla="*/ 1081741 h 1177365"/>
                <a:gd name="connsiteX49" fmla="*/ 964130 w 1352601"/>
                <a:gd name="connsiteY49" fmla="*/ 1093694 h 1177365"/>
                <a:gd name="connsiteX50" fmla="*/ 904365 w 1352601"/>
                <a:gd name="connsiteY50" fmla="*/ 1111624 h 1177365"/>
                <a:gd name="connsiteX51" fmla="*/ 868507 w 1352601"/>
                <a:gd name="connsiteY51" fmla="*/ 1123577 h 1177365"/>
                <a:gd name="connsiteX52" fmla="*/ 850577 w 1352601"/>
                <a:gd name="connsiteY52" fmla="*/ 1135530 h 1177365"/>
                <a:gd name="connsiteX53" fmla="*/ 790812 w 1352601"/>
                <a:gd name="connsiteY53" fmla="*/ 1147483 h 1177365"/>
                <a:gd name="connsiteX54" fmla="*/ 772883 w 1352601"/>
                <a:gd name="connsiteY54" fmla="*/ 1159436 h 1177365"/>
                <a:gd name="connsiteX55" fmla="*/ 641401 w 1352601"/>
                <a:gd name="connsiteY55" fmla="*/ 1177365 h 1177365"/>
                <a:gd name="connsiteX56" fmla="*/ 593589 w 1352601"/>
                <a:gd name="connsiteY56" fmla="*/ 1171388 h 1177365"/>
                <a:gd name="connsiteX57" fmla="*/ 575659 w 1352601"/>
                <a:gd name="connsiteY57" fmla="*/ 1165412 h 1177365"/>
                <a:gd name="connsiteX58" fmla="*/ 539801 w 1352601"/>
                <a:gd name="connsiteY58" fmla="*/ 1141506 h 1177365"/>
                <a:gd name="connsiteX59" fmla="*/ 521871 w 1352601"/>
                <a:gd name="connsiteY59" fmla="*/ 1123577 h 1177365"/>
                <a:gd name="connsiteX60" fmla="*/ 497965 w 1352601"/>
                <a:gd name="connsiteY60" fmla="*/ 1117600 h 1177365"/>
                <a:gd name="connsiteX61" fmla="*/ 480036 w 1352601"/>
                <a:gd name="connsiteY61" fmla="*/ 1105647 h 1177365"/>
                <a:gd name="connsiteX62" fmla="*/ 474059 w 1352601"/>
                <a:gd name="connsiteY62" fmla="*/ 1081741 h 1177365"/>
                <a:gd name="connsiteX63" fmla="*/ 456130 w 1352601"/>
                <a:gd name="connsiteY63" fmla="*/ 1069788 h 1177365"/>
                <a:gd name="connsiteX64" fmla="*/ 438201 w 1352601"/>
                <a:gd name="connsiteY64" fmla="*/ 1051859 h 1177365"/>
                <a:gd name="connsiteX65" fmla="*/ 426248 w 1352601"/>
                <a:gd name="connsiteY65" fmla="*/ 1033930 h 1177365"/>
                <a:gd name="connsiteX66" fmla="*/ 366483 w 1352601"/>
                <a:gd name="connsiteY66" fmla="*/ 998071 h 1177365"/>
                <a:gd name="connsiteX67" fmla="*/ 312695 w 1352601"/>
                <a:gd name="connsiteY67" fmla="*/ 992094 h 1177365"/>
                <a:gd name="connsiteX68" fmla="*/ 258907 w 1352601"/>
                <a:gd name="connsiteY68" fmla="*/ 980141 h 1177365"/>
                <a:gd name="connsiteX69" fmla="*/ 217071 w 1352601"/>
                <a:gd name="connsiteY69" fmla="*/ 956236 h 1177365"/>
                <a:gd name="connsiteX70" fmla="*/ 187189 w 1352601"/>
                <a:gd name="connsiteY70" fmla="*/ 908424 h 1177365"/>
                <a:gd name="connsiteX71" fmla="*/ 175236 w 1352601"/>
                <a:gd name="connsiteY71" fmla="*/ 890494 h 1177365"/>
                <a:gd name="connsiteX72" fmla="*/ 169259 w 1352601"/>
                <a:gd name="connsiteY72" fmla="*/ 872565 h 1177365"/>
                <a:gd name="connsiteX73" fmla="*/ 157307 w 1352601"/>
                <a:gd name="connsiteY73" fmla="*/ 848659 h 1177365"/>
                <a:gd name="connsiteX74" fmla="*/ 151330 w 1352601"/>
                <a:gd name="connsiteY74" fmla="*/ 818777 h 1177365"/>
                <a:gd name="connsiteX75" fmla="*/ 145354 w 1352601"/>
                <a:gd name="connsiteY75" fmla="*/ 794871 h 1177365"/>
                <a:gd name="connsiteX76" fmla="*/ 139377 w 1352601"/>
                <a:gd name="connsiteY76" fmla="*/ 747059 h 1177365"/>
                <a:gd name="connsiteX77" fmla="*/ 127424 w 1352601"/>
                <a:gd name="connsiteY77" fmla="*/ 573741 h 1177365"/>
                <a:gd name="connsiteX78" fmla="*/ 121448 w 1352601"/>
                <a:gd name="connsiteY78" fmla="*/ 531906 h 1177365"/>
                <a:gd name="connsiteX79" fmla="*/ 109495 w 1352601"/>
                <a:gd name="connsiteY79" fmla="*/ 508000 h 1177365"/>
                <a:gd name="connsiteX80" fmla="*/ 85589 w 1352601"/>
                <a:gd name="connsiteY80" fmla="*/ 472141 h 1177365"/>
                <a:gd name="connsiteX81" fmla="*/ 73636 w 1352601"/>
                <a:gd name="connsiteY81" fmla="*/ 430306 h 1177365"/>
                <a:gd name="connsiteX82" fmla="*/ 61683 w 1352601"/>
                <a:gd name="connsiteY82" fmla="*/ 412377 h 1177365"/>
                <a:gd name="connsiteX83" fmla="*/ 49730 w 1352601"/>
                <a:gd name="connsiteY83" fmla="*/ 358588 h 1177365"/>
                <a:gd name="connsiteX84" fmla="*/ 43754 w 1352601"/>
                <a:gd name="connsiteY84" fmla="*/ 292847 h 1177365"/>
                <a:gd name="connsiteX85" fmla="*/ 31801 w 1352601"/>
                <a:gd name="connsiteY85" fmla="*/ 268941 h 1177365"/>
                <a:gd name="connsiteX86" fmla="*/ 19848 w 1352601"/>
                <a:gd name="connsiteY86" fmla="*/ 233083 h 1177365"/>
                <a:gd name="connsiteX87" fmla="*/ 13871 w 1352601"/>
                <a:gd name="connsiteY87" fmla="*/ 203200 h 1177365"/>
                <a:gd name="connsiteX88" fmla="*/ 1918 w 1352601"/>
                <a:gd name="connsiteY88" fmla="*/ 167341 h 1177365"/>
                <a:gd name="connsiteX89" fmla="*/ 13871 w 1352601"/>
                <a:gd name="connsiteY89" fmla="*/ 59765 h 117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52601" h="1177365">
                  <a:moveTo>
                    <a:pt x="13871" y="59765"/>
                  </a:moveTo>
                  <a:cubicBezTo>
                    <a:pt x="19847" y="33867"/>
                    <a:pt x="28229" y="17921"/>
                    <a:pt x="37777" y="11953"/>
                  </a:cubicBezTo>
                  <a:cubicBezTo>
                    <a:pt x="48461" y="5275"/>
                    <a:pt x="73636" y="0"/>
                    <a:pt x="73636" y="0"/>
                  </a:cubicBezTo>
                  <a:cubicBezTo>
                    <a:pt x="121736" y="4009"/>
                    <a:pt x="132971" y="1067"/>
                    <a:pt x="169259" y="11953"/>
                  </a:cubicBezTo>
                  <a:cubicBezTo>
                    <a:pt x="181327" y="15573"/>
                    <a:pt x="205118" y="23906"/>
                    <a:pt x="205118" y="23906"/>
                  </a:cubicBezTo>
                  <a:cubicBezTo>
                    <a:pt x="244911" y="63699"/>
                    <a:pt x="202055" y="26189"/>
                    <a:pt x="240977" y="47812"/>
                  </a:cubicBezTo>
                  <a:cubicBezTo>
                    <a:pt x="302627" y="82062"/>
                    <a:pt x="254196" y="64172"/>
                    <a:pt x="294765" y="77694"/>
                  </a:cubicBezTo>
                  <a:cubicBezTo>
                    <a:pt x="306718" y="85663"/>
                    <a:pt x="316454" y="99238"/>
                    <a:pt x="330624" y="101600"/>
                  </a:cubicBezTo>
                  <a:cubicBezTo>
                    <a:pt x="358789" y="106295"/>
                    <a:pt x="365434" y="106423"/>
                    <a:pt x="390389" y="113553"/>
                  </a:cubicBezTo>
                  <a:cubicBezTo>
                    <a:pt x="396446" y="115284"/>
                    <a:pt x="402047" y="118933"/>
                    <a:pt x="408318" y="119530"/>
                  </a:cubicBezTo>
                  <a:cubicBezTo>
                    <a:pt x="444071" y="122935"/>
                    <a:pt x="480036" y="123514"/>
                    <a:pt x="515895" y="125506"/>
                  </a:cubicBezTo>
                  <a:cubicBezTo>
                    <a:pt x="658960" y="147516"/>
                    <a:pt x="550920" y="122782"/>
                    <a:pt x="617495" y="149412"/>
                  </a:cubicBezTo>
                  <a:cubicBezTo>
                    <a:pt x="629193" y="154091"/>
                    <a:pt x="653354" y="161365"/>
                    <a:pt x="653354" y="161365"/>
                  </a:cubicBezTo>
                  <a:cubicBezTo>
                    <a:pt x="659330" y="167341"/>
                    <a:pt x="664405" y="174381"/>
                    <a:pt x="671283" y="179294"/>
                  </a:cubicBezTo>
                  <a:cubicBezTo>
                    <a:pt x="691101" y="193450"/>
                    <a:pt x="693612" y="188864"/>
                    <a:pt x="713118" y="197224"/>
                  </a:cubicBezTo>
                  <a:cubicBezTo>
                    <a:pt x="756866" y="215974"/>
                    <a:pt x="716861" y="204137"/>
                    <a:pt x="760930" y="215153"/>
                  </a:cubicBezTo>
                  <a:cubicBezTo>
                    <a:pt x="792805" y="211169"/>
                    <a:pt x="825563" y="211652"/>
                    <a:pt x="856554" y="203200"/>
                  </a:cubicBezTo>
                  <a:cubicBezTo>
                    <a:pt x="956319" y="175991"/>
                    <a:pt x="832839" y="178771"/>
                    <a:pt x="928271" y="173318"/>
                  </a:cubicBezTo>
                  <a:cubicBezTo>
                    <a:pt x="985984" y="170020"/>
                    <a:pt x="1043816" y="169333"/>
                    <a:pt x="1101589" y="167341"/>
                  </a:cubicBezTo>
                  <a:cubicBezTo>
                    <a:pt x="1107565" y="165349"/>
                    <a:pt x="1113883" y="164182"/>
                    <a:pt x="1119518" y="161365"/>
                  </a:cubicBezTo>
                  <a:cubicBezTo>
                    <a:pt x="1125943" y="158153"/>
                    <a:pt x="1130722" y="151934"/>
                    <a:pt x="1137448" y="149412"/>
                  </a:cubicBezTo>
                  <a:cubicBezTo>
                    <a:pt x="1146959" y="145845"/>
                    <a:pt x="1157369" y="145428"/>
                    <a:pt x="1167330" y="143436"/>
                  </a:cubicBezTo>
                  <a:cubicBezTo>
                    <a:pt x="1179283" y="135467"/>
                    <a:pt x="1189561" y="124073"/>
                    <a:pt x="1203189" y="119530"/>
                  </a:cubicBezTo>
                  <a:cubicBezTo>
                    <a:pt x="1209165" y="117538"/>
                    <a:pt x="1214968" y="114920"/>
                    <a:pt x="1221118" y="113553"/>
                  </a:cubicBezTo>
                  <a:cubicBezTo>
                    <a:pt x="1232947" y="110924"/>
                    <a:pt x="1245055" y="109745"/>
                    <a:pt x="1256977" y="107577"/>
                  </a:cubicBezTo>
                  <a:cubicBezTo>
                    <a:pt x="1266971" y="105760"/>
                    <a:pt x="1276898" y="103592"/>
                    <a:pt x="1286859" y="101600"/>
                  </a:cubicBezTo>
                  <a:cubicBezTo>
                    <a:pt x="1300804" y="103592"/>
                    <a:pt x="1316381" y="100736"/>
                    <a:pt x="1328695" y="107577"/>
                  </a:cubicBezTo>
                  <a:cubicBezTo>
                    <a:pt x="1336483" y="111904"/>
                    <a:pt x="1339923" y="122603"/>
                    <a:pt x="1340648" y="131483"/>
                  </a:cubicBezTo>
                  <a:cubicBezTo>
                    <a:pt x="1347949" y="220921"/>
                    <a:pt x="1348617" y="310777"/>
                    <a:pt x="1352601" y="400424"/>
                  </a:cubicBezTo>
                  <a:cubicBezTo>
                    <a:pt x="1350609" y="442259"/>
                    <a:pt x="1351249" y="484303"/>
                    <a:pt x="1346624" y="525930"/>
                  </a:cubicBezTo>
                  <a:cubicBezTo>
                    <a:pt x="1342350" y="564395"/>
                    <a:pt x="1336635" y="556509"/>
                    <a:pt x="1316742" y="579718"/>
                  </a:cubicBezTo>
                  <a:cubicBezTo>
                    <a:pt x="1305621" y="592693"/>
                    <a:pt x="1296320" y="607362"/>
                    <a:pt x="1286859" y="621553"/>
                  </a:cubicBezTo>
                  <a:cubicBezTo>
                    <a:pt x="1284867" y="627530"/>
                    <a:pt x="1284751" y="634510"/>
                    <a:pt x="1280883" y="639483"/>
                  </a:cubicBezTo>
                  <a:cubicBezTo>
                    <a:pt x="1270505" y="652826"/>
                    <a:pt x="1245024" y="675341"/>
                    <a:pt x="1245024" y="675341"/>
                  </a:cubicBezTo>
                  <a:cubicBezTo>
                    <a:pt x="1230005" y="720402"/>
                    <a:pt x="1250263" y="664865"/>
                    <a:pt x="1227095" y="711200"/>
                  </a:cubicBezTo>
                  <a:cubicBezTo>
                    <a:pt x="1224277" y="716835"/>
                    <a:pt x="1224178" y="723623"/>
                    <a:pt x="1221118" y="729130"/>
                  </a:cubicBezTo>
                  <a:cubicBezTo>
                    <a:pt x="1214141" y="741688"/>
                    <a:pt x="1197212" y="764988"/>
                    <a:pt x="1197212" y="764988"/>
                  </a:cubicBezTo>
                  <a:cubicBezTo>
                    <a:pt x="1195220" y="770965"/>
                    <a:pt x="1192764" y="776806"/>
                    <a:pt x="1191236" y="782918"/>
                  </a:cubicBezTo>
                  <a:cubicBezTo>
                    <a:pt x="1188772" y="792773"/>
                    <a:pt x="1190299" y="803980"/>
                    <a:pt x="1185259" y="812800"/>
                  </a:cubicBezTo>
                  <a:cubicBezTo>
                    <a:pt x="1181695" y="819036"/>
                    <a:pt x="1173306" y="820769"/>
                    <a:pt x="1167330" y="824753"/>
                  </a:cubicBezTo>
                  <a:cubicBezTo>
                    <a:pt x="1163346" y="830730"/>
                    <a:pt x="1158941" y="836446"/>
                    <a:pt x="1155377" y="842683"/>
                  </a:cubicBezTo>
                  <a:cubicBezTo>
                    <a:pt x="1150957" y="850418"/>
                    <a:pt x="1148602" y="859338"/>
                    <a:pt x="1143424" y="866588"/>
                  </a:cubicBezTo>
                  <a:cubicBezTo>
                    <a:pt x="1138511" y="873466"/>
                    <a:pt x="1130906" y="878025"/>
                    <a:pt x="1125495" y="884518"/>
                  </a:cubicBezTo>
                  <a:cubicBezTo>
                    <a:pt x="1120897" y="890036"/>
                    <a:pt x="1118140" y="896929"/>
                    <a:pt x="1113542" y="902447"/>
                  </a:cubicBezTo>
                  <a:cubicBezTo>
                    <a:pt x="1108131" y="908940"/>
                    <a:pt x="1100801" y="913705"/>
                    <a:pt x="1095612" y="920377"/>
                  </a:cubicBezTo>
                  <a:cubicBezTo>
                    <a:pt x="1086793" y="931717"/>
                    <a:pt x="1071707" y="956236"/>
                    <a:pt x="1071707" y="956236"/>
                  </a:cubicBezTo>
                  <a:cubicBezTo>
                    <a:pt x="1069715" y="978150"/>
                    <a:pt x="1070341" y="1000461"/>
                    <a:pt x="1065730" y="1021977"/>
                  </a:cubicBezTo>
                  <a:cubicBezTo>
                    <a:pt x="1061919" y="1039761"/>
                    <a:pt x="1047627" y="1042043"/>
                    <a:pt x="1035848" y="1051859"/>
                  </a:cubicBezTo>
                  <a:cubicBezTo>
                    <a:pt x="1019766" y="1065260"/>
                    <a:pt x="1019064" y="1073263"/>
                    <a:pt x="999989" y="1081741"/>
                  </a:cubicBezTo>
                  <a:cubicBezTo>
                    <a:pt x="988475" y="1086858"/>
                    <a:pt x="976083" y="1089710"/>
                    <a:pt x="964130" y="1093694"/>
                  </a:cubicBezTo>
                  <a:cubicBezTo>
                    <a:pt x="914583" y="1110210"/>
                    <a:pt x="993374" y="1084237"/>
                    <a:pt x="904365" y="1111624"/>
                  </a:cubicBezTo>
                  <a:cubicBezTo>
                    <a:pt x="892323" y="1115329"/>
                    <a:pt x="878990" y="1116588"/>
                    <a:pt x="868507" y="1123577"/>
                  </a:cubicBezTo>
                  <a:cubicBezTo>
                    <a:pt x="862530" y="1127561"/>
                    <a:pt x="857442" y="1133418"/>
                    <a:pt x="850577" y="1135530"/>
                  </a:cubicBezTo>
                  <a:cubicBezTo>
                    <a:pt x="831159" y="1141505"/>
                    <a:pt x="790812" y="1147483"/>
                    <a:pt x="790812" y="1147483"/>
                  </a:cubicBezTo>
                  <a:cubicBezTo>
                    <a:pt x="784836" y="1151467"/>
                    <a:pt x="779748" y="1157324"/>
                    <a:pt x="772883" y="1159436"/>
                  </a:cubicBezTo>
                  <a:cubicBezTo>
                    <a:pt x="729579" y="1172760"/>
                    <a:pt x="686153" y="1173635"/>
                    <a:pt x="641401" y="1177365"/>
                  </a:cubicBezTo>
                  <a:cubicBezTo>
                    <a:pt x="625464" y="1175373"/>
                    <a:pt x="609391" y="1174261"/>
                    <a:pt x="593589" y="1171388"/>
                  </a:cubicBezTo>
                  <a:cubicBezTo>
                    <a:pt x="587391" y="1170261"/>
                    <a:pt x="580578" y="1169347"/>
                    <a:pt x="575659" y="1165412"/>
                  </a:cubicBezTo>
                  <a:cubicBezTo>
                    <a:pt x="538136" y="1135394"/>
                    <a:pt x="594708" y="1155234"/>
                    <a:pt x="539801" y="1141506"/>
                  </a:cubicBezTo>
                  <a:cubicBezTo>
                    <a:pt x="533824" y="1135530"/>
                    <a:pt x="529209" y="1127770"/>
                    <a:pt x="521871" y="1123577"/>
                  </a:cubicBezTo>
                  <a:cubicBezTo>
                    <a:pt x="514739" y="1119502"/>
                    <a:pt x="505515" y="1120836"/>
                    <a:pt x="497965" y="1117600"/>
                  </a:cubicBezTo>
                  <a:cubicBezTo>
                    <a:pt x="491363" y="1114770"/>
                    <a:pt x="486012" y="1109631"/>
                    <a:pt x="480036" y="1105647"/>
                  </a:cubicBezTo>
                  <a:cubicBezTo>
                    <a:pt x="478044" y="1097678"/>
                    <a:pt x="478615" y="1088575"/>
                    <a:pt x="474059" y="1081741"/>
                  </a:cubicBezTo>
                  <a:cubicBezTo>
                    <a:pt x="470075" y="1075765"/>
                    <a:pt x="461648" y="1074386"/>
                    <a:pt x="456130" y="1069788"/>
                  </a:cubicBezTo>
                  <a:cubicBezTo>
                    <a:pt x="449637" y="1064377"/>
                    <a:pt x="443612" y="1058352"/>
                    <a:pt x="438201" y="1051859"/>
                  </a:cubicBezTo>
                  <a:cubicBezTo>
                    <a:pt x="433603" y="1046341"/>
                    <a:pt x="431654" y="1038660"/>
                    <a:pt x="426248" y="1033930"/>
                  </a:cubicBezTo>
                  <a:cubicBezTo>
                    <a:pt x="421737" y="1029983"/>
                    <a:pt x="379200" y="1001006"/>
                    <a:pt x="366483" y="998071"/>
                  </a:cubicBezTo>
                  <a:cubicBezTo>
                    <a:pt x="348905" y="994014"/>
                    <a:pt x="330553" y="994645"/>
                    <a:pt x="312695" y="992094"/>
                  </a:cubicBezTo>
                  <a:cubicBezTo>
                    <a:pt x="306570" y="991219"/>
                    <a:pt x="266944" y="983155"/>
                    <a:pt x="258907" y="980141"/>
                  </a:cubicBezTo>
                  <a:cubicBezTo>
                    <a:pt x="241578" y="973642"/>
                    <a:pt x="231933" y="966143"/>
                    <a:pt x="217071" y="956236"/>
                  </a:cubicBezTo>
                  <a:cubicBezTo>
                    <a:pt x="182791" y="910528"/>
                    <a:pt x="213441" y="954365"/>
                    <a:pt x="187189" y="908424"/>
                  </a:cubicBezTo>
                  <a:cubicBezTo>
                    <a:pt x="183625" y="902187"/>
                    <a:pt x="178448" y="896919"/>
                    <a:pt x="175236" y="890494"/>
                  </a:cubicBezTo>
                  <a:cubicBezTo>
                    <a:pt x="172419" y="884859"/>
                    <a:pt x="171741" y="878355"/>
                    <a:pt x="169259" y="872565"/>
                  </a:cubicBezTo>
                  <a:cubicBezTo>
                    <a:pt x="165750" y="864376"/>
                    <a:pt x="161291" y="856628"/>
                    <a:pt x="157307" y="848659"/>
                  </a:cubicBezTo>
                  <a:cubicBezTo>
                    <a:pt x="155315" y="838698"/>
                    <a:pt x="153534" y="828693"/>
                    <a:pt x="151330" y="818777"/>
                  </a:cubicBezTo>
                  <a:cubicBezTo>
                    <a:pt x="149548" y="810759"/>
                    <a:pt x="146704" y="802973"/>
                    <a:pt x="145354" y="794871"/>
                  </a:cubicBezTo>
                  <a:cubicBezTo>
                    <a:pt x="142714" y="779028"/>
                    <a:pt x="141369" y="762996"/>
                    <a:pt x="139377" y="747059"/>
                  </a:cubicBezTo>
                  <a:cubicBezTo>
                    <a:pt x="128957" y="496954"/>
                    <a:pt x="143640" y="671037"/>
                    <a:pt x="127424" y="573741"/>
                  </a:cubicBezTo>
                  <a:cubicBezTo>
                    <a:pt x="125108" y="559846"/>
                    <a:pt x="125154" y="545496"/>
                    <a:pt x="121448" y="531906"/>
                  </a:cubicBezTo>
                  <a:cubicBezTo>
                    <a:pt x="119104" y="523311"/>
                    <a:pt x="114079" y="515640"/>
                    <a:pt x="109495" y="508000"/>
                  </a:cubicBezTo>
                  <a:cubicBezTo>
                    <a:pt x="102104" y="495681"/>
                    <a:pt x="85589" y="472141"/>
                    <a:pt x="85589" y="472141"/>
                  </a:cubicBezTo>
                  <a:cubicBezTo>
                    <a:pt x="83676" y="464489"/>
                    <a:pt x="77920" y="438875"/>
                    <a:pt x="73636" y="430306"/>
                  </a:cubicBezTo>
                  <a:cubicBezTo>
                    <a:pt x="70424" y="423882"/>
                    <a:pt x="65667" y="418353"/>
                    <a:pt x="61683" y="412377"/>
                  </a:cubicBezTo>
                  <a:cubicBezTo>
                    <a:pt x="57699" y="394447"/>
                    <a:pt x="52454" y="376752"/>
                    <a:pt x="49730" y="358588"/>
                  </a:cubicBezTo>
                  <a:cubicBezTo>
                    <a:pt x="46466" y="336827"/>
                    <a:pt x="48069" y="314424"/>
                    <a:pt x="43754" y="292847"/>
                  </a:cubicBezTo>
                  <a:cubicBezTo>
                    <a:pt x="42007" y="284111"/>
                    <a:pt x="35110" y="277213"/>
                    <a:pt x="31801" y="268941"/>
                  </a:cubicBezTo>
                  <a:cubicBezTo>
                    <a:pt x="27122" y="257243"/>
                    <a:pt x="22319" y="245438"/>
                    <a:pt x="19848" y="233083"/>
                  </a:cubicBezTo>
                  <a:cubicBezTo>
                    <a:pt x="17856" y="223122"/>
                    <a:pt x="16544" y="213000"/>
                    <a:pt x="13871" y="203200"/>
                  </a:cubicBezTo>
                  <a:cubicBezTo>
                    <a:pt x="10556" y="191044"/>
                    <a:pt x="1918" y="167341"/>
                    <a:pt x="1918" y="167341"/>
                  </a:cubicBezTo>
                  <a:cubicBezTo>
                    <a:pt x="-4822" y="79716"/>
                    <a:pt x="7895" y="85663"/>
                    <a:pt x="13871" y="59765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4978400" y="4058024"/>
              <a:ext cx="304800" cy="221129"/>
            </a:xfrm>
            <a:custGeom>
              <a:avLst/>
              <a:gdLst>
                <a:gd name="connsiteX0" fmla="*/ 143435 w 304800"/>
                <a:gd name="connsiteY0" fmla="*/ 29882 h 221129"/>
                <a:gd name="connsiteX1" fmla="*/ 29882 w 304800"/>
                <a:gd name="connsiteY1" fmla="*/ 77694 h 221129"/>
                <a:gd name="connsiteX2" fmla="*/ 11953 w 304800"/>
                <a:gd name="connsiteY2" fmla="*/ 89647 h 221129"/>
                <a:gd name="connsiteX3" fmla="*/ 0 w 304800"/>
                <a:gd name="connsiteY3" fmla="*/ 131482 h 221129"/>
                <a:gd name="connsiteX4" fmla="*/ 11953 w 304800"/>
                <a:gd name="connsiteY4" fmla="*/ 185270 h 221129"/>
                <a:gd name="connsiteX5" fmla="*/ 23906 w 304800"/>
                <a:gd name="connsiteY5" fmla="*/ 203200 h 221129"/>
                <a:gd name="connsiteX6" fmla="*/ 41835 w 304800"/>
                <a:gd name="connsiteY6" fmla="*/ 209176 h 221129"/>
                <a:gd name="connsiteX7" fmla="*/ 65741 w 304800"/>
                <a:gd name="connsiteY7" fmla="*/ 221129 h 221129"/>
                <a:gd name="connsiteX8" fmla="*/ 167341 w 304800"/>
                <a:gd name="connsiteY8" fmla="*/ 215152 h 221129"/>
                <a:gd name="connsiteX9" fmla="*/ 203200 w 304800"/>
                <a:gd name="connsiteY9" fmla="*/ 203200 h 221129"/>
                <a:gd name="connsiteX10" fmla="*/ 256988 w 304800"/>
                <a:gd name="connsiteY10" fmla="*/ 173317 h 221129"/>
                <a:gd name="connsiteX11" fmla="*/ 274918 w 304800"/>
                <a:gd name="connsiteY11" fmla="*/ 155388 h 221129"/>
                <a:gd name="connsiteX12" fmla="*/ 280894 w 304800"/>
                <a:gd name="connsiteY12" fmla="*/ 137458 h 221129"/>
                <a:gd name="connsiteX13" fmla="*/ 292847 w 304800"/>
                <a:gd name="connsiteY13" fmla="*/ 113552 h 221129"/>
                <a:gd name="connsiteX14" fmla="*/ 304800 w 304800"/>
                <a:gd name="connsiteY14" fmla="*/ 77694 h 221129"/>
                <a:gd name="connsiteX15" fmla="*/ 298824 w 304800"/>
                <a:gd name="connsiteY15" fmla="*/ 11952 h 221129"/>
                <a:gd name="connsiteX16" fmla="*/ 280894 w 304800"/>
                <a:gd name="connsiteY16" fmla="*/ 5976 h 221129"/>
                <a:gd name="connsiteX17" fmla="*/ 233082 w 304800"/>
                <a:gd name="connsiteY17" fmla="*/ 0 h 221129"/>
                <a:gd name="connsiteX18" fmla="*/ 143435 w 304800"/>
                <a:gd name="connsiteY18" fmla="*/ 29882 h 22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00" h="221129">
                  <a:moveTo>
                    <a:pt x="143435" y="29882"/>
                  </a:moveTo>
                  <a:cubicBezTo>
                    <a:pt x="109568" y="42831"/>
                    <a:pt x="67270" y="60699"/>
                    <a:pt x="29882" y="77694"/>
                  </a:cubicBezTo>
                  <a:cubicBezTo>
                    <a:pt x="23343" y="80666"/>
                    <a:pt x="16440" y="84038"/>
                    <a:pt x="11953" y="89647"/>
                  </a:cubicBezTo>
                  <a:cubicBezTo>
                    <a:pt x="8833" y="93547"/>
                    <a:pt x="391" y="129917"/>
                    <a:pt x="0" y="131482"/>
                  </a:cubicBezTo>
                  <a:cubicBezTo>
                    <a:pt x="2296" y="145261"/>
                    <a:pt x="4595" y="170554"/>
                    <a:pt x="11953" y="185270"/>
                  </a:cubicBezTo>
                  <a:cubicBezTo>
                    <a:pt x="15165" y="191695"/>
                    <a:pt x="18297" y="198713"/>
                    <a:pt x="23906" y="203200"/>
                  </a:cubicBezTo>
                  <a:cubicBezTo>
                    <a:pt x="28825" y="207135"/>
                    <a:pt x="36045" y="206695"/>
                    <a:pt x="41835" y="209176"/>
                  </a:cubicBezTo>
                  <a:cubicBezTo>
                    <a:pt x="50024" y="212685"/>
                    <a:pt x="57772" y="217145"/>
                    <a:pt x="65741" y="221129"/>
                  </a:cubicBezTo>
                  <a:cubicBezTo>
                    <a:pt x="99608" y="219137"/>
                    <a:pt x="133701" y="219540"/>
                    <a:pt x="167341" y="215152"/>
                  </a:cubicBezTo>
                  <a:cubicBezTo>
                    <a:pt x="179835" y="213522"/>
                    <a:pt x="203200" y="203200"/>
                    <a:pt x="203200" y="203200"/>
                  </a:cubicBezTo>
                  <a:cubicBezTo>
                    <a:pt x="244301" y="175800"/>
                    <a:pt x="225431" y="183837"/>
                    <a:pt x="256988" y="173317"/>
                  </a:cubicBezTo>
                  <a:cubicBezTo>
                    <a:pt x="262965" y="167341"/>
                    <a:pt x="270230" y="162421"/>
                    <a:pt x="274918" y="155388"/>
                  </a:cubicBezTo>
                  <a:cubicBezTo>
                    <a:pt x="278413" y="150146"/>
                    <a:pt x="278412" y="143249"/>
                    <a:pt x="280894" y="137458"/>
                  </a:cubicBezTo>
                  <a:cubicBezTo>
                    <a:pt x="284403" y="129269"/>
                    <a:pt x="289538" y="121824"/>
                    <a:pt x="292847" y="113552"/>
                  </a:cubicBezTo>
                  <a:cubicBezTo>
                    <a:pt x="297526" y="101854"/>
                    <a:pt x="304800" y="77694"/>
                    <a:pt x="304800" y="77694"/>
                  </a:cubicBezTo>
                  <a:cubicBezTo>
                    <a:pt x="302808" y="55780"/>
                    <a:pt x="305782" y="32827"/>
                    <a:pt x="298824" y="11952"/>
                  </a:cubicBezTo>
                  <a:cubicBezTo>
                    <a:pt x="296832" y="5975"/>
                    <a:pt x="287092" y="7103"/>
                    <a:pt x="280894" y="5976"/>
                  </a:cubicBezTo>
                  <a:cubicBezTo>
                    <a:pt x="265092" y="3103"/>
                    <a:pt x="249019" y="1992"/>
                    <a:pt x="233082" y="0"/>
                  </a:cubicBezTo>
                  <a:cubicBezTo>
                    <a:pt x="189275" y="6258"/>
                    <a:pt x="177302" y="16933"/>
                    <a:pt x="143435" y="29882"/>
                  </a:cubicBez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3550023" y="3938294"/>
              <a:ext cx="300116" cy="225304"/>
            </a:xfrm>
            <a:custGeom>
              <a:avLst/>
              <a:gdLst>
                <a:gd name="connsiteX0" fmla="*/ 256988 w 300116"/>
                <a:gd name="connsiteY0" fmla="*/ 137660 h 225304"/>
                <a:gd name="connsiteX1" fmla="*/ 137458 w 300116"/>
                <a:gd name="connsiteY1" fmla="*/ 12154 h 225304"/>
                <a:gd name="connsiteX2" fmla="*/ 101600 w 300116"/>
                <a:gd name="connsiteY2" fmla="*/ 201 h 225304"/>
                <a:gd name="connsiteX3" fmla="*/ 5976 w 300116"/>
                <a:gd name="connsiteY3" fmla="*/ 24107 h 225304"/>
                <a:gd name="connsiteX4" fmla="*/ 0 w 300116"/>
                <a:gd name="connsiteY4" fmla="*/ 42036 h 225304"/>
                <a:gd name="connsiteX5" fmla="*/ 5976 w 300116"/>
                <a:gd name="connsiteY5" fmla="*/ 95825 h 225304"/>
                <a:gd name="connsiteX6" fmla="*/ 17929 w 300116"/>
                <a:gd name="connsiteY6" fmla="*/ 113754 h 225304"/>
                <a:gd name="connsiteX7" fmla="*/ 41835 w 300116"/>
                <a:gd name="connsiteY7" fmla="*/ 155589 h 225304"/>
                <a:gd name="connsiteX8" fmla="*/ 113553 w 300116"/>
                <a:gd name="connsiteY8" fmla="*/ 191448 h 225304"/>
                <a:gd name="connsiteX9" fmla="*/ 137458 w 300116"/>
                <a:gd name="connsiteY9" fmla="*/ 203401 h 225304"/>
                <a:gd name="connsiteX10" fmla="*/ 161364 w 300116"/>
                <a:gd name="connsiteY10" fmla="*/ 209378 h 225304"/>
                <a:gd name="connsiteX11" fmla="*/ 203200 w 300116"/>
                <a:gd name="connsiteY11" fmla="*/ 221330 h 225304"/>
                <a:gd name="connsiteX12" fmla="*/ 292847 w 300116"/>
                <a:gd name="connsiteY12" fmla="*/ 215354 h 225304"/>
                <a:gd name="connsiteX13" fmla="*/ 286870 w 300116"/>
                <a:gd name="connsiteY13" fmla="*/ 149613 h 225304"/>
                <a:gd name="connsiteX14" fmla="*/ 256988 w 300116"/>
                <a:gd name="connsiteY14" fmla="*/ 137660 h 22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116" h="225304">
                  <a:moveTo>
                    <a:pt x="256988" y="137660"/>
                  </a:moveTo>
                  <a:cubicBezTo>
                    <a:pt x="232086" y="114750"/>
                    <a:pt x="180730" y="50433"/>
                    <a:pt x="137458" y="12154"/>
                  </a:cubicBezTo>
                  <a:cubicBezTo>
                    <a:pt x="128021" y="3806"/>
                    <a:pt x="101600" y="201"/>
                    <a:pt x="101600" y="201"/>
                  </a:cubicBezTo>
                  <a:cubicBezTo>
                    <a:pt x="54672" y="3811"/>
                    <a:pt x="29519" y="-11208"/>
                    <a:pt x="5976" y="24107"/>
                  </a:cubicBezTo>
                  <a:cubicBezTo>
                    <a:pt x="2482" y="29349"/>
                    <a:pt x="1992" y="36060"/>
                    <a:pt x="0" y="42036"/>
                  </a:cubicBezTo>
                  <a:cubicBezTo>
                    <a:pt x="1992" y="59966"/>
                    <a:pt x="1601" y="78324"/>
                    <a:pt x="5976" y="95825"/>
                  </a:cubicBezTo>
                  <a:cubicBezTo>
                    <a:pt x="7718" y="102793"/>
                    <a:pt x="14365" y="107518"/>
                    <a:pt x="17929" y="113754"/>
                  </a:cubicBezTo>
                  <a:cubicBezTo>
                    <a:pt x="22459" y="121682"/>
                    <a:pt x="33514" y="148308"/>
                    <a:pt x="41835" y="155589"/>
                  </a:cubicBezTo>
                  <a:cubicBezTo>
                    <a:pt x="87514" y="195557"/>
                    <a:pt x="64648" y="166994"/>
                    <a:pt x="113553" y="191448"/>
                  </a:cubicBezTo>
                  <a:cubicBezTo>
                    <a:pt x="121521" y="195432"/>
                    <a:pt x="129116" y="200273"/>
                    <a:pt x="137458" y="203401"/>
                  </a:cubicBezTo>
                  <a:cubicBezTo>
                    <a:pt x="145149" y="206285"/>
                    <a:pt x="153439" y="207217"/>
                    <a:pt x="161364" y="209378"/>
                  </a:cubicBezTo>
                  <a:cubicBezTo>
                    <a:pt x="175356" y="213194"/>
                    <a:pt x="189255" y="217346"/>
                    <a:pt x="203200" y="221330"/>
                  </a:cubicBezTo>
                  <a:cubicBezTo>
                    <a:pt x="233082" y="219338"/>
                    <a:pt x="270108" y="234844"/>
                    <a:pt x="292847" y="215354"/>
                  </a:cubicBezTo>
                  <a:cubicBezTo>
                    <a:pt x="309554" y="201034"/>
                    <a:pt x="293079" y="170723"/>
                    <a:pt x="286870" y="149613"/>
                  </a:cubicBezTo>
                  <a:cubicBezTo>
                    <a:pt x="277774" y="118687"/>
                    <a:pt x="281890" y="160570"/>
                    <a:pt x="256988" y="137660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63226" y="6488668"/>
            <a:ext cx="450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Diencephalische</a:t>
            </a:r>
            <a:r>
              <a:rPr lang="hu-HU" dirty="0" smtClean="0"/>
              <a:t> </a:t>
            </a:r>
            <a:r>
              <a:rPr lang="hu-HU" dirty="0" err="1" smtClean="0"/>
              <a:t>Strukturen</a:t>
            </a:r>
            <a:r>
              <a:rPr lang="hu-HU" dirty="0" smtClean="0"/>
              <a:t> sind </a:t>
            </a:r>
            <a:r>
              <a:rPr lang="hu-HU" dirty="0" err="1" smtClean="0"/>
              <a:t>rot</a:t>
            </a:r>
            <a:r>
              <a:rPr lang="hu-HU" dirty="0" smtClean="0"/>
              <a:t> </a:t>
            </a:r>
            <a:r>
              <a:rPr lang="hu-HU" dirty="0" err="1" smtClean="0"/>
              <a:t>markiert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949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0" y="-8551"/>
            <a:ext cx="9144000" cy="6610398"/>
            <a:chOff x="0" y="123801"/>
            <a:chExt cx="9144000" cy="6610398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801"/>
              <a:ext cx="9144000" cy="6610398"/>
            </a:xfrm>
            <a:prstGeom prst="rect">
              <a:avLst/>
            </a:prstGeom>
          </p:spPr>
        </p:pic>
        <p:sp>
          <p:nvSpPr>
            <p:cNvPr id="4" name="Szabadkézi sokszög 3"/>
            <p:cNvSpPr/>
            <p:nvPr/>
          </p:nvSpPr>
          <p:spPr>
            <a:xfrm>
              <a:off x="3569866" y="2886323"/>
              <a:ext cx="2083511" cy="1115746"/>
            </a:xfrm>
            <a:custGeom>
              <a:avLst/>
              <a:gdLst>
                <a:gd name="connsiteX0" fmla="*/ 24124 w 2083511"/>
                <a:gd name="connsiteY0" fmla="*/ 222637 h 1115746"/>
                <a:gd name="connsiteX1" fmla="*/ 40026 w 2083511"/>
                <a:gd name="connsiteY1" fmla="*/ 182880 h 1115746"/>
                <a:gd name="connsiteX2" fmla="*/ 71831 w 2083511"/>
                <a:gd name="connsiteY2" fmla="*/ 95416 h 1115746"/>
                <a:gd name="connsiteX3" fmla="*/ 79783 w 2083511"/>
                <a:gd name="connsiteY3" fmla="*/ 63611 h 1115746"/>
                <a:gd name="connsiteX4" fmla="*/ 143393 w 2083511"/>
                <a:gd name="connsiteY4" fmla="*/ 7952 h 1115746"/>
                <a:gd name="connsiteX5" fmla="*/ 167247 w 2083511"/>
                <a:gd name="connsiteY5" fmla="*/ 0 h 1115746"/>
                <a:gd name="connsiteX6" fmla="*/ 278565 w 2083511"/>
                <a:gd name="connsiteY6" fmla="*/ 7952 h 1115746"/>
                <a:gd name="connsiteX7" fmla="*/ 326273 w 2083511"/>
                <a:gd name="connsiteY7" fmla="*/ 23854 h 1115746"/>
                <a:gd name="connsiteX8" fmla="*/ 373981 w 2083511"/>
                <a:gd name="connsiteY8" fmla="*/ 55660 h 1115746"/>
                <a:gd name="connsiteX9" fmla="*/ 397835 w 2083511"/>
                <a:gd name="connsiteY9" fmla="*/ 79514 h 1115746"/>
                <a:gd name="connsiteX10" fmla="*/ 421689 w 2083511"/>
                <a:gd name="connsiteY10" fmla="*/ 87465 h 1115746"/>
                <a:gd name="connsiteX11" fmla="*/ 517104 w 2083511"/>
                <a:gd name="connsiteY11" fmla="*/ 95416 h 1115746"/>
                <a:gd name="connsiteX12" fmla="*/ 564812 w 2083511"/>
                <a:gd name="connsiteY12" fmla="*/ 111319 h 1115746"/>
                <a:gd name="connsiteX13" fmla="*/ 588666 w 2083511"/>
                <a:gd name="connsiteY13" fmla="*/ 127221 h 1115746"/>
                <a:gd name="connsiteX14" fmla="*/ 660228 w 2083511"/>
                <a:gd name="connsiteY14" fmla="*/ 151075 h 1115746"/>
                <a:gd name="connsiteX15" fmla="*/ 684082 w 2083511"/>
                <a:gd name="connsiteY15" fmla="*/ 159027 h 1115746"/>
                <a:gd name="connsiteX16" fmla="*/ 715887 w 2083511"/>
                <a:gd name="connsiteY16" fmla="*/ 174929 h 1115746"/>
                <a:gd name="connsiteX17" fmla="*/ 827205 w 2083511"/>
                <a:gd name="connsiteY17" fmla="*/ 190832 h 1115746"/>
                <a:gd name="connsiteX18" fmla="*/ 890816 w 2083511"/>
                <a:gd name="connsiteY18" fmla="*/ 198783 h 1115746"/>
                <a:gd name="connsiteX19" fmla="*/ 954426 w 2083511"/>
                <a:gd name="connsiteY19" fmla="*/ 214686 h 1115746"/>
                <a:gd name="connsiteX20" fmla="*/ 1002134 w 2083511"/>
                <a:gd name="connsiteY20" fmla="*/ 230588 h 1115746"/>
                <a:gd name="connsiteX21" fmla="*/ 1296332 w 2083511"/>
                <a:gd name="connsiteY21" fmla="*/ 222637 h 1115746"/>
                <a:gd name="connsiteX22" fmla="*/ 1383797 w 2083511"/>
                <a:gd name="connsiteY22" fmla="*/ 198783 h 1115746"/>
                <a:gd name="connsiteX23" fmla="*/ 1431504 w 2083511"/>
                <a:gd name="connsiteY23" fmla="*/ 182880 h 1115746"/>
                <a:gd name="connsiteX24" fmla="*/ 1455358 w 2083511"/>
                <a:gd name="connsiteY24" fmla="*/ 174929 h 1115746"/>
                <a:gd name="connsiteX25" fmla="*/ 1487164 w 2083511"/>
                <a:gd name="connsiteY25" fmla="*/ 159027 h 1115746"/>
                <a:gd name="connsiteX26" fmla="*/ 1534871 w 2083511"/>
                <a:gd name="connsiteY26" fmla="*/ 143124 h 1115746"/>
                <a:gd name="connsiteX27" fmla="*/ 1558725 w 2083511"/>
                <a:gd name="connsiteY27" fmla="*/ 135173 h 1115746"/>
                <a:gd name="connsiteX28" fmla="*/ 1614384 w 2083511"/>
                <a:gd name="connsiteY28" fmla="*/ 119270 h 1115746"/>
                <a:gd name="connsiteX29" fmla="*/ 1717751 w 2083511"/>
                <a:gd name="connsiteY29" fmla="*/ 95416 h 1115746"/>
                <a:gd name="connsiteX30" fmla="*/ 1741605 w 2083511"/>
                <a:gd name="connsiteY30" fmla="*/ 87465 h 1115746"/>
                <a:gd name="connsiteX31" fmla="*/ 1773411 w 2083511"/>
                <a:gd name="connsiteY31" fmla="*/ 79514 h 1115746"/>
                <a:gd name="connsiteX32" fmla="*/ 1964242 w 2083511"/>
                <a:gd name="connsiteY32" fmla="*/ 103367 h 1115746"/>
                <a:gd name="connsiteX33" fmla="*/ 1988096 w 2083511"/>
                <a:gd name="connsiteY33" fmla="*/ 127221 h 1115746"/>
                <a:gd name="connsiteX34" fmla="*/ 1996047 w 2083511"/>
                <a:gd name="connsiteY34" fmla="*/ 151075 h 1115746"/>
                <a:gd name="connsiteX35" fmla="*/ 2035804 w 2083511"/>
                <a:gd name="connsiteY35" fmla="*/ 206734 h 1115746"/>
                <a:gd name="connsiteX36" fmla="*/ 2051706 w 2083511"/>
                <a:gd name="connsiteY36" fmla="*/ 270345 h 1115746"/>
                <a:gd name="connsiteX37" fmla="*/ 2059657 w 2083511"/>
                <a:gd name="connsiteY37" fmla="*/ 294199 h 1115746"/>
                <a:gd name="connsiteX38" fmla="*/ 2067609 w 2083511"/>
                <a:gd name="connsiteY38" fmla="*/ 326004 h 1115746"/>
                <a:gd name="connsiteX39" fmla="*/ 2083511 w 2083511"/>
                <a:gd name="connsiteY39" fmla="*/ 373712 h 1115746"/>
                <a:gd name="connsiteX40" fmla="*/ 2067609 w 2083511"/>
                <a:gd name="connsiteY40" fmla="*/ 612251 h 1115746"/>
                <a:gd name="connsiteX41" fmla="*/ 2059657 w 2083511"/>
                <a:gd name="connsiteY41" fmla="*/ 636105 h 1115746"/>
                <a:gd name="connsiteX42" fmla="*/ 2051706 w 2083511"/>
                <a:gd name="connsiteY42" fmla="*/ 675861 h 1115746"/>
                <a:gd name="connsiteX43" fmla="*/ 2027852 w 2083511"/>
                <a:gd name="connsiteY43" fmla="*/ 707667 h 1115746"/>
                <a:gd name="connsiteX44" fmla="*/ 1996047 w 2083511"/>
                <a:gd name="connsiteY44" fmla="*/ 771277 h 1115746"/>
                <a:gd name="connsiteX45" fmla="*/ 1988096 w 2083511"/>
                <a:gd name="connsiteY45" fmla="*/ 795131 h 1115746"/>
                <a:gd name="connsiteX46" fmla="*/ 1964242 w 2083511"/>
                <a:gd name="connsiteY46" fmla="*/ 818985 h 1115746"/>
                <a:gd name="connsiteX47" fmla="*/ 1956291 w 2083511"/>
                <a:gd name="connsiteY47" fmla="*/ 842839 h 1115746"/>
                <a:gd name="connsiteX48" fmla="*/ 1908583 w 2083511"/>
                <a:gd name="connsiteY48" fmla="*/ 882595 h 1115746"/>
                <a:gd name="connsiteX49" fmla="*/ 1892680 w 2083511"/>
                <a:gd name="connsiteY49" fmla="*/ 906449 h 1115746"/>
                <a:gd name="connsiteX50" fmla="*/ 1844972 w 2083511"/>
                <a:gd name="connsiteY50" fmla="*/ 954157 h 1115746"/>
                <a:gd name="connsiteX51" fmla="*/ 1765459 w 2083511"/>
                <a:gd name="connsiteY51" fmla="*/ 1009816 h 1115746"/>
                <a:gd name="connsiteX52" fmla="*/ 1717751 w 2083511"/>
                <a:gd name="connsiteY52" fmla="*/ 1041621 h 1115746"/>
                <a:gd name="connsiteX53" fmla="*/ 1670044 w 2083511"/>
                <a:gd name="connsiteY53" fmla="*/ 1057524 h 1115746"/>
                <a:gd name="connsiteX54" fmla="*/ 1598482 w 2083511"/>
                <a:gd name="connsiteY54" fmla="*/ 1081378 h 1115746"/>
                <a:gd name="connsiteX55" fmla="*/ 1550774 w 2083511"/>
                <a:gd name="connsiteY55" fmla="*/ 1097280 h 1115746"/>
                <a:gd name="connsiteX56" fmla="*/ 1526920 w 2083511"/>
                <a:gd name="connsiteY56" fmla="*/ 1105232 h 1115746"/>
                <a:gd name="connsiteX57" fmla="*/ 1495115 w 2083511"/>
                <a:gd name="connsiteY57" fmla="*/ 1113183 h 1115746"/>
                <a:gd name="connsiteX58" fmla="*/ 1431504 w 2083511"/>
                <a:gd name="connsiteY58" fmla="*/ 1105232 h 1115746"/>
                <a:gd name="connsiteX59" fmla="*/ 1439456 w 2083511"/>
                <a:gd name="connsiteY59" fmla="*/ 985962 h 1115746"/>
                <a:gd name="connsiteX60" fmla="*/ 1431504 w 2083511"/>
                <a:gd name="connsiteY60" fmla="*/ 946206 h 1115746"/>
                <a:gd name="connsiteX61" fmla="*/ 1407651 w 2083511"/>
                <a:gd name="connsiteY61" fmla="*/ 938254 h 1115746"/>
                <a:gd name="connsiteX62" fmla="*/ 1375845 w 2083511"/>
                <a:gd name="connsiteY62" fmla="*/ 930303 h 1115746"/>
                <a:gd name="connsiteX63" fmla="*/ 1304284 w 2083511"/>
                <a:gd name="connsiteY63" fmla="*/ 938254 h 1115746"/>
                <a:gd name="connsiteX64" fmla="*/ 1256576 w 2083511"/>
                <a:gd name="connsiteY64" fmla="*/ 954157 h 1115746"/>
                <a:gd name="connsiteX65" fmla="*/ 1232722 w 2083511"/>
                <a:gd name="connsiteY65" fmla="*/ 970060 h 1115746"/>
                <a:gd name="connsiteX66" fmla="*/ 1216819 w 2083511"/>
                <a:gd name="connsiteY66" fmla="*/ 993914 h 1115746"/>
                <a:gd name="connsiteX67" fmla="*/ 1192965 w 2083511"/>
                <a:gd name="connsiteY67" fmla="*/ 1001865 h 1115746"/>
                <a:gd name="connsiteX68" fmla="*/ 1010085 w 2083511"/>
                <a:gd name="connsiteY68" fmla="*/ 993914 h 1115746"/>
                <a:gd name="connsiteX69" fmla="*/ 962377 w 2083511"/>
                <a:gd name="connsiteY69" fmla="*/ 978011 h 1115746"/>
                <a:gd name="connsiteX70" fmla="*/ 898767 w 2083511"/>
                <a:gd name="connsiteY70" fmla="*/ 970060 h 1115746"/>
                <a:gd name="connsiteX71" fmla="*/ 874913 w 2083511"/>
                <a:gd name="connsiteY71" fmla="*/ 962108 h 1115746"/>
                <a:gd name="connsiteX72" fmla="*/ 851059 w 2083511"/>
                <a:gd name="connsiteY72" fmla="*/ 946206 h 1115746"/>
                <a:gd name="connsiteX73" fmla="*/ 819254 w 2083511"/>
                <a:gd name="connsiteY73" fmla="*/ 938254 h 1115746"/>
                <a:gd name="connsiteX74" fmla="*/ 620471 w 2083511"/>
                <a:gd name="connsiteY74" fmla="*/ 946206 h 1115746"/>
                <a:gd name="connsiteX75" fmla="*/ 644325 w 2083511"/>
                <a:gd name="connsiteY75" fmla="*/ 954157 h 1115746"/>
                <a:gd name="connsiteX76" fmla="*/ 684082 w 2083511"/>
                <a:gd name="connsiteY76" fmla="*/ 1001865 h 1115746"/>
                <a:gd name="connsiteX77" fmla="*/ 684082 w 2083511"/>
                <a:gd name="connsiteY77" fmla="*/ 1097280 h 1115746"/>
                <a:gd name="connsiteX78" fmla="*/ 660228 w 2083511"/>
                <a:gd name="connsiteY78" fmla="*/ 1105232 h 1115746"/>
                <a:gd name="connsiteX79" fmla="*/ 572764 w 2083511"/>
                <a:gd name="connsiteY79" fmla="*/ 1097280 h 1115746"/>
                <a:gd name="connsiteX80" fmla="*/ 525056 w 2083511"/>
                <a:gd name="connsiteY80" fmla="*/ 1065475 h 1115746"/>
                <a:gd name="connsiteX81" fmla="*/ 493251 w 2083511"/>
                <a:gd name="connsiteY81" fmla="*/ 1049573 h 1115746"/>
                <a:gd name="connsiteX82" fmla="*/ 469397 w 2083511"/>
                <a:gd name="connsiteY82" fmla="*/ 1033670 h 1115746"/>
                <a:gd name="connsiteX83" fmla="*/ 445543 w 2083511"/>
                <a:gd name="connsiteY83" fmla="*/ 1025719 h 1115746"/>
                <a:gd name="connsiteX84" fmla="*/ 429640 w 2083511"/>
                <a:gd name="connsiteY84" fmla="*/ 1001865 h 1115746"/>
                <a:gd name="connsiteX85" fmla="*/ 381932 w 2083511"/>
                <a:gd name="connsiteY85" fmla="*/ 978011 h 1115746"/>
                <a:gd name="connsiteX86" fmla="*/ 318322 w 2083511"/>
                <a:gd name="connsiteY86" fmla="*/ 938254 h 1115746"/>
                <a:gd name="connsiteX87" fmla="*/ 294468 w 2083511"/>
                <a:gd name="connsiteY87" fmla="*/ 922352 h 1115746"/>
                <a:gd name="connsiteX88" fmla="*/ 246760 w 2083511"/>
                <a:gd name="connsiteY88" fmla="*/ 898498 h 1115746"/>
                <a:gd name="connsiteX89" fmla="*/ 199052 w 2083511"/>
                <a:gd name="connsiteY89" fmla="*/ 842839 h 1115746"/>
                <a:gd name="connsiteX90" fmla="*/ 151344 w 2083511"/>
                <a:gd name="connsiteY90" fmla="*/ 803082 h 1115746"/>
                <a:gd name="connsiteX91" fmla="*/ 119539 w 2083511"/>
                <a:gd name="connsiteY91" fmla="*/ 771277 h 1115746"/>
                <a:gd name="connsiteX92" fmla="*/ 111588 w 2083511"/>
                <a:gd name="connsiteY92" fmla="*/ 747423 h 1115746"/>
                <a:gd name="connsiteX93" fmla="*/ 87734 w 2083511"/>
                <a:gd name="connsiteY93" fmla="*/ 731520 h 1115746"/>
                <a:gd name="connsiteX94" fmla="*/ 79783 w 2083511"/>
                <a:gd name="connsiteY94" fmla="*/ 691764 h 1115746"/>
                <a:gd name="connsiteX95" fmla="*/ 71831 w 2083511"/>
                <a:gd name="connsiteY95" fmla="*/ 659959 h 1115746"/>
                <a:gd name="connsiteX96" fmla="*/ 63880 w 2083511"/>
                <a:gd name="connsiteY96" fmla="*/ 604300 h 1115746"/>
                <a:gd name="connsiteX97" fmla="*/ 47977 w 2083511"/>
                <a:gd name="connsiteY97" fmla="*/ 556592 h 1115746"/>
                <a:gd name="connsiteX98" fmla="*/ 40026 w 2083511"/>
                <a:gd name="connsiteY98" fmla="*/ 508884 h 1115746"/>
                <a:gd name="connsiteX99" fmla="*/ 32075 w 2083511"/>
                <a:gd name="connsiteY99" fmla="*/ 445274 h 1115746"/>
                <a:gd name="connsiteX100" fmla="*/ 16172 w 2083511"/>
                <a:gd name="connsiteY100" fmla="*/ 389614 h 1115746"/>
                <a:gd name="connsiteX101" fmla="*/ 270 w 2083511"/>
                <a:gd name="connsiteY101" fmla="*/ 286247 h 1115746"/>
                <a:gd name="connsiteX102" fmla="*/ 24124 w 2083511"/>
                <a:gd name="connsiteY102" fmla="*/ 222637 h 111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83511" h="1115746">
                  <a:moveTo>
                    <a:pt x="24124" y="222637"/>
                  </a:moveTo>
                  <a:cubicBezTo>
                    <a:pt x="30750" y="205409"/>
                    <a:pt x="35829" y="196522"/>
                    <a:pt x="40026" y="182880"/>
                  </a:cubicBezTo>
                  <a:cubicBezTo>
                    <a:pt x="66054" y="98287"/>
                    <a:pt x="40392" y="142576"/>
                    <a:pt x="71831" y="95416"/>
                  </a:cubicBezTo>
                  <a:cubicBezTo>
                    <a:pt x="74482" y="84814"/>
                    <a:pt x="75478" y="73655"/>
                    <a:pt x="79783" y="63611"/>
                  </a:cubicBezTo>
                  <a:cubicBezTo>
                    <a:pt x="90606" y="38357"/>
                    <a:pt x="119094" y="16052"/>
                    <a:pt x="143393" y="7952"/>
                  </a:cubicBezTo>
                  <a:lnTo>
                    <a:pt x="167247" y="0"/>
                  </a:lnTo>
                  <a:cubicBezTo>
                    <a:pt x="204353" y="2651"/>
                    <a:pt x="241776" y="2434"/>
                    <a:pt x="278565" y="7952"/>
                  </a:cubicBezTo>
                  <a:cubicBezTo>
                    <a:pt x="295142" y="10439"/>
                    <a:pt x="326273" y="23854"/>
                    <a:pt x="326273" y="23854"/>
                  </a:cubicBezTo>
                  <a:cubicBezTo>
                    <a:pt x="342176" y="34456"/>
                    <a:pt x="360466" y="42145"/>
                    <a:pt x="373981" y="55660"/>
                  </a:cubicBezTo>
                  <a:cubicBezTo>
                    <a:pt x="381932" y="63611"/>
                    <a:pt x="388479" y="73277"/>
                    <a:pt x="397835" y="79514"/>
                  </a:cubicBezTo>
                  <a:cubicBezTo>
                    <a:pt x="404809" y="84163"/>
                    <a:pt x="413381" y="86357"/>
                    <a:pt x="421689" y="87465"/>
                  </a:cubicBezTo>
                  <a:cubicBezTo>
                    <a:pt x="453324" y="91683"/>
                    <a:pt x="485299" y="92766"/>
                    <a:pt x="517104" y="95416"/>
                  </a:cubicBezTo>
                  <a:cubicBezTo>
                    <a:pt x="533007" y="100717"/>
                    <a:pt x="550864" y="102021"/>
                    <a:pt x="564812" y="111319"/>
                  </a:cubicBezTo>
                  <a:cubicBezTo>
                    <a:pt x="572763" y="116620"/>
                    <a:pt x="579933" y="123340"/>
                    <a:pt x="588666" y="127221"/>
                  </a:cubicBezTo>
                  <a:cubicBezTo>
                    <a:pt x="588681" y="127228"/>
                    <a:pt x="648293" y="147097"/>
                    <a:pt x="660228" y="151075"/>
                  </a:cubicBezTo>
                  <a:cubicBezTo>
                    <a:pt x="668179" y="153726"/>
                    <a:pt x="676585" y="155279"/>
                    <a:pt x="684082" y="159027"/>
                  </a:cubicBezTo>
                  <a:cubicBezTo>
                    <a:pt x="694684" y="164328"/>
                    <a:pt x="704642" y="171181"/>
                    <a:pt x="715887" y="174929"/>
                  </a:cubicBezTo>
                  <a:cubicBezTo>
                    <a:pt x="741500" y="183466"/>
                    <a:pt x="809125" y="188705"/>
                    <a:pt x="827205" y="190832"/>
                  </a:cubicBezTo>
                  <a:lnTo>
                    <a:pt x="890816" y="198783"/>
                  </a:lnTo>
                  <a:cubicBezTo>
                    <a:pt x="963195" y="222908"/>
                    <a:pt x="848881" y="185901"/>
                    <a:pt x="954426" y="214686"/>
                  </a:cubicBezTo>
                  <a:cubicBezTo>
                    <a:pt x="970598" y="219097"/>
                    <a:pt x="1002134" y="230588"/>
                    <a:pt x="1002134" y="230588"/>
                  </a:cubicBezTo>
                  <a:cubicBezTo>
                    <a:pt x="1100200" y="227938"/>
                    <a:pt x="1198341" y="227303"/>
                    <a:pt x="1296332" y="222637"/>
                  </a:cubicBezTo>
                  <a:cubicBezTo>
                    <a:pt x="1322559" y="221388"/>
                    <a:pt x="1360438" y="206569"/>
                    <a:pt x="1383797" y="198783"/>
                  </a:cubicBezTo>
                  <a:lnTo>
                    <a:pt x="1431504" y="182880"/>
                  </a:lnTo>
                  <a:cubicBezTo>
                    <a:pt x="1439455" y="180229"/>
                    <a:pt x="1447861" y="178677"/>
                    <a:pt x="1455358" y="174929"/>
                  </a:cubicBezTo>
                  <a:cubicBezTo>
                    <a:pt x="1465960" y="169628"/>
                    <a:pt x="1476159" y="163429"/>
                    <a:pt x="1487164" y="159027"/>
                  </a:cubicBezTo>
                  <a:cubicBezTo>
                    <a:pt x="1502728" y="152802"/>
                    <a:pt x="1518969" y="148425"/>
                    <a:pt x="1534871" y="143124"/>
                  </a:cubicBezTo>
                  <a:cubicBezTo>
                    <a:pt x="1542822" y="140474"/>
                    <a:pt x="1550594" y="137206"/>
                    <a:pt x="1558725" y="135173"/>
                  </a:cubicBezTo>
                  <a:cubicBezTo>
                    <a:pt x="1598662" y="125188"/>
                    <a:pt x="1580163" y="130677"/>
                    <a:pt x="1614384" y="119270"/>
                  </a:cubicBezTo>
                  <a:cubicBezTo>
                    <a:pt x="1663754" y="86356"/>
                    <a:pt x="1619382" y="110549"/>
                    <a:pt x="1717751" y="95416"/>
                  </a:cubicBezTo>
                  <a:cubicBezTo>
                    <a:pt x="1726035" y="94142"/>
                    <a:pt x="1733546" y="89767"/>
                    <a:pt x="1741605" y="87465"/>
                  </a:cubicBezTo>
                  <a:cubicBezTo>
                    <a:pt x="1752113" y="84463"/>
                    <a:pt x="1762809" y="82164"/>
                    <a:pt x="1773411" y="79514"/>
                  </a:cubicBezTo>
                  <a:cubicBezTo>
                    <a:pt x="1863074" y="83783"/>
                    <a:pt x="1908920" y="57266"/>
                    <a:pt x="1964242" y="103367"/>
                  </a:cubicBezTo>
                  <a:cubicBezTo>
                    <a:pt x="1972881" y="110566"/>
                    <a:pt x="1980145" y="119270"/>
                    <a:pt x="1988096" y="127221"/>
                  </a:cubicBezTo>
                  <a:cubicBezTo>
                    <a:pt x="1990746" y="135172"/>
                    <a:pt x="1991398" y="144101"/>
                    <a:pt x="1996047" y="151075"/>
                  </a:cubicBezTo>
                  <a:cubicBezTo>
                    <a:pt x="2039680" y="216526"/>
                    <a:pt x="2002858" y="129860"/>
                    <a:pt x="2035804" y="206734"/>
                  </a:cubicBezTo>
                  <a:cubicBezTo>
                    <a:pt x="2046708" y="232177"/>
                    <a:pt x="2044240" y="240481"/>
                    <a:pt x="2051706" y="270345"/>
                  </a:cubicBezTo>
                  <a:cubicBezTo>
                    <a:pt x="2053739" y="278476"/>
                    <a:pt x="2057354" y="286140"/>
                    <a:pt x="2059657" y="294199"/>
                  </a:cubicBezTo>
                  <a:cubicBezTo>
                    <a:pt x="2062659" y="304707"/>
                    <a:pt x="2064469" y="315537"/>
                    <a:pt x="2067609" y="326004"/>
                  </a:cubicBezTo>
                  <a:cubicBezTo>
                    <a:pt x="2072426" y="342060"/>
                    <a:pt x="2083511" y="373712"/>
                    <a:pt x="2083511" y="373712"/>
                  </a:cubicBezTo>
                  <a:cubicBezTo>
                    <a:pt x="2079918" y="463551"/>
                    <a:pt x="2087566" y="532423"/>
                    <a:pt x="2067609" y="612251"/>
                  </a:cubicBezTo>
                  <a:cubicBezTo>
                    <a:pt x="2065576" y="620382"/>
                    <a:pt x="2061690" y="627974"/>
                    <a:pt x="2059657" y="636105"/>
                  </a:cubicBezTo>
                  <a:cubicBezTo>
                    <a:pt x="2056379" y="649216"/>
                    <a:pt x="2057195" y="663511"/>
                    <a:pt x="2051706" y="675861"/>
                  </a:cubicBezTo>
                  <a:cubicBezTo>
                    <a:pt x="2046324" y="687971"/>
                    <a:pt x="2034529" y="696220"/>
                    <a:pt x="2027852" y="707667"/>
                  </a:cubicBezTo>
                  <a:cubicBezTo>
                    <a:pt x="2015907" y="728144"/>
                    <a:pt x="2003543" y="748787"/>
                    <a:pt x="1996047" y="771277"/>
                  </a:cubicBezTo>
                  <a:cubicBezTo>
                    <a:pt x="1993397" y="779228"/>
                    <a:pt x="1992745" y="788157"/>
                    <a:pt x="1988096" y="795131"/>
                  </a:cubicBezTo>
                  <a:cubicBezTo>
                    <a:pt x="1981859" y="804487"/>
                    <a:pt x="1972193" y="811034"/>
                    <a:pt x="1964242" y="818985"/>
                  </a:cubicBezTo>
                  <a:cubicBezTo>
                    <a:pt x="1961592" y="826936"/>
                    <a:pt x="1960940" y="835865"/>
                    <a:pt x="1956291" y="842839"/>
                  </a:cubicBezTo>
                  <a:cubicBezTo>
                    <a:pt x="1944046" y="861207"/>
                    <a:pt x="1926185" y="870861"/>
                    <a:pt x="1908583" y="882595"/>
                  </a:cubicBezTo>
                  <a:cubicBezTo>
                    <a:pt x="1903282" y="890546"/>
                    <a:pt x="1899029" y="899306"/>
                    <a:pt x="1892680" y="906449"/>
                  </a:cubicBezTo>
                  <a:cubicBezTo>
                    <a:pt x="1877739" y="923258"/>
                    <a:pt x="1862964" y="940663"/>
                    <a:pt x="1844972" y="954157"/>
                  </a:cubicBezTo>
                  <a:cubicBezTo>
                    <a:pt x="1797874" y="989481"/>
                    <a:pt x="1824198" y="970656"/>
                    <a:pt x="1765459" y="1009816"/>
                  </a:cubicBezTo>
                  <a:lnTo>
                    <a:pt x="1717751" y="1041621"/>
                  </a:lnTo>
                  <a:lnTo>
                    <a:pt x="1670044" y="1057524"/>
                  </a:lnTo>
                  <a:cubicBezTo>
                    <a:pt x="1626003" y="1086885"/>
                    <a:pt x="1667042" y="1064239"/>
                    <a:pt x="1598482" y="1081378"/>
                  </a:cubicBezTo>
                  <a:cubicBezTo>
                    <a:pt x="1582220" y="1085443"/>
                    <a:pt x="1566677" y="1091979"/>
                    <a:pt x="1550774" y="1097280"/>
                  </a:cubicBezTo>
                  <a:cubicBezTo>
                    <a:pt x="1542823" y="1099930"/>
                    <a:pt x="1535051" y="1103199"/>
                    <a:pt x="1526920" y="1105232"/>
                  </a:cubicBezTo>
                  <a:lnTo>
                    <a:pt x="1495115" y="1113183"/>
                  </a:lnTo>
                  <a:cubicBezTo>
                    <a:pt x="1473911" y="1110533"/>
                    <a:pt x="1440069" y="1124809"/>
                    <a:pt x="1431504" y="1105232"/>
                  </a:cubicBezTo>
                  <a:cubicBezTo>
                    <a:pt x="1415533" y="1068728"/>
                    <a:pt x="1439456" y="1025807"/>
                    <a:pt x="1439456" y="985962"/>
                  </a:cubicBezTo>
                  <a:cubicBezTo>
                    <a:pt x="1439456" y="972448"/>
                    <a:pt x="1439000" y="957451"/>
                    <a:pt x="1431504" y="946206"/>
                  </a:cubicBezTo>
                  <a:cubicBezTo>
                    <a:pt x="1426855" y="939232"/>
                    <a:pt x="1415710" y="940557"/>
                    <a:pt x="1407651" y="938254"/>
                  </a:cubicBezTo>
                  <a:cubicBezTo>
                    <a:pt x="1397143" y="935252"/>
                    <a:pt x="1386447" y="932953"/>
                    <a:pt x="1375845" y="930303"/>
                  </a:cubicBezTo>
                  <a:cubicBezTo>
                    <a:pt x="1351991" y="932953"/>
                    <a:pt x="1327818" y="933547"/>
                    <a:pt x="1304284" y="938254"/>
                  </a:cubicBezTo>
                  <a:cubicBezTo>
                    <a:pt x="1287847" y="941542"/>
                    <a:pt x="1256576" y="954157"/>
                    <a:pt x="1256576" y="954157"/>
                  </a:cubicBezTo>
                  <a:cubicBezTo>
                    <a:pt x="1248625" y="959458"/>
                    <a:pt x="1239479" y="963303"/>
                    <a:pt x="1232722" y="970060"/>
                  </a:cubicBezTo>
                  <a:cubicBezTo>
                    <a:pt x="1225965" y="976817"/>
                    <a:pt x="1224281" y="987944"/>
                    <a:pt x="1216819" y="993914"/>
                  </a:cubicBezTo>
                  <a:cubicBezTo>
                    <a:pt x="1210274" y="999150"/>
                    <a:pt x="1200916" y="999215"/>
                    <a:pt x="1192965" y="1001865"/>
                  </a:cubicBezTo>
                  <a:cubicBezTo>
                    <a:pt x="1132005" y="999215"/>
                    <a:pt x="1070779" y="1000193"/>
                    <a:pt x="1010085" y="993914"/>
                  </a:cubicBezTo>
                  <a:cubicBezTo>
                    <a:pt x="993411" y="992189"/>
                    <a:pt x="979010" y="980090"/>
                    <a:pt x="962377" y="978011"/>
                  </a:cubicBezTo>
                  <a:lnTo>
                    <a:pt x="898767" y="970060"/>
                  </a:lnTo>
                  <a:cubicBezTo>
                    <a:pt x="890816" y="967409"/>
                    <a:pt x="882410" y="965856"/>
                    <a:pt x="874913" y="962108"/>
                  </a:cubicBezTo>
                  <a:cubicBezTo>
                    <a:pt x="866366" y="957834"/>
                    <a:pt x="859843" y="949970"/>
                    <a:pt x="851059" y="946206"/>
                  </a:cubicBezTo>
                  <a:cubicBezTo>
                    <a:pt x="841015" y="941901"/>
                    <a:pt x="829856" y="940905"/>
                    <a:pt x="819254" y="938254"/>
                  </a:cubicBezTo>
                  <a:cubicBezTo>
                    <a:pt x="752993" y="940905"/>
                    <a:pt x="686513" y="940202"/>
                    <a:pt x="620471" y="946206"/>
                  </a:cubicBezTo>
                  <a:cubicBezTo>
                    <a:pt x="612124" y="946965"/>
                    <a:pt x="637351" y="949508"/>
                    <a:pt x="644325" y="954157"/>
                  </a:cubicBezTo>
                  <a:cubicBezTo>
                    <a:pt x="662691" y="966401"/>
                    <a:pt x="672348" y="984264"/>
                    <a:pt x="684082" y="1001865"/>
                  </a:cubicBezTo>
                  <a:cubicBezTo>
                    <a:pt x="692837" y="1036885"/>
                    <a:pt x="701950" y="1057076"/>
                    <a:pt x="684082" y="1097280"/>
                  </a:cubicBezTo>
                  <a:cubicBezTo>
                    <a:pt x="680678" y="1104939"/>
                    <a:pt x="668179" y="1102581"/>
                    <a:pt x="660228" y="1105232"/>
                  </a:cubicBezTo>
                  <a:cubicBezTo>
                    <a:pt x="631073" y="1102581"/>
                    <a:pt x="600849" y="1105540"/>
                    <a:pt x="572764" y="1097280"/>
                  </a:cubicBezTo>
                  <a:cubicBezTo>
                    <a:pt x="554428" y="1091887"/>
                    <a:pt x="542151" y="1074022"/>
                    <a:pt x="525056" y="1065475"/>
                  </a:cubicBezTo>
                  <a:cubicBezTo>
                    <a:pt x="514454" y="1060174"/>
                    <a:pt x="503542" y="1055454"/>
                    <a:pt x="493251" y="1049573"/>
                  </a:cubicBezTo>
                  <a:cubicBezTo>
                    <a:pt x="484954" y="1044832"/>
                    <a:pt x="477944" y="1037944"/>
                    <a:pt x="469397" y="1033670"/>
                  </a:cubicBezTo>
                  <a:cubicBezTo>
                    <a:pt x="461900" y="1029922"/>
                    <a:pt x="453494" y="1028369"/>
                    <a:pt x="445543" y="1025719"/>
                  </a:cubicBezTo>
                  <a:cubicBezTo>
                    <a:pt x="440242" y="1017768"/>
                    <a:pt x="436397" y="1008622"/>
                    <a:pt x="429640" y="1001865"/>
                  </a:cubicBezTo>
                  <a:cubicBezTo>
                    <a:pt x="414225" y="986450"/>
                    <a:pt x="401334" y="984478"/>
                    <a:pt x="381932" y="978011"/>
                  </a:cubicBezTo>
                  <a:cubicBezTo>
                    <a:pt x="321126" y="932406"/>
                    <a:pt x="379438" y="973177"/>
                    <a:pt x="318322" y="938254"/>
                  </a:cubicBezTo>
                  <a:cubicBezTo>
                    <a:pt x="310025" y="933513"/>
                    <a:pt x="303015" y="926626"/>
                    <a:pt x="294468" y="922352"/>
                  </a:cubicBezTo>
                  <a:cubicBezTo>
                    <a:pt x="228629" y="889432"/>
                    <a:pt x="315121" y="944070"/>
                    <a:pt x="246760" y="898498"/>
                  </a:cubicBezTo>
                  <a:cubicBezTo>
                    <a:pt x="229211" y="875099"/>
                    <a:pt x="221202" y="861297"/>
                    <a:pt x="199052" y="842839"/>
                  </a:cubicBezTo>
                  <a:cubicBezTo>
                    <a:pt x="132632" y="787488"/>
                    <a:pt x="221034" y="872772"/>
                    <a:pt x="151344" y="803082"/>
                  </a:cubicBezTo>
                  <a:cubicBezTo>
                    <a:pt x="130141" y="739471"/>
                    <a:pt x="161946" y="813684"/>
                    <a:pt x="119539" y="771277"/>
                  </a:cubicBezTo>
                  <a:cubicBezTo>
                    <a:pt x="113612" y="765350"/>
                    <a:pt x="116824" y="753968"/>
                    <a:pt x="111588" y="747423"/>
                  </a:cubicBezTo>
                  <a:cubicBezTo>
                    <a:pt x="105618" y="739961"/>
                    <a:pt x="95685" y="736821"/>
                    <a:pt x="87734" y="731520"/>
                  </a:cubicBezTo>
                  <a:cubicBezTo>
                    <a:pt x="85084" y="718268"/>
                    <a:pt x="82715" y="704957"/>
                    <a:pt x="79783" y="691764"/>
                  </a:cubicBezTo>
                  <a:cubicBezTo>
                    <a:pt x="77412" y="681096"/>
                    <a:pt x="73786" y="670711"/>
                    <a:pt x="71831" y="659959"/>
                  </a:cubicBezTo>
                  <a:cubicBezTo>
                    <a:pt x="68478" y="641520"/>
                    <a:pt x="68094" y="622561"/>
                    <a:pt x="63880" y="604300"/>
                  </a:cubicBezTo>
                  <a:cubicBezTo>
                    <a:pt x="60111" y="587966"/>
                    <a:pt x="47977" y="556592"/>
                    <a:pt x="47977" y="556592"/>
                  </a:cubicBezTo>
                  <a:cubicBezTo>
                    <a:pt x="45327" y="540689"/>
                    <a:pt x="42306" y="524844"/>
                    <a:pt x="40026" y="508884"/>
                  </a:cubicBezTo>
                  <a:cubicBezTo>
                    <a:pt x="37004" y="487730"/>
                    <a:pt x="35588" y="466352"/>
                    <a:pt x="32075" y="445274"/>
                  </a:cubicBezTo>
                  <a:cubicBezTo>
                    <a:pt x="28746" y="425299"/>
                    <a:pt x="22476" y="408525"/>
                    <a:pt x="16172" y="389614"/>
                  </a:cubicBezTo>
                  <a:cubicBezTo>
                    <a:pt x="8071" y="341006"/>
                    <a:pt x="7094" y="337423"/>
                    <a:pt x="270" y="286247"/>
                  </a:cubicBezTo>
                  <a:cubicBezTo>
                    <a:pt x="-2554" y="265066"/>
                    <a:pt x="17498" y="239865"/>
                    <a:pt x="24124" y="222637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1126486" y="6447573"/>
            <a:ext cx="689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Diencephalische</a:t>
            </a:r>
            <a:r>
              <a:rPr lang="hu-HU" dirty="0" smtClean="0"/>
              <a:t> </a:t>
            </a:r>
            <a:r>
              <a:rPr lang="hu-HU" dirty="0" err="1" smtClean="0"/>
              <a:t>Strukturen</a:t>
            </a:r>
            <a:r>
              <a:rPr lang="hu-HU" dirty="0" smtClean="0"/>
              <a:t> sind </a:t>
            </a:r>
            <a:r>
              <a:rPr lang="hu-HU" dirty="0" err="1" smtClean="0"/>
              <a:t>rot</a:t>
            </a:r>
            <a:r>
              <a:rPr lang="hu-HU" dirty="0" smtClean="0"/>
              <a:t> </a:t>
            </a:r>
            <a:r>
              <a:rPr lang="hu-HU" dirty="0" err="1" smtClean="0"/>
              <a:t>markiert</a:t>
            </a:r>
            <a:r>
              <a:rPr lang="hu-HU" dirty="0" smtClean="0"/>
              <a:t>: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thalamische</a:t>
            </a:r>
            <a:r>
              <a:rPr lang="hu-HU" dirty="0" smtClean="0"/>
              <a:t> </a:t>
            </a:r>
            <a:r>
              <a:rPr lang="hu-HU" dirty="0" err="1" smtClean="0"/>
              <a:t>Kerne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2396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29937" y="6402530"/>
            <a:ext cx="450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Diencephalische</a:t>
            </a:r>
            <a:r>
              <a:rPr lang="hu-HU" dirty="0" smtClean="0"/>
              <a:t> </a:t>
            </a:r>
            <a:r>
              <a:rPr lang="hu-HU" dirty="0" err="1" smtClean="0"/>
              <a:t>Strukturen</a:t>
            </a:r>
            <a:r>
              <a:rPr lang="hu-HU" dirty="0" smtClean="0"/>
              <a:t> sind </a:t>
            </a:r>
            <a:r>
              <a:rPr lang="hu-HU" dirty="0" err="1" smtClean="0"/>
              <a:t>rot</a:t>
            </a:r>
            <a:r>
              <a:rPr lang="hu-HU" dirty="0" smtClean="0"/>
              <a:t> </a:t>
            </a:r>
            <a:r>
              <a:rPr lang="hu-HU" dirty="0" err="1" smtClean="0"/>
              <a:t>markiert</a:t>
            </a:r>
            <a:endParaRPr lang="hu-HU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0" y="446783"/>
            <a:ext cx="9144000" cy="5899426"/>
            <a:chOff x="0" y="446783"/>
            <a:chExt cx="9144000" cy="5899426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6783"/>
              <a:ext cx="9144000" cy="5899426"/>
            </a:xfrm>
            <a:prstGeom prst="rect">
              <a:avLst/>
            </a:prstGeom>
          </p:spPr>
        </p:pic>
        <p:sp>
          <p:nvSpPr>
            <p:cNvPr id="4" name="Ellipszis 3"/>
            <p:cNvSpPr/>
            <p:nvPr/>
          </p:nvSpPr>
          <p:spPr>
            <a:xfrm>
              <a:off x="4234193" y="506704"/>
              <a:ext cx="900514" cy="47803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Ellipszis 4"/>
            <p:cNvSpPr/>
            <p:nvPr/>
          </p:nvSpPr>
          <p:spPr>
            <a:xfrm>
              <a:off x="5788581" y="785445"/>
              <a:ext cx="1186649" cy="43830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Ellipszis 5"/>
            <p:cNvSpPr/>
            <p:nvPr/>
          </p:nvSpPr>
          <p:spPr>
            <a:xfrm>
              <a:off x="7057291" y="1922583"/>
              <a:ext cx="1186649" cy="43830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Ellipszis 6"/>
            <p:cNvSpPr/>
            <p:nvPr/>
          </p:nvSpPr>
          <p:spPr>
            <a:xfrm>
              <a:off x="6667812" y="4677507"/>
              <a:ext cx="2370680" cy="39858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/>
          </p:nvSpPr>
          <p:spPr>
            <a:xfrm>
              <a:off x="6198888" y="4975779"/>
              <a:ext cx="2370680" cy="39858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Ellipszis 8"/>
            <p:cNvSpPr/>
            <p:nvPr/>
          </p:nvSpPr>
          <p:spPr>
            <a:xfrm>
              <a:off x="5494195" y="5615352"/>
              <a:ext cx="1492758" cy="30480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Ellipszis 9"/>
            <p:cNvSpPr/>
            <p:nvPr/>
          </p:nvSpPr>
          <p:spPr>
            <a:xfrm>
              <a:off x="1160585" y="2888377"/>
              <a:ext cx="1137138" cy="38236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Szövegdoboz 10"/>
          <p:cNvSpPr txBox="1"/>
          <p:nvPr/>
        </p:nvSpPr>
        <p:spPr>
          <a:xfrm>
            <a:off x="2581695" y="-35169"/>
            <a:ext cx="440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Dienecephalon</a:t>
            </a:r>
            <a:r>
              <a:rPr lang="hu-H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von </a:t>
            </a:r>
            <a:r>
              <a:rPr lang="hu-HU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basal</a:t>
            </a:r>
            <a:endParaRPr lang="hu-HU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09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3453" cy="654363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17" y="3271817"/>
            <a:ext cx="3487983" cy="2247811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7219666" y="3425588"/>
            <a:ext cx="12407" cy="600889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 rot="5400000">
            <a:off x="6886479" y="3164037"/>
            <a:ext cx="65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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1099930" y="5698435"/>
            <a:ext cx="1086679" cy="344555"/>
          </a:xfrm>
          <a:prstGeom prst="ellipse">
            <a:avLst/>
          </a:prstGeom>
          <a:noFill/>
          <a:ln w="38100">
            <a:solidFill>
              <a:srgbClr val="164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zis 7"/>
          <p:cNvSpPr/>
          <p:nvPr/>
        </p:nvSpPr>
        <p:spPr>
          <a:xfrm>
            <a:off x="556594" y="2903446"/>
            <a:ext cx="1245704" cy="238539"/>
          </a:xfrm>
          <a:prstGeom prst="ellipse">
            <a:avLst/>
          </a:prstGeom>
          <a:noFill/>
          <a:ln w="38100">
            <a:solidFill>
              <a:srgbClr val="164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zis 8"/>
          <p:cNvSpPr/>
          <p:nvPr/>
        </p:nvSpPr>
        <p:spPr>
          <a:xfrm>
            <a:off x="5629513" y="1463631"/>
            <a:ext cx="1062835" cy="510943"/>
          </a:xfrm>
          <a:prstGeom prst="ellipse">
            <a:avLst/>
          </a:prstGeom>
          <a:noFill/>
          <a:ln w="38100">
            <a:solidFill>
              <a:srgbClr val="164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zövegdoboz 9"/>
          <p:cNvSpPr txBox="1"/>
          <p:nvPr/>
        </p:nvSpPr>
        <p:spPr>
          <a:xfrm>
            <a:off x="6872822" y="0"/>
            <a:ext cx="2271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Diencephalische</a:t>
            </a:r>
            <a:r>
              <a:rPr lang="hu-HU" dirty="0" smtClean="0"/>
              <a:t> </a:t>
            </a:r>
            <a:r>
              <a:rPr lang="hu-HU" dirty="0" err="1" smtClean="0"/>
              <a:t>Strukturen</a:t>
            </a:r>
            <a:r>
              <a:rPr lang="hu-HU" dirty="0" smtClean="0"/>
              <a:t> sind </a:t>
            </a:r>
            <a:r>
              <a:rPr lang="hu-HU" dirty="0" err="1" smtClean="0"/>
              <a:t>rot</a:t>
            </a:r>
            <a:r>
              <a:rPr lang="hu-HU" dirty="0" smtClean="0"/>
              <a:t> </a:t>
            </a:r>
            <a:r>
              <a:rPr lang="hu-HU" dirty="0" err="1" smtClean="0"/>
              <a:t>markiert</a:t>
            </a:r>
            <a:r>
              <a:rPr lang="hu-HU" dirty="0" smtClean="0"/>
              <a:t>: Thalamus (mit </a:t>
            </a:r>
            <a:r>
              <a:rPr lang="hu-HU" dirty="0" err="1" smtClean="0"/>
              <a:t>Lamina</a:t>
            </a:r>
            <a:r>
              <a:rPr lang="hu-HU" dirty="0" smtClean="0"/>
              <a:t> </a:t>
            </a:r>
            <a:r>
              <a:rPr lang="hu-HU" dirty="0" err="1" smtClean="0"/>
              <a:t>affixa</a:t>
            </a:r>
            <a:r>
              <a:rPr lang="hu-HU" dirty="0" smtClean="0"/>
              <a:t> </a:t>
            </a:r>
            <a:r>
              <a:rPr lang="hu-HU" dirty="0" err="1" smtClean="0"/>
              <a:t>bedeckt</a:t>
            </a:r>
            <a:r>
              <a:rPr lang="hu-HU" dirty="0" smtClean="0"/>
              <a:t>) </a:t>
            </a:r>
            <a:r>
              <a:rPr lang="hu-HU" dirty="0" err="1" smtClean="0"/>
              <a:t>wölbt</a:t>
            </a:r>
            <a:r>
              <a:rPr lang="hu-HU" dirty="0" smtClean="0"/>
              <a:t> in den </a:t>
            </a:r>
            <a:r>
              <a:rPr lang="hu-HU" dirty="0" err="1" smtClean="0"/>
              <a:t>Seitenventrikel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830178" y="3117921"/>
            <a:ext cx="936024" cy="206718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5629512" y="2711342"/>
            <a:ext cx="1758463" cy="27240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6435689" y="1932161"/>
            <a:ext cx="158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 smtClean="0">
                <a:solidFill>
                  <a:srgbClr val="FF0000"/>
                </a:solidFill>
              </a:rPr>
              <a:t>darunter</a:t>
            </a:r>
            <a:r>
              <a:rPr lang="hu-HU" sz="1200" b="1" dirty="0" smtClean="0">
                <a:solidFill>
                  <a:srgbClr val="FF0000"/>
                </a:solidFill>
              </a:rPr>
              <a:t> Thalamus</a:t>
            </a:r>
            <a:endParaRPr lang="hu-H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64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121316" cy="636835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5652" y="6404450"/>
            <a:ext cx="450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Diencephalische</a:t>
            </a:r>
            <a:r>
              <a:rPr lang="hu-HU" dirty="0" smtClean="0"/>
              <a:t> </a:t>
            </a:r>
            <a:r>
              <a:rPr lang="hu-HU" dirty="0" err="1" smtClean="0"/>
              <a:t>Strukturen</a:t>
            </a:r>
            <a:r>
              <a:rPr lang="hu-HU" dirty="0" smtClean="0"/>
              <a:t> sind </a:t>
            </a:r>
            <a:r>
              <a:rPr lang="hu-HU" dirty="0" err="1" smtClean="0"/>
              <a:t>rot</a:t>
            </a:r>
            <a:r>
              <a:rPr lang="hu-HU" dirty="0" smtClean="0"/>
              <a:t> </a:t>
            </a:r>
            <a:r>
              <a:rPr lang="hu-HU" dirty="0" err="1" smtClean="0"/>
              <a:t>markiert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6424864" y="2129589"/>
            <a:ext cx="782053" cy="2526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6436897" y="2382252"/>
            <a:ext cx="1106903" cy="28875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6497058" y="2646947"/>
            <a:ext cx="1106903" cy="28875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376736" y="3569368"/>
            <a:ext cx="1287378" cy="3890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6172201" y="4122821"/>
            <a:ext cx="1287378" cy="2807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1118937" y="3858128"/>
            <a:ext cx="729914" cy="26469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49705" y="2410326"/>
            <a:ext cx="922420" cy="3890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544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7" y="0"/>
            <a:ext cx="8017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24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0" y="512491"/>
            <a:ext cx="9144000" cy="5833018"/>
            <a:chOff x="0" y="512491"/>
            <a:chExt cx="9144000" cy="5833018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2491"/>
              <a:ext cx="9144000" cy="5833018"/>
            </a:xfrm>
            <a:prstGeom prst="rect">
              <a:avLst/>
            </a:prstGeom>
          </p:spPr>
        </p:pic>
        <p:cxnSp>
          <p:nvCxnSpPr>
            <p:cNvPr id="4" name="Egyenes összekötő 3"/>
            <p:cNvCxnSpPr/>
            <p:nvPr/>
          </p:nvCxnSpPr>
          <p:spPr>
            <a:xfrm>
              <a:off x="4807131" y="4267200"/>
              <a:ext cx="2220686" cy="9579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Szövegdoboz 4"/>
            <p:cNvSpPr txBox="1"/>
            <p:nvPr/>
          </p:nvSpPr>
          <p:spPr>
            <a:xfrm>
              <a:off x="7027817" y="4224494"/>
              <a:ext cx="1915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 err="1" smtClean="0"/>
                <a:t>Commissura</a:t>
              </a:r>
              <a:r>
                <a:rPr lang="hu-HU" sz="1200" dirty="0" smtClean="0"/>
                <a:t> </a:t>
              </a:r>
              <a:r>
                <a:rPr lang="hu-HU" sz="1200" dirty="0" err="1" smtClean="0"/>
                <a:t>habenularum</a:t>
              </a:r>
              <a:endParaRPr lang="hu-H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848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" y="214162"/>
            <a:ext cx="8983579" cy="62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9375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601097" y="444137"/>
            <a:ext cx="2194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: </a:t>
            </a:r>
            <a:r>
              <a:rPr lang="hu-HU" dirty="0" err="1" smtClean="0"/>
              <a:t>Putamen</a:t>
            </a:r>
            <a:endParaRPr lang="hu-HU" dirty="0" smtClean="0"/>
          </a:p>
          <a:p>
            <a:r>
              <a:rPr lang="hu-HU" dirty="0" err="1" smtClean="0"/>
              <a:t>GPe</a:t>
            </a:r>
            <a:r>
              <a:rPr lang="hu-HU" dirty="0" smtClean="0"/>
              <a:t>: </a:t>
            </a:r>
            <a:r>
              <a:rPr lang="hu-HU" dirty="0" err="1" smtClean="0"/>
              <a:t>Pallidum</a:t>
            </a:r>
            <a:r>
              <a:rPr lang="hu-HU" dirty="0" smtClean="0"/>
              <a:t> </a:t>
            </a:r>
            <a:r>
              <a:rPr lang="hu-HU" dirty="0" err="1" smtClean="0"/>
              <a:t>ext</a:t>
            </a:r>
            <a:endParaRPr lang="hu-HU" dirty="0" smtClean="0"/>
          </a:p>
          <a:p>
            <a:r>
              <a:rPr lang="hu-HU" dirty="0" err="1" smtClean="0"/>
              <a:t>GPi</a:t>
            </a:r>
            <a:r>
              <a:rPr lang="hu-HU" dirty="0" smtClean="0"/>
              <a:t>: </a:t>
            </a:r>
            <a:r>
              <a:rPr lang="hu-HU" dirty="0" err="1" smtClean="0"/>
              <a:t>Pallidum</a:t>
            </a:r>
            <a:r>
              <a:rPr lang="hu-HU" dirty="0" smtClean="0"/>
              <a:t> </a:t>
            </a:r>
            <a:r>
              <a:rPr lang="hu-HU" dirty="0" err="1" smtClean="0"/>
              <a:t>internum</a:t>
            </a:r>
            <a:endParaRPr lang="hu-HU" dirty="0" smtClean="0"/>
          </a:p>
          <a:p>
            <a:r>
              <a:rPr lang="hu-HU" dirty="0" smtClean="0"/>
              <a:t>IC: </a:t>
            </a:r>
            <a:r>
              <a:rPr lang="hu-HU" dirty="0" err="1" smtClean="0"/>
              <a:t>Capsula</a:t>
            </a:r>
            <a:r>
              <a:rPr lang="hu-HU" dirty="0" smtClean="0"/>
              <a:t> int</a:t>
            </a:r>
          </a:p>
          <a:p>
            <a:r>
              <a:rPr lang="hu-HU" dirty="0" smtClean="0"/>
              <a:t>SN: </a:t>
            </a:r>
            <a:r>
              <a:rPr lang="hu-HU" dirty="0" err="1" smtClean="0"/>
              <a:t>Substantia</a:t>
            </a:r>
            <a:r>
              <a:rPr lang="hu-HU" dirty="0" smtClean="0"/>
              <a:t> </a:t>
            </a:r>
            <a:r>
              <a:rPr lang="hu-HU" dirty="0" err="1" smtClean="0"/>
              <a:t>nigra</a:t>
            </a:r>
            <a:endParaRPr lang="hu-HU" dirty="0" smtClean="0"/>
          </a:p>
          <a:p>
            <a:r>
              <a:rPr lang="hu-HU" dirty="0" smtClean="0"/>
              <a:t>STN: </a:t>
            </a:r>
            <a:r>
              <a:rPr lang="hu-HU" dirty="0" err="1" smtClean="0"/>
              <a:t>Nucl</a:t>
            </a:r>
            <a:r>
              <a:rPr lang="hu-HU" dirty="0" smtClean="0"/>
              <a:t>. </a:t>
            </a:r>
            <a:r>
              <a:rPr lang="hu-HU" dirty="0" err="1" smtClean="0"/>
              <a:t>subthalamicus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9567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800" b="1" dirty="0" err="1" smtClean="0">
                <a:latin typeface="+mn-lt"/>
              </a:rPr>
              <a:t>Dritter</a:t>
            </a:r>
            <a:r>
              <a:rPr lang="hu-HU" sz="4800" b="1" dirty="0" smtClean="0">
                <a:latin typeface="+mn-lt"/>
              </a:rPr>
              <a:t> </a:t>
            </a:r>
            <a:r>
              <a:rPr lang="hu-HU" sz="4800" b="1" dirty="0" err="1" smtClean="0">
                <a:latin typeface="+mn-lt"/>
              </a:rPr>
              <a:t>Ventrikel</a:t>
            </a:r>
            <a:endParaRPr lang="hu-HU" sz="4800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618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3445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>
                <a:latin typeface="+mn-lt"/>
              </a:rPr>
              <a:t>Ventriculus</a:t>
            </a:r>
            <a:r>
              <a:rPr lang="hu-HU" sz="3600" b="1" dirty="0" smtClean="0">
                <a:latin typeface="+mn-lt"/>
              </a:rPr>
              <a:t> </a:t>
            </a:r>
            <a:r>
              <a:rPr lang="hu-HU" sz="3600" b="1" dirty="0" err="1" smtClean="0">
                <a:latin typeface="+mn-lt"/>
              </a:rPr>
              <a:t>tertius</a:t>
            </a:r>
            <a:endParaRPr lang="hu-HU" sz="36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5018723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liegt</a:t>
            </a:r>
            <a:r>
              <a:rPr lang="hu-HU" sz="2400" dirty="0" smtClean="0"/>
              <a:t> </a:t>
            </a:r>
            <a:r>
              <a:rPr lang="hu-HU" sz="2400" dirty="0" err="1" smtClean="0"/>
              <a:t>unpaar</a:t>
            </a:r>
            <a:r>
              <a:rPr lang="hu-HU" sz="2400" dirty="0" smtClean="0"/>
              <a:t>, in der </a:t>
            </a:r>
            <a:r>
              <a:rPr lang="hu-HU" sz="2400" dirty="0" err="1" smtClean="0"/>
              <a:t>mediansagittalen</a:t>
            </a:r>
            <a:r>
              <a:rPr lang="hu-HU" sz="2400" dirty="0" smtClean="0"/>
              <a:t> </a:t>
            </a:r>
            <a:r>
              <a:rPr lang="hu-HU" sz="2400" dirty="0" err="1" smtClean="0"/>
              <a:t>Ebene</a:t>
            </a:r>
            <a:r>
              <a:rPr lang="hu-HU" sz="2400" dirty="0" smtClean="0"/>
              <a:t>, </a:t>
            </a:r>
            <a:r>
              <a:rPr lang="hu-HU" sz="2400" dirty="0" err="1" smtClean="0"/>
              <a:t>ründlich</a:t>
            </a:r>
            <a:endParaRPr lang="hu-HU" sz="2400" dirty="0" smtClean="0"/>
          </a:p>
          <a:p>
            <a:r>
              <a:rPr lang="hu-HU" sz="2400" dirty="0" smtClean="0"/>
              <a:t>Foramen </a:t>
            </a:r>
            <a:r>
              <a:rPr lang="hu-HU" sz="2400" dirty="0" err="1" smtClean="0"/>
              <a:t>interventriculare</a:t>
            </a:r>
            <a:r>
              <a:rPr lang="hu-HU" sz="2400" dirty="0" smtClean="0"/>
              <a:t>, </a:t>
            </a:r>
            <a:r>
              <a:rPr lang="hu-HU" sz="2400" dirty="0" err="1" smtClean="0"/>
              <a:t>Aquaeductus</a:t>
            </a:r>
            <a:endParaRPr lang="hu-HU" sz="2400" dirty="0" smtClean="0"/>
          </a:p>
          <a:p>
            <a:r>
              <a:rPr lang="hu-HU" sz="2400" dirty="0" err="1" smtClean="0"/>
              <a:t>Rezessen</a:t>
            </a:r>
            <a:r>
              <a:rPr lang="hu-HU" sz="2400" dirty="0" smtClean="0"/>
              <a:t> (</a:t>
            </a:r>
            <a:r>
              <a:rPr lang="hu-HU" sz="2400" dirty="0" err="1" smtClean="0"/>
              <a:t>triangularis</a:t>
            </a:r>
            <a:r>
              <a:rPr lang="hu-HU" sz="2400" dirty="0" smtClean="0"/>
              <a:t>, </a:t>
            </a:r>
            <a:r>
              <a:rPr lang="hu-HU" sz="2400" dirty="0" err="1" smtClean="0"/>
              <a:t>suprachiasmatis</a:t>
            </a:r>
            <a:r>
              <a:rPr lang="hu-HU" sz="2400" dirty="0" smtClean="0"/>
              <a:t>, </a:t>
            </a:r>
            <a:r>
              <a:rPr lang="hu-HU" sz="2400" dirty="0" err="1" smtClean="0"/>
              <a:t>infundibuli</a:t>
            </a:r>
            <a:r>
              <a:rPr lang="hu-HU" sz="2400" dirty="0" smtClean="0"/>
              <a:t>, </a:t>
            </a:r>
            <a:r>
              <a:rPr lang="hu-HU" sz="2400" dirty="0" err="1" smtClean="0"/>
              <a:t>spurapinealis</a:t>
            </a:r>
            <a:r>
              <a:rPr lang="hu-HU" sz="2400" dirty="0" smtClean="0"/>
              <a:t> (</a:t>
            </a:r>
            <a:r>
              <a:rPr lang="hu-HU" sz="2400" dirty="0" err="1" smtClean="0"/>
              <a:t>oberhalb</a:t>
            </a:r>
            <a:r>
              <a:rPr lang="hu-HU" sz="2400" dirty="0" smtClean="0"/>
              <a:t> von </a:t>
            </a:r>
            <a:r>
              <a:rPr lang="hu-HU" sz="2400" dirty="0" err="1" smtClean="0"/>
              <a:t>Comm</a:t>
            </a:r>
            <a:r>
              <a:rPr lang="hu-HU" sz="2400" dirty="0" smtClean="0"/>
              <a:t>. </a:t>
            </a:r>
            <a:r>
              <a:rPr lang="hu-HU" sz="2400" dirty="0" err="1" smtClean="0"/>
              <a:t>habenularum</a:t>
            </a:r>
            <a:r>
              <a:rPr lang="hu-HU" sz="2400" dirty="0" smtClean="0"/>
              <a:t>), </a:t>
            </a:r>
            <a:r>
              <a:rPr lang="hu-HU" sz="2400" dirty="0" err="1" smtClean="0"/>
              <a:t>pinealis</a:t>
            </a:r>
            <a:r>
              <a:rPr lang="hu-HU" sz="2400" dirty="0" smtClean="0"/>
              <a:t> (</a:t>
            </a:r>
            <a:r>
              <a:rPr lang="hu-HU" sz="2400" dirty="0" err="1" smtClean="0"/>
              <a:t>innerhalb</a:t>
            </a:r>
            <a:r>
              <a:rPr lang="hu-HU" sz="2400" dirty="0" smtClean="0"/>
              <a:t> des </a:t>
            </a:r>
            <a:r>
              <a:rPr lang="hu-HU" sz="2400" dirty="0" err="1" smtClean="0"/>
              <a:t>Epiphysenstiels</a:t>
            </a:r>
            <a:r>
              <a:rPr lang="hu-HU" sz="2400" dirty="0" smtClean="0"/>
              <a:t>))</a:t>
            </a:r>
          </a:p>
          <a:p>
            <a:r>
              <a:rPr lang="hu-HU" sz="2400" dirty="0" err="1" smtClean="0"/>
              <a:t>Dach</a:t>
            </a:r>
            <a:r>
              <a:rPr lang="hu-HU" sz="2400" dirty="0" smtClean="0"/>
              <a:t>: </a:t>
            </a:r>
            <a:r>
              <a:rPr lang="hu-HU" sz="2400" dirty="0" err="1" smtClean="0"/>
              <a:t>Tela</a:t>
            </a:r>
            <a:r>
              <a:rPr lang="hu-HU" sz="2400" dirty="0" smtClean="0"/>
              <a:t> </a:t>
            </a:r>
            <a:r>
              <a:rPr lang="hu-HU" sz="2400" dirty="0" err="1" smtClean="0"/>
              <a:t>chorioidea</a:t>
            </a:r>
            <a:r>
              <a:rPr lang="hu-HU" sz="2400" dirty="0" smtClean="0"/>
              <a:t> mit </a:t>
            </a:r>
            <a:r>
              <a:rPr lang="hu-HU" sz="2400" dirty="0" err="1" smtClean="0"/>
              <a:t>plexus</a:t>
            </a:r>
            <a:r>
              <a:rPr lang="hu-HU" sz="2400" dirty="0" smtClean="0"/>
              <a:t> </a:t>
            </a:r>
            <a:r>
              <a:rPr lang="hu-HU" sz="2400" dirty="0" err="1" smtClean="0"/>
              <a:t>chorioideus</a:t>
            </a:r>
            <a:r>
              <a:rPr lang="hu-HU" sz="2400" dirty="0" smtClean="0"/>
              <a:t> </a:t>
            </a:r>
            <a:r>
              <a:rPr lang="hu-HU" sz="2400" dirty="0" err="1" smtClean="0"/>
              <a:t>ventr</a:t>
            </a:r>
            <a:r>
              <a:rPr lang="hu-HU" sz="2400" dirty="0" smtClean="0"/>
              <a:t>. </a:t>
            </a:r>
            <a:r>
              <a:rPr lang="hu-HU" sz="2400" dirty="0" err="1" smtClean="0"/>
              <a:t>tert</a:t>
            </a:r>
            <a:r>
              <a:rPr lang="hu-HU" sz="2400" dirty="0" smtClean="0"/>
              <a:t>.</a:t>
            </a:r>
          </a:p>
          <a:p>
            <a:r>
              <a:rPr lang="hu-HU" sz="2400" b="1" dirty="0" err="1" smtClean="0"/>
              <a:t>Velum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interpositum</a:t>
            </a:r>
            <a:r>
              <a:rPr lang="hu-HU" sz="2400" dirty="0" smtClean="0"/>
              <a:t>: </a:t>
            </a:r>
            <a:r>
              <a:rPr lang="hu-HU" sz="2400" dirty="0" err="1" smtClean="0"/>
              <a:t>leptomenningeales</a:t>
            </a:r>
            <a:r>
              <a:rPr lang="hu-HU" sz="2400" dirty="0" smtClean="0"/>
              <a:t> </a:t>
            </a:r>
            <a:r>
              <a:rPr lang="hu-HU" sz="2400" dirty="0" err="1" smtClean="0"/>
              <a:t>Bindegewebe</a:t>
            </a:r>
            <a:r>
              <a:rPr lang="hu-HU" sz="2400" dirty="0" smtClean="0"/>
              <a:t>, </a:t>
            </a:r>
            <a:r>
              <a:rPr lang="hu-HU" sz="2400" dirty="0" err="1" smtClean="0"/>
              <a:t>das</a:t>
            </a:r>
            <a:r>
              <a:rPr lang="hu-HU" sz="2400" dirty="0" smtClean="0"/>
              <a:t> </a:t>
            </a:r>
            <a:r>
              <a:rPr lang="hu-HU" sz="2400" dirty="0" err="1" smtClean="0"/>
              <a:t>enthält</a:t>
            </a:r>
            <a:r>
              <a:rPr lang="hu-HU" sz="2400" dirty="0" smtClean="0"/>
              <a:t> </a:t>
            </a:r>
            <a:r>
              <a:rPr lang="hu-HU" sz="2400" dirty="0" err="1" smtClean="0"/>
              <a:t>Vv</a:t>
            </a:r>
            <a:r>
              <a:rPr lang="hu-HU" sz="2400" dirty="0" smtClean="0"/>
              <a:t>. </a:t>
            </a:r>
            <a:r>
              <a:rPr lang="hu-HU" sz="2400" dirty="0" err="1" smtClean="0"/>
              <a:t>cerebri</a:t>
            </a:r>
            <a:r>
              <a:rPr lang="hu-HU" sz="2400" dirty="0" smtClean="0"/>
              <a:t> </a:t>
            </a:r>
            <a:r>
              <a:rPr lang="hu-HU" sz="2400" dirty="0" err="1" smtClean="0"/>
              <a:t>internae</a:t>
            </a:r>
            <a:r>
              <a:rPr lang="hu-HU" sz="2400" dirty="0" smtClean="0"/>
              <a:t>, und </a:t>
            </a:r>
            <a:r>
              <a:rPr lang="hu-HU" sz="2400" dirty="0" err="1" smtClean="0"/>
              <a:t>ihre</a:t>
            </a:r>
            <a:r>
              <a:rPr lang="hu-HU" sz="2400" dirty="0" smtClean="0"/>
              <a:t> </a:t>
            </a:r>
            <a:r>
              <a:rPr lang="hu-HU" sz="2400" dirty="0" err="1" smtClean="0"/>
              <a:t>Vereinigung</a:t>
            </a:r>
            <a:r>
              <a:rPr lang="hu-HU" sz="2400" dirty="0" smtClean="0"/>
              <a:t>: V. </a:t>
            </a:r>
            <a:r>
              <a:rPr lang="hu-HU" sz="2400" dirty="0" err="1" smtClean="0"/>
              <a:t>magna</a:t>
            </a:r>
            <a:r>
              <a:rPr lang="hu-HU" sz="2400" dirty="0" smtClean="0"/>
              <a:t> </a:t>
            </a:r>
            <a:r>
              <a:rPr lang="hu-HU" sz="2400" dirty="0" err="1" smtClean="0"/>
              <a:t>cerebri</a:t>
            </a:r>
            <a:r>
              <a:rPr lang="hu-HU" sz="2400" dirty="0" smtClean="0"/>
              <a:t>; </a:t>
            </a:r>
            <a:r>
              <a:rPr lang="hu-HU" sz="2400" dirty="0" err="1" smtClean="0"/>
              <a:t>mittlerer</a:t>
            </a:r>
            <a:r>
              <a:rPr lang="hu-HU" sz="2400" dirty="0" smtClean="0"/>
              <a:t> </a:t>
            </a:r>
            <a:r>
              <a:rPr lang="hu-HU" sz="2400" dirty="0" err="1" smtClean="0"/>
              <a:t>Teil</a:t>
            </a:r>
            <a:r>
              <a:rPr lang="hu-HU" sz="2400" dirty="0" smtClean="0"/>
              <a:t> von </a:t>
            </a:r>
            <a:r>
              <a:rPr lang="hu-HU" sz="2400" dirty="0" err="1" smtClean="0"/>
              <a:t>Velum</a:t>
            </a:r>
            <a:r>
              <a:rPr lang="hu-HU" sz="2400" dirty="0" smtClean="0"/>
              <a:t> </a:t>
            </a:r>
            <a:r>
              <a:rPr lang="hu-HU" sz="2400" dirty="0" err="1" smtClean="0"/>
              <a:t>bildet</a:t>
            </a:r>
            <a:r>
              <a:rPr lang="hu-HU" sz="2400" dirty="0" smtClean="0"/>
              <a:t> </a:t>
            </a:r>
            <a:r>
              <a:rPr lang="hu-HU" sz="2400" dirty="0" err="1" smtClean="0"/>
              <a:t>die</a:t>
            </a:r>
            <a:r>
              <a:rPr lang="hu-HU" sz="2400" dirty="0" smtClean="0"/>
              <a:t> </a:t>
            </a:r>
            <a:r>
              <a:rPr lang="hu-HU" sz="2400" dirty="0" err="1" smtClean="0"/>
              <a:t>Tela</a:t>
            </a:r>
            <a:r>
              <a:rPr lang="hu-HU" sz="2400" dirty="0" smtClean="0"/>
              <a:t> </a:t>
            </a:r>
            <a:r>
              <a:rPr lang="hu-HU" sz="2400" dirty="0" err="1" smtClean="0"/>
              <a:t>chorioidea</a:t>
            </a:r>
            <a:r>
              <a:rPr lang="hu-HU" sz="2400" dirty="0" smtClean="0"/>
              <a:t>, </a:t>
            </a:r>
            <a:r>
              <a:rPr lang="hu-HU" sz="2400" dirty="0" err="1" smtClean="0"/>
              <a:t>lateral</a:t>
            </a:r>
            <a:r>
              <a:rPr lang="hu-HU" sz="2400" dirty="0" smtClean="0"/>
              <a:t> </a:t>
            </a:r>
            <a:r>
              <a:rPr lang="hu-HU" sz="2400" dirty="0" err="1" smtClean="0"/>
              <a:t>Velum</a:t>
            </a:r>
            <a:r>
              <a:rPr lang="hu-HU" sz="2400" dirty="0" smtClean="0"/>
              <a:t> endet in der </a:t>
            </a:r>
            <a:r>
              <a:rPr lang="hu-HU" sz="2400" dirty="0" err="1" smtClean="0"/>
              <a:t>Plexus</a:t>
            </a:r>
            <a:r>
              <a:rPr lang="hu-HU" sz="2400" dirty="0" smtClean="0"/>
              <a:t> </a:t>
            </a:r>
            <a:r>
              <a:rPr lang="hu-HU" sz="2400" dirty="0" err="1" smtClean="0"/>
              <a:t>chorioideus</a:t>
            </a:r>
            <a:r>
              <a:rPr lang="hu-HU" sz="2400" dirty="0" smtClean="0"/>
              <a:t> </a:t>
            </a:r>
            <a:r>
              <a:rPr lang="hu-HU" sz="2400" dirty="0" err="1" smtClean="0"/>
              <a:t>ventr</a:t>
            </a:r>
            <a:r>
              <a:rPr lang="hu-HU" sz="2400" dirty="0" smtClean="0"/>
              <a:t>. lat!</a:t>
            </a:r>
          </a:p>
          <a:p>
            <a:r>
              <a:rPr lang="hu-HU" sz="2400" dirty="0" err="1" smtClean="0"/>
              <a:t>Taenia</a:t>
            </a:r>
            <a:r>
              <a:rPr lang="hu-HU" sz="2400" dirty="0" smtClean="0"/>
              <a:t> </a:t>
            </a:r>
            <a:r>
              <a:rPr lang="hu-HU" sz="2400" dirty="0" err="1" smtClean="0"/>
              <a:t>thalami</a:t>
            </a:r>
            <a:r>
              <a:rPr lang="hu-HU" sz="2400" dirty="0" smtClean="0"/>
              <a:t> (</a:t>
            </a:r>
            <a:r>
              <a:rPr lang="hu-HU" sz="2400" dirty="0" err="1" smtClean="0"/>
              <a:t>Abrißkante</a:t>
            </a:r>
            <a:r>
              <a:rPr lang="hu-HU" sz="2400" dirty="0" smtClean="0"/>
              <a:t> des </a:t>
            </a:r>
            <a:r>
              <a:rPr lang="hu-HU" sz="2400" dirty="0" err="1" smtClean="0"/>
              <a:t>Plex</a:t>
            </a:r>
            <a:r>
              <a:rPr lang="hu-HU" sz="2400" dirty="0" smtClean="0"/>
              <a:t>. </a:t>
            </a:r>
            <a:r>
              <a:rPr lang="hu-HU" sz="2400" dirty="0" err="1" smtClean="0"/>
              <a:t>chor</a:t>
            </a:r>
            <a:r>
              <a:rPr lang="hu-HU" sz="2400" dirty="0" smtClean="0"/>
              <a:t>. </a:t>
            </a:r>
            <a:r>
              <a:rPr lang="hu-HU" sz="2400" dirty="0" err="1" smtClean="0"/>
              <a:t>ventr</a:t>
            </a:r>
            <a:r>
              <a:rPr lang="hu-HU" sz="2400" dirty="0" smtClean="0"/>
              <a:t>. </a:t>
            </a:r>
            <a:r>
              <a:rPr lang="hu-HU" sz="2400" dirty="0" err="1" smtClean="0"/>
              <a:t>tert</a:t>
            </a:r>
            <a:r>
              <a:rPr lang="hu-HU" sz="2400" dirty="0" smtClean="0"/>
              <a:t>.) </a:t>
            </a:r>
            <a:r>
              <a:rPr lang="hu-HU" sz="2400" dirty="0" err="1" smtClean="0"/>
              <a:t>ist</a:t>
            </a:r>
            <a:r>
              <a:rPr lang="hu-HU" sz="2400" dirty="0" smtClean="0"/>
              <a:t> </a:t>
            </a:r>
            <a:r>
              <a:rPr lang="hu-HU" sz="2400" dirty="0" err="1" smtClean="0"/>
              <a:t>entlang</a:t>
            </a:r>
            <a:r>
              <a:rPr lang="hu-HU" sz="2400" dirty="0" smtClean="0"/>
              <a:t> der </a:t>
            </a:r>
            <a:r>
              <a:rPr lang="hu-HU" sz="2400" dirty="0" err="1" smtClean="0"/>
              <a:t>beiden</a:t>
            </a:r>
            <a:r>
              <a:rPr lang="hu-HU" sz="2400" dirty="0" smtClean="0"/>
              <a:t> </a:t>
            </a:r>
            <a:r>
              <a:rPr lang="hu-HU" sz="2400" dirty="0" err="1" smtClean="0"/>
              <a:t>Striae</a:t>
            </a:r>
            <a:r>
              <a:rPr lang="hu-HU" sz="2400" dirty="0" smtClean="0"/>
              <a:t> </a:t>
            </a:r>
            <a:r>
              <a:rPr lang="hu-HU" sz="2400" dirty="0" err="1" smtClean="0"/>
              <a:t>medullares</a:t>
            </a:r>
            <a:r>
              <a:rPr lang="hu-HU" sz="2400" dirty="0" smtClean="0"/>
              <a:t> und </a:t>
            </a:r>
            <a:r>
              <a:rPr lang="hu-HU" sz="2400" dirty="0" err="1" smtClean="0"/>
              <a:t>Comm</a:t>
            </a:r>
            <a:r>
              <a:rPr lang="hu-HU" sz="2400" dirty="0" smtClean="0"/>
              <a:t>. </a:t>
            </a:r>
            <a:r>
              <a:rPr lang="hu-HU" sz="2400" dirty="0" err="1" smtClean="0"/>
              <a:t>habenularum</a:t>
            </a:r>
            <a:r>
              <a:rPr lang="hu-HU" sz="2400" dirty="0" smtClean="0"/>
              <a:t> </a:t>
            </a:r>
            <a:r>
              <a:rPr lang="hu-HU" sz="2400" dirty="0" err="1" smtClean="0"/>
              <a:t>angeheftet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86711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3453" cy="6543635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435689" y="1932161"/>
            <a:ext cx="158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 smtClean="0">
                <a:solidFill>
                  <a:srgbClr val="FF0000"/>
                </a:solidFill>
              </a:rPr>
              <a:t>darunter</a:t>
            </a:r>
            <a:r>
              <a:rPr lang="hu-HU" sz="1200" b="1" dirty="0" smtClean="0">
                <a:solidFill>
                  <a:srgbClr val="FF0000"/>
                </a:solidFill>
              </a:rPr>
              <a:t> Thalamus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695406" y="3526023"/>
            <a:ext cx="1550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Velum</a:t>
            </a:r>
            <a:r>
              <a:rPr lang="hu-HU" sz="1200" dirty="0" smtClean="0"/>
              <a:t> </a:t>
            </a:r>
            <a:r>
              <a:rPr lang="hu-HU" sz="1200" dirty="0" err="1" smtClean="0"/>
              <a:t>interpositum</a:t>
            </a:r>
            <a:r>
              <a:rPr lang="hu-HU" sz="1200" dirty="0" smtClean="0"/>
              <a:t> </a:t>
            </a:r>
            <a:r>
              <a:rPr lang="hu-HU" sz="1200" dirty="0" err="1" smtClean="0"/>
              <a:t>liegt</a:t>
            </a:r>
            <a:r>
              <a:rPr lang="hu-HU" sz="1200" dirty="0" smtClean="0"/>
              <a:t> </a:t>
            </a:r>
            <a:r>
              <a:rPr lang="hu-HU" sz="1200" dirty="0" err="1" smtClean="0"/>
              <a:t>zwischen</a:t>
            </a:r>
            <a:r>
              <a:rPr lang="hu-HU" sz="1200" dirty="0" smtClean="0"/>
              <a:t> </a:t>
            </a:r>
            <a:r>
              <a:rPr lang="hu-HU" sz="1200" dirty="0" err="1" smtClean="0"/>
              <a:t>roten</a:t>
            </a:r>
            <a:r>
              <a:rPr lang="hu-HU" sz="1200" dirty="0" smtClean="0"/>
              <a:t> </a:t>
            </a:r>
            <a:r>
              <a:rPr lang="hu-HU" sz="1200" dirty="0" err="1" smtClean="0"/>
              <a:t>Pfeilen</a:t>
            </a:r>
            <a:r>
              <a:rPr lang="hu-HU" sz="1200" dirty="0" smtClean="0"/>
              <a:t> mit </a:t>
            </a:r>
            <a:r>
              <a:rPr lang="hu-HU" sz="1200" dirty="0" err="1" smtClean="0"/>
              <a:t>eingebetteten</a:t>
            </a:r>
            <a:r>
              <a:rPr lang="hu-HU" sz="1200" dirty="0" smtClean="0"/>
              <a:t> </a:t>
            </a:r>
            <a:r>
              <a:rPr lang="hu-HU" sz="1200" dirty="0" err="1" smtClean="0"/>
              <a:t>Venen</a:t>
            </a:r>
            <a:endParaRPr lang="hu-HU" sz="1200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H="1" flipV="1">
            <a:off x="4110446" y="3082834"/>
            <a:ext cx="1584960" cy="76635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3274423" y="3082834"/>
            <a:ext cx="2420983" cy="76635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32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16132" y="1749380"/>
            <a:ext cx="7772400" cy="2387600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latin typeface="+mn-lt"/>
              </a:rPr>
              <a:t>Entwicklung</a:t>
            </a:r>
            <a:r>
              <a:rPr lang="hu-HU" b="1" dirty="0" smtClean="0">
                <a:latin typeface="+mn-lt"/>
              </a:rPr>
              <a:t> des </a:t>
            </a:r>
            <a:r>
              <a:rPr lang="hu-HU" b="1" dirty="0" err="1" smtClean="0">
                <a:latin typeface="+mn-lt"/>
              </a:rPr>
              <a:t>Prosencephalon</a:t>
            </a:r>
            <a:endParaRPr lang="hu-H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3939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oktatás\neurodevelopment\embryo2.bmp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38138"/>
            <a:ext cx="1169987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oktatás\neurodevelopment\tel1.bmp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998663"/>
            <a:ext cx="6048375" cy="3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47788" y="3429000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/>
              <a:t>IV. </a:t>
            </a:r>
            <a:r>
              <a:rPr lang="hu-HU" altLang="hu-HU" sz="1200" b="1" dirty="0" err="1"/>
              <a:t>Ventrikel</a:t>
            </a:r>
            <a:endParaRPr lang="hu-HU" altLang="hu-HU" sz="12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62013" y="2809875"/>
            <a:ext cx="1346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Cerebellum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08363" y="1511300"/>
            <a:ext cx="15017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Mesencephalon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24088" y="5127625"/>
            <a:ext cx="1270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Ductus cochlearis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611938" y="1781175"/>
            <a:ext cx="1606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Telencephalon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291263" y="4178300"/>
            <a:ext cx="746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>
                <a:solidFill>
                  <a:srgbClr val="FFFFFF"/>
                </a:solidFill>
              </a:rPr>
              <a:t>Insula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26871" y="4244544"/>
            <a:ext cx="1365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Rückenmark</a:t>
            </a:r>
            <a:endParaRPr lang="hu-HU" altLang="hu-HU" sz="1200" b="1" dirty="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12763" y="3879850"/>
            <a:ext cx="142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Myelencephalon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275138" y="5965825"/>
            <a:ext cx="1397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Diencephalon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675313" y="5702300"/>
            <a:ext cx="1289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Bulbus olfactorius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465263" y="4473575"/>
            <a:ext cx="501650" cy="454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874838" y="4006850"/>
            <a:ext cx="793750" cy="120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157413" y="3568700"/>
            <a:ext cx="800100" cy="161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2014538" y="2971800"/>
            <a:ext cx="1149350" cy="469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6335713" y="2073275"/>
            <a:ext cx="876300" cy="812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5434013" y="5162550"/>
            <a:ext cx="565150" cy="695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 flipV="1">
            <a:off x="4827588" y="4457700"/>
            <a:ext cx="165100" cy="153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V="1">
            <a:off x="2890838" y="4835525"/>
            <a:ext cx="406400" cy="339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2595563" y="2479675"/>
            <a:ext cx="869950" cy="441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182688" y="2308225"/>
            <a:ext cx="1603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Metencephalon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>
            <a:off x="5943600" y="4287838"/>
            <a:ext cx="434975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114800" y="1778000"/>
            <a:ext cx="3810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019300" y="431800"/>
            <a:ext cx="549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400" b="1" i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Entwicklung</a:t>
            </a:r>
            <a:r>
              <a:rPr lang="hu-HU" altLang="hu-HU" sz="24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2400" b="1" i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des</a:t>
            </a:r>
            <a:r>
              <a:rPr lang="hu-HU" altLang="hu-HU" sz="24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2400" b="1" i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Telencephalons</a:t>
            </a:r>
            <a:endParaRPr lang="hu-HU" altLang="hu-HU" sz="2400" b="1" i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1361248" y="5702300"/>
            <a:ext cx="2603500" cy="1015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000" dirty="0" err="1">
                <a:latin typeface="Times New Roman" panose="02020603050405020304" pitchFamily="18" charset="0"/>
              </a:rPr>
              <a:t>Wachstumsrichtungen</a:t>
            </a:r>
            <a:r>
              <a:rPr lang="hu-HU" altLang="hu-HU" sz="2000" dirty="0">
                <a:latin typeface="Times New Roman" panose="02020603050405020304" pitchFamily="18" charset="0"/>
              </a:rPr>
              <a:t> des </a:t>
            </a:r>
            <a:r>
              <a:rPr lang="hu-HU" altLang="hu-HU" sz="2000" dirty="0" err="1">
                <a:latin typeface="Times New Roman" panose="02020603050405020304" pitchFamily="18" charset="0"/>
              </a:rPr>
              <a:t>Telencephalon</a:t>
            </a:r>
            <a:r>
              <a:rPr lang="hu-HU" altLang="hu-HU" sz="2000" dirty="0">
                <a:latin typeface="Times New Roman" panose="02020603050405020304" pitchFamily="18" charset="0"/>
              </a:rPr>
              <a:t/>
            </a:r>
            <a:br>
              <a:rPr lang="hu-HU" altLang="hu-HU" sz="2000" dirty="0">
                <a:latin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</a:rPr>
              <a:t>(</a:t>
            </a:r>
            <a:r>
              <a:rPr lang="hu-HU" altLang="hu-HU" sz="2000" dirty="0" err="1">
                <a:latin typeface="Times New Roman" panose="02020603050405020304" pitchFamily="18" charset="0"/>
              </a:rPr>
              <a:t>weiße</a:t>
            </a:r>
            <a:r>
              <a:rPr lang="hu-HU" altLang="hu-HU" sz="2000" dirty="0">
                <a:latin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</a:rPr>
              <a:t>Pfeile</a:t>
            </a:r>
            <a:r>
              <a:rPr lang="hu-HU" altLang="hu-HU" sz="2000" dirty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2316" name="Picture 28" descr="C:\oktatás\neurodevelopment\CROISANT.wm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54025"/>
            <a:ext cx="1363663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57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oktatás\neurodevelopment\embryo1.bmp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56406"/>
            <a:ext cx="1425575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oktatás\neurodevelopment\tel5.bmp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490663"/>
            <a:ext cx="5695950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0288" y="3581400"/>
            <a:ext cx="7048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>
                <a:solidFill>
                  <a:srgbClr val="FFFFFF"/>
                </a:solidFill>
              </a:rPr>
              <a:t>Insula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608580" y="5648634"/>
            <a:ext cx="1066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Augenanlage</a:t>
            </a:r>
            <a:endParaRPr lang="hu-HU" altLang="hu-HU" sz="1200" b="1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112838" y="5724525"/>
            <a:ext cx="1057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Rückenmark</a:t>
            </a:r>
            <a:endParaRPr lang="hu-HU" altLang="hu-HU" sz="1200" b="1" dirty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69938" y="3921125"/>
            <a:ext cx="10477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/>
              <a:t>IV. </a:t>
            </a:r>
            <a:r>
              <a:rPr lang="hu-HU" altLang="hu-HU" sz="1200" b="1" dirty="0" err="1"/>
              <a:t>Ventrikel</a:t>
            </a:r>
            <a:endParaRPr lang="hu-HU" altLang="hu-HU" sz="1200" b="1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058863" y="3327400"/>
            <a:ext cx="12319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Cerebellum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179888" y="1171575"/>
            <a:ext cx="1539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Mesencephalon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81013" y="4225925"/>
            <a:ext cx="14351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Myelencephalon</a:t>
            </a:r>
            <a:r>
              <a:rPr lang="hu-HU" altLang="hu-HU" sz="1200" b="1" dirty="0"/>
              <a:t> + </a:t>
            </a:r>
            <a:r>
              <a:rPr lang="hu-HU" altLang="hu-HU" sz="1200" b="1" dirty="0" err="1"/>
              <a:t>Pons</a:t>
            </a:r>
            <a:endParaRPr lang="hu-HU" altLang="hu-HU" sz="1200" b="1" dirty="0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233863" y="6007100"/>
            <a:ext cx="1219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Diencephalon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192463" y="5372100"/>
            <a:ext cx="1238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Ganglion trigeminale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611938" y="5543550"/>
            <a:ext cx="13557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/>
              <a:t>Bulbus olfactorius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849813" y="2679700"/>
            <a:ext cx="18637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>
                <a:solidFill>
                  <a:srgbClr val="FFFFFF"/>
                </a:solidFill>
              </a:rPr>
              <a:t>Polus temporalis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554913" y="4797425"/>
            <a:ext cx="8858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Polus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frontalis</a:t>
            </a:r>
            <a:endParaRPr lang="hu-HU" altLang="hu-HU" sz="1200" b="1" dirty="0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2074863" y="5400675"/>
            <a:ext cx="447675" cy="438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1646238" y="4400550"/>
            <a:ext cx="1368425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3944938" y="1463675"/>
            <a:ext cx="866775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2208213" y="3289300"/>
            <a:ext cx="923925" cy="184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1741488" y="3902075"/>
            <a:ext cx="1349375" cy="149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V="1">
            <a:off x="4710113" y="4625975"/>
            <a:ext cx="412750" cy="142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3840163" y="4664075"/>
            <a:ext cx="784225" cy="742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 flipV="1">
            <a:off x="4545013" y="3962400"/>
            <a:ext cx="542925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 flipV="1">
            <a:off x="5472113" y="5102225"/>
            <a:ext cx="450850" cy="587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 flipV="1">
            <a:off x="6329363" y="4441825"/>
            <a:ext cx="1301750" cy="460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5910263" y="4765675"/>
            <a:ext cx="1019175" cy="828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F9B037D4-3A83-42DA-B6B3-28732EA3C9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8255" y="2986882"/>
            <a:ext cx="504056" cy="95408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91E1E0B4-DA48-476D-9149-EBEF3986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324" y="523528"/>
            <a:ext cx="549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400" b="1" i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Entwicklung</a:t>
            </a:r>
            <a:r>
              <a:rPr lang="hu-HU" altLang="hu-HU" sz="24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2400" b="1" i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des</a:t>
            </a:r>
            <a:r>
              <a:rPr lang="hu-HU" altLang="hu-HU" sz="24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2400" b="1" i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Telencephalons</a:t>
            </a:r>
            <a:endParaRPr lang="hu-HU" altLang="hu-HU" sz="2400" b="1" i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26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oktatás\neurodevelopment\rhomb1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887538"/>
            <a:ext cx="6904037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428875" y="1955800"/>
            <a:ext cx="1304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00FF"/>
                </a:solidFill>
              </a:rPr>
              <a:t>Epithalamus</a:t>
            </a:r>
            <a:endParaRPr lang="hu-HU" altLang="hu-HU" sz="1200" b="1" dirty="0">
              <a:solidFill>
                <a:srgbClr val="0000FF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114675" y="2279650"/>
            <a:ext cx="1600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>
                <a:solidFill>
                  <a:srgbClr val="0000FF"/>
                </a:solidFill>
              </a:rPr>
              <a:t>Corpus </a:t>
            </a:r>
            <a:r>
              <a:rPr lang="hu-HU" altLang="hu-HU" sz="1200" b="1" dirty="0" err="1">
                <a:solidFill>
                  <a:srgbClr val="0000FF"/>
                </a:solidFill>
              </a:rPr>
              <a:t>pineale</a:t>
            </a:r>
            <a:endParaRPr lang="hu-HU" altLang="hu-HU" sz="1200" b="1" dirty="0">
              <a:solidFill>
                <a:srgbClr val="0000FF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92600" y="2019300"/>
            <a:ext cx="1498600" cy="3079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Mesencephalon</a:t>
            </a:r>
            <a:endParaRPr lang="hu-HU" altLang="hu-HU" sz="1200" b="1" dirty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848350" y="2216150"/>
            <a:ext cx="12763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FF0000"/>
                </a:solidFill>
              </a:rPr>
              <a:t>Tegmentum</a:t>
            </a:r>
            <a:endParaRPr lang="hu-HU" altLang="hu-HU" sz="1200" b="1" dirty="0">
              <a:solidFill>
                <a:srgbClr val="FF0000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099175" y="2606675"/>
            <a:ext cx="135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8000"/>
                </a:solidFill>
              </a:rPr>
              <a:t>Cerebellum</a:t>
            </a:r>
            <a:endParaRPr lang="hu-HU" altLang="hu-HU" sz="1200" b="1" dirty="0">
              <a:solidFill>
                <a:srgbClr val="008000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270625" y="3121025"/>
            <a:ext cx="1701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8000"/>
                </a:solidFill>
              </a:rPr>
              <a:t>Recessus</a:t>
            </a:r>
            <a:r>
              <a:rPr lang="hu-HU" altLang="hu-HU" sz="1200" b="1" dirty="0">
                <a:solidFill>
                  <a:srgbClr val="008000"/>
                </a:solidFill>
              </a:rPr>
              <a:t> lat.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311900" y="3498850"/>
            <a:ext cx="17653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8000"/>
                </a:solidFill>
              </a:rPr>
              <a:t>Flexura</a:t>
            </a:r>
            <a:r>
              <a:rPr lang="hu-HU" altLang="hu-HU" sz="1200" b="1" dirty="0">
                <a:solidFill>
                  <a:srgbClr val="008000"/>
                </a:solidFill>
              </a:rPr>
              <a:t> </a:t>
            </a:r>
            <a:r>
              <a:rPr lang="hu-HU" altLang="hu-HU" sz="1200" b="1" dirty="0" err="1">
                <a:solidFill>
                  <a:srgbClr val="008000"/>
                </a:solidFill>
              </a:rPr>
              <a:t>pontis</a:t>
            </a:r>
            <a:endParaRPr lang="hu-HU" altLang="hu-HU" sz="1200" b="1" dirty="0">
              <a:solidFill>
                <a:srgbClr val="008000"/>
              </a:solidFill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588224" y="4071863"/>
            <a:ext cx="171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8000"/>
                </a:solidFill>
              </a:rPr>
              <a:t>Dach</a:t>
            </a:r>
            <a:r>
              <a:rPr lang="hu-HU" altLang="hu-HU" sz="1200" b="1" dirty="0">
                <a:solidFill>
                  <a:srgbClr val="008000"/>
                </a:solidFill>
              </a:rPr>
              <a:t> </a:t>
            </a:r>
            <a:r>
              <a:rPr lang="hu-HU" altLang="hu-HU" sz="1200" b="1" dirty="0" err="1">
                <a:solidFill>
                  <a:srgbClr val="008000"/>
                </a:solidFill>
              </a:rPr>
              <a:t>des</a:t>
            </a:r>
            <a:r>
              <a:rPr lang="hu-HU" altLang="hu-HU" sz="1200" b="1" dirty="0">
                <a:solidFill>
                  <a:srgbClr val="008000"/>
                </a:solidFill>
              </a:rPr>
              <a:t> IV. </a:t>
            </a:r>
            <a:r>
              <a:rPr lang="hu-HU" altLang="hu-HU" sz="1200" b="1" dirty="0" err="1">
                <a:solidFill>
                  <a:srgbClr val="008000"/>
                </a:solidFill>
              </a:rPr>
              <a:t>Ventrikels</a:t>
            </a:r>
            <a:endParaRPr lang="hu-HU" altLang="hu-HU" sz="1200" b="1" dirty="0">
              <a:solidFill>
                <a:srgbClr val="008000"/>
              </a:solidFill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727825" y="4826000"/>
            <a:ext cx="1704975" cy="27305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>
                <a:solidFill>
                  <a:srgbClr val="FFFFFF"/>
                </a:solidFill>
              </a:rPr>
              <a:t>medulla oblongata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260850" y="4648200"/>
            <a:ext cx="1549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00FF"/>
                </a:solidFill>
              </a:rPr>
              <a:t>Hypothalamus</a:t>
            </a:r>
            <a:endParaRPr lang="hu-HU" altLang="hu-HU" sz="1200" b="1" dirty="0">
              <a:solidFill>
                <a:srgbClr val="0000FF"/>
              </a:solidFill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175125" y="5114925"/>
            <a:ext cx="1952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00FF"/>
                </a:solidFill>
              </a:rPr>
              <a:t>Chiasma</a:t>
            </a:r>
            <a:r>
              <a:rPr lang="hu-HU" altLang="hu-HU" sz="1200" b="1" dirty="0">
                <a:solidFill>
                  <a:srgbClr val="0000FF"/>
                </a:solidFill>
              </a:rPr>
              <a:t> </a:t>
            </a:r>
            <a:r>
              <a:rPr lang="hu-HU" altLang="hu-HU" sz="1200" b="1" dirty="0" err="1">
                <a:solidFill>
                  <a:srgbClr val="0000FF"/>
                </a:solidFill>
              </a:rPr>
              <a:t>opticum</a:t>
            </a:r>
            <a:endParaRPr lang="hu-HU" altLang="hu-HU" sz="1200" b="1" dirty="0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835400" y="5511800"/>
            <a:ext cx="1651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/>
              <a:t>Nervus</a:t>
            </a:r>
            <a:r>
              <a:rPr lang="hu-HU" altLang="hu-HU" sz="1200" b="1" dirty="0"/>
              <a:t> </a:t>
            </a:r>
            <a:r>
              <a:rPr lang="hu-HU" altLang="hu-HU" sz="1200" b="1" dirty="0" err="1"/>
              <a:t>opticus</a:t>
            </a:r>
            <a:endParaRPr lang="hu-HU" altLang="hu-HU" sz="1200" b="1" dirty="0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733675" y="5778500"/>
            <a:ext cx="1749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0080"/>
                </a:solidFill>
              </a:rPr>
              <a:t>Lamina</a:t>
            </a:r>
            <a:r>
              <a:rPr lang="hu-HU" altLang="hu-HU" sz="1200" b="1" dirty="0">
                <a:solidFill>
                  <a:srgbClr val="000080"/>
                </a:solidFill>
              </a:rPr>
              <a:t> </a:t>
            </a:r>
            <a:r>
              <a:rPr lang="hu-HU" altLang="hu-HU" sz="1200" b="1" dirty="0" err="1">
                <a:solidFill>
                  <a:srgbClr val="000080"/>
                </a:solidFill>
              </a:rPr>
              <a:t>terminalis</a:t>
            </a:r>
            <a:endParaRPr lang="hu-HU" altLang="hu-HU" sz="1200" b="1" dirty="0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768350" y="5629275"/>
            <a:ext cx="19081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0080"/>
                </a:solidFill>
              </a:rPr>
              <a:t>Bulbus</a:t>
            </a:r>
            <a:r>
              <a:rPr lang="hu-HU" altLang="hu-HU" sz="1200" b="1" dirty="0">
                <a:solidFill>
                  <a:srgbClr val="000080"/>
                </a:solidFill>
              </a:rPr>
              <a:t> </a:t>
            </a:r>
            <a:r>
              <a:rPr lang="hu-HU" altLang="hu-HU" sz="1200" b="1" dirty="0" err="1">
                <a:solidFill>
                  <a:srgbClr val="000080"/>
                </a:solidFill>
              </a:rPr>
              <a:t>olfactorius</a:t>
            </a:r>
            <a:endParaRPr lang="hu-HU" altLang="hu-HU" sz="1200" b="1" dirty="0">
              <a:solidFill>
                <a:srgbClr val="000080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27050" y="5175250"/>
            <a:ext cx="1730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0080"/>
                </a:solidFill>
              </a:rPr>
              <a:t>Commissura</a:t>
            </a:r>
            <a:r>
              <a:rPr lang="hu-HU" altLang="hu-HU" sz="1200" b="1" dirty="0">
                <a:solidFill>
                  <a:srgbClr val="000080"/>
                </a:solidFill>
              </a:rPr>
              <a:t> </a:t>
            </a:r>
            <a:r>
              <a:rPr lang="hu-HU" altLang="hu-HU" sz="1200" b="1" dirty="0" err="1">
                <a:solidFill>
                  <a:srgbClr val="000080"/>
                </a:solidFill>
              </a:rPr>
              <a:t>ant</a:t>
            </a:r>
            <a:r>
              <a:rPr lang="hu-HU" altLang="hu-HU" sz="1200" b="1" dirty="0">
                <a:solidFill>
                  <a:srgbClr val="000080"/>
                </a:solidFill>
              </a:rPr>
              <a:t>.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87375" y="3749675"/>
            <a:ext cx="1381125" cy="2730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FFFFFF"/>
                </a:solidFill>
              </a:rPr>
              <a:t>Hemispherium</a:t>
            </a:r>
            <a:endParaRPr lang="hu-HU" altLang="hu-HU" sz="1200" b="1" dirty="0">
              <a:solidFill>
                <a:srgbClr val="FFFFFF"/>
              </a:solidFill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63525" y="3019425"/>
            <a:ext cx="20955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00FF"/>
                </a:solidFill>
              </a:rPr>
              <a:t>Sulcus</a:t>
            </a:r>
            <a:r>
              <a:rPr lang="hu-HU" altLang="hu-HU" sz="1200" b="1" dirty="0">
                <a:solidFill>
                  <a:srgbClr val="0000FF"/>
                </a:solidFill>
              </a:rPr>
              <a:t> </a:t>
            </a:r>
            <a:r>
              <a:rPr lang="hu-HU" altLang="hu-HU" sz="1200" b="1" dirty="0" err="1">
                <a:solidFill>
                  <a:srgbClr val="0000FF"/>
                </a:solidFill>
              </a:rPr>
              <a:t>hypothalamicus</a:t>
            </a:r>
            <a:endParaRPr lang="hu-HU" altLang="hu-HU" sz="1200" b="1" dirty="0">
              <a:solidFill>
                <a:srgbClr val="0000FF"/>
              </a:solidFill>
            </a:endParaRP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1158875" y="2565400"/>
            <a:ext cx="1257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00FF"/>
                </a:solidFill>
              </a:rPr>
              <a:t>Thalamus</a:t>
            </a:r>
            <a:endParaRPr lang="hu-HU" altLang="hu-HU" sz="1200" b="1" dirty="0">
              <a:solidFill>
                <a:srgbClr val="0000FF"/>
              </a:solidFill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803275" y="2187575"/>
            <a:ext cx="1981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00FF"/>
                </a:solidFill>
              </a:rPr>
              <a:t>Sulcus</a:t>
            </a:r>
            <a:r>
              <a:rPr lang="hu-HU" altLang="hu-HU" sz="1200" b="1" dirty="0">
                <a:solidFill>
                  <a:srgbClr val="0000FF"/>
                </a:solidFill>
              </a:rPr>
              <a:t> </a:t>
            </a:r>
            <a:r>
              <a:rPr lang="hu-HU" altLang="hu-HU" sz="1200" b="1" dirty="0" err="1">
                <a:solidFill>
                  <a:srgbClr val="0000FF"/>
                </a:solidFill>
              </a:rPr>
              <a:t>epithalamicus</a:t>
            </a:r>
            <a:endParaRPr lang="hu-HU" altLang="hu-HU" sz="1200" b="1" dirty="0">
              <a:solidFill>
                <a:srgbClr val="0000FF"/>
              </a:solidFill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7019925" y="5724525"/>
            <a:ext cx="781050" cy="3429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>
                <a:solidFill>
                  <a:srgbClr val="FFC000"/>
                </a:solidFill>
              </a:rPr>
              <a:t>9. </a:t>
            </a:r>
            <a:r>
              <a:rPr lang="hu-HU" altLang="hu-HU" sz="1200" b="1" dirty="0" err="1">
                <a:solidFill>
                  <a:srgbClr val="FFC000"/>
                </a:solidFill>
              </a:rPr>
              <a:t>Woche</a:t>
            </a:r>
            <a:endParaRPr lang="hu-HU" altLang="hu-HU" sz="1200" b="1" dirty="0">
              <a:solidFill>
                <a:srgbClr val="FFC000"/>
              </a:solidFill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251325" y="4857750"/>
            <a:ext cx="14382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hu-HU" altLang="hu-HU" sz="1200" b="1" dirty="0" err="1">
                <a:solidFill>
                  <a:srgbClr val="0000FF"/>
                </a:solidFill>
              </a:rPr>
              <a:t>Hypophysis</a:t>
            </a:r>
            <a:endParaRPr lang="hu-HU" altLang="hu-HU" sz="1200" b="1" dirty="0">
              <a:solidFill>
                <a:srgbClr val="0000FF"/>
              </a:solidFill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901700" y="660400"/>
            <a:ext cx="717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4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Anteile</a:t>
            </a:r>
            <a:r>
              <a:rPr lang="hu-HU" altLang="hu-H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24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des</a:t>
            </a:r>
            <a:r>
              <a:rPr lang="hu-HU" altLang="hu-H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24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Gehirns</a:t>
            </a:r>
            <a:r>
              <a:rPr lang="hu-HU" altLang="hu-H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in </a:t>
            </a:r>
            <a:r>
              <a:rPr lang="hu-HU" altLang="hu-HU" sz="24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einem</a:t>
            </a:r>
            <a:r>
              <a:rPr lang="hu-HU" altLang="hu-H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9. </a:t>
            </a:r>
            <a:r>
              <a:rPr lang="hu-HU" altLang="hu-HU" sz="24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wochen</a:t>
            </a:r>
            <a:r>
              <a:rPr lang="hu-HU" altLang="hu-H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hu-HU" altLang="hu-HU" sz="24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alten</a:t>
            </a:r>
            <a:r>
              <a:rPr lang="hu-HU" altLang="hu-HU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Fetus</a:t>
            </a:r>
          </a:p>
        </p:txBody>
      </p:sp>
    </p:spTree>
    <p:extLst>
      <p:ext uri="{BB962C8B-B14F-4D97-AF65-F5344CB8AC3E}">
        <p14:creationId xmlns:p14="http://schemas.microsoft.com/office/powerpoint/2010/main" val="338900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972"/>
            <a:ext cx="9144000" cy="4572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56499" y="6330972"/>
            <a:ext cx="645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/>
              <a:t>Diencephalon-Entwicklung</a:t>
            </a:r>
            <a:r>
              <a:rPr lang="hu-HU" sz="2400" b="1" dirty="0"/>
              <a:t> 1</a:t>
            </a:r>
            <a:r>
              <a:rPr lang="hu-HU" sz="2400" b="1" dirty="0" smtClean="0"/>
              <a:t>. </a:t>
            </a:r>
            <a:r>
              <a:rPr lang="hu-HU" sz="2400" b="1" dirty="0" smtClean="0"/>
              <a:t>			EW6</a:t>
            </a:r>
            <a:endParaRPr lang="de-DE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54" y="0"/>
            <a:ext cx="2866239" cy="2244463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4290170" y="61044"/>
            <a:ext cx="905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err="1" smtClean="0"/>
              <a:t>Epithalamus</a:t>
            </a:r>
            <a:endParaRPr lang="hu-HU" sz="1000" b="1" dirty="0"/>
          </a:p>
        </p:txBody>
      </p:sp>
      <p:cxnSp>
        <p:nvCxnSpPr>
          <p:cNvPr id="16" name="Egyenes összekötő 15"/>
          <p:cNvCxnSpPr/>
          <p:nvPr/>
        </p:nvCxnSpPr>
        <p:spPr>
          <a:xfrm flipV="1">
            <a:off x="3965318" y="207860"/>
            <a:ext cx="378082" cy="76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4620469" y="231465"/>
            <a:ext cx="1078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smtClean="0"/>
              <a:t>Thalamus (</a:t>
            </a:r>
            <a:r>
              <a:rPr lang="hu-HU" sz="1000" b="1" dirty="0" err="1" smtClean="0"/>
              <a:t>dors</a:t>
            </a:r>
            <a:r>
              <a:rPr lang="hu-HU" sz="1000" b="1" dirty="0" smtClean="0"/>
              <a:t>.)</a:t>
            </a:r>
            <a:endParaRPr lang="hu-HU" sz="1000" b="1" dirty="0"/>
          </a:p>
        </p:txBody>
      </p:sp>
      <p:cxnSp>
        <p:nvCxnSpPr>
          <p:cNvPr id="21" name="Egyenes összekötő 20"/>
          <p:cNvCxnSpPr/>
          <p:nvPr/>
        </p:nvCxnSpPr>
        <p:spPr>
          <a:xfrm flipV="1">
            <a:off x="3840480" y="374800"/>
            <a:ext cx="847233" cy="34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3779520" y="665019"/>
            <a:ext cx="1114598" cy="90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V="1">
            <a:off x="3779520" y="889107"/>
            <a:ext cx="1665316" cy="1127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4882944" y="510155"/>
            <a:ext cx="1133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smtClean="0"/>
              <a:t>Thalamus (</a:t>
            </a:r>
            <a:r>
              <a:rPr lang="hu-HU" sz="1000" b="1" dirty="0" err="1" smtClean="0"/>
              <a:t>ventr</a:t>
            </a:r>
            <a:r>
              <a:rPr lang="hu-HU" sz="1000" b="1" dirty="0" smtClean="0"/>
              <a:t>.)</a:t>
            </a:r>
            <a:endParaRPr lang="hu-HU" sz="1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395378" y="755606"/>
            <a:ext cx="1078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err="1" smtClean="0"/>
              <a:t>Hypothalamus</a:t>
            </a:r>
            <a:endParaRPr lang="hu-HU" sz="1000" b="1" dirty="0"/>
          </a:p>
        </p:txBody>
      </p:sp>
    </p:spTree>
    <p:extLst>
      <p:ext uri="{BB962C8B-B14F-4D97-AF65-F5344CB8AC3E}">
        <p14:creationId xmlns:p14="http://schemas.microsoft.com/office/powerpoint/2010/main" val="1159379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oktatás\neurodevelopment\commissur1.bmp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71488" y="1471613"/>
            <a:ext cx="808672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968375" y="1831975"/>
            <a:ext cx="1346200" cy="4603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sm"/>
          </a:ln>
        </p:spPr>
        <p:txBody>
          <a:bodyPr/>
          <a:lstStyle/>
          <a:p>
            <a:pPr algn="ctr" eaLnBrk="0" hangingPunct="0"/>
            <a:r>
              <a:rPr lang="hu-HU" sz="1600" b="1"/>
              <a:t>Rautenhirn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971550" y="2244725"/>
            <a:ext cx="333375" cy="2381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sm"/>
          </a:ln>
        </p:spPr>
        <p:txBody>
          <a:bodyPr/>
          <a:lstStyle/>
          <a:p>
            <a:pPr algn="ctr" eaLnBrk="0" hangingPunct="0"/>
            <a:r>
              <a:rPr lang="hu-HU" sz="1600" b="1"/>
              <a:t>M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482600" y="2609850"/>
            <a:ext cx="533400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Di</a:t>
            </a: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901700" y="3149600"/>
            <a:ext cx="59055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Opt.</a:t>
            </a: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190500" y="5000625"/>
            <a:ext cx="1327150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Telen-zephalon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416050" y="3908425"/>
            <a:ext cx="1546225" cy="682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Commissural-platte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3613150" y="2155825"/>
            <a:ext cx="1117600" cy="56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Sulcus hypothal. </a:t>
            </a:r>
          </a:p>
        </p:txBody>
      </p:sp>
      <p:sp>
        <p:nvSpPr>
          <p:cNvPr id="58377" name="Text Box 10"/>
          <p:cNvSpPr txBox="1">
            <a:spLocks noChangeArrowheads="1"/>
          </p:cNvSpPr>
          <p:nvPr/>
        </p:nvSpPr>
        <p:spPr bwMode="auto">
          <a:xfrm>
            <a:off x="3127375" y="3013075"/>
            <a:ext cx="527050" cy="2794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IVF</a:t>
            </a: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4181475" y="1527175"/>
            <a:ext cx="1333500" cy="35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Sulcus limitans</a:t>
            </a: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1905000" y="3168650"/>
            <a:ext cx="241300" cy="765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 flipV="1">
            <a:off x="1381125" y="3432175"/>
            <a:ext cx="152400" cy="1123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V="1">
            <a:off x="3524250" y="3965575"/>
            <a:ext cx="688975" cy="612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393700" y="1355725"/>
            <a:ext cx="1044575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/>
          <a:lstStyle/>
          <a:p>
            <a:pPr algn="ctr" eaLnBrk="0" hangingPunct="0"/>
            <a:r>
              <a:rPr lang="hu-HU" sz="1600" b="1">
                <a:solidFill>
                  <a:srgbClr val="800080"/>
                </a:solidFill>
              </a:rPr>
              <a:t>Woche 3</a:t>
            </a:r>
          </a:p>
        </p:txBody>
      </p:sp>
      <p:sp>
        <p:nvSpPr>
          <p:cNvPr id="58383" name="Text Box 16"/>
          <p:cNvSpPr txBox="1">
            <a:spLocks noChangeArrowheads="1"/>
          </p:cNvSpPr>
          <p:nvPr/>
        </p:nvSpPr>
        <p:spPr bwMode="auto">
          <a:xfrm>
            <a:off x="3302000" y="1073150"/>
            <a:ext cx="117475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/>
          <a:lstStyle/>
          <a:p>
            <a:pPr algn="ctr" eaLnBrk="0" hangingPunct="0"/>
            <a:r>
              <a:rPr lang="hu-HU" sz="1600" b="1">
                <a:solidFill>
                  <a:srgbClr val="800080"/>
                </a:solidFill>
              </a:rPr>
              <a:t>Woche 5</a:t>
            </a:r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1835150" y="1076325"/>
            <a:ext cx="1109663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/>
          <a:lstStyle/>
          <a:p>
            <a:pPr algn="ctr" eaLnBrk="0" hangingPunct="0"/>
            <a:r>
              <a:rPr lang="hu-HU" sz="1600" b="1">
                <a:solidFill>
                  <a:srgbClr val="800080"/>
                </a:solidFill>
              </a:rPr>
              <a:t>Woche 4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2701925" y="4546600"/>
            <a:ext cx="1336675" cy="1220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 dirty="0" err="1"/>
              <a:t>Chiasma</a:t>
            </a:r>
            <a:r>
              <a:rPr lang="hu-HU" sz="1600" b="1" dirty="0"/>
              <a:t> </a:t>
            </a:r>
            <a:r>
              <a:rPr lang="hu-HU" sz="1600" b="1" dirty="0" err="1" smtClean="0"/>
              <a:t>opticum</a:t>
            </a:r>
            <a:endParaRPr lang="hu-HU" sz="1600" b="1" dirty="0">
              <a:solidFill>
                <a:schemeClr val="accent2"/>
              </a:solidFill>
            </a:endParaRPr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 flipH="1" flipV="1">
            <a:off x="2444750" y="3314700"/>
            <a:ext cx="787400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8387" name="Line 20"/>
          <p:cNvSpPr>
            <a:spLocks noChangeShapeType="1"/>
          </p:cNvSpPr>
          <p:nvPr/>
        </p:nvSpPr>
        <p:spPr bwMode="auto">
          <a:xfrm flipV="1">
            <a:off x="806450" y="3238500"/>
            <a:ext cx="50800" cy="177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8388" name="Text Box 21"/>
          <p:cNvSpPr txBox="1">
            <a:spLocks noChangeArrowheads="1"/>
          </p:cNvSpPr>
          <p:nvPr/>
        </p:nvSpPr>
        <p:spPr bwMode="auto">
          <a:xfrm>
            <a:off x="6334125" y="3308350"/>
            <a:ext cx="1069975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Thalam.</a:t>
            </a:r>
          </a:p>
        </p:txBody>
      </p:sp>
      <p:sp>
        <p:nvSpPr>
          <p:cNvPr id="58389" name="Text Box 22"/>
          <p:cNvSpPr txBox="1">
            <a:spLocks noChangeArrowheads="1"/>
          </p:cNvSpPr>
          <p:nvPr/>
        </p:nvSpPr>
        <p:spPr bwMode="auto">
          <a:xfrm>
            <a:off x="7775575" y="1958975"/>
            <a:ext cx="115887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Epiphyse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7388225" y="1343025"/>
            <a:ext cx="1533525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Commissura habenularum</a:t>
            </a:r>
          </a:p>
        </p:txBody>
      </p:sp>
      <p:sp>
        <p:nvSpPr>
          <p:cNvPr id="58391" name="Text Box 24"/>
          <p:cNvSpPr txBox="1">
            <a:spLocks noChangeArrowheads="1"/>
          </p:cNvSpPr>
          <p:nvPr/>
        </p:nvSpPr>
        <p:spPr bwMode="auto">
          <a:xfrm>
            <a:off x="5670550" y="2476500"/>
            <a:ext cx="542925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IVF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886325" y="3143250"/>
            <a:ext cx="10922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 dirty="0">
                <a:solidFill>
                  <a:srgbClr val="C00000"/>
                </a:solidFill>
              </a:rPr>
              <a:t>Corpus </a:t>
            </a:r>
            <a:r>
              <a:rPr lang="hu-HU" sz="1600" b="1" dirty="0" err="1">
                <a:solidFill>
                  <a:srgbClr val="C00000"/>
                </a:solidFill>
              </a:rPr>
              <a:t>callosum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6781800" y="520700"/>
            <a:ext cx="2076450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 dirty="0" err="1">
                <a:solidFill>
                  <a:srgbClr val="C00000"/>
                </a:solidFill>
              </a:rPr>
              <a:t>Commissura</a:t>
            </a:r>
            <a:r>
              <a:rPr lang="hu-HU" sz="1600" b="1" dirty="0">
                <a:solidFill>
                  <a:srgbClr val="C00000"/>
                </a:solidFill>
              </a:rPr>
              <a:t> anterior </a:t>
            </a:r>
            <a:r>
              <a:rPr lang="hu-HU" sz="1600" b="1" dirty="0"/>
              <a:t>(</a:t>
            </a:r>
            <a:r>
              <a:rPr lang="hu-HU" sz="1600" b="1" dirty="0" err="1"/>
              <a:t>zwischen</a:t>
            </a:r>
            <a:r>
              <a:rPr lang="hu-HU" sz="1600" b="1" dirty="0"/>
              <a:t> </a:t>
            </a:r>
            <a:r>
              <a:rPr lang="hu-HU" sz="1600" b="1" dirty="0" err="1"/>
              <a:t>Riechhirngebieten</a:t>
            </a:r>
            <a:r>
              <a:rPr lang="hu-HU" sz="1600" b="1" dirty="0"/>
              <a:t>)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4219575" y="4209250"/>
            <a:ext cx="1209675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 dirty="0" err="1"/>
              <a:t>Lamina</a:t>
            </a:r>
            <a:r>
              <a:rPr lang="hu-HU" sz="1600" b="1" dirty="0"/>
              <a:t> </a:t>
            </a:r>
            <a:r>
              <a:rPr lang="hu-HU" sz="1600" b="1" dirty="0" err="1"/>
              <a:t>terminalis</a:t>
            </a:r>
            <a:endParaRPr lang="hu-HU" sz="1600" b="1" dirty="0"/>
          </a:p>
        </p:txBody>
      </p:sp>
      <p:sp>
        <p:nvSpPr>
          <p:cNvPr id="58395" name="Text Box 28"/>
          <p:cNvSpPr txBox="1">
            <a:spLocks noChangeArrowheads="1"/>
          </p:cNvSpPr>
          <p:nvPr/>
        </p:nvSpPr>
        <p:spPr bwMode="auto">
          <a:xfrm>
            <a:off x="5807075" y="5921375"/>
            <a:ext cx="1727200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Aqueductus cerebri</a:t>
            </a:r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H="1" flipV="1">
            <a:off x="7524750" y="3521075"/>
            <a:ext cx="666750" cy="174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8397" name="Line 30"/>
          <p:cNvSpPr>
            <a:spLocks noChangeShapeType="1"/>
          </p:cNvSpPr>
          <p:nvPr/>
        </p:nvSpPr>
        <p:spPr bwMode="auto">
          <a:xfrm flipH="1">
            <a:off x="7648575" y="2219325"/>
            <a:ext cx="704850" cy="1076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 flipH="1">
            <a:off x="7435850" y="1898650"/>
            <a:ext cx="473075" cy="137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 flipV="1">
            <a:off x="5175250" y="3810000"/>
            <a:ext cx="1073150" cy="615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 flipV="1">
            <a:off x="5708650" y="3298825"/>
            <a:ext cx="50165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 flipV="1">
            <a:off x="5591175" y="4006850"/>
            <a:ext cx="901700" cy="866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8402" name="Line 35"/>
          <p:cNvSpPr>
            <a:spLocks noChangeShapeType="1"/>
          </p:cNvSpPr>
          <p:nvPr/>
        </p:nvSpPr>
        <p:spPr bwMode="auto">
          <a:xfrm flipV="1">
            <a:off x="6721475" y="3806825"/>
            <a:ext cx="796925" cy="2051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8403" name="Text Box 36"/>
          <p:cNvSpPr txBox="1">
            <a:spLocks noChangeArrowheads="1"/>
          </p:cNvSpPr>
          <p:nvPr/>
        </p:nvSpPr>
        <p:spPr bwMode="auto">
          <a:xfrm>
            <a:off x="5305425" y="5270500"/>
            <a:ext cx="1508125" cy="619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Adenohypo-physe</a:t>
            </a:r>
          </a:p>
        </p:txBody>
      </p:sp>
      <p:sp>
        <p:nvSpPr>
          <p:cNvPr id="58404" name="Line 37"/>
          <p:cNvSpPr>
            <a:spLocks noChangeShapeType="1"/>
          </p:cNvSpPr>
          <p:nvPr/>
        </p:nvSpPr>
        <p:spPr bwMode="auto">
          <a:xfrm flipV="1">
            <a:off x="6191250" y="4257675"/>
            <a:ext cx="444500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8405" name="Line 38"/>
          <p:cNvSpPr>
            <a:spLocks noChangeShapeType="1"/>
          </p:cNvSpPr>
          <p:nvPr/>
        </p:nvSpPr>
        <p:spPr bwMode="auto">
          <a:xfrm>
            <a:off x="5956300" y="2765425"/>
            <a:ext cx="419100" cy="431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8406" name="Text Box 39"/>
          <p:cNvSpPr txBox="1">
            <a:spLocks noChangeArrowheads="1"/>
          </p:cNvSpPr>
          <p:nvPr/>
        </p:nvSpPr>
        <p:spPr bwMode="auto">
          <a:xfrm>
            <a:off x="5557838" y="1241425"/>
            <a:ext cx="1223962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/>
          <a:lstStyle/>
          <a:p>
            <a:pPr algn="ctr" eaLnBrk="0" hangingPunct="0"/>
            <a:r>
              <a:rPr lang="hu-HU" sz="1600" b="1">
                <a:solidFill>
                  <a:srgbClr val="800080"/>
                </a:solidFill>
              </a:rPr>
              <a:t>Woche 11</a:t>
            </a:r>
          </a:p>
        </p:txBody>
      </p:sp>
      <p:sp>
        <p:nvSpPr>
          <p:cNvPr id="67624" name="Text Box 40"/>
          <p:cNvSpPr txBox="1">
            <a:spLocks noChangeArrowheads="1"/>
          </p:cNvSpPr>
          <p:nvPr/>
        </p:nvSpPr>
        <p:spPr bwMode="auto">
          <a:xfrm>
            <a:off x="7429500" y="5257800"/>
            <a:ext cx="1466850" cy="652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Commissura posterior</a:t>
            </a: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4548686" y="4760912"/>
            <a:ext cx="1273175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 dirty="0" err="1"/>
              <a:t>Chiasma</a:t>
            </a:r>
            <a:r>
              <a:rPr lang="hu-HU" sz="1600" b="1" dirty="0"/>
              <a:t> </a:t>
            </a:r>
            <a:r>
              <a:rPr lang="hu-HU" sz="1600" b="1" dirty="0" err="1"/>
              <a:t>opticum</a:t>
            </a:r>
            <a:endParaRPr lang="hu-HU" sz="1600" b="1" dirty="0"/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 flipH="1">
            <a:off x="6381750" y="1257300"/>
            <a:ext cx="990600" cy="223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183060" y="225425"/>
            <a:ext cx="58519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Die </a:t>
            </a:r>
            <a:r>
              <a:rPr lang="hu-H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Entwicklung</a:t>
            </a: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der </a:t>
            </a:r>
            <a:r>
              <a:rPr lang="hu-H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Kommissuren</a:t>
            </a: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1.</a:t>
            </a:r>
            <a:endParaRPr lang="hu-HU" sz="2400" b="1" dirty="0"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1093085" y="4456748"/>
            <a:ext cx="1209675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 dirty="0" err="1"/>
              <a:t>Lamina</a:t>
            </a:r>
            <a:r>
              <a:rPr lang="hu-HU" sz="1600" b="1" dirty="0"/>
              <a:t> </a:t>
            </a:r>
            <a:r>
              <a:rPr lang="hu-HU" sz="1600" b="1" dirty="0" err="1"/>
              <a:t>terminalis</a:t>
            </a:r>
            <a:endParaRPr lang="hu-HU" sz="1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445589" y="5886748"/>
            <a:ext cx="4026263" cy="92333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IVF: Foramen interventriculare</a:t>
            </a:r>
          </a:p>
          <a:p>
            <a:r>
              <a:rPr lang="hu-HU" dirty="0" err="1" smtClean="0">
                <a:solidFill>
                  <a:srgbClr val="00FFFF"/>
                </a:solidFill>
              </a:rPr>
              <a:t>Turqouise</a:t>
            </a:r>
            <a:r>
              <a:rPr lang="hu-HU" dirty="0" smtClean="0">
                <a:solidFill>
                  <a:srgbClr val="00FFFF"/>
                </a:solidFill>
              </a:rPr>
              <a:t> </a:t>
            </a:r>
            <a:r>
              <a:rPr lang="hu-HU" dirty="0" err="1" smtClean="0">
                <a:solidFill>
                  <a:srgbClr val="00FFFF"/>
                </a:solidFill>
              </a:rPr>
              <a:t>ist</a:t>
            </a:r>
            <a:r>
              <a:rPr lang="hu-HU" dirty="0" smtClean="0">
                <a:solidFill>
                  <a:srgbClr val="00FFFF"/>
                </a:solidFill>
              </a:rPr>
              <a:t> </a:t>
            </a:r>
            <a:r>
              <a:rPr lang="hu-HU" dirty="0" err="1" smtClean="0">
                <a:solidFill>
                  <a:srgbClr val="00FFFF"/>
                </a:solidFill>
              </a:rPr>
              <a:t>die</a:t>
            </a:r>
            <a:r>
              <a:rPr lang="hu-HU" dirty="0" smtClean="0">
                <a:solidFill>
                  <a:srgbClr val="00FFFF"/>
                </a:solidFill>
              </a:rPr>
              <a:t> </a:t>
            </a:r>
            <a:r>
              <a:rPr lang="hu-HU" dirty="0" err="1" smtClean="0">
                <a:solidFill>
                  <a:srgbClr val="00FFFF"/>
                </a:solidFill>
              </a:rPr>
              <a:t>Commissurenplatte</a:t>
            </a:r>
            <a:r>
              <a:rPr lang="hu-HU" dirty="0" smtClean="0">
                <a:solidFill>
                  <a:srgbClr val="00FFFF"/>
                </a:solidFill>
              </a:rPr>
              <a:t>; </a:t>
            </a:r>
          </a:p>
          <a:p>
            <a:r>
              <a:rPr lang="hu-HU" dirty="0" err="1" smtClean="0">
                <a:solidFill>
                  <a:srgbClr val="7D4193"/>
                </a:solidFill>
              </a:rPr>
              <a:t>die</a:t>
            </a:r>
            <a:r>
              <a:rPr lang="hu-HU" dirty="0" smtClean="0">
                <a:solidFill>
                  <a:srgbClr val="7D4193"/>
                </a:solidFill>
              </a:rPr>
              <a:t> </a:t>
            </a:r>
            <a:r>
              <a:rPr lang="hu-HU" dirty="0" err="1" smtClean="0">
                <a:solidFill>
                  <a:srgbClr val="7D4193"/>
                </a:solidFill>
              </a:rPr>
              <a:t>sich</a:t>
            </a:r>
            <a:r>
              <a:rPr lang="hu-HU" dirty="0" smtClean="0">
                <a:solidFill>
                  <a:srgbClr val="7D4193"/>
                </a:solidFill>
              </a:rPr>
              <a:t> </a:t>
            </a:r>
            <a:r>
              <a:rPr lang="hu-HU" dirty="0" err="1" smtClean="0">
                <a:solidFill>
                  <a:srgbClr val="7D4193"/>
                </a:solidFill>
              </a:rPr>
              <a:t>kreuzenden</a:t>
            </a:r>
            <a:r>
              <a:rPr lang="hu-HU" dirty="0" smtClean="0">
                <a:solidFill>
                  <a:srgbClr val="7D4193"/>
                </a:solidFill>
              </a:rPr>
              <a:t> </a:t>
            </a:r>
            <a:r>
              <a:rPr lang="hu-HU" dirty="0" err="1" smtClean="0">
                <a:solidFill>
                  <a:srgbClr val="7D4193"/>
                </a:solidFill>
              </a:rPr>
              <a:t>Fasern</a:t>
            </a:r>
            <a:r>
              <a:rPr lang="hu-HU" dirty="0" smtClean="0">
                <a:solidFill>
                  <a:srgbClr val="7D4193"/>
                </a:solidFill>
              </a:rPr>
              <a:t> sind lila.</a:t>
            </a:r>
            <a:endParaRPr lang="de-DE" dirty="0">
              <a:solidFill>
                <a:srgbClr val="7D4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  <p:bldP spid="67596" grpId="0" animBg="1"/>
      <p:bldP spid="67597" grpId="0" animBg="1"/>
      <p:bldP spid="67598" grpId="0" animBg="1"/>
      <p:bldP spid="67602" grpId="0"/>
      <p:bldP spid="67603" grpId="0" animBg="1"/>
      <p:bldP spid="67607" grpId="0"/>
      <p:bldP spid="67609" grpId="0"/>
      <p:bldP spid="67610" grpId="0"/>
      <p:bldP spid="67611" grpId="0"/>
      <p:bldP spid="67613" grpId="0" animBg="1"/>
      <p:bldP spid="67615" grpId="0" animBg="1"/>
      <p:bldP spid="67616" grpId="0" animBg="1"/>
      <p:bldP spid="67617" grpId="0" animBg="1"/>
      <p:bldP spid="67618" grpId="0" animBg="1"/>
      <p:bldP spid="67624" grpId="0"/>
      <p:bldP spid="67625" grpId="0"/>
      <p:bldP spid="67626" grpId="0" animBg="1"/>
      <p:bldP spid="676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oktatás\neurodevelopment\commissur2.bmp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4300" y="1730375"/>
            <a:ext cx="889000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7677150" y="5000625"/>
            <a:ext cx="138906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Fissura transversa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6911975" y="4000500"/>
            <a:ext cx="12319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III. Ventrikel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7715250" y="1984375"/>
            <a:ext cx="124777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Epiphyse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778500" y="2447925"/>
            <a:ext cx="871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Fornix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857750" y="1863725"/>
            <a:ext cx="1204913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Corpus callosum</a:t>
            </a:r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5591175" y="1381125"/>
            <a:ext cx="1635125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Velum interpositum</a:t>
            </a: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5562600" y="2457450"/>
            <a:ext cx="854075" cy="129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6235700" y="2743200"/>
            <a:ext cx="782638" cy="1111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>
            <a:off x="6496050" y="2041525"/>
            <a:ext cx="1209675" cy="1708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403" name="Line 12"/>
          <p:cNvSpPr>
            <a:spLocks noChangeShapeType="1"/>
          </p:cNvSpPr>
          <p:nvPr/>
        </p:nvSpPr>
        <p:spPr bwMode="auto">
          <a:xfrm flipH="1">
            <a:off x="8410575" y="2314575"/>
            <a:ext cx="196850" cy="2066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7042150" y="4514850"/>
            <a:ext cx="1106488" cy="1050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405" name="Line 14"/>
          <p:cNvSpPr>
            <a:spLocks noChangeShapeType="1"/>
          </p:cNvSpPr>
          <p:nvPr/>
        </p:nvSpPr>
        <p:spPr bwMode="auto">
          <a:xfrm flipH="1" flipV="1">
            <a:off x="8461375" y="4184650"/>
            <a:ext cx="250825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7807325" y="2800350"/>
            <a:ext cx="336550" cy="134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407" name="Text Box 16"/>
          <p:cNvSpPr txBox="1">
            <a:spLocks noChangeArrowheads="1"/>
          </p:cNvSpPr>
          <p:nvPr/>
        </p:nvSpPr>
        <p:spPr bwMode="auto">
          <a:xfrm>
            <a:off x="6952955" y="6352994"/>
            <a:ext cx="1778000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sm"/>
          </a:ln>
        </p:spPr>
        <p:txBody>
          <a:bodyPr/>
          <a:lstStyle/>
          <a:p>
            <a:pPr algn="ctr" eaLnBrk="0" hangingPunct="0"/>
            <a:r>
              <a:rPr lang="hu-HU" sz="1600" b="1" dirty="0" err="1"/>
              <a:t>Neugeborene</a:t>
            </a:r>
            <a:endParaRPr lang="hu-HU" sz="1600" b="1" dirty="0"/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6229350" y="5473700"/>
            <a:ext cx="1468438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Commissura posterior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6911975" y="2193925"/>
            <a:ext cx="16224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Commissura habenularum</a:t>
            </a: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5172075" y="4476750"/>
            <a:ext cx="12096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>
                <a:solidFill>
                  <a:srgbClr val="FF3300"/>
                </a:solidFill>
              </a:rPr>
              <a:t>Lamina terminalis</a:t>
            </a:r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6172200" y="4508500"/>
            <a:ext cx="555625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412" name="Text Box 21"/>
          <p:cNvSpPr txBox="1">
            <a:spLocks noChangeArrowheads="1"/>
          </p:cNvSpPr>
          <p:nvPr/>
        </p:nvSpPr>
        <p:spPr bwMode="auto">
          <a:xfrm>
            <a:off x="1400175" y="4965700"/>
            <a:ext cx="13890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Adenohypo-physe</a:t>
            </a:r>
          </a:p>
        </p:txBody>
      </p:sp>
      <p:sp>
        <p:nvSpPr>
          <p:cNvPr id="59413" name="Text Box 22"/>
          <p:cNvSpPr txBox="1">
            <a:spLocks noChangeArrowheads="1"/>
          </p:cNvSpPr>
          <p:nvPr/>
        </p:nvSpPr>
        <p:spPr bwMode="auto">
          <a:xfrm>
            <a:off x="5394325" y="4984750"/>
            <a:ext cx="151447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Neurohypo-physe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165475" y="1638300"/>
            <a:ext cx="1547813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Commissura fornicis</a:t>
            </a:r>
          </a:p>
        </p:txBody>
      </p:sp>
      <p:sp>
        <p:nvSpPr>
          <p:cNvPr id="59415" name="Text Box 24"/>
          <p:cNvSpPr txBox="1">
            <a:spLocks noChangeArrowheads="1"/>
          </p:cNvSpPr>
          <p:nvPr/>
        </p:nvSpPr>
        <p:spPr bwMode="auto">
          <a:xfrm>
            <a:off x="3883025" y="3425825"/>
            <a:ext cx="12414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Thalamus</a:t>
            </a:r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>
            <a:off x="3946525" y="2187575"/>
            <a:ext cx="188913" cy="758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 flipV="1">
            <a:off x="3762375" y="4943475"/>
            <a:ext cx="611188" cy="288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418" name="Line 27"/>
          <p:cNvSpPr>
            <a:spLocks noChangeShapeType="1"/>
          </p:cNvSpPr>
          <p:nvPr/>
        </p:nvSpPr>
        <p:spPr bwMode="auto">
          <a:xfrm flipH="1" flipV="1">
            <a:off x="1454150" y="4511675"/>
            <a:ext cx="549275" cy="511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419" name="Line 28"/>
          <p:cNvSpPr>
            <a:spLocks noChangeShapeType="1"/>
          </p:cNvSpPr>
          <p:nvPr/>
        </p:nvSpPr>
        <p:spPr bwMode="auto">
          <a:xfrm flipH="1" flipV="1">
            <a:off x="4648200" y="5006975"/>
            <a:ext cx="947738" cy="266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 flipV="1">
            <a:off x="736600" y="4203700"/>
            <a:ext cx="284163" cy="771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421" name="Text Box 30"/>
          <p:cNvSpPr txBox="1">
            <a:spLocks noChangeArrowheads="1"/>
          </p:cNvSpPr>
          <p:nvPr/>
        </p:nvSpPr>
        <p:spPr bwMode="auto">
          <a:xfrm>
            <a:off x="3708433" y="6355443"/>
            <a:ext cx="1509713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sm"/>
          </a:ln>
        </p:spPr>
        <p:txBody>
          <a:bodyPr/>
          <a:lstStyle/>
          <a:p>
            <a:pPr algn="ctr" eaLnBrk="0" hangingPunct="0"/>
            <a:r>
              <a:rPr lang="hu-HU" sz="1600" b="1" dirty="0" err="1"/>
              <a:t>Woche</a:t>
            </a:r>
            <a:r>
              <a:rPr lang="hu-HU" sz="1600" b="1" dirty="0"/>
              <a:t> 15</a:t>
            </a:r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1866900" y="4318000"/>
            <a:ext cx="14541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Commissura anterior</a:t>
            </a:r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2759075" y="5003800"/>
            <a:ext cx="1087438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Chiasma opticum</a:t>
            </a:r>
          </a:p>
        </p:txBody>
      </p:sp>
      <p:sp>
        <p:nvSpPr>
          <p:cNvPr id="68641" name="Line 33"/>
          <p:cNvSpPr>
            <a:spLocks noChangeShapeType="1"/>
          </p:cNvSpPr>
          <p:nvPr/>
        </p:nvSpPr>
        <p:spPr bwMode="auto">
          <a:xfrm flipV="1">
            <a:off x="3238500" y="4000500"/>
            <a:ext cx="722313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9425" name="Text Box 34"/>
          <p:cNvSpPr txBox="1">
            <a:spLocks noChangeArrowheads="1"/>
          </p:cNvSpPr>
          <p:nvPr/>
        </p:nvSpPr>
        <p:spPr bwMode="auto">
          <a:xfrm>
            <a:off x="1892300" y="1663700"/>
            <a:ext cx="1204913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Pia mater</a:t>
            </a:r>
          </a:p>
        </p:txBody>
      </p:sp>
      <p:sp>
        <p:nvSpPr>
          <p:cNvPr id="59426" name="Text Box 35"/>
          <p:cNvSpPr txBox="1">
            <a:spLocks noChangeArrowheads="1"/>
          </p:cNvSpPr>
          <p:nvPr/>
        </p:nvSpPr>
        <p:spPr bwMode="auto">
          <a:xfrm>
            <a:off x="825500" y="2752725"/>
            <a:ext cx="1135063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Thalamus</a:t>
            </a:r>
          </a:p>
        </p:txBody>
      </p:sp>
      <p:sp>
        <p:nvSpPr>
          <p:cNvPr id="68644" name="Line 36"/>
          <p:cNvSpPr>
            <a:spLocks noChangeShapeType="1"/>
          </p:cNvSpPr>
          <p:nvPr/>
        </p:nvSpPr>
        <p:spPr bwMode="auto">
          <a:xfrm flipH="1" flipV="1">
            <a:off x="720725" y="3390900"/>
            <a:ext cx="1193800" cy="1019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428" name="Line 37"/>
          <p:cNvSpPr>
            <a:spLocks noChangeShapeType="1"/>
          </p:cNvSpPr>
          <p:nvPr/>
        </p:nvSpPr>
        <p:spPr bwMode="auto">
          <a:xfrm flipH="1">
            <a:off x="2193925" y="1930400"/>
            <a:ext cx="293688" cy="298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8646" name="Text Box 38"/>
          <p:cNvSpPr txBox="1">
            <a:spLocks noChangeArrowheads="1"/>
          </p:cNvSpPr>
          <p:nvPr/>
        </p:nvSpPr>
        <p:spPr bwMode="auto">
          <a:xfrm>
            <a:off x="381000" y="1244600"/>
            <a:ext cx="1125538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Corpus callosum</a:t>
            </a:r>
          </a:p>
        </p:txBody>
      </p:sp>
      <p:sp>
        <p:nvSpPr>
          <p:cNvPr id="68647" name="Line 39"/>
          <p:cNvSpPr>
            <a:spLocks noChangeShapeType="1"/>
          </p:cNvSpPr>
          <p:nvPr/>
        </p:nvSpPr>
        <p:spPr bwMode="auto">
          <a:xfrm flipH="1">
            <a:off x="508000" y="1812925"/>
            <a:ext cx="333375" cy="1108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431" name="Text Box 40"/>
          <p:cNvSpPr txBox="1">
            <a:spLocks noChangeArrowheads="1"/>
          </p:cNvSpPr>
          <p:nvPr/>
        </p:nvSpPr>
        <p:spPr bwMode="auto">
          <a:xfrm>
            <a:off x="565150" y="6350000"/>
            <a:ext cx="1395413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sm"/>
          </a:ln>
        </p:spPr>
        <p:txBody>
          <a:bodyPr/>
          <a:lstStyle/>
          <a:p>
            <a:pPr algn="ctr" eaLnBrk="0" hangingPunct="0"/>
            <a:r>
              <a:rPr lang="hu-HU" sz="1600" b="1" dirty="0" err="1"/>
              <a:t>Woche</a:t>
            </a:r>
            <a:r>
              <a:rPr lang="hu-HU" sz="1600" b="1" dirty="0"/>
              <a:t> 13</a:t>
            </a: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257175" y="4953000"/>
            <a:ext cx="1087438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Chiasma opticum</a:t>
            </a:r>
          </a:p>
        </p:txBody>
      </p:sp>
      <p:sp>
        <p:nvSpPr>
          <p:cNvPr id="59433" name="Text Box 42"/>
          <p:cNvSpPr txBox="1">
            <a:spLocks noChangeArrowheads="1"/>
          </p:cNvSpPr>
          <p:nvPr/>
        </p:nvSpPr>
        <p:spPr bwMode="auto">
          <a:xfrm>
            <a:off x="3648075" y="5600700"/>
            <a:ext cx="2049463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Adenohypophyse</a:t>
            </a:r>
          </a:p>
        </p:txBody>
      </p:sp>
      <p:sp>
        <p:nvSpPr>
          <p:cNvPr id="59434" name="Line 43"/>
          <p:cNvSpPr>
            <a:spLocks noChangeShapeType="1"/>
          </p:cNvSpPr>
          <p:nvPr/>
        </p:nvSpPr>
        <p:spPr bwMode="auto">
          <a:xfrm flipH="1" flipV="1">
            <a:off x="4578350" y="5184775"/>
            <a:ext cx="15875" cy="434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435" name="Text Box 44"/>
          <p:cNvSpPr txBox="1">
            <a:spLocks noChangeArrowheads="1"/>
          </p:cNvSpPr>
          <p:nvPr/>
        </p:nvSpPr>
        <p:spPr bwMode="auto">
          <a:xfrm>
            <a:off x="2235200" y="1016000"/>
            <a:ext cx="1743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/>
              <a:t>Septum pellucidum</a:t>
            </a:r>
          </a:p>
        </p:txBody>
      </p:sp>
      <p:sp>
        <p:nvSpPr>
          <p:cNvPr id="59436" name="Line 45"/>
          <p:cNvSpPr>
            <a:spLocks noChangeShapeType="1"/>
          </p:cNvSpPr>
          <p:nvPr/>
        </p:nvSpPr>
        <p:spPr bwMode="auto">
          <a:xfrm>
            <a:off x="3086100" y="1511300"/>
            <a:ext cx="534988" cy="201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8654" name="Text Box 46"/>
          <p:cNvSpPr txBox="1">
            <a:spLocks noChangeArrowheads="1"/>
          </p:cNvSpPr>
          <p:nvPr/>
        </p:nvSpPr>
        <p:spPr bwMode="auto">
          <a:xfrm>
            <a:off x="1587" y="95160"/>
            <a:ext cx="5775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Die </a:t>
            </a:r>
            <a:r>
              <a:rPr lang="hu-H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Entwicklung</a:t>
            </a: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der </a:t>
            </a:r>
            <a:r>
              <a:rPr lang="hu-H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Kommissuren</a:t>
            </a: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2.</a:t>
            </a:r>
            <a:endParaRPr lang="hu-HU" sz="2400" b="1" dirty="0"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4878389" y="808593"/>
            <a:ext cx="396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Turqouise</a:t>
            </a:r>
            <a:r>
              <a:rPr lang="hu-HU" b="1" dirty="0"/>
              <a:t> (</a:t>
            </a:r>
            <a:r>
              <a:rPr lang="hu-HU" b="1" dirty="0" err="1"/>
              <a:t>türkis</a:t>
            </a:r>
            <a:r>
              <a:rPr lang="hu-HU" b="1" dirty="0"/>
              <a:t>): </a:t>
            </a:r>
            <a:r>
              <a:rPr lang="hu-HU" b="1" dirty="0" err="1"/>
              <a:t>Commissurenplatte</a:t>
            </a:r>
            <a:endParaRPr lang="de-DE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697538" y="1381125"/>
            <a:ext cx="1426073" cy="577850"/>
          </a:xfrm>
          <a:prstGeom prst="rect">
            <a:avLst/>
          </a:prstGeom>
          <a:solidFill>
            <a:srgbClr val="C00000">
              <a:alpha val="46000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8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68615" grpId="0"/>
      <p:bldP spid="68617" grpId="0" animBg="1"/>
      <p:bldP spid="68618" grpId="0" animBg="1"/>
      <p:bldP spid="68621" grpId="0" animBg="1"/>
      <p:bldP spid="68623" grpId="0" animBg="1"/>
      <p:bldP spid="68625" grpId="0"/>
      <p:bldP spid="68626" grpId="0"/>
      <p:bldP spid="68627" grpId="0"/>
      <p:bldP spid="68628" grpId="0" animBg="1"/>
      <p:bldP spid="68631" grpId="0"/>
      <p:bldP spid="68633" grpId="0" animBg="1"/>
      <p:bldP spid="68634" grpId="0" animBg="1"/>
      <p:bldP spid="68637" grpId="0" animBg="1"/>
      <p:bldP spid="68639" grpId="0"/>
      <p:bldP spid="68640" grpId="0"/>
      <p:bldP spid="68641" grpId="0" animBg="1"/>
      <p:bldP spid="68644" grpId="0" animBg="1"/>
      <p:bldP spid="68646" grpId="0"/>
      <p:bldP spid="68647" grpId="0" animBg="1"/>
      <p:bldP spid="686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15570" y="178742"/>
            <a:ext cx="5974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Die </a:t>
            </a:r>
            <a:r>
              <a:rPr lang="hu-H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Entwicklung</a:t>
            </a: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der </a:t>
            </a:r>
            <a:r>
              <a:rPr lang="hu-H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Kommissuren</a:t>
            </a: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3.</a:t>
            </a:r>
            <a:endParaRPr lang="hu-HU" sz="2400" b="1" dirty="0"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0418" name="Picture 3" descr="com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9138" y="1214438"/>
            <a:ext cx="521335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4048125" y="1066800"/>
            <a:ext cx="231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/>
              <a:t>Septum pellucidum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510338" y="3584575"/>
            <a:ext cx="1354137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Epiphyse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4978400" y="2587625"/>
            <a:ext cx="115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Fornix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147763" y="4895850"/>
            <a:ext cx="13541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>
                <a:solidFill>
                  <a:srgbClr val="FF3300"/>
                </a:solidFill>
              </a:rPr>
              <a:t>Lamina terminalis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09613" y="4127500"/>
            <a:ext cx="17970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Commissura anterior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174750" y="5511800"/>
            <a:ext cx="1446213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Chiasma opticum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60400" y="2209800"/>
            <a:ext cx="125888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Corpus callosum</a:t>
            </a:r>
          </a:p>
        </p:txBody>
      </p:sp>
      <p:sp>
        <p:nvSpPr>
          <p:cNvPr id="60426" name="Line 11"/>
          <p:cNvSpPr>
            <a:spLocks noChangeShapeType="1"/>
          </p:cNvSpPr>
          <p:nvPr/>
        </p:nvSpPr>
        <p:spPr bwMode="auto">
          <a:xfrm flipH="1">
            <a:off x="3213100" y="1358900"/>
            <a:ext cx="1295400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1765300" y="2527300"/>
            <a:ext cx="1016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2209800" y="4038600"/>
            <a:ext cx="1041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2235200" y="4597400"/>
            <a:ext cx="10541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V="1">
            <a:off x="2336800" y="5397500"/>
            <a:ext cx="11557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0431" name="Line 16"/>
          <p:cNvSpPr>
            <a:spLocks noChangeShapeType="1"/>
          </p:cNvSpPr>
          <p:nvPr/>
        </p:nvSpPr>
        <p:spPr bwMode="auto">
          <a:xfrm flipH="1">
            <a:off x="5524500" y="3759200"/>
            <a:ext cx="11303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0432" name="Line 17"/>
          <p:cNvSpPr>
            <a:spLocks noChangeShapeType="1"/>
          </p:cNvSpPr>
          <p:nvPr/>
        </p:nvSpPr>
        <p:spPr bwMode="auto">
          <a:xfrm flipH="1">
            <a:off x="4521200" y="2844800"/>
            <a:ext cx="6858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0433" name="Text Box 18"/>
          <p:cNvSpPr txBox="1">
            <a:spLocks noChangeArrowheads="1"/>
          </p:cNvSpPr>
          <p:nvPr/>
        </p:nvSpPr>
        <p:spPr bwMode="auto">
          <a:xfrm>
            <a:off x="5786438" y="1387475"/>
            <a:ext cx="1912937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Foramen interventriculare</a:t>
            </a:r>
          </a:p>
        </p:txBody>
      </p:sp>
      <p:sp>
        <p:nvSpPr>
          <p:cNvPr id="60434" name="Line 19"/>
          <p:cNvSpPr>
            <a:spLocks noChangeShapeType="1"/>
          </p:cNvSpPr>
          <p:nvPr/>
        </p:nvSpPr>
        <p:spPr bwMode="auto">
          <a:xfrm flipH="1">
            <a:off x="3695700" y="1879600"/>
            <a:ext cx="209550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0435" name="Text Box 20"/>
          <p:cNvSpPr txBox="1">
            <a:spLocks noChangeArrowheads="1"/>
          </p:cNvSpPr>
          <p:nvPr/>
        </p:nvSpPr>
        <p:spPr bwMode="auto">
          <a:xfrm>
            <a:off x="4667250" y="5842000"/>
            <a:ext cx="1446213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Corpus mamillare</a:t>
            </a:r>
          </a:p>
        </p:txBody>
      </p:sp>
      <p:sp>
        <p:nvSpPr>
          <p:cNvPr id="60436" name="Line 21"/>
          <p:cNvSpPr>
            <a:spLocks noChangeShapeType="1"/>
          </p:cNvSpPr>
          <p:nvPr/>
        </p:nvSpPr>
        <p:spPr bwMode="auto">
          <a:xfrm flipH="1" flipV="1">
            <a:off x="4673600" y="5410200"/>
            <a:ext cx="45720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0437" name="Text Box 22"/>
          <p:cNvSpPr txBox="1">
            <a:spLocks noChangeArrowheads="1"/>
          </p:cNvSpPr>
          <p:nvPr/>
        </p:nvSpPr>
        <p:spPr bwMode="auto">
          <a:xfrm>
            <a:off x="7054850" y="5346700"/>
            <a:ext cx="1827213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Mesenzephalon</a:t>
            </a:r>
          </a:p>
        </p:txBody>
      </p:sp>
      <p:sp>
        <p:nvSpPr>
          <p:cNvPr id="60438" name="Line 23"/>
          <p:cNvSpPr>
            <a:spLocks noChangeShapeType="1"/>
          </p:cNvSpPr>
          <p:nvPr/>
        </p:nvSpPr>
        <p:spPr bwMode="auto">
          <a:xfrm flipH="1" flipV="1">
            <a:off x="6642100" y="4876800"/>
            <a:ext cx="5207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8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0" grpId="0"/>
      <p:bldP spid="74761" grpId="0"/>
      <p:bldP spid="74762" grpId="0"/>
      <p:bldP spid="74764" grpId="0" animBg="1"/>
      <p:bldP spid="74765" grpId="0" animBg="1"/>
      <p:bldP spid="74766" grpId="0" animBg="1"/>
      <p:bldP spid="7476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om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113" y="1338263"/>
            <a:ext cx="5265737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4978400" y="2587625"/>
            <a:ext cx="115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Fornix</a:t>
            </a:r>
          </a:p>
        </p:txBody>
      </p:sp>
      <p:sp>
        <p:nvSpPr>
          <p:cNvPr id="61443" name="Line 4"/>
          <p:cNvSpPr>
            <a:spLocks noChangeShapeType="1"/>
          </p:cNvSpPr>
          <p:nvPr/>
        </p:nvSpPr>
        <p:spPr bwMode="auto">
          <a:xfrm flipH="1">
            <a:off x="3213100" y="1358900"/>
            <a:ext cx="1295400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1444" name="Line 5"/>
          <p:cNvSpPr>
            <a:spLocks noChangeShapeType="1"/>
          </p:cNvSpPr>
          <p:nvPr/>
        </p:nvSpPr>
        <p:spPr bwMode="auto">
          <a:xfrm flipH="1">
            <a:off x="5524500" y="3759200"/>
            <a:ext cx="11303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1445" name="Line 6"/>
          <p:cNvSpPr>
            <a:spLocks noChangeShapeType="1"/>
          </p:cNvSpPr>
          <p:nvPr/>
        </p:nvSpPr>
        <p:spPr bwMode="auto">
          <a:xfrm flipH="1">
            <a:off x="4521200" y="2844800"/>
            <a:ext cx="6858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 flipH="1">
            <a:off x="3695700" y="1879600"/>
            <a:ext cx="209550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1447" name="Line 8"/>
          <p:cNvSpPr>
            <a:spLocks noChangeShapeType="1"/>
          </p:cNvSpPr>
          <p:nvPr/>
        </p:nvSpPr>
        <p:spPr bwMode="auto">
          <a:xfrm flipH="1" flipV="1">
            <a:off x="4673600" y="5410200"/>
            <a:ext cx="45720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1448" name="Line 9"/>
          <p:cNvSpPr>
            <a:spLocks noChangeShapeType="1"/>
          </p:cNvSpPr>
          <p:nvPr/>
        </p:nvSpPr>
        <p:spPr bwMode="auto">
          <a:xfrm flipH="1" flipV="1">
            <a:off x="6642100" y="4876800"/>
            <a:ext cx="5207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0" y="133003"/>
            <a:ext cx="6514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Die </a:t>
            </a:r>
            <a:r>
              <a:rPr lang="hu-H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Entwicklung</a:t>
            </a: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der </a:t>
            </a:r>
            <a:r>
              <a:rPr lang="hu-H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Kommissuren</a:t>
            </a: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4.</a:t>
            </a:r>
            <a:endParaRPr lang="hu-HU" sz="2400" b="1" dirty="0"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450" name="Text Box 11"/>
          <p:cNvSpPr txBox="1">
            <a:spLocks noChangeArrowheads="1"/>
          </p:cNvSpPr>
          <p:nvPr/>
        </p:nvSpPr>
        <p:spPr bwMode="auto">
          <a:xfrm>
            <a:off x="4214813" y="1016000"/>
            <a:ext cx="231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/>
              <a:t>Septum pellucidum</a:t>
            </a:r>
          </a:p>
        </p:txBody>
      </p: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6510338" y="3584575"/>
            <a:ext cx="1354137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Epiphyse</a:t>
            </a: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5786438" y="1387475"/>
            <a:ext cx="1912937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Foramen interventriculare</a:t>
            </a:r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4667250" y="5842000"/>
            <a:ext cx="1446213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Corpus mamillare</a:t>
            </a:r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7054850" y="5346700"/>
            <a:ext cx="1827213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Mesenzephalon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1147763" y="4895850"/>
            <a:ext cx="13541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>
                <a:solidFill>
                  <a:srgbClr val="FF3300"/>
                </a:solidFill>
              </a:rPr>
              <a:t>Lamina terminalis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709613" y="4127500"/>
            <a:ext cx="17970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Commissura anterior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1174750" y="5511800"/>
            <a:ext cx="1446213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Chiasma opticum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660400" y="2209800"/>
            <a:ext cx="125888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Corpus callosum</a:t>
            </a:r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1765300" y="2527300"/>
            <a:ext cx="1016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 flipV="1">
            <a:off x="2209800" y="4038600"/>
            <a:ext cx="1041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flipV="1">
            <a:off x="2235200" y="4597400"/>
            <a:ext cx="10541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V="1">
            <a:off x="2336800" y="5397500"/>
            <a:ext cx="11557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37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2" grpId="0"/>
      <p:bldP spid="75793" grpId="0"/>
      <p:bldP spid="75794" grpId="0"/>
      <p:bldP spid="75795" grpId="0"/>
      <p:bldP spid="75796" grpId="0" animBg="1"/>
      <p:bldP spid="75797" grpId="0" animBg="1"/>
      <p:bldP spid="75798" grpId="0" animBg="1"/>
      <p:bldP spid="7579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om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463" y="1176338"/>
            <a:ext cx="5286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222250" y="3149600"/>
            <a:ext cx="1674813" cy="40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Seitenventrikel</a:t>
            </a: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H="1" flipV="1">
            <a:off x="4673600" y="5410200"/>
            <a:ext cx="45720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7054850" y="5346700"/>
            <a:ext cx="1827213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Mesenzephalon</a:t>
            </a:r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 flipH="1" flipV="1">
            <a:off x="6642100" y="4876800"/>
            <a:ext cx="5207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1938338" y="6099175"/>
            <a:ext cx="1912937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Foramen interventriculare</a:t>
            </a:r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 flipV="1">
            <a:off x="3479800" y="3441700"/>
            <a:ext cx="508000" cy="284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7137400" y="2867025"/>
            <a:ext cx="115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Fornix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7078663" y="3587750"/>
            <a:ext cx="13541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>
                <a:solidFill>
                  <a:srgbClr val="FF3300"/>
                </a:solidFill>
              </a:rPr>
              <a:t>Lamina terminalis</a:t>
            </a: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1308100" y="1092200"/>
            <a:ext cx="125888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Corpus callosum</a:t>
            </a:r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2463800" y="1409700"/>
            <a:ext cx="214630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2476" name="Line 13"/>
          <p:cNvSpPr>
            <a:spLocks noChangeShapeType="1"/>
          </p:cNvSpPr>
          <p:nvPr/>
        </p:nvSpPr>
        <p:spPr bwMode="auto">
          <a:xfrm flipH="1" flipV="1">
            <a:off x="4445000" y="3111500"/>
            <a:ext cx="284480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2477" name="Line 14"/>
          <p:cNvSpPr>
            <a:spLocks noChangeShapeType="1"/>
          </p:cNvSpPr>
          <p:nvPr/>
        </p:nvSpPr>
        <p:spPr bwMode="auto">
          <a:xfrm flipH="1">
            <a:off x="5054600" y="3048000"/>
            <a:ext cx="2273300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2478" name="Text Box 15"/>
          <p:cNvSpPr txBox="1">
            <a:spLocks noChangeArrowheads="1"/>
          </p:cNvSpPr>
          <p:nvPr/>
        </p:nvSpPr>
        <p:spPr bwMode="auto">
          <a:xfrm>
            <a:off x="265113" y="1993900"/>
            <a:ext cx="231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/>
              <a:t>Septum pellucidum</a:t>
            </a:r>
          </a:p>
        </p:txBody>
      </p:sp>
      <p:sp>
        <p:nvSpPr>
          <p:cNvPr id="62479" name="Line 16"/>
          <p:cNvSpPr>
            <a:spLocks noChangeShapeType="1"/>
          </p:cNvSpPr>
          <p:nvPr/>
        </p:nvSpPr>
        <p:spPr bwMode="auto">
          <a:xfrm>
            <a:off x="2374900" y="2197100"/>
            <a:ext cx="18923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2480" name="Line 17"/>
          <p:cNvSpPr>
            <a:spLocks noChangeShapeType="1"/>
          </p:cNvSpPr>
          <p:nvPr/>
        </p:nvSpPr>
        <p:spPr bwMode="auto">
          <a:xfrm flipV="1">
            <a:off x="1828800" y="3149600"/>
            <a:ext cx="15367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2481" name="Text Box 18"/>
          <p:cNvSpPr txBox="1">
            <a:spLocks noChangeArrowheads="1"/>
          </p:cNvSpPr>
          <p:nvPr/>
        </p:nvSpPr>
        <p:spPr bwMode="auto">
          <a:xfrm>
            <a:off x="6424613" y="1333500"/>
            <a:ext cx="231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/>
              <a:t>Cavum septi pellucidi</a:t>
            </a:r>
          </a:p>
        </p:txBody>
      </p:sp>
      <p:sp>
        <p:nvSpPr>
          <p:cNvPr id="62482" name="Line 19"/>
          <p:cNvSpPr>
            <a:spLocks noChangeShapeType="1"/>
          </p:cNvSpPr>
          <p:nvPr/>
        </p:nvSpPr>
        <p:spPr bwMode="auto">
          <a:xfrm flipH="1">
            <a:off x="4622800" y="1574800"/>
            <a:ext cx="1866900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117384" y="213667"/>
            <a:ext cx="5438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Die </a:t>
            </a:r>
            <a:r>
              <a:rPr lang="hu-H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Entwicklung</a:t>
            </a: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der </a:t>
            </a:r>
            <a:r>
              <a:rPr lang="hu-H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Kommissuren</a:t>
            </a: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5</a:t>
            </a: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hu-HU" sz="2400" b="1" dirty="0"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484" name="Text Box 21"/>
          <p:cNvSpPr txBox="1">
            <a:spLocks noChangeArrowheads="1"/>
          </p:cNvSpPr>
          <p:nvPr/>
        </p:nvSpPr>
        <p:spPr bwMode="auto">
          <a:xfrm>
            <a:off x="4914900" y="5924550"/>
            <a:ext cx="1446213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III. Ventrikel</a:t>
            </a:r>
          </a:p>
        </p:txBody>
      </p:sp>
    </p:spTree>
    <p:extLst>
      <p:ext uri="{BB962C8B-B14F-4D97-AF65-F5344CB8AC3E}">
        <p14:creationId xmlns:p14="http://schemas.microsoft.com/office/powerpoint/2010/main" val="35740267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Sobotta_Band_3\Kapitel_12\mit_Beschriftung\chp12_fig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41252"/>
            <a:ext cx="8928992" cy="6574328"/>
          </a:xfrm>
          <a:prstGeom prst="rect">
            <a:avLst/>
          </a:prstGeom>
          <a:noFill/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6512698-F7E2-4FFF-82CB-8EA91A45278B}"/>
              </a:ext>
            </a:extLst>
          </p:cNvPr>
          <p:cNvSpPr txBox="1"/>
          <p:nvPr/>
        </p:nvSpPr>
        <p:spPr>
          <a:xfrm>
            <a:off x="107505" y="4077072"/>
            <a:ext cx="136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/>
              <a:t>Sulcus</a:t>
            </a:r>
            <a:endParaRPr lang="hu-HU" sz="2000" b="1" dirty="0"/>
          </a:p>
          <a:p>
            <a:r>
              <a:rPr lang="hu-HU" sz="2000" b="1" dirty="0" err="1"/>
              <a:t>lateralis</a:t>
            </a:r>
            <a:endParaRPr lang="hu-HU" sz="2000" b="1" dirty="0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02ED9EBA-BC5B-4688-B803-4A280EB2926C}"/>
              </a:ext>
            </a:extLst>
          </p:cNvPr>
          <p:cNvCxnSpPr>
            <a:cxnSpLocks/>
          </p:cNvCxnSpPr>
          <p:nvPr/>
        </p:nvCxnSpPr>
        <p:spPr>
          <a:xfrm flipV="1">
            <a:off x="1187624" y="3861048"/>
            <a:ext cx="216024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8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905"/>
            <a:ext cx="9127803" cy="454941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702257" y="5718412"/>
            <a:ext cx="397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/>
              <a:t>Diencephalon-Entwicklung</a:t>
            </a:r>
            <a:r>
              <a:rPr lang="hu-HU" sz="2400" b="1" dirty="0"/>
              <a:t> </a:t>
            </a:r>
            <a:r>
              <a:rPr lang="hu-HU" sz="2400" b="1" dirty="0" smtClean="0"/>
              <a:t>2.</a:t>
            </a:r>
          </a:p>
          <a:p>
            <a:pPr algn="ctr"/>
            <a:r>
              <a:rPr lang="hu-HU" sz="2400" b="1" dirty="0" smtClean="0"/>
              <a:t>EM2 und EM3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71482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361718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172502" y="853449"/>
            <a:ext cx="397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/>
              <a:t>Diencephalon-Entwicklung</a:t>
            </a:r>
            <a:r>
              <a:rPr lang="hu-HU" sz="2400" b="1" dirty="0"/>
              <a:t> </a:t>
            </a:r>
            <a:r>
              <a:rPr lang="hu-HU" sz="2400" b="1" dirty="0" smtClean="0"/>
              <a:t>3.</a:t>
            </a:r>
          </a:p>
          <a:p>
            <a:pPr algn="ctr"/>
            <a:r>
              <a:rPr lang="hu-HU" sz="2400" b="1" dirty="0" err="1" smtClean="0"/>
              <a:t>Adult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86408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2578"/>
            <a:ext cx="7886700" cy="697320"/>
          </a:xfrm>
        </p:spPr>
        <p:txBody>
          <a:bodyPr/>
          <a:lstStyle/>
          <a:p>
            <a:pPr algn="ctr"/>
            <a:r>
              <a:rPr lang="hu-HU" sz="3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Epithalamus</a:t>
            </a:r>
            <a:endParaRPr lang="hu-HU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32114"/>
            <a:ext cx="7886700" cy="5044849"/>
          </a:xfrm>
        </p:spPr>
        <p:txBody>
          <a:bodyPr/>
          <a:lstStyle/>
          <a:p>
            <a:r>
              <a:rPr lang="hu-HU" sz="2400" dirty="0" err="1" smtClean="0">
                <a:cs typeface="Segoe UI" panose="020B0502040204020203" pitchFamily="34" charset="0"/>
              </a:rPr>
              <a:t>liegt</a:t>
            </a:r>
            <a:r>
              <a:rPr lang="hu-HU" sz="2400" dirty="0" smtClean="0">
                <a:cs typeface="Segoe UI" panose="020B0502040204020203" pitchFamily="34" charset="0"/>
              </a:rPr>
              <a:t> in der </a:t>
            </a:r>
            <a:r>
              <a:rPr lang="hu-HU" sz="2400" dirty="0" err="1" smtClean="0">
                <a:cs typeface="Segoe UI" panose="020B0502040204020203" pitchFamily="34" charset="0"/>
              </a:rPr>
              <a:t>dorsalen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Seitenwand</a:t>
            </a:r>
            <a:r>
              <a:rPr lang="hu-HU" sz="2400" dirty="0" smtClean="0">
                <a:cs typeface="Segoe UI" panose="020B0502040204020203" pitchFamily="34" charset="0"/>
              </a:rPr>
              <a:t> und </a:t>
            </a:r>
            <a:r>
              <a:rPr lang="hu-HU" sz="2400" dirty="0" err="1" smtClean="0">
                <a:cs typeface="Segoe UI" panose="020B0502040204020203" pitchFamily="34" charset="0"/>
              </a:rPr>
              <a:t>Dach</a:t>
            </a:r>
            <a:r>
              <a:rPr lang="hu-HU" sz="2400" dirty="0" smtClean="0">
                <a:cs typeface="Segoe UI" panose="020B0502040204020203" pitchFamily="34" charset="0"/>
              </a:rPr>
              <a:t> des III. </a:t>
            </a:r>
            <a:r>
              <a:rPr lang="hu-HU" sz="2400" dirty="0" err="1" smtClean="0">
                <a:cs typeface="Segoe UI" panose="020B0502040204020203" pitchFamily="34" charset="0"/>
              </a:rPr>
              <a:t>Ventrikels</a:t>
            </a:r>
            <a:endParaRPr lang="hu-HU" sz="2400" dirty="0" smtClean="0">
              <a:cs typeface="Segoe UI" panose="020B0502040204020203" pitchFamily="34" charset="0"/>
            </a:endParaRPr>
          </a:p>
          <a:p>
            <a:r>
              <a:rPr lang="hu-HU" sz="2400" dirty="0" err="1" smtClean="0">
                <a:cs typeface="Segoe UI" panose="020B0502040204020203" pitchFamily="34" charset="0"/>
              </a:rPr>
              <a:t>Anteile</a:t>
            </a:r>
            <a:r>
              <a:rPr lang="hu-HU" sz="2400" dirty="0" smtClean="0">
                <a:cs typeface="Segoe UI" panose="020B0502040204020203" pitchFamily="34" charset="0"/>
              </a:rPr>
              <a:t>:</a:t>
            </a:r>
          </a:p>
          <a:p>
            <a:r>
              <a:rPr lang="hu-HU" sz="2400" dirty="0" err="1" smtClean="0">
                <a:cs typeface="Segoe UI" panose="020B0502040204020203" pitchFamily="34" charset="0"/>
              </a:rPr>
              <a:t>die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beide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Habenulae</a:t>
            </a:r>
            <a:r>
              <a:rPr lang="hu-HU" sz="2400" dirty="0" smtClean="0">
                <a:cs typeface="Segoe UI" panose="020B0502040204020203" pitchFamily="34" charset="0"/>
              </a:rPr>
              <a:t> (mit </a:t>
            </a:r>
            <a:r>
              <a:rPr lang="hu-HU" sz="2400" dirty="0" err="1" smtClean="0">
                <a:cs typeface="Segoe UI" panose="020B0502040204020203" pitchFamily="34" charset="0"/>
              </a:rPr>
              <a:t>ihren</a:t>
            </a:r>
            <a:r>
              <a:rPr lang="hu-HU" sz="2400" dirty="0" smtClean="0">
                <a:cs typeface="Segoe UI" panose="020B0502040204020203" pitchFamily="34" charset="0"/>
              </a:rPr>
              <a:t> Kernen) und </a:t>
            </a:r>
            <a:r>
              <a:rPr lang="hu-HU" sz="2400" dirty="0" err="1" smtClean="0">
                <a:cs typeface="Segoe UI" panose="020B0502040204020203" pitchFamily="34" charset="0"/>
              </a:rPr>
              <a:t>ihren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Verbindungen</a:t>
            </a:r>
            <a:r>
              <a:rPr lang="hu-HU" sz="2400" dirty="0" smtClean="0">
                <a:cs typeface="Segoe UI" panose="020B0502040204020203" pitchFamily="34" charset="0"/>
              </a:rPr>
              <a:t> (</a:t>
            </a:r>
            <a:r>
              <a:rPr lang="hu-HU" sz="2400" dirty="0" err="1" smtClean="0">
                <a:cs typeface="Segoe UI" panose="020B0502040204020203" pitchFamily="34" charset="0"/>
              </a:rPr>
              <a:t>Stria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medullaris</a:t>
            </a:r>
            <a:r>
              <a:rPr lang="hu-HU" sz="2400" dirty="0" smtClean="0">
                <a:cs typeface="Segoe UI" panose="020B0502040204020203" pitchFamily="34" charset="0"/>
              </a:rPr>
              <a:t>)</a:t>
            </a:r>
          </a:p>
          <a:p>
            <a:r>
              <a:rPr lang="hu-HU" sz="2400" dirty="0" err="1" smtClean="0">
                <a:cs typeface="Segoe UI" panose="020B0502040204020203" pitchFamily="34" charset="0"/>
              </a:rPr>
              <a:t>Commissura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habenularum</a:t>
            </a:r>
            <a:endParaRPr lang="hu-HU" sz="2400" dirty="0" smtClean="0">
              <a:cs typeface="Segoe UI" panose="020B0502040204020203" pitchFamily="34" charset="0"/>
            </a:endParaRPr>
          </a:p>
          <a:p>
            <a:r>
              <a:rPr lang="hu-HU" sz="2400" dirty="0" err="1" smtClean="0">
                <a:cs typeface="Segoe UI" panose="020B0502040204020203" pitchFamily="34" charset="0"/>
              </a:rPr>
              <a:t>Commissura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posteiror</a:t>
            </a:r>
            <a:endParaRPr lang="hu-HU" sz="2400" dirty="0" smtClean="0">
              <a:cs typeface="Segoe UI" panose="020B0502040204020203" pitchFamily="34" charset="0"/>
            </a:endParaRPr>
          </a:p>
          <a:p>
            <a:r>
              <a:rPr lang="hu-HU" sz="2400" dirty="0" err="1" smtClean="0">
                <a:cs typeface="Segoe UI" panose="020B0502040204020203" pitchFamily="34" charset="0"/>
              </a:rPr>
              <a:t>Epiphyse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oder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Glandula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pinealis</a:t>
            </a:r>
            <a:r>
              <a:rPr lang="hu-HU" sz="2400" dirty="0" smtClean="0">
                <a:cs typeface="Segoe UI" panose="020B0502040204020203" pitchFamily="34" charset="0"/>
              </a:rPr>
              <a:t> (</a:t>
            </a:r>
            <a:r>
              <a:rPr lang="hu-HU" sz="2400" dirty="0" err="1" smtClean="0">
                <a:cs typeface="Segoe UI" panose="020B0502040204020203" pitchFamily="34" charset="0"/>
              </a:rPr>
              <a:t>produziert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das</a:t>
            </a:r>
            <a:r>
              <a:rPr lang="hu-HU" sz="2400" dirty="0" smtClean="0">
                <a:cs typeface="Segoe UI" panose="020B0502040204020203" pitchFamily="34" charset="0"/>
              </a:rPr>
              <a:t> Hormon </a:t>
            </a:r>
            <a:r>
              <a:rPr lang="hu-HU" sz="2400" dirty="0" err="1" smtClean="0">
                <a:cs typeface="Segoe UI" panose="020B0502040204020203" pitchFamily="34" charset="0"/>
              </a:rPr>
              <a:t>Melatonin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das</a:t>
            </a:r>
            <a:r>
              <a:rPr lang="hu-HU" sz="2400" dirty="0" smtClean="0">
                <a:cs typeface="Segoe UI" panose="020B0502040204020203" pitchFamily="34" charset="0"/>
              </a:rPr>
              <a:t> Hormon der </a:t>
            </a:r>
            <a:r>
              <a:rPr lang="hu-HU" sz="2400" dirty="0" err="1" smtClean="0">
                <a:cs typeface="Segoe UI" panose="020B0502040204020203" pitchFamily="34" charset="0"/>
              </a:rPr>
              <a:t>Dunkelheit</a:t>
            </a:r>
            <a:r>
              <a:rPr lang="hu-HU" sz="2400" dirty="0" smtClean="0">
                <a:cs typeface="Segoe UI" panose="020B0502040204020203" pitchFamily="34" charset="0"/>
              </a:rPr>
              <a:t>)</a:t>
            </a:r>
          </a:p>
          <a:p>
            <a:endParaRPr lang="hu-H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2578"/>
            <a:ext cx="7886700" cy="697320"/>
          </a:xfrm>
        </p:spPr>
        <p:txBody>
          <a:bodyPr/>
          <a:lstStyle/>
          <a:p>
            <a:pPr algn="ctr"/>
            <a:r>
              <a:rPr lang="hu-H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hu-HU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halamus</a:t>
            </a:r>
            <a:endParaRPr lang="hu-HU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32114"/>
            <a:ext cx="7886700" cy="5044849"/>
          </a:xfrm>
        </p:spPr>
        <p:txBody>
          <a:bodyPr>
            <a:normAutofit/>
          </a:bodyPr>
          <a:lstStyle/>
          <a:p>
            <a:r>
              <a:rPr lang="de-DE" sz="2400" dirty="0" smtClean="0">
                <a:cs typeface="Segoe UI" panose="020B0502040204020203" pitchFamily="34" charset="0"/>
              </a:rPr>
              <a:t>entwicklungsgeschichtlich: Thalamus </a:t>
            </a:r>
            <a:r>
              <a:rPr lang="de-DE" sz="2400" dirty="0" err="1" smtClean="0">
                <a:cs typeface="Segoe UI" panose="020B0502040204020203" pitchFamily="34" charset="0"/>
              </a:rPr>
              <a:t>dorsalis</a:t>
            </a:r>
            <a:endParaRPr lang="de-DE" sz="2400" dirty="0" smtClean="0">
              <a:cs typeface="Segoe UI" panose="020B0502040204020203" pitchFamily="34" charset="0"/>
            </a:endParaRPr>
          </a:p>
          <a:p>
            <a:r>
              <a:rPr lang="de-DE" sz="2400" dirty="0" smtClean="0">
                <a:cs typeface="Segoe UI" panose="020B0502040204020203" pitchFamily="34" charset="0"/>
              </a:rPr>
              <a:t>Er ist ein großes Kernkomplex (</a:t>
            </a:r>
            <a:r>
              <a:rPr lang="de-DE" sz="2400" dirty="0" err="1" smtClean="0">
                <a:cs typeface="Segoe UI" panose="020B0502040204020203" pitchFamily="34" charset="0"/>
              </a:rPr>
              <a:t>Ncl</a:t>
            </a:r>
            <a:r>
              <a:rPr lang="de-DE" sz="2400" dirty="0" smtClean="0">
                <a:cs typeface="Segoe UI" panose="020B0502040204020203" pitchFamily="34" charset="0"/>
              </a:rPr>
              <a:t>. </a:t>
            </a:r>
            <a:r>
              <a:rPr lang="de-DE" sz="2400" dirty="0" err="1" smtClean="0">
                <a:cs typeface="Segoe UI" panose="020B0502040204020203" pitchFamily="34" charset="0"/>
              </a:rPr>
              <a:t>thalami</a:t>
            </a:r>
            <a:r>
              <a:rPr lang="de-DE" sz="2400" dirty="0" smtClean="0">
                <a:cs typeface="Segoe UI" panose="020B0502040204020203" pitchFamily="34" charset="0"/>
              </a:rPr>
              <a:t>)</a:t>
            </a:r>
          </a:p>
          <a:p>
            <a:r>
              <a:rPr lang="de-DE" sz="2400" dirty="0" smtClean="0">
                <a:cs typeface="Segoe UI" panose="020B0502040204020203" pitchFamily="34" charset="0"/>
              </a:rPr>
              <a:t>alle Sinneswahrnehmungen (außer Geruch) werden in sensorischen </a:t>
            </a:r>
            <a:r>
              <a:rPr lang="de-DE" sz="2400" dirty="0" err="1" smtClean="0">
                <a:cs typeface="Segoe UI" panose="020B0502040204020203" pitchFamily="34" charset="0"/>
              </a:rPr>
              <a:t>Thalamuskrenen</a:t>
            </a:r>
            <a:r>
              <a:rPr lang="de-DE" sz="2400" dirty="0" smtClean="0">
                <a:cs typeface="Segoe UI" panose="020B0502040204020203" pitchFamily="34" charset="0"/>
              </a:rPr>
              <a:t> umgeschaltet, so erreichen die sensorischen </a:t>
            </a:r>
            <a:r>
              <a:rPr lang="de-DE" sz="2400" dirty="0" err="1" smtClean="0">
                <a:cs typeface="Segoe UI" panose="020B0502040204020203" pitchFamily="34" charset="0"/>
              </a:rPr>
              <a:t>Kortexareale</a:t>
            </a:r>
            <a:endParaRPr lang="de-DE" sz="2400" dirty="0" smtClean="0">
              <a:cs typeface="Segoe UI" panose="020B0502040204020203" pitchFamily="34" charset="0"/>
            </a:endParaRPr>
          </a:p>
          <a:p>
            <a:r>
              <a:rPr lang="de-DE" sz="2400" dirty="0" smtClean="0">
                <a:cs typeface="Segoe UI" panose="020B0502040204020203" pitchFamily="34" charset="0"/>
              </a:rPr>
              <a:t>Motorische </a:t>
            </a:r>
            <a:r>
              <a:rPr lang="de-DE" sz="2400" dirty="0" err="1" smtClean="0">
                <a:cs typeface="Segoe UI" panose="020B0502040204020203" pitchFamily="34" charset="0"/>
              </a:rPr>
              <a:t>Thalamuskerne</a:t>
            </a:r>
            <a:r>
              <a:rPr lang="de-DE" sz="2400" dirty="0" smtClean="0">
                <a:cs typeface="Segoe UI" panose="020B0502040204020203" pitchFamily="34" charset="0"/>
              </a:rPr>
              <a:t>: vermitteln die Wirkung von </a:t>
            </a:r>
            <a:r>
              <a:rPr lang="de-DE" sz="2400" dirty="0" err="1" smtClean="0">
                <a:cs typeface="Segoe UI" panose="020B0502040204020203" pitchFamily="34" charset="0"/>
              </a:rPr>
              <a:t>kleinhirn</a:t>
            </a:r>
            <a:r>
              <a:rPr lang="de-DE" sz="2400" dirty="0" smtClean="0">
                <a:cs typeface="Segoe UI" panose="020B0502040204020203" pitchFamily="34" charset="0"/>
              </a:rPr>
              <a:t> und Basalganglien auf die motorische </a:t>
            </a:r>
            <a:r>
              <a:rPr lang="de-DE" sz="2400" dirty="0" err="1" smtClean="0">
                <a:cs typeface="Segoe UI" panose="020B0502040204020203" pitchFamily="34" charset="0"/>
              </a:rPr>
              <a:t>Kortexareale</a:t>
            </a:r>
            <a:endParaRPr lang="de-DE" sz="2400" dirty="0" smtClean="0">
              <a:cs typeface="Segoe UI" panose="020B0502040204020203" pitchFamily="34" charset="0"/>
            </a:endParaRPr>
          </a:p>
          <a:p>
            <a:r>
              <a:rPr lang="de-DE" sz="2400" dirty="0" smtClean="0">
                <a:cs typeface="Segoe UI" panose="020B0502040204020203" pitchFamily="34" charset="0"/>
              </a:rPr>
              <a:t>limbische </a:t>
            </a:r>
            <a:r>
              <a:rPr lang="de-DE" sz="2400" dirty="0" err="1" smtClean="0">
                <a:cs typeface="Segoe UI" panose="020B0502040204020203" pitchFamily="34" charset="0"/>
              </a:rPr>
              <a:t>Thalamuskerne</a:t>
            </a:r>
            <a:r>
              <a:rPr lang="de-DE" sz="2400" dirty="0" smtClean="0">
                <a:cs typeface="Segoe UI" panose="020B0502040204020203" pitchFamily="34" charset="0"/>
              </a:rPr>
              <a:t> (</a:t>
            </a:r>
            <a:r>
              <a:rPr lang="de-DE" sz="2400" dirty="0" err="1" smtClean="0">
                <a:cs typeface="Segoe UI" panose="020B0502040204020203" pitchFamily="34" charset="0"/>
              </a:rPr>
              <a:t>Ncl</a:t>
            </a:r>
            <a:r>
              <a:rPr lang="de-DE" sz="2400" dirty="0" smtClean="0">
                <a:cs typeface="Segoe UI" panose="020B0502040204020203" pitchFamily="34" charset="0"/>
              </a:rPr>
              <a:t>. </a:t>
            </a:r>
            <a:r>
              <a:rPr lang="de-DE" sz="2400" dirty="0" err="1" smtClean="0">
                <a:cs typeface="Segoe UI" panose="020B0502040204020203" pitchFamily="34" charset="0"/>
              </a:rPr>
              <a:t>anteriores</a:t>
            </a:r>
            <a:r>
              <a:rPr lang="de-DE" sz="2400" dirty="0" smtClean="0">
                <a:cs typeface="Segoe UI" panose="020B0502040204020203" pitchFamily="34" charset="0"/>
              </a:rPr>
              <a:t>) steuern die Aufmerksamkeit (Wachsamkeit), emotionales Verhalten, Gedächtnisbildung</a:t>
            </a:r>
          </a:p>
          <a:p>
            <a:endParaRPr lang="hu-H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8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2578"/>
            <a:ext cx="7886700" cy="697320"/>
          </a:xfrm>
        </p:spPr>
        <p:txBody>
          <a:bodyPr/>
          <a:lstStyle/>
          <a:p>
            <a:pPr algn="ctr"/>
            <a:r>
              <a:rPr lang="hu-HU" sz="3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Subhalamus</a:t>
            </a:r>
            <a:endParaRPr lang="hu-HU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32114"/>
            <a:ext cx="7886700" cy="5044849"/>
          </a:xfrm>
        </p:spPr>
        <p:txBody>
          <a:bodyPr>
            <a:normAutofit/>
          </a:bodyPr>
          <a:lstStyle/>
          <a:p>
            <a:r>
              <a:rPr lang="hu-HU" sz="2400" dirty="0" err="1" smtClean="0">
                <a:cs typeface="Segoe UI" panose="020B0502040204020203" pitchFamily="34" charset="0"/>
              </a:rPr>
              <a:t>Kerne</a:t>
            </a:r>
            <a:r>
              <a:rPr lang="hu-HU" sz="2400" dirty="0" smtClean="0">
                <a:cs typeface="Segoe UI" panose="020B0502040204020203" pitchFamily="34" charset="0"/>
              </a:rPr>
              <a:t> und </a:t>
            </a:r>
            <a:r>
              <a:rPr lang="hu-HU" sz="2400" dirty="0" err="1" smtClean="0">
                <a:cs typeface="Segoe UI" panose="020B0502040204020203" pitchFamily="34" charset="0"/>
              </a:rPr>
              <a:t>Fasersysteme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dorsolateral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zum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Hypothalamus</a:t>
            </a:r>
            <a:r>
              <a:rPr lang="hu-HU" sz="2400" dirty="0" smtClean="0">
                <a:cs typeface="Segoe UI" panose="020B0502040204020203" pitchFamily="34" charset="0"/>
              </a:rPr>
              <a:t>;</a:t>
            </a:r>
          </a:p>
          <a:p>
            <a:r>
              <a:rPr lang="hu-HU" sz="2400" dirty="0" err="1" smtClean="0">
                <a:cs typeface="Segoe UI" panose="020B0502040204020203" pitchFamily="34" charset="0"/>
              </a:rPr>
              <a:t>seine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Grenzen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nach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ventral</a:t>
            </a:r>
            <a:r>
              <a:rPr lang="hu-HU" sz="2400" dirty="0" smtClean="0">
                <a:cs typeface="Segoe UI" panose="020B0502040204020203" pitchFamily="34" charset="0"/>
              </a:rPr>
              <a:t>: </a:t>
            </a:r>
            <a:r>
              <a:rPr lang="hu-HU" sz="2400" dirty="0" err="1" smtClean="0">
                <a:cs typeface="Segoe UI" panose="020B0502040204020203" pitchFamily="34" charset="0"/>
              </a:rPr>
              <a:t>Capsula</a:t>
            </a:r>
            <a:r>
              <a:rPr lang="hu-HU" sz="2400" dirty="0" smtClean="0">
                <a:cs typeface="Segoe UI" panose="020B0502040204020203" pitchFamily="34" charset="0"/>
              </a:rPr>
              <a:t> int., </a:t>
            </a:r>
            <a:r>
              <a:rPr lang="hu-HU" sz="2400" dirty="0" err="1" smtClean="0">
                <a:cs typeface="Segoe UI" panose="020B0502040204020203" pitchFamily="34" charset="0"/>
              </a:rPr>
              <a:t>nach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dorsal</a:t>
            </a:r>
            <a:r>
              <a:rPr lang="hu-HU" sz="2400" dirty="0" smtClean="0">
                <a:cs typeface="Segoe UI" panose="020B0502040204020203" pitchFamily="34" charset="0"/>
              </a:rPr>
              <a:t>: </a:t>
            </a:r>
            <a:r>
              <a:rPr lang="hu-HU" sz="2400" dirty="0" err="1" smtClean="0">
                <a:cs typeface="Segoe UI" panose="020B0502040204020203" pitchFamily="34" charset="0"/>
              </a:rPr>
              <a:t>die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laterale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Seite</a:t>
            </a:r>
            <a:r>
              <a:rPr lang="hu-HU" sz="2400" dirty="0" smtClean="0">
                <a:cs typeface="Segoe UI" panose="020B0502040204020203" pitchFamily="34" charset="0"/>
              </a:rPr>
              <a:t> des Thalamus, </a:t>
            </a:r>
            <a:r>
              <a:rPr lang="hu-HU" sz="2400" dirty="0" err="1" smtClean="0">
                <a:cs typeface="Segoe UI" panose="020B0502040204020203" pitchFamily="34" charset="0"/>
              </a:rPr>
              <a:t>nach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posterior</a:t>
            </a:r>
            <a:r>
              <a:rPr lang="hu-HU" sz="2400" dirty="0" smtClean="0">
                <a:cs typeface="Segoe UI" panose="020B0502040204020203" pitchFamily="34" charset="0"/>
              </a:rPr>
              <a:t>: </a:t>
            </a:r>
            <a:r>
              <a:rPr lang="hu-HU" sz="2400" dirty="0" err="1" smtClean="0">
                <a:cs typeface="Segoe UI" panose="020B0502040204020203" pitchFamily="34" charset="0"/>
              </a:rPr>
              <a:t>bis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Tegmentum</a:t>
            </a:r>
            <a:r>
              <a:rPr lang="hu-HU" sz="2400" dirty="0" smtClean="0">
                <a:cs typeface="Segoe UI" panose="020B0502040204020203" pitchFamily="34" charset="0"/>
              </a:rPr>
              <a:t> des </a:t>
            </a:r>
            <a:r>
              <a:rPr lang="hu-HU" sz="2400" dirty="0" err="1" smtClean="0">
                <a:cs typeface="Segoe UI" panose="020B0502040204020203" pitchFamily="34" charset="0"/>
              </a:rPr>
              <a:t>Mittelhirns</a:t>
            </a:r>
            <a:endParaRPr lang="hu-HU" sz="2400" dirty="0" smtClean="0">
              <a:cs typeface="Segoe UI" panose="020B0502040204020203" pitchFamily="34" charset="0"/>
            </a:endParaRPr>
          </a:p>
          <a:p>
            <a:r>
              <a:rPr lang="hu-HU" sz="2400" dirty="0" err="1" smtClean="0">
                <a:cs typeface="Segoe UI" panose="020B0502040204020203" pitchFamily="34" charset="0"/>
              </a:rPr>
              <a:t>Er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besteht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aus</a:t>
            </a:r>
            <a:r>
              <a:rPr lang="hu-HU" sz="2400" dirty="0" smtClean="0">
                <a:cs typeface="Segoe UI" panose="020B0502040204020203" pitchFamily="34" charset="0"/>
              </a:rPr>
              <a:t> den </a:t>
            </a:r>
            <a:br>
              <a:rPr lang="hu-HU" sz="2400" dirty="0" smtClean="0">
                <a:cs typeface="Segoe UI" panose="020B0502040204020203" pitchFamily="34" charset="0"/>
              </a:rPr>
            </a:br>
            <a:r>
              <a:rPr lang="hu-HU" sz="2400" dirty="0" smtClean="0">
                <a:cs typeface="Segoe UI" panose="020B0502040204020203" pitchFamily="34" charset="0"/>
              </a:rPr>
              <a:t>-</a:t>
            </a:r>
            <a:r>
              <a:rPr lang="hu-HU" sz="2400" b="1" dirty="0" err="1" smtClean="0">
                <a:cs typeface="Segoe UI" panose="020B0502040204020203" pitchFamily="34" charset="0"/>
              </a:rPr>
              <a:t>Anteilen</a:t>
            </a:r>
            <a:r>
              <a:rPr lang="hu-HU" sz="2400" b="1" dirty="0" smtClean="0">
                <a:cs typeface="Segoe UI" panose="020B0502040204020203" pitchFamily="34" charset="0"/>
              </a:rPr>
              <a:t> des Thalamus </a:t>
            </a:r>
            <a:r>
              <a:rPr lang="hu-HU" sz="2400" b="1" dirty="0" err="1" smtClean="0">
                <a:cs typeface="Segoe UI" panose="020B0502040204020203" pitchFamily="34" charset="0"/>
              </a:rPr>
              <a:t>ventralis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wie</a:t>
            </a:r>
            <a:r>
              <a:rPr lang="hu-HU" sz="2400" dirty="0" smtClean="0">
                <a:cs typeface="Segoe UI" panose="020B0502040204020203" pitchFamily="34" charset="0"/>
              </a:rPr>
              <a:t> Zona </a:t>
            </a:r>
            <a:r>
              <a:rPr lang="hu-HU" sz="2400" dirty="0" err="1" smtClean="0">
                <a:cs typeface="Segoe UI" panose="020B0502040204020203" pitchFamily="34" charset="0"/>
              </a:rPr>
              <a:t>incerta</a:t>
            </a:r>
            <a:r>
              <a:rPr lang="hu-HU" sz="2400" dirty="0" smtClean="0">
                <a:cs typeface="Segoe UI" panose="020B0502040204020203" pitchFamily="34" charset="0"/>
              </a:rPr>
              <a:t> (</a:t>
            </a:r>
            <a:r>
              <a:rPr lang="hu-HU" sz="2400" dirty="0" err="1" smtClean="0">
                <a:cs typeface="Segoe UI" panose="020B0502040204020203" pitchFamily="34" charset="0"/>
              </a:rPr>
              <a:t>dopaminerges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Kerngebiet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Forel-Felder</a:t>
            </a:r>
            <a:r>
              <a:rPr lang="hu-HU" sz="2400" dirty="0" smtClean="0">
                <a:cs typeface="Segoe UI" panose="020B0502040204020203" pitchFamily="34" charset="0"/>
              </a:rPr>
              <a:t> H1 und H2</a:t>
            </a:r>
            <a:br>
              <a:rPr lang="hu-HU" sz="2400" dirty="0" smtClean="0">
                <a:cs typeface="Segoe UI" panose="020B0502040204020203" pitchFamily="34" charset="0"/>
              </a:rPr>
            </a:br>
            <a:r>
              <a:rPr lang="hu-HU" sz="2400" dirty="0" smtClean="0">
                <a:cs typeface="Segoe UI" panose="020B0502040204020203" pitchFamily="34" charset="0"/>
              </a:rPr>
              <a:t>-</a:t>
            </a:r>
            <a:r>
              <a:rPr lang="hu-HU" sz="2400" b="1" dirty="0" err="1" smtClean="0">
                <a:cs typeface="Segoe UI" panose="020B0502040204020203" pitchFamily="34" charset="0"/>
              </a:rPr>
              <a:t>Ncl</a:t>
            </a:r>
            <a:r>
              <a:rPr lang="hu-HU" sz="2400" b="1" dirty="0" smtClean="0">
                <a:cs typeface="Segoe UI" panose="020B0502040204020203" pitchFamily="34" charset="0"/>
              </a:rPr>
              <a:t>. </a:t>
            </a:r>
            <a:r>
              <a:rPr lang="hu-HU" sz="2400" b="1" dirty="0" err="1" smtClean="0">
                <a:cs typeface="Segoe UI" panose="020B0502040204020203" pitchFamily="34" charset="0"/>
              </a:rPr>
              <a:t>reticularis</a:t>
            </a:r>
            <a:r>
              <a:rPr lang="hu-HU" sz="2400" b="1" dirty="0" smtClean="0">
                <a:cs typeface="Segoe UI" panose="020B0502040204020203" pitchFamily="34" charset="0"/>
              </a:rPr>
              <a:t> </a:t>
            </a:r>
            <a:r>
              <a:rPr lang="hu-HU" sz="2400" b="1" dirty="0" err="1" smtClean="0">
                <a:cs typeface="Segoe UI" panose="020B0502040204020203" pitchFamily="34" charset="0"/>
              </a:rPr>
              <a:t>thalami</a:t>
            </a:r>
            <a:r>
              <a:rPr lang="hu-HU" sz="2400" b="1" dirty="0" smtClean="0">
                <a:cs typeface="Segoe UI" panose="020B0502040204020203" pitchFamily="34" charset="0"/>
              </a:rPr>
              <a:t> </a:t>
            </a:r>
            <a:r>
              <a:rPr lang="hu-HU" sz="2400" dirty="0" smtClean="0">
                <a:cs typeface="Segoe UI" panose="020B0502040204020203" pitchFamily="34" charset="0"/>
              </a:rPr>
              <a:t>(von </a:t>
            </a:r>
            <a:r>
              <a:rPr lang="hu-HU" sz="2400" dirty="0" err="1" smtClean="0">
                <a:cs typeface="Segoe UI" panose="020B0502040204020203" pitchFamily="34" charset="0"/>
              </a:rPr>
              <a:t>lateral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bedeckt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das</a:t>
            </a:r>
            <a:r>
              <a:rPr lang="hu-HU" sz="2400" dirty="0" smtClean="0">
                <a:cs typeface="Segoe UI" panose="020B0502040204020203" pitchFamily="34" charset="0"/>
              </a:rPr>
              <a:t> Thalamus, </a:t>
            </a:r>
            <a:r>
              <a:rPr lang="hu-HU" sz="2400" dirty="0" err="1" smtClean="0">
                <a:cs typeface="Segoe UI" panose="020B0502040204020203" pitchFamily="34" charset="0"/>
              </a:rPr>
              <a:t>funktionell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gehört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dazu</a:t>
            </a:r>
            <a:r>
              <a:rPr lang="hu-HU" sz="2400" dirty="0" smtClean="0">
                <a:cs typeface="Segoe UI" panose="020B0502040204020203" pitchFamily="34" charset="0"/>
              </a:rPr>
              <a:t>)</a:t>
            </a:r>
            <a:br>
              <a:rPr lang="hu-HU" sz="2400" dirty="0" smtClean="0">
                <a:cs typeface="Segoe UI" panose="020B0502040204020203" pitchFamily="34" charset="0"/>
              </a:rPr>
            </a:br>
            <a:r>
              <a:rPr lang="hu-HU" sz="2400" dirty="0" smtClean="0">
                <a:cs typeface="Segoe UI" panose="020B0502040204020203" pitchFamily="34" charset="0"/>
              </a:rPr>
              <a:t>-</a:t>
            </a:r>
            <a:r>
              <a:rPr lang="hu-HU" sz="2400" b="1" dirty="0" err="1" smtClean="0">
                <a:cs typeface="Segoe UI" panose="020B0502040204020203" pitchFamily="34" charset="0"/>
              </a:rPr>
              <a:t>Ncl</a:t>
            </a:r>
            <a:r>
              <a:rPr lang="hu-HU" sz="2400" b="1" dirty="0" smtClean="0">
                <a:cs typeface="Segoe UI" panose="020B0502040204020203" pitchFamily="34" charset="0"/>
              </a:rPr>
              <a:t>. </a:t>
            </a:r>
            <a:r>
              <a:rPr lang="hu-HU" sz="2400" b="1" dirty="0" err="1" smtClean="0">
                <a:cs typeface="Segoe UI" panose="020B0502040204020203" pitchFamily="34" charset="0"/>
              </a:rPr>
              <a:t>subthalamicus</a:t>
            </a:r>
            <a:r>
              <a:rPr lang="hu-HU" sz="2400" b="1" dirty="0" smtClean="0">
                <a:cs typeface="Segoe UI" panose="020B0502040204020203" pitchFamily="34" charset="0"/>
              </a:rPr>
              <a:t> (</a:t>
            </a:r>
            <a:r>
              <a:rPr lang="hu-HU" sz="2400" b="1" dirty="0" err="1" smtClean="0">
                <a:cs typeface="Segoe UI" panose="020B0502040204020203" pitchFamily="34" charset="0"/>
              </a:rPr>
              <a:t>Luys’scher</a:t>
            </a:r>
            <a:r>
              <a:rPr lang="hu-HU" sz="2400" b="1" dirty="0" smtClean="0">
                <a:cs typeface="Segoe UI" panose="020B0502040204020203" pitchFamily="34" charset="0"/>
              </a:rPr>
              <a:t> Kern)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funktionell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gehört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zu</a:t>
            </a:r>
            <a:r>
              <a:rPr lang="hu-HU" sz="2400" dirty="0" smtClean="0">
                <a:cs typeface="Segoe UI" panose="020B0502040204020203" pitchFamily="34" charset="0"/>
              </a:rPr>
              <a:t> den </a:t>
            </a:r>
            <a:r>
              <a:rPr lang="hu-HU" sz="2400" dirty="0" err="1" smtClean="0">
                <a:cs typeface="Segoe UI" panose="020B0502040204020203" pitchFamily="34" charset="0"/>
              </a:rPr>
              <a:t>Basalganglien</a:t>
            </a:r>
            <a:r>
              <a:rPr lang="hu-HU" sz="2400" dirty="0" smtClean="0">
                <a:cs typeface="Segoe UI" panose="020B0502040204020203" pitchFamily="34" charset="0"/>
              </a:rPr>
              <a:t> (</a:t>
            </a:r>
            <a:r>
              <a:rPr lang="hu-HU" sz="2400" dirty="0" err="1" smtClean="0">
                <a:cs typeface="Segoe UI" panose="020B0502040204020203" pitchFamily="34" charset="0"/>
              </a:rPr>
              <a:t>siehe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dort</a:t>
            </a:r>
            <a:r>
              <a:rPr lang="hu-HU" sz="2400" dirty="0" smtClean="0">
                <a:cs typeface="Segoe UI" panose="020B0502040204020203" pitchFamily="34" charset="0"/>
              </a:rPr>
              <a:t>)</a:t>
            </a:r>
            <a:br>
              <a:rPr lang="hu-HU" sz="2400" dirty="0" smtClean="0">
                <a:cs typeface="Segoe UI" panose="020B0502040204020203" pitchFamily="34" charset="0"/>
              </a:rPr>
            </a:br>
            <a:r>
              <a:rPr lang="hu-HU" sz="2400" dirty="0" smtClean="0">
                <a:cs typeface="Segoe UI" panose="020B0502040204020203" pitchFamily="34" charset="0"/>
              </a:rPr>
              <a:t>-</a:t>
            </a:r>
            <a:r>
              <a:rPr lang="hu-HU" sz="2400" dirty="0" err="1" smtClean="0">
                <a:cs typeface="Segoe UI" panose="020B0502040204020203" pitchFamily="34" charset="0"/>
              </a:rPr>
              <a:t>entwicklungsgeschichtlich</a:t>
            </a:r>
            <a:r>
              <a:rPr lang="hu-HU" sz="2400" dirty="0" smtClean="0">
                <a:cs typeface="Segoe UI" panose="020B0502040204020203" pitchFamily="34" charset="0"/>
              </a:rPr>
              <a:t>: </a:t>
            </a:r>
            <a:r>
              <a:rPr lang="hu-HU" sz="2400" b="1" dirty="0" err="1" smtClean="0">
                <a:cs typeface="Segoe UI" panose="020B0502040204020203" pitchFamily="34" charset="0"/>
              </a:rPr>
              <a:t>Pallidum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ist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auch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ein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Teil</a:t>
            </a:r>
            <a:r>
              <a:rPr lang="hu-HU" sz="2400" dirty="0" smtClean="0">
                <a:cs typeface="Segoe UI" panose="020B0502040204020203" pitchFamily="34" charset="0"/>
              </a:rPr>
              <a:t> des </a:t>
            </a:r>
            <a:r>
              <a:rPr lang="hu-HU" sz="2400" dirty="0" err="1" smtClean="0">
                <a:cs typeface="Segoe UI" panose="020B0502040204020203" pitchFamily="34" charset="0"/>
              </a:rPr>
              <a:t>Subthalamus</a:t>
            </a:r>
            <a:r>
              <a:rPr lang="hu-HU" sz="2400" dirty="0" smtClean="0">
                <a:cs typeface="Segoe UI" panose="020B0502040204020203" pitchFamily="34" charset="0"/>
              </a:rPr>
              <a:t>, </a:t>
            </a:r>
            <a:r>
              <a:rPr lang="hu-HU" sz="2400" dirty="0" err="1" smtClean="0">
                <a:cs typeface="Segoe UI" panose="020B0502040204020203" pitchFamily="34" charset="0"/>
              </a:rPr>
              <a:t>aber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funktionell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gehört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auch</a:t>
            </a:r>
            <a:r>
              <a:rPr lang="hu-HU" sz="2400" dirty="0" smtClean="0">
                <a:cs typeface="Segoe UI" panose="020B0502040204020203" pitchFamily="34" charset="0"/>
              </a:rPr>
              <a:t> </a:t>
            </a:r>
            <a:r>
              <a:rPr lang="hu-HU" sz="2400" dirty="0" err="1" smtClean="0">
                <a:cs typeface="Segoe UI" panose="020B0502040204020203" pitchFamily="34" charset="0"/>
              </a:rPr>
              <a:t>zu</a:t>
            </a:r>
            <a:r>
              <a:rPr lang="hu-HU" sz="2400" dirty="0" smtClean="0">
                <a:cs typeface="Segoe UI" panose="020B0502040204020203" pitchFamily="34" charset="0"/>
              </a:rPr>
              <a:t> den </a:t>
            </a:r>
            <a:r>
              <a:rPr lang="hu-HU" sz="2400" dirty="0" err="1" smtClean="0">
                <a:cs typeface="Segoe UI" panose="020B0502040204020203" pitchFamily="34" charset="0"/>
              </a:rPr>
              <a:t>Basalganglien</a:t>
            </a:r>
            <a:endParaRPr lang="hu-HU" sz="2400" dirty="0" smtClean="0">
              <a:cs typeface="Segoe UI" panose="020B0502040204020203" pitchFamily="34" charset="0"/>
            </a:endParaRPr>
          </a:p>
          <a:p>
            <a:endParaRPr lang="hu-H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07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955</Words>
  <Application>Microsoft Office PowerPoint</Application>
  <PresentationFormat>Diavetítés a képernyőre (4:3 oldalarány)</PresentationFormat>
  <Paragraphs>293</Paragraphs>
  <Slides>45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Segoe UI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Epithalamus</vt:lpstr>
      <vt:lpstr>Thalamus</vt:lpstr>
      <vt:lpstr>Subhalamus</vt:lpstr>
      <vt:lpstr>Hypohalamus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Dritter Ventrikel</vt:lpstr>
      <vt:lpstr>Ventriculus tertius</vt:lpstr>
      <vt:lpstr>PowerPoint-bemutató</vt:lpstr>
      <vt:lpstr>Entwicklung des Prosencephalon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Differenzierung der Hirnbläschen. Makroskopie des Zwischenhirns, III. Ventrikel. Entwicklung vom Prosenzephalon</dc:title>
  <dc:creator>M</dc:creator>
  <cp:lastModifiedBy>Dr. Magyar Attila</cp:lastModifiedBy>
  <cp:revision>37</cp:revision>
  <dcterms:created xsi:type="dcterms:W3CDTF">2017-09-13T18:49:32Z</dcterms:created>
  <dcterms:modified xsi:type="dcterms:W3CDTF">2017-11-02T17:03:39Z</dcterms:modified>
</cp:coreProperties>
</file>