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7"/>
  </p:notesMasterIdLst>
  <p:sldIdLst>
    <p:sldId id="256" r:id="rId2"/>
    <p:sldId id="281" r:id="rId3"/>
    <p:sldId id="278" r:id="rId4"/>
    <p:sldId id="285" r:id="rId5"/>
    <p:sldId id="268" r:id="rId6"/>
    <p:sldId id="269" r:id="rId7"/>
    <p:sldId id="286" r:id="rId8"/>
    <p:sldId id="270" r:id="rId9"/>
    <p:sldId id="290" r:id="rId10"/>
    <p:sldId id="261" r:id="rId11"/>
    <p:sldId id="292" r:id="rId12"/>
    <p:sldId id="293" r:id="rId13"/>
    <p:sldId id="283" r:id="rId14"/>
    <p:sldId id="287" r:id="rId15"/>
    <p:sldId id="294" r:id="rId16"/>
    <p:sldId id="272" r:id="rId17"/>
    <p:sldId id="291" r:id="rId18"/>
    <p:sldId id="297" r:id="rId19"/>
    <p:sldId id="295" r:id="rId20"/>
    <p:sldId id="301" r:id="rId21"/>
    <p:sldId id="284" r:id="rId22"/>
    <p:sldId id="298" r:id="rId23"/>
    <p:sldId id="300" r:id="rId24"/>
    <p:sldId id="274" r:id="rId25"/>
    <p:sldId id="299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FF"/>
    <a:srgbClr val="FFFFFF"/>
    <a:srgbClr val="000000"/>
    <a:srgbClr val="FFFF99"/>
    <a:srgbClr val="FFFF66"/>
    <a:srgbClr val="CC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8" autoAdjust="0"/>
    <p:restoredTop sz="94660"/>
  </p:normalViewPr>
  <p:slideViewPr>
    <p:cSldViewPr>
      <p:cViewPr>
        <p:scale>
          <a:sx n="100" d="100"/>
          <a:sy n="100" d="100"/>
        </p:scale>
        <p:origin x="13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ozsurek Márk" userId="535b0b94150f9984" providerId="LiveId" clId="{89E0B405-5FB8-48E6-93D7-C75EAFA36DE5}"/>
    <pc:docChg chg="custSel modSld">
      <pc:chgData name="Dr. Kozsurek Márk" userId="535b0b94150f9984" providerId="LiveId" clId="{89E0B405-5FB8-48E6-93D7-C75EAFA36DE5}" dt="2017-11-28T20:34:28.511" v="323"/>
      <pc:docMkLst>
        <pc:docMk/>
      </pc:docMkLst>
      <pc:sldChg chg="modAnim">
        <pc:chgData name="Dr. Kozsurek Márk" userId="535b0b94150f9984" providerId="LiveId" clId="{89E0B405-5FB8-48E6-93D7-C75EAFA36DE5}" dt="2017-11-28T20:34:28.511" v="323"/>
        <pc:sldMkLst>
          <pc:docMk/>
          <pc:sldMk cId="0" sldId="272"/>
        </pc:sldMkLst>
      </pc:sldChg>
      <pc:sldChg chg="addSp delSp modSp">
        <pc:chgData name="Dr. Kozsurek Márk" userId="535b0b94150f9984" providerId="LiveId" clId="{89E0B405-5FB8-48E6-93D7-C75EAFA36DE5}" dt="2017-11-28T20:31:50.774" v="322" actId="20577"/>
        <pc:sldMkLst>
          <pc:docMk/>
          <pc:sldMk cId="0" sldId="285"/>
        </pc:sldMkLst>
        <pc:spChg chg="mod">
          <ac:chgData name="Dr. Kozsurek Márk" userId="535b0b94150f9984" providerId="LiveId" clId="{89E0B405-5FB8-48E6-93D7-C75EAFA36DE5}" dt="2017-11-28T20:31:50.774" v="322" actId="20577"/>
          <ac:spMkLst>
            <pc:docMk/>
            <pc:sldMk cId="0" sldId="285"/>
            <ac:spMk id="7171" creationId="{00000000-0000-0000-0000-000000000000}"/>
          </ac:spMkLst>
        </pc:spChg>
        <pc:picChg chg="add mod modCrop">
          <ac:chgData name="Dr. Kozsurek Márk" userId="535b0b94150f9984" providerId="LiveId" clId="{89E0B405-5FB8-48E6-93D7-C75EAFA36DE5}" dt="2017-11-28T20:27:05.024" v="19" actId="208"/>
          <ac:picMkLst>
            <pc:docMk/>
            <pc:sldMk cId="0" sldId="285"/>
            <ac:picMk id="3" creationId="{87DB64B0-76A2-4550-90F5-ACC16B526EF9}"/>
          </ac:picMkLst>
        </pc:picChg>
        <pc:picChg chg="del">
          <ac:chgData name="Dr. Kozsurek Márk" userId="535b0b94150f9984" providerId="LiveId" clId="{89E0B405-5FB8-48E6-93D7-C75EAFA36DE5}" dt="2017-11-28T20:22:02.621" v="1"/>
          <ac:picMkLst>
            <pc:docMk/>
            <pc:sldMk cId="0" sldId="285"/>
            <ac:picMk id="7172" creationId="{00000000-0000-0000-0000-000000000000}"/>
          </ac:picMkLst>
        </pc:picChg>
        <pc:picChg chg="del mod">
          <ac:chgData name="Dr. Kozsurek Márk" userId="535b0b94150f9984" providerId="LiveId" clId="{89E0B405-5FB8-48E6-93D7-C75EAFA36DE5}" dt="2017-11-28T20:24:00.339" v="5" actId="478"/>
          <ac:picMkLst>
            <pc:docMk/>
            <pc:sldMk cId="0" sldId="285"/>
            <ac:picMk id="71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2F9996-E7BE-40CA-9E97-04BB62261C75}" type="datetimeFigureOut">
              <a:rPr lang="hu-HU"/>
              <a:pPr>
                <a:defRPr/>
              </a:pPr>
              <a:t>2017. 11. 28.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550BA5-3D27-47CE-8515-BE73B6437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58591B9B-0199-4D66-AEA4-03B0EE094BCA}" type="slidenum">
              <a:rPr lang="hu-HU" altLang="hu-HU" sz="1200"/>
              <a:pPr/>
              <a:t>4</a:t>
            </a:fld>
            <a:endParaRPr lang="hu-HU" altLang="hu-H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EB84B663-0E4F-45FF-8A4E-C38833150963}" type="slidenum">
              <a:rPr lang="hu-HU" altLang="hu-HU" sz="1200"/>
              <a:pPr/>
              <a:t>17</a:t>
            </a:fld>
            <a:endParaRPr lang="hu-HU" altLang="hu-H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63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763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5FD5-BAFB-4A53-9C23-2E05D555C5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6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2A30-D1E4-4EA1-9E8D-8237969467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939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E8E3-4A4F-4C10-9D2E-F1020DB7C40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839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AEFB-5C7E-4E08-88F2-E40BEC0F0D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380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4379-5540-437D-8460-B8CF82A1D93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67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D972-5F9D-4F8A-BB54-E7B8DC7A5E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092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F548-FEEF-4C56-AF24-13CFEAD7F9E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2251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0FD3-0603-4BDC-B7B4-ADB367E3A3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16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1FDB-F897-4B80-ADF7-D3EFA7CA15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553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6FF0-B53F-48DA-9078-C5ECD74148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902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C49D-5DAC-45F8-81F4-E3047613F0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066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51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hu-HU" altLang="hu-H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751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1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2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3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53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1E3E02-7F30-4A28-BA5A-1DA2F1531B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753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753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753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753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0763" cy="820738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800" b="1" dirty="0"/>
              <a:t>Sérvcsatornák</a:t>
            </a:r>
            <a:endParaRPr lang="en-GB" altLang="hu-HU" sz="4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673725"/>
            <a:ext cx="5113337" cy="550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/>
              <a:t>Dr. Kozsurek Márk</a:t>
            </a:r>
            <a:endParaRPr lang="en-GB" altLang="hu-H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32588" y="6491288"/>
            <a:ext cx="24114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/>
              <a:t>FOK I., 2017. nov. 29.</a:t>
            </a:r>
            <a:endParaRPr lang="en-GB" altLang="hu-HU" sz="1800"/>
          </a:p>
        </p:txBody>
      </p:sp>
      <p:pic>
        <p:nvPicPr>
          <p:cNvPr id="4101" name="Picture 8" descr="rectus-abdominis-12699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01775"/>
            <a:ext cx="5086350" cy="390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rm00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3973"/>
          <a:stretch/>
        </p:blipFill>
        <p:spPr bwMode="auto">
          <a:xfrm>
            <a:off x="179388" y="188913"/>
            <a:ext cx="5328716" cy="6480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317875" y="2570163"/>
            <a:ext cx="1901825" cy="6413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anulus</a:t>
            </a:r>
            <a:r>
              <a:rPr lang="hu-HU" altLang="hu-H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inguinalis</a:t>
            </a:r>
            <a:r>
              <a:rPr lang="hu-HU" altLang="hu-H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superficialis</a:t>
            </a:r>
            <a:endParaRPr lang="en-GB" altLang="hu-HU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H="1">
            <a:off x="4340225" y="3284538"/>
            <a:ext cx="87313" cy="798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95" name="Oval 7"/>
          <p:cNvSpPr>
            <a:spLocks noChangeArrowheads="1"/>
          </p:cNvSpPr>
          <p:nvPr/>
        </p:nvSpPr>
        <p:spPr bwMode="auto">
          <a:xfrm rot="1780003">
            <a:off x="3800475" y="3932238"/>
            <a:ext cx="1066800" cy="331787"/>
          </a:xfrm>
          <a:prstGeom prst="ellipse">
            <a:avLst/>
          </a:prstGeom>
          <a:solidFill>
            <a:srgbClr val="FFFFFF"/>
          </a:solidFill>
          <a:ln w="38100" algn="ctr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955675" y="6237288"/>
            <a:ext cx="1330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753100" y="193899"/>
            <a:ext cx="32115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2.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Anulus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inguinalis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superficialis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53100" y="4060825"/>
            <a:ext cx="30972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valójában egy ferde irányú hasadék a m.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aponeurosisán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tuberculum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pubicum fölött.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rot="1780003">
            <a:off x="2427288" y="3141663"/>
            <a:ext cx="514350" cy="285750"/>
          </a:xfrm>
          <a:prstGeom prst="ellipse">
            <a:avLst/>
          </a:prstGeom>
          <a:noFill/>
          <a:ln w="19050" algn="ctr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346" name="Egyenes összekötő 5"/>
          <p:cNvCxnSpPr>
            <a:cxnSpLocks noChangeShapeType="1"/>
            <a:stCxn id="13" idx="0"/>
            <a:endCxn id="191495" idx="0"/>
          </p:cNvCxnSpPr>
          <p:nvPr/>
        </p:nvCxnSpPr>
        <p:spPr bwMode="auto">
          <a:xfrm>
            <a:off x="2755900" y="3160713"/>
            <a:ext cx="1660525" cy="79375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Egyenes összekötő 15"/>
          <p:cNvCxnSpPr>
            <a:cxnSpLocks noChangeShapeType="1"/>
          </p:cNvCxnSpPr>
          <p:nvPr/>
        </p:nvCxnSpPr>
        <p:spPr bwMode="auto">
          <a:xfrm>
            <a:off x="2611438" y="3403600"/>
            <a:ext cx="1422400" cy="695325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Képtalálat a következőre: „inguinal cana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r="7610" b="9782"/>
          <a:stretch>
            <a:fillRect/>
          </a:stretch>
        </p:blipFill>
        <p:spPr bwMode="auto">
          <a:xfrm>
            <a:off x="179388" y="476250"/>
            <a:ext cx="5184775" cy="5976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abadkézi sokszög 4"/>
          <p:cNvSpPr/>
          <p:nvPr/>
        </p:nvSpPr>
        <p:spPr bwMode="auto">
          <a:xfrm>
            <a:off x="2581275" y="2790825"/>
            <a:ext cx="508000" cy="268288"/>
          </a:xfrm>
          <a:custGeom>
            <a:avLst/>
            <a:gdLst>
              <a:gd name="connsiteX0" fmla="*/ 89707 w 512945"/>
              <a:gd name="connsiteY0" fmla="*/ 288897 h 312960"/>
              <a:gd name="connsiteX1" fmla="*/ 29549 w 512945"/>
              <a:gd name="connsiteY1" fmla="*/ 216707 h 312960"/>
              <a:gd name="connsiteX2" fmla="*/ 5486 w 512945"/>
              <a:gd name="connsiteY2" fmla="*/ 168581 h 312960"/>
              <a:gd name="connsiteX3" fmla="*/ 5486 w 512945"/>
              <a:gd name="connsiteY3" fmla="*/ 108423 h 312960"/>
              <a:gd name="connsiteX4" fmla="*/ 65644 w 512945"/>
              <a:gd name="connsiteY4" fmla="*/ 36234 h 312960"/>
              <a:gd name="connsiteX5" fmla="*/ 173928 w 512945"/>
              <a:gd name="connsiteY5" fmla="*/ 139 h 312960"/>
              <a:gd name="connsiteX6" fmla="*/ 294244 w 512945"/>
              <a:gd name="connsiteY6" fmla="*/ 48265 h 312960"/>
              <a:gd name="connsiteX7" fmla="*/ 438623 w 512945"/>
              <a:gd name="connsiteY7" fmla="*/ 96391 h 312960"/>
              <a:gd name="connsiteX8" fmla="*/ 510812 w 512945"/>
              <a:gd name="connsiteY8" fmla="*/ 204676 h 312960"/>
              <a:gd name="connsiteX9" fmla="*/ 486749 w 512945"/>
              <a:gd name="connsiteY9" fmla="*/ 312960 h 312960"/>
              <a:gd name="connsiteX0" fmla="*/ 89707 w 540165"/>
              <a:gd name="connsiteY0" fmla="*/ 288897 h 324992"/>
              <a:gd name="connsiteX1" fmla="*/ 29549 w 540165"/>
              <a:gd name="connsiteY1" fmla="*/ 216707 h 324992"/>
              <a:gd name="connsiteX2" fmla="*/ 5486 w 540165"/>
              <a:gd name="connsiteY2" fmla="*/ 168581 h 324992"/>
              <a:gd name="connsiteX3" fmla="*/ 5486 w 540165"/>
              <a:gd name="connsiteY3" fmla="*/ 108423 h 324992"/>
              <a:gd name="connsiteX4" fmla="*/ 65644 w 540165"/>
              <a:gd name="connsiteY4" fmla="*/ 36234 h 324992"/>
              <a:gd name="connsiteX5" fmla="*/ 173928 w 540165"/>
              <a:gd name="connsiteY5" fmla="*/ 139 h 324992"/>
              <a:gd name="connsiteX6" fmla="*/ 294244 w 540165"/>
              <a:gd name="connsiteY6" fmla="*/ 48265 h 324992"/>
              <a:gd name="connsiteX7" fmla="*/ 438623 w 540165"/>
              <a:gd name="connsiteY7" fmla="*/ 96391 h 324992"/>
              <a:gd name="connsiteX8" fmla="*/ 510812 w 540165"/>
              <a:gd name="connsiteY8" fmla="*/ 204676 h 324992"/>
              <a:gd name="connsiteX9" fmla="*/ 534875 w 540165"/>
              <a:gd name="connsiteY9" fmla="*/ 324992 h 324992"/>
              <a:gd name="connsiteX0" fmla="*/ 89707 w 540165"/>
              <a:gd name="connsiteY0" fmla="*/ 288758 h 324853"/>
              <a:gd name="connsiteX1" fmla="*/ 29549 w 540165"/>
              <a:gd name="connsiteY1" fmla="*/ 216568 h 324853"/>
              <a:gd name="connsiteX2" fmla="*/ 5486 w 540165"/>
              <a:gd name="connsiteY2" fmla="*/ 168442 h 324853"/>
              <a:gd name="connsiteX3" fmla="*/ 5486 w 540165"/>
              <a:gd name="connsiteY3" fmla="*/ 108284 h 324853"/>
              <a:gd name="connsiteX4" fmla="*/ 65644 w 540165"/>
              <a:gd name="connsiteY4" fmla="*/ 36095 h 324853"/>
              <a:gd name="connsiteX5" fmla="*/ 173928 w 540165"/>
              <a:gd name="connsiteY5" fmla="*/ 0 h 324853"/>
              <a:gd name="connsiteX6" fmla="*/ 330339 w 540165"/>
              <a:gd name="connsiteY6" fmla="*/ 36094 h 324853"/>
              <a:gd name="connsiteX7" fmla="*/ 438623 w 540165"/>
              <a:gd name="connsiteY7" fmla="*/ 96252 h 324853"/>
              <a:gd name="connsiteX8" fmla="*/ 510812 w 540165"/>
              <a:gd name="connsiteY8" fmla="*/ 204537 h 324853"/>
              <a:gd name="connsiteX9" fmla="*/ 534875 w 540165"/>
              <a:gd name="connsiteY9" fmla="*/ 324853 h 324853"/>
              <a:gd name="connsiteX0" fmla="*/ 89707 w 540165"/>
              <a:gd name="connsiteY0" fmla="*/ 290862 h 326957"/>
              <a:gd name="connsiteX1" fmla="*/ 29549 w 540165"/>
              <a:gd name="connsiteY1" fmla="*/ 218672 h 326957"/>
              <a:gd name="connsiteX2" fmla="*/ 5486 w 540165"/>
              <a:gd name="connsiteY2" fmla="*/ 170546 h 326957"/>
              <a:gd name="connsiteX3" fmla="*/ 5486 w 540165"/>
              <a:gd name="connsiteY3" fmla="*/ 110388 h 326957"/>
              <a:gd name="connsiteX4" fmla="*/ 65644 w 540165"/>
              <a:gd name="connsiteY4" fmla="*/ 38199 h 326957"/>
              <a:gd name="connsiteX5" fmla="*/ 173928 w 540165"/>
              <a:gd name="connsiteY5" fmla="*/ 2104 h 326957"/>
              <a:gd name="connsiteX6" fmla="*/ 438623 w 540165"/>
              <a:gd name="connsiteY6" fmla="*/ 98356 h 326957"/>
              <a:gd name="connsiteX7" fmla="*/ 510812 w 540165"/>
              <a:gd name="connsiteY7" fmla="*/ 206641 h 326957"/>
              <a:gd name="connsiteX8" fmla="*/ 534875 w 540165"/>
              <a:gd name="connsiteY8" fmla="*/ 326957 h 326957"/>
              <a:gd name="connsiteX0" fmla="*/ 89707 w 540165"/>
              <a:gd name="connsiteY0" fmla="*/ 290862 h 326957"/>
              <a:gd name="connsiteX1" fmla="*/ 29549 w 540165"/>
              <a:gd name="connsiteY1" fmla="*/ 218672 h 326957"/>
              <a:gd name="connsiteX2" fmla="*/ 5486 w 540165"/>
              <a:gd name="connsiteY2" fmla="*/ 170546 h 326957"/>
              <a:gd name="connsiteX3" fmla="*/ 5486 w 540165"/>
              <a:gd name="connsiteY3" fmla="*/ 110388 h 326957"/>
              <a:gd name="connsiteX4" fmla="*/ 65644 w 540165"/>
              <a:gd name="connsiteY4" fmla="*/ 38199 h 326957"/>
              <a:gd name="connsiteX5" fmla="*/ 282212 w 540165"/>
              <a:gd name="connsiteY5" fmla="*/ 2104 h 326957"/>
              <a:gd name="connsiteX6" fmla="*/ 438623 w 540165"/>
              <a:gd name="connsiteY6" fmla="*/ 98356 h 326957"/>
              <a:gd name="connsiteX7" fmla="*/ 510812 w 540165"/>
              <a:gd name="connsiteY7" fmla="*/ 206641 h 326957"/>
              <a:gd name="connsiteX8" fmla="*/ 534875 w 540165"/>
              <a:gd name="connsiteY8" fmla="*/ 326957 h 326957"/>
              <a:gd name="connsiteX0" fmla="*/ 101900 w 552358"/>
              <a:gd name="connsiteY0" fmla="*/ 290862 h 326957"/>
              <a:gd name="connsiteX1" fmla="*/ 41742 w 552358"/>
              <a:gd name="connsiteY1" fmla="*/ 218672 h 326957"/>
              <a:gd name="connsiteX2" fmla="*/ 1053 w 552358"/>
              <a:gd name="connsiteY2" fmla="*/ 166389 h 326957"/>
              <a:gd name="connsiteX3" fmla="*/ 17679 w 552358"/>
              <a:gd name="connsiteY3" fmla="*/ 110388 h 326957"/>
              <a:gd name="connsiteX4" fmla="*/ 77837 w 552358"/>
              <a:gd name="connsiteY4" fmla="*/ 38199 h 326957"/>
              <a:gd name="connsiteX5" fmla="*/ 294405 w 552358"/>
              <a:gd name="connsiteY5" fmla="*/ 2104 h 326957"/>
              <a:gd name="connsiteX6" fmla="*/ 450816 w 552358"/>
              <a:gd name="connsiteY6" fmla="*/ 98356 h 326957"/>
              <a:gd name="connsiteX7" fmla="*/ 523005 w 552358"/>
              <a:gd name="connsiteY7" fmla="*/ 206641 h 326957"/>
              <a:gd name="connsiteX8" fmla="*/ 547068 w 552358"/>
              <a:gd name="connsiteY8" fmla="*/ 326957 h 326957"/>
              <a:gd name="connsiteX0" fmla="*/ 102685 w 553143"/>
              <a:gd name="connsiteY0" fmla="*/ 290757 h 326852"/>
              <a:gd name="connsiteX1" fmla="*/ 42527 w 553143"/>
              <a:gd name="connsiteY1" fmla="*/ 218567 h 326852"/>
              <a:gd name="connsiteX2" fmla="*/ 1838 w 553143"/>
              <a:gd name="connsiteY2" fmla="*/ 166284 h 326852"/>
              <a:gd name="connsiteX3" fmla="*/ 14307 w 553143"/>
              <a:gd name="connsiteY3" fmla="*/ 97814 h 326852"/>
              <a:gd name="connsiteX4" fmla="*/ 78622 w 553143"/>
              <a:gd name="connsiteY4" fmla="*/ 38094 h 326852"/>
              <a:gd name="connsiteX5" fmla="*/ 295190 w 553143"/>
              <a:gd name="connsiteY5" fmla="*/ 1999 h 326852"/>
              <a:gd name="connsiteX6" fmla="*/ 451601 w 553143"/>
              <a:gd name="connsiteY6" fmla="*/ 98251 h 326852"/>
              <a:gd name="connsiteX7" fmla="*/ 523790 w 553143"/>
              <a:gd name="connsiteY7" fmla="*/ 206536 h 326852"/>
              <a:gd name="connsiteX8" fmla="*/ 547853 w 553143"/>
              <a:gd name="connsiteY8" fmla="*/ 326852 h 326852"/>
              <a:gd name="connsiteX0" fmla="*/ 107152 w 557610"/>
              <a:gd name="connsiteY0" fmla="*/ 293360 h 329455"/>
              <a:gd name="connsiteX1" fmla="*/ 46994 w 557610"/>
              <a:gd name="connsiteY1" fmla="*/ 221170 h 329455"/>
              <a:gd name="connsiteX2" fmla="*/ 6305 w 557610"/>
              <a:gd name="connsiteY2" fmla="*/ 168887 h 329455"/>
              <a:gd name="connsiteX3" fmla="*/ 18774 w 557610"/>
              <a:gd name="connsiteY3" fmla="*/ 100417 h 329455"/>
              <a:gd name="connsiteX4" fmla="*/ 178686 w 557610"/>
              <a:gd name="connsiteY4" fmla="*/ 24072 h 329455"/>
              <a:gd name="connsiteX5" fmla="*/ 299657 w 557610"/>
              <a:gd name="connsiteY5" fmla="*/ 4602 h 329455"/>
              <a:gd name="connsiteX6" fmla="*/ 456068 w 557610"/>
              <a:gd name="connsiteY6" fmla="*/ 100854 h 329455"/>
              <a:gd name="connsiteX7" fmla="*/ 528257 w 557610"/>
              <a:gd name="connsiteY7" fmla="*/ 209139 h 329455"/>
              <a:gd name="connsiteX8" fmla="*/ 552320 w 557610"/>
              <a:gd name="connsiteY8" fmla="*/ 329455 h 329455"/>
              <a:gd name="connsiteX0" fmla="*/ 107152 w 557610"/>
              <a:gd name="connsiteY0" fmla="*/ 271144 h 307239"/>
              <a:gd name="connsiteX1" fmla="*/ 46994 w 557610"/>
              <a:gd name="connsiteY1" fmla="*/ 198954 h 307239"/>
              <a:gd name="connsiteX2" fmla="*/ 6305 w 557610"/>
              <a:gd name="connsiteY2" fmla="*/ 146671 h 307239"/>
              <a:gd name="connsiteX3" fmla="*/ 18774 w 557610"/>
              <a:gd name="connsiteY3" fmla="*/ 78201 h 307239"/>
              <a:gd name="connsiteX4" fmla="*/ 178686 w 557610"/>
              <a:gd name="connsiteY4" fmla="*/ 1856 h 307239"/>
              <a:gd name="connsiteX5" fmla="*/ 303813 w 557610"/>
              <a:gd name="connsiteY5" fmla="*/ 28106 h 307239"/>
              <a:gd name="connsiteX6" fmla="*/ 456068 w 557610"/>
              <a:gd name="connsiteY6" fmla="*/ 78638 h 307239"/>
              <a:gd name="connsiteX7" fmla="*/ 528257 w 557610"/>
              <a:gd name="connsiteY7" fmla="*/ 186923 h 307239"/>
              <a:gd name="connsiteX8" fmla="*/ 552320 w 557610"/>
              <a:gd name="connsiteY8" fmla="*/ 307239 h 307239"/>
              <a:gd name="connsiteX0" fmla="*/ 107152 w 558170"/>
              <a:gd name="connsiteY0" fmla="*/ 271373 h 307468"/>
              <a:gd name="connsiteX1" fmla="*/ 46994 w 558170"/>
              <a:gd name="connsiteY1" fmla="*/ 199183 h 307468"/>
              <a:gd name="connsiteX2" fmla="*/ 6305 w 558170"/>
              <a:gd name="connsiteY2" fmla="*/ 146900 h 307468"/>
              <a:gd name="connsiteX3" fmla="*/ 18774 w 558170"/>
              <a:gd name="connsiteY3" fmla="*/ 78430 h 307468"/>
              <a:gd name="connsiteX4" fmla="*/ 178686 w 558170"/>
              <a:gd name="connsiteY4" fmla="*/ 2085 h 307468"/>
              <a:gd name="connsiteX5" fmla="*/ 303813 w 558170"/>
              <a:gd name="connsiteY5" fmla="*/ 28335 h 307468"/>
              <a:gd name="connsiteX6" fmla="*/ 431130 w 558170"/>
              <a:gd name="connsiteY6" fmla="*/ 99649 h 307468"/>
              <a:gd name="connsiteX7" fmla="*/ 528257 w 558170"/>
              <a:gd name="connsiteY7" fmla="*/ 187152 h 307468"/>
              <a:gd name="connsiteX8" fmla="*/ 552320 w 558170"/>
              <a:gd name="connsiteY8" fmla="*/ 307468 h 307468"/>
              <a:gd name="connsiteX0" fmla="*/ 104573 w 555591"/>
              <a:gd name="connsiteY0" fmla="*/ 263799 h 299894"/>
              <a:gd name="connsiteX1" fmla="*/ 44415 w 555591"/>
              <a:gd name="connsiteY1" fmla="*/ 191609 h 299894"/>
              <a:gd name="connsiteX2" fmla="*/ 3726 w 555591"/>
              <a:gd name="connsiteY2" fmla="*/ 139326 h 299894"/>
              <a:gd name="connsiteX3" fmla="*/ 16195 w 555591"/>
              <a:gd name="connsiteY3" fmla="*/ 70856 h 299894"/>
              <a:gd name="connsiteX4" fmla="*/ 130387 w 555591"/>
              <a:gd name="connsiteY4" fmla="*/ 2824 h 299894"/>
              <a:gd name="connsiteX5" fmla="*/ 301234 w 555591"/>
              <a:gd name="connsiteY5" fmla="*/ 20761 h 299894"/>
              <a:gd name="connsiteX6" fmla="*/ 428551 w 555591"/>
              <a:gd name="connsiteY6" fmla="*/ 92075 h 299894"/>
              <a:gd name="connsiteX7" fmla="*/ 525678 w 555591"/>
              <a:gd name="connsiteY7" fmla="*/ 179578 h 299894"/>
              <a:gd name="connsiteX8" fmla="*/ 549741 w 555591"/>
              <a:gd name="connsiteY8" fmla="*/ 299894 h 299894"/>
              <a:gd name="connsiteX0" fmla="*/ 104573 w 574414"/>
              <a:gd name="connsiteY0" fmla="*/ 263799 h 263799"/>
              <a:gd name="connsiteX1" fmla="*/ 44415 w 574414"/>
              <a:gd name="connsiteY1" fmla="*/ 191609 h 263799"/>
              <a:gd name="connsiteX2" fmla="*/ 3726 w 574414"/>
              <a:gd name="connsiteY2" fmla="*/ 139326 h 263799"/>
              <a:gd name="connsiteX3" fmla="*/ 16195 w 574414"/>
              <a:gd name="connsiteY3" fmla="*/ 70856 h 263799"/>
              <a:gd name="connsiteX4" fmla="*/ 130387 w 574414"/>
              <a:gd name="connsiteY4" fmla="*/ 2824 h 263799"/>
              <a:gd name="connsiteX5" fmla="*/ 301234 w 574414"/>
              <a:gd name="connsiteY5" fmla="*/ 20761 h 263799"/>
              <a:gd name="connsiteX6" fmla="*/ 428551 w 574414"/>
              <a:gd name="connsiteY6" fmla="*/ 92075 h 263799"/>
              <a:gd name="connsiteX7" fmla="*/ 525678 w 574414"/>
              <a:gd name="connsiteY7" fmla="*/ 179578 h 263799"/>
              <a:gd name="connsiteX8" fmla="*/ 570523 w 574414"/>
              <a:gd name="connsiteY8" fmla="*/ 245862 h 263799"/>
              <a:gd name="connsiteX0" fmla="*/ 104573 w 573871"/>
              <a:gd name="connsiteY0" fmla="*/ 263799 h 263799"/>
              <a:gd name="connsiteX1" fmla="*/ 44415 w 573871"/>
              <a:gd name="connsiteY1" fmla="*/ 191609 h 263799"/>
              <a:gd name="connsiteX2" fmla="*/ 3726 w 573871"/>
              <a:gd name="connsiteY2" fmla="*/ 139326 h 263799"/>
              <a:gd name="connsiteX3" fmla="*/ 16195 w 573871"/>
              <a:gd name="connsiteY3" fmla="*/ 70856 h 263799"/>
              <a:gd name="connsiteX4" fmla="*/ 130387 w 573871"/>
              <a:gd name="connsiteY4" fmla="*/ 2824 h 263799"/>
              <a:gd name="connsiteX5" fmla="*/ 301234 w 573871"/>
              <a:gd name="connsiteY5" fmla="*/ 20761 h 263799"/>
              <a:gd name="connsiteX6" fmla="*/ 428551 w 573871"/>
              <a:gd name="connsiteY6" fmla="*/ 92075 h 263799"/>
              <a:gd name="connsiteX7" fmla="*/ 517365 w 573871"/>
              <a:gd name="connsiteY7" fmla="*/ 142170 h 263799"/>
              <a:gd name="connsiteX8" fmla="*/ 570523 w 573871"/>
              <a:gd name="connsiteY8" fmla="*/ 245862 h 263799"/>
              <a:gd name="connsiteX0" fmla="*/ 104573 w 517365"/>
              <a:gd name="connsiteY0" fmla="*/ 263799 h 263799"/>
              <a:gd name="connsiteX1" fmla="*/ 44415 w 517365"/>
              <a:gd name="connsiteY1" fmla="*/ 191609 h 263799"/>
              <a:gd name="connsiteX2" fmla="*/ 3726 w 517365"/>
              <a:gd name="connsiteY2" fmla="*/ 139326 h 263799"/>
              <a:gd name="connsiteX3" fmla="*/ 16195 w 517365"/>
              <a:gd name="connsiteY3" fmla="*/ 70856 h 263799"/>
              <a:gd name="connsiteX4" fmla="*/ 130387 w 517365"/>
              <a:gd name="connsiteY4" fmla="*/ 2824 h 263799"/>
              <a:gd name="connsiteX5" fmla="*/ 301234 w 517365"/>
              <a:gd name="connsiteY5" fmla="*/ 20761 h 263799"/>
              <a:gd name="connsiteX6" fmla="*/ 428551 w 517365"/>
              <a:gd name="connsiteY6" fmla="*/ 92075 h 263799"/>
              <a:gd name="connsiteX7" fmla="*/ 517365 w 517365"/>
              <a:gd name="connsiteY7" fmla="*/ 142170 h 263799"/>
              <a:gd name="connsiteX0" fmla="*/ 104573 w 509052"/>
              <a:gd name="connsiteY0" fmla="*/ 263799 h 263799"/>
              <a:gd name="connsiteX1" fmla="*/ 44415 w 509052"/>
              <a:gd name="connsiteY1" fmla="*/ 191609 h 263799"/>
              <a:gd name="connsiteX2" fmla="*/ 3726 w 509052"/>
              <a:gd name="connsiteY2" fmla="*/ 139326 h 263799"/>
              <a:gd name="connsiteX3" fmla="*/ 16195 w 509052"/>
              <a:gd name="connsiteY3" fmla="*/ 70856 h 263799"/>
              <a:gd name="connsiteX4" fmla="*/ 130387 w 509052"/>
              <a:gd name="connsiteY4" fmla="*/ 2824 h 263799"/>
              <a:gd name="connsiteX5" fmla="*/ 301234 w 509052"/>
              <a:gd name="connsiteY5" fmla="*/ 20761 h 263799"/>
              <a:gd name="connsiteX6" fmla="*/ 428551 w 509052"/>
              <a:gd name="connsiteY6" fmla="*/ 92075 h 263799"/>
              <a:gd name="connsiteX7" fmla="*/ 509052 w 509052"/>
              <a:gd name="connsiteY7" fmla="*/ 179578 h 263799"/>
              <a:gd name="connsiteX0" fmla="*/ 146136 w 509052"/>
              <a:gd name="connsiteY0" fmla="*/ 272112 h 272112"/>
              <a:gd name="connsiteX1" fmla="*/ 44415 w 509052"/>
              <a:gd name="connsiteY1" fmla="*/ 191609 h 272112"/>
              <a:gd name="connsiteX2" fmla="*/ 3726 w 509052"/>
              <a:gd name="connsiteY2" fmla="*/ 139326 h 272112"/>
              <a:gd name="connsiteX3" fmla="*/ 16195 w 509052"/>
              <a:gd name="connsiteY3" fmla="*/ 70856 h 272112"/>
              <a:gd name="connsiteX4" fmla="*/ 130387 w 509052"/>
              <a:gd name="connsiteY4" fmla="*/ 2824 h 272112"/>
              <a:gd name="connsiteX5" fmla="*/ 301234 w 509052"/>
              <a:gd name="connsiteY5" fmla="*/ 20761 h 272112"/>
              <a:gd name="connsiteX6" fmla="*/ 428551 w 509052"/>
              <a:gd name="connsiteY6" fmla="*/ 92075 h 272112"/>
              <a:gd name="connsiteX7" fmla="*/ 509052 w 509052"/>
              <a:gd name="connsiteY7" fmla="*/ 179578 h 272112"/>
              <a:gd name="connsiteX0" fmla="*/ 117041 w 509052"/>
              <a:gd name="connsiteY0" fmla="*/ 276269 h 276269"/>
              <a:gd name="connsiteX1" fmla="*/ 44415 w 509052"/>
              <a:gd name="connsiteY1" fmla="*/ 191609 h 276269"/>
              <a:gd name="connsiteX2" fmla="*/ 3726 w 509052"/>
              <a:gd name="connsiteY2" fmla="*/ 139326 h 276269"/>
              <a:gd name="connsiteX3" fmla="*/ 16195 w 509052"/>
              <a:gd name="connsiteY3" fmla="*/ 70856 h 276269"/>
              <a:gd name="connsiteX4" fmla="*/ 130387 w 509052"/>
              <a:gd name="connsiteY4" fmla="*/ 2824 h 276269"/>
              <a:gd name="connsiteX5" fmla="*/ 301234 w 509052"/>
              <a:gd name="connsiteY5" fmla="*/ 20761 h 276269"/>
              <a:gd name="connsiteX6" fmla="*/ 428551 w 509052"/>
              <a:gd name="connsiteY6" fmla="*/ 92075 h 276269"/>
              <a:gd name="connsiteX7" fmla="*/ 509052 w 509052"/>
              <a:gd name="connsiteY7" fmla="*/ 179578 h 276269"/>
              <a:gd name="connsiteX0" fmla="*/ 125353 w 509052"/>
              <a:gd name="connsiteY0" fmla="*/ 267957 h 267957"/>
              <a:gd name="connsiteX1" fmla="*/ 44415 w 509052"/>
              <a:gd name="connsiteY1" fmla="*/ 191609 h 267957"/>
              <a:gd name="connsiteX2" fmla="*/ 3726 w 509052"/>
              <a:gd name="connsiteY2" fmla="*/ 139326 h 267957"/>
              <a:gd name="connsiteX3" fmla="*/ 16195 w 509052"/>
              <a:gd name="connsiteY3" fmla="*/ 70856 h 267957"/>
              <a:gd name="connsiteX4" fmla="*/ 130387 w 509052"/>
              <a:gd name="connsiteY4" fmla="*/ 2824 h 267957"/>
              <a:gd name="connsiteX5" fmla="*/ 301234 w 509052"/>
              <a:gd name="connsiteY5" fmla="*/ 20761 h 267957"/>
              <a:gd name="connsiteX6" fmla="*/ 428551 w 509052"/>
              <a:gd name="connsiteY6" fmla="*/ 92075 h 267957"/>
              <a:gd name="connsiteX7" fmla="*/ 509052 w 509052"/>
              <a:gd name="connsiteY7" fmla="*/ 179578 h 26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52" h="267957">
                <a:moveTo>
                  <a:pt x="125353" y="267957"/>
                </a:moveTo>
                <a:cubicBezTo>
                  <a:pt x="105300" y="243894"/>
                  <a:pt x="64686" y="213048"/>
                  <a:pt x="44415" y="191609"/>
                </a:cubicBezTo>
                <a:cubicBezTo>
                  <a:pt x="24144" y="170171"/>
                  <a:pt x="8429" y="159452"/>
                  <a:pt x="3726" y="139326"/>
                </a:cubicBezTo>
                <a:cubicBezTo>
                  <a:pt x="-977" y="119201"/>
                  <a:pt x="-4915" y="93606"/>
                  <a:pt x="16195" y="70856"/>
                </a:cubicBezTo>
                <a:cubicBezTo>
                  <a:pt x="37305" y="48106"/>
                  <a:pt x="82881" y="11173"/>
                  <a:pt x="130387" y="2824"/>
                </a:cubicBezTo>
                <a:cubicBezTo>
                  <a:pt x="177893" y="-5525"/>
                  <a:pt x="251540" y="5886"/>
                  <a:pt x="301234" y="20761"/>
                </a:cubicBezTo>
                <a:cubicBezTo>
                  <a:pt x="350928" y="35636"/>
                  <a:pt x="393915" y="65606"/>
                  <a:pt x="428551" y="92075"/>
                </a:cubicBezTo>
                <a:cubicBezTo>
                  <a:pt x="463187" y="118544"/>
                  <a:pt x="485390" y="153947"/>
                  <a:pt x="509052" y="179578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abadkézi sokszög 5"/>
          <p:cNvSpPr/>
          <p:nvPr/>
        </p:nvSpPr>
        <p:spPr bwMode="auto">
          <a:xfrm>
            <a:off x="2708275" y="2970213"/>
            <a:ext cx="385763" cy="173037"/>
          </a:xfrm>
          <a:custGeom>
            <a:avLst/>
            <a:gdLst>
              <a:gd name="connsiteX0" fmla="*/ 381037 w 385974"/>
              <a:gd name="connsiteY0" fmla="*/ 0 h 173384"/>
              <a:gd name="connsiteX1" fmla="*/ 376880 w 385974"/>
              <a:gd name="connsiteY1" fmla="*/ 95597 h 173384"/>
              <a:gd name="connsiteX2" fmla="*/ 297910 w 385974"/>
              <a:gd name="connsiteY2" fmla="*/ 153786 h 173384"/>
              <a:gd name="connsiteX3" fmla="*/ 148280 w 385974"/>
              <a:gd name="connsiteY3" fmla="*/ 170411 h 173384"/>
              <a:gd name="connsiteX4" fmla="*/ 19433 w 385974"/>
              <a:gd name="connsiteY4" fmla="*/ 99753 h 173384"/>
              <a:gd name="connsiteX5" fmla="*/ 2808 w 385974"/>
              <a:gd name="connsiteY5" fmla="*/ 83128 h 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74" h="173384">
                <a:moveTo>
                  <a:pt x="381037" y="0"/>
                </a:moveTo>
                <a:cubicBezTo>
                  <a:pt x="385886" y="34983"/>
                  <a:pt x="390735" y="69966"/>
                  <a:pt x="376880" y="95597"/>
                </a:cubicBezTo>
                <a:cubicBezTo>
                  <a:pt x="363025" y="121228"/>
                  <a:pt x="336010" y="141317"/>
                  <a:pt x="297910" y="153786"/>
                </a:cubicBezTo>
                <a:cubicBezTo>
                  <a:pt x="259810" y="166255"/>
                  <a:pt x="194693" y="179416"/>
                  <a:pt x="148280" y="170411"/>
                </a:cubicBezTo>
                <a:cubicBezTo>
                  <a:pt x="101867" y="161406"/>
                  <a:pt x="19433" y="99753"/>
                  <a:pt x="19433" y="99753"/>
                </a:cubicBezTo>
                <a:cubicBezTo>
                  <a:pt x="-4812" y="85206"/>
                  <a:pt x="-1002" y="84167"/>
                  <a:pt x="2808" y="83128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abadkézi sokszög 6"/>
          <p:cNvSpPr/>
          <p:nvPr/>
        </p:nvSpPr>
        <p:spPr bwMode="auto">
          <a:xfrm>
            <a:off x="3652838" y="4129088"/>
            <a:ext cx="395287" cy="295275"/>
          </a:xfrm>
          <a:custGeom>
            <a:avLst/>
            <a:gdLst>
              <a:gd name="connsiteX0" fmla="*/ 191419 w 403394"/>
              <a:gd name="connsiteY0" fmla="*/ 490915 h 490915"/>
              <a:gd name="connsiteX1" fmla="*/ 124917 w 403394"/>
              <a:gd name="connsiteY1" fmla="*/ 395319 h 490915"/>
              <a:gd name="connsiteX2" fmla="*/ 37634 w 403394"/>
              <a:gd name="connsiteY2" fmla="*/ 233221 h 490915"/>
              <a:gd name="connsiteX3" fmla="*/ 227 w 403394"/>
              <a:gd name="connsiteY3" fmla="*/ 129312 h 490915"/>
              <a:gd name="connsiteX4" fmla="*/ 25165 w 403394"/>
              <a:gd name="connsiteY4" fmla="*/ 71123 h 490915"/>
              <a:gd name="connsiteX5" fmla="*/ 87510 w 403394"/>
              <a:gd name="connsiteY5" fmla="*/ 4621 h 490915"/>
              <a:gd name="connsiteX6" fmla="*/ 166481 w 403394"/>
              <a:gd name="connsiteY6" fmla="*/ 8777 h 490915"/>
              <a:gd name="connsiteX7" fmla="*/ 262077 w 403394"/>
              <a:gd name="connsiteY7" fmla="*/ 33715 h 490915"/>
              <a:gd name="connsiteX8" fmla="*/ 311954 w 403394"/>
              <a:gd name="connsiteY8" fmla="*/ 75279 h 490915"/>
              <a:gd name="connsiteX9" fmla="*/ 382612 w 403394"/>
              <a:gd name="connsiteY9" fmla="*/ 137624 h 490915"/>
              <a:gd name="connsiteX10" fmla="*/ 403394 w 403394"/>
              <a:gd name="connsiteY10" fmla="*/ 199970 h 490915"/>
              <a:gd name="connsiteX0" fmla="*/ 191277 w 403252"/>
              <a:gd name="connsiteY0" fmla="*/ 489071 h 489071"/>
              <a:gd name="connsiteX1" fmla="*/ 124775 w 403252"/>
              <a:gd name="connsiteY1" fmla="*/ 393475 h 489071"/>
              <a:gd name="connsiteX2" fmla="*/ 37492 w 403252"/>
              <a:gd name="connsiteY2" fmla="*/ 231377 h 489071"/>
              <a:gd name="connsiteX3" fmla="*/ 85 w 403252"/>
              <a:gd name="connsiteY3" fmla="*/ 127468 h 489071"/>
              <a:gd name="connsiteX4" fmla="*/ 29180 w 403252"/>
              <a:gd name="connsiteY4" fmla="*/ 44341 h 489071"/>
              <a:gd name="connsiteX5" fmla="*/ 87368 w 403252"/>
              <a:gd name="connsiteY5" fmla="*/ 2777 h 489071"/>
              <a:gd name="connsiteX6" fmla="*/ 166339 w 403252"/>
              <a:gd name="connsiteY6" fmla="*/ 6933 h 489071"/>
              <a:gd name="connsiteX7" fmla="*/ 261935 w 403252"/>
              <a:gd name="connsiteY7" fmla="*/ 31871 h 489071"/>
              <a:gd name="connsiteX8" fmla="*/ 311812 w 403252"/>
              <a:gd name="connsiteY8" fmla="*/ 73435 h 489071"/>
              <a:gd name="connsiteX9" fmla="*/ 382470 w 403252"/>
              <a:gd name="connsiteY9" fmla="*/ 135780 h 489071"/>
              <a:gd name="connsiteX10" fmla="*/ 403252 w 403252"/>
              <a:gd name="connsiteY10" fmla="*/ 198126 h 489071"/>
              <a:gd name="connsiteX0" fmla="*/ 191476 w 403451"/>
              <a:gd name="connsiteY0" fmla="*/ 482323 h 482323"/>
              <a:gd name="connsiteX1" fmla="*/ 124974 w 403451"/>
              <a:gd name="connsiteY1" fmla="*/ 386727 h 482323"/>
              <a:gd name="connsiteX2" fmla="*/ 37691 w 403451"/>
              <a:gd name="connsiteY2" fmla="*/ 224629 h 482323"/>
              <a:gd name="connsiteX3" fmla="*/ 284 w 403451"/>
              <a:gd name="connsiteY3" fmla="*/ 120720 h 482323"/>
              <a:gd name="connsiteX4" fmla="*/ 29379 w 403451"/>
              <a:gd name="connsiteY4" fmla="*/ 37593 h 482323"/>
              <a:gd name="connsiteX5" fmla="*/ 166538 w 403451"/>
              <a:gd name="connsiteY5" fmla="*/ 185 h 482323"/>
              <a:gd name="connsiteX6" fmla="*/ 262134 w 403451"/>
              <a:gd name="connsiteY6" fmla="*/ 25123 h 482323"/>
              <a:gd name="connsiteX7" fmla="*/ 312011 w 403451"/>
              <a:gd name="connsiteY7" fmla="*/ 66687 h 482323"/>
              <a:gd name="connsiteX8" fmla="*/ 382669 w 403451"/>
              <a:gd name="connsiteY8" fmla="*/ 129032 h 482323"/>
              <a:gd name="connsiteX9" fmla="*/ 403451 w 403451"/>
              <a:gd name="connsiteY9" fmla="*/ 191378 h 482323"/>
              <a:gd name="connsiteX0" fmla="*/ 191726 w 403701"/>
              <a:gd name="connsiteY0" fmla="*/ 482962 h 482962"/>
              <a:gd name="connsiteX1" fmla="*/ 125224 w 403701"/>
              <a:gd name="connsiteY1" fmla="*/ 387366 h 482962"/>
              <a:gd name="connsiteX2" fmla="*/ 37941 w 403701"/>
              <a:gd name="connsiteY2" fmla="*/ 225268 h 482962"/>
              <a:gd name="connsiteX3" fmla="*/ 534 w 403701"/>
              <a:gd name="connsiteY3" fmla="*/ 121359 h 482962"/>
              <a:gd name="connsiteX4" fmla="*/ 62880 w 403701"/>
              <a:gd name="connsiteY4" fmla="*/ 17450 h 482962"/>
              <a:gd name="connsiteX5" fmla="*/ 166788 w 403701"/>
              <a:gd name="connsiteY5" fmla="*/ 824 h 482962"/>
              <a:gd name="connsiteX6" fmla="*/ 262384 w 403701"/>
              <a:gd name="connsiteY6" fmla="*/ 25762 h 482962"/>
              <a:gd name="connsiteX7" fmla="*/ 312261 w 403701"/>
              <a:gd name="connsiteY7" fmla="*/ 67326 h 482962"/>
              <a:gd name="connsiteX8" fmla="*/ 382919 w 403701"/>
              <a:gd name="connsiteY8" fmla="*/ 129671 h 482962"/>
              <a:gd name="connsiteX9" fmla="*/ 403701 w 403701"/>
              <a:gd name="connsiteY9" fmla="*/ 192017 h 482962"/>
              <a:gd name="connsiteX0" fmla="*/ 191726 w 403701"/>
              <a:gd name="connsiteY0" fmla="*/ 482366 h 482366"/>
              <a:gd name="connsiteX1" fmla="*/ 125224 w 403701"/>
              <a:gd name="connsiteY1" fmla="*/ 386770 h 482366"/>
              <a:gd name="connsiteX2" fmla="*/ 37941 w 403701"/>
              <a:gd name="connsiteY2" fmla="*/ 224672 h 482366"/>
              <a:gd name="connsiteX3" fmla="*/ 534 w 403701"/>
              <a:gd name="connsiteY3" fmla="*/ 120763 h 482366"/>
              <a:gd name="connsiteX4" fmla="*/ 62880 w 403701"/>
              <a:gd name="connsiteY4" fmla="*/ 16854 h 482366"/>
              <a:gd name="connsiteX5" fmla="*/ 166788 w 403701"/>
              <a:gd name="connsiteY5" fmla="*/ 228 h 482366"/>
              <a:gd name="connsiteX6" fmla="*/ 245759 w 403701"/>
              <a:gd name="connsiteY6" fmla="*/ 16854 h 482366"/>
              <a:gd name="connsiteX7" fmla="*/ 312261 w 403701"/>
              <a:gd name="connsiteY7" fmla="*/ 66730 h 482366"/>
              <a:gd name="connsiteX8" fmla="*/ 382919 w 403701"/>
              <a:gd name="connsiteY8" fmla="*/ 129075 h 482366"/>
              <a:gd name="connsiteX9" fmla="*/ 403701 w 403701"/>
              <a:gd name="connsiteY9" fmla="*/ 191421 h 482366"/>
              <a:gd name="connsiteX0" fmla="*/ 191726 w 403701"/>
              <a:gd name="connsiteY0" fmla="*/ 486294 h 486294"/>
              <a:gd name="connsiteX1" fmla="*/ 125224 w 403701"/>
              <a:gd name="connsiteY1" fmla="*/ 390698 h 486294"/>
              <a:gd name="connsiteX2" fmla="*/ 37941 w 403701"/>
              <a:gd name="connsiteY2" fmla="*/ 228600 h 486294"/>
              <a:gd name="connsiteX3" fmla="*/ 534 w 403701"/>
              <a:gd name="connsiteY3" fmla="*/ 124691 h 486294"/>
              <a:gd name="connsiteX4" fmla="*/ 62880 w 403701"/>
              <a:gd name="connsiteY4" fmla="*/ 20782 h 486294"/>
              <a:gd name="connsiteX5" fmla="*/ 141850 w 403701"/>
              <a:gd name="connsiteY5" fmla="*/ 0 h 486294"/>
              <a:gd name="connsiteX6" fmla="*/ 245759 w 403701"/>
              <a:gd name="connsiteY6" fmla="*/ 20782 h 486294"/>
              <a:gd name="connsiteX7" fmla="*/ 312261 w 403701"/>
              <a:gd name="connsiteY7" fmla="*/ 70658 h 486294"/>
              <a:gd name="connsiteX8" fmla="*/ 382919 w 403701"/>
              <a:gd name="connsiteY8" fmla="*/ 133003 h 486294"/>
              <a:gd name="connsiteX9" fmla="*/ 403701 w 403701"/>
              <a:gd name="connsiteY9" fmla="*/ 195349 h 486294"/>
              <a:gd name="connsiteX0" fmla="*/ 191361 w 403336"/>
              <a:gd name="connsiteY0" fmla="*/ 486703 h 486703"/>
              <a:gd name="connsiteX1" fmla="*/ 124859 w 403336"/>
              <a:gd name="connsiteY1" fmla="*/ 391107 h 486703"/>
              <a:gd name="connsiteX2" fmla="*/ 37576 w 403336"/>
              <a:gd name="connsiteY2" fmla="*/ 229009 h 486703"/>
              <a:gd name="connsiteX3" fmla="*/ 169 w 403336"/>
              <a:gd name="connsiteY3" fmla="*/ 125100 h 486703"/>
              <a:gd name="connsiteX4" fmla="*/ 29265 w 403336"/>
              <a:gd name="connsiteY4" fmla="*/ 37816 h 486703"/>
              <a:gd name="connsiteX5" fmla="*/ 141485 w 403336"/>
              <a:gd name="connsiteY5" fmla="*/ 409 h 486703"/>
              <a:gd name="connsiteX6" fmla="*/ 245394 w 403336"/>
              <a:gd name="connsiteY6" fmla="*/ 21191 h 486703"/>
              <a:gd name="connsiteX7" fmla="*/ 311896 w 403336"/>
              <a:gd name="connsiteY7" fmla="*/ 71067 h 486703"/>
              <a:gd name="connsiteX8" fmla="*/ 382554 w 403336"/>
              <a:gd name="connsiteY8" fmla="*/ 133412 h 486703"/>
              <a:gd name="connsiteX9" fmla="*/ 403336 w 403336"/>
              <a:gd name="connsiteY9" fmla="*/ 195758 h 486703"/>
              <a:gd name="connsiteX0" fmla="*/ 124859 w 403336"/>
              <a:gd name="connsiteY0" fmla="*/ 391107 h 391107"/>
              <a:gd name="connsiteX1" fmla="*/ 37576 w 403336"/>
              <a:gd name="connsiteY1" fmla="*/ 229009 h 391107"/>
              <a:gd name="connsiteX2" fmla="*/ 169 w 403336"/>
              <a:gd name="connsiteY2" fmla="*/ 125100 h 391107"/>
              <a:gd name="connsiteX3" fmla="*/ 29265 w 403336"/>
              <a:gd name="connsiteY3" fmla="*/ 37816 h 391107"/>
              <a:gd name="connsiteX4" fmla="*/ 141485 w 403336"/>
              <a:gd name="connsiteY4" fmla="*/ 409 h 391107"/>
              <a:gd name="connsiteX5" fmla="*/ 245394 w 403336"/>
              <a:gd name="connsiteY5" fmla="*/ 21191 h 391107"/>
              <a:gd name="connsiteX6" fmla="*/ 311896 w 403336"/>
              <a:gd name="connsiteY6" fmla="*/ 71067 h 391107"/>
              <a:gd name="connsiteX7" fmla="*/ 382554 w 403336"/>
              <a:gd name="connsiteY7" fmla="*/ 133412 h 391107"/>
              <a:gd name="connsiteX8" fmla="*/ 403336 w 403336"/>
              <a:gd name="connsiteY8" fmla="*/ 195758 h 391107"/>
              <a:gd name="connsiteX0" fmla="*/ 133172 w 403336"/>
              <a:gd name="connsiteY0" fmla="*/ 378638 h 378638"/>
              <a:gd name="connsiteX1" fmla="*/ 37576 w 403336"/>
              <a:gd name="connsiteY1" fmla="*/ 229009 h 378638"/>
              <a:gd name="connsiteX2" fmla="*/ 169 w 403336"/>
              <a:gd name="connsiteY2" fmla="*/ 125100 h 378638"/>
              <a:gd name="connsiteX3" fmla="*/ 29265 w 403336"/>
              <a:gd name="connsiteY3" fmla="*/ 37816 h 378638"/>
              <a:gd name="connsiteX4" fmla="*/ 141485 w 403336"/>
              <a:gd name="connsiteY4" fmla="*/ 409 h 378638"/>
              <a:gd name="connsiteX5" fmla="*/ 245394 w 403336"/>
              <a:gd name="connsiteY5" fmla="*/ 21191 h 378638"/>
              <a:gd name="connsiteX6" fmla="*/ 311896 w 403336"/>
              <a:gd name="connsiteY6" fmla="*/ 71067 h 378638"/>
              <a:gd name="connsiteX7" fmla="*/ 382554 w 403336"/>
              <a:gd name="connsiteY7" fmla="*/ 133412 h 378638"/>
              <a:gd name="connsiteX8" fmla="*/ 403336 w 403336"/>
              <a:gd name="connsiteY8" fmla="*/ 195758 h 378638"/>
              <a:gd name="connsiteX0" fmla="*/ 134908 w 405072"/>
              <a:gd name="connsiteY0" fmla="*/ 378638 h 378638"/>
              <a:gd name="connsiteX1" fmla="*/ 72563 w 405072"/>
              <a:gd name="connsiteY1" fmla="*/ 295511 h 378638"/>
              <a:gd name="connsiteX2" fmla="*/ 1905 w 405072"/>
              <a:gd name="connsiteY2" fmla="*/ 125100 h 378638"/>
              <a:gd name="connsiteX3" fmla="*/ 31001 w 405072"/>
              <a:gd name="connsiteY3" fmla="*/ 37816 h 378638"/>
              <a:gd name="connsiteX4" fmla="*/ 143221 w 405072"/>
              <a:gd name="connsiteY4" fmla="*/ 409 h 378638"/>
              <a:gd name="connsiteX5" fmla="*/ 247130 w 405072"/>
              <a:gd name="connsiteY5" fmla="*/ 21191 h 378638"/>
              <a:gd name="connsiteX6" fmla="*/ 313632 w 405072"/>
              <a:gd name="connsiteY6" fmla="*/ 71067 h 378638"/>
              <a:gd name="connsiteX7" fmla="*/ 384290 w 405072"/>
              <a:gd name="connsiteY7" fmla="*/ 133412 h 378638"/>
              <a:gd name="connsiteX8" fmla="*/ 405072 w 405072"/>
              <a:gd name="connsiteY8" fmla="*/ 195758 h 378638"/>
              <a:gd name="connsiteX0" fmla="*/ 127493 w 397657"/>
              <a:gd name="connsiteY0" fmla="*/ 378638 h 378638"/>
              <a:gd name="connsiteX1" fmla="*/ 65148 w 397657"/>
              <a:gd name="connsiteY1" fmla="*/ 295511 h 378638"/>
              <a:gd name="connsiteX2" fmla="*/ 2803 w 397657"/>
              <a:gd name="connsiteY2" fmla="*/ 166664 h 378638"/>
              <a:gd name="connsiteX3" fmla="*/ 23586 w 397657"/>
              <a:gd name="connsiteY3" fmla="*/ 37816 h 378638"/>
              <a:gd name="connsiteX4" fmla="*/ 135806 w 397657"/>
              <a:gd name="connsiteY4" fmla="*/ 409 h 378638"/>
              <a:gd name="connsiteX5" fmla="*/ 239715 w 397657"/>
              <a:gd name="connsiteY5" fmla="*/ 21191 h 378638"/>
              <a:gd name="connsiteX6" fmla="*/ 306217 w 397657"/>
              <a:gd name="connsiteY6" fmla="*/ 71067 h 378638"/>
              <a:gd name="connsiteX7" fmla="*/ 376875 w 397657"/>
              <a:gd name="connsiteY7" fmla="*/ 133412 h 378638"/>
              <a:gd name="connsiteX8" fmla="*/ 397657 w 397657"/>
              <a:gd name="connsiteY8" fmla="*/ 195758 h 378638"/>
              <a:gd name="connsiteX0" fmla="*/ 125564 w 395728"/>
              <a:gd name="connsiteY0" fmla="*/ 378638 h 378638"/>
              <a:gd name="connsiteX1" fmla="*/ 63219 w 395728"/>
              <a:gd name="connsiteY1" fmla="*/ 295511 h 378638"/>
              <a:gd name="connsiteX2" fmla="*/ 874 w 395728"/>
              <a:gd name="connsiteY2" fmla="*/ 166664 h 378638"/>
              <a:gd name="connsiteX3" fmla="*/ 34126 w 395728"/>
              <a:gd name="connsiteY3" fmla="*/ 37816 h 378638"/>
              <a:gd name="connsiteX4" fmla="*/ 133877 w 395728"/>
              <a:gd name="connsiteY4" fmla="*/ 409 h 378638"/>
              <a:gd name="connsiteX5" fmla="*/ 237786 w 395728"/>
              <a:gd name="connsiteY5" fmla="*/ 21191 h 378638"/>
              <a:gd name="connsiteX6" fmla="*/ 304288 w 395728"/>
              <a:gd name="connsiteY6" fmla="*/ 71067 h 378638"/>
              <a:gd name="connsiteX7" fmla="*/ 374946 w 395728"/>
              <a:gd name="connsiteY7" fmla="*/ 133412 h 378638"/>
              <a:gd name="connsiteX8" fmla="*/ 395728 w 395728"/>
              <a:gd name="connsiteY8" fmla="*/ 195758 h 378638"/>
              <a:gd name="connsiteX0" fmla="*/ 63219 w 395728"/>
              <a:gd name="connsiteY0" fmla="*/ 295511 h 295511"/>
              <a:gd name="connsiteX1" fmla="*/ 874 w 395728"/>
              <a:gd name="connsiteY1" fmla="*/ 166664 h 295511"/>
              <a:gd name="connsiteX2" fmla="*/ 34126 w 395728"/>
              <a:gd name="connsiteY2" fmla="*/ 37816 h 295511"/>
              <a:gd name="connsiteX3" fmla="*/ 133877 w 395728"/>
              <a:gd name="connsiteY3" fmla="*/ 409 h 295511"/>
              <a:gd name="connsiteX4" fmla="*/ 237786 w 395728"/>
              <a:gd name="connsiteY4" fmla="*/ 21191 h 295511"/>
              <a:gd name="connsiteX5" fmla="*/ 304288 w 395728"/>
              <a:gd name="connsiteY5" fmla="*/ 71067 h 295511"/>
              <a:gd name="connsiteX6" fmla="*/ 374946 w 395728"/>
              <a:gd name="connsiteY6" fmla="*/ 133412 h 295511"/>
              <a:gd name="connsiteX7" fmla="*/ 395728 w 395728"/>
              <a:gd name="connsiteY7" fmla="*/ 195758 h 29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28" h="295511">
                <a:moveTo>
                  <a:pt x="63219" y="295511"/>
                </a:moveTo>
                <a:cubicBezTo>
                  <a:pt x="42437" y="260182"/>
                  <a:pt x="5723" y="209613"/>
                  <a:pt x="874" y="166664"/>
                </a:cubicBezTo>
                <a:cubicBezTo>
                  <a:pt x="-3975" y="123715"/>
                  <a:pt x="11959" y="65525"/>
                  <a:pt x="34126" y="37816"/>
                </a:cubicBezTo>
                <a:cubicBezTo>
                  <a:pt x="56293" y="10107"/>
                  <a:pt x="99934" y="3180"/>
                  <a:pt x="133877" y="409"/>
                </a:cubicBezTo>
                <a:cubicBezTo>
                  <a:pt x="167820" y="-2362"/>
                  <a:pt x="209384" y="9415"/>
                  <a:pt x="237786" y="21191"/>
                </a:cubicBezTo>
                <a:cubicBezTo>
                  <a:pt x="266188" y="32967"/>
                  <a:pt x="281428" y="52363"/>
                  <a:pt x="304288" y="71067"/>
                </a:cubicBezTo>
                <a:cubicBezTo>
                  <a:pt x="327148" y="89771"/>
                  <a:pt x="359706" y="112630"/>
                  <a:pt x="374946" y="133412"/>
                </a:cubicBezTo>
                <a:cubicBezTo>
                  <a:pt x="390186" y="154194"/>
                  <a:pt x="392957" y="174976"/>
                  <a:pt x="395728" y="195758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abadkézi sokszög 7"/>
          <p:cNvSpPr/>
          <p:nvPr/>
        </p:nvSpPr>
        <p:spPr bwMode="auto">
          <a:xfrm>
            <a:off x="3716338" y="4329113"/>
            <a:ext cx="336550" cy="206375"/>
          </a:xfrm>
          <a:custGeom>
            <a:avLst/>
            <a:gdLst>
              <a:gd name="connsiteX0" fmla="*/ 0 w 286922"/>
              <a:gd name="connsiteY0" fmla="*/ 170411 h 200740"/>
              <a:gd name="connsiteX1" fmla="*/ 58189 w 286922"/>
              <a:gd name="connsiteY1" fmla="*/ 199506 h 200740"/>
              <a:gd name="connsiteX2" fmla="*/ 170411 w 286922"/>
              <a:gd name="connsiteY2" fmla="*/ 191193 h 200740"/>
              <a:gd name="connsiteX3" fmla="*/ 232756 w 286922"/>
              <a:gd name="connsiteY3" fmla="*/ 153786 h 200740"/>
              <a:gd name="connsiteX4" fmla="*/ 278476 w 286922"/>
              <a:gd name="connsiteY4" fmla="*/ 83128 h 200740"/>
              <a:gd name="connsiteX5" fmla="*/ 286789 w 286922"/>
              <a:gd name="connsiteY5" fmla="*/ 0 h 200740"/>
              <a:gd name="connsiteX0" fmla="*/ 0 w 336798"/>
              <a:gd name="connsiteY0" fmla="*/ 91440 h 206483"/>
              <a:gd name="connsiteX1" fmla="*/ 108065 w 336798"/>
              <a:gd name="connsiteY1" fmla="*/ 199506 h 206483"/>
              <a:gd name="connsiteX2" fmla="*/ 220287 w 336798"/>
              <a:gd name="connsiteY2" fmla="*/ 191193 h 206483"/>
              <a:gd name="connsiteX3" fmla="*/ 282632 w 336798"/>
              <a:gd name="connsiteY3" fmla="*/ 153786 h 206483"/>
              <a:gd name="connsiteX4" fmla="*/ 328352 w 336798"/>
              <a:gd name="connsiteY4" fmla="*/ 83128 h 206483"/>
              <a:gd name="connsiteX5" fmla="*/ 336665 w 336798"/>
              <a:gd name="connsiteY5" fmla="*/ 0 h 2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8" h="206483">
                <a:moveTo>
                  <a:pt x="0" y="91440"/>
                </a:moveTo>
                <a:cubicBezTo>
                  <a:pt x="14893" y="104255"/>
                  <a:pt x="71351" y="182881"/>
                  <a:pt x="108065" y="199506"/>
                </a:cubicBezTo>
                <a:cubicBezTo>
                  <a:pt x="144779" y="216131"/>
                  <a:pt x="191193" y="198813"/>
                  <a:pt x="220287" y="191193"/>
                </a:cubicBezTo>
                <a:cubicBezTo>
                  <a:pt x="249381" y="183573"/>
                  <a:pt x="264621" y="171797"/>
                  <a:pt x="282632" y="153786"/>
                </a:cubicBezTo>
                <a:cubicBezTo>
                  <a:pt x="300643" y="135775"/>
                  <a:pt x="319347" y="108759"/>
                  <a:pt x="328352" y="83128"/>
                </a:cubicBezTo>
                <a:cubicBezTo>
                  <a:pt x="337357" y="57497"/>
                  <a:pt x="337011" y="28748"/>
                  <a:pt x="336665" y="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Szövegdoboz 8"/>
          <p:cNvSpPr txBox="1">
            <a:spLocks noChangeArrowheads="1"/>
          </p:cNvSpPr>
          <p:nvPr/>
        </p:nvSpPr>
        <p:spPr bwMode="auto">
          <a:xfrm>
            <a:off x="3046413" y="1895475"/>
            <a:ext cx="225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600">
                <a:solidFill>
                  <a:schemeClr val="tx1"/>
                </a:solidFill>
              </a:rPr>
              <a:t>a. et vv. epigastricae inff.</a:t>
            </a:r>
          </a:p>
        </p:txBody>
      </p:sp>
      <p:cxnSp>
        <p:nvCxnSpPr>
          <p:cNvPr id="15368" name="Egyenes összekötő nyíllal 10"/>
          <p:cNvCxnSpPr>
            <a:cxnSpLocks noChangeShapeType="1"/>
          </p:cNvCxnSpPr>
          <p:nvPr/>
        </p:nvCxnSpPr>
        <p:spPr bwMode="auto">
          <a:xfrm flipH="1">
            <a:off x="3281363" y="2233613"/>
            <a:ext cx="434975" cy="187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Egyenes összekötő nyíllal 16"/>
          <p:cNvCxnSpPr>
            <a:cxnSpLocks noChangeShapeType="1"/>
          </p:cNvCxnSpPr>
          <p:nvPr/>
        </p:nvCxnSpPr>
        <p:spPr bwMode="auto">
          <a:xfrm flipH="1">
            <a:off x="3433763" y="2233613"/>
            <a:ext cx="2825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Szövegdoboz 18"/>
          <p:cNvSpPr txBox="1">
            <a:spLocks noChangeArrowheads="1"/>
          </p:cNvSpPr>
          <p:nvPr/>
        </p:nvSpPr>
        <p:spPr bwMode="auto">
          <a:xfrm>
            <a:off x="2324100" y="1603375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600">
                <a:solidFill>
                  <a:schemeClr val="tx1"/>
                </a:solidFill>
              </a:rPr>
              <a:t>ductus deferens</a:t>
            </a:r>
          </a:p>
        </p:txBody>
      </p:sp>
      <p:cxnSp>
        <p:nvCxnSpPr>
          <p:cNvPr id="15371" name="Egyenes összekötő nyíllal 19"/>
          <p:cNvCxnSpPr>
            <a:cxnSpLocks noChangeShapeType="1"/>
          </p:cNvCxnSpPr>
          <p:nvPr/>
        </p:nvCxnSpPr>
        <p:spPr bwMode="auto">
          <a:xfrm flipH="1">
            <a:off x="2914650" y="1895475"/>
            <a:ext cx="66675" cy="365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614988" y="325438"/>
            <a:ext cx="30972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3. A csatorna falai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373" name="Egyenes összekötő 17"/>
          <p:cNvCxnSpPr>
            <a:cxnSpLocks noChangeShapeType="1"/>
          </p:cNvCxnSpPr>
          <p:nvPr/>
        </p:nvCxnSpPr>
        <p:spPr bwMode="auto">
          <a:xfrm flipH="1">
            <a:off x="2776538" y="2668588"/>
            <a:ext cx="773112" cy="10906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4" name="Szövegdoboz 28"/>
          <p:cNvSpPr txBox="1">
            <a:spLocks noChangeArrowheads="1"/>
          </p:cNvSpPr>
          <p:nvPr/>
        </p:nvSpPr>
        <p:spPr bwMode="auto">
          <a:xfrm>
            <a:off x="5641975" y="1296988"/>
            <a:ext cx="3097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>
                <a:solidFill>
                  <a:schemeClr val="tx1"/>
                </a:solidFill>
              </a:rPr>
              <a:t>Milyen képleteken halad át a metszésvonal?</a:t>
            </a:r>
          </a:p>
        </p:txBody>
      </p:sp>
      <p:sp>
        <p:nvSpPr>
          <p:cNvPr id="15375" name="Szövegdoboz 30"/>
          <p:cNvSpPr txBox="1">
            <a:spLocks noChangeArrowheads="1"/>
          </p:cNvSpPr>
          <p:nvPr/>
        </p:nvSpPr>
        <p:spPr bwMode="auto">
          <a:xfrm>
            <a:off x="5427663" y="3154363"/>
            <a:ext cx="36528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hu-HU" altLang="hu-HU" sz="1800" dirty="0">
                <a:solidFill>
                  <a:srgbClr val="FFFF99"/>
                </a:solidFill>
              </a:rPr>
              <a:t>m. </a:t>
            </a:r>
            <a:r>
              <a:rPr lang="hu-HU" altLang="hu-HU" sz="1800" dirty="0" err="1">
                <a:solidFill>
                  <a:srgbClr val="FFFF99"/>
                </a:solidFill>
              </a:rPr>
              <a:t>obliquus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abd</a:t>
            </a:r>
            <a:r>
              <a:rPr lang="hu-HU" altLang="hu-HU" sz="1800" dirty="0">
                <a:solidFill>
                  <a:srgbClr val="FFFF99"/>
                </a:solidFill>
              </a:rPr>
              <a:t>. </a:t>
            </a:r>
            <a:r>
              <a:rPr lang="hu-HU" altLang="hu-HU" sz="1800" dirty="0" err="1">
                <a:solidFill>
                  <a:srgbClr val="FFFF99"/>
                </a:solidFill>
              </a:rPr>
              <a:t>ext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aponeurosisa</a:t>
            </a:r>
            <a:endParaRPr lang="hu-HU" altLang="hu-HU" sz="1800" dirty="0">
              <a:solidFill>
                <a:srgbClr val="FFFF99"/>
              </a:solidFill>
            </a:endParaRPr>
          </a:p>
          <a:p>
            <a:pPr>
              <a:buFontTx/>
              <a:buAutoNum type="arabicPeriod"/>
            </a:pPr>
            <a:r>
              <a:rPr lang="hu-HU" altLang="hu-HU" sz="1800" dirty="0">
                <a:solidFill>
                  <a:srgbClr val="FFFF99"/>
                </a:solidFill>
              </a:rPr>
              <a:t>m. </a:t>
            </a:r>
            <a:r>
              <a:rPr lang="hu-HU" altLang="hu-HU" sz="1800" dirty="0" err="1">
                <a:solidFill>
                  <a:srgbClr val="FFFF99"/>
                </a:solidFill>
              </a:rPr>
              <a:t>obliquus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abd</a:t>
            </a:r>
            <a:r>
              <a:rPr lang="hu-HU" altLang="hu-HU" sz="1800" dirty="0">
                <a:solidFill>
                  <a:srgbClr val="FFFF99"/>
                </a:solidFill>
              </a:rPr>
              <a:t>. </a:t>
            </a:r>
            <a:r>
              <a:rPr lang="hu-HU" altLang="hu-HU" sz="1800" dirty="0" err="1">
                <a:solidFill>
                  <a:srgbClr val="FFFF99"/>
                </a:solidFill>
              </a:rPr>
              <a:t>internus</a:t>
            </a:r>
            <a:r>
              <a:rPr lang="hu-HU" altLang="hu-HU" sz="1800" dirty="0">
                <a:solidFill>
                  <a:srgbClr val="FFFF99"/>
                </a:solidFill>
              </a:rPr>
              <a:t> hasa</a:t>
            </a:r>
          </a:p>
          <a:p>
            <a:pPr>
              <a:buFontTx/>
              <a:buAutoNum type="arabicPeriod"/>
            </a:pPr>
            <a:r>
              <a:rPr lang="hu-HU" altLang="hu-HU" sz="1800" dirty="0">
                <a:solidFill>
                  <a:srgbClr val="FFFF99"/>
                </a:solidFill>
              </a:rPr>
              <a:t>m. </a:t>
            </a:r>
            <a:r>
              <a:rPr lang="hu-HU" altLang="hu-HU" sz="1800" dirty="0" err="1">
                <a:solidFill>
                  <a:srgbClr val="FFFF99"/>
                </a:solidFill>
              </a:rPr>
              <a:t>transversus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abdominis</a:t>
            </a:r>
            <a:r>
              <a:rPr lang="hu-HU" altLang="hu-HU" sz="1800" dirty="0">
                <a:solidFill>
                  <a:srgbClr val="FFFF99"/>
                </a:solidFill>
              </a:rPr>
              <a:t> hasa</a:t>
            </a:r>
          </a:p>
          <a:p>
            <a:pPr>
              <a:buFontTx/>
              <a:buAutoNum type="arabicPeriod"/>
            </a:pPr>
            <a:r>
              <a:rPr lang="hu-HU" altLang="hu-HU" sz="1800" dirty="0" err="1">
                <a:solidFill>
                  <a:srgbClr val="FFFF99"/>
                </a:solidFill>
              </a:rPr>
              <a:t>fascia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transversalis</a:t>
            </a:r>
            <a:endParaRPr lang="hu-HU" altLang="hu-HU" sz="1800" dirty="0">
              <a:solidFill>
                <a:srgbClr val="FFFF99"/>
              </a:solidFill>
            </a:endParaRPr>
          </a:p>
          <a:p>
            <a:pPr>
              <a:buFontTx/>
              <a:buAutoNum type="arabicPeriod"/>
            </a:pPr>
            <a:r>
              <a:rPr lang="hu-HU" altLang="hu-HU" sz="1800" dirty="0">
                <a:solidFill>
                  <a:srgbClr val="FFFF99"/>
                </a:solidFill>
              </a:rPr>
              <a:t>(</a:t>
            </a:r>
            <a:r>
              <a:rPr lang="hu-HU" altLang="hu-HU" sz="1800" dirty="0" err="1">
                <a:solidFill>
                  <a:srgbClr val="FFFF99"/>
                </a:solidFill>
              </a:rPr>
              <a:t>extraperitonealis</a:t>
            </a:r>
            <a:r>
              <a:rPr lang="hu-HU" altLang="hu-HU" sz="1800" dirty="0">
                <a:solidFill>
                  <a:srgbClr val="FFFF99"/>
                </a:solidFill>
              </a:rPr>
              <a:t> </a:t>
            </a:r>
            <a:r>
              <a:rPr lang="hu-HU" altLang="hu-HU" sz="1800" dirty="0" err="1">
                <a:solidFill>
                  <a:srgbClr val="FFFF99"/>
                </a:solidFill>
              </a:rPr>
              <a:t>fascia</a:t>
            </a:r>
            <a:r>
              <a:rPr lang="hu-HU" altLang="hu-HU" sz="1800" dirty="0">
                <a:solidFill>
                  <a:srgbClr val="FFFF99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hu-HU" altLang="hu-HU" sz="1800" dirty="0">
                <a:solidFill>
                  <a:srgbClr val="FFFF99"/>
                </a:solidFill>
              </a:rPr>
              <a:t>hashártya fali lemeze</a:t>
            </a:r>
          </a:p>
          <a:p>
            <a:pPr>
              <a:buFontTx/>
              <a:buAutoNum type="arabicPeriod"/>
            </a:pPr>
            <a:endParaRPr lang="hu-HU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undaynews.co.zw/wp-content/uploads/2017/06/chalk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-2"/>
          <a:stretch>
            <a:fillRect/>
          </a:stretch>
        </p:blipFill>
        <p:spPr bwMode="auto">
          <a:xfrm>
            <a:off x="-36513" y="0"/>
            <a:ext cx="9182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8425"/>
            <a:ext cx="6048375" cy="64690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églalap 1"/>
          <p:cNvSpPr>
            <a:spLocks noChangeArrowheads="1"/>
          </p:cNvSpPr>
          <p:nvPr/>
        </p:nvSpPr>
        <p:spPr bwMode="auto">
          <a:xfrm>
            <a:off x="1747838" y="6323013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100">
                <a:solidFill>
                  <a:srgbClr val="000000"/>
                </a:solidFill>
              </a:rPr>
              <a:t>http://cursoenarm.net/UPTODATE/contents/mobipreview.htm?31/51/32565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éptalálat a következőre: „inguinal cana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>
            <a:fillRect/>
          </a:stretch>
        </p:blipFill>
        <p:spPr bwMode="auto">
          <a:xfrm>
            <a:off x="827088" y="404813"/>
            <a:ext cx="7534275" cy="5413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Szövegdoboz 1"/>
          <p:cNvSpPr txBox="1">
            <a:spLocks noChangeArrowheads="1"/>
          </p:cNvSpPr>
          <p:nvPr/>
        </p:nvSpPr>
        <p:spPr bwMode="auto">
          <a:xfrm>
            <a:off x="814388" y="5448300"/>
            <a:ext cx="288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800" b="1">
                <a:solidFill>
                  <a:srgbClr val="002060"/>
                </a:solidFill>
              </a:rPr>
              <a:t>direkt vagy medialis hernia</a:t>
            </a:r>
          </a:p>
        </p:txBody>
      </p:sp>
      <p:sp>
        <p:nvSpPr>
          <p:cNvPr id="18436" name="Szövegdoboz 5"/>
          <p:cNvSpPr txBox="1">
            <a:spLocks noChangeArrowheads="1"/>
          </p:cNvSpPr>
          <p:nvPr/>
        </p:nvSpPr>
        <p:spPr bwMode="auto">
          <a:xfrm>
            <a:off x="5364163" y="5448300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800" b="1">
                <a:solidFill>
                  <a:srgbClr val="002060"/>
                </a:solidFill>
              </a:rPr>
              <a:t>indirekt vagy lateralis hernia</a:t>
            </a:r>
          </a:p>
        </p:txBody>
      </p:sp>
      <p:sp>
        <p:nvSpPr>
          <p:cNvPr id="18437" name="Szövegdoboz 4"/>
          <p:cNvSpPr txBox="1">
            <a:spLocks noChangeArrowheads="1"/>
          </p:cNvSpPr>
          <p:nvPr/>
        </p:nvSpPr>
        <p:spPr bwMode="auto">
          <a:xfrm>
            <a:off x="657225" y="6021388"/>
            <a:ext cx="770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>
                <a:solidFill>
                  <a:schemeClr val="tx1"/>
                </a:solidFill>
              </a:rPr>
              <a:t>A medialis/ lateralis megkülönböztetés alapja, hogy a sérv az a. epigastrica inferior melyik oldalán kezd kitüremkedni.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0962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Képtalálat a következőre: „inguinal hernia phot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837113" cy="37449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M3301718-Inguinal_hernia_in_scrotum-S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5006975" cy="3317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38438" y="188913"/>
            <a:ext cx="3633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sz="3600" b="1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36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</a:t>
            </a:r>
            <a:endParaRPr lang="hu-HU" sz="3600" b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Szövegdoboz 2"/>
          <p:cNvSpPr txBox="1">
            <a:spLocks noChangeArrowheads="1"/>
          </p:cNvSpPr>
          <p:nvPr/>
        </p:nvSpPr>
        <p:spPr bwMode="auto">
          <a:xfrm>
            <a:off x="416495" y="1012360"/>
            <a:ext cx="827767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Virtuális csatorna: normális körülmények között nincs jelen, mivel a határoló falak összefekszenek, közöttük csak egy kevés kötőszövet található!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2913" y="1701787"/>
            <a:ext cx="45910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csatornát egyértelműen meghatározza: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bejárata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falai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kijárata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21246"/>
            <a:ext cx="4582443" cy="465142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Henger 6"/>
          <p:cNvSpPr/>
          <p:nvPr/>
        </p:nvSpPr>
        <p:spPr bwMode="auto">
          <a:xfrm rot="12407090">
            <a:off x="7043451" y="4275430"/>
            <a:ext cx="205381" cy="586560"/>
          </a:xfrm>
          <a:prstGeom prst="can">
            <a:avLst/>
          </a:prstGeom>
          <a:noFill/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12081" y="4446959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femoralistól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hiatus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saphenusig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femoralistól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medialisan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húzódó virtuális csatorna.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"/>
          <a:stretch/>
        </p:blipFill>
        <p:spPr bwMode="auto">
          <a:xfrm>
            <a:off x="107504" y="1124744"/>
            <a:ext cx="5256584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472533" y="980728"/>
            <a:ext cx="3276799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1.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Anulus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femoralis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472533" y="327734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bejárata lényegében azonos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hiatus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subinguinalis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lacuna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lymphaticájával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itt lépnek be a medence üregébe az alsó végtagról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összeszedődő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nyirokerek.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6226"/>
          <a:stretch>
            <a:fillRect/>
          </a:stretch>
        </p:blipFill>
        <p:spPr bwMode="auto">
          <a:xfrm>
            <a:off x="179388" y="160338"/>
            <a:ext cx="5400675" cy="6454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795963" y="404813"/>
            <a:ext cx="30972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2.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Hiatus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saphenus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788695" y="2204864"/>
            <a:ext cx="3240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saphena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bőr alatt, de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fölött (azaz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subcután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ill.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epifascialis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helyzetben) húzódik fölfelé a combon. Ahhoz, hogy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becsatlakozhasson a v.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femoralisba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át kell fúrja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latát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Ezáltal viszont egy „gyenge pontot” hoz létre: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hiatus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saphenust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melyet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kijáratának tekintünk.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825" y="41275"/>
            <a:ext cx="8642350" cy="6740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hasfali sérvek</a:t>
            </a:r>
          </a:p>
          <a:p>
            <a:pPr algn="just" eaLnBrk="1" hangingPunct="1"/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</a:rPr>
              <a:t>Hasűri képletek rendellenes kilépése a hasüregből annak meggyengült vagy hiányos </a:t>
            </a:r>
            <a:r>
              <a:rPr lang="hu-HU" altLang="hu-HU" sz="1800" b="1" dirty="0" err="1">
                <a:solidFill>
                  <a:schemeClr val="tx1"/>
                </a:solidFill>
              </a:rPr>
              <a:t>musculoaponeuroticus</a:t>
            </a:r>
            <a:r>
              <a:rPr lang="hu-HU" altLang="hu-HU" sz="1800" b="1" dirty="0">
                <a:solidFill>
                  <a:schemeClr val="tx1"/>
                </a:solidFill>
              </a:rPr>
              <a:t> falán </a:t>
            </a:r>
            <a:r>
              <a:rPr lang="hu-HU" altLang="hu-HU" sz="1800" dirty="0">
                <a:solidFill>
                  <a:schemeClr val="tx1"/>
                </a:solidFill>
              </a:rPr>
              <a:t>keresztül. Rendszerint </a:t>
            </a:r>
            <a:r>
              <a:rPr lang="hu-HU" altLang="hu-HU" sz="1800" dirty="0" err="1">
                <a:solidFill>
                  <a:schemeClr val="tx1"/>
                </a:solidFill>
              </a:rPr>
              <a:t>bélkacsok</a:t>
            </a:r>
            <a:r>
              <a:rPr lang="hu-HU" altLang="hu-HU" sz="1800" dirty="0">
                <a:solidFill>
                  <a:schemeClr val="tx1"/>
                </a:solidFill>
              </a:rPr>
              <a:t> vagy </a:t>
            </a:r>
            <a:r>
              <a:rPr lang="hu-HU" altLang="hu-HU" sz="1800" dirty="0" err="1">
                <a:solidFill>
                  <a:schemeClr val="tx1"/>
                </a:solidFill>
              </a:rPr>
              <a:t>cseplesz</a:t>
            </a:r>
            <a:r>
              <a:rPr lang="hu-HU" altLang="hu-HU" sz="1800" dirty="0">
                <a:solidFill>
                  <a:schemeClr val="tx1"/>
                </a:solidFill>
              </a:rPr>
              <a:t> részlet hashártyával borítva türemkedik a hasfal bőre alá, esetleg a szomszédos mellüregbe.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schemeClr val="tx1"/>
                </a:solidFill>
              </a:rPr>
              <a:t>Gyakorisága</a:t>
            </a:r>
            <a:r>
              <a:rPr lang="hu-HU" altLang="hu-HU" sz="1800" dirty="0">
                <a:solidFill>
                  <a:schemeClr val="tx1"/>
                </a:solidFill>
              </a:rPr>
              <a:t> kb. 3-5%, évente Magyarországon mintegy 8000 különféle hasi sérvműtétet végeznek.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schemeClr val="tx1"/>
                </a:solidFill>
              </a:rPr>
              <a:t>Oka </a:t>
            </a:r>
            <a:r>
              <a:rPr lang="hu-HU" altLang="hu-HU" sz="1800" dirty="0">
                <a:solidFill>
                  <a:schemeClr val="tx1"/>
                </a:solidFill>
              </a:rPr>
              <a:t>lehet fejlődési rendellenesség, kötőszöveti gyengeség (az ilyen egyéneknek gyakran van visszértágulata, aranyere is), fokozott hasűri nyomás (pl. fizikai munka, székrekedés – rossz emésztés hibás fogazat miatt), krónikus légzőszervi betegségek (köhögés – </a:t>
            </a:r>
            <a:r>
              <a:rPr lang="hu-HU" altLang="hu-HU" sz="1800" dirty="0" err="1">
                <a:solidFill>
                  <a:schemeClr val="tx1"/>
                </a:solidFill>
              </a:rPr>
              <a:t>pathogén</a:t>
            </a:r>
            <a:r>
              <a:rPr lang="hu-HU" altLang="hu-HU" sz="1800" dirty="0">
                <a:solidFill>
                  <a:schemeClr val="tx1"/>
                </a:solidFill>
              </a:rPr>
              <a:t> baktériumtörzsek a szájüregben).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altLang="hu-HU" sz="1800" b="1" dirty="0">
                <a:solidFill>
                  <a:schemeClr val="tx1"/>
                </a:solidFill>
              </a:rPr>
              <a:t>Tünete</a:t>
            </a:r>
            <a:r>
              <a:rPr lang="hu-HU" altLang="hu-HU" sz="1800" dirty="0">
                <a:solidFill>
                  <a:schemeClr val="tx1"/>
                </a:solidFill>
              </a:rPr>
              <a:t> rendszerint tompa, húzó diszkomfort-érzés vagy fájdalom. Fenyegetővé akkor válik, ha a sérv kizáródik: érellátása károsodik, az érintett bélszakasz elhal.</a:t>
            </a:r>
          </a:p>
        </p:txBody>
      </p:sp>
      <p:pic>
        <p:nvPicPr>
          <p:cNvPr id="5123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3810000" cy="259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1"/>
          <a:stretch>
            <a:fillRect/>
          </a:stretch>
        </p:blipFill>
        <p:spPr bwMode="auto">
          <a:xfrm>
            <a:off x="1321506" y="635669"/>
            <a:ext cx="6573864" cy="511256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3059832" y="0"/>
            <a:ext cx="30972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3. A csatorna falai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759" y="6060740"/>
            <a:ext cx="831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femoralist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lateralisan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medialisan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pectineus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ill. az azt borító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iliopectinea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határolja, a csatorna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teteját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pedig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képezi.</a:t>
            </a:r>
          </a:p>
        </p:txBody>
      </p:sp>
    </p:spTree>
    <p:extLst>
      <p:ext uri="{BB962C8B-B14F-4D97-AF65-F5344CB8AC3E}">
        <p14:creationId xmlns:p14="http://schemas.microsoft.com/office/powerpoint/2010/main" val="30224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imgur.com/yAnZV7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91450" cy="43148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86905" y="57332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 </a:t>
            </a:r>
            <a:r>
              <a:rPr lang="hu-HU" sz="1800" dirty="0" err="1"/>
              <a:t>femoralis</a:t>
            </a:r>
            <a:r>
              <a:rPr lang="hu-HU" sz="1800" dirty="0"/>
              <a:t> sérv (combsérv) variációi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881"/>
            <a:ext cx="5850839" cy="44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757307" y="188913"/>
            <a:ext cx="3596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sz="36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sérvek kezelése</a:t>
            </a:r>
          </a:p>
        </p:txBody>
      </p:sp>
      <p:pic>
        <p:nvPicPr>
          <p:cNvPr id="25606" name="Picture 6" descr="https://upload.wikimedia.org/wikipedia/commons/thumb/4/4b/Bassini_Operation._The_first_suture.jpg/800px-Bassini_Operation._The_first_sut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4123" b="9533"/>
          <a:stretch/>
        </p:blipFill>
        <p:spPr bwMode="auto">
          <a:xfrm>
            <a:off x="6293904" y="1196752"/>
            <a:ext cx="2568065" cy="440192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293904" y="5733256"/>
            <a:ext cx="2632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Aponeurosis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musculi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obliq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ext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.; 2.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Musculus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obliquus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internus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; 3.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Musculus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transversalis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; 4.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Fascia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transversalis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; 5.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Peritoneum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; 6.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Ligamentum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inguinale</a:t>
            </a:r>
            <a:r>
              <a:rPr lang="hu-HU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609329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Klasszikus, nyitott </a:t>
            </a:r>
            <a:r>
              <a:rPr lang="hu-HU" sz="2000" dirty="0" err="1"/>
              <a:t>inguinalis</a:t>
            </a:r>
            <a:r>
              <a:rPr lang="hu-HU" sz="2000" dirty="0"/>
              <a:t> sérvműtét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620000" cy="4457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5599113" cy="2652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7504" y="5120590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Az utóbbi időkben teret nyernek a </a:t>
            </a:r>
            <a:r>
              <a:rPr lang="hu-HU" sz="1800" dirty="0" err="1"/>
              <a:t>laparascopos</a:t>
            </a:r>
            <a:r>
              <a:rPr lang="hu-HU" sz="1800" dirty="0"/>
              <a:t> technikák, ill. hálók beültetésével csökkenthető a recidívák valószínűsége.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hernia-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4319588" cy="391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13" descr="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5543550" cy="2322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5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3960813" cy="389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éptalálat a következőre: „femoral hern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1505" r="15363" b="14233"/>
          <a:stretch>
            <a:fillRect/>
          </a:stretch>
        </p:blipFill>
        <p:spPr bwMode="auto">
          <a:xfrm>
            <a:off x="251520" y="188640"/>
            <a:ext cx="871203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9084" y="59492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-36513"/>
            <a:ext cx="8289925" cy="65246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800" b="1" dirty="0">
                <a:latin typeface="Times New Roman" panose="02020603050405020304" pitchFamily="18" charset="0"/>
              </a:rPr>
              <a:t>A hasfal gyenge pontjai</a:t>
            </a:r>
            <a:endParaRPr lang="en-GB" altLang="hu-HU" sz="2800" b="1" dirty="0">
              <a:latin typeface="Times New Roman" panose="02020603050405020304" pitchFamily="18" charset="0"/>
            </a:endParaRPr>
          </a:p>
        </p:txBody>
      </p:sp>
      <p:pic>
        <p:nvPicPr>
          <p:cNvPr id="6147" name="Picture 14" descr="Hernia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873375"/>
            <a:ext cx="4572000" cy="3921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églalap 1"/>
          <p:cNvSpPr>
            <a:spLocks noChangeArrowheads="1"/>
          </p:cNvSpPr>
          <p:nvPr/>
        </p:nvSpPr>
        <p:spPr bwMode="auto">
          <a:xfrm>
            <a:off x="4156075" y="6496050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</a:rPr>
              <a:t>http://www.teethtotoe.com/hernia-repair/</a:t>
            </a:r>
          </a:p>
        </p:txBody>
      </p:sp>
      <p:pic>
        <p:nvPicPr>
          <p:cNvPr id="6149" name="Picture 4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0"/>
          <a:stretch>
            <a:fillRect/>
          </a:stretch>
        </p:blipFill>
        <p:spPr bwMode="auto">
          <a:xfrm>
            <a:off x="4156075" y="673100"/>
            <a:ext cx="4572000" cy="2084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8" descr="File:Lumbar tri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"/>
          <a:stretch>
            <a:fillRect/>
          </a:stretch>
        </p:blipFill>
        <p:spPr bwMode="auto">
          <a:xfrm>
            <a:off x="438150" y="673100"/>
            <a:ext cx="3243263" cy="5022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36550" y="5665788"/>
            <a:ext cx="34464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 b="1">
                <a:latin typeface="Times New Roman" panose="02020603050405020304" pitchFamily="18" charset="0"/>
              </a:rPr>
              <a:t>Trigonum lumbale, hernia lumbalis:</a:t>
            </a:r>
            <a:r>
              <a:rPr lang="hu-HU" altLang="hu-HU" sz="1800">
                <a:solidFill>
                  <a:schemeClr val="tx2"/>
                </a:solidFill>
                <a:latin typeface="Times New Roman" panose="02020603050405020304" pitchFamily="18" charset="0"/>
              </a:rPr>
              <a:t> crista iliaca, m. obliquus abd. ext., m. latissimus dorsi, alapja: m. obliquus abd, int.</a:t>
            </a:r>
            <a:endParaRPr lang="en-GB" altLang="hu-HU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llipszis 2"/>
          <p:cNvSpPr/>
          <p:nvPr/>
        </p:nvSpPr>
        <p:spPr bwMode="auto">
          <a:xfrm>
            <a:off x="4283075" y="3862388"/>
            <a:ext cx="2089150" cy="1943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4244975" y="4316413"/>
            <a:ext cx="2087563" cy="2159000"/>
          </a:xfrm>
          <a:prstGeom prst="roundRect">
            <a:avLst>
              <a:gd name="adj" fmla="val 21295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6792913" y="5053013"/>
            <a:ext cx="1296987" cy="1504950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00338" y="188913"/>
            <a:ext cx="37099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sz="3600" b="1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36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endParaRPr lang="hu-HU" sz="3600" b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Szövegdoboz 2"/>
          <p:cNvSpPr txBox="1">
            <a:spLocks noChangeArrowheads="1"/>
          </p:cNvSpPr>
          <p:nvPr/>
        </p:nvSpPr>
        <p:spPr bwMode="auto">
          <a:xfrm>
            <a:off x="271184" y="2636912"/>
            <a:ext cx="3709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800" dirty="0">
                <a:latin typeface="Times New Roman" panose="02020603050405020304" pitchFamily="18" charset="0"/>
              </a:rPr>
              <a:t>Valóságos csatorna, melyet férfiban egyszerűbb megérteni: a herék eredetileg a </a:t>
            </a:r>
            <a:r>
              <a:rPr lang="hu-HU" altLang="hu-HU" sz="1800" dirty="0" err="1">
                <a:latin typeface="Times New Roman" panose="02020603050405020304" pitchFamily="18" charset="0"/>
              </a:rPr>
              <a:t>lumbalis</a:t>
            </a:r>
            <a:r>
              <a:rPr lang="hu-HU" altLang="hu-HU" sz="1800" dirty="0">
                <a:latin typeface="Times New Roman" panose="02020603050405020304" pitchFamily="18" charset="0"/>
              </a:rPr>
              <a:t>  gerincoszlop két oldalán fejlődnek, innen szállnak le végleges helyükre, a herezacskóba, de kapcsolatuk a </a:t>
            </a:r>
            <a:r>
              <a:rPr lang="hu-HU" altLang="hu-HU" sz="1800" dirty="0" err="1">
                <a:latin typeface="Times New Roman" panose="02020603050405020304" pitchFamily="18" charset="0"/>
              </a:rPr>
              <a:t>canalis</a:t>
            </a:r>
            <a:r>
              <a:rPr lang="hu-HU" altLang="hu-HU" sz="1800" dirty="0">
                <a:latin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</a:rPr>
              <a:t>inguinalis</a:t>
            </a:r>
            <a:r>
              <a:rPr lang="hu-HU" altLang="hu-HU" sz="1800" dirty="0">
                <a:latin typeface="Times New Roman" panose="02020603050405020304" pitchFamily="18" charset="0"/>
              </a:rPr>
              <a:t> révén a kismedencével végig megmarad.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7DB64B0-76A2-4550-90F5-ACC16B526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00"/>
          <a:stretch/>
        </p:blipFill>
        <p:spPr>
          <a:xfrm>
            <a:off x="4283968" y="1412776"/>
            <a:ext cx="4586197" cy="4752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22263"/>
            <a:ext cx="5172075" cy="6165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6" descr="19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2263"/>
            <a:ext cx="3630613" cy="2867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260350" y="3789363"/>
            <a:ext cx="34559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herét  (és a hozzá kapcsolódó mellékherét) a medencei szervekkel a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funiculus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spermaticus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azaz az ondózsinór köti össze. Ez tartalmazza a herét tápláló artériát, az elvezető vénás fonatot és nyirokereket, idegeket és az ondóvezetéket.</a:t>
            </a:r>
            <a:endParaRPr lang="en-GB" altLang="hu-H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37" name="Oval 9"/>
          <p:cNvSpPr>
            <a:spLocks noChangeArrowheads="1"/>
          </p:cNvSpPr>
          <p:nvPr/>
        </p:nvSpPr>
        <p:spPr bwMode="auto">
          <a:xfrm>
            <a:off x="5076825" y="3933825"/>
            <a:ext cx="215900" cy="142875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8" name="Oval 10"/>
          <p:cNvSpPr>
            <a:spLocks noChangeArrowheads="1"/>
          </p:cNvSpPr>
          <p:nvPr/>
        </p:nvSpPr>
        <p:spPr bwMode="auto">
          <a:xfrm>
            <a:off x="4716463" y="2997200"/>
            <a:ext cx="215900" cy="142875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4716463" y="3068638"/>
            <a:ext cx="360362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4932363" y="3068638"/>
            <a:ext cx="360362" cy="936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enger 1"/>
          <p:cNvSpPr/>
          <p:nvPr/>
        </p:nvSpPr>
        <p:spPr bwMode="auto">
          <a:xfrm rot="18805913" flipV="1">
            <a:off x="516732" y="788194"/>
            <a:ext cx="207962" cy="539750"/>
          </a:xfrm>
          <a:prstGeom prst="can">
            <a:avLst/>
          </a:prstGeom>
          <a:noFill/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enger 12"/>
          <p:cNvSpPr/>
          <p:nvPr/>
        </p:nvSpPr>
        <p:spPr bwMode="auto">
          <a:xfrm rot="3024400" flipV="1">
            <a:off x="1803400" y="774700"/>
            <a:ext cx="195263" cy="538163"/>
          </a:xfrm>
          <a:prstGeom prst="can">
            <a:avLst/>
          </a:prstGeom>
          <a:noFill/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704137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900113" y="6092825"/>
            <a:ext cx="7200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funiculus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spermaticus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megfelelője nőben a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teres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uteri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u-HU" altLang="hu-HU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rotundum</a:t>
            </a:r>
            <a:r>
              <a:rPr lang="hu-HU" altLang="hu-H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mely a méhet a nagyajkak állományához horgonyozza ki.</a:t>
            </a:r>
          </a:p>
        </p:txBody>
      </p:sp>
      <p:sp>
        <p:nvSpPr>
          <p:cNvPr id="202759" name="Freeform 7"/>
          <p:cNvSpPr>
            <a:spLocks/>
          </p:cNvSpPr>
          <p:nvPr/>
        </p:nvSpPr>
        <p:spPr bwMode="auto">
          <a:xfrm>
            <a:off x="2173288" y="1196975"/>
            <a:ext cx="669925" cy="2808288"/>
          </a:xfrm>
          <a:custGeom>
            <a:avLst/>
            <a:gdLst>
              <a:gd name="T0" fmla="*/ 60 w 422"/>
              <a:gd name="T1" fmla="*/ 0 h 1769"/>
              <a:gd name="T2" fmla="*/ 6 w 422"/>
              <a:gd name="T3" fmla="*/ 313 h 1769"/>
              <a:gd name="T4" fmla="*/ 97 w 422"/>
              <a:gd name="T5" fmla="*/ 1033 h 1769"/>
              <a:gd name="T6" fmla="*/ 280 w 422"/>
              <a:gd name="T7" fmla="*/ 1570 h 1769"/>
              <a:gd name="T8" fmla="*/ 422 w 422"/>
              <a:gd name="T9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1769">
                <a:moveTo>
                  <a:pt x="60" y="0"/>
                </a:moveTo>
                <a:cubicBezTo>
                  <a:pt x="51" y="52"/>
                  <a:pt x="0" y="141"/>
                  <a:pt x="6" y="313"/>
                </a:cubicBezTo>
                <a:cubicBezTo>
                  <a:pt x="12" y="485"/>
                  <a:pt x="51" y="824"/>
                  <a:pt x="97" y="1033"/>
                </a:cubicBezTo>
                <a:cubicBezTo>
                  <a:pt x="143" y="1242"/>
                  <a:pt x="226" y="1447"/>
                  <a:pt x="280" y="1570"/>
                </a:cubicBezTo>
                <a:cubicBezTo>
                  <a:pt x="334" y="1693"/>
                  <a:pt x="393" y="1728"/>
                  <a:pt x="422" y="176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60" name="Freeform 8"/>
          <p:cNvSpPr>
            <a:spLocks/>
          </p:cNvSpPr>
          <p:nvPr/>
        </p:nvSpPr>
        <p:spPr bwMode="auto">
          <a:xfrm>
            <a:off x="2441575" y="1412875"/>
            <a:ext cx="592138" cy="2493963"/>
          </a:xfrm>
          <a:custGeom>
            <a:avLst/>
            <a:gdLst>
              <a:gd name="T0" fmla="*/ 27 w 373"/>
              <a:gd name="T1" fmla="*/ 0 h 1571"/>
              <a:gd name="T2" fmla="*/ 20 w 373"/>
              <a:gd name="T3" fmla="*/ 288 h 1571"/>
              <a:gd name="T4" fmla="*/ 144 w 373"/>
              <a:gd name="T5" fmla="*/ 1028 h 1571"/>
              <a:gd name="T6" fmla="*/ 373 w 373"/>
              <a:gd name="T7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3" h="1571">
                <a:moveTo>
                  <a:pt x="27" y="0"/>
                </a:moveTo>
                <a:cubicBezTo>
                  <a:pt x="26" y="48"/>
                  <a:pt x="0" y="117"/>
                  <a:pt x="20" y="288"/>
                </a:cubicBezTo>
                <a:cubicBezTo>
                  <a:pt x="40" y="459"/>
                  <a:pt x="85" y="814"/>
                  <a:pt x="144" y="1028"/>
                </a:cubicBezTo>
                <a:cubicBezTo>
                  <a:pt x="203" y="1242"/>
                  <a:pt x="325" y="1458"/>
                  <a:pt x="373" y="157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885238" cy="3730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csatornát egyértelműen meghatározza:</a:t>
            </a:r>
          </a:p>
          <a:p>
            <a:pPr marL="3200400" lvl="6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bejárata</a:t>
            </a:r>
          </a:p>
          <a:p>
            <a:pPr marL="3200400" lvl="6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falai</a:t>
            </a:r>
          </a:p>
          <a:p>
            <a:pPr marL="3200400" lvl="6" indent="-457200">
              <a:buFontTx/>
              <a:buAutoNum type="arabicParenR"/>
              <a:defRPr/>
            </a:pP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kijárata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950" y="2986088"/>
            <a:ext cx="1484313" cy="52228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hu-H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profundus</a:t>
            </a:r>
            <a:endParaRPr lang="hu-HU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950" y="3910013"/>
            <a:ext cx="1484313" cy="5238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hu-H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superficialis</a:t>
            </a:r>
            <a:endParaRPr lang="hu-HU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6075" y="5805488"/>
            <a:ext cx="84248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inguinale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fölött és azzal párhuzamosan húzódik az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profundustól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anulus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inguinalis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superficialisig</a:t>
            </a:r>
            <a:r>
              <a:rPr lang="hu-HU" sz="1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3200400" y="3194050"/>
            <a:ext cx="258763" cy="22225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424488" cy="63817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Line 5"/>
          <p:cNvSpPr>
            <a:spLocks noChangeShapeType="1"/>
          </p:cNvSpPr>
          <p:nvPr/>
        </p:nvSpPr>
        <p:spPr bwMode="auto">
          <a:xfrm flipH="1">
            <a:off x="3563938" y="2205038"/>
            <a:ext cx="71913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140200" y="1916113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rgbClr val="000000"/>
                </a:solidFill>
                <a:latin typeface="Times New Roman" panose="02020603050405020304" pitchFamily="18" charset="0"/>
              </a:rPr>
              <a:t>linea arcuata</a:t>
            </a:r>
            <a:endParaRPr lang="en-GB" altLang="hu-HU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1763713" y="2781300"/>
            <a:ext cx="122396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6" name="Line 8"/>
          <p:cNvSpPr>
            <a:spLocks noChangeShapeType="1"/>
          </p:cNvSpPr>
          <p:nvPr/>
        </p:nvSpPr>
        <p:spPr bwMode="auto">
          <a:xfrm>
            <a:off x="1692275" y="2781300"/>
            <a:ext cx="1008063" cy="935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1692275" y="2852738"/>
            <a:ext cx="358775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684213" y="1916113"/>
            <a:ext cx="1727200" cy="8255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rgbClr val="000000"/>
                </a:solidFill>
                <a:latin typeface="Times New Roman" panose="02020603050405020304" pitchFamily="18" charset="0"/>
              </a:rPr>
              <a:t>plica umbilicalis mediana, medialis et lateralis</a:t>
            </a:r>
            <a:endParaRPr lang="en-GB" altLang="hu-HU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 flipH="1">
            <a:off x="3132138" y="3644900"/>
            <a:ext cx="792162" cy="57626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>
            <a:off x="4067175" y="3644900"/>
            <a:ext cx="288925" cy="1079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61" name="Line 13"/>
          <p:cNvSpPr>
            <a:spLocks noChangeShapeType="1"/>
          </p:cNvSpPr>
          <p:nvPr/>
        </p:nvSpPr>
        <p:spPr bwMode="auto">
          <a:xfrm flipH="1">
            <a:off x="3635375" y="3644900"/>
            <a:ext cx="360363" cy="64611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3563938" y="2781300"/>
            <a:ext cx="1944687" cy="8255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rgbClr val="000000"/>
                </a:solidFill>
                <a:latin typeface="Times New Roman" panose="02020603050405020304" pitchFamily="18" charset="0"/>
              </a:rPr>
              <a:t>fossa supravesicalis, umbilicalis medialis et lateralis</a:t>
            </a:r>
            <a:endParaRPr lang="en-GB" altLang="hu-HU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5905500" y="1341438"/>
            <a:ext cx="30591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plica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umbilicalis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mediana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urachus</a:t>
            </a:r>
            <a:endParaRPr lang="hu-HU" altLang="hu-HU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plica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umbilicalis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medialis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a. </a:t>
            </a:r>
            <a:r>
              <a:rPr lang="hu-HU" altLang="hu-HU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umbilicalis</a:t>
            </a:r>
            <a:endParaRPr lang="hu-HU" altLang="hu-HU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plica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umbilicalis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lateralis</a:t>
            </a:r>
            <a:r>
              <a:rPr lang="hu-HU" altLang="hu-H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a. </a:t>
            </a:r>
            <a:r>
              <a:rPr lang="hu-HU" altLang="hu-HU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epigastrica</a:t>
            </a:r>
            <a:r>
              <a:rPr lang="hu-HU" altLang="hu-H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inf</a:t>
            </a:r>
            <a:r>
              <a:rPr lang="hu-HU" altLang="hu-H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250825" y="4437063"/>
            <a:ext cx="1223963" cy="9159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 b="1">
                <a:solidFill>
                  <a:srgbClr val="0000FF"/>
                </a:solidFill>
                <a:latin typeface="Times New Roman" panose="02020603050405020304" pitchFamily="18" charset="0"/>
              </a:rPr>
              <a:t>anulus inguinalis profundus</a:t>
            </a:r>
            <a:endParaRPr lang="en-GB" altLang="hu-HU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66" name="Line 18"/>
          <p:cNvSpPr>
            <a:spLocks noChangeShapeType="1"/>
          </p:cNvSpPr>
          <p:nvPr/>
        </p:nvSpPr>
        <p:spPr bwMode="auto">
          <a:xfrm flipV="1">
            <a:off x="1476375" y="4908550"/>
            <a:ext cx="371475" cy="33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5811838" y="4724400"/>
            <a:ext cx="31527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hu-HU" sz="1800">
                <a:solidFill>
                  <a:srgbClr val="FFFF99"/>
                </a:solidFill>
                <a:latin typeface="Times New Roman" panose="02020603050405020304" pitchFamily="18" charset="0"/>
              </a:rPr>
              <a:t>Az anulus inguinalis profundus a fossa umbilicalis lateralisban található, ott ahol az a. epigastrica inferior leágazik az a. iliaca externából.</a:t>
            </a:r>
            <a:endParaRPr lang="en-GB" altLang="hu-HU" sz="180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5675313" y="260350"/>
            <a:ext cx="32972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1.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Anulus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inguinalis</a:t>
            </a:r>
            <a:r>
              <a:rPr lang="hu-HU" altLang="hu-HU" sz="28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profundus</a:t>
            </a:r>
            <a:endParaRPr lang="en-GB" altLang="hu-HU" sz="2800" b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llipszis 1"/>
          <p:cNvSpPr/>
          <p:nvPr/>
        </p:nvSpPr>
        <p:spPr bwMode="auto">
          <a:xfrm>
            <a:off x="1847850" y="4781550"/>
            <a:ext cx="263525" cy="265113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lipszis 20"/>
          <p:cNvSpPr/>
          <p:nvPr/>
        </p:nvSpPr>
        <p:spPr bwMode="auto">
          <a:xfrm>
            <a:off x="3760788" y="4810125"/>
            <a:ext cx="265112" cy="263525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3.amazonaws.com/classconnection/168/flashcards/9939168/jpg/lateral_umbilical_fold-153A3F99E24798B7B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29973" b="-2"/>
          <a:stretch>
            <a:fillRect/>
          </a:stretch>
        </p:blipFill>
        <p:spPr bwMode="auto">
          <a:xfrm>
            <a:off x="107950" y="188913"/>
            <a:ext cx="8856663" cy="6499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284663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1"/>
          <p:cNvSpPr/>
          <p:nvPr/>
        </p:nvSpPr>
        <p:spPr bwMode="auto">
          <a:xfrm>
            <a:off x="5076825" y="3222625"/>
            <a:ext cx="215900" cy="2159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ntháló">
  <a:themeElements>
    <a:clrScheme name="Pontháló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ontháló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u-H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u-H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ontháló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2217</TotalTime>
  <Words>769</Words>
  <Application>Microsoft Office PowerPoint</Application>
  <PresentationFormat>Diavetítés a képernyőre (4:3 oldalarány)</PresentationFormat>
  <Paragraphs>83</Paragraphs>
  <Slides>25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Pontháló</vt:lpstr>
      <vt:lpstr>Sérvcsatornák</vt:lpstr>
      <vt:lpstr>PowerPoint-bemutató</vt:lpstr>
      <vt:lpstr>A hasfal gyenge pontjai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SE-Anatómia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cage Diaphragm</dc:title>
  <dc:creator>Dr. Kozsurek Márk</dc:creator>
  <cp:lastModifiedBy>Dr. Kozsurek Márk</cp:lastModifiedBy>
  <cp:revision>91</cp:revision>
  <dcterms:created xsi:type="dcterms:W3CDTF">2011-11-09T09:40:43Z</dcterms:created>
  <dcterms:modified xsi:type="dcterms:W3CDTF">2017-11-28T20:34:33Z</dcterms:modified>
</cp:coreProperties>
</file>