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56" r:id="rId2"/>
    <p:sldId id="293" r:id="rId3"/>
    <p:sldId id="259" r:id="rId4"/>
    <p:sldId id="280" r:id="rId5"/>
    <p:sldId id="295" r:id="rId6"/>
    <p:sldId id="306" r:id="rId7"/>
    <p:sldId id="309" r:id="rId8"/>
    <p:sldId id="336" r:id="rId9"/>
    <p:sldId id="337" r:id="rId10"/>
    <p:sldId id="313" r:id="rId11"/>
    <p:sldId id="339" r:id="rId12"/>
    <p:sldId id="314" r:id="rId13"/>
    <p:sldId id="315" r:id="rId14"/>
    <p:sldId id="319" r:id="rId15"/>
    <p:sldId id="317" r:id="rId16"/>
    <p:sldId id="318" r:id="rId17"/>
    <p:sldId id="321" r:id="rId18"/>
    <p:sldId id="325" r:id="rId19"/>
    <p:sldId id="324" r:id="rId20"/>
    <p:sldId id="340" r:id="rId21"/>
    <p:sldId id="333" r:id="rId22"/>
    <p:sldId id="342" r:id="rId23"/>
    <p:sldId id="341" r:id="rId24"/>
    <p:sldId id="30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FC4"/>
    <a:srgbClr val="05FF76"/>
    <a:srgbClr val="00B050"/>
    <a:srgbClr val="FFE181"/>
    <a:srgbClr val="FFA7A7"/>
    <a:srgbClr val="FF6565"/>
    <a:srgbClr val="FF0000"/>
    <a:srgbClr val="FF7979"/>
    <a:srgbClr val="FFFFAF"/>
    <a:srgbClr val="FF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51D89B-1373-4044-87AD-82148255C035}" type="datetimeFigureOut">
              <a:rPr lang="hu-HU"/>
              <a:pPr>
                <a:defRPr/>
              </a:pPr>
              <a:t>2017. 09. 28.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253F37-86D2-4B32-A6B3-D25FECD230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7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2684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Mintacím szerkesztése</a:t>
            </a:r>
          </a:p>
        </p:txBody>
      </p:sp>
      <p:sp>
        <p:nvSpPr>
          <p:cNvPr id="2684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Alcím mintájának szerkesztése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5E33-7CF4-4C13-91C6-20BD8A67F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70F8-D821-4BE3-A3FD-7A4AF6FCB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3E80D-E71E-4AEC-A34A-F0555C9D7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B1F1-8F55-409F-AC62-5C0E5FE9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57F5E-A825-4FE7-814C-CAF84480C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ED88-8220-4A94-86D2-73BDF12BB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A334-2723-4400-B4AB-716E7F01E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D517-CAA0-43FF-9A37-3E2AF49A7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ADE8-B30E-499B-AD35-6EBEB1998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DDEC-1D6E-459C-B329-2B95242FF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2992-EC1C-4AC0-8F3D-6A4D085FF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560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6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7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8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69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0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1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2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3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4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5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6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7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8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79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0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81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2581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547CCDA-E762-498F-B366-44FB87AE5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81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2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2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</a:p>
        </p:txBody>
      </p:sp>
      <p:sp>
        <p:nvSpPr>
          <p:cNvPr id="2582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640"/>
            <a:ext cx="8642350" cy="11594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Nociceptive and autonomic reflex arcs.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en-US" sz="3600" dirty="0"/>
              <a:t>Spinal pathways, injuries, symptoms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0931" y="5735682"/>
            <a:ext cx="6400800" cy="83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sz="2000" dirty="0"/>
              <a:t>Márk </a:t>
            </a:r>
            <a:r>
              <a:rPr lang="hu-HU" sz="2000" dirty="0" err="1"/>
              <a:t>Kozsurek</a:t>
            </a:r>
            <a:r>
              <a:rPr lang="hu-HU" sz="2000" dirty="0"/>
              <a:t>, M.D., </a:t>
            </a:r>
            <a:r>
              <a:rPr lang="hu-HU" sz="2000" dirty="0" err="1"/>
              <a:t>Ph.D</a:t>
            </a:r>
            <a:r>
              <a:rPr lang="hu-HU" sz="2000" dirty="0"/>
              <a:t>.</a:t>
            </a:r>
          </a:p>
          <a:p>
            <a:pPr eaLnBrk="1" hangingPunct="1">
              <a:defRPr/>
            </a:pPr>
            <a:r>
              <a:rPr lang="hu-HU" sz="2000" dirty="0"/>
              <a:t>mark@</a:t>
            </a:r>
            <a:r>
              <a:rPr lang="hu-HU" sz="2000" dirty="0" err="1"/>
              <a:t>kozsurek.hu</a:t>
            </a:r>
            <a:endParaRPr lang="en-US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6732240" y="6525344"/>
            <a:ext cx="216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EM II., 28/09/2017</a:t>
            </a:r>
          </a:p>
        </p:txBody>
      </p:sp>
      <p:pic>
        <p:nvPicPr>
          <p:cNvPr id="6" name="Picture 7" descr="Képtalálat a következőre: „spinal reflex arc ar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31" y="1443548"/>
            <a:ext cx="5699937" cy="4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47"/>
          <p:cNvSpPr txBox="1">
            <a:spLocks noChangeArrowheads="1"/>
          </p:cNvSpPr>
          <p:nvPr/>
        </p:nvSpPr>
        <p:spPr bwMode="auto">
          <a:xfrm>
            <a:off x="323528" y="4907687"/>
            <a:ext cx="84801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u="sng" dirty="0" err="1"/>
              <a:t>Cuti-visceral</a:t>
            </a:r>
            <a:r>
              <a:rPr lang="hu-HU" altLang="hu-HU" b="1" u="sng" dirty="0"/>
              <a:t> reflex:</a:t>
            </a:r>
            <a:r>
              <a:rPr lang="hu-HU" altLang="hu-HU" dirty="0"/>
              <a:t> </a:t>
            </a:r>
            <a:r>
              <a:rPr lang="hu-HU" altLang="hu-HU" dirty="0" err="1"/>
              <a:t>applying</a:t>
            </a:r>
            <a:r>
              <a:rPr lang="hu-HU" altLang="hu-HU" dirty="0"/>
              <a:t> local </a:t>
            </a:r>
            <a:r>
              <a:rPr lang="hu-HU" altLang="hu-HU" dirty="0" err="1"/>
              <a:t>heat</a:t>
            </a:r>
            <a:r>
              <a:rPr lang="hu-HU" altLang="hu-HU" dirty="0"/>
              <a:t> </a:t>
            </a:r>
            <a:r>
              <a:rPr lang="hu-HU" altLang="hu-HU" dirty="0" err="1"/>
              <a:t>may</a:t>
            </a:r>
            <a:r>
              <a:rPr lang="hu-HU" altLang="hu-HU" dirty="0"/>
              <a:t> </a:t>
            </a:r>
            <a:r>
              <a:rPr lang="hu-HU" altLang="hu-HU" dirty="0" err="1"/>
              <a:t>relax</a:t>
            </a:r>
            <a:r>
              <a:rPr lang="hu-HU" altLang="hu-HU" dirty="0"/>
              <a:t> </a:t>
            </a:r>
            <a:r>
              <a:rPr lang="hu-HU" altLang="hu-HU" dirty="0" err="1"/>
              <a:t>bowels</a:t>
            </a:r>
            <a:r>
              <a:rPr lang="hu-HU" altLang="hu-HU" dirty="0"/>
              <a:t> and </a:t>
            </a:r>
            <a:r>
              <a:rPr lang="hu-HU" altLang="hu-HU" dirty="0" err="1"/>
              <a:t>can</a:t>
            </a:r>
            <a:r>
              <a:rPr lang="hu-HU" altLang="hu-HU" dirty="0"/>
              <a:t> </a:t>
            </a:r>
            <a:r>
              <a:rPr lang="hu-HU" altLang="hu-HU" dirty="0" err="1"/>
              <a:t>reduce</a:t>
            </a:r>
            <a:r>
              <a:rPr lang="hu-HU" altLang="hu-HU" dirty="0"/>
              <a:t> </a:t>
            </a:r>
            <a:r>
              <a:rPr lang="hu-HU" altLang="hu-HU" dirty="0" err="1"/>
              <a:t>pain</a:t>
            </a:r>
            <a:r>
              <a:rPr lang="hu-HU" altLang="hu-HU" dirty="0"/>
              <a:t> (</a:t>
            </a:r>
            <a:r>
              <a:rPr lang="hu-HU" altLang="hu-HU" dirty="0" err="1"/>
              <a:t>but</a:t>
            </a:r>
            <a:r>
              <a:rPr lang="hu-HU" altLang="hu-HU" dirty="0"/>
              <a:t> </a:t>
            </a:r>
            <a:r>
              <a:rPr lang="hu-HU" altLang="hu-HU" dirty="0" err="1"/>
              <a:t>not</a:t>
            </a:r>
            <a:r>
              <a:rPr lang="hu-HU" altLang="hu-HU" dirty="0"/>
              <a:t> in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case</a:t>
            </a:r>
            <a:r>
              <a:rPr lang="hu-HU" altLang="hu-HU" dirty="0"/>
              <a:t> of </a:t>
            </a:r>
            <a:r>
              <a:rPr lang="hu-HU" altLang="hu-HU" dirty="0" err="1"/>
              <a:t>inflammation</a:t>
            </a:r>
            <a:r>
              <a:rPr lang="hu-HU" altLang="hu-HU" dirty="0"/>
              <a:t>!)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stimulation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skin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glans</a:t>
            </a:r>
            <a:r>
              <a:rPr lang="hu-HU" altLang="hu-HU" dirty="0"/>
              <a:t> </a:t>
            </a:r>
            <a:r>
              <a:rPr lang="hu-HU" altLang="hu-HU" dirty="0" err="1"/>
              <a:t>penis</a:t>
            </a:r>
            <a:r>
              <a:rPr lang="hu-HU" altLang="hu-HU" dirty="0"/>
              <a:t> </a:t>
            </a:r>
            <a:r>
              <a:rPr lang="hu-HU" altLang="hu-HU" dirty="0" err="1"/>
              <a:t>results</a:t>
            </a:r>
            <a:r>
              <a:rPr lang="hu-HU" altLang="hu-HU" dirty="0"/>
              <a:t> in </a:t>
            </a:r>
            <a:r>
              <a:rPr lang="hu-HU" altLang="hu-HU" dirty="0" err="1"/>
              <a:t>erection</a:t>
            </a:r>
            <a:r>
              <a:rPr lang="hu-HU" altLang="hu-HU" dirty="0"/>
              <a:t> and </a:t>
            </a:r>
            <a:r>
              <a:rPr lang="hu-HU" altLang="hu-HU" dirty="0" err="1"/>
              <a:t>ejaculation</a:t>
            </a:r>
            <a:r>
              <a:rPr lang="hu-HU" altLang="hu-HU" dirty="0"/>
              <a:t>.</a:t>
            </a:r>
            <a:endParaRPr lang="en-US" altLang="hu-HU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636888" y="766043"/>
            <a:ext cx="2879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central nervous system</a:t>
            </a:r>
          </a:p>
        </p:txBody>
      </p: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971476" y="1054968"/>
            <a:ext cx="4286250" cy="2327275"/>
            <a:chOff x="567" y="1980"/>
            <a:chExt cx="2700" cy="1466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818" y="3213"/>
              <a:ext cx="24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>
                  <a:solidFill>
                    <a:srgbClr val="FFFF66"/>
                  </a:solidFill>
                </a:rPr>
                <a:t>skin, muscles,  joints, tendons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567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567" y="1980"/>
              <a:ext cx="15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567" y="3340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657" y="2024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 dirty="0" err="1">
                  <a:solidFill>
                    <a:srgbClr val="FFFF66"/>
                  </a:solidFill>
                </a:rPr>
                <a:t>somatosensory</a:t>
              </a:r>
              <a:endParaRPr lang="hu-HU" altLang="hu-HU" b="1" dirty="0"/>
            </a:p>
          </p:txBody>
        </p:sp>
      </p:grp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6661076" y="837481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flipH="1">
            <a:off x="7885038" y="364576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227688" y="332656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dirty="0" err="1"/>
              <a:t>visceromotor</a:t>
            </a:r>
            <a:endParaRPr lang="hu-HU" altLang="hu-HU" b="1" dirty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195813" y="3421931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smooth muscles , glands</a:t>
            </a:r>
          </a:p>
        </p:txBody>
      </p:sp>
      <p:sp>
        <p:nvSpPr>
          <p:cNvPr id="53" name="Oval 38"/>
          <p:cNvSpPr>
            <a:spLocks noChangeArrowheads="1"/>
          </p:cNvSpPr>
          <p:nvPr/>
        </p:nvSpPr>
        <p:spPr bwMode="auto">
          <a:xfrm>
            <a:off x="179313" y="1916981"/>
            <a:ext cx="1439863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grpSp>
        <p:nvGrpSpPr>
          <p:cNvPr id="55" name="Group 32"/>
          <p:cNvGrpSpPr>
            <a:grpSpLocks/>
          </p:cNvGrpSpPr>
          <p:nvPr/>
        </p:nvGrpSpPr>
        <p:grpSpPr bwMode="auto">
          <a:xfrm>
            <a:off x="971475" y="2061445"/>
            <a:ext cx="431800" cy="287338"/>
            <a:chOff x="567" y="2614"/>
            <a:chExt cx="272" cy="181"/>
          </a:xfrm>
        </p:grpSpPr>
        <p:sp>
          <p:nvSpPr>
            <p:cNvPr id="60" name="Oval 28"/>
            <p:cNvSpPr>
              <a:spLocks noChangeArrowheads="1"/>
            </p:cNvSpPr>
            <p:nvPr/>
          </p:nvSpPr>
          <p:spPr bwMode="auto">
            <a:xfrm>
              <a:off x="657" y="2614"/>
              <a:ext cx="182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567" y="2704"/>
              <a:ext cx="9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703" y="2659"/>
              <a:ext cx="90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715" y="2675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</p:grpSp>
      <p:sp>
        <p:nvSpPr>
          <p:cNvPr id="64" name="Text Box 39"/>
          <p:cNvSpPr txBox="1">
            <a:spLocks noChangeArrowheads="1"/>
          </p:cNvSpPr>
          <p:nvPr/>
        </p:nvSpPr>
        <p:spPr bwMode="auto">
          <a:xfrm>
            <a:off x="1690613" y="2132881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SENSORY GGL.</a:t>
            </a:r>
            <a:endParaRPr lang="en-US" altLang="hu-HU"/>
          </a:p>
        </p:txBody>
      </p:sp>
      <p:grpSp>
        <p:nvGrpSpPr>
          <p:cNvPr id="65" name="Group 50"/>
          <p:cNvGrpSpPr>
            <a:grpSpLocks/>
          </p:cNvGrpSpPr>
          <p:nvPr/>
        </p:nvGrpSpPr>
        <p:grpSpPr bwMode="auto">
          <a:xfrm>
            <a:off x="5868913" y="1845543"/>
            <a:ext cx="2686050" cy="863600"/>
            <a:chOff x="3652" y="2505"/>
            <a:chExt cx="1692" cy="544"/>
          </a:xfrm>
        </p:grpSpPr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5139" y="2505"/>
              <a:ext cx="205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67" name="Text Box 45"/>
            <p:cNvSpPr txBox="1">
              <a:spLocks noChangeArrowheads="1"/>
            </p:cNvSpPr>
            <p:nvPr/>
          </p:nvSpPr>
          <p:spPr bwMode="auto">
            <a:xfrm>
              <a:off x="3652" y="2686"/>
              <a:ext cx="1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/>
                <a:t>AUTONOMIC GGL.</a:t>
              </a:r>
              <a:endParaRPr lang="en-US" altLang="hu-HU" dirty="0"/>
            </a:p>
          </p:txBody>
        </p:sp>
      </p:grpSp>
      <p:grpSp>
        <p:nvGrpSpPr>
          <p:cNvPr id="68" name="Csoportba foglalás 67"/>
          <p:cNvGrpSpPr>
            <a:grpSpLocks/>
          </p:cNvGrpSpPr>
          <p:nvPr/>
        </p:nvGrpSpPr>
        <p:grpSpPr bwMode="auto">
          <a:xfrm>
            <a:off x="8276357" y="840656"/>
            <a:ext cx="223838" cy="2805112"/>
            <a:chOff x="8604485" y="2929425"/>
            <a:chExt cx="223838" cy="2804625"/>
          </a:xfrm>
        </p:grpSpPr>
        <p:grpSp>
          <p:nvGrpSpPr>
            <p:cNvPr id="69" name="Csoportba foglalás 3"/>
            <p:cNvGrpSpPr>
              <a:grpSpLocks/>
            </p:cNvGrpSpPr>
            <p:nvPr/>
          </p:nvGrpSpPr>
          <p:grpSpPr bwMode="auto">
            <a:xfrm>
              <a:off x="8604485" y="2929425"/>
              <a:ext cx="223838" cy="1612061"/>
              <a:chOff x="7339708" y="2925763"/>
              <a:chExt cx="223838" cy="1612061"/>
            </a:xfrm>
          </p:grpSpPr>
          <p:grpSp>
            <p:nvGrpSpPr>
              <p:cNvPr id="71" name="Group 49"/>
              <p:cNvGrpSpPr>
                <a:grpSpLocks/>
              </p:cNvGrpSpPr>
              <p:nvPr/>
            </p:nvGrpSpPr>
            <p:grpSpPr bwMode="auto">
              <a:xfrm>
                <a:off x="7339708" y="4094911"/>
                <a:ext cx="223838" cy="442913"/>
                <a:chOff x="5167" y="2713"/>
                <a:chExt cx="141" cy="279"/>
              </a:xfrm>
            </p:grpSpPr>
            <p:sp>
              <p:nvSpPr>
                <p:cNvPr id="73" name="Text Box 4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5167" y="2713"/>
                  <a:ext cx="1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altLang="hu-HU" dirty="0"/>
                    <a:t>v</a:t>
                  </a:r>
                  <a:endParaRPr lang="en-US" altLang="hu-HU" dirty="0"/>
                </a:p>
              </p:txBody>
            </p:sp>
            <p:sp>
              <p:nvSpPr>
                <p:cNvPr id="74" name="AutoShape 42"/>
                <p:cNvSpPr>
                  <a:spLocks noChangeArrowheads="1"/>
                </p:cNvSpPr>
                <p:nvPr/>
              </p:nvSpPr>
              <p:spPr bwMode="auto">
                <a:xfrm>
                  <a:off x="5172" y="2856"/>
                  <a:ext cx="136" cy="136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/>
                </a:p>
              </p:txBody>
            </p:sp>
            <p:sp>
              <p:nvSpPr>
                <p:cNvPr id="75" name="Oval 43"/>
                <p:cNvSpPr>
                  <a:spLocks noChangeArrowheads="1"/>
                </p:cNvSpPr>
                <p:nvPr/>
              </p:nvSpPr>
              <p:spPr bwMode="auto">
                <a:xfrm rot="10645598">
                  <a:off x="5217" y="2919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 altLang="hu-HU"/>
                </a:p>
              </p:txBody>
            </p:sp>
          </p:grpSp>
          <p:cxnSp>
            <p:nvCxnSpPr>
              <p:cNvPr id="72" name="Egyenes összekötő 71"/>
              <p:cNvCxnSpPr/>
              <p:nvPr/>
            </p:nvCxnSpPr>
            <p:spPr>
              <a:xfrm>
                <a:off x="7453971" y="2925763"/>
                <a:ext cx="0" cy="12237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Egyenes összekötő 69"/>
            <p:cNvCxnSpPr/>
            <p:nvPr/>
          </p:nvCxnSpPr>
          <p:spPr>
            <a:xfrm flipH="1">
              <a:off x="8712398" y="4497603"/>
              <a:ext cx="1587" cy="123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Szövegdoboz 75"/>
          <p:cNvSpPr txBox="1"/>
          <p:nvPr/>
        </p:nvSpPr>
        <p:spPr>
          <a:xfrm>
            <a:off x="1660936" y="368545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receptors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effectors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35896" y="836712"/>
            <a:ext cx="2879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central nervous system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970484" y="1125637"/>
            <a:ext cx="4286250" cy="2327275"/>
            <a:chOff x="567" y="1980"/>
            <a:chExt cx="2700" cy="1466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818" y="3213"/>
              <a:ext cx="24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>
                  <a:solidFill>
                    <a:srgbClr val="FFFF66"/>
                  </a:solidFill>
                </a:rPr>
                <a:t>skin, muscles,  joints, tendons</a:t>
              </a:r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 flipV="1">
              <a:off x="567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67" y="1980"/>
              <a:ext cx="15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567" y="3340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657" y="2024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 dirty="0" err="1">
                  <a:solidFill>
                    <a:srgbClr val="FFFF66"/>
                  </a:solidFill>
                </a:rPr>
                <a:t>somatosensory</a:t>
              </a:r>
              <a:endParaRPr lang="hu-HU" altLang="hu-HU" b="1" dirty="0"/>
            </a:p>
          </p:txBody>
        </p:sp>
      </p:grp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660084" y="90815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7884046" y="3716437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226696" y="403325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visceromotor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746476" y="3300456"/>
            <a:ext cx="2444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dirty="0" err="1"/>
              <a:t>smooth</a:t>
            </a:r>
            <a:r>
              <a:rPr lang="hu-HU" altLang="hu-HU" dirty="0"/>
              <a:t> </a:t>
            </a:r>
            <a:r>
              <a:rPr lang="hu-HU" altLang="hu-HU" dirty="0" err="1"/>
              <a:t>muscles</a:t>
            </a:r>
            <a:r>
              <a:rPr lang="hu-HU" altLang="hu-HU" dirty="0"/>
              <a:t>, </a:t>
            </a:r>
            <a:r>
              <a:rPr lang="hu-HU" altLang="hu-HU" dirty="0" err="1"/>
              <a:t>glands</a:t>
            </a:r>
            <a:endParaRPr lang="hu-HU" altLang="hu-HU" dirty="0"/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754584" y="403325"/>
            <a:ext cx="3711575" cy="3427412"/>
            <a:chOff x="431" y="1525"/>
            <a:chExt cx="2338" cy="2159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431" y="1843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1" y="1843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431" y="356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8" y="3451"/>
              <a:ext cx="1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internal organs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657" y="1525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/>
                <a:t>viscerosensory</a:t>
              </a:r>
            </a:p>
          </p:txBody>
        </p:sp>
      </p:grp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178321" y="1987650"/>
            <a:ext cx="1439863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21196" y="2132112"/>
            <a:ext cx="1081088" cy="433388"/>
            <a:chOff x="158" y="2614"/>
            <a:chExt cx="681" cy="273"/>
          </a:xfrm>
        </p:grpSpPr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567" y="2614"/>
              <a:ext cx="272" cy="181"/>
              <a:chOff x="567" y="2614"/>
              <a:chExt cx="272" cy="181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657" y="2614"/>
                <a:ext cx="182" cy="18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567" y="270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>
                <a:off x="703" y="2659"/>
                <a:ext cx="90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  <p:sp>
            <p:nvSpPr>
              <p:cNvPr id="35" name="Oval 31"/>
              <p:cNvSpPr>
                <a:spLocks noChangeArrowheads="1"/>
              </p:cNvSpPr>
              <p:nvPr/>
            </p:nvSpPr>
            <p:spPr bwMode="auto">
              <a:xfrm>
                <a:off x="715" y="267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</p:grp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 rot="10645598">
              <a:off x="158" y="2706"/>
              <a:ext cx="182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rot="10645598">
              <a:off x="339" y="279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 rot="10645598">
              <a:off x="204" y="2751"/>
              <a:ext cx="90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 rot="10645598">
              <a:off x="236" y="278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89621" y="2203550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SENSORY GGL.</a:t>
            </a:r>
            <a:endParaRPr lang="en-US" altLang="hu-HU"/>
          </a:p>
        </p:txBody>
      </p:sp>
      <p:grpSp>
        <p:nvGrpSpPr>
          <p:cNvPr id="37" name="Group 50"/>
          <p:cNvGrpSpPr>
            <a:grpSpLocks/>
          </p:cNvGrpSpPr>
          <p:nvPr/>
        </p:nvGrpSpPr>
        <p:grpSpPr bwMode="auto">
          <a:xfrm>
            <a:off x="5867921" y="1916212"/>
            <a:ext cx="2686050" cy="863600"/>
            <a:chOff x="3652" y="2505"/>
            <a:chExt cx="1692" cy="544"/>
          </a:xfrm>
        </p:grpSpPr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5139" y="2505"/>
              <a:ext cx="205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652" y="2686"/>
              <a:ext cx="1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AUTONOMIC GGL.</a:t>
              </a:r>
              <a:endParaRPr lang="en-US" altLang="hu-HU"/>
            </a:p>
          </p:txBody>
        </p:sp>
      </p:grpSp>
      <p:grpSp>
        <p:nvGrpSpPr>
          <p:cNvPr id="40" name="Csoportba foglalás 39"/>
          <p:cNvGrpSpPr>
            <a:grpSpLocks/>
          </p:cNvGrpSpPr>
          <p:nvPr/>
        </p:nvGrpSpPr>
        <p:grpSpPr bwMode="auto">
          <a:xfrm>
            <a:off x="8275365" y="911325"/>
            <a:ext cx="223838" cy="2805112"/>
            <a:chOff x="8604485" y="2929425"/>
            <a:chExt cx="223838" cy="2804625"/>
          </a:xfrm>
        </p:grpSpPr>
        <p:grpSp>
          <p:nvGrpSpPr>
            <p:cNvPr id="41" name="Csoportba foglalás 3"/>
            <p:cNvGrpSpPr>
              <a:grpSpLocks/>
            </p:cNvGrpSpPr>
            <p:nvPr/>
          </p:nvGrpSpPr>
          <p:grpSpPr bwMode="auto">
            <a:xfrm>
              <a:off x="8604485" y="2929425"/>
              <a:ext cx="223838" cy="1612061"/>
              <a:chOff x="7339708" y="2925763"/>
              <a:chExt cx="223838" cy="1612061"/>
            </a:xfrm>
          </p:grpSpPr>
          <p:grpSp>
            <p:nvGrpSpPr>
              <p:cNvPr id="43" name="Group 49"/>
              <p:cNvGrpSpPr>
                <a:grpSpLocks/>
              </p:cNvGrpSpPr>
              <p:nvPr/>
            </p:nvGrpSpPr>
            <p:grpSpPr bwMode="auto">
              <a:xfrm>
                <a:off x="7339708" y="4094911"/>
                <a:ext cx="223838" cy="442913"/>
                <a:chOff x="5167" y="2713"/>
                <a:chExt cx="141" cy="279"/>
              </a:xfrm>
            </p:grpSpPr>
            <p:sp>
              <p:nvSpPr>
                <p:cNvPr id="45" name="Text Box 4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5167" y="2713"/>
                  <a:ext cx="1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altLang="hu-HU" dirty="0"/>
                    <a:t>v</a:t>
                  </a:r>
                  <a:endParaRPr lang="en-US" altLang="hu-HU" dirty="0"/>
                </a:p>
              </p:txBody>
            </p:sp>
            <p:sp>
              <p:nvSpPr>
                <p:cNvPr id="46" name="AutoShape 42"/>
                <p:cNvSpPr>
                  <a:spLocks noChangeArrowheads="1"/>
                </p:cNvSpPr>
                <p:nvPr/>
              </p:nvSpPr>
              <p:spPr bwMode="auto">
                <a:xfrm>
                  <a:off x="5172" y="2856"/>
                  <a:ext cx="136" cy="136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/>
                </a:p>
              </p:txBody>
            </p:sp>
            <p:sp>
              <p:nvSpPr>
                <p:cNvPr id="47" name="Oval 43"/>
                <p:cNvSpPr>
                  <a:spLocks noChangeArrowheads="1"/>
                </p:cNvSpPr>
                <p:nvPr/>
              </p:nvSpPr>
              <p:spPr bwMode="auto">
                <a:xfrm rot="10645598">
                  <a:off x="5217" y="2919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 altLang="hu-HU"/>
                </a:p>
              </p:txBody>
            </p:sp>
          </p:grpSp>
          <p:cxnSp>
            <p:nvCxnSpPr>
              <p:cNvPr id="44" name="Egyenes összekötő 43"/>
              <p:cNvCxnSpPr/>
              <p:nvPr/>
            </p:nvCxnSpPr>
            <p:spPr>
              <a:xfrm>
                <a:off x="7453971" y="2925763"/>
                <a:ext cx="0" cy="12237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Egyenes összekötő 41"/>
            <p:cNvCxnSpPr/>
            <p:nvPr/>
          </p:nvCxnSpPr>
          <p:spPr>
            <a:xfrm flipH="1">
              <a:off x="8712398" y="4497603"/>
              <a:ext cx="1587" cy="123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Szövegdoboz 47"/>
          <p:cNvSpPr txBox="1"/>
          <p:nvPr/>
        </p:nvSpPr>
        <p:spPr>
          <a:xfrm>
            <a:off x="1835052" y="38740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receptors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effectors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328887" y="5075549"/>
            <a:ext cx="849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66FF66"/>
                </a:solidFill>
              </a:rPr>
              <a:t>Depending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on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target</a:t>
            </a:r>
            <a:r>
              <a:rPr lang="hu-HU" dirty="0">
                <a:solidFill>
                  <a:srgbClr val="66FF66"/>
                </a:solidFill>
              </a:rPr>
              <a:t>,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neurotransmitter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used</a:t>
            </a:r>
            <a:r>
              <a:rPr lang="hu-HU" dirty="0">
                <a:solidFill>
                  <a:srgbClr val="66FF66"/>
                </a:solidFill>
              </a:rPr>
              <a:t> and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physiological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effect</a:t>
            </a:r>
            <a:r>
              <a:rPr lang="hu-HU" dirty="0">
                <a:solidFill>
                  <a:srgbClr val="66FF66"/>
                </a:solidFill>
              </a:rPr>
              <a:t>, </a:t>
            </a:r>
            <a:r>
              <a:rPr lang="hu-HU" dirty="0" err="1">
                <a:solidFill>
                  <a:srgbClr val="66FF66"/>
                </a:solidFill>
              </a:rPr>
              <a:t>different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types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efferent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limbs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autonomic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spinal</a:t>
            </a:r>
            <a:r>
              <a:rPr lang="hu-HU" dirty="0">
                <a:solidFill>
                  <a:srgbClr val="66FF66"/>
                </a:solidFill>
              </a:rPr>
              <a:t> reflex </a:t>
            </a:r>
            <a:r>
              <a:rPr lang="hu-HU" dirty="0" err="1">
                <a:solidFill>
                  <a:srgbClr val="66FF66"/>
                </a:solidFill>
              </a:rPr>
              <a:t>can</a:t>
            </a:r>
            <a:r>
              <a:rPr lang="hu-HU" dirty="0">
                <a:solidFill>
                  <a:srgbClr val="66FF66"/>
                </a:solidFill>
              </a:rPr>
              <a:t> be </a:t>
            </a:r>
            <a:r>
              <a:rPr lang="hu-HU" dirty="0" err="1">
                <a:solidFill>
                  <a:srgbClr val="66FF66"/>
                </a:solidFill>
              </a:rPr>
              <a:t>noted</a:t>
            </a:r>
            <a:r>
              <a:rPr lang="hu-HU" dirty="0">
                <a:solidFill>
                  <a:srgbClr val="66FF66"/>
                </a:solidFill>
              </a:rPr>
              <a:t>!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5743228" y="403324"/>
            <a:ext cx="3085453" cy="3961779"/>
          </a:xfrm>
          <a:prstGeom prst="roundRect">
            <a:avLst/>
          </a:prstGeom>
          <a:solidFill>
            <a:srgbClr val="66FF66">
              <a:alpha val="14902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868218" cy="452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536" y="188640"/>
            <a:ext cx="849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66FF66"/>
                </a:solidFill>
              </a:rPr>
              <a:t>Two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types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visceromotor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fibres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can</a:t>
            </a:r>
            <a:r>
              <a:rPr lang="hu-HU" dirty="0">
                <a:solidFill>
                  <a:srgbClr val="66FF66"/>
                </a:solidFill>
              </a:rPr>
              <a:t> be </a:t>
            </a:r>
            <a:r>
              <a:rPr lang="hu-HU" dirty="0" err="1">
                <a:solidFill>
                  <a:srgbClr val="66FF66"/>
                </a:solidFill>
              </a:rPr>
              <a:t>distinguished</a:t>
            </a:r>
            <a:r>
              <a:rPr lang="hu-HU" dirty="0">
                <a:solidFill>
                  <a:srgbClr val="66FF66"/>
                </a:solidFill>
              </a:rPr>
              <a:t>: </a:t>
            </a:r>
            <a:r>
              <a:rPr lang="hu-HU" dirty="0" err="1">
                <a:solidFill>
                  <a:srgbClr val="66FF66"/>
                </a:solidFill>
              </a:rPr>
              <a:t>they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can</a:t>
            </a:r>
            <a:r>
              <a:rPr lang="hu-HU" dirty="0">
                <a:solidFill>
                  <a:srgbClr val="66FF66"/>
                </a:solidFill>
              </a:rPr>
              <a:t> be  </a:t>
            </a:r>
            <a:r>
              <a:rPr lang="hu-HU" dirty="0" err="1">
                <a:solidFill>
                  <a:srgbClr val="B8B8FF"/>
                </a:solidFill>
              </a:rPr>
              <a:t>parasympathetic</a:t>
            </a:r>
            <a:r>
              <a:rPr lang="hu-HU" dirty="0">
                <a:solidFill>
                  <a:srgbClr val="B8B8FF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or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FFFF66"/>
                </a:solidFill>
              </a:rPr>
              <a:t>sympathetic</a:t>
            </a:r>
            <a:r>
              <a:rPr lang="hu-HU" dirty="0">
                <a:solidFill>
                  <a:srgbClr val="66FF66"/>
                </a:solidFill>
              </a:rPr>
              <a:t>.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540C78D-B4E5-4C36-9BFF-06EA510EB9A3}"/>
              </a:ext>
            </a:extLst>
          </p:cNvPr>
          <p:cNvSpPr/>
          <p:nvPr/>
        </p:nvSpPr>
        <p:spPr>
          <a:xfrm>
            <a:off x="251520" y="5733256"/>
            <a:ext cx="8643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rgbClr val="FFFF66"/>
                </a:solidFill>
              </a:rPr>
              <a:t>Sympathetic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ones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can</a:t>
            </a:r>
            <a:r>
              <a:rPr lang="hu-HU" dirty="0">
                <a:solidFill>
                  <a:srgbClr val="66FF66"/>
                </a:solidFill>
              </a:rPr>
              <a:t> be </a:t>
            </a:r>
            <a:r>
              <a:rPr lang="hu-HU" dirty="0" err="1">
                <a:solidFill>
                  <a:srgbClr val="66FF66"/>
                </a:solidFill>
              </a:rPr>
              <a:t>further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classified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as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/>
              <a:t>parietal</a:t>
            </a:r>
            <a:r>
              <a:rPr lang="hu-HU" dirty="0"/>
              <a:t> </a:t>
            </a:r>
            <a:r>
              <a:rPr lang="hu-HU" dirty="0">
                <a:solidFill>
                  <a:srgbClr val="66FF66"/>
                </a:solidFill>
              </a:rPr>
              <a:t>(</a:t>
            </a:r>
            <a:r>
              <a:rPr lang="hu-HU" dirty="0" err="1">
                <a:solidFill>
                  <a:srgbClr val="66FF66"/>
                </a:solidFill>
              </a:rPr>
              <a:t>innervating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skin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limbs</a:t>
            </a:r>
            <a:r>
              <a:rPr lang="hu-HU" dirty="0">
                <a:solidFill>
                  <a:srgbClr val="66FF66"/>
                </a:solidFill>
              </a:rPr>
              <a:t> and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trunk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with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sudomotor</a:t>
            </a:r>
            <a:r>
              <a:rPr lang="hu-HU" dirty="0">
                <a:solidFill>
                  <a:srgbClr val="66FF66"/>
                </a:solidFill>
              </a:rPr>
              <a:t>, </a:t>
            </a:r>
            <a:r>
              <a:rPr lang="hu-HU" dirty="0" err="1">
                <a:solidFill>
                  <a:srgbClr val="66FF66"/>
                </a:solidFill>
              </a:rPr>
              <a:t>pilomotor</a:t>
            </a:r>
            <a:r>
              <a:rPr lang="hu-HU" dirty="0">
                <a:solidFill>
                  <a:srgbClr val="66FF66"/>
                </a:solidFill>
              </a:rPr>
              <a:t> and </a:t>
            </a:r>
            <a:r>
              <a:rPr lang="hu-HU" dirty="0" err="1">
                <a:solidFill>
                  <a:srgbClr val="66FF66"/>
                </a:solidFill>
              </a:rPr>
              <a:t>vasomotor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fibres</a:t>
            </a:r>
            <a:r>
              <a:rPr lang="hu-HU" dirty="0">
                <a:solidFill>
                  <a:srgbClr val="66FF66"/>
                </a:solidFill>
              </a:rPr>
              <a:t>) and </a:t>
            </a:r>
            <a:r>
              <a:rPr lang="hu-HU" dirty="0" err="1"/>
              <a:t>visceral</a:t>
            </a:r>
            <a:r>
              <a:rPr lang="hu-HU" dirty="0">
                <a:solidFill>
                  <a:srgbClr val="66FF66"/>
                </a:solidFill>
              </a:rPr>
              <a:t> (</a:t>
            </a:r>
            <a:r>
              <a:rPr lang="hu-HU" dirty="0" err="1">
                <a:solidFill>
                  <a:srgbClr val="66FF66"/>
                </a:solidFill>
              </a:rPr>
              <a:t>innervating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internal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organs</a:t>
            </a:r>
            <a:r>
              <a:rPr lang="hu-HU" dirty="0">
                <a:solidFill>
                  <a:srgbClr val="66FF66"/>
                </a:solidFill>
              </a:rPr>
              <a:t>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2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utonomic-Nerveous-System-Chart"/>
          <p:cNvPicPr>
            <a:picLocks noChangeAspect="1" noChangeArrowheads="1"/>
          </p:cNvPicPr>
          <p:nvPr/>
        </p:nvPicPr>
        <p:blipFill>
          <a:blip r:embed="rId2">
            <a:lum bright="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2678"/>
          <a:stretch>
            <a:fillRect/>
          </a:stretch>
        </p:blipFill>
        <p:spPr bwMode="auto">
          <a:xfrm>
            <a:off x="107950" y="188913"/>
            <a:ext cx="52562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71668" y="188913"/>
            <a:ext cx="367233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AutoNum type="arabicPeriod"/>
              <a:defRPr/>
            </a:pP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organs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sympathetic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parasympathetic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innervation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Limbs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trunk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exclusively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sympathetic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innervation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</a:p>
          <a:p>
            <a:pPr marL="342900" indent="-342900" eaLnBrk="1" hangingPunct="1">
              <a:buAutoNum type="arabicPeriod"/>
              <a:defRPr/>
            </a:pP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buAutoNum type="arabicPeriod"/>
              <a:defRPr/>
            </a:pP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Sympathetic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parasympathetic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completly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CNS.</a:t>
            </a:r>
          </a:p>
          <a:p>
            <a:pPr marL="342900" indent="-342900" eaLnBrk="1" hangingPunct="1">
              <a:buAutoNum type="arabicPeriod"/>
              <a:defRPr/>
            </a:pP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buAutoNum type="arabicPeriod"/>
              <a:defRPr/>
            </a:pP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Visceromotor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reflexes </a:t>
            </a:r>
            <a:r>
              <a:rPr lang="hu-H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synapse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periphery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ganglion</a:t>
            </a: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1600" b="1" dirty="0"/>
          </a:p>
          <a:p>
            <a:pPr marL="363538" eaLnBrk="1" hangingPunct="1">
              <a:defRPr/>
            </a:pPr>
            <a:r>
              <a:rPr lang="hu-HU" sz="1600" u="sng" dirty="0" err="1">
                <a:solidFill>
                  <a:srgbClr val="B8B8FF"/>
                </a:solidFill>
              </a:rPr>
              <a:t>Parasympathetic</a:t>
            </a:r>
            <a:r>
              <a:rPr lang="hu-HU" sz="1600" u="sng" dirty="0">
                <a:solidFill>
                  <a:schemeClr val="accent5"/>
                </a:solidFill>
              </a:rPr>
              <a:t> (</a:t>
            </a:r>
            <a:r>
              <a:rPr lang="hu-HU" sz="1600" u="sng" dirty="0" err="1">
                <a:solidFill>
                  <a:schemeClr val="accent5"/>
                </a:solidFill>
              </a:rPr>
              <a:t>craniosacral</a:t>
            </a:r>
            <a:r>
              <a:rPr lang="hu-HU" sz="1600" u="sng" dirty="0">
                <a:solidFill>
                  <a:schemeClr val="accent5"/>
                </a:solidFill>
              </a:rPr>
              <a:t>):</a:t>
            </a:r>
          </a:p>
          <a:p>
            <a:pPr marL="363538" eaLnBrk="1" hangingPunct="1">
              <a:defRPr/>
            </a:pPr>
            <a:r>
              <a:rPr lang="hu-HU" sz="1600" dirty="0" smtClean="0">
                <a:solidFill>
                  <a:schemeClr val="accent5"/>
                </a:solidFill>
              </a:rPr>
              <a:t>- </a:t>
            </a:r>
            <a:r>
              <a:rPr lang="hu-HU" sz="1600" dirty="0" err="1" smtClean="0">
                <a:solidFill>
                  <a:schemeClr val="accent5"/>
                </a:solidFill>
              </a:rPr>
              <a:t>Autonomic</a:t>
            </a:r>
            <a:r>
              <a:rPr lang="hu-HU" sz="1600" dirty="0" smtClean="0">
                <a:solidFill>
                  <a:schemeClr val="accent5"/>
                </a:solidFill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</a:rPr>
              <a:t>ganglia</a:t>
            </a:r>
            <a:r>
              <a:rPr lang="hu-HU" sz="1600" dirty="0" smtClean="0">
                <a:solidFill>
                  <a:schemeClr val="accent5"/>
                </a:solidFill>
              </a:rPr>
              <a:t> of </a:t>
            </a:r>
            <a:r>
              <a:rPr lang="hu-HU" sz="1600" dirty="0" err="1" smtClean="0">
                <a:solidFill>
                  <a:schemeClr val="accent5"/>
                </a:solidFill>
              </a:rPr>
              <a:t>cranial</a:t>
            </a:r>
            <a:r>
              <a:rPr lang="hu-HU" sz="1600" dirty="0" smtClean="0">
                <a:solidFill>
                  <a:schemeClr val="accent5"/>
                </a:solidFill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</a:rPr>
              <a:t>nerves</a:t>
            </a:r>
            <a:endParaRPr lang="hu-HU" sz="1600" dirty="0" smtClean="0">
              <a:solidFill>
                <a:schemeClr val="accent5"/>
              </a:solidFill>
            </a:endParaRPr>
          </a:p>
          <a:p>
            <a:pPr marL="363538" eaLnBrk="1" hangingPunct="1">
              <a:defRPr/>
            </a:pPr>
            <a:r>
              <a:rPr lang="hu-HU" sz="1600" dirty="0" smtClean="0">
                <a:solidFill>
                  <a:schemeClr val="accent5"/>
                </a:solidFill>
              </a:rPr>
              <a:t>- </a:t>
            </a:r>
            <a:r>
              <a:rPr lang="hu-HU" sz="1600" dirty="0" err="1">
                <a:solidFill>
                  <a:schemeClr val="accent5"/>
                </a:solidFill>
              </a:rPr>
              <a:t>Plexuses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within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the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walls</a:t>
            </a:r>
            <a:r>
              <a:rPr lang="hu-HU" sz="1600" dirty="0">
                <a:solidFill>
                  <a:schemeClr val="accent5"/>
                </a:solidFill>
              </a:rPr>
              <a:t> of </a:t>
            </a:r>
            <a:r>
              <a:rPr lang="hu-HU" sz="1600" dirty="0" err="1">
                <a:solidFill>
                  <a:schemeClr val="accent5"/>
                </a:solidFill>
              </a:rPr>
              <a:t>internal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organs</a:t>
            </a:r>
            <a:r>
              <a:rPr lang="hu-HU" sz="1600" dirty="0">
                <a:solidFill>
                  <a:schemeClr val="accent5"/>
                </a:solidFill>
              </a:rPr>
              <a:t> (</a:t>
            </a:r>
            <a:r>
              <a:rPr lang="hu-HU" sz="1600" dirty="0" err="1">
                <a:solidFill>
                  <a:schemeClr val="accent5"/>
                </a:solidFill>
              </a:rPr>
              <a:t>thoracic</a:t>
            </a:r>
            <a:r>
              <a:rPr lang="hu-HU" sz="1600" dirty="0">
                <a:solidFill>
                  <a:schemeClr val="accent5"/>
                </a:solidFill>
              </a:rPr>
              <a:t>, </a:t>
            </a:r>
            <a:r>
              <a:rPr lang="hu-HU" sz="1600" dirty="0" err="1">
                <a:solidFill>
                  <a:schemeClr val="accent5"/>
                </a:solidFill>
              </a:rPr>
              <a:t>abdominal</a:t>
            </a:r>
            <a:r>
              <a:rPr lang="hu-HU" sz="1600" dirty="0">
                <a:solidFill>
                  <a:schemeClr val="accent5"/>
                </a:solidFill>
              </a:rPr>
              <a:t> and </a:t>
            </a:r>
            <a:r>
              <a:rPr lang="hu-HU" sz="1600" dirty="0" err="1">
                <a:solidFill>
                  <a:schemeClr val="accent5"/>
                </a:solidFill>
              </a:rPr>
              <a:t>pelvic</a:t>
            </a:r>
            <a:r>
              <a:rPr lang="hu-HU" sz="1600" dirty="0">
                <a:solidFill>
                  <a:schemeClr val="accent5"/>
                </a:solidFill>
              </a:rPr>
              <a:t> </a:t>
            </a:r>
            <a:r>
              <a:rPr lang="hu-HU" sz="1600" dirty="0" err="1">
                <a:solidFill>
                  <a:schemeClr val="accent5"/>
                </a:solidFill>
              </a:rPr>
              <a:t>viscera</a:t>
            </a:r>
            <a:r>
              <a:rPr lang="hu-HU" sz="1600" dirty="0">
                <a:solidFill>
                  <a:schemeClr val="accent5"/>
                </a:solidFill>
              </a:rPr>
              <a:t>)</a:t>
            </a:r>
          </a:p>
          <a:p>
            <a:pPr marL="363538" eaLnBrk="1" hangingPunct="1">
              <a:defRPr/>
            </a:pPr>
            <a:r>
              <a:rPr lang="hu-HU" sz="1600" u="sng" dirty="0" err="1">
                <a:solidFill>
                  <a:srgbClr val="FFFF00"/>
                </a:solidFill>
              </a:rPr>
              <a:t>Sympathetic</a:t>
            </a:r>
            <a:r>
              <a:rPr lang="hu-HU" sz="1600" u="sng" dirty="0">
                <a:solidFill>
                  <a:srgbClr val="FFFF00"/>
                </a:solidFill>
              </a:rPr>
              <a:t> (</a:t>
            </a:r>
            <a:r>
              <a:rPr lang="hu-HU" sz="1600" u="sng" dirty="0" err="1">
                <a:solidFill>
                  <a:srgbClr val="FFFF00"/>
                </a:solidFill>
              </a:rPr>
              <a:t>thoracolumbar</a:t>
            </a:r>
            <a:r>
              <a:rPr lang="hu-HU" sz="1600" u="sng" dirty="0">
                <a:solidFill>
                  <a:srgbClr val="FFFF00"/>
                </a:solidFill>
              </a:rPr>
              <a:t>):</a:t>
            </a:r>
          </a:p>
          <a:p>
            <a:pPr marL="363538" eaLnBrk="1" hangingPunct="1">
              <a:defRPr/>
            </a:pPr>
            <a:r>
              <a:rPr lang="hu-HU" sz="1600" dirty="0">
                <a:solidFill>
                  <a:srgbClr val="FFFF00"/>
                </a:solidFill>
              </a:rPr>
              <a:t>- </a:t>
            </a:r>
            <a:r>
              <a:rPr lang="hu-HU" sz="1600" dirty="0" err="1">
                <a:solidFill>
                  <a:srgbClr val="FFFF00"/>
                </a:solidFill>
              </a:rPr>
              <a:t>parevertebral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ganglia</a:t>
            </a:r>
            <a:endParaRPr lang="hu-HU" sz="1600" dirty="0">
              <a:solidFill>
                <a:srgbClr val="FFFF00"/>
              </a:solidFill>
            </a:endParaRPr>
          </a:p>
          <a:p>
            <a:pPr marL="363538" eaLnBrk="1" hangingPunct="1">
              <a:defRPr/>
            </a:pPr>
            <a:r>
              <a:rPr lang="hu-HU" sz="1600" dirty="0">
                <a:solidFill>
                  <a:srgbClr val="FFFF00"/>
                </a:solidFill>
              </a:rPr>
              <a:t>(</a:t>
            </a:r>
            <a:r>
              <a:rPr lang="hu-HU" sz="1600" dirty="0" err="1">
                <a:solidFill>
                  <a:srgbClr val="FFFF00"/>
                </a:solidFill>
              </a:rPr>
              <a:t>sudo</a:t>
            </a:r>
            <a:r>
              <a:rPr lang="hu-HU" sz="1600" dirty="0">
                <a:solidFill>
                  <a:srgbClr val="FFFF00"/>
                </a:solidFill>
              </a:rPr>
              <a:t>-, </a:t>
            </a:r>
            <a:r>
              <a:rPr lang="hu-HU" sz="1600" dirty="0" err="1">
                <a:solidFill>
                  <a:srgbClr val="FFFF00"/>
                </a:solidFill>
              </a:rPr>
              <a:t>pilo</a:t>
            </a:r>
            <a:r>
              <a:rPr lang="hu-HU" sz="1600" dirty="0">
                <a:solidFill>
                  <a:srgbClr val="FFFF00"/>
                </a:solidFill>
              </a:rPr>
              <a:t>- and </a:t>
            </a:r>
            <a:r>
              <a:rPr lang="hu-HU" sz="1600" dirty="0" err="1">
                <a:solidFill>
                  <a:srgbClr val="FFFF00"/>
                </a:solidFill>
              </a:rPr>
              <a:t>vasomotor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innervation</a:t>
            </a:r>
            <a:r>
              <a:rPr lang="hu-HU" sz="1600" dirty="0">
                <a:solidFill>
                  <a:srgbClr val="FFFF00"/>
                </a:solidFill>
              </a:rPr>
              <a:t> of </a:t>
            </a:r>
            <a:r>
              <a:rPr lang="hu-HU" sz="1600" dirty="0" err="1">
                <a:solidFill>
                  <a:srgbClr val="FFFF00"/>
                </a:solidFill>
              </a:rPr>
              <a:t>the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trunk</a:t>
            </a:r>
            <a:r>
              <a:rPr lang="hu-HU" sz="1600" dirty="0">
                <a:solidFill>
                  <a:srgbClr val="FFFF00"/>
                </a:solidFill>
              </a:rPr>
              <a:t> and </a:t>
            </a:r>
            <a:r>
              <a:rPr lang="hu-HU" sz="1600" dirty="0" err="1">
                <a:solidFill>
                  <a:srgbClr val="FFFF00"/>
                </a:solidFill>
              </a:rPr>
              <a:t>limbs</a:t>
            </a:r>
            <a:r>
              <a:rPr lang="hu-HU" sz="1600" dirty="0">
                <a:solidFill>
                  <a:srgbClr val="FFFF00"/>
                </a:solidFill>
              </a:rPr>
              <a:t>)</a:t>
            </a:r>
          </a:p>
          <a:p>
            <a:pPr marL="363538" eaLnBrk="1" hangingPunct="1">
              <a:defRPr/>
            </a:pPr>
            <a:r>
              <a:rPr lang="hu-HU" sz="1600" dirty="0">
                <a:solidFill>
                  <a:srgbClr val="FFFF00"/>
                </a:solidFill>
              </a:rPr>
              <a:t>- </a:t>
            </a:r>
            <a:r>
              <a:rPr lang="hu-HU" sz="1600" dirty="0" err="1">
                <a:solidFill>
                  <a:srgbClr val="FFFF00"/>
                </a:solidFill>
              </a:rPr>
              <a:t>prevertebral</a:t>
            </a:r>
            <a:r>
              <a:rPr lang="hu-HU" sz="1600" dirty="0">
                <a:solidFill>
                  <a:srgbClr val="FFFF00"/>
                </a:solidFill>
              </a:rPr>
              <a:t> </a:t>
            </a:r>
            <a:r>
              <a:rPr lang="hu-HU" sz="1600" dirty="0" err="1">
                <a:solidFill>
                  <a:srgbClr val="FFFF00"/>
                </a:solidFill>
              </a:rPr>
              <a:t>ganglia</a:t>
            </a:r>
            <a:r>
              <a:rPr lang="hu-HU" sz="1600" dirty="0">
                <a:solidFill>
                  <a:srgbClr val="FFFF00"/>
                </a:solidFill>
              </a:rPr>
              <a:t> (</a:t>
            </a:r>
            <a:r>
              <a:rPr lang="hu-HU" sz="1600" dirty="0" err="1">
                <a:solidFill>
                  <a:srgbClr val="FFFF00"/>
                </a:solidFill>
              </a:rPr>
              <a:t>viscera</a:t>
            </a:r>
            <a:r>
              <a:rPr lang="hu-HU" sz="16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249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~LWF0000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5705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64163" y="14128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000000"/>
                </a:solidFill>
              </a:rPr>
              <a:t>IML</a:t>
            </a:r>
            <a:endParaRPr lang="en-US" altLang="hu-HU" b="1">
              <a:solidFill>
                <a:srgbClr val="000000"/>
              </a:solidFill>
            </a:endParaRPr>
          </a:p>
        </p:txBody>
      </p:sp>
      <p:grpSp>
        <p:nvGrpSpPr>
          <p:cNvPr id="81934" name="Group 14"/>
          <p:cNvGrpSpPr>
            <a:grpSpLocks/>
          </p:cNvGrpSpPr>
          <p:nvPr/>
        </p:nvGrpSpPr>
        <p:grpSpPr bwMode="auto">
          <a:xfrm>
            <a:off x="2451100" y="1608138"/>
            <a:ext cx="3929063" cy="4089400"/>
            <a:chOff x="1544" y="1013"/>
            <a:chExt cx="2475" cy="2576"/>
          </a:xfrm>
        </p:grpSpPr>
        <p:sp>
          <p:nvSpPr>
            <p:cNvPr id="14350" name="Freeform 5"/>
            <p:cNvSpPr>
              <a:spLocks/>
            </p:cNvSpPr>
            <p:nvPr/>
          </p:nvSpPr>
          <p:spPr bwMode="auto">
            <a:xfrm>
              <a:off x="2248" y="1013"/>
              <a:ext cx="1652" cy="375"/>
            </a:xfrm>
            <a:custGeom>
              <a:avLst/>
              <a:gdLst>
                <a:gd name="T0" fmla="*/ 1652 w 1652"/>
                <a:gd name="T1" fmla="*/ 0 h 375"/>
                <a:gd name="T2" fmla="*/ 1465 w 1652"/>
                <a:gd name="T3" fmla="*/ 195 h 375"/>
                <a:gd name="T4" fmla="*/ 1176 w 1652"/>
                <a:gd name="T5" fmla="*/ 331 h 375"/>
                <a:gd name="T6" fmla="*/ 771 w 1652"/>
                <a:gd name="T7" fmla="*/ 361 h 375"/>
                <a:gd name="T8" fmla="*/ 375 w 1652"/>
                <a:gd name="T9" fmla="*/ 319 h 375"/>
                <a:gd name="T10" fmla="*/ 0 w 1652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2" h="375">
                  <a:moveTo>
                    <a:pt x="1652" y="0"/>
                  </a:moveTo>
                  <a:cubicBezTo>
                    <a:pt x="1621" y="34"/>
                    <a:pt x="1544" y="140"/>
                    <a:pt x="1465" y="195"/>
                  </a:cubicBezTo>
                  <a:cubicBezTo>
                    <a:pt x="1386" y="250"/>
                    <a:pt x="1292" y="303"/>
                    <a:pt x="1176" y="331"/>
                  </a:cubicBezTo>
                  <a:cubicBezTo>
                    <a:pt x="1060" y="359"/>
                    <a:pt x="904" y="363"/>
                    <a:pt x="771" y="361"/>
                  </a:cubicBezTo>
                  <a:cubicBezTo>
                    <a:pt x="638" y="359"/>
                    <a:pt x="503" y="317"/>
                    <a:pt x="375" y="319"/>
                  </a:cubicBezTo>
                  <a:cubicBezTo>
                    <a:pt x="247" y="321"/>
                    <a:pt x="78" y="363"/>
                    <a:pt x="0" y="375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51" name="Freeform 6"/>
            <p:cNvSpPr>
              <a:spLocks/>
            </p:cNvSpPr>
            <p:nvPr/>
          </p:nvSpPr>
          <p:spPr bwMode="auto">
            <a:xfrm>
              <a:off x="1544" y="1423"/>
              <a:ext cx="2475" cy="2166"/>
            </a:xfrm>
            <a:custGeom>
              <a:avLst/>
              <a:gdLst>
                <a:gd name="T0" fmla="*/ 621 w 2475"/>
                <a:gd name="T1" fmla="*/ 0 h 2166"/>
                <a:gd name="T2" fmla="*/ 260 w 2475"/>
                <a:gd name="T3" fmla="*/ 166 h 2166"/>
                <a:gd name="T4" fmla="*/ 4 w 2475"/>
                <a:gd name="T5" fmla="*/ 371 h 2166"/>
                <a:gd name="T6" fmla="*/ 286 w 2475"/>
                <a:gd name="T7" fmla="*/ 635 h 2166"/>
                <a:gd name="T8" fmla="*/ 1204 w 2475"/>
                <a:gd name="T9" fmla="*/ 1007 h 2166"/>
                <a:gd name="T10" fmla="*/ 2296 w 2475"/>
                <a:gd name="T11" fmla="*/ 1349 h 2166"/>
                <a:gd name="T12" fmla="*/ 2278 w 2475"/>
                <a:gd name="T13" fmla="*/ 2033 h 2166"/>
                <a:gd name="T14" fmla="*/ 2098 w 2475"/>
                <a:gd name="T15" fmla="*/ 2147 h 2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75" h="2166">
                  <a:moveTo>
                    <a:pt x="621" y="0"/>
                  </a:moveTo>
                  <a:cubicBezTo>
                    <a:pt x="561" y="29"/>
                    <a:pt x="363" y="104"/>
                    <a:pt x="260" y="166"/>
                  </a:cubicBezTo>
                  <a:cubicBezTo>
                    <a:pt x="157" y="228"/>
                    <a:pt x="0" y="293"/>
                    <a:pt x="4" y="371"/>
                  </a:cubicBezTo>
                  <a:cubicBezTo>
                    <a:pt x="8" y="449"/>
                    <a:pt x="86" y="529"/>
                    <a:pt x="286" y="635"/>
                  </a:cubicBezTo>
                  <a:cubicBezTo>
                    <a:pt x="486" y="741"/>
                    <a:pt x="869" y="888"/>
                    <a:pt x="1204" y="1007"/>
                  </a:cubicBezTo>
                  <a:cubicBezTo>
                    <a:pt x="1539" y="1126"/>
                    <a:pt x="2117" y="1178"/>
                    <a:pt x="2296" y="1349"/>
                  </a:cubicBezTo>
                  <a:cubicBezTo>
                    <a:pt x="2475" y="1520"/>
                    <a:pt x="2311" y="1900"/>
                    <a:pt x="2278" y="2033"/>
                  </a:cubicBezTo>
                  <a:cubicBezTo>
                    <a:pt x="2245" y="2166"/>
                    <a:pt x="2135" y="2123"/>
                    <a:pt x="2098" y="2147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1927" name="Freeform 7"/>
          <p:cNvSpPr>
            <a:spLocks/>
          </p:cNvSpPr>
          <p:nvPr/>
        </p:nvSpPr>
        <p:spPr bwMode="auto">
          <a:xfrm>
            <a:off x="4953000" y="5610225"/>
            <a:ext cx="708025" cy="161925"/>
          </a:xfrm>
          <a:custGeom>
            <a:avLst/>
            <a:gdLst>
              <a:gd name="T0" fmla="*/ 708025 w 446"/>
              <a:gd name="T1" fmla="*/ 50800 h 102"/>
              <a:gd name="T2" fmla="*/ 352425 w 446"/>
              <a:gd name="T3" fmla="*/ 19050 h 102"/>
              <a:gd name="T4" fmla="*/ 0 w 446"/>
              <a:gd name="T5" fmla="*/ 161925 h 1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6" h="102">
                <a:moveTo>
                  <a:pt x="446" y="32"/>
                </a:moveTo>
                <a:cubicBezTo>
                  <a:pt x="409" y="29"/>
                  <a:pt x="296" y="0"/>
                  <a:pt x="222" y="12"/>
                </a:cubicBezTo>
                <a:cubicBezTo>
                  <a:pt x="148" y="24"/>
                  <a:pt x="46" y="83"/>
                  <a:pt x="0" y="102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619250" y="4581525"/>
            <a:ext cx="3333750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altLang="hu-HU" dirty="0">
                <a:solidFill>
                  <a:srgbClr val="000000"/>
                </a:solidFill>
              </a:rPr>
              <a:t>3. </a:t>
            </a:r>
            <a:r>
              <a:rPr lang="hu-HU" altLang="hu-HU" dirty="0" err="1">
                <a:solidFill>
                  <a:srgbClr val="000000"/>
                </a:solidFill>
              </a:rPr>
              <a:t>white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ramus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communicans</a:t>
            </a:r>
            <a:endParaRPr lang="hu-HU" altLang="hu-HU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altLang="hu-HU" dirty="0">
                <a:solidFill>
                  <a:srgbClr val="000000"/>
                </a:solidFill>
              </a:rPr>
              <a:t>5. </a:t>
            </a:r>
            <a:r>
              <a:rPr lang="hu-HU" altLang="hu-HU" dirty="0" err="1">
                <a:solidFill>
                  <a:srgbClr val="000000"/>
                </a:solidFill>
              </a:rPr>
              <a:t>gray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ramus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communicans</a:t>
            </a:r>
            <a:endParaRPr lang="en-US" altLang="hu-HU" dirty="0">
              <a:solidFill>
                <a:srgbClr val="000000"/>
              </a:solidFill>
            </a:endParaRPr>
          </a:p>
        </p:txBody>
      </p:sp>
      <p:grpSp>
        <p:nvGrpSpPr>
          <p:cNvPr id="14343" name="Group 9"/>
          <p:cNvGrpSpPr>
            <a:grpSpLocks/>
          </p:cNvGrpSpPr>
          <p:nvPr/>
        </p:nvGrpSpPr>
        <p:grpSpPr bwMode="auto">
          <a:xfrm>
            <a:off x="1835150" y="668338"/>
            <a:ext cx="4321175" cy="2544762"/>
            <a:chOff x="1156" y="421"/>
            <a:chExt cx="2722" cy="1603"/>
          </a:xfrm>
        </p:grpSpPr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156" y="1290"/>
              <a:ext cx="1007" cy="734"/>
            </a:xfrm>
            <a:custGeom>
              <a:avLst/>
              <a:gdLst>
                <a:gd name="T0" fmla="*/ 0 w 1007"/>
                <a:gd name="T1" fmla="*/ 734 h 734"/>
                <a:gd name="T2" fmla="*/ 227 w 1007"/>
                <a:gd name="T3" fmla="*/ 552 h 734"/>
                <a:gd name="T4" fmla="*/ 363 w 1007"/>
                <a:gd name="T5" fmla="*/ 416 h 734"/>
                <a:gd name="T6" fmla="*/ 681 w 1007"/>
                <a:gd name="T7" fmla="*/ 190 h 734"/>
                <a:gd name="T8" fmla="*/ 1007 w 1007"/>
                <a:gd name="T9" fmla="*/ 0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" h="734">
                  <a:moveTo>
                    <a:pt x="0" y="734"/>
                  </a:moveTo>
                  <a:cubicBezTo>
                    <a:pt x="83" y="669"/>
                    <a:pt x="167" y="605"/>
                    <a:pt x="227" y="552"/>
                  </a:cubicBezTo>
                  <a:cubicBezTo>
                    <a:pt x="287" y="499"/>
                    <a:pt x="287" y="476"/>
                    <a:pt x="363" y="416"/>
                  </a:cubicBezTo>
                  <a:cubicBezTo>
                    <a:pt x="439" y="356"/>
                    <a:pt x="574" y="259"/>
                    <a:pt x="681" y="190"/>
                  </a:cubicBezTo>
                  <a:cubicBezTo>
                    <a:pt x="788" y="121"/>
                    <a:pt x="939" y="40"/>
                    <a:pt x="1007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257" y="421"/>
              <a:ext cx="1621" cy="835"/>
            </a:xfrm>
            <a:custGeom>
              <a:avLst/>
              <a:gdLst>
                <a:gd name="T0" fmla="*/ 0 w 1633"/>
                <a:gd name="T1" fmla="*/ 835 h 832"/>
                <a:gd name="T2" fmla="*/ 90 w 1633"/>
                <a:gd name="T3" fmla="*/ 789 h 832"/>
                <a:gd name="T4" fmla="*/ 360 w 1633"/>
                <a:gd name="T5" fmla="*/ 562 h 832"/>
                <a:gd name="T6" fmla="*/ 810 w 1633"/>
                <a:gd name="T7" fmla="*/ 243 h 832"/>
                <a:gd name="T8" fmla="*/ 1035 w 1633"/>
                <a:gd name="T9" fmla="*/ 106 h 832"/>
                <a:gd name="T10" fmla="*/ 1305 w 1633"/>
                <a:gd name="T11" fmla="*/ 15 h 832"/>
                <a:gd name="T12" fmla="*/ 1531 w 1633"/>
                <a:gd name="T13" fmla="*/ 198 h 832"/>
                <a:gd name="T14" fmla="*/ 1621 w 1633"/>
                <a:gd name="T15" fmla="*/ 379 h 8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3" h="832">
                  <a:moveTo>
                    <a:pt x="0" y="832"/>
                  </a:moveTo>
                  <a:cubicBezTo>
                    <a:pt x="15" y="831"/>
                    <a:pt x="31" y="831"/>
                    <a:pt x="91" y="786"/>
                  </a:cubicBezTo>
                  <a:cubicBezTo>
                    <a:pt x="151" y="741"/>
                    <a:pt x="242" y="651"/>
                    <a:pt x="363" y="560"/>
                  </a:cubicBezTo>
                  <a:cubicBezTo>
                    <a:pt x="484" y="469"/>
                    <a:pt x="703" y="318"/>
                    <a:pt x="816" y="242"/>
                  </a:cubicBezTo>
                  <a:cubicBezTo>
                    <a:pt x="929" y="166"/>
                    <a:pt x="960" y="144"/>
                    <a:pt x="1043" y="106"/>
                  </a:cubicBezTo>
                  <a:cubicBezTo>
                    <a:pt x="1126" y="68"/>
                    <a:pt x="1232" y="0"/>
                    <a:pt x="1315" y="15"/>
                  </a:cubicBezTo>
                  <a:cubicBezTo>
                    <a:pt x="1398" y="30"/>
                    <a:pt x="1489" y="137"/>
                    <a:pt x="1542" y="197"/>
                  </a:cubicBezTo>
                  <a:cubicBezTo>
                    <a:pt x="1595" y="257"/>
                    <a:pt x="1614" y="317"/>
                    <a:pt x="1633" y="378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2451" y="1105"/>
              <a:ext cx="66" cy="5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2472" y="1117"/>
              <a:ext cx="90" cy="9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5867400" y="47625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>
                <a:solidFill>
                  <a:srgbClr val="000000"/>
                </a:solidFill>
              </a:rPr>
              <a:t>S</a:t>
            </a:r>
            <a:endParaRPr lang="en-US" altLang="hu-HU" sz="2400" b="1">
              <a:solidFill>
                <a:srgbClr val="000000"/>
              </a:solidFill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1619250" y="5452519"/>
            <a:ext cx="42481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hu-HU" altLang="hu-HU" b="1" dirty="0" err="1">
                <a:solidFill>
                  <a:srgbClr val="000000"/>
                </a:solidFill>
              </a:rPr>
              <a:t>parasympathetic</a:t>
            </a:r>
            <a:endParaRPr lang="hu-HU" altLang="hu-HU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hu-HU" dirty="0">
                <a:solidFill>
                  <a:srgbClr val="000000"/>
                </a:solidFill>
              </a:rPr>
              <a:t>– </a:t>
            </a:r>
            <a:r>
              <a:rPr lang="hu-HU" altLang="hu-HU" dirty="0" err="1">
                <a:solidFill>
                  <a:srgbClr val="000000"/>
                </a:solidFill>
              </a:rPr>
              <a:t>synapse</a:t>
            </a:r>
            <a:r>
              <a:rPr lang="hu-HU" altLang="hu-HU" dirty="0">
                <a:solidFill>
                  <a:srgbClr val="000000"/>
                </a:solidFill>
              </a:rPr>
              <a:t> in </a:t>
            </a:r>
            <a:r>
              <a:rPr lang="hu-HU" altLang="hu-HU" dirty="0" err="1">
                <a:solidFill>
                  <a:srgbClr val="000000"/>
                </a:solidFill>
              </a:rPr>
              <a:t>intramural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plexus</a:t>
            </a:r>
            <a:endParaRPr lang="hu-HU" altLang="hu-HU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hu-HU" sz="1600" dirty="0">
                <a:solidFill>
                  <a:srgbClr val="000000"/>
                </a:solidFill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</a:rPr>
              <a:t>or</a:t>
            </a:r>
            <a:r>
              <a:rPr lang="hu-HU" altLang="hu-HU" sz="1600" dirty="0">
                <a:solidFill>
                  <a:srgbClr val="000000"/>
                </a:solidFill>
              </a:rPr>
              <a:t> in </a:t>
            </a:r>
            <a:r>
              <a:rPr lang="hu-HU" altLang="hu-HU" sz="1600" dirty="0" err="1">
                <a:solidFill>
                  <a:srgbClr val="000000"/>
                </a:solidFill>
              </a:rPr>
              <a:t>the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ganglia</a:t>
            </a:r>
            <a:r>
              <a:rPr lang="hu-HU" altLang="hu-HU" sz="1600" dirty="0">
                <a:solidFill>
                  <a:srgbClr val="000000"/>
                </a:solidFill>
              </a:rPr>
              <a:t> of </a:t>
            </a:r>
            <a:r>
              <a:rPr lang="hu-HU" altLang="hu-HU" sz="1600" dirty="0" err="1">
                <a:solidFill>
                  <a:srgbClr val="000000"/>
                </a:solidFill>
              </a:rPr>
              <a:t>the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cranial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nerves</a:t>
            </a:r>
            <a:r>
              <a:rPr lang="hu-HU" altLang="hu-HU" sz="1600" dirty="0">
                <a:solidFill>
                  <a:srgbClr val="000000"/>
                </a:solidFill>
              </a:rPr>
              <a:t>, </a:t>
            </a:r>
            <a:r>
              <a:rPr lang="hu-HU" altLang="hu-HU" sz="1600" dirty="0" err="1">
                <a:solidFill>
                  <a:srgbClr val="000000"/>
                </a:solidFill>
              </a:rPr>
              <a:t>but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these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are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not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related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to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the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spinal</a:t>
            </a:r>
            <a:r>
              <a:rPr lang="hu-HU" altLang="hu-HU" sz="1600" dirty="0">
                <a:solidFill>
                  <a:srgbClr val="000000"/>
                </a:solidFill>
              </a:rPr>
              <a:t> reflexes)</a:t>
            </a:r>
            <a:endParaRPr lang="en-US" altLang="hu-H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~LWF0000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5705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364163" y="14128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000000"/>
                </a:solidFill>
              </a:rPr>
              <a:t>IML</a:t>
            </a:r>
            <a:endParaRPr lang="en-US" altLang="hu-HU" b="1">
              <a:solidFill>
                <a:srgbClr val="000000"/>
              </a:solidFill>
            </a:endParaRPr>
          </a:p>
        </p:txBody>
      </p: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2411413" y="1608138"/>
            <a:ext cx="3779837" cy="1808162"/>
            <a:chOff x="1519" y="1013"/>
            <a:chExt cx="2381" cy="1139"/>
          </a:xfrm>
        </p:grpSpPr>
        <p:sp>
          <p:nvSpPr>
            <p:cNvPr id="12302" name="Freeform 7"/>
            <p:cNvSpPr>
              <a:spLocks/>
            </p:cNvSpPr>
            <p:nvPr/>
          </p:nvSpPr>
          <p:spPr bwMode="auto">
            <a:xfrm>
              <a:off x="2248" y="1013"/>
              <a:ext cx="1652" cy="375"/>
            </a:xfrm>
            <a:custGeom>
              <a:avLst/>
              <a:gdLst>
                <a:gd name="T0" fmla="*/ 1652 w 1652"/>
                <a:gd name="T1" fmla="*/ 0 h 375"/>
                <a:gd name="T2" fmla="*/ 1465 w 1652"/>
                <a:gd name="T3" fmla="*/ 195 h 375"/>
                <a:gd name="T4" fmla="*/ 1176 w 1652"/>
                <a:gd name="T5" fmla="*/ 331 h 375"/>
                <a:gd name="T6" fmla="*/ 771 w 1652"/>
                <a:gd name="T7" fmla="*/ 361 h 375"/>
                <a:gd name="T8" fmla="*/ 375 w 1652"/>
                <a:gd name="T9" fmla="*/ 319 h 375"/>
                <a:gd name="T10" fmla="*/ 0 w 1652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2" h="375">
                  <a:moveTo>
                    <a:pt x="1652" y="0"/>
                  </a:moveTo>
                  <a:cubicBezTo>
                    <a:pt x="1621" y="34"/>
                    <a:pt x="1544" y="140"/>
                    <a:pt x="1465" y="195"/>
                  </a:cubicBezTo>
                  <a:cubicBezTo>
                    <a:pt x="1386" y="250"/>
                    <a:pt x="1292" y="303"/>
                    <a:pt x="1176" y="331"/>
                  </a:cubicBezTo>
                  <a:cubicBezTo>
                    <a:pt x="1060" y="359"/>
                    <a:pt x="904" y="363"/>
                    <a:pt x="771" y="361"/>
                  </a:cubicBezTo>
                  <a:cubicBezTo>
                    <a:pt x="638" y="359"/>
                    <a:pt x="503" y="317"/>
                    <a:pt x="375" y="319"/>
                  </a:cubicBezTo>
                  <a:cubicBezTo>
                    <a:pt x="247" y="321"/>
                    <a:pt x="78" y="363"/>
                    <a:pt x="0" y="37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303" name="Freeform 8"/>
            <p:cNvSpPr>
              <a:spLocks/>
            </p:cNvSpPr>
            <p:nvPr/>
          </p:nvSpPr>
          <p:spPr bwMode="auto">
            <a:xfrm>
              <a:off x="1519" y="1423"/>
              <a:ext cx="646" cy="729"/>
            </a:xfrm>
            <a:custGeom>
              <a:avLst/>
              <a:gdLst>
                <a:gd name="T0" fmla="*/ 646 w 646"/>
                <a:gd name="T1" fmla="*/ 0 h 729"/>
                <a:gd name="T2" fmla="*/ 285 w 646"/>
                <a:gd name="T3" fmla="*/ 166 h 729"/>
                <a:gd name="T4" fmla="*/ 15 w 646"/>
                <a:gd name="T5" fmla="*/ 340 h 729"/>
                <a:gd name="T6" fmla="*/ 195 w 646"/>
                <a:gd name="T7" fmla="*/ 576 h 729"/>
                <a:gd name="T8" fmla="*/ 417 w 646"/>
                <a:gd name="T9" fmla="*/ 687 h 729"/>
                <a:gd name="T10" fmla="*/ 584 w 646"/>
                <a:gd name="T11" fmla="*/ 714 h 729"/>
                <a:gd name="T12" fmla="*/ 646 w 646"/>
                <a:gd name="T13" fmla="*/ 596 h 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6" h="729">
                  <a:moveTo>
                    <a:pt x="646" y="0"/>
                  </a:moveTo>
                  <a:cubicBezTo>
                    <a:pt x="586" y="29"/>
                    <a:pt x="390" y="109"/>
                    <a:pt x="285" y="166"/>
                  </a:cubicBezTo>
                  <a:cubicBezTo>
                    <a:pt x="180" y="223"/>
                    <a:pt x="30" y="272"/>
                    <a:pt x="15" y="340"/>
                  </a:cubicBezTo>
                  <a:cubicBezTo>
                    <a:pt x="0" y="408"/>
                    <a:pt x="128" y="518"/>
                    <a:pt x="195" y="576"/>
                  </a:cubicBezTo>
                  <a:cubicBezTo>
                    <a:pt x="262" y="634"/>
                    <a:pt x="352" y="664"/>
                    <a:pt x="417" y="687"/>
                  </a:cubicBezTo>
                  <a:cubicBezTo>
                    <a:pt x="482" y="710"/>
                    <a:pt x="546" y="729"/>
                    <a:pt x="584" y="714"/>
                  </a:cubicBezTo>
                  <a:cubicBezTo>
                    <a:pt x="622" y="699"/>
                    <a:pt x="633" y="621"/>
                    <a:pt x="646" y="59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8857" name="Freeform 9"/>
          <p:cNvSpPr>
            <a:spLocks/>
          </p:cNvSpPr>
          <p:nvPr/>
        </p:nvSpPr>
        <p:spPr bwMode="auto">
          <a:xfrm>
            <a:off x="1773238" y="2411413"/>
            <a:ext cx="1719262" cy="730250"/>
          </a:xfrm>
          <a:custGeom>
            <a:avLst/>
            <a:gdLst>
              <a:gd name="T0" fmla="*/ 1719262 w 1083"/>
              <a:gd name="T1" fmla="*/ 730250 h 460"/>
              <a:gd name="T2" fmla="*/ 1454150 w 1083"/>
              <a:gd name="T3" fmla="*/ 574675 h 460"/>
              <a:gd name="T4" fmla="*/ 1214437 w 1083"/>
              <a:gd name="T5" fmla="*/ 296863 h 460"/>
              <a:gd name="T6" fmla="*/ 1025525 w 1083"/>
              <a:gd name="T7" fmla="*/ 34925 h 460"/>
              <a:gd name="T8" fmla="*/ 793750 w 1083"/>
              <a:gd name="T9" fmla="*/ 88900 h 460"/>
              <a:gd name="T10" fmla="*/ 441325 w 1083"/>
              <a:gd name="T11" fmla="*/ 342900 h 460"/>
              <a:gd name="T12" fmla="*/ 0 w 1083"/>
              <a:gd name="T13" fmla="*/ 695325 h 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3" h="460">
                <a:moveTo>
                  <a:pt x="1083" y="460"/>
                </a:moveTo>
                <a:cubicBezTo>
                  <a:pt x="1055" y="444"/>
                  <a:pt x="969" y="407"/>
                  <a:pt x="916" y="362"/>
                </a:cubicBezTo>
                <a:cubicBezTo>
                  <a:pt x="863" y="317"/>
                  <a:pt x="810" y="244"/>
                  <a:pt x="765" y="187"/>
                </a:cubicBezTo>
                <a:cubicBezTo>
                  <a:pt x="720" y="130"/>
                  <a:pt x="690" y="44"/>
                  <a:pt x="646" y="22"/>
                </a:cubicBezTo>
                <a:cubicBezTo>
                  <a:pt x="602" y="0"/>
                  <a:pt x="561" y="24"/>
                  <a:pt x="500" y="56"/>
                </a:cubicBezTo>
                <a:cubicBezTo>
                  <a:pt x="439" y="88"/>
                  <a:pt x="361" y="152"/>
                  <a:pt x="278" y="216"/>
                </a:cubicBezTo>
                <a:cubicBezTo>
                  <a:pt x="195" y="280"/>
                  <a:pt x="58" y="392"/>
                  <a:pt x="0" y="438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1835150" y="668338"/>
            <a:ext cx="4321175" cy="2544762"/>
            <a:chOff x="1156" y="421"/>
            <a:chExt cx="2722" cy="1603"/>
          </a:xfrm>
        </p:grpSpPr>
        <p:sp>
          <p:nvSpPr>
            <p:cNvPr id="12298" name="Freeform 12"/>
            <p:cNvSpPr>
              <a:spLocks/>
            </p:cNvSpPr>
            <p:nvPr/>
          </p:nvSpPr>
          <p:spPr bwMode="auto">
            <a:xfrm>
              <a:off x="1156" y="1290"/>
              <a:ext cx="1007" cy="734"/>
            </a:xfrm>
            <a:custGeom>
              <a:avLst/>
              <a:gdLst>
                <a:gd name="T0" fmla="*/ 0 w 1007"/>
                <a:gd name="T1" fmla="*/ 734 h 734"/>
                <a:gd name="T2" fmla="*/ 227 w 1007"/>
                <a:gd name="T3" fmla="*/ 552 h 734"/>
                <a:gd name="T4" fmla="*/ 363 w 1007"/>
                <a:gd name="T5" fmla="*/ 416 h 734"/>
                <a:gd name="T6" fmla="*/ 681 w 1007"/>
                <a:gd name="T7" fmla="*/ 190 h 734"/>
                <a:gd name="T8" fmla="*/ 1007 w 1007"/>
                <a:gd name="T9" fmla="*/ 0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" h="734">
                  <a:moveTo>
                    <a:pt x="0" y="734"/>
                  </a:moveTo>
                  <a:cubicBezTo>
                    <a:pt x="83" y="669"/>
                    <a:pt x="167" y="605"/>
                    <a:pt x="227" y="552"/>
                  </a:cubicBezTo>
                  <a:cubicBezTo>
                    <a:pt x="287" y="499"/>
                    <a:pt x="287" y="476"/>
                    <a:pt x="363" y="416"/>
                  </a:cubicBezTo>
                  <a:cubicBezTo>
                    <a:pt x="439" y="356"/>
                    <a:pt x="574" y="259"/>
                    <a:pt x="681" y="190"/>
                  </a:cubicBezTo>
                  <a:cubicBezTo>
                    <a:pt x="788" y="121"/>
                    <a:pt x="939" y="40"/>
                    <a:pt x="1007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2257" y="421"/>
              <a:ext cx="1621" cy="835"/>
            </a:xfrm>
            <a:custGeom>
              <a:avLst/>
              <a:gdLst>
                <a:gd name="T0" fmla="*/ 0 w 1633"/>
                <a:gd name="T1" fmla="*/ 835 h 832"/>
                <a:gd name="T2" fmla="*/ 90 w 1633"/>
                <a:gd name="T3" fmla="*/ 789 h 832"/>
                <a:gd name="T4" fmla="*/ 360 w 1633"/>
                <a:gd name="T5" fmla="*/ 562 h 832"/>
                <a:gd name="T6" fmla="*/ 810 w 1633"/>
                <a:gd name="T7" fmla="*/ 243 h 832"/>
                <a:gd name="T8" fmla="*/ 1035 w 1633"/>
                <a:gd name="T9" fmla="*/ 106 h 832"/>
                <a:gd name="T10" fmla="*/ 1305 w 1633"/>
                <a:gd name="T11" fmla="*/ 15 h 832"/>
                <a:gd name="T12" fmla="*/ 1531 w 1633"/>
                <a:gd name="T13" fmla="*/ 198 h 832"/>
                <a:gd name="T14" fmla="*/ 1621 w 1633"/>
                <a:gd name="T15" fmla="*/ 379 h 8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3" h="832">
                  <a:moveTo>
                    <a:pt x="0" y="832"/>
                  </a:moveTo>
                  <a:cubicBezTo>
                    <a:pt x="15" y="831"/>
                    <a:pt x="31" y="831"/>
                    <a:pt x="91" y="786"/>
                  </a:cubicBezTo>
                  <a:cubicBezTo>
                    <a:pt x="151" y="741"/>
                    <a:pt x="242" y="651"/>
                    <a:pt x="363" y="560"/>
                  </a:cubicBezTo>
                  <a:cubicBezTo>
                    <a:pt x="484" y="469"/>
                    <a:pt x="703" y="318"/>
                    <a:pt x="816" y="242"/>
                  </a:cubicBezTo>
                  <a:cubicBezTo>
                    <a:pt x="929" y="166"/>
                    <a:pt x="960" y="144"/>
                    <a:pt x="1043" y="106"/>
                  </a:cubicBezTo>
                  <a:cubicBezTo>
                    <a:pt x="1126" y="68"/>
                    <a:pt x="1232" y="0"/>
                    <a:pt x="1315" y="15"/>
                  </a:cubicBezTo>
                  <a:cubicBezTo>
                    <a:pt x="1398" y="30"/>
                    <a:pt x="1489" y="137"/>
                    <a:pt x="1542" y="197"/>
                  </a:cubicBezTo>
                  <a:cubicBezTo>
                    <a:pt x="1595" y="257"/>
                    <a:pt x="1614" y="317"/>
                    <a:pt x="1633" y="378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300" name="Line 16"/>
            <p:cNvSpPr>
              <a:spLocks noChangeShapeType="1"/>
            </p:cNvSpPr>
            <p:nvPr/>
          </p:nvSpPr>
          <p:spPr bwMode="auto">
            <a:xfrm>
              <a:off x="2451" y="1105"/>
              <a:ext cx="66" cy="5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301" name="Oval 17"/>
            <p:cNvSpPr>
              <a:spLocks noChangeArrowheads="1"/>
            </p:cNvSpPr>
            <p:nvPr/>
          </p:nvSpPr>
          <p:spPr bwMode="auto">
            <a:xfrm>
              <a:off x="2472" y="1117"/>
              <a:ext cx="90" cy="9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5867400" y="47625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>
                <a:solidFill>
                  <a:srgbClr val="000000"/>
                </a:solidFill>
              </a:rPr>
              <a:t>Th-L</a:t>
            </a:r>
            <a:endParaRPr lang="en-US" altLang="hu-HU" sz="2400" b="1">
              <a:solidFill>
                <a:srgbClr val="000000"/>
              </a:solidFill>
            </a:endParaRPr>
          </a:p>
        </p:txBody>
      </p:sp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1596094" y="5692786"/>
            <a:ext cx="3744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dirty="0" err="1">
                <a:solidFill>
                  <a:srgbClr val="000000"/>
                </a:solidFill>
              </a:rPr>
              <a:t>parietal</a:t>
            </a:r>
            <a:r>
              <a:rPr lang="hu-HU" altLang="hu-HU" b="1" dirty="0">
                <a:solidFill>
                  <a:srgbClr val="000000"/>
                </a:solidFill>
              </a:rPr>
              <a:t> </a:t>
            </a:r>
            <a:r>
              <a:rPr lang="hu-HU" altLang="hu-HU" b="1" dirty="0" err="1">
                <a:solidFill>
                  <a:srgbClr val="000000"/>
                </a:solidFill>
              </a:rPr>
              <a:t>sympathetic</a:t>
            </a:r>
            <a:endParaRPr lang="hu-HU" altLang="hu-HU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hu-HU" dirty="0">
                <a:solidFill>
                  <a:srgbClr val="000000"/>
                </a:solidFill>
              </a:rPr>
              <a:t>– </a:t>
            </a:r>
            <a:r>
              <a:rPr lang="hu-HU" altLang="hu-HU" dirty="0" err="1">
                <a:solidFill>
                  <a:srgbClr val="000000"/>
                </a:solidFill>
              </a:rPr>
              <a:t>synapse</a:t>
            </a:r>
            <a:r>
              <a:rPr lang="hu-HU" altLang="hu-HU" dirty="0">
                <a:solidFill>
                  <a:srgbClr val="000000"/>
                </a:solidFill>
              </a:rPr>
              <a:t> in </a:t>
            </a:r>
            <a:r>
              <a:rPr lang="hu-HU" altLang="hu-HU" dirty="0" err="1">
                <a:solidFill>
                  <a:srgbClr val="000000"/>
                </a:solidFill>
              </a:rPr>
              <a:t>the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paravertebral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ganglia</a:t>
            </a:r>
            <a:r>
              <a:rPr lang="hu-HU" altLang="hu-HU" dirty="0">
                <a:solidFill>
                  <a:srgbClr val="000000"/>
                </a:solidFill>
              </a:rPr>
              <a:t> of </a:t>
            </a:r>
            <a:r>
              <a:rPr lang="hu-HU" altLang="hu-HU" dirty="0" err="1">
                <a:solidFill>
                  <a:srgbClr val="000000"/>
                </a:solidFill>
              </a:rPr>
              <a:t>the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sympathetic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trunk</a:t>
            </a:r>
            <a:endParaRPr lang="en-US" altLang="hu-HU" dirty="0">
              <a:solidFill>
                <a:srgbClr val="000000"/>
              </a:solidFill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0F985A49-5E56-4637-A011-4BBAB2B3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581525"/>
            <a:ext cx="3333750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altLang="hu-HU" dirty="0">
                <a:solidFill>
                  <a:srgbClr val="000000"/>
                </a:solidFill>
              </a:rPr>
              <a:t>3. </a:t>
            </a:r>
            <a:r>
              <a:rPr lang="hu-HU" altLang="hu-HU" dirty="0" err="1">
                <a:solidFill>
                  <a:srgbClr val="000000"/>
                </a:solidFill>
              </a:rPr>
              <a:t>white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ramus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communicans</a:t>
            </a:r>
            <a:endParaRPr lang="hu-HU" altLang="hu-HU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altLang="hu-HU" dirty="0">
                <a:solidFill>
                  <a:srgbClr val="000000"/>
                </a:solidFill>
              </a:rPr>
              <a:t>5. </a:t>
            </a:r>
            <a:r>
              <a:rPr lang="hu-HU" altLang="hu-HU" dirty="0" err="1">
                <a:solidFill>
                  <a:srgbClr val="000000"/>
                </a:solidFill>
              </a:rPr>
              <a:t>gray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ramus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communicans</a:t>
            </a:r>
            <a:endParaRPr lang="en-US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~LWF0000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5705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64163" y="14128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000000"/>
                </a:solidFill>
              </a:rPr>
              <a:t>IML</a:t>
            </a:r>
            <a:endParaRPr lang="en-US" altLang="hu-HU" b="1">
              <a:solidFill>
                <a:srgbClr val="000000"/>
              </a:solidFill>
            </a:endParaRPr>
          </a:p>
        </p:txBody>
      </p: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2451100" y="1608138"/>
            <a:ext cx="3740150" cy="2849562"/>
            <a:chOff x="1544" y="1013"/>
            <a:chExt cx="2356" cy="1795"/>
          </a:xfrm>
        </p:grpSpPr>
        <p:sp>
          <p:nvSpPr>
            <p:cNvPr id="13326" name="Freeform 5"/>
            <p:cNvSpPr>
              <a:spLocks/>
            </p:cNvSpPr>
            <p:nvPr/>
          </p:nvSpPr>
          <p:spPr bwMode="auto">
            <a:xfrm>
              <a:off x="2248" y="1013"/>
              <a:ext cx="1652" cy="375"/>
            </a:xfrm>
            <a:custGeom>
              <a:avLst/>
              <a:gdLst>
                <a:gd name="T0" fmla="*/ 1652 w 1652"/>
                <a:gd name="T1" fmla="*/ 0 h 375"/>
                <a:gd name="T2" fmla="*/ 1465 w 1652"/>
                <a:gd name="T3" fmla="*/ 195 h 375"/>
                <a:gd name="T4" fmla="*/ 1176 w 1652"/>
                <a:gd name="T5" fmla="*/ 331 h 375"/>
                <a:gd name="T6" fmla="*/ 771 w 1652"/>
                <a:gd name="T7" fmla="*/ 361 h 375"/>
                <a:gd name="T8" fmla="*/ 375 w 1652"/>
                <a:gd name="T9" fmla="*/ 319 h 375"/>
                <a:gd name="T10" fmla="*/ 0 w 1652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2" h="375">
                  <a:moveTo>
                    <a:pt x="1652" y="0"/>
                  </a:moveTo>
                  <a:cubicBezTo>
                    <a:pt x="1621" y="34"/>
                    <a:pt x="1544" y="140"/>
                    <a:pt x="1465" y="195"/>
                  </a:cubicBezTo>
                  <a:cubicBezTo>
                    <a:pt x="1386" y="250"/>
                    <a:pt x="1292" y="303"/>
                    <a:pt x="1176" y="331"/>
                  </a:cubicBezTo>
                  <a:cubicBezTo>
                    <a:pt x="1060" y="359"/>
                    <a:pt x="904" y="363"/>
                    <a:pt x="771" y="361"/>
                  </a:cubicBezTo>
                  <a:cubicBezTo>
                    <a:pt x="638" y="359"/>
                    <a:pt x="503" y="317"/>
                    <a:pt x="375" y="319"/>
                  </a:cubicBezTo>
                  <a:cubicBezTo>
                    <a:pt x="247" y="321"/>
                    <a:pt x="78" y="363"/>
                    <a:pt x="0" y="37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7" name="Freeform 6"/>
            <p:cNvSpPr>
              <a:spLocks/>
            </p:cNvSpPr>
            <p:nvPr/>
          </p:nvSpPr>
          <p:spPr bwMode="auto">
            <a:xfrm>
              <a:off x="1544" y="1423"/>
              <a:ext cx="2320" cy="1385"/>
            </a:xfrm>
            <a:custGeom>
              <a:avLst/>
              <a:gdLst>
                <a:gd name="T0" fmla="*/ 621 w 2320"/>
                <a:gd name="T1" fmla="*/ 0 h 1385"/>
                <a:gd name="T2" fmla="*/ 260 w 2320"/>
                <a:gd name="T3" fmla="*/ 166 h 1385"/>
                <a:gd name="T4" fmla="*/ 4 w 2320"/>
                <a:gd name="T5" fmla="*/ 359 h 1385"/>
                <a:gd name="T6" fmla="*/ 286 w 2320"/>
                <a:gd name="T7" fmla="*/ 635 h 1385"/>
                <a:gd name="T8" fmla="*/ 1204 w 2320"/>
                <a:gd name="T9" fmla="*/ 1007 h 1385"/>
                <a:gd name="T10" fmla="*/ 2056 w 2320"/>
                <a:gd name="T11" fmla="*/ 1223 h 1385"/>
                <a:gd name="T12" fmla="*/ 2320 w 2320"/>
                <a:gd name="T13" fmla="*/ 1385 h 1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1385">
                  <a:moveTo>
                    <a:pt x="621" y="0"/>
                  </a:moveTo>
                  <a:cubicBezTo>
                    <a:pt x="561" y="29"/>
                    <a:pt x="363" y="106"/>
                    <a:pt x="260" y="166"/>
                  </a:cubicBezTo>
                  <a:cubicBezTo>
                    <a:pt x="157" y="226"/>
                    <a:pt x="0" y="281"/>
                    <a:pt x="4" y="359"/>
                  </a:cubicBezTo>
                  <a:cubicBezTo>
                    <a:pt x="8" y="437"/>
                    <a:pt x="86" y="527"/>
                    <a:pt x="286" y="635"/>
                  </a:cubicBezTo>
                  <a:cubicBezTo>
                    <a:pt x="486" y="743"/>
                    <a:pt x="909" y="909"/>
                    <a:pt x="1204" y="1007"/>
                  </a:cubicBezTo>
                  <a:cubicBezTo>
                    <a:pt x="1499" y="1105"/>
                    <a:pt x="1870" y="1160"/>
                    <a:pt x="2056" y="1223"/>
                  </a:cubicBezTo>
                  <a:cubicBezTo>
                    <a:pt x="2242" y="1286"/>
                    <a:pt x="2265" y="1351"/>
                    <a:pt x="2320" y="138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0903" name="Freeform 7"/>
          <p:cNvSpPr>
            <a:spLocks/>
          </p:cNvSpPr>
          <p:nvPr/>
        </p:nvSpPr>
        <p:spPr bwMode="auto">
          <a:xfrm>
            <a:off x="6019800" y="4562475"/>
            <a:ext cx="352425" cy="1362075"/>
          </a:xfrm>
          <a:custGeom>
            <a:avLst/>
            <a:gdLst>
              <a:gd name="T0" fmla="*/ 152400 w 222"/>
              <a:gd name="T1" fmla="*/ 0 h 858"/>
              <a:gd name="T2" fmla="*/ 190500 w 222"/>
              <a:gd name="T3" fmla="*/ 228600 h 858"/>
              <a:gd name="T4" fmla="*/ 180975 w 222"/>
              <a:gd name="T5" fmla="*/ 428625 h 858"/>
              <a:gd name="T6" fmla="*/ 28575 w 222"/>
              <a:gd name="T7" fmla="*/ 1095375 h 858"/>
              <a:gd name="T8" fmla="*/ 352425 w 222"/>
              <a:gd name="T9" fmla="*/ 1362075 h 8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" h="858">
                <a:moveTo>
                  <a:pt x="96" y="0"/>
                </a:moveTo>
                <a:cubicBezTo>
                  <a:pt x="100" y="24"/>
                  <a:pt x="117" y="99"/>
                  <a:pt x="120" y="144"/>
                </a:cubicBezTo>
                <a:cubicBezTo>
                  <a:pt x="123" y="189"/>
                  <a:pt x="131" y="179"/>
                  <a:pt x="114" y="270"/>
                </a:cubicBezTo>
                <a:cubicBezTo>
                  <a:pt x="97" y="361"/>
                  <a:pt x="0" y="592"/>
                  <a:pt x="18" y="690"/>
                </a:cubicBezTo>
                <a:cubicBezTo>
                  <a:pt x="36" y="788"/>
                  <a:pt x="180" y="823"/>
                  <a:pt x="222" y="858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835150" y="668338"/>
            <a:ext cx="4321175" cy="2544762"/>
            <a:chOff x="1156" y="421"/>
            <a:chExt cx="2722" cy="1603"/>
          </a:xfrm>
        </p:grpSpPr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1156" y="1290"/>
              <a:ext cx="1007" cy="734"/>
            </a:xfrm>
            <a:custGeom>
              <a:avLst/>
              <a:gdLst>
                <a:gd name="T0" fmla="*/ 0 w 1007"/>
                <a:gd name="T1" fmla="*/ 734 h 734"/>
                <a:gd name="T2" fmla="*/ 227 w 1007"/>
                <a:gd name="T3" fmla="*/ 552 h 734"/>
                <a:gd name="T4" fmla="*/ 363 w 1007"/>
                <a:gd name="T5" fmla="*/ 416 h 734"/>
                <a:gd name="T6" fmla="*/ 681 w 1007"/>
                <a:gd name="T7" fmla="*/ 190 h 734"/>
                <a:gd name="T8" fmla="*/ 1007 w 1007"/>
                <a:gd name="T9" fmla="*/ 0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" h="734">
                  <a:moveTo>
                    <a:pt x="0" y="734"/>
                  </a:moveTo>
                  <a:cubicBezTo>
                    <a:pt x="83" y="669"/>
                    <a:pt x="167" y="605"/>
                    <a:pt x="227" y="552"/>
                  </a:cubicBezTo>
                  <a:cubicBezTo>
                    <a:pt x="287" y="499"/>
                    <a:pt x="287" y="476"/>
                    <a:pt x="363" y="416"/>
                  </a:cubicBezTo>
                  <a:cubicBezTo>
                    <a:pt x="439" y="356"/>
                    <a:pt x="574" y="259"/>
                    <a:pt x="681" y="190"/>
                  </a:cubicBezTo>
                  <a:cubicBezTo>
                    <a:pt x="788" y="121"/>
                    <a:pt x="939" y="40"/>
                    <a:pt x="1007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257" y="421"/>
              <a:ext cx="1621" cy="835"/>
            </a:xfrm>
            <a:custGeom>
              <a:avLst/>
              <a:gdLst>
                <a:gd name="T0" fmla="*/ 0 w 1633"/>
                <a:gd name="T1" fmla="*/ 835 h 832"/>
                <a:gd name="T2" fmla="*/ 90 w 1633"/>
                <a:gd name="T3" fmla="*/ 789 h 832"/>
                <a:gd name="T4" fmla="*/ 360 w 1633"/>
                <a:gd name="T5" fmla="*/ 562 h 832"/>
                <a:gd name="T6" fmla="*/ 810 w 1633"/>
                <a:gd name="T7" fmla="*/ 243 h 832"/>
                <a:gd name="T8" fmla="*/ 1035 w 1633"/>
                <a:gd name="T9" fmla="*/ 106 h 832"/>
                <a:gd name="T10" fmla="*/ 1305 w 1633"/>
                <a:gd name="T11" fmla="*/ 15 h 832"/>
                <a:gd name="T12" fmla="*/ 1531 w 1633"/>
                <a:gd name="T13" fmla="*/ 198 h 832"/>
                <a:gd name="T14" fmla="*/ 1621 w 1633"/>
                <a:gd name="T15" fmla="*/ 379 h 8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3" h="832">
                  <a:moveTo>
                    <a:pt x="0" y="832"/>
                  </a:moveTo>
                  <a:cubicBezTo>
                    <a:pt x="15" y="831"/>
                    <a:pt x="31" y="831"/>
                    <a:pt x="91" y="786"/>
                  </a:cubicBezTo>
                  <a:cubicBezTo>
                    <a:pt x="151" y="741"/>
                    <a:pt x="242" y="651"/>
                    <a:pt x="363" y="560"/>
                  </a:cubicBezTo>
                  <a:cubicBezTo>
                    <a:pt x="484" y="469"/>
                    <a:pt x="703" y="318"/>
                    <a:pt x="816" y="242"/>
                  </a:cubicBezTo>
                  <a:cubicBezTo>
                    <a:pt x="929" y="166"/>
                    <a:pt x="960" y="144"/>
                    <a:pt x="1043" y="106"/>
                  </a:cubicBezTo>
                  <a:cubicBezTo>
                    <a:pt x="1126" y="68"/>
                    <a:pt x="1232" y="0"/>
                    <a:pt x="1315" y="15"/>
                  </a:cubicBezTo>
                  <a:cubicBezTo>
                    <a:pt x="1398" y="30"/>
                    <a:pt x="1489" y="137"/>
                    <a:pt x="1542" y="197"/>
                  </a:cubicBezTo>
                  <a:cubicBezTo>
                    <a:pt x="1595" y="257"/>
                    <a:pt x="1614" y="317"/>
                    <a:pt x="1633" y="378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451" y="1105"/>
              <a:ext cx="66" cy="5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2472" y="1117"/>
              <a:ext cx="90" cy="9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1619249" y="5741194"/>
            <a:ext cx="54721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dirty="0" err="1">
                <a:solidFill>
                  <a:srgbClr val="000000"/>
                </a:solidFill>
              </a:rPr>
              <a:t>visceral</a:t>
            </a:r>
            <a:r>
              <a:rPr lang="hu-HU" altLang="hu-HU" b="1" dirty="0">
                <a:solidFill>
                  <a:srgbClr val="000000"/>
                </a:solidFill>
              </a:rPr>
              <a:t> </a:t>
            </a:r>
            <a:r>
              <a:rPr lang="hu-HU" altLang="hu-HU" b="1" dirty="0" err="1">
                <a:solidFill>
                  <a:srgbClr val="000000"/>
                </a:solidFill>
              </a:rPr>
              <a:t>sympathetic</a:t>
            </a:r>
            <a:endParaRPr lang="hu-HU" altLang="hu-HU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hu-HU" dirty="0">
                <a:solidFill>
                  <a:srgbClr val="000000"/>
                </a:solidFill>
              </a:rPr>
              <a:t>– </a:t>
            </a:r>
            <a:r>
              <a:rPr lang="hu-HU" altLang="hu-HU" dirty="0" err="1">
                <a:solidFill>
                  <a:srgbClr val="000000"/>
                </a:solidFill>
              </a:rPr>
              <a:t>synapse</a:t>
            </a:r>
            <a:r>
              <a:rPr lang="hu-HU" altLang="hu-HU" dirty="0">
                <a:solidFill>
                  <a:srgbClr val="000000"/>
                </a:solidFill>
              </a:rPr>
              <a:t> in </a:t>
            </a:r>
            <a:r>
              <a:rPr lang="hu-HU" altLang="hu-HU" dirty="0" err="1">
                <a:solidFill>
                  <a:srgbClr val="000000"/>
                </a:solidFill>
              </a:rPr>
              <a:t>prevertebral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ganglia</a:t>
            </a:r>
            <a:endParaRPr lang="hu-HU" altLang="hu-HU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hu-HU" dirty="0">
                <a:solidFill>
                  <a:srgbClr val="000000"/>
                </a:solidFill>
              </a:rPr>
              <a:t>(</a:t>
            </a:r>
            <a:r>
              <a:rPr lang="hu-HU" altLang="hu-HU" dirty="0" err="1">
                <a:solidFill>
                  <a:srgbClr val="000000"/>
                </a:solidFill>
              </a:rPr>
              <a:t>celiac</a:t>
            </a:r>
            <a:r>
              <a:rPr lang="hu-HU" altLang="hu-HU" dirty="0">
                <a:solidFill>
                  <a:srgbClr val="000000"/>
                </a:solidFill>
              </a:rPr>
              <a:t>, </a:t>
            </a:r>
            <a:r>
              <a:rPr lang="hu-HU" altLang="hu-HU" dirty="0" err="1">
                <a:solidFill>
                  <a:srgbClr val="000000"/>
                </a:solidFill>
              </a:rPr>
              <a:t>superior</a:t>
            </a:r>
            <a:r>
              <a:rPr lang="hu-HU" altLang="hu-HU" dirty="0">
                <a:solidFill>
                  <a:srgbClr val="000000"/>
                </a:solidFill>
              </a:rPr>
              <a:t> and </a:t>
            </a:r>
            <a:r>
              <a:rPr lang="hu-HU" altLang="hu-HU" dirty="0" err="1">
                <a:solidFill>
                  <a:srgbClr val="000000"/>
                </a:solidFill>
              </a:rPr>
              <a:t>inferior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mesenteric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ganglion</a:t>
            </a:r>
            <a:r>
              <a:rPr lang="hu-HU" altLang="hu-HU" dirty="0">
                <a:solidFill>
                  <a:srgbClr val="000000"/>
                </a:solidFill>
              </a:rPr>
              <a:t>)</a:t>
            </a:r>
            <a:endParaRPr lang="en-US" altLang="hu-HU" dirty="0">
              <a:solidFill>
                <a:srgbClr val="000000"/>
              </a:solidFill>
            </a:endParaRPr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5867400" y="47625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>
                <a:solidFill>
                  <a:srgbClr val="000000"/>
                </a:solidFill>
              </a:rPr>
              <a:t>Th-L</a:t>
            </a:r>
            <a:endParaRPr lang="en-US" altLang="hu-HU" sz="2400" b="1">
              <a:solidFill>
                <a:srgbClr val="000000"/>
              </a:solidFill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DDCF7A3-D1D1-4AF4-84BF-087859651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581525"/>
            <a:ext cx="3333750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altLang="hu-HU" dirty="0">
                <a:solidFill>
                  <a:srgbClr val="000000"/>
                </a:solidFill>
              </a:rPr>
              <a:t>3. </a:t>
            </a:r>
            <a:r>
              <a:rPr lang="hu-HU" altLang="hu-HU" dirty="0" err="1">
                <a:solidFill>
                  <a:srgbClr val="000000"/>
                </a:solidFill>
              </a:rPr>
              <a:t>white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ramus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communicans</a:t>
            </a:r>
            <a:endParaRPr lang="hu-HU" altLang="hu-HU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hu-HU" altLang="hu-HU" dirty="0">
                <a:solidFill>
                  <a:srgbClr val="000000"/>
                </a:solidFill>
              </a:rPr>
              <a:t>5. </a:t>
            </a:r>
            <a:r>
              <a:rPr lang="hu-HU" altLang="hu-HU" dirty="0" err="1">
                <a:solidFill>
                  <a:srgbClr val="000000"/>
                </a:solidFill>
              </a:rPr>
              <a:t>gray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ramus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communicans</a:t>
            </a:r>
            <a:endParaRPr lang="en-US" alt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7989887" cy="2160588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400" dirty="0"/>
              <a:t>II. </a:t>
            </a:r>
            <a:r>
              <a:rPr lang="hu-HU" altLang="hu-HU" sz="4400" dirty="0" err="1"/>
              <a:t>Tracts</a:t>
            </a:r>
            <a:r>
              <a:rPr lang="hu-HU" altLang="hu-HU" sz="4400" dirty="0"/>
              <a:t> of </a:t>
            </a:r>
            <a:r>
              <a:rPr lang="hu-HU" altLang="hu-HU" sz="4400" dirty="0" err="1"/>
              <a:t>the</a:t>
            </a:r>
            <a:r>
              <a:rPr lang="hu-HU" altLang="hu-HU" sz="4400" dirty="0"/>
              <a:t> </a:t>
            </a:r>
            <a:r>
              <a:rPr lang="hu-HU" altLang="hu-HU" sz="4400" dirty="0" err="1"/>
              <a:t>spinal</a:t>
            </a:r>
            <a:r>
              <a:rPr lang="hu-HU" altLang="hu-HU" sz="4400" dirty="0"/>
              <a:t> </a:t>
            </a:r>
            <a:r>
              <a:rPr lang="hu-HU" altLang="hu-HU" sz="4400" dirty="0" err="1"/>
              <a:t>cord</a:t>
            </a: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3200" dirty="0" err="1"/>
              <a:t>Ascending</a:t>
            </a:r>
            <a:r>
              <a:rPr lang="hu-HU" altLang="hu-HU" sz="3200" dirty="0"/>
              <a:t> (</a:t>
            </a:r>
            <a:r>
              <a:rPr lang="hu-HU" altLang="hu-HU" sz="3200" dirty="0" err="1"/>
              <a:t>sensory</a:t>
            </a:r>
            <a:r>
              <a:rPr lang="hu-HU" altLang="hu-HU" sz="3200" dirty="0"/>
              <a:t>) </a:t>
            </a:r>
            <a:r>
              <a:rPr lang="hu-HU" altLang="hu-HU" sz="3200" dirty="0" err="1"/>
              <a:t>pathways</a:t>
            </a:r>
            <a:endParaRPr lang="en-US" altLang="hu-HU" sz="3200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321310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47664" y="2996952"/>
            <a:ext cx="626427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folHlink"/>
                </a:solidFill>
              </a:rPr>
              <a:t>1. PROTOPATIC SENSIBILITY</a:t>
            </a:r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pain</a:t>
            </a:r>
            <a:r>
              <a:rPr lang="hu-HU" altLang="hu-HU" dirty="0"/>
              <a:t> and </a:t>
            </a:r>
            <a:r>
              <a:rPr lang="hu-HU" altLang="hu-HU" dirty="0" err="1"/>
              <a:t>heat</a:t>
            </a:r>
            <a:r>
              <a:rPr lang="hu-HU" altLang="hu-HU" dirty="0"/>
              <a:t>, </a:t>
            </a:r>
            <a:r>
              <a:rPr lang="hu-HU" altLang="hu-HU" dirty="0" err="1"/>
              <a:t>potential</a:t>
            </a:r>
            <a:r>
              <a:rPr lang="hu-HU" altLang="hu-HU" dirty="0"/>
              <a:t> </a:t>
            </a:r>
            <a:r>
              <a:rPr lang="hu-HU" altLang="hu-HU" dirty="0" err="1"/>
              <a:t>harmful</a:t>
            </a:r>
            <a:r>
              <a:rPr lang="hu-HU" altLang="hu-HU" dirty="0"/>
              <a:t> </a:t>
            </a:r>
            <a:r>
              <a:rPr lang="hu-HU" altLang="hu-HU" dirty="0" err="1"/>
              <a:t>stimuli</a:t>
            </a:r>
            <a:endParaRPr lang="hu-HU" altLang="hu-HU" dirty="0"/>
          </a:p>
          <a:p>
            <a:pPr eaLnBrk="1" hangingPunct="1"/>
            <a:endParaRPr lang="en-US" altLang="hu-HU" dirty="0"/>
          </a:p>
          <a:p>
            <a:pPr eaLnBrk="1" hangingPunct="1">
              <a:spcBef>
                <a:spcPct val="50000"/>
              </a:spcBef>
            </a:pPr>
            <a:r>
              <a:rPr lang="hu-HU" altLang="hu-HU" b="1" dirty="0">
                <a:solidFill>
                  <a:schemeClr val="folHlink"/>
                </a:solidFill>
              </a:rPr>
              <a:t>2. EPICRITIC AND ÉS PROPRIOCEPTIVE SENSIBILITY</a:t>
            </a:r>
            <a:endParaRPr lang="hu-HU" altLang="hu-HU" dirty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fine</a:t>
            </a:r>
            <a:r>
              <a:rPr lang="hu-HU" altLang="hu-HU" dirty="0"/>
              <a:t> </a:t>
            </a:r>
            <a:r>
              <a:rPr lang="hu-HU" altLang="hu-HU" dirty="0" err="1"/>
              <a:t>touch</a:t>
            </a:r>
            <a:r>
              <a:rPr lang="hu-HU" altLang="hu-HU" dirty="0"/>
              <a:t>, </a:t>
            </a:r>
            <a:r>
              <a:rPr lang="hu-HU" altLang="hu-HU" dirty="0" err="1"/>
              <a:t>vibration</a:t>
            </a:r>
            <a:r>
              <a:rPr lang="hu-HU" altLang="hu-HU" dirty="0"/>
              <a:t>, </a:t>
            </a:r>
            <a:r>
              <a:rPr lang="hu-HU" altLang="hu-HU" dirty="0" err="1"/>
              <a:t>two-point-discrimination</a:t>
            </a:r>
            <a:endParaRPr lang="hu-HU" altLang="hu-HU" dirty="0"/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position</a:t>
            </a:r>
            <a:r>
              <a:rPr lang="hu-HU" altLang="hu-HU" dirty="0"/>
              <a:t> and </a:t>
            </a:r>
            <a:r>
              <a:rPr lang="hu-HU" altLang="hu-HU" dirty="0" err="1"/>
              <a:t>movement</a:t>
            </a:r>
            <a:r>
              <a:rPr lang="hu-HU" altLang="hu-HU" dirty="0"/>
              <a:t> of </a:t>
            </a:r>
            <a:r>
              <a:rPr lang="hu-HU" altLang="hu-HU" dirty="0" err="1"/>
              <a:t>joints</a:t>
            </a:r>
            <a:r>
              <a:rPr lang="hu-HU" altLang="hu-HU" dirty="0"/>
              <a:t> and </a:t>
            </a:r>
            <a:r>
              <a:rPr lang="hu-HU" altLang="hu-HU" dirty="0" err="1"/>
              <a:t>muscles</a:t>
            </a:r>
            <a:endParaRPr lang="hu-HU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7949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ure_10_15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7350"/>
            <a:ext cx="85344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0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1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640"/>
            <a:ext cx="87487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reeform 5"/>
          <p:cNvSpPr>
            <a:spLocks/>
          </p:cNvSpPr>
          <p:nvPr/>
        </p:nvSpPr>
        <p:spPr bwMode="auto">
          <a:xfrm>
            <a:off x="488950" y="942702"/>
            <a:ext cx="1214438" cy="1366838"/>
          </a:xfrm>
          <a:custGeom>
            <a:avLst/>
            <a:gdLst>
              <a:gd name="T0" fmla="*/ 1203325 w 765"/>
              <a:gd name="T1" fmla="*/ 38100 h 861"/>
              <a:gd name="T2" fmla="*/ 1130300 w 765"/>
              <a:gd name="T3" fmla="*/ 38100 h 861"/>
              <a:gd name="T4" fmla="*/ 858838 w 765"/>
              <a:gd name="T5" fmla="*/ 268288 h 861"/>
              <a:gd name="T6" fmla="*/ 506413 w 765"/>
              <a:gd name="T7" fmla="*/ 615950 h 861"/>
              <a:gd name="T8" fmla="*/ 50800 w 765"/>
              <a:gd name="T9" fmla="*/ 1262063 h 861"/>
              <a:gd name="T10" fmla="*/ 204788 w 765"/>
              <a:gd name="T11" fmla="*/ 1247775 h 861"/>
              <a:gd name="T12" fmla="*/ 411163 w 765"/>
              <a:gd name="T13" fmla="*/ 974725 h 861"/>
              <a:gd name="T14" fmla="*/ 698500 w 765"/>
              <a:gd name="T15" fmla="*/ 614363 h 861"/>
              <a:gd name="T16" fmla="*/ 1130300 w 765"/>
              <a:gd name="T17" fmla="*/ 254000 h 861"/>
              <a:gd name="T18" fmla="*/ 1203325 w 765"/>
              <a:gd name="T19" fmla="*/ 38100 h 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5" h="861">
                <a:moveTo>
                  <a:pt x="758" y="24"/>
                </a:moveTo>
                <a:cubicBezTo>
                  <a:pt x="758" y="1"/>
                  <a:pt x="748" y="0"/>
                  <a:pt x="712" y="24"/>
                </a:cubicBezTo>
                <a:cubicBezTo>
                  <a:pt x="676" y="48"/>
                  <a:pt x="606" y="108"/>
                  <a:pt x="541" y="169"/>
                </a:cubicBezTo>
                <a:cubicBezTo>
                  <a:pt x="476" y="230"/>
                  <a:pt x="404" y="284"/>
                  <a:pt x="319" y="388"/>
                </a:cubicBezTo>
                <a:cubicBezTo>
                  <a:pt x="234" y="492"/>
                  <a:pt x="64" y="729"/>
                  <a:pt x="32" y="795"/>
                </a:cubicBezTo>
                <a:cubicBezTo>
                  <a:pt x="0" y="861"/>
                  <a:pt x="91" y="816"/>
                  <a:pt x="129" y="786"/>
                </a:cubicBezTo>
                <a:cubicBezTo>
                  <a:pt x="167" y="756"/>
                  <a:pt x="207" y="680"/>
                  <a:pt x="259" y="614"/>
                </a:cubicBezTo>
                <a:cubicBezTo>
                  <a:pt x="311" y="548"/>
                  <a:pt x="365" y="463"/>
                  <a:pt x="440" y="387"/>
                </a:cubicBezTo>
                <a:cubicBezTo>
                  <a:pt x="515" y="311"/>
                  <a:pt x="659" y="220"/>
                  <a:pt x="712" y="160"/>
                </a:cubicBezTo>
                <a:cubicBezTo>
                  <a:pt x="765" y="100"/>
                  <a:pt x="758" y="47"/>
                  <a:pt x="758" y="24"/>
                </a:cubicBezTo>
                <a:close/>
              </a:path>
            </a:pathLst>
          </a:custGeom>
          <a:solidFill>
            <a:srgbClr val="FFCF37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 rot="47260" flipH="1">
            <a:off x="250825" y="2276202"/>
            <a:ext cx="433388" cy="1844675"/>
          </a:xfrm>
          <a:custGeom>
            <a:avLst/>
            <a:gdLst>
              <a:gd name="T0" fmla="*/ 217564 w 249"/>
              <a:gd name="T1" fmla="*/ 95250 h 1162"/>
              <a:gd name="T2" fmla="*/ 74842 w 249"/>
              <a:gd name="T3" fmla="*/ 20638 h 1162"/>
              <a:gd name="T4" fmla="*/ 13924 w 249"/>
              <a:gd name="T5" fmla="*/ 131763 h 1162"/>
              <a:gd name="T6" fmla="*/ 160127 w 249"/>
              <a:gd name="T7" fmla="*/ 509588 h 1162"/>
              <a:gd name="T8" fmla="*/ 194938 w 249"/>
              <a:gd name="T9" fmla="*/ 1089025 h 1162"/>
              <a:gd name="T10" fmla="*/ 36551 w 249"/>
              <a:gd name="T11" fmla="*/ 1736725 h 1162"/>
              <a:gd name="T12" fmla="*/ 194938 w 249"/>
              <a:gd name="T13" fmla="*/ 1736725 h 1162"/>
              <a:gd name="T14" fmla="*/ 374211 w 249"/>
              <a:gd name="T15" fmla="*/ 1433513 h 1162"/>
              <a:gd name="T16" fmla="*/ 431647 w 249"/>
              <a:gd name="T17" fmla="*/ 1089025 h 1162"/>
              <a:gd name="T18" fmla="*/ 389875 w 249"/>
              <a:gd name="T19" fmla="*/ 590550 h 1162"/>
              <a:gd name="T20" fmla="*/ 217564 w 249"/>
              <a:gd name="T21" fmla="*/ 95250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" h="1162">
                <a:moveTo>
                  <a:pt x="125" y="60"/>
                </a:moveTo>
                <a:cubicBezTo>
                  <a:pt x="95" y="0"/>
                  <a:pt x="62" y="9"/>
                  <a:pt x="43" y="13"/>
                </a:cubicBezTo>
                <a:cubicBezTo>
                  <a:pt x="24" y="17"/>
                  <a:pt x="0" y="32"/>
                  <a:pt x="8" y="83"/>
                </a:cubicBezTo>
                <a:cubicBezTo>
                  <a:pt x="16" y="134"/>
                  <a:pt x="75" y="221"/>
                  <a:pt x="92" y="321"/>
                </a:cubicBezTo>
                <a:cubicBezTo>
                  <a:pt x="109" y="421"/>
                  <a:pt x="124" y="557"/>
                  <a:pt x="112" y="686"/>
                </a:cubicBezTo>
                <a:cubicBezTo>
                  <a:pt x="100" y="815"/>
                  <a:pt x="21" y="1026"/>
                  <a:pt x="21" y="1094"/>
                </a:cubicBezTo>
                <a:cubicBezTo>
                  <a:pt x="21" y="1162"/>
                  <a:pt x="80" y="1126"/>
                  <a:pt x="112" y="1094"/>
                </a:cubicBezTo>
                <a:cubicBezTo>
                  <a:pt x="144" y="1062"/>
                  <a:pt x="192" y="971"/>
                  <a:pt x="215" y="903"/>
                </a:cubicBezTo>
                <a:cubicBezTo>
                  <a:pt x="238" y="835"/>
                  <a:pt x="247" y="774"/>
                  <a:pt x="248" y="686"/>
                </a:cubicBezTo>
                <a:cubicBezTo>
                  <a:pt x="249" y="598"/>
                  <a:pt x="245" y="476"/>
                  <a:pt x="224" y="372"/>
                </a:cubicBezTo>
                <a:cubicBezTo>
                  <a:pt x="203" y="268"/>
                  <a:pt x="146" y="125"/>
                  <a:pt x="125" y="60"/>
                </a:cubicBezTo>
                <a:close/>
              </a:path>
            </a:pathLst>
          </a:custGeom>
          <a:solidFill>
            <a:srgbClr val="FFE181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19461" name="Freeform 7"/>
          <p:cNvSpPr>
            <a:spLocks/>
          </p:cNvSpPr>
          <p:nvPr/>
        </p:nvSpPr>
        <p:spPr bwMode="auto">
          <a:xfrm rot="21416393" flipH="1">
            <a:off x="7429500" y="931590"/>
            <a:ext cx="1089025" cy="1366837"/>
          </a:xfrm>
          <a:custGeom>
            <a:avLst/>
            <a:gdLst>
              <a:gd name="T0" fmla="*/ 1079060 w 765"/>
              <a:gd name="T1" fmla="*/ 38100 h 861"/>
              <a:gd name="T2" fmla="*/ 1013576 w 765"/>
              <a:gd name="T3" fmla="*/ 38100 h 861"/>
              <a:gd name="T4" fmla="*/ 770147 w 765"/>
              <a:gd name="T5" fmla="*/ 268287 h 861"/>
              <a:gd name="T6" fmla="*/ 454116 w 765"/>
              <a:gd name="T7" fmla="*/ 615950 h 861"/>
              <a:gd name="T8" fmla="*/ 45554 w 765"/>
              <a:gd name="T9" fmla="*/ 1262062 h 861"/>
              <a:gd name="T10" fmla="*/ 183640 w 765"/>
              <a:gd name="T11" fmla="*/ 1247775 h 861"/>
              <a:gd name="T12" fmla="*/ 368703 w 765"/>
              <a:gd name="T13" fmla="*/ 974725 h 861"/>
              <a:gd name="T14" fmla="*/ 626367 w 765"/>
              <a:gd name="T15" fmla="*/ 614362 h 861"/>
              <a:gd name="T16" fmla="*/ 1013576 w 765"/>
              <a:gd name="T17" fmla="*/ 254000 h 861"/>
              <a:gd name="T18" fmla="*/ 1079060 w 765"/>
              <a:gd name="T19" fmla="*/ 38100 h 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5" h="861">
                <a:moveTo>
                  <a:pt x="758" y="24"/>
                </a:moveTo>
                <a:cubicBezTo>
                  <a:pt x="758" y="1"/>
                  <a:pt x="748" y="0"/>
                  <a:pt x="712" y="24"/>
                </a:cubicBezTo>
                <a:cubicBezTo>
                  <a:pt x="676" y="48"/>
                  <a:pt x="606" y="108"/>
                  <a:pt x="541" y="169"/>
                </a:cubicBezTo>
                <a:cubicBezTo>
                  <a:pt x="476" y="230"/>
                  <a:pt x="404" y="284"/>
                  <a:pt x="319" y="388"/>
                </a:cubicBezTo>
                <a:cubicBezTo>
                  <a:pt x="234" y="492"/>
                  <a:pt x="64" y="729"/>
                  <a:pt x="32" y="795"/>
                </a:cubicBezTo>
                <a:cubicBezTo>
                  <a:pt x="0" y="861"/>
                  <a:pt x="91" y="816"/>
                  <a:pt x="129" y="786"/>
                </a:cubicBezTo>
                <a:cubicBezTo>
                  <a:pt x="167" y="756"/>
                  <a:pt x="207" y="680"/>
                  <a:pt x="259" y="614"/>
                </a:cubicBezTo>
                <a:cubicBezTo>
                  <a:pt x="311" y="548"/>
                  <a:pt x="365" y="463"/>
                  <a:pt x="440" y="387"/>
                </a:cubicBezTo>
                <a:cubicBezTo>
                  <a:pt x="515" y="311"/>
                  <a:pt x="659" y="220"/>
                  <a:pt x="712" y="160"/>
                </a:cubicBezTo>
                <a:cubicBezTo>
                  <a:pt x="765" y="100"/>
                  <a:pt x="758" y="47"/>
                  <a:pt x="758" y="24"/>
                </a:cubicBezTo>
                <a:close/>
              </a:path>
            </a:pathLst>
          </a:custGeom>
          <a:solidFill>
            <a:srgbClr val="FFE181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19462" name="Freeform 8"/>
          <p:cNvSpPr>
            <a:spLocks/>
          </p:cNvSpPr>
          <p:nvPr/>
        </p:nvSpPr>
        <p:spPr bwMode="auto">
          <a:xfrm>
            <a:off x="8426450" y="2268265"/>
            <a:ext cx="395288" cy="1844675"/>
          </a:xfrm>
          <a:custGeom>
            <a:avLst/>
            <a:gdLst>
              <a:gd name="T0" fmla="*/ 198438 w 249"/>
              <a:gd name="T1" fmla="*/ 95250 h 1162"/>
              <a:gd name="T2" fmla="*/ 68263 w 249"/>
              <a:gd name="T3" fmla="*/ 20638 h 1162"/>
              <a:gd name="T4" fmla="*/ 12700 w 249"/>
              <a:gd name="T5" fmla="*/ 131763 h 1162"/>
              <a:gd name="T6" fmla="*/ 146050 w 249"/>
              <a:gd name="T7" fmla="*/ 509588 h 1162"/>
              <a:gd name="T8" fmla="*/ 177800 w 249"/>
              <a:gd name="T9" fmla="*/ 1089025 h 1162"/>
              <a:gd name="T10" fmla="*/ 33338 w 249"/>
              <a:gd name="T11" fmla="*/ 1736725 h 1162"/>
              <a:gd name="T12" fmla="*/ 177800 w 249"/>
              <a:gd name="T13" fmla="*/ 1736725 h 1162"/>
              <a:gd name="T14" fmla="*/ 341313 w 249"/>
              <a:gd name="T15" fmla="*/ 1433513 h 1162"/>
              <a:gd name="T16" fmla="*/ 393700 w 249"/>
              <a:gd name="T17" fmla="*/ 1089025 h 1162"/>
              <a:gd name="T18" fmla="*/ 355600 w 249"/>
              <a:gd name="T19" fmla="*/ 590550 h 1162"/>
              <a:gd name="T20" fmla="*/ 198438 w 249"/>
              <a:gd name="T21" fmla="*/ 95250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" h="1162">
                <a:moveTo>
                  <a:pt x="125" y="60"/>
                </a:moveTo>
                <a:cubicBezTo>
                  <a:pt x="95" y="0"/>
                  <a:pt x="62" y="9"/>
                  <a:pt x="43" y="13"/>
                </a:cubicBezTo>
                <a:cubicBezTo>
                  <a:pt x="24" y="17"/>
                  <a:pt x="0" y="32"/>
                  <a:pt x="8" y="83"/>
                </a:cubicBezTo>
                <a:cubicBezTo>
                  <a:pt x="16" y="134"/>
                  <a:pt x="75" y="221"/>
                  <a:pt x="92" y="321"/>
                </a:cubicBezTo>
                <a:cubicBezTo>
                  <a:pt x="109" y="421"/>
                  <a:pt x="124" y="557"/>
                  <a:pt x="112" y="686"/>
                </a:cubicBezTo>
                <a:cubicBezTo>
                  <a:pt x="100" y="815"/>
                  <a:pt x="21" y="1026"/>
                  <a:pt x="21" y="1094"/>
                </a:cubicBezTo>
                <a:cubicBezTo>
                  <a:pt x="21" y="1162"/>
                  <a:pt x="80" y="1126"/>
                  <a:pt x="112" y="1094"/>
                </a:cubicBezTo>
                <a:cubicBezTo>
                  <a:pt x="144" y="1062"/>
                  <a:pt x="192" y="971"/>
                  <a:pt x="215" y="903"/>
                </a:cubicBezTo>
                <a:cubicBezTo>
                  <a:pt x="238" y="835"/>
                  <a:pt x="247" y="774"/>
                  <a:pt x="248" y="686"/>
                </a:cubicBezTo>
                <a:cubicBezTo>
                  <a:pt x="249" y="598"/>
                  <a:pt x="245" y="476"/>
                  <a:pt x="224" y="372"/>
                </a:cubicBezTo>
                <a:cubicBezTo>
                  <a:pt x="203" y="268"/>
                  <a:pt x="146" y="125"/>
                  <a:pt x="125" y="60"/>
                </a:cubicBezTo>
                <a:close/>
              </a:path>
            </a:pathLst>
          </a:custGeom>
          <a:solidFill>
            <a:srgbClr val="FFCF37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>
            <a:off x="2514526" y="217509"/>
            <a:ext cx="2009849" cy="1989735"/>
          </a:xfrm>
          <a:custGeom>
            <a:avLst/>
            <a:gdLst>
              <a:gd name="T0" fmla="*/ 2016125 w 1299"/>
              <a:gd name="T1" fmla="*/ 222250 h 1260"/>
              <a:gd name="T2" fmla="*/ 1651000 w 1299"/>
              <a:gd name="T3" fmla="*/ 117475 h 1260"/>
              <a:gd name="T4" fmla="*/ 1112838 w 1299"/>
              <a:gd name="T5" fmla="*/ 12700 h 1260"/>
              <a:gd name="T6" fmla="*/ 642938 w 1299"/>
              <a:gd name="T7" fmla="*/ 44450 h 1260"/>
              <a:gd name="T8" fmla="*/ 282575 w 1299"/>
              <a:gd name="T9" fmla="*/ 117475 h 1260"/>
              <a:gd name="T10" fmla="*/ 66675 w 1299"/>
              <a:gd name="T11" fmla="*/ 188913 h 1260"/>
              <a:gd name="T12" fmla="*/ 58738 w 1299"/>
              <a:gd name="T13" fmla="*/ 304800 h 1260"/>
              <a:gd name="T14" fmla="*/ 415925 w 1299"/>
              <a:gd name="T15" fmla="*/ 309563 h 1260"/>
              <a:gd name="T16" fmla="*/ 695325 w 1299"/>
              <a:gd name="T17" fmla="*/ 311150 h 1260"/>
              <a:gd name="T18" fmla="*/ 838200 w 1299"/>
              <a:gd name="T19" fmla="*/ 398463 h 1260"/>
              <a:gd name="T20" fmla="*/ 1125538 w 1299"/>
              <a:gd name="T21" fmla="*/ 433388 h 1260"/>
              <a:gd name="T22" fmla="*/ 1492250 w 1299"/>
              <a:gd name="T23" fmla="*/ 642938 h 1260"/>
              <a:gd name="T24" fmla="*/ 1520825 w 1299"/>
              <a:gd name="T25" fmla="*/ 1214438 h 1260"/>
              <a:gd name="T26" fmla="*/ 1708150 w 1299"/>
              <a:gd name="T27" fmla="*/ 1776413 h 1260"/>
              <a:gd name="T28" fmla="*/ 2011363 w 1299"/>
              <a:gd name="T29" fmla="*/ 1989138 h 1260"/>
              <a:gd name="T30" fmla="*/ 2016125 w 1299"/>
              <a:gd name="T31" fmla="*/ 1841500 h 1260"/>
              <a:gd name="T32" fmla="*/ 2027238 w 1299"/>
              <a:gd name="T33" fmla="*/ 1136650 h 12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connsiteX0" fmla="*/ 9653 w 9841"/>
              <a:gd name="connsiteY0" fmla="*/ 1065 h 9911"/>
              <a:gd name="connsiteX1" fmla="*/ 7882 w 9841"/>
              <a:gd name="connsiteY1" fmla="*/ 541 h 9911"/>
              <a:gd name="connsiteX2" fmla="*/ 5272 w 9841"/>
              <a:gd name="connsiteY2" fmla="*/ 17 h 9911"/>
              <a:gd name="connsiteX3" fmla="*/ 2994 w 9841"/>
              <a:gd name="connsiteY3" fmla="*/ 176 h 9911"/>
              <a:gd name="connsiteX4" fmla="*/ 1246 w 9841"/>
              <a:gd name="connsiteY4" fmla="*/ 541 h 9911"/>
              <a:gd name="connsiteX5" fmla="*/ 199 w 9841"/>
              <a:gd name="connsiteY5" fmla="*/ 898 h 9911"/>
              <a:gd name="connsiteX6" fmla="*/ 161 w 9841"/>
              <a:gd name="connsiteY6" fmla="*/ 1478 h 9911"/>
              <a:gd name="connsiteX7" fmla="*/ 1893 w 9841"/>
              <a:gd name="connsiteY7" fmla="*/ 1502 h 9911"/>
              <a:gd name="connsiteX8" fmla="*/ 3248 w 9841"/>
              <a:gd name="connsiteY8" fmla="*/ 1510 h 9911"/>
              <a:gd name="connsiteX9" fmla="*/ 3941 w 9841"/>
              <a:gd name="connsiteY9" fmla="*/ 1946 h 9911"/>
              <a:gd name="connsiteX10" fmla="*/ 5334 w 9841"/>
              <a:gd name="connsiteY10" fmla="*/ 2121 h 9911"/>
              <a:gd name="connsiteX11" fmla="*/ 7112 w 9841"/>
              <a:gd name="connsiteY11" fmla="*/ 3168 h 9911"/>
              <a:gd name="connsiteX12" fmla="*/ 7251 w 9841"/>
              <a:gd name="connsiteY12" fmla="*/ 6025 h 9911"/>
              <a:gd name="connsiteX13" fmla="*/ 8159 w 9841"/>
              <a:gd name="connsiteY13" fmla="*/ 8835 h 9911"/>
              <a:gd name="connsiteX14" fmla="*/ 9630 w 9841"/>
              <a:gd name="connsiteY14" fmla="*/ 9898 h 9911"/>
              <a:gd name="connsiteX15" fmla="*/ 9653 w 9841"/>
              <a:gd name="connsiteY15" fmla="*/ 9160 h 9911"/>
              <a:gd name="connsiteX16" fmla="*/ 9841 w 9841"/>
              <a:gd name="connsiteY16" fmla="*/ 1082 h 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41" h="9911">
                <a:moveTo>
                  <a:pt x="9653" y="1065"/>
                </a:moveTo>
                <a:cubicBezTo>
                  <a:pt x="9360" y="970"/>
                  <a:pt x="8613" y="716"/>
                  <a:pt x="7882" y="541"/>
                </a:cubicBezTo>
                <a:cubicBezTo>
                  <a:pt x="7151" y="367"/>
                  <a:pt x="6088" y="81"/>
                  <a:pt x="5272" y="17"/>
                </a:cubicBezTo>
                <a:cubicBezTo>
                  <a:pt x="4456" y="-46"/>
                  <a:pt x="3664" y="89"/>
                  <a:pt x="2994" y="176"/>
                </a:cubicBezTo>
                <a:cubicBezTo>
                  <a:pt x="2324" y="264"/>
                  <a:pt x="1708" y="422"/>
                  <a:pt x="1246" y="541"/>
                </a:cubicBezTo>
                <a:cubicBezTo>
                  <a:pt x="784" y="660"/>
                  <a:pt x="376" y="740"/>
                  <a:pt x="199" y="898"/>
                </a:cubicBezTo>
                <a:cubicBezTo>
                  <a:pt x="22" y="1057"/>
                  <a:pt x="-124" y="1375"/>
                  <a:pt x="161" y="1478"/>
                </a:cubicBezTo>
                <a:cubicBezTo>
                  <a:pt x="446" y="1581"/>
                  <a:pt x="1377" y="1494"/>
                  <a:pt x="1893" y="1502"/>
                </a:cubicBezTo>
                <a:cubicBezTo>
                  <a:pt x="2409" y="1510"/>
                  <a:pt x="2909" y="1438"/>
                  <a:pt x="3248" y="1510"/>
                </a:cubicBezTo>
                <a:cubicBezTo>
                  <a:pt x="3587" y="1581"/>
                  <a:pt x="3594" y="1843"/>
                  <a:pt x="3941" y="1946"/>
                </a:cubicBezTo>
                <a:cubicBezTo>
                  <a:pt x="4287" y="2049"/>
                  <a:pt x="4803" y="1914"/>
                  <a:pt x="5334" y="2121"/>
                </a:cubicBezTo>
                <a:cubicBezTo>
                  <a:pt x="5865" y="2327"/>
                  <a:pt x="6789" y="2517"/>
                  <a:pt x="7112" y="3168"/>
                </a:cubicBezTo>
                <a:cubicBezTo>
                  <a:pt x="7436" y="3819"/>
                  <a:pt x="7074" y="5081"/>
                  <a:pt x="7251" y="6025"/>
                </a:cubicBezTo>
                <a:cubicBezTo>
                  <a:pt x="7428" y="6970"/>
                  <a:pt x="7759" y="8192"/>
                  <a:pt x="8159" y="8835"/>
                </a:cubicBezTo>
                <a:cubicBezTo>
                  <a:pt x="8560" y="9478"/>
                  <a:pt x="9383" y="9843"/>
                  <a:pt x="9630" y="9898"/>
                </a:cubicBezTo>
                <a:cubicBezTo>
                  <a:pt x="9876" y="9954"/>
                  <a:pt x="9637" y="9867"/>
                  <a:pt x="9653" y="9160"/>
                </a:cubicBezTo>
                <a:cubicBezTo>
                  <a:pt x="9668" y="8454"/>
                  <a:pt x="9833" y="1669"/>
                  <a:pt x="9841" y="1082"/>
                </a:cubicBezTo>
              </a:path>
            </a:pathLst>
          </a:custGeom>
          <a:solidFill>
            <a:srgbClr val="FFFF7F"/>
          </a:solidFill>
          <a:ln w="25400" cmpd="sng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>
            <a:off x="4531522" y="249476"/>
            <a:ext cx="1979740" cy="1936556"/>
          </a:xfrm>
          <a:custGeom>
            <a:avLst/>
            <a:gdLst>
              <a:gd name="T0" fmla="*/ 34925 w 1260"/>
              <a:gd name="T1" fmla="*/ 204788 h 1214"/>
              <a:gd name="T2" fmla="*/ 379413 w 1260"/>
              <a:gd name="T3" fmla="*/ 109538 h 1214"/>
              <a:gd name="T4" fmla="*/ 885825 w 1260"/>
              <a:gd name="T5" fmla="*/ 15875 h 1214"/>
              <a:gd name="T6" fmla="*/ 1363663 w 1260"/>
              <a:gd name="T7" fmla="*/ 17463 h 1214"/>
              <a:gd name="T8" fmla="*/ 1771650 w 1260"/>
              <a:gd name="T9" fmla="*/ 84138 h 1214"/>
              <a:gd name="T10" fmla="*/ 1947863 w 1260"/>
              <a:gd name="T11" fmla="*/ 171450 h 1214"/>
              <a:gd name="T12" fmla="*/ 1930400 w 1260"/>
              <a:gd name="T13" fmla="*/ 231775 h 1214"/>
              <a:gd name="T14" fmla="*/ 1530350 w 1260"/>
              <a:gd name="T15" fmla="*/ 231775 h 1214"/>
              <a:gd name="T16" fmla="*/ 1273175 w 1260"/>
              <a:gd name="T17" fmla="*/ 269875 h 1214"/>
              <a:gd name="T18" fmla="*/ 1182688 w 1260"/>
              <a:gd name="T19" fmla="*/ 322263 h 1214"/>
              <a:gd name="T20" fmla="*/ 858838 w 1260"/>
              <a:gd name="T21" fmla="*/ 369888 h 1214"/>
              <a:gd name="T22" fmla="*/ 528638 w 1260"/>
              <a:gd name="T23" fmla="*/ 584200 h 1214"/>
              <a:gd name="T24" fmla="*/ 501650 w 1260"/>
              <a:gd name="T25" fmla="*/ 1098550 h 1214"/>
              <a:gd name="T26" fmla="*/ 330200 w 1260"/>
              <a:gd name="T27" fmla="*/ 1722438 h 1214"/>
              <a:gd name="T28" fmla="*/ 49213 w 1260"/>
              <a:gd name="T29" fmla="*/ 1917700 h 1214"/>
              <a:gd name="T30" fmla="*/ 34925 w 1260"/>
              <a:gd name="T31" fmla="*/ 1662113 h 1214"/>
              <a:gd name="T32" fmla="*/ 25400 w 1260"/>
              <a:gd name="T33" fmla="*/ 1027113 h 1214"/>
              <a:gd name="T34" fmla="*/ 34925 w 1260"/>
              <a:gd name="T35" fmla="*/ 204788 h 12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connsiteX0" fmla="*/ 56 w 9757"/>
              <a:gd name="connsiteY0" fmla="*/ 1031 h 9984"/>
              <a:gd name="connsiteX1" fmla="*/ 1778 w 9757"/>
              <a:gd name="connsiteY1" fmla="*/ 536 h 9984"/>
              <a:gd name="connsiteX2" fmla="*/ 4310 w 9757"/>
              <a:gd name="connsiteY2" fmla="*/ 50 h 9984"/>
              <a:gd name="connsiteX3" fmla="*/ 6698 w 9757"/>
              <a:gd name="connsiteY3" fmla="*/ 59 h 9984"/>
              <a:gd name="connsiteX4" fmla="*/ 8738 w 9757"/>
              <a:gd name="connsiteY4" fmla="*/ 405 h 9984"/>
              <a:gd name="connsiteX5" fmla="*/ 9619 w 9757"/>
              <a:gd name="connsiteY5" fmla="*/ 858 h 9984"/>
              <a:gd name="connsiteX6" fmla="*/ 9532 w 9757"/>
              <a:gd name="connsiteY6" fmla="*/ 1171 h 9984"/>
              <a:gd name="connsiteX7" fmla="*/ 7532 w 9757"/>
              <a:gd name="connsiteY7" fmla="*/ 1171 h 9984"/>
              <a:gd name="connsiteX8" fmla="*/ 6246 w 9757"/>
              <a:gd name="connsiteY8" fmla="*/ 1368 h 9984"/>
              <a:gd name="connsiteX9" fmla="*/ 5794 w 9757"/>
              <a:gd name="connsiteY9" fmla="*/ 1640 h 9984"/>
              <a:gd name="connsiteX10" fmla="*/ 4175 w 9757"/>
              <a:gd name="connsiteY10" fmla="*/ 1887 h 9984"/>
              <a:gd name="connsiteX11" fmla="*/ 2524 w 9757"/>
              <a:gd name="connsiteY11" fmla="*/ 2999 h 9984"/>
              <a:gd name="connsiteX12" fmla="*/ 2389 w 9757"/>
              <a:gd name="connsiteY12" fmla="*/ 5668 h 9984"/>
              <a:gd name="connsiteX13" fmla="*/ 1532 w 9757"/>
              <a:gd name="connsiteY13" fmla="*/ 8905 h 9984"/>
              <a:gd name="connsiteX14" fmla="*/ 127 w 9757"/>
              <a:gd name="connsiteY14" fmla="*/ 9981 h 9984"/>
              <a:gd name="connsiteX15" fmla="*/ 56 w 9757"/>
              <a:gd name="connsiteY15" fmla="*/ 8592 h 9984"/>
              <a:gd name="connsiteX16" fmla="*/ 8 w 9757"/>
              <a:gd name="connsiteY16" fmla="*/ 5297 h 9984"/>
              <a:gd name="connsiteX17" fmla="*/ 56 w 9757"/>
              <a:gd name="connsiteY17" fmla="*/ 1031 h 9984"/>
              <a:gd name="connsiteX0" fmla="*/ 61 w 10004"/>
              <a:gd name="connsiteY0" fmla="*/ 1033 h 10002"/>
              <a:gd name="connsiteX1" fmla="*/ 1826 w 10004"/>
              <a:gd name="connsiteY1" fmla="*/ 537 h 10002"/>
              <a:gd name="connsiteX2" fmla="*/ 4421 w 10004"/>
              <a:gd name="connsiteY2" fmla="*/ 50 h 10002"/>
              <a:gd name="connsiteX3" fmla="*/ 6869 w 10004"/>
              <a:gd name="connsiteY3" fmla="*/ 59 h 10002"/>
              <a:gd name="connsiteX4" fmla="*/ 8960 w 10004"/>
              <a:gd name="connsiteY4" fmla="*/ 406 h 10002"/>
              <a:gd name="connsiteX5" fmla="*/ 9863 w 10004"/>
              <a:gd name="connsiteY5" fmla="*/ 859 h 10002"/>
              <a:gd name="connsiteX6" fmla="*/ 9773 w 10004"/>
              <a:gd name="connsiteY6" fmla="*/ 1173 h 10002"/>
              <a:gd name="connsiteX7" fmla="*/ 7724 w 10004"/>
              <a:gd name="connsiteY7" fmla="*/ 1173 h 10002"/>
              <a:gd name="connsiteX8" fmla="*/ 6406 w 10004"/>
              <a:gd name="connsiteY8" fmla="*/ 1370 h 10002"/>
              <a:gd name="connsiteX9" fmla="*/ 5942 w 10004"/>
              <a:gd name="connsiteY9" fmla="*/ 1643 h 10002"/>
              <a:gd name="connsiteX10" fmla="*/ 4283 w 10004"/>
              <a:gd name="connsiteY10" fmla="*/ 1890 h 10002"/>
              <a:gd name="connsiteX11" fmla="*/ 2591 w 10004"/>
              <a:gd name="connsiteY11" fmla="*/ 3004 h 10002"/>
              <a:gd name="connsiteX12" fmla="*/ 2452 w 10004"/>
              <a:gd name="connsiteY12" fmla="*/ 5677 h 10002"/>
              <a:gd name="connsiteX13" fmla="*/ 1635 w 10004"/>
              <a:gd name="connsiteY13" fmla="*/ 8950 h 10002"/>
              <a:gd name="connsiteX14" fmla="*/ 134 w 10004"/>
              <a:gd name="connsiteY14" fmla="*/ 9997 h 10002"/>
              <a:gd name="connsiteX15" fmla="*/ 61 w 10004"/>
              <a:gd name="connsiteY15" fmla="*/ 8606 h 10002"/>
              <a:gd name="connsiteX16" fmla="*/ 12 w 10004"/>
              <a:gd name="connsiteY16" fmla="*/ 5305 h 10002"/>
              <a:gd name="connsiteX17" fmla="*/ 61 w 10004"/>
              <a:gd name="connsiteY17" fmla="*/ 1033 h 10002"/>
              <a:gd name="connsiteX0" fmla="*/ 61 w 10004"/>
              <a:gd name="connsiteY0" fmla="*/ 1033 h 10002"/>
              <a:gd name="connsiteX1" fmla="*/ 1826 w 10004"/>
              <a:gd name="connsiteY1" fmla="*/ 537 h 10002"/>
              <a:gd name="connsiteX2" fmla="*/ 4421 w 10004"/>
              <a:gd name="connsiteY2" fmla="*/ 50 h 10002"/>
              <a:gd name="connsiteX3" fmla="*/ 6869 w 10004"/>
              <a:gd name="connsiteY3" fmla="*/ 59 h 10002"/>
              <a:gd name="connsiteX4" fmla="*/ 8960 w 10004"/>
              <a:gd name="connsiteY4" fmla="*/ 406 h 10002"/>
              <a:gd name="connsiteX5" fmla="*/ 9863 w 10004"/>
              <a:gd name="connsiteY5" fmla="*/ 859 h 10002"/>
              <a:gd name="connsiteX6" fmla="*/ 9773 w 10004"/>
              <a:gd name="connsiteY6" fmla="*/ 1173 h 10002"/>
              <a:gd name="connsiteX7" fmla="*/ 7724 w 10004"/>
              <a:gd name="connsiteY7" fmla="*/ 1173 h 10002"/>
              <a:gd name="connsiteX8" fmla="*/ 6406 w 10004"/>
              <a:gd name="connsiteY8" fmla="*/ 1370 h 10002"/>
              <a:gd name="connsiteX9" fmla="*/ 5942 w 10004"/>
              <a:gd name="connsiteY9" fmla="*/ 1643 h 10002"/>
              <a:gd name="connsiteX10" fmla="*/ 4283 w 10004"/>
              <a:gd name="connsiteY10" fmla="*/ 1890 h 10002"/>
              <a:gd name="connsiteX11" fmla="*/ 2683 w 10004"/>
              <a:gd name="connsiteY11" fmla="*/ 3004 h 10002"/>
              <a:gd name="connsiteX12" fmla="*/ 2452 w 10004"/>
              <a:gd name="connsiteY12" fmla="*/ 5677 h 10002"/>
              <a:gd name="connsiteX13" fmla="*/ 1635 w 10004"/>
              <a:gd name="connsiteY13" fmla="*/ 8950 h 10002"/>
              <a:gd name="connsiteX14" fmla="*/ 134 w 10004"/>
              <a:gd name="connsiteY14" fmla="*/ 9997 h 10002"/>
              <a:gd name="connsiteX15" fmla="*/ 61 w 10004"/>
              <a:gd name="connsiteY15" fmla="*/ 8606 h 10002"/>
              <a:gd name="connsiteX16" fmla="*/ 12 w 10004"/>
              <a:gd name="connsiteY16" fmla="*/ 5305 h 10002"/>
              <a:gd name="connsiteX17" fmla="*/ 61 w 10004"/>
              <a:gd name="connsiteY17" fmla="*/ 1033 h 10002"/>
              <a:gd name="connsiteX0" fmla="*/ 61 w 10004"/>
              <a:gd name="connsiteY0" fmla="*/ 1033 h 10002"/>
              <a:gd name="connsiteX1" fmla="*/ 1826 w 10004"/>
              <a:gd name="connsiteY1" fmla="*/ 537 h 10002"/>
              <a:gd name="connsiteX2" fmla="*/ 4421 w 10004"/>
              <a:gd name="connsiteY2" fmla="*/ 50 h 10002"/>
              <a:gd name="connsiteX3" fmla="*/ 6869 w 10004"/>
              <a:gd name="connsiteY3" fmla="*/ 59 h 10002"/>
              <a:gd name="connsiteX4" fmla="*/ 8960 w 10004"/>
              <a:gd name="connsiteY4" fmla="*/ 406 h 10002"/>
              <a:gd name="connsiteX5" fmla="*/ 9863 w 10004"/>
              <a:gd name="connsiteY5" fmla="*/ 859 h 10002"/>
              <a:gd name="connsiteX6" fmla="*/ 9773 w 10004"/>
              <a:gd name="connsiteY6" fmla="*/ 1173 h 10002"/>
              <a:gd name="connsiteX7" fmla="*/ 7724 w 10004"/>
              <a:gd name="connsiteY7" fmla="*/ 1173 h 10002"/>
              <a:gd name="connsiteX8" fmla="*/ 6406 w 10004"/>
              <a:gd name="connsiteY8" fmla="*/ 1370 h 10002"/>
              <a:gd name="connsiteX9" fmla="*/ 5942 w 10004"/>
              <a:gd name="connsiteY9" fmla="*/ 1643 h 10002"/>
              <a:gd name="connsiteX10" fmla="*/ 4375 w 10004"/>
              <a:gd name="connsiteY10" fmla="*/ 1952 h 10002"/>
              <a:gd name="connsiteX11" fmla="*/ 2683 w 10004"/>
              <a:gd name="connsiteY11" fmla="*/ 3004 h 10002"/>
              <a:gd name="connsiteX12" fmla="*/ 2452 w 10004"/>
              <a:gd name="connsiteY12" fmla="*/ 5677 h 10002"/>
              <a:gd name="connsiteX13" fmla="*/ 1635 w 10004"/>
              <a:gd name="connsiteY13" fmla="*/ 8950 h 10002"/>
              <a:gd name="connsiteX14" fmla="*/ 134 w 10004"/>
              <a:gd name="connsiteY14" fmla="*/ 9997 h 10002"/>
              <a:gd name="connsiteX15" fmla="*/ 61 w 10004"/>
              <a:gd name="connsiteY15" fmla="*/ 8606 h 10002"/>
              <a:gd name="connsiteX16" fmla="*/ 12 w 10004"/>
              <a:gd name="connsiteY16" fmla="*/ 5305 h 10002"/>
              <a:gd name="connsiteX17" fmla="*/ 61 w 10004"/>
              <a:gd name="connsiteY17" fmla="*/ 1033 h 10002"/>
              <a:gd name="connsiteX0" fmla="*/ 61 w 10004"/>
              <a:gd name="connsiteY0" fmla="*/ 1033 h 10002"/>
              <a:gd name="connsiteX1" fmla="*/ 1826 w 10004"/>
              <a:gd name="connsiteY1" fmla="*/ 537 h 10002"/>
              <a:gd name="connsiteX2" fmla="*/ 4421 w 10004"/>
              <a:gd name="connsiteY2" fmla="*/ 50 h 10002"/>
              <a:gd name="connsiteX3" fmla="*/ 6869 w 10004"/>
              <a:gd name="connsiteY3" fmla="*/ 59 h 10002"/>
              <a:gd name="connsiteX4" fmla="*/ 8960 w 10004"/>
              <a:gd name="connsiteY4" fmla="*/ 406 h 10002"/>
              <a:gd name="connsiteX5" fmla="*/ 9863 w 10004"/>
              <a:gd name="connsiteY5" fmla="*/ 859 h 10002"/>
              <a:gd name="connsiteX6" fmla="*/ 9773 w 10004"/>
              <a:gd name="connsiteY6" fmla="*/ 1173 h 10002"/>
              <a:gd name="connsiteX7" fmla="*/ 7724 w 10004"/>
              <a:gd name="connsiteY7" fmla="*/ 1173 h 10002"/>
              <a:gd name="connsiteX8" fmla="*/ 6406 w 10004"/>
              <a:gd name="connsiteY8" fmla="*/ 1370 h 10002"/>
              <a:gd name="connsiteX9" fmla="*/ 5942 w 10004"/>
              <a:gd name="connsiteY9" fmla="*/ 1643 h 10002"/>
              <a:gd name="connsiteX10" fmla="*/ 4375 w 10004"/>
              <a:gd name="connsiteY10" fmla="*/ 1952 h 10002"/>
              <a:gd name="connsiteX11" fmla="*/ 2683 w 10004"/>
              <a:gd name="connsiteY11" fmla="*/ 3004 h 10002"/>
              <a:gd name="connsiteX12" fmla="*/ 2483 w 10004"/>
              <a:gd name="connsiteY12" fmla="*/ 5924 h 10002"/>
              <a:gd name="connsiteX13" fmla="*/ 1635 w 10004"/>
              <a:gd name="connsiteY13" fmla="*/ 8950 h 10002"/>
              <a:gd name="connsiteX14" fmla="*/ 134 w 10004"/>
              <a:gd name="connsiteY14" fmla="*/ 9997 h 10002"/>
              <a:gd name="connsiteX15" fmla="*/ 61 w 10004"/>
              <a:gd name="connsiteY15" fmla="*/ 8606 h 10002"/>
              <a:gd name="connsiteX16" fmla="*/ 12 w 10004"/>
              <a:gd name="connsiteY16" fmla="*/ 5305 h 10002"/>
              <a:gd name="connsiteX17" fmla="*/ 61 w 10004"/>
              <a:gd name="connsiteY17" fmla="*/ 1033 h 10002"/>
              <a:gd name="connsiteX0" fmla="*/ 61 w 10004"/>
              <a:gd name="connsiteY0" fmla="*/ 1033 h 10002"/>
              <a:gd name="connsiteX1" fmla="*/ 1826 w 10004"/>
              <a:gd name="connsiteY1" fmla="*/ 537 h 10002"/>
              <a:gd name="connsiteX2" fmla="*/ 4421 w 10004"/>
              <a:gd name="connsiteY2" fmla="*/ 50 h 10002"/>
              <a:gd name="connsiteX3" fmla="*/ 6869 w 10004"/>
              <a:gd name="connsiteY3" fmla="*/ 59 h 10002"/>
              <a:gd name="connsiteX4" fmla="*/ 8960 w 10004"/>
              <a:gd name="connsiteY4" fmla="*/ 406 h 10002"/>
              <a:gd name="connsiteX5" fmla="*/ 9863 w 10004"/>
              <a:gd name="connsiteY5" fmla="*/ 859 h 10002"/>
              <a:gd name="connsiteX6" fmla="*/ 9773 w 10004"/>
              <a:gd name="connsiteY6" fmla="*/ 1173 h 10002"/>
              <a:gd name="connsiteX7" fmla="*/ 7724 w 10004"/>
              <a:gd name="connsiteY7" fmla="*/ 1173 h 10002"/>
              <a:gd name="connsiteX8" fmla="*/ 6406 w 10004"/>
              <a:gd name="connsiteY8" fmla="*/ 1370 h 10002"/>
              <a:gd name="connsiteX9" fmla="*/ 5942 w 10004"/>
              <a:gd name="connsiteY9" fmla="*/ 1643 h 10002"/>
              <a:gd name="connsiteX10" fmla="*/ 4375 w 10004"/>
              <a:gd name="connsiteY10" fmla="*/ 1952 h 10002"/>
              <a:gd name="connsiteX11" fmla="*/ 2622 w 10004"/>
              <a:gd name="connsiteY11" fmla="*/ 3220 h 10002"/>
              <a:gd name="connsiteX12" fmla="*/ 2483 w 10004"/>
              <a:gd name="connsiteY12" fmla="*/ 5924 h 10002"/>
              <a:gd name="connsiteX13" fmla="*/ 1635 w 10004"/>
              <a:gd name="connsiteY13" fmla="*/ 8950 h 10002"/>
              <a:gd name="connsiteX14" fmla="*/ 134 w 10004"/>
              <a:gd name="connsiteY14" fmla="*/ 9997 h 10002"/>
              <a:gd name="connsiteX15" fmla="*/ 61 w 10004"/>
              <a:gd name="connsiteY15" fmla="*/ 8606 h 10002"/>
              <a:gd name="connsiteX16" fmla="*/ 12 w 10004"/>
              <a:gd name="connsiteY16" fmla="*/ 5305 h 10002"/>
              <a:gd name="connsiteX17" fmla="*/ 61 w 10004"/>
              <a:gd name="connsiteY17" fmla="*/ 1033 h 10002"/>
              <a:gd name="connsiteX0" fmla="*/ 61 w 10004"/>
              <a:gd name="connsiteY0" fmla="*/ 1033 h 10002"/>
              <a:gd name="connsiteX1" fmla="*/ 1826 w 10004"/>
              <a:gd name="connsiteY1" fmla="*/ 537 h 10002"/>
              <a:gd name="connsiteX2" fmla="*/ 4421 w 10004"/>
              <a:gd name="connsiteY2" fmla="*/ 50 h 10002"/>
              <a:gd name="connsiteX3" fmla="*/ 6869 w 10004"/>
              <a:gd name="connsiteY3" fmla="*/ 59 h 10002"/>
              <a:gd name="connsiteX4" fmla="*/ 8960 w 10004"/>
              <a:gd name="connsiteY4" fmla="*/ 406 h 10002"/>
              <a:gd name="connsiteX5" fmla="*/ 9863 w 10004"/>
              <a:gd name="connsiteY5" fmla="*/ 859 h 10002"/>
              <a:gd name="connsiteX6" fmla="*/ 9773 w 10004"/>
              <a:gd name="connsiteY6" fmla="*/ 1173 h 10002"/>
              <a:gd name="connsiteX7" fmla="*/ 7724 w 10004"/>
              <a:gd name="connsiteY7" fmla="*/ 1173 h 10002"/>
              <a:gd name="connsiteX8" fmla="*/ 6406 w 10004"/>
              <a:gd name="connsiteY8" fmla="*/ 1370 h 10002"/>
              <a:gd name="connsiteX9" fmla="*/ 6156 w 10004"/>
              <a:gd name="connsiteY9" fmla="*/ 1674 h 10002"/>
              <a:gd name="connsiteX10" fmla="*/ 4375 w 10004"/>
              <a:gd name="connsiteY10" fmla="*/ 1952 h 10002"/>
              <a:gd name="connsiteX11" fmla="*/ 2622 w 10004"/>
              <a:gd name="connsiteY11" fmla="*/ 3220 h 10002"/>
              <a:gd name="connsiteX12" fmla="*/ 2483 w 10004"/>
              <a:gd name="connsiteY12" fmla="*/ 5924 h 10002"/>
              <a:gd name="connsiteX13" fmla="*/ 1635 w 10004"/>
              <a:gd name="connsiteY13" fmla="*/ 8950 h 10002"/>
              <a:gd name="connsiteX14" fmla="*/ 134 w 10004"/>
              <a:gd name="connsiteY14" fmla="*/ 9997 h 10002"/>
              <a:gd name="connsiteX15" fmla="*/ 61 w 10004"/>
              <a:gd name="connsiteY15" fmla="*/ 8606 h 10002"/>
              <a:gd name="connsiteX16" fmla="*/ 12 w 10004"/>
              <a:gd name="connsiteY16" fmla="*/ 5305 h 10002"/>
              <a:gd name="connsiteX17" fmla="*/ 61 w 10004"/>
              <a:gd name="connsiteY17" fmla="*/ 1033 h 10002"/>
              <a:gd name="connsiteX0" fmla="*/ 61 w 9997"/>
              <a:gd name="connsiteY0" fmla="*/ 1033 h 10002"/>
              <a:gd name="connsiteX1" fmla="*/ 1826 w 9997"/>
              <a:gd name="connsiteY1" fmla="*/ 537 h 10002"/>
              <a:gd name="connsiteX2" fmla="*/ 4421 w 9997"/>
              <a:gd name="connsiteY2" fmla="*/ 50 h 10002"/>
              <a:gd name="connsiteX3" fmla="*/ 6869 w 9997"/>
              <a:gd name="connsiteY3" fmla="*/ 59 h 10002"/>
              <a:gd name="connsiteX4" fmla="*/ 8960 w 9997"/>
              <a:gd name="connsiteY4" fmla="*/ 406 h 10002"/>
              <a:gd name="connsiteX5" fmla="*/ 9863 w 9997"/>
              <a:gd name="connsiteY5" fmla="*/ 859 h 10002"/>
              <a:gd name="connsiteX6" fmla="*/ 9773 w 9997"/>
              <a:gd name="connsiteY6" fmla="*/ 1173 h 10002"/>
              <a:gd name="connsiteX7" fmla="*/ 7816 w 9997"/>
              <a:gd name="connsiteY7" fmla="*/ 1296 h 10002"/>
              <a:gd name="connsiteX8" fmla="*/ 6406 w 9997"/>
              <a:gd name="connsiteY8" fmla="*/ 1370 h 10002"/>
              <a:gd name="connsiteX9" fmla="*/ 6156 w 9997"/>
              <a:gd name="connsiteY9" fmla="*/ 1674 h 10002"/>
              <a:gd name="connsiteX10" fmla="*/ 4375 w 9997"/>
              <a:gd name="connsiteY10" fmla="*/ 1952 h 10002"/>
              <a:gd name="connsiteX11" fmla="*/ 2622 w 9997"/>
              <a:gd name="connsiteY11" fmla="*/ 3220 h 10002"/>
              <a:gd name="connsiteX12" fmla="*/ 2483 w 9997"/>
              <a:gd name="connsiteY12" fmla="*/ 5924 h 10002"/>
              <a:gd name="connsiteX13" fmla="*/ 1635 w 9997"/>
              <a:gd name="connsiteY13" fmla="*/ 8950 h 10002"/>
              <a:gd name="connsiteX14" fmla="*/ 134 w 9997"/>
              <a:gd name="connsiteY14" fmla="*/ 9997 h 10002"/>
              <a:gd name="connsiteX15" fmla="*/ 61 w 9997"/>
              <a:gd name="connsiteY15" fmla="*/ 8606 h 10002"/>
              <a:gd name="connsiteX16" fmla="*/ 12 w 9997"/>
              <a:gd name="connsiteY16" fmla="*/ 5305 h 10002"/>
              <a:gd name="connsiteX17" fmla="*/ 61 w 9997"/>
              <a:gd name="connsiteY17" fmla="*/ 1033 h 10002"/>
              <a:gd name="connsiteX0" fmla="*/ 61 w 10147"/>
              <a:gd name="connsiteY0" fmla="*/ 1033 h 10000"/>
              <a:gd name="connsiteX1" fmla="*/ 1827 w 10147"/>
              <a:gd name="connsiteY1" fmla="*/ 537 h 10000"/>
              <a:gd name="connsiteX2" fmla="*/ 4422 w 10147"/>
              <a:gd name="connsiteY2" fmla="*/ 50 h 10000"/>
              <a:gd name="connsiteX3" fmla="*/ 6871 w 10147"/>
              <a:gd name="connsiteY3" fmla="*/ 59 h 10000"/>
              <a:gd name="connsiteX4" fmla="*/ 8963 w 10147"/>
              <a:gd name="connsiteY4" fmla="*/ 406 h 10000"/>
              <a:gd name="connsiteX5" fmla="*/ 9866 w 10147"/>
              <a:gd name="connsiteY5" fmla="*/ 859 h 10000"/>
              <a:gd name="connsiteX6" fmla="*/ 9990 w 10147"/>
              <a:gd name="connsiteY6" fmla="*/ 1266 h 10000"/>
              <a:gd name="connsiteX7" fmla="*/ 7818 w 10147"/>
              <a:gd name="connsiteY7" fmla="*/ 1296 h 10000"/>
              <a:gd name="connsiteX8" fmla="*/ 6408 w 10147"/>
              <a:gd name="connsiteY8" fmla="*/ 1370 h 10000"/>
              <a:gd name="connsiteX9" fmla="*/ 6158 w 10147"/>
              <a:gd name="connsiteY9" fmla="*/ 1674 h 10000"/>
              <a:gd name="connsiteX10" fmla="*/ 4376 w 10147"/>
              <a:gd name="connsiteY10" fmla="*/ 1952 h 10000"/>
              <a:gd name="connsiteX11" fmla="*/ 2623 w 10147"/>
              <a:gd name="connsiteY11" fmla="*/ 3219 h 10000"/>
              <a:gd name="connsiteX12" fmla="*/ 2484 w 10147"/>
              <a:gd name="connsiteY12" fmla="*/ 5923 h 10000"/>
              <a:gd name="connsiteX13" fmla="*/ 1635 w 10147"/>
              <a:gd name="connsiteY13" fmla="*/ 8948 h 10000"/>
              <a:gd name="connsiteX14" fmla="*/ 134 w 10147"/>
              <a:gd name="connsiteY14" fmla="*/ 9995 h 10000"/>
              <a:gd name="connsiteX15" fmla="*/ 61 w 10147"/>
              <a:gd name="connsiteY15" fmla="*/ 8604 h 10000"/>
              <a:gd name="connsiteX16" fmla="*/ 12 w 10147"/>
              <a:gd name="connsiteY16" fmla="*/ 5304 h 10000"/>
              <a:gd name="connsiteX17" fmla="*/ 61 w 10147"/>
              <a:gd name="connsiteY17" fmla="*/ 1033 h 10000"/>
              <a:gd name="connsiteX0" fmla="*/ 61 w 10147"/>
              <a:gd name="connsiteY0" fmla="*/ 1033 h 10000"/>
              <a:gd name="connsiteX1" fmla="*/ 1827 w 10147"/>
              <a:gd name="connsiteY1" fmla="*/ 537 h 10000"/>
              <a:gd name="connsiteX2" fmla="*/ 4422 w 10147"/>
              <a:gd name="connsiteY2" fmla="*/ 50 h 10000"/>
              <a:gd name="connsiteX3" fmla="*/ 6871 w 10147"/>
              <a:gd name="connsiteY3" fmla="*/ 59 h 10000"/>
              <a:gd name="connsiteX4" fmla="*/ 8963 w 10147"/>
              <a:gd name="connsiteY4" fmla="*/ 406 h 10000"/>
              <a:gd name="connsiteX5" fmla="*/ 9866 w 10147"/>
              <a:gd name="connsiteY5" fmla="*/ 828 h 10000"/>
              <a:gd name="connsiteX6" fmla="*/ 9990 w 10147"/>
              <a:gd name="connsiteY6" fmla="*/ 1266 h 10000"/>
              <a:gd name="connsiteX7" fmla="*/ 7818 w 10147"/>
              <a:gd name="connsiteY7" fmla="*/ 1296 h 10000"/>
              <a:gd name="connsiteX8" fmla="*/ 6408 w 10147"/>
              <a:gd name="connsiteY8" fmla="*/ 1370 h 10000"/>
              <a:gd name="connsiteX9" fmla="*/ 6158 w 10147"/>
              <a:gd name="connsiteY9" fmla="*/ 1674 h 10000"/>
              <a:gd name="connsiteX10" fmla="*/ 4376 w 10147"/>
              <a:gd name="connsiteY10" fmla="*/ 1952 h 10000"/>
              <a:gd name="connsiteX11" fmla="*/ 2623 w 10147"/>
              <a:gd name="connsiteY11" fmla="*/ 3219 h 10000"/>
              <a:gd name="connsiteX12" fmla="*/ 2484 w 10147"/>
              <a:gd name="connsiteY12" fmla="*/ 5923 h 10000"/>
              <a:gd name="connsiteX13" fmla="*/ 1635 w 10147"/>
              <a:gd name="connsiteY13" fmla="*/ 8948 h 10000"/>
              <a:gd name="connsiteX14" fmla="*/ 134 w 10147"/>
              <a:gd name="connsiteY14" fmla="*/ 9995 h 10000"/>
              <a:gd name="connsiteX15" fmla="*/ 61 w 10147"/>
              <a:gd name="connsiteY15" fmla="*/ 8604 h 10000"/>
              <a:gd name="connsiteX16" fmla="*/ 12 w 10147"/>
              <a:gd name="connsiteY16" fmla="*/ 5304 h 10000"/>
              <a:gd name="connsiteX17" fmla="*/ 61 w 10147"/>
              <a:gd name="connsiteY17" fmla="*/ 1033 h 10000"/>
              <a:gd name="connsiteX0" fmla="*/ 61 w 10147"/>
              <a:gd name="connsiteY0" fmla="*/ 1033 h 10000"/>
              <a:gd name="connsiteX1" fmla="*/ 1827 w 10147"/>
              <a:gd name="connsiteY1" fmla="*/ 537 h 10000"/>
              <a:gd name="connsiteX2" fmla="*/ 4422 w 10147"/>
              <a:gd name="connsiteY2" fmla="*/ 50 h 10000"/>
              <a:gd name="connsiteX3" fmla="*/ 6871 w 10147"/>
              <a:gd name="connsiteY3" fmla="*/ 59 h 10000"/>
              <a:gd name="connsiteX4" fmla="*/ 8963 w 10147"/>
              <a:gd name="connsiteY4" fmla="*/ 406 h 10000"/>
              <a:gd name="connsiteX5" fmla="*/ 9866 w 10147"/>
              <a:gd name="connsiteY5" fmla="*/ 828 h 10000"/>
              <a:gd name="connsiteX6" fmla="*/ 9990 w 10147"/>
              <a:gd name="connsiteY6" fmla="*/ 1266 h 10000"/>
              <a:gd name="connsiteX7" fmla="*/ 7818 w 10147"/>
              <a:gd name="connsiteY7" fmla="*/ 1296 h 10000"/>
              <a:gd name="connsiteX8" fmla="*/ 6592 w 10147"/>
              <a:gd name="connsiteY8" fmla="*/ 1370 h 10000"/>
              <a:gd name="connsiteX9" fmla="*/ 6158 w 10147"/>
              <a:gd name="connsiteY9" fmla="*/ 1674 h 10000"/>
              <a:gd name="connsiteX10" fmla="*/ 4376 w 10147"/>
              <a:gd name="connsiteY10" fmla="*/ 1952 h 10000"/>
              <a:gd name="connsiteX11" fmla="*/ 2623 w 10147"/>
              <a:gd name="connsiteY11" fmla="*/ 3219 h 10000"/>
              <a:gd name="connsiteX12" fmla="*/ 2484 w 10147"/>
              <a:gd name="connsiteY12" fmla="*/ 5923 h 10000"/>
              <a:gd name="connsiteX13" fmla="*/ 1635 w 10147"/>
              <a:gd name="connsiteY13" fmla="*/ 8948 h 10000"/>
              <a:gd name="connsiteX14" fmla="*/ 134 w 10147"/>
              <a:gd name="connsiteY14" fmla="*/ 9995 h 10000"/>
              <a:gd name="connsiteX15" fmla="*/ 61 w 10147"/>
              <a:gd name="connsiteY15" fmla="*/ 8604 h 10000"/>
              <a:gd name="connsiteX16" fmla="*/ 12 w 10147"/>
              <a:gd name="connsiteY16" fmla="*/ 5304 h 10000"/>
              <a:gd name="connsiteX17" fmla="*/ 61 w 10147"/>
              <a:gd name="connsiteY17" fmla="*/ 1033 h 10000"/>
              <a:gd name="connsiteX0" fmla="*/ 61 w 10147"/>
              <a:gd name="connsiteY0" fmla="*/ 1033 h 10000"/>
              <a:gd name="connsiteX1" fmla="*/ 1827 w 10147"/>
              <a:gd name="connsiteY1" fmla="*/ 537 h 10000"/>
              <a:gd name="connsiteX2" fmla="*/ 4422 w 10147"/>
              <a:gd name="connsiteY2" fmla="*/ 50 h 10000"/>
              <a:gd name="connsiteX3" fmla="*/ 6871 w 10147"/>
              <a:gd name="connsiteY3" fmla="*/ 59 h 10000"/>
              <a:gd name="connsiteX4" fmla="*/ 8963 w 10147"/>
              <a:gd name="connsiteY4" fmla="*/ 406 h 10000"/>
              <a:gd name="connsiteX5" fmla="*/ 9866 w 10147"/>
              <a:gd name="connsiteY5" fmla="*/ 828 h 10000"/>
              <a:gd name="connsiteX6" fmla="*/ 9990 w 10147"/>
              <a:gd name="connsiteY6" fmla="*/ 1266 h 10000"/>
              <a:gd name="connsiteX7" fmla="*/ 7818 w 10147"/>
              <a:gd name="connsiteY7" fmla="*/ 1296 h 10000"/>
              <a:gd name="connsiteX8" fmla="*/ 6592 w 10147"/>
              <a:gd name="connsiteY8" fmla="*/ 1370 h 10000"/>
              <a:gd name="connsiteX9" fmla="*/ 6158 w 10147"/>
              <a:gd name="connsiteY9" fmla="*/ 1736 h 10000"/>
              <a:gd name="connsiteX10" fmla="*/ 4376 w 10147"/>
              <a:gd name="connsiteY10" fmla="*/ 1952 h 10000"/>
              <a:gd name="connsiteX11" fmla="*/ 2623 w 10147"/>
              <a:gd name="connsiteY11" fmla="*/ 3219 h 10000"/>
              <a:gd name="connsiteX12" fmla="*/ 2484 w 10147"/>
              <a:gd name="connsiteY12" fmla="*/ 5923 h 10000"/>
              <a:gd name="connsiteX13" fmla="*/ 1635 w 10147"/>
              <a:gd name="connsiteY13" fmla="*/ 8948 h 10000"/>
              <a:gd name="connsiteX14" fmla="*/ 134 w 10147"/>
              <a:gd name="connsiteY14" fmla="*/ 9995 h 10000"/>
              <a:gd name="connsiteX15" fmla="*/ 61 w 10147"/>
              <a:gd name="connsiteY15" fmla="*/ 8604 h 10000"/>
              <a:gd name="connsiteX16" fmla="*/ 12 w 10147"/>
              <a:gd name="connsiteY16" fmla="*/ 5304 h 10000"/>
              <a:gd name="connsiteX17" fmla="*/ 61 w 10147"/>
              <a:gd name="connsiteY17" fmla="*/ 1033 h 10000"/>
              <a:gd name="connsiteX0" fmla="*/ 61 w 10147"/>
              <a:gd name="connsiteY0" fmla="*/ 1033 h 10000"/>
              <a:gd name="connsiteX1" fmla="*/ 1827 w 10147"/>
              <a:gd name="connsiteY1" fmla="*/ 537 h 10000"/>
              <a:gd name="connsiteX2" fmla="*/ 4422 w 10147"/>
              <a:gd name="connsiteY2" fmla="*/ 50 h 10000"/>
              <a:gd name="connsiteX3" fmla="*/ 6871 w 10147"/>
              <a:gd name="connsiteY3" fmla="*/ 59 h 10000"/>
              <a:gd name="connsiteX4" fmla="*/ 8963 w 10147"/>
              <a:gd name="connsiteY4" fmla="*/ 406 h 10000"/>
              <a:gd name="connsiteX5" fmla="*/ 9866 w 10147"/>
              <a:gd name="connsiteY5" fmla="*/ 828 h 10000"/>
              <a:gd name="connsiteX6" fmla="*/ 9990 w 10147"/>
              <a:gd name="connsiteY6" fmla="*/ 1266 h 10000"/>
              <a:gd name="connsiteX7" fmla="*/ 7818 w 10147"/>
              <a:gd name="connsiteY7" fmla="*/ 1296 h 10000"/>
              <a:gd name="connsiteX8" fmla="*/ 6592 w 10147"/>
              <a:gd name="connsiteY8" fmla="*/ 1370 h 10000"/>
              <a:gd name="connsiteX9" fmla="*/ 6158 w 10147"/>
              <a:gd name="connsiteY9" fmla="*/ 1736 h 10000"/>
              <a:gd name="connsiteX10" fmla="*/ 4468 w 10147"/>
              <a:gd name="connsiteY10" fmla="*/ 1952 h 10000"/>
              <a:gd name="connsiteX11" fmla="*/ 2623 w 10147"/>
              <a:gd name="connsiteY11" fmla="*/ 3219 h 10000"/>
              <a:gd name="connsiteX12" fmla="*/ 2484 w 10147"/>
              <a:gd name="connsiteY12" fmla="*/ 5923 h 10000"/>
              <a:gd name="connsiteX13" fmla="*/ 1635 w 10147"/>
              <a:gd name="connsiteY13" fmla="*/ 8948 h 10000"/>
              <a:gd name="connsiteX14" fmla="*/ 134 w 10147"/>
              <a:gd name="connsiteY14" fmla="*/ 9995 h 10000"/>
              <a:gd name="connsiteX15" fmla="*/ 61 w 10147"/>
              <a:gd name="connsiteY15" fmla="*/ 8604 h 10000"/>
              <a:gd name="connsiteX16" fmla="*/ 12 w 10147"/>
              <a:gd name="connsiteY16" fmla="*/ 5304 h 10000"/>
              <a:gd name="connsiteX17" fmla="*/ 61 w 10147"/>
              <a:gd name="connsiteY17" fmla="*/ 10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47" h="10000">
                <a:moveTo>
                  <a:pt x="61" y="1033"/>
                </a:moveTo>
                <a:cubicBezTo>
                  <a:pt x="353" y="942"/>
                  <a:pt x="1102" y="710"/>
                  <a:pt x="1827" y="537"/>
                </a:cubicBezTo>
                <a:cubicBezTo>
                  <a:pt x="2559" y="381"/>
                  <a:pt x="3584" y="133"/>
                  <a:pt x="4422" y="50"/>
                </a:cubicBezTo>
                <a:cubicBezTo>
                  <a:pt x="5261" y="-32"/>
                  <a:pt x="6114" y="1"/>
                  <a:pt x="6871" y="59"/>
                </a:cubicBezTo>
                <a:cubicBezTo>
                  <a:pt x="7628" y="116"/>
                  <a:pt x="8464" y="278"/>
                  <a:pt x="8963" y="406"/>
                </a:cubicBezTo>
                <a:cubicBezTo>
                  <a:pt x="9462" y="534"/>
                  <a:pt x="9695" y="685"/>
                  <a:pt x="9866" y="828"/>
                </a:cubicBezTo>
                <a:cubicBezTo>
                  <a:pt x="10037" y="971"/>
                  <a:pt x="10331" y="1188"/>
                  <a:pt x="9990" y="1266"/>
                </a:cubicBezTo>
                <a:cubicBezTo>
                  <a:pt x="9649" y="1344"/>
                  <a:pt x="8384" y="1279"/>
                  <a:pt x="7818" y="1296"/>
                </a:cubicBezTo>
                <a:cubicBezTo>
                  <a:pt x="7252" y="1313"/>
                  <a:pt x="6869" y="1297"/>
                  <a:pt x="6592" y="1370"/>
                </a:cubicBezTo>
                <a:cubicBezTo>
                  <a:pt x="6315" y="1443"/>
                  <a:pt x="6512" y="1639"/>
                  <a:pt x="6158" y="1736"/>
                </a:cubicBezTo>
                <a:cubicBezTo>
                  <a:pt x="5804" y="1833"/>
                  <a:pt x="5057" y="1705"/>
                  <a:pt x="4468" y="1952"/>
                </a:cubicBezTo>
                <a:cubicBezTo>
                  <a:pt x="3879" y="2199"/>
                  <a:pt x="2954" y="2557"/>
                  <a:pt x="2623" y="3219"/>
                </a:cubicBezTo>
                <a:cubicBezTo>
                  <a:pt x="2292" y="3881"/>
                  <a:pt x="2649" y="4968"/>
                  <a:pt x="2484" y="5923"/>
                </a:cubicBezTo>
                <a:cubicBezTo>
                  <a:pt x="2320" y="6878"/>
                  <a:pt x="2027" y="8269"/>
                  <a:pt x="1635" y="8948"/>
                </a:cubicBezTo>
                <a:cubicBezTo>
                  <a:pt x="1244" y="9627"/>
                  <a:pt x="396" y="10052"/>
                  <a:pt x="134" y="9995"/>
                </a:cubicBezTo>
                <a:cubicBezTo>
                  <a:pt x="-128" y="9938"/>
                  <a:pt x="77" y="9371"/>
                  <a:pt x="61" y="8604"/>
                </a:cubicBezTo>
                <a:cubicBezTo>
                  <a:pt x="45" y="7837"/>
                  <a:pt x="20" y="5857"/>
                  <a:pt x="12" y="5304"/>
                </a:cubicBezTo>
                <a:cubicBezTo>
                  <a:pt x="28" y="3880"/>
                  <a:pt x="45" y="2457"/>
                  <a:pt x="61" y="1033"/>
                </a:cubicBezTo>
                <a:close/>
              </a:path>
            </a:pathLst>
          </a:custGeom>
          <a:solidFill>
            <a:srgbClr val="FFFFAF">
              <a:alpha val="49804"/>
            </a:srgbClr>
          </a:solidFill>
          <a:ln w="2540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19465" name="Freeform 15"/>
          <p:cNvSpPr>
            <a:spLocks/>
          </p:cNvSpPr>
          <p:nvPr/>
        </p:nvSpPr>
        <p:spPr bwMode="auto">
          <a:xfrm>
            <a:off x="5715000" y="2336527"/>
            <a:ext cx="2817813" cy="2400300"/>
          </a:xfrm>
          <a:custGeom>
            <a:avLst/>
            <a:gdLst>
              <a:gd name="T0" fmla="*/ 369888 w 1775"/>
              <a:gd name="T1" fmla="*/ 1812925 h 1512"/>
              <a:gd name="T2" fmla="*/ 9525 w 1775"/>
              <a:gd name="T3" fmla="*/ 1955800 h 1512"/>
              <a:gd name="T4" fmla="*/ 311150 w 1775"/>
              <a:gd name="T5" fmla="*/ 2244725 h 1512"/>
              <a:gd name="T6" fmla="*/ 1162050 w 1775"/>
              <a:gd name="T7" fmla="*/ 2389188 h 1512"/>
              <a:gd name="T8" fmla="*/ 2097088 w 1775"/>
              <a:gd name="T9" fmla="*/ 2173288 h 1512"/>
              <a:gd name="T10" fmla="*/ 2673350 w 1775"/>
              <a:gd name="T11" fmla="*/ 1739900 h 1512"/>
              <a:gd name="T12" fmla="*/ 2817813 w 1775"/>
              <a:gd name="T13" fmla="*/ 947738 h 1512"/>
              <a:gd name="T14" fmla="*/ 2673350 w 1775"/>
              <a:gd name="T15" fmla="*/ 155575 h 1512"/>
              <a:gd name="T16" fmla="*/ 2386013 w 1775"/>
              <a:gd name="T17" fmla="*/ 12700 h 1512"/>
              <a:gd name="T18" fmla="*/ 2128838 w 1775"/>
              <a:gd name="T19" fmla="*/ 173038 h 1512"/>
              <a:gd name="T20" fmla="*/ 2305050 w 1775"/>
              <a:gd name="T21" fmla="*/ 811213 h 1512"/>
              <a:gd name="T22" fmla="*/ 2217738 w 1775"/>
              <a:gd name="T23" fmla="*/ 1373188 h 1512"/>
              <a:gd name="T24" fmla="*/ 1897063 w 1775"/>
              <a:gd name="T25" fmla="*/ 1714500 h 1512"/>
              <a:gd name="T26" fmla="*/ 1325563 w 1775"/>
              <a:gd name="T27" fmla="*/ 1803400 h 1512"/>
              <a:gd name="T28" fmla="*/ 801688 w 1775"/>
              <a:gd name="T29" fmla="*/ 1812925 h 1512"/>
              <a:gd name="T30" fmla="*/ 369888 w 1775"/>
              <a:gd name="T31" fmla="*/ 1812925 h 15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5" h="1512">
                <a:moveTo>
                  <a:pt x="233" y="1142"/>
                </a:moveTo>
                <a:cubicBezTo>
                  <a:pt x="150" y="1157"/>
                  <a:pt x="12" y="1187"/>
                  <a:pt x="6" y="1232"/>
                </a:cubicBezTo>
                <a:cubicBezTo>
                  <a:pt x="0" y="1277"/>
                  <a:pt x="75" y="1369"/>
                  <a:pt x="196" y="1414"/>
                </a:cubicBezTo>
                <a:cubicBezTo>
                  <a:pt x="317" y="1459"/>
                  <a:pt x="545" y="1512"/>
                  <a:pt x="732" y="1505"/>
                </a:cubicBezTo>
                <a:cubicBezTo>
                  <a:pt x="919" y="1498"/>
                  <a:pt x="1162" y="1437"/>
                  <a:pt x="1321" y="1369"/>
                </a:cubicBezTo>
                <a:cubicBezTo>
                  <a:pt x="1480" y="1301"/>
                  <a:pt x="1608" y="1225"/>
                  <a:pt x="1684" y="1096"/>
                </a:cubicBezTo>
                <a:cubicBezTo>
                  <a:pt x="1760" y="967"/>
                  <a:pt x="1775" y="763"/>
                  <a:pt x="1775" y="597"/>
                </a:cubicBezTo>
                <a:cubicBezTo>
                  <a:pt x="1775" y="431"/>
                  <a:pt x="1729" y="196"/>
                  <a:pt x="1684" y="98"/>
                </a:cubicBezTo>
                <a:cubicBezTo>
                  <a:pt x="1639" y="0"/>
                  <a:pt x="1560" y="6"/>
                  <a:pt x="1503" y="8"/>
                </a:cubicBezTo>
                <a:cubicBezTo>
                  <a:pt x="1446" y="10"/>
                  <a:pt x="1349" y="25"/>
                  <a:pt x="1341" y="109"/>
                </a:cubicBezTo>
                <a:cubicBezTo>
                  <a:pt x="1333" y="193"/>
                  <a:pt x="1443" y="385"/>
                  <a:pt x="1452" y="511"/>
                </a:cubicBezTo>
                <a:cubicBezTo>
                  <a:pt x="1461" y="637"/>
                  <a:pt x="1440" y="770"/>
                  <a:pt x="1397" y="865"/>
                </a:cubicBezTo>
                <a:cubicBezTo>
                  <a:pt x="1354" y="960"/>
                  <a:pt x="1289" y="1035"/>
                  <a:pt x="1195" y="1080"/>
                </a:cubicBezTo>
                <a:cubicBezTo>
                  <a:pt x="1101" y="1125"/>
                  <a:pt x="950" y="1126"/>
                  <a:pt x="835" y="1136"/>
                </a:cubicBezTo>
                <a:cubicBezTo>
                  <a:pt x="720" y="1146"/>
                  <a:pt x="605" y="1141"/>
                  <a:pt x="505" y="1142"/>
                </a:cubicBezTo>
                <a:cubicBezTo>
                  <a:pt x="405" y="1143"/>
                  <a:pt x="316" y="1127"/>
                  <a:pt x="233" y="1142"/>
                </a:cubicBezTo>
                <a:close/>
              </a:path>
            </a:pathLst>
          </a:custGeom>
          <a:solidFill>
            <a:srgbClr val="FF6565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19466" name="Freeform 16"/>
          <p:cNvSpPr>
            <a:spLocks/>
          </p:cNvSpPr>
          <p:nvPr/>
        </p:nvSpPr>
        <p:spPr bwMode="auto">
          <a:xfrm flipH="1">
            <a:off x="611188" y="2349227"/>
            <a:ext cx="2447925" cy="2400300"/>
          </a:xfrm>
          <a:custGeom>
            <a:avLst/>
            <a:gdLst>
              <a:gd name="T0" fmla="*/ 321333 w 1775"/>
              <a:gd name="T1" fmla="*/ 1812925 h 1512"/>
              <a:gd name="T2" fmla="*/ 8275 w 1775"/>
              <a:gd name="T3" fmla="*/ 1955800 h 1512"/>
              <a:gd name="T4" fmla="*/ 270306 w 1775"/>
              <a:gd name="T5" fmla="*/ 2244725 h 1512"/>
              <a:gd name="T6" fmla="*/ 1009510 w 1775"/>
              <a:gd name="T7" fmla="*/ 2389188 h 1512"/>
              <a:gd name="T8" fmla="*/ 1821808 w 1775"/>
              <a:gd name="T9" fmla="*/ 2173288 h 1512"/>
              <a:gd name="T10" fmla="*/ 2322426 w 1775"/>
              <a:gd name="T11" fmla="*/ 1739900 h 1512"/>
              <a:gd name="T12" fmla="*/ 2447925 w 1775"/>
              <a:gd name="T13" fmla="*/ 947738 h 1512"/>
              <a:gd name="T14" fmla="*/ 2322426 w 1775"/>
              <a:gd name="T15" fmla="*/ 155575 h 1512"/>
              <a:gd name="T16" fmla="*/ 2072806 w 1775"/>
              <a:gd name="T17" fmla="*/ 12700 h 1512"/>
              <a:gd name="T18" fmla="*/ 1849390 w 1775"/>
              <a:gd name="T19" fmla="*/ 173038 h 1512"/>
              <a:gd name="T20" fmla="*/ 2002472 w 1775"/>
              <a:gd name="T21" fmla="*/ 811213 h 1512"/>
              <a:gd name="T22" fmla="*/ 1926620 w 1775"/>
              <a:gd name="T23" fmla="*/ 1373188 h 1512"/>
              <a:gd name="T24" fmla="*/ 1648040 w 1775"/>
              <a:gd name="T25" fmla="*/ 1714500 h 1512"/>
              <a:gd name="T26" fmla="*/ 1151559 w 1775"/>
              <a:gd name="T27" fmla="*/ 1803400 h 1512"/>
              <a:gd name="T28" fmla="*/ 696452 w 1775"/>
              <a:gd name="T29" fmla="*/ 1812925 h 1512"/>
              <a:gd name="T30" fmla="*/ 321333 w 1775"/>
              <a:gd name="T31" fmla="*/ 1812925 h 15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5" h="1512">
                <a:moveTo>
                  <a:pt x="233" y="1142"/>
                </a:moveTo>
                <a:cubicBezTo>
                  <a:pt x="150" y="1157"/>
                  <a:pt x="12" y="1187"/>
                  <a:pt x="6" y="1232"/>
                </a:cubicBezTo>
                <a:cubicBezTo>
                  <a:pt x="0" y="1277"/>
                  <a:pt x="75" y="1369"/>
                  <a:pt x="196" y="1414"/>
                </a:cubicBezTo>
                <a:cubicBezTo>
                  <a:pt x="317" y="1459"/>
                  <a:pt x="545" y="1512"/>
                  <a:pt x="732" y="1505"/>
                </a:cubicBezTo>
                <a:cubicBezTo>
                  <a:pt x="919" y="1498"/>
                  <a:pt x="1162" y="1437"/>
                  <a:pt x="1321" y="1369"/>
                </a:cubicBezTo>
                <a:cubicBezTo>
                  <a:pt x="1480" y="1301"/>
                  <a:pt x="1608" y="1225"/>
                  <a:pt x="1684" y="1096"/>
                </a:cubicBezTo>
                <a:cubicBezTo>
                  <a:pt x="1760" y="967"/>
                  <a:pt x="1775" y="763"/>
                  <a:pt x="1775" y="597"/>
                </a:cubicBezTo>
                <a:cubicBezTo>
                  <a:pt x="1775" y="431"/>
                  <a:pt x="1729" y="196"/>
                  <a:pt x="1684" y="98"/>
                </a:cubicBezTo>
                <a:cubicBezTo>
                  <a:pt x="1639" y="0"/>
                  <a:pt x="1560" y="6"/>
                  <a:pt x="1503" y="8"/>
                </a:cubicBezTo>
                <a:cubicBezTo>
                  <a:pt x="1446" y="10"/>
                  <a:pt x="1349" y="25"/>
                  <a:pt x="1341" y="109"/>
                </a:cubicBezTo>
                <a:cubicBezTo>
                  <a:pt x="1333" y="193"/>
                  <a:pt x="1443" y="385"/>
                  <a:pt x="1452" y="511"/>
                </a:cubicBezTo>
                <a:cubicBezTo>
                  <a:pt x="1461" y="637"/>
                  <a:pt x="1440" y="770"/>
                  <a:pt x="1397" y="865"/>
                </a:cubicBezTo>
                <a:cubicBezTo>
                  <a:pt x="1354" y="960"/>
                  <a:pt x="1289" y="1035"/>
                  <a:pt x="1195" y="1080"/>
                </a:cubicBezTo>
                <a:cubicBezTo>
                  <a:pt x="1101" y="1125"/>
                  <a:pt x="950" y="1126"/>
                  <a:pt x="835" y="1136"/>
                </a:cubicBezTo>
                <a:cubicBezTo>
                  <a:pt x="720" y="1146"/>
                  <a:pt x="605" y="1141"/>
                  <a:pt x="505" y="1142"/>
                </a:cubicBezTo>
                <a:cubicBezTo>
                  <a:pt x="405" y="1143"/>
                  <a:pt x="316" y="1127"/>
                  <a:pt x="233" y="1142"/>
                </a:cubicBezTo>
                <a:close/>
              </a:path>
            </a:pathLst>
          </a:custGeom>
          <a:solidFill>
            <a:srgbClr val="FFA7A7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 rot="334167">
            <a:off x="2834265" y="308856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 b="1" dirty="0" err="1">
                <a:solidFill>
                  <a:srgbClr val="000000"/>
                </a:solidFill>
              </a:rPr>
              <a:t>spinobulbar</a:t>
            </a:r>
            <a:r>
              <a:rPr lang="hu-HU" altLang="hu-HU" sz="1400" b="1" dirty="0">
                <a:solidFill>
                  <a:srgbClr val="000000"/>
                </a:solidFill>
              </a:rPr>
              <a:t> </a:t>
            </a:r>
            <a:r>
              <a:rPr lang="hu-HU" altLang="hu-HU" sz="1400" b="1" dirty="0" err="1">
                <a:solidFill>
                  <a:srgbClr val="000000"/>
                </a:solidFill>
              </a:rPr>
              <a:t>tract</a:t>
            </a:r>
            <a:endParaRPr lang="en-US" altLang="hu-HU" sz="1400" b="1" dirty="0">
              <a:solidFill>
                <a:srgbClr val="000000"/>
              </a:solidFill>
            </a:endParaRP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 rot="-1533606">
            <a:off x="6732588" y="3933552"/>
            <a:ext cx="230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 b="1" dirty="0" err="1">
                <a:solidFill>
                  <a:srgbClr val="000000"/>
                </a:solidFill>
              </a:rPr>
              <a:t>spinothalamic</a:t>
            </a:r>
            <a:r>
              <a:rPr lang="hu-HU" altLang="hu-HU" sz="1400" b="1" dirty="0">
                <a:solidFill>
                  <a:srgbClr val="000000"/>
                </a:solidFill>
              </a:rPr>
              <a:t> </a:t>
            </a:r>
            <a:r>
              <a:rPr lang="hu-HU" altLang="hu-HU" sz="1400" b="1" dirty="0" err="1">
                <a:solidFill>
                  <a:srgbClr val="000000"/>
                </a:solidFill>
              </a:rPr>
              <a:t>tract</a:t>
            </a:r>
            <a:endParaRPr lang="en-US" altLang="hu-HU" sz="1400" b="1" dirty="0">
              <a:solidFill>
                <a:srgbClr val="000000"/>
              </a:solidFill>
            </a:endParaRPr>
          </a:p>
        </p:txBody>
      </p:sp>
      <p:sp>
        <p:nvSpPr>
          <p:cNvPr id="19469" name="Text Box 19"/>
          <p:cNvSpPr txBox="1">
            <a:spLocks noChangeArrowheads="1"/>
          </p:cNvSpPr>
          <p:nvPr/>
        </p:nvSpPr>
        <p:spPr bwMode="auto">
          <a:xfrm rot="-2815758">
            <a:off x="808831" y="1341959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 b="1">
                <a:solidFill>
                  <a:srgbClr val="000000"/>
                </a:solidFill>
              </a:rPr>
              <a:t>Flechsig</a:t>
            </a:r>
            <a:endParaRPr lang="en-US" altLang="hu-HU" sz="1400" b="1">
              <a:solidFill>
                <a:srgbClr val="000000"/>
              </a:solidFill>
            </a:endParaRPr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 rot="5400000">
            <a:off x="8275638" y="3060427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 b="1">
                <a:solidFill>
                  <a:srgbClr val="000000"/>
                </a:solidFill>
              </a:rPr>
              <a:t>Gowers</a:t>
            </a:r>
            <a:endParaRPr lang="en-US" altLang="hu-HU" sz="1400" b="1">
              <a:solidFill>
                <a:srgbClr val="00000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8CFBAAA-58D2-43DD-875B-B45C70C9B1D3}"/>
              </a:ext>
            </a:extLst>
          </p:cNvPr>
          <p:cNvSpPr txBox="1"/>
          <p:nvPr/>
        </p:nvSpPr>
        <p:spPr>
          <a:xfrm>
            <a:off x="101340" y="5096238"/>
            <a:ext cx="8826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Spinothalamic</a:t>
            </a:r>
            <a:r>
              <a:rPr lang="hu-HU" b="1" dirty="0"/>
              <a:t> </a:t>
            </a:r>
            <a:r>
              <a:rPr lang="hu-HU" b="1" dirty="0" err="1"/>
              <a:t>tract</a:t>
            </a:r>
            <a:r>
              <a:rPr lang="hu-HU" b="1" dirty="0"/>
              <a:t> </a:t>
            </a:r>
            <a:r>
              <a:rPr lang="hu-HU" dirty="0" err="1"/>
              <a:t>situated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anterior</a:t>
            </a:r>
            <a:r>
              <a:rPr lang="hu-HU" dirty="0"/>
              <a:t> and </a:t>
            </a:r>
            <a:r>
              <a:rPr lang="hu-HU" dirty="0" err="1"/>
              <a:t>lateral</a:t>
            </a:r>
            <a:r>
              <a:rPr lang="hu-HU" dirty="0"/>
              <a:t> </a:t>
            </a:r>
            <a:r>
              <a:rPr lang="hu-HU" dirty="0" err="1"/>
              <a:t>funiculi</a:t>
            </a:r>
            <a:r>
              <a:rPr lang="hu-HU" dirty="0"/>
              <a:t> </a:t>
            </a:r>
            <a:r>
              <a:rPr lang="hu-HU" dirty="0" err="1"/>
              <a:t>conveys</a:t>
            </a:r>
            <a:r>
              <a:rPr lang="hu-HU" dirty="0"/>
              <a:t> </a:t>
            </a:r>
            <a:r>
              <a:rPr lang="hu-HU" dirty="0" err="1"/>
              <a:t>protopathic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pain</a:t>
            </a:r>
            <a:r>
              <a:rPr lang="hu-HU" dirty="0" smtClean="0"/>
              <a:t>, </a:t>
            </a:r>
            <a:r>
              <a:rPr lang="hu-HU" dirty="0" err="1" smtClean="0"/>
              <a:t>heat</a:t>
            </a:r>
            <a:r>
              <a:rPr lang="hu-HU" dirty="0" smtClean="0"/>
              <a:t>) </a:t>
            </a:r>
            <a:r>
              <a:rPr lang="hu-HU" dirty="0" err="1"/>
              <a:t>signals</a:t>
            </a:r>
            <a:r>
              <a:rPr lang="hu-HU" dirty="0"/>
              <a:t> </a:t>
            </a:r>
            <a:r>
              <a:rPr lang="hu-HU" dirty="0" err="1"/>
              <a:t>toward</a:t>
            </a:r>
            <a:r>
              <a:rPr lang="hu-HU" dirty="0"/>
              <a:t>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areas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CNS.</a:t>
            </a:r>
          </a:p>
          <a:p>
            <a:r>
              <a:rPr lang="hu-HU" b="1" dirty="0" err="1"/>
              <a:t>Spinobulbar</a:t>
            </a:r>
            <a:r>
              <a:rPr lang="hu-HU" b="1" dirty="0"/>
              <a:t> </a:t>
            </a:r>
            <a:r>
              <a:rPr lang="hu-HU" b="1" dirty="0" err="1"/>
              <a:t>tract</a:t>
            </a:r>
            <a:r>
              <a:rPr lang="hu-HU" b="1" dirty="0"/>
              <a:t> </a:t>
            </a:r>
            <a:r>
              <a:rPr lang="hu-HU" dirty="0" err="1"/>
              <a:t>carries</a:t>
            </a:r>
            <a:r>
              <a:rPr lang="hu-HU" dirty="0"/>
              <a:t> </a:t>
            </a:r>
            <a:r>
              <a:rPr lang="hu-HU" dirty="0" err="1"/>
              <a:t>epicritic</a:t>
            </a:r>
            <a:r>
              <a:rPr lang="hu-HU" dirty="0"/>
              <a:t> and </a:t>
            </a:r>
            <a:r>
              <a:rPr lang="hu-HU" dirty="0" err="1"/>
              <a:t>proprioceptiv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brainstem</a:t>
            </a:r>
            <a:r>
              <a:rPr lang="hu-HU" dirty="0"/>
              <a:t>, </a:t>
            </a:r>
            <a:r>
              <a:rPr lang="hu-HU" dirty="0" err="1"/>
              <a:t>while</a:t>
            </a:r>
            <a:r>
              <a:rPr lang="hu-HU" dirty="0"/>
              <a:t> </a:t>
            </a:r>
            <a:r>
              <a:rPr lang="hu-HU" dirty="0" err="1"/>
              <a:t>dorsal</a:t>
            </a:r>
            <a:r>
              <a:rPr lang="hu-HU" dirty="0"/>
              <a:t> and </a:t>
            </a:r>
            <a:r>
              <a:rPr lang="hu-HU" dirty="0" err="1"/>
              <a:t>ventral</a:t>
            </a:r>
            <a:r>
              <a:rPr lang="hu-HU" dirty="0"/>
              <a:t> </a:t>
            </a:r>
            <a:r>
              <a:rPr lang="hu-HU" dirty="0" err="1"/>
              <a:t>spinocerebellar</a:t>
            </a:r>
            <a:r>
              <a:rPr lang="hu-HU" dirty="0"/>
              <a:t> </a:t>
            </a:r>
            <a:r>
              <a:rPr lang="hu-HU" dirty="0" err="1"/>
              <a:t>tract</a:t>
            </a:r>
            <a:r>
              <a:rPr lang="hu-HU" dirty="0"/>
              <a:t> (</a:t>
            </a:r>
            <a:r>
              <a:rPr lang="hu-HU" dirty="0" err="1"/>
              <a:t>tract</a:t>
            </a:r>
            <a:r>
              <a:rPr lang="hu-HU" dirty="0"/>
              <a:t> of </a:t>
            </a:r>
            <a:r>
              <a:rPr lang="hu-HU" dirty="0" err="1"/>
              <a:t>Flechsig</a:t>
            </a:r>
            <a:r>
              <a:rPr lang="hu-HU" dirty="0"/>
              <a:t> and </a:t>
            </a:r>
            <a:r>
              <a:rPr lang="hu-HU" dirty="0" err="1"/>
              <a:t>Gowers</a:t>
            </a:r>
            <a:r>
              <a:rPr lang="hu-HU" dirty="0"/>
              <a:t>, </a:t>
            </a:r>
            <a:r>
              <a:rPr lang="hu-HU" dirty="0" err="1"/>
              <a:t>respectively</a:t>
            </a:r>
            <a:r>
              <a:rPr lang="hu-HU" dirty="0"/>
              <a:t>) </a:t>
            </a:r>
            <a:r>
              <a:rPr lang="hu-HU" dirty="0" err="1"/>
              <a:t>share</a:t>
            </a:r>
            <a:r>
              <a:rPr lang="hu-HU" dirty="0"/>
              <a:t> </a:t>
            </a:r>
            <a:r>
              <a:rPr lang="hu-HU" dirty="0" err="1"/>
              <a:t>epicritic</a:t>
            </a:r>
            <a:r>
              <a:rPr lang="hu-HU" dirty="0"/>
              <a:t> and </a:t>
            </a:r>
            <a:r>
              <a:rPr lang="hu-HU" dirty="0" err="1"/>
              <a:t>proprioceptiv</a:t>
            </a:r>
            <a:r>
              <a:rPr lang="hu-HU" dirty="0"/>
              <a:t> </a:t>
            </a:r>
            <a:r>
              <a:rPr lang="hu-HU" dirty="0" err="1"/>
              <a:t>signals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cerebellum</a:t>
            </a:r>
            <a:r>
              <a:rPr lang="hu-HU" dirty="0"/>
              <a:t>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1D2A7C1-D13A-4206-9928-0CA0BD14152F}"/>
              </a:ext>
            </a:extLst>
          </p:cNvPr>
          <p:cNvSpPr txBox="1"/>
          <p:nvPr/>
        </p:nvSpPr>
        <p:spPr>
          <a:xfrm>
            <a:off x="467519" y="26963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uncrossed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01B9D3B1-5F62-4D0F-9FD6-44980AA9F8CB}"/>
              </a:ext>
            </a:extLst>
          </p:cNvPr>
          <p:cNvCxnSpPr/>
          <p:nvPr/>
        </p:nvCxnSpPr>
        <p:spPr>
          <a:xfrm>
            <a:off x="1950065" y="461256"/>
            <a:ext cx="81334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94839236-EDD1-4A3E-A3F8-7D6F1DD0C167}"/>
              </a:ext>
            </a:extLst>
          </p:cNvPr>
          <p:cNvCxnSpPr>
            <a:cxnSpLocks/>
          </p:cNvCxnSpPr>
          <p:nvPr/>
        </p:nvCxnSpPr>
        <p:spPr>
          <a:xfrm flipH="1">
            <a:off x="1183062" y="650716"/>
            <a:ext cx="24095" cy="82391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A02BBFE0-C27C-4E34-9BE8-0A775DBB0047}"/>
              </a:ext>
            </a:extLst>
          </p:cNvPr>
          <p:cNvSpPr txBox="1"/>
          <p:nvPr/>
        </p:nvSpPr>
        <p:spPr>
          <a:xfrm>
            <a:off x="7815302" y="903496"/>
            <a:ext cx="116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crossed</a:t>
            </a:r>
            <a:endParaRPr lang="hu-HU" b="1" dirty="0">
              <a:solidFill>
                <a:srgbClr val="C00000"/>
              </a:solidFill>
            </a:endParaRP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83912D7D-83A1-499C-8BA8-A5671F8DAD57}"/>
              </a:ext>
            </a:extLst>
          </p:cNvPr>
          <p:cNvCxnSpPr>
            <a:cxnSpLocks/>
          </p:cNvCxnSpPr>
          <p:nvPr/>
        </p:nvCxnSpPr>
        <p:spPr>
          <a:xfrm flipH="1">
            <a:off x="8077242" y="1382801"/>
            <a:ext cx="141141" cy="14866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A1B3D0FA-D596-4777-B85E-8A38E2523179}"/>
              </a:ext>
            </a:extLst>
          </p:cNvPr>
          <p:cNvCxnSpPr>
            <a:cxnSpLocks/>
          </p:cNvCxnSpPr>
          <p:nvPr/>
        </p:nvCxnSpPr>
        <p:spPr>
          <a:xfrm>
            <a:off x="8320088" y="1382801"/>
            <a:ext cx="305297" cy="12512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52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68313" y="2349500"/>
            <a:ext cx="82296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hu-H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</a:t>
            </a:r>
            <a:r>
              <a:rPr lang="hu-HU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Spinal</a:t>
            </a:r>
            <a:r>
              <a:rPr lang="hu-H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reflex </a:t>
            </a:r>
            <a:r>
              <a:rPr lang="hu-HU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arcs</a:t>
            </a:r>
            <a:endParaRPr lang="hu-H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7989887" cy="2160588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400" dirty="0"/>
              <a:t>II. </a:t>
            </a:r>
            <a:r>
              <a:rPr lang="hu-HU" altLang="hu-HU" sz="4400" dirty="0" err="1"/>
              <a:t>Tracts</a:t>
            </a:r>
            <a:r>
              <a:rPr lang="hu-HU" altLang="hu-HU" sz="4400" dirty="0"/>
              <a:t> of </a:t>
            </a:r>
            <a:r>
              <a:rPr lang="hu-HU" altLang="hu-HU" sz="4400" dirty="0" err="1"/>
              <a:t>the</a:t>
            </a:r>
            <a:r>
              <a:rPr lang="hu-HU" altLang="hu-HU" sz="4400" dirty="0"/>
              <a:t> </a:t>
            </a:r>
            <a:r>
              <a:rPr lang="hu-HU" altLang="hu-HU" sz="4400" dirty="0" err="1"/>
              <a:t>spinal</a:t>
            </a:r>
            <a:r>
              <a:rPr lang="hu-HU" altLang="hu-HU" sz="4400" dirty="0"/>
              <a:t> </a:t>
            </a:r>
            <a:r>
              <a:rPr lang="hu-HU" altLang="hu-HU" sz="4400" dirty="0" err="1"/>
              <a:t>cord</a:t>
            </a: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3200" dirty="0" err="1"/>
              <a:t>Descending</a:t>
            </a:r>
            <a:r>
              <a:rPr lang="hu-HU" altLang="hu-HU" sz="3200" dirty="0"/>
              <a:t> (motor) </a:t>
            </a:r>
            <a:r>
              <a:rPr lang="hu-HU" altLang="hu-HU" sz="3200" dirty="0" err="1"/>
              <a:t>pathways</a:t>
            </a:r>
            <a:endParaRPr lang="en-US" altLang="hu-HU" sz="3200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3213100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47664" y="2996952"/>
            <a:ext cx="6264275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b="1" dirty="0">
                <a:solidFill>
                  <a:schemeClr val="folHlink"/>
                </a:solidFill>
              </a:rPr>
              <a:t>1. EXTRAPYRAMIDAL TRACTS</a:t>
            </a:r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Periodic</a:t>
            </a:r>
            <a:r>
              <a:rPr lang="hu-HU" altLang="hu-HU" dirty="0"/>
              <a:t> and </a:t>
            </a:r>
            <a:r>
              <a:rPr lang="hu-HU" altLang="hu-HU" dirty="0" err="1"/>
              <a:t>automatic</a:t>
            </a:r>
            <a:r>
              <a:rPr lang="hu-HU" altLang="hu-HU" dirty="0"/>
              <a:t> </a:t>
            </a:r>
            <a:r>
              <a:rPr lang="hu-HU" altLang="hu-HU" dirty="0" err="1"/>
              <a:t>movements</a:t>
            </a:r>
            <a:endParaRPr lang="hu-HU" altLang="hu-HU" dirty="0"/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Posture</a:t>
            </a:r>
            <a:r>
              <a:rPr lang="hu-HU" altLang="hu-HU" dirty="0"/>
              <a:t> and body </a:t>
            </a:r>
            <a:r>
              <a:rPr lang="hu-HU" altLang="hu-HU" dirty="0" err="1"/>
              <a:t>balance</a:t>
            </a:r>
            <a:endParaRPr lang="hu-HU" altLang="hu-HU" dirty="0"/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Tone</a:t>
            </a:r>
            <a:r>
              <a:rPr lang="hu-HU" altLang="hu-HU" dirty="0"/>
              <a:t> of </a:t>
            </a:r>
            <a:r>
              <a:rPr lang="hu-HU" altLang="hu-HU" dirty="0" err="1"/>
              <a:t>muscles</a:t>
            </a:r>
            <a:endParaRPr lang="hu-HU" altLang="hu-HU" dirty="0"/>
          </a:p>
          <a:p>
            <a:pPr eaLnBrk="1" hangingPunct="1"/>
            <a:endParaRPr lang="en-US" altLang="hu-HU" dirty="0"/>
          </a:p>
          <a:p>
            <a:pPr eaLnBrk="1" hangingPunct="1">
              <a:spcBef>
                <a:spcPct val="50000"/>
              </a:spcBef>
            </a:pPr>
            <a:r>
              <a:rPr lang="hu-HU" altLang="hu-HU" b="1" dirty="0">
                <a:solidFill>
                  <a:schemeClr val="folHlink"/>
                </a:solidFill>
              </a:rPr>
              <a:t>2. PYRAMIDAL TRACT</a:t>
            </a:r>
            <a:endParaRPr lang="hu-HU" altLang="hu-HU" dirty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hu-HU" altLang="hu-HU" dirty="0"/>
              <a:t> </a:t>
            </a:r>
            <a:r>
              <a:rPr lang="hu-HU" altLang="hu-HU" dirty="0" err="1"/>
              <a:t>Voluntary</a:t>
            </a:r>
            <a:r>
              <a:rPr lang="hu-HU" altLang="hu-HU" dirty="0"/>
              <a:t>, </a:t>
            </a:r>
            <a:r>
              <a:rPr lang="hu-HU" altLang="hu-HU" dirty="0" err="1"/>
              <a:t>individual</a:t>
            </a:r>
            <a:r>
              <a:rPr lang="hu-HU" altLang="hu-HU" dirty="0"/>
              <a:t> </a:t>
            </a:r>
            <a:r>
              <a:rPr lang="hu-HU" altLang="hu-HU" dirty="0" err="1"/>
              <a:t>movements</a:t>
            </a:r>
            <a:endParaRPr lang="hu-HU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25246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1 máso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6" y="116632"/>
            <a:ext cx="87487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Freeform 5"/>
          <p:cNvSpPr>
            <a:spLocks/>
          </p:cNvSpPr>
          <p:nvPr/>
        </p:nvSpPr>
        <p:spPr bwMode="auto">
          <a:xfrm>
            <a:off x="6450378" y="1031032"/>
            <a:ext cx="1522413" cy="1247775"/>
          </a:xfrm>
          <a:custGeom>
            <a:avLst/>
            <a:gdLst>
              <a:gd name="T0" fmla="*/ 906463 w 959"/>
              <a:gd name="T1" fmla="*/ 1588 h 786"/>
              <a:gd name="T2" fmla="*/ 673100 w 959"/>
              <a:gd name="T3" fmla="*/ 165100 h 786"/>
              <a:gd name="T4" fmla="*/ 377825 w 959"/>
              <a:gd name="T5" fmla="*/ 277813 h 786"/>
              <a:gd name="T6" fmla="*/ 58738 w 959"/>
              <a:gd name="T7" fmla="*/ 365125 h 786"/>
              <a:gd name="T8" fmla="*/ 23813 w 959"/>
              <a:gd name="T9" fmla="*/ 598488 h 786"/>
              <a:gd name="T10" fmla="*/ 168275 w 959"/>
              <a:gd name="T11" fmla="*/ 957263 h 786"/>
              <a:gd name="T12" fmla="*/ 620713 w 959"/>
              <a:gd name="T13" fmla="*/ 1169988 h 786"/>
              <a:gd name="T14" fmla="*/ 873125 w 959"/>
              <a:gd name="T15" fmla="*/ 1212850 h 786"/>
              <a:gd name="T16" fmla="*/ 960438 w 959"/>
              <a:gd name="T17" fmla="*/ 957263 h 786"/>
              <a:gd name="T18" fmla="*/ 1192213 w 959"/>
              <a:gd name="T19" fmla="*/ 728663 h 786"/>
              <a:gd name="T20" fmla="*/ 1512888 w 959"/>
              <a:gd name="T21" fmla="*/ 574675 h 786"/>
              <a:gd name="T22" fmla="*/ 1247775 w 959"/>
              <a:gd name="T23" fmla="*/ 381000 h 786"/>
              <a:gd name="T24" fmla="*/ 1027113 w 959"/>
              <a:gd name="T25" fmla="*/ 177800 h 786"/>
              <a:gd name="T26" fmla="*/ 906463 w 959"/>
              <a:gd name="T27" fmla="*/ 1588 h 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59" h="786">
                <a:moveTo>
                  <a:pt x="571" y="1"/>
                </a:moveTo>
                <a:cubicBezTo>
                  <a:pt x="534" y="0"/>
                  <a:pt x="479" y="75"/>
                  <a:pt x="424" y="104"/>
                </a:cubicBezTo>
                <a:cubicBezTo>
                  <a:pt x="369" y="133"/>
                  <a:pt x="302" y="154"/>
                  <a:pt x="238" y="175"/>
                </a:cubicBezTo>
                <a:cubicBezTo>
                  <a:pt x="174" y="196"/>
                  <a:pt x="74" y="196"/>
                  <a:pt x="37" y="230"/>
                </a:cubicBezTo>
                <a:cubicBezTo>
                  <a:pt x="0" y="264"/>
                  <a:pt x="4" y="315"/>
                  <a:pt x="15" y="377"/>
                </a:cubicBezTo>
                <a:cubicBezTo>
                  <a:pt x="26" y="439"/>
                  <a:pt x="43" y="543"/>
                  <a:pt x="106" y="603"/>
                </a:cubicBezTo>
                <a:cubicBezTo>
                  <a:pt x="169" y="663"/>
                  <a:pt x="317" y="710"/>
                  <a:pt x="391" y="737"/>
                </a:cubicBezTo>
                <a:cubicBezTo>
                  <a:pt x="465" y="764"/>
                  <a:pt x="514" y="786"/>
                  <a:pt x="550" y="764"/>
                </a:cubicBezTo>
                <a:cubicBezTo>
                  <a:pt x="586" y="742"/>
                  <a:pt x="572" y="654"/>
                  <a:pt x="605" y="603"/>
                </a:cubicBezTo>
                <a:cubicBezTo>
                  <a:pt x="638" y="552"/>
                  <a:pt x="693" y="499"/>
                  <a:pt x="751" y="459"/>
                </a:cubicBezTo>
                <a:cubicBezTo>
                  <a:pt x="809" y="419"/>
                  <a:pt x="947" y="398"/>
                  <a:pt x="953" y="362"/>
                </a:cubicBezTo>
                <a:cubicBezTo>
                  <a:pt x="959" y="326"/>
                  <a:pt x="837" y="282"/>
                  <a:pt x="786" y="240"/>
                </a:cubicBezTo>
                <a:cubicBezTo>
                  <a:pt x="735" y="198"/>
                  <a:pt x="683" y="152"/>
                  <a:pt x="647" y="112"/>
                </a:cubicBezTo>
                <a:cubicBezTo>
                  <a:pt x="611" y="72"/>
                  <a:pt x="608" y="2"/>
                  <a:pt x="571" y="1"/>
                </a:cubicBezTo>
                <a:close/>
              </a:path>
            </a:pathLst>
          </a:cu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28676" name="Freeform 6"/>
          <p:cNvSpPr>
            <a:spLocks/>
          </p:cNvSpPr>
          <p:nvPr/>
        </p:nvSpPr>
        <p:spPr bwMode="auto">
          <a:xfrm>
            <a:off x="4146916" y="3418632"/>
            <a:ext cx="347662" cy="1366837"/>
          </a:xfrm>
          <a:custGeom>
            <a:avLst/>
            <a:gdLst>
              <a:gd name="T0" fmla="*/ 95250 w 219"/>
              <a:gd name="T1" fmla="*/ 298450 h 861"/>
              <a:gd name="T2" fmla="*/ 23812 w 219"/>
              <a:gd name="T3" fmla="*/ 946150 h 861"/>
              <a:gd name="T4" fmla="*/ 23812 w 219"/>
              <a:gd name="T5" fmla="*/ 1306512 h 861"/>
              <a:gd name="T6" fmla="*/ 168275 w 219"/>
              <a:gd name="T7" fmla="*/ 1306512 h 861"/>
              <a:gd name="T8" fmla="*/ 239712 w 219"/>
              <a:gd name="T9" fmla="*/ 946150 h 861"/>
              <a:gd name="T10" fmla="*/ 257175 w 219"/>
              <a:gd name="T11" fmla="*/ 533400 h 861"/>
              <a:gd name="T12" fmla="*/ 311150 w 219"/>
              <a:gd name="T13" fmla="*/ 227012 h 861"/>
              <a:gd name="T14" fmla="*/ 311150 w 219"/>
              <a:gd name="T15" fmla="*/ 11112 h 861"/>
              <a:gd name="T16" fmla="*/ 95250 w 219"/>
              <a:gd name="T17" fmla="*/ 298450 h 8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9" h="861">
                <a:moveTo>
                  <a:pt x="60" y="188"/>
                </a:moveTo>
                <a:cubicBezTo>
                  <a:pt x="30" y="286"/>
                  <a:pt x="22" y="490"/>
                  <a:pt x="15" y="596"/>
                </a:cubicBezTo>
                <a:cubicBezTo>
                  <a:pt x="8" y="702"/>
                  <a:pt x="0" y="785"/>
                  <a:pt x="15" y="823"/>
                </a:cubicBezTo>
                <a:cubicBezTo>
                  <a:pt x="30" y="861"/>
                  <a:pt x="83" y="861"/>
                  <a:pt x="106" y="823"/>
                </a:cubicBezTo>
                <a:cubicBezTo>
                  <a:pt x="129" y="785"/>
                  <a:pt x="142" y="677"/>
                  <a:pt x="151" y="596"/>
                </a:cubicBezTo>
                <a:cubicBezTo>
                  <a:pt x="160" y="515"/>
                  <a:pt x="155" y="411"/>
                  <a:pt x="162" y="336"/>
                </a:cubicBezTo>
                <a:cubicBezTo>
                  <a:pt x="169" y="261"/>
                  <a:pt x="190" y="198"/>
                  <a:pt x="196" y="143"/>
                </a:cubicBezTo>
                <a:cubicBezTo>
                  <a:pt x="202" y="88"/>
                  <a:pt x="219" y="0"/>
                  <a:pt x="196" y="7"/>
                </a:cubicBezTo>
                <a:cubicBezTo>
                  <a:pt x="173" y="14"/>
                  <a:pt x="90" y="90"/>
                  <a:pt x="60" y="188"/>
                </a:cubicBezTo>
                <a:close/>
              </a:path>
            </a:pathLst>
          </a:cu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77" name="Freeform 7"/>
          <p:cNvSpPr>
            <a:spLocks/>
          </p:cNvSpPr>
          <p:nvPr/>
        </p:nvSpPr>
        <p:spPr bwMode="auto">
          <a:xfrm>
            <a:off x="7704503" y="1688257"/>
            <a:ext cx="627063" cy="588962"/>
          </a:xfrm>
          <a:custGeom>
            <a:avLst/>
            <a:gdLst>
              <a:gd name="T0" fmla="*/ 457200 w 395"/>
              <a:gd name="T1" fmla="*/ 203200 h 371"/>
              <a:gd name="T2" fmla="*/ 276225 w 395"/>
              <a:gd name="T3" fmla="*/ 12700 h 371"/>
              <a:gd name="T4" fmla="*/ 3175 w 395"/>
              <a:gd name="T5" fmla="*/ 127000 h 371"/>
              <a:gd name="T6" fmla="*/ 295275 w 395"/>
              <a:gd name="T7" fmla="*/ 520700 h 371"/>
              <a:gd name="T8" fmla="*/ 579438 w 395"/>
              <a:gd name="T9" fmla="*/ 534987 h 371"/>
              <a:gd name="T10" fmla="*/ 581025 w 395"/>
              <a:gd name="T11" fmla="*/ 374650 h 371"/>
              <a:gd name="T12" fmla="*/ 457200 w 395"/>
              <a:gd name="T13" fmla="*/ 20320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5" h="371">
                <a:moveTo>
                  <a:pt x="288" y="128"/>
                </a:moveTo>
                <a:cubicBezTo>
                  <a:pt x="256" y="90"/>
                  <a:pt x="222" y="16"/>
                  <a:pt x="174" y="8"/>
                </a:cubicBezTo>
                <a:cubicBezTo>
                  <a:pt x="126" y="0"/>
                  <a:pt x="0" y="27"/>
                  <a:pt x="2" y="80"/>
                </a:cubicBezTo>
                <a:cubicBezTo>
                  <a:pt x="4" y="133"/>
                  <a:pt x="126" y="285"/>
                  <a:pt x="186" y="328"/>
                </a:cubicBezTo>
                <a:cubicBezTo>
                  <a:pt x="246" y="371"/>
                  <a:pt x="335" y="352"/>
                  <a:pt x="365" y="337"/>
                </a:cubicBezTo>
                <a:cubicBezTo>
                  <a:pt x="395" y="322"/>
                  <a:pt x="379" y="271"/>
                  <a:pt x="366" y="236"/>
                </a:cubicBezTo>
                <a:cubicBezTo>
                  <a:pt x="353" y="201"/>
                  <a:pt x="320" y="166"/>
                  <a:pt x="288" y="128"/>
                </a:cubicBezTo>
                <a:close/>
              </a:path>
            </a:pathLst>
          </a:custGeom>
          <a:solidFill>
            <a:srgbClr val="99CCFF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8" name="Freeform 8"/>
          <p:cNvSpPr>
            <a:spLocks/>
          </p:cNvSpPr>
          <p:nvPr/>
        </p:nvSpPr>
        <p:spPr bwMode="auto">
          <a:xfrm flipH="1">
            <a:off x="1217978" y="1916857"/>
            <a:ext cx="576263" cy="658812"/>
          </a:xfrm>
          <a:custGeom>
            <a:avLst/>
            <a:gdLst>
              <a:gd name="T0" fmla="*/ 334963 w 363"/>
              <a:gd name="T1" fmla="*/ 47625 h 415"/>
              <a:gd name="T2" fmla="*/ 119063 w 363"/>
              <a:gd name="T3" fmla="*/ 47625 h 415"/>
              <a:gd name="T4" fmla="*/ 47625 w 363"/>
              <a:gd name="T5" fmla="*/ 336550 h 415"/>
              <a:gd name="T6" fmla="*/ 407988 w 363"/>
              <a:gd name="T7" fmla="*/ 552450 h 415"/>
              <a:gd name="T8" fmla="*/ 477838 w 363"/>
              <a:gd name="T9" fmla="*/ 635000 h 415"/>
              <a:gd name="T10" fmla="*/ 479425 w 363"/>
              <a:gd name="T11" fmla="*/ 407987 h 415"/>
              <a:gd name="T12" fmla="*/ 552450 w 363"/>
              <a:gd name="T13" fmla="*/ 263525 h 415"/>
              <a:gd name="T14" fmla="*/ 334963 w 363"/>
              <a:gd name="T15" fmla="*/ 47625 h 4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415">
                <a:moveTo>
                  <a:pt x="211" y="30"/>
                </a:moveTo>
                <a:cubicBezTo>
                  <a:pt x="165" y="7"/>
                  <a:pt x="105" y="0"/>
                  <a:pt x="75" y="30"/>
                </a:cubicBezTo>
                <a:cubicBezTo>
                  <a:pt x="45" y="60"/>
                  <a:pt x="0" y="159"/>
                  <a:pt x="30" y="212"/>
                </a:cubicBezTo>
                <a:cubicBezTo>
                  <a:pt x="60" y="265"/>
                  <a:pt x="212" y="317"/>
                  <a:pt x="257" y="348"/>
                </a:cubicBezTo>
                <a:cubicBezTo>
                  <a:pt x="302" y="379"/>
                  <a:pt x="294" y="415"/>
                  <a:pt x="301" y="400"/>
                </a:cubicBezTo>
                <a:cubicBezTo>
                  <a:pt x="308" y="385"/>
                  <a:pt x="294" y="296"/>
                  <a:pt x="302" y="257"/>
                </a:cubicBezTo>
                <a:cubicBezTo>
                  <a:pt x="310" y="218"/>
                  <a:pt x="363" y="204"/>
                  <a:pt x="348" y="166"/>
                </a:cubicBezTo>
                <a:cubicBezTo>
                  <a:pt x="333" y="128"/>
                  <a:pt x="257" y="53"/>
                  <a:pt x="211" y="30"/>
                </a:cubicBezTo>
                <a:close/>
              </a:path>
            </a:pathLst>
          </a:custGeom>
          <a:solidFill>
            <a:srgbClr val="FF00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79" name="Freeform 9"/>
          <p:cNvSpPr>
            <a:spLocks/>
          </p:cNvSpPr>
          <p:nvPr/>
        </p:nvSpPr>
        <p:spPr bwMode="auto">
          <a:xfrm flipH="1">
            <a:off x="3089641" y="3429744"/>
            <a:ext cx="1295400" cy="731838"/>
          </a:xfrm>
          <a:custGeom>
            <a:avLst/>
            <a:gdLst>
              <a:gd name="T0" fmla="*/ 1257923 w 795"/>
              <a:gd name="T1" fmla="*/ 695325 h 461"/>
              <a:gd name="T2" fmla="*/ 593114 w 795"/>
              <a:gd name="T3" fmla="*/ 479425 h 461"/>
              <a:gd name="T4" fmla="*/ 74954 w 795"/>
              <a:gd name="T5" fmla="*/ 47625 h 461"/>
              <a:gd name="T6" fmla="*/ 148278 w 795"/>
              <a:gd name="T7" fmla="*/ 190500 h 461"/>
              <a:gd name="T8" fmla="*/ 371511 w 795"/>
              <a:gd name="T9" fmla="*/ 479425 h 461"/>
              <a:gd name="T10" fmla="*/ 814717 w 795"/>
              <a:gd name="T11" fmla="*/ 695325 h 461"/>
              <a:gd name="T12" fmla="*/ 1257923 w 795"/>
              <a:gd name="T13" fmla="*/ 695325 h 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5" h="461">
                <a:moveTo>
                  <a:pt x="772" y="438"/>
                </a:moveTo>
                <a:cubicBezTo>
                  <a:pt x="749" y="415"/>
                  <a:pt x="485" y="370"/>
                  <a:pt x="364" y="302"/>
                </a:cubicBezTo>
                <a:cubicBezTo>
                  <a:pt x="243" y="234"/>
                  <a:pt x="92" y="60"/>
                  <a:pt x="46" y="30"/>
                </a:cubicBezTo>
                <a:cubicBezTo>
                  <a:pt x="0" y="0"/>
                  <a:pt x="61" y="75"/>
                  <a:pt x="91" y="120"/>
                </a:cubicBezTo>
                <a:cubicBezTo>
                  <a:pt x="121" y="165"/>
                  <a:pt x="160" y="249"/>
                  <a:pt x="228" y="302"/>
                </a:cubicBezTo>
                <a:cubicBezTo>
                  <a:pt x="296" y="355"/>
                  <a:pt x="409" y="415"/>
                  <a:pt x="500" y="438"/>
                </a:cubicBezTo>
                <a:cubicBezTo>
                  <a:pt x="591" y="461"/>
                  <a:pt x="795" y="461"/>
                  <a:pt x="772" y="438"/>
                </a:cubicBezTo>
                <a:close/>
              </a:path>
            </a:pathLst>
          </a:custGeom>
          <a:solidFill>
            <a:srgbClr val="FF00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0" name="Freeform 11"/>
          <p:cNvSpPr>
            <a:spLocks/>
          </p:cNvSpPr>
          <p:nvPr/>
        </p:nvSpPr>
        <p:spPr bwMode="auto">
          <a:xfrm>
            <a:off x="4962891" y="3932982"/>
            <a:ext cx="325437" cy="852487"/>
          </a:xfrm>
          <a:custGeom>
            <a:avLst/>
            <a:gdLst>
              <a:gd name="T0" fmla="*/ 26732 w 280"/>
              <a:gd name="T1" fmla="*/ 41806 h 469"/>
              <a:gd name="T2" fmla="*/ 184802 w 280"/>
              <a:gd name="T3" fmla="*/ 123602 h 469"/>
              <a:gd name="T4" fmla="*/ 290569 w 280"/>
              <a:gd name="T5" fmla="*/ 454417 h 469"/>
              <a:gd name="T6" fmla="*/ 290569 w 280"/>
              <a:gd name="T7" fmla="*/ 783416 h 469"/>
              <a:gd name="T8" fmla="*/ 80197 w 280"/>
              <a:gd name="T9" fmla="*/ 783416 h 469"/>
              <a:gd name="T10" fmla="*/ 26732 w 280"/>
              <a:gd name="T11" fmla="*/ 370805 h 469"/>
              <a:gd name="T12" fmla="*/ 26732 w 280"/>
              <a:gd name="T13" fmla="*/ 41806 h 4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0" h="469">
                <a:moveTo>
                  <a:pt x="23" y="23"/>
                </a:moveTo>
                <a:cubicBezTo>
                  <a:pt x="46" y="0"/>
                  <a:pt x="121" y="30"/>
                  <a:pt x="159" y="68"/>
                </a:cubicBezTo>
                <a:cubicBezTo>
                  <a:pt x="197" y="106"/>
                  <a:pt x="235" y="190"/>
                  <a:pt x="250" y="250"/>
                </a:cubicBezTo>
                <a:cubicBezTo>
                  <a:pt x="265" y="310"/>
                  <a:pt x="280" y="401"/>
                  <a:pt x="250" y="431"/>
                </a:cubicBezTo>
                <a:cubicBezTo>
                  <a:pt x="220" y="461"/>
                  <a:pt x="107" y="469"/>
                  <a:pt x="69" y="431"/>
                </a:cubicBezTo>
                <a:cubicBezTo>
                  <a:pt x="31" y="393"/>
                  <a:pt x="31" y="272"/>
                  <a:pt x="23" y="204"/>
                </a:cubicBezTo>
                <a:cubicBezTo>
                  <a:pt x="15" y="136"/>
                  <a:pt x="0" y="46"/>
                  <a:pt x="23" y="23"/>
                </a:cubicBezTo>
                <a:close/>
              </a:path>
            </a:pathLst>
          </a:cu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1" name="Freeform 12"/>
          <p:cNvSpPr>
            <a:spLocks/>
          </p:cNvSpPr>
          <p:nvPr/>
        </p:nvSpPr>
        <p:spPr bwMode="auto">
          <a:xfrm flipH="1">
            <a:off x="2081578" y="4580682"/>
            <a:ext cx="936625" cy="323850"/>
          </a:xfrm>
          <a:custGeom>
            <a:avLst/>
            <a:gdLst>
              <a:gd name="T0" fmla="*/ 891304 w 620"/>
              <a:gd name="T1" fmla="*/ 155575 h 204"/>
              <a:gd name="T2" fmla="*/ 410906 w 620"/>
              <a:gd name="T3" fmla="*/ 84138 h 204"/>
              <a:gd name="T4" fmla="*/ 67981 w 620"/>
              <a:gd name="T5" fmla="*/ 11113 h 204"/>
              <a:gd name="T6" fmla="*/ 0 w 620"/>
              <a:gd name="T7" fmla="*/ 155575 h 204"/>
              <a:gd name="T8" fmla="*/ 67981 w 620"/>
              <a:gd name="T9" fmla="*/ 300038 h 204"/>
              <a:gd name="T10" fmla="*/ 273434 w 620"/>
              <a:gd name="T11" fmla="*/ 300038 h 204"/>
              <a:gd name="T12" fmla="*/ 684341 w 620"/>
              <a:gd name="T13" fmla="*/ 227013 h 204"/>
              <a:gd name="T14" fmla="*/ 891304 w 620"/>
              <a:gd name="T15" fmla="*/ 155575 h 2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0" h="204">
                <a:moveTo>
                  <a:pt x="590" y="98"/>
                </a:moveTo>
                <a:cubicBezTo>
                  <a:pt x="560" y="83"/>
                  <a:pt x="363" y="68"/>
                  <a:pt x="272" y="53"/>
                </a:cubicBezTo>
                <a:cubicBezTo>
                  <a:pt x="181" y="38"/>
                  <a:pt x="90" y="0"/>
                  <a:pt x="45" y="7"/>
                </a:cubicBezTo>
                <a:cubicBezTo>
                  <a:pt x="0" y="14"/>
                  <a:pt x="0" y="68"/>
                  <a:pt x="0" y="98"/>
                </a:cubicBezTo>
                <a:cubicBezTo>
                  <a:pt x="0" y="128"/>
                  <a:pt x="15" y="174"/>
                  <a:pt x="45" y="189"/>
                </a:cubicBezTo>
                <a:cubicBezTo>
                  <a:pt x="75" y="204"/>
                  <a:pt x="113" y="197"/>
                  <a:pt x="181" y="189"/>
                </a:cubicBezTo>
                <a:cubicBezTo>
                  <a:pt x="249" y="181"/>
                  <a:pt x="385" y="158"/>
                  <a:pt x="453" y="143"/>
                </a:cubicBezTo>
                <a:cubicBezTo>
                  <a:pt x="521" y="128"/>
                  <a:pt x="620" y="113"/>
                  <a:pt x="590" y="98"/>
                </a:cubicBezTo>
                <a:close/>
              </a:path>
            </a:pathLst>
          </a:cu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2" name="Freeform 13"/>
          <p:cNvSpPr>
            <a:spLocks/>
          </p:cNvSpPr>
          <p:nvPr/>
        </p:nvSpPr>
        <p:spPr bwMode="auto">
          <a:xfrm flipH="1">
            <a:off x="3018203" y="4221907"/>
            <a:ext cx="687388" cy="647700"/>
          </a:xfrm>
          <a:custGeom>
            <a:avLst/>
            <a:gdLst>
              <a:gd name="T0" fmla="*/ 553184 w 420"/>
              <a:gd name="T1" fmla="*/ 176213 h 408"/>
              <a:gd name="T2" fmla="*/ 256952 w 420"/>
              <a:gd name="T3" fmla="*/ 31750 h 408"/>
              <a:gd name="T4" fmla="*/ 34369 w 420"/>
              <a:gd name="T5" fmla="*/ 31750 h 408"/>
              <a:gd name="T6" fmla="*/ 52372 w 420"/>
              <a:gd name="T7" fmla="*/ 219075 h 408"/>
              <a:gd name="T8" fmla="*/ 34369 w 420"/>
              <a:gd name="T9" fmla="*/ 463550 h 408"/>
              <a:gd name="T10" fmla="*/ 256952 w 420"/>
              <a:gd name="T11" fmla="*/ 534988 h 408"/>
              <a:gd name="T12" fmla="*/ 626832 w 420"/>
              <a:gd name="T13" fmla="*/ 608013 h 408"/>
              <a:gd name="T14" fmla="*/ 620286 w 420"/>
              <a:gd name="T15" fmla="*/ 296863 h 408"/>
              <a:gd name="T16" fmla="*/ 553184 w 420"/>
              <a:gd name="T17" fmla="*/ 176213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408">
                <a:moveTo>
                  <a:pt x="338" y="111"/>
                </a:moveTo>
                <a:cubicBezTo>
                  <a:pt x="300" y="66"/>
                  <a:pt x="210" y="35"/>
                  <a:pt x="157" y="20"/>
                </a:cubicBezTo>
                <a:cubicBezTo>
                  <a:pt x="104" y="5"/>
                  <a:pt x="42" y="0"/>
                  <a:pt x="21" y="20"/>
                </a:cubicBezTo>
                <a:cubicBezTo>
                  <a:pt x="0" y="40"/>
                  <a:pt x="32" y="93"/>
                  <a:pt x="32" y="138"/>
                </a:cubicBezTo>
                <a:cubicBezTo>
                  <a:pt x="32" y="183"/>
                  <a:pt x="0" y="259"/>
                  <a:pt x="21" y="292"/>
                </a:cubicBezTo>
                <a:cubicBezTo>
                  <a:pt x="42" y="325"/>
                  <a:pt x="97" y="322"/>
                  <a:pt x="157" y="337"/>
                </a:cubicBezTo>
                <a:cubicBezTo>
                  <a:pt x="217" y="352"/>
                  <a:pt x="346" y="408"/>
                  <a:pt x="383" y="383"/>
                </a:cubicBezTo>
                <a:cubicBezTo>
                  <a:pt x="420" y="358"/>
                  <a:pt x="386" y="232"/>
                  <a:pt x="379" y="187"/>
                </a:cubicBezTo>
                <a:cubicBezTo>
                  <a:pt x="372" y="142"/>
                  <a:pt x="347" y="127"/>
                  <a:pt x="338" y="111"/>
                </a:cubicBezTo>
                <a:close/>
              </a:path>
            </a:pathLst>
          </a:custGeom>
          <a:solidFill>
            <a:srgbClr val="CC99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83" name="Freeform 14"/>
          <p:cNvSpPr>
            <a:spLocks/>
          </p:cNvSpPr>
          <p:nvPr/>
        </p:nvSpPr>
        <p:spPr bwMode="auto">
          <a:xfrm>
            <a:off x="1289416" y="1091357"/>
            <a:ext cx="1371600" cy="1209675"/>
          </a:xfrm>
          <a:custGeom>
            <a:avLst/>
            <a:gdLst>
              <a:gd name="T0" fmla="*/ 481013 w 864"/>
              <a:gd name="T1" fmla="*/ 7938 h 762"/>
              <a:gd name="T2" fmla="*/ 712788 w 864"/>
              <a:gd name="T3" fmla="*/ 161925 h 762"/>
              <a:gd name="T4" fmla="*/ 1028700 w 864"/>
              <a:gd name="T5" fmla="*/ 239713 h 762"/>
              <a:gd name="T6" fmla="*/ 1316038 w 864"/>
              <a:gd name="T7" fmla="*/ 327025 h 762"/>
              <a:gd name="T8" fmla="*/ 1347788 w 864"/>
              <a:gd name="T9" fmla="*/ 560388 h 762"/>
              <a:gd name="T10" fmla="*/ 1176338 w 864"/>
              <a:gd name="T11" fmla="*/ 911225 h 762"/>
              <a:gd name="T12" fmla="*/ 811213 w 864"/>
              <a:gd name="T13" fmla="*/ 1131888 h 762"/>
              <a:gd name="T14" fmla="*/ 584200 w 864"/>
              <a:gd name="T15" fmla="*/ 1174750 h 762"/>
              <a:gd name="T16" fmla="*/ 504825 w 864"/>
              <a:gd name="T17" fmla="*/ 919163 h 762"/>
              <a:gd name="T18" fmla="*/ 296863 w 864"/>
              <a:gd name="T19" fmla="*/ 690563 h 762"/>
              <a:gd name="T20" fmla="*/ 7938 w 864"/>
              <a:gd name="T21" fmla="*/ 536575 h 762"/>
              <a:gd name="T22" fmla="*/ 247650 w 864"/>
              <a:gd name="T23" fmla="*/ 342900 h 762"/>
              <a:gd name="T24" fmla="*/ 444500 w 864"/>
              <a:gd name="T25" fmla="*/ 139700 h 762"/>
              <a:gd name="T26" fmla="*/ 481013 w 864"/>
              <a:gd name="T27" fmla="*/ 7938 h 7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64" h="762">
                <a:moveTo>
                  <a:pt x="303" y="5"/>
                </a:moveTo>
                <a:cubicBezTo>
                  <a:pt x="331" y="7"/>
                  <a:pt x="392" y="78"/>
                  <a:pt x="449" y="102"/>
                </a:cubicBezTo>
                <a:cubicBezTo>
                  <a:pt x="506" y="126"/>
                  <a:pt x="585" y="134"/>
                  <a:pt x="648" y="151"/>
                </a:cubicBezTo>
                <a:cubicBezTo>
                  <a:pt x="711" y="168"/>
                  <a:pt x="795" y="172"/>
                  <a:pt x="829" y="206"/>
                </a:cubicBezTo>
                <a:cubicBezTo>
                  <a:pt x="862" y="240"/>
                  <a:pt x="864" y="292"/>
                  <a:pt x="849" y="353"/>
                </a:cubicBezTo>
                <a:cubicBezTo>
                  <a:pt x="834" y="414"/>
                  <a:pt x="797" y="514"/>
                  <a:pt x="741" y="574"/>
                </a:cubicBezTo>
                <a:cubicBezTo>
                  <a:pt x="685" y="634"/>
                  <a:pt x="573" y="685"/>
                  <a:pt x="511" y="713"/>
                </a:cubicBezTo>
                <a:cubicBezTo>
                  <a:pt x="449" y="741"/>
                  <a:pt x="400" y="762"/>
                  <a:pt x="368" y="740"/>
                </a:cubicBezTo>
                <a:cubicBezTo>
                  <a:pt x="335" y="718"/>
                  <a:pt x="348" y="630"/>
                  <a:pt x="318" y="579"/>
                </a:cubicBezTo>
                <a:cubicBezTo>
                  <a:pt x="289" y="528"/>
                  <a:pt x="239" y="475"/>
                  <a:pt x="187" y="435"/>
                </a:cubicBezTo>
                <a:cubicBezTo>
                  <a:pt x="135" y="395"/>
                  <a:pt x="11" y="374"/>
                  <a:pt x="5" y="338"/>
                </a:cubicBezTo>
                <a:cubicBezTo>
                  <a:pt x="0" y="302"/>
                  <a:pt x="110" y="258"/>
                  <a:pt x="156" y="216"/>
                </a:cubicBezTo>
                <a:cubicBezTo>
                  <a:pt x="201" y="174"/>
                  <a:pt x="256" y="123"/>
                  <a:pt x="280" y="88"/>
                </a:cubicBezTo>
                <a:cubicBezTo>
                  <a:pt x="304" y="53"/>
                  <a:pt x="274" y="0"/>
                  <a:pt x="303" y="5"/>
                </a:cubicBezTo>
                <a:close/>
              </a:path>
            </a:pathLst>
          </a:custGeom>
          <a:solidFill>
            <a:srgbClr val="93FFC4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84" name="Freeform 15"/>
          <p:cNvSpPr>
            <a:spLocks/>
          </p:cNvSpPr>
          <p:nvPr/>
        </p:nvSpPr>
        <p:spPr bwMode="auto">
          <a:xfrm>
            <a:off x="757603" y="1670794"/>
            <a:ext cx="652463" cy="633413"/>
          </a:xfrm>
          <a:custGeom>
            <a:avLst/>
            <a:gdLst>
              <a:gd name="T0" fmla="*/ 163513 w 411"/>
              <a:gd name="T1" fmla="*/ 300038 h 399"/>
              <a:gd name="T2" fmla="*/ 430213 w 411"/>
              <a:gd name="T3" fmla="*/ 22225 h 399"/>
              <a:gd name="T4" fmla="*/ 639763 w 411"/>
              <a:gd name="T5" fmla="*/ 166688 h 399"/>
              <a:gd name="T6" fmla="*/ 350838 w 411"/>
              <a:gd name="T7" fmla="*/ 560388 h 399"/>
              <a:gd name="T8" fmla="*/ 131763 w 411"/>
              <a:gd name="T9" fmla="*/ 604838 h 399"/>
              <a:gd name="T10" fmla="*/ 11113 w 411"/>
              <a:gd name="T11" fmla="*/ 552450 h 399"/>
              <a:gd name="T12" fmla="*/ 68263 w 411"/>
              <a:gd name="T13" fmla="*/ 414338 h 399"/>
              <a:gd name="T14" fmla="*/ 163513 w 411"/>
              <a:gd name="T15" fmla="*/ 300038 h 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1" h="399">
                <a:moveTo>
                  <a:pt x="103" y="189"/>
                </a:moveTo>
                <a:cubicBezTo>
                  <a:pt x="141" y="148"/>
                  <a:pt x="221" y="28"/>
                  <a:pt x="271" y="14"/>
                </a:cubicBezTo>
                <a:cubicBezTo>
                  <a:pt x="321" y="0"/>
                  <a:pt x="411" y="49"/>
                  <a:pt x="403" y="105"/>
                </a:cubicBezTo>
                <a:cubicBezTo>
                  <a:pt x="395" y="161"/>
                  <a:pt x="275" y="307"/>
                  <a:pt x="221" y="353"/>
                </a:cubicBezTo>
                <a:cubicBezTo>
                  <a:pt x="168" y="399"/>
                  <a:pt x="119" y="382"/>
                  <a:pt x="83" y="381"/>
                </a:cubicBezTo>
                <a:cubicBezTo>
                  <a:pt x="47" y="380"/>
                  <a:pt x="14" y="368"/>
                  <a:pt x="7" y="348"/>
                </a:cubicBezTo>
                <a:cubicBezTo>
                  <a:pt x="0" y="328"/>
                  <a:pt x="27" y="287"/>
                  <a:pt x="43" y="261"/>
                </a:cubicBezTo>
                <a:cubicBezTo>
                  <a:pt x="59" y="235"/>
                  <a:pt x="91" y="204"/>
                  <a:pt x="103" y="189"/>
                </a:cubicBezTo>
                <a:close/>
              </a:path>
            </a:pathLst>
          </a:custGeom>
          <a:solidFill>
            <a:srgbClr val="E5F2FF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85" name="Freeform 16"/>
          <p:cNvSpPr>
            <a:spLocks/>
          </p:cNvSpPr>
          <p:nvPr/>
        </p:nvSpPr>
        <p:spPr bwMode="auto">
          <a:xfrm>
            <a:off x="7331441" y="1943844"/>
            <a:ext cx="576262" cy="658813"/>
          </a:xfrm>
          <a:custGeom>
            <a:avLst/>
            <a:gdLst>
              <a:gd name="T0" fmla="*/ 334962 w 363"/>
              <a:gd name="T1" fmla="*/ 47625 h 415"/>
              <a:gd name="T2" fmla="*/ 119062 w 363"/>
              <a:gd name="T3" fmla="*/ 47625 h 415"/>
              <a:gd name="T4" fmla="*/ 47625 w 363"/>
              <a:gd name="T5" fmla="*/ 336550 h 415"/>
              <a:gd name="T6" fmla="*/ 407987 w 363"/>
              <a:gd name="T7" fmla="*/ 552450 h 415"/>
              <a:gd name="T8" fmla="*/ 477837 w 363"/>
              <a:gd name="T9" fmla="*/ 635000 h 415"/>
              <a:gd name="T10" fmla="*/ 479425 w 363"/>
              <a:gd name="T11" fmla="*/ 407988 h 415"/>
              <a:gd name="T12" fmla="*/ 552450 w 363"/>
              <a:gd name="T13" fmla="*/ 263525 h 415"/>
              <a:gd name="T14" fmla="*/ 334962 w 363"/>
              <a:gd name="T15" fmla="*/ 47625 h 4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415">
                <a:moveTo>
                  <a:pt x="211" y="30"/>
                </a:moveTo>
                <a:cubicBezTo>
                  <a:pt x="165" y="7"/>
                  <a:pt x="105" y="0"/>
                  <a:pt x="75" y="30"/>
                </a:cubicBezTo>
                <a:cubicBezTo>
                  <a:pt x="45" y="60"/>
                  <a:pt x="0" y="159"/>
                  <a:pt x="30" y="212"/>
                </a:cubicBezTo>
                <a:cubicBezTo>
                  <a:pt x="60" y="265"/>
                  <a:pt x="212" y="317"/>
                  <a:pt x="257" y="348"/>
                </a:cubicBezTo>
                <a:cubicBezTo>
                  <a:pt x="302" y="379"/>
                  <a:pt x="294" y="415"/>
                  <a:pt x="301" y="400"/>
                </a:cubicBezTo>
                <a:cubicBezTo>
                  <a:pt x="308" y="385"/>
                  <a:pt x="294" y="296"/>
                  <a:pt x="302" y="257"/>
                </a:cubicBezTo>
                <a:cubicBezTo>
                  <a:pt x="310" y="218"/>
                  <a:pt x="363" y="204"/>
                  <a:pt x="348" y="166"/>
                </a:cubicBezTo>
                <a:cubicBezTo>
                  <a:pt x="333" y="128"/>
                  <a:pt x="257" y="53"/>
                  <a:pt x="211" y="30"/>
                </a:cubicBezTo>
                <a:close/>
              </a:path>
            </a:pathLst>
          </a:custGeom>
          <a:solidFill>
            <a:srgbClr val="FFD1FF"/>
          </a:solidFill>
          <a:ln w="1905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86" name="Freeform 17"/>
          <p:cNvSpPr>
            <a:spLocks/>
          </p:cNvSpPr>
          <p:nvPr/>
        </p:nvSpPr>
        <p:spPr bwMode="auto">
          <a:xfrm flipH="1">
            <a:off x="4632691" y="3413869"/>
            <a:ext cx="323850" cy="1366838"/>
          </a:xfrm>
          <a:custGeom>
            <a:avLst/>
            <a:gdLst>
              <a:gd name="T0" fmla="*/ 88726 w 219"/>
              <a:gd name="T1" fmla="*/ 298450 h 861"/>
              <a:gd name="T2" fmla="*/ 22182 w 219"/>
              <a:gd name="T3" fmla="*/ 946150 h 861"/>
              <a:gd name="T4" fmla="*/ 22182 w 219"/>
              <a:gd name="T5" fmla="*/ 1306513 h 861"/>
              <a:gd name="T6" fmla="*/ 156749 w 219"/>
              <a:gd name="T7" fmla="*/ 1306513 h 861"/>
              <a:gd name="T8" fmla="*/ 223294 w 219"/>
              <a:gd name="T9" fmla="*/ 946150 h 861"/>
              <a:gd name="T10" fmla="*/ 239560 w 219"/>
              <a:gd name="T11" fmla="*/ 533400 h 861"/>
              <a:gd name="T12" fmla="*/ 289838 w 219"/>
              <a:gd name="T13" fmla="*/ 227013 h 861"/>
              <a:gd name="T14" fmla="*/ 289838 w 219"/>
              <a:gd name="T15" fmla="*/ 11113 h 861"/>
              <a:gd name="T16" fmla="*/ 88726 w 219"/>
              <a:gd name="T17" fmla="*/ 298450 h 8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9" h="861">
                <a:moveTo>
                  <a:pt x="60" y="188"/>
                </a:moveTo>
                <a:cubicBezTo>
                  <a:pt x="30" y="286"/>
                  <a:pt x="22" y="490"/>
                  <a:pt x="15" y="596"/>
                </a:cubicBezTo>
                <a:cubicBezTo>
                  <a:pt x="8" y="702"/>
                  <a:pt x="0" y="785"/>
                  <a:pt x="15" y="823"/>
                </a:cubicBezTo>
                <a:cubicBezTo>
                  <a:pt x="30" y="861"/>
                  <a:pt x="83" y="861"/>
                  <a:pt x="106" y="823"/>
                </a:cubicBezTo>
                <a:cubicBezTo>
                  <a:pt x="129" y="785"/>
                  <a:pt x="142" y="677"/>
                  <a:pt x="151" y="596"/>
                </a:cubicBezTo>
                <a:cubicBezTo>
                  <a:pt x="160" y="515"/>
                  <a:pt x="155" y="411"/>
                  <a:pt x="162" y="336"/>
                </a:cubicBezTo>
                <a:cubicBezTo>
                  <a:pt x="169" y="261"/>
                  <a:pt x="190" y="198"/>
                  <a:pt x="196" y="143"/>
                </a:cubicBezTo>
                <a:cubicBezTo>
                  <a:pt x="202" y="88"/>
                  <a:pt x="219" y="0"/>
                  <a:pt x="196" y="7"/>
                </a:cubicBezTo>
                <a:cubicBezTo>
                  <a:pt x="173" y="14"/>
                  <a:pt x="90" y="90"/>
                  <a:pt x="60" y="188"/>
                </a:cubicBezTo>
                <a:close/>
              </a:path>
            </a:pathLst>
          </a:custGeom>
          <a:solidFill>
            <a:srgbClr val="93FFC4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87" name="Freeform 18"/>
          <p:cNvSpPr>
            <a:spLocks/>
          </p:cNvSpPr>
          <p:nvPr/>
        </p:nvSpPr>
        <p:spPr bwMode="auto">
          <a:xfrm>
            <a:off x="4707303" y="3342432"/>
            <a:ext cx="1119188" cy="731837"/>
          </a:xfrm>
          <a:custGeom>
            <a:avLst/>
            <a:gdLst>
              <a:gd name="T0" fmla="*/ 1086809 w 795"/>
              <a:gd name="T1" fmla="*/ 695325 h 461"/>
              <a:gd name="T2" fmla="*/ 512433 w 795"/>
              <a:gd name="T3" fmla="*/ 479425 h 461"/>
              <a:gd name="T4" fmla="*/ 64758 w 795"/>
              <a:gd name="T5" fmla="*/ 47625 h 461"/>
              <a:gd name="T6" fmla="*/ 128108 w 795"/>
              <a:gd name="T7" fmla="*/ 190500 h 461"/>
              <a:gd name="T8" fmla="*/ 320975 w 795"/>
              <a:gd name="T9" fmla="*/ 479425 h 461"/>
              <a:gd name="T10" fmla="*/ 703892 w 795"/>
              <a:gd name="T11" fmla="*/ 695325 h 461"/>
              <a:gd name="T12" fmla="*/ 1086809 w 795"/>
              <a:gd name="T13" fmla="*/ 695325 h 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5" h="461">
                <a:moveTo>
                  <a:pt x="772" y="438"/>
                </a:moveTo>
                <a:cubicBezTo>
                  <a:pt x="749" y="415"/>
                  <a:pt x="485" y="370"/>
                  <a:pt x="364" y="302"/>
                </a:cubicBezTo>
                <a:cubicBezTo>
                  <a:pt x="243" y="234"/>
                  <a:pt x="92" y="60"/>
                  <a:pt x="46" y="30"/>
                </a:cubicBezTo>
                <a:cubicBezTo>
                  <a:pt x="0" y="0"/>
                  <a:pt x="61" y="75"/>
                  <a:pt x="91" y="120"/>
                </a:cubicBezTo>
                <a:cubicBezTo>
                  <a:pt x="121" y="165"/>
                  <a:pt x="160" y="249"/>
                  <a:pt x="228" y="302"/>
                </a:cubicBezTo>
                <a:cubicBezTo>
                  <a:pt x="296" y="355"/>
                  <a:pt x="409" y="415"/>
                  <a:pt x="500" y="438"/>
                </a:cubicBezTo>
                <a:cubicBezTo>
                  <a:pt x="591" y="461"/>
                  <a:pt x="795" y="461"/>
                  <a:pt x="772" y="438"/>
                </a:cubicBezTo>
                <a:close/>
              </a:path>
            </a:pathLst>
          </a:custGeom>
          <a:solidFill>
            <a:srgbClr val="FFD1FF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88" name="Freeform 19"/>
          <p:cNvSpPr>
            <a:spLocks/>
          </p:cNvSpPr>
          <p:nvPr/>
        </p:nvSpPr>
        <p:spPr bwMode="auto">
          <a:xfrm flipH="1">
            <a:off x="3810366" y="3932982"/>
            <a:ext cx="288925" cy="852487"/>
          </a:xfrm>
          <a:custGeom>
            <a:avLst/>
            <a:gdLst>
              <a:gd name="T0" fmla="*/ 23733 w 280"/>
              <a:gd name="T1" fmla="*/ 41806 h 469"/>
              <a:gd name="T2" fmla="*/ 164068 w 280"/>
              <a:gd name="T3" fmla="*/ 123602 h 469"/>
              <a:gd name="T4" fmla="*/ 257969 w 280"/>
              <a:gd name="T5" fmla="*/ 454417 h 469"/>
              <a:gd name="T6" fmla="*/ 257969 w 280"/>
              <a:gd name="T7" fmla="*/ 783416 h 469"/>
              <a:gd name="T8" fmla="*/ 71199 w 280"/>
              <a:gd name="T9" fmla="*/ 783416 h 469"/>
              <a:gd name="T10" fmla="*/ 23733 w 280"/>
              <a:gd name="T11" fmla="*/ 370805 h 469"/>
              <a:gd name="T12" fmla="*/ 23733 w 280"/>
              <a:gd name="T13" fmla="*/ 41806 h 4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0" h="469">
                <a:moveTo>
                  <a:pt x="23" y="23"/>
                </a:moveTo>
                <a:cubicBezTo>
                  <a:pt x="46" y="0"/>
                  <a:pt x="121" y="30"/>
                  <a:pt x="159" y="68"/>
                </a:cubicBezTo>
                <a:cubicBezTo>
                  <a:pt x="197" y="106"/>
                  <a:pt x="235" y="190"/>
                  <a:pt x="250" y="250"/>
                </a:cubicBezTo>
                <a:cubicBezTo>
                  <a:pt x="265" y="310"/>
                  <a:pt x="280" y="401"/>
                  <a:pt x="250" y="431"/>
                </a:cubicBezTo>
                <a:cubicBezTo>
                  <a:pt x="220" y="461"/>
                  <a:pt x="107" y="469"/>
                  <a:pt x="69" y="431"/>
                </a:cubicBezTo>
                <a:cubicBezTo>
                  <a:pt x="31" y="393"/>
                  <a:pt x="31" y="272"/>
                  <a:pt x="23" y="204"/>
                </a:cubicBezTo>
                <a:cubicBezTo>
                  <a:pt x="15" y="136"/>
                  <a:pt x="0" y="46"/>
                  <a:pt x="23" y="23"/>
                </a:cubicBezTo>
                <a:close/>
              </a:path>
            </a:pathLst>
          </a:custGeom>
          <a:solidFill>
            <a:srgbClr val="FFD9EC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89" name="Freeform 20"/>
          <p:cNvSpPr>
            <a:spLocks/>
          </p:cNvSpPr>
          <p:nvPr/>
        </p:nvSpPr>
        <p:spPr bwMode="auto">
          <a:xfrm>
            <a:off x="5323253" y="4221907"/>
            <a:ext cx="609600" cy="647700"/>
          </a:xfrm>
          <a:custGeom>
            <a:avLst/>
            <a:gdLst>
              <a:gd name="T0" fmla="*/ 490583 w 420"/>
              <a:gd name="T1" fmla="*/ 176213 h 408"/>
              <a:gd name="T2" fmla="*/ 227874 w 420"/>
              <a:gd name="T3" fmla="*/ 31750 h 408"/>
              <a:gd name="T4" fmla="*/ 30480 w 420"/>
              <a:gd name="T5" fmla="*/ 31750 h 408"/>
              <a:gd name="T6" fmla="*/ 46446 w 420"/>
              <a:gd name="T7" fmla="*/ 219075 h 408"/>
              <a:gd name="T8" fmla="*/ 30480 w 420"/>
              <a:gd name="T9" fmla="*/ 463550 h 408"/>
              <a:gd name="T10" fmla="*/ 227874 w 420"/>
              <a:gd name="T11" fmla="*/ 534988 h 408"/>
              <a:gd name="T12" fmla="*/ 555897 w 420"/>
              <a:gd name="T13" fmla="*/ 608013 h 408"/>
              <a:gd name="T14" fmla="*/ 550091 w 420"/>
              <a:gd name="T15" fmla="*/ 296863 h 408"/>
              <a:gd name="T16" fmla="*/ 490583 w 420"/>
              <a:gd name="T17" fmla="*/ 176213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408">
                <a:moveTo>
                  <a:pt x="338" y="111"/>
                </a:moveTo>
                <a:cubicBezTo>
                  <a:pt x="300" y="66"/>
                  <a:pt x="210" y="35"/>
                  <a:pt x="157" y="20"/>
                </a:cubicBezTo>
                <a:cubicBezTo>
                  <a:pt x="104" y="5"/>
                  <a:pt x="42" y="0"/>
                  <a:pt x="21" y="20"/>
                </a:cubicBezTo>
                <a:cubicBezTo>
                  <a:pt x="0" y="40"/>
                  <a:pt x="32" y="93"/>
                  <a:pt x="32" y="138"/>
                </a:cubicBezTo>
                <a:cubicBezTo>
                  <a:pt x="32" y="183"/>
                  <a:pt x="0" y="259"/>
                  <a:pt x="21" y="292"/>
                </a:cubicBezTo>
                <a:cubicBezTo>
                  <a:pt x="42" y="325"/>
                  <a:pt x="97" y="322"/>
                  <a:pt x="157" y="337"/>
                </a:cubicBezTo>
                <a:cubicBezTo>
                  <a:pt x="217" y="352"/>
                  <a:pt x="346" y="408"/>
                  <a:pt x="383" y="383"/>
                </a:cubicBezTo>
                <a:cubicBezTo>
                  <a:pt x="420" y="358"/>
                  <a:pt x="386" y="232"/>
                  <a:pt x="379" y="187"/>
                </a:cubicBezTo>
                <a:cubicBezTo>
                  <a:pt x="372" y="142"/>
                  <a:pt x="347" y="127"/>
                  <a:pt x="338" y="111"/>
                </a:cubicBezTo>
                <a:close/>
              </a:path>
            </a:pathLst>
          </a:custGeom>
          <a:solidFill>
            <a:srgbClr val="E8D1FF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90" name="Freeform 21"/>
          <p:cNvSpPr>
            <a:spLocks/>
          </p:cNvSpPr>
          <p:nvPr/>
        </p:nvSpPr>
        <p:spPr bwMode="auto">
          <a:xfrm>
            <a:off x="5970953" y="4580682"/>
            <a:ext cx="863600" cy="323850"/>
          </a:xfrm>
          <a:custGeom>
            <a:avLst/>
            <a:gdLst>
              <a:gd name="T0" fmla="*/ 821813 w 620"/>
              <a:gd name="T1" fmla="*/ 155575 h 204"/>
              <a:gd name="T2" fmla="*/ 378870 w 620"/>
              <a:gd name="T3" fmla="*/ 84138 h 204"/>
              <a:gd name="T4" fmla="*/ 62681 w 620"/>
              <a:gd name="T5" fmla="*/ 11113 h 204"/>
              <a:gd name="T6" fmla="*/ 0 w 620"/>
              <a:gd name="T7" fmla="*/ 155575 h 204"/>
              <a:gd name="T8" fmla="*/ 62681 w 620"/>
              <a:gd name="T9" fmla="*/ 300038 h 204"/>
              <a:gd name="T10" fmla="*/ 252115 w 620"/>
              <a:gd name="T11" fmla="*/ 300038 h 204"/>
              <a:gd name="T12" fmla="*/ 630985 w 620"/>
              <a:gd name="T13" fmla="*/ 227013 h 204"/>
              <a:gd name="T14" fmla="*/ 821813 w 620"/>
              <a:gd name="T15" fmla="*/ 155575 h 2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0" h="204">
                <a:moveTo>
                  <a:pt x="590" y="98"/>
                </a:moveTo>
                <a:cubicBezTo>
                  <a:pt x="560" y="83"/>
                  <a:pt x="363" y="68"/>
                  <a:pt x="272" y="53"/>
                </a:cubicBezTo>
                <a:cubicBezTo>
                  <a:pt x="181" y="38"/>
                  <a:pt x="90" y="0"/>
                  <a:pt x="45" y="7"/>
                </a:cubicBezTo>
                <a:cubicBezTo>
                  <a:pt x="0" y="14"/>
                  <a:pt x="0" y="68"/>
                  <a:pt x="0" y="98"/>
                </a:cubicBezTo>
                <a:cubicBezTo>
                  <a:pt x="0" y="128"/>
                  <a:pt x="15" y="174"/>
                  <a:pt x="45" y="189"/>
                </a:cubicBezTo>
                <a:cubicBezTo>
                  <a:pt x="75" y="204"/>
                  <a:pt x="113" y="197"/>
                  <a:pt x="181" y="189"/>
                </a:cubicBezTo>
                <a:cubicBezTo>
                  <a:pt x="249" y="181"/>
                  <a:pt x="385" y="158"/>
                  <a:pt x="453" y="143"/>
                </a:cubicBezTo>
                <a:cubicBezTo>
                  <a:pt x="521" y="128"/>
                  <a:pt x="620" y="113"/>
                  <a:pt x="590" y="98"/>
                </a:cubicBezTo>
                <a:close/>
              </a:path>
            </a:pathLst>
          </a:custGeom>
          <a:solidFill>
            <a:srgbClr val="E0E0E0"/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92" name="Freeform 25"/>
          <p:cNvSpPr>
            <a:spLocks/>
          </p:cNvSpPr>
          <p:nvPr/>
        </p:nvSpPr>
        <p:spPr bwMode="auto">
          <a:xfrm>
            <a:off x="465503" y="884982"/>
            <a:ext cx="1214438" cy="1366837"/>
          </a:xfrm>
          <a:custGeom>
            <a:avLst/>
            <a:gdLst>
              <a:gd name="T0" fmla="*/ 1203325 w 765"/>
              <a:gd name="T1" fmla="*/ 38100 h 861"/>
              <a:gd name="T2" fmla="*/ 1130300 w 765"/>
              <a:gd name="T3" fmla="*/ 38100 h 861"/>
              <a:gd name="T4" fmla="*/ 858838 w 765"/>
              <a:gd name="T5" fmla="*/ 268287 h 861"/>
              <a:gd name="T6" fmla="*/ 506413 w 765"/>
              <a:gd name="T7" fmla="*/ 615950 h 861"/>
              <a:gd name="T8" fmla="*/ 50800 w 765"/>
              <a:gd name="T9" fmla="*/ 1262062 h 861"/>
              <a:gd name="T10" fmla="*/ 204788 w 765"/>
              <a:gd name="T11" fmla="*/ 1247775 h 861"/>
              <a:gd name="T12" fmla="*/ 411163 w 765"/>
              <a:gd name="T13" fmla="*/ 974725 h 861"/>
              <a:gd name="T14" fmla="*/ 698500 w 765"/>
              <a:gd name="T15" fmla="*/ 614362 h 861"/>
              <a:gd name="T16" fmla="*/ 1130300 w 765"/>
              <a:gd name="T17" fmla="*/ 254000 h 861"/>
              <a:gd name="T18" fmla="*/ 1203325 w 765"/>
              <a:gd name="T19" fmla="*/ 38100 h 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5" h="861">
                <a:moveTo>
                  <a:pt x="758" y="24"/>
                </a:moveTo>
                <a:cubicBezTo>
                  <a:pt x="758" y="1"/>
                  <a:pt x="748" y="0"/>
                  <a:pt x="712" y="24"/>
                </a:cubicBezTo>
                <a:cubicBezTo>
                  <a:pt x="676" y="48"/>
                  <a:pt x="606" y="108"/>
                  <a:pt x="541" y="169"/>
                </a:cubicBezTo>
                <a:cubicBezTo>
                  <a:pt x="476" y="230"/>
                  <a:pt x="404" y="284"/>
                  <a:pt x="319" y="388"/>
                </a:cubicBezTo>
                <a:cubicBezTo>
                  <a:pt x="234" y="492"/>
                  <a:pt x="64" y="729"/>
                  <a:pt x="32" y="795"/>
                </a:cubicBezTo>
                <a:cubicBezTo>
                  <a:pt x="0" y="861"/>
                  <a:pt x="91" y="816"/>
                  <a:pt x="129" y="786"/>
                </a:cubicBezTo>
                <a:cubicBezTo>
                  <a:pt x="167" y="756"/>
                  <a:pt x="207" y="680"/>
                  <a:pt x="259" y="614"/>
                </a:cubicBezTo>
                <a:cubicBezTo>
                  <a:pt x="311" y="548"/>
                  <a:pt x="365" y="463"/>
                  <a:pt x="440" y="387"/>
                </a:cubicBezTo>
                <a:cubicBezTo>
                  <a:pt x="515" y="311"/>
                  <a:pt x="659" y="220"/>
                  <a:pt x="712" y="160"/>
                </a:cubicBezTo>
                <a:cubicBezTo>
                  <a:pt x="765" y="100"/>
                  <a:pt x="758" y="47"/>
                  <a:pt x="758" y="24"/>
                </a:cubicBez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 dirty="0"/>
          </a:p>
        </p:txBody>
      </p:sp>
      <p:sp>
        <p:nvSpPr>
          <p:cNvPr id="28693" name="Freeform 26"/>
          <p:cNvSpPr>
            <a:spLocks/>
          </p:cNvSpPr>
          <p:nvPr/>
        </p:nvSpPr>
        <p:spPr bwMode="auto">
          <a:xfrm rot="47260" flipH="1">
            <a:off x="254366" y="2237532"/>
            <a:ext cx="433387" cy="1844675"/>
          </a:xfrm>
          <a:custGeom>
            <a:avLst/>
            <a:gdLst>
              <a:gd name="T0" fmla="*/ 217564 w 249"/>
              <a:gd name="T1" fmla="*/ 95250 h 1162"/>
              <a:gd name="T2" fmla="*/ 74842 w 249"/>
              <a:gd name="T3" fmla="*/ 20638 h 1162"/>
              <a:gd name="T4" fmla="*/ 13924 w 249"/>
              <a:gd name="T5" fmla="*/ 131763 h 1162"/>
              <a:gd name="T6" fmla="*/ 160127 w 249"/>
              <a:gd name="T7" fmla="*/ 509588 h 1162"/>
              <a:gd name="T8" fmla="*/ 194937 w 249"/>
              <a:gd name="T9" fmla="*/ 1089025 h 1162"/>
              <a:gd name="T10" fmla="*/ 36551 w 249"/>
              <a:gd name="T11" fmla="*/ 1736725 h 1162"/>
              <a:gd name="T12" fmla="*/ 194937 w 249"/>
              <a:gd name="T13" fmla="*/ 1736725 h 1162"/>
              <a:gd name="T14" fmla="*/ 374210 w 249"/>
              <a:gd name="T15" fmla="*/ 1433513 h 1162"/>
              <a:gd name="T16" fmla="*/ 431646 w 249"/>
              <a:gd name="T17" fmla="*/ 1089025 h 1162"/>
              <a:gd name="T18" fmla="*/ 389874 w 249"/>
              <a:gd name="T19" fmla="*/ 590550 h 1162"/>
              <a:gd name="T20" fmla="*/ 217564 w 249"/>
              <a:gd name="T21" fmla="*/ 95250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" h="1162">
                <a:moveTo>
                  <a:pt x="125" y="60"/>
                </a:moveTo>
                <a:cubicBezTo>
                  <a:pt x="95" y="0"/>
                  <a:pt x="62" y="9"/>
                  <a:pt x="43" y="13"/>
                </a:cubicBezTo>
                <a:cubicBezTo>
                  <a:pt x="24" y="17"/>
                  <a:pt x="0" y="32"/>
                  <a:pt x="8" y="83"/>
                </a:cubicBezTo>
                <a:cubicBezTo>
                  <a:pt x="16" y="134"/>
                  <a:pt x="75" y="221"/>
                  <a:pt x="92" y="321"/>
                </a:cubicBezTo>
                <a:cubicBezTo>
                  <a:pt x="109" y="421"/>
                  <a:pt x="124" y="557"/>
                  <a:pt x="112" y="686"/>
                </a:cubicBezTo>
                <a:cubicBezTo>
                  <a:pt x="100" y="815"/>
                  <a:pt x="21" y="1026"/>
                  <a:pt x="21" y="1094"/>
                </a:cubicBezTo>
                <a:cubicBezTo>
                  <a:pt x="21" y="1162"/>
                  <a:pt x="80" y="1126"/>
                  <a:pt x="112" y="1094"/>
                </a:cubicBezTo>
                <a:cubicBezTo>
                  <a:pt x="144" y="1062"/>
                  <a:pt x="192" y="971"/>
                  <a:pt x="215" y="903"/>
                </a:cubicBezTo>
                <a:cubicBezTo>
                  <a:pt x="238" y="835"/>
                  <a:pt x="247" y="774"/>
                  <a:pt x="248" y="686"/>
                </a:cubicBezTo>
                <a:cubicBezTo>
                  <a:pt x="249" y="598"/>
                  <a:pt x="245" y="476"/>
                  <a:pt x="224" y="372"/>
                </a:cubicBezTo>
                <a:cubicBezTo>
                  <a:pt x="203" y="268"/>
                  <a:pt x="146" y="125"/>
                  <a:pt x="125" y="60"/>
                </a:cubicBezTo>
                <a:close/>
              </a:path>
            </a:pathLst>
          </a:cu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4" name="Freeform 27"/>
          <p:cNvSpPr>
            <a:spLocks/>
          </p:cNvSpPr>
          <p:nvPr/>
        </p:nvSpPr>
        <p:spPr bwMode="auto">
          <a:xfrm rot="21416393" flipH="1">
            <a:off x="7455266" y="904032"/>
            <a:ext cx="1089025" cy="1366837"/>
          </a:xfrm>
          <a:custGeom>
            <a:avLst/>
            <a:gdLst>
              <a:gd name="T0" fmla="*/ 1079060 w 765"/>
              <a:gd name="T1" fmla="*/ 38100 h 861"/>
              <a:gd name="T2" fmla="*/ 1013576 w 765"/>
              <a:gd name="T3" fmla="*/ 38100 h 861"/>
              <a:gd name="T4" fmla="*/ 770147 w 765"/>
              <a:gd name="T5" fmla="*/ 268287 h 861"/>
              <a:gd name="T6" fmla="*/ 454116 w 765"/>
              <a:gd name="T7" fmla="*/ 615950 h 861"/>
              <a:gd name="T8" fmla="*/ 45554 w 765"/>
              <a:gd name="T9" fmla="*/ 1262062 h 861"/>
              <a:gd name="T10" fmla="*/ 183640 w 765"/>
              <a:gd name="T11" fmla="*/ 1247775 h 861"/>
              <a:gd name="T12" fmla="*/ 368703 w 765"/>
              <a:gd name="T13" fmla="*/ 974725 h 861"/>
              <a:gd name="T14" fmla="*/ 626367 w 765"/>
              <a:gd name="T15" fmla="*/ 614362 h 861"/>
              <a:gd name="T16" fmla="*/ 1013576 w 765"/>
              <a:gd name="T17" fmla="*/ 254000 h 861"/>
              <a:gd name="T18" fmla="*/ 1079060 w 765"/>
              <a:gd name="T19" fmla="*/ 38100 h 8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5" h="861">
                <a:moveTo>
                  <a:pt x="758" y="24"/>
                </a:moveTo>
                <a:cubicBezTo>
                  <a:pt x="758" y="1"/>
                  <a:pt x="748" y="0"/>
                  <a:pt x="712" y="24"/>
                </a:cubicBezTo>
                <a:cubicBezTo>
                  <a:pt x="676" y="48"/>
                  <a:pt x="606" y="108"/>
                  <a:pt x="541" y="169"/>
                </a:cubicBezTo>
                <a:cubicBezTo>
                  <a:pt x="476" y="230"/>
                  <a:pt x="404" y="284"/>
                  <a:pt x="319" y="388"/>
                </a:cubicBezTo>
                <a:cubicBezTo>
                  <a:pt x="234" y="492"/>
                  <a:pt x="64" y="729"/>
                  <a:pt x="32" y="795"/>
                </a:cubicBezTo>
                <a:cubicBezTo>
                  <a:pt x="0" y="861"/>
                  <a:pt x="91" y="816"/>
                  <a:pt x="129" y="786"/>
                </a:cubicBezTo>
                <a:cubicBezTo>
                  <a:pt x="167" y="756"/>
                  <a:pt x="207" y="680"/>
                  <a:pt x="259" y="614"/>
                </a:cubicBezTo>
                <a:cubicBezTo>
                  <a:pt x="311" y="548"/>
                  <a:pt x="365" y="463"/>
                  <a:pt x="440" y="387"/>
                </a:cubicBezTo>
                <a:cubicBezTo>
                  <a:pt x="515" y="311"/>
                  <a:pt x="659" y="220"/>
                  <a:pt x="712" y="160"/>
                </a:cubicBezTo>
                <a:cubicBezTo>
                  <a:pt x="765" y="100"/>
                  <a:pt x="758" y="47"/>
                  <a:pt x="758" y="24"/>
                </a:cubicBezTo>
                <a:close/>
              </a:path>
            </a:pathLst>
          </a:custGeom>
          <a:solidFill>
            <a:schemeClr val="tx1">
              <a:alpha val="25098"/>
            </a:schemeClr>
          </a:solidFill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695" name="Freeform 28"/>
          <p:cNvSpPr>
            <a:spLocks/>
          </p:cNvSpPr>
          <p:nvPr/>
        </p:nvSpPr>
        <p:spPr bwMode="auto">
          <a:xfrm>
            <a:off x="8429991" y="2186732"/>
            <a:ext cx="395287" cy="1844675"/>
          </a:xfrm>
          <a:custGeom>
            <a:avLst/>
            <a:gdLst>
              <a:gd name="T0" fmla="*/ 198437 w 249"/>
              <a:gd name="T1" fmla="*/ 95250 h 1162"/>
              <a:gd name="T2" fmla="*/ 68262 w 249"/>
              <a:gd name="T3" fmla="*/ 20638 h 1162"/>
              <a:gd name="T4" fmla="*/ 12700 w 249"/>
              <a:gd name="T5" fmla="*/ 131763 h 1162"/>
              <a:gd name="T6" fmla="*/ 146050 w 249"/>
              <a:gd name="T7" fmla="*/ 509588 h 1162"/>
              <a:gd name="T8" fmla="*/ 177800 w 249"/>
              <a:gd name="T9" fmla="*/ 1089025 h 1162"/>
              <a:gd name="T10" fmla="*/ 33337 w 249"/>
              <a:gd name="T11" fmla="*/ 1736725 h 1162"/>
              <a:gd name="T12" fmla="*/ 177800 w 249"/>
              <a:gd name="T13" fmla="*/ 1736725 h 1162"/>
              <a:gd name="T14" fmla="*/ 341312 w 249"/>
              <a:gd name="T15" fmla="*/ 1433513 h 1162"/>
              <a:gd name="T16" fmla="*/ 393700 w 249"/>
              <a:gd name="T17" fmla="*/ 1089025 h 1162"/>
              <a:gd name="T18" fmla="*/ 355600 w 249"/>
              <a:gd name="T19" fmla="*/ 590550 h 1162"/>
              <a:gd name="T20" fmla="*/ 198437 w 249"/>
              <a:gd name="T21" fmla="*/ 95250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" h="1162">
                <a:moveTo>
                  <a:pt x="125" y="60"/>
                </a:moveTo>
                <a:cubicBezTo>
                  <a:pt x="95" y="0"/>
                  <a:pt x="62" y="9"/>
                  <a:pt x="43" y="13"/>
                </a:cubicBezTo>
                <a:cubicBezTo>
                  <a:pt x="24" y="17"/>
                  <a:pt x="0" y="32"/>
                  <a:pt x="8" y="83"/>
                </a:cubicBezTo>
                <a:cubicBezTo>
                  <a:pt x="16" y="134"/>
                  <a:pt x="75" y="221"/>
                  <a:pt x="92" y="321"/>
                </a:cubicBezTo>
                <a:cubicBezTo>
                  <a:pt x="109" y="421"/>
                  <a:pt x="124" y="557"/>
                  <a:pt x="112" y="686"/>
                </a:cubicBezTo>
                <a:cubicBezTo>
                  <a:pt x="100" y="815"/>
                  <a:pt x="21" y="1026"/>
                  <a:pt x="21" y="1094"/>
                </a:cubicBezTo>
                <a:cubicBezTo>
                  <a:pt x="21" y="1162"/>
                  <a:pt x="80" y="1126"/>
                  <a:pt x="112" y="1094"/>
                </a:cubicBezTo>
                <a:cubicBezTo>
                  <a:pt x="144" y="1062"/>
                  <a:pt x="192" y="971"/>
                  <a:pt x="215" y="903"/>
                </a:cubicBezTo>
                <a:cubicBezTo>
                  <a:pt x="238" y="835"/>
                  <a:pt x="247" y="774"/>
                  <a:pt x="248" y="686"/>
                </a:cubicBezTo>
                <a:cubicBezTo>
                  <a:pt x="249" y="598"/>
                  <a:pt x="245" y="476"/>
                  <a:pt x="224" y="372"/>
                </a:cubicBezTo>
                <a:cubicBezTo>
                  <a:pt x="203" y="268"/>
                  <a:pt x="146" y="125"/>
                  <a:pt x="125" y="60"/>
                </a:cubicBez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97" name="Freeform 30"/>
          <p:cNvSpPr>
            <a:spLocks/>
          </p:cNvSpPr>
          <p:nvPr/>
        </p:nvSpPr>
        <p:spPr bwMode="auto">
          <a:xfrm>
            <a:off x="5718541" y="2264519"/>
            <a:ext cx="2817812" cy="2400300"/>
          </a:xfrm>
          <a:custGeom>
            <a:avLst/>
            <a:gdLst>
              <a:gd name="T0" fmla="*/ 369887 w 1775"/>
              <a:gd name="T1" fmla="*/ 1812925 h 1512"/>
              <a:gd name="T2" fmla="*/ 9525 w 1775"/>
              <a:gd name="T3" fmla="*/ 1955800 h 1512"/>
              <a:gd name="T4" fmla="*/ 311150 w 1775"/>
              <a:gd name="T5" fmla="*/ 2244725 h 1512"/>
              <a:gd name="T6" fmla="*/ 1162050 w 1775"/>
              <a:gd name="T7" fmla="*/ 2389188 h 1512"/>
              <a:gd name="T8" fmla="*/ 2097087 w 1775"/>
              <a:gd name="T9" fmla="*/ 2173288 h 1512"/>
              <a:gd name="T10" fmla="*/ 2673350 w 1775"/>
              <a:gd name="T11" fmla="*/ 1739900 h 1512"/>
              <a:gd name="T12" fmla="*/ 2817812 w 1775"/>
              <a:gd name="T13" fmla="*/ 947738 h 1512"/>
              <a:gd name="T14" fmla="*/ 2673350 w 1775"/>
              <a:gd name="T15" fmla="*/ 155575 h 1512"/>
              <a:gd name="T16" fmla="*/ 2386012 w 1775"/>
              <a:gd name="T17" fmla="*/ 12700 h 1512"/>
              <a:gd name="T18" fmla="*/ 2128837 w 1775"/>
              <a:gd name="T19" fmla="*/ 173038 h 1512"/>
              <a:gd name="T20" fmla="*/ 2305050 w 1775"/>
              <a:gd name="T21" fmla="*/ 811213 h 1512"/>
              <a:gd name="T22" fmla="*/ 2217737 w 1775"/>
              <a:gd name="T23" fmla="*/ 1373188 h 1512"/>
              <a:gd name="T24" fmla="*/ 1897062 w 1775"/>
              <a:gd name="T25" fmla="*/ 1714500 h 1512"/>
              <a:gd name="T26" fmla="*/ 1325562 w 1775"/>
              <a:gd name="T27" fmla="*/ 1803400 h 1512"/>
              <a:gd name="T28" fmla="*/ 801687 w 1775"/>
              <a:gd name="T29" fmla="*/ 1812925 h 1512"/>
              <a:gd name="T30" fmla="*/ 369887 w 1775"/>
              <a:gd name="T31" fmla="*/ 1812925 h 15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5" h="1512">
                <a:moveTo>
                  <a:pt x="233" y="1142"/>
                </a:moveTo>
                <a:cubicBezTo>
                  <a:pt x="150" y="1157"/>
                  <a:pt x="12" y="1187"/>
                  <a:pt x="6" y="1232"/>
                </a:cubicBezTo>
                <a:cubicBezTo>
                  <a:pt x="0" y="1277"/>
                  <a:pt x="75" y="1369"/>
                  <a:pt x="196" y="1414"/>
                </a:cubicBezTo>
                <a:cubicBezTo>
                  <a:pt x="317" y="1459"/>
                  <a:pt x="545" y="1512"/>
                  <a:pt x="732" y="1505"/>
                </a:cubicBezTo>
                <a:cubicBezTo>
                  <a:pt x="919" y="1498"/>
                  <a:pt x="1162" y="1437"/>
                  <a:pt x="1321" y="1369"/>
                </a:cubicBezTo>
                <a:cubicBezTo>
                  <a:pt x="1480" y="1301"/>
                  <a:pt x="1608" y="1225"/>
                  <a:pt x="1684" y="1096"/>
                </a:cubicBezTo>
                <a:cubicBezTo>
                  <a:pt x="1760" y="967"/>
                  <a:pt x="1775" y="763"/>
                  <a:pt x="1775" y="597"/>
                </a:cubicBezTo>
                <a:cubicBezTo>
                  <a:pt x="1775" y="431"/>
                  <a:pt x="1729" y="196"/>
                  <a:pt x="1684" y="98"/>
                </a:cubicBezTo>
                <a:cubicBezTo>
                  <a:pt x="1639" y="0"/>
                  <a:pt x="1560" y="6"/>
                  <a:pt x="1503" y="8"/>
                </a:cubicBezTo>
                <a:cubicBezTo>
                  <a:pt x="1446" y="10"/>
                  <a:pt x="1349" y="25"/>
                  <a:pt x="1341" y="109"/>
                </a:cubicBezTo>
                <a:cubicBezTo>
                  <a:pt x="1333" y="193"/>
                  <a:pt x="1443" y="385"/>
                  <a:pt x="1452" y="511"/>
                </a:cubicBezTo>
                <a:cubicBezTo>
                  <a:pt x="1461" y="637"/>
                  <a:pt x="1440" y="770"/>
                  <a:pt x="1397" y="865"/>
                </a:cubicBezTo>
                <a:cubicBezTo>
                  <a:pt x="1354" y="960"/>
                  <a:pt x="1289" y="1035"/>
                  <a:pt x="1195" y="1080"/>
                </a:cubicBezTo>
                <a:cubicBezTo>
                  <a:pt x="1101" y="1125"/>
                  <a:pt x="950" y="1126"/>
                  <a:pt x="835" y="1136"/>
                </a:cubicBezTo>
                <a:cubicBezTo>
                  <a:pt x="720" y="1146"/>
                  <a:pt x="605" y="1141"/>
                  <a:pt x="505" y="1142"/>
                </a:cubicBezTo>
                <a:cubicBezTo>
                  <a:pt x="405" y="1143"/>
                  <a:pt x="316" y="1127"/>
                  <a:pt x="233" y="1142"/>
                </a:cubicBez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hu-HU"/>
          </a:p>
        </p:txBody>
      </p:sp>
      <p:sp>
        <p:nvSpPr>
          <p:cNvPr id="28698" name="Freeform 31"/>
          <p:cNvSpPr>
            <a:spLocks/>
          </p:cNvSpPr>
          <p:nvPr/>
        </p:nvSpPr>
        <p:spPr bwMode="auto">
          <a:xfrm flipH="1">
            <a:off x="586153" y="2294682"/>
            <a:ext cx="2447925" cy="2400300"/>
          </a:xfrm>
          <a:custGeom>
            <a:avLst/>
            <a:gdLst>
              <a:gd name="T0" fmla="*/ 321333 w 1775"/>
              <a:gd name="T1" fmla="*/ 1812925 h 1512"/>
              <a:gd name="T2" fmla="*/ 8275 w 1775"/>
              <a:gd name="T3" fmla="*/ 1955800 h 1512"/>
              <a:gd name="T4" fmla="*/ 270306 w 1775"/>
              <a:gd name="T5" fmla="*/ 2244725 h 1512"/>
              <a:gd name="T6" fmla="*/ 1009510 w 1775"/>
              <a:gd name="T7" fmla="*/ 2389188 h 1512"/>
              <a:gd name="T8" fmla="*/ 1821808 w 1775"/>
              <a:gd name="T9" fmla="*/ 2173288 h 1512"/>
              <a:gd name="T10" fmla="*/ 2322426 w 1775"/>
              <a:gd name="T11" fmla="*/ 1739900 h 1512"/>
              <a:gd name="T12" fmla="*/ 2447925 w 1775"/>
              <a:gd name="T13" fmla="*/ 947738 h 1512"/>
              <a:gd name="T14" fmla="*/ 2322426 w 1775"/>
              <a:gd name="T15" fmla="*/ 155575 h 1512"/>
              <a:gd name="T16" fmla="*/ 2072806 w 1775"/>
              <a:gd name="T17" fmla="*/ 12700 h 1512"/>
              <a:gd name="T18" fmla="*/ 1849390 w 1775"/>
              <a:gd name="T19" fmla="*/ 173038 h 1512"/>
              <a:gd name="T20" fmla="*/ 2002472 w 1775"/>
              <a:gd name="T21" fmla="*/ 811213 h 1512"/>
              <a:gd name="T22" fmla="*/ 1926620 w 1775"/>
              <a:gd name="T23" fmla="*/ 1373188 h 1512"/>
              <a:gd name="T24" fmla="*/ 1648040 w 1775"/>
              <a:gd name="T25" fmla="*/ 1714500 h 1512"/>
              <a:gd name="T26" fmla="*/ 1151559 w 1775"/>
              <a:gd name="T27" fmla="*/ 1803400 h 1512"/>
              <a:gd name="T28" fmla="*/ 696452 w 1775"/>
              <a:gd name="T29" fmla="*/ 1812925 h 1512"/>
              <a:gd name="T30" fmla="*/ 321333 w 1775"/>
              <a:gd name="T31" fmla="*/ 1812925 h 15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5" h="1512">
                <a:moveTo>
                  <a:pt x="233" y="1142"/>
                </a:moveTo>
                <a:cubicBezTo>
                  <a:pt x="150" y="1157"/>
                  <a:pt x="12" y="1187"/>
                  <a:pt x="6" y="1232"/>
                </a:cubicBezTo>
                <a:cubicBezTo>
                  <a:pt x="0" y="1277"/>
                  <a:pt x="75" y="1369"/>
                  <a:pt x="196" y="1414"/>
                </a:cubicBezTo>
                <a:cubicBezTo>
                  <a:pt x="317" y="1459"/>
                  <a:pt x="545" y="1512"/>
                  <a:pt x="732" y="1505"/>
                </a:cubicBezTo>
                <a:cubicBezTo>
                  <a:pt x="919" y="1498"/>
                  <a:pt x="1162" y="1437"/>
                  <a:pt x="1321" y="1369"/>
                </a:cubicBezTo>
                <a:cubicBezTo>
                  <a:pt x="1480" y="1301"/>
                  <a:pt x="1608" y="1225"/>
                  <a:pt x="1684" y="1096"/>
                </a:cubicBezTo>
                <a:cubicBezTo>
                  <a:pt x="1760" y="967"/>
                  <a:pt x="1775" y="763"/>
                  <a:pt x="1775" y="597"/>
                </a:cubicBezTo>
                <a:cubicBezTo>
                  <a:pt x="1775" y="431"/>
                  <a:pt x="1729" y="196"/>
                  <a:pt x="1684" y="98"/>
                </a:cubicBezTo>
                <a:cubicBezTo>
                  <a:pt x="1639" y="0"/>
                  <a:pt x="1560" y="6"/>
                  <a:pt x="1503" y="8"/>
                </a:cubicBezTo>
                <a:cubicBezTo>
                  <a:pt x="1446" y="10"/>
                  <a:pt x="1349" y="25"/>
                  <a:pt x="1341" y="109"/>
                </a:cubicBezTo>
                <a:cubicBezTo>
                  <a:pt x="1333" y="193"/>
                  <a:pt x="1443" y="385"/>
                  <a:pt x="1452" y="511"/>
                </a:cubicBezTo>
                <a:cubicBezTo>
                  <a:pt x="1461" y="637"/>
                  <a:pt x="1440" y="770"/>
                  <a:pt x="1397" y="865"/>
                </a:cubicBezTo>
                <a:cubicBezTo>
                  <a:pt x="1354" y="960"/>
                  <a:pt x="1289" y="1035"/>
                  <a:pt x="1195" y="1080"/>
                </a:cubicBezTo>
                <a:cubicBezTo>
                  <a:pt x="1101" y="1125"/>
                  <a:pt x="950" y="1126"/>
                  <a:pt x="835" y="1136"/>
                </a:cubicBezTo>
                <a:cubicBezTo>
                  <a:pt x="720" y="1146"/>
                  <a:pt x="605" y="1141"/>
                  <a:pt x="505" y="1142"/>
                </a:cubicBezTo>
                <a:cubicBezTo>
                  <a:pt x="405" y="1143"/>
                  <a:pt x="316" y="1127"/>
                  <a:pt x="233" y="1142"/>
                </a:cubicBezTo>
                <a:close/>
              </a:path>
            </a:pathLst>
          </a:cu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85852C7-6A49-4B96-BA5D-0B570ADC7FC9}"/>
              </a:ext>
            </a:extLst>
          </p:cNvPr>
          <p:cNvSpPr txBox="1"/>
          <p:nvPr/>
        </p:nvSpPr>
        <p:spPr>
          <a:xfrm>
            <a:off x="1341804" y="2002066"/>
            <a:ext cx="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4EF5B174-7B11-4F36-9356-9896CF36AF5C}"/>
              </a:ext>
            </a:extLst>
          </p:cNvPr>
          <p:cNvSpPr txBox="1"/>
          <p:nvPr/>
        </p:nvSpPr>
        <p:spPr>
          <a:xfrm>
            <a:off x="3635741" y="3803362"/>
            <a:ext cx="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6878FD52-E49E-406B-9EC3-B72B0484624F}"/>
              </a:ext>
            </a:extLst>
          </p:cNvPr>
          <p:cNvSpPr txBox="1"/>
          <p:nvPr/>
        </p:nvSpPr>
        <p:spPr>
          <a:xfrm>
            <a:off x="2652094" y="4542845"/>
            <a:ext cx="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B96C8547-6B62-4774-B87A-02C96CE9A3CB}"/>
              </a:ext>
            </a:extLst>
          </p:cNvPr>
          <p:cNvSpPr txBox="1"/>
          <p:nvPr/>
        </p:nvSpPr>
        <p:spPr>
          <a:xfrm>
            <a:off x="3256931" y="4353143"/>
            <a:ext cx="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EA7A0129-FD05-45C0-ABDA-B24E5E6DBC89}"/>
              </a:ext>
            </a:extLst>
          </p:cNvPr>
          <p:cNvSpPr txBox="1"/>
          <p:nvPr/>
        </p:nvSpPr>
        <p:spPr>
          <a:xfrm>
            <a:off x="4973209" y="4172694"/>
            <a:ext cx="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4693BBC7-4228-4485-8DAD-756274B9ED98}"/>
              </a:ext>
            </a:extLst>
          </p:cNvPr>
          <p:cNvSpPr txBox="1"/>
          <p:nvPr/>
        </p:nvSpPr>
        <p:spPr>
          <a:xfrm>
            <a:off x="7895406" y="1776159"/>
            <a:ext cx="2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283947B-743C-4F71-818F-536ECBA0FB83}"/>
              </a:ext>
            </a:extLst>
          </p:cNvPr>
          <p:cNvSpPr txBox="1"/>
          <p:nvPr/>
        </p:nvSpPr>
        <p:spPr>
          <a:xfrm>
            <a:off x="273457" y="5143718"/>
            <a:ext cx="3463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a: </a:t>
            </a:r>
            <a:r>
              <a:rPr lang="hu-HU" dirty="0" err="1"/>
              <a:t>reticulospinal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endParaRPr lang="hu-HU" dirty="0"/>
          </a:p>
          <a:p>
            <a:r>
              <a:rPr lang="hu-HU" dirty="0"/>
              <a:t>b: </a:t>
            </a:r>
            <a:r>
              <a:rPr lang="hu-HU" dirty="0" err="1"/>
              <a:t>olivospinal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endParaRPr lang="hu-HU" dirty="0"/>
          </a:p>
          <a:p>
            <a:r>
              <a:rPr lang="hu-HU" dirty="0"/>
              <a:t>c: </a:t>
            </a:r>
            <a:r>
              <a:rPr lang="hu-HU" dirty="0" err="1"/>
              <a:t>vestibulospinal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endParaRPr lang="hu-HU" dirty="0"/>
          </a:p>
          <a:p>
            <a:r>
              <a:rPr lang="hu-HU" dirty="0"/>
              <a:t>d: </a:t>
            </a:r>
            <a:r>
              <a:rPr lang="hu-HU" dirty="0" err="1"/>
              <a:t>tectospinal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endParaRPr lang="hu-HU" dirty="0"/>
          </a:p>
          <a:p>
            <a:r>
              <a:rPr lang="hu-HU" dirty="0"/>
              <a:t>e: </a:t>
            </a:r>
            <a:r>
              <a:rPr lang="hu-HU" dirty="0" err="1"/>
              <a:t>rubrospinal</a:t>
            </a:r>
            <a:r>
              <a:rPr lang="hu-HU" dirty="0"/>
              <a:t> </a:t>
            </a:r>
            <a:r>
              <a:rPr lang="hu-HU" dirty="0" err="1"/>
              <a:t>tract</a:t>
            </a:r>
            <a:endParaRPr lang="hu-HU" dirty="0"/>
          </a:p>
        </p:txBody>
      </p:sp>
      <p:sp>
        <p:nvSpPr>
          <p:cNvPr id="4" name="Jobb oldali kapcsos zárójel 3">
            <a:extLst>
              <a:ext uri="{FF2B5EF4-FFF2-40B4-BE49-F238E27FC236}">
                <a16:creationId xmlns:a16="http://schemas.microsoft.com/office/drawing/2014/main" id="{570E32C1-071E-4CFB-85AD-5F8923297256}"/>
              </a:ext>
            </a:extLst>
          </p:cNvPr>
          <p:cNvSpPr/>
          <p:nvPr/>
        </p:nvSpPr>
        <p:spPr>
          <a:xfrm>
            <a:off x="3256931" y="5301208"/>
            <a:ext cx="269875" cy="11521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881F68-96AB-497E-B6E7-DCEB9B84F1DC}"/>
              </a:ext>
            </a:extLst>
          </p:cNvPr>
          <p:cNvSpPr txBox="1"/>
          <p:nvPr/>
        </p:nvSpPr>
        <p:spPr>
          <a:xfrm>
            <a:off x="3737340" y="5661248"/>
            <a:ext cx="177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extrapyramidal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1F116A8-FB5E-41AA-B647-C50F60FAA4FB}"/>
              </a:ext>
            </a:extLst>
          </p:cNvPr>
          <p:cNvSpPr txBox="1"/>
          <p:nvPr/>
        </p:nvSpPr>
        <p:spPr>
          <a:xfrm>
            <a:off x="6797384" y="1431087"/>
            <a:ext cx="7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PYR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AF24BF1-E2F1-41EE-AAB6-4804B76D973A}"/>
              </a:ext>
            </a:extLst>
          </p:cNvPr>
          <p:cNvSpPr txBox="1"/>
          <p:nvPr/>
        </p:nvSpPr>
        <p:spPr>
          <a:xfrm rot="16425434">
            <a:off x="3940914" y="3889602"/>
            <a:ext cx="69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pyr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968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6996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51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Somatotopic</a:t>
            </a:r>
            <a:r>
              <a:rPr lang="hu-HU" b="1" dirty="0" smtClean="0"/>
              <a:t> </a:t>
            </a:r>
            <a:r>
              <a:rPr lang="hu-HU" b="1" dirty="0" err="1" smtClean="0"/>
              <a:t>arrangement</a:t>
            </a:r>
            <a:r>
              <a:rPr lang="hu-HU" b="1" dirty="0" smtClean="0"/>
              <a:t> of major </a:t>
            </a:r>
            <a:r>
              <a:rPr lang="hu-HU" b="1" dirty="0" err="1" smtClean="0"/>
              <a:t>sensory</a:t>
            </a:r>
            <a:r>
              <a:rPr lang="hu-HU" b="1" dirty="0" smtClean="0"/>
              <a:t> and motor </a:t>
            </a:r>
            <a:r>
              <a:rPr lang="hu-HU" b="1" dirty="0" err="1" smtClean="0"/>
              <a:t>pathways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7729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brown sequard syndrom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802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9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b="1" dirty="0" err="1"/>
              <a:t>Thank</a:t>
            </a:r>
            <a:r>
              <a:rPr lang="hu-HU" b="1" dirty="0"/>
              <a:t> </a:t>
            </a:r>
            <a:r>
              <a:rPr lang="hu-HU" b="1" dirty="0" err="1"/>
              <a:t>you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your</a:t>
            </a:r>
            <a:r>
              <a:rPr lang="hu-HU" b="1" dirty="0"/>
              <a:t> </a:t>
            </a:r>
            <a:r>
              <a:rPr lang="hu-HU" b="1" dirty="0" err="1"/>
              <a:t>attention</a:t>
            </a:r>
            <a:r>
              <a:rPr lang="hu-HU" b="1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65525" y="2854325"/>
            <a:ext cx="2879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central nervous system</a:t>
            </a:r>
          </a:p>
        </p:txBody>
      </p:sp>
      <p:grpSp>
        <p:nvGrpSpPr>
          <p:cNvPr id="16388" name="Group 32"/>
          <p:cNvGrpSpPr>
            <a:grpSpLocks/>
          </p:cNvGrpSpPr>
          <p:nvPr/>
        </p:nvGrpSpPr>
        <p:grpSpPr bwMode="auto">
          <a:xfrm>
            <a:off x="900113" y="3143250"/>
            <a:ext cx="4286250" cy="2327275"/>
            <a:chOff x="567" y="1980"/>
            <a:chExt cx="2700" cy="1466"/>
          </a:xfrm>
        </p:grpSpPr>
        <p:sp>
          <p:nvSpPr>
            <p:cNvPr id="16429" name="Text Box 7"/>
            <p:cNvSpPr txBox="1">
              <a:spLocks noChangeArrowheads="1"/>
            </p:cNvSpPr>
            <p:nvPr/>
          </p:nvSpPr>
          <p:spPr bwMode="auto">
            <a:xfrm>
              <a:off x="818" y="3213"/>
              <a:ext cx="24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>
                  <a:solidFill>
                    <a:srgbClr val="FFFF66"/>
                  </a:solidFill>
                </a:rPr>
                <a:t>skin, muscles,  joints, tendons</a:t>
              </a:r>
            </a:p>
          </p:txBody>
        </p:sp>
        <p:sp>
          <p:nvSpPr>
            <p:cNvPr id="16430" name="Line 10"/>
            <p:cNvSpPr>
              <a:spLocks noChangeShapeType="1"/>
            </p:cNvSpPr>
            <p:nvPr/>
          </p:nvSpPr>
          <p:spPr bwMode="auto">
            <a:xfrm flipV="1">
              <a:off x="567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31" name="Line 11"/>
            <p:cNvSpPr>
              <a:spLocks noChangeShapeType="1"/>
            </p:cNvSpPr>
            <p:nvPr/>
          </p:nvSpPr>
          <p:spPr bwMode="auto">
            <a:xfrm>
              <a:off x="567" y="1980"/>
              <a:ext cx="15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32" name="Line 20"/>
            <p:cNvSpPr>
              <a:spLocks noChangeShapeType="1"/>
            </p:cNvSpPr>
            <p:nvPr/>
          </p:nvSpPr>
          <p:spPr bwMode="auto">
            <a:xfrm>
              <a:off x="567" y="3340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33" name="Text Box 22"/>
            <p:cNvSpPr txBox="1">
              <a:spLocks noChangeArrowheads="1"/>
            </p:cNvSpPr>
            <p:nvPr/>
          </p:nvSpPr>
          <p:spPr bwMode="auto">
            <a:xfrm>
              <a:off x="657" y="2024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>
                  <a:solidFill>
                    <a:srgbClr val="FFFF66"/>
                  </a:solidFill>
                </a:rPr>
                <a:t>somatosensory</a:t>
              </a:r>
              <a:endParaRPr lang="hu-HU" altLang="hu-HU" b="1"/>
            </a:p>
          </p:txBody>
        </p:sp>
      </p:grpSp>
      <p:sp>
        <p:nvSpPr>
          <p:cNvPr id="16389" name="Line 14"/>
          <p:cNvSpPr>
            <a:spLocks noChangeShapeType="1"/>
          </p:cNvSpPr>
          <p:nvPr/>
        </p:nvSpPr>
        <p:spPr bwMode="auto">
          <a:xfrm>
            <a:off x="6589713" y="29257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781367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6156325" y="24209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visceromotor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5124450" y="5510213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smooth muscles , glands</a:t>
            </a:r>
          </a:p>
        </p:txBody>
      </p:sp>
      <p:grpSp>
        <p:nvGrpSpPr>
          <p:cNvPr id="16394" name="Group 31"/>
          <p:cNvGrpSpPr>
            <a:grpSpLocks/>
          </p:cNvGrpSpPr>
          <p:nvPr/>
        </p:nvGrpSpPr>
        <p:grpSpPr bwMode="auto">
          <a:xfrm>
            <a:off x="684213" y="2420938"/>
            <a:ext cx="3711575" cy="3427412"/>
            <a:chOff x="431" y="1525"/>
            <a:chExt cx="2338" cy="2159"/>
          </a:xfrm>
        </p:grpSpPr>
        <p:sp>
          <p:nvSpPr>
            <p:cNvPr id="16424" name="Line 12"/>
            <p:cNvSpPr>
              <a:spLocks noChangeShapeType="1"/>
            </p:cNvSpPr>
            <p:nvPr/>
          </p:nvSpPr>
          <p:spPr bwMode="auto">
            <a:xfrm flipV="1">
              <a:off x="431" y="1843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25" name="Line 13"/>
            <p:cNvSpPr>
              <a:spLocks noChangeShapeType="1"/>
            </p:cNvSpPr>
            <p:nvPr/>
          </p:nvSpPr>
          <p:spPr bwMode="auto">
            <a:xfrm>
              <a:off x="431" y="1843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26" name="Line 21"/>
            <p:cNvSpPr>
              <a:spLocks noChangeShapeType="1"/>
            </p:cNvSpPr>
            <p:nvPr/>
          </p:nvSpPr>
          <p:spPr bwMode="auto">
            <a:xfrm flipH="1">
              <a:off x="431" y="356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27" name="Text Box 26"/>
            <p:cNvSpPr txBox="1">
              <a:spLocks noChangeArrowheads="1"/>
            </p:cNvSpPr>
            <p:nvPr/>
          </p:nvSpPr>
          <p:spPr bwMode="auto">
            <a:xfrm>
              <a:off x="818" y="3451"/>
              <a:ext cx="1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internal organs</a:t>
              </a:r>
            </a:p>
          </p:txBody>
        </p:sp>
        <p:sp>
          <p:nvSpPr>
            <p:cNvPr id="16428" name="Text Box 30"/>
            <p:cNvSpPr txBox="1">
              <a:spLocks noChangeArrowheads="1"/>
            </p:cNvSpPr>
            <p:nvPr/>
          </p:nvSpPr>
          <p:spPr bwMode="auto">
            <a:xfrm>
              <a:off x="657" y="1525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 dirty="0" err="1"/>
                <a:t>viscerosensory</a:t>
              </a:r>
              <a:endParaRPr lang="hu-HU" altLang="hu-HU" b="1" dirty="0"/>
            </a:p>
          </p:txBody>
        </p:sp>
      </p:grpSp>
      <p:grpSp>
        <p:nvGrpSpPr>
          <p:cNvPr id="16395" name="Group 34"/>
          <p:cNvGrpSpPr>
            <a:grpSpLocks/>
          </p:cNvGrpSpPr>
          <p:nvPr/>
        </p:nvGrpSpPr>
        <p:grpSpPr bwMode="auto">
          <a:xfrm>
            <a:off x="5934075" y="3143250"/>
            <a:ext cx="2309813" cy="2312988"/>
            <a:chOff x="3738" y="1980"/>
            <a:chExt cx="1455" cy="1457"/>
          </a:xfrm>
        </p:grpSpPr>
        <p:sp>
          <p:nvSpPr>
            <p:cNvPr id="16419" name="Text Box 9"/>
            <p:cNvSpPr txBox="1">
              <a:spLocks noChangeArrowheads="1"/>
            </p:cNvSpPr>
            <p:nvPr/>
          </p:nvSpPr>
          <p:spPr bwMode="auto">
            <a:xfrm>
              <a:off x="3738" y="3204"/>
              <a:ext cx="12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>
                  <a:solidFill>
                    <a:srgbClr val="FFFF66"/>
                  </a:solidFill>
                </a:rPr>
                <a:t>skeletal muscles</a:t>
              </a:r>
            </a:p>
          </p:txBody>
        </p:sp>
        <p:sp>
          <p:nvSpPr>
            <p:cNvPr id="16420" name="Line 17"/>
            <p:cNvSpPr>
              <a:spLocks noChangeShapeType="1"/>
            </p:cNvSpPr>
            <p:nvPr/>
          </p:nvSpPr>
          <p:spPr bwMode="auto">
            <a:xfrm>
              <a:off x="4151" y="1980"/>
              <a:ext cx="95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21" name="Line 18"/>
            <p:cNvSpPr>
              <a:spLocks noChangeShapeType="1"/>
            </p:cNvSpPr>
            <p:nvPr/>
          </p:nvSpPr>
          <p:spPr bwMode="auto">
            <a:xfrm>
              <a:off x="5103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22" name="Line 19"/>
            <p:cNvSpPr>
              <a:spLocks noChangeShapeType="1"/>
            </p:cNvSpPr>
            <p:nvPr/>
          </p:nvSpPr>
          <p:spPr bwMode="auto">
            <a:xfrm flipH="1">
              <a:off x="4922" y="3340"/>
              <a:ext cx="1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23" name="Text Box 33"/>
            <p:cNvSpPr txBox="1">
              <a:spLocks noChangeArrowheads="1"/>
            </p:cNvSpPr>
            <p:nvPr/>
          </p:nvSpPr>
          <p:spPr bwMode="auto">
            <a:xfrm>
              <a:off x="3878" y="2024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>
                  <a:solidFill>
                    <a:srgbClr val="FFFF66"/>
                  </a:solidFill>
                </a:rPr>
                <a:t>somatomotor</a:t>
              </a:r>
              <a:endParaRPr lang="hu-HU" altLang="hu-HU" b="1"/>
            </a:p>
          </p:txBody>
        </p:sp>
      </p:grpSp>
      <p:sp>
        <p:nvSpPr>
          <p:cNvPr id="16396" name="Oval 38"/>
          <p:cNvSpPr>
            <a:spLocks noChangeArrowheads="1"/>
          </p:cNvSpPr>
          <p:nvPr/>
        </p:nvSpPr>
        <p:spPr bwMode="auto">
          <a:xfrm>
            <a:off x="107950" y="4005263"/>
            <a:ext cx="1439863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grpSp>
        <p:nvGrpSpPr>
          <p:cNvPr id="16397" name="Group 47"/>
          <p:cNvGrpSpPr>
            <a:grpSpLocks/>
          </p:cNvGrpSpPr>
          <p:nvPr/>
        </p:nvGrpSpPr>
        <p:grpSpPr bwMode="auto">
          <a:xfrm>
            <a:off x="250825" y="4149725"/>
            <a:ext cx="1081088" cy="433388"/>
            <a:chOff x="158" y="2614"/>
            <a:chExt cx="681" cy="273"/>
          </a:xfrm>
        </p:grpSpPr>
        <p:grpSp>
          <p:nvGrpSpPr>
            <p:cNvPr id="16410" name="Group 32"/>
            <p:cNvGrpSpPr>
              <a:grpSpLocks/>
            </p:cNvGrpSpPr>
            <p:nvPr/>
          </p:nvGrpSpPr>
          <p:grpSpPr bwMode="auto">
            <a:xfrm>
              <a:off x="567" y="2614"/>
              <a:ext cx="272" cy="181"/>
              <a:chOff x="567" y="2614"/>
              <a:chExt cx="272" cy="181"/>
            </a:xfrm>
          </p:grpSpPr>
          <p:sp>
            <p:nvSpPr>
              <p:cNvPr id="16415" name="Oval 28"/>
              <p:cNvSpPr>
                <a:spLocks noChangeArrowheads="1"/>
              </p:cNvSpPr>
              <p:nvPr/>
            </p:nvSpPr>
            <p:spPr bwMode="auto">
              <a:xfrm>
                <a:off x="657" y="2614"/>
                <a:ext cx="182" cy="18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  <p:sp>
            <p:nvSpPr>
              <p:cNvPr id="16416" name="Line 29"/>
              <p:cNvSpPr>
                <a:spLocks noChangeShapeType="1"/>
              </p:cNvSpPr>
              <p:nvPr/>
            </p:nvSpPr>
            <p:spPr bwMode="auto">
              <a:xfrm>
                <a:off x="567" y="270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17" name="Oval 30"/>
              <p:cNvSpPr>
                <a:spLocks noChangeArrowheads="1"/>
              </p:cNvSpPr>
              <p:nvPr/>
            </p:nvSpPr>
            <p:spPr bwMode="auto">
              <a:xfrm>
                <a:off x="703" y="2659"/>
                <a:ext cx="90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  <p:sp>
            <p:nvSpPr>
              <p:cNvPr id="16418" name="Oval 31"/>
              <p:cNvSpPr>
                <a:spLocks noChangeArrowheads="1"/>
              </p:cNvSpPr>
              <p:nvPr/>
            </p:nvSpPr>
            <p:spPr bwMode="auto">
              <a:xfrm>
                <a:off x="715" y="267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</p:grpSp>
        <p:sp>
          <p:nvSpPr>
            <p:cNvPr id="16411" name="Oval 34"/>
            <p:cNvSpPr>
              <a:spLocks noChangeArrowheads="1"/>
            </p:cNvSpPr>
            <p:nvPr/>
          </p:nvSpPr>
          <p:spPr bwMode="auto">
            <a:xfrm rot="10645598">
              <a:off x="158" y="2706"/>
              <a:ext cx="182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16412" name="Line 35"/>
            <p:cNvSpPr>
              <a:spLocks noChangeShapeType="1"/>
            </p:cNvSpPr>
            <p:nvPr/>
          </p:nvSpPr>
          <p:spPr bwMode="auto">
            <a:xfrm rot="10645598">
              <a:off x="339" y="279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413" name="Oval 36"/>
            <p:cNvSpPr>
              <a:spLocks noChangeArrowheads="1"/>
            </p:cNvSpPr>
            <p:nvPr/>
          </p:nvSpPr>
          <p:spPr bwMode="auto">
            <a:xfrm rot="10645598">
              <a:off x="204" y="2751"/>
              <a:ext cx="90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16414" name="Oval 37"/>
            <p:cNvSpPr>
              <a:spLocks noChangeArrowheads="1"/>
            </p:cNvSpPr>
            <p:nvPr/>
          </p:nvSpPr>
          <p:spPr bwMode="auto">
            <a:xfrm rot="10645598">
              <a:off x="236" y="278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</p:grpSp>
      <p:sp>
        <p:nvSpPr>
          <p:cNvPr id="16398" name="Text Box 39"/>
          <p:cNvSpPr txBox="1">
            <a:spLocks noChangeArrowheads="1"/>
          </p:cNvSpPr>
          <p:nvPr/>
        </p:nvSpPr>
        <p:spPr bwMode="auto">
          <a:xfrm>
            <a:off x="1619250" y="422116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SENSORY GGL.</a:t>
            </a:r>
            <a:endParaRPr lang="en-US" altLang="hu-HU"/>
          </a:p>
        </p:txBody>
      </p:sp>
      <p:grpSp>
        <p:nvGrpSpPr>
          <p:cNvPr id="41" name="Group 50"/>
          <p:cNvGrpSpPr>
            <a:grpSpLocks/>
          </p:cNvGrpSpPr>
          <p:nvPr/>
        </p:nvGrpSpPr>
        <p:grpSpPr bwMode="auto">
          <a:xfrm>
            <a:off x="5797550" y="3933825"/>
            <a:ext cx="2686050" cy="863600"/>
            <a:chOff x="3652" y="2505"/>
            <a:chExt cx="1692" cy="544"/>
          </a:xfrm>
        </p:grpSpPr>
        <p:sp>
          <p:nvSpPr>
            <p:cNvPr id="16408" name="Rectangle 44"/>
            <p:cNvSpPr>
              <a:spLocks noChangeArrowheads="1"/>
            </p:cNvSpPr>
            <p:nvPr/>
          </p:nvSpPr>
          <p:spPr bwMode="auto">
            <a:xfrm>
              <a:off x="5139" y="2505"/>
              <a:ext cx="205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16409" name="Text Box 45"/>
            <p:cNvSpPr txBox="1">
              <a:spLocks noChangeArrowheads="1"/>
            </p:cNvSpPr>
            <p:nvPr/>
          </p:nvSpPr>
          <p:spPr bwMode="auto">
            <a:xfrm>
              <a:off x="3652" y="2686"/>
              <a:ext cx="1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AUTONOMIC GGL.</a:t>
              </a:r>
              <a:endParaRPr lang="en-US" altLang="hu-HU"/>
            </a:p>
          </p:txBody>
        </p:sp>
      </p:grpSp>
      <p:grpSp>
        <p:nvGrpSpPr>
          <p:cNvPr id="7" name="Csoportba foglalás 6"/>
          <p:cNvGrpSpPr>
            <a:grpSpLocks/>
          </p:cNvGrpSpPr>
          <p:nvPr/>
        </p:nvGrpSpPr>
        <p:grpSpPr bwMode="auto">
          <a:xfrm>
            <a:off x="8204994" y="2928938"/>
            <a:ext cx="223838" cy="2805112"/>
            <a:chOff x="8604485" y="2929425"/>
            <a:chExt cx="223838" cy="2804625"/>
          </a:xfrm>
        </p:grpSpPr>
        <p:grpSp>
          <p:nvGrpSpPr>
            <p:cNvPr id="16401" name="Csoportba foglalás 3"/>
            <p:cNvGrpSpPr>
              <a:grpSpLocks/>
            </p:cNvGrpSpPr>
            <p:nvPr/>
          </p:nvGrpSpPr>
          <p:grpSpPr bwMode="auto">
            <a:xfrm>
              <a:off x="8604485" y="2929425"/>
              <a:ext cx="223838" cy="1612061"/>
              <a:chOff x="7339708" y="2925763"/>
              <a:chExt cx="223838" cy="1612061"/>
            </a:xfrm>
          </p:grpSpPr>
          <p:grpSp>
            <p:nvGrpSpPr>
              <p:cNvPr id="16403" name="Group 49"/>
              <p:cNvGrpSpPr>
                <a:grpSpLocks/>
              </p:cNvGrpSpPr>
              <p:nvPr/>
            </p:nvGrpSpPr>
            <p:grpSpPr bwMode="auto">
              <a:xfrm>
                <a:off x="7339708" y="4094911"/>
                <a:ext cx="223838" cy="442913"/>
                <a:chOff x="5167" y="2713"/>
                <a:chExt cx="141" cy="279"/>
              </a:xfrm>
            </p:grpSpPr>
            <p:sp>
              <p:nvSpPr>
                <p:cNvPr id="16405" name="Text Box 4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5167" y="2713"/>
                  <a:ext cx="1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altLang="hu-HU" dirty="0"/>
                    <a:t>v</a:t>
                  </a:r>
                  <a:endParaRPr lang="en-US" altLang="hu-HU" dirty="0"/>
                </a:p>
              </p:txBody>
            </p:sp>
            <p:sp>
              <p:nvSpPr>
                <p:cNvPr id="46" name="AutoShape 42"/>
                <p:cNvSpPr>
                  <a:spLocks noChangeArrowheads="1"/>
                </p:cNvSpPr>
                <p:nvPr/>
              </p:nvSpPr>
              <p:spPr bwMode="auto">
                <a:xfrm>
                  <a:off x="5172" y="2856"/>
                  <a:ext cx="136" cy="136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/>
                </a:p>
              </p:txBody>
            </p:sp>
            <p:sp>
              <p:nvSpPr>
                <p:cNvPr id="16407" name="Oval 43"/>
                <p:cNvSpPr>
                  <a:spLocks noChangeArrowheads="1"/>
                </p:cNvSpPr>
                <p:nvPr/>
              </p:nvSpPr>
              <p:spPr bwMode="auto">
                <a:xfrm rot="10645598">
                  <a:off x="5217" y="2919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 altLang="hu-HU"/>
                </a:p>
              </p:txBody>
            </p:sp>
          </p:grpSp>
          <p:cxnSp>
            <p:nvCxnSpPr>
              <p:cNvPr id="3" name="Egyenes összekötő 2"/>
              <p:cNvCxnSpPr/>
              <p:nvPr/>
            </p:nvCxnSpPr>
            <p:spPr>
              <a:xfrm>
                <a:off x="7453971" y="2925763"/>
                <a:ext cx="0" cy="12237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Egyenes összekötő 5"/>
            <p:cNvCxnSpPr/>
            <p:nvPr/>
          </p:nvCxnSpPr>
          <p:spPr>
            <a:xfrm flipH="1">
              <a:off x="8712398" y="4497603"/>
              <a:ext cx="1587" cy="123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zövegdoboz 49"/>
          <p:cNvSpPr txBox="1"/>
          <p:nvPr/>
        </p:nvSpPr>
        <p:spPr>
          <a:xfrm>
            <a:off x="1677336" y="629551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receptors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effectors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950" y="109662"/>
            <a:ext cx="87845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Clr>
                <a:srgbClr val="9999FF"/>
              </a:buClr>
              <a:buBlip>
                <a:blip r:embed="rId2"/>
              </a:buBlip>
              <a:defRPr/>
            </a:pPr>
            <a:r>
              <a:rPr lang="hu-HU" sz="20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Reflex:</a:t>
            </a:r>
            <a:r>
              <a:rPr lang="hu-H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involuntary</a:t>
            </a:r>
            <a:r>
              <a:rPr lang="hu-H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and </a:t>
            </a:r>
            <a:r>
              <a:rPr lang="hu-H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automatic</a:t>
            </a:r>
            <a:r>
              <a:rPr lang="hu-H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response</a:t>
            </a:r>
            <a:r>
              <a:rPr lang="hu-H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</a:t>
            </a:r>
            <a:r>
              <a:rPr lang="hu-H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 </a:t>
            </a:r>
            <a:r>
              <a:rPr lang="hu-H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stimulus</a:t>
            </a:r>
            <a:endParaRPr lang="hu-H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algn="just">
              <a:spcBef>
                <a:spcPct val="50000"/>
              </a:spcBef>
              <a:buClr>
                <a:srgbClr val="9999FF"/>
              </a:buClr>
              <a:defRPr/>
            </a:pP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 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(1) receptor</a:t>
            </a:r>
            <a:r>
              <a:rPr lang="hu-HU" sz="1600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is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responsible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for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detecting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stimulus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and converting it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into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neuronal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signal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Evoked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action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potentials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reach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central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nervous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system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through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(2)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afferent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limb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Decission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is made and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response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is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generated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by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(3)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central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processing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neuronal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networks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(4)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Efferent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limb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exits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central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nervous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system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and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terminates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on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b="1" kern="0" dirty="0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(5) </a:t>
            </a:r>
            <a:r>
              <a:rPr lang="hu-HU" sz="1600" b="1" kern="0" dirty="0" err="1">
                <a:solidFill>
                  <a:srgbClr val="6666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effector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which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might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be a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muscle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or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gland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(1)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(5)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components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altogether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constitute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hu-HU" sz="1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</a:t>
            </a:r>
            <a:r>
              <a:rPr lang="hu-HU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reflex arc!</a:t>
            </a:r>
            <a:endParaRPr lang="hu-HU" sz="2000" kern="0" dirty="0">
              <a:solidFill>
                <a:srgbClr val="6666FF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288032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hu-HU" sz="2400" dirty="0"/>
          </a:p>
          <a:p>
            <a:pPr algn="just" eaLnBrk="1" hangingPunct="1">
              <a:spcBef>
                <a:spcPct val="50000"/>
              </a:spcBef>
              <a:defRPr/>
            </a:pPr>
            <a:r>
              <a:rPr lang="hu-H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Spinal</a:t>
            </a:r>
            <a:r>
              <a:rPr lang="hu-H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reflex: </a:t>
            </a:r>
            <a:r>
              <a:rPr lang="hu-HU" sz="2000" dirty="0"/>
              <a:t>In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case</a:t>
            </a:r>
            <a:r>
              <a:rPr lang="hu-HU" sz="2000" dirty="0"/>
              <a:t> of </a:t>
            </a:r>
            <a:r>
              <a:rPr lang="hu-HU" sz="2000" dirty="0" err="1"/>
              <a:t>spinal</a:t>
            </a:r>
            <a:r>
              <a:rPr lang="hu-HU" sz="2000" dirty="0"/>
              <a:t> reflex </a:t>
            </a:r>
            <a:r>
              <a:rPr lang="hu-HU" sz="2000" dirty="0" err="1"/>
              <a:t>arcs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stimulus</a:t>
            </a:r>
            <a:r>
              <a:rPr lang="hu-HU" sz="2000" dirty="0"/>
              <a:t> is </a:t>
            </a:r>
            <a:r>
              <a:rPr lang="hu-HU" sz="2000" dirty="0" err="1"/>
              <a:t>received</a:t>
            </a:r>
            <a:r>
              <a:rPr lang="hu-HU" sz="2000" dirty="0"/>
              <a:t> and </a:t>
            </a:r>
            <a:r>
              <a:rPr lang="hu-HU" sz="2000" dirty="0" err="1"/>
              <a:t>processed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spinal</a:t>
            </a:r>
            <a:r>
              <a:rPr lang="hu-HU" sz="2000" dirty="0"/>
              <a:t> </a:t>
            </a:r>
            <a:r>
              <a:rPr lang="hu-HU" sz="2000" dirty="0" err="1"/>
              <a:t>cord</a:t>
            </a:r>
            <a:r>
              <a:rPr lang="hu-HU" sz="2000" dirty="0"/>
              <a:t> and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response</a:t>
            </a:r>
            <a:r>
              <a:rPr lang="hu-HU" sz="2000" dirty="0"/>
              <a:t> is </a:t>
            </a:r>
            <a:r>
              <a:rPr lang="hu-HU" sz="2000" dirty="0" err="1"/>
              <a:t>organized</a:t>
            </a:r>
            <a:r>
              <a:rPr lang="hu-HU" sz="2000" dirty="0"/>
              <a:t> and </a:t>
            </a:r>
            <a:r>
              <a:rPr lang="hu-HU" sz="2000" dirty="0" err="1"/>
              <a:t>performed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spinal</a:t>
            </a:r>
            <a:r>
              <a:rPr lang="hu-HU" sz="2000" dirty="0"/>
              <a:t> </a:t>
            </a:r>
            <a:r>
              <a:rPr lang="hu-HU" sz="2000" dirty="0" err="1"/>
              <a:t>neuronal</a:t>
            </a:r>
            <a:r>
              <a:rPr lang="hu-HU" sz="2000" dirty="0"/>
              <a:t> </a:t>
            </a:r>
            <a:r>
              <a:rPr lang="hu-HU" sz="2000" dirty="0" err="1"/>
              <a:t>circuits</a:t>
            </a:r>
            <a:r>
              <a:rPr lang="hu-HU" sz="2000" dirty="0"/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hu-HU" sz="2000" dirty="0" err="1"/>
              <a:t>Under</a:t>
            </a:r>
            <a:r>
              <a:rPr lang="hu-HU" sz="2000" dirty="0"/>
              <a:t> </a:t>
            </a:r>
            <a:r>
              <a:rPr lang="hu-HU" sz="2000" dirty="0" err="1"/>
              <a:t>normal</a:t>
            </a:r>
            <a:r>
              <a:rPr lang="hu-HU" sz="2000" dirty="0"/>
              <a:t> </a:t>
            </a:r>
            <a:r>
              <a:rPr lang="hu-HU" sz="2000" dirty="0" err="1"/>
              <a:t>circumstances</a:t>
            </a:r>
            <a:r>
              <a:rPr lang="hu-HU" sz="2000" dirty="0"/>
              <a:t> </a:t>
            </a:r>
            <a:r>
              <a:rPr lang="hu-HU" sz="2000" dirty="0" err="1"/>
              <a:t>stimuli</a:t>
            </a:r>
            <a:r>
              <a:rPr lang="hu-HU" sz="2000" dirty="0"/>
              <a:t> </a:t>
            </a:r>
            <a:r>
              <a:rPr lang="hu-HU" sz="2000" dirty="0" err="1"/>
              <a:t>evoking</a:t>
            </a:r>
            <a:r>
              <a:rPr lang="hu-HU" sz="2000" dirty="0"/>
              <a:t> </a:t>
            </a:r>
            <a:r>
              <a:rPr lang="hu-HU" sz="2000" dirty="0" err="1"/>
              <a:t>spinal</a:t>
            </a:r>
            <a:r>
              <a:rPr lang="hu-HU" sz="2000" dirty="0"/>
              <a:t> reflexes </a:t>
            </a:r>
            <a:r>
              <a:rPr lang="hu-HU" sz="2000" dirty="0" err="1"/>
              <a:t>also</a:t>
            </a:r>
            <a:r>
              <a:rPr lang="hu-HU" sz="2000" dirty="0"/>
              <a:t> </a:t>
            </a:r>
            <a:r>
              <a:rPr lang="hu-HU" sz="2000" dirty="0" err="1"/>
              <a:t>reach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brain</a:t>
            </a:r>
            <a:r>
              <a:rPr lang="hu-HU" sz="2000" dirty="0"/>
              <a:t> and </a:t>
            </a:r>
            <a:r>
              <a:rPr lang="hu-HU" sz="2000" dirty="0" err="1"/>
              <a:t>descending</a:t>
            </a:r>
            <a:r>
              <a:rPr lang="hu-HU" sz="2000" dirty="0"/>
              <a:t> </a:t>
            </a:r>
            <a:r>
              <a:rPr lang="hu-HU" sz="2000" dirty="0" err="1"/>
              <a:t>fibres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higher</a:t>
            </a:r>
            <a:r>
              <a:rPr lang="hu-HU" sz="2000" dirty="0"/>
              <a:t> </a:t>
            </a:r>
            <a:r>
              <a:rPr lang="hu-HU" sz="2000" dirty="0" err="1"/>
              <a:t>centres</a:t>
            </a:r>
            <a:r>
              <a:rPr lang="hu-HU" sz="2000" dirty="0"/>
              <a:t> </a:t>
            </a:r>
            <a:r>
              <a:rPr lang="hu-HU" sz="2000" dirty="0" err="1"/>
              <a:t>may</a:t>
            </a:r>
            <a:r>
              <a:rPr lang="hu-HU" sz="2000" dirty="0"/>
              <a:t> </a:t>
            </a:r>
            <a:r>
              <a:rPr lang="hu-HU" sz="2000" dirty="0" err="1"/>
              <a:t>modulate</a:t>
            </a:r>
            <a:r>
              <a:rPr lang="hu-HU" sz="2000" dirty="0"/>
              <a:t> </a:t>
            </a:r>
            <a:r>
              <a:rPr lang="hu-HU" sz="2000" dirty="0" err="1"/>
              <a:t>spinal</a:t>
            </a:r>
            <a:r>
              <a:rPr lang="hu-HU" sz="2000" dirty="0"/>
              <a:t> reflexes </a:t>
            </a:r>
            <a:r>
              <a:rPr lang="hu-HU" sz="2000" dirty="0" err="1"/>
              <a:t>but</a:t>
            </a:r>
            <a:r>
              <a:rPr lang="hu-HU" sz="2000" dirty="0"/>
              <a:t> </a:t>
            </a:r>
            <a:r>
              <a:rPr lang="hu-HU" sz="2000" dirty="0" err="1"/>
              <a:t>experimentally</a:t>
            </a:r>
            <a:r>
              <a:rPr lang="hu-HU" sz="2000" dirty="0"/>
              <a:t> </a:t>
            </a:r>
            <a:r>
              <a:rPr lang="hu-HU" sz="2000" dirty="0" err="1"/>
              <a:t>spinal</a:t>
            </a:r>
            <a:r>
              <a:rPr lang="hu-HU" sz="2000" dirty="0"/>
              <a:t> reflexes </a:t>
            </a:r>
            <a:r>
              <a:rPr lang="hu-HU" sz="2000" dirty="0" err="1"/>
              <a:t>can</a:t>
            </a:r>
            <a:r>
              <a:rPr lang="hu-HU" sz="2000" dirty="0"/>
              <a:t> be </a:t>
            </a:r>
            <a:r>
              <a:rPr lang="hu-HU" sz="2000" dirty="0" err="1"/>
              <a:t>evoked</a:t>
            </a:r>
            <a:r>
              <a:rPr lang="hu-HU" sz="2000" dirty="0"/>
              <a:t> </a:t>
            </a:r>
            <a:r>
              <a:rPr lang="hu-HU" sz="2000" dirty="0" err="1"/>
              <a:t>even</a:t>
            </a:r>
            <a:r>
              <a:rPr lang="hu-HU" sz="2000" dirty="0"/>
              <a:t> </a:t>
            </a:r>
            <a:r>
              <a:rPr lang="hu-HU" sz="2000" dirty="0" err="1"/>
              <a:t>after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removal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brain</a:t>
            </a:r>
            <a:r>
              <a:rPr lang="hu-HU" sz="2000" dirty="0"/>
              <a:t>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699792" y="42930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i="1" dirty="0" err="1"/>
              <a:t>Proprioceptive</a:t>
            </a:r>
            <a:r>
              <a:rPr lang="hu-HU" sz="2000" i="1" dirty="0"/>
              <a:t>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err="1"/>
              <a:t>Nociceptive</a:t>
            </a:r>
            <a:r>
              <a:rPr lang="hu-HU" sz="2000" b="1" dirty="0"/>
              <a:t>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err="1"/>
              <a:t>Autonomic</a:t>
            </a:r>
            <a:r>
              <a:rPr lang="hu-HU" sz="2000" b="1" dirty="0"/>
              <a:t> reflexes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41" y="44624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/>
              <a:t>1. </a:t>
            </a:r>
            <a:r>
              <a:rPr lang="hu-HU" dirty="0" err="1"/>
              <a:t>Nociceptive</a:t>
            </a:r>
            <a:r>
              <a:rPr lang="hu-HU" dirty="0"/>
              <a:t> reflex arc</a:t>
            </a: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2096" y="1057573"/>
            <a:ext cx="8901903" cy="1075283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i="1" dirty="0" err="1"/>
              <a:t>Synonyms</a:t>
            </a:r>
            <a:r>
              <a:rPr lang="hu-HU" sz="2000" i="1" dirty="0"/>
              <a:t>: </a:t>
            </a:r>
            <a:r>
              <a:rPr lang="hu-HU" sz="2000" dirty="0" err="1"/>
              <a:t>flexor</a:t>
            </a:r>
            <a:r>
              <a:rPr lang="hu-HU" sz="2000" dirty="0"/>
              <a:t> reflex, </a:t>
            </a:r>
            <a:r>
              <a:rPr lang="hu-HU" sz="2000" dirty="0" err="1"/>
              <a:t>withdrawal</a:t>
            </a:r>
            <a:r>
              <a:rPr lang="hu-HU" sz="2000" dirty="0"/>
              <a:t> reflex, </a:t>
            </a:r>
            <a:r>
              <a:rPr lang="hu-HU" sz="2000" dirty="0" err="1"/>
              <a:t>polysynaptic</a:t>
            </a:r>
            <a:r>
              <a:rPr lang="hu-HU" sz="2000" dirty="0"/>
              <a:t> </a:t>
            </a:r>
            <a:r>
              <a:rPr lang="hu-HU" sz="2000" dirty="0" err="1"/>
              <a:t>spinal</a:t>
            </a:r>
            <a:r>
              <a:rPr lang="hu-HU" sz="2000" dirty="0"/>
              <a:t> reflex</a:t>
            </a:r>
          </a:p>
          <a:p>
            <a:pPr eaLnBrk="1" hangingPunct="1">
              <a:defRPr/>
            </a:pPr>
            <a:r>
              <a:rPr lang="hu-HU" sz="2000" dirty="0" err="1"/>
              <a:t>Ancient</a:t>
            </a:r>
            <a:r>
              <a:rPr lang="hu-HU" sz="2000" dirty="0"/>
              <a:t> reflex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protects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body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potentially</a:t>
            </a:r>
            <a:r>
              <a:rPr lang="hu-HU" sz="2000" dirty="0"/>
              <a:t> </a:t>
            </a:r>
            <a:r>
              <a:rPr lang="hu-HU" sz="2000" dirty="0" err="1"/>
              <a:t>damaging</a:t>
            </a:r>
            <a:r>
              <a:rPr lang="hu-HU" sz="2000" dirty="0"/>
              <a:t>, </a:t>
            </a:r>
            <a:r>
              <a:rPr lang="hu-HU" sz="2000" dirty="0" err="1"/>
              <a:t>noxious</a:t>
            </a:r>
            <a:r>
              <a:rPr lang="hu-HU" sz="2000" dirty="0"/>
              <a:t> </a:t>
            </a:r>
            <a:r>
              <a:rPr lang="hu-HU" sz="2000" dirty="0" err="1"/>
              <a:t>stimuli</a:t>
            </a:r>
            <a:r>
              <a:rPr lang="hu-HU" sz="2000" dirty="0"/>
              <a:t>.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3B58BEC-CB7A-41A0-959F-C11FA60C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29" y="1916832"/>
            <a:ext cx="5495824" cy="4774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563297" cy="54006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hu-HU" sz="2000" dirty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hu-HU" sz="2400" dirty="0">
                <a:solidFill>
                  <a:schemeClr val="folHlink"/>
                </a:solidFill>
              </a:rPr>
              <a:t>Nociceptors of </a:t>
            </a:r>
            <a:r>
              <a:rPr lang="hu-HU" sz="2400" dirty="0" err="1">
                <a:solidFill>
                  <a:schemeClr val="folHlink"/>
                </a:solidFill>
              </a:rPr>
              <a:t>the</a:t>
            </a:r>
            <a:r>
              <a:rPr lang="hu-HU" sz="2400" dirty="0">
                <a:solidFill>
                  <a:schemeClr val="folHlink"/>
                </a:solidFill>
              </a:rPr>
              <a:t> </a:t>
            </a:r>
            <a:r>
              <a:rPr lang="hu-HU" sz="2400" dirty="0" err="1">
                <a:solidFill>
                  <a:schemeClr val="folHlink"/>
                </a:solidFill>
              </a:rPr>
              <a:t>skin</a:t>
            </a:r>
            <a:r>
              <a:rPr lang="hu-HU" sz="2400" dirty="0">
                <a:solidFill>
                  <a:schemeClr val="folHlink"/>
                </a:solidFill>
              </a:rPr>
              <a:t> and </a:t>
            </a:r>
            <a:r>
              <a:rPr lang="hu-HU" sz="2400" dirty="0" err="1">
                <a:solidFill>
                  <a:schemeClr val="folHlink"/>
                </a:solidFill>
              </a:rPr>
              <a:t>mucous</a:t>
            </a:r>
            <a:r>
              <a:rPr lang="hu-HU" sz="2400" dirty="0">
                <a:solidFill>
                  <a:schemeClr val="folHlink"/>
                </a:solidFill>
              </a:rPr>
              <a:t> </a:t>
            </a:r>
            <a:r>
              <a:rPr lang="hu-HU" sz="2400" dirty="0" err="1">
                <a:solidFill>
                  <a:schemeClr val="folHlink"/>
                </a:solidFill>
              </a:rPr>
              <a:t>membranes</a:t>
            </a:r>
            <a:r>
              <a:rPr lang="hu-HU" sz="2400" dirty="0">
                <a:solidFill>
                  <a:schemeClr val="folHlink"/>
                </a:solidFill>
              </a:rPr>
              <a:t> 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→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Adelta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and/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or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C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fibres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→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spinal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ganglion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→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spinal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dorsal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horn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→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numerous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collaterals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: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excitacion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of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flexors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and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inhibition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of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extensor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on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the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side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of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stimulus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and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stimulation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of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extensors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together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with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inhibition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of </a:t>
            </a:r>
            <a:r>
              <a:rPr lang="hu-HU" sz="2400" dirty="0" err="1">
                <a:solidFill>
                  <a:schemeClr val="folHlink"/>
                </a:solidFill>
                <a:cs typeface="Arial" charset="0"/>
              </a:rPr>
              <a:t>flexors</a:t>
            </a:r>
            <a:r>
              <a:rPr lang="hu-HU" sz="2400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on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the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contralateral</a:t>
            </a:r>
            <a:r>
              <a:rPr lang="hu-HU" sz="2400" u="sng" dirty="0">
                <a:solidFill>
                  <a:schemeClr val="folHlink"/>
                </a:solidFill>
                <a:cs typeface="Arial" charset="0"/>
              </a:rPr>
              <a:t> </a:t>
            </a:r>
            <a:r>
              <a:rPr lang="hu-HU" sz="2400" u="sng" dirty="0" err="1">
                <a:solidFill>
                  <a:schemeClr val="folHlink"/>
                </a:solidFill>
                <a:cs typeface="Arial" charset="0"/>
              </a:rPr>
              <a:t>side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tx2"/>
                </a:solidFill>
              </a:rPr>
              <a:t>(</a:t>
            </a:r>
            <a:r>
              <a:rPr lang="hu-HU" sz="2400" dirty="0" err="1">
                <a:solidFill>
                  <a:schemeClr val="tx2"/>
                </a:solidFill>
              </a:rPr>
              <a:t>flexor</a:t>
            </a:r>
            <a:r>
              <a:rPr lang="hu-HU" sz="2400" dirty="0">
                <a:solidFill>
                  <a:schemeClr val="tx2"/>
                </a:solidFill>
              </a:rPr>
              <a:t> reflex </a:t>
            </a:r>
            <a:r>
              <a:rPr lang="hu-HU" sz="2400" dirty="0" err="1">
                <a:solidFill>
                  <a:schemeClr val="tx2"/>
                </a:solidFill>
              </a:rPr>
              <a:t>with</a:t>
            </a:r>
            <a:r>
              <a:rPr lang="hu-HU" sz="2400" dirty="0">
                <a:solidFill>
                  <a:schemeClr val="tx2"/>
                </a:solidFill>
              </a:rPr>
              <a:t> </a:t>
            </a:r>
            <a:r>
              <a:rPr lang="hu-HU" sz="2400" dirty="0" err="1">
                <a:solidFill>
                  <a:schemeClr val="tx2"/>
                </a:solidFill>
              </a:rPr>
              <a:t>crossed</a:t>
            </a:r>
            <a:r>
              <a:rPr lang="hu-HU" sz="2400" dirty="0">
                <a:solidFill>
                  <a:schemeClr val="tx2"/>
                </a:solidFill>
              </a:rPr>
              <a:t> </a:t>
            </a:r>
            <a:r>
              <a:rPr lang="hu-HU" sz="2400" dirty="0" err="1">
                <a:solidFill>
                  <a:schemeClr val="tx2"/>
                </a:solidFill>
              </a:rPr>
              <a:t>extensor</a:t>
            </a:r>
            <a:r>
              <a:rPr lang="hu-HU" sz="2400" dirty="0">
                <a:solidFill>
                  <a:schemeClr val="tx2"/>
                </a:solidFill>
              </a:rPr>
              <a:t> </a:t>
            </a:r>
            <a:r>
              <a:rPr lang="hu-HU" sz="2400" dirty="0" err="1">
                <a:solidFill>
                  <a:schemeClr val="tx2"/>
                </a:solidFill>
              </a:rPr>
              <a:t>response</a:t>
            </a:r>
            <a:r>
              <a:rPr lang="hu-HU" sz="2400" dirty="0">
                <a:solidFill>
                  <a:schemeClr val="tx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429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1493" y="168089"/>
            <a:ext cx="7989888" cy="800472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400" dirty="0"/>
              <a:t>2. </a:t>
            </a:r>
            <a:r>
              <a:rPr lang="hu-HU" altLang="hu-HU" sz="4400" dirty="0" err="1"/>
              <a:t>Autonomic</a:t>
            </a:r>
            <a:r>
              <a:rPr lang="hu-HU" altLang="hu-HU" sz="4400" dirty="0"/>
              <a:t> </a:t>
            </a:r>
            <a:r>
              <a:rPr lang="hu-HU" altLang="hu-HU" sz="4400" dirty="0" err="1"/>
              <a:t>spinal</a:t>
            </a:r>
            <a:r>
              <a:rPr lang="hu-HU" altLang="hu-HU" sz="4400" dirty="0"/>
              <a:t> reflex </a:t>
            </a:r>
            <a:r>
              <a:rPr lang="hu-HU" altLang="hu-HU" sz="4400" dirty="0" err="1"/>
              <a:t>arcs</a:t>
            </a:r>
            <a:endParaRPr lang="en-US" altLang="hu-HU" sz="4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888" y="2715809"/>
            <a:ext cx="2879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central nervous system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898476" y="3004734"/>
            <a:ext cx="4286250" cy="2327275"/>
            <a:chOff x="567" y="1980"/>
            <a:chExt cx="2700" cy="146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818" y="3213"/>
              <a:ext cx="24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>
                  <a:solidFill>
                    <a:srgbClr val="FFFF66"/>
                  </a:solidFill>
                </a:rPr>
                <a:t>skin, muscles,  joints, tendons</a:t>
              </a: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567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567" y="1980"/>
              <a:ext cx="15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567" y="3340"/>
              <a:ext cx="227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657" y="2024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 dirty="0" err="1">
                  <a:solidFill>
                    <a:srgbClr val="FFFF66"/>
                  </a:solidFill>
                </a:rPr>
                <a:t>somatosensory</a:t>
              </a:r>
              <a:endParaRPr lang="hu-HU" altLang="hu-HU" b="1" dirty="0"/>
            </a:p>
          </p:txBody>
        </p:sp>
      </p:grp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588076" y="2787247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7812038" y="5595534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154688" y="2282422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visceromotor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122813" y="5371697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smooth muscles , glands</a:t>
            </a: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682576" y="2282422"/>
            <a:ext cx="3711575" cy="3427412"/>
            <a:chOff x="431" y="1525"/>
            <a:chExt cx="2338" cy="2159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31" y="1843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31" y="1843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431" y="356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818" y="3451"/>
              <a:ext cx="1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internal organs</a:t>
              </a: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657" y="1525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/>
                <a:t>viscerosensory</a:t>
              </a:r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5932438" y="3004734"/>
            <a:ext cx="2309813" cy="2312988"/>
            <a:chOff x="3738" y="1980"/>
            <a:chExt cx="1455" cy="1457"/>
          </a:xfrm>
        </p:grpSpPr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738" y="3204"/>
              <a:ext cx="12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>
                  <a:solidFill>
                    <a:srgbClr val="FFFF66"/>
                  </a:solidFill>
                </a:rPr>
                <a:t>skeletal muscles</a:t>
              </a: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4151" y="1980"/>
              <a:ext cx="95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103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4922" y="3340"/>
              <a:ext cx="1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3878" y="2024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>
                  <a:solidFill>
                    <a:srgbClr val="FFFF66"/>
                  </a:solidFill>
                </a:rPr>
                <a:t>somatomotor</a:t>
              </a:r>
              <a:endParaRPr lang="hu-HU" altLang="hu-HU" b="1"/>
            </a:p>
          </p:txBody>
        </p:sp>
      </p:grp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106313" y="3866747"/>
            <a:ext cx="1439863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grpSp>
        <p:nvGrpSpPr>
          <p:cNvPr id="27" name="Group 47"/>
          <p:cNvGrpSpPr>
            <a:grpSpLocks/>
          </p:cNvGrpSpPr>
          <p:nvPr/>
        </p:nvGrpSpPr>
        <p:grpSpPr bwMode="auto">
          <a:xfrm>
            <a:off x="249188" y="4011209"/>
            <a:ext cx="1081088" cy="433388"/>
            <a:chOff x="158" y="2614"/>
            <a:chExt cx="681" cy="273"/>
          </a:xfrm>
        </p:grpSpPr>
        <p:grpSp>
          <p:nvGrpSpPr>
            <p:cNvPr id="28" name="Group 32"/>
            <p:cNvGrpSpPr>
              <a:grpSpLocks/>
            </p:cNvGrpSpPr>
            <p:nvPr/>
          </p:nvGrpSpPr>
          <p:grpSpPr bwMode="auto">
            <a:xfrm>
              <a:off x="567" y="2614"/>
              <a:ext cx="272" cy="181"/>
              <a:chOff x="567" y="2614"/>
              <a:chExt cx="272" cy="181"/>
            </a:xfrm>
          </p:grpSpPr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657" y="2614"/>
                <a:ext cx="182" cy="18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567" y="270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703" y="2659"/>
                <a:ext cx="90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715" y="2675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 altLang="hu-HU"/>
              </a:p>
            </p:txBody>
          </p:sp>
        </p:grp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 rot="10645598">
              <a:off x="158" y="2706"/>
              <a:ext cx="182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 rot="10645598">
              <a:off x="339" y="279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 rot="10645598">
              <a:off x="204" y="2751"/>
              <a:ext cx="90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 rot="10645598">
              <a:off x="236" y="278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</p:grp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1617613" y="4082647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SENSORY GGL.</a:t>
            </a:r>
            <a:endParaRPr lang="en-US" altLang="hu-HU"/>
          </a:p>
        </p:txBody>
      </p:sp>
      <p:grpSp>
        <p:nvGrpSpPr>
          <p:cNvPr id="38" name="Group 50"/>
          <p:cNvGrpSpPr>
            <a:grpSpLocks/>
          </p:cNvGrpSpPr>
          <p:nvPr/>
        </p:nvGrpSpPr>
        <p:grpSpPr bwMode="auto">
          <a:xfrm>
            <a:off x="5795913" y="3795309"/>
            <a:ext cx="2686050" cy="863600"/>
            <a:chOff x="3652" y="2505"/>
            <a:chExt cx="1692" cy="544"/>
          </a:xfrm>
        </p:grpSpPr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5139" y="2505"/>
              <a:ext cx="205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3652" y="2686"/>
              <a:ext cx="1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AUTONOMIC GGL.</a:t>
              </a:r>
              <a:endParaRPr lang="en-US" altLang="hu-HU"/>
            </a:p>
          </p:txBody>
        </p:sp>
      </p:grpSp>
      <p:grpSp>
        <p:nvGrpSpPr>
          <p:cNvPr id="41" name="Csoportba foglalás 40"/>
          <p:cNvGrpSpPr>
            <a:grpSpLocks/>
          </p:cNvGrpSpPr>
          <p:nvPr/>
        </p:nvGrpSpPr>
        <p:grpSpPr bwMode="auto">
          <a:xfrm>
            <a:off x="8203357" y="2790422"/>
            <a:ext cx="223838" cy="2805112"/>
            <a:chOff x="8604485" y="2929425"/>
            <a:chExt cx="223838" cy="2804625"/>
          </a:xfrm>
        </p:grpSpPr>
        <p:grpSp>
          <p:nvGrpSpPr>
            <p:cNvPr id="42" name="Csoportba foglalás 3"/>
            <p:cNvGrpSpPr>
              <a:grpSpLocks/>
            </p:cNvGrpSpPr>
            <p:nvPr/>
          </p:nvGrpSpPr>
          <p:grpSpPr bwMode="auto">
            <a:xfrm>
              <a:off x="8604485" y="2929425"/>
              <a:ext cx="223838" cy="1612061"/>
              <a:chOff x="7339708" y="2925763"/>
              <a:chExt cx="223838" cy="1612061"/>
            </a:xfrm>
          </p:grpSpPr>
          <p:grpSp>
            <p:nvGrpSpPr>
              <p:cNvPr id="44" name="Group 49"/>
              <p:cNvGrpSpPr>
                <a:grpSpLocks/>
              </p:cNvGrpSpPr>
              <p:nvPr/>
            </p:nvGrpSpPr>
            <p:grpSpPr bwMode="auto">
              <a:xfrm>
                <a:off x="7339708" y="4094911"/>
                <a:ext cx="223838" cy="442913"/>
                <a:chOff x="5167" y="2713"/>
                <a:chExt cx="141" cy="279"/>
              </a:xfrm>
            </p:grpSpPr>
            <p:sp>
              <p:nvSpPr>
                <p:cNvPr id="46" name="Text Box 4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5167" y="2713"/>
                  <a:ext cx="1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altLang="hu-HU" dirty="0"/>
                    <a:t>v</a:t>
                  </a:r>
                  <a:endParaRPr lang="en-US" altLang="hu-HU" dirty="0"/>
                </a:p>
              </p:txBody>
            </p:sp>
            <p:sp>
              <p:nvSpPr>
                <p:cNvPr id="47" name="AutoShape 42"/>
                <p:cNvSpPr>
                  <a:spLocks noChangeArrowheads="1"/>
                </p:cNvSpPr>
                <p:nvPr/>
              </p:nvSpPr>
              <p:spPr bwMode="auto">
                <a:xfrm>
                  <a:off x="5172" y="2856"/>
                  <a:ext cx="136" cy="136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/>
                </a:p>
              </p:txBody>
            </p:sp>
            <p:sp>
              <p:nvSpPr>
                <p:cNvPr id="48" name="Oval 43"/>
                <p:cNvSpPr>
                  <a:spLocks noChangeArrowheads="1"/>
                </p:cNvSpPr>
                <p:nvPr/>
              </p:nvSpPr>
              <p:spPr bwMode="auto">
                <a:xfrm rot="10645598">
                  <a:off x="5217" y="2919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 altLang="hu-HU"/>
                </a:p>
              </p:txBody>
            </p:sp>
          </p:grpSp>
          <p:cxnSp>
            <p:nvCxnSpPr>
              <p:cNvPr id="45" name="Egyenes összekötő 44"/>
              <p:cNvCxnSpPr/>
              <p:nvPr/>
            </p:nvCxnSpPr>
            <p:spPr>
              <a:xfrm>
                <a:off x="7453971" y="2925763"/>
                <a:ext cx="0" cy="12237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Egyenes összekötő 42"/>
            <p:cNvCxnSpPr/>
            <p:nvPr/>
          </p:nvCxnSpPr>
          <p:spPr>
            <a:xfrm flipH="1">
              <a:off x="8712398" y="4497603"/>
              <a:ext cx="1587" cy="123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zövegdoboz 48"/>
          <p:cNvSpPr txBox="1"/>
          <p:nvPr/>
        </p:nvSpPr>
        <p:spPr>
          <a:xfrm>
            <a:off x="1587936" y="5635223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receptors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effectors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9897" y="1196752"/>
            <a:ext cx="818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Both </a:t>
            </a:r>
            <a:r>
              <a:rPr lang="hu-HU" dirty="0" err="1"/>
              <a:t>proprioceptiv</a:t>
            </a:r>
            <a:r>
              <a:rPr lang="hu-HU" dirty="0"/>
              <a:t> and </a:t>
            </a:r>
            <a:r>
              <a:rPr lang="hu-HU" dirty="0" err="1"/>
              <a:t>nociceptive</a:t>
            </a:r>
            <a:r>
              <a:rPr lang="hu-HU" dirty="0"/>
              <a:t> </a:t>
            </a:r>
            <a:r>
              <a:rPr lang="hu-HU" dirty="0" err="1"/>
              <a:t>spinal</a:t>
            </a:r>
            <a:r>
              <a:rPr lang="hu-HU" dirty="0"/>
              <a:t> reflexes </a:t>
            </a:r>
            <a:r>
              <a:rPr lang="hu-HU" dirty="0" err="1"/>
              <a:t>were</a:t>
            </a:r>
            <a:r>
              <a:rPr lang="hu-HU" dirty="0"/>
              <a:t> „</a:t>
            </a:r>
            <a:r>
              <a:rPr lang="hu-HU" dirty="0" err="1"/>
              <a:t>somatic</a:t>
            </a:r>
            <a:r>
              <a:rPr lang="hu-HU" dirty="0"/>
              <a:t>”: a </a:t>
            </a:r>
            <a:r>
              <a:rPr lang="hu-HU" dirty="0" err="1">
                <a:solidFill>
                  <a:srgbClr val="FFFF66"/>
                </a:solidFill>
              </a:rPr>
              <a:t>somatosensory</a:t>
            </a:r>
            <a:r>
              <a:rPr lang="hu-HU" dirty="0">
                <a:solidFill>
                  <a:srgbClr val="FFFF66"/>
                </a:solidFill>
              </a:rPr>
              <a:t> input </a:t>
            </a:r>
            <a:r>
              <a:rPr lang="hu-HU" dirty="0" err="1"/>
              <a:t>evoked</a:t>
            </a:r>
            <a:r>
              <a:rPr lang="hu-HU" dirty="0"/>
              <a:t> a </a:t>
            </a:r>
            <a:r>
              <a:rPr lang="hu-HU" dirty="0" err="1">
                <a:solidFill>
                  <a:srgbClr val="FFFF66"/>
                </a:solidFill>
              </a:rPr>
              <a:t>somatomotor</a:t>
            </a:r>
            <a:r>
              <a:rPr lang="hu-HU" dirty="0">
                <a:solidFill>
                  <a:srgbClr val="FFFF66"/>
                </a:solidFill>
              </a:rPr>
              <a:t> </a:t>
            </a:r>
            <a:r>
              <a:rPr lang="hu-HU" dirty="0" err="1">
                <a:solidFill>
                  <a:srgbClr val="FFFF66"/>
                </a:solidFill>
              </a:rPr>
              <a:t>response</a:t>
            </a:r>
            <a:r>
              <a:rPr lang="hu-HU" dirty="0"/>
              <a:t>.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254242" y="6116919"/>
            <a:ext cx="849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66FF66"/>
                </a:solidFill>
              </a:rPr>
              <a:t>In </a:t>
            </a:r>
            <a:r>
              <a:rPr lang="hu-HU" dirty="0" err="1">
                <a:solidFill>
                  <a:srgbClr val="66FF66"/>
                </a:solidFill>
              </a:rPr>
              <a:t>case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autonomic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spinal</a:t>
            </a:r>
            <a:r>
              <a:rPr lang="hu-HU" dirty="0">
                <a:solidFill>
                  <a:srgbClr val="66FF66"/>
                </a:solidFill>
              </a:rPr>
              <a:t> reflexes </a:t>
            </a:r>
            <a:r>
              <a:rPr lang="hu-HU" dirty="0" err="1">
                <a:solidFill>
                  <a:srgbClr val="66FF66"/>
                </a:solidFill>
              </a:rPr>
              <a:t>either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afferent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or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efferent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limb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the</a:t>
            </a:r>
            <a:r>
              <a:rPr lang="hu-HU" dirty="0">
                <a:solidFill>
                  <a:srgbClr val="66FF66"/>
                </a:solidFill>
              </a:rPr>
              <a:t> reflex arc </a:t>
            </a:r>
            <a:r>
              <a:rPr lang="hu-HU" dirty="0" err="1">
                <a:solidFill>
                  <a:srgbClr val="66FF66"/>
                </a:solidFill>
              </a:rPr>
              <a:t>or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both</a:t>
            </a:r>
            <a:r>
              <a:rPr lang="hu-HU" dirty="0">
                <a:solidFill>
                  <a:srgbClr val="66FF66"/>
                </a:solidFill>
              </a:rPr>
              <a:t> of </a:t>
            </a:r>
            <a:r>
              <a:rPr lang="hu-HU" dirty="0" err="1">
                <a:solidFill>
                  <a:srgbClr val="66FF66"/>
                </a:solidFill>
              </a:rPr>
              <a:t>them</a:t>
            </a:r>
            <a:r>
              <a:rPr lang="hu-HU" dirty="0">
                <a:solidFill>
                  <a:srgbClr val="66FF66"/>
                </a:solidFill>
              </a:rPr>
              <a:t> </a:t>
            </a:r>
            <a:r>
              <a:rPr lang="hu-HU" dirty="0" err="1">
                <a:solidFill>
                  <a:srgbClr val="66FF66"/>
                </a:solidFill>
              </a:rPr>
              <a:t>are</a:t>
            </a:r>
            <a:r>
              <a:rPr lang="hu-HU" dirty="0">
                <a:solidFill>
                  <a:srgbClr val="66FF66"/>
                </a:solidFill>
              </a:rPr>
              <a:t>  „</a:t>
            </a:r>
            <a:r>
              <a:rPr lang="hu-HU" dirty="0" err="1">
                <a:solidFill>
                  <a:srgbClr val="66FF66"/>
                </a:solidFill>
              </a:rPr>
              <a:t>visceral</a:t>
            </a:r>
            <a:r>
              <a:rPr lang="hu-HU" dirty="0">
                <a:solidFill>
                  <a:srgbClr val="66FF66"/>
                </a:solidFill>
              </a:rPr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132595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07904" y="548680"/>
            <a:ext cx="2879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central nervous system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783442" y="-2300966"/>
            <a:ext cx="3603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732092" y="62011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7956054" y="342840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298704" y="11529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visceromotor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266829" y="3204568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smooth muscles , glands</a:t>
            </a: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826592" y="115293"/>
            <a:ext cx="3711575" cy="3427412"/>
            <a:chOff x="431" y="1525"/>
            <a:chExt cx="2338" cy="2159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431" y="1843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1" y="1843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431" y="356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8" y="3451"/>
              <a:ext cx="1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internal organs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657" y="1525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/>
                <a:t>viscerosensory</a:t>
              </a:r>
            </a:p>
          </p:txBody>
        </p:sp>
      </p:grp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250329" y="1699618"/>
            <a:ext cx="1439863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93204" y="1990133"/>
            <a:ext cx="430213" cy="287338"/>
            <a:chOff x="158" y="2706"/>
            <a:chExt cx="271" cy="181"/>
          </a:xfrm>
        </p:grpSpPr>
        <p:sp>
          <p:nvSpPr>
            <p:cNvPr id="28" name="Oval 34"/>
            <p:cNvSpPr>
              <a:spLocks noChangeArrowheads="1"/>
            </p:cNvSpPr>
            <p:nvPr/>
          </p:nvSpPr>
          <p:spPr bwMode="auto">
            <a:xfrm rot="10645598">
              <a:off x="158" y="2706"/>
              <a:ext cx="182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rot="10645598">
              <a:off x="339" y="279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 rot="10645598">
              <a:off x="204" y="2751"/>
              <a:ext cx="90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 rot="10645598">
              <a:off x="236" y="278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761629" y="191551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SENSORY GGL.</a:t>
            </a:r>
            <a:endParaRPr lang="en-US" altLang="hu-HU"/>
          </a:p>
        </p:txBody>
      </p:sp>
      <p:grpSp>
        <p:nvGrpSpPr>
          <p:cNvPr id="37" name="Group 50"/>
          <p:cNvGrpSpPr>
            <a:grpSpLocks/>
          </p:cNvGrpSpPr>
          <p:nvPr/>
        </p:nvGrpSpPr>
        <p:grpSpPr bwMode="auto">
          <a:xfrm>
            <a:off x="5939929" y="1628180"/>
            <a:ext cx="2686050" cy="863600"/>
            <a:chOff x="3652" y="2505"/>
            <a:chExt cx="1692" cy="544"/>
          </a:xfrm>
        </p:grpSpPr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5139" y="2505"/>
              <a:ext cx="205" cy="5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652" y="2686"/>
              <a:ext cx="1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AUTONOMIC GGL.</a:t>
              </a:r>
              <a:endParaRPr lang="en-US" altLang="hu-HU"/>
            </a:p>
          </p:txBody>
        </p:sp>
      </p:grpSp>
      <p:grpSp>
        <p:nvGrpSpPr>
          <p:cNvPr id="40" name="Csoportba foglalás 39"/>
          <p:cNvGrpSpPr>
            <a:grpSpLocks/>
          </p:cNvGrpSpPr>
          <p:nvPr/>
        </p:nvGrpSpPr>
        <p:grpSpPr bwMode="auto">
          <a:xfrm>
            <a:off x="8347373" y="623293"/>
            <a:ext cx="223838" cy="2805112"/>
            <a:chOff x="8604485" y="2929425"/>
            <a:chExt cx="223838" cy="2804625"/>
          </a:xfrm>
        </p:grpSpPr>
        <p:grpSp>
          <p:nvGrpSpPr>
            <p:cNvPr id="41" name="Csoportba foglalás 3"/>
            <p:cNvGrpSpPr>
              <a:grpSpLocks/>
            </p:cNvGrpSpPr>
            <p:nvPr/>
          </p:nvGrpSpPr>
          <p:grpSpPr bwMode="auto">
            <a:xfrm>
              <a:off x="8604485" y="2929425"/>
              <a:ext cx="223838" cy="1612061"/>
              <a:chOff x="7339708" y="2925763"/>
              <a:chExt cx="223838" cy="1612061"/>
            </a:xfrm>
          </p:grpSpPr>
          <p:grpSp>
            <p:nvGrpSpPr>
              <p:cNvPr id="43" name="Group 49"/>
              <p:cNvGrpSpPr>
                <a:grpSpLocks/>
              </p:cNvGrpSpPr>
              <p:nvPr/>
            </p:nvGrpSpPr>
            <p:grpSpPr bwMode="auto">
              <a:xfrm>
                <a:off x="7339708" y="4094911"/>
                <a:ext cx="223838" cy="442913"/>
                <a:chOff x="5167" y="2713"/>
                <a:chExt cx="141" cy="279"/>
              </a:xfrm>
            </p:grpSpPr>
            <p:sp>
              <p:nvSpPr>
                <p:cNvPr id="45" name="Text Box 4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5167" y="2713"/>
                  <a:ext cx="1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altLang="hu-HU" dirty="0"/>
                    <a:t>v</a:t>
                  </a:r>
                  <a:endParaRPr lang="en-US" altLang="hu-HU" dirty="0"/>
                </a:p>
              </p:txBody>
            </p:sp>
            <p:sp>
              <p:nvSpPr>
                <p:cNvPr id="46" name="AutoShape 42"/>
                <p:cNvSpPr>
                  <a:spLocks noChangeArrowheads="1"/>
                </p:cNvSpPr>
                <p:nvPr/>
              </p:nvSpPr>
              <p:spPr bwMode="auto">
                <a:xfrm>
                  <a:off x="5172" y="2856"/>
                  <a:ext cx="136" cy="136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u-HU"/>
                </a:p>
              </p:txBody>
            </p:sp>
            <p:sp>
              <p:nvSpPr>
                <p:cNvPr id="47" name="Oval 43"/>
                <p:cNvSpPr>
                  <a:spLocks noChangeArrowheads="1"/>
                </p:cNvSpPr>
                <p:nvPr/>
              </p:nvSpPr>
              <p:spPr bwMode="auto">
                <a:xfrm rot="10645598">
                  <a:off x="5217" y="2919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 altLang="hu-HU"/>
                </a:p>
              </p:txBody>
            </p:sp>
          </p:grpSp>
          <p:cxnSp>
            <p:nvCxnSpPr>
              <p:cNvPr id="44" name="Egyenes összekötő 43"/>
              <p:cNvCxnSpPr/>
              <p:nvPr/>
            </p:nvCxnSpPr>
            <p:spPr>
              <a:xfrm>
                <a:off x="7453971" y="2925763"/>
                <a:ext cx="0" cy="12237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Egyenes összekötő 41"/>
            <p:cNvCxnSpPr/>
            <p:nvPr/>
          </p:nvCxnSpPr>
          <p:spPr>
            <a:xfrm flipH="1">
              <a:off x="8712398" y="4497603"/>
              <a:ext cx="1587" cy="1236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Szövegdoboz 47"/>
          <p:cNvSpPr txBox="1"/>
          <p:nvPr/>
        </p:nvSpPr>
        <p:spPr>
          <a:xfrm>
            <a:off x="1731952" y="346809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receptors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effectors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269392" y="4348906"/>
            <a:ext cx="856932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altLang="hu-HU" b="1" u="sng" dirty="0" err="1"/>
              <a:t>Urinary</a:t>
            </a:r>
            <a:r>
              <a:rPr lang="hu-HU" altLang="hu-HU" b="1" u="sng" dirty="0"/>
              <a:t> </a:t>
            </a:r>
            <a:r>
              <a:rPr lang="hu-HU" altLang="hu-HU" b="1" u="sng" dirty="0" err="1"/>
              <a:t>or</a:t>
            </a:r>
            <a:r>
              <a:rPr lang="hu-HU" altLang="hu-HU" b="1" u="sng" dirty="0"/>
              <a:t> </a:t>
            </a:r>
            <a:r>
              <a:rPr lang="hu-HU" altLang="hu-HU" b="1" u="sng" dirty="0" err="1"/>
              <a:t>micturition</a:t>
            </a:r>
            <a:r>
              <a:rPr lang="hu-HU" altLang="hu-HU" b="1" u="sng" dirty="0"/>
              <a:t> reflex:</a:t>
            </a:r>
            <a:r>
              <a:rPr lang="hu-HU" altLang="hu-HU" dirty="0"/>
              <a:t> </a:t>
            </a:r>
            <a:r>
              <a:rPr lang="hu-HU" altLang="hu-HU" dirty="0" err="1"/>
              <a:t>after</a:t>
            </a:r>
            <a:r>
              <a:rPr lang="hu-HU" altLang="hu-HU" dirty="0"/>
              <a:t> </a:t>
            </a:r>
            <a:r>
              <a:rPr lang="hu-HU" altLang="hu-HU" dirty="0" err="1"/>
              <a:t>reaching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threshold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stretch</a:t>
            </a:r>
            <a:r>
              <a:rPr lang="hu-HU" altLang="hu-HU" dirty="0"/>
              <a:t> </a:t>
            </a:r>
            <a:r>
              <a:rPr lang="hu-HU" altLang="hu-HU" dirty="0" err="1"/>
              <a:t>receptors</a:t>
            </a:r>
            <a:r>
              <a:rPr lang="hu-HU" altLang="hu-HU" dirty="0"/>
              <a:t> </a:t>
            </a:r>
            <a:r>
              <a:rPr lang="hu-HU" altLang="hu-HU" dirty="0" err="1"/>
              <a:t>within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wall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urinary</a:t>
            </a:r>
            <a:r>
              <a:rPr lang="hu-HU" altLang="hu-HU" dirty="0"/>
              <a:t> </a:t>
            </a:r>
            <a:r>
              <a:rPr lang="hu-HU" altLang="hu-HU" dirty="0" err="1"/>
              <a:t>bladder</a:t>
            </a:r>
            <a:r>
              <a:rPr lang="hu-HU" altLang="hu-HU" dirty="0"/>
              <a:t>, </a:t>
            </a:r>
            <a:r>
              <a:rPr lang="hu-HU" altLang="hu-HU" dirty="0" err="1"/>
              <a:t>sphincters</a:t>
            </a:r>
            <a:r>
              <a:rPr lang="hu-HU" altLang="hu-HU" dirty="0"/>
              <a:t> </a:t>
            </a:r>
            <a:r>
              <a:rPr lang="hu-HU" altLang="hu-HU" dirty="0" err="1"/>
              <a:t>relax</a:t>
            </a:r>
            <a:r>
              <a:rPr lang="hu-HU" altLang="hu-HU" dirty="0"/>
              <a:t>,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muscles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bladder</a:t>
            </a:r>
            <a:r>
              <a:rPr lang="hu-HU" altLang="hu-HU" dirty="0"/>
              <a:t> </a:t>
            </a:r>
            <a:r>
              <a:rPr lang="hu-HU" altLang="hu-HU" dirty="0" err="1"/>
              <a:t>contract</a:t>
            </a:r>
            <a:r>
              <a:rPr lang="hu-HU" altLang="hu-HU" dirty="0"/>
              <a:t> and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bladder</a:t>
            </a:r>
            <a:r>
              <a:rPr lang="hu-HU" altLang="hu-HU" dirty="0"/>
              <a:t> </a:t>
            </a:r>
            <a:r>
              <a:rPr lang="hu-HU" altLang="hu-HU" dirty="0" err="1"/>
              <a:t>discharges</a:t>
            </a:r>
            <a:r>
              <a:rPr lang="hu-HU" altLang="hu-HU" dirty="0"/>
              <a:t>. (It is </a:t>
            </a:r>
            <a:r>
              <a:rPr lang="hu-HU" altLang="hu-HU" dirty="0" err="1"/>
              <a:t>clearly</a:t>
            </a:r>
            <a:r>
              <a:rPr lang="hu-HU" altLang="hu-HU" dirty="0"/>
              <a:t> </a:t>
            </a:r>
            <a:r>
              <a:rPr lang="hu-HU" altLang="hu-HU" dirty="0" err="1"/>
              <a:t>seen</a:t>
            </a:r>
            <a:r>
              <a:rPr lang="hu-HU" altLang="hu-HU" dirty="0"/>
              <a:t> in </a:t>
            </a:r>
            <a:r>
              <a:rPr lang="hu-HU" altLang="hu-HU" dirty="0" err="1"/>
              <a:t>babies</a:t>
            </a:r>
            <a:r>
              <a:rPr lang="hu-HU" altLang="hu-HU" dirty="0"/>
              <a:t> and </a:t>
            </a:r>
            <a:r>
              <a:rPr lang="hu-HU" altLang="hu-HU" dirty="0" err="1"/>
              <a:t>after</a:t>
            </a:r>
            <a:r>
              <a:rPr lang="hu-HU" altLang="hu-HU" dirty="0"/>
              <a:t> </a:t>
            </a:r>
            <a:r>
              <a:rPr lang="hu-HU" altLang="hu-HU" dirty="0" err="1"/>
              <a:t>spinal</a:t>
            </a:r>
            <a:r>
              <a:rPr lang="hu-HU" altLang="hu-HU" dirty="0"/>
              <a:t> </a:t>
            </a:r>
            <a:r>
              <a:rPr lang="hu-HU" altLang="hu-HU" dirty="0" err="1"/>
              <a:t>cord</a:t>
            </a:r>
            <a:r>
              <a:rPr lang="hu-HU" altLang="hu-HU" dirty="0"/>
              <a:t> trauma, </a:t>
            </a:r>
            <a:r>
              <a:rPr lang="hu-HU" altLang="hu-HU" dirty="0" err="1"/>
              <a:t>as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supraspinal</a:t>
            </a:r>
            <a:r>
              <a:rPr lang="hu-HU" altLang="hu-HU" dirty="0"/>
              <a:t> </a:t>
            </a:r>
            <a:r>
              <a:rPr lang="hu-HU" altLang="hu-HU" dirty="0" err="1"/>
              <a:t>control</a:t>
            </a:r>
            <a:r>
              <a:rPr lang="hu-HU" altLang="hu-HU" dirty="0"/>
              <a:t> is </a:t>
            </a:r>
            <a:r>
              <a:rPr lang="hu-HU" altLang="hu-HU" dirty="0" err="1"/>
              <a:t>missing</a:t>
            </a:r>
            <a:r>
              <a:rPr lang="hu-HU" altLang="hu-HU" dirty="0"/>
              <a:t> in </a:t>
            </a:r>
            <a:r>
              <a:rPr lang="hu-HU" altLang="hu-HU" dirty="0" err="1"/>
              <a:t>both</a:t>
            </a:r>
            <a:r>
              <a:rPr lang="hu-HU" altLang="hu-HU" dirty="0"/>
              <a:t> of </a:t>
            </a:r>
            <a:r>
              <a:rPr lang="hu-HU" altLang="hu-HU" dirty="0" err="1"/>
              <a:t>these</a:t>
            </a:r>
            <a:r>
              <a:rPr lang="hu-HU" altLang="hu-HU" dirty="0"/>
              <a:t> </a:t>
            </a:r>
            <a:r>
              <a:rPr lang="hu-HU" altLang="hu-HU" dirty="0" err="1"/>
              <a:t>cases</a:t>
            </a:r>
            <a:r>
              <a:rPr lang="hu-HU" altLang="hu-HU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altLang="hu-HU" b="1" u="sng" dirty="0" err="1"/>
              <a:t>Viscerocutaneous</a:t>
            </a:r>
            <a:r>
              <a:rPr lang="hu-HU" altLang="hu-HU" b="1" u="sng" dirty="0"/>
              <a:t> reflex:</a:t>
            </a:r>
            <a:r>
              <a:rPr lang="hu-HU" altLang="hu-HU" dirty="0"/>
              <a:t> </a:t>
            </a:r>
            <a:r>
              <a:rPr lang="hu-HU" altLang="hu-HU" dirty="0" err="1"/>
              <a:t>diseases</a:t>
            </a:r>
            <a:r>
              <a:rPr lang="hu-HU" altLang="hu-HU" dirty="0"/>
              <a:t> of </a:t>
            </a:r>
            <a:r>
              <a:rPr lang="hu-HU" altLang="hu-HU" dirty="0" err="1"/>
              <a:t>internal</a:t>
            </a:r>
            <a:r>
              <a:rPr lang="hu-HU" altLang="hu-HU" dirty="0"/>
              <a:t> </a:t>
            </a:r>
            <a:r>
              <a:rPr lang="hu-HU" altLang="hu-HU" dirty="0" err="1"/>
              <a:t>organs</a:t>
            </a:r>
            <a:r>
              <a:rPr lang="hu-HU" altLang="hu-HU" dirty="0"/>
              <a:t> </a:t>
            </a:r>
            <a:r>
              <a:rPr lang="hu-HU" altLang="hu-HU" dirty="0" err="1"/>
              <a:t>are</a:t>
            </a:r>
            <a:r>
              <a:rPr lang="hu-HU" altLang="hu-HU" dirty="0"/>
              <a:t> </a:t>
            </a:r>
            <a:r>
              <a:rPr lang="hu-HU" altLang="hu-HU" dirty="0" err="1"/>
              <a:t>frequently</a:t>
            </a:r>
            <a:r>
              <a:rPr lang="hu-HU" altLang="hu-HU" dirty="0"/>
              <a:t> </a:t>
            </a:r>
            <a:r>
              <a:rPr lang="hu-HU" altLang="hu-HU" dirty="0" err="1"/>
              <a:t>associated</a:t>
            </a:r>
            <a:r>
              <a:rPr lang="hu-HU" altLang="hu-HU" dirty="0"/>
              <a:t> </a:t>
            </a:r>
            <a:r>
              <a:rPr lang="hu-HU" altLang="hu-HU" dirty="0" err="1"/>
              <a:t>with</a:t>
            </a:r>
            <a:r>
              <a:rPr lang="hu-HU" altLang="hu-HU" dirty="0"/>
              <a:t> local </a:t>
            </a:r>
            <a:r>
              <a:rPr lang="hu-HU" altLang="hu-HU" dirty="0" err="1"/>
              <a:t>hyperemia</a:t>
            </a:r>
            <a:r>
              <a:rPr lang="hu-HU" altLang="hu-HU" dirty="0"/>
              <a:t> (</a:t>
            </a:r>
            <a:r>
              <a:rPr lang="hu-HU" altLang="hu-HU" dirty="0" err="1"/>
              <a:t>increased</a:t>
            </a:r>
            <a:r>
              <a:rPr lang="hu-HU" altLang="hu-HU" dirty="0"/>
              <a:t> </a:t>
            </a:r>
            <a:r>
              <a:rPr lang="hu-HU" altLang="hu-HU" dirty="0" err="1"/>
              <a:t>blood</a:t>
            </a:r>
            <a:r>
              <a:rPr lang="hu-HU" altLang="hu-HU" dirty="0"/>
              <a:t> </a:t>
            </a:r>
            <a:r>
              <a:rPr lang="hu-HU" altLang="hu-HU" dirty="0" err="1"/>
              <a:t>supply</a:t>
            </a:r>
            <a:r>
              <a:rPr lang="hu-HU" altLang="hu-HU" dirty="0"/>
              <a:t>)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skin</a:t>
            </a:r>
            <a:r>
              <a:rPr lang="hu-HU" altLang="hu-HU" dirty="0"/>
              <a:t> </a:t>
            </a:r>
            <a:r>
              <a:rPr lang="hu-HU" altLang="hu-HU" dirty="0" err="1"/>
              <a:t>due</a:t>
            </a:r>
            <a:r>
              <a:rPr lang="hu-HU" altLang="hu-HU" dirty="0"/>
              <a:t> </a:t>
            </a:r>
            <a:r>
              <a:rPr lang="hu-HU" altLang="hu-HU" dirty="0" err="1"/>
              <a:t>to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vasodilator</a:t>
            </a:r>
            <a:r>
              <a:rPr lang="hu-HU" altLang="hu-HU" dirty="0"/>
              <a:t> </a:t>
            </a:r>
            <a:r>
              <a:rPr lang="hu-HU" altLang="hu-HU" dirty="0" err="1"/>
              <a:t>innervation</a:t>
            </a:r>
            <a:r>
              <a:rPr lang="hu-HU" altLang="hu-HU" dirty="0"/>
              <a:t> of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smooth</a:t>
            </a:r>
            <a:r>
              <a:rPr lang="hu-HU" altLang="hu-HU" dirty="0"/>
              <a:t> </a:t>
            </a:r>
            <a:r>
              <a:rPr lang="hu-HU" altLang="hu-HU" dirty="0" err="1"/>
              <a:t>muscles</a:t>
            </a:r>
            <a:r>
              <a:rPr lang="hu-HU" altLang="hu-HU" dirty="0"/>
              <a:t> of </a:t>
            </a:r>
            <a:r>
              <a:rPr lang="hu-HU" altLang="hu-HU" dirty="0" err="1"/>
              <a:t>vessels</a:t>
            </a:r>
            <a:r>
              <a:rPr lang="hu-HU" altLang="hu-HU" dirty="0"/>
              <a:t>.</a:t>
            </a:r>
            <a:r>
              <a:rPr lang="hu-HU" altLang="hu-HU" b="1" u="sng" dirty="0"/>
              <a:t> </a:t>
            </a:r>
            <a:endParaRPr lang="en-US" altLang="hu-HU" b="1" u="sng" dirty="0"/>
          </a:p>
        </p:txBody>
      </p:sp>
    </p:spTree>
    <p:extLst>
      <p:ext uri="{BB962C8B-B14F-4D97-AF65-F5344CB8AC3E}">
        <p14:creationId xmlns:p14="http://schemas.microsoft.com/office/powerpoint/2010/main" val="315253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95624" y="581594"/>
            <a:ext cx="2879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central nervous system</a:t>
            </a:r>
          </a:p>
        </p:txBody>
      </p: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714312" y="148207"/>
            <a:ext cx="3711575" cy="3427412"/>
            <a:chOff x="431" y="1525"/>
            <a:chExt cx="2338" cy="2159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431" y="1843"/>
              <a:ext cx="0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1" y="1843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431" y="356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8" y="3451"/>
              <a:ext cx="1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/>
                <a:t>internal organs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657" y="1525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/>
                <a:t>viscerosensory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5964174" y="870519"/>
            <a:ext cx="2309813" cy="2312988"/>
            <a:chOff x="3738" y="1980"/>
            <a:chExt cx="1455" cy="1457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3738" y="3204"/>
              <a:ext cx="12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>
                  <a:solidFill>
                    <a:srgbClr val="FFFF66"/>
                  </a:solidFill>
                </a:rPr>
                <a:t>skeletal muscles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151" y="1980"/>
              <a:ext cx="95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5103" y="1980"/>
              <a:ext cx="0" cy="136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922" y="3340"/>
              <a:ext cx="18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3878" y="2024"/>
              <a:ext cx="1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b="1">
                  <a:solidFill>
                    <a:srgbClr val="FFFF66"/>
                  </a:solidFill>
                </a:rPr>
                <a:t>somatomotor</a:t>
              </a:r>
              <a:endParaRPr lang="hu-HU" altLang="hu-HU" b="1"/>
            </a:p>
          </p:txBody>
        </p:sp>
      </p:grp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138049" y="1732532"/>
            <a:ext cx="1439863" cy="792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altLang="hu-HU"/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280924" y="2023047"/>
            <a:ext cx="430213" cy="287338"/>
            <a:chOff x="158" y="2706"/>
            <a:chExt cx="271" cy="181"/>
          </a:xfrm>
        </p:grpSpPr>
        <p:sp>
          <p:nvSpPr>
            <p:cNvPr id="28" name="Oval 34"/>
            <p:cNvSpPr>
              <a:spLocks noChangeArrowheads="1"/>
            </p:cNvSpPr>
            <p:nvPr/>
          </p:nvSpPr>
          <p:spPr bwMode="auto">
            <a:xfrm rot="10645598">
              <a:off x="158" y="2706"/>
              <a:ext cx="182" cy="1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rot="10645598">
              <a:off x="339" y="279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 rot="10645598">
              <a:off x="204" y="2751"/>
              <a:ext cx="90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 rot="10645598">
              <a:off x="236" y="278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 altLang="hu-HU"/>
            </a:p>
          </p:txBody>
        </p:sp>
      </p:grp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49349" y="1948432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SENSORY GGL.</a:t>
            </a:r>
            <a:endParaRPr lang="en-US" altLang="hu-HU"/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827650" y="1948437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AUTONOMIC GGL.</a:t>
            </a:r>
            <a:endParaRPr lang="en-US" alt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1619672" y="350100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receptors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	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effectors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218317" y="4992106"/>
            <a:ext cx="87487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altLang="hu-HU" b="1" i="1" u="sng" dirty="0"/>
              <a:t>„</a:t>
            </a:r>
            <a:r>
              <a:rPr lang="hu-HU" altLang="hu-HU" b="1" i="1" u="sng" dirty="0" err="1"/>
              <a:t>Défense</a:t>
            </a:r>
            <a:r>
              <a:rPr lang="hu-HU" altLang="hu-HU" b="1" i="1" u="sng" dirty="0"/>
              <a:t> </a:t>
            </a:r>
            <a:r>
              <a:rPr lang="hu-HU" altLang="hu-HU" b="1" i="1" u="sng" dirty="0" err="1"/>
              <a:t>musculaire</a:t>
            </a:r>
            <a:r>
              <a:rPr lang="hu-HU" altLang="hu-HU" b="1" i="1" u="sng" dirty="0"/>
              <a:t>”</a:t>
            </a:r>
            <a:r>
              <a:rPr lang="hu-HU" altLang="hu-HU" b="1" u="sng" dirty="0"/>
              <a:t>:</a:t>
            </a:r>
            <a:r>
              <a:rPr lang="hu-HU" altLang="hu-HU" dirty="0"/>
              <a:t> </a:t>
            </a:r>
            <a:r>
              <a:rPr lang="hu-HU" altLang="hu-HU" dirty="0" err="1"/>
              <a:t>inflammation</a:t>
            </a:r>
            <a:r>
              <a:rPr lang="hu-HU" altLang="hu-HU" dirty="0"/>
              <a:t> of </a:t>
            </a:r>
            <a:r>
              <a:rPr lang="hu-HU" altLang="hu-HU" dirty="0" err="1"/>
              <a:t>abdominal</a:t>
            </a:r>
            <a:r>
              <a:rPr lang="hu-HU" altLang="hu-HU" dirty="0"/>
              <a:t> </a:t>
            </a:r>
            <a:r>
              <a:rPr lang="hu-HU" altLang="hu-HU" dirty="0" err="1"/>
              <a:t>organs</a:t>
            </a:r>
            <a:r>
              <a:rPr lang="hu-HU" altLang="hu-HU" dirty="0"/>
              <a:t> </a:t>
            </a:r>
            <a:r>
              <a:rPr lang="hu-HU" altLang="hu-HU" dirty="0" err="1"/>
              <a:t>will</a:t>
            </a:r>
            <a:r>
              <a:rPr lang="hu-HU" altLang="hu-HU" dirty="0"/>
              <a:t> </a:t>
            </a:r>
            <a:r>
              <a:rPr lang="hu-HU" altLang="hu-HU" dirty="0" err="1"/>
              <a:t>result</a:t>
            </a:r>
            <a:r>
              <a:rPr lang="hu-HU" altLang="hu-HU" dirty="0"/>
              <a:t> in </a:t>
            </a:r>
            <a:r>
              <a:rPr lang="hu-HU" altLang="hu-HU" dirty="0" err="1"/>
              <a:t>maximal</a:t>
            </a:r>
            <a:r>
              <a:rPr lang="hu-HU" altLang="hu-HU" dirty="0"/>
              <a:t> </a:t>
            </a:r>
            <a:r>
              <a:rPr lang="hu-HU" altLang="hu-HU" dirty="0" err="1"/>
              <a:t>contraction</a:t>
            </a:r>
            <a:r>
              <a:rPr lang="hu-HU" altLang="hu-HU" dirty="0"/>
              <a:t> of </a:t>
            </a:r>
            <a:r>
              <a:rPr lang="hu-HU" altLang="hu-HU" dirty="0" err="1"/>
              <a:t>abdominal</a:t>
            </a:r>
            <a:r>
              <a:rPr lang="hu-HU" altLang="hu-HU" dirty="0"/>
              <a:t> </a:t>
            </a:r>
            <a:r>
              <a:rPr lang="hu-HU" altLang="hu-HU" dirty="0" err="1"/>
              <a:t>muscles</a:t>
            </a:r>
            <a:r>
              <a:rPr lang="hu-HU" altLang="hu-HU" dirty="0"/>
              <a:t>. </a:t>
            </a:r>
            <a:r>
              <a:rPr lang="hu-HU" altLang="hu-HU" dirty="0" err="1"/>
              <a:t>This</a:t>
            </a:r>
            <a:r>
              <a:rPr lang="hu-HU" altLang="hu-HU" dirty="0"/>
              <a:t> is </a:t>
            </a:r>
            <a:r>
              <a:rPr lang="hu-HU" altLang="hu-HU" dirty="0" err="1"/>
              <a:t>protecting</a:t>
            </a:r>
            <a:r>
              <a:rPr lang="hu-HU" altLang="hu-HU" dirty="0"/>
              <a:t> </a:t>
            </a:r>
            <a:r>
              <a:rPr lang="hu-HU" altLang="hu-HU" dirty="0" err="1"/>
              <a:t>involved</a:t>
            </a:r>
            <a:r>
              <a:rPr lang="hu-HU" altLang="hu-HU" dirty="0"/>
              <a:t> </a:t>
            </a:r>
            <a:r>
              <a:rPr lang="hu-HU" altLang="hu-HU" dirty="0" err="1"/>
              <a:t>abdominal</a:t>
            </a:r>
            <a:r>
              <a:rPr lang="hu-HU" altLang="hu-HU" dirty="0"/>
              <a:t> </a:t>
            </a:r>
            <a:r>
              <a:rPr lang="hu-HU" altLang="hu-HU" dirty="0" err="1"/>
              <a:t>organs</a:t>
            </a:r>
            <a:r>
              <a:rPr lang="hu-HU" altLang="hu-HU" dirty="0"/>
              <a:t> and </a:t>
            </a:r>
            <a:r>
              <a:rPr lang="hu-HU" altLang="hu-HU" dirty="0" err="1"/>
              <a:t>immobilizes</a:t>
            </a:r>
            <a:r>
              <a:rPr lang="hu-HU" altLang="hu-HU" dirty="0"/>
              <a:t>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patient</a:t>
            </a:r>
            <a:r>
              <a:rPr lang="hu-HU" altLang="hu-HU" dirty="0"/>
              <a:t>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936523184"/>
      </p:ext>
    </p:extLst>
  </p:cSld>
  <p:clrMapOvr>
    <a:masterClrMapping/>
  </p:clrMapOvr>
</p:sld>
</file>

<file path=ppt/theme/theme1.xml><?xml version="1.0" encoding="utf-8"?>
<a:theme xmlns:a="http://schemas.openxmlformats.org/drawingml/2006/main" name="Pontháló">
  <a:themeElements>
    <a:clrScheme name="Pontháló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onthál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ntháló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1337</TotalTime>
  <Words>1100</Words>
  <Application>Microsoft Office PowerPoint</Application>
  <PresentationFormat>Diavetítés a képernyőre (4:3 oldalarány)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Pontháló</vt:lpstr>
      <vt:lpstr>Nociceptive and autonomic reflex arcs. Spinal pathways, injuries, symptoms</vt:lpstr>
      <vt:lpstr>PowerPoint-bemutató</vt:lpstr>
      <vt:lpstr>PowerPoint-bemutató</vt:lpstr>
      <vt:lpstr>PowerPoint-bemutató</vt:lpstr>
      <vt:lpstr>1. Nociceptive reflex arc</vt:lpstr>
      <vt:lpstr>PowerPoint-bemutató</vt:lpstr>
      <vt:lpstr>2. Autonomic spinal reflex arcs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II. Tracts of the spinal cord  Ascending (sensory) pathways</vt:lpstr>
      <vt:lpstr>PowerPoint-bemutató</vt:lpstr>
      <vt:lpstr>PowerPoint-bemutató</vt:lpstr>
      <vt:lpstr>II. Tracts of the spinal cord  Descending (motor) pathways</vt:lpstr>
      <vt:lpstr>PowerPoint-bemutató</vt:lpstr>
      <vt:lpstr>PowerPoint-bemutató</vt:lpstr>
      <vt:lpstr>PowerPoint-bemutató</vt:lpstr>
      <vt:lpstr>Thank you for your attention!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gerincvelő mikroszkópiája Proprioceptív és nociceptív reflex</dc:title>
  <dc:creator>kozsurek</dc:creator>
  <cp:lastModifiedBy>Kozsurek Márk</cp:lastModifiedBy>
  <cp:revision>95</cp:revision>
  <dcterms:created xsi:type="dcterms:W3CDTF">2011-09-06T09:03:40Z</dcterms:created>
  <dcterms:modified xsi:type="dcterms:W3CDTF">2017-09-28T06:44:01Z</dcterms:modified>
</cp:coreProperties>
</file>