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7" r:id="rId15"/>
    <p:sldId id="279" r:id="rId16"/>
    <p:sldId id="280" r:id="rId17"/>
    <p:sldId id="281" r:id="rId18"/>
    <p:sldId id="282" r:id="rId19"/>
    <p:sldId id="284" r:id="rId20"/>
    <p:sldId id="308" r:id="rId21"/>
    <p:sldId id="309" r:id="rId22"/>
    <p:sldId id="315" r:id="rId23"/>
    <p:sldId id="316" r:id="rId24"/>
    <p:sldId id="307" r:id="rId25"/>
    <p:sldId id="313" r:id="rId26"/>
    <p:sldId id="314" r:id="rId27"/>
    <p:sldId id="312" r:id="rId28"/>
    <p:sldId id="311" r:id="rId29"/>
    <p:sldId id="285" r:id="rId30"/>
    <p:sldId id="286" r:id="rId31"/>
    <p:sldId id="287" r:id="rId32"/>
    <p:sldId id="310" r:id="rId33"/>
    <p:sldId id="321" r:id="rId34"/>
    <p:sldId id="322" r:id="rId35"/>
    <p:sldId id="323" r:id="rId36"/>
    <p:sldId id="283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3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4003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881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3839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de-DE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055BC3-EA04-485E-903F-934DC59CB60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89180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EA5344-C2B6-4DB8-B1FC-CE6243ACA8C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22284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D924D5-BDB4-40B5-837B-E23974083E4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64321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5B5562-BED2-4AAC-9B56-4E0CC9A0F1B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9698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5C9BF3-7209-4871-B823-90BB1E97023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74477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DA7F2D-4CE8-4B4C-8F8F-5C8ADCEFCF5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71076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B0861B-C47B-462F-AF59-D6F522EA1DD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95475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D218FAF-5458-4224-92BE-28A2846053B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880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0738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93A0C7-0A59-41D5-80FA-C7FDAA4A107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12406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CBA336-4C40-467D-86CA-AE56621E3F1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56039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48F3F8-2315-4AAC-8306-E18686DAF38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24724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249021-B7AE-44D8-B866-5779C361BE4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49371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8ED2C-4C1F-4EF8-90C5-AD86830CBC5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31261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D2D69F-EF20-4CF6-9AAE-6A6B6A0B1A0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17784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23908-C558-4BBE-8178-F5B098DE117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82843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9011F-4185-4FE2-841F-959092786AB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25753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C8AB5-03AA-41BF-947A-B8D9719BF91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66862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24844-E049-498E-8E05-C47B70E1E06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11004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191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F4AA-9CE8-4CBE-B5FE-E1AD163FB81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59718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93D8B-A20D-4759-8EF7-19A3FC8D724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94843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DEBFF6-CFE0-4877-847F-B597048F3A1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1362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60EB8-8607-4745-9048-40A5D6F78AC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8791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429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666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015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480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7153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978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1729D-D86D-4E40-82B4-AA1875A390DE}" type="datetimeFigureOut">
              <a:rPr lang="hu-HU" smtClean="0"/>
              <a:t>2017.11.15.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6997F-30D0-4828-8C71-676804AE2C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974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825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1" i="1">
                <a:solidFill>
                  <a:srgbClr val="CC0099"/>
                </a:solidFill>
              </a:defRPr>
            </a:lvl1pPr>
          </a:lstStyle>
          <a:p>
            <a:r>
              <a:rPr lang="hu-HU" altLang="hu-HU"/>
              <a:t>Primäre Geweben - Szél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6738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CC0099"/>
                </a:solidFill>
              </a:defRPr>
            </a:lvl1pPr>
          </a:lstStyle>
          <a:p>
            <a:fld id="{FE35A267-CBF2-42D4-BA6E-EE2E8C01AF3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513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FF86C4-5575-419F-9D69-4F3E6F90793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1300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file:///C:\oktat&#225;s\Dev_Biol\emryo.bmp" TargetMode="External"/><Relationship Id="rId3" Type="http://schemas.openxmlformats.org/officeDocument/2006/relationships/oleObject" Target="../embeddings/oleObject4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Dev_Biol\emryo.bmp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file:///C:\oktat&#225;s\Dev_Biol\C6.BMP" TargetMode="External"/><Relationship Id="rId3" Type="http://schemas.openxmlformats.org/officeDocument/2006/relationships/image" Target="file:///C:\oktat&#225;s\Dev_Biol\C1.BMP" TargetMode="External"/><Relationship Id="rId7" Type="http://schemas.openxmlformats.org/officeDocument/2006/relationships/image" Target="file:///C:\oktat&#225;s\Dev_Biol\C3.BMP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file:///C:\oktat&#225;s\Dev_Biol\C7.BMP" TargetMode="External"/><Relationship Id="rId5" Type="http://schemas.openxmlformats.org/officeDocument/2006/relationships/image" Target="file:///C:\oktat&#225;s\Dev_Biol\C2.BMP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file:///C:\oktat&#225;s\Dev_Biol\C4.BM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Dev_Biol\teratoma1.bmp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file:///C:\oktat&#225;s\Dev_Biol\teratoma2.bmp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DROS1.BMP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hox_Larsen.bmp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Fly.wmf" TargetMode="External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FETAL\gastrul8.wmf" TargetMode="Externa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Dev_Biol\meso_01.bmp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FETAL\gastrul10.wmf" TargetMode="External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niagara.bmp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neurodevelopment\DROS2.BMP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9.xml"/><Relationship Id="rId5" Type="http://schemas.openxmlformats.org/officeDocument/2006/relationships/hyperlink" Target="http://www.genetests.org/query?mim=140000" TargetMode="External"/><Relationship Id="rId4" Type="http://schemas.openxmlformats.org/officeDocument/2006/relationships/hyperlink" Target="http://www.ncbi.nlm.nih.gov/entrez/dispomim.cgi?cmd=entry&amp;id=140000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file:///C:\oktat&#225;s\Dev_Biol\meso_03s.bmp" TargetMode="External"/><Relationship Id="rId9" Type="http://schemas.openxmlformats.org/officeDocument/2006/relationships/image" Target="file:///C:\oktat&#225;s\Dev_Biol\emryo.bm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FETAL\meso_05s.bm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FETAL\meso_05s.bm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FETAL\meso_05s.bm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Dev_Biol\meso_03s.bmp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71525" y="655638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Entwicklung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primären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Gewebe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Homöobox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093912"/>
          </a:xfrm>
        </p:spPr>
        <p:txBody>
          <a:bodyPr>
            <a:normAutofit/>
          </a:bodyPr>
          <a:lstStyle/>
          <a:p>
            <a:r>
              <a:rPr lang="hu-H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usammengestellt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von</a:t>
            </a:r>
          </a:p>
          <a:p>
            <a:r>
              <a:rPr lang="hu-H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András Csillag</a:t>
            </a:r>
          </a:p>
          <a:p>
            <a:r>
              <a:rPr lang="hu-H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nter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Mitarbeit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von</a:t>
            </a:r>
          </a:p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Dr. Ágoston Szél und Dr. Attila Magyar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7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4" name="Group 68"/>
          <p:cNvGrpSpPr>
            <a:grpSpLocks/>
          </p:cNvGrpSpPr>
          <p:nvPr/>
        </p:nvGrpSpPr>
        <p:grpSpPr bwMode="auto">
          <a:xfrm>
            <a:off x="788988" y="2641600"/>
            <a:ext cx="7696200" cy="1684338"/>
            <a:chOff x="545" y="2560"/>
            <a:chExt cx="4848" cy="1061"/>
          </a:xfrm>
        </p:grpSpPr>
        <p:sp>
          <p:nvSpPr>
            <p:cNvPr id="4099" name="Text Box 3"/>
            <p:cNvSpPr txBox="1">
              <a:spLocks noChangeArrowheads="1"/>
            </p:cNvSpPr>
            <p:nvPr/>
          </p:nvSpPr>
          <p:spPr bwMode="auto">
            <a:xfrm>
              <a:off x="545" y="2560"/>
              <a:ext cx="1156" cy="331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C0C0C0"/>
              </a:outerShdw>
            </a:effec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Futura XBlk BT" pitchFamily="34" charset="0"/>
                  <a:ea typeface="+mn-ea"/>
                  <a:cs typeface="+mn-cs"/>
                </a:rPr>
                <a:t>Ektoderm</a:t>
              </a:r>
              <a:endParaRPr kumimoji="0" lang="hu-HU" altLang="hu-HU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remen Bd BT" pitchFamily="82" charset="0"/>
                <a:ea typeface="+mn-ea"/>
                <a:cs typeface="+mn-cs"/>
              </a:endParaRPr>
            </a:p>
          </p:txBody>
        </p:sp>
        <p:sp>
          <p:nvSpPr>
            <p:cNvPr id="4100" name="Text Box 4"/>
            <p:cNvSpPr txBox="1">
              <a:spLocks noChangeArrowheads="1"/>
            </p:cNvSpPr>
            <p:nvPr/>
          </p:nvSpPr>
          <p:spPr bwMode="auto">
            <a:xfrm>
              <a:off x="580" y="3320"/>
              <a:ext cx="1129" cy="301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C0C0C0"/>
              </a:outerShdw>
            </a:effec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Futura XBlk BT" pitchFamily="34" charset="0"/>
                  <a:ea typeface="+mn-ea"/>
                  <a:cs typeface="+mn-cs"/>
                </a:rPr>
                <a:t>Entoderm</a:t>
              </a:r>
              <a:endParaRPr kumimoji="0" lang="hu-HU" altLang="hu-HU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utura XBlk BT" pitchFamily="34" charset="0"/>
                <a:ea typeface="+mn-ea"/>
                <a:cs typeface="+mn-cs"/>
              </a:endParaRPr>
            </a:p>
          </p:txBody>
        </p:sp>
        <p:sp>
          <p:nvSpPr>
            <p:cNvPr id="4101" name="Text Box 5"/>
            <p:cNvSpPr txBox="1">
              <a:spLocks noChangeArrowheads="1"/>
            </p:cNvSpPr>
            <p:nvPr/>
          </p:nvSpPr>
          <p:spPr bwMode="auto">
            <a:xfrm>
              <a:off x="4164" y="3032"/>
              <a:ext cx="1229" cy="292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339966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C0C0C0"/>
              </a:outerShdw>
            </a:effec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0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Futura XBlk BT" pitchFamily="34" charset="0"/>
                  <a:ea typeface="+mn-ea"/>
                  <a:cs typeface="+mn-cs"/>
                </a:rPr>
                <a:t>Mesoderm</a:t>
              </a:r>
              <a:endParaRPr kumimoji="0" lang="hu-HU" altLang="hu-HU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utura XBlk BT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25" name="Group 29"/>
          <p:cNvGrpSpPr>
            <a:grpSpLocks/>
          </p:cNvGrpSpPr>
          <p:nvPr/>
        </p:nvGrpSpPr>
        <p:grpSpPr bwMode="auto">
          <a:xfrm>
            <a:off x="2671763" y="4216400"/>
            <a:ext cx="884237" cy="469900"/>
            <a:chOff x="1653" y="2448"/>
            <a:chExt cx="557" cy="296"/>
          </a:xfrm>
        </p:grpSpPr>
        <p:sp>
          <p:nvSpPr>
            <p:cNvPr id="4104" name="Line 8"/>
            <p:cNvSpPr>
              <a:spLocks noChangeShapeType="1"/>
            </p:cNvSpPr>
            <p:nvPr/>
          </p:nvSpPr>
          <p:spPr bwMode="auto">
            <a:xfrm>
              <a:off x="1653" y="2448"/>
              <a:ext cx="557" cy="23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1779" y="2552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5580063" y="3644900"/>
            <a:ext cx="903287" cy="966788"/>
            <a:chOff x="3485" y="2088"/>
            <a:chExt cx="569" cy="609"/>
          </a:xfrm>
        </p:grpSpPr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 flipH="1">
              <a:off x="3485" y="2088"/>
              <a:ext cx="569" cy="609"/>
            </a:xfrm>
            <a:prstGeom prst="line">
              <a:avLst/>
            </a:prstGeom>
            <a:noFill/>
            <a:ln w="76200">
              <a:pattFill prst="pct70">
                <a:fgClr>
                  <a:srgbClr val="FFFF00"/>
                </a:fgClr>
                <a:bgClr>
                  <a:srgbClr val="000000"/>
                </a:bgClr>
              </a:patt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3750" y="2408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129" name="Group 33"/>
          <p:cNvGrpSpPr>
            <a:grpSpLocks/>
          </p:cNvGrpSpPr>
          <p:nvPr/>
        </p:nvGrpSpPr>
        <p:grpSpPr bwMode="auto">
          <a:xfrm>
            <a:off x="5556250" y="2592388"/>
            <a:ext cx="927100" cy="1039812"/>
            <a:chOff x="3470" y="1425"/>
            <a:chExt cx="584" cy="655"/>
          </a:xfrm>
        </p:grpSpPr>
        <p:sp>
          <p:nvSpPr>
            <p:cNvPr id="4105" name="Line 9"/>
            <p:cNvSpPr>
              <a:spLocks noChangeShapeType="1"/>
            </p:cNvSpPr>
            <p:nvPr/>
          </p:nvSpPr>
          <p:spPr bwMode="auto">
            <a:xfrm flipH="1" flipV="1">
              <a:off x="3470" y="1425"/>
              <a:ext cx="584" cy="655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766" y="1600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128" name="Group 32"/>
          <p:cNvGrpSpPr>
            <a:grpSpLocks/>
          </p:cNvGrpSpPr>
          <p:nvPr/>
        </p:nvGrpSpPr>
        <p:grpSpPr bwMode="auto">
          <a:xfrm>
            <a:off x="5435600" y="3255963"/>
            <a:ext cx="1060450" cy="515937"/>
            <a:chOff x="3394" y="1843"/>
            <a:chExt cx="668" cy="325"/>
          </a:xfrm>
        </p:grpSpPr>
        <p:sp>
          <p:nvSpPr>
            <p:cNvPr id="4106" name="Line 10"/>
            <p:cNvSpPr>
              <a:spLocks noChangeShapeType="1"/>
            </p:cNvSpPr>
            <p:nvPr/>
          </p:nvSpPr>
          <p:spPr bwMode="auto">
            <a:xfrm flipH="1" flipV="1">
              <a:off x="3394" y="1843"/>
              <a:ext cx="668" cy="229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12" name="Text Box 16"/>
            <p:cNvSpPr txBox="1">
              <a:spLocks noChangeArrowheads="1"/>
            </p:cNvSpPr>
            <p:nvPr/>
          </p:nvSpPr>
          <p:spPr bwMode="auto">
            <a:xfrm>
              <a:off x="3638" y="1976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2636838" y="3086100"/>
            <a:ext cx="835025" cy="822325"/>
            <a:chOff x="1631" y="1736"/>
            <a:chExt cx="526" cy="518"/>
          </a:xfrm>
        </p:grpSpPr>
        <p:sp>
          <p:nvSpPr>
            <p:cNvPr id="4103" name="Line 7"/>
            <p:cNvSpPr>
              <a:spLocks noChangeShapeType="1"/>
            </p:cNvSpPr>
            <p:nvPr/>
          </p:nvSpPr>
          <p:spPr bwMode="auto">
            <a:xfrm>
              <a:off x="1631" y="1736"/>
              <a:ext cx="526" cy="51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13" name="Text Box 17"/>
            <p:cNvSpPr txBox="1">
              <a:spLocks noChangeArrowheads="1"/>
            </p:cNvSpPr>
            <p:nvPr/>
          </p:nvSpPr>
          <p:spPr bwMode="auto">
            <a:xfrm>
              <a:off x="1906" y="1887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126" name="Group 30"/>
          <p:cNvGrpSpPr>
            <a:grpSpLocks/>
          </p:cNvGrpSpPr>
          <p:nvPr/>
        </p:nvGrpSpPr>
        <p:grpSpPr bwMode="auto">
          <a:xfrm>
            <a:off x="2636838" y="3086100"/>
            <a:ext cx="931862" cy="1435100"/>
            <a:chOff x="1631" y="1736"/>
            <a:chExt cx="587" cy="904"/>
          </a:xfrm>
        </p:grpSpPr>
        <p:sp>
          <p:nvSpPr>
            <p:cNvPr id="4102" name="Line 6"/>
            <p:cNvSpPr>
              <a:spLocks noChangeShapeType="1"/>
            </p:cNvSpPr>
            <p:nvPr/>
          </p:nvSpPr>
          <p:spPr bwMode="auto">
            <a:xfrm>
              <a:off x="1631" y="1736"/>
              <a:ext cx="587" cy="904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14" name="Text Box 18"/>
            <p:cNvSpPr txBox="1">
              <a:spLocks noChangeArrowheads="1"/>
            </p:cNvSpPr>
            <p:nvPr/>
          </p:nvSpPr>
          <p:spPr bwMode="auto">
            <a:xfrm>
              <a:off x="1787" y="2214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132" name="Group 36"/>
          <p:cNvGrpSpPr>
            <a:grpSpLocks/>
          </p:cNvGrpSpPr>
          <p:nvPr/>
        </p:nvGrpSpPr>
        <p:grpSpPr bwMode="auto">
          <a:xfrm>
            <a:off x="2674938" y="2490788"/>
            <a:ext cx="830262" cy="544512"/>
            <a:chOff x="1655" y="1361"/>
            <a:chExt cx="523" cy="343"/>
          </a:xfrm>
        </p:grpSpPr>
        <p:sp>
          <p:nvSpPr>
            <p:cNvPr id="4108" name="Line 12"/>
            <p:cNvSpPr>
              <a:spLocks noChangeShapeType="1"/>
            </p:cNvSpPr>
            <p:nvPr/>
          </p:nvSpPr>
          <p:spPr bwMode="auto">
            <a:xfrm flipV="1">
              <a:off x="1655" y="1407"/>
              <a:ext cx="523" cy="29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16" name="Text Box 20"/>
            <p:cNvSpPr txBox="1">
              <a:spLocks noChangeArrowheads="1"/>
            </p:cNvSpPr>
            <p:nvPr/>
          </p:nvSpPr>
          <p:spPr bwMode="auto">
            <a:xfrm>
              <a:off x="1779" y="1361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4131" name="Group 35"/>
          <p:cNvGrpSpPr>
            <a:grpSpLocks/>
          </p:cNvGrpSpPr>
          <p:nvPr/>
        </p:nvGrpSpPr>
        <p:grpSpPr bwMode="auto">
          <a:xfrm>
            <a:off x="2649538" y="2913063"/>
            <a:ext cx="881062" cy="339725"/>
            <a:chOff x="1639" y="1633"/>
            <a:chExt cx="555" cy="214"/>
          </a:xfrm>
        </p:grpSpPr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1905" y="1633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118" name="Line 22"/>
            <p:cNvSpPr>
              <a:spLocks noChangeShapeType="1"/>
            </p:cNvSpPr>
            <p:nvPr/>
          </p:nvSpPr>
          <p:spPr bwMode="auto">
            <a:xfrm>
              <a:off x="1639" y="1727"/>
              <a:ext cx="555" cy="12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63" name="Group 67"/>
          <p:cNvGrpSpPr>
            <a:grpSpLocks/>
          </p:cNvGrpSpPr>
          <p:nvPr/>
        </p:nvGrpSpPr>
        <p:grpSpPr bwMode="auto">
          <a:xfrm>
            <a:off x="3457575" y="2352675"/>
            <a:ext cx="2174875" cy="2446338"/>
            <a:chOff x="2226" y="2378"/>
            <a:chExt cx="1370" cy="1541"/>
          </a:xfrm>
        </p:grpSpPr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2226" y="2378"/>
              <a:ext cx="1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Muskelgewebe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2263" y="2794"/>
              <a:ext cx="1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Bindegewebe</a:t>
              </a:r>
            </a:p>
          </p:txBody>
        </p:sp>
        <p:sp>
          <p:nvSpPr>
            <p:cNvPr id="4122" name="Text Box 26"/>
            <p:cNvSpPr txBox="1">
              <a:spLocks noChangeArrowheads="1"/>
            </p:cNvSpPr>
            <p:nvPr/>
          </p:nvSpPr>
          <p:spPr bwMode="auto">
            <a:xfrm>
              <a:off x="2241" y="3194"/>
              <a:ext cx="1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Nervengewebe</a:t>
              </a:r>
            </a:p>
          </p:txBody>
        </p:sp>
        <p:sp>
          <p:nvSpPr>
            <p:cNvPr id="4123" name="Text Box 27"/>
            <p:cNvSpPr txBox="1">
              <a:spLocks noChangeArrowheads="1"/>
            </p:cNvSpPr>
            <p:nvPr/>
          </p:nvSpPr>
          <p:spPr bwMode="auto">
            <a:xfrm>
              <a:off x="2263" y="3631"/>
              <a:ext cx="13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Epithelgewebe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5534025" y="3632200"/>
            <a:ext cx="923925" cy="455613"/>
            <a:chOff x="3456" y="2080"/>
            <a:chExt cx="582" cy="287"/>
          </a:xfrm>
        </p:grpSpPr>
        <p:sp>
          <p:nvSpPr>
            <p:cNvPr id="4117" name="Line 21"/>
            <p:cNvSpPr>
              <a:spLocks noChangeShapeType="1"/>
            </p:cNvSpPr>
            <p:nvPr/>
          </p:nvSpPr>
          <p:spPr bwMode="auto">
            <a:xfrm flipH="1">
              <a:off x="3456" y="2080"/>
              <a:ext cx="582" cy="187"/>
            </a:xfrm>
            <a:prstGeom prst="line">
              <a:avLst/>
            </a:prstGeom>
            <a:noFill/>
            <a:ln w="38100">
              <a:pattFill prst="pct70">
                <a:fgClr>
                  <a:srgbClr val="FFFF00"/>
                </a:fgClr>
                <a:bgClr>
                  <a:srgbClr val="000000"/>
                </a:bgClr>
              </a:patt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24" name="Text Box 28"/>
            <p:cNvSpPr txBox="1">
              <a:spLocks noChangeArrowheads="1"/>
            </p:cNvSpPr>
            <p:nvPr/>
          </p:nvSpPr>
          <p:spPr bwMode="auto">
            <a:xfrm>
              <a:off x="3655" y="2175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2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aphicFrame>
        <p:nvGraphicFramePr>
          <p:cNvPr id="4135" name="AutoShape 39"/>
          <p:cNvGraphicFramePr>
            <a:graphicFrameLocks noChangeAspect="1"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CorelDRAW" r:id="rId3" imgW="0" imgH="0" progId="CorelDRAW.Graphic.9">
                  <p:embed/>
                </p:oleObj>
              </mc:Choice>
              <mc:Fallback>
                <p:oleObj name="CorelDRAW" r:id="rId3" imgW="0" imgH="0" progId="CorelDRAW.Graphic.9">
                  <p:embed/>
                  <p:pic>
                    <p:nvPicPr>
                      <p:cNvPr id="4135" name="AutoShap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38" name="AutoShape 42"/>
          <p:cNvGraphicFramePr>
            <a:graphicFrameLocks noChangeAspect="1"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CorelDRAW" r:id="rId4" imgW="0" imgH="0" progId="CorelDRAW.Graphic.9">
                  <p:embed/>
                </p:oleObj>
              </mc:Choice>
              <mc:Fallback>
                <p:oleObj name="CorelDRAW" r:id="rId4" imgW="0" imgH="0" progId="CorelDRAW.Graphic.9">
                  <p:embed/>
                  <p:pic>
                    <p:nvPicPr>
                      <p:cNvPr id="4138" name="AutoShap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39" name="AutoShape 43"/>
          <p:cNvGraphicFramePr>
            <a:graphicFrameLocks noChangeAspect="1"/>
          </p:cNvGraphicFramePr>
          <p:nvPr/>
        </p:nvGraphicFramePr>
        <p:xfrm>
          <a:off x="3367088" y="1397000"/>
          <a:ext cx="4252912" cy="283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CorelDRAW" r:id="rId5" imgW="0" imgH="0" progId="CorelDRAW.Graphic.9">
                  <p:embed/>
                </p:oleObj>
              </mc:Choice>
              <mc:Fallback>
                <p:oleObj name="CorelDRAW" r:id="rId5" imgW="0" imgH="0" progId="CorelDRAW.Graphic.9">
                  <p:embed/>
                  <p:pic>
                    <p:nvPicPr>
                      <p:cNvPr id="4139" name="AutoShap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7088" y="1397000"/>
                        <a:ext cx="4252912" cy="283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41" name="AutoShape 45"/>
          <p:cNvGraphicFramePr>
            <a:graphicFrameLocks noChangeAspect="1"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CorelDRAW" r:id="rId6" imgW="0" imgH="0" progId="CorelDRAW.Graphic.9">
                  <p:embed/>
                </p:oleObj>
              </mc:Choice>
              <mc:Fallback>
                <p:oleObj name="CorelDRAW" r:id="rId6" imgW="0" imgH="0" progId="CorelDRAW.Graphic.9">
                  <p:embed/>
                  <p:pic>
                    <p:nvPicPr>
                      <p:cNvPr id="4141" name="AutoShap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1714500" y="927100"/>
            <a:ext cx="543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Keimblatt - Grundgewebetyp</a:t>
            </a:r>
          </a:p>
        </p:txBody>
      </p:sp>
      <p:pic>
        <p:nvPicPr>
          <p:cNvPr id="4167" name="Picture 71" descr="C:\oktatás\Dev_Biol\emryo.bmp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47675"/>
            <a:ext cx="785813" cy="10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27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4" name="Group 98"/>
          <p:cNvGrpSpPr>
            <a:grpSpLocks/>
          </p:cNvGrpSpPr>
          <p:nvPr/>
        </p:nvGrpSpPr>
        <p:grpSpPr bwMode="auto">
          <a:xfrm>
            <a:off x="981075" y="1509713"/>
            <a:ext cx="850900" cy="795337"/>
            <a:chOff x="618" y="951"/>
            <a:chExt cx="536" cy="501"/>
          </a:xfrm>
        </p:grpSpPr>
        <p:sp>
          <p:nvSpPr>
            <p:cNvPr id="29705" name="Text Box 9"/>
            <p:cNvSpPr txBox="1">
              <a:spLocks noChangeArrowheads="1"/>
            </p:cNvSpPr>
            <p:nvPr/>
          </p:nvSpPr>
          <p:spPr bwMode="auto">
            <a:xfrm>
              <a:off x="618" y="1212"/>
              <a:ext cx="536" cy="24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Gameten</a:t>
              </a:r>
            </a:p>
          </p:txBody>
        </p:sp>
        <p:sp>
          <p:nvSpPr>
            <p:cNvPr id="29710" name="Line 14"/>
            <p:cNvSpPr>
              <a:spLocks noChangeShapeType="1"/>
            </p:cNvSpPr>
            <p:nvPr/>
          </p:nvSpPr>
          <p:spPr bwMode="auto">
            <a:xfrm flipH="1">
              <a:off x="902" y="951"/>
              <a:ext cx="162" cy="25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96" name="Group 100"/>
          <p:cNvGrpSpPr>
            <a:grpSpLocks/>
          </p:cNvGrpSpPr>
          <p:nvPr/>
        </p:nvGrpSpPr>
        <p:grpSpPr bwMode="auto">
          <a:xfrm>
            <a:off x="2862263" y="854075"/>
            <a:ext cx="5027612" cy="5719763"/>
            <a:chOff x="1803" y="538"/>
            <a:chExt cx="3167" cy="3603"/>
          </a:xfrm>
        </p:grpSpPr>
        <p:sp>
          <p:nvSpPr>
            <p:cNvPr id="29727" name="Line 31"/>
            <p:cNvSpPr>
              <a:spLocks noChangeShapeType="1"/>
            </p:cNvSpPr>
            <p:nvPr/>
          </p:nvSpPr>
          <p:spPr bwMode="auto">
            <a:xfrm>
              <a:off x="4228" y="538"/>
              <a:ext cx="492" cy="37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28" name="Line 32"/>
            <p:cNvSpPr>
              <a:spLocks noChangeShapeType="1"/>
            </p:cNvSpPr>
            <p:nvPr/>
          </p:nvSpPr>
          <p:spPr bwMode="auto">
            <a:xfrm flipH="1">
              <a:off x="2413" y="2965"/>
              <a:ext cx="1619" cy="601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29" name="Line 33"/>
            <p:cNvSpPr>
              <a:spLocks noChangeShapeType="1"/>
            </p:cNvSpPr>
            <p:nvPr/>
          </p:nvSpPr>
          <p:spPr bwMode="auto">
            <a:xfrm flipH="1">
              <a:off x="3048" y="2945"/>
              <a:ext cx="976" cy="75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30" name="Line 34"/>
            <p:cNvSpPr>
              <a:spLocks noChangeShapeType="1"/>
            </p:cNvSpPr>
            <p:nvPr/>
          </p:nvSpPr>
          <p:spPr bwMode="auto">
            <a:xfrm flipH="1">
              <a:off x="3752" y="1247"/>
              <a:ext cx="944" cy="24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31" name="Text Box 35"/>
            <p:cNvSpPr txBox="1">
              <a:spLocks noChangeArrowheads="1"/>
            </p:cNvSpPr>
            <p:nvPr/>
          </p:nvSpPr>
          <p:spPr bwMode="auto">
            <a:xfrm>
              <a:off x="4346" y="927"/>
              <a:ext cx="624" cy="2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Oberflächen- Ektoderm</a:t>
              </a:r>
            </a:p>
          </p:txBody>
        </p:sp>
        <p:sp>
          <p:nvSpPr>
            <p:cNvPr id="29732" name="Text Box 36"/>
            <p:cNvSpPr txBox="1">
              <a:spLocks noChangeArrowheads="1"/>
            </p:cNvSpPr>
            <p:nvPr/>
          </p:nvSpPr>
          <p:spPr bwMode="auto">
            <a:xfrm>
              <a:off x="1971" y="3877"/>
              <a:ext cx="688" cy="26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Epithelium der Mundhöhle</a:t>
              </a:r>
            </a:p>
          </p:txBody>
        </p:sp>
        <p:sp>
          <p:nvSpPr>
            <p:cNvPr id="29733" name="Text Box 37"/>
            <p:cNvSpPr txBox="1">
              <a:spLocks noChangeArrowheads="1"/>
            </p:cNvSpPr>
            <p:nvPr/>
          </p:nvSpPr>
          <p:spPr bwMode="auto">
            <a:xfrm>
              <a:off x="2736" y="3711"/>
              <a:ext cx="528" cy="20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inneres Ohr</a:t>
              </a:r>
            </a:p>
          </p:txBody>
        </p:sp>
        <p:sp>
          <p:nvSpPr>
            <p:cNvPr id="29734" name="Text Box 38"/>
            <p:cNvSpPr txBox="1">
              <a:spLocks noChangeArrowheads="1"/>
            </p:cNvSpPr>
            <p:nvPr/>
          </p:nvSpPr>
          <p:spPr bwMode="auto">
            <a:xfrm>
              <a:off x="4312" y="1847"/>
              <a:ext cx="576" cy="60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Epithelium der Haut u. Anhangs-organen (Brustdrüse, Haar, Nagel)</a:t>
              </a:r>
            </a:p>
          </p:txBody>
        </p:sp>
        <p:sp>
          <p:nvSpPr>
            <p:cNvPr id="29735" name="Text Box 39"/>
            <p:cNvSpPr txBox="1">
              <a:spLocks noChangeArrowheads="1"/>
            </p:cNvSpPr>
            <p:nvPr/>
          </p:nvSpPr>
          <p:spPr bwMode="auto">
            <a:xfrm>
              <a:off x="3352" y="3623"/>
              <a:ext cx="616" cy="25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Hornhaut, Augenlinse</a:t>
              </a:r>
            </a:p>
          </p:txBody>
        </p:sp>
        <p:sp>
          <p:nvSpPr>
            <p:cNvPr id="29736" name="Text Box 40"/>
            <p:cNvSpPr txBox="1">
              <a:spLocks noChangeArrowheads="1"/>
            </p:cNvSpPr>
            <p:nvPr/>
          </p:nvSpPr>
          <p:spPr bwMode="auto">
            <a:xfrm>
              <a:off x="1803" y="3500"/>
              <a:ext cx="608" cy="26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Epithelium des Anus</a:t>
              </a:r>
            </a:p>
          </p:txBody>
        </p:sp>
        <p:sp>
          <p:nvSpPr>
            <p:cNvPr id="29737" name="Line 41"/>
            <p:cNvSpPr>
              <a:spLocks noChangeShapeType="1"/>
            </p:cNvSpPr>
            <p:nvPr/>
          </p:nvSpPr>
          <p:spPr bwMode="auto">
            <a:xfrm flipH="1">
              <a:off x="2405" y="2959"/>
              <a:ext cx="1635" cy="91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38" name="Line 42"/>
            <p:cNvSpPr>
              <a:spLocks noChangeShapeType="1"/>
            </p:cNvSpPr>
            <p:nvPr/>
          </p:nvSpPr>
          <p:spPr bwMode="auto">
            <a:xfrm flipH="1">
              <a:off x="4704" y="1271"/>
              <a:ext cx="0" cy="592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93" name="Group 97"/>
          <p:cNvGrpSpPr>
            <a:grpSpLocks/>
          </p:cNvGrpSpPr>
          <p:nvPr/>
        </p:nvGrpSpPr>
        <p:grpSpPr bwMode="auto">
          <a:xfrm>
            <a:off x="400050" y="854075"/>
            <a:ext cx="1201738" cy="3487738"/>
            <a:chOff x="252" y="538"/>
            <a:chExt cx="757" cy="2197"/>
          </a:xfrm>
        </p:grpSpPr>
        <p:sp>
          <p:nvSpPr>
            <p:cNvPr id="29740" name="Line 44"/>
            <p:cNvSpPr>
              <a:spLocks noChangeShapeType="1"/>
            </p:cNvSpPr>
            <p:nvPr/>
          </p:nvSpPr>
          <p:spPr bwMode="auto">
            <a:xfrm flipH="1">
              <a:off x="405" y="538"/>
              <a:ext cx="244" cy="1609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41" name="Text Box 45"/>
            <p:cNvSpPr txBox="1">
              <a:spLocks noChangeArrowheads="1"/>
            </p:cNvSpPr>
            <p:nvPr/>
          </p:nvSpPr>
          <p:spPr bwMode="auto">
            <a:xfrm>
              <a:off x="252" y="2101"/>
              <a:ext cx="757" cy="63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Epithelium des Darmkanals, der Atemwegen und Drüsen (Leber, Pancreas)</a:t>
              </a:r>
            </a:p>
          </p:txBody>
        </p:sp>
      </p:grpSp>
      <p:grpSp>
        <p:nvGrpSpPr>
          <p:cNvPr id="29792" name="Group 96"/>
          <p:cNvGrpSpPr>
            <a:grpSpLocks/>
          </p:cNvGrpSpPr>
          <p:nvPr/>
        </p:nvGrpSpPr>
        <p:grpSpPr bwMode="auto">
          <a:xfrm>
            <a:off x="528638" y="239713"/>
            <a:ext cx="7029450" cy="1244600"/>
            <a:chOff x="333" y="151"/>
            <a:chExt cx="4428" cy="784"/>
          </a:xfrm>
        </p:grpSpPr>
        <p:sp>
          <p:nvSpPr>
            <p:cNvPr id="29701" name="Text Box 5"/>
            <p:cNvSpPr txBox="1">
              <a:spLocks noChangeArrowheads="1"/>
            </p:cNvSpPr>
            <p:nvPr/>
          </p:nvSpPr>
          <p:spPr bwMode="auto">
            <a:xfrm>
              <a:off x="2160" y="151"/>
              <a:ext cx="984" cy="240"/>
            </a:xfrm>
            <a:prstGeom prst="rect">
              <a:avLst/>
            </a:prstGeom>
            <a:solidFill>
              <a:srgbClr val="CC00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Embryonales Epiblast</a:t>
              </a:r>
              <a:endParaRPr kumimoji="0" lang="hu-HU" altLang="hu-HU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02" name="Text Box 6"/>
            <p:cNvSpPr txBox="1">
              <a:spLocks noChangeArrowheads="1"/>
            </p:cNvSpPr>
            <p:nvPr/>
          </p:nvSpPr>
          <p:spPr bwMode="auto">
            <a:xfrm>
              <a:off x="333" y="283"/>
              <a:ext cx="1056" cy="24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Embryonales Entoderm</a:t>
              </a:r>
            </a:p>
          </p:txBody>
        </p:sp>
        <p:sp>
          <p:nvSpPr>
            <p:cNvPr id="29703" name="Text Box 7"/>
            <p:cNvSpPr txBox="1">
              <a:spLocks noChangeArrowheads="1"/>
            </p:cNvSpPr>
            <p:nvPr/>
          </p:nvSpPr>
          <p:spPr bwMode="auto">
            <a:xfrm>
              <a:off x="3713" y="296"/>
              <a:ext cx="1048" cy="24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Embryonales Ektoderm</a:t>
              </a:r>
            </a:p>
          </p:txBody>
        </p:sp>
        <p:sp>
          <p:nvSpPr>
            <p:cNvPr id="29704" name="Text Box 8"/>
            <p:cNvSpPr txBox="1">
              <a:spLocks noChangeArrowheads="1"/>
            </p:cNvSpPr>
            <p:nvPr/>
          </p:nvSpPr>
          <p:spPr bwMode="auto">
            <a:xfrm>
              <a:off x="696" y="711"/>
              <a:ext cx="672" cy="224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Urkeimzellen</a:t>
              </a:r>
            </a:p>
          </p:txBody>
        </p:sp>
        <p:sp>
          <p:nvSpPr>
            <p:cNvPr id="29706" name="Line 10"/>
            <p:cNvSpPr>
              <a:spLocks noChangeShapeType="1"/>
            </p:cNvSpPr>
            <p:nvPr/>
          </p:nvSpPr>
          <p:spPr bwMode="auto">
            <a:xfrm>
              <a:off x="3138" y="239"/>
              <a:ext cx="565" cy="124"/>
            </a:xfrm>
            <a:prstGeom prst="line">
              <a:avLst/>
            </a:prstGeom>
            <a:noFill/>
            <a:ln w="57150">
              <a:solidFill>
                <a:srgbClr val="CC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07" name="Line 11"/>
            <p:cNvSpPr>
              <a:spLocks noChangeShapeType="1"/>
            </p:cNvSpPr>
            <p:nvPr/>
          </p:nvSpPr>
          <p:spPr bwMode="auto">
            <a:xfrm flipH="1">
              <a:off x="1406" y="207"/>
              <a:ext cx="762" cy="172"/>
            </a:xfrm>
            <a:prstGeom prst="line">
              <a:avLst/>
            </a:prstGeom>
            <a:noFill/>
            <a:ln w="57150">
              <a:solidFill>
                <a:srgbClr val="CC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08" name="Line 12"/>
            <p:cNvSpPr>
              <a:spLocks noChangeShapeType="1"/>
            </p:cNvSpPr>
            <p:nvPr/>
          </p:nvSpPr>
          <p:spPr bwMode="auto">
            <a:xfrm flipH="1">
              <a:off x="1376" y="287"/>
              <a:ext cx="792" cy="416"/>
            </a:xfrm>
            <a:prstGeom prst="line">
              <a:avLst/>
            </a:prstGeom>
            <a:noFill/>
            <a:ln w="57150">
              <a:solidFill>
                <a:srgbClr val="CC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09" name="Line 13"/>
            <p:cNvSpPr>
              <a:spLocks noChangeShapeType="1"/>
            </p:cNvSpPr>
            <p:nvPr/>
          </p:nvSpPr>
          <p:spPr bwMode="auto">
            <a:xfrm flipH="1">
              <a:off x="2664" y="383"/>
              <a:ext cx="8" cy="216"/>
            </a:xfrm>
            <a:prstGeom prst="line">
              <a:avLst/>
            </a:prstGeom>
            <a:noFill/>
            <a:ln w="57150">
              <a:solidFill>
                <a:srgbClr val="CC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46" name="Text Box 50"/>
            <p:cNvSpPr txBox="1">
              <a:spLocks noChangeArrowheads="1"/>
            </p:cNvSpPr>
            <p:nvPr/>
          </p:nvSpPr>
          <p:spPr bwMode="auto">
            <a:xfrm>
              <a:off x="2080" y="558"/>
              <a:ext cx="1168" cy="21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Embryonales Mesoderm</a:t>
              </a:r>
              <a:endParaRPr kumimoji="0" lang="hu-HU" altLang="hu-HU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795" name="Group 99"/>
          <p:cNvGrpSpPr>
            <a:grpSpLocks/>
          </p:cNvGrpSpPr>
          <p:nvPr/>
        </p:nvGrpSpPr>
        <p:grpSpPr bwMode="auto">
          <a:xfrm>
            <a:off x="6418263" y="881063"/>
            <a:ext cx="2563812" cy="5575300"/>
            <a:chOff x="4043" y="555"/>
            <a:chExt cx="1615" cy="3512"/>
          </a:xfrm>
        </p:grpSpPr>
        <p:grpSp>
          <p:nvGrpSpPr>
            <p:cNvPr id="29698" name="Group 2"/>
            <p:cNvGrpSpPr>
              <a:grpSpLocks/>
            </p:cNvGrpSpPr>
            <p:nvPr/>
          </p:nvGrpSpPr>
          <p:grpSpPr bwMode="auto">
            <a:xfrm>
              <a:off x="4043" y="3257"/>
              <a:ext cx="664" cy="810"/>
              <a:chOff x="4043" y="3257"/>
              <a:chExt cx="664" cy="810"/>
            </a:xfrm>
          </p:grpSpPr>
          <p:sp>
            <p:nvSpPr>
              <p:cNvPr id="29699" name="Line 3"/>
              <p:cNvSpPr>
                <a:spLocks noChangeShapeType="1"/>
              </p:cNvSpPr>
              <p:nvPr/>
            </p:nvSpPr>
            <p:spPr bwMode="auto">
              <a:xfrm flipH="1">
                <a:off x="4366" y="3257"/>
                <a:ext cx="7" cy="608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700" name="Text Box 4"/>
              <p:cNvSpPr txBox="1">
                <a:spLocks noChangeArrowheads="1"/>
              </p:cNvSpPr>
              <p:nvPr/>
            </p:nvSpPr>
            <p:spPr bwMode="auto">
              <a:xfrm>
                <a:off x="4043" y="3879"/>
                <a:ext cx="664" cy="188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9933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hu-HU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Ziliarmuskeln</a:t>
                </a:r>
              </a:p>
            </p:txBody>
          </p:sp>
        </p:grpSp>
        <p:sp>
          <p:nvSpPr>
            <p:cNvPr id="29712" name="Text Box 16"/>
            <p:cNvSpPr txBox="1">
              <a:spLocks noChangeArrowheads="1"/>
            </p:cNvSpPr>
            <p:nvPr/>
          </p:nvSpPr>
          <p:spPr bwMode="auto">
            <a:xfrm>
              <a:off x="4976" y="1956"/>
              <a:ext cx="630" cy="232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Neuralleiste</a:t>
              </a:r>
            </a:p>
          </p:txBody>
        </p:sp>
        <p:sp>
          <p:nvSpPr>
            <p:cNvPr id="29713" name="Line 17"/>
            <p:cNvSpPr>
              <a:spLocks noChangeShapeType="1"/>
            </p:cNvSpPr>
            <p:nvPr/>
          </p:nvSpPr>
          <p:spPr bwMode="auto">
            <a:xfrm>
              <a:off x="5028" y="800"/>
              <a:ext cx="110" cy="783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14" name="Text Box 18"/>
            <p:cNvSpPr txBox="1">
              <a:spLocks noChangeArrowheads="1"/>
            </p:cNvSpPr>
            <p:nvPr/>
          </p:nvSpPr>
          <p:spPr bwMode="auto">
            <a:xfrm>
              <a:off x="4863" y="579"/>
              <a:ext cx="568" cy="2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Neuralrohr</a:t>
              </a:r>
            </a:p>
          </p:txBody>
        </p:sp>
        <p:sp>
          <p:nvSpPr>
            <p:cNvPr id="29715" name="Text Box 19"/>
            <p:cNvSpPr txBox="1">
              <a:spLocks noChangeArrowheads="1"/>
            </p:cNvSpPr>
            <p:nvPr/>
          </p:nvSpPr>
          <p:spPr bwMode="auto">
            <a:xfrm>
              <a:off x="4338" y="2599"/>
              <a:ext cx="592" cy="2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Kraniale </a:t>
              </a: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Neuralleiste</a:t>
              </a:r>
              <a:endParaRPr kumimoji="0" lang="hu-HU" altLang="hu-HU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16" name="Text Box 20"/>
            <p:cNvSpPr txBox="1">
              <a:spLocks noChangeArrowheads="1"/>
            </p:cNvSpPr>
            <p:nvPr/>
          </p:nvSpPr>
          <p:spPr bwMode="auto">
            <a:xfrm>
              <a:off x="5169" y="2575"/>
              <a:ext cx="440" cy="38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Rumpf-</a:t>
              </a: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Neural-leiste</a:t>
              </a:r>
              <a:endParaRPr kumimoji="0" lang="hu-HU" altLang="hu-HU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17" name="Text Box 21"/>
            <p:cNvSpPr txBox="1">
              <a:spLocks noChangeArrowheads="1"/>
            </p:cNvSpPr>
            <p:nvPr/>
          </p:nvSpPr>
          <p:spPr bwMode="auto">
            <a:xfrm>
              <a:off x="5185" y="1009"/>
              <a:ext cx="408" cy="43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Gehirn, Rücken-mark, Retina</a:t>
              </a:r>
            </a:p>
          </p:txBody>
        </p:sp>
        <p:sp>
          <p:nvSpPr>
            <p:cNvPr id="29718" name="Text Box 22"/>
            <p:cNvSpPr txBox="1">
              <a:spLocks noChangeArrowheads="1"/>
            </p:cNvSpPr>
            <p:nvPr/>
          </p:nvSpPr>
          <p:spPr bwMode="auto">
            <a:xfrm>
              <a:off x="5122" y="1560"/>
              <a:ext cx="536" cy="28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motorische Nerven</a:t>
              </a:r>
            </a:p>
          </p:txBody>
        </p:sp>
        <p:sp>
          <p:nvSpPr>
            <p:cNvPr id="29719" name="Text Box 23"/>
            <p:cNvSpPr txBox="1">
              <a:spLocks noChangeArrowheads="1"/>
            </p:cNvSpPr>
            <p:nvPr/>
          </p:nvSpPr>
          <p:spPr bwMode="auto">
            <a:xfrm>
              <a:off x="4927" y="3159"/>
              <a:ext cx="623" cy="76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Sensorische</a:t>
              </a:r>
              <a:r>
                <a:rPr kumimoji="0" lang="hu-HU" alt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hu-HU" alt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Nerven</a:t>
              </a:r>
              <a:r>
                <a:rPr kumimoji="0" lang="hu-HU" alt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hu-HU" alt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Schwannsche</a:t>
              </a:r>
              <a:r>
                <a:rPr kumimoji="0" lang="hu-HU" alt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hu-HU" alt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Zellen</a:t>
              </a:r>
              <a:r>
                <a:rPr kumimoji="0" lang="hu-HU" alt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hu-HU" alt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Pigmentzellen</a:t>
              </a:r>
              <a:r>
                <a:rPr kumimoji="0" lang="hu-HU" alt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hu-HU" alt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vegetative</a:t>
              </a:r>
              <a:r>
                <a:rPr kumimoji="0" lang="hu-HU" alt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hu-HU" alt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Ganglionen</a:t>
              </a:r>
              <a:endParaRPr kumimoji="0" lang="hu-HU" alt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4614" y="555"/>
              <a:ext cx="219" cy="13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21" name="Line 25"/>
            <p:cNvSpPr>
              <a:spLocks noChangeShapeType="1"/>
            </p:cNvSpPr>
            <p:nvPr/>
          </p:nvSpPr>
          <p:spPr bwMode="auto">
            <a:xfrm>
              <a:off x="5153" y="793"/>
              <a:ext cx="144" cy="202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22" name="Line 26"/>
            <p:cNvSpPr>
              <a:spLocks noChangeShapeType="1"/>
            </p:cNvSpPr>
            <p:nvPr/>
          </p:nvSpPr>
          <p:spPr bwMode="auto">
            <a:xfrm>
              <a:off x="5012" y="800"/>
              <a:ext cx="2" cy="115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23" name="Line 27"/>
            <p:cNvSpPr>
              <a:spLocks noChangeShapeType="1"/>
            </p:cNvSpPr>
            <p:nvPr/>
          </p:nvSpPr>
          <p:spPr bwMode="auto">
            <a:xfrm flipH="1">
              <a:off x="4792" y="2175"/>
              <a:ext cx="400" cy="424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24" name="Line 28"/>
            <p:cNvSpPr>
              <a:spLocks noChangeShapeType="1"/>
            </p:cNvSpPr>
            <p:nvPr/>
          </p:nvSpPr>
          <p:spPr bwMode="auto">
            <a:xfrm>
              <a:off x="5200" y="2183"/>
              <a:ext cx="272" cy="384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25" name="Line 29"/>
            <p:cNvSpPr>
              <a:spLocks noChangeShapeType="1"/>
            </p:cNvSpPr>
            <p:nvPr/>
          </p:nvSpPr>
          <p:spPr bwMode="auto">
            <a:xfrm flipH="1">
              <a:off x="4991" y="2175"/>
              <a:ext cx="193" cy="985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68" name="Text Box 72"/>
            <p:cNvSpPr txBox="1">
              <a:spLocks noChangeArrowheads="1"/>
            </p:cNvSpPr>
            <p:nvPr/>
          </p:nvSpPr>
          <p:spPr bwMode="auto">
            <a:xfrm>
              <a:off x="4044" y="3072"/>
              <a:ext cx="664" cy="181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Kopfmesoderm</a:t>
              </a:r>
            </a:p>
          </p:txBody>
        </p:sp>
        <p:sp>
          <p:nvSpPr>
            <p:cNvPr id="29769" name="Text Box 73"/>
            <p:cNvSpPr txBox="1">
              <a:spLocks noChangeArrowheads="1"/>
            </p:cNvSpPr>
            <p:nvPr/>
          </p:nvSpPr>
          <p:spPr bwMode="auto">
            <a:xfrm>
              <a:off x="4167" y="3394"/>
              <a:ext cx="712" cy="26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Bindegewebe des Schlunddarms</a:t>
              </a:r>
            </a:p>
          </p:txBody>
        </p:sp>
        <p:sp>
          <p:nvSpPr>
            <p:cNvPr id="29770" name="Line 74"/>
            <p:cNvSpPr>
              <a:spLocks noChangeShapeType="1"/>
            </p:cNvSpPr>
            <p:nvPr/>
          </p:nvSpPr>
          <p:spPr bwMode="auto">
            <a:xfrm flipH="1">
              <a:off x="4785" y="2887"/>
              <a:ext cx="23" cy="493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71" name="Line 75"/>
            <p:cNvSpPr>
              <a:spLocks noChangeShapeType="1"/>
            </p:cNvSpPr>
            <p:nvPr/>
          </p:nvSpPr>
          <p:spPr bwMode="auto">
            <a:xfrm flipH="1">
              <a:off x="4351" y="2872"/>
              <a:ext cx="222" cy="192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97" name="Group 101"/>
          <p:cNvGrpSpPr>
            <a:grpSpLocks/>
          </p:cNvGrpSpPr>
          <p:nvPr/>
        </p:nvGrpSpPr>
        <p:grpSpPr bwMode="auto">
          <a:xfrm>
            <a:off x="2247900" y="1092200"/>
            <a:ext cx="4892675" cy="2298700"/>
            <a:chOff x="1416" y="688"/>
            <a:chExt cx="3082" cy="1448"/>
          </a:xfrm>
        </p:grpSpPr>
        <p:sp>
          <p:nvSpPr>
            <p:cNvPr id="29744" name="Line 48"/>
            <p:cNvSpPr>
              <a:spLocks noChangeShapeType="1"/>
            </p:cNvSpPr>
            <p:nvPr/>
          </p:nvSpPr>
          <p:spPr bwMode="auto">
            <a:xfrm>
              <a:off x="2688" y="787"/>
              <a:ext cx="28" cy="231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45" name="Text Box 49"/>
            <p:cNvSpPr txBox="1">
              <a:spLocks noChangeArrowheads="1"/>
            </p:cNvSpPr>
            <p:nvPr/>
          </p:nvSpPr>
          <p:spPr bwMode="auto">
            <a:xfrm>
              <a:off x="2244" y="1024"/>
              <a:ext cx="624" cy="21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Seitenplatte</a:t>
              </a:r>
            </a:p>
          </p:txBody>
        </p:sp>
        <p:sp>
          <p:nvSpPr>
            <p:cNvPr id="29747" name="Text Box 51"/>
            <p:cNvSpPr txBox="1">
              <a:spLocks noChangeArrowheads="1"/>
            </p:cNvSpPr>
            <p:nvPr/>
          </p:nvSpPr>
          <p:spPr bwMode="auto">
            <a:xfrm>
              <a:off x="3037" y="1000"/>
              <a:ext cx="616" cy="272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Paraxiales Mesoderm</a:t>
              </a:r>
            </a:p>
          </p:txBody>
        </p:sp>
        <p:sp>
          <p:nvSpPr>
            <p:cNvPr id="29748" name="Text Box 52"/>
            <p:cNvSpPr txBox="1">
              <a:spLocks noChangeArrowheads="1"/>
            </p:cNvSpPr>
            <p:nvPr/>
          </p:nvSpPr>
          <p:spPr bwMode="auto">
            <a:xfrm>
              <a:off x="3240" y="1552"/>
              <a:ext cx="520" cy="22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Sclerotom</a:t>
              </a:r>
              <a:endParaRPr kumimoji="0" lang="hu-HU" altLang="hu-H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49" name="Text Box 53"/>
            <p:cNvSpPr txBox="1">
              <a:spLocks noChangeArrowheads="1"/>
            </p:cNvSpPr>
            <p:nvPr/>
          </p:nvSpPr>
          <p:spPr bwMode="auto">
            <a:xfrm>
              <a:off x="3660" y="1928"/>
              <a:ext cx="584" cy="20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Dermatom</a:t>
              </a:r>
            </a:p>
          </p:txBody>
        </p:sp>
        <p:sp>
          <p:nvSpPr>
            <p:cNvPr id="29751" name="Line 55"/>
            <p:cNvSpPr>
              <a:spLocks noChangeShapeType="1"/>
            </p:cNvSpPr>
            <p:nvPr/>
          </p:nvSpPr>
          <p:spPr bwMode="auto">
            <a:xfrm>
              <a:off x="2842" y="787"/>
              <a:ext cx="476" cy="189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52" name="Line 56"/>
            <p:cNvSpPr>
              <a:spLocks noChangeShapeType="1"/>
            </p:cNvSpPr>
            <p:nvPr/>
          </p:nvSpPr>
          <p:spPr bwMode="auto">
            <a:xfrm>
              <a:off x="3616" y="1280"/>
              <a:ext cx="456" cy="648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53" name="Line 57"/>
            <p:cNvSpPr>
              <a:spLocks noChangeShapeType="1"/>
            </p:cNvSpPr>
            <p:nvPr/>
          </p:nvSpPr>
          <p:spPr bwMode="auto">
            <a:xfrm>
              <a:off x="3504" y="1264"/>
              <a:ext cx="40" cy="304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59" name="Text Box 63"/>
            <p:cNvSpPr txBox="1">
              <a:spLocks noChangeArrowheads="1"/>
            </p:cNvSpPr>
            <p:nvPr/>
          </p:nvSpPr>
          <p:spPr bwMode="auto">
            <a:xfrm>
              <a:off x="1416" y="1009"/>
              <a:ext cx="656" cy="25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Intermediäres Mesoderm</a:t>
              </a:r>
            </a:p>
          </p:txBody>
        </p:sp>
        <p:sp>
          <p:nvSpPr>
            <p:cNvPr id="29762" name="Line 66"/>
            <p:cNvSpPr>
              <a:spLocks noChangeShapeType="1"/>
            </p:cNvSpPr>
            <p:nvPr/>
          </p:nvSpPr>
          <p:spPr bwMode="auto">
            <a:xfrm flipH="1">
              <a:off x="1914" y="794"/>
              <a:ext cx="664" cy="199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75" name="Text Box 79"/>
            <p:cNvSpPr txBox="1">
              <a:spLocks noChangeArrowheads="1"/>
            </p:cNvSpPr>
            <p:nvPr/>
          </p:nvSpPr>
          <p:spPr bwMode="auto">
            <a:xfrm>
              <a:off x="3928" y="1373"/>
              <a:ext cx="570" cy="22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Kopfmuskeln</a:t>
              </a:r>
            </a:p>
          </p:txBody>
        </p:sp>
        <p:sp>
          <p:nvSpPr>
            <p:cNvPr id="29776" name="Text Box 80"/>
            <p:cNvSpPr txBox="1">
              <a:spLocks noChangeArrowheads="1"/>
            </p:cNvSpPr>
            <p:nvPr/>
          </p:nvSpPr>
          <p:spPr bwMode="auto">
            <a:xfrm>
              <a:off x="3705" y="688"/>
              <a:ext cx="544" cy="22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Somitomer</a:t>
              </a:r>
              <a:endParaRPr kumimoji="0" lang="hu-HU" altLang="hu-HU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777" name="Line 81"/>
            <p:cNvSpPr>
              <a:spLocks noChangeShapeType="1"/>
            </p:cNvSpPr>
            <p:nvPr/>
          </p:nvSpPr>
          <p:spPr bwMode="auto">
            <a:xfrm>
              <a:off x="4018" y="918"/>
              <a:ext cx="171" cy="45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78" name="Line 82"/>
            <p:cNvSpPr>
              <a:spLocks noChangeShapeType="1"/>
            </p:cNvSpPr>
            <p:nvPr/>
          </p:nvSpPr>
          <p:spPr bwMode="auto">
            <a:xfrm flipV="1">
              <a:off x="3677" y="919"/>
              <a:ext cx="143" cy="215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82" name="Text Box 86"/>
            <p:cNvSpPr txBox="1">
              <a:spLocks noChangeArrowheads="1"/>
            </p:cNvSpPr>
            <p:nvPr/>
          </p:nvSpPr>
          <p:spPr bwMode="auto">
            <a:xfrm>
              <a:off x="2720" y="1448"/>
              <a:ext cx="456" cy="20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Myotom</a:t>
              </a:r>
            </a:p>
          </p:txBody>
        </p:sp>
        <p:sp>
          <p:nvSpPr>
            <p:cNvPr id="29787" name="Line 91"/>
            <p:cNvSpPr>
              <a:spLocks noChangeShapeType="1"/>
            </p:cNvSpPr>
            <p:nvPr/>
          </p:nvSpPr>
          <p:spPr bwMode="auto">
            <a:xfrm flipH="1">
              <a:off x="3192" y="1280"/>
              <a:ext cx="224" cy="176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98" name="Group 102"/>
          <p:cNvGrpSpPr>
            <a:grpSpLocks/>
          </p:cNvGrpSpPr>
          <p:nvPr/>
        </p:nvGrpSpPr>
        <p:grpSpPr bwMode="auto">
          <a:xfrm>
            <a:off x="452438" y="1968500"/>
            <a:ext cx="5961062" cy="4076700"/>
            <a:chOff x="285" y="1240"/>
            <a:chExt cx="3755" cy="2568"/>
          </a:xfrm>
        </p:grpSpPr>
        <p:sp>
          <p:nvSpPr>
            <p:cNvPr id="29743" name="Text Box 47"/>
            <p:cNvSpPr txBox="1">
              <a:spLocks noChangeArrowheads="1"/>
            </p:cNvSpPr>
            <p:nvPr/>
          </p:nvSpPr>
          <p:spPr bwMode="auto">
            <a:xfrm>
              <a:off x="3113" y="2752"/>
              <a:ext cx="612" cy="219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Rumpfskelett</a:t>
              </a:r>
            </a:p>
          </p:txBody>
        </p:sp>
        <p:sp>
          <p:nvSpPr>
            <p:cNvPr id="29750" name="Text Box 54"/>
            <p:cNvSpPr txBox="1">
              <a:spLocks noChangeArrowheads="1"/>
            </p:cNvSpPr>
            <p:nvPr/>
          </p:nvSpPr>
          <p:spPr bwMode="auto">
            <a:xfrm>
              <a:off x="3544" y="2312"/>
              <a:ext cx="496" cy="37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Binde-gewebe der Haut</a:t>
              </a:r>
            </a:p>
          </p:txBody>
        </p:sp>
        <p:sp>
          <p:nvSpPr>
            <p:cNvPr id="29754" name="Line 58"/>
            <p:cNvSpPr>
              <a:spLocks noChangeShapeType="1"/>
            </p:cNvSpPr>
            <p:nvPr/>
          </p:nvSpPr>
          <p:spPr bwMode="auto">
            <a:xfrm>
              <a:off x="3870" y="2141"/>
              <a:ext cx="8" cy="192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55" name="Line 59"/>
            <p:cNvSpPr>
              <a:spLocks noChangeShapeType="1"/>
            </p:cNvSpPr>
            <p:nvPr/>
          </p:nvSpPr>
          <p:spPr bwMode="auto">
            <a:xfrm flipH="1">
              <a:off x="3396" y="1796"/>
              <a:ext cx="147" cy="945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56" name="Text Box 60"/>
            <p:cNvSpPr txBox="1">
              <a:spLocks noChangeArrowheads="1"/>
            </p:cNvSpPr>
            <p:nvPr/>
          </p:nvSpPr>
          <p:spPr bwMode="auto">
            <a:xfrm>
              <a:off x="2334" y="1800"/>
              <a:ext cx="520" cy="27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Extremität (Skelett)</a:t>
              </a:r>
            </a:p>
          </p:txBody>
        </p:sp>
        <p:sp>
          <p:nvSpPr>
            <p:cNvPr id="29757" name="Line 61"/>
            <p:cNvSpPr>
              <a:spLocks noChangeShapeType="1"/>
            </p:cNvSpPr>
            <p:nvPr/>
          </p:nvSpPr>
          <p:spPr bwMode="auto">
            <a:xfrm>
              <a:off x="2552" y="1248"/>
              <a:ext cx="88" cy="552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60" name="Text Box 64"/>
            <p:cNvSpPr txBox="1">
              <a:spLocks noChangeArrowheads="1"/>
            </p:cNvSpPr>
            <p:nvPr/>
          </p:nvSpPr>
          <p:spPr bwMode="auto">
            <a:xfrm>
              <a:off x="708" y="1592"/>
              <a:ext cx="926" cy="37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Harn- und Geschlechts-organen (Epithelium, Bindegewebe, Muskeln)</a:t>
              </a:r>
            </a:p>
          </p:txBody>
        </p:sp>
        <p:sp>
          <p:nvSpPr>
            <p:cNvPr id="29761" name="Text Box 65"/>
            <p:cNvSpPr txBox="1">
              <a:spLocks noChangeArrowheads="1"/>
            </p:cNvSpPr>
            <p:nvPr/>
          </p:nvSpPr>
          <p:spPr bwMode="auto">
            <a:xfrm>
              <a:off x="2251" y="3023"/>
              <a:ext cx="664" cy="31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Seröse Haut parietales Blatt</a:t>
              </a:r>
            </a:p>
          </p:txBody>
        </p:sp>
        <p:sp>
          <p:nvSpPr>
            <p:cNvPr id="29763" name="Line 67"/>
            <p:cNvSpPr>
              <a:spLocks noChangeShapeType="1"/>
            </p:cNvSpPr>
            <p:nvPr/>
          </p:nvSpPr>
          <p:spPr bwMode="auto">
            <a:xfrm flipH="1">
              <a:off x="1280" y="1272"/>
              <a:ext cx="371" cy="32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64" name="Line 68"/>
            <p:cNvSpPr>
              <a:spLocks noChangeShapeType="1"/>
            </p:cNvSpPr>
            <p:nvPr/>
          </p:nvSpPr>
          <p:spPr bwMode="auto">
            <a:xfrm>
              <a:off x="1594" y="2478"/>
              <a:ext cx="284" cy="535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65" name="Line 69"/>
            <p:cNvSpPr>
              <a:spLocks noChangeShapeType="1"/>
            </p:cNvSpPr>
            <p:nvPr/>
          </p:nvSpPr>
          <p:spPr bwMode="auto">
            <a:xfrm>
              <a:off x="2173" y="2477"/>
              <a:ext cx="179" cy="557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66" name="Text Box 70"/>
            <p:cNvSpPr txBox="1">
              <a:spLocks noChangeArrowheads="1"/>
            </p:cNvSpPr>
            <p:nvPr/>
          </p:nvSpPr>
          <p:spPr bwMode="auto">
            <a:xfrm>
              <a:off x="1598" y="3023"/>
              <a:ext cx="566" cy="33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Seröse Haut parietales Blatt</a:t>
              </a:r>
            </a:p>
          </p:txBody>
        </p:sp>
        <p:sp>
          <p:nvSpPr>
            <p:cNvPr id="29773" name="Text Box 77"/>
            <p:cNvSpPr txBox="1">
              <a:spLocks noChangeArrowheads="1"/>
            </p:cNvSpPr>
            <p:nvPr/>
          </p:nvSpPr>
          <p:spPr bwMode="auto">
            <a:xfrm>
              <a:off x="285" y="3010"/>
              <a:ext cx="785" cy="45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Wand (Muskeln u. Bindegewebe) des Darmkanals u. der Atemwegen</a:t>
              </a:r>
            </a:p>
          </p:txBody>
        </p:sp>
        <p:sp>
          <p:nvSpPr>
            <p:cNvPr id="29774" name="Text Box 78"/>
            <p:cNvSpPr txBox="1">
              <a:spLocks noChangeArrowheads="1"/>
            </p:cNvSpPr>
            <p:nvPr/>
          </p:nvSpPr>
          <p:spPr bwMode="auto">
            <a:xfrm>
              <a:off x="960" y="3544"/>
              <a:ext cx="620" cy="26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Blut, Gefäße, Herz</a:t>
              </a:r>
            </a:p>
          </p:txBody>
        </p:sp>
        <p:sp>
          <p:nvSpPr>
            <p:cNvPr id="29779" name="Line 83"/>
            <p:cNvSpPr>
              <a:spLocks noChangeShapeType="1"/>
            </p:cNvSpPr>
            <p:nvPr/>
          </p:nvSpPr>
          <p:spPr bwMode="auto">
            <a:xfrm flipH="1">
              <a:off x="2112" y="1256"/>
              <a:ext cx="440" cy="92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80" name="Text Box 84"/>
            <p:cNvSpPr txBox="1">
              <a:spLocks noChangeArrowheads="1"/>
            </p:cNvSpPr>
            <p:nvPr/>
          </p:nvSpPr>
          <p:spPr bwMode="auto">
            <a:xfrm>
              <a:off x="1848" y="2200"/>
              <a:ext cx="632" cy="29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Somatisches Mesoderm</a:t>
              </a:r>
            </a:p>
          </p:txBody>
        </p:sp>
        <p:sp>
          <p:nvSpPr>
            <p:cNvPr id="29781" name="Line 85"/>
            <p:cNvSpPr>
              <a:spLocks noChangeShapeType="1"/>
            </p:cNvSpPr>
            <p:nvPr/>
          </p:nvSpPr>
          <p:spPr bwMode="auto">
            <a:xfrm flipH="1">
              <a:off x="1316" y="2469"/>
              <a:ext cx="249" cy="1072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83" name="Text Box 87"/>
            <p:cNvSpPr txBox="1">
              <a:spLocks noChangeArrowheads="1"/>
            </p:cNvSpPr>
            <p:nvPr/>
          </p:nvSpPr>
          <p:spPr bwMode="auto">
            <a:xfrm>
              <a:off x="1112" y="2192"/>
              <a:ext cx="616" cy="27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Splanchnisches Mesoderm</a:t>
              </a:r>
            </a:p>
          </p:txBody>
        </p:sp>
        <p:sp>
          <p:nvSpPr>
            <p:cNvPr id="29784" name="Text Box 88"/>
            <p:cNvSpPr txBox="1">
              <a:spLocks noChangeArrowheads="1"/>
            </p:cNvSpPr>
            <p:nvPr/>
          </p:nvSpPr>
          <p:spPr bwMode="auto">
            <a:xfrm>
              <a:off x="2480" y="2648"/>
              <a:ext cx="512" cy="27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Extremität (Muskeln)</a:t>
              </a:r>
            </a:p>
          </p:txBody>
        </p:sp>
        <p:sp>
          <p:nvSpPr>
            <p:cNvPr id="29785" name="Text Box 89"/>
            <p:cNvSpPr txBox="1">
              <a:spLocks noChangeArrowheads="1"/>
            </p:cNvSpPr>
            <p:nvPr/>
          </p:nvSpPr>
          <p:spPr bwMode="auto">
            <a:xfrm>
              <a:off x="2925" y="2206"/>
              <a:ext cx="482" cy="24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Rumpf-muskulatur</a:t>
              </a:r>
            </a:p>
          </p:txBody>
        </p:sp>
        <p:sp>
          <p:nvSpPr>
            <p:cNvPr id="29786" name="Line 90"/>
            <p:cNvSpPr>
              <a:spLocks noChangeShapeType="1"/>
            </p:cNvSpPr>
            <p:nvPr/>
          </p:nvSpPr>
          <p:spPr bwMode="auto">
            <a:xfrm flipH="1">
              <a:off x="1552" y="1240"/>
              <a:ext cx="1008" cy="944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88" name="Line 92"/>
            <p:cNvSpPr>
              <a:spLocks noChangeShapeType="1"/>
            </p:cNvSpPr>
            <p:nvPr/>
          </p:nvSpPr>
          <p:spPr bwMode="auto">
            <a:xfrm flipH="1">
              <a:off x="701" y="2477"/>
              <a:ext cx="848" cy="544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89" name="Line 93"/>
            <p:cNvSpPr>
              <a:spLocks noChangeShapeType="1"/>
            </p:cNvSpPr>
            <p:nvPr/>
          </p:nvSpPr>
          <p:spPr bwMode="auto">
            <a:xfrm>
              <a:off x="3013" y="1669"/>
              <a:ext cx="296" cy="536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90" name="Line 94"/>
            <p:cNvSpPr>
              <a:spLocks noChangeShapeType="1"/>
            </p:cNvSpPr>
            <p:nvPr/>
          </p:nvSpPr>
          <p:spPr bwMode="auto">
            <a:xfrm flipH="1">
              <a:off x="2743" y="1661"/>
              <a:ext cx="262" cy="991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91" name="Line 95"/>
            <p:cNvSpPr>
              <a:spLocks noChangeShapeType="1"/>
            </p:cNvSpPr>
            <p:nvPr/>
          </p:nvSpPr>
          <p:spPr bwMode="auto">
            <a:xfrm>
              <a:off x="2307" y="2521"/>
              <a:ext cx="155" cy="224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959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CD3643-9100-4881-AD1D-305B532C0A9B}" type="slidenum">
              <a:rPr kumimoji="0" lang="hu-HU" altLang="hu-HU" sz="1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400" b="1" i="1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22" name="Text Box 1026"/>
          <p:cNvSpPr txBox="1">
            <a:spLocks noChangeArrowheads="1"/>
          </p:cNvSpPr>
          <p:nvPr/>
        </p:nvSpPr>
        <p:spPr bwMode="auto">
          <a:xfrm>
            <a:off x="698500" y="762000"/>
            <a:ext cx="8140700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Die </a:t>
            </a:r>
            <a:r>
              <a:rPr kumimoji="0" lang="hu-HU" alt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Neuralleiste</a:t>
            </a:r>
            <a:r>
              <a:rPr kumimoji="0" lang="hu-HU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hu-HU" alt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Ganglionleiste</a:t>
            </a:r>
            <a:r>
              <a:rPr kumimoji="0" lang="hu-HU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- </a:t>
            </a:r>
            <a:r>
              <a:rPr kumimoji="0" lang="hu-HU" alt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das</a:t>
            </a:r>
            <a:r>
              <a:rPr kumimoji="0" lang="hu-HU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„</a:t>
            </a:r>
            <a:r>
              <a:rPr kumimoji="0" lang="hu-HU" alt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vierte</a:t>
            </a:r>
            <a:r>
              <a:rPr kumimoji="0" lang="hu-HU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Keimblatt</a:t>
            </a:r>
            <a:r>
              <a:rPr kumimoji="0" lang="hu-HU" alt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200000"/>
              <a:buFontTx/>
              <a:buChar char="•"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keine</a:t>
            </a: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Schichtbildung</a:t>
            </a: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Abwesenheit</a:t>
            </a: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von 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Cadherinen</a:t>
            </a: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200000"/>
              <a:buFontTx/>
              <a:buChar char="•"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Auswanderungsfähigkeit</a:t>
            </a: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Migration</a:t>
            </a: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200000"/>
              <a:buFontTx/>
              <a:buChar char="•"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Vielfältigkeit</a:t>
            </a: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der </a:t>
            </a:r>
            <a:r>
              <a:rPr kumimoji="0" lang="hu-HU" alt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Zielgewebe</a:t>
            </a:r>
            <a:endParaRPr kumimoji="0" lang="hu-HU" altLang="hu-HU" sz="24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200000"/>
              <a:buFontTx/>
              <a:buChar char="•"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ektodermales</a:t>
            </a: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Mesenchym</a:t>
            </a: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- 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Ektomesenchym</a:t>
            </a: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		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Mesektoderm</a:t>
            </a:r>
            <a:endParaRPr kumimoji="0" lang="hu-HU" altLang="hu-HU" sz="24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24" name="Rectangle 1028"/>
          <p:cNvSpPr>
            <a:spLocks noChangeArrowheads="1"/>
          </p:cNvSpPr>
          <p:nvPr/>
        </p:nvSpPr>
        <p:spPr bwMode="auto">
          <a:xfrm>
            <a:off x="482600" y="2298700"/>
            <a:ext cx="6477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0725" name="Picture 1029" descr="C:\oktatás\Dev_Biol\emryo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574675"/>
            <a:ext cx="785813" cy="10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11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AC771C-65E9-4624-B2D8-22C52E2FC20B}" type="slidenum">
              <a:rPr kumimoji="0" lang="hu-HU" altLang="hu-HU" sz="1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altLang="hu-HU" sz="1400" b="1" i="1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336800" y="1130300"/>
            <a:ext cx="40767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Auge (Hornhaut,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Ziliarmuskeln)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Knochen (desmale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Knochen des Schädels)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Herz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(Septum aorticopulmonare)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Bindegewebe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(Schlundbogenknorpel)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Hirnhäute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Haut (Dermis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hypodermis)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Zahn (Odontoblasten)</a:t>
            </a: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 flipV="1">
            <a:off x="1816100" y="1028700"/>
            <a:ext cx="1638300" cy="4953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5600700" y="6007100"/>
            <a:ext cx="393700" cy="152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5422900" y="5143500"/>
            <a:ext cx="1600200" cy="2159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5905500" y="3251200"/>
            <a:ext cx="1460500" cy="3429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flipV="1">
            <a:off x="5689600" y="1689100"/>
            <a:ext cx="1308100" cy="685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 flipH="1" flipV="1">
            <a:off x="1816100" y="3035300"/>
            <a:ext cx="1282700" cy="812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2120900" y="4635500"/>
            <a:ext cx="1587500" cy="8001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1811338" y="95250"/>
            <a:ext cx="60579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Non-</a:t>
            </a:r>
            <a:r>
              <a:rPr kumimoji="0" lang="hu-HU" alt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neurale</a:t>
            </a: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Abkömmlinge</a:t>
            </a: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der </a:t>
            </a:r>
            <a:r>
              <a:rPr kumimoji="0" lang="hu-HU" alt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Neuralleiste</a:t>
            </a:r>
            <a:endParaRPr kumimoji="0" lang="hu-HU" altLang="hu-HU" sz="2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690" name="Picture 18" descr="C:\oktatás\Dev_Biol\C1.BMP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58775"/>
            <a:ext cx="1362075" cy="1236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1" name="Picture 19" descr="C:\oktatás\Dev_Biol\C2.BMP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852488"/>
            <a:ext cx="1358900" cy="134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2" name="Picture 20" descr="C:\oktatás\Dev_Biol\C3.BMP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987675"/>
            <a:ext cx="965200" cy="133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3" name="Picture 21" descr="C:\oktatás\Dev_Biol\C4.BMP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5537200"/>
            <a:ext cx="660400" cy="1090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4" name="Picture 22" descr="C:\oktatás\Dev_Biol\C7.BMP"/>
          <p:cNvPicPr>
            <a:picLocks noChangeAspect="1" noChangeArrowheads="1"/>
          </p:cNvPicPr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5072063"/>
            <a:ext cx="1252537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5" name="Picture 23" descr="C:\oktatás\Dev_Biol\C6.BMP"/>
          <p:cNvPicPr>
            <a:picLocks noChangeAspect="1" noChangeArrowheads="1"/>
          </p:cNvPicPr>
          <p:nvPr/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84425"/>
            <a:ext cx="1395413" cy="150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78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98500" y="390525"/>
            <a:ext cx="749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 b="1" dirty="0" err="1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Mißbildungen</a:t>
            </a:r>
            <a:r>
              <a:rPr lang="hu-HU" altLang="hu-HU" sz="24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der </a:t>
            </a:r>
            <a:r>
              <a:rPr lang="hu-HU" altLang="hu-HU" sz="2400" b="1" dirty="0" err="1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Grundgewebe</a:t>
            </a:r>
            <a:r>
              <a:rPr lang="hu-HU" altLang="hu-HU" sz="24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hu-HU" altLang="hu-HU" sz="2400" b="1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Teratome</a:t>
            </a:r>
            <a:endParaRPr lang="hu-HU" altLang="hu-HU" sz="2400" b="1" dirty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84200" y="4432300"/>
            <a:ext cx="4000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000" dirty="0" err="1" smtClean="0"/>
              <a:t>Sacrococcygeales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Teratom</a:t>
            </a:r>
            <a:r>
              <a:rPr lang="hu-HU" altLang="hu-HU" sz="2000" dirty="0" smtClean="0"/>
              <a:t> (</a:t>
            </a:r>
            <a:r>
              <a:rPr lang="hu-HU" altLang="hu-HU" sz="2000" dirty="0" err="1" smtClean="0"/>
              <a:t>Steißbeinteratom</a:t>
            </a:r>
            <a:r>
              <a:rPr lang="hu-HU" altLang="hu-HU" sz="2000" dirty="0" smtClean="0"/>
              <a:t>)</a:t>
            </a:r>
            <a:endParaRPr lang="hu-HU" altLang="hu-HU" sz="2000" dirty="0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813300" y="5092700"/>
            <a:ext cx="337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000" dirty="0" err="1"/>
              <a:t>Oropharyngeales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Teratom</a:t>
            </a:r>
            <a:endParaRPr lang="hu-HU" altLang="hu-HU" sz="2000" dirty="0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092200" y="55880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Ovariales Teratom</a:t>
            </a:r>
          </a:p>
        </p:txBody>
      </p:sp>
      <p:pic>
        <p:nvPicPr>
          <p:cNvPr id="31752" name="Picture 8" descr="C:\oktatás\Dev_Biol\teratoma1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171575"/>
            <a:ext cx="3954463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C:\oktatás\Dev_Biol\teratoma2.bmp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149350"/>
            <a:ext cx="2919413" cy="38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 bwMode="auto">
          <a:xfrm>
            <a:off x="4076701" y="5705475"/>
            <a:ext cx="4371974" cy="64633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048126" y="5705475"/>
            <a:ext cx="4438650" cy="64633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Teratom</a:t>
            </a:r>
            <a:r>
              <a:rPr lang="hu-HU" dirty="0" smtClean="0"/>
              <a:t>: </a:t>
            </a:r>
            <a:r>
              <a:rPr lang="hu-HU" dirty="0" err="1" smtClean="0"/>
              <a:t>ein</a:t>
            </a:r>
            <a:r>
              <a:rPr lang="hu-HU" dirty="0" smtClean="0"/>
              <a:t> </a:t>
            </a:r>
            <a:r>
              <a:rPr lang="hu-HU" dirty="0" err="1" smtClean="0"/>
              <a:t>Keimzelltumor</a:t>
            </a:r>
            <a:r>
              <a:rPr lang="hu-HU" dirty="0" smtClean="0"/>
              <a:t> der </a:t>
            </a:r>
            <a:r>
              <a:rPr lang="hu-HU" dirty="0" err="1" smtClean="0"/>
              <a:t>enthält</a:t>
            </a:r>
            <a:r>
              <a:rPr lang="hu-HU" dirty="0" smtClean="0"/>
              <a:t> Elemente </a:t>
            </a:r>
            <a:r>
              <a:rPr lang="hu-HU" dirty="0" err="1" smtClean="0"/>
              <a:t>aus</a:t>
            </a:r>
            <a:r>
              <a:rPr lang="hu-HU" dirty="0" smtClean="0"/>
              <a:t> </a:t>
            </a:r>
            <a:r>
              <a:rPr lang="hu-HU" dirty="0" err="1" smtClean="0"/>
              <a:t>aller</a:t>
            </a:r>
            <a:r>
              <a:rPr lang="hu-HU" dirty="0" smtClean="0"/>
              <a:t> </a:t>
            </a:r>
            <a:r>
              <a:rPr lang="hu-HU" dirty="0" err="1" smtClean="0"/>
              <a:t>dreier</a:t>
            </a:r>
            <a:r>
              <a:rPr lang="hu-HU" dirty="0" smtClean="0"/>
              <a:t> </a:t>
            </a:r>
            <a:r>
              <a:rPr lang="hu-HU" dirty="0" err="1" smtClean="0"/>
              <a:t>Keimblätter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10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95778-3359-4734-A316-CA86923E9A92}" type="slidenum">
              <a:rPr kumimoji="0" lang="hu-HU" altLang="hu-HU" sz="1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400" b="1" i="1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2946" name="Picture 2" descr="meh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89000" y="5716588"/>
            <a:ext cx="7332663" cy="8239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H</a:t>
            </a:r>
            <a:r>
              <a:rPr kumimoji="0" lang="hu-HU" altLang="hu-H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omöobox</a:t>
            </a:r>
            <a:r>
              <a:rPr lang="hu-HU" altLang="hu-HU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-</a:t>
            </a:r>
            <a:r>
              <a:rPr kumimoji="0" lang="hu-HU" altLang="hu-H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Gene</a:t>
            </a:r>
            <a:endParaRPr kumimoji="0" lang="hu-HU" altLang="hu-HU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992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023535-EAB6-4E8E-A4B5-A7A8496D0A79}" type="slidenum">
              <a:rPr kumimoji="0" lang="hu-HU" altLang="hu-HU" sz="1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400" b="1" i="1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6322" name="Picture 2" descr="C:\oktatás\neurodevelopment\DROS1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660400" y="1479550"/>
            <a:ext cx="2108200" cy="8509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Drosophila melanogaster (normal)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781300" y="177800"/>
            <a:ext cx="1066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Antenne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032500" y="6121400"/>
            <a:ext cx="685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Bein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7962900" y="2425700"/>
            <a:ext cx="685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Bein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5930900" y="927100"/>
            <a:ext cx="685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Bein</a:t>
            </a:r>
          </a:p>
        </p:txBody>
      </p:sp>
    </p:spTree>
    <p:extLst>
      <p:ext uri="{BB962C8B-B14F-4D97-AF65-F5344CB8AC3E}">
        <p14:creationId xmlns:p14="http://schemas.microsoft.com/office/powerpoint/2010/main" val="175398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D780DA-9AC7-4490-A15B-C6C670E3C424}" type="slidenum">
              <a:rPr kumimoji="0" lang="hu-HU" altLang="hu-HU" sz="1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altLang="hu-HU" sz="1400" b="1" i="1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4514" name="Picture 2" descr="C:\oktatás\neurodevelopment\hox_Larsen.bmp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0"/>
            <a:ext cx="5581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33400" y="368300"/>
            <a:ext cx="149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Drosophila- embryo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69900" y="1384300"/>
            <a:ext cx="16383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Drosophila Gene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96900" y="2781300"/>
            <a:ext cx="1282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Maus- embryo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17500" y="5143500"/>
            <a:ext cx="1320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Maus Gene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565900" y="1498600"/>
            <a:ext cx="1041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Chr 3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6743700" y="4648200"/>
            <a:ext cx="12065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Chr 2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718300" y="5130800"/>
            <a:ext cx="12827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Chr 6</a:t>
            </a: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6858000" y="5676900"/>
            <a:ext cx="10922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Chr11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6908800" y="6248400"/>
            <a:ext cx="10541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Chr 15</a:t>
            </a:r>
          </a:p>
        </p:txBody>
      </p:sp>
      <p:grpSp>
        <p:nvGrpSpPr>
          <p:cNvPr id="64524" name="Group 12"/>
          <p:cNvGrpSpPr>
            <a:grpSpLocks/>
          </p:cNvGrpSpPr>
          <p:nvPr/>
        </p:nvGrpSpPr>
        <p:grpSpPr bwMode="auto">
          <a:xfrm>
            <a:off x="5867400" y="355600"/>
            <a:ext cx="3111500" cy="812800"/>
            <a:chOff x="3696" y="224"/>
            <a:chExt cx="1960" cy="512"/>
          </a:xfrm>
        </p:grpSpPr>
        <p:sp>
          <p:nvSpPr>
            <p:cNvPr id="64525" name="Text Box 13"/>
            <p:cNvSpPr txBox="1">
              <a:spLocks noChangeArrowheads="1"/>
            </p:cNvSpPr>
            <p:nvPr/>
          </p:nvSpPr>
          <p:spPr bwMode="auto">
            <a:xfrm>
              <a:off x="3816" y="312"/>
              <a:ext cx="17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00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Homöobox-Gene</a:t>
              </a:r>
              <a:endParaRPr kumimoji="0" lang="hu-HU" altLang="hu-HU" sz="24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4526" name="Oval 14"/>
            <p:cNvSpPr>
              <a:spLocks noChangeArrowheads="1"/>
            </p:cNvSpPr>
            <p:nvPr/>
          </p:nvSpPr>
          <p:spPr bwMode="auto">
            <a:xfrm>
              <a:off x="3696" y="224"/>
              <a:ext cx="196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9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457200" y="1765300"/>
            <a:ext cx="1360488" cy="674688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Bicoid,  Caudal,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Swallow, Torso,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Oskar, Trunk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622300" y="3748088"/>
            <a:ext cx="1030288" cy="782637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Hunchback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Krüppel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Knirps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Tailless</a:t>
            </a: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495300" y="5051425"/>
            <a:ext cx="1258888" cy="1320800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Hairy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Even skipped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Runt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Fushi tarazu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Paired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Odd skipped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Odd paired</a:t>
            </a:r>
          </a:p>
        </p:txBody>
      </p:sp>
      <p:grpSp>
        <p:nvGrpSpPr>
          <p:cNvPr id="77830" name="Group 6"/>
          <p:cNvGrpSpPr>
            <a:grpSpLocks/>
          </p:cNvGrpSpPr>
          <p:nvPr/>
        </p:nvGrpSpPr>
        <p:grpSpPr bwMode="auto">
          <a:xfrm>
            <a:off x="6667500" y="1760538"/>
            <a:ext cx="1981200" cy="749300"/>
            <a:chOff x="3992" y="1109"/>
            <a:chExt cx="1248" cy="472"/>
          </a:xfrm>
        </p:grpSpPr>
        <p:sp>
          <p:nvSpPr>
            <p:cNvPr id="77831" name="Oval 7"/>
            <p:cNvSpPr>
              <a:spLocks noChangeArrowheads="1"/>
            </p:cNvSpPr>
            <p:nvPr/>
          </p:nvSpPr>
          <p:spPr bwMode="auto">
            <a:xfrm>
              <a:off x="3992" y="1109"/>
              <a:ext cx="1248" cy="4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832" name="Text Box 8"/>
            <p:cNvSpPr txBox="1">
              <a:spLocks noChangeArrowheads="1"/>
            </p:cNvSpPr>
            <p:nvPr/>
          </p:nvSpPr>
          <p:spPr bwMode="auto">
            <a:xfrm>
              <a:off x="4048" y="1189"/>
              <a:ext cx="1088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1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goosecoid, nodal, noggin, chordin</a:t>
              </a:r>
            </a:p>
          </p:txBody>
        </p:sp>
      </p:grpSp>
      <p:grpSp>
        <p:nvGrpSpPr>
          <p:cNvPr id="77833" name="Group 9"/>
          <p:cNvGrpSpPr>
            <a:grpSpLocks/>
          </p:cNvGrpSpPr>
          <p:nvPr/>
        </p:nvGrpSpPr>
        <p:grpSpPr bwMode="auto">
          <a:xfrm>
            <a:off x="6756400" y="5233988"/>
            <a:ext cx="1968500" cy="685800"/>
            <a:chOff x="4256" y="3297"/>
            <a:chExt cx="1240" cy="432"/>
          </a:xfrm>
        </p:grpSpPr>
        <p:sp>
          <p:nvSpPr>
            <p:cNvPr id="77834" name="Oval 10"/>
            <p:cNvSpPr>
              <a:spLocks noChangeArrowheads="1"/>
            </p:cNvSpPr>
            <p:nvPr/>
          </p:nvSpPr>
          <p:spPr bwMode="auto">
            <a:xfrm>
              <a:off x="4256" y="3297"/>
              <a:ext cx="1240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7835" name="Text Box 11"/>
            <p:cNvSpPr txBox="1">
              <a:spLocks noChangeArrowheads="1"/>
            </p:cNvSpPr>
            <p:nvPr/>
          </p:nvSpPr>
          <p:spPr bwMode="auto">
            <a:xfrm>
              <a:off x="4416" y="3409"/>
              <a:ext cx="816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1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Pax1 - Pax9</a:t>
              </a:r>
            </a:p>
          </p:txBody>
        </p:sp>
      </p:grp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2044700" y="520700"/>
            <a:ext cx="594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Kaskade</a:t>
            </a:r>
            <a:r>
              <a:rPr kumimoji="0" lang="hu-HU" altLang="hu-HU" sz="24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von </a:t>
            </a:r>
            <a:r>
              <a:rPr kumimoji="0" lang="hu-HU" altLang="hu-H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Selektor</a:t>
            </a:r>
            <a:r>
              <a:rPr lang="hu-HU" altLang="hu-HU" sz="24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</a:t>
            </a:r>
            <a:r>
              <a:rPr kumimoji="0" lang="hu-HU" altLang="hu-H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enen</a:t>
            </a:r>
            <a:r>
              <a:rPr kumimoji="0" lang="hu-HU" altLang="hu-H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(Drosophila)</a:t>
            </a: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1530350" y="2790747"/>
            <a:ext cx="588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Zygotische</a:t>
            </a:r>
            <a:r>
              <a:rPr kumimoji="0" lang="hu-HU" altLang="hu-HU" sz="24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(“</a:t>
            </a:r>
            <a:r>
              <a:rPr kumimoji="0" lang="hu-HU" alt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early</a:t>
            </a:r>
            <a:r>
              <a:rPr kumimoji="0" lang="hu-HU" altLang="hu-HU" sz="24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response</a:t>
            </a:r>
            <a:r>
              <a:rPr kumimoji="0" lang="hu-HU" altLang="hu-HU" sz="24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”) </a:t>
            </a:r>
            <a:r>
              <a:rPr kumimoji="0" lang="hu-HU" altLang="hu-H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endParaRPr kumimoji="0" lang="hu-HU" altLang="hu-HU" sz="2400" b="1" i="1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2032000" y="1504950"/>
            <a:ext cx="44831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Mütterliche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hu-HU" altLang="hu-HU" sz="1600" b="1" dirty="0" err="1" smtClean="0">
                <a:solidFill>
                  <a:srgbClr val="3333CC"/>
                </a:solidFill>
                <a:latin typeface="Arial" panose="020B0604020202020204" pitchFamily="34" charset="0"/>
              </a:rPr>
              <a:t>Treten</a:t>
            </a:r>
            <a:r>
              <a:rPr lang="hu-HU" altLang="hu-HU" sz="1600" b="1" dirty="0" smtClean="0">
                <a:solidFill>
                  <a:srgbClr val="3333CC"/>
                </a:solidFill>
                <a:latin typeface="Arial" panose="020B0604020202020204" pitchFamily="34" charset="0"/>
              </a:rPr>
              <a:t> v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der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Befruchtung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hu-HU" altLang="hu-HU" sz="1600" b="1" i="0" u="none" strike="noStrike" kern="120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ohne</a:t>
            </a:r>
            <a:r>
              <a:rPr kumimoji="0" lang="hu-HU" altLang="hu-HU" sz="1600" b="1" i="0" u="none" strike="noStrike" kern="120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väterliche</a:t>
            </a:r>
            <a:r>
              <a:rPr lang="hu-HU" altLang="hu-HU" sz="1600" b="1" dirty="0" smtClean="0">
                <a:solidFill>
                  <a:srgbClr val="3333CC"/>
                </a:solidFill>
                <a:latin typeface="Arial" panose="020B0604020202020204" pitchFamily="34" charset="0"/>
              </a:rPr>
              <a:t>n </a:t>
            </a:r>
            <a:r>
              <a:rPr lang="hu-HU" altLang="hu-HU" sz="1600" b="1" dirty="0" err="1" smtClean="0">
                <a:solidFill>
                  <a:srgbClr val="3333CC"/>
                </a:solidFill>
                <a:latin typeface="Arial" panose="020B0604020202020204" pitchFamily="34" charset="0"/>
              </a:rPr>
              <a:t>Einfluss</a:t>
            </a:r>
            <a:r>
              <a:rPr lang="hu-HU" altLang="hu-HU" sz="1600" b="1" dirty="0" smtClean="0">
                <a:solidFill>
                  <a:srgbClr val="3333CC"/>
                </a:solidFill>
                <a:latin typeface="Arial" panose="020B0604020202020204" pitchFamily="34" charset="0"/>
              </a:rPr>
              <a:t>.</a:t>
            </a:r>
            <a:r>
              <a:rPr kumimoji="0" lang="hu-HU" altLang="hu-HU" sz="1600" b="1" i="0" u="none" strike="noStrike" kern="120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A-P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Achse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und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dorsoventrale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Achse</a:t>
            </a:r>
            <a:r>
              <a:rPr kumimoji="0" lang="hu-HU" altLang="hu-HU" sz="1600" b="1" i="0" u="none" strike="noStrike" kern="120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werden</a:t>
            </a:r>
            <a:r>
              <a:rPr kumimoji="0" lang="hu-HU" altLang="hu-HU" sz="1600" b="1" i="0" u="none" strike="noStrike" kern="120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determiniert</a:t>
            </a:r>
            <a:r>
              <a:rPr kumimoji="0" lang="hu-HU" altLang="hu-HU" sz="1600" b="1" i="0" u="none" strike="noStrike" kern="120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Geringe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Rolle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bei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Säugetieren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hu-HU" altLang="hu-HU" sz="16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1943100" y="3670300"/>
            <a:ext cx="4572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Gap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Hauptbereiche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des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Embryos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werden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bestimmt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Verlust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dieser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verursacht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das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Fehlen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eines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kompletten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Segmentes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1892300" y="5130800"/>
            <a:ext cx="47752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Pair-rule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geradzahlige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und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ungeradzahlige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Segmenten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werden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bestimmt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Verlust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dieser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verursacht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das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Fehlen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gerad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oder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ungeradzahligen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Segmenten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77841" name="Picture 17" descr="C:\oktatás\neurodevelopment\Fly.wm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98450"/>
            <a:ext cx="132715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43100" y="3247947"/>
            <a:ext cx="4079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</a:t>
            </a:r>
            <a:r>
              <a:rPr lang="hu-HU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Befruchtung</a:t>
            </a:r>
            <a:r>
              <a:rPr lang="hu-HU" sz="1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endParaRPr lang="hu-HU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28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774700" y="1260475"/>
            <a:ext cx="1106488" cy="1016000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Engrailed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Hedgehog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Gooseberry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Wingless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Patched (ptc)</a:t>
            </a: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254000" y="2705100"/>
            <a:ext cx="1982788" cy="1574800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Labial (lab)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Proboscipedia (pb)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Deformed (Dfd)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Sex combs reduced (Scr)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Antennapedia (Antp)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Ultrabithorax (Ubx)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Abdominal A (abdA)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Abdominal B (abdB)</a:t>
            </a:r>
          </a:p>
        </p:txBody>
      </p:sp>
      <p:grpSp>
        <p:nvGrpSpPr>
          <p:cNvPr id="78852" name="Group 4"/>
          <p:cNvGrpSpPr>
            <a:grpSpLocks/>
          </p:cNvGrpSpPr>
          <p:nvPr/>
        </p:nvGrpSpPr>
        <p:grpSpPr bwMode="auto">
          <a:xfrm>
            <a:off x="6362700" y="1365250"/>
            <a:ext cx="2146300" cy="685800"/>
            <a:chOff x="3696" y="852"/>
            <a:chExt cx="1352" cy="432"/>
          </a:xfrm>
        </p:grpSpPr>
        <p:sp>
          <p:nvSpPr>
            <p:cNvPr id="78853" name="Oval 5"/>
            <p:cNvSpPr>
              <a:spLocks noChangeArrowheads="1"/>
            </p:cNvSpPr>
            <p:nvPr/>
          </p:nvSpPr>
          <p:spPr bwMode="auto">
            <a:xfrm>
              <a:off x="3696" y="852"/>
              <a:ext cx="1352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854" name="Text Box 6"/>
            <p:cNvSpPr txBox="1">
              <a:spLocks noChangeArrowheads="1"/>
            </p:cNvSpPr>
            <p:nvPr/>
          </p:nvSpPr>
          <p:spPr bwMode="auto">
            <a:xfrm>
              <a:off x="3928" y="916"/>
              <a:ext cx="928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1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BMP-4, Wnt, FGF, Shh</a:t>
              </a:r>
            </a:p>
          </p:txBody>
        </p:sp>
      </p:grpSp>
      <p:grpSp>
        <p:nvGrpSpPr>
          <p:cNvPr id="78855" name="Group 7"/>
          <p:cNvGrpSpPr>
            <a:grpSpLocks/>
          </p:cNvGrpSpPr>
          <p:nvPr/>
        </p:nvGrpSpPr>
        <p:grpSpPr bwMode="auto">
          <a:xfrm>
            <a:off x="6489700" y="3059113"/>
            <a:ext cx="2070100" cy="673100"/>
            <a:chOff x="4040" y="1967"/>
            <a:chExt cx="1304" cy="424"/>
          </a:xfrm>
        </p:grpSpPr>
        <p:sp>
          <p:nvSpPr>
            <p:cNvPr id="78856" name="Oval 8"/>
            <p:cNvSpPr>
              <a:spLocks noChangeArrowheads="1"/>
            </p:cNvSpPr>
            <p:nvPr/>
          </p:nvSpPr>
          <p:spPr bwMode="auto">
            <a:xfrm>
              <a:off x="4040" y="1967"/>
              <a:ext cx="1304" cy="42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857" name="Text Box 9"/>
            <p:cNvSpPr txBox="1">
              <a:spLocks noChangeArrowheads="1"/>
            </p:cNvSpPr>
            <p:nvPr/>
          </p:nvSpPr>
          <p:spPr bwMode="auto">
            <a:xfrm>
              <a:off x="4272" y="2071"/>
              <a:ext cx="840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1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hoxA - hoxD</a:t>
              </a:r>
              <a:endParaRPr kumimoji="0" lang="hu-HU" altLang="hu-HU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1104900" y="4889500"/>
            <a:ext cx="7023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1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Distale (downstream, stromabwärts) Gene werden in einer hierarchischen Weise reguliert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2527300" y="1308100"/>
            <a:ext cx="33782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Segment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Polarität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Polarität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eines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angegebenen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Segments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wird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festgelegt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8860" name="Text Box 12"/>
          <p:cNvSpPr txBox="1">
            <a:spLocks noChangeArrowheads="1"/>
          </p:cNvSpPr>
          <p:nvPr/>
        </p:nvSpPr>
        <p:spPr bwMode="auto">
          <a:xfrm>
            <a:off x="4152900" y="2133600"/>
            <a:ext cx="3721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828800" marR="0" lvl="4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2286000" y="5854700"/>
            <a:ext cx="438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hu-HU" altLang="hu-HU" b="1" dirty="0">
                <a:solidFill>
                  <a:srgbClr val="3333CC"/>
                </a:solidFill>
                <a:latin typeface="Arial" panose="020B0604020202020204" pitchFamily="34" charset="0"/>
              </a:rPr>
              <a:t>c</a:t>
            </a:r>
            <a:r>
              <a:rPr kumimoji="0" lang="hu-HU" alt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odieren</a:t>
            </a:r>
            <a:r>
              <a:rPr kumimoji="0" lang="hu-HU" alt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für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Signalmoleküle</a:t>
            </a:r>
            <a:r>
              <a:rPr kumimoji="0" lang="hu-HU" alt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und </a:t>
            </a: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adhäsiven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Moleküle</a:t>
            </a:r>
            <a:r>
              <a:rPr kumimoji="0" lang="hu-HU" alt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hu-HU" altLang="hu-HU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3441700" y="520700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(...Fortsetzung)</a:t>
            </a: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2489200" y="2679700"/>
            <a:ext cx="38608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Homöotische</a:t>
            </a:r>
            <a:r>
              <a:rPr kumimoji="0" lang="hu-HU" alt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hu-HU" alt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Selektor</a:t>
            </a:r>
            <a:r>
              <a:rPr kumimoji="0" lang="hu-HU" alt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-) </a:t>
            </a: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Bereichspezifische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Segmente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werden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bestimmt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Verlust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dieser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verursacht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das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Fehlen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einigen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segment-spezifizischen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Strukturen</a:t>
            </a:r>
            <a:r>
              <a:rPr kumimoji="0" lang="hu-HU" alt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6837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2E435-8795-4229-BBA8-CDF96A877305}" type="slidenum">
              <a:rPr lang="hu-HU" altLang="hu-HU"/>
              <a:pPr/>
              <a:t>2</a:t>
            </a:fld>
            <a:endParaRPr lang="hu-HU" altLang="hu-HU"/>
          </a:p>
        </p:txBody>
      </p:sp>
      <p:pic>
        <p:nvPicPr>
          <p:cNvPr id="84994" name="Picture 2" descr="C:\oktatás\FETAL\gastrul8.wm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1311275"/>
            <a:ext cx="4745037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3683000" y="2174875"/>
            <a:ext cx="19399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altLang="hu-HU" sz="2000" b="1">
                <a:solidFill>
                  <a:schemeClr val="accent2"/>
                </a:solidFill>
                <a:latin typeface="Arial Narrow" panose="020B0606020202030204" pitchFamily="34" charset="0"/>
              </a:rPr>
              <a:t>Amnionhöhle</a:t>
            </a:r>
          </a:p>
        </p:txBody>
      </p:sp>
      <p:grpSp>
        <p:nvGrpSpPr>
          <p:cNvPr id="84996" name="Group 4"/>
          <p:cNvGrpSpPr>
            <a:grpSpLocks/>
          </p:cNvGrpSpPr>
          <p:nvPr/>
        </p:nvGrpSpPr>
        <p:grpSpPr bwMode="auto">
          <a:xfrm>
            <a:off x="231775" y="1039813"/>
            <a:ext cx="2424113" cy="590550"/>
            <a:chOff x="320" y="1758"/>
            <a:chExt cx="1352" cy="372"/>
          </a:xfrm>
        </p:grpSpPr>
        <p:sp>
          <p:nvSpPr>
            <p:cNvPr id="84997" name="Text Box 5"/>
            <p:cNvSpPr txBox="1">
              <a:spLocks noChangeArrowheads="1"/>
            </p:cNvSpPr>
            <p:nvPr/>
          </p:nvSpPr>
          <p:spPr bwMode="auto">
            <a:xfrm>
              <a:off x="336" y="1758"/>
              <a:ext cx="1336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hu-HU" altLang="hu-HU" sz="2000" b="1">
                  <a:latin typeface="Arial Narrow" panose="020B0606020202030204" pitchFamily="34" charset="0"/>
                </a:rPr>
                <a:t>extraembryonales</a:t>
              </a:r>
            </a:p>
          </p:txBody>
        </p:sp>
        <p:sp>
          <p:nvSpPr>
            <p:cNvPr id="84998" name="Text Box 6"/>
            <p:cNvSpPr txBox="1">
              <a:spLocks noChangeArrowheads="1"/>
            </p:cNvSpPr>
            <p:nvPr/>
          </p:nvSpPr>
          <p:spPr bwMode="auto">
            <a:xfrm>
              <a:off x="320" y="1886"/>
              <a:ext cx="1336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hu-HU" altLang="hu-HU" sz="2000" b="1">
                  <a:latin typeface="Arial Narrow" panose="020B0606020202030204" pitchFamily="34" charset="0"/>
                </a:rPr>
                <a:t>Mesoderm</a:t>
              </a:r>
            </a:p>
          </p:txBody>
        </p:sp>
      </p:grp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2006600" y="1598613"/>
            <a:ext cx="660400" cy="546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 flipH="1">
            <a:off x="5640388" y="2424113"/>
            <a:ext cx="1598612" cy="844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 flipH="1" flipV="1">
            <a:off x="5773738" y="4033838"/>
            <a:ext cx="1312862" cy="993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330200" y="2824163"/>
            <a:ext cx="18923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hu-HU" altLang="hu-HU" sz="2000" b="1" i="1">
                <a:latin typeface="Arial Narrow" panose="020B0606020202030204" pitchFamily="34" charset="0"/>
              </a:rPr>
              <a:t>Chorda dorsalis</a:t>
            </a:r>
          </a:p>
        </p:txBody>
      </p:sp>
      <p:sp>
        <p:nvSpPr>
          <p:cNvPr id="85003" name="Line 11"/>
          <p:cNvSpPr>
            <a:spLocks noChangeShapeType="1"/>
          </p:cNvSpPr>
          <p:nvPr/>
        </p:nvSpPr>
        <p:spPr bwMode="auto">
          <a:xfrm>
            <a:off x="2133600" y="3059113"/>
            <a:ext cx="2159000" cy="368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85004" name="Group 12"/>
          <p:cNvGrpSpPr>
            <a:grpSpLocks/>
          </p:cNvGrpSpPr>
          <p:nvPr/>
        </p:nvGrpSpPr>
        <p:grpSpPr bwMode="auto">
          <a:xfrm>
            <a:off x="6962775" y="2871788"/>
            <a:ext cx="1993900" cy="546100"/>
            <a:chOff x="4368" y="1584"/>
            <a:chExt cx="1112" cy="344"/>
          </a:xfrm>
        </p:grpSpPr>
        <p:sp>
          <p:nvSpPr>
            <p:cNvPr id="85005" name="Text Box 13"/>
            <p:cNvSpPr txBox="1">
              <a:spLocks noChangeArrowheads="1"/>
            </p:cNvSpPr>
            <p:nvPr/>
          </p:nvSpPr>
          <p:spPr bwMode="auto">
            <a:xfrm>
              <a:off x="4368" y="1584"/>
              <a:ext cx="111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/>
              <a:r>
                <a:rPr lang="hu-HU" altLang="hu-HU" sz="2000" b="1">
                  <a:latin typeface="Arial Narrow" panose="020B0606020202030204" pitchFamily="34" charset="0"/>
                </a:rPr>
                <a:t>intraembryonales</a:t>
              </a:r>
            </a:p>
          </p:txBody>
        </p:sp>
        <p:sp>
          <p:nvSpPr>
            <p:cNvPr id="85006" name="Text Box 14"/>
            <p:cNvSpPr txBox="1">
              <a:spLocks noChangeArrowheads="1"/>
            </p:cNvSpPr>
            <p:nvPr/>
          </p:nvSpPr>
          <p:spPr bwMode="auto">
            <a:xfrm>
              <a:off x="4368" y="1720"/>
              <a:ext cx="71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/>
              <a:r>
                <a:rPr lang="hu-HU" altLang="hu-HU" sz="2000" b="1">
                  <a:latin typeface="Arial Narrow" panose="020B0606020202030204" pitchFamily="34" charset="0"/>
                </a:rPr>
                <a:t>Mesoderm</a:t>
              </a:r>
            </a:p>
          </p:txBody>
        </p:sp>
      </p:grpSp>
      <p:sp>
        <p:nvSpPr>
          <p:cNvPr id="85007" name="Line 15"/>
          <p:cNvSpPr>
            <a:spLocks noChangeShapeType="1"/>
          </p:cNvSpPr>
          <p:nvPr/>
        </p:nvSpPr>
        <p:spPr bwMode="auto">
          <a:xfrm flipH="1">
            <a:off x="5778500" y="3236913"/>
            <a:ext cx="1206500" cy="444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5008" name="Text Box 16"/>
          <p:cNvSpPr txBox="1">
            <a:spLocks noChangeArrowheads="1"/>
          </p:cNvSpPr>
          <p:nvPr/>
        </p:nvSpPr>
        <p:spPr bwMode="auto">
          <a:xfrm>
            <a:off x="7086600" y="1549400"/>
            <a:ext cx="16922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hu-HU" altLang="hu-HU" sz="2000" b="1">
                <a:latin typeface="Arial Narrow" panose="020B0606020202030204" pitchFamily="34" charset="0"/>
              </a:rPr>
              <a:t>Somatopleura</a:t>
            </a:r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 flipH="1">
            <a:off x="6248400" y="1751013"/>
            <a:ext cx="863600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5010" name="Text Box 18"/>
          <p:cNvSpPr txBox="1">
            <a:spLocks noChangeArrowheads="1"/>
          </p:cNvSpPr>
          <p:nvPr/>
        </p:nvSpPr>
        <p:spPr bwMode="auto">
          <a:xfrm>
            <a:off x="7008813" y="5610225"/>
            <a:ext cx="20081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hu-HU" altLang="hu-HU" sz="2000" b="1">
                <a:latin typeface="Arial Narrow" panose="020B0606020202030204" pitchFamily="34" charset="0"/>
              </a:rPr>
              <a:t>Splanchnopleura</a:t>
            </a:r>
          </a:p>
        </p:txBody>
      </p:sp>
      <p:sp>
        <p:nvSpPr>
          <p:cNvPr id="85011" name="Line 19"/>
          <p:cNvSpPr>
            <a:spLocks noChangeShapeType="1"/>
          </p:cNvSpPr>
          <p:nvPr/>
        </p:nvSpPr>
        <p:spPr bwMode="auto">
          <a:xfrm flipH="1" flipV="1">
            <a:off x="6173788" y="5230813"/>
            <a:ext cx="862012" cy="558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5012" name="Text Box 20"/>
          <p:cNvSpPr txBox="1">
            <a:spLocks noChangeArrowheads="1"/>
          </p:cNvSpPr>
          <p:nvPr/>
        </p:nvSpPr>
        <p:spPr bwMode="auto">
          <a:xfrm>
            <a:off x="7269163" y="2208213"/>
            <a:ext cx="1363662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hu-HU" altLang="hu-HU" sz="2000" b="1">
                <a:solidFill>
                  <a:schemeClr val="accent2"/>
                </a:solidFill>
                <a:latin typeface="Arial Narrow" panose="020B0606020202030204" pitchFamily="34" charset="0"/>
              </a:rPr>
              <a:t>Ektoderm</a:t>
            </a:r>
            <a:endParaRPr lang="hu-HU" altLang="hu-HU" sz="2000" b="1">
              <a:latin typeface="Arial Narrow" panose="020B0606020202030204" pitchFamily="34" charset="0"/>
            </a:endParaRPr>
          </a:p>
        </p:txBody>
      </p:sp>
      <p:sp>
        <p:nvSpPr>
          <p:cNvPr id="85013" name="Text Box 21"/>
          <p:cNvSpPr txBox="1">
            <a:spLocks noChangeArrowheads="1"/>
          </p:cNvSpPr>
          <p:nvPr/>
        </p:nvSpPr>
        <p:spPr bwMode="auto">
          <a:xfrm>
            <a:off x="7075488" y="4875213"/>
            <a:ext cx="1601787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hu-HU" altLang="hu-HU" sz="2000" b="1">
                <a:solidFill>
                  <a:srgbClr val="FF9900"/>
                </a:solidFill>
                <a:latin typeface="Arial Narrow" panose="020B0606020202030204" pitchFamily="34" charset="0"/>
              </a:rPr>
              <a:t>Entoderm</a:t>
            </a:r>
          </a:p>
        </p:txBody>
      </p:sp>
      <p:sp>
        <p:nvSpPr>
          <p:cNvPr id="85014" name="Text Box 22"/>
          <p:cNvSpPr txBox="1">
            <a:spLocks noChangeArrowheads="1"/>
          </p:cNvSpPr>
          <p:nvPr/>
        </p:nvSpPr>
        <p:spPr bwMode="auto">
          <a:xfrm>
            <a:off x="3905250" y="4776788"/>
            <a:ext cx="1490663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altLang="hu-HU" sz="2000" b="1">
                <a:solidFill>
                  <a:srgbClr val="FF9900"/>
                </a:solidFill>
                <a:latin typeface="Arial Narrow" panose="020B0606020202030204" pitchFamily="34" charset="0"/>
              </a:rPr>
              <a:t>Dottersack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2635250" y="439738"/>
            <a:ext cx="423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 i="1">
                <a:solidFill>
                  <a:srgbClr val="CC0099"/>
                </a:solidFill>
                <a:latin typeface="Arial" panose="020B0604020202020204" pitchFamily="34" charset="0"/>
              </a:rPr>
              <a:t>Dreikeimblättriges Embryo</a:t>
            </a:r>
          </a:p>
        </p:txBody>
      </p:sp>
    </p:spTree>
    <p:extLst>
      <p:ext uri="{BB962C8B-B14F-4D97-AF65-F5344CB8AC3E}">
        <p14:creationId xmlns:p14="http://schemas.microsoft.com/office/powerpoint/2010/main" val="483880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88913"/>
            <a:ext cx="7772400" cy="1079500"/>
          </a:xfrm>
        </p:spPr>
        <p:txBody>
          <a:bodyPr/>
          <a:lstStyle/>
          <a:p>
            <a:r>
              <a:rPr lang="hu-HU" altLang="hu-HU" dirty="0" err="1" smtClean="0">
                <a:solidFill>
                  <a:schemeClr val="accent2"/>
                </a:solidFill>
              </a:rPr>
              <a:t>Hox</a:t>
            </a:r>
            <a:r>
              <a:rPr lang="hu-HU" altLang="hu-HU" dirty="0" err="1">
                <a:solidFill>
                  <a:schemeClr val="accent2"/>
                </a:solidFill>
              </a:rPr>
              <a:t>-</a:t>
            </a:r>
            <a:r>
              <a:rPr lang="hu-HU" altLang="hu-HU" dirty="0" err="1" smtClean="0">
                <a:solidFill>
                  <a:schemeClr val="accent2"/>
                </a:solidFill>
              </a:rPr>
              <a:t>Gene</a:t>
            </a:r>
            <a:endParaRPr lang="hu-HU" altLang="hu-HU" dirty="0" smtClean="0">
              <a:solidFill>
                <a:schemeClr val="accent2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96975"/>
            <a:ext cx="7772400" cy="4899025"/>
          </a:xfrm>
        </p:spPr>
        <p:txBody>
          <a:bodyPr/>
          <a:lstStyle/>
          <a:p>
            <a:r>
              <a:rPr lang="hu-HU" altLang="hu-HU" sz="2800" dirty="0" err="1" smtClean="0">
                <a:solidFill>
                  <a:schemeClr val="accent2"/>
                </a:solidFill>
              </a:rPr>
              <a:t>Bestimmung</a:t>
            </a:r>
            <a:r>
              <a:rPr lang="hu-HU" altLang="hu-HU" sz="2800" dirty="0" smtClean="0">
                <a:solidFill>
                  <a:schemeClr val="accent2"/>
                </a:solidFill>
              </a:rPr>
              <a:t> der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Identität</a:t>
            </a:r>
            <a:r>
              <a:rPr lang="hu-HU" altLang="hu-HU" sz="2800" dirty="0" smtClean="0">
                <a:solidFill>
                  <a:schemeClr val="accent2"/>
                </a:solidFill>
              </a:rPr>
              <a:t> von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Körpersegmenten</a:t>
            </a:r>
            <a:r>
              <a:rPr lang="en-US" altLang="hu-HU" sz="2800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*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entlang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die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longitudinale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Achse</a:t>
            </a:r>
            <a:r>
              <a:rPr lang="hu-HU" altLang="hu-HU" sz="2800" dirty="0" smtClean="0">
                <a:solidFill>
                  <a:schemeClr val="accent2"/>
                </a:solidFill>
              </a:rPr>
              <a:t> (</a:t>
            </a:r>
            <a:r>
              <a:rPr lang="hu-HU" altLang="hu-HU" sz="2800" b="1" dirty="0" err="1" smtClean="0">
                <a:solidFill>
                  <a:schemeClr val="accent2"/>
                </a:solidFill>
              </a:rPr>
              <a:t>Kranio-kaudale</a:t>
            </a:r>
            <a:r>
              <a:rPr lang="hu-HU" altLang="hu-HU" sz="2800" b="1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b="1" dirty="0" err="1" smtClean="0">
                <a:solidFill>
                  <a:schemeClr val="accent2"/>
                </a:solidFill>
              </a:rPr>
              <a:t>Achse</a:t>
            </a:r>
            <a:r>
              <a:rPr lang="hu-HU" altLang="hu-HU" sz="2800" dirty="0" smtClean="0">
                <a:solidFill>
                  <a:schemeClr val="accent2"/>
                </a:solidFill>
              </a:rPr>
              <a:t>): </a:t>
            </a:r>
            <a:r>
              <a:rPr lang="hu-HU" altLang="hu-HU" sz="2800" b="1" dirty="0" err="1" smtClean="0">
                <a:solidFill>
                  <a:schemeClr val="accent2"/>
                </a:solidFill>
              </a:rPr>
              <a:t>früheste</a:t>
            </a:r>
            <a:r>
              <a:rPr lang="hu-HU" altLang="hu-HU" sz="2800" b="1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b="1" dirty="0" err="1" smtClean="0">
                <a:solidFill>
                  <a:schemeClr val="accent2"/>
                </a:solidFill>
              </a:rPr>
              <a:t>Funktion</a:t>
            </a:r>
            <a:r>
              <a:rPr lang="hu-HU" altLang="hu-HU" sz="2800" dirty="0" smtClean="0">
                <a:solidFill>
                  <a:schemeClr val="accent2"/>
                </a:solidFill>
              </a:rPr>
              <a:t>; bei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allen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Tieren</a:t>
            </a:r>
            <a:r>
              <a:rPr lang="hu-HU" altLang="hu-HU" sz="2800" dirty="0" smtClean="0">
                <a:solidFill>
                  <a:schemeClr val="accent2"/>
                </a:solidFill>
              </a:rPr>
              <a:t> (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inklusiv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wirbellose</a:t>
            </a:r>
            <a:r>
              <a:rPr lang="hu-HU" altLang="hu-HU" sz="2800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hu-HU" altLang="hu-HU" sz="2800" dirty="0" err="1" smtClean="0">
                <a:solidFill>
                  <a:schemeClr val="accent2"/>
                </a:solidFill>
              </a:rPr>
              <a:t>Bestimmung</a:t>
            </a:r>
            <a:r>
              <a:rPr lang="hu-HU" altLang="hu-HU" sz="2800" dirty="0" smtClean="0">
                <a:solidFill>
                  <a:schemeClr val="accent2"/>
                </a:solidFill>
              </a:rPr>
              <a:t> der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Identität</a:t>
            </a:r>
            <a:r>
              <a:rPr lang="hu-HU" altLang="hu-HU" sz="2800" dirty="0" smtClean="0">
                <a:solidFill>
                  <a:schemeClr val="accent2"/>
                </a:solidFill>
              </a:rPr>
              <a:t> von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ausstülpenden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Körperteilen</a:t>
            </a:r>
            <a:r>
              <a:rPr lang="hu-HU" altLang="hu-HU" sz="2800" dirty="0" smtClean="0">
                <a:solidFill>
                  <a:schemeClr val="accent2"/>
                </a:solidFill>
              </a:rPr>
              <a:t>: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Extremität</a:t>
            </a:r>
            <a:r>
              <a:rPr lang="hu-HU" altLang="hu-HU" sz="2800" dirty="0" smtClean="0">
                <a:solidFill>
                  <a:schemeClr val="accent2"/>
                </a:solidFill>
              </a:rPr>
              <a:t>,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Penis</a:t>
            </a:r>
            <a:r>
              <a:rPr lang="hu-HU" altLang="hu-HU" sz="2800" dirty="0" smtClean="0">
                <a:solidFill>
                  <a:schemeClr val="accent2"/>
                </a:solidFill>
              </a:rPr>
              <a:t>: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spätere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Wirkung</a:t>
            </a:r>
            <a:r>
              <a:rPr lang="hu-HU" altLang="hu-HU" sz="2800" dirty="0" smtClean="0">
                <a:solidFill>
                  <a:schemeClr val="accent2"/>
                </a:solidFill>
              </a:rPr>
              <a:t> (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Wirbeltiere</a:t>
            </a:r>
            <a:r>
              <a:rPr lang="hu-HU" altLang="hu-HU" sz="2800" dirty="0" smtClean="0">
                <a:solidFill>
                  <a:schemeClr val="accent2"/>
                </a:solidFill>
              </a:rPr>
              <a:t>);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nur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bestimmte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Hox-Cluster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nehmen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daran</a:t>
            </a:r>
            <a:r>
              <a:rPr lang="hu-HU" altLang="hu-HU" sz="2800" dirty="0" smtClean="0">
                <a:solidFill>
                  <a:schemeClr val="accent2"/>
                </a:solidFill>
              </a:rPr>
              <a:t>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Teil</a:t>
            </a:r>
            <a:r>
              <a:rPr lang="hu-HU" altLang="hu-HU" sz="2800" dirty="0" smtClean="0">
                <a:solidFill>
                  <a:schemeClr val="accent2"/>
                </a:solidFill>
              </a:rPr>
              <a:t> (z. B.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HoxD</a:t>
            </a:r>
            <a:r>
              <a:rPr lang="hu-HU" altLang="hu-HU" sz="2800" dirty="0" smtClean="0">
                <a:solidFill>
                  <a:schemeClr val="accent2"/>
                </a:solidFill>
              </a:rPr>
              <a:t>: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Extremität</a:t>
            </a:r>
            <a:r>
              <a:rPr lang="hu-HU" altLang="hu-HU" sz="2800" dirty="0" smtClean="0">
                <a:solidFill>
                  <a:schemeClr val="accent2"/>
                </a:solidFill>
              </a:rPr>
              <a:t>,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HoxC</a:t>
            </a:r>
            <a:r>
              <a:rPr lang="hu-HU" altLang="hu-HU" sz="2800" dirty="0" smtClean="0">
                <a:solidFill>
                  <a:schemeClr val="accent2"/>
                </a:solidFill>
              </a:rPr>
              <a:t>: </a:t>
            </a:r>
            <a:r>
              <a:rPr lang="hu-HU" altLang="hu-HU" sz="2800" dirty="0" err="1" smtClean="0">
                <a:solidFill>
                  <a:schemeClr val="accent2"/>
                </a:solidFill>
              </a:rPr>
              <a:t>Haarbildung</a:t>
            </a:r>
            <a:r>
              <a:rPr lang="hu-HU" altLang="hu-HU" sz="2800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en-US" altLang="hu-HU" sz="1400" dirty="0" smtClean="0">
                <a:cs typeface="Times New Roman" panose="02020603050405020304" pitchFamily="18" charset="0"/>
              </a:rPr>
              <a:t>*</a:t>
            </a:r>
            <a:r>
              <a:rPr lang="hu-HU" altLang="hu-HU" sz="1400" dirty="0" smtClean="0">
                <a:cs typeface="Times New Roman" panose="02020603050405020304" pitchFamily="18" charset="0"/>
              </a:rPr>
              <a:t> </a:t>
            </a:r>
            <a:r>
              <a:rPr lang="hu-HU" altLang="hu-HU" sz="1400" dirty="0" err="1" smtClean="0">
                <a:cs typeface="Times New Roman" panose="02020603050405020304" pitchFamily="18" charset="0"/>
              </a:rPr>
              <a:t>Identität</a:t>
            </a:r>
            <a:r>
              <a:rPr lang="hu-HU" altLang="hu-HU" sz="1400" dirty="0" smtClean="0">
                <a:cs typeface="Times New Roman" panose="02020603050405020304" pitchFamily="18" charset="0"/>
              </a:rPr>
              <a:t> der </a:t>
            </a:r>
            <a:r>
              <a:rPr lang="hu-HU" altLang="hu-HU" sz="1400" dirty="0" err="1" smtClean="0">
                <a:cs typeface="Times New Roman" panose="02020603050405020304" pitchFamily="18" charset="0"/>
              </a:rPr>
              <a:t>Körpersegmenten</a:t>
            </a:r>
            <a:r>
              <a:rPr lang="hu-HU" altLang="hu-HU" sz="1400" dirty="0" smtClean="0">
                <a:cs typeface="Times New Roman" panose="02020603050405020304" pitchFamily="18" charset="0"/>
              </a:rPr>
              <a:t>: </a:t>
            </a:r>
            <a:r>
              <a:rPr lang="hu-HU" altLang="hu-HU" sz="1400" dirty="0" err="1" smtClean="0">
                <a:cs typeface="Times New Roman" panose="02020603050405020304" pitchFamily="18" charset="0"/>
              </a:rPr>
              <a:t>d.h.welche</a:t>
            </a:r>
            <a:r>
              <a:rPr lang="hu-HU" altLang="hu-HU" sz="1400" dirty="0" smtClean="0">
                <a:cs typeface="Times New Roman" panose="02020603050405020304" pitchFamily="18" charset="0"/>
              </a:rPr>
              <a:t> </a:t>
            </a:r>
            <a:r>
              <a:rPr lang="hu-HU" altLang="hu-HU" sz="1400" dirty="0" err="1" smtClean="0">
                <a:cs typeface="Times New Roman" panose="02020603050405020304" pitchFamily="18" charset="0"/>
              </a:rPr>
              <a:t>Wirbeltypen</a:t>
            </a:r>
            <a:r>
              <a:rPr lang="hu-HU" altLang="hu-HU" sz="1400" dirty="0" smtClean="0">
                <a:cs typeface="Times New Roman" panose="02020603050405020304" pitchFamily="18" charset="0"/>
              </a:rPr>
              <a:t> </a:t>
            </a:r>
            <a:r>
              <a:rPr lang="hu-HU" altLang="hu-HU" sz="1400" dirty="0" err="1" smtClean="0">
                <a:cs typeface="Times New Roman" panose="02020603050405020304" pitchFamily="18" charset="0"/>
              </a:rPr>
              <a:t>werden</a:t>
            </a:r>
            <a:r>
              <a:rPr lang="hu-HU" altLang="hu-HU" sz="1400" dirty="0" smtClean="0">
                <a:cs typeface="Times New Roman" panose="02020603050405020304" pitchFamily="18" charset="0"/>
              </a:rPr>
              <a:t> </a:t>
            </a:r>
            <a:r>
              <a:rPr lang="hu-HU" altLang="hu-HU" sz="1400" dirty="0" err="1" smtClean="0">
                <a:cs typeface="Times New Roman" panose="02020603050405020304" pitchFamily="18" charset="0"/>
              </a:rPr>
              <a:t>aus</a:t>
            </a:r>
            <a:r>
              <a:rPr lang="hu-HU" altLang="hu-HU" sz="1400" dirty="0" smtClean="0">
                <a:cs typeface="Times New Roman" panose="02020603050405020304" pitchFamily="18" charset="0"/>
              </a:rPr>
              <a:t> den </a:t>
            </a:r>
            <a:r>
              <a:rPr lang="hu-HU" altLang="hu-HU" sz="1400" dirty="0" err="1" smtClean="0">
                <a:cs typeface="Times New Roman" panose="02020603050405020304" pitchFamily="18" charset="0"/>
              </a:rPr>
              <a:t>gleich</a:t>
            </a:r>
            <a:r>
              <a:rPr lang="hu-HU" altLang="hu-HU" sz="1400" dirty="0" smtClean="0">
                <a:cs typeface="Times New Roman" panose="02020603050405020304" pitchFamily="18" charset="0"/>
              </a:rPr>
              <a:t> </a:t>
            </a:r>
            <a:r>
              <a:rPr lang="hu-HU" altLang="hu-HU" sz="1400" dirty="0" err="1" smtClean="0">
                <a:cs typeface="Times New Roman" panose="02020603050405020304" pitchFamily="18" charset="0"/>
              </a:rPr>
              <a:t>aussehenden</a:t>
            </a:r>
            <a:r>
              <a:rPr lang="hu-HU" altLang="hu-HU" sz="1400" dirty="0" smtClean="0">
                <a:cs typeface="Times New Roman" panose="02020603050405020304" pitchFamily="18" charset="0"/>
              </a:rPr>
              <a:t> </a:t>
            </a:r>
            <a:r>
              <a:rPr lang="hu-HU" altLang="hu-HU" sz="1400" dirty="0" err="1" smtClean="0">
                <a:cs typeface="Times New Roman" panose="02020603050405020304" pitchFamily="18" charset="0"/>
              </a:rPr>
              <a:t>Somiten</a:t>
            </a:r>
            <a:r>
              <a:rPr lang="hu-HU" altLang="hu-HU" sz="1400" dirty="0" smtClean="0">
                <a:cs typeface="Times New Roman" panose="02020603050405020304" pitchFamily="18" charset="0"/>
              </a:rPr>
              <a:t> </a:t>
            </a:r>
            <a:r>
              <a:rPr lang="hu-HU" altLang="hu-HU" sz="1400" dirty="0" err="1" smtClean="0">
                <a:cs typeface="Times New Roman" panose="02020603050405020304" pitchFamily="18" charset="0"/>
              </a:rPr>
              <a:t>gebildet</a:t>
            </a:r>
            <a:r>
              <a:rPr lang="hu-HU" altLang="hu-HU" sz="1400" dirty="0" smtClean="0"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57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62039-0DF3-4EBA-B6F1-3EAB164792E2}" type="slidenum">
              <a:rPr kumimoji="0" lang="hu-HU" altLang="hu-HU" sz="1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altLang="hu-HU" sz="1400" b="1" i="1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2832100" y="1998663"/>
            <a:ext cx="5529263" cy="1927225"/>
          </a:xfrm>
          <a:prstGeom prst="rect">
            <a:avLst/>
          </a:prstGeom>
          <a:solidFill>
            <a:srgbClr val="66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Jeder Somit enthält seine Segmentidentität durch die Expression einer bestimmten, nur für diesen Somiten typischen Kombination von Hox-Genen.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384300" y="4876800"/>
            <a:ext cx="6413500" cy="1196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Jeder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Somit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hat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also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binären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Code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den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einzelnen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Bits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entspricht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Expression/Non-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expression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eines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bestimmten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Hox-Gens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66564" name="Group 4"/>
          <p:cNvGrpSpPr>
            <a:grpSpLocks/>
          </p:cNvGrpSpPr>
          <p:nvPr/>
        </p:nvGrpSpPr>
        <p:grpSpPr bwMode="auto">
          <a:xfrm>
            <a:off x="5575300" y="622300"/>
            <a:ext cx="3111500" cy="812800"/>
            <a:chOff x="3696" y="224"/>
            <a:chExt cx="1960" cy="512"/>
          </a:xfrm>
        </p:grpSpPr>
        <p:sp>
          <p:nvSpPr>
            <p:cNvPr id="66565" name="Text Box 5"/>
            <p:cNvSpPr txBox="1">
              <a:spLocks noChangeArrowheads="1"/>
            </p:cNvSpPr>
            <p:nvPr/>
          </p:nvSpPr>
          <p:spPr bwMode="auto">
            <a:xfrm>
              <a:off x="3816" y="312"/>
              <a:ext cx="17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00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Homöobox-Gene</a:t>
              </a:r>
              <a:endParaRPr kumimoji="0" lang="hu-HU" altLang="hu-HU" sz="24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6566" name="Oval 6"/>
            <p:cNvSpPr>
              <a:spLocks noChangeArrowheads="1"/>
            </p:cNvSpPr>
            <p:nvPr/>
          </p:nvSpPr>
          <p:spPr bwMode="auto">
            <a:xfrm>
              <a:off x="3696" y="224"/>
              <a:ext cx="196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6567" name="Picture 7" descr="C:\oktatás\Dev_Biol\meso_01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38150"/>
            <a:ext cx="1646237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5826125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877050" y="1700213"/>
            <a:ext cx="179863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 </a:t>
            </a:r>
            <a:r>
              <a:rPr kumimoji="0" lang="hu-HU" alt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Hox-Code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erscheint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zuerst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während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Gastrulation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in </a:t>
            </a:r>
            <a:r>
              <a:rPr lang="hu-HU" alt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den </a:t>
            </a:r>
            <a:r>
              <a:rPr kumimoji="0" lang="hu-HU" alt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Zellen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des </a:t>
            </a:r>
            <a:r>
              <a:rPr kumimoji="0" lang="hu-HU" alt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Mesoderms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05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0" y="0"/>
            <a:ext cx="340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http://www.hoxfulmonsters.com/2008/06/nomenclature-of-hox-genes/</a:t>
            </a:r>
          </a:p>
        </p:txBody>
      </p:sp>
      <p:grpSp>
        <p:nvGrpSpPr>
          <p:cNvPr id="23555" name="Group 19"/>
          <p:cNvGrpSpPr>
            <a:grpSpLocks/>
          </p:cNvGrpSpPr>
          <p:nvPr/>
        </p:nvGrpSpPr>
        <p:grpSpPr bwMode="auto">
          <a:xfrm>
            <a:off x="0" y="404813"/>
            <a:ext cx="9147175" cy="6381750"/>
            <a:chOff x="0" y="255"/>
            <a:chExt cx="5762" cy="4020"/>
          </a:xfrm>
        </p:grpSpPr>
        <p:grpSp>
          <p:nvGrpSpPr>
            <p:cNvPr id="23556" name="Group 17"/>
            <p:cNvGrpSpPr>
              <a:grpSpLocks/>
            </p:cNvGrpSpPr>
            <p:nvPr/>
          </p:nvGrpSpPr>
          <p:grpSpPr bwMode="auto">
            <a:xfrm>
              <a:off x="0" y="255"/>
              <a:ext cx="5762" cy="4020"/>
              <a:chOff x="0" y="255"/>
              <a:chExt cx="5762" cy="4020"/>
            </a:xfrm>
          </p:grpSpPr>
          <p:pic>
            <p:nvPicPr>
              <p:cNvPr id="23558" name="Picture 5" descr="hox-complex-humans-droso-copy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55"/>
                <a:ext cx="5760" cy="4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59" name="Line 6"/>
              <p:cNvSpPr>
                <a:spLocks noChangeShapeType="1"/>
              </p:cNvSpPr>
              <p:nvPr/>
            </p:nvSpPr>
            <p:spPr bwMode="auto">
              <a:xfrm>
                <a:off x="8" y="4148"/>
                <a:ext cx="385" cy="0"/>
              </a:xfrm>
              <a:prstGeom prst="line">
                <a:avLst/>
              </a:prstGeom>
              <a:noFill/>
              <a:ln w="254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60" name="Line 8"/>
              <p:cNvSpPr>
                <a:spLocks noChangeShapeType="1"/>
              </p:cNvSpPr>
              <p:nvPr/>
            </p:nvSpPr>
            <p:spPr bwMode="auto">
              <a:xfrm>
                <a:off x="771" y="4150"/>
                <a:ext cx="476" cy="0"/>
              </a:xfrm>
              <a:prstGeom prst="line">
                <a:avLst/>
              </a:prstGeom>
              <a:noFill/>
              <a:ln w="254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61" name="Line 9"/>
              <p:cNvSpPr>
                <a:spLocks noChangeShapeType="1"/>
              </p:cNvSpPr>
              <p:nvPr/>
            </p:nvSpPr>
            <p:spPr bwMode="auto">
              <a:xfrm>
                <a:off x="1618" y="4153"/>
                <a:ext cx="23" cy="0"/>
              </a:xfrm>
              <a:prstGeom prst="line">
                <a:avLst/>
              </a:prstGeom>
              <a:noFill/>
              <a:ln w="254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62" name="Line 10"/>
              <p:cNvSpPr>
                <a:spLocks noChangeShapeType="1"/>
              </p:cNvSpPr>
              <p:nvPr/>
            </p:nvSpPr>
            <p:spPr bwMode="auto">
              <a:xfrm>
                <a:off x="2016" y="4152"/>
                <a:ext cx="793" cy="0"/>
              </a:xfrm>
              <a:prstGeom prst="line">
                <a:avLst/>
              </a:prstGeom>
              <a:noFill/>
              <a:ln w="254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63" name="Line 11"/>
              <p:cNvSpPr>
                <a:spLocks noChangeShapeType="1"/>
              </p:cNvSpPr>
              <p:nvPr/>
            </p:nvSpPr>
            <p:spPr bwMode="auto">
              <a:xfrm>
                <a:off x="3180" y="4152"/>
                <a:ext cx="521" cy="0"/>
              </a:xfrm>
              <a:prstGeom prst="line">
                <a:avLst/>
              </a:prstGeom>
              <a:noFill/>
              <a:ln w="254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64" name="Line 12"/>
              <p:cNvSpPr>
                <a:spLocks noChangeShapeType="1"/>
              </p:cNvSpPr>
              <p:nvPr/>
            </p:nvSpPr>
            <p:spPr bwMode="auto">
              <a:xfrm>
                <a:off x="4071" y="4152"/>
                <a:ext cx="23" cy="0"/>
              </a:xfrm>
              <a:prstGeom prst="line">
                <a:avLst/>
              </a:prstGeom>
              <a:noFill/>
              <a:ln w="254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65" name="Line 13"/>
              <p:cNvSpPr>
                <a:spLocks noChangeShapeType="1"/>
              </p:cNvSpPr>
              <p:nvPr/>
            </p:nvSpPr>
            <p:spPr bwMode="auto">
              <a:xfrm>
                <a:off x="4474" y="4152"/>
                <a:ext cx="23" cy="0"/>
              </a:xfrm>
              <a:prstGeom prst="line">
                <a:avLst/>
              </a:prstGeom>
              <a:noFill/>
              <a:ln w="254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66" name="Line 14"/>
              <p:cNvSpPr>
                <a:spLocks noChangeShapeType="1"/>
              </p:cNvSpPr>
              <p:nvPr/>
            </p:nvSpPr>
            <p:spPr bwMode="auto">
              <a:xfrm>
                <a:off x="4875" y="4152"/>
                <a:ext cx="23" cy="0"/>
              </a:xfrm>
              <a:prstGeom prst="line">
                <a:avLst/>
              </a:prstGeom>
              <a:noFill/>
              <a:ln w="254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67" name="Line 15"/>
              <p:cNvSpPr>
                <a:spLocks noChangeShapeType="1"/>
              </p:cNvSpPr>
              <p:nvPr/>
            </p:nvSpPr>
            <p:spPr bwMode="auto">
              <a:xfrm>
                <a:off x="5275" y="4152"/>
                <a:ext cx="23" cy="0"/>
              </a:xfrm>
              <a:prstGeom prst="line">
                <a:avLst/>
              </a:prstGeom>
              <a:noFill/>
              <a:ln w="254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568" name="Line 16"/>
              <p:cNvSpPr>
                <a:spLocks noChangeShapeType="1"/>
              </p:cNvSpPr>
              <p:nvPr/>
            </p:nvSpPr>
            <p:spPr bwMode="auto">
              <a:xfrm>
                <a:off x="5671" y="4152"/>
                <a:ext cx="91" cy="0"/>
              </a:xfrm>
              <a:prstGeom prst="line">
                <a:avLst/>
              </a:prstGeom>
              <a:noFill/>
              <a:ln w="254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557" name="Text Box 18"/>
            <p:cNvSpPr txBox="1">
              <a:spLocks noChangeArrowheads="1"/>
            </p:cNvSpPr>
            <p:nvPr/>
          </p:nvSpPr>
          <p:spPr bwMode="auto">
            <a:xfrm>
              <a:off x="5308" y="2960"/>
              <a:ext cx="363" cy="192"/>
            </a:xfrm>
            <a:prstGeom prst="rect">
              <a:avLst/>
            </a:prstGeom>
            <a:solidFill>
              <a:srgbClr val="EE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+mn-cs"/>
                </a:rPr>
                <a:t>B13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dirty="0" err="1" smtClean="0"/>
              <a:t>Hox-Genegruppen</a:t>
            </a:r>
            <a:r>
              <a:rPr lang="hu-HU" altLang="hu-HU" sz="4000" dirty="0" smtClean="0"/>
              <a:t> (</a:t>
            </a:r>
            <a:r>
              <a:rPr lang="hu-HU" altLang="hu-HU" sz="4000" dirty="0" err="1" smtClean="0"/>
              <a:t>Hox-Cluster</a:t>
            </a:r>
            <a:r>
              <a:rPr lang="hu-HU" altLang="hu-HU" sz="4000" dirty="0" smtClean="0"/>
              <a:t>) und </a:t>
            </a:r>
            <a:r>
              <a:rPr lang="hu-HU" altLang="hu-HU" sz="4000" dirty="0" err="1" smtClean="0"/>
              <a:t>Paraloge</a:t>
            </a:r>
            <a:r>
              <a:rPr lang="hu-HU" altLang="hu-HU" sz="4000" dirty="0" smtClean="0"/>
              <a:t> </a:t>
            </a:r>
            <a:r>
              <a:rPr lang="hu-HU" altLang="hu-HU" sz="4000" dirty="0" err="1" smtClean="0"/>
              <a:t>Gruppen</a:t>
            </a:r>
            <a:endParaRPr lang="hu-HU" altLang="hu-HU" sz="4000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sz="2800" b="1" dirty="0" err="1" smtClean="0">
                <a:solidFill>
                  <a:srgbClr val="990033"/>
                </a:solidFill>
              </a:rPr>
              <a:t>Hox-Cluster</a:t>
            </a:r>
            <a:r>
              <a:rPr lang="hu-HU" altLang="hu-HU" sz="2800" dirty="0" smtClean="0"/>
              <a:t>: </a:t>
            </a:r>
            <a:r>
              <a:rPr lang="hu-HU" altLang="hu-HU" sz="2800" dirty="0" err="1" smtClean="0"/>
              <a:t>ein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mehr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oder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minder</a:t>
            </a:r>
            <a:r>
              <a:rPr lang="hu-HU" altLang="hu-HU" sz="2800" dirty="0" smtClean="0"/>
              <a:t> komplettes Sortiment der </a:t>
            </a:r>
            <a:r>
              <a:rPr lang="hu-HU" altLang="hu-HU" sz="2800" dirty="0" err="1" smtClean="0"/>
              <a:t>Hox</a:t>
            </a:r>
            <a:r>
              <a:rPr lang="hu-HU" altLang="hu-HU" sz="2800" dirty="0" err="1"/>
              <a:t>-</a:t>
            </a:r>
            <a:r>
              <a:rPr lang="hu-HU" altLang="hu-HU" sz="2800" dirty="0" err="1" smtClean="0"/>
              <a:t>Gene</a:t>
            </a:r>
            <a:r>
              <a:rPr lang="hu-HU" altLang="hu-HU" sz="2800" dirty="0" smtClean="0"/>
              <a:t> </a:t>
            </a:r>
            <a:r>
              <a:rPr lang="hu-HU" altLang="hu-HU" sz="2800" b="1" dirty="0" smtClean="0">
                <a:solidFill>
                  <a:srgbClr val="FF0000"/>
                </a:solidFill>
              </a:rPr>
              <a:t>an </a:t>
            </a:r>
            <a:r>
              <a:rPr lang="hu-HU" altLang="hu-HU" sz="2800" b="1" dirty="0" err="1" smtClean="0">
                <a:solidFill>
                  <a:srgbClr val="FF0000"/>
                </a:solidFill>
              </a:rPr>
              <a:t>einem</a:t>
            </a:r>
            <a:r>
              <a:rPr lang="hu-HU" altLang="hu-HU" sz="28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</a:rPr>
              <a:t>Chromosom</a:t>
            </a:r>
            <a:endParaRPr lang="hu-HU" altLang="hu-HU" sz="2800" b="1" dirty="0" smtClean="0">
              <a:solidFill>
                <a:srgbClr val="FF0000"/>
              </a:solidFill>
            </a:endParaRPr>
          </a:p>
          <a:p>
            <a:r>
              <a:rPr lang="hu-HU" altLang="hu-HU" sz="2800" b="1" dirty="0" err="1" smtClean="0">
                <a:solidFill>
                  <a:srgbClr val="990033"/>
                </a:solidFill>
              </a:rPr>
              <a:t>Paraloge</a:t>
            </a:r>
            <a:r>
              <a:rPr lang="hu-HU" altLang="hu-HU" sz="2800" dirty="0" smtClean="0"/>
              <a:t>: Die </a:t>
            </a:r>
            <a:r>
              <a:rPr lang="hu-HU" altLang="hu-HU" sz="2800" dirty="0" err="1" smtClean="0"/>
              <a:t>einzelnen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Gene</a:t>
            </a:r>
            <a:r>
              <a:rPr lang="hu-HU" altLang="hu-HU" sz="2800" dirty="0" smtClean="0"/>
              <a:t> der </a:t>
            </a:r>
            <a:r>
              <a:rPr lang="hu-HU" altLang="hu-HU" sz="2800" dirty="0" err="1" smtClean="0"/>
              <a:t>Säugetiere</a:t>
            </a:r>
            <a:r>
              <a:rPr lang="hu-HU" altLang="hu-HU" sz="2800" dirty="0" smtClean="0"/>
              <a:t> </a:t>
            </a:r>
            <a:r>
              <a:rPr lang="hu-HU" altLang="hu-HU" sz="2800" b="1" dirty="0" smtClean="0"/>
              <a:t>an </a:t>
            </a:r>
            <a:r>
              <a:rPr lang="hu-HU" altLang="hu-HU" sz="2800" b="1" dirty="0" err="1" smtClean="0"/>
              <a:t>verschiedenen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Chromosomen</a:t>
            </a:r>
            <a:r>
              <a:rPr lang="hu-HU" altLang="hu-HU" sz="2800" dirty="0" smtClean="0"/>
              <a:t>, </a:t>
            </a:r>
            <a:r>
              <a:rPr lang="hu-HU" altLang="hu-HU" sz="2800" dirty="0" err="1" smtClean="0"/>
              <a:t>die</a:t>
            </a:r>
            <a:r>
              <a:rPr lang="hu-HU" altLang="hu-HU" sz="2800" dirty="0" smtClean="0"/>
              <a:t> </a:t>
            </a:r>
            <a:r>
              <a:rPr lang="hu-HU" altLang="hu-HU" sz="2800" dirty="0"/>
              <a:t>h</a:t>
            </a:r>
            <a:r>
              <a:rPr lang="hu-HU" altLang="hu-HU" sz="2800" dirty="0" smtClean="0"/>
              <a:t>omolog </a:t>
            </a:r>
            <a:r>
              <a:rPr lang="hu-HU" altLang="hu-HU" sz="2800" dirty="0" err="1" smtClean="0"/>
              <a:t>zu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einem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bestimmten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Drosi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Hox</a:t>
            </a:r>
            <a:r>
              <a:rPr lang="hu-HU" altLang="hu-HU" sz="2800" dirty="0" err="1"/>
              <a:t>-</a:t>
            </a:r>
            <a:r>
              <a:rPr lang="hu-HU" altLang="hu-HU" sz="2800" dirty="0" err="1" smtClean="0"/>
              <a:t>Gen</a:t>
            </a:r>
            <a:r>
              <a:rPr lang="hu-HU" altLang="hu-HU" sz="2800" dirty="0" smtClean="0"/>
              <a:t> sind, </a:t>
            </a:r>
            <a:r>
              <a:rPr lang="hu-HU" altLang="hu-HU" sz="2800" dirty="0" err="1" smtClean="0"/>
              <a:t>nennen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wir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Paraloge</a:t>
            </a:r>
            <a:r>
              <a:rPr lang="hu-HU" altLang="hu-HU" sz="2800" dirty="0" smtClean="0"/>
              <a:t>.</a:t>
            </a:r>
          </a:p>
          <a:p>
            <a:r>
              <a:rPr lang="hu-HU" altLang="hu-HU" sz="2800" dirty="0" err="1" smtClean="0"/>
              <a:t>z.B</a:t>
            </a:r>
            <a:r>
              <a:rPr lang="hu-HU" altLang="hu-HU" sz="2800" dirty="0" smtClean="0"/>
              <a:t>.: HoxA6, HoxB6 und HoxC6 </a:t>
            </a:r>
            <a:r>
              <a:rPr lang="hu-HU" altLang="hu-HU" sz="2800" dirty="0" err="1" smtClean="0"/>
              <a:t>bilden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eine</a:t>
            </a:r>
            <a:r>
              <a:rPr lang="hu-HU" altLang="hu-HU" sz="2800" dirty="0" smtClean="0"/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</a:rPr>
              <a:t>paraloge</a:t>
            </a:r>
            <a:r>
              <a:rPr lang="hu-HU" altLang="hu-HU" sz="28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2800" b="1" dirty="0" err="1" smtClean="0">
                <a:solidFill>
                  <a:srgbClr val="FF0000"/>
                </a:solidFill>
              </a:rPr>
              <a:t>Gruppe</a:t>
            </a:r>
            <a:r>
              <a:rPr lang="hu-HU" altLang="hu-HU" sz="2800" dirty="0" smtClean="0"/>
              <a:t> (und </a:t>
            </a:r>
            <a:r>
              <a:rPr lang="hu-HU" altLang="hu-HU" sz="2800" dirty="0" err="1" smtClean="0"/>
              <a:t>sie</a:t>
            </a:r>
            <a:r>
              <a:rPr lang="hu-HU" altLang="hu-HU" sz="2800" dirty="0" smtClean="0"/>
              <a:t> sind </a:t>
            </a:r>
            <a:r>
              <a:rPr lang="hu-HU" altLang="hu-HU" sz="2800" dirty="0" smtClean="0">
                <a:solidFill>
                  <a:srgbClr val="FF0000"/>
                </a:solidFill>
              </a:rPr>
              <a:t>homolog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zum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Antennapedia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Gen</a:t>
            </a:r>
            <a:r>
              <a:rPr lang="hu-HU" altLang="hu-HU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845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6"/>
          <p:cNvSpPr txBox="1">
            <a:spLocks noChangeArrowheads="1"/>
          </p:cNvSpPr>
          <p:nvPr/>
        </p:nvSpPr>
        <p:spPr bwMode="auto">
          <a:xfrm>
            <a:off x="179388" y="4724400"/>
            <a:ext cx="8569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 </a:t>
            </a:r>
            <a:r>
              <a:rPr kumimoji="0" lang="hu-HU" altLang="hu-H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Hox-Clusters</a:t>
            </a:r>
            <a:r>
              <a:rPr kumimoji="0" lang="hu-HU" alt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engl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cluster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geschlossene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Gengruppe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b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Drosi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1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Hox</a:t>
            </a:r>
            <a:r>
              <a:rPr lang="hu-HU" altLang="hu-HU" sz="16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Cluster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Säugetiere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4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Clusters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Mensch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zB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HOXA, HOXB, HOXC und HOXD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anteriore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(3’)                        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zentrale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posteriore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(5’)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0" name="Group 3"/>
          <p:cNvGrpSpPr>
            <a:grpSpLocks/>
          </p:cNvGrpSpPr>
          <p:nvPr/>
        </p:nvGrpSpPr>
        <p:grpSpPr bwMode="auto">
          <a:xfrm flipV="1">
            <a:off x="7235825" y="6308725"/>
            <a:ext cx="1752600" cy="311150"/>
            <a:chOff x="4176" y="4072"/>
            <a:chExt cx="1409" cy="212"/>
          </a:xfrm>
        </p:grpSpPr>
        <p:pic>
          <p:nvPicPr>
            <p:cNvPr id="7066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176" y="4072"/>
              <a:ext cx="140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332" y="4216"/>
              <a:ext cx="1138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468313" y="6237288"/>
            <a:ext cx="6048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Hox Paralogen </a:t>
            </a:r>
            <a:r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(am Bild ist die 1 paraloge Gruppe der Mäus rot punktiert)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900113" y="1916113"/>
            <a:ext cx="503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3’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8388350" y="1844675"/>
            <a:ext cx="503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5’</a:t>
            </a: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>
            <a:off x="5795963" y="4868863"/>
            <a:ext cx="900112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8624888" y="3257550"/>
            <a:ext cx="360362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8629650" y="3500438"/>
            <a:ext cx="360363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H="1">
            <a:off x="8626475" y="3738563"/>
            <a:ext cx="360363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H="1">
            <a:off x="8637588" y="3983038"/>
            <a:ext cx="360362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H="1">
            <a:off x="8637588" y="2309813"/>
            <a:ext cx="360362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 flipV="1">
            <a:off x="1403350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 flipV="1">
            <a:off x="1908175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 flipV="1">
            <a:off x="2484438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 flipV="1">
            <a:off x="2987675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 flipV="1">
            <a:off x="3492500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 flipV="1">
            <a:off x="4067175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 flipV="1">
            <a:off x="5148263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79" name="Line 23"/>
          <p:cNvSpPr>
            <a:spLocks noChangeShapeType="1"/>
          </p:cNvSpPr>
          <p:nvPr/>
        </p:nvSpPr>
        <p:spPr bwMode="auto">
          <a:xfrm flipV="1">
            <a:off x="5651500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80" name="Line 24"/>
          <p:cNvSpPr>
            <a:spLocks noChangeShapeType="1"/>
          </p:cNvSpPr>
          <p:nvPr/>
        </p:nvSpPr>
        <p:spPr bwMode="auto">
          <a:xfrm flipV="1">
            <a:off x="6227763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81" name="Line 25"/>
          <p:cNvSpPr>
            <a:spLocks noChangeShapeType="1"/>
          </p:cNvSpPr>
          <p:nvPr/>
        </p:nvSpPr>
        <p:spPr bwMode="auto">
          <a:xfrm flipV="1">
            <a:off x="6732588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82" name="Line 26"/>
          <p:cNvSpPr>
            <a:spLocks noChangeShapeType="1"/>
          </p:cNvSpPr>
          <p:nvPr/>
        </p:nvSpPr>
        <p:spPr bwMode="auto">
          <a:xfrm flipV="1">
            <a:off x="7308850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83" name="Line 27"/>
          <p:cNvSpPr>
            <a:spLocks noChangeShapeType="1"/>
          </p:cNvSpPr>
          <p:nvPr/>
        </p:nvSpPr>
        <p:spPr bwMode="auto">
          <a:xfrm flipV="1">
            <a:off x="7885113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84" name="Line 28"/>
          <p:cNvSpPr>
            <a:spLocks noChangeShapeType="1"/>
          </p:cNvSpPr>
          <p:nvPr/>
        </p:nvSpPr>
        <p:spPr bwMode="auto">
          <a:xfrm flipV="1">
            <a:off x="8316913" y="5876925"/>
            <a:ext cx="0" cy="360363"/>
          </a:xfrm>
          <a:prstGeom prst="line">
            <a:avLst/>
          </a:prstGeom>
          <a:noFill/>
          <a:ln w="635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85" name="Rectangle 29"/>
          <p:cNvSpPr>
            <a:spLocks noChangeArrowheads="1"/>
          </p:cNvSpPr>
          <p:nvPr/>
        </p:nvSpPr>
        <p:spPr bwMode="auto">
          <a:xfrm>
            <a:off x="1042988" y="3068638"/>
            <a:ext cx="649287" cy="1081087"/>
          </a:xfrm>
          <a:prstGeom prst="rect">
            <a:avLst/>
          </a:prstGeom>
          <a:noFill/>
          <a:ln w="25400" cap="rnd">
            <a:solidFill>
              <a:srgbClr val="990033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4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umj7501-023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88913"/>
            <a:ext cx="81788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0" y="0"/>
            <a:ext cx="41751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http://www.biomedsearch.com/nih/HOX-genes-seductive-science-mysterious/16457401.html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68313" y="6100763"/>
            <a:ext cx="828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Evolution</a:t>
            </a:r>
            <a:r>
              <a:rPr kumimoji="0" lang="hu-HU" alt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der </a:t>
            </a:r>
            <a:r>
              <a:rPr kumimoji="0" lang="hu-HU" alt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Hox</a:t>
            </a:r>
            <a:r>
              <a:rPr kumimoji="0" lang="hu-HU" alt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in </a:t>
            </a:r>
            <a:r>
              <a:rPr kumimoji="0" lang="hu-HU" alt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Wirbeltieren</a:t>
            </a:r>
            <a:r>
              <a:rPr kumimoji="0" lang="hu-HU" alt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wurde</a:t>
            </a:r>
            <a:r>
              <a:rPr kumimoji="0" lang="hu-HU" alt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der </a:t>
            </a:r>
            <a:r>
              <a:rPr kumimoji="0" lang="hu-HU" alt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Hox-Cluster</a:t>
            </a:r>
            <a:r>
              <a:rPr kumimoji="0" lang="hu-HU" alt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zweimal</a:t>
            </a:r>
            <a:r>
              <a:rPr kumimoji="0" lang="hu-HU" alt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verdoppelt</a:t>
            </a:r>
            <a:endParaRPr kumimoji="0" lang="hu-HU" altLang="hu-H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05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95D929-4AFD-490B-B807-5700EFEE4AA7}" type="slidenum">
              <a:rPr kumimoji="0" lang="hu-HU" altLang="hu-HU" sz="1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altLang="hu-HU" sz="1400" b="1" i="1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431800" y="863600"/>
            <a:ext cx="8255000" cy="4893647"/>
          </a:xfrm>
          <a:prstGeom prst="rect">
            <a:avLst/>
          </a:prstGeom>
          <a:solidFill>
            <a:schemeClr val="hlink"/>
          </a:solidFill>
          <a:ln w="9525">
            <a:solidFill>
              <a:srgbClr val="8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Kern-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Transkriptionsfaktoren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Expression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anderer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regulieren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Funktion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Bestimmung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der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antero-posterioren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Achse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Fehlerhafte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Funktion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hu-HU" alt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homeotische</a:t>
            </a:r>
            <a:r>
              <a:rPr kumimoji="0" lang="hu-HU" alt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Mutation</a:t>
            </a:r>
            <a:r>
              <a:rPr kumimoji="0" lang="hu-HU" alt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</a:t>
            </a:r>
            <a:r>
              <a:rPr kumimoji="0" lang="hu-HU" alt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Homeose</a:t>
            </a:r>
            <a:r>
              <a:rPr kumimoji="0" lang="hu-HU" alt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verursacht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Entwicklung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von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ektopischen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Gebilden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den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ursprünglichen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Körperteilen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ähneln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i="1" dirty="0">
                <a:solidFill>
                  <a:srgbClr val="3333CC"/>
                </a:solidFill>
                <a:latin typeface="Arial" panose="020B0604020202020204" pitchFamily="34" charset="0"/>
              </a:rPr>
              <a:t>(</a:t>
            </a:r>
            <a:r>
              <a:rPr lang="hu-HU" altLang="hu-HU" sz="2400" i="1" dirty="0" err="1">
                <a:solidFill>
                  <a:srgbClr val="3333CC"/>
                </a:solidFill>
                <a:latin typeface="Arial" panose="020B0604020202020204" pitchFamily="34" charset="0"/>
              </a:rPr>
              <a:t>homeotisch</a:t>
            </a:r>
            <a:r>
              <a:rPr lang="hu-HU" altLang="hu-HU" sz="2400" i="1" dirty="0" smtClean="0">
                <a:solidFill>
                  <a:srgbClr val="3333CC"/>
                </a:solidFill>
                <a:latin typeface="Arial" panose="020B0604020202020204" pitchFamily="34" charset="0"/>
              </a:rPr>
              <a:t>)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Chemische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Zusammensetzung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Helix-Loop-Helix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Bindung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eine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Helix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erkennt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bestimmte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DNA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Sequenz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Promoter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536700" y="5816600"/>
            <a:ext cx="5881688" cy="762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>
            <a:off x="6731000" y="5816600"/>
            <a:ext cx="1588" cy="774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>
            <a:off x="4724400" y="5816600"/>
            <a:ext cx="1588" cy="736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159000" y="5816600"/>
            <a:ext cx="1588" cy="749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432300" y="5816600"/>
            <a:ext cx="1588" cy="762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4279900" y="5816600"/>
            <a:ext cx="1588" cy="736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1612900" y="6065838"/>
            <a:ext cx="534988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Amino</a:t>
            </a: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6807200" y="6065838"/>
            <a:ext cx="573088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COOH</a:t>
            </a:r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2705100" y="6040438"/>
            <a:ext cx="1068388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Variabler Teil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1574800" y="355600"/>
            <a:ext cx="591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Struktur</a:t>
            </a:r>
            <a:r>
              <a:rPr kumimoji="0" lang="hu-HU" altLang="hu-HU" sz="24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der </a:t>
            </a:r>
            <a:r>
              <a:rPr lang="hu-HU" altLang="hu-HU" sz="2400" b="1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</a:t>
            </a:r>
            <a:r>
              <a:rPr kumimoji="0" lang="hu-HU" altLang="hu-H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omöodomänen</a:t>
            </a:r>
            <a:r>
              <a:rPr lang="hu-HU" altLang="hu-HU" sz="24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</a:t>
            </a:r>
            <a:r>
              <a:rPr kumimoji="0" lang="hu-HU" altLang="hu-H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Proteine</a:t>
            </a:r>
            <a:endParaRPr kumimoji="0" lang="hu-HU" altLang="hu-HU" sz="2400" b="1" i="1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4724400" y="5826125"/>
            <a:ext cx="1995488" cy="7493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HOMÖODOMAIN</a:t>
            </a:r>
            <a:endParaRPr kumimoji="0" lang="hu-HU" altLang="hu-H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61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Aminosäure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Helix-Loop-Helix</a:t>
            </a:r>
            <a:endParaRPr kumimoji="0" lang="hu-HU" altLang="hu-H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978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5B92E-6801-4F48-B6ED-D4C101565A2D}" type="slidenum">
              <a:rPr kumimoji="0" lang="hu-HU" altLang="hu-HU" sz="1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altLang="hu-HU" sz="1400" b="1" i="1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406400" y="1003300"/>
            <a:ext cx="8255000" cy="4117975"/>
          </a:xfrm>
          <a:prstGeom prst="rect">
            <a:avLst/>
          </a:prstGeom>
          <a:solidFill>
            <a:schemeClr val="hlink"/>
          </a:solidFill>
          <a:ln w="9525">
            <a:solidFill>
              <a:srgbClr val="8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Wirkung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bindet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sich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an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Proteinen,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für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Bindung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an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RNA-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Polimerase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verantwortlich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sind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6. </a:t>
            </a:r>
            <a:r>
              <a:rPr lang="hu-HU" altLang="hu-HU" sz="2400" dirty="0">
                <a:solidFill>
                  <a:srgbClr val="FF3300"/>
                </a:solidFill>
                <a:latin typeface="Arial" panose="020B0604020202020204" pitchFamily="34" charset="0"/>
              </a:rPr>
              <a:t>C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odierung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durch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homöotische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Selektorgenen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enthalten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(von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Fliege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–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bis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zu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Säugetiere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sehr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konservative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Sequenz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die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HOMÖOBOX </a:t>
            </a:r>
            <a:endParaRPr kumimoji="0" lang="hu-HU" altLang="hu-H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Das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Produkt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ein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Homöobox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DNA-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Abschnitt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von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183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Basenpaaren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Homöodomäne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Proteinsegment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bestehend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aus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61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Aminosäuren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536700" y="5816600"/>
            <a:ext cx="5881688" cy="762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6731000" y="5816600"/>
            <a:ext cx="1588" cy="774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4724400" y="5816600"/>
            <a:ext cx="1588" cy="736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>
            <a:off x="2159000" y="5816600"/>
            <a:ext cx="1588" cy="749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>
            <a:off x="4432300" y="5816600"/>
            <a:ext cx="1588" cy="762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>
            <a:off x="4279900" y="5816600"/>
            <a:ext cx="1588" cy="736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1612900" y="6065838"/>
            <a:ext cx="534988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Amino</a:t>
            </a: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6807200" y="6065838"/>
            <a:ext cx="573088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COOH</a:t>
            </a: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2705100" y="6040438"/>
            <a:ext cx="1068388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Variabler Teil</a:t>
            </a: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4724400" y="5826125"/>
            <a:ext cx="1995488" cy="7493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HOMÖODOMAIN</a:t>
            </a:r>
            <a:endParaRPr kumimoji="0" lang="hu-HU" altLang="hu-H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61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Aminosäure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Helix-Loop-Helix</a:t>
            </a:r>
            <a:endParaRPr kumimoji="0" lang="hu-HU" altLang="hu-H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574800" y="355600"/>
            <a:ext cx="591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Struktur</a:t>
            </a:r>
            <a:r>
              <a:rPr kumimoji="0" lang="hu-HU" altLang="hu-HU" sz="24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der </a:t>
            </a:r>
            <a:r>
              <a:rPr lang="hu-HU" altLang="hu-HU" sz="2400" b="1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</a:t>
            </a:r>
            <a:r>
              <a:rPr kumimoji="0" lang="hu-HU" altLang="hu-H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omöodomänen</a:t>
            </a:r>
            <a:r>
              <a:rPr lang="hu-HU" altLang="hu-HU" sz="24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</a:t>
            </a:r>
            <a:r>
              <a:rPr kumimoji="0" lang="hu-HU" altLang="hu-H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Proteine</a:t>
            </a:r>
            <a:endParaRPr kumimoji="0" lang="hu-HU" altLang="hu-HU" sz="2400" b="1" i="1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4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A8CFA-A0C6-4ADF-8C9A-C0150A543039}" type="slidenum">
              <a:rPr kumimoji="0" lang="hu-HU" altLang="hu-HU" sz="1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altLang="hu-HU" sz="1400" b="1" i="1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482600" y="1117600"/>
            <a:ext cx="8255000" cy="1927225"/>
          </a:xfrm>
          <a:prstGeom prst="rect">
            <a:avLst/>
          </a:prstGeom>
          <a:solidFill>
            <a:schemeClr val="hlink"/>
          </a:solidFill>
          <a:ln w="9525">
            <a:solidFill>
              <a:srgbClr val="8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6.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Diese</a:t>
            </a:r>
            <a:r>
              <a:rPr kumimoji="0" lang="hu-HU" alt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sind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 den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bestimmten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Ch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romosomen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nacheinander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angeordnet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Cluster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Ihre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Sequenzen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entsprechen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den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kranio-kaudalen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Sequenzen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der</a:t>
            </a:r>
            <a:r>
              <a:rPr kumimoji="0" lang="hu-HU" alt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odierten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Körperteile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1536700" y="5943600"/>
            <a:ext cx="5881688" cy="762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>
            <a:off x="6731000" y="5943600"/>
            <a:ext cx="1588" cy="774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auto">
          <a:xfrm>
            <a:off x="4724400" y="5943600"/>
            <a:ext cx="1588" cy="736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>
            <a:off x="2159000" y="5943600"/>
            <a:ext cx="1588" cy="749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>
            <a:off x="4432300" y="5943600"/>
            <a:ext cx="1588" cy="762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84" name="Line 8"/>
          <p:cNvSpPr>
            <a:spLocks noChangeShapeType="1"/>
          </p:cNvSpPr>
          <p:nvPr/>
        </p:nvSpPr>
        <p:spPr bwMode="auto">
          <a:xfrm>
            <a:off x="4279900" y="5943600"/>
            <a:ext cx="1588" cy="736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1612900" y="6192838"/>
            <a:ext cx="534988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Amino</a:t>
            </a:r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6807200" y="6192838"/>
            <a:ext cx="573088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COOH</a:t>
            </a:r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4737100" y="5953125"/>
            <a:ext cx="1995488" cy="7493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HOMÖODOMAIN</a:t>
            </a:r>
            <a:endParaRPr kumimoji="0" lang="hu-HU" altLang="hu-H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61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Aminosäure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Helix-Loop-Helix</a:t>
            </a:r>
            <a:endParaRPr kumimoji="0" lang="hu-HU" altLang="hu-H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2705100" y="6167438"/>
            <a:ext cx="1068388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Variabler Teil</a:t>
            </a: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508000" y="3225800"/>
            <a:ext cx="8229600" cy="2292350"/>
          </a:xfrm>
          <a:prstGeom prst="rect">
            <a:avLst/>
          </a:prstGeom>
          <a:solidFill>
            <a:schemeClr val="hlink"/>
          </a:solidFill>
          <a:ln w="9525">
            <a:solidFill>
              <a:srgbClr val="8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7.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Regulierung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homöotischer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650 000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Basenpaare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Regulierung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Sequenz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Protein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Produkte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anderer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upstream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stromaufwärts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z.B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.: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Segmentation-Gene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binden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sich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hier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574800" y="355600"/>
            <a:ext cx="591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Struktur</a:t>
            </a:r>
            <a:r>
              <a:rPr kumimoji="0" lang="hu-HU" altLang="hu-HU" sz="24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der </a:t>
            </a:r>
            <a:r>
              <a:rPr lang="hu-HU" altLang="hu-HU" sz="2400" b="1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</a:t>
            </a:r>
            <a:r>
              <a:rPr kumimoji="0" lang="hu-HU" altLang="hu-H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omöodomänen</a:t>
            </a:r>
            <a:r>
              <a:rPr lang="hu-HU" altLang="hu-HU" sz="24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</a:t>
            </a:r>
            <a:r>
              <a:rPr kumimoji="0" lang="hu-HU" altLang="hu-H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Proteine</a:t>
            </a:r>
            <a:endParaRPr kumimoji="0" lang="hu-HU" altLang="hu-HU" sz="2400" b="1" i="1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90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5AEB05-3046-4F9A-BAF6-DDFB9CA88E4B}" type="slidenum">
              <a:rPr lang="hu-HU" altLang="hu-HU"/>
              <a:pPr/>
              <a:t>3</a:t>
            </a:fld>
            <a:endParaRPr lang="hu-HU" altLang="hu-HU"/>
          </a:p>
        </p:txBody>
      </p:sp>
      <p:pic>
        <p:nvPicPr>
          <p:cNvPr id="86018" name="Picture 2" descr="C:\oktatás\FETAL\gastrul10.wm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497013"/>
            <a:ext cx="4810125" cy="47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656013" y="2244725"/>
            <a:ext cx="17176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altLang="hu-HU" sz="2000" b="1">
                <a:solidFill>
                  <a:schemeClr val="accent2"/>
                </a:solidFill>
                <a:latin typeface="Arial Narrow" panose="020B0606020202030204" pitchFamily="34" charset="0"/>
              </a:rPr>
              <a:t>Amnionhöhle</a:t>
            </a:r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>
            <a:off x="565150" y="1233488"/>
            <a:ext cx="2146300" cy="590550"/>
            <a:chOff x="320" y="1758"/>
            <a:chExt cx="1352" cy="372"/>
          </a:xfrm>
        </p:grpSpPr>
        <p:sp>
          <p:nvSpPr>
            <p:cNvPr id="86021" name="Text Box 5"/>
            <p:cNvSpPr txBox="1">
              <a:spLocks noChangeArrowheads="1"/>
            </p:cNvSpPr>
            <p:nvPr/>
          </p:nvSpPr>
          <p:spPr bwMode="auto">
            <a:xfrm>
              <a:off x="336" y="1758"/>
              <a:ext cx="1336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hu-HU" altLang="hu-HU" sz="1800" b="1">
                  <a:latin typeface="Arial Narrow" panose="020B0606020202030204" pitchFamily="34" charset="0"/>
                </a:rPr>
                <a:t>extraembryonales</a:t>
              </a:r>
            </a:p>
          </p:txBody>
        </p:sp>
        <p:sp>
          <p:nvSpPr>
            <p:cNvPr id="86022" name="Text Box 6"/>
            <p:cNvSpPr txBox="1">
              <a:spLocks noChangeArrowheads="1"/>
            </p:cNvSpPr>
            <p:nvPr/>
          </p:nvSpPr>
          <p:spPr bwMode="auto">
            <a:xfrm>
              <a:off x="320" y="1886"/>
              <a:ext cx="1336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hu-HU" altLang="hu-HU" sz="1800" b="1" dirty="0" err="1">
                  <a:latin typeface="Arial Narrow" panose="020B0606020202030204" pitchFamily="34" charset="0"/>
                </a:rPr>
                <a:t>Mesoderm</a:t>
              </a:r>
              <a:endParaRPr lang="hu-HU" altLang="hu-HU" sz="18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2159000" y="1743075"/>
            <a:ext cx="660400" cy="546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5554663" y="1062038"/>
            <a:ext cx="1676400" cy="381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hu-HU" altLang="hu-HU" sz="1800" b="1">
                <a:latin typeface="Arial Narrow" panose="020B0606020202030204" pitchFamily="34" charset="0"/>
              </a:rPr>
              <a:t>Chorda dorsalis</a:t>
            </a:r>
          </a:p>
        </p:txBody>
      </p:sp>
      <p:sp>
        <p:nvSpPr>
          <p:cNvPr id="86025" name="Line 9"/>
          <p:cNvSpPr>
            <a:spLocks noChangeShapeType="1"/>
          </p:cNvSpPr>
          <p:nvPr/>
        </p:nvSpPr>
        <p:spPr bwMode="auto">
          <a:xfrm flipH="1">
            <a:off x="4660900" y="1484313"/>
            <a:ext cx="1768475" cy="1814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7121525" y="1695450"/>
            <a:ext cx="1181100" cy="61912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altLang="hu-HU" sz="1800" b="1">
                <a:latin typeface="Arial Narrow" panose="020B0606020202030204" pitchFamily="34" charset="0"/>
              </a:rPr>
              <a:t>paraxiales Mesoderm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7137400" y="3736975"/>
            <a:ext cx="1435100" cy="62865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altLang="hu-HU" sz="1800" b="1">
                <a:latin typeface="Arial Narrow" panose="020B0606020202030204" pitchFamily="34" charset="0"/>
              </a:rPr>
              <a:t>intermediäres Mesoderm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6848475" y="4949825"/>
            <a:ext cx="1435100" cy="6096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altLang="hu-HU" sz="1800" b="1">
                <a:latin typeface="Arial Narrow" panose="020B0606020202030204" pitchFamily="34" charset="0"/>
              </a:rPr>
              <a:t>Seitenplatten-Mesoderm</a:t>
            </a:r>
          </a:p>
        </p:txBody>
      </p:sp>
      <p:sp>
        <p:nvSpPr>
          <p:cNvPr id="86029" name="Line 13"/>
          <p:cNvSpPr>
            <a:spLocks noChangeShapeType="1"/>
          </p:cNvSpPr>
          <p:nvPr/>
        </p:nvSpPr>
        <p:spPr bwMode="auto">
          <a:xfrm flipH="1">
            <a:off x="5143500" y="2174875"/>
            <a:ext cx="20193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30" name="Line 14"/>
          <p:cNvSpPr>
            <a:spLocks noChangeShapeType="1"/>
          </p:cNvSpPr>
          <p:nvPr/>
        </p:nvSpPr>
        <p:spPr bwMode="auto">
          <a:xfrm flipH="1">
            <a:off x="5499100" y="4041775"/>
            <a:ext cx="1638300" cy="38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31" name="Line 15"/>
          <p:cNvSpPr>
            <a:spLocks noChangeShapeType="1"/>
          </p:cNvSpPr>
          <p:nvPr/>
        </p:nvSpPr>
        <p:spPr bwMode="auto">
          <a:xfrm flipH="1" flipV="1">
            <a:off x="5816600" y="4498975"/>
            <a:ext cx="1041400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355600" y="4242594"/>
            <a:ext cx="14986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hu-HU" altLang="hu-HU" sz="1800" b="1">
                <a:latin typeface="Arial Narrow" panose="020B0606020202030204" pitchFamily="34" charset="0"/>
              </a:rPr>
              <a:t>Somatopleura</a:t>
            </a:r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>
            <a:off x="1854200" y="4498975"/>
            <a:ext cx="889000" cy="241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431800" y="5829300"/>
            <a:ext cx="17780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hu-HU" altLang="hu-HU" sz="1800" b="1">
                <a:latin typeface="Arial Narrow" panose="020B0606020202030204" pitchFamily="34" charset="0"/>
              </a:rPr>
              <a:t>Splanchnopleura</a:t>
            </a:r>
          </a:p>
        </p:txBody>
      </p:sp>
      <p:sp>
        <p:nvSpPr>
          <p:cNvPr id="86035" name="Line 19"/>
          <p:cNvSpPr>
            <a:spLocks noChangeShapeType="1"/>
          </p:cNvSpPr>
          <p:nvPr/>
        </p:nvSpPr>
        <p:spPr bwMode="auto">
          <a:xfrm flipV="1">
            <a:off x="2209800" y="4994275"/>
            <a:ext cx="749300" cy="939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601663" y="358775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 b="1" i="1" dirty="0">
                <a:solidFill>
                  <a:srgbClr val="CC0099"/>
                </a:solidFill>
                <a:latin typeface="Arial" panose="020B0604020202020204" pitchFamily="34" charset="0"/>
              </a:rPr>
              <a:t>Die </a:t>
            </a:r>
            <a:r>
              <a:rPr lang="hu-HU" altLang="hu-HU" sz="2400" b="1" i="1" dirty="0" err="1">
                <a:solidFill>
                  <a:srgbClr val="CC0099"/>
                </a:solidFill>
                <a:latin typeface="Arial" panose="020B0604020202020204" pitchFamily="34" charset="0"/>
              </a:rPr>
              <a:t>Aufteilung</a:t>
            </a:r>
            <a:r>
              <a:rPr lang="hu-HU" altLang="hu-HU" sz="2400" b="1" i="1" dirty="0">
                <a:solidFill>
                  <a:srgbClr val="CC0099"/>
                </a:solidFill>
                <a:latin typeface="Arial" panose="020B0604020202020204" pitchFamily="34" charset="0"/>
              </a:rPr>
              <a:t> des </a:t>
            </a:r>
            <a:r>
              <a:rPr lang="hu-HU" altLang="hu-HU" sz="2400" b="1" i="1" dirty="0" err="1">
                <a:solidFill>
                  <a:srgbClr val="CC0099"/>
                </a:solidFill>
                <a:latin typeface="Arial" panose="020B0604020202020204" pitchFamily="34" charset="0"/>
              </a:rPr>
              <a:t>intraembryonalen</a:t>
            </a:r>
            <a:r>
              <a:rPr lang="hu-HU" altLang="hu-HU" sz="2400" b="1" i="1" dirty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b="1" i="1" dirty="0" err="1">
                <a:solidFill>
                  <a:srgbClr val="CC0099"/>
                </a:solidFill>
                <a:latin typeface="Arial" panose="020B0604020202020204" pitchFamily="34" charset="0"/>
              </a:rPr>
              <a:t>Mesoderms</a:t>
            </a:r>
            <a:endParaRPr lang="hu-HU" altLang="hu-HU" sz="2400" b="1" i="1" dirty="0">
              <a:solidFill>
                <a:srgbClr val="CC0099"/>
              </a:solidFill>
              <a:latin typeface="Arial" panose="020B0604020202020204" pitchFamily="34" charset="0"/>
            </a:endParaRPr>
          </a:p>
        </p:txBody>
      </p:sp>
      <p:sp>
        <p:nvSpPr>
          <p:cNvPr id="86037" name="Text Box 21"/>
          <p:cNvSpPr txBox="1">
            <a:spLocks noChangeArrowheads="1"/>
          </p:cNvSpPr>
          <p:nvPr/>
        </p:nvSpPr>
        <p:spPr bwMode="auto">
          <a:xfrm>
            <a:off x="3362325" y="5075238"/>
            <a:ext cx="2560638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altLang="hu-HU" sz="2000" b="1">
                <a:solidFill>
                  <a:srgbClr val="FF9900"/>
                </a:solidFill>
                <a:latin typeface="Arial Narrow" panose="020B0606020202030204" pitchFamily="34" charset="0"/>
              </a:rPr>
              <a:t>definitiver Dottersack</a:t>
            </a:r>
          </a:p>
        </p:txBody>
      </p:sp>
      <p:sp>
        <p:nvSpPr>
          <p:cNvPr id="86038" name="Line 22"/>
          <p:cNvSpPr>
            <a:spLocks noChangeShapeType="1"/>
          </p:cNvSpPr>
          <p:nvPr/>
        </p:nvSpPr>
        <p:spPr bwMode="auto">
          <a:xfrm flipV="1">
            <a:off x="2209800" y="5591175"/>
            <a:ext cx="774700" cy="393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039" name="Line 23"/>
          <p:cNvSpPr>
            <a:spLocks noChangeShapeType="1"/>
          </p:cNvSpPr>
          <p:nvPr/>
        </p:nvSpPr>
        <p:spPr bwMode="auto">
          <a:xfrm flipV="1">
            <a:off x="1816100" y="3914775"/>
            <a:ext cx="4318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86040" name="Group 24"/>
          <p:cNvGrpSpPr>
            <a:grpSpLocks/>
          </p:cNvGrpSpPr>
          <p:nvPr/>
        </p:nvGrpSpPr>
        <p:grpSpPr bwMode="auto">
          <a:xfrm>
            <a:off x="469900" y="4994275"/>
            <a:ext cx="1765300" cy="546100"/>
            <a:chOff x="4368" y="1584"/>
            <a:chExt cx="1112" cy="344"/>
          </a:xfrm>
        </p:grpSpPr>
        <p:sp>
          <p:nvSpPr>
            <p:cNvPr id="86041" name="Text Box 25"/>
            <p:cNvSpPr txBox="1">
              <a:spLocks noChangeArrowheads="1"/>
            </p:cNvSpPr>
            <p:nvPr/>
          </p:nvSpPr>
          <p:spPr bwMode="auto">
            <a:xfrm>
              <a:off x="4368" y="1584"/>
              <a:ext cx="111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/>
              <a:r>
                <a:rPr lang="hu-HU" altLang="hu-HU" sz="1800" b="1" i="1">
                  <a:latin typeface="Arial Narrow" panose="020B0606020202030204" pitchFamily="34" charset="0"/>
                </a:rPr>
                <a:t>intraembryonales</a:t>
              </a:r>
            </a:p>
          </p:txBody>
        </p:sp>
        <p:sp>
          <p:nvSpPr>
            <p:cNvPr id="86042" name="Text Box 26"/>
            <p:cNvSpPr txBox="1">
              <a:spLocks noChangeArrowheads="1"/>
            </p:cNvSpPr>
            <p:nvPr/>
          </p:nvSpPr>
          <p:spPr bwMode="auto">
            <a:xfrm>
              <a:off x="4368" y="1720"/>
              <a:ext cx="71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/>
              <a:r>
                <a:rPr lang="hu-HU" altLang="hu-HU" sz="1800" b="1" i="1">
                  <a:latin typeface="Arial Narrow" panose="020B0606020202030204" pitchFamily="34" charset="0"/>
                </a:rPr>
                <a:t>Zölom</a:t>
              </a:r>
            </a:p>
          </p:txBody>
        </p:sp>
      </p:grpSp>
      <p:sp>
        <p:nvSpPr>
          <p:cNvPr id="86043" name="Line 27"/>
          <p:cNvSpPr>
            <a:spLocks noChangeShapeType="1"/>
          </p:cNvSpPr>
          <p:nvPr/>
        </p:nvSpPr>
        <p:spPr bwMode="auto">
          <a:xfrm flipV="1">
            <a:off x="2209800" y="4854575"/>
            <a:ext cx="685800" cy="342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749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6" grpId="0" animBg="1"/>
      <p:bldP spid="86027" grpId="0" animBg="1"/>
      <p:bldP spid="860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F8CE79-6DF5-49F4-B9FD-1AAD8EF0FC94}" type="slidenum">
              <a:rPr kumimoji="0" lang="hu-HU" altLang="hu-HU" sz="1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altLang="hu-HU" sz="1400" b="1" i="1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6802" name="Picture 2" descr="C:\oktatás\neurodevelopment\niagara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69900"/>
            <a:ext cx="9144000" cy="63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492500" y="3427413"/>
            <a:ext cx="890588" cy="330200"/>
          </a:xfrm>
          <a:prstGeom prst="rect">
            <a:avLst/>
          </a:prstGeom>
          <a:solidFill>
            <a:srgbClr val="FFFF66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bicoid Gen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194300" y="3414713"/>
            <a:ext cx="1208088" cy="357187"/>
          </a:xfrm>
          <a:prstGeom prst="rect">
            <a:avLst/>
          </a:prstGeom>
          <a:solidFill>
            <a:srgbClr val="6699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bicoid Protein</a:t>
            </a:r>
          </a:p>
        </p:txBody>
      </p:sp>
      <p:grpSp>
        <p:nvGrpSpPr>
          <p:cNvPr id="76805" name="Group 5"/>
          <p:cNvGrpSpPr>
            <a:grpSpLocks/>
          </p:cNvGrpSpPr>
          <p:nvPr/>
        </p:nvGrpSpPr>
        <p:grpSpPr bwMode="auto">
          <a:xfrm>
            <a:off x="6273800" y="2125663"/>
            <a:ext cx="2655888" cy="952500"/>
            <a:chOff x="3072" y="1403"/>
            <a:chExt cx="1673" cy="600"/>
          </a:xfrm>
        </p:grpSpPr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>
              <a:off x="3072" y="1403"/>
              <a:ext cx="1673" cy="6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6807" name="Rectangle 7"/>
            <p:cNvSpPr>
              <a:spLocks noChangeArrowheads="1"/>
            </p:cNvSpPr>
            <p:nvPr/>
          </p:nvSpPr>
          <p:spPr bwMode="auto">
            <a:xfrm>
              <a:off x="3256" y="1541"/>
              <a:ext cx="1289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DNA-</a:t>
              </a:r>
              <a:r>
                <a:rPr kumimoji="0" lang="hu-HU" altLang="hu-HU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bindende</a:t>
              </a:r>
              <a:r>
                <a:rPr kumimoji="0" lang="hu-HU" altLang="hu-H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hu-HU" altLang="hu-HU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Sequenz</a:t>
              </a:r>
              <a:endPara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</a:t>
              </a:r>
              <a:r>
                <a:rPr kumimoji="0" lang="hu-HU" altLang="hu-HU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Transkriptionsfaktor</a:t>
              </a:r>
              <a:r>
                <a:rPr kumimoji="0" lang="hu-HU" altLang="hu-H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5156200" y="4433888"/>
            <a:ext cx="1322388" cy="357187"/>
          </a:xfrm>
          <a:prstGeom prst="rect">
            <a:avLst/>
          </a:prstGeom>
          <a:solidFill>
            <a:srgbClr val="FFFF66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hunchback Gen</a:t>
            </a: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7226300" y="4459288"/>
            <a:ext cx="1627188" cy="344487"/>
          </a:xfrm>
          <a:prstGeom prst="rect">
            <a:avLst/>
          </a:prstGeom>
          <a:solidFill>
            <a:srgbClr val="6699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hunchback Protein</a:t>
            </a:r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>
            <a:off x="5549900" y="3871913"/>
            <a:ext cx="1588" cy="509587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11" name="Line 11"/>
          <p:cNvSpPr>
            <a:spLocks noChangeShapeType="1"/>
          </p:cNvSpPr>
          <p:nvPr/>
        </p:nvSpPr>
        <p:spPr bwMode="auto">
          <a:xfrm>
            <a:off x="4457700" y="3579813"/>
            <a:ext cx="623888" cy="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12" name="Line 12"/>
          <p:cNvSpPr>
            <a:spLocks noChangeShapeType="1"/>
          </p:cNvSpPr>
          <p:nvPr/>
        </p:nvSpPr>
        <p:spPr bwMode="auto">
          <a:xfrm>
            <a:off x="6565900" y="4608513"/>
            <a:ext cx="547688" cy="1587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13" name="Line 13"/>
          <p:cNvSpPr>
            <a:spLocks noChangeShapeType="1"/>
          </p:cNvSpPr>
          <p:nvPr/>
        </p:nvSpPr>
        <p:spPr bwMode="auto">
          <a:xfrm>
            <a:off x="8039100" y="4875213"/>
            <a:ext cx="1588" cy="547687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7480300" y="5459413"/>
            <a:ext cx="1093788" cy="331787"/>
          </a:xfrm>
          <a:prstGeom prst="rect">
            <a:avLst/>
          </a:prstGeom>
          <a:solidFill>
            <a:srgbClr val="FFFF66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Krüppel Gen</a:t>
            </a:r>
          </a:p>
        </p:txBody>
      </p: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5384800" y="6354763"/>
            <a:ext cx="1347788" cy="369887"/>
          </a:xfrm>
          <a:prstGeom prst="rect">
            <a:avLst/>
          </a:prstGeom>
          <a:solidFill>
            <a:srgbClr val="FFFF66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odd-skipped Gen</a:t>
            </a:r>
          </a:p>
        </p:txBody>
      </p:sp>
      <p:sp>
        <p:nvSpPr>
          <p:cNvPr id="76816" name="Rectangle 16"/>
          <p:cNvSpPr>
            <a:spLocks noChangeArrowheads="1"/>
          </p:cNvSpPr>
          <p:nvPr/>
        </p:nvSpPr>
        <p:spPr bwMode="auto">
          <a:xfrm>
            <a:off x="5435600" y="5467350"/>
            <a:ext cx="1246188" cy="368300"/>
          </a:xfrm>
          <a:prstGeom prst="rect">
            <a:avLst/>
          </a:prstGeom>
          <a:solidFill>
            <a:srgbClr val="6699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Krüppel Protein</a:t>
            </a:r>
          </a:p>
        </p:txBody>
      </p:sp>
      <p:sp>
        <p:nvSpPr>
          <p:cNvPr id="76817" name="Rectangle 17"/>
          <p:cNvSpPr>
            <a:spLocks noChangeArrowheads="1"/>
          </p:cNvSpPr>
          <p:nvPr/>
        </p:nvSpPr>
        <p:spPr bwMode="auto">
          <a:xfrm>
            <a:off x="3302000" y="6373813"/>
            <a:ext cx="1589088" cy="357187"/>
          </a:xfrm>
          <a:prstGeom prst="rect">
            <a:avLst/>
          </a:prstGeom>
          <a:solidFill>
            <a:srgbClr val="6699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odd-skipped Protein</a:t>
            </a:r>
          </a:p>
        </p:txBody>
      </p:sp>
      <p:sp>
        <p:nvSpPr>
          <p:cNvPr id="76818" name="Line 18"/>
          <p:cNvSpPr>
            <a:spLocks noChangeShapeType="1"/>
          </p:cNvSpPr>
          <p:nvPr/>
        </p:nvSpPr>
        <p:spPr bwMode="auto">
          <a:xfrm flipH="1">
            <a:off x="6769100" y="5629275"/>
            <a:ext cx="611188" cy="1588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19" name="Line 19"/>
          <p:cNvSpPr>
            <a:spLocks noChangeShapeType="1"/>
          </p:cNvSpPr>
          <p:nvPr/>
        </p:nvSpPr>
        <p:spPr bwMode="auto">
          <a:xfrm>
            <a:off x="5765800" y="5921375"/>
            <a:ext cx="1588" cy="369888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20" name="Line 20"/>
          <p:cNvSpPr>
            <a:spLocks noChangeShapeType="1"/>
          </p:cNvSpPr>
          <p:nvPr/>
        </p:nvSpPr>
        <p:spPr bwMode="auto">
          <a:xfrm flipH="1">
            <a:off x="4978400" y="6530975"/>
            <a:ext cx="331788" cy="1588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1173163" y="101600"/>
            <a:ext cx="6756400" cy="831850"/>
          </a:xfrm>
          <a:prstGeom prst="rect">
            <a:avLst/>
          </a:prstGeom>
          <a:solidFill>
            <a:schemeClr val="hlink"/>
          </a:solidFill>
          <a:ln w="9525">
            <a:solidFill>
              <a:srgbClr val="8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8.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Allgemeines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Prinzip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der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Regulierung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Gen-Kaskaden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Regulierung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der </a:t>
            </a:r>
            <a:r>
              <a:rPr kumimoji="0" lang="hu-HU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Transkription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5689600" y="3886200"/>
            <a:ext cx="299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bicoid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Protein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bindet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sich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hu-HU" altLang="hu-HU" sz="1200" b="1" dirty="0" smtClean="0">
                <a:solidFill>
                  <a:srgbClr val="66FF99"/>
                </a:solidFill>
                <a:latin typeface="Arial" panose="020B0604020202020204" pitchFamily="34" charset="0"/>
              </a:rPr>
              <a:t>an </a:t>
            </a:r>
            <a:r>
              <a:rPr lang="hu-HU" altLang="hu-HU" sz="1200" b="1" dirty="0" err="1" smtClean="0">
                <a:solidFill>
                  <a:srgbClr val="66FF99"/>
                </a:solidFill>
                <a:latin typeface="Arial" panose="020B0604020202020204" pitchFamily="34" charset="0"/>
              </a:rPr>
              <a:t>die</a:t>
            </a:r>
            <a:r>
              <a:rPr lang="hu-HU" altLang="hu-HU" sz="1200" b="1" dirty="0" smtClean="0">
                <a:solidFill>
                  <a:srgbClr val="66FF99"/>
                </a:solidFill>
                <a:latin typeface="Arial" panose="020B0604020202020204" pitchFamily="34" charset="0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Promoter-region</a:t>
            </a: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hunchback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Gens</a:t>
            </a:r>
            <a:endParaRPr kumimoji="0" lang="hu-HU" altLang="hu-HU" sz="1200" b="1" i="0" u="none" strike="noStrike" kern="1200" cap="none" spc="0" normalizeH="0" baseline="0" noProof="0" dirty="0">
              <a:ln>
                <a:noFill/>
              </a:ln>
              <a:solidFill>
                <a:srgbClr val="66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823" name="Line 23"/>
          <p:cNvSpPr>
            <a:spLocks noChangeShapeType="1"/>
          </p:cNvSpPr>
          <p:nvPr/>
        </p:nvSpPr>
        <p:spPr bwMode="auto">
          <a:xfrm>
            <a:off x="5664200" y="1597025"/>
            <a:ext cx="1220788" cy="573088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24" name="Rectangle 24"/>
          <p:cNvSpPr>
            <a:spLocks noChangeArrowheads="1"/>
          </p:cNvSpPr>
          <p:nvPr/>
        </p:nvSpPr>
        <p:spPr bwMode="auto">
          <a:xfrm>
            <a:off x="1651000" y="903288"/>
            <a:ext cx="5881688" cy="762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825" name="Line 25"/>
          <p:cNvSpPr>
            <a:spLocks noChangeShapeType="1"/>
          </p:cNvSpPr>
          <p:nvPr/>
        </p:nvSpPr>
        <p:spPr bwMode="auto">
          <a:xfrm>
            <a:off x="6851650" y="890588"/>
            <a:ext cx="1588" cy="774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26" name="Line 26"/>
          <p:cNvSpPr>
            <a:spLocks noChangeShapeType="1"/>
          </p:cNvSpPr>
          <p:nvPr/>
        </p:nvSpPr>
        <p:spPr bwMode="auto">
          <a:xfrm>
            <a:off x="4838700" y="903288"/>
            <a:ext cx="1588" cy="765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27" name="Line 27"/>
          <p:cNvSpPr>
            <a:spLocks noChangeShapeType="1"/>
          </p:cNvSpPr>
          <p:nvPr/>
        </p:nvSpPr>
        <p:spPr bwMode="auto">
          <a:xfrm>
            <a:off x="2273300" y="906463"/>
            <a:ext cx="1588" cy="749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28" name="Line 28"/>
          <p:cNvSpPr>
            <a:spLocks noChangeShapeType="1"/>
          </p:cNvSpPr>
          <p:nvPr/>
        </p:nvSpPr>
        <p:spPr bwMode="auto">
          <a:xfrm>
            <a:off x="4546600" y="896938"/>
            <a:ext cx="1588" cy="762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29" name="Line 29"/>
          <p:cNvSpPr>
            <a:spLocks noChangeShapeType="1"/>
          </p:cNvSpPr>
          <p:nvPr/>
        </p:nvSpPr>
        <p:spPr bwMode="auto">
          <a:xfrm>
            <a:off x="4394200" y="892175"/>
            <a:ext cx="1588" cy="7762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30" name="Rectangle 30"/>
          <p:cNvSpPr>
            <a:spLocks noChangeArrowheads="1"/>
          </p:cNvSpPr>
          <p:nvPr/>
        </p:nvSpPr>
        <p:spPr bwMode="auto">
          <a:xfrm>
            <a:off x="1727200" y="1152525"/>
            <a:ext cx="534988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Amino</a:t>
            </a:r>
          </a:p>
        </p:txBody>
      </p:sp>
      <p:sp>
        <p:nvSpPr>
          <p:cNvPr id="76831" name="Rectangle 31"/>
          <p:cNvSpPr>
            <a:spLocks noChangeArrowheads="1"/>
          </p:cNvSpPr>
          <p:nvPr/>
        </p:nvSpPr>
        <p:spPr bwMode="auto">
          <a:xfrm>
            <a:off x="6921500" y="1181100"/>
            <a:ext cx="573088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COOH</a:t>
            </a:r>
          </a:p>
        </p:txBody>
      </p:sp>
      <p:sp>
        <p:nvSpPr>
          <p:cNvPr id="76832" name="Text Box 32"/>
          <p:cNvSpPr txBox="1">
            <a:spLocks noChangeArrowheads="1"/>
          </p:cNvSpPr>
          <p:nvPr/>
        </p:nvSpPr>
        <p:spPr bwMode="auto">
          <a:xfrm>
            <a:off x="4978400" y="4864100"/>
            <a:ext cx="2959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hunchback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Protein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bindet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sich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hu-HU" altLang="hu-HU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an </a:t>
            </a:r>
            <a:r>
              <a:rPr lang="hu-HU" altLang="hu-HU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die</a:t>
            </a:r>
            <a:r>
              <a:rPr lang="hu-HU" altLang="hu-HU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Promoter-region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des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Krüppel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Gens</a:t>
            </a:r>
            <a:endParaRPr kumimoji="0" lang="hu-HU" altLang="hu-H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833" name="Text Box 33"/>
          <p:cNvSpPr txBox="1">
            <a:spLocks noChangeArrowheads="1"/>
          </p:cNvSpPr>
          <p:nvPr/>
        </p:nvSpPr>
        <p:spPr bwMode="auto">
          <a:xfrm>
            <a:off x="5829300" y="5842000"/>
            <a:ext cx="3162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Krüppel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Protein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bindet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sich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 </a:t>
            </a:r>
            <a:r>
              <a:rPr kumimoji="0" lang="hu-HU" alt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</a:t>
            </a: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Promoter-region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des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odd-skipped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Gens</a:t>
            </a:r>
            <a:endParaRPr kumimoji="0" lang="hu-HU" altLang="hu-H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834" name="Rectangle 34"/>
          <p:cNvSpPr>
            <a:spLocks noChangeArrowheads="1"/>
          </p:cNvSpPr>
          <p:nvPr/>
        </p:nvSpPr>
        <p:spPr bwMode="auto">
          <a:xfrm>
            <a:off x="2806700" y="1101725"/>
            <a:ext cx="1068388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Variabler Teil</a:t>
            </a:r>
          </a:p>
        </p:txBody>
      </p:sp>
      <p:sp>
        <p:nvSpPr>
          <p:cNvPr id="76835" name="Rectangle 35"/>
          <p:cNvSpPr>
            <a:spLocks noChangeArrowheads="1"/>
          </p:cNvSpPr>
          <p:nvPr/>
        </p:nvSpPr>
        <p:spPr bwMode="auto">
          <a:xfrm>
            <a:off x="4851400" y="922338"/>
            <a:ext cx="1995488" cy="7493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HOMÖODOMAIN</a:t>
            </a:r>
            <a:endParaRPr kumimoji="0" lang="hu-HU" altLang="hu-H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hu-HU" alt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61 </a:t>
            </a:r>
            <a:r>
              <a:rPr kumimoji="0" lang="hu-HU" alt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Aminosäure</a:t>
            </a:r>
            <a:r>
              <a:rPr kumimoji="0" lang="hu-HU" alt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Helix-Loop-Helix</a:t>
            </a:r>
            <a:endParaRPr kumimoji="0" lang="hu-HU" altLang="hu-H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996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t="41995" r="512" b="15483"/>
          <a:stretch/>
        </p:blipFill>
        <p:spPr>
          <a:xfrm>
            <a:off x="655349" y="1294815"/>
            <a:ext cx="7396451" cy="491075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016000" y="381000"/>
            <a:ext cx="696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hu-H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Sonic</a:t>
            </a:r>
            <a:r>
              <a:rPr lang="hu-H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hedgehog</a:t>
            </a:r>
            <a:r>
              <a:rPr lang="hu-H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Signaltransduktionsweg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50407" r="31486" b="12320"/>
          <a:stretch/>
        </p:blipFill>
        <p:spPr>
          <a:xfrm>
            <a:off x="1174503" y="902746"/>
            <a:ext cx="6458197" cy="559185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95300" y="4064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Der </a:t>
            </a:r>
            <a:r>
              <a:rPr lang="hu-HU" sz="2400" i="1" dirty="0" err="1" smtClean="0"/>
              <a:t>Wnt</a:t>
            </a:r>
            <a:r>
              <a:rPr lang="hu-HU" sz="2400" i="1" dirty="0" smtClean="0"/>
              <a:t> – </a:t>
            </a:r>
            <a:r>
              <a:rPr lang="el-GR" sz="2400" i="1" dirty="0" smtClean="0"/>
              <a:t>β</a:t>
            </a:r>
            <a:r>
              <a:rPr lang="hu-HU" sz="2400" i="1" dirty="0"/>
              <a:t>-</a:t>
            </a:r>
            <a:r>
              <a:rPr lang="hu-HU" sz="2400" i="1" dirty="0" err="1" smtClean="0"/>
              <a:t>Catenin</a:t>
            </a:r>
            <a:r>
              <a:rPr lang="hu-HU" sz="2400" i="1" dirty="0" smtClean="0"/>
              <a:t> </a:t>
            </a:r>
            <a:r>
              <a:rPr lang="hu-HU" sz="2400" dirty="0" err="1" smtClean="0"/>
              <a:t>Signaltransduktionsweg</a:t>
            </a:r>
            <a:r>
              <a:rPr lang="hu-HU" sz="2400" dirty="0" smtClean="0"/>
              <a:t>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73660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t="8405" r="49361" b="57474"/>
          <a:stretch/>
        </p:blipFill>
        <p:spPr>
          <a:xfrm>
            <a:off x="419888" y="892443"/>
            <a:ext cx="2477521" cy="374509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8406" r="17840" b="45924"/>
          <a:stretch/>
        </p:blipFill>
        <p:spPr>
          <a:xfrm>
            <a:off x="3844475" y="862590"/>
            <a:ext cx="5217676" cy="398191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19888" y="122245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hu-H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Fgf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Signaltransductionsweg</a:t>
            </a:r>
            <a:endParaRPr lang="hu-H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819650" y="350039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hu-H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Notch</a:t>
            </a:r>
            <a:r>
              <a:rPr lang="hu-H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Signaltransductionsweg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68782" r="28691" b="12320"/>
          <a:stretch/>
        </p:blipFill>
        <p:spPr>
          <a:xfrm>
            <a:off x="819200" y="4938203"/>
            <a:ext cx="4547777" cy="188183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366978" y="5775428"/>
            <a:ext cx="364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hu-H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Tgf</a:t>
            </a:r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Signaltransduktionsweg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5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AB197-EF9F-4BAF-BAF9-31CFA0B1450A}" type="slidenum">
              <a:rPr kumimoji="0" lang="hu-HU" altLang="hu-HU" sz="1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u-HU" altLang="hu-HU" sz="1400" b="1" i="1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7346" name="Picture 2" descr="C:\oktatás\neurodevelopment\DROS2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854700" y="1511300"/>
            <a:ext cx="3035300" cy="11049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HOX Gen-Mutation (</a:t>
            </a:r>
            <a:r>
              <a:rPr kumimoji="0" lang="hu-HU" altLang="hu-HU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Antennapedia</a:t>
            </a: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 Anstatt der Antenne, dem Insekt wurden Beine ausentwickelt !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451100" y="2108200"/>
            <a:ext cx="685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Bein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499100" y="266700"/>
            <a:ext cx="685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Bein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981200" y="6248400"/>
            <a:ext cx="685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Bein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231775" y="282575"/>
            <a:ext cx="29305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1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Homeotische Fehlbildung der Taufliege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1892300" y="3149600"/>
            <a:ext cx="685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Bein</a:t>
            </a:r>
          </a:p>
        </p:txBody>
      </p:sp>
    </p:spTree>
    <p:extLst>
      <p:ext uri="{BB962C8B-B14F-4D97-AF65-F5344CB8AC3E}">
        <p14:creationId xmlns:p14="http://schemas.microsoft.com/office/powerpoint/2010/main" val="35348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altLang="hu-HU" sz="4000" smtClean="0">
                <a:latin typeface="Arial" panose="020B0604020202020204" pitchFamily="34" charset="0"/>
              </a:rPr>
              <a:t>Fehlbildungen der menschlichen Extremitäten und Genitalien durch HOX-Gen Mutationen</a:t>
            </a:r>
          </a:p>
        </p:txBody>
      </p:sp>
    </p:spTree>
    <p:extLst>
      <p:ext uri="{BB962C8B-B14F-4D97-AF65-F5344CB8AC3E}">
        <p14:creationId xmlns:p14="http://schemas.microsoft.com/office/powerpoint/2010/main" val="28565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1042988" y="2924175"/>
            <a:ext cx="7273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Regionale Expression der Hox Gene entlang der </a:t>
            </a:r>
            <a:r>
              <a:rPr kumimoji="0" lang="hu-HU" altLang="hu-H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oberen</a:t>
            </a:r>
            <a:r>
              <a:rPr kumimoji="0" lang="hu-HU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Extremit</a:t>
            </a:r>
            <a:r>
              <a:rPr kumimoji="0" lang="en-US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ä</a:t>
            </a:r>
            <a:r>
              <a:rPr kumimoji="0" lang="hu-HU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t.</a:t>
            </a:r>
            <a:endParaRPr kumimoji="0" lang="de-DE" altLang="hu-H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4755" name="Object 6"/>
          <p:cNvGraphicFramePr>
            <a:graphicFrameLocks noChangeAspect="1"/>
          </p:cNvGraphicFramePr>
          <p:nvPr/>
        </p:nvGraphicFramePr>
        <p:xfrm>
          <a:off x="755650" y="3497263"/>
          <a:ext cx="7740650" cy="336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Image" r:id="rId3" imgW="8774603" imgH="3809524" progId="Photoshop.Image.7">
                  <p:embed/>
                </p:oleObj>
              </mc:Choice>
              <mc:Fallback>
                <p:oleObj name="Image" r:id="rId3" imgW="8774603" imgH="3809524" progId="Photoshop.Image.7">
                  <p:embed/>
                  <p:pic>
                    <p:nvPicPr>
                      <p:cNvPr id="7475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497263"/>
                        <a:ext cx="7740650" cy="336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6" name="Picture 4" descr="hox code A kic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804025" cy="28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2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654675"/>
            <a:ext cx="91805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6156325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7287" name="Group 7"/>
          <p:cNvGraphicFramePr>
            <a:graphicFrameLocks noGrp="1"/>
          </p:cNvGraphicFramePr>
          <p:nvPr/>
        </p:nvGraphicFramePr>
        <p:xfrm>
          <a:off x="6011863" y="0"/>
          <a:ext cx="3132137" cy="609600"/>
        </p:xfrm>
        <a:graphic>
          <a:graphicData uri="http://schemas.openxmlformats.org/drawingml/2006/table">
            <a:tbl>
              <a:tblPr/>
              <a:tblGrid>
                <a:gridCol w="1566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hlinkClick r:id="rId4"/>
                        </a:rPr>
                        <a:t>#140000</a:t>
                      </a:r>
                      <a:endParaRPr kumimoji="0" lang="hu-H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Arial" charset="0"/>
                          <a:cs typeface="Arial" charset="0"/>
                          <a:hlinkClick r:id="rId5"/>
                        </a:rPr>
                        <a:t>GeneTests,</a:t>
                      </a: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Arial" charset="0"/>
                          <a:cs typeface="Arial" charset="0"/>
                        </a:rPr>
                        <a:t>Links</a:t>
                      </a: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hu-H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HAND-FOOT-UTERUS SYNDROME</a:t>
                      </a:r>
                      <a:endParaRPr kumimoji="0" lang="hu-H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6808" name="Text Box 10"/>
          <p:cNvSpPr txBox="1">
            <a:spLocks noChangeArrowheads="1"/>
          </p:cNvSpPr>
          <p:nvPr/>
        </p:nvSpPr>
        <p:spPr bwMode="auto">
          <a:xfrm>
            <a:off x="6588125" y="1484313"/>
            <a:ext cx="2016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400" b="1">
                <a:latin typeface="Arial" panose="020B0604020202020204" pitchFamily="34" charset="0"/>
              </a:rPr>
              <a:t>OMIM #140000:</a:t>
            </a:r>
          </a:p>
          <a:p>
            <a:pPr algn="ctr">
              <a:spcBef>
                <a:spcPct val="50000"/>
              </a:spcBef>
            </a:pPr>
            <a:r>
              <a:rPr lang="hu-HU" altLang="hu-HU" sz="1800" b="1">
                <a:latin typeface="Arial" panose="020B0604020202020204" pitchFamily="34" charset="0"/>
              </a:rPr>
              <a:t>Mutation des HOXA13 Gens </a:t>
            </a:r>
          </a:p>
        </p:txBody>
      </p:sp>
    </p:spTree>
    <p:extLst>
      <p:ext uri="{BB962C8B-B14F-4D97-AF65-F5344CB8AC3E}">
        <p14:creationId xmlns:p14="http://schemas.microsoft.com/office/powerpoint/2010/main" val="6220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lar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6227763" y="0"/>
            <a:ext cx="2916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200"/>
              <a:t>Larsen Human Embryology 4thed, 2009</a:t>
            </a:r>
          </a:p>
        </p:txBody>
      </p:sp>
      <p:sp>
        <p:nvSpPr>
          <p:cNvPr id="77828" name="Text Box 10"/>
          <p:cNvSpPr txBox="1">
            <a:spLocks noChangeArrowheads="1"/>
          </p:cNvSpPr>
          <p:nvPr/>
        </p:nvSpPr>
        <p:spPr bwMode="auto">
          <a:xfrm>
            <a:off x="1187450" y="333375"/>
            <a:ext cx="5688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1800" b="1">
                <a:latin typeface="Arial" panose="020B0604020202020204" pitchFamily="34" charset="0"/>
              </a:rPr>
              <a:t>Mutation des HOXD13 Gens </a:t>
            </a:r>
          </a:p>
        </p:txBody>
      </p:sp>
    </p:spTree>
    <p:extLst>
      <p:ext uri="{BB962C8B-B14F-4D97-AF65-F5344CB8AC3E}">
        <p14:creationId xmlns:p14="http://schemas.microsoft.com/office/powerpoint/2010/main" val="177253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AE6531-7FA0-40D5-A974-5B7069F183F2}" type="slidenum">
              <a:rPr lang="hu-HU" altLang="hu-HU"/>
              <a:pPr/>
              <a:t>4</a:t>
            </a:fld>
            <a:endParaRPr lang="hu-HU" altLang="hu-HU"/>
          </a:p>
        </p:txBody>
      </p:sp>
      <p:pic>
        <p:nvPicPr>
          <p:cNvPr id="87042" name="Picture 2" descr="C:\oktatás\Dev_Biol\meso_03s.bmp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2154238"/>
            <a:ext cx="7173912" cy="303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7043" name="AutoShape 3"/>
          <p:cNvGraphicFramePr>
            <a:graphicFrameLocks noChangeAspect="1"/>
          </p:cNvGraphicFramePr>
          <p:nvPr/>
        </p:nvGraphicFramePr>
        <p:xfrm>
          <a:off x="1524000" y="17907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CorelDRAW" r:id="rId5" imgW="0" imgH="0" progId="CorelDRAW.Graphic.9">
                  <p:embed/>
                </p:oleObj>
              </mc:Choice>
              <mc:Fallback>
                <p:oleObj name="CorelDRAW" r:id="rId5" imgW="0" imgH="0" progId="CorelDRAW.Graphic.9">
                  <p:embed/>
                  <p:pic>
                    <p:nvPicPr>
                      <p:cNvPr id="87043" name="AutoShap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907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4" name="AutoShape 4"/>
          <p:cNvGraphicFramePr>
            <a:graphicFrameLocks noChangeAspect="1"/>
          </p:cNvGraphicFramePr>
          <p:nvPr/>
        </p:nvGraphicFramePr>
        <p:xfrm>
          <a:off x="1524000" y="17907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CorelDRAW" r:id="rId6" imgW="0" imgH="0" progId="CorelDRAW.Graphic.9">
                  <p:embed/>
                </p:oleObj>
              </mc:Choice>
              <mc:Fallback>
                <p:oleObj name="CorelDRAW" r:id="rId6" imgW="0" imgH="0" progId="CorelDRAW.Graphic.9">
                  <p:embed/>
                  <p:pic>
                    <p:nvPicPr>
                      <p:cNvPr id="87044" name="AutoShap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907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5" name="AutoShape 5"/>
          <p:cNvGraphicFramePr>
            <a:graphicFrameLocks noChangeAspect="1"/>
          </p:cNvGraphicFramePr>
          <p:nvPr/>
        </p:nvGraphicFramePr>
        <p:xfrm>
          <a:off x="3367088" y="1790700"/>
          <a:ext cx="4252912" cy="283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CorelDRAW" r:id="rId7" imgW="0" imgH="0" progId="CorelDRAW.Graphic.9">
                  <p:embed/>
                </p:oleObj>
              </mc:Choice>
              <mc:Fallback>
                <p:oleObj name="CorelDRAW" r:id="rId7" imgW="0" imgH="0" progId="CorelDRAW.Graphic.9">
                  <p:embed/>
                  <p:pic>
                    <p:nvPicPr>
                      <p:cNvPr id="87045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7088" y="1790700"/>
                        <a:ext cx="4252912" cy="283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2714625" y="1539875"/>
            <a:ext cx="1624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chemeClr val="accent2"/>
                </a:solidFill>
              </a:rPr>
              <a:t>Neuralrohr</a:t>
            </a:r>
            <a:endParaRPr lang="hu-HU" altLang="hu-HU" sz="3200" b="1">
              <a:solidFill>
                <a:schemeClr val="accent2"/>
              </a:solidFill>
            </a:endParaRP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5495925" y="1682750"/>
            <a:ext cx="278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chemeClr val="accent2"/>
                </a:solidFill>
              </a:rPr>
              <a:t>Oberflächenektoderm</a:t>
            </a:r>
            <a:endParaRPr lang="hu-HU" altLang="hu-HU" sz="1800">
              <a:solidFill>
                <a:schemeClr val="accent2"/>
              </a:solidFill>
            </a:endParaRP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5038725" y="5394325"/>
            <a:ext cx="1552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CC6600"/>
                </a:solidFill>
              </a:rPr>
              <a:t>Entoderm</a:t>
            </a:r>
            <a:endParaRPr lang="hu-HU" altLang="hu-HU" sz="1800" b="1">
              <a:solidFill>
                <a:srgbClr val="FF0066"/>
              </a:solidFill>
            </a:endParaRP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600075" y="1847850"/>
            <a:ext cx="1566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008000"/>
                </a:solidFill>
              </a:rPr>
              <a:t>Paraxiales Mesoderm</a:t>
            </a: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784225" y="5276850"/>
            <a:ext cx="1947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008000"/>
                </a:solidFill>
              </a:rPr>
              <a:t>Intermediäres Mesoderm</a:t>
            </a: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3632200" y="5265738"/>
            <a:ext cx="1482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008000"/>
                </a:solidFill>
              </a:rPr>
              <a:t>Chorda dorsalis</a:t>
            </a:r>
            <a:endParaRPr lang="hu-HU" altLang="hu-HU" sz="1800">
              <a:solidFill>
                <a:srgbClr val="008000"/>
              </a:solidFill>
            </a:endParaRPr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2795588" y="5364163"/>
            <a:ext cx="931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FF0066"/>
                </a:solidFill>
              </a:rPr>
              <a:t>Aorta</a:t>
            </a:r>
            <a:endParaRPr lang="hu-HU" altLang="hu-HU" sz="3200" b="1">
              <a:solidFill>
                <a:srgbClr val="CC0099"/>
              </a:solidFill>
            </a:endParaRPr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6581775" y="2289175"/>
            <a:ext cx="1947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008000"/>
                </a:solidFill>
              </a:rPr>
              <a:t>Somatopleura</a:t>
            </a:r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6265863" y="5394325"/>
            <a:ext cx="2259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008000"/>
                </a:solidFill>
              </a:rPr>
              <a:t>Splanchnopleura</a:t>
            </a:r>
            <a:endParaRPr lang="hu-HU" altLang="hu-HU" sz="3200" b="1">
              <a:solidFill>
                <a:srgbClr val="008000"/>
              </a:solidFill>
            </a:endParaRPr>
          </a:p>
        </p:txBody>
      </p:sp>
      <p:sp>
        <p:nvSpPr>
          <p:cNvPr id="87057" name="Line 17"/>
          <p:cNvSpPr>
            <a:spLocks noChangeShapeType="1"/>
          </p:cNvSpPr>
          <p:nvPr/>
        </p:nvSpPr>
        <p:spPr bwMode="auto">
          <a:xfrm>
            <a:off x="1487488" y="2430463"/>
            <a:ext cx="1446212" cy="12525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7058" name="Line 18"/>
          <p:cNvSpPr>
            <a:spLocks noChangeShapeType="1"/>
          </p:cNvSpPr>
          <p:nvPr/>
        </p:nvSpPr>
        <p:spPr bwMode="auto">
          <a:xfrm flipV="1">
            <a:off x="2043113" y="3775075"/>
            <a:ext cx="120650" cy="1547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 flipH="1" flipV="1">
            <a:off x="2525713" y="4408488"/>
            <a:ext cx="652462" cy="10366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 flipV="1">
            <a:off x="4384675" y="4267200"/>
            <a:ext cx="109538" cy="1096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7061" name="Line 21"/>
          <p:cNvSpPr>
            <a:spLocks noChangeShapeType="1"/>
          </p:cNvSpPr>
          <p:nvPr/>
        </p:nvSpPr>
        <p:spPr bwMode="auto">
          <a:xfrm flipH="1" flipV="1">
            <a:off x="5226050" y="4537075"/>
            <a:ext cx="585788" cy="915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7062" name="Line 22"/>
          <p:cNvSpPr>
            <a:spLocks noChangeShapeType="1"/>
          </p:cNvSpPr>
          <p:nvPr/>
        </p:nvSpPr>
        <p:spPr bwMode="auto">
          <a:xfrm flipV="1">
            <a:off x="7334250" y="4240213"/>
            <a:ext cx="209550" cy="1212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7063" name="Line 23"/>
          <p:cNvSpPr>
            <a:spLocks noChangeShapeType="1"/>
          </p:cNvSpPr>
          <p:nvPr/>
        </p:nvSpPr>
        <p:spPr bwMode="auto">
          <a:xfrm>
            <a:off x="3708400" y="1843088"/>
            <a:ext cx="473075" cy="1184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7064" name="Line 24"/>
          <p:cNvSpPr>
            <a:spLocks noChangeShapeType="1"/>
          </p:cNvSpPr>
          <p:nvPr/>
        </p:nvSpPr>
        <p:spPr bwMode="auto">
          <a:xfrm flipH="1">
            <a:off x="5694363" y="1973263"/>
            <a:ext cx="1165225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7065" name="Line 25"/>
          <p:cNvSpPr>
            <a:spLocks noChangeShapeType="1"/>
          </p:cNvSpPr>
          <p:nvPr/>
        </p:nvSpPr>
        <p:spPr bwMode="auto">
          <a:xfrm flipH="1">
            <a:off x="7643813" y="2611438"/>
            <a:ext cx="42862" cy="1031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7066" name="Picture 26" descr="C:\oktatás\Dev_Biol\emryo.bmp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460375"/>
            <a:ext cx="785813" cy="10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1071563" y="322263"/>
            <a:ext cx="683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 b="1" i="1" dirty="0" err="1">
                <a:solidFill>
                  <a:srgbClr val="CC0099"/>
                </a:solidFill>
                <a:latin typeface="Arial" panose="020B0604020202020204" pitchFamily="34" charset="0"/>
              </a:rPr>
              <a:t>Differenzierung</a:t>
            </a:r>
            <a:r>
              <a:rPr lang="hu-HU" altLang="hu-HU" sz="2400" b="1" i="1" dirty="0">
                <a:solidFill>
                  <a:srgbClr val="CC0099"/>
                </a:solidFill>
                <a:latin typeface="Arial" panose="020B0604020202020204" pitchFamily="34" charset="0"/>
              </a:rPr>
              <a:t> des </a:t>
            </a:r>
            <a:r>
              <a:rPr lang="hu-HU" altLang="hu-HU" sz="2400" b="1" i="1" dirty="0" err="1">
                <a:solidFill>
                  <a:srgbClr val="CC0099"/>
                </a:solidFill>
                <a:latin typeface="Arial" panose="020B0604020202020204" pitchFamily="34" charset="0"/>
              </a:rPr>
              <a:t>Mesoderms</a:t>
            </a:r>
            <a:endParaRPr lang="hu-HU" altLang="hu-HU" sz="2400" b="1" i="1" dirty="0">
              <a:solidFill>
                <a:srgbClr val="CC0099"/>
              </a:solidFill>
              <a:latin typeface="Arial" panose="020B0604020202020204" pitchFamily="34" charset="0"/>
            </a:endParaRP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499350" y="5605463"/>
            <a:ext cx="14303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Intra-embryonales Zölom</a:t>
            </a:r>
          </a:p>
        </p:txBody>
      </p:sp>
      <p:sp>
        <p:nvSpPr>
          <p:cNvPr id="87069" name="Line 29"/>
          <p:cNvSpPr>
            <a:spLocks noChangeShapeType="1"/>
          </p:cNvSpPr>
          <p:nvPr/>
        </p:nvSpPr>
        <p:spPr bwMode="auto">
          <a:xfrm flipH="1" flipV="1">
            <a:off x="7748588" y="3998913"/>
            <a:ext cx="965200" cy="1952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339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F150D7-34DB-4E01-844A-CEC3E74D896F}" type="slidenum">
              <a:rPr lang="hu-HU" altLang="hu-HU"/>
              <a:pPr/>
              <a:t>5</a:t>
            </a:fld>
            <a:endParaRPr lang="hu-HU" altLang="hu-HU"/>
          </a:p>
        </p:txBody>
      </p:sp>
      <p:pic>
        <p:nvPicPr>
          <p:cNvPr id="88066" name="Picture 2" descr="C:\oktatás\FETAL\meso_05s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1606550"/>
            <a:ext cx="6354762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Freeform 3"/>
          <p:cNvSpPr>
            <a:spLocks/>
          </p:cNvSpPr>
          <p:nvPr/>
        </p:nvSpPr>
        <p:spPr bwMode="auto">
          <a:xfrm>
            <a:off x="1763713" y="2076450"/>
            <a:ext cx="2033587" cy="2005013"/>
          </a:xfrm>
          <a:custGeom>
            <a:avLst/>
            <a:gdLst>
              <a:gd name="T0" fmla="*/ 1041 w 1281"/>
              <a:gd name="T1" fmla="*/ 12 h 1263"/>
              <a:gd name="T2" fmla="*/ 987 w 1281"/>
              <a:gd name="T3" fmla="*/ 0 h 1263"/>
              <a:gd name="T4" fmla="*/ 897 w 1281"/>
              <a:gd name="T5" fmla="*/ 30 h 1263"/>
              <a:gd name="T6" fmla="*/ 792 w 1281"/>
              <a:gd name="T7" fmla="*/ 87 h 1263"/>
              <a:gd name="T8" fmla="*/ 684 w 1281"/>
              <a:gd name="T9" fmla="*/ 150 h 1263"/>
              <a:gd name="T10" fmla="*/ 549 w 1281"/>
              <a:gd name="T11" fmla="*/ 201 h 1263"/>
              <a:gd name="T12" fmla="*/ 417 w 1281"/>
              <a:gd name="T13" fmla="*/ 297 h 1263"/>
              <a:gd name="T14" fmla="*/ 315 w 1281"/>
              <a:gd name="T15" fmla="*/ 399 h 1263"/>
              <a:gd name="T16" fmla="*/ 222 w 1281"/>
              <a:gd name="T17" fmla="*/ 510 h 1263"/>
              <a:gd name="T18" fmla="*/ 123 w 1281"/>
              <a:gd name="T19" fmla="*/ 615 h 1263"/>
              <a:gd name="T20" fmla="*/ 33 w 1281"/>
              <a:gd name="T21" fmla="*/ 744 h 1263"/>
              <a:gd name="T22" fmla="*/ 0 w 1281"/>
              <a:gd name="T23" fmla="*/ 846 h 1263"/>
              <a:gd name="T24" fmla="*/ 51 w 1281"/>
              <a:gd name="T25" fmla="*/ 903 h 1263"/>
              <a:gd name="T26" fmla="*/ 126 w 1281"/>
              <a:gd name="T27" fmla="*/ 927 h 1263"/>
              <a:gd name="T28" fmla="*/ 180 w 1281"/>
              <a:gd name="T29" fmla="*/ 933 h 1263"/>
              <a:gd name="T30" fmla="*/ 198 w 1281"/>
              <a:gd name="T31" fmla="*/ 960 h 1263"/>
              <a:gd name="T32" fmla="*/ 249 w 1281"/>
              <a:gd name="T33" fmla="*/ 1008 h 1263"/>
              <a:gd name="T34" fmla="*/ 258 w 1281"/>
              <a:gd name="T35" fmla="*/ 1053 h 1263"/>
              <a:gd name="T36" fmla="*/ 333 w 1281"/>
              <a:gd name="T37" fmla="*/ 1095 h 1263"/>
              <a:gd name="T38" fmla="*/ 402 w 1281"/>
              <a:gd name="T39" fmla="*/ 1128 h 1263"/>
              <a:gd name="T40" fmla="*/ 489 w 1281"/>
              <a:gd name="T41" fmla="*/ 1179 h 1263"/>
              <a:gd name="T42" fmla="*/ 549 w 1281"/>
              <a:gd name="T43" fmla="*/ 1170 h 1263"/>
              <a:gd name="T44" fmla="*/ 621 w 1281"/>
              <a:gd name="T45" fmla="*/ 1173 h 1263"/>
              <a:gd name="T46" fmla="*/ 690 w 1281"/>
              <a:gd name="T47" fmla="*/ 1200 h 1263"/>
              <a:gd name="T48" fmla="*/ 747 w 1281"/>
              <a:gd name="T49" fmla="*/ 1227 h 1263"/>
              <a:gd name="T50" fmla="*/ 789 w 1281"/>
              <a:gd name="T51" fmla="*/ 1203 h 1263"/>
              <a:gd name="T52" fmla="*/ 837 w 1281"/>
              <a:gd name="T53" fmla="*/ 1248 h 1263"/>
              <a:gd name="T54" fmla="*/ 927 w 1281"/>
              <a:gd name="T55" fmla="*/ 1257 h 1263"/>
              <a:gd name="T56" fmla="*/ 996 w 1281"/>
              <a:gd name="T57" fmla="*/ 1251 h 1263"/>
              <a:gd name="T58" fmla="*/ 1059 w 1281"/>
              <a:gd name="T59" fmla="*/ 1233 h 1263"/>
              <a:gd name="T60" fmla="*/ 1098 w 1281"/>
              <a:gd name="T61" fmla="*/ 1254 h 1263"/>
              <a:gd name="T62" fmla="*/ 1143 w 1281"/>
              <a:gd name="T63" fmla="*/ 1239 h 1263"/>
              <a:gd name="T64" fmla="*/ 1281 w 1281"/>
              <a:gd name="T65" fmla="*/ 1164 h 1263"/>
              <a:gd name="T66" fmla="*/ 1263 w 1281"/>
              <a:gd name="T67" fmla="*/ 1023 h 1263"/>
              <a:gd name="T68" fmla="*/ 1224 w 1281"/>
              <a:gd name="T69" fmla="*/ 972 h 1263"/>
              <a:gd name="T70" fmla="*/ 1197 w 1281"/>
              <a:gd name="T71" fmla="*/ 900 h 1263"/>
              <a:gd name="T72" fmla="*/ 1104 w 1281"/>
              <a:gd name="T73" fmla="*/ 855 h 1263"/>
              <a:gd name="T74" fmla="*/ 1071 w 1281"/>
              <a:gd name="T75" fmla="*/ 786 h 1263"/>
              <a:gd name="T76" fmla="*/ 1056 w 1281"/>
              <a:gd name="T77" fmla="*/ 720 h 1263"/>
              <a:gd name="T78" fmla="*/ 1074 w 1281"/>
              <a:gd name="T79" fmla="*/ 624 h 1263"/>
              <a:gd name="T80" fmla="*/ 1044 w 1281"/>
              <a:gd name="T81" fmla="*/ 570 h 1263"/>
              <a:gd name="T82" fmla="*/ 1038 w 1281"/>
              <a:gd name="T83" fmla="*/ 513 h 1263"/>
              <a:gd name="T84" fmla="*/ 1062 w 1281"/>
              <a:gd name="T85" fmla="*/ 456 h 1263"/>
              <a:gd name="T86" fmla="*/ 1056 w 1281"/>
              <a:gd name="T87" fmla="*/ 381 h 1263"/>
              <a:gd name="T88" fmla="*/ 1086 w 1281"/>
              <a:gd name="T89" fmla="*/ 321 h 1263"/>
              <a:gd name="T90" fmla="*/ 1074 w 1281"/>
              <a:gd name="T91" fmla="*/ 255 h 1263"/>
              <a:gd name="T92" fmla="*/ 1104 w 1281"/>
              <a:gd name="T93" fmla="*/ 171 h 1263"/>
              <a:gd name="T94" fmla="*/ 1116 w 1281"/>
              <a:gd name="T95" fmla="*/ 84 h 1263"/>
              <a:gd name="T96" fmla="*/ 1083 w 1281"/>
              <a:gd name="T97" fmla="*/ 39 h 1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1" h="1263">
                <a:moveTo>
                  <a:pt x="1059" y="27"/>
                </a:moveTo>
                <a:lnTo>
                  <a:pt x="1041" y="12"/>
                </a:lnTo>
                <a:lnTo>
                  <a:pt x="1011" y="0"/>
                </a:lnTo>
                <a:lnTo>
                  <a:pt x="987" y="0"/>
                </a:lnTo>
                <a:lnTo>
                  <a:pt x="936" y="3"/>
                </a:lnTo>
                <a:lnTo>
                  <a:pt x="897" y="30"/>
                </a:lnTo>
                <a:lnTo>
                  <a:pt x="855" y="54"/>
                </a:lnTo>
                <a:lnTo>
                  <a:pt x="792" y="87"/>
                </a:lnTo>
                <a:lnTo>
                  <a:pt x="729" y="123"/>
                </a:lnTo>
                <a:lnTo>
                  <a:pt x="684" y="150"/>
                </a:lnTo>
                <a:lnTo>
                  <a:pt x="621" y="171"/>
                </a:lnTo>
                <a:lnTo>
                  <a:pt x="549" y="201"/>
                </a:lnTo>
                <a:lnTo>
                  <a:pt x="471" y="246"/>
                </a:lnTo>
                <a:lnTo>
                  <a:pt x="417" y="297"/>
                </a:lnTo>
                <a:lnTo>
                  <a:pt x="363" y="345"/>
                </a:lnTo>
                <a:lnTo>
                  <a:pt x="315" y="399"/>
                </a:lnTo>
                <a:lnTo>
                  <a:pt x="276" y="450"/>
                </a:lnTo>
                <a:lnTo>
                  <a:pt x="222" y="510"/>
                </a:lnTo>
                <a:lnTo>
                  <a:pt x="174" y="555"/>
                </a:lnTo>
                <a:lnTo>
                  <a:pt x="123" y="615"/>
                </a:lnTo>
                <a:lnTo>
                  <a:pt x="69" y="690"/>
                </a:lnTo>
                <a:lnTo>
                  <a:pt x="33" y="744"/>
                </a:lnTo>
                <a:lnTo>
                  <a:pt x="9" y="786"/>
                </a:lnTo>
                <a:lnTo>
                  <a:pt x="0" y="846"/>
                </a:lnTo>
                <a:lnTo>
                  <a:pt x="18" y="870"/>
                </a:lnTo>
                <a:lnTo>
                  <a:pt x="51" y="903"/>
                </a:lnTo>
                <a:lnTo>
                  <a:pt x="90" y="918"/>
                </a:lnTo>
                <a:lnTo>
                  <a:pt x="126" y="927"/>
                </a:lnTo>
                <a:lnTo>
                  <a:pt x="156" y="936"/>
                </a:lnTo>
                <a:lnTo>
                  <a:pt x="180" y="933"/>
                </a:lnTo>
                <a:lnTo>
                  <a:pt x="198" y="933"/>
                </a:lnTo>
                <a:lnTo>
                  <a:pt x="198" y="960"/>
                </a:lnTo>
                <a:lnTo>
                  <a:pt x="216" y="993"/>
                </a:lnTo>
                <a:lnTo>
                  <a:pt x="249" y="1008"/>
                </a:lnTo>
                <a:lnTo>
                  <a:pt x="270" y="1029"/>
                </a:lnTo>
                <a:lnTo>
                  <a:pt x="258" y="1053"/>
                </a:lnTo>
                <a:lnTo>
                  <a:pt x="279" y="1077"/>
                </a:lnTo>
                <a:lnTo>
                  <a:pt x="333" y="1095"/>
                </a:lnTo>
                <a:lnTo>
                  <a:pt x="360" y="1140"/>
                </a:lnTo>
                <a:lnTo>
                  <a:pt x="402" y="1128"/>
                </a:lnTo>
                <a:lnTo>
                  <a:pt x="459" y="1155"/>
                </a:lnTo>
                <a:lnTo>
                  <a:pt x="489" y="1179"/>
                </a:lnTo>
                <a:lnTo>
                  <a:pt x="531" y="1185"/>
                </a:lnTo>
                <a:lnTo>
                  <a:pt x="549" y="1170"/>
                </a:lnTo>
                <a:lnTo>
                  <a:pt x="561" y="1152"/>
                </a:lnTo>
                <a:lnTo>
                  <a:pt x="621" y="1173"/>
                </a:lnTo>
                <a:lnTo>
                  <a:pt x="681" y="1173"/>
                </a:lnTo>
                <a:lnTo>
                  <a:pt x="690" y="1200"/>
                </a:lnTo>
                <a:lnTo>
                  <a:pt x="705" y="1212"/>
                </a:lnTo>
                <a:lnTo>
                  <a:pt x="747" y="1227"/>
                </a:lnTo>
                <a:lnTo>
                  <a:pt x="765" y="1227"/>
                </a:lnTo>
                <a:lnTo>
                  <a:pt x="789" y="1203"/>
                </a:lnTo>
                <a:lnTo>
                  <a:pt x="825" y="1230"/>
                </a:lnTo>
                <a:lnTo>
                  <a:pt x="837" y="1248"/>
                </a:lnTo>
                <a:lnTo>
                  <a:pt x="867" y="1263"/>
                </a:lnTo>
                <a:lnTo>
                  <a:pt x="927" y="1257"/>
                </a:lnTo>
                <a:lnTo>
                  <a:pt x="960" y="1233"/>
                </a:lnTo>
                <a:lnTo>
                  <a:pt x="996" y="1251"/>
                </a:lnTo>
                <a:lnTo>
                  <a:pt x="1038" y="1239"/>
                </a:lnTo>
                <a:lnTo>
                  <a:pt x="1059" y="1233"/>
                </a:lnTo>
                <a:lnTo>
                  <a:pt x="1077" y="1242"/>
                </a:lnTo>
                <a:lnTo>
                  <a:pt x="1098" y="1254"/>
                </a:lnTo>
                <a:lnTo>
                  <a:pt x="1128" y="1257"/>
                </a:lnTo>
                <a:lnTo>
                  <a:pt x="1143" y="1239"/>
                </a:lnTo>
                <a:lnTo>
                  <a:pt x="1176" y="1245"/>
                </a:lnTo>
                <a:lnTo>
                  <a:pt x="1281" y="1164"/>
                </a:lnTo>
                <a:lnTo>
                  <a:pt x="1257" y="1062"/>
                </a:lnTo>
                <a:lnTo>
                  <a:pt x="1263" y="1023"/>
                </a:lnTo>
                <a:lnTo>
                  <a:pt x="1194" y="1002"/>
                </a:lnTo>
                <a:lnTo>
                  <a:pt x="1224" y="972"/>
                </a:lnTo>
                <a:lnTo>
                  <a:pt x="1197" y="942"/>
                </a:lnTo>
                <a:lnTo>
                  <a:pt x="1197" y="900"/>
                </a:lnTo>
                <a:lnTo>
                  <a:pt x="1134" y="891"/>
                </a:lnTo>
                <a:lnTo>
                  <a:pt x="1104" y="855"/>
                </a:lnTo>
                <a:lnTo>
                  <a:pt x="1113" y="816"/>
                </a:lnTo>
                <a:lnTo>
                  <a:pt x="1071" y="786"/>
                </a:lnTo>
                <a:lnTo>
                  <a:pt x="1080" y="750"/>
                </a:lnTo>
                <a:lnTo>
                  <a:pt x="1056" y="720"/>
                </a:lnTo>
                <a:lnTo>
                  <a:pt x="1074" y="669"/>
                </a:lnTo>
                <a:lnTo>
                  <a:pt x="1074" y="624"/>
                </a:lnTo>
                <a:lnTo>
                  <a:pt x="1035" y="591"/>
                </a:lnTo>
                <a:lnTo>
                  <a:pt x="1044" y="570"/>
                </a:lnTo>
                <a:lnTo>
                  <a:pt x="1062" y="555"/>
                </a:lnTo>
                <a:lnTo>
                  <a:pt x="1038" y="513"/>
                </a:lnTo>
                <a:lnTo>
                  <a:pt x="1044" y="480"/>
                </a:lnTo>
                <a:lnTo>
                  <a:pt x="1062" y="456"/>
                </a:lnTo>
                <a:lnTo>
                  <a:pt x="1077" y="438"/>
                </a:lnTo>
                <a:lnTo>
                  <a:pt x="1056" y="381"/>
                </a:lnTo>
                <a:lnTo>
                  <a:pt x="1056" y="351"/>
                </a:lnTo>
                <a:lnTo>
                  <a:pt x="1086" y="321"/>
                </a:lnTo>
                <a:lnTo>
                  <a:pt x="1074" y="279"/>
                </a:lnTo>
                <a:lnTo>
                  <a:pt x="1074" y="255"/>
                </a:lnTo>
                <a:lnTo>
                  <a:pt x="1083" y="225"/>
                </a:lnTo>
                <a:lnTo>
                  <a:pt x="1104" y="171"/>
                </a:lnTo>
                <a:lnTo>
                  <a:pt x="1116" y="132"/>
                </a:lnTo>
                <a:lnTo>
                  <a:pt x="1116" y="84"/>
                </a:lnTo>
                <a:lnTo>
                  <a:pt x="1104" y="57"/>
                </a:lnTo>
                <a:lnTo>
                  <a:pt x="1083" y="39"/>
                </a:lnTo>
                <a:lnTo>
                  <a:pt x="1044" y="15"/>
                </a:lnTo>
              </a:path>
            </a:pathLst>
          </a:custGeom>
          <a:solidFill>
            <a:schemeClr val="folHlink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2182813" y="1084263"/>
            <a:ext cx="191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chemeClr val="accent2"/>
                </a:solidFill>
              </a:rPr>
              <a:t>Neuralrohr</a:t>
            </a:r>
            <a:endParaRPr lang="hu-HU" altLang="hu-HU" sz="3200" b="1">
              <a:solidFill>
                <a:schemeClr val="accent2"/>
              </a:solidFill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4037013" y="1149350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chemeClr val="accent2"/>
                </a:solidFill>
              </a:rPr>
              <a:t>Oberflächenektoderm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3154363" y="6208713"/>
            <a:ext cx="147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CC6600"/>
                </a:solidFill>
              </a:rPr>
              <a:t>Entoderm</a:t>
            </a:r>
            <a:endParaRPr lang="hu-HU" altLang="hu-HU" sz="1800" b="1">
              <a:solidFill>
                <a:srgbClr val="FF9900"/>
              </a:solidFill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1379538" y="6216650"/>
            <a:ext cx="1781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008000"/>
                </a:solidFill>
              </a:rPr>
              <a:t>Wolff-Gang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949325" y="1087438"/>
            <a:ext cx="1716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008000"/>
                </a:solidFill>
              </a:rPr>
              <a:t>Notochord</a:t>
            </a:r>
            <a:endParaRPr lang="hu-HU" altLang="hu-HU" sz="1800">
              <a:solidFill>
                <a:srgbClr val="008000"/>
              </a:solidFill>
            </a:endParaRP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4371975" y="6199188"/>
            <a:ext cx="820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FF0066"/>
                </a:solidFill>
              </a:rPr>
              <a:t>Aorta</a:t>
            </a:r>
            <a:endParaRPr lang="hu-HU" altLang="hu-HU" sz="3200" b="1">
              <a:solidFill>
                <a:srgbClr val="CC0099"/>
              </a:solidFill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5183188" y="6076950"/>
            <a:ext cx="1773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Splanchno-pleura</a:t>
            </a:r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flipH="1" flipV="1">
            <a:off x="4133850" y="4413250"/>
            <a:ext cx="738188" cy="185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8076" name="Line 12"/>
          <p:cNvSpPr>
            <a:spLocks noChangeShapeType="1"/>
          </p:cNvSpPr>
          <p:nvPr/>
        </p:nvSpPr>
        <p:spPr bwMode="auto">
          <a:xfrm flipH="1" flipV="1">
            <a:off x="5380038" y="5581650"/>
            <a:ext cx="820737" cy="531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8077" name="Line 13"/>
          <p:cNvSpPr>
            <a:spLocks noChangeShapeType="1"/>
          </p:cNvSpPr>
          <p:nvPr/>
        </p:nvSpPr>
        <p:spPr bwMode="auto">
          <a:xfrm flipV="1">
            <a:off x="2593975" y="4489450"/>
            <a:ext cx="454025" cy="1789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8078" name="Line 14"/>
          <p:cNvSpPr>
            <a:spLocks noChangeShapeType="1"/>
          </p:cNvSpPr>
          <p:nvPr/>
        </p:nvSpPr>
        <p:spPr bwMode="auto">
          <a:xfrm flipH="1" flipV="1">
            <a:off x="3394075" y="5670550"/>
            <a:ext cx="600075" cy="623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>
            <a:off x="3290888" y="1387475"/>
            <a:ext cx="620712" cy="1174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8080" name="Line 16"/>
          <p:cNvSpPr>
            <a:spLocks noChangeShapeType="1"/>
          </p:cNvSpPr>
          <p:nvPr/>
        </p:nvSpPr>
        <p:spPr bwMode="auto">
          <a:xfrm flipH="1">
            <a:off x="4916488" y="1435100"/>
            <a:ext cx="849312" cy="496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1339850" y="3192463"/>
            <a:ext cx="1343025" cy="985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88082" name="Group 18"/>
          <p:cNvGrpSpPr>
            <a:grpSpLocks/>
          </p:cNvGrpSpPr>
          <p:nvPr/>
        </p:nvGrpSpPr>
        <p:grpSpPr bwMode="auto">
          <a:xfrm>
            <a:off x="1012825" y="1581150"/>
            <a:ext cx="1835150" cy="1193800"/>
            <a:chOff x="638" y="996"/>
            <a:chExt cx="1156" cy="752"/>
          </a:xfrm>
        </p:grpSpPr>
        <p:sp>
          <p:nvSpPr>
            <p:cNvPr id="88083" name="Line 19"/>
            <p:cNvSpPr>
              <a:spLocks noChangeShapeType="1"/>
            </p:cNvSpPr>
            <p:nvPr/>
          </p:nvSpPr>
          <p:spPr bwMode="auto">
            <a:xfrm>
              <a:off x="1276" y="1238"/>
              <a:ext cx="518" cy="5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8084" name="Text Box 20"/>
            <p:cNvSpPr txBox="1">
              <a:spLocks noChangeArrowheads="1"/>
            </p:cNvSpPr>
            <p:nvPr/>
          </p:nvSpPr>
          <p:spPr bwMode="auto">
            <a:xfrm>
              <a:off x="638" y="996"/>
              <a:ext cx="663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sz="2000" b="1">
                  <a:solidFill>
                    <a:srgbClr val="CC3300"/>
                  </a:solidFill>
                </a:rPr>
                <a:t>Somite</a:t>
              </a:r>
            </a:p>
          </p:txBody>
        </p:sp>
      </p:grpSp>
      <p:sp>
        <p:nvSpPr>
          <p:cNvPr id="88085" name="Line 21"/>
          <p:cNvSpPr>
            <a:spLocks noChangeShapeType="1"/>
          </p:cNvSpPr>
          <p:nvPr/>
        </p:nvSpPr>
        <p:spPr bwMode="auto">
          <a:xfrm>
            <a:off x="2424113" y="1352550"/>
            <a:ext cx="1689100" cy="2403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8086" name="Text Box 22"/>
          <p:cNvSpPr txBox="1">
            <a:spLocks noChangeArrowheads="1"/>
          </p:cNvSpPr>
          <p:nvPr/>
        </p:nvSpPr>
        <p:spPr bwMode="auto">
          <a:xfrm>
            <a:off x="323850" y="2995613"/>
            <a:ext cx="1208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CC0099"/>
                </a:solidFill>
              </a:rPr>
              <a:t>Gonad</a:t>
            </a:r>
            <a:endParaRPr lang="hu-HU" altLang="hu-HU" sz="1800" b="1"/>
          </a:p>
        </p:txBody>
      </p:sp>
      <p:sp>
        <p:nvSpPr>
          <p:cNvPr id="88087" name="Text Box 23"/>
          <p:cNvSpPr txBox="1">
            <a:spLocks noChangeArrowheads="1"/>
          </p:cNvSpPr>
          <p:nvPr/>
        </p:nvSpPr>
        <p:spPr bwMode="auto">
          <a:xfrm>
            <a:off x="1236663" y="369888"/>
            <a:ext cx="683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 b="1" i="1">
                <a:solidFill>
                  <a:srgbClr val="CC0099"/>
                </a:solidFill>
                <a:latin typeface="Arial" panose="020B0604020202020204" pitchFamily="34" charset="0"/>
              </a:rPr>
              <a:t>Frühdifferenzierung der Somiten</a:t>
            </a:r>
          </a:p>
        </p:txBody>
      </p:sp>
      <p:grpSp>
        <p:nvGrpSpPr>
          <p:cNvPr id="88088" name="Group 24"/>
          <p:cNvGrpSpPr>
            <a:grpSpLocks/>
          </p:cNvGrpSpPr>
          <p:nvPr/>
        </p:nvGrpSpPr>
        <p:grpSpPr bwMode="auto">
          <a:xfrm>
            <a:off x="4835525" y="1600200"/>
            <a:ext cx="2681288" cy="1914525"/>
            <a:chOff x="3046" y="1008"/>
            <a:chExt cx="1689" cy="1206"/>
          </a:xfrm>
        </p:grpSpPr>
        <p:sp>
          <p:nvSpPr>
            <p:cNvPr id="88089" name="Freeform 25"/>
            <p:cNvSpPr>
              <a:spLocks/>
            </p:cNvSpPr>
            <p:nvPr/>
          </p:nvSpPr>
          <p:spPr bwMode="auto">
            <a:xfrm>
              <a:off x="3046" y="1314"/>
              <a:ext cx="1080" cy="900"/>
            </a:xfrm>
            <a:custGeom>
              <a:avLst/>
              <a:gdLst>
                <a:gd name="T0" fmla="*/ 21 w 1080"/>
                <a:gd name="T1" fmla="*/ 237 h 900"/>
                <a:gd name="T2" fmla="*/ 12 w 1080"/>
                <a:gd name="T3" fmla="*/ 186 h 900"/>
                <a:gd name="T4" fmla="*/ 3 w 1080"/>
                <a:gd name="T5" fmla="*/ 147 h 900"/>
                <a:gd name="T6" fmla="*/ 0 w 1080"/>
                <a:gd name="T7" fmla="*/ 105 h 900"/>
                <a:gd name="T8" fmla="*/ 9 w 1080"/>
                <a:gd name="T9" fmla="*/ 72 h 900"/>
                <a:gd name="T10" fmla="*/ 30 w 1080"/>
                <a:gd name="T11" fmla="*/ 48 h 900"/>
                <a:gd name="T12" fmla="*/ 63 w 1080"/>
                <a:gd name="T13" fmla="*/ 24 h 900"/>
                <a:gd name="T14" fmla="*/ 99 w 1080"/>
                <a:gd name="T15" fmla="*/ 9 h 900"/>
                <a:gd name="T16" fmla="*/ 135 w 1080"/>
                <a:gd name="T17" fmla="*/ 3 h 900"/>
                <a:gd name="T18" fmla="*/ 168 w 1080"/>
                <a:gd name="T19" fmla="*/ 0 h 900"/>
                <a:gd name="T20" fmla="*/ 207 w 1080"/>
                <a:gd name="T21" fmla="*/ 12 h 900"/>
                <a:gd name="T22" fmla="*/ 258 w 1080"/>
                <a:gd name="T23" fmla="*/ 21 h 900"/>
                <a:gd name="T24" fmla="*/ 297 w 1080"/>
                <a:gd name="T25" fmla="*/ 45 h 900"/>
                <a:gd name="T26" fmla="*/ 339 w 1080"/>
                <a:gd name="T27" fmla="*/ 78 h 900"/>
                <a:gd name="T28" fmla="*/ 381 w 1080"/>
                <a:gd name="T29" fmla="*/ 102 h 900"/>
                <a:gd name="T30" fmla="*/ 456 w 1080"/>
                <a:gd name="T31" fmla="*/ 135 h 900"/>
                <a:gd name="T32" fmla="*/ 507 w 1080"/>
                <a:gd name="T33" fmla="*/ 168 h 900"/>
                <a:gd name="T34" fmla="*/ 561 w 1080"/>
                <a:gd name="T35" fmla="*/ 204 h 900"/>
                <a:gd name="T36" fmla="*/ 612 w 1080"/>
                <a:gd name="T37" fmla="*/ 225 h 900"/>
                <a:gd name="T38" fmla="*/ 654 w 1080"/>
                <a:gd name="T39" fmla="*/ 255 h 900"/>
                <a:gd name="T40" fmla="*/ 696 w 1080"/>
                <a:gd name="T41" fmla="*/ 285 h 900"/>
                <a:gd name="T42" fmla="*/ 732 w 1080"/>
                <a:gd name="T43" fmla="*/ 324 h 900"/>
                <a:gd name="T44" fmla="*/ 774 w 1080"/>
                <a:gd name="T45" fmla="*/ 369 h 900"/>
                <a:gd name="T46" fmla="*/ 804 w 1080"/>
                <a:gd name="T47" fmla="*/ 408 h 900"/>
                <a:gd name="T48" fmla="*/ 852 w 1080"/>
                <a:gd name="T49" fmla="*/ 462 h 900"/>
                <a:gd name="T50" fmla="*/ 885 w 1080"/>
                <a:gd name="T51" fmla="*/ 507 h 900"/>
                <a:gd name="T52" fmla="*/ 927 w 1080"/>
                <a:gd name="T53" fmla="*/ 558 h 900"/>
                <a:gd name="T54" fmla="*/ 966 w 1080"/>
                <a:gd name="T55" fmla="*/ 603 h 900"/>
                <a:gd name="T56" fmla="*/ 996 w 1080"/>
                <a:gd name="T57" fmla="*/ 639 h 900"/>
                <a:gd name="T58" fmla="*/ 1014 w 1080"/>
                <a:gd name="T59" fmla="*/ 672 h 900"/>
                <a:gd name="T60" fmla="*/ 1032 w 1080"/>
                <a:gd name="T61" fmla="*/ 696 h 900"/>
                <a:gd name="T62" fmla="*/ 1050 w 1080"/>
                <a:gd name="T63" fmla="*/ 714 h 900"/>
                <a:gd name="T64" fmla="*/ 1065 w 1080"/>
                <a:gd name="T65" fmla="*/ 744 h 900"/>
                <a:gd name="T66" fmla="*/ 1077 w 1080"/>
                <a:gd name="T67" fmla="*/ 774 h 900"/>
                <a:gd name="T68" fmla="*/ 1080 w 1080"/>
                <a:gd name="T69" fmla="*/ 798 h 900"/>
                <a:gd name="T70" fmla="*/ 1074 w 1080"/>
                <a:gd name="T71" fmla="*/ 825 h 900"/>
                <a:gd name="T72" fmla="*/ 1059 w 1080"/>
                <a:gd name="T73" fmla="*/ 852 h 900"/>
                <a:gd name="T74" fmla="*/ 1047 w 1080"/>
                <a:gd name="T75" fmla="*/ 873 h 900"/>
                <a:gd name="T76" fmla="*/ 1029 w 1080"/>
                <a:gd name="T77" fmla="*/ 882 h 900"/>
                <a:gd name="T78" fmla="*/ 1005 w 1080"/>
                <a:gd name="T79" fmla="*/ 894 h 900"/>
                <a:gd name="T80" fmla="*/ 978 w 1080"/>
                <a:gd name="T81" fmla="*/ 900 h 900"/>
                <a:gd name="T82" fmla="*/ 957 w 1080"/>
                <a:gd name="T83" fmla="*/ 900 h 900"/>
                <a:gd name="T84" fmla="*/ 933 w 1080"/>
                <a:gd name="T85" fmla="*/ 897 h 900"/>
                <a:gd name="T86" fmla="*/ 903 w 1080"/>
                <a:gd name="T87" fmla="*/ 879 h 900"/>
                <a:gd name="T88" fmla="*/ 849 w 1080"/>
                <a:gd name="T89" fmla="*/ 702 h 900"/>
                <a:gd name="T90" fmla="*/ 630 w 1080"/>
                <a:gd name="T91" fmla="*/ 546 h 900"/>
                <a:gd name="T92" fmla="*/ 114 w 1080"/>
                <a:gd name="T93" fmla="*/ 252 h 900"/>
                <a:gd name="T94" fmla="*/ 18 w 1080"/>
                <a:gd name="T95" fmla="*/ 216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80" h="900">
                  <a:moveTo>
                    <a:pt x="21" y="237"/>
                  </a:moveTo>
                  <a:lnTo>
                    <a:pt x="12" y="186"/>
                  </a:lnTo>
                  <a:lnTo>
                    <a:pt x="3" y="147"/>
                  </a:lnTo>
                  <a:lnTo>
                    <a:pt x="0" y="105"/>
                  </a:lnTo>
                  <a:lnTo>
                    <a:pt x="9" y="72"/>
                  </a:lnTo>
                  <a:lnTo>
                    <a:pt x="30" y="48"/>
                  </a:lnTo>
                  <a:lnTo>
                    <a:pt x="63" y="24"/>
                  </a:lnTo>
                  <a:lnTo>
                    <a:pt x="99" y="9"/>
                  </a:lnTo>
                  <a:lnTo>
                    <a:pt x="135" y="3"/>
                  </a:lnTo>
                  <a:lnTo>
                    <a:pt x="168" y="0"/>
                  </a:lnTo>
                  <a:lnTo>
                    <a:pt x="207" y="12"/>
                  </a:lnTo>
                  <a:lnTo>
                    <a:pt x="258" y="21"/>
                  </a:lnTo>
                  <a:lnTo>
                    <a:pt x="297" y="45"/>
                  </a:lnTo>
                  <a:lnTo>
                    <a:pt x="339" y="78"/>
                  </a:lnTo>
                  <a:lnTo>
                    <a:pt x="381" y="102"/>
                  </a:lnTo>
                  <a:lnTo>
                    <a:pt x="456" y="135"/>
                  </a:lnTo>
                  <a:lnTo>
                    <a:pt x="507" y="168"/>
                  </a:lnTo>
                  <a:lnTo>
                    <a:pt x="561" y="204"/>
                  </a:lnTo>
                  <a:lnTo>
                    <a:pt x="612" y="225"/>
                  </a:lnTo>
                  <a:lnTo>
                    <a:pt x="654" y="255"/>
                  </a:lnTo>
                  <a:lnTo>
                    <a:pt x="696" y="285"/>
                  </a:lnTo>
                  <a:lnTo>
                    <a:pt x="732" y="324"/>
                  </a:lnTo>
                  <a:lnTo>
                    <a:pt x="774" y="369"/>
                  </a:lnTo>
                  <a:lnTo>
                    <a:pt x="804" y="408"/>
                  </a:lnTo>
                  <a:lnTo>
                    <a:pt x="852" y="462"/>
                  </a:lnTo>
                  <a:lnTo>
                    <a:pt x="885" y="507"/>
                  </a:lnTo>
                  <a:lnTo>
                    <a:pt x="927" y="558"/>
                  </a:lnTo>
                  <a:lnTo>
                    <a:pt x="966" y="603"/>
                  </a:lnTo>
                  <a:lnTo>
                    <a:pt x="996" y="639"/>
                  </a:lnTo>
                  <a:lnTo>
                    <a:pt x="1014" y="672"/>
                  </a:lnTo>
                  <a:lnTo>
                    <a:pt x="1032" y="696"/>
                  </a:lnTo>
                  <a:lnTo>
                    <a:pt x="1050" y="714"/>
                  </a:lnTo>
                  <a:lnTo>
                    <a:pt x="1065" y="744"/>
                  </a:lnTo>
                  <a:lnTo>
                    <a:pt x="1077" y="774"/>
                  </a:lnTo>
                  <a:lnTo>
                    <a:pt x="1080" y="798"/>
                  </a:lnTo>
                  <a:lnTo>
                    <a:pt x="1074" y="825"/>
                  </a:lnTo>
                  <a:lnTo>
                    <a:pt x="1059" y="852"/>
                  </a:lnTo>
                  <a:lnTo>
                    <a:pt x="1047" y="873"/>
                  </a:lnTo>
                  <a:lnTo>
                    <a:pt x="1029" y="882"/>
                  </a:lnTo>
                  <a:lnTo>
                    <a:pt x="1005" y="894"/>
                  </a:lnTo>
                  <a:lnTo>
                    <a:pt x="978" y="900"/>
                  </a:lnTo>
                  <a:lnTo>
                    <a:pt x="957" y="900"/>
                  </a:lnTo>
                  <a:lnTo>
                    <a:pt x="933" y="897"/>
                  </a:lnTo>
                  <a:lnTo>
                    <a:pt x="903" y="879"/>
                  </a:lnTo>
                  <a:lnTo>
                    <a:pt x="849" y="702"/>
                  </a:lnTo>
                  <a:lnTo>
                    <a:pt x="630" y="546"/>
                  </a:lnTo>
                  <a:lnTo>
                    <a:pt x="114" y="252"/>
                  </a:lnTo>
                  <a:lnTo>
                    <a:pt x="18" y="216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8090" name="Text Box 26"/>
            <p:cNvSpPr txBox="1">
              <a:spLocks noChangeArrowheads="1"/>
            </p:cNvSpPr>
            <p:nvPr/>
          </p:nvSpPr>
          <p:spPr bwMode="auto">
            <a:xfrm>
              <a:off x="3813" y="1008"/>
              <a:ext cx="92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sz="2000" b="1">
                  <a:solidFill>
                    <a:srgbClr val="CC3300"/>
                  </a:solidFill>
                </a:rPr>
                <a:t>Dermatom</a:t>
              </a:r>
            </a:p>
          </p:txBody>
        </p:sp>
        <p:sp>
          <p:nvSpPr>
            <p:cNvPr id="88091" name="Line 27"/>
            <p:cNvSpPr>
              <a:spLocks noChangeShapeType="1"/>
            </p:cNvSpPr>
            <p:nvPr/>
          </p:nvSpPr>
          <p:spPr bwMode="auto">
            <a:xfrm flipH="1">
              <a:off x="3380" y="1245"/>
              <a:ext cx="445" cy="2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8092" name="Oval 28"/>
          <p:cNvSpPr>
            <a:spLocks noChangeArrowheads="1"/>
          </p:cNvSpPr>
          <p:nvPr/>
        </p:nvSpPr>
        <p:spPr bwMode="auto">
          <a:xfrm>
            <a:off x="2679700" y="3086100"/>
            <a:ext cx="546100" cy="5461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88093" name="Group 29"/>
          <p:cNvGrpSpPr>
            <a:grpSpLocks/>
          </p:cNvGrpSpPr>
          <p:nvPr/>
        </p:nvGrpSpPr>
        <p:grpSpPr bwMode="auto">
          <a:xfrm>
            <a:off x="4464050" y="2528888"/>
            <a:ext cx="4043363" cy="1552575"/>
            <a:chOff x="2812" y="1593"/>
            <a:chExt cx="2547" cy="978"/>
          </a:xfrm>
        </p:grpSpPr>
        <p:sp>
          <p:nvSpPr>
            <p:cNvPr id="88094" name="Freeform 30"/>
            <p:cNvSpPr>
              <a:spLocks/>
            </p:cNvSpPr>
            <p:nvPr/>
          </p:nvSpPr>
          <p:spPr bwMode="auto">
            <a:xfrm>
              <a:off x="2812" y="1593"/>
              <a:ext cx="1125" cy="978"/>
            </a:xfrm>
            <a:custGeom>
              <a:avLst/>
              <a:gdLst>
                <a:gd name="T0" fmla="*/ 261 w 1125"/>
                <a:gd name="T1" fmla="*/ 48 h 978"/>
                <a:gd name="T2" fmla="*/ 261 w 1125"/>
                <a:gd name="T3" fmla="*/ 90 h 978"/>
                <a:gd name="T4" fmla="*/ 282 w 1125"/>
                <a:gd name="T5" fmla="*/ 123 h 978"/>
                <a:gd name="T6" fmla="*/ 267 w 1125"/>
                <a:gd name="T7" fmla="*/ 171 h 978"/>
                <a:gd name="T8" fmla="*/ 246 w 1125"/>
                <a:gd name="T9" fmla="*/ 222 h 978"/>
                <a:gd name="T10" fmla="*/ 255 w 1125"/>
                <a:gd name="T11" fmla="*/ 276 h 978"/>
                <a:gd name="T12" fmla="*/ 231 w 1125"/>
                <a:gd name="T13" fmla="*/ 318 h 978"/>
                <a:gd name="T14" fmla="*/ 213 w 1125"/>
                <a:gd name="T15" fmla="*/ 375 h 978"/>
                <a:gd name="T16" fmla="*/ 210 w 1125"/>
                <a:gd name="T17" fmla="*/ 432 h 978"/>
                <a:gd name="T18" fmla="*/ 183 w 1125"/>
                <a:gd name="T19" fmla="*/ 465 h 978"/>
                <a:gd name="T20" fmla="*/ 180 w 1125"/>
                <a:gd name="T21" fmla="*/ 519 h 978"/>
                <a:gd name="T22" fmla="*/ 117 w 1125"/>
                <a:gd name="T23" fmla="*/ 546 h 978"/>
                <a:gd name="T24" fmla="*/ 105 w 1125"/>
                <a:gd name="T25" fmla="*/ 603 h 978"/>
                <a:gd name="T26" fmla="*/ 81 w 1125"/>
                <a:gd name="T27" fmla="*/ 657 h 978"/>
                <a:gd name="T28" fmla="*/ 42 w 1125"/>
                <a:gd name="T29" fmla="*/ 699 h 978"/>
                <a:gd name="T30" fmla="*/ 33 w 1125"/>
                <a:gd name="T31" fmla="*/ 744 h 978"/>
                <a:gd name="T32" fmla="*/ 6 w 1125"/>
                <a:gd name="T33" fmla="*/ 777 h 978"/>
                <a:gd name="T34" fmla="*/ 15 w 1125"/>
                <a:gd name="T35" fmla="*/ 816 h 978"/>
                <a:gd name="T36" fmla="*/ 54 w 1125"/>
                <a:gd name="T37" fmla="*/ 831 h 978"/>
                <a:gd name="T38" fmla="*/ 33 w 1125"/>
                <a:gd name="T39" fmla="*/ 870 h 978"/>
                <a:gd name="T40" fmla="*/ 60 w 1125"/>
                <a:gd name="T41" fmla="*/ 930 h 978"/>
                <a:gd name="T42" fmla="*/ 126 w 1125"/>
                <a:gd name="T43" fmla="*/ 927 h 978"/>
                <a:gd name="T44" fmla="*/ 177 w 1125"/>
                <a:gd name="T45" fmla="*/ 945 h 978"/>
                <a:gd name="T46" fmla="*/ 234 w 1125"/>
                <a:gd name="T47" fmla="*/ 951 h 978"/>
                <a:gd name="T48" fmla="*/ 291 w 1125"/>
                <a:gd name="T49" fmla="*/ 978 h 978"/>
                <a:gd name="T50" fmla="*/ 342 w 1125"/>
                <a:gd name="T51" fmla="*/ 954 h 978"/>
                <a:gd name="T52" fmla="*/ 354 w 1125"/>
                <a:gd name="T53" fmla="*/ 906 h 978"/>
                <a:gd name="T54" fmla="*/ 462 w 1125"/>
                <a:gd name="T55" fmla="*/ 930 h 978"/>
                <a:gd name="T56" fmla="*/ 528 w 1125"/>
                <a:gd name="T57" fmla="*/ 921 h 978"/>
                <a:gd name="T58" fmla="*/ 582 w 1125"/>
                <a:gd name="T59" fmla="*/ 912 h 978"/>
                <a:gd name="T60" fmla="*/ 636 w 1125"/>
                <a:gd name="T61" fmla="*/ 885 h 978"/>
                <a:gd name="T62" fmla="*/ 675 w 1125"/>
                <a:gd name="T63" fmla="*/ 852 h 978"/>
                <a:gd name="T64" fmla="*/ 714 w 1125"/>
                <a:gd name="T65" fmla="*/ 891 h 978"/>
                <a:gd name="T66" fmla="*/ 759 w 1125"/>
                <a:gd name="T67" fmla="*/ 870 h 978"/>
                <a:gd name="T68" fmla="*/ 807 w 1125"/>
                <a:gd name="T69" fmla="*/ 858 h 978"/>
                <a:gd name="T70" fmla="*/ 867 w 1125"/>
                <a:gd name="T71" fmla="*/ 849 h 978"/>
                <a:gd name="T72" fmla="*/ 909 w 1125"/>
                <a:gd name="T73" fmla="*/ 828 h 978"/>
                <a:gd name="T74" fmla="*/ 939 w 1125"/>
                <a:gd name="T75" fmla="*/ 786 h 978"/>
                <a:gd name="T76" fmla="*/ 975 w 1125"/>
                <a:gd name="T77" fmla="*/ 750 h 978"/>
                <a:gd name="T78" fmla="*/ 1008 w 1125"/>
                <a:gd name="T79" fmla="*/ 705 h 978"/>
                <a:gd name="T80" fmla="*/ 1041 w 1125"/>
                <a:gd name="T81" fmla="*/ 669 h 978"/>
                <a:gd name="T82" fmla="*/ 1068 w 1125"/>
                <a:gd name="T83" fmla="*/ 651 h 978"/>
                <a:gd name="T84" fmla="*/ 1104 w 1125"/>
                <a:gd name="T85" fmla="*/ 618 h 978"/>
                <a:gd name="T86" fmla="*/ 1089 w 1125"/>
                <a:gd name="T87" fmla="*/ 453 h 978"/>
                <a:gd name="T88" fmla="*/ 864 w 1125"/>
                <a:gd name="T89" fmla="*/ 279 h 978"/>
                <a:gd name="T90" fmla="*/ 582 w 1125"/>
                <a:gd name="T91" fmla="*/ 117 h 978"/>
                <a:gd name="T92" fmla="*/ 414 w 1125"/>
                <a:gd name="T93" fmla="*/ 0 h 978"/>
                <a:gd name="T94" fmla="*/ 315 w 1125"/>
                <a:gd name="T95" fmla="*/ 12 h 978"/>
                <a:gd name="T96" fmla="*/ 276 w 1125"/>
                <a:gd name="T97" fmla="*/ 27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5" h="978">
                  <a:moveTo>
                    <a:pt x="276" y="27"/>
                  </a:moveTo>
                  <a:lnTo>
                    <a:pt x="261" y="48"/>
                  </a:lnTo>
                  <a:lnTo>
                    <a:pt x="249" y="72"/>
                  </a:lnTo>
                  <a:lnTo>
                    <a:pt x="261" y="90"/>
                  </a:lnTo>
                  <a:lnTo>
                    <a:pt x="279" y="105"/>
                  </a:lnTo>
                  <a:lnTo>
                    <a:pt x="282" y="123"/>
                  </a:lnTo>
                  <a:lnTo>
                    <a:pt x="270" y="150"/>
                  </a:lnTo>
                  <a:lnTo>
                    <a:pt x="267" y="171"/>
                  </a:lnTo>
                  <a:lnTo>
                    <a:pt x="270" y="195"/>
                  </a:lnTo>
                  <a:lnTo>
                    <a:pt x="246" y="222"/>
                  </a:lnTo>
                  <a:lnTo>
                    <a:pt x="258" y="252"/>
                  </a:lnTo>
                  <a:lnTo>
                    <a:pt x="255" y="276"/>
                  </a:lnTo>
                  <a:lnTo>
                    <a:pt x="237" y="297"/>
                  </a:lnTo>
                  <a:lnTo>
                    <a:pt x="231" y="318"/>
                  </a:lnTo>
                  <a:lnTo>
                    <a:pt x="228" y="348"/>
                  </a:lnTo>
                  <a:lnTo>
                    <a:pt x="213" y="375"/>
                  </a:lnTo>
                  <a:lnTo>
                    <a:pt x="213" y="399"/>
                  </a:lnTo>
                  <a:lnTo>
                    <a:pt x="210" y="432"/>
                  </a:lnTo>
                  <a:lnTo>
                    <a:pt x="198" y="447"/>
                  </a:lnTo>
                  <a:lnTo>
                    <a:pt x="183" y="465"/>
                  </a:lnTo>
                  <a:lnTo>
                    <a:pt x="174" y="492"/>
                  </a:lnTo>
                  <a:lnTo>
                    <a:pt x="180" y="519"/>
                  </a:lnTo>
                  <a:lnTo>
                    <a:pt x="147" y="525"/>
                  </a:lnTo>
                  <a:lnTo>
                    <a:pt x="117" y="546"/>
                  </a:lnTo>
                  <a:lnTo>
                    <a:pt x="105" y="573"/>
                  </a:lnTo>
                  <a:lnTo>
                    <a:pt x="105" y="603"/>
                  </a:lnTo>
                  <a:lnTo>
                    <a:pt x="96" y="627"/>
                  </a:lnTo>
                  <a:lnTo>
                    <a:pt x="81" y="657"/>
                  </a:lnTo>
                  <a:lnTo>
                    <a:pt x="57" y="669"/>
                  </a:lnTo>
                  <a:lnTo>
                    <a:pt x="42" y="699"/>
                  </a:lnTo>
                  <a:lnTo>
                    <a:pt x="33" y="726"/>
                  </a:lnTo>
                  <a:lnTo>
                    <a:pt x="33" y="744"/>
                  </a:lnTo>
                  <a:lnTo>
                    <a:pt x="24" y="762"/>
                  </a:lnTo>
                  <a:lnTo>
                    <a:pt x="6" y="777"/>
                  </a:lnTo>
                  <a:lnTo>
                    <a:pt x="0" y="798"/>
                  </a:lnTo>
                  <a:lnTo>
                    <a:pt x="15" y="816"/>
                  </a:lnTo>
                  <a:lnTo>
                    <a:pt x="33" y="816"/>
                  </a:lnTo>
                  <a:lnTo>
                    <a:pt x="54" y="831"/>
                  </a:lnTo>
                  <a:lnTo>
                    <a:pt x="39" y="852"/>
                  </a:lnTo>
                  <a:lnTo>
                    <a:pt x="33" y="870"/>
                  </a:lnTo>
                  <a:lnTo>
                    <a:pt x="33" y="891"/>
                  </a:lnTo>
                  <a:lnTo>
                    <a:pt x="60" y="930"/>
                  </a:lnTo>
                  <a:lnTo>
                    <a:pt x="93" y="942"/>
                  </a:lnTo>
                  <a:lnTo>
                    <a:pt x="126" y="927"/>
                  </a:lnTo>
                  <a:lnTo>
                    <a:pt x="153" y="936"/>
                  </a:lnTo>
                  <a:lnTo>
                    <a:pt x="177" y="945"/>
                  </a:lnTo>
                  <a:lnTo>
                    <a:pt x="201" y="942"/>
                  </a:lnTo>
                  <a:lnTo>
                    <a:pt x="234" y="951"/>
                  </a:lnTo>
                  <a:lnTo>
                    <a:pt x="258" y="963"/>
                  </a:lnTo>
                  <a:lnTo>
                    <a:pt x="291" y="978"/>
                  </a:lnTo>
                  <a:lnTo>
                    <a:pt x="324" y="972"/>
                  </a:lnTo>
                  <a:lnTo>
                    <a:pt x="342" y="954"/>
                  </a:lnTo>
                  <a:lnTo>
                    <a:pt x="354" y="933"/>
                  </a:lnTo>
                  <a:lnTo>
                    <a:pt x="354" y="906"/>
                  </a:lnTo>
                  <a:lnTo>
                    <a:pt x="393" y="924"/>
                  </a:lnTo>
                  <a:lnTo>
                    <a:pt x="462" y="930"/>
                  </a:lnTo>
                  <a:lnTo>
                    <a:pt x="501" y="930"/>
                  </a:lnTo>
                  <a:lnTo>
                    <a:pt x="528" y="921"/>
                  </a:lnTo>
                  <a:lnTo>
                    <a:pt x="543" y="885"/>
                  </a:lnTo>
                  <a:lnTo>
                    <a:pt x="582" y="912"/>
                  </a:lnTo>
                  <a:lnTo>
                    <a:pt x="615" y="906"/>
                  </a:lnTo>
                  <a:lnTo>
                    <a:pt x="636" y="885"/>
                  </a:lnTo>
                  <a:lnTo>
                    <a:pt x="651" y="867"/>
                  </a:lnTo>
                  <a:lnTo>
                    <a:pt x="675" y="852"/>
                  </a:lnTo>
                  <a:lnTo>
                    <a:pt x="699" y="867"/>
                  </a:lnTo>
                  <a:lnTo>
                    <a:pt x="714" y="891"/>
                  </a:lnTo>
                  <a:lnTo>
                    <a:pt x="738" y="894"/>
                  </a:lnTo>
                  <a:lnTo>
                    <a:pt x="759" y="870"/>
                  </a:lnTo>
                  <a:lnTo>
                    <a:pt x="789" y="843"/>
                  </a:lnTo>
                  <a:lnTo>
                    <a:pt x="807" y="858"/>
                  </a:lnTo>
                  <a:lnTo>
                    <a:pt x="843" y="867"/>
                  </a:lnTo>
                  <a:lnTo>
                    <a:pt x="867" y="849"/>
                  </a:lnTo>
                  <a:lnTo>
                    <a:pt x="882" y="831"/>
                  </a:lnTo>
                  <a:lnTo>
                    <a:pt x="909" y="828"/>
                  </a:lnTo>
                  <a:lnTo>
                    <a:pt x="930" y="810"/>
                  </a:lnTo>
                  <a:lnTo>
                    <a:pt x="939" y="786"/>
                  </a:lnTo>
                  <a:lnTo>
                    <a:pt x="948" y="747"/>
                  </a:lnTo>
                  <a:lnTo>
                    <a:pt x="975" y="750"/>
                  </a:lnTo>
                  <a:lnTo>
                    <a:pt x="1002" y="729"/>
                  </a:lnTo>
                  <a:lnTo>
                    <a:pt x="1008" y="705"/>
                  </a:lnTo>
                  <a:lnTo>
                    <a:pt x="1035" y="690"/>
                  </a:lnTo>
                  <a:lnTo>
                    <a:pt x="1041" y="669"/>
                  </a:lnTo>
                  <a:lnTo>
                    <a:pt x="1038" y="648"/>
                  </a:lnTo>
                  <a:lnTo>
                    <a:pt x="1068" y="651"/>
                  </a:lnTo>
                  <a:lnTo>
                    <a:pt x="1089" y="645"/>
                  </a:lnTo>
                  <a:lnTo>
                    <a:pt x="1104" y="618"/>
                  </a:lnTo>
                  <a:lnTo>
                    <a:pt x="1125" y="603"/>
                  </a:lnTo>
                  <a:lnTo>
                    <a:pt x="1089" y="453"/>
                  </a:lnTo>
                  <a:lnTo>
                    <a:pt x="1005" y="351"/>
                  </a:lnTo>
                  <a:lnTo>
                    <a:pt x="864" y="279"/>
                  </a:lnTo>
                  <a:lnTo>
                    <a:pt x="723" y="195"/>
                  </a:lnTo>
                  <a:lnTo>
                    <a:pt x="582" y="117"/>
                  </a:lnTo>
                  <a:lnTo>
                    <a:pt x="474" y="30"/>
                  </a:lnTo>
                  <a:lnTo>
                    <a:pt x="414" y="0"/>
                  </a:lnTo>
                  <a:lnTo>
                    <a:pt x="345" y="3"/>
                  </a:lnTo>
                  <a:lnTo>
                    <a:pt x="315" y="12"/>
                  </a:lnTo>
                  <a:lnTo>
                    <a:pt x="294" y="18"/>
                  </a:lnTo>
                  <a:lnTo>
                    <a:pt x="276" y="27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8095" name="Text Box 31"/>
            <p:cNvSpPr txBox="1">
              <a:spLocks noChangeArrowheads="1"/>
            </p:cNvSpPr>
            <p:nvPr/>
          </p:nvSpPr>
          <p:spPr bwMode="auto">
            <a:xfrm>
              <a:off x="4437" y="1848"/>
              <a:ext cx="92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sz="2000" b="1">
                  <a:solidFill>
                    <a:srgbClr val="CC3300"/>
                  </a:solidFill>
                </a:rPr>
                <a:t>Sclerotom</a:t>
              </a:r>
            </a:p>
          </p:txBody>
        </p:sp>
        <p:sp>
          <p:nvSpPr>
            <p:cNvPr id="88096" name="Line 32"/>
            <p:cNvSpPr>
              <a:spLocks noChangeShapeType="1"/>
            </p:cNvSpPr>
            <p:nvPr/>
          </p:nvSpPr>
          <p:spPr bwMode="auto">
            <a:xfrm flipH="1">
              <a:off x="3537" y="1979"/>
              <a:ext cx="91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8097" name="Oval 33"/>
            <p:cNvSpPr>
              <a:spLocks noChangeArrowheads="1"/>
            </p:cNvSpPr>
            <p:nvPr/>
          </p:nvSpPr>
          <p:spPr bwMode="auto">
            <a:xfrm>
              <a:off x="3152" y="1952"/>
              <a:ext cx="344" cy="344"/>
            </a:xfrm>
            <a:prstGeom prst="ellipse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8098" name="Text Box 34"/>
          <p:cNvSpPr txBox="1">
            <a:spLocks noChangeArrowheads="1"/>
          </p:cNvSpPr>
          <p:nvPr/>
        </p:nvSpPr>
        <p:spPr bwMode="auto">
          <a:xfrm>
            <a:off x="527050" y="2347913"/>
            <a:ext cx="1208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Somitozöl</a:t>
            </a:r>
          </a:p>
        </p:txBody>
      </p:sp>
      <p:sp>
        <p:nvSpPr>
          <p:cNvPr id="88099" name="Line 35"/>
          <p:cNvSpPr>
            <a:spLocks noChangeShapeType="1"/>
          </p:cNvSpPr>
          <p:nvPr/>
        </p:nvSpPr>
        <p:spPr bwMode="auto">
          <a:xfrm>
            <a:off x="1568450" y="2557463"/>
            <a:ext cx="1393825" cy="858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88100" name="Group 36"/>
          <p:cNvGrpSpPr>
            <a:grpSpLocks/>
          </p:cNvGrpSpPr>
          <p:nvPr/>
        </p:nvGrpSpPr>
        <p:grpSpPr bwMode="auto">
          <a:xfrm>
            <a:off x="4873625" y="2271713"/>
            <a:ext cx="2925763" cy="1203325"/>
            <a:chOff x="3070" y="1431"/>
            <a:chExt cx="1843" cy="758"/>
          </a:xfrm>
        </p:grpSpPr>
        <p:sp>
          <p:nvSpPr>
            <p:cNvPr id="88101" name="Freeform 37"/>
            <p:cNvSpPr>
              <a:spLocks/>
            </p:cNvSpPr>
            <p:nvPr/>
          </p:nvSpPr>
          <p:spPr bwMode="auto">
            <a:xfrm>
              <a:off x="3070" y="1481"/>
              <a:ext cx="893" cy="708"/>
            </a:xfrm>
            <a:custGeom>
              <a:avLst/>
              <a:gdLst>
                <a:gd name="T0" fmla="*/ 23 w 893"/>
                <a:gd name="T1" fmla="*/ 39 h 708"/>
                <a:gd name="T2" fmla="*/ 71 w 893"/>
                <a:gd name="T3" fmla="*/ 6 h 708"/>
                <a:gd name="T4" fmla="*/ 137 w 893"/>
                <a:gd name="T5" fmla="*/ 4 h 708"/>
                <a:gd name="T6" fmla="*/ 206 w 893"/>
                <a:gd name="T7" fmla="*/ 36 h 708"/>
                <a:gd name="T8" fmla="*/ 318 w 893"/>
                <a:gd name="T9" fmla="*/ 141 h 708"/>
                <a:gd name="T10" fmla="*/ 386 w 893"/>
                <a:gd name="T11" fmla="*/ 211 h 708"/>
                <a:gd name="T12" fmla="*/ 492 w 893"/>
                <a:gd name="T13" fmla="*/ 297 h 708"/>
                <a:gd name="T14" fmla="*/ 612 w 893"/>
                <a:gd name="T15" fmla="*/ 354 h 708"/>
                <a:gd name="T16" fmla="*/ 684 w 893"/>
                <a:gd name="T17" fmla="*/ 393 h 708"/>
                <a:gd name="T18" fmla="*/ 771 w 893"/>
                <a:gd name="T19" fmla="*/ 445 h 708"/>
                <a:gd name="T20" fmla="*/ 831 w 893"/>
                <a:gd name="T21" fmla="*/ 505 h 708"/>
                <a:gd name="T22" fmla="*/ 875 w 893"/>
                <a:gd name="T23" fmla="*/ 585 h 708"/>
                <a:gd name="T24" fmla="*/ 890 w 893"/>
                <a:gd name="T25" fmla="*/ 639 h 708"/>
                <a:gd name="T26" fmla="*/ 890 w 893"/>
                <a:gd name="T27" fmla="*/ 688 h 708"/>
                <a:gd name="T28" fmla="*/ 858 w 893"/>
                <a:gd name="T29" fmla="*/ 705 h 708"/>
                <a:gd name="T30" fmla="*/ 831 w 893"/>
                <a:gd name="T31" fmla="*/ 681 h 708"/>
                <a:gd name="T32" fmla="*/ 827 w 893"/>
                <a:gd name="T33" fmla="*/ 645 h 708"/>
                <a:gd name="T34" fmla="*/ 819 w 893"/>
                <a:gd name="T35" fmla="*/ 621 h 708"/>
                <a:gd name="T36" fmla="*/ 804 w 893"/>
                <a:gd name="T37" fmla="*/ 582 h 708"/>
                <a:gd name="T38" fmla="*/ 780 w 893"/>
                <a:gd name="T39" fmla="*/ 556 h 708"/>
                <a:gd name="T40" fmla="*/ 768 w 893"/>
                <a:gd name="T41" fmla="*/ 531 h 708"/>
                <a:gd name="T42" fmla="*/ 741 w 893"/>
                <a:gd name="T43" fmla="*/ 517 h 708"/>
                <a:gd name="T44" fmla="*/ 714 w 893"/>
                <a:gd name="T45" fmla="*/ 499 h 708"/>
                <a:gd name="T46" fmla="*/ 665 w 893"/>
                <a:gd name="T47" fmla="*/ 457 h 708"/>
                <a:gd name="T48" fmla="*/ 623 w 893"/>
                <a:gd name="T49" fmla="*/ 429 h 708"/>
                <a:gd name="T50" fmla="*/ 579 w 893"/>
                <a:gd name="T51" fmla="*/ 409 h 708"/>
                <a:gd name="T52" fmla="*/ 546 w 893"/>
                <a:gd name="T53" fmla="*/ 394 h 708"/>
                <a:gd name="T54" fmla="*/ 522 w 893"/>
                <a:gd name="T55" fmla="*/ 382 h 708"/>
                <a:gd name="T56" fmla="*/ 492 w 893"/>
                <a:gd name="T57" fmla="*/ 358 h 708"/>
                <a:gd name="T58" fmla="*/ 470 w 893"/>
                <a:gd name="T59" fmla="*/ 340 h 708"/>
                <a:gd name="T60" fmla="*/ 440 w 893"/>
                <a:gd name="T61" fmla="*/ 336 h 708"/>
                <a:gd name="T62" fmla="*/ 426 w 893"/>
                <a:gd name="T63" fmla="*/ 315 h 708"/>
                <a:gd name="T64" fmla="*/ 402 w 893"/>
                <a:gd name="T65" fmla="*/ 300 h 708"/>
                <a:gd name="T66" fmla="*/ 380 w 893"/>
                <a:gd name="T67" fmla="*/ 321 h 708"/>
                <a:gd name="T68" fmla="*/ 353 w 893"/>
                <a:gd name="T69" fmla="*/ 327 h 708"/>
                <a:gd name="T70" fmla="*/ 342 w 893"/>
                <a:gd name="T71" fmla="*/ 304 h 708"/>
                <a:gd name="T72" fmla="*/ 321 w 893"/>
                <a:gd name="T73" fmla="*/ 288 h 708"/>
                <a:gd name="T74" fmla="*/ 285 w 893"/>
                <a:gd name="T75" fmla="*/ 273 h 708"/>
                <a:gd name="T76" fmla="*/ 266 w 893"/>
                <a:gd name="T77" fmla="*/ 247 h 708"/>
                <a:gd name="T78" fmla="*/ 234 w 893"/>
                <a:gd name="T79" fmla="*/ 222 h 708"/>
                <a:gd name="T80" fmla="*/ 215 w 893"/>
                <a:gd name="T81" fmla="*/ 207 h 708"/>
                <a:gd name="T82" fmla="*/ 183 w 893"/>
                <a:gd name="T83" fmla="*/ 190 h 708"/>
                <a:gd name="T84" fmla="*/ 164 w 893"/>
                <a:gd name="T85" fmla="*/ 214 h 708"/>
                <a:gd name="T86" fmla="*/ 126 w 893"/>
                <a:gd name="T87" fmla="*/ 205 h 708"/>
                <a:gd name="T88" fmla="*/ 111 w 893"/>
                <a:gd name="T89" fmla="*/ 195 h 708"/>
                <a:gd name="T90" fmla="*/ 72 w 893"/>
                <a:gd name="T91" fmla="*/ 177 h 708"/>
                <a:gd name="T92" fmla="*/ 54 w 893"/>
                <a:gd name="T93" fmla="*/ 157 h 708"/>
                <a:gd name="T94" fmla="*/ 27 w 893"/>
                <a:gd name="T95" fmla="*/ 142 h 708"/>
                <a:gd name="T96" fmla="*/ 21 w 893"/>
                <a:gd name="T97" fmla="*/ 115 h 708"/>
                <a:gd name="T98" fmla="*/ 8 w 893"/>
                <a:gd name="T99" fmla="*/ 81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3" h="708">
                  <a:moveTo>
                    <a:pt x="3" y="64"/>
                  </a:moveTo>
                  <a:cubicBezTo>
                    <a:pt x="6" y="57"/>
                    <a:pt x="16" y="47"/>
                    <a:pt x="23" y="39"/>
                  </a:cubicBezTo>
                  <a:cubicBezTo>
                    <a:pt x="30" y="31"/>
                    <a:pt x="37" y="21"/>
                    <a:pt x="45" y="16"/>
                  </a:cubicBezTo>
                  <a:cubicBezTo>
                    <a:pt x="53" y="11"/>
                    <a:pt x="62" y="9"/>
                    <a:pt x="71" y="6"/>
                  </a:cubicBezTo>
                  <a:cubicBezTo>
                    <a:pt x="80" y="3"/>
                    <a:pt x="90" y="0"/>
                    <a:pt x="101" y="0"/>
                  </a:cubicBezTo>
                  <a:cubicBezTo>
                    <a:pt x="112" y="0"/>
                    <a:pt x="125" y="2"/>
                    <a:pt x="137" y="4"/>
                  </a:cubicBezTo>
                  <a:cubicBezTo>
                    <a:pt x="149" y="6"/>
                    <a:pt x="162" y="10"/>
                    <a:pt x="173" y="15"/>
                  </a:cubicBezTo>
                  <a:cubicBezTo>
                    <a:pt x="184" y="20"/>
                    <a:pt x="191" y="25"/>
                    <a:pt x="206" y="36"/>
                  </a:cubicBezTo>
                  <a:cubicBezTo>
                    <a:pt x="221" y="47"/>
                    <a:pt x="244" y="65"/>
                    <a:pt x="263" y="82"/>
                  </a:cubicBezTo>
                  <a:cubicBezTo>
                    <a:pt x="282" y="99"/>
                    <a:pt x="303" y="125"/>
                    <a:pt x="318" y="141"/>
                  </a:cubicBezTo>
                  <a:cubicBezTo>
                    <a:pt x="333" y="157"/>
                    <a:pt x="342" y="166"/>
                    <a:pt x="353" y="178"/>
                  </a:cubicBezTo>
                  <a:cubicBezTo>
                    <a:pt x="364" y="190"/>
                    <a:pt x="374" y="199"/>
                    <a:pt x="386" y="211"/>
                  </a:cubicBezTo>
                  <a:cubicBezTo>
                    <a:pt x="398" y="223"/>
                    <a:pt x="408" y="236"/>
                    <a:pt x="426" y="250"/>
                  </a:cubicBezTo>
                  <a:cubicBezTo>
                    <a:pt x="444" y="264"/>
                    <a:pt x="470" y="284"/>
                    <a:pt x="492" y="297"/>
                  </a:cubicBezTo>
                  <a:cubicBezTo>
                    <a:pt x="514" y="310"/>
                    <a:pt x="540" y="321"/>
                    <a:pt x="560" y="330"/>
                  </a:cubicBezTo>
                  <a:cubicBezTo>
                    <a:pt x="580" y="339"/>
                    <a:pt x="598" y="347"/>
                    <a:pt x="612" y="354"/>
                  </a:cubicBezTo>
                  <a:cubicBezTo>
                    <a:pt x="626" y="361"/>
                    <a:pt x="629" y="364"/>
                    <a:pt x="641" y="370"/>
                  </a:cubicBezTo>
                  <a:cubicBezTo>
                    <a:pt x="653" y="376"/>
                    <a:pt x="670" y="385"/>
                    <a:pt x="684" y="393"/>
                  </a:cubicBezTo>
                  <a:cubicBezTo>
                    <a:pt x="698" y="401"/>
                    <a:pt x="711" y="406"/>
                    <a:pt x="725" y="415"/>
                  </a:cubicBezTo>
                  <a:cubicBezTo>
                    <a:pt x="739" y="424"/>
                    <a:pt x="759" y="435"/>
                    <a:pt x="771" y="445"/>
                  </a:cubicBezTo>
                  <a:cubicBezTo>
                    <a:pt x="783" y="455"/>
                    <a:pt x="790" y="467"/>
                    <a:pt x="800" y="477"/>
                  </a:cubicBezTo>
                  <a:cubicBezTo>
                    <a:pt x="810" y="487"/>
                    <a:pt x="822" y="493"/>
                    <a:pt x="831" y="505"/>
                  </a:cubicBezTo>
                  <a:cubicBezTo>
                    <a:pt x="840" y="517"/>
                    <a:pt x="850" y="534"/>
                    <a:pt x="857" y="547"/>
                  </a:cubicBezTo>
                  <a:cubicBezTo>
                    <a:pt x="864" y="560"/>
                    <a:pt x="870" y="574"/>
                    <a:pt x="875" y="585"/>
                  </a:cubicBezTo>
                  <a:cubicBezTo>
                    <a:pt x="880" y="596"/>
                    <a:pt x="886" y="607"/>
                    <a:pt x="888" y="616"/>
                  </a:cubicBezTo>
                  <a:cubicBezTo>
                    <a:pt x="890" y="625"/>
                    <a:pt x="890" y="630"/>
                    <a:pt x="890" y="639"/>
                  </a:cubicBezTo>
                  <a:cubicBezTo>
                    <a:pt x="890" y="648"/>
                    <a:pt x="890" y="661"/>
                    <a:pt x="890" y="669"/>
                  </a:cubicBezTo>
                  <a:cubicBezTo>
                    <a:pt x="890" y="677"/>
                    <a:pt x="893" y="682"/>
                    <a:pt x="890" y="688"/>
                  </a:cubicBezTo>
                  <a:cubicBezTo>
                    <a:pt x="887" y="694"/>
                    <a:pt x="875" y="702"/>
                    <a:pt x="870" y="705"/>
                  </a:cubicBezTo>
                  <a:cubicBezTo>
                    <a:pt x="865" y="708"/>
                    <a:pt x="862" y="706"/>
                    <a:pt x="858" y="705"/>
                  </a:cubicBezTo>
                  <a:cubicBezTo>
                    <a:pt x="854" y="704"/>
                    <a:pt x="851" y="700"/>
                    <a:pt x="846" y="696"/>
                  </a:cubicBezTo>
                  <a:cubicBezTo>
                    <a:pt x="841" y="692"/>
                    <a:pt x="834" y="687"/>
                    <a:pt x="831" y="681"/>
                  </a:cubicBezTo>
                  <a:cubicBezTo>
                    <a:pt x="828" y="675"/>
                    <a:pt x="828" y="667"/>
                    <a:pt x="827" y="661"/>
                  </a:cubicBezTo>
                  <a:cubicBezTo>
                    <a:pt x="826" y="655"/>
                    <a:pt x="826" y="649"/>
                    <a:pt x="827" y="645"/>
                  </a:cubicBezTo>
                  <a:cubicBezTo>
                    <a:pt x="828" y="641"/>
                    <a:pt x="837" y="638"/>
                    <a:pt x="836" y="634"/>
                  </a:cubicBezTo>
                  <a:cubicBezTo>
                    <a:pt x="835" y="630"/>
                    <a:pt x="824" y="627"/>
                    <a:pt x="819" y="621"/>
                  </a:cubicBezTo>
                  <a:cubicBezTo>
                    <a:pt x="814" y="615"/>
                    <a:pt x="811" y="604"/>
                    <a:pt x="809" y="598"/>
                  </a:cubicBezTo>
                  <a:cubicBezTo>
                    <a:pt x="807" y="592"/>
                    <a:pt x="806" y="587"/>
                    <a:pt x="804" y="582"/>
                  </a:cubicBezTo>
                  <a:cubicBezTo>
                    <a:pt x="802" y="577"/>
                    <a:pt x="798" y="571"/>
                    <a:pt x="794" y="567"/>
                  </a:cubicBezTo>
                  <a:cubicBezTo>
                    <a:pt x="790" y="563"/>
                    <a:pt x="784" y="560"/>
                    <a:pt x="780" y="556"/>
                  </a:cubicBezTo>
                  <a:cubicBezTo>
                    <a:pt x="776" y="552"/>
                    <a:pt x="773" y="548"/>
                    <a:pt x="771" y="544"/>
                  </a:cubicBezTo>
                  <a:cubicBezTo>
                    <a:pt x="769" y="540"/>
                    <a:pt x="771" y="533"/>
                    <a:pt x="768" y="531"/>
                  </a:cubicBezTo>
                  <a:cubicBezTo>
                    <a:pt x="765" y="529"/>
                    <a:pt x="757" y="533"/>
                    <a:pt x="753" y="531"/>
                  </a:cubicBezTo>
                  <a:cubicBezTo>
                    <a:pt x="749" y="529"/>
                    <a:pt x="744" y="522"/>
                    <a:pt x="741" y="517"/>
                  </a:cubicBezTo>
                  <a:cubicBezTo>
                    <a:pt x="738" y="512"/>
                    <a:pt x="741" y="505"/>
                    <a:pt x="737" y="502"/>
                  </a:cubicBezTo>
                  <a:cubicBezTo>
                    <a:pt x="733" y="499"/>
                    <a:pt x="721" y="505"/>
                    <a:pt x="714" y="499"/>
                  </a:cubicBezTo>
                  <a:cubicBezTo>
                    <a:pt x="707" y="493"/>
                    <a:pt x="704" y="470"/>
                    <a:pt x="696" y="463"/>
                  </a:cubicBezTo>
                  <a:cubicBezTo>
                    <a:pt x="688" y="456"/>
                    <a:pt x="673" y="462"/>
                    <a:pt x="665" y="457"/>
                  </a:cubicBezTo>
                  <a:cubicBezTo>
                    <a:pt x="657" y="452"/>
                    <a:pt x="654" y="437"/>
                    <a:pt x="647" y="432"/>
                  </a:cubicBezTo>
                  <a:cubicBezTo>
                    <a:pt x="640" y="427"/>
                    <a:pt x="629" y="433"/>
                    <a:pt x="623" y="429"/>
                  </a:cubicBezTo>
                  <a:cubicBezTo>
                    <a:pt x="617" y="425"/>
                    <a:pt x="616" y="414"/>
                    <a:pt x="609" y="411"/>
                  </a:cubicBezTo>
                  <a:cubicBezTo>
                    <a:pt x="602" y="408"/>
                    <a:pt x="588" y="410"/>
                    <a:pt x="579" y="409"/>
                  </a:cubicBezTo>
                  <a:cubicBezTo>
                    <a:pt x="570" y="408"/>
                    <a:pt x="560" y="407"/>
                    <a:pt x="555" y="405"/>
                  </a:cubicBezTo>
                  <a:cubicBezTo>
                    <a:pt x="550" y="403"/>
                    <a:pt x="548" y="398"/>
                    <a:pt x="546" y="394"/>
                  </a:cubicBezTo>
                  <a:cubicBezTo>
                    <a:pt x="544" y="390"/>
                    <a:pt x="544" y="384"/>
                    <a:pt x="540" y="382"/>
                  </a:cubicBezTo>
                  <a:cubicBezTo>
                    <a:pt x="536" y="380"/>
                    <a:pt x="530" y="384"/>
                    <a:pt x="522" y="382"/>
                  </a:cubicBezTo>
                  <a:cubicBezTo>
                    <a:pt x="514" y="380"/>
                    <a:pt x="499" y="374"/>
                    <a:pt x="494" y="370"/>
                  </a:cubicBezTo>
                  <a:cubicBezTo>
                    <a:pt x="489" y="366"/>
                    <a:pt x="493" y="363"/>
                    <a:pt x="492" y="358"/>
                  </a:cubicBezTo>
                  <a:cubicBezTo>
                    <a:pt x="491" y="353"/>
                    <a:pt x="490" y="345"/>
                    <a:pt x="486" y="342"/>
                  </a:cubicBezTo>
                  <a:cubicBezTo>
                    <a:pt x="482" y="339"/>
                    <a:pt x="476" y="340"/>
                    <a:pt x="470" y="340"/>
                  </a:cubicBezTo>
                  <a:cubicBezTo>
                    <a:pt x="464" y="340"/>
                    <a:pt x="455" y="341"/>
                    <a:pt x="450" y="340"/>
                  </a:cubicBezTo>
                  <a:cubicBezTo>
                    <a:pt x="445" y="339"/>
                    <a:pt x="443" y="338"/>
                    <a:pt x="440" y="336"/>
                  </a:cubicBezTo>
                  <a:cubicBezTo>
                    <a:pt x="437" y="334"/>
                    <a:pt x="434" y="331"/>
                    <a:pt x="432" y="327"/>
                  </a:cubicBezTo>
                  <a:cubicBezTo>
                    <a:pt x="430" y="323"/>
                    <a:pt x="428" y="319"/>
                    <a:pt x="426" y="315"/>
                  </a:cubicBezTo>
                  <a:cubicBezTo>
                    <a:pt x="424" y="311"/>
                    <a:pt x="426" y="307"/>
                    <a:pt x="422" y="304"/>
                  </a:cubicBezTo>
                  <a:cubicBezTo>
                    <a:pt x="418" y="301"/>
                    <a:pt x="407" y="298"/>
                    <a:pt x="402" y="300"/>
                  </a:cubicBezTo>
                  <a:cubicBezTo>
                    <a:pt x="397" y="302"/>
                    <a:pt x="396" y="312"/>
                    <a:pt x="392" y="315"/>
                  </a:cubicBezTo>
                  <a:cubicBezTo>
                    <a:pt x="388" y="318"/>
                    <a:pt x="384" y="319"/>
                    <a:pt x="380" y="321"/>
                  </a:cubicBezTo>
                  <a:cubicBezTo>
                    <a:pt x="376" y="323"/>
                    <a:pt x="370" y="324"/>
                    <a:pt x="366" y="325"/>
                  </a:cubicBezTo>
                  <a:cubicBezTo>
                    <a:pt x="362" y="326"/>
                    <a:pt x="356" y="329"/>
                    <a:pt x="353" y="327"/>
                  </a:cubicBezTo>
                  <a:cubicBezTo>
                    <a:pt x="350" y="325"/>
                    <a:pt x="350" y="320"/>
                    <a:pt x="348" y="316"/>
                  </a:cubicBezTo>
                  <a:cubicBezTo>
                    <a:pt x="346" y="312"/>
                    <a:pt x="345" y="308"/>
                    <a:pt x="342" y="304"/>
                  </a:cubicBezTo>
                  <a:cubicBezTo>
                    <a:pt x="339" y="300"/>
                    <a:pt x="336" y="297"/>
                    <a:pt x="332" y="294"/>
                  </a:cubicBezTo>
                  <a:cubicBezTo>
                    <a:pt x="328" y="291"/>
                    <a:pt x="326" y="290"/>
                    <a:pt x="321" y="288"/>
                  </a:cubicBezTo>
                  <a:cubicBezTo>
                    <a:pt x="316" y="286"/>
                    <a:pt x="309" y="284"/>
                    <a:pt x="303" y="282"/>
                  </a:cubicBezTo>
                  <a:cubicBezTo>
                    <a:pt x="297" y="280"/>
                    <a:pt x="289" y="277"/>
                    <a:pt x="285" y="273"/>
                  </a:cubicBezTo>
                  <a:cubicBezTo>
                    <a:pt x="281" y="269"/>
                    <a:pt x="284" y="259"/>
                    <a:pt x="281" y="255"/>
                  </a:cubicBezTo>
                  <a:cubicBezTo>
                    <a:pt x="278" y="251"/>
                    <a:pt x="273" y="250"/>
                    <a:pt x="266" y="247"/>
                  </a:cubicBezTo>
                  <a:cubicBezTo>
                    <a:pt x="259" y="244"/>
                    <a:pt x="245" y="242"/>
                    <a:pt x="240" y="238"/>
                  </a:cubicBezTo>
                  <a:cubicBezTo>
                    <a:pt x="235" y="234"/>
                    <a:pt x="235" y="227"/>
                    <a:pt x="234" y="222"/>
                  </a:cubicBezTo>
                  <a:cubicBezTo>
                    <a:pt x="233" y="217"/>
                    <a:pt x="236" y="209"/>
                    <a:pt x="233" y="207"/>
                  </a:cubicBezTo>
                  <a:cubicBezTo>
                    <a:pt x="230" y="205"/>
                    <a:pt x="222" y="208"/>
                    <a:pt x="215" y="207"/>
                  </a:cubicBezTo>
                  <a:cubicBezTo>
                    <a:pt x="208" y="206"/>
                    <a:pt x="199" y="202"/>
                    <a:pt x="194" y="199"/>
                  </a:cubicBezTo>
                  <a:cubicBezTo>
                    <a:pt x="189" y="196"/>
                    <a:pt x="186" y="189"/>
                    <a:pt x="183" y="190"/>
                  </a:cubicBezTo>
                  <a:cubicBezTo>
                    <a:pt x="180" y="191"/>
                    <a:pt x="180" y="200"/>
                    <a:pt x="177" y="204"/>
                  </a:cubicBezTo>
                  <a:cubicBezTo>
                    <a:pt x="174" y="208"/>
                    <a:pt x="169" y="212"/>
                    <a:pt x="164" y="214"/>
                  </a:cubicBezTo>
                  <a:cubicBezTo>
                    <a:pt x="159" y="216"/>
                    <a:pt x="150" y="215"/>
                    <a:pt x="144" y="214"/>
                  </a:cubicBezTo>
                  <a:cubicBezTo>
                    <a:pt x="138" y="213"/>
                    <a:pt x="130" y="208"/>
                    <a:pt x="126" y="205"/>
                  </a:cubicBezTo>
                  <a:cubicBezTo>
                    <a:pt x="122" y="202"/>
                    <a:pt x="125" y="197"/>
                    <a:pt x="123" y="195"/>
                  </a:cubicBezTo>
                  <a:cubicBezTo>
                    <a:pt x="121" y="193"/>
                    <a:pt x="116" y="195"/>
                    <a:pt x="111" y="195"/>
                  </a:cubicBezTo>
                  <a:cubicBezTo>
                    <a:pt x="106" y="195"/>
                    <a:pt x="98" y="199"/>
                    <a:pt x="92" y="196"/>
                  </a:cubicBezTo>
                  <a:cubicBezTo>
                    <a:pt x="86" y="193"/>
                    <a:pt x="77" y="182"/>
                    <a:pt x="72" y="177"/>
                  </a:cubicBezTo>
                  <a:cubicBezTo>
                    <a:pt x="67" y="172"/>
                    <a:pt x="66" y="168"/>
                    <a:pt x="63" y="165"/>
                  </a:cubicBezTo>
                  <a:cubicBezTo>
                    <a:pt x="60" y="162"/>
                    <a:pt x="57" y="159"/>
                    <a:pt x="54" y="157"/>
                  </a:cubicBezTo>
                  <a:cubicBezTo>
                    <a:pt x="51" y="155"/>
                    <a:pt x="48" y="153"/>
                    <a:pt x="44" y="151"/>
                  </a:cubicBezTo>
                  <a:cubicBezTo>
                    <a:pt x="40" y="149"/>
                    <a:pt x="32" y="144"/>
                    <a:pt x="27" y="142"/>
                  </a:cubicBezTo>
                  <a:cubicBezTo>
                    <a:pt x="22" y="140"/>
                    <a:pt x="15" y="142"/>
                    <a:pt x="14" y="138"/>
                  </a:cubicBezTo>
                  <a:cubicBezTo>
                    <a:pt x="13" y="134"/>
                    <a:pt x="20" y="122"/>
                    <a:pt x="21" y="115"/>
                  </a:cubicBezTo>
                  <a:cubicBezTo>
                    <a:pt x="22" y="108"/>
                    <a:pt x="19" y="102"/>
                    <a:pt x="17" y="96"/>
                  </a:cubicBezTo>
                  <a:cubicBezTo>
                    <a:pt x="15" y="90"/>
                    <a:pt x="10" y="86"/>
                    <a:pt x="8" y="81"/>
                  </a:cubicBezTo>
                  <a:cubicBezTo>
                    <a:pt x="6" y="76"/>
                    <a:pt x="0" y="71"/>
                    <a:pt x="3" y="64"/>
                  </a:cubicBezTo>
                  <a:close/>
                </a:path>
              </a:pathLst>
            </a:custGeom>
            <a:solidFill>
              <a:srgbClr val="CC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8102" name="Text Box 38"/>
            <p:cNvSpPr txBox="1">
              <a:spLocks noChangeArrowheads="1"/>
            </p:cNvSpPr>
            <p:nvPr/>
          </p:nvSpPr>
          <p:spPr bwMode="auto">
            <a:xfrm>
              <a:off x="4185" y="1431"/>
              <a:ext cx="728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sz="2000" b="1">
                  <a:solidFill>
                    <a:srgbClr val="CC3300"/>
                  </a:solidFill>
                </a:rPr>
                <a:t>Myotom</a:t>
              </a:r>
            </a:p>
          </p:txBody>
        </p:sp>
        <p:sp>
          <p:nvSpPr>
            <p:cNvPr id="88103" name="Line 39"/>
            <p:cNvSpPr>
              <a:spLocks noChangeShapeType="1"/>
            </p:cNvSpPr>
            <p:nvPr/>
          </p:nvSpPr>
          <p:spPr bwMode="auto">
            <a:xfrm flipH="1">
              <a:off x="3396" y="1557"/>
              <a:ext cx="813" cy="1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8104" name="Text Box 40"/>
          <p:cNvSpPr txBox="1">
            <a:spLocks noChangeArrowheads="1"/>
          </p:cNvSpPr>
          <p:nvPr/>
        </p:nvSpPr>
        <p:spPr bwMode="auto">
          <a:xfrm>
            <a:off x="7370763" y="4981575"/>
            <a:ext cx="14303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Intra-embryonales Zölom</a:t>
            </a:r>
          </a:p>
        </p:txBody>
      </p:sp>
      <p:sp>
        <p:nvSpPr>
          <p:cNvPr id="88105" name="Line 41"/>
          <p:cNvSpPr>
            <a:spLocks noChangeShapeType="1"/>
          </p:cNvSpPr>
          <p:nvPr/>
        </p:nvSpPr>
        <p:spPr bwMode="auto">
          <a:xfrm flipH="1" flipV="1">
            <a:off x="5867400" y="5210175"/>
            <a:ext cx="1552575" cy="200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8106" name="Text Box 42"/>
          <p:cNvSpPr txBox="1">
            <a:spLocks noChangeArrowheads="1"/>
          </p:cNvSpPr>
          <p:nvPr/>
        </p:nvSpPr>
        <p:spPr bwMode="auto">
          <a:xfrm>
            <a:off x="7100888" y="4065588"/>
            <a:ext cx="1654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Somatopleura</a:t>
            </a:r>
          </a:p>
        </p:txBody>
      </p:sp>
      <p:sp>
        <p:nvSpPr>
          <p:cNvPr id="88107" name="Line 43"/>
          <p:cNvSpPr>
            <a:spLocks noChangeShapeType="1"/>
          </p:cNvSpPr>
          <p:nvPr/>
        </p:nvSpPr>
        <p:spPr bwMode="auto">
          <a:xfrm flipH="1">
            <a:off x="6515100" y="4305300"/>
            <a:ext cx="654050" cy="620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574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8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8096CB-0359-4877-88A3-B632CE85C8B7}" type="slidenum">
              <a:rPr lang="hu-HU" altLang="hu-HU"/>
              <a:pPr/>
              <a:t>6</a:t>
            </a:fld>
            <a:endParaRPr lang="hu-HU" altLang="hu-HU"/>
          </a:p>
        </p:txBody>
      </p:sp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1201738" y="2306638"/>
            <a:ext cx="2681287" cy="1914525"/>
            <a:chOff x="3046" y="1008"/>
            <a:chExt cx="1689" cy="1206"/>
          </a:xfrm>
        </p:grpSpPr>
        <p:sp>
          <p:nvSpPr>
            <p:cNvPr id="89091" name="Freeform 3"/>
            <p:cNvSpPr>
              <a:spLocks/>
            </p:cNvSpPr>
            <p:nvPr/>
          </p:nvSpPr>
          <p:spPr bwMode="auto">
            <a:xfrm>
              <a:off x="3046" y="1314"/>
              <a:ext cx="1080" cy="900"/>
            </a:xfrm>
            <a:custGeom>
              <a:avLst/>
              <a:gdLst>
                <a:gd name="T0" fmla="*/ 21 w 1080"/>
                <a:gd name="T1" fmla="*/ 237 h 900"/>
                <a:gd name="T2" fmla="*/ 12 w 1080"/>
                <a:gd name="T3" fmla="*/ 186 h 900"/>
                <a:gd name="T4" fmla="*/ 3 w 1080"/>
                <a:gd name="T5" fmla="*/ 147 h 900"/>
                <a:gd name="T6" fmla="*/ 0 w 1080"/>
                <a:gd name="T7" fmla="*/ 105 h 900"/>
                <a:gd name="T8" fmla="*/ 9 w 1080"/>
                <a:gd name="T9" fmla="*/ 72 h 900"/>
                <a:gd name="T10" fmla="*/ 30 w 1080"/>
                <a:gd name="T11" fmla="*/ 48 h 900"/>
                <a:gd name="T12" fmla="*/ 63 w 1080"/>
                <a:gd name="T13" fmla="*/ 24 h 900"/>
                <a:gd name="T14" fmla="*/ 99 w 1080"/>
                <a:gd name="T15" fmla="*/ 9 h 900"/>
                <a:gd name="T16" fmla="*/ 135 w 1080"/>
                <a:gd name="T17" fmla="*/ 3 h 900"/>
                <a:gd name="T18" fmla="*/ 168 w 1080"/>
                <a:gd name="T19" fmla="*/ 0 h 900"/>
                <a:gd name="T20" fmla="*/ 207 w 1080"/>
                <a:gd name="T21" fmla="*/ 12 h 900"/>
                <a:gd name="T22" fmla="*/ 258 w 1080"/>
                <a:gd name="T23" fmla="*/ 21 h 900"/>
                <a:gd name="T24" fmla="*/ 297 w 1080"/>
                <a:gd name="T25" fmla="*/ 45 h 900"/>
                <a:gd name="T26" fmla="*/ 339 w 1080"/>
                <a:gd name="T27" fmla="*/ 78 h 900"/>
                <a:gd name="T28" fmla="*/ 381 w 1080"/>
                <a:gd name="T29" fmla="*/ 102 h 900"/>
                <a:gd name="T30" fmla="*/ 456 w 1080"/>
                <a:gd name="T31" fmla="*/ 135 h 900"/>
                <a:gd name="T32" fmla="*/ 507 w 1080"/>
                <a:gd name="T33" fmla="*/ 168 h 900"/>
                <a:gd name="T34" fmla="*/ 561 w 1080"/>
                <a:gd name="T35" fmla="*/ 204 h 900"/>
                <a:gd name="T36" fmla="*/ 612 w 1080"/>
                <a:gd name="T37" fmla="*/ 225 h 900"/>
                <a:gd name="T38" fmla="*/ 654 w 1080"/>
                <a:gd name="T39" fmla="*/ 255 h 900"/>
                <a:gd name="T40" fmla="*/ 696 w 1080"/>
                <a:gd name="T41" fmla="*/ 285 h 900"/>
                <a:gd name="T42" fmla="*/ 732 w 1080"/>
                <a:gd name="T43" fmla="*/ 324 h 900"/>
                <a:gd name="T44" fmla="*/ 774 w 1080"/>
                <a:gd name="T45" fmla="*/ 369 h 900"/>
                <a:gd name="T46" fmla="*/ 804 w 1080"/>
                <a:gd name="T47" fmla="*/ 408 h 900"/>
                <a:gd name="T48" fmla="*/ 852 w 1080"/>
                <a:gd name="T49" fmla="*/ 462 h 900"/>
                <a:gd name="T50" fmla="*/ 885 w 1080"/>
                <a:gd name="T51" fmla="*/ 507 h 900"/>
                <a:gd name="T52" fmla="*/ 927 w 1080"/>
                <a:gd name="T53" fmla="*/ 558 h 900"/>
                <a:gd name="T54" fmla="*/ 966 w 1080"/>
                <a:gd name="T55" fmla="*/ 603 h 900"/>
                <a:gd name="T56" fmla="*/ 996 w 1080"/>
                <a:gd name="T57" fmla="*/ 639 h 900"/>
                <a:gd name="T58" fmla="*/ 1014 w 1080"/>
                <a:gd name="T59" fmla="*/ 672 h 900"/>
                <a:gd name="T60" fmla="*/ 1032 w 1080"/>
                <a:gd name="T61" fmla="*/ 696 h 900"/>
                <a:gd name="T62" fmla="*/ 1050 w 1080"/>
                <a:gd name="T63" fmla="*/ 714 h 900"/>
                <a:gd name="T64" fmla="*/ 1065 w 1080"/>
                <a:gd name="T65" fmla="*/ 744 h 900"/>
                <a:gd name="T66" fmla="*/ 1077 w 1080"/>
                <a:gd name="T67" fmla="*/ 774 h 900"/>
                <a:gd name="T68" fmla="*/ 1080 w 1080"/>
                <a:gd name="T69" fmla="*/ 798 h 900"/>
                <a:gd name="T70" fmla="*/ 1074 w 1080"/>
                <a:gd name="T71" fmla="*/ 825 h 900"/>
                <a:gd name="T72" fmla="*/ 1059 w 1080"/>
                <a:gd name="T73" fmla="*/ 852 h 900"/>
                <a:gd name="T74" fmla="*/ 1047 w 1080"/>
                <a:gd name="T75" fmla="*/ 873 h 900"/>
                <a:gd name="T76" fmla="*/ 1029 w 1080"/>
                <a:gd name="T77" fmla="*/ 882 h 900"/>
                <a:gd name="T78" fmla="*/ 1005 w 1080"/>
                <a:gd name="T79" fmla="*/ 894 h 900"/>
                <a:gd name="T80" fmla="*/ 978 w 1080"/>
                <a:gd name="T81" fmla="*/ 900 h 900"/>
                <a:gd name="T82" fmla="*/ 957 w 1080"/>
                <a:gd name="T83" fmla="*/ 900 h 900"/>
                <a:gd name="T84" fmla="*/ 933 w 1080"/>
                <a:gd name="T85" fmla="*/ 897 h 900"/>
                <a:gd name="T86" fmla="*/ 903 w 1080"/>
                <a:gd name="T87" fmla="*/ 879 h 900"/>
                <a:gd name="T88" fmla="*/ 849 w 1080"/>
                <a:gd name="T89" fmla="*/ 702 h 900"/>
                <a:gd name="T90" fmla="*/ 630 w 1080"/>
                <a:gd name="T91" fmla="*/ 546 h 900"/>
                <a:gd name="T92" fmla="*/ 114 w 1080"/>
                <a:gd name="T93" fmla="*/ 252 h 900"/>
                <a:gd name="T94" fmla="*/ 18 w 1080"/>
                <a:gd name="T95" fmla="*/ 216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80" h="900">
                  <a:moveTo>
                    <a:pt x="21" y="237"/>
                  </a:moveTo>
                  <a:lnTo>
                    <a:pt x="12" y="186"/>
                  </a:lnTo>
                  <a:lnTo>
                    <a:pt x="3" y="147"/>
                  </a:lnTo>
                  <a:lnTo>
                    <a:pt x="0" y="105"/>
                  </a:lnTo>
                  <a:lnTo>
                    <a:pt x="9" y="72"/>
                  </a:lnTo>
                  <a:lnTo>
                    <a:pt x="30" y="48"/>
                  </a:lnTo>
                  <a:lnTo>
                    <a:pt x="63" y="24"/>
                  </a:lnTo>
                  <a:lnTo>
                    <a:pt x="99" y="9"/>
                  </a:lnTo>
                  <a:lnTo>
                    <a:pt x="135" y="3"/>
                  </a:lnTo>
                  <a:lnTo>
                    <a:pt x="168" y="0"/>
                  </a:lnTo>
                  <a:lnTo>
                    <a:pt x="207" y="12"/>
                  </a:lnTo>
                  <a:lnTo>
                    <a:pt x="258" y="21"/>
                  </a:lnTo>
                  <a:lnTo>
                    <a:pt x="297" y="45"/>
                  </a:lnTo>
                  <a:lnTo>
                    <a:pt x="339" y="78"/>
                  </a:lnTo>
                  <a:lnTo>
                    <a:pt x="381" y="102"/>
                  </a:lnTo>
                  <a:lnTo>
                    <a:pt x="456" y="135"/>
                  </a:lnTo>
                  <a:lnTo>
                    <a:pt x="507" y="168"/>
                  </a:lnTo>
                  <a:lnTo>
                    <a:pt x="561" y="204"/>
                  </a:lnTo>
                  <a:lnTo>
                    <a:pt x="612" y="225"/>
                  </a:lnTo>
                  <a:lnTo>
                    <a:pt x="654" y="255"/>
                  </a:lnTo>
                  <a:lnTo>
                    <a:pt x="696" y="285"/>
                  </a:lnTo>
                  <a:lnTo>
                    <a:pt x="732" y="324"/>
                  </a:lnTo>
                  <a:lnTo>
                    <a:pt x="774" y="369"/>
                  </a:lnTo>
                  <a:lnTo>
                    <a:pt x="804" y="408"/>
                  </a:lnTo>
                  <a:lnTo>
                    <a:pt x="852" y="462"/>
                  </a:lnTo>
                  <a:lnTo>
                    <a:pt x="885" y="507"/>
                  </a:lnTo>
                  <a:lnTo>
                    <a:pt x="927" y="558"/>
                  </a:lnTo>
                  <a:lnTo>
                    <a:pt x="966" y="603"/>
                  </a:lnTo>
                  <a:lnTo>
                    <a:pt x="996" y="639"/>
                  </a:lnTo>
                  <a:lnTo>
                    <a:pt x="1014" y="672"/>
                  </a:lnTo>
                  <a:lnTo>
                    <a:pt x="1032" y="696"/>
                  </a:lnTo>
                  <a:lnTo>
                    <a:pt x="1050" y="714"/>
                  </a:lnTo>
                  <a:lnTo>
                    <a:pt x="1065" y="744"/>
                  </a:lnTo>
                  <a:lnTo>
                    <a:pt x="1077" y="774"/>
                  </a:lnTo>
                  <a:lnTo>
                    <a:pt x="1080" y="798"/>
                  </a:lnTo>
                  <a:lnTo>
                    <a:pt x="1074" y="825"/>
                  </a:lnTo>
                  <a:lnTo>
                    <a:pt x="1059" y="852"/>
                  </a:lnTo>
                  <a:lnTo>
                    <a:pt x="1047" y="873"/>
                  </a:lnTo>
                  <a:lnTo>
                    <a:pt x="1029" y="882"/>
                  </a:lnTo>
                  <a:lnTo>
                    <a:pt x="1005" y="894"/>
                  </a:lnTo>
                  <a:lnTo>
                    <a:pt x="978" y="900"/>
                  </a:lnTo>
                  <a:lnTo>
                    <a:pt x="957" y="900"/>
                  </a:lnTo>
                  <a:lnTo>
                    <a:pt x="933" y="897"/>
                  </a:lnTo>
                  <a:lnTo>
                    <a:pt x="903" y="879"/>
                  </a:lnTo>
                  <a:lnTo>
                    <a:pt x="849" y="702"/>
                  </a:lnTo>
                  <a:lnTo>
                    <a:pt x="630" y="546"/>
                  </a:lnTo>
                  <a:lnTo>
                    <a:pt x="114" y="252"/>
                  </a:lnTo>
                  <a:lnTo>
                    <a:pt x="18" y="216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9092" name="Text Box 4"/>
            <p:cNvSpPr txBox="1">
              <a:spLocks noChangeArrowheads="1"/>
            </p:cNvSpPr>
            <p:nvPr/>
          </p:nvSpPr>
          <p:spPr bwMode="auto">
            <a:xfrm>
              <a:off x="3813" y="1008"/>
              <a:ext cx="92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sz="2000" b="1">
                  <a:solidFill>
                    <a:srgbClr val="CC3300"/>
                  </a:solidFill>
                </a:rPr>
                <a:t>Dermatom</a:t>
              </a:r>
            </a:p>
          </p:txBody>
        </p:sp>
        <p:sp>
          <p:nvSpPr>
            <p:cNvPr id="89093" name="Line 5"/>
            <p:cNvSpPr>
              <a:spLocks noChangeShapeType="1"/>
            </p:cNvSpPr>
            <p:nvPr/>
          </p:nvSpPr>
          <p:spPr bwMode="auto">
            <a:xfrm flipH="1">
              <a:off x="3380" y="1245"/>
              <a:ext cx="445" cy="2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89094" name="Group 6"/>
          <p:cNvGrpSpPr>
            <a:grpSpLocks/>
          </p:cNvGrpSpPr>
          <p:nvPr/>
        </p:nvGrpSpPr>
        <p:grpSpPr bwMode="auto">
          <a:xfrm>
            <a:off x="830263" y="3235325"/>
            <a:ext cx="4043362" cy="1552575"/>
            <a:chOff x="2812" y="1593"/>
            <a:chExt cx="2547" cy="978"/>
          </a:xfrm>
        </p:grpSpPr>
        <p:sp>
          <p:nvSpPr>
            <p:cNvPr id="89095" name="Freeform 7"/>
            <p:cNvSpPr>
              <a:spLocks/>
            </p:cNvSpPr>
            <p:nvPr/>
          </p:nvSpPr>
          <p:spPr bwMode="auto">
            <a:xfrm>
              <a:off x="2812" y="1593"/>
              <a:ext cx="1125" cy="978"/>
            </a:xfrm>
            <a:custGeom>
              <a:avLst/>
              <a:gdLst>
                <a:gd name="T0" fmla="*/ 261 w 1125"/>
                <a:gd name="T1" fmla="*/ 48 h 978"/>
                <a:gd name="T2" fmla="*/ 261 w 1125"/>
                <a:gd name="T3" fmla="*/ 90 h 978"/>
                <a:gd name="T4" fmla="*/ 282 w 1125"/>
                <a:gd name="T5" fmla="*/ 123 h 978"/>
                <a:gd name="T6" fmla="*/ 267 w 1125"/>
                <a:gd name="T7" fmla="*/ 171 h 978"/>
                <a:gd name="T8" fmla="*/ 246 w 1125"/>
                <a:gd name="T9" fmla="*/ 222 h 978"/>
                <a:gd name="T10" fmla="*/ 255 w 1125"/>
                <a:gd name="T11" fmla="*/ 276 h 978"/>
                <a:gd name="T12" fmla="*/ 231 w 1125"/>
                <a:gd name="T13" fmla="*/ 318 h 978"/>
                <a:gd name="T14" fmla="*/ 213 w 1125"/>
                <a:gd name="T15" fmla="*/ 375 h 978"/>
                <a:gd name="T16" fmla="*/ 210 w 1125"/>
                <a:gd name="T17" fmla="*/ 432 h 978"/>
                <a:gd name="T18" fmla="*/ 183 w 1125"/>
                <a:gd name="T19" fmla="*/ 465 h 978"/>
                <a:gd name="T20" fmla="*/ 180 w 1125"/>
                <a:gd name="T21" fmla="*/ 519 h 978"/>
                <a:gd name="T22" fmla="*/ 117 w 1125"/>
                <a:gd name="T23" fmla="*/ 546 h 978"/>
                <a:gd name="T24" fmla="*/ 105 w 1125"/>
                <a:gd name="T25" fmla="*/ 603 h 978"/>
                <a:gd name="T26" fmla="*/ 81 w 1125"/>
                <a:gd name="T27" fmla="*/ 657 h 978"/>
                <a:gd name="T28" fmla="*/ 42 w 1125"/>
                <a:gd name="T29" fmla="*/ 699 h 978"/>
                <a:gd name="T30" fmla="*/ 33 w 1125"/>
                <a:gd name="T31" fmla="*/ 744 h 978"/>
                <a:gd name="T32" fmla="*/ 6 w 1125"/>
                <a:gd name="T33" fmla="*/ 777 h 978"/>
                <a:gd name="T34" fmla="*/ 15 w 1125"/>
                <a:gd name="T35" fmla="*/ 816 h 978"/>
                <a:gd name="T36" fmla="*/ 54 w 1125"/>
                <a:gd name="T37" fmla="*/ 831 h 978"/>
                <a:gd name="T38" fmla="*/ 33 w 1125"/>
                <a:gd name="T39" fmla="*/ 870 h 978"/>
                <a:gd name="T40" fmla="*/ 60 w 1125"/>
                <a:gd name="T41" fmla="*/ 930 h 978"/>
                <a:gd name="T42" fmla="*/ 126 w 1125"/>
                <a:gd name="T43" fmla="*/ 927 h 978"/>
                <a:gd name="T44" fmla="*/ 177 w 1125"/>
                <a:gd name="T45" fmla="*/ 945 h 978"/>
                <a:gd name="T46" fmla="*/ 234 w 1125"/>
                <a:gd name="T47" fmla="*/ 951 h 978"/>
                <a:gd name="T48" fmla="*/ 291 w 1125"/>
                <a:gd name="T49" fmla="*/ 978 h 978"/>
                <a:gd name="T50" fmla="*/ 342 w 1125"/>
                <a:gd name="T51" fmla="*/ 954 h 978"/>
                <a:gd name="T52" fmla="*/ 354 w 1125"/>
                <a:gd name="T53" fmla="*/ 906 h 978"/>
                <a:gd name="T54" fmla="*/ 462 w 1125"/>
                <a:gd name="T55" fmla="*/ 930 h 978"/>
                <a:gd name="T56" fmla="*/ 528 w 1125"/>
                <a:gd name="T57" fmla="*/ 921 h 978"/>
                <a:gd name="T58" fmla="*/ 582 w 1125"/>
                <a:gd name="T59" fmla="*/ 912 h 978"/>
                <a:gd name="T60" fmla="*/ 636 w 1125"/>
                <a:gd name="T61" fmla="*/ 885 h 978"/>
                <a:gd name="T62" fmla="*/ 675 w 1125"/>
                <a:gd name="T63" fmla="*/ 852 h 978"/>
                <a:gd name="T64" fmla="*/ 714 w 1125"/>
                <a:gd name="T65" fmla="*/ 891 h 978"/>
                <a:gd name="T66" fmla="*/ 759 w 1125"/>
                <a:gd name="T67" fmla="*/ 870 h 978"/>
                <a:gd name="T68" fmla="*/ 807 w 1125"/>
                <a:gd name="T69" fmla="*/ 858 h 978"/>
                <a:gd name="T70" fmla="*/ 867 w 1125"/>
                <a:gd name="T71" fmla="*/ 849 h 978"/>
                <a:gd name="T72" fmla="*/ 909 w 1125"/>
                <a:gd name="T73" fmla="*/ 828 h 978"/>
                <a:gd name="T74" fmla="*/ 939 w 1125"/>
                <a:gd name="T75" fmla="*/ 786 h 978"/>
                <a:gd name="T76" fmla="*/ 975 w 1125"/>
                <a:gd name="T77" fmla="*/ 750 h 978"/>
                <a:gd name="T78" fmla="*/ 1008 w 1125"/>
                <a:gd name="T79" fmla="*/ 705 h 978"/>
                <a:gd name="T80" fmla="*/ 1041 w 1125"/>
                <a:gd name="T81" fmla="*/ 669 h 978"/>
                <a:gd name="T82" fmla="*/ 1068 w 1125"/>
                <a:gd name="T83" fmla="*/ 651 h 978"/>
                <a:gd name="T84" fmla="*/ 1104 w 1125"/>
                <a:gd name="T85" fmla="*/ 618 h 978"/>
                <a:gd name="T86" fmla="*/ 1089 w 1125"/>
                <a:gd name="T87" fmla="*/ 453 h 978"/>
                <a:gd name="T88" fmla="*/ 864 w 1125"/>
                <a:gd name="T89" fmla="*/ 279 h 978"/>
                <a:gd name="T90" fmla="*/ 582 w 1125"/>
                <a:gd name="T91" fmla="*/ 117 h 978"/>
                <a:gd name="T92" fmla="*/ 414 w 1125"/>
                <a:gd name="T93" fmla="*/ 0 h 978"/>
                <a:gd name="T94" fmla="*/ 315 w 1125"/>
                <a:gd name="T95" fmla="*/ 12 h 978"/>
                <a:gd name="T96" fmla="*/ 276 w 1125"/>
                <a:gd name="T97" fmla="*/ 27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5" h="978">
                  <a:moveTo>
                    <a:pt x="276" y="27"/>
                  </a:moveTo>
                  <a:lnTo>
                    <a:pt x="261" y="48"/>
                  </a:lnTo>
                  <a:lnTo>
                    <a:pt x="249" y="72"/>
                  </a:lnTo>
                  <a:lnTo>
                    <a:pt x="261" y="90"/>
                  </a:lnTo>
                  <a:lnTo>
                    <a:pt x="279" y="105"/>
                  </a:lnTo>
                  <a:lnTo>
                    <a:pt x="282" y="123"/>
                  </a:lnTo>
                  <a:lnTo>
                    <a:pt x="270" y="150"/>
                  </a:lnTo>
                  <a:lnTo>
                    <a:pt x="267" y="171"/>
                  </a:lnTo>
                  <a:lnTo>
                    <a:pt x="270" y="195"/>
                  </a:lnTo>
                  <a:lnTo>
                    <a:pt x="246" y="222"/>
                  </a:lnTo>
                  <a:lnTo>
                    <a:pt x="258" y="252"/>
                  </a:lnTo>
                  <a:lnTo>
                    <a:pt x="255" y="276"/>
                  </a:lnTo>
                  <a:lnTo>
                    <a:pt x="237" y="297"/>
                  </a:lnTo>
                  <a:lnTo>
                    <a:pt x="231" y="318"/>
                  </a:lnTo>
                  <a:lnTo>
                    <a:pt x="228" y="348"/>
                  </a:lnTo>
                  <a:lnTo>
                    <a:pt x="213" y="375"/>
                  </a:lnTo>
                  <a:lnTo>
                    <a:pt x="213" y="399"/>
                  </a:lnTo>
                  <a:lnTo>
                    <a:pt x="210" y="432"/>
                  </a:lnTo>
                  <a:lnTo>
                    <a:pt x="198" y="447"/>
                  </a:lnTo>
                  <a:lnTo>
                    <a:pt x="183" y="465"/>
                  </a:lnTo>
                  <a:lnTo>
                    <a:pt x="174" y="492"/>
                  </a:lnTo>
                  <a:lnTo>
                    <a:pt x="180" y="519"/>
                  </a:lnTo>
                  <a:lnTo>
                    <a:pt x="147" y="525"/>
                  </a:lnTo>
                  <a:lnTo>
                    <a:pt x="117" y="546"/>
                  </a:lnTo>
                  <a:lnTo>
                    <a:pt x="105" y="573"/>
                  </a:lnTo>
                  <a:lnTo>
                    <a:pt x="105" y="603"/>
                  </a:lnTo>
                  <a:lnTo>
                    <a:pt x="96" y="627"/>
                  </a:lnTo>
                  <a:lnTo>
                    <a:pt x="81" y="657"/>
                  </a:lnTo>
                  <a:lnTo>
                    <a:pt x="57" y="669"/>
                  </a:lnTo>
                  <a:lnTo>
                    <a:pt x="42" y="699"/>
                  </a:lnTo>
                  <a:lnTo>
                    <a:pt x="33" y="726"/>
                  </a:lnTo>
                  <a:lnTo>
                    <a:pt x="33" y="744"/>
                  </a:lnTo>
                  <a:lnTo>
                    <a:pt x="24" y="762"/>
                  </a:lnTo>
                  <a:lnTo>
                    <a:pt x="6" y="777"/>
                  </a:lnTo>
                  <a:lnTo>
                    <a:pt x="0" y="798"/>
                  </a:lnTo>
                  <a:lnTo>
                    <a:pt x="15" y="816"/>
                  </a:lnTo>
                  <a:lnTo>
                    <a:pt x="33" y="816"/>
                  </a:lnTo>
                  <a:lnTo>
                    <a:pt x="54" y="831"/>
                  </a:lnTo>
                  <a:lnTo>
                    <a:pt x="39" y="852"/>
                  </a:lnTo>
                  <a:lnTo>
                    <a:pt x="33" y="870"/>
                  </a:lnTo>
                  <a:lnTo>
                    <a:pt x="33" y="891"/>
                  </a:lnTo>
                  <a:lnTo>
                    <a:pt x="60" y="930"/>
                  </a:lnTo>
                  <a:lnTo>
                    <a:pt x="93" y="942"/>
                  </a:lnTo>
                  <a:lnTo>
                    <a:pt x="126" y="927"/>
                  </a:lnTo>
                  <a:lnTo>
                    <a:pt x="153" y="936"/>
                  </a:lnTo>
                  <a:lnTo>
                    <a:pt x="177" y="945"/>
                  </a:lnTo>
                  <a:lnTo>
                    <a:pt x="201" y="942"/>
                  </a:lnTo>
                  <a:lnTo>
                    <a:pt x="234" y="951"/>
                  </a:lnTo>
                  <a:lnTo>
                    <a:pt x="258" y="963"/>
                  </a:lnTo>
                  <a:lnTo>
                    <a:pt x="291" y="978"/>
                  </a:lnTo>
                  <a:lnTo>
                    <a:pt x="324" y="972"/>
                  </a:lnTo>
                  <a:lnTo>
                    <a:pt x="342" y="954"/>
                  </a:lnTo>
                  <a:lnTo>
                    <a:pt x="354" y="933"/>
                  </a:lnTo>
                  <a:lnTo>
                    <a:pt x="354" y="906"/>
                  </a:lnTo>
                  <a:lnTo>
                    <a:pt x="393" y="924"/>
                  </a:lnTo>
                  <a:lnTo>
                    <a:pt x="462" y="930"/>
                  </a:lnTo>
                  <a:lnTo>
                    <a:pt x="501" y="930"/>
                  </a:lnTo>
                  <a:lnTo>
                    <a:pt x="528" y="921"/>
                  </a:lnTo>
                  <a:lnTo>
                    <a:pt x="543" y="885"/>
                  </a:lnTo>
                  <a:lnTo>
                    <a:pt x="582" y="912"/>
                  </a:lnTo>
                  <a:lnTo>
                    <a:pt x="615" y="906"/>
                  </a:lnTo>
                  <a:lnTo>
                    <a:pt x="636" y="885"/>
                  </a:lnTo>
                  <a:lnTo>
                    <a:pt x="651" y="867"/>
                  </a:lnTo>
                  <a:lnTo>
                    <a:pt x="675" y="852"/>
                  </a:lnTo>
                  <a:lnTo>
                    <a:pt x="699" y="867"/>
                  </a:lnTo>
                  <a:lnTo>
                    <a:pt x="714" y="891"/>
                  </a:lnTo>
                  <a:lnTo>
                    <a:pt x="738" y="894"/>
                  </a:lnTo>
                  <a:lnTo>
                    <a:pt x="759" y="870"/>
                  </a:lnTo>
                  <a:lnTo>
                    <a:pt x="789" y="843"/>
                  </a:lnTo>
                  <a:lnTo>
                    <a:pt x="807" y="858"/>
                  </a:lnTo>
                  <a:lnTo>
                    <a:pt x="843" y="867"/>
                  </a:lnTo>
                  <a:lnTo>
                    <a:pt x="867" y="849"/>
                  </a:lnTo>
                  <a:lnTo>
                    <a:pt x="882" y="831"/>
                  </a:lnTo>
                  <a:lnTo>
                    <a:pt x="909" y="828"/>
                  </a:lnTo>
                  <a:lnTo>
                    <a:pt x="930" y="810"/>
                  </a:lnTo>
                  <a:lnTo>
                    <a:pt x="939" y="786"/>
                  </a:lnTo>
                  <a:lnTo>
                    <a:pt x="948" y="747"/>
                  </a:lnTo>
                  <a:lnTo>
                    <a:pt x="975" y="750"/>
                  </a:lnTo>
                  <a:lnTo>
                    <a:pt x="1002" y="729"/>
                  </a:lnTo>
                  <a:lnTo>
                    <a:pt x="1008" y="705"/>
                  </a:lnTo>
                  <a:lnTo>
                    <a:pt x="1035" y="690"/>
                  </a:lnTo>
                  <a:lnTo>
                    <a:pt x="1041" y="669"/>
                  </a:lnTo>
                  <a:lnTo>
                    <a:pt x="1038" y="648"/>
                  </a:lnTo>
                  <a:lnTo>
                    <a:pt x="1068" y="651"/>
                  </a:lnTo>
                  <a:lnTo>
                    <a:pt x="1089" y="645"/>
                  </a:lnTo>
                  <a:lnTo>
                    <a:pt x="1104" y="618"/>
                  </a:lnTo>
                  <a:lnTo>
                    <a:pt x="1125" y="603"/>
                  </a:lnTo>
                  <a:lnTo>
                    <a:pt x="1089" y="453"/>
                  </a:lnTo>
                  <a:lnTo>
                    <a:pt x="1005" y="351"/>
                  </a:lnTo>
                  <a:lnTo>
                    <a:pt x="864" y="279"/>
                  </a:lnTo>
                  <a:lnTo>
                    <a:pt x="723" y="195"/>
                  </a:lnTo>
                  <a:lnTo>
                    <a:pt x="582" y="117"/>
                  </a:lnTo>
                  <a:lnTo>
                    <a:pt x="474" y="30"/>
                  </a:lnTo>
                  <a:lnTo>
                    <a:pt x="414" y="0"/>
                  </a:lnTo>
                  <a:lnTo>
                    <a:pt x="345" y="3"/>
                  </a:lnTo>
                  <a:lnTo>
                    <a:pt x="315" y="12"/>
                  </a:lnTo>
                  <a:lnTo>
                    <a:pt x="294" y="18"/>
                  </a:lnTo>
                  <a:lnTo>
                    <a:pt x="276" y="27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9096" name="Text Box 8"/>
            <p:cNvSpPr txBox="1">
              <a:spLocks noChangeArrowheads="1"/>
            </p:cNvSpPr>
            <p:nvPr/>
          </p:nvSpPr>
          <p:spPr bwMode="auto">
            <a:xfrm>
              <a:off x="4437" y="1848"/>
              <a:ext cx="92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sz="2000" b="1">
                  <a:solidFill>
                    <a:srgbClr val="CC3300"/>
                  </a:solidFill>
                </a:rPr>
                <a:t>Sclerotom</a:t>
              </a:r>
            </a:p>
          </p:txBody>
        </p:sp>
        <p:sp>
          <p:nvSpPr>
            <p:cNvPr id="89097" name="Line 9"/>
            <p:cNvSpPr>
              <a:spLocks noChangeShapeType="1"/>
            </p:cNvSpPr>
            <p:nvPr/>
          </p:nvSpPr>
          <p:spPr bwMode="auto">
            <a:xfrm flipH="1">
              <a:off x="3537" y="1979"/>
              <a:ext cx="91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9098" name="Oval 10"/>
            <p:cNvSpPr>
              <a:spLocks noChangeArrowheads="1"/>
            </p:cNvSpPr>
            <p:nvPr/>
          </p:nvSpPr>
          <p:spPr bwMode="auto">
            <a:xfrm>
              <a:off x="3152" y="1952"/>
              <a:ext cx="344" cy="344"/>
            </a:xfrm>
            <a:prstGeom prst="ellipse">
              <a:avLst/>
            </a:prstGeom>
            <a:solidFill>
              <a:srgbClr val="66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89099" name="Group 11"/>
          <p:cNvGrpSpPr>
            <a:grpSpLocks/>
          </p:cNvGrpSpPr>
          <p:nvPr/>
        </p:nvGrpSpPr>
        <p:grpSpPr bwMode="auto">
          <a:xfrm>
            <a:off x="1239838" y="2978150"/>
            <a:ext cx="2925762" cy="1203325"/>
            <a:chOff x="3070" y="1431"/>
            <a:chExt cx="1843" cy="758"/>
          </a:xfrm>
        </p:grpSpPr>
        <p:sp>
          <p:nvSpPr>
            <p:cNvPr id="89100" name="Freeform 12"/>
            <p:cNvSpPr>
              <a:spLocks/>
            </p:cNvSpPr>
            <p:nvPr/>
          </p:nvSpPr>
          <p:spPr bwMode="auto">
            <a:xfrm>
              <a:off x="3070" y="1481"/>
              <a:ext cx="893" cy="708"/>
            </a:xfrm>
            <a:custGeom>
              <a:avLst/>
              <a:gdLst>
                <a:gd name="T0" fmla="*/ 23 w 893"/>
                <a:gd name="T1" fmla="*/ 39 h 708"/>
                <a:gd name="T2" fmla="*/ 71 w 893"/>
                <a:gd name="T3" fmla="*/ 6 h 708"/>
                <a:gd name="T4" fmla="*/ 137 w 893"/>
                <a:gd name="T5" fmla="*/ 4 h 708"/>
                <a:gd name="T6" fmla="*/ 206 w 893"/>
                <a:gd name="T7" fmla="*/ 36 h 708"/>
                <a:gd name="T8" fmla="*/ 318 w 893"/>
                <a:gd name="T9" fmla="*/ 141 h 708"/>
                <a:gd name="T10" fmla="*/ 386 w 893"/>
                <a:gd name="T11" fmla="*/ 211 h 708"/>
                <a:gd name="T12" fmla="*/ 492 w 893"/>
                <a:gd name="T13" fmla="*/ 297 h 708"/>
                <a:gd name="T14" fmla="*/ 612 w 893"/>
                <a:gd name="T15" fmla="*/ 354 h 708"/>
                <a:gd name="T16" fmla="*/ 684 w 893"/>
                <a:gd name="T17" fmla="*/ 393 h 708"/>
                <a:gd name="T18" fmla="*/ 771 w 893"/>
                <a:gd name="T19" fmla="*/ 445 h 708"/>
                <a:gd name="T20" fmla="*/ 831 w 893"/>
                <a:gd name="T21" fmla="*/ 505 h 708"/>
                <a:gd name="T22" fmla="*/ 875 w 893"/>
                <a:gd name="T23" fmla="*/ 585 h 708"/>
                <a:gd name="T24" fmla="*/ 890 w 893"/>
                <a:gd name="T25" fmla="*/ 639 h 708"/>
                <a:gd name="T26" fmla="*/ 890 w 893"/>
                <a:gd name="T27" fmla="*/ 688 h 708"/>
                <a:gd name="T28" fmla="*/ 858 w 893"/>
                <a:gd name="T29" fmla="*/ 705 h 708"/>
                <a:gd name="T30" fmla="*/ 831 w 893"/>
                <a:gd name="T31" fmla="*/ 681 h 708"/>
                <a:gd name="T32" fmla="*/ 827 w 893"/>
                <a:gd name="T33" fmla="*/ 645 h 708"/>
                <a:gd name="T34" fmla="*/ 819 w 893"/>
                <a:gd name="T35" fmla="*/ 621 h 708"/>
                <a:gd name="T36" fmla="*/ 804 w 893"/>
                <a:gd name="T37" fmla="*/ 582 h 708"/>
                <a:gd name="T38" fmla="*/ 780 w 893"/>
                <a:gd name="T39" fmla="*/ 556 h 708"/>
                <a:gd name="T40" fmla="*/ 768 w 893"/>
                <a:gd name="T41" fmla="*/ 531 h 708"/>
                <a:gd name="T42" fmla="*/ 741 w 893"/>
                <a:gd name="T43" fmla="*/ 517 h 708"/>
                <a:gd name="T44" fmla="*/ 714 w 893"/>
                <a:gd name="T45" fmla="*/ 499 h 708"/>
                <a:gd name="T46" fmla="*/ 665 w 893"/>
                <a:gd name="T47" fmla="*/ 457 h 708"/>
                <a:gd name="T48" fmla="*/ 623 w 893"/>
                <a:gd name="T49" fmla="*/ 429 h 708"/>
                <a:gd name="T50" fmla="*/ 579 w 893"/>
                <a:gd name="T51" fmla="*/ 409 h 708"/>
                <a:gd name="T52" fmla="*/ 546 w 893"/>
                <a:gd name="T53" fmla="*/ 394 h 708"/>
                <a:gd name="T54" fmla="*/ 522 w 893"/>
                <a:gd name="T55" fmla="*/ 382 h 708"/>
                <a:gd name="T56" fmla="*/ 492 w 893"/>
                <a:gd name="T57" fmla="*/ 358 h 708"/>
                <a:gd name="T58" fmla="*/ 470 w 893"/>
                <a:gd name="T59" fmla="*/ 340 h 708"/>
                <a:gd name="T60" fmla="*/ 440 w 893"/>
                <a:gd name="T61" fmla="*/ 336 h 708"/>
                <a:gd name="T62" fmla="*/ 426 w 893"/>
                <a:gd name="T63" fmla="*/ 315 h 708"/>
                <a:gd name="T64" fmla="*/ 402 w 893"/>
                <a:gd name="T65" fmla="*/ 300 h 708"/>
                <a:gd name="T66" fmla="*/ 380 w 893"/>
                <a:gd name="T67" fmla="*/ 321 h 708"/>
                <a:gd name="T68" fmla="*/ 353 w 893"/>
                <a:gd name="T69" fmla="*/ 327 h 708"/>
                <a:gd name="T70" fmla="*/ 342 w 893"/>
                <a:gd name="T71" fmla="*/ 304 h 708"/>
                <a:gd name="T72" fmla="*/ 321 w 893"/>
                <a:gd name="T73" fmla="*/ 288 h 708"/>
                <a:gd name="T74" fmla="*/ 285 w 893"/>
                <a:gd name="T75" fmla="*/ 273 h 708"/>
                <a:gd name="T76" fmla="*/ 266 w 893"/>
                <a:gd name="T77" fmla="*/ 247 h 708"/>
                <a:gd name="T78" fmla="*/ 234 w 893"/>
                <a:gd name="T79" fmla="*/ 222 h 708"/>
                <a:gd name="T80" fmla="*/ 215 w 893"/>
                <a:gd name="T81" fmla="*/ 207 h 708"/>
                <a:gd name="T82" fmla="*/ 183 w 893"/>
                <a:gd name="T83" fmla="*/ 190 h 708"/>
                <a:gd name="T84" fmla="*/ 164 w 893"/>
                <a:gd name="T85" fmla="*/ 214 h 708"/>
                <a:gd name="T86" fmla="*/ 126 w 893"/>
                <a:gd name="T87" fmla="*/ 205 h 708"/>
                <a:gd name="T88" fmla="*/ 111 w 893"/>
                <a:gd name="T89" fmla="*/ 195 h 708"/>
                <a:gd name="T90" fmla="*/ 72 w 893"/>
                <a:gd name="T91" fmla="*/ 177 h 708"/>
                <a:gd name="T92" fmla="*/ 54 w 893"/>
                <a:gd name="T93" fmla="*/ 157 h 708"/>
                <a:gd name="T94" fmla="*/ 27 w 893"/>
                <a:gd name="T95" fmla="*/ 142 h 708"/>
                <a:gd name="T96" fmla="*/ 21 w 893"/>
                <a:gd name="T97" fmla="*/ 115 h 708"/>
                <a:gd name="T98" fmla="*/ 8 w 893"/>
                <a:gd name="T99" fmla="*/ 81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3" h="708">
                  <a:moveTo>
                    <a:pt x="3" y="64"/>
                  </a:moveTo>
                  <a:cubicBezTo>
                    <a:pt x="6" y="57"/>
                    <a:pt x="16" y="47"/>
                    <a:pt x="23" y="39"/>
                  </a:cubicBezTo>
                  <a:cubicBezTo>
                    <a:pt x="30" y="31"/>
                    <a:pt x="37" y="21"/>
                    <a:pt x="45" y="16"/>
                  </a:cubicBezTo>
                  <a:cubicBezTo>
                    <a:pt x="53" y="11"/>
                    <a:pt x="62" y="9"/>
                    <a:pt x="71" y="6"/>
                  </a:cubicBezTo>
                  <a:cubicBezTo>
                    <a:pt x="80" y="3"/>
                    <a:pt x="90" y="0"/>
                    <a:pt x="101" y="0"/>
                  </a:cubicBezTo>
                  <a:cubicBezTo>
                    <a:pt x="112" y="0"/>
                    <a:pt x="125" y="2"/>
                    <a:pt x="137" y="4"/>
                  </a:cubicBezTo>
                  <a:cubicBezTo>
                    <a:pt x="149" y="6"/>
                    <a:pt x="162" y="10"/>
                    <a:pt x="173" y="15"/>
                  </a:cubicBezTo>
                  <a:cubicBezTo>
                    <a:pt x="184" y="20"/>
                    <a:pt x="191" y="25"/>
                    <a:pt x="206" y="36"/>
                  </a:cubicBezTo>
                  <a:cubicBezTo>
                    <a:pt x="221" y="47"/>
                    <a:pt x="244" y="65"/>
                    <a:pt x="263" y="82"/>
                  </a:cubicBezTo>
                  <a:cubicBezTo>
                    <a:pt x="282" y="99"/>
                    <a:pt x="303" y="125"/>
                    <a:pt x="318" y="141"/>
                  </a:cubicBezTo>
                  <a:cubicBezTo>
                    <a:pt x="333" y="157"/>
                    <a:pt x="342" y="166"/>
                    <a:pt x="353" y="178"/>
                  </a:cubicBezTo>
                  <a:cubicBezTo>
                    <a:pt x="364" y="190"/>
                    <a:pt x="374" y="199"/>
                    <a:pt x="386" y="211"/>
                  </a:cubicBezTo>
                  <a:cubicBezTo>
                    <a:pt x="398" y="223"/>
                    <a:pt x="408" y="236"/>
                    <a:pt x="426" y="250"/>
                  </a:cubicBezTo>
                  <a:cubicBezTo>
                    <a:pt x="444" y="264"/>
                    <a:pt x="470" y="284"/>
                    <a:pt x="492" y="297"/>
                  </a:cubicBezTo>
                  <a:cubicBezTo>
                    <a:pt x="514" y="310"/>
                    <a:pt x="540" y="321"/>
                    <a:pt x="560" y="330"/>
                  </a:cubicBezTo>
                  <a:cubicBezTo>
                    <a:pt x="580" y="339"/>
                    <a:pt x="598" y="347"/>
                    <a:pt x="612" y="354"/>
                  </a:cubicBezTo>
                  <a:cubicBezTo>
                    <a:pt x="626" y="361"/>
                    <a:pt x="629" y="364"/>
                    <a:pt x="641" y="370"/>
                  </a:cubicBezTo>
                  <a:cubicBezTo>
                    <a:pt x="653" y="376"/>
                    <a:pt x="670" y="385"/>
                    <a:pt x="684" y="393"/>
                  </a:cubicBezTo>
                  <a:cubicBezTo>
                    <a:pt x="698" y="401"/>
                    <a:pt x="711" y="406"/>
                    <a:pt x="725" y="415"/>
                  </a:cubicBezTo>
                  <a:cubicBezTo>
                    <a:pt x="739" y="424"/>
                    <a:pt x="759" y="435"/>
                    <a:pt x="771" y="445"/>
                  </a:cubicBezTo>
                  <a:cubicBezTo>
                    <a:pt x="783" y="455"/>
                    <a:pt x="790" y="467"/>
                    <a:pt x="800" y="477"/>
                  </a:cubicBezTo>
                  <a:cubicBezTo>
                    <a:pt x="810" y="487"/>
                    <a:pt x="822" y="493"/>
                    <a:pt x="831" y="505"/>
                  </a:cubicBezTo>
                  <a:cubicBezTo>
                    <a:pt x="840" y="517"/>
                    <a:pt x="850" y="534"/>
                    <a:pt x="857" y="547"/>
                  </a:cubicBezTo>
                  <a:cubicBezTo>
                    <a:pt x="864" y="560"/>
                    <a:pt x="870" y="574"/>
                    <a:pt x="875" y="585"/>
                  </a:cubicBezTo>
                  <a:cubicBezTo>
                    <a:pt x="880" y="596"/>
                    <a:pt x="886" y="607"/>
                    <a:pt x="888" y="616"/>
                  </a:cubicBezTo>
                  <a:cubicBezTo>
                    <a:pt x="890" y="625"/>
                    <a:pt x="890" y="630"/>
                    <a:pt x="890" y="639"/>
                  </a:cubicBezTo>
                  <a:cubicBezTo>
                    <a:pt x="890" y="648"/>
                    <a:pt x="890" y="661"/>
                    <a:pt x="890" y="669"/>
                  </a:cubicBezTo>
                  <a:cubicBezTo>
                    <a:pt x="890" y="677"/>
                    <a:pt x="893" y="682"/>
                    <a:pt x="890" y="688"/>
                  </a:cubicBezTo>
                  <a:cubicBezTo>
                    <a:pt x="887" y="694"/>
                    <a:pt x="875" y="702"/>
                    <a:pt x="870" y="705"/>
                  </a:cubicBezTo>
                  <a:cubicBezTo>
                    <a:pt x="865" y="708"/>
                    <a:pt x="862" y="706"/>
                    <a:pt x="858" y="705"/>
                  </a:cubicBezTo>
                  <a:cubicBezTo>
                    <a:pt x="854" y="704"/>
                    <a:pt x="851" y="700"/>
                    <a:pt x="846" y="696"/>
                  </a:cubicBezTo>
                  <a:cubicBezTo>
                    <a:pt x="841" y="692"/>
                    <a:pt x="834" y="687"/>
                    <a:pt x="831" y="681"/>
                  </a:cubicBezTo>
                  <a:cubicBezTo>
                    <a:pt x="828" y="675"/>
                    <a:pt x="828" y="667"/>
                    <a:pt x="827" y="661"/>
                  </a:cubicBezTo>
                  <a:cubicBezTo>
                    <a:pt x="826" y="655"/>
                    <a:pt x="826" y="649"/>
                    <a:pt x="827" y="645"/>
                  </a:cubicBezTo>
                  <a:cubicBezTo>
                    <a:pt x="828" y="641"/>
                    <a:pt x="837" y="638"/>
                    <a:pt x="836" y="634"/>
                  </a:cubicBezTo>
                  <a:cubicBezTo>
                    <a:pt x="835" y="630"/>
                    <a:pt x="824" y="627"/>
                    <a:pt x="819" y="621"/>
                  </a:cubicBezTo>
                  <a:cubicBezTo>
                    <a:pt x="814" y="615"/>
                    <a:pt x="811" y="604"/>
                    <a:pt x="809" y="598"/>
                  </a:cubicBezTo>
                  <a:cubicBezTo>
                    <a:pt x="807" y="592"/>
                    <a:pt x="806" y="587"/>
                    <a:pt x="804" y="582"/>
                  </a:cubicBezTo>
                  <a:cubicBezTo>
                    <a:pt x="802" y="577"/>
                    <a:pt x="798" y="571"/>
                    <a:pt x="794" y="567"/>
                  </a:cubicBezTo>
                  <a:cubicBezTo>
                    <a:pt x="790" y="563"/>
                    <a:pt x="784" y="560"/>
                    <a:pt x="780" y="556"/>
                  </a:cubicBezTo>
                  <a:cubicBezTo>
                    <a:pt x="776" y="552"/>
                    <a:pt x="773" y="548"/>
                    <a:pt x="771" y="544"/>
                  </a:cubicBezTo>
                  <a:cubicBezTo>
                    <a:pt x="769" y="540"/>
                    <a:pt x="771" y="533"/>
                    <a:pt x="768" y="531"/>
                  </a:cubicBezTo>
                  <a:cubicBezTo>
                    <a:pt x="765" y="529"/>
                    <a:pt x="757" y="533"/>
                    <a:pt x="753" y="531"/>
                  </a:cubicBezTo>
                  <a:cubicBezTo>
                    <a:pt x="749" y="529"/>
                    <a:pt x="744" y="522"/>
                    <a:pt x="741" y="517"/>
                  </a:cubicBezTo>
                  <a:cubicBezTo>
                    <a:pt x="738" y="512"/>
                    <a:pt x="741" y="505"/>
                    <a:pt x="737" y="502"/>
                  </a:cubicBezTo>
                  <a:cubicBezTo>
                    <a:pt x="733" y="499"/>
                    <a:pt x="721" y="505"/>
                    <a:pt x="714" y="499"/>
                  </a:cubicBezTo>
                  <a:cubicBezTo>
                    <a:pt x="707" y="493"/>
                    <a:pt x="704" y="470"/>
                    <a:pt x="696" y="463"/>
                  </a:cubicBezTo>
                  <a:cubicBezTo>
                    <a:pt x="688" y="456"/>
                    <a:pt x="673" y="462"/>
                    <a:pt x="665" y="457"/>
                  </a:cubicBezTo>
                  <a:cubicBezTo>
                    <a:pt x="657" y="452"/>
                    <a:pt x="654" y="437"/>
                    <a:pt x="647" y="432"/>
                  </a:cubicBezTo>
                  <a:cubicBezTo>
                    <a:pt x="640" y="427"/>
                    <a:pt x="629" y="433"/>
                    <a:pt x="623" y="429"/>
                  </a:cubicBezTo>
                  <a:cubicBezTo>
                    <a:pt x="617" y="425"/>
                    <a:pt x="616" y="414"/>
                    <a:pt x="609" y="411"/>
                  </a:cubicBezTo>
                  <a:cubicBezTo>
                    <a:pt x="602" y="408"/>
                    <a:pt x="588" y="410"/>
                    <a:pt x="579" y="409"/>
                  </a:cubicBezTo>
                  <a:cubicBezTo>
                    <a:pt x="570" y="408"/>
                    <a:pt x="560" y="407"/>
                    <a:pt x="555" y="405"/>
                  </a:cubicBezTo>
                  <a:cubicBezTo>
                    <a:pt x="550" y="403"/>
                    <a:pt x="548" y="398"/>
                    <a:pt x="546" y="394"/>
                  </a:cubicBezTo>
                  <a:cubicBezTo>
                    <a:pt x="544" y="390"/>
                    <a:pt x="544" y="384"/>
                    <a:pt x="540" y="382"/>
                  </a:cubicBezTo>
                  <a:cubicBezTo>
                    <a:pt x="536" y="380"/>
                    <a:pt x="530" y="384"/>
                    <a:pt x="522" y="382"/>
                  </a:cubicBezTo>
                  <a:cubicBezTo>
                    <a:pt x="514" y="380"/>
                    <a:pt x="499" y="374"/>
                    <a:pt x="494" y="370"/>
                  </a:cubicBezTo>
                  <a:cubicBezTo>
                    <a:pt x="489" y="366"/>
                    <a:pt x="493" y="363"/>
                    <a:pt x="492" y="358"/>
                  </a:cubicBezTo>
                  <a:cubicBezTo>
                    <a:pt x="491" y="353"/>
                    <a:pt x="490" y="345"/>
                    <a:pt x="486" y="342"/>
                  </a:cubicBezTo>
                  <a:cubicBezTo>
                    <a:pt x="482" y="339"/>
                    <a:pt x="476" y="340"/>
                    <a:pt x="470" y="340"/>
                  </a:cubicBezTo>
                  <a:cubicBezTo>
                    <a:pt x="464" y="340"/>
                    <a:pt x="455" y="341"/>
                    <a:pt x="450" y="340"/>
                  </a:cubicBezTo>
                  <a:cubicBezTo>
                    <a:pt x="445" y="339"/>
                    <a:pt x="443" y="338"/>
                    <a:pt x="440" y="336"/>
                  </a:cubicBezTo>
                  <a:cubicBezTo>
                    <a:pt x="437" y="334"/>
                    <a:pt x="434" y="331"/>
                    <a:pt x="432" y="327"/>
                  </a:cubicBezTo>
                  <a:cubicBezTo>
                    <a:pt x="430" y="323"/>
                    <a:pt x="428" y="319"/>
                    <a:pt x="426" y="315"/>
                  </a:cubicBezTo>
                  <a:cubicBezTo>
                    <a:pt x="424" y="311"/>
                    <a:pt x="426" y="307"/>
                    <a:pt x="422" y="304"/>
                  </a:cubicBezTo>
                  <a:cubicBezTo>
                    <a:pt x="418" y="301"/>
                    <a:pt x="407" y="298"/>
                    <a:pt x="402" y="300"/>
                  </a:cubicBezTo>
                  <a:cubicBezTo>
                    <a:pt x="397" y="302"/>
                    <a:pt x="396" y="312"/>
                    <a:pt x="392" y="315"/>
                  </a:cubicBezTo>
                  <a:cubicBezTo>
                    <a:pt x="388" y="318"/>
                    <a:pt x="384" y="319"/>
                    <a:pt x="380" y="321"/>
                  </a:cubicBezTo>
                  <a:cubicBezTo>
                    <a:pt x="376" y="323"/>
                    <a:pt x="370" y="324"/>
                    <a:pt x="366" y="325"/>
                  </a:cubicBezTo>
                  <a:cubicBezTo>
                    <a:pt x="362" y="326"/>
                    <a:pt x="356" y="329"/>
                    <a:pt x="353" y="327"/>
                  </a:cubicBezTo>
                  <a:cubicBezTo>
                    <a:pt x="350" y="325"/>
                    <a:pt x="350" y="320"/>
                    <a:pt x="348" y="316"/>
                  </a:cubicBezTo>
                  <a:cubicBezTo>
                    <a:pt x="346" y="312"/>
                    <a:pt x="345" y="308"/>
                    <a:pt x="342" y="304"/>
                  </a:cubicBezTo>
                  <a:cubicBezTo>
                    <a:pt x="339" y="300"/>
                    <a:pt x="336" y="297"/>
                    <a:pt x="332" y="294"/>
                  </a:cubicBezTo>
                  <a:cubicBezTo>
                    <a:pt x="328" y="291"/>
                    <a:pt x="326" y="290"/>
                    <a:pt x="321" y="288"/>
                  </a:cubicBezTo>
                  <a:cubicBezTo>
                    <a:pt x="316" y="286"/>
                    <a:pt x="309" y="284"/>
                    <a:pt x="303" y="282"/>
                  </a:cubicBezTo>
                  <a:cubicBezTo>
                    <a:pt x="297" y="280"/>
                    <a:pt x="289" y="277"/>
                    <a:pt x="285" y="273"/>
                  </a:cubicBezTo>
                  <a:cubicBezTo>
                    <a:pt x="281" y="269"/>
                    <a:pt x="284" y="259"/>
                    <a:pt x="281" y="255"/>
                  </a:cubicBezTo>
                  <a:cubicBezTo>
                    <a:pt x="278" y="251"/>
                    <a:pt x="273" y="250"/>
                    <a:pt x="266" y="247"/>
                  </a:cubicBezTo>
                  <a:cubicBezTo>
                    <a:pt x="259" y="244"/>
                    <a:pt x="245" y="242"/>
                    <a:pt x="240" y="238"/>
                  </a:cubicBezTo>
                  <a:cubicBezTo>
                    <a:pt x="235" y="234"/>
                    <a:pt x="235" y="227"/>
                    <a:pt x="234" y="222"/>
                  </a:cubicBezTo>
                  <a:cubicBezTo>
                    <a:pt x="233" y="217"/>
                    <a:pt x="236" y="209"/>
                    <a:pt x="233" y="207"/>
                  </a:cubicBezTo>
                  <a:cubicBezTo>
                    <a:pt x="230" y="205"/>
                    <a:pt x="222" y="208"/>
                    <a:pt x="215" y="207"/>
                  </a:cubicBezTo>
                  <a:cubicBezTo>
                    <a:pt x="208" y="206"/>
                    <a:pt x="199" y="202"/>
                    <a:pt x="194" y="199"/>
                  </a:cubicBezTo>
                  <a:cubicBezTo>
                    <a:pt x="189" y="196"/>
                    <a:pt x="186" y="189"/>
                    <a:pt x="183" y="190"/>
                  </a:cubicBezTo>
                  <a:cubicBezTo>
                    <a:pt x="180" y="191"/>
                    <a:pt x="180" y="200"/>
                    <a:pt x="177" y="204"/>
                  </a:cubicBezTo>
                  <a:cubicBezTo>
                    <a:pt x="174" y="208"/>
                    <a:pt x="169" y="212"/>
                    <a:pt x="164" y="214"/>
                  </a:cubicBezTo>
                  <a:cubicBezTo>
                    <a:pt x="159" y="216"/>
                    <a:pt x="150" y="215"/>
                    <a:pt x="144" y="214"/>
                  </a:cubicBezTo>
                  <a:cubicBezTo>
                    <a:pt x="138" y="213"/>
                    <a:pt x="130" y="208"/>
                    <a:pt x="126" y="205"/>
                  </a:cubicBezTo>
                  <a:cubicBezTo>
                    <a:pt x="122" y="202"/>
                    <a:pt x="125" y="197"/>
                    <a:pt x="123" y="195"/>
                  </a:cubicBezTo>
                  <a:cubicBezTo>
                    <a:pt x="121" y="193"/>
                    <a:pt x="116" y="195"/>
                    <a:pt x="111" y="195"/>
                  </a:cubicBezTo>
                  <a:cubicBezTo>
                    <a:pt x="106" y="195"/>
                    <a:pt x="98" y="199"/>
                    <a:pt x="92" y="196"/>
                  </a:cubicBezTo>
                  <a:cubicBezTo>
                    <a:pt x="86" y="193"/>
                    <a:pt x="77" y="182"/>
                    <a:pt x="72" y="177"/>
                  </a:cubicBezTo>
                  <a:cubicBezTo>
                    <a:pt x="67" y="172"/>
                    <a:pt x="66" y="168"/>
                    <a:pt x="63" y="165"/>
                  </a:cubicBezTo>
                  <a:cubicBezTo>
                    <a:pt x="60" y="162"/>
                    <a:pt x="57" y="159"/>
                    <a:pt x="54" y="157"/>
                  </a:cubicBezTo>
                  <a:cubicBezTo>
                    <a:pt x="51" y="155"/>
                    <a:pt x="48" y="153"/>
                    <a:pt x="44" y="151"/>
                  </a:cubicBezTo>
                  <a:cubicBezTo>
                    <a:pt x="40" y="149"/>
                    <a:pt x="32" y="144"/>
                    <a:pt x="27" y="142"/>
                  </a:cubicBezTo>
                  <a:cubicBezTo>
                    <a:pt x="22" y="140"/>
                    <a:pt x="15" y="142"/>
                    <a:pt x="14" y="138"/>
                  </a:cubicBezTo>
                  <a:cubicBezTo>
                    <a:pt x="13" y="134"/>
                    <a:pt x="20" y="122"/>
                    <a:pt x="21" y="115"/>
                  </a:cubicBezTo>
                  <a:cubicBezTo>
                    <a:pt x="22" y="108"/>
                    <a:pt x="19" y="102"/>
                    <a:pt x="17" y="96"/>
                  </a:cubicBezTo>
                  <a:cubicBezTo>
                    <a:pt x="15" y="90"/>
                    <a:pt x="10" y="86"/>
                    <a:pt x="8" y="81"/>
                  </a:cubicBezTo>
                  <a:cubicBezTo>
                    <a:pt x="6" y="76"/>
                    <a:pt x="0" y="71"/>
                    <a:pt x="3" y="64"/>
                  </a:cubicBezTo>
                  <a:close/>
                </a:path>
              </a:pathLst>
            </a:custGeom>
            <a:solidFill>
              <a:srgbClr val="CC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9101" name="Text Box 13"/>
            <p:cNvSpPr txBox="1">
              <a:spLocks noChangeArrowheads="1"/>
            </p:cNvSpPr>
            <p:nvPr/>
          </p:nvSpPr>
          <p:spPr bwMode="auto">
            <a:xfrm>
              <a:off x="4185" y="1431"/>
              <a:ext cx="728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altLang="hu-HU" sz="2000" b="1">
                  <a:solidFill>
                    <a:srgbClr val="CC3300"/>
                  </a:solidFill>
                </a:rPr>
                <a:t>Myotom</a:t>
              </a:r>
            </a:p>
          </p:txBody>
        </p:sp>
        <p:sp>
          <p:nvSpPr>
            <p:cNvPr id="89102" name="Line 14"/>
            <p:cNvSpPr>
              <a:spLocks noChangeShapeType="1"/>
            </p:cNvSpPr>
            <p:nvPr/>
          </p:nvSpPr>
          <p:spPr bwMode="auto">
            <a:xfrm flipH="1">
              <a:off x="3396" y="1557"/>
              <a:ext cx="813" cy="1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1560513" y="444500"/>
            <a:ext cx="550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 b="1" i="1" dirty="0">
                <a:solidFill>
                  <a:srgbClr val="CC0099"/>
                </a:solidFill>
                <a:latin typeface="Arial" panose="020B0604020202020204" pitchFamily="34" charset="0"/>
              </a:rPr>
              <a:t>Die </a:t>
            </a:r>
            <a:r>
              <a:rPr lang="hu-HU" altLang="hu-HU" sz="2400" b="1" i="1" dirty="0" err="1">
                <a:solidFill>
                  <a:srgbClr val="CC0099"/>
                </a:solidFill>
                <a:latin typeface="Arial" panose="020B0604020202020204" pitchFamily="34" charset="0"/>
              </a:rPr>
              <a:t>Aufgliederung</a:t>
            </a:r>
            <a:r>
              <a:rPr lang="hu-HU" altLang="hu-HU" sz="2400" b="1" i="1" dirty="0">
                <a:solidFill>
                  <a:srgbClr val="CC0099"/>
                </a:solidFill>
                <a:latin typeface="Arial" panose="020B0604020202020204" pitchFamily="34" charset="0"/>
              </a:rPr>
              <a:t> der </a:t>
            </a:r>
            <a:r>
              <a:rPr lang="hu-HU" altLang="hu-HU" sz="2400" b="1" i="1" dirty="0" err="1">
                <a:solidFill>
                  <a:srgbClr val="CC0099"/>
                </a:solidFill>
                <a:latin typeface="Arial" panose="020B0604020202020204" pitchFamily="34" charset="0"/>
              </a:rPr>
              <a:t>Somiten</a:t>
            </a:r>
            <a:endParaRPr lang="hu-HU" altLang="hu-HU" sz="2400" b="1" i="1" dirty="0">
              <a:solidFill>
                <a:srgbClr val="CC0099"/>
              </a:solidFill>
              <a:latin typeface="Arial" panose="020B0604020202020204" pitchFamily="34" charset="0"/>
            </a:endParaRPr>
          </a:p>
        </p:txBody>
      </p:sp>
      <p:grpSp>
        <p:nvGrpSpPr>
          <p:cNvPr id="89104" name="Group 16"/>
          <p:cNvGrpSpPr>
            <a:grpSpLocks/>
          </p:cNvGrpSpPr>
          <p:nvPr/>
        </p:nvGrpSpPr>
        <p:grpSpPr bwMode="auto">
          <a:xfrm>
            <a:off x="4033838" y="1339850"/>
            <a:ext cx="4945062" cy="1189038"/>
            <a:chOff x="2541" y="844"/>
            <a:chExt cx="3115" cy="749"/>
          </a:xfrm>
        </p:grpSpPr>
        <p:sp>
          <p:nvSpPr>
            <p:cNvPr id="89105" name="Text Box 17"/>
            <p:cNvSpPr txBox="1">
              <a:spLocks noChangeArrowheads="1"/>
            </p:cNvSpPr>
            <p:nvPr/>
          </p:nvSpPr>
          <p:spPr bwMode="auto">
            <a:xfrm>
              <a:off x="2759" y="844"/>
              <a:ext cx="2897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hu-HU" altLang="hu-HU" sz="2400">
                  <a:latin typeface="Arial" panose="020B0604020202020204" pitchFamily="34" charset="0"/>
                </a:rPr>
                <a:t>Dermis (Bindegewebe der Haut), Unterhautsbindegewebe</a:t>
              </a:r>
            </a:p>
          </p:txBody>
        </p:sp>
        <p:sp>
          <p:nvSpPr>
            <p:cNvPr id="89106" name="Line 18"/>
            <p:cNvSpPr>
              <a:spLocks noChangeShapeType="1"/>
            </p:cNvSpPr>
            <p:nvPr/>
          </p:nvSpPr>
          <p:spPr bwMode="auto">
            <a:xfrm flipV="1">
              <a:off x="2541" y="1452"/>
              <a:ext cx="385" cy="141"/>
            </a:xfrm>
            <a:prstGeom prst="line">
              <a:avLst/>
            </a:prstGeom>
            <a:noFill/>
            <a:ln w="76200">
              <a:solidFill>
                <a:srgbClr val="FFCC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89107" name="Group 19"/>
          <p:cNvGrpSpPr>
            <a:grpSpLocks/>
          </p:cNvGrpSpPr>
          <p:nvPr/>
        </p:nvGrpSpPr>
        <p:grpSpPr bwMode="auto">
          <a:xfrm>
            <a:off x="4244975" y="2963863"/>
            <a:ext cx="3705225" cy="457200"/>
            <a:chOff x="2674" y="1867"/>
            <a:chExt cx="2334" cy="288"/>
          </a:xfrm>
        </p:grpSpPr>
        <p:sp>
          <p:nvSpPr>
            <p:cNvPr id="89108" name="Text Box 20"/>
            <p:cNvSpPr txBox="1">
              <a:spLocks noChangeArrowheads="1"/>
            </p:cNvSpPr>
            <p:nvPr/>
          </p:nvSpPr>
          <p:spPr bwMode="auto">
            <a:xfrm>
              <a:off x="3598" y="1867"/>
              <a:ext cx="14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hu-HU" altLang="hu-HU" sz="2400">
                  <a:latin typeface="Arial" panose="020B0604020202020204" pitchFamily="34" charset="0"/>
                </a:rPr>
                <a:t>Muskelgewebe </a:t>
              </a:r>
            </a:p>
          </p:txBody>
        </p:sp>
        <p:sp>
          <p:nvSpPr>
            <p:cNvPr id="89109" name="Line 21"/>
            <p:cNvSpPr>
              <a:spLocks noChangeShapeType="1"/>
            </p:cNvSpPr>
            <p:nvPr/>
          </p:nvSpPr>
          <p:spPr bwMode="auto">
            <a:xfrm>
              <a:off x="2674" y="2030"/>
              <a:ext cx="948" cy="8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89110" name="Group 22"/>
          <p:cNvGrpSpPr>
            <a:grpSpLocks/>
          </p:cNvGrpSpPr>
          <p:nvPr/>
        </p:nvGrpSpPr>
        <p:grpSpPr bwMode="auto">
          <a:xfrm>
            <a:off x="4973638" y="4068763"/>
            <a:ext cx="3341687" cy="1690687"/>
            <a:chOff x="3133" y="2563"/>
            <a:chExt cx="2105" cy="1065"/>
          </a:xfrm>
        </p:grpSpPr>
        <p:sp>
          <p:nvSpPr>
            <p:cNvPr id="89111" name="Text Box 23"/>
            <p:cNvSpPr txBox="1">
              <a:spLocks noChangeArrowheads="1"/>
            </p:cNvSpPr>
            <p:nvPr/>
          </p:nvSpPr>
          <p:spPr bwMode="auto">
            <a:xfrm>
              <a:off x="3889" y="3340"/>
              <a:ext cx="13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hu-HU" altLang="hu-HU" sz="2400">
                  <a:latin typeface="Arial" panose="020B0604020202020204" pitchFamily="34" charset="0"/>
                </a:rPr>
                <a:t>Wirbelsäule</a:t>
              </a:r>
            </a:p>
          </p:txBody>
        </p:sp>
        <p:sp>
          <p:nvSpPr>
            <p:cNvPr id="89112" name="Line 24"/>
            <p:cNvSpPr>
              <a:spLocks noChangeShapeType="1"/>
            </p:cNvSpPr>
            <p:nvPr/>
          </p:nvSpPr>
          <p:spPr bwMode="auto">
            <a:xfrm>
              <a:off x="3133" y="2563"/>
              <a:ext cx="763" cy="741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35296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D80BCD-6D6D-4F4E-BC03-8F86EBED1875}" type="slidenum">
              <a:rPr lang="hu-HU" altLang="hu-HU"/>
              <a:pPr/>
              <a:t>7</a:t>
            </a:fld>
            <a:endParaRPr lang="hu-HU" altLang="hu-HU"/>
          </a:p>
        </p:txBody>
      </p:sp>
      <p:pic>
        <p:nvPicPr>
          <p:cNvPr id="90114" name="Picture 2" descr="C:\oktatás\FETAL\meso_05s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1606550"/>
            <a:ext cx="6354762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Freeform 3"/>
          <p:cNvSpPr>
            <a:spLocks/>
          </p:cNvSpPr>
          <p:nvPr/>
        </p:nvSpPr>
        <p:spPr bwMode="auto">
          <a:xfrm>
            <a:off x="1763713" y="2076450"/>
            <a:ext cx="2033587" cy="2005013"/>
          </a:xfrm>
          <a:custGeom>
            <a:avLst/>
            <a:gdLst>
              <a:gd name="T0" fmla="*/ 1041 w 1281"/>
              <a:gd name="T1" fmla="*/ 12 h 1263"/>
              <a:gd name="T2" fmla="*/ 987 w 1281"/>
              <a:gd name="T3" fmla="*/ 0 h 1263"/>
              <a:gd name="T4" fmla="*/ 897 w 1281"/>
              <a:gd name="T5" fmla="*/ 30 h 1263"/>
              <a:gd name="T6" fmla="*/ 792 w 1281"/>
              <a:gd name="T7" fmla="*/ 87 h 1263"/>
              <a:gd name="T8" fmla="*/ 684 w 1281"/>
              <a:gd name="T9" fmla="*/ 150 h 1263"/>
              <a:gd name="T10" fmla="*/ 549 w 1281"/>
              <a:gd name="T11" fmla="*/ 201 h 1263"/>
              <a:gd name="T12" fmla="*/ 417 w 1281"/>
              <a:gd name="T13" fmla="*/ 297 h 1263"/>
              <a:gd name="T14" fmla="*/ 315 w 1281"/>
              <a:gd name="T15" fmla="*/ 399 h 1263"/>
              <a:gd name="T16" fmla="*/ 222 w 1281"/>
              <a:gd name="T17" fmla="*/ 510 h 1263"/>
              <a:gd name="T18" fmla="*/ 123 w 1281"/>
              <a:gd name="T19" fmla="*/ 615 h 1263"/>
              <a:gd name="T20" fmla="*/ 33 w 1281"/>
              <a:gd name="T21" fmla="*/ 744 h 1263"/>
              <a:gd name="T22" fmla="*/ 0 w 1281"/>
              <a:gd name="T23" fmla="*/ 846 h 1263"/>
              <a:gd name="T24" fmla="*/ 51 w 1281"/>
              <a:gd name="T25" fmla="*/ 903 h 1263"/>
              <a:gd name="T26" fmla="*/ 126 w 1281"/>
              <a:gd name="T27" fmla="*/ 927 h 1263"/>
              <a:gd name="T28" fmla="*/ 180 w 1281"/>
              <a:gd name="T29" fmla="*/ 933 h 1263"/>
              <a:gd name="T30" fmla="*/ 198 w 1281"/>
              <a:gd name="T31" fmla="*/ 960 h 1263"/>
              <a:gd name="T32" fmla="*/ 249 w 1281"/>
              <a:gd name="T33" fmla="*/ 1008 h 1263"/>
              <a:gd name="T34" fmla="*/ 258 w 1281"/>
              <a:gd name="T35" fmla="*/ 1053 h 1263"/>
              <a:gd name="T36" fmla="*/ 333 w 1281"/>
              <a:gd name="T37" fmla="*/ 1095 h 1263"/>
              <a:gd name="T38" fmla="*/ 402 w 1281"/>
              <a:gd name="T39" fmla="*/ 1128 h 1263"/>
              <a:gd name="T40" fmla="*/ 489 w 1281"/>
              <a:gd name="T41" fmla="*/ 1179 h 1263"/>
              <a:gd name="T42" fmla="*/ 549 w 1281"/>
              <a:gd name="T43" fmla="*/ 1170 h 1263"/>
              <a:gd name="T44" fmla="*/ 621 w 1281"/>
              <a:gd name="T45" fmla="*/ 1173 h 1263"/>
              <a:gd name="T46" fmla="*/ 690 w 1281"/>
              <a:gd name="T47" fmla="*/ 1200 h 1263"/>
              <a:gd name="T48" fmla="*/ 747 w 1281"/>
              <a:gd name="T49" fmla="*/ 1227 h 1263"/>
              <a:gd name="T50" fmla="*/ 789 w 1281"/>
              <a:gd name="T51" fmla="*/ 1203 h 1263"/>
              <a:gd name="T52" fmla="*/ 837 w 1281"/>
              <a:gd name="T53" fmla="*/ 1248 h 1263"/>
              <a:gd name="T54" fmla="*/ 927 w 1281"/>
              <a:gd name="T55" fmla="*/ 1257 h 1263"/>
              <a:gd name="T56" fmla="*/ 996 w 1281"/>
              <a:gd name="T57" fmla="*/ 1251 h 1263"/>
              <a:gd name="T58" fmla="*/ 1059 w 1281"/>
              <a:gd name="T59" fmla="*/ 1233 h 1263"/>
              <a:gd name="T60" fmla="*/ 1098 w 1281"/>
              <a:gd name="T61" fmla="*/ 1254 h 1263"/>
              <a:gd name="T62" fmla="*/ 1143 w 1281"/>
              <a:gd name="T63" fmla="*/ 1239 h 1263"/>
              <a:gd name="T64" fmla="*/ 1281 w 1281"/>
              <a:gd name="T65" fmla="*/ 1164 h 1263"/>
              <a:gd name="T66" fmla="*/ 1263 w 1281"/>
              <a:gd name="T67" fmla="*/ 1023 h 1263"/>
              <a:gd name="T68" fmla="*/ 1224 w 1281"/>
              <a:gd name="T69" fmla="*/ 972 h 1263"/>
              <a:gd name="T70" fmla="*/ 1197 w 1281"/>
              <a:gd name="T71" fmla="*/ 900 h 1263"/>
              <a:gd name="T72" fmla="*/ 1104 w 1281"/>
              <a:gd name="T73" fmla="*/ 855 h 1263"/>
              <a:gd name="T74" fmla="*/ 1071 w 1281"/>
              <a:gd name="T75" fmla="*/ 786 h 1263"/>
              <a:gd name="T76" fmla="*/ 1056 w 1281"/>
              <a:gd name="T77" fmla="*/ 720 h 1263"/>
              <a:gd name="T78" fmla="*/ 1074 w 1281"/>
              <a:gd name="T79" fmla="*/ 624 h 1263"/>
              <a:gd name="T80" fmla="*/ 1044 w 1281"/>
              <a:gd name="T81" fmla="*/ 570 h 1263"/>
              <a:gd name="T82" fmla="*/ 1038 w 1281"/>
              <a:gd name="T83" fmla="*/ 513 h 1263"/>
              <a:gd name="T84" fmla="*/ 1062 w 1281"/>
              <a:gd name="T85" fmla="*/ 456 h 1263"/>
              <a:gd name="T86" fmla="*/ 1056 w 1281"/>
              <a:gd name="T87" fmla="*/ 381 h 1263"/>
              <a:gd name="T88" fmla="*/ 1086 w 1281"/>
              <a:gd name="T89" fmla="*/ 321 h 1263"/>
              <a:gd name="T90" fmla="*/ 1074 w 1281"/>
              <a:gd name="T91" fmla="*/ 255 h 1263"/>
              <a:gd name="T92" fmla="*/ 1104 w 1281"/>
              <a:gd name="T93" fmla="*/ 171 h 1263"/>
              <a:gd name="T94" fmla="*/ 1116 w 1281"/>
              <a:gd name="T95" fmla="*/ 84 h 1263"/>
              <a:gd name="T96" fmla="*/ 1083 w 1281"/>
              <a:gd name="T97" fmla="*/ 39 h 1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1" h="1263">
                <a:moveTo>
                  <a:pt x="1059" y="27"/>
                </a:moveTo>
                <a:lnTo>
                  <a:pt x="1041" y="12"/>
                </a:lnTo>
                <a:lnTo>
                  <a:pt x="1011" y="0"/>
                </a:lnTo>
                <a:lnTo>
                  <a:pt x="987" y="0"/>
                </a:lnTo>
                <a:lnTo>
                  <a:pt x="936" y="3"/>
                </a:lnTo>
                <a:lnTo>
                  <a:pt x="897" y="30"/>
                </a:lnTo>
                <a:lnTo>
                  <a:pt x="855" y="54"/>
                </a:lnTo>
                <a:lnTo>
                  <a:pt x="792" y="87"/>
                </a:lnTo>
                <a:lnTo>
                  <a:pt x="729" y="123"/>
                </a:lnTo>
                <a:lnTo>
                  <a:pt x="684" y="150"/>
                </a:lnTo>
                <a:lnTo>
                  <a:pt x="621" y="171"/>
                </a:lnTo>
                <a:lnTo>
                  <a:pt x="549" y="201"/>
                </a:lnTo>
                <a:lnTo>
                  <a:pt x="471" y="246"/>
                </a:lnTo>
                <a:lnTo>
                  <a:pt x="417" y="297"/>
                </a:lnTo>
                <a:lnTo>
                  <a:pt x="363" y="345"/>
                </a:lnTo>
                <a:lnTo>
                  <a:pt x="315" y="399"/>
                </a:lnTo>
                <a:lnTo>
                  <a:pt x="276" y="450"/>
                </a:lnTo>
                <a:lnTo>
                  <a:pt x="222" y="510"/>
                </a:lnTo>
                <a:lnTo>
                  <a:pt x="174" y="555"/>
                </a:lnTo>
                <a:lnTo>
                  <a:pt x="123" y="615"/>
                </a:lnTo>
                <a:lnTo>
                  <a:pt x="69" y="690"/>
                </a:lnTo>
                <a:lnTo>
                  <a:pt x="33" y="744"/>
                </a:lnTo>
                <a:lnTo>
                  <a:pt x="9" y="786"/>
                </a:lnTo>
                <a:lnTo>
                  <a:pt x="0" y="846"/>
                </a:lnTo>
                <a:lnTo>
                  <a:pt x="18" y="870"/>
                </a:lnTo>
                <a:lnTo>
                  <a:pt x="51" y="903"/>
                </a:lnTo>
                <a:lnTo>
                  <a:pt x="90" y="918"/>
                </a:lnTo>
                <a:lnTo>
                  <a:pt x="126" y="927"/>
                </a:lnTo>
                <a:lnTo>
                  <a:pt x="156" y="936"/>
                </a:lnTo>
                <a:lnTo>
                  <a:pt x="180" y="933"/>
                </a:lnTo>
                <a:lnTo>
                  <a:pt x="198" y="933"/>
                </a:lnTo>
                <a:lnTo>
                  <a:pt x="198" y="960"/>
                </a:lnTo>
                <a:lnTo>
                  <a:pt x="216" y="993"/>
                </a:lnTo>
                <a:lnTo>
                  <a:pt x="249" y="1008"/>
                </a:lnTo>
                <a:lnTo>
                  <a:pt x="270" y="1029"/>
                </a:lnTo>
                <a:lnTo>
                  <a:pt x="258" y="1053"/>
                </a:lnTo>
                <a:lnTo>
                  <a:pt x="279" y="1077"/>
                </a:lnTo>
                <a:lnTo>
                  <a:pt x="333" y="1095"/>
                </a:lnTo>
                <a:lnTo>
                  <a:pt x="360" y="1140"/>
                </a:lnTo>
                <a:lnTo>
                  <a:pt x="402" y="1128"/>
                </a:lnTo>
                <a:lnTo>
                  <a:pt x="459" y="1155"/>
                </a:lnTo>
                <a:lnTo>
                  <a:pt x="489" y="1179"/>
                </a:lnTo>
                <a:lnTo>
                  <a:pt x="531" y="1185"/>
                </a:lnTo>
                <a:lnTo>
                  <a:pt x="549" y="1170"/>
                </a:lnTo>
                <a:lnTo>
                  <a:pt x="561" y="1152"/>
                </a:lnTo>
                <a:lnTo>
                  <a:pt x="621" y="1173"/>
                </a:lnTo>
                <a:lnTo>
                  <a:pt x="681" y="1173"/>
                </a:lnTo>
                <a:lnTo>
                  <a:pt x="690" y="1200"/>
                </a:lnTo>
                <a:lnTo>
                  <a:pt x="705" y="1212"/>
                </a:lnTo>
                <a:lnTo>
                  <a:pt x="747" y="1227"/>
                </a:lnTo>
                <a:lnTo>
                  <a:pt x="765" y="1227"/>
                </a:lnTo>
                <a:lnTo>
                  <a:pt x="789" y="1203"/>
                </a:lnTo>
                <a:lnTo>
                  <a:pt x="825" y="1230"/>
                </a:lnTo>
                <a:lnTo>
                  <a:pt x="837" y="1248"/>
                </a:lnTo>
                <a:lnTo>
                  <a:pt x="867" y="1263"/>
                </a:lnTo>
                <a:lnTo>
                  <a:pt x="927" y="1257"/>
                </a:lnTo>
                <a:lnTo>
                  <a:pt x="960" y="1233"/>
                </a:lnTo>
                <a:lnTo>
                  <a:pt x="996" y="1251"/>
                </a:lnTo>
                <a:lnTo>
                  <a:pt x="1038" y="1239"/>
                </a:lnTo>
                <a:lnTo>
                  <a:pt x="1059" y="1233"/>
                </a:lnTo>
                <a:lnTo>
                  <a:pt x="1077" y="1242"/>
                </a:lnTo>
                <a:lnTo>
                  <a:pt x="1098" y="1254"/>
                </a:lnTo>
                <a:lnTo>
                  <a:pt x="1128" y="1257"/>
                </a:lnTo>
                <a:lnTo>
                  <a:pt x="1143" y="1239"/>
                </a:lnTo>
                <a:lnTo>
                  <a:pt x="1176" y="1245"/>
                </a:lnTo>
                <a:lnTo>
                  <a:pt x="1281" y="1164"/>
                </a:lnTo>
                <a:lnTo>
                  <a:pt x="1257" y="1062"/>
                </a:lnTo>
                <a:lnTo>
                  <a:pt x="1263" y="1023"/>
                </a:lnTo>
                <a:lnTo>
                  <a:pt x="1194" y="1002"/>
                </a:lnTo>
                <a:lnTo>
                  <a:pt x="1224" y="972"/>
                </a:lnTo>
                <a:lnTo>
                  <a:pt x="1197" y="942"/>
                </a:lnTo>
                <a:lnTo>
                  <a:pt x="1197" y="900"/>
                </a:lnTo>
                <a:lnTo>
                  <a:pt x="1134" y="891"/>
                </a:lnTo>
                <a:lnTo>
                  <a:pt x="1104" y="855"/>
                </a:lnTo>
                <a:lnTo>
                  <a:pt x="1113" y="816"/>
                </a:lnTo>
                <a:lnTo>
                  <a:pt x="1071" y="786"/>
                </a:lnTo>
                <a:lnTo>
                  <a:pt x="1080" y="750"/>
                </a:lnTo>
                <a:lnTo>
                  <a:pt x="1056" y="720"/>
                </a:lnTo>
                <a:lnTo>
                  <a:pt x="1074" y="669"/>
                </a:lnTo>
                <a:lnTo>
                  <a:pt x="1074" y="624"/>
                </a:lnTo>
                <a:lnTo>
                  <a:pt x="1035" y="591"/>
                </a:lnTo>
                <a:lnTo>
                  <a:pt x="1044" y="570"/>
                </a:lnTo>
                <a:lnTo>
                  <a:pt x="1062" y="555"/>
                </a:lnTo>
                <a:lnTo>
                  <a:pt x="1038" y="513"/>
                </a:lnTo>
                <a:lnTo>
                  <a:pt x="1044" y="480"/>
                </a:lnTo>
                <a:lnTo>
                  <a:pt x="1062" y="456"/>
                </a:lnTo>
                <a:lnTo>
                  <a:pt x="1077" y="438"/>
                </a:lnTo>
                <a:lnTo>
                  <a:pt x="1056" y="381"/>
                </a:lnTo>
                <a:lnTo>
                  <a:pt x="1056" y="351"/>
                </a:lnTo>
                <a:lnTo>
                  <a:pt x="1086" y="321"/>
                </a:lnTo>
                <a:lnTo>
                  <a:pt x="1074" y="279"/>
                </a:lnTo>
                <a:lnTo>
                  <a:pt x="1074" y="255"/>
                </a:lnTo>
                <a:lnTo>
                  <a:pt x="1083" y="225"/>
                </a:lnTo>
                <a:lnTo>
                  <a:pt x="1104" y="171"/>
                </a:lnTo>
                <a:lnTo>
                  <a:pt x="1116" y="132"/>
                </a:lnTo>
                <a:lnTo>
                  <a:pt x="1116" y="84"/>
                </a:lnTo>
                <a:lnTo>
                  <a:pt x="1104" y="57"/>
                </a:lnTo>
                <a:lnTo>
                  <a:pt x="1083" y="39"/>
                </a:lnTo>
                <a:lnTo>
                  <a:pt x="1044" y="15"/>
                </a:lnTo>
              </a:path>
            </a:pathLst>
          </a:custGeom>
          <a:solidFill>
            <a:schemeClr val="folHlink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182813" y="1084263"/>
            <a:ext cx="191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chemeClr val="accent2"/>
                </a:solidFill>
              </a:rPr>
              <a:t>Neuralrohr</a:t>
            </a:r>
            <a:endParaRPr lang="hu-HU" altLang="hu-HU" sz="3200" b="1">
              <a:solidFill>
                <a:schemeClr val="accent2"/>
              </a:solidFill>
            </a:endParaRP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4037013" y="1149350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chemeClr val="accent2"/>
                </a:solidFill>
              </a:rPr>
              <a:t>Oberflächenektoderm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166813" y="6172200"/>
            <a:ext cx="147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CC6600"/>
                </a:solidFill>
              </a:rPr>
              <a:t>Entoderm</a:t>
            </a:r>
            <a:endParaRPr lang="hu-HU" altLang="hu-HU" sz="1800" b="1">
              <a:solidFill>
                <a:srgbClr val="FF9900"/>
              </a:solidFill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949325" y="1087438"/>
            <a:ext cx="1716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008000"/>
                </a:solidFill>
              </a:rPr>
              <a:t>Notochord</a:t>
            </a:r>
            <a:endParaRPr lang="hu-HU" altLang="hu-HU" sz="1800">
              <a:solidFill>
                <a:srgbClr val="008000"/>
              </a:solidFill>
            </a:endParaRP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5183188" y="6076950"/>
            <a:ext cx="1773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CC3300"/>
                </a:solidFill>
              </a:rPr>
              <a:t>Splanchno-pleura</a:t>
            </a: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 flipH="1" flipV="1">
            <a:off x="5380038" y="5581650"/>
            <a:ext cx="820737" cy="531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 flipV="1">
            <a:off x="2124075" y="5553075"/>
            <a:ext cx="1257300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3290888" y="1387475"/>
            <a:ext cx="620712" cy="1174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24" name="Line 12"/>
          <p:cNvSpPr>
            <a:spLocks noChangeShapeType="1"/>
          </p:cNvSpPr>
          <p:nvPr/>
        </p:nvSpPr>
        <p:spPr bwMode="auto">
          <a:xfrm flipH="1">
            <a:off x="4916488" y="1435100"/>
            <a:ext cx="849312" cy="496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25" name="Line 13"/>
          <p:cNvSpPr>
            <a:spLocks noChangeShapeType="1"/>
          </p:cNvSpPr>
          <p:nvPr/>
        </p:nvSpPr>
        <p:spPr bwMode="auto">
          <a:xfrm>
            <a:off x="1339850" y="3192463"/>
            <a:ext cx="1343025" cy="985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26" name="Line 14"/>
          <p:cNvSpPr>
            <a:spLocks noChangeShapeType="1"/>
          </p:cNvSpPr>
          <p:nvPr/>
        </p:nvSpPr>
        <p:spPr bwMode="auto">
          <a:xfrm>
            <a:off x="2025650" y="1965325"/>
            <a:ext cx="822325" cy="809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1090613" y="1725613"/>
            <a:ext cx="1052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Somite</a:t>
            </a:r>
          </a:p>
        </p:txBody>
      </p:sp>
      <p:sp>
        <p:nvSpPr>
          <p:cNvPr id="90128" name="Line 16"/>
          <p:cNvSpPr>
            <a:spLocks noChangeShapeType="1"/>
          </p:cNvSpPr>
          <p:nvPr/>
        </p:nvSpPr>
        <p:spPr bwMode="auto">
          <a:xfrm>
            <a:off x="2424113" y="1352550"/>
            <a:ext cx="1689100" cy="2403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323850" y="2995613"/>
            <a:ext cx="1208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CC0099"/>
                </a:solidFill>
              </a:rPr>
              <a:t>Gonad</a:t>
            </a:r>
            <a:endParaRPr lang="hu-HU" altLang="hu-HU" sz="1800" b="1"/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1236663" y="369888"/>
            <a:ext cx="683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 b="1" i="1" dirty="0" err="1">
                <a:solidFill>
                  <a:srgbClr val="CC0099"/>
                </a:solidFill>
                <a:latin typeface="Arial" panose="020B0604020202020204" pitchFamily="34" charset="0"/>
              </a:rPr>
              <a:t>Differenzierung</a:t>
            </a:r>
            <a:r>
              <a:rPr lang="hu-HU" altLang="hu-HU" sz="2400" b="1" i="1" dirty="0">
                <a:solidFill>
                  <a:srgbClr val="CC0099"/>
                </a:solidFill>
                <a:latin typeface="Arial" panose="020B0604020202020204" pitchFamily="34" charset="0"/>
              </a:rPr>
              <a:t> der </a:t>
            </a:r>
            <a:r>
              <a:rPr lang="hu-HU" altLang="hu-HU" sz="2400" b="1" i="1" dirty="0" err="1">
                <a:solidFill>
                  <a:srgbClr val="CC0099"/>
                </a:solidFill>
                <a:latin typeface="Arial" panose="020B0604020202020204" pitchFamily="34" charset="0"/>
              </a:rPr>
              <a:t>Seitenplatten</a:t>
            </a:r>
            <a:endParaRPr lang="hu-HU" altLang="hu-HU" sz="2400" b="1" i="1" dirty="0">
              <a:solidFill>
                <a:srgbClr val="CC0099"/>
              </a:solidFill>
              <a:latin typeface="Arial" panose="020B0604020202020204" pitchFamily="34" charset="0"/>
            </a:endParaRP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5930900" y="1700213"/>
            <a:ext cx="1463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Dermatom</a:t>
            </a:r>
          </a:p>
        </p:txBody>
      </p:sp>
      <p:sp>
        <p:nvSpPr>
          <p:cNvPr id="90132" name="Line 20"/>
          <p:cNvSpPr>
            <a:spLocks noChangeShapeType="1"/>
          </p:cNvSpPr>
          <p:nvPr/>
        </p:nvSpPr>
        <p:spPr bwMode="auto">
          <a:xfrm flipH="1">
            <a:off x="5365750" y="1976438"/>
            <a:ext cx="706438" cy="450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33" name="Oval 21"/>
          <p:cNvSpPr>
            <a:spLocks noChangeArrowheads="1"/>
          </p:cNvSpPr>
          <p:nvPr/>
        </p:nvSpPr>
        <p:spPr bwMode="auto">
          <a:xfrm>
            <a:off x="2679700" y="3086100"/>
            <a:ext cx="546100" cy="5461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34" name="Text Box 22"/>
          <p:cNvSpPr txBox="1">
            <a:spLocks noChangeArrowheads="1"/>
          </p:cNvSpPr>
          <p:nvPr/>
        </p:nvSpPr>
        <p:spPr bwMode="auto">
          <a:xfrm>
            <a:off x="6921500" y="2933700"/>
            <a:ext cx="1463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Sclerotom</a:t>
            </a:r>
          </a:p>
        </p:txBody>
      </p:sp>
      <p:sp>
        <p:nvSpPr>
          <p:cNvPr id="90135" name="Line 23"/>
          <p:cNvSpPr>
            <a:spLocks noChangeShapeType="1"/>
          </p:cNvSpPr>
          <p:nvPr/>
        </p:nvSpPr>
        <p:spPr bwMode="auto">
          <a:xfrm flipH="1">
            <a:off x="5614988" y="3141663"/>
            <a:ext cx="1450975" cy="319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36" name="Text Box 24"/>
          <p:cNvSpPr txBox="1">
            <a:spLocks noChangeArrowheads="1"/>
          </p:cNvSpPr>
          <p:nvPr/>
        </p:nvSpPr>
        <p:spPr bwMode="auto">
          <a:xfrm>
            <a:off x="438150" y="2314575"/>
            <a:ext cx="1208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Somitozöl</a:t>
            </a:r>
          </a:p>
        </p:txBody>
      </p:sp>
      <p:sp>
        <p:nvSpPr>
          <p:cNvPr id="90137" name="Line 25"/>
          <p:cNvSpPr>
            <a:spLocks noChangeShapeType="1"/>
          </p:cNvSpPr>
          <p:nvPr/>
        </p:nvSpPr>
        <p:spPr bwMode="auto">
          <a:xfrm>
            <a:off x="1568450" y="2557463"/>
            <a:ext cx="1393825" cy="858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38" name="Text Box 26"/>
          <p:cNvSpPr txBox="1">
            <a:spLocks noChangeArrowheads="1"/>
          </p:cNvSpPr>
          <p:nvPr/>
        </p:nvSpPr>
        <p:spPr bwMode="auto">
          <a:xfrm>
            <a:off x="6643688" y="2271713"/>
            <a:ext cx="1155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Myotom</a:t>
            </a:r>
            <a:endParaRPr lang="hu-HU" altLang="hu-HU" sz="2000" b="1">
              <a:solidFill>
                <a:srgbClr val="CC3300"/>
              </a:solidFill>
            </a:endParaRPr>
          </a:p>
        </p:txBody>
      </p:sp>
      <p:sp>
        <p:nvSpPr>
          <p:cNvPr id="90139" name="Line 27"/>
          <p:cNvSpPr>
            <a:spLocks noChangeShapeType="1"/>
          </p:cNvSpPr>
          <p:nvPr/>
        </p:nvSpPr>
        <p:spPr bwMode="auto">
          <a:xfrm flipH="1">
            <a:off x="5391150" y="2471738"/>
            <a:ext cx="1290638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100888" y="5792788"/>
            <a:ext cx="143033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Intra-embryonales Zölom</a:t>
            </a:r>
          </a:p>
        </p:txBody>
      </p:sp>
      <p:sp>
        <p:nvSpPr>
          <p:cNvPr id="90141" name="Line 29"/>
          <p:cNvSpPr>
            <a:spLocks noChangeShapeType="1"/>
          </p:cNvSpPr>
          <p:nvPr/>
        </p:nvSpPr>
        <p:spPr bwMode="auto">
          <a:xfrm flipH="1" flipV="1">
            <a:off x="5867400" y="5210175"/>
            <a:ext cx="1282700" cy="1000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42" name="Text Box 30"/>
          <p:cNvSpPr txBox="1">
            <a:spLocks noChangeArrowheads="1"/>
          </p:cNvSpPr>
          <p:nvPr/>
        </p:nvSpPr>
        <p:spPr bwMode="auto">
          <a:xfrm>
            <a:off x="7100888" y="4065588"/>
            <a:ext cx="1654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chemeClr val="accent2"/>
                </a:solidFill>
              </a:rPr>
              <a:t>Somatopleura</a:t>
            </a:r>
          </a:p>
        </p:txBody>
      </p:sp>
      <p:sp>
        <p:nvSpPr>
          <p:cNvPr id="90143" name="Line 31"/>
          <p:cNvSpPr>
            <a:spLocks noChangeShapeType="1"/>
          </p:cNvSpPr>
          <p:nvPr/>
        </p:nvSpPr>
        <p:spPr bwMode="auto">
          <a:xfrm flipH="1">
            <a:off x="6515100" y="4305300"/>
            <a:ext cx="654050" cy="620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144" name="Oval 32"/>
          <p:cNvSpPr>
            <a:spLocks noChangeArrowheads="1"/>
          </p:cNvSpPr>
          <p:nvPr/>
        </p:nvSpPr>
        <p:spPr bwMode="auto">
          <a:xfrm>
            <a:off x="2706687" y="6051550"/>
            <a:ext cx="2528887" cy="606425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hu-HU" altLang="hu-HU" sz="2000" dirty="0" err="1">
                <a:latin typeface="Arial" panose="020B0604020202020204" pitchFamily="34" charset="0"/>
              </a:rPr>
              <a:t>Eingeweidewand</a:t>
            </a:r>
            <a:endParaRPr lang="hu-HU" altLang="hu-HU" sz="2000" dirty="0">
              <a:latin typeface="Arial" panose="020B0604020202020204" pitchFamily="34" charset="0"/>
            </a:endParaRPr>
          </a:p>
        </p:txBody>
      </p:sp>
      <p:sp>
        <p:nvSpPr>
          <p:cNvPr id="90145" name="Oval 33"/>
          <p:cNvSpPr>
            <a:spLocks noChangeArrowheads="1"/>
          </p:cNvSpPr>
          <p:nvPr/>
        </p:nvSpPr>
        <p:spPr bwMode="auto">
          <a:xfrm>
            <a:off x="7096124" y="4387850"/>
            <a:ext cx="1952625" cy="714375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hu-HU" altLang="hu-HU" sz="2000" dirty="0" err="1">
                <a:latin typeface="Arial" panose="020B0604020202020204" pitchFamily="34" charset="0"/>
              </a:rPr>
              <a:t>Körperwand</a:t>
            </a:r>
            <a:endParaRPr lang="hu-HU" altLang="hu-H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11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306AFA-4794-4CCA-8AE4-EB9156BC1691}" type="slidenum">
              <a:rPr lang="hu-HU" altLang="hu-HU"/>
              <a:pPr/>
              <a:t>8</a:t>
            </a:fld>
            <a:endParaRPr lang="hu-HU" altLang="hu-HU"/>
          </a:p>
        </p:txBody>
      </p:sp>
      <p:pic>
        <p:nvPicPr>
          <p:cNvPr id="91138" name="Picture 2" descr="C:\oktatás\FETAL\meso_05s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1606550"/>
            <a:ext cx="6354762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Freeform 3"/>
          <p:cNvSpPr>
            <a:spLocks/>
          </p:cNvSpPr>
          <p:nvPr/>
        </p:nvSpPr>
        <p:spPr bwMode="auto">
          <a:xfrm>
            <a:off x="1763713" y="2076450"/>
            <a:ext cx="2033587" cy="2005013"/>
          </a:xfrm>
          <a:custGeom>
            <a:avLst/>
            <a:gdLst>
              <a:gd name="T0" fmla="*/ 1041 w 1281"/>
              <a:gd name="T1" fmla="*/ 12 h 1263"/>
              <a:gd name="T2" fmla="*/ 987 w 1281"/>
              <a:gd name="T3" fmla="*/ 0 h 1263"/>
              <a:gd name="T4" fmla="*/ 897 w 1281"/>
              <a:gd name="T5" fmla="*/ 30 h 1263"/>
              <a:gd name="T6" fmla="*/ 792 w 1281"/>
              <a:gd name="T7" fmla="*/ 87 h 1263"/>
              <a:gd name="T8" fmla="*/ 684 w 1281"/>
              <a:gd name="T9" fmla="*/ 150 h 1263"/>
              <a:gd name="T10" fmla="*/ 549 w 1281"/>
              <a:gd name="T11" fmla="*/ 201 h 1263"/>
              <a:gd name="T12" fmla="*/ 417 w 1281"/>
              <a:gd name="T13" fmla="*/ 297 h 1263"/>
              <a:gd name="T14" fmla="*/ 315 w 1281"/>
              <a:gd name="T15" fmla="*/ 399 h 1263"/>
              <a:gd name="T16" fmla="*/ 222 w 1281"/>
              <a:gd name="T17" fmla="*/ 510 h 1263"/>
              <a:gd name="T18" fmla="*/ 123 w 1281"/>
              <a:gd name="T19" fmla="*/ 615 h 1263"/>
              <a:gd name="T20" fmla="*/ 33 w 1281"/>
              <a:gd name="T21" fmla="*/ 744 h 1263"/>
              <a:gd name="T22" fmla="*/ 0 w 1281"/>
              <a:gd name="T23" fmla="*/ 846 h 1263"/>
              <a:gd name="T24" fmla="*/ 51 w 1281"/>
              <a:gd name="T25" fmla="*/ 903 h 1263"/>
              <a:gd name="T26" fmla="*/ 126 w 1281"/>
              <a:gd name="T27" fmla="*/ 927 h 1263"/>
              <a:gd name="T28" fmla="*/ 180 w 1281"/>
              <a:gd name="T29" fmla="*/ 933 h 1263"/>
              <a:gd name="T30" fmla="*/ 198 w 1281"/>
              <a:gd name="T31" fmla="*/ 960 h 1263"/>
              <a:gd name="T32" fmla="*/ 249 w 1281"/>
              <a:gd name="T33" fmla="*/ 1008 h 1263"/>
              <a:gd name="T34" fmla="*/ 258 w 1281"/>
              <a:gd name="T35" fmla="*/ 1053 h 1263"/>
              <a:gd name="T36" fmla="*/ 333 w 1281"/>
              <a:gd name="T37" fmla="*/ 1095 h 1263"/>
              <a:gd name="T38" fmla="*/ 402 w 1281"/>
              <a:gd name="T39" fmla="*/ 1128 h 1263"/>
              <a:gd name="T40" fmla="*/ 489 w 1281"/>
              <a:gd name="T41" fmla="*/ 1179 h 1263"/>
              <a:gd name="T42" fmla="*/ 549 w 1281"/>
              <a:gd name="T43" fmla="*/ 1170 h 1263"/>
              <a:gd name="T44" fmla="*/ 621 w 1281"/>
              <a:gd name="T45" fmla="*/ 1173 h 1263"/>
              <a:gd name="T46" fmla="*/ 690 w 1281"/>
              <a:gd name="T47" fmla="*/ 1200 h 1263"/>
              <a:gd name="T48" fmla="*/ 747 w 1281"/>
              <a:gd name="T49" fmla="*/ 1227 h 1263"/>
              <a:gd name="T50" fmla="*/ 789 w 1281"/>
              <a:gd name="T51" fmla="*/ 1203 h 1263"/>
              <a:gd name="T52" fmla="*/ 837 w 1281"/>
              <a:gd name="T53" fmla="*/ 1248 h 1263"/>
              <a:gd name="T54" fmla="*/ 927 w 1281"/>
              <a:gd name="T55" fmla="*/ 1257 h 1263"/>
              <a:gd name="T56" fmla="*/ 996 w 1281"/>
              <a:gd name="T57" fmla="*/ 1251 h 1263"/>
              <a:gd name="T58" fmla="*/ 1059 w 1281"/>
              <a:gd name="T59" fmla="*/ 1233 h 1263"/>
              <a:gd name="T60" fmla="*/ 1098 w 1281"/>
              <a:gd name="T61" fmla="*/ 1254 h 1263"/>
              <a:gd name="T62" fmla="*/ 1143 w 1281"/>
              <a:gd name="T63" fmla="*/ 1239 h 1263"/>
              <a:gd name="T64" fmla="*/ 1281 w 1281"/>
              <a:gd name="T65" fmla="*/ 1164 h 1263"/>
              <a:gd name="T66" fmla="*/ 1263 w 1281"/>
              <a:gd name="T67" fmla="*/ 1023 h 1263"/>
              <a:gd name="T68" fmla="*/ 1224 w 1281"/>
              <a:gd name="T69" fmla="*/ 972 h 1263"/>
              <a:gd name="T70" fmla="*/ 1197 w 1281"/>
              <a:gd name="T71" fmla="*/ 900 h 1263"/>
              <a:gd name="T72" fmla="*/ 1104 w 1281"/>
              <a:gd name="T73" fmla="*/ 855 h 1263"/>
              <a:gd name="T74" fmla="*/ 1071 w 1281"/>
              <a:gd name="T75" fmla="*/ 786 h 1263"/>
              <a:gd name="T76" fmla="*/ 1056 w 1281"/>
              <a:gd name="T77" fmla="*/ 720 h 1263"/>
              <a:gd name="T78" fmla="*/ 1074 w 1281"/>
              <a:gd name="T79" fmla="*/ 624 h 1263"/>
              <a:gd name="T80" fmla="*/ 1044 w 1281"/>
              <a:gd name="T81" fmla="*/ 570 h 1263"/>
              <a:gd name="T82" fmla="*/ 1038 w 1281"/>
              <a:gd name="T83" fmla="*/ 513 h 1263"/>
              <a:gd name="T84" fmla="*/ 1062 w 1281"/>
              <a:gd name="T85" fmla="*/ 456 h 1263"/>
              <a:gd name="T86" fmla="*/ 1056 w 1281"/>
              <a:gd name="T87" fmla="*/ 381 h 1263"/>
              <a:gd name="T88" fmla="*/ 1086 w 1281"/>
              <a:gd name="T89" fmla="*/ 321 h 1263"/>
              <a:gd name="T90" fmla="*/ 1074 w 1281"/>
              <a:gd name="T91" fmla="*/ 255 h 1263"/>
              <a:gd name="T92" fmla="*/ 1104 w 1281"/>
              <a:gd name="T93" fmla="*/ 171 h 1263"/>
              <a:gd name="T94" fmla="*/ 1116 w 1281"/>
              <a:gd name="T95" fmla="*/ 84 h 1263"/>
              <a:gd name="T96" fmla="*/ 1083 w 1281"/>
              <a:gd name="T97" fmla="*/ 39 h 1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1" h="1263">
                <a:moveTo>
                  <a:pt x="1059" y="27"/>
                </a:moveTo>
                <a:lnTo>
                  <a:pt x="1041" y="12"/>
                </a:lnTo>
                <a:lnTo>
                  <a:pt x="1011" y="0"/>
                </a:lnTo>
                <a:lnTo>
                  <a:pt x="987" y="0"/>
                </a:lnTo>
                <a:lnTo>
                  <a:pt x="936" y="3"/>
                </a:lnTo>
                <a:lnTo>
                  <a:pt x="897" y="30"/>
                </a:lnTo>
                <a:lnTo>
                  <a:pt x="855" y="54"/>
                </a:lnTo>
                <a:lnTo>
                  <a:pt x="792" y="87"/>
                </a:lnTo>
                <a:lnTo>
                  <a:pt x="729" y="123"/>
                </a:lnTo>
                <a:lnTo>
                  <a:pt x="684" y="150"/>
                </a:lnTo>
                <a:lnTo>
                  <a:pt x="621" y="171"/>
                </a:lnTo>
                <a:lnTo>
                  <a:pt x="549" y="201"/>
                </a:lnTo>
                <a:lnTo>
                  <a:pt x="471" y="246"/>
                </a:lnTo>
                <a:lnTo>
                  <a:pt x="417" y="297"/>
                </a:lnTo>
                <a:lnTo>
                  <a:pt x="363" y="345"/>
                </a:lnTo>
                <a:lnTo>
                  <a:pt x="315" y="399"/>
                </a:lnTo>
                <a:lnTo>
                  <a:pt x="276" y="450"/>
                </a:lnTo>
                <a:lnTo>
                  <a:pt x="222" y="510"/>
                </a:lnTo>
                <a:lnTo>
                  <a:pt x="174" y="555"/>
                </a:lnTo>
                <a:lnTo>
                  <a:pt x="123" y="615"/>
                </a:lnTo>
                <a:lnTo>
                  <a:pt x="69" y="690"/>
                </a:lnTo>
                <a:lnTo>
                  <a:pt x="33" y="744"/>
                </a:lnTo>
                <a:lnTo>
                  <a:pt x="9" y="786"/>
                </a:lnTo>
                <a:lnTo>
                  <a:pt x="0" y="846"/>
                </a:lnTo>
                <a:lnTo>
                  <a:pt x="18" y="870"/>
                </a:lnTo>
                <a:lnTo>
                  <a:pt x="51" y="903"/>
                </a:lnTo>
                <a:lnTo>
                  <a:pt x="90" y="918"/>
                </a:lnTo>
                <a:lnTo>
                  <a:pt x="126" y="927"/>
                </a:lnTo>
                <a:lnTo>
                  <a:pt x="156" y="936"/>
                </a:lnTo>
                <a:lnTo>
                  <a:pt x="180" y="933"/>
                </a:lnTo>
                <a:lnTo>
                  <a:pt x="198" y="933"/>
                </a:lnTo>
                <a:lnTo>
                  <a:pt x="198" y="960"/>
                </a:lnTo>
                <a:lnTo>
                  <a:pt x="216" y="993"/>
                </a:lnTo>
                <a:lnTo>
                  <a:pt x="249" y="1008"/>
                </a:lnTo>
                <a:lnTo>
                  <a:pt x="270" y="1029"/>
                </a:lnTo>
                <a:lnTo>
                  <a:pt x="258" y="1053"/>
                </a:lnTo>
                <a:lnTo>
                  <a:pt x="279" y="1077"/>
                </a:lnTo>
                <a:lnTo>
                  <a:pt x="333" y="1095"/>
                </a:lnTo>
                <a:lnTo>
                  <a:pt x="360" y="1140"/>
                </a:lnTo>
                <a:lnTo>
                  <a:pt x="402" y="1128"/>
                </a:lnTo>
                <a:lnTo>
                  <a:pt x="459" y="1155"/>
                </a:lnTo>
                <a:lnTo>
                  <a:pt x="489" y="1179"/>
                </a:lnTo>
                <a:lnTo>
                  <a:pt x="531" y="1185"/>
                </a:lnTo>
                <a:lnTo>
                  <a:pt x="549" y="1170"/>
                </a:lnTo>
                <a:lnTo>
                  <a:pt x="561" y="1152"/>
                </a:lnTo>
                <a:lnTo>
                  <a:pt x="621" y="1173"/>
                </a:lnTo>
                <a:lnTo>
                  <a:pt x="681" y="1173"/>
                </a:lnTo>
                <a:lnTo>
                  <a:pt x="690" y="1200"/>
                </a:lnTo>
                <a:lnTo>
                  <a:pt x="705" y="1212"/>
                </a:lnTo>
                <a:lnTo>
                  <a:pt x="747" y="1227"/>
                </a:lnTo>
                <a:lnTo>
                  <a:pt x="765" y="1227"/>
                </a:lnTo>
                <a:lnTo>
                  <a:pt x="789" y="1203"/>
                </a:lnTo>
                <a:lnTo>
                  <a:pt x="825" y="1230"/>
                </a:lnTo>
                <a:lnTo>
                  <a:pt x="837" y="1248"/>
                </a:lnTo>
                <a:lnTo>
                  <a:pt x="867" y="1263"/>
                </a:lnTo>
                <a:lnTo>
                  <a:pt x="927" y="1257"/>
                </a:lnTo>
                <a:lnTo>
                  <a:pt x="960" y="1233"/>
                </a:lnTo>
                <a:lnTo>
                  <a:pt x="996" y="1251"/>
                </a:lnTo>
                <a:lnTo>
                  <a:pt x="1038" y="1239"/>
                </a:lnTo>
                <a:lnTo>
                  <a:pt x="1059" y="1233"/>
                </a:lnTo>
                <a:lnTo>
                  <a:pt x="1077" y="1242"/>
                </a:lnTo>
                <a:lnTo>
                  <a:pt x="1098" y="1254"/>
                </a:lnTo>
                <a:lnTo>
                  <a:pt x="1128" y="1257"/>
                </a:lnTo>
                <a:lnTo>
                  <a:pt x="1143" y="1239"/>
                </a:lnTo>
                <a:lnTo>
                  <a:pt x="1176" y="1245"/>
                </a:lnTo>
                <a:lnTo>
                  <a:pt x="1281" y="1164"/>
                </a:lnTo>
                <a:lnTo>
                  <a:pt x="1257" y="1062"/>
                </a:lnTo>
                <a:lnTo>
                  <a:pt x="1263" y="1023"/>
                </a:lnTo>
                <a:lnTo>
                  <a:pt x="1194" y="1002"/>
                </a:lnTo>
                <a:lnTo>
                  <a:pt x="1224" y="972"/>
                </a:lnTo>
                <a:lnTo>
                  <a:pt x="1197" y="942"/>
                </a:lnTo>
                <a:lnTo>
                  <a:pt x="1197" y="900"/>
                </a:lnTo>
                <a:lnTo>
                  <a:pt x="1134" y="891"/>
                </a:lnTo>
                <a:lnTo>
                  <a:pt x="1104" y="855"/>
                </a:lnTo>
                <a:lnTo>
                  <a:pt x="1113" y="816"/>
                </a:lnTo>
                <a:lnTo>
                  <a:pt x="1071" y="786"/>
                </a:lnTo>
                <a:lnTo>
                  <a:pt x="1080" y="750"/>
                </a:lnTo>
                <a:lnTo>
                  <a:pt x="1056" y="720"/>
                </a:lnTo>
                <a:lnTo>
                  <a:pt x="1074" y="669"/>
                </a:lnTo>
                <a:lnTo>
                  <a:pt x="1074" y="624"/>
                </a:lnTo>
                <a:lnTo>
                  <a:pt x="1035" y="591"/>
                </a:lnTo>
                <a:lnTo>
                  <a:pt x="1044" y="570"/>
                </a:lnTo>
                <a:lnTo>
                  <a:pt x="1062" y="555"/>
                </a:lnTo>
                <a:lnTo>
                  <a:pt x="1038" y="513"/>
                </a:lnTo>
                <a:lnTo>
                  <a:pt x="1044" y="480"/>
                </a:lnTo>
                <a:lnTo>
                  <a:pt x="1062" y="456"/>
                </a:lnTo>
                <a:lnTo>
                  <a:pt x="1077" y="438"/>
                </a:lnTo>
                <a:lnTo>
                  <a:pt x="1056" y="381"/>
                </a:lnTo>
                <a:lnTo>
                  <a:pt x="1056" y="351"/>
                </a:lnTo>
                <a:lnTo>
                  <a:pt x="1086" y="321"/>
                </a:lnTo>
                <a:lnTo>
                  <a:pt x="1074" y="279"/>
                </a:lnTo>
                <a:lnTo>
                  <a:pt x="1074" y="255"/>
                </a:lnTo>
                <a:lnTo>
                  <a:pt x="1083" y="225"/>
                </a:lnTo>
                <a:lnTo>
                  <a:pt x="1104" y="171"/>
                </a:lnTo>
                <a:lnTo>
                  <a:pt x="1116" y="132"/>
                </a:lnTo>
                <a:lnTo>
                  <a:pt x="1116" y="84"/>
                </a:lnTo>
                <a:lnTo>
                  <a:pt x="1104" y="57"/>
                </a:lnTo>
                <a:lnTo>
                  <a:pt x="1083" y="39"/>
                </a:lnTo>
                <a:lnTo>
                  <a:pt x="1044" y="15"/>
                </a:lnTo>
              </a:path>
            </a:pathLst>
          </a:custGeom>
          <a:solidFill>
            <a:schemeClr val="folHlink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182813" y="1084263"/>
            <a:ext cx="191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chemeClr val="accent2"/>
                </a:solidFill>
              </a:rPr>
              <a:t>Neuralrohr</a:t>
            </a:r>
            <a:endParaRPr lang="hu-HU" altLang="hu-HU" sz="3200" b="1">
              <a:solidFill>
                <a:schemeClr val="accent2"/>
              </a:solidFill>
            </a:endParaRP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4037013" y="1149350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chemeClr val="accent2"/>
                </a:solidFill>
              </a:rPr>
              <a:t>Oberflächenektoderm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949325" y="1087438"/>
            <a:ext cx="1716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008000"/>
                </a:solidFill>
              </a:rPr>
              <a:t>Notochord</a:t>
            </a:r>
            <a:endParaRPr lang="hu-HU" altLang="hu-HU" sz="1800">
              <a:solidFill>
                <a:srgbClr val="008000"/>
              </a:solidFill>
            </a:endParaRPr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3290888" y="1387475"/>
            <a:ext cx="620712" cy="1174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 flipH="1">
            <a:off x="4916488" y="1435100"/>
            <a:ext cx="849312" cy="496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1339850" y="3192463"/>
            <a:ext cx="1343025" cy="985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46" name="Line 10"/>
          <p:cNvSpPr>
            <a:spLocks noChangeShapeType="1"/>
          </p:cNvSpPr>
          <p:nvPr/>
        </p:nvSpPr>
        <p:spPr bwMode="auto">
          <a:xfrm>
            <a:off x="2025650" y="1965325"/>
            <a:ext cx="822325" cy="809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1090613" y="1725613"/>
            <a:ext cx="1052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Somite</a:t>
            </a:r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>
            <a:off x="2424113" y="1352550"/>
            <a:ext cx="1689100" cy="2403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323850" y="2995613"/>
            <a:ext cx="1208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CC0099"/>
                </a:solidFill>
              </a:rPr>
              <a:t>Gonad</a:t>
            </a:r>
            <a:endParaRPr lang="hu-HU" altLang="hu-HU" sz="1800" b="1"/>
          </a:p>
        </p:txBody>
      </p:sp>
      <p:sp>
        <p:nvSpPr>
          <p:cNvPr id="91150" name="Text Box 14"/>
          <p:cNvSpPr txBox="1">
            <a:spLocks noChangeArrowheads="1"/>
          </p:cNvSpPr>
          <p:nvPr/>
        </p:nvSpPr>
        <p:spPr bwMode="auto">
          <a:xfrm>
            <a:off x="957263" y="369888"/>
            <a:ext cx="734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 i="1">
                <a:solidFill>
                  <a:srgbClr val="CC0099"/>
                </a:solidFill>
                <a:latin typeface="Arial" panose="020B0604020202020204" pitchFamily="34" charset="0"/>
              </a:rPr>
              <a:t>Differenzierung der der intermedären Mesoderms</a:t>
            </a:r>
          </a:p>
        </p:txBody>
      </p:sp>
      <p:sp>
        <p:nvSpPr>
          <p:cNvPr id="91151" name="Text Box 15"/>
          <p:cNvSpPr txBox="1">
            <a:spLocks noChangeArrowheads="1"/>
          </p:cNvSpPr>
          <p:nvPr/>
        </p:nvSpPr>
        <p:spPr bwMode="auto">
          <a:xfrm>
            <a:off x="5930900" y="1700213"/>
            <a:ext cx="1463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Dermatom</a:t>
            </a:r>
          </a:p>
        </p:txBody>
      </p:sp>
      <p:sp>
        <p:nvSpPr>
          <p:cNvPr id="91152" name="Line 16"/>
          <p:cNvSpPr>
            <a:spLocks noChangeShapeType="1"/>
          </p:cNvSpPr>
          <p:nvPr/>
        </p:nvSpPr>
        <p:spPr bwMode="auto">
          <a:xfrm flipH="1">
            <a:off x="5365750" y="1976438"/>
            <a:ext cx="706438" cy="450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53" name="Oval 17"/>
          <p:cNvSpPr>
            <a:spLocks noChangeArrowheads="1"/>
          </p:cNvSpPr>
          <p:nvPr/>
        </p:nvSpPr>
        <p:spPr bwMode="auto">
          <a:xfrm>
            <a:off x="2679700" y="3086100"/>
            <a:ext cx="546100" cy="5461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54" name="Text Box 18"/>
          <p:cNvSpPr txBox="1">
            <a:spLocks noChangeArrowheads="1"/>
          </p:cNvSpPr>
          <p:nvPr/>
        </p:nvSpPr>
        <p:spPr bwMode="auto">
          <a:xfrm>
            <a:off x="6921500" y="2933700"/>
            <a:ext cx="1463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Sclerotom</a:t>
            </a:r>
          </a:p>
        </p:txBody>
      </p:sp>
      <p:sp>
        <p:nvSpPr>
          <p:cNvPr id="91155" name="Line 19"/>
          <p:cNvSpPr>
            <a:spLocks noChangeShapeType="1"/>
          </p:cNvSpPr>
          <p:nvPr/>
        </p:nvSpPr>
        <p:spPr bwMode="auto">
          <a:xfrm flipH="1">
            <a:off x="5614988" y="3141663"/>
            <a:ext cx="1450975" cy="319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56" name="Text Box 20"/>
          <p:cNvSpPr txBox="1">
            <a:spLocks noChangeArrowheads="1"/>
          </p:cNvSpPr>
          <p:nvPr/>
        </p:nvSpPr>
        <p:spPr bwMode="auto">
          <a:xfrm>
            <a:off x="438150" y="2314575"/>
            <a:ext cx="1208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Somitozöl</a:t>
            </a:r>
          </a:p>
        </p:txBody>
      </p:sp>
      <p:sp>
        <p:nvSpPr>
          <p:cNvPr id="91157" name="Line 21"/>
          <p:cNvSpPr>
            <a:spLocks noChangeShapeType="1"/>
          </p:cNvSpPr>
          <p:nvPr/>
        </p:nvSpPr>
        <p:spPr bwMode="auto">
          <a:xfrm>
            <a:off x="1568450" y="2557463"/>
            <a:ext cx="1393825" cy="858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58" name="Text Box 22"/>
          <p:cNvSpPr txBox="1">
            <a:spLocks noChangeArrowheads="1"/>
          </p:cNvSpPr>
          <p:nvPr/>
        </p:nvSpPr>
        <p:spPr bwMode="auto">
          <a:xfrm>
            <a:off x="6643688" y="2271713"/>
            <a:ext cx="1155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/>
              <a:t>Myotom</a:t>
            </a:r>
            <a:endParaRPr lang="hu-HU" altLang="hu-HU" sz="2000" b="1">
              <a:solidFill>
                <a:srgbClr val="CC3300"/>
              </a:solidFill>
            </a:endParaRPr>
          </a:p>
        </p:txBody>
      </p:sp>
      <p:sp>
        <p:nvSpPr>
          <p:cNvPr id="91159" name="Line 23"/>
          <p:cNvSpPr>
            <a:spLocks noChangeShapeType="1"/>
          </p:cNvSpPr>
          <p:nvPr/>
        </p:nvSpPr>
        <p:spPr bwMode="auto">
          <a:xfrm flipH="1">
            <a:off x="5391150" y="2471738"/>
            <a:ext cx="1290638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60" name="Text Box 24"/>
          <p:cNvSpPr txBox="1">
            <a:spLocks noChangeArrowheads="1"/>
          </p:cNvSpPr>
          <p:nvPr/>
        </p:nvSpPr>
        <p:spPr bwMode="auto">
          <a:xfrm>
            <a:off x="614363" y="5827713"/>
            <a:ext cx="1781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>
                <a:solidFill>
                  <a:srgbClr val="008000"/>
                </a:solidFill>
              </a:rPr>
              <a:t>Wolff-Gang</a:t>
            </a:r>
          </a:p>
        </p:txBody>
      </p:sp>
      <p:sp>
        <p:nvSpPr>
          <p:cNvPr id="91161" name="Line 25"/>
          <p:cNvSpPr>
            <a:spLocks noChangeShapeType="1"/>
          </p:cNvSpPr>
          <p:nvPr/>
        </p:nvSpPr>
        <p:spPr bwMode="auto">
          <a:xfrm flipV="1">
            <a:off x="1922463" y="4514850"/>
            <a:ext cx="995362" cy="1389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62" name="Oval 26"/>
          <p:cNvSpPr>
            <a:spLocks noChangeArrowheads="1"/>
          </p:cNvSpPr>
          <p:nvPr/>
        </p:nvSpPr>
        <p:spPr bwMode="auto">
          <a:xfrm>
            <a:off x="6162675" y="5903913"/>
            <a:ext cx="2800350" cy="560387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hu-HU" altLang="hu-HU" sz="2000" dirty="0" err="1">
                <a:latin typeface="Arial" panose="020B0604020202020204" pitchFamily="34" charset="0"/>
              </a:rPr>
              <a:t>Geschlechtskanal</a:t>
            </a:r>
            <a:endParaRPr lang="hu-HU" altLang="hu-HU" sz="2000" dirty="0">
              <a:latin typeface="Arial" panose="020B0604020202020204" pitchFamily="34" charset="0"/>
            </a:endParaRPr>
          </a:p>
        </p:txBody>
      </p:sp>
      <p:sp>
        <p:nvSpPr>
          <p:cNvPr id="91163" name="Oval 27"/>
          <p:cNvSpPr>
            <a:spLocks noChangeArrowheads="1"/>
          </p:cNvSpPr>
          <p:nvPr/>
        </p:nvSpPr>
        <p:spPr bwMode="auto">
          <a:xfrm>
            <a:off x="7042149" y="3276601"/>
            <a:ext cx="2035175" cy="83661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hu-HU" altLang="hu-HU" sz="2000" dirty="0" err="1">
                <a:latin typeface="Arial" panose="020B0604020202020204" pitchFamily="34" charset="0"/>
              </a:rPr>
              <a:t>Geschlechts</a:t>
            </a:r>
            <a:r>
              <a:rPr lang="hu-HU" altLang="hu-HU" sz="2000" dirty="0">
                <a:latin typeface="Arial" panose="020B0604020202020204" pitchFamily="34" charset="0"/>
              </a:rPr>
              <a:t>-</a:t>
            </a:r>
          </a:p>
          <a:p>
            <a:r>
              <a:rPr lang="hu-HU" altLang="hu-HU" sz="2000" dirty="0" err="1">
                <a:latin typeface="Arial" panose="020B0604020202020204" pitchFamily="34" charset="0"/>
              </a:rPr>
              <a:t>organe</a:t>
            </a:r>
            <a:endParaRPr lang="hu-HU" altLang="hu-HU" sz="2000" dirty="0">
              <a:latin typeface="Arial" panose="020B0604020202020204" pitchFamily="34" charset="0"/>
            </a:endParaRPr>
          </a:p>
        </p:txBody>
      </p:sp>
      <p:sp>
        <p:nvSpPr>
          <p:cNvPr id="91164" name="Line 28"/>
          <p:cNvSpPr>
            <a:spLocks noChangeShapeType="1"/>
          </p:cNvSpPr>
          <p:nvPr/>
        </p:nvSpPr>
        <p:spPr bwMode="auto">
          <a:xfrm flipH="1">
            <a:off x="5740400" y="3749675"/>
            <a:ext cx="128587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65" name="Line 29"/>
          <p:cNvSpPr>
            <a:spLocks noChangeShapeType="1"/>
          </p:cNvSpPr>
          <p:nvPr/>
        </p:nvSpPr>
        <p:spPr bwMode="auto">
          <a:xfrm flipH="1" flipV="1">
            <a:off x="5540375" y="4441825"/>
            <a:ext cx="922338" cy="1517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483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C75792-892F-4D5A-929D-697D36BC7C24}" type="slidenum">
              <a:rPr lang="hu-HU" altLang="hu-HU"/>
              <a:pPr/>
              <a:t>9</a:t>
            </a:fld>
            <a:endParaRPr lang="hu-HU" altLang="hu-HU"/>
          </a:p>
        </p:txBody>
      </p:sp>
      <p:pic>
        <p:nvPicPr>
          <p:cNvPr id="38935" name="Picture 23" descr="C:\oktatás\Dev_Biol\meso_03s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2527300"/>
            <a:ext cx="461645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192338" y="1933575"/>
            <a:ext cx="2320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chemeClr val="accent2"/>
                </a:solidFill>
                <a:latin typeface="Arial" panose="020B0604020202020204" pitchFamily="34" charset="0"/>
              </a:rPr>
              <a:t>Neuralrohr</a:t>
            </a:r>
            <a:endParaRPr lang="hu-HU" altLang="hu-HU" sz="40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143375" y="1362075"/>
            <a:ext cx="397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chemeClr val="accent2"/>
                </a:solidFill>
                <a:latin typeface="Arial" panose="020B0604020202020204" pitchFamily="34" charset="0"/>
              </a:rPr>
              <a:t>Oberflächenektoderm</a:t>
            </a:r>
            <a:endParaRPr lang="hu-HU" altLang="hu-HU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757738" y="5057775"/>
            <a:ext cx="221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rgbClr val="CC6600"/>
                </a:solidFill>
                <a:latin typeface="Arial" panose="020B0604020202020204" pitchFamily="34" charset="0"/>
              </a:rPr>
              <a:t>Entoderm</a:t>
            </a:r>
            <a:endParaRPr lang="hu-HU" altLang="hu-HU" sz="2400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95300" y="2319338"/>
            <a:ext cx="22399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rgbClr val="008000"/>
                </a:solidFill>
                <a:latin typeface="Arial" panose="020B0604020202020204" pitchFamily="34" charset="0"/>
              </a:rPr>
              <a:t>Paraxiales Mesoderm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414338" y="4622800"/>
            <a:ext cx="2784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rgbClr val="008000"/>
                </a:solidFill>
                <a:latin typeface="Arial" panose="020B0604020202020204" pitchFamily="34" charset="0"/>
              </a:rPr>
              <a:t>Intermediäres Mesoderm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170238" y="5387975"/>
            <a:ext cx="2119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rgbClr val="008000"/>
                </a:solidFill>
                <a:latin typeface="Arial" panose="020B0604020202020204" pitchFamily="34" charset="0"/>
              </a:rPr>
              <a:t>Notochord</a:t>
            </a:r>
            <a:endParaRPr lang="hu-HU" altLang="hu-HU" sz="24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774950" y="4841875"/>
            <a:ext cx="1331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rgbClr val="FF0066"/>
                </a:solidFill>
                <a:latin typeface="Arial" panose="020B0604020202020204" pitchFamily="34" charset="0"/>
              </a:rPr>
              <a:t>Aorta</a:t>
            </a:r>
            <a:endParaRPr lang="hu-HU" altLang="hu-HU" sz="4000" b="1">
              <a:solidFill>
                <a:srgbClr val="CC0099"/>
              </a:solidFill>
              <a:latin typeface="Arial" panose="020B0604020202020204" pitchFamily="34" charset="0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5780088" y="2376488"/>
            <a:ext cx="278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rgbClr val="008000"/>
                </a:solidFill>
                <a:latin typeface="Arial" panose="020B0604020202020204" pitchFamily="34" charset="0"/>
              </a:rPr>
              <a:t>Somatopleura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5743575" y="4545013"/>
            <a:ext cx="322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rgbClr val="008000"/>
                </a:solidFill>
                <a:latin typeface="Arial" panose="020B0604020202020204" pitchFamily="34" charset="0"/>
              </a:rPr>
              <a:t>Splanchnopleura</a:t>
            </a:r>
            <a:endParaRPr lang="hu-HU" altLang="hu-HU" sz="4000" b="1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2538413" y="2698750"/>
            <a:ext cx="1322387" cy="903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 flipV="1">
            <a:off x="1939925" y="3627438"/>
            <a:ext cx="1230313" cy="1112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 flipV="1">
            <a:off x="3236913" y="3938588"/>
            <a:ext cx="161925" cy="919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V="1">
            <a:off x="4337050" y="3887788"/>
            <a:ext cx="319088" cy="1539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 flipH="1" flipV="1">
            <a:off x="5240338" y="4106863"/>
            <a:ext cx="571500" cy="979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 flipH="1" flipV="1">
            <a:off x="6757988" y="3938588"/>
            <a:ext cx="423862" cy="658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3556000" y="2295525"/>
            <a:ext cx="928688" cy="854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 flipH="1">
            <a:off x="5054600" y="1825625"/>
            <a:ext cx="1071563" cy="987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33" name="Line 21"/>
          <p:cNvSpPr>
            <a:spLocks noChangeShapeType="1"/>
          </p:cNvSpPr>
          <p:nvPr/>
        </p:nvSpPr>
        <p:spPr bwMode="auto">
          <a:xfrm flipH="1">
            <a:off x="6635750" y="2851150"/>
            <a:ext cx="263525" cy="725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1892300" y="533400"/>
            <a:ext cx="543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800" b="1">
                <a:solidFill>
                  <a:srgbClr val="FF00FF"/>
                </a:solidFill>
                <a:latin typeface="Arial" panose="020B0604020202020204" pitchFamily="34" charset="0"/>
              </a:rPr>
              <a:t>Differentiation der Keimblätter</a:t>
            </a:r>
          </a:p>
        </p:txBody>
      </p:sp>
    </p:spTree>
    <p:extLst>
      <p:ext uri="{BB962C8B-B14F-4D97-AF65-F5344CB8AC3E}">
        <p14:creationId xmlns:p14="http://schemas.microsoft.com/office/powerpoint/2010/main" val="30690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523</TotalTime>
  <Words>1313</Words>
  <Application>Microsoft Office PowerPoint</Application>
  <PresentationFormat>Diavetítés a képernyőre (4:3 oldalarány)</PresentationFormat>
  <Paragraphs>393</Paragraphs>
  <Slides>38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3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38</vt:i4>
      </vt:variant>
    </vt:vector>
  </HeadingPairs>
  <TitlesOfParts>
    <vt:vector size="51" baseType="lpstr">
      <vt:lpstr>Arial</vt:lpstr>
      <vt:lpstr>Arial Narrow</vt:lpstr>
      <vt:lpstr>Bremen Bd BT</vt:lpstr>
      <vt:lpstr>Calibri</vt:lpstr>
      <vt:lpstr>Calibri Light</vt:lpstr>
      <vt:lpstr>Futura XBlk BT</vt:lpstr>
      <vt:lpstr>Microsoft Sans Serif</vt:lpstr>
      <vt:lpstr>Times New Roman</vt:lpstr>
      <vt:lpstr>Office-téma</vt:lpstr>
      <vt:lpstr>Alapértelmezett terv</vt:lpstr>
      <vt:lpstr>1_Alapértelmezett terv</vt:lpstr>
      <vt:lpstr>CorelDRAW</vt:lpstr>
      <vt:lpstr>Image</vt:lpstr>
      <vt:lpstr>Entwicklung der primären Gewebe, Homöobox-Gene,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Hox-Gene</vt:lpstr>
      <vt:lpstr>PowerPoint-bemutató</vt:lpstr>
      <vt:lpstr>PowerPoint-bemutató</vt:lpstr>
      <vt:lpstr>PowerPoint-bemutató</vt:lpstr>
      <vt:lpstr>Hox-Genegruppen (Hox-Cluster) und Paraloge Gruppen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Fehlbildungen der menschlichen Extremitäten und Genitalien durch HOX-Gen Mutationen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Entwicklung der primären Gewebe, Homöobox Gene, Stammzellen</dc:title>
  <dc:creator>Csillag András</dc:creator>
  <cp:lastModifiedBy>Csillag András</cp:lastModifiedBy>
  <cp:revision>37</cp:revision>
  <dcterms:created xsi:type="dcterms:W3CDTF">2017-11-14T09:02:47Z</dcterms:created>
  <dcterms:modified xsi:type="dcterms:W3CDTF">2017-11-15T14:23:09Z</dcterms:modified>
</cp:coreProperties>
</file>