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9" r:id="rId2"/>
    <p:sldId id="257" r:id="rId3"/>
    <p:sldId id="266" r:id="rId4"/>
    <p:sldId id="277" r:id="rId5"/>
    <p:sldId id="263" r:id="rId6"/>
    <p:sldId id="274" r:id="rId7"/>
    <p:sldId id="278" r:id="rId8"/>
    <p:sldId id="275" r:id="rId9"/>
    <p:sldId id="261" r:id="rId10"/>
    <p:sldId id="264" r:id="rId11"/>
    <p:sldId id="268" r:id="rId12"/>
    <p:sldId id="276" r:id="rId1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0C0F0-CC32-493B-BCC6-58E4866C5933}" type="datetimeFigureOut">
              <a:rPr lang="hu-HU" smtClean="0"/>
              <a:pPr/>
              <a:t>2017.10.12.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D4DD7-C266-4DDB-8560-3B29C44A685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9117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D4DD7-C266-4DDB-8560-3B29C44A685D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1257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D4DD7-C266-4DDB-8560-3B29C44A685D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0082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D4DD7-C266-4DDB-8560-3B29C44A685D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3388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D4DD7-C266-4DDB-8560-3B29C44A685D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0082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71FCF-C436-4539-8091-C8BC47BB54AF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9731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D4DD7-C266-4DDB-8560-3B29C44A685D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5691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D4DD7-C266-4DDB-8560-3B29C44A685D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5473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FF76D-6DAE-44F2-ADA5-14C49C442B0F}" type="datetimeFigureOut">
              <a:rPr lang="hu-HU" smtClean="0"/>
              <a:pPr/>
              <a:t>2017.10.12.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23934-1AE1-4675-8581-27C80B5007E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FF76D-6DAE-44F2-ADA5-14C49C442B0F}" type="datetimeFigureOut">
              <a:rPr lang="hu-HU" smtClean="0"/>
              <a:pPr/>
              <a:t>2017.10.12.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23934-1AE1-4675-8581-27C80B5007E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FF76D-6DAE-44F2-ADA5-14C49C442B0F}" type="datetimeFigureOut">
              <a:rPr lang="hu-HU" smtClean="0"/>
              <a:pPr/>
              <a:t>2017.10.12.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23934-1AE1-4675-8581-27C80B5007E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FF76D-6DAE-44F2-ADA5-14C49C442B0F}" type="datetimeFigureOut">
              <a:rPr lang="hu-HU" smtClean="0"/>
              <a:pPr/>
              <a:t>2017.10.12.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23934-1AE1-4675-8581-27C80B5007E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FF76D-6DAE-44F2-ADA5-14C49C442B0F}" type="datetimeFigureOut">
              <a:rPr lang="hu-HU" smtClean="0"/>
              <a:pPr/>
              <a:t>2017.10.12.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23934-1AE1-4675-8581-27C80B5007E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FF76D-6DAE-44F2-ADA5-14C49C442B0F}" type="datetimeFigureOut">
              <a:rPr lang="hu-HU" smtClean="0"/>
              <a:pPr/>
              <a:t>2017.10.12.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23934-1AE1-4675-8581-27C80B5007E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FF76D-6DAE-44F2-ADA5-14C49C442B0F}" type="datetimeFigureOut">
              <a:rPr lang="hu-HU" smtClean="0"/>
              <a:pPr/>
              <a:t>2017.10.12.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23934-1AE1-4675-8581-27C80B5007E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FF76D-6DAE-44F2-ADA5-14C49C442B0F}" type="datetimeFigureOut">
              <a:rPr lang="hu-HU" smtClean="0"/>
              <a:pPr/>
              <a:t>2017.10.12.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23934-1AE1-4675-8581-27C80B5007E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FF76D-6DAE-44F2-ADA5-14C49C442B0F}" type="datetimeFigureOut">
              <a:rPr lang="hu-HU" smtClean="0"/>
              <a:pPr/>
              <a:t>2017.10.12.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23934-1AE1-4675-8581-27C80B5007E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FF76D-6DAE-44F2-ADA5-14C49C442B0F}" type="datetimeFigureOut">
              <a:rPr lang="hu-HU" smtClean="0"/>
              <a:pPr/>
              <a:t>2017.10.12.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23934-1AE1-4675-8581-27C80B5007E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FF76D-6DAE-44F2-ADA5-14C49C442B0F}" type="datetimeFigureOut">
              <a:rPr lang="hu-HU" smtClean="0"/>
              <a:pPr/>
              <a:t>2017.10.12.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23934-1AE1-4675-8581-27C80B5007E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FF76D-6DAE-44F2-ADA5-14C49C442B0F}" type="datetimeFigureOut">
              <a:rPr lang="hu-HU" smtClean="0"/>
              <a:pPr/>
              <a:t>2017.10.12.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23934-1AE1-4675-8581-27C80B5007E1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18501" t="16014" r="39763" b="-1717"/>
          <a:stretch/>
        </p:blipFill>
        <p:spPr>
          <a:xfrm>
            <a:off x="1691680" y="0"/>
            <a:ext cx="6264696" cy="6855707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83431" y="9521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cs typeface="Times New Roman" pitchFamily="18" charset="0"/>
              </a:rPr>
              <a:t>Bindegewebe</a:t>
            </a:r>
            <a:r>
              <a:rPr lang="hu-HU" b="1" dirty="0">
                <a:cs typeface="Times New Roman" pitchFamily="18" charset="0"/>
              </a:rPr>
              <a:t>:  </a:t>
            </a:r>
            <a:r>
              <a:rPr lang="hu-HU" b="1" dirty="0" err="1">
                <a:cs typeface="Times New Roman" pitchFamily="18" charset="0"/>
              </a:rPr>
              <a:t>Fasern</a:t>
            </a:r>
            <a:r>
              <a:rPr lang="hu-HU" sz="1400" b="1" dirty="0">
                <a:cs typeface="Times New Roman" pitchFamily="18" charset="0"/>
              </a:rPr>
              <a:t>	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05073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476504" y="1366217"/>
            <a:ext cx="5290010" cy="3514839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467544" y="0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dirty="0" err="1" smtClean="0">
                <a:ea typeface="Times New Roman" pitchFamily="18" charset="0"/>
                <a:cs typeface="Arial" pitchFamily="34" charset="0"/>
              </a:rPr>
              <a:t>differenzierende</a:t>
            </a:r>
            <a:r>
              <a:rPr lang="hu-HU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hu-HU" dirty="0" err="1" smtClean="0">
                <a:ea typeface="Times New Roman" pitchFamily="18" charset="0"/>
                <a:cs typeface="Arial" pitchFamily="34" charset="0"/>
              </a:rPr>
              <a:t>Färbung</a:t>
            </a:r>
            <a:r>
              <a:rPr lang="hu-HU" dirty="0" smtClean="0">
                <a:ea typeface="Times New Roman" pitchFamily="18" charset="0"/>
                <a:cs typeface="Arial" pitchFamily="34" charset="0"/>
              </a:rPr>
              <a:t> (</a:t>
            </a:r>
            <a:r>
              <a:rPr lang="hu-HU" dirty="0" err="1" smtClean="0">
                <a:ea typeface="Times New Roman" pitchFamily="18" charset="0"/>
                <a:cs typeface="Arial" pitchFamily="34" charset="0"/>
              </a:rPr>
              <a:t>Kopfhaut</a:t>
            </a:r>
            <a:r>
              <a:rPr lang="hu-HU" dirty="0" smtClean="0">
                <a:ea typeface="Times New Roman" pitchFamily="18" charset="0"/>
                <a:cs typeface="Arial" pitchFamily="34" charset="0"/>
              </a:rPr>
              <a:t>, </a:t>
            </a:r>
            <a:r>
              <a:rPr lang="hu-HU" dirty="0" err="1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Az</a:t>
            </a:r>
            <a:r>
              <a:rPr lang="hu-HU" dirty="0" err="1" smtClean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an</a:t>
            </a:r>
            <a:r>
              <a:rPr lang="hu-HU" dirty="0" smtClean="0">
                <a:ea typeface="Times New Roman" pitchFamily="18" charset="0"/>
                <a:cs typeface="Arial" pitchFamily="34" charset="0"/>
              </a:rPr>
              <a:t>)</a:t>
            </a:r>
          </a:p>
        </p:txBody>
      </p:sp>
      <p:pic>
        <p:nvPicPr>
          <p:cNvPr id="5122" name="Picture 2" descr="Képtalálat a következ&amp;odblac;re: „azan kopfhaut”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810598" y="1287434"/>
            <a:ext cx="5508612" cy="3672408"/>
          </a:xfrm>
          <a:prstGeom prst="rect">
            <a:avLst/>
          </a:prstGeom>
          <a:noFill/>
        </p:spPr>
      </p:pic>
      <p:sp>
        <p:nvSpPr>
          <p:cNvPr id="2" name="Téglalap 1"/>
          <p:cNvSpPr/>
          <p:nvPr/>
        </p:nvSpPr>
        <p:spPr>
          <a:xfrm>
            <a:off x="5220072" y="54650"/>
            <a:ext cx="3629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err="1">
                <a:solidFill>
                  <a:srgbClr val="FF0000"/>
                </a:solidFill>
                <a:latin typeface="Corbel" pitchFamily="34" charset="0"/>
              </a:rPr>
              <a:t>Az</a:t>
            </a:r>
            <a:r>
              <a:rPr lang="hu-HU" dirty="0" err="1">
                <a:solidFill>
                  <a:srgbClr val="002060"/>
                </a:solidFill>
                <a:latin typeface="Corbel" pitchFamily="34" charset="0"/>
              </a:rPr>
              <a:t>An-Färbung</a:t>
            </a:r>
            <a:r>
              <a:rPr lang="hu-HU" dirty="0">
                <a:solidFill>
                  <a:srgbClr val="002060"/>
                </a:solidFill>
                <a:latin typeface="Corbel" pitchFamily="34" charset="0"/>
              </a:rPr>
              <a:t>, </a:t>
            </a:r>
            <a:r>
              <a:rPr lang="hu-HU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Kollagenfasern</a:t>
            </a:r>
            <a:r>
              <a:rPr lang="hu-H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: </a:t>
            </a:r>
            <a:r>
              <a:rPr lang="hu-HU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blau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5148064" y="54868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>
                <a:solidFill>
                  <a:srgbClr val="FF0000"/>
                </a:solidFill>
              </a:rPr>
              <a:t>Kollagen-</a:t>
            </a:r>
            <a:r>
              <a:rPr lang="hu-HU" dirty="0" smtClean="0"/>
              <a:t> und </a:t>
            </a:r>
            <a:r>
              <a:rPr lang="hu-HU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elastischen</a:t>
            </a:r>
            <a:r>
              <a:rPr lang="hu-HU" b="1" dirty="0" smtClean="0">
                <a:solidFill>
                  <a:srgbClr val="7030A0"/>
                </a:solidFill>
              </a:rPr>
              <a:t> </a:t>
            </a:r>
            <a:r>
              <a:rPr lang="hu-HU" dirty="0" err="1" smtClean="0"/>
              <a:t>Fasern</a:t>
            </a:r>
            <a:endParaRPr lang="hu-HU" dirty="0"/>
          </a:p>
        </p:txBody>
      </p:sp>
      <p:pic>
        <p:nvPicPr>
          <p:cNvPr id="9" name="Kép 8" descr="kolela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9952" y="1049845"/>
            <a:ext cx="5401708" cy="4035759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2216" y="1034322"/>
            <a:ext cx="4276852" cy="2898734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467544" y="0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dirty="0" err="1" smtClean="0">
                <a:ea typeface="Times New Roman" pitchFamily="18" charset="0"/>
                <a:cs typeface="Arial" pitchFamily="34" charset="0"/>
              </a:rPr>
              <a:t>differenzierende</a:t>
            </a:r>
            <a:r>
              <a:rPr lang="hu-HU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hu-HU" dirty="0" err="1" smtClean="0">
                <a:ea typeface="Times New Roman" pitchFamily="18" charset="0"/>
                <a:cs typeface="Arial" pitchFamily="34" charset="0"/>
              </a:rPr>
              <a:t>Färbung</a:t>
            </a:r>
            <a:r>
              <a:rPr lang="hu-HU" dirty="0" smtClean="0">
                <a:ea typeface="Times New Roman" pitchFamily="18" charset="0"/>
                <a:cs typeface="Arial" pitchFamily="34" charset="0"/>
              </a:rPr>
              <a:t> (</a:t>
            </a:r>
            <a:r>
              <a:rPr lang="hu-HU" dirty="0" err="1" smtClean="0">
                <a:ea typeface="Times New Roman" pitchFamily="18" charset="0"/>
                <a:cs typeface="Arial" pitchFamily="34" charset="0"/>
              </a:rPr>
              <a:t>Kopfhaut</a:t>
            </a:r>
            <a:r>
              <a:rPr lang="hu-HU" dirty="0" smtClean="0">
                <a:ea typeface="Times New Roman" pitchFamily="18" charset="0"/>
                <a:cs typeface="Arial" pitchFamily="34" charset="0"/>
              </a:rPr>
              <a:t>, </a:t>
            </a:r>
            <a:r>
              <a:rPr lang="hu-HU" dirty="0" err="1" smtClean="0">
                <a:ea typeface="Times New Roman" pitchFamily="18" charset="0"/>
                <a:cs typeface="Arial" pitchFamily="34" charset="0"/>
              </a:rPr>
              <a:t>Hornowsky</a:t>
            </a:r>
            <a:r>
              <a:rPr lang="hu-HU" dirty="0" smtClean="0">
                <a:ea typeface="Times New Roman" pitchFamily="18" charset="0"/>
                <a:cs typeface="Arial" pitchFamily="34" charset="0"/>
              </a:rPr>
              <a:t>)</a:t>
            </a:r>
            <a:r>
              <a:rPr lang="hu-HU" dirty="0" smtClean="0"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959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467544" y="0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dirty="0" err="1" smtClean="0">
                <a:ea typeface="Times New Roman" pitchFamily="18" charset="0"/>
                <a:cs typeface="Arial" pitchFamily="34" charset="0"/>
              </a:rPr>
              <a:t>histologyguide.org</a:t>
            </a:r>
            <a:r>
              <a:rPr lang="hu-HU" dirty="0" smtClean="0">
                <a:ea typeface="Times New Roman" pitchFamily="18" charset="0"/>
                <a:cs typeface="Arial" pitchFamily="34" charset="0"/>
              </a:rPr>
              <a:t>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dirty="0" smtClean="0">
              <a:cs typeface="Arial" pitchFamily="34" charset="0"/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8404765" cy="458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2123728" y="188640"/>
            <a:ext cx="5256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err="1" smtClean="0">
                <a:solidFill>
                  <a:srgbClr val="7030A0"/>
                </a:solidFill>
              </a:rPr>
              <a:t>Zusammensetzung</a:t>
            </a:r>
            <a:r>
              <a:rPr lang="hu-HU" sz="2400" dirty="0" smtClean="0">
                <a:solidFill>
                  <a:srgbClr val="7030A0"/>
                </a:solidFill>
              </a:rPr>
              <a:t> des </a:t>
            </a:r>
            <a:r>
              <a:rPr lang="hu-HU" sz="2400" dirty="0" err="1" smtClean="0">
                <a:solidFill>
                  <a:srgbClr val="7030A0"/>
                </a:solidFill>
              </a:rPr>
              <a:t>Bindegewebes</a:t>
            </a:r>
            <a:endParaRPr lang="hu-HU" sz="2400" dirty="0">
              <a:solidFill>
                <a:srgbClr val="7030A0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323528" y="1001716"/>
            <a:ext cx="1974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err="1" smtClean="0"/>
              <a:t>Bindegewebszellen</a:t>
            </a:r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3203314" y="986244"/>
            <a:ext cx="2046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u="sng" dirty="0" err="1" smtClean="0"/>
              <a:t>Bindegewebsfasern</a:t>
            </a:r>
            <a:endParaRPr lang="hu-HU" b="1" u="sng" dirty="0"/>
          </a:p>
        </p:txBody>
      </p:sp>
      <p:sp>
        <p:nvSpPr>
          <p:cNvPr id="8" name="Téglalap 7"/>
          <p:cNvSpPr/>
          <p:nvPr/>
        </p:nvSpPr>
        <p:spPr>
          <a:xfrm>
            <a:off x="6300192" y="1001716"/>
            <a:ext cx="1593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err="1" smtClean="0"/>
              <a:t>Grundsubstanz</a:t>
            </a:r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>
            <a:off x="3203314" y="1660486"/>
            <a:ext cx="2304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de-DE" dirty="0" err="1" smtClean="0">
                <a:ea typeface="Times New Roman" pitchFamily="18" charset="0"/>
                <a:cs typeface="Arial" pitchFamily="34" charset="0"/>
              </a:rPr>
              <a:t>Kollagenfasern</a:t>
            </a:r>
            <a:endParaRPr lang="hu-HU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hu-HU" dirty="0" err="1" smtClean="0">
                <a:ea typeface="Times New Roman" pitchFamily="18" charset="0"/>
                <a:cs typeface="Arial" pitchFamily="34" charset="0"/>
              </a:rPr>
              <a:t>elastische</a:t>
            </a:r>
            <a:r>
              <a:rPr lang="hu-HU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hu-HU" dirty="0" err="1" smtClean="0">
                <a:ea typeface="Times New Roman" pitchFamily="18" charset="0"/>
                <a:cs typeface="Arial" pitchFamily="34" charset="0"/>
              </a:rPr>
              <a:t>Fasern</a:t>
            </a:r>
            <a:r>
              <a:rPr lang="hu-HU" dirty="0" smtClean="0"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hu-HU" dirty="0" err="1" smtClean="0">
                <a:ea typeface="Times New Roman" pitchFamily="18" charset="0"/>
                <a:cs typeface="Arial" pitchFamily="34" charset="0"/>
              </a:rPr>
              <a:t>Retikulinfasern</a:t>
            </a:r>
            <a:endParaRPr lang="hu-HU" dirty="0" smtClean="0">
              <a:cs typeface="Arial" pitchFamily="34" charset="0"/>
            </a:endParaRPr>
          </a:p>
        </p:txBody>
      </p:sp>
      <p:pic>
        <p:nvPicPr>
          <p:cNvPr id="10" name="Kép 9" descr="2-040_forr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470803" y="3441431"/>
            <a:ext cx="3291542" cy="1826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2-040_forr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322673" y="1670215"/>
            <a:ext cx="4392488" cy="2437450"/>
          </a:xfrm>
          <a:prstGeom prst="rect">
            <a:avLst/>
          </a:prstGeom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51520" y="240324"/>
            <a:ext cx="8352928" cy="173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76176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Bindegewebe</a:t>
            </a:r>
            <a:r>
              <a:rPr kumimoji="0" lang="hu-H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:  </a:t>
            </a:r>
            <a:r>
              <a:rPr lang="hu-HU" sz="2000" b="1" dirty="0" err="1" smtClean="0">
                <a:cs typeface="Times New Roman" pitchFamily="18" charset="0"/>
              </a:rPr>
              <a:t>Fasern</a:t>
            </a:r>
            <a:r>
              <a:rPr lang="hu-HU" sz="1600" b="1" dirty="0" smtClean="0">
                <a:cs typeface="Times New Roman" pitchFamily="18" charset="0"/>
              </a:rPr>
              <a:t>					</a:t>
            </a:r>
            <a:r>
              <a:rPr lang="hu-HU" sz="1600" i="1" dirty="0" smtClean="0">
                <a:cs typeface="Times New Roman" pitchFamily="18" charset="0"/>
              </a:rPr>
              <a:t>Dr. Altdorfer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6. </a:t>
            </a:r>
            <a:r>
              <a:rPr kumimoji="0" lang="de-DE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Kollagenfasern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hu-H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Fußsole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H-E)</a:t>
            </a: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dirty="0" smtClean="0">
                <a:cs typeface="Arial" pitchFamily="34" charset="0"/>
              </a:rPr>
              <a:t>87. </a:t>
            </a:r>
            <a:r>
              <a:rPr lang="de-DE" dirty="0" err="1" smtClean="0">
                <a:ea typeface="Times New Roman" pitchFamily="18" charset="0"/>
                <a:cs typeface="Arial" pitchFamily="34" charset="0"/>
              </a:rPr>
              <a:t>Kollagenfasern</a:t>
            </a:r>
            <a:r>
              <a:rPr lang="de-DE" dirty="0" smtClean="0">
                <a:ea typeface="Times New Roman" pitchFamily="18" charset="0"/>
                <a:cs typeface="Arial" pitchFamily="34" charset="0"/>
              </a:rPr>
              <a:t> (</a:t>
            </a:r>
            <a:r>
              <a:rPr lang="hu-HU" dirty="0" smtClean="0">
                <a:ea typeface="Times New Roman" pitchFamily="18" charset="0"/>
                <a:cs typeface="Arial" pitchFamily="34" charset="0"/>
              </a:rPr>
              <a:t>Vagina, </a:t>
            </a:r>
            <a:r>
              <a:rPr lang="hu-HU" dirty="0" err="1" smtClean="0">
                <a:ea typeface="Times New Roman" pitchFamily="18" charset="0"/>
                <a:cs typeface="Arial" pitchFamily="34" charset="0"/>
              </a:rPr>
              <a:t>Trichrom</a:t>
            </a:r>
            <a:r>
              <a:rPr lang="hu-HU" dirty="0" smtClean="0">
                <a:ea typeface="Times New Roman" pitchFamily="18" charset="0"/>
                <a:cs typeface="Arial" pitchFamily="34" charset="0"/>
              </a:rPr>
              <a:t>)</a:t>
            </a: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21. </a:t>
            </a:r>
            <a:r>
              <a:rPr kumimoji="0" lang="hu-H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elastische</a:t>
            </a: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u-H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Fasern</a:t>
            </a: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(Aorta, </a:t>
            </a:r>
            <a:r>
              <a:rPr kumimoji="0" lang="hu-H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RF</a:t>
            </a: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)</a:t>
            </a: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73. </a:t>
            </a:r>
            <a:r>
              <a:rPr kumimoji="0" lang="hu-H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Retikulinfasern</a:t>
            </a: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hu-H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Leber</a:t>
            </a: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hu-H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Ag-Impregnation</a:t>
            </a: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4143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467544" y="908720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b="1" dirty="0" err="1" smtClean="0">
                <a:solidFill>
                  <a:srgbClr val="FF0000"/>
                </a:solidFill>
              </a:rPr>
              <a:t>Collagen</a:t>
            </a:r>
            <a:r>
              <a:rPr lang="hu-HU" sz="1600" b="1" dirty="0" smtClean="0">
                <a:solidFill>
                  <a:srgbClr val="FF0000"/>
                </a:solidFill>
              </a:rPr>
              <a:t> </a:t>
            </a:r>
            <a:r>
              <a:rPr lang="hu-HU" sz="1600" b="1" dirty="0">
                <a:solidFill>
                  <a:srgbClr val="FF0000"/>
                </a:solidFill>
              </a:rPr>
              <a:t>I (</a:t>
            </a:r>
            <a:r>
              <a:rPr lang="hu-HU" sz="1600" b="1" dirty="0" err="1">
                <a:solidFill>
                  <a:srgbClr val="FF0000"/>
                </a:solidFill>
              </a:rPr>
              <a:t>faserbildend</a:t>
            </a:r>
            <a:r>
              <a:rPr lang="hu-HU" sz="1600" b="1" dirty="0">
                <a:solidFill>
                  <a:srgbClr val="FF0000"/>
                </a:solidFill>
              </a:rPr>
              <a:t> </a:t>
            </a:r>
            <a:r>
              <a:rPr lang="hu-HU" sz="1600" b="1" dirty="0" err="1">
                <a:solidFill>
                  <a:srgbClr val="FF0000"/>
                </a:solidFill>
              </a:rPr>
              <a:t>in</a:t>
            </a:r>
            <a:r>
              <a:rPr lang="hu-HU" sz="1600" b="1" dirty="0">
                <a:solidFill>
                  <a:srgbClr val="FF0000"/>
                </a:solidFill>
              </a:rPr>
              <a:t> </a:t>
            </a:r>
            <a:r>
              <a:rPr lang="hu-HU" sz="1600" b="1" dirty="0" err="1">
                <a:solidFill>
                  <a:srgbClr val="FF0000"/>
                </a:solidFill>
              </a:rPr>
              <a:t>Kollagenfasern</a:t>
            </a:r>
            <a:r>
              <a:rPr lang="hu-HU" sz="1600" b="1" dirty="0">
                <a:solidFill>
                  <a:srgbClr val="FF0000"/>
                </a:solidFill>
              </a:rPr>
              <a:t>): </a:t>
            </a:r>
            <a:r>
              <a:rPr lang="hu-HU" sz="1600" b="1" dirty="0" err="1">
                <a:solidFill>
                  <a:srgbClr val="FF0000"/>
                </a:solidFill>
              </a:rPr>
              <a:t>Haut</a:t>
            </a:r>
            <a:r>
              <a:rPr lang="hu-HU" sz="1600" b="1" dirty="0">
                <a:solidFill>
                  <a:srgbClr val="FF0000"/>
                </a:solidFill>
              </a:rPr>
              <a:t>, </a:t>
            </a:r>
            <a:r>
              <a:rPr lang="hu-HU" sz="1600" b="1" dirty="0" err="1">
                <a:solidFill>
                  <a:srgbClr val="FF0000"/>
                </a:solidFill>
              </a:rPr>
              <a:t>Sehnen</a:t>
            </a:r>
            <a:r>
              <a:rPr lang="hu-HU" sz="1600" b="1" dirty="0">
                <a:solidFill>
                  <a:srgbClr val="FF0000"/>
                </a:solidFill>
              </a:rPr>
              <a:t>, </a:t>
            </a:r>
            <a:r>
              <a:rPr lang="hu-HU" sz="1600" b="1" dirty="0" err="1">
                <a:solidFill>
                  <a:srgbClr val="FF0000"/>
                </a:solidFill>
              </a:rPr>
              <a:t>Knochen</a:t>
            </a:r>
            <a:r>
              <a:rPr lang="hu-HU" sz="1600" b="1" dirty="0">
                <a:solidFill>
                  <a:srgbClr val="FF0000"/>
                </a:solidFill>
              </a:rPr>
              <a:t>, Dentin, </a:t>
            </a:r>
            <a:r>
              <a:rPr lang="hu-HU" sz="1600" b="1" dirty="0" err="1">
                <a:solidFill>
                  <a:srgbClr val="FF0000"/>
                </a:solidFill>
              </a:rPr>
              <a:t>Faserknorpel</a:t>
            </a:r>
            <a:r>
              <a:rPr lang="hu-HU" sz="1600" b="1" dirty="0">
                <a:solidFill>
                  <a:srgbClr val="FF0000"/>
                </a:solidFill>
              </a:rPr>
              <a:t>, </a:t>
            </a:r>
            <a:r>
              <a:rPr lang="hu-HU" sz="1600" b="1" dirty="0" err="1" smtClean="0">
                <a:solidFill>
                  <a:srgbClr val="FF0000"/>
                </a:solidFill>
              </a:rPr>
              <a:t>Kornea</a:t>
            </a:r>
            <a:endParaRPr lang="hu-HU" sz="1600" b="1" dirty="0" smtClean="0">
              <a:solidFill>
                <a:srgbClr val="FF0000"/>
              </a:solidFill>
            </a:endParaRPr>
          </a:p>
          <a:p>
            <a:r>
              <a:rPr lang="hu-HU" sz="1600" b="1" dirty="0" err="1" smtClean="0"/>
              <a:t>Collagen</a:t>
            </a:r>
            <a:r>
              <a:rPr lang="hu-HU" sz="1600" b="1" dirty="0" smtClean="0"/>
              <a:t> </a:t>
            </a:r>
            <a:r>
              <a:rPr lang="hu-HU" sz="1600" b="1" dirty="0"/>
              <a:t>II (</a:t>
            </a:r>
            <a:r>
              <a:rPr lang="hu-HU" sz="1600" b="1" dirty="0" err="1"/>
              <a:t>faserbildend</a:t>
            </a:r>
            <a:r>
              <a:rPr lang="hu-HU" sz="1600" b="1" dirty="0"/>
              <a:t>): </a:t>
            </a:r>
            <a:r>
              <a:rPr lang="hu-HU" sz="1600" b="1" dirty="0" err="1"/>
              <a:t>Hyaliner</a:t>
            </a:r>
            <a:r>
              <a:rPr lang="hu-HU" sz="1600" b="1" dirty="0"/>
              <a:t> </a:t>
            </a:r>
            <a:r>
              <a:rPr lang="hu-HU" sz="1600" b="1" dirty="0" err="1" smtClean="0"/>
              <a:t>Knorpel</a:t>
            </a:r>
            <a:endParaRPr lang="hu-HU" sz="1600" b="1" dirty="0"/>
          </a:p>
          <a:p>
            <a:r>
              <a:rPr lang="hu-HU" sz="1600" b="1" dirty="0" err="1" smtClean="0"/>
              <a:t>Collagen</a:t>
            </a:r>
            <a:r>
              <a:rPr lang="hu-HU" sz="1600" b="1" dirty="0" smtClean="0"/>
              <a:t> </a:t>
            </a:r>
            <a:r>
              <a:rPr lang="hu-HU" sz="1600" b="1" dirty="0"/>
              <a:t>III </a:t>
            </a:r>
            <a:r>
              <a:rPr lang="hu-HU" sz="1600" b="1" dirty="0" err="1"/>
              <a:t>f</a:t>
            </a:r>
            <a:r>
              <a:rPr lang="hu-HU" sz="1600" b="1" dirty="0" err="1" smtClean="0"/>
              <a:t>aserbildend</a:t>
            </a:r>
            <a:r>
              <a:rPr lang="hu-HU" sz="1600" b="1" dirty="0" smtClean="0"/>
              <a:t> </a:t>
            </a:r>
            <a:r>
              <a:rPr lang="hu-HU" sz="1600" b="1" dirty="0" err="1"/>
              <a:t>in</a:t>
            </a:r>
            <a:r>
              <a:rPr lang="hu-HU" sz="1600" b="1" dirty="0"/>
              <a:t> </a:t>
            </a:r>
            <a:r>
              <a:rPr lang="hu-HU" sz="1600" b="1" dirty="0" err="1" smtClean="0">
                <a:solidFill>
                  <a:srgbClr val="FF0000"/>
                </a:solidFill>
              </a:rPr>
              <a:t>Retikulinfasern</a:t>
            </a:r>
            <a:r>
              <a:rPr lang="hu-HU" sz="1600" b="1" dirty="0" smtClean="0">
                <a:solidFill>
                  <a:srgbClr val="FF0000"/>
                </a:solidFill>
              </a:rPr>
              <a:t> (</a:t>
            </a:r>
            <a:r>
              <a:rPr lang="hu-HU" sz="1600" b="1" dirty="0" err="1" smtClean="0">
                <a:solidFill>
                  <a:srgbClr val="FF0000"/>
                </a:solidFill>
              </a:rPr>
              <a:t>Gitterfasern</a:t>
            </a:r>
            <a:r>
              <a:rPr lang="hu-HU" sz="1600" b="1" dirty="0" smtClean="0">
                <a:solidFill>
                  <a:srgbClr val="FF0000"/>
                </a:solidFill>
              </a:rPr>
              <a:t>, </a:t>
            </a:r>
            <a:r>
              <a:rPr lang="hu-HU" sz="1600" b="1" dirty="0" err="1" smtClean="0">
                <a:solidFill>
                  <a:srgbClr val="FF0000"/>
                </a:solidFill>
              </a:rPr>
              <a:t>argyrophile</a:t>
            </a:r>
            <a:r>
              <a:rPr lang="hu-HU" sz="1600" b="1" dirty="0" smtClean="0">
                <a:solidFill>
                  <a:srgbClr val="FF0000"/>
                </a:solidFill>
              </a:rPr>
              <a:t> </a:t>
            </a:r>
            <a:r>
              <a:rPr lang="hu-HU" sz="1600" b="1" dirty="0" err="1" smtClean="0">
                <a:solidFill>
                  <a:srgbClr val="FF0000"/>
                </a:solidFill>
              </a:rPr>
              <a:t>Fasern</a:t>
            </a:r>
            <a:r>
              <a:rPr lang="hu-HU" sz="1600" b="1" dirty="0" smtClean="0">
                <a:solidFill>
                  <a:srgbClr val="FF0000"/>
                </a:solidFill>
              </a:rPr>
              <a:t>)</a:t>
            </a:r>
            <a:endParaRPr lang="hu-HU" sz="1600" b="1" dirty="0"/>
          </a:p>
          <a:p>
            <a:r>
              <a:rPr lang="hu-HU" sz="1600" dirty="0" err="1" smtClean="0"/>
              <a:t>Collagen</a:t>
            </a:r>
            <a:r>
              <a:rPr lang="hu-HU" sz="1600" dirty="0" smtClean="0"/>
              <a:t> </a:t>
            </a:r>
            <a:r>
              <a:rPr lang="hu-HU" sz="1600" dirty="0"/>
              <a:t>IV (</a:t>
            </a:r>
            <a:r>
              <a:rPr lang="hu-HU" sz="1600" dirty="0" err="1"/>
              <a:t>netzförmig</a:t>
            </a:r>
            <a:r>
              <a:rPr lang="hu-HU" sz="1600" dirty="0"/>
              <a:t>): </a:t>
            </a:r>
            <a:r>
              <a:rPr lang="hu-HU" sz="1600" b="1" dirty="0" err="1"/>
              <a:t>Basallamina</a:t>
            </a:r>
            <a:r>
              <a:rPr lang="hu-HU" sz="1600" dirty="0"/>
              <a:t> (</a:t>
            </a:r>
            <a:r>
              <a:rPr lang="hu-HU" sz="1600" dirty="0" err="1"/>
              <a:t>bes</a:t>
            </a:r>
            <a:r>
              <a:rPr lang="hu-HU" sz="1600" dirty="0"/>
              <a:t>. </a:t>
            </a:r>
            <a:r>
              <a:rPr lang="hu-HU" sz="1600" dirty="0" err="1"/>
              <a:t>Lamina</a:t>
            </a:r>
            <a:r>
              <a:rPr lang="hu-HU" sz="1600" dirty="0"/>
              <a:t> </a:t>
            </a:r>
            <a:r>
              <a:rPr lang="hu-HU" sz="1600" dirty="0" err="1"/>
              <a:t>densa</a:t>
            </a:r>
            <a:r>
              <a:rPr lang="hu-HU" sz="1600" dirty="0"/>
              <a:t>)</a:t>
            </a:r>
          </a:p>
          <a:p>
            <a:endParaRPr lang="hu-HU" sz="1400" dirty="0" smtClean="0"/>
          </a:p>
          <a:p>
            <a:r>
              <a:rPr lang="hu-HU" sz="1400" dirty="0" smtClean="0"/>
              <a:t>    </a:t>
            </a:r>
            <a:r>
              <a:rPr lang="hu-HU" sz="1400" dirty="0" err="1"/>
              <a:t>Collagen</a:t>
            </a:r>
            <a:r>
              <a:rPr lang="hu-HU" sz="1400" dirty="0"/>
              <a:t> V (</a:t>
            </a:r>
            <a:r>
              <a:rPr lang="hu-HU" sz="1400" dirty="0" err="1"/>
              <a:t>faserbildend</a:t>
            </a:r>
            <a:r>
              <a:rPr lang="hu-HU" sz="1400" dirty="0"/>
              <a:t>): </a:t>
            </a:r>
            <a:r>
              <a:rPr lang="hu-HU" sz="1400" dirty="0" err="1"/>
              <a:t>Fetale</a:t>
            </a:r>
            <a:r>
              <a:rPr lang="hu-HU" sz="1400" dirty="0"/>
              <a:t> </a:t>
            </a:r>
            <a:r>
              <a:rPr lang="hu-HU" sz="1400" dirty="0" err="1"/>
              <a:t>Gewebe</a:t>
            </a:r>
            <a:r>
              <a:rPr lang="hu-HU" sz="1400" dirty="0"/>
              <a:t>, </a:t>
            </a:r>
            <a:r>
              <a:rPr lang="hu-HU" sz="1400" dirty="0" err="1"/>
              <a:t>Plazenta</a:t>
            </a:r>
            <a:r>
              <a:rPr lang="hu-HU" sz="1400" dirty="0"/>
              <a:t>, </a:t>
            </a:r>
            <a:r>
              <a:rPr lang="hu-HU" sz="1400" dirty="0" err="1"/>
              <a:t>interstitielles</a:t>
            </a:r>
            <a:r>
              <a:rPr lang="hu-HU" sz="1400" dirty="0"/>
              <a:t> </a:t>
            </a:r>
            <a:r>
              <a:rPr lang="hu-HU" sz="1400" dirty="0" err="1"/>
              <a:t>Bindegewebe</a:t>
            </a:r>
            <a:endParaRPr lang="hu-HU" sz="1400" dirty="0"/>
          </a:p>
          <a:p>
            <a:r>
              <a:rPr lang="hu-HU" sz="1400" dirty="0"/>
              <a:t>    </a:t>
            </a:r>
            <a:r>
              <a:rPr lang="hu-HU" sz="1400" dirty="0" err="1"/>
              <a:t>Collagen</a:t>
            </a:r>
            <a:r>
              <a:rPr lang="hu-HU" sz="1400" dirty="0"/>
              <a:t> VI (</a:t>
            </a:r>
            <a:r>
              <a:rPr lang="hu-HU" sz="1400" dirty="0" err="1"/>
              <a:t>faserassoziiert</a:t>
            </a:r>
            <a:r>
              <a:rPr lang="hu-HU" sz="1400" dirty="0"/>
              <a:t>, </a:t>
            </a:r>
            <a:r>
              <a:rPr lang="hu-HU" sz="1400" dirty="0" err="1"/>
              <a:t>kugelförmig</a:t>
            </a:r>
            <a:r>
              <a:rPr lang="hu-HU" sz="1400" dirty="0"/>
              <a:t>): </a:t>
            </a:r>
            <a:r>
              <a:rPr lang="hu-HU" sz="1400" dirty="0" err="1"/>
              <a:t>Bindegewebe</a:t>
            </a:r>
            <a:endParaRPr lang="hu-HU" sz="1400" dirty="0"/>
          </a:p>
          <a:p>
            <a:r>
              <a:rPr lang="hu-HU" sz="1400" dirty="0"/>
              <a:t>    </a:t>
            </a:r>
            <a:r>
              <a:rPr lang="hu-HU" sz="1400" dirty="0" err="1"/>
              <a:t>Collagen</a:t>
            </a:r>
            <a:r>
              <a:rPr lang="hu-HU" sz="1400" dirty="0"/>
              <a:t> VII (</a:t>
            </a:r>
            <a:r>
              <a:rPr lang="hu-HU" sz="1400" dirty="0" err="1"/>
              <a:t>Ankerfibrillen</a:t>
            </a:r>
            <a:r>
              <a:rPr lang="hu-HU" sz="1400" dirty="0"/>
              <a:t>): </a:t>
            </a:r>
            <a:r>
              <a:rPr lang="hu-HU" sz="1400" dirty="0" err="1"/>
              <a:t>Verankerung</a:t>
            </a:r>
            <a:r>
              <a:rPr lang="hu-HU" sz="1400" dirty="0"/>
              <a:t> von </a:t>
            </a:r>
            <a:r>
              <a:rPr lang="hu-HU" sz="1400" dirty="0" err="1"/>
              <a:t>Epithelien</a:t>
            </a:r>
            <a:r>
              <a:rPr lang="hu-HU" sz="1400" dirty="0"/>
              <a:t> </a:t>
            </a:r>
            <a:r>
              <a:rPr lang="hu-HU" sz="1400" dirty="0" err="1"/>
              <a:t>auf</a:t>
            </a:r>
            <a:r>
              <a:rPr lang="hu-HU" sz="1400" dirty="0"/>
              <a:t> </a:t>
            </a:r>
            <a:r>
              <a:rPr lang="hu-HU" sz="1400" dirty="0" err="1"/>
              <a:t>Basalmembran</a:t>
            </a:r>
            <a:r>
              <a:rPr lang="hu-HU" sz="1400" dirty="0"/>
              <a:t> und </a:t>
            </a:r>
            <a:r>
              <a:rPr lang="hu-HU" sz="1400" dirty="0" err="1"/>
              <a:t>Stroma</a:t>
            </a:r>
            <a:endParaRPr lang="hu-HU" sz="1400" dirty="0"/>
          </a:p>
          <a:p>
            <a:r>
              <a:rPr lang="hu-HU" sz="1400" dirty="0"/>
              <a:t>    </a:t>
            </a:r>
            <a:r>
              <a:rPr lang="hu-HU" sz="1400" dirty="0" err="1"/>
              <a:t>Collagen</a:t>
            </a:r>
            <a:r>
              <a:rPr lang="hu-HU" sz="1400" dirty="0"/>
              <a:t> VIII (</a:t>
            </a:r>
            <a:r>
              <a:rPr lang="hu-HU" sz="1400" dirty="0" err="1"/>
              <a:t>netzförmig</a:t>
            </a:r>
            <a:r>
              <a:rPr lang="hu-HU" sz="1400" dirty="0"/>
              <a:t>): </a:t>
            </a:r>
            <a:r>
              <a:rPr lang="hu-HU" sz="1400" dirty="0" err="1"/>
              <a:t>Descemet-Membran</a:t>
            </a:r>
            <a:endParaRPr lang="hu-HU" sz="1400" dirty="0"/>
          </a:p>
          <a:p>
            <a:r>
              <a:rPr lang="hu-HU" sz="1400" dirty="0"/>
              <a:t>    </a:t>
            </a:r>
            <a:r>
              <a:rPr lang="hu-HU" sz="1400" dirty="0" err="1"/>
              <a:t>Collagen</a:t>
            </a:r>
            <a:r>
              <a:rPr lang="hu-HU" sz="1400" dirty="0"/>
              <a:t> IX (</a:t>
            </a:r>
            <a:r>
              <a:rPr lang="hu-HU" sz="1400" dirty="0" err="1"/>
              <a:t>faserassoziiert</a:t>
            </a:r>
            <a:r>
              <a:rPr lang="hu-HU" sz="1400" dirty="0"/>
              <a:t>): </a:t>
            </a:r>
            <a:r>
              <a:rPr lang="hu-HU" sz="1400" dirty="0" err="1"/>
              <a:t>Knorpel</a:t>
            </a:r>
            <a:r>
              <a:rPr lang="hu-HU" sz="1400" dirty="0"/>
              <a:t>, Corpus </a:t>
            </a:r>
            <a:r>
              <a:rPr lang="hu-HU" sz="1400" dirty="0" err="1"/>
              <a:t>vitreum</a:t>
            </a:r>
            <a:endParaRPr lang="hu-HU" sz="1400" dirty="0"/>
          </a:p>
          <a:p>
            <a:r>
              <a:rPr lang="hu-HU" sz="1400" dirty="0"/>
              <a:t>    </a:t>
            </a:r>
            <a:r>
              <a:rPr lang="hu-HU" sz="1400" dirty="0" err="1"/>
              <a:t>Collagen</a:t>
            </a:r>
            <a:r>
              <a:rPr lang="hu-HU" sz="1400" dirty="0"/>
              <a:t> X (</a:t>
            </a:r>
            <a:r>
              <a:rPr lang="hu-HU" sz="1400" dirty="0" err="1"/>
              <a:t>netzförmig</a:t>
            </a:r>
            <a:r>
              <a:rPr lang="hu-HU" sz="1400" dirty="0"/>
              <a:t>): </a:t>
            </a:r>
            <a:r>
              <a:rPr lang="hu-HU" sz="1400" dirty="0" err="1"/>
              <a:t>Wachstumszone</a:t>
            </a:r>
            <a:r>
              <a:rPr lang="hu-HU" sz="1400" dirty="0"/>
              <a:t> des </a:t>
            </a:r>
            <a:r>
              <a:rPr lang="hu-HU" sz="1400" dirty="0" err="1"/>
              <a:t>Knorpels</a:t>
            </a:r>
            <a:endParaRPr lang="hu-HU" sz="1400" dirty="0"/>
          </a:p>
          <a:p>
            <a:r>
              <a:rPr lang="hu-HU" sz="1400" dirty="0"/>
              <a:t>    </a:t>
            </a:r>
            <a:r>
              <a:rPr lang="hu-HU" sz="1400" dirty="0" err="1"/>
              <a:t>Collagen</a:t>
            </a:r>
            <a:r>
              <a:rPr lang="hu-HU" sz="1400" dirty="0"/>
              <a:t> XI (</a:t>
            </a:r>
            <a:r>
              <a:rPr lang="hu-HU" sz="1400" dirty="0" err="1"/>
              <a:t>faserbildend</a:t>
            </a:r>
            <a:r>
              <a:rPr lang="hu-HU" sz="1400" dirty="0"/>
              <a:t>): </a:t>
            </a:r>
            <a:r>
              <a:rPr lang="hu-HU" sz="1400" dirty="0" err="1"/>
              <a:t>Knorpel</a:t>
            </a:r>
            <a:endParaRPr lang="hu-HU" sz="1400" dirty="0"/>
          </a:p>
          <a:p>
            <a:r>
              <a:rPr lang="hu-HU" sz="1400" dirty="0"/>
              <a:t>    </a:t>
            </a:r>
            <a:r>
              <a:rPr lang="hu-HU" sz="1400" dirty="0" err="1"/>
              <a:t>Collagen</a:t>
            </a:r>
            <a:r>
              <a:rPr lang="hu-HU" sz="1400" dirty="0"/>
              <a:t> XII (</a:t>
            </a:r>
            <a:r>
              <a:rPr lang="hu-HU" sz="1400" dirty="0" err="1"/>
              <a:t>faserassoziiert</a:t>
            </a:r>
            <a:r>
              <a:rPr lang="hu-HU" sz="1400" dirty="0"/>
              <a:t>): </a:t>
            </a:r>
            <a:r>
              <a:rPr lang="hu-HU" sz="1400" dirty="0" err="1"/>
              <a:t>embryonale</a:t>
            </a:r>
            <a:r>
              <a:rPr lang="hu-HU" sz="1400" dirty="0"/>
              <a:t> </a:t>
            </a:r>
            <a:r>
              <a:rPr lang="hu-HU" sz="1400" dirty="0" err="1"/>
              <a:t>Haut</a:t>
            </a:r>
            <a:r>
              <a:rPr lang="hu-HU" sz="1400" dirty="0"/>
              <a:t>, </a:t>
            </a:r>
            <a:r>
              <a:rPr lang="hu-HU" sz="1400" dirty="0" err="1"/>
              <a:t>embryonale</a:t>
            </a:r>
            <a:r>
              <a:rPr lang="hu-HU" sz="1400" dirty="0"/>
              <a:t> </a:t>
            </a:r>
            <a:r>
              <a:rPr lang="hu-HU" sz="1400" dirty="0" err="1"/>
              <a:t>Sehnen</a:t>
            </a:r>
            <a:endParaRPr lang="hu-HU" sz="1400" dirty="0"/>
          </a:p>
          <a:p>
            <a:r>
              <a:rPr lang="hu-HU" sz="1400" dirty="0"/>
              <a:t>    </a:t>
            </a:r>
            <a:r>
              <a:rPr lang="hu-HU" sz="1400" dirty="0" err="1"/>
              <a:t>Collagen</a:t>
            </a:r>
            <a:r>
              <a:rPr lang="hu-HU" sz="1400" dirty="0"/>
              <a:t> XIII: </a:t>
            </a:r>
            <a:r>
              <a:rPr lang="hu-HU" sz="1400" dirty="0" err="1"/>
              <a:t>Knochen</a:t>
            </a:r>
            <a:r>
              <a:rPr lang="hu-HU" sz="1400" dirty="0"/>
              <a:t>, </a:t>
            </a:r>
            <a:r>
              <a:rPr lang="hu-HU" sz="1400" dirty="0" err="1"/>
              <a:t>Knorpel</a:t>
            </a:r>
            <a:r>
              <a:rPr lang="hu-HU" sz="1400" dirty="0"/>
              <a:t>, </a:t>
            </a:r>
            <a:r>
              <a:rPr lang="hu-HU" sz="1400" dirty="0" err="1"/>
              <a:t>Haut</a:t>
            </a:r>
            <a:r>
              <a:rPr lang="hu-HU" sz="1400" dirty="0"/>
              <a:t>, </a:t>
            </a:r>
            <a:r>
              <a:rPr lang="hu-HU" sz="1400" dirty="0" err="1"/>
              <a:t>quergestreifte</a:t>
            </a:r>
            <a:r>
              <a:rPr lang="hu-HU" sz="1400" dirty="0"/>
              <a:t> </a:t>
            </a:r>
            <a:r>
              <a:rPr lang="hu-HU" sz="1400" dirty="0" err="1"/>
              <a:t>Muskulatur</a:t>
            </a:r>
            <a:endParaRPr lang="hu-HU" sz="1400" dirty="0"/>
          </a:p>
          <a:p>
            <a:r>
              <a:rPr lang="hu-HU" sz="1400" dirty="0"/>
              <a:t>    </a:t>
            </a:r>
            <a:r>
              <a:rPr lang="hu-HU" sz="1400" dirty="0" err="1"/>
              <a:t>Collagen</a:t>
            </a:r>
            <a:r>
              <a:rPr lang="hu-HU" sz="1400" dirty="0"/>
              <a:t> XIV: </a:t>
            </a:r>
            <a:r>
              <a:rPr lang="hu-HU" sz="1400" dirty="0" err="1" smtClean="0"/>
              <a:t>intraneuralen</a:t>
            </a:r>
            <a:r>
              <a:rPr lang="hu-HU" sz="1400" dirty="0" smtClean="0"/>
              <a:t> BGW der </a:t>
            </a:r>
            <a:r>
              <a:rPr lang="hu-HU" sz="1400" dirty="0" err="1"/>
              <a:t>Nerven</a:t>
            </a:r>
            <a:r>
              <a:rPr lang="hu-HU" sz="1400" dirty="0"/>
              <a:t>, </a:t>
            </a:r>
            <a:r>
              <a:rPr lang="hu-HU" sz="1400" dirty="0" err="1"/>
              <a:t>im</a:t>
            </a:r>
            <a:r>
              <a:rPr lang="hu-HU" sz="1400" dirty="0"/>
              <a:t> </a:t>
            </a:r>
            <a:r>
              <a:rPr lang="hu-HU" sz="1400" dirty="0" err="1"/>
              <a:t>Epi-</a:t>
            </a:r>
            <a:r>
              <a:rPr lang="hu-HU" sz="1400" dirty="0"/>
              <a:t> </a:t>
            </a:r>
            <a:r>
              <a:rPr lang="hu-HU" sz="1400" dirty="0" smtClean="0"/>
              <a:t>, </a:t>
            </a:r>
            <a:r>
              <a:rPr lang="hu-HU" sz="1400" dirty="0" err="1" smtClean="0"/>
              <a:t>Perimysium</a:t>
            </a:r>
            <a:endParaRPr lang="hu-HU" sz="1400" dirty="0"/>
          </a:p>
          <a:p>
            <a:r>
              <a:rPr lang="hu-HU" sz="1400" dirty="0"/>
              <a:t>    </a:t>
            </a:r>
            <a:r>
              <a:rPr lang="hu-HU" sz="1400" dirty="0" err="1"/>
              <a:t>Collagen</a:t>
            </a:r>
            <a:r>
              <a:rPr lang="hu-HU" sz="1400" dirty="0"/>
              <a:t> XV: </a:t>
            </a:r>
            <a:r>
              <a:rPr lang="hu-HU" sz="1400" dirty="0" err="1"/>
              <a:t>Basalmembran</a:t>
            </a:r>
            <a:r>
              <a:rPr lang="hu-HU" sz="1400" dirty="0"/>
              <a:t> der </a:t>
            </a:r>
            <a:r>
              <a:rPr lang="hu-HU" sz="1400" dirty="0" err="1"/>
              <a:t>Muskeln</a:t>
            </a:r>
            <a:r>
              <a:rPr lang="hu-HU" sz="1400" dirty="0"/>
              <a:t>, </a:t>
            </a:r>
            <a:r>
              <a:rPr lang="hu-HU" sz="1400" dirty="0" err="1"/>
              <a:t>in</a:t>
            </a:r>
            <a:r>
              <a:rPr lang="hu-HU" sz="1400" dirty="0"/>
              <a:t> den </a:t>
            </a:r>
            <a:r>
              <a:rPr lang="hu-HU" sz="1400" dirty="0" err="1"/>
              <a:t>Nieren</a:t>
            </a:r>
            <a:r>
              <a:rPr lang="hu-HU" sz="1400" dirty="0"/>
              <a:t> </a:t>
            </a:r>
            <a:r>
              <a:rPr lang="hu-HU" sz="1400" dirty="0" err="1"/>
              <a:t>nach</a:t>
            </a:r>
            <a:r>
              <a:rPr lang="hu-HU" sz="1400" dirty="0"/>
              <a:t> </a:t>
            </a:r>
            <a:r>
              <a:rPr lang="hu-HU" sz="1400" dirty="0" err="1"/>
              <a:t>einer</a:t>
            </a:r>
            <a:r>
              <a:rPr lang="hu-HU" sz="1400" dirty="0"/>
              <a:t> </a:t>
            </a:r>
            <a:r>
              <a:rPr lang="hu-HU" sz="1400" dirty="0" err="1"/>
              <a:t>Fibrosierung</a:t>
            </a:r>
            <a:endParaRPr lang="hu-HU" sz="1400" dirty="0"/>
          </a:p>
          <a:p>
            <a:r>
              <a:rPr lang="hu-HU" sz="1400" dirty="0"/>
              <a:t>    </a:t>
            </a:r>
            <a:r>
              <a:rPr lang="hu-HU" sz="1400" dirty="0" err="1"/>
              <a:t>Collagen</a:t>
            </a:r>
            <a:r>
              <a:rPr lang="hu-HU" sz="1400" dirty="0"/>
              <a:t> XVI: </a:t>
            </a:r>
            <a:r>
              <a:rPr lang="hu-HU" sz="1400" dirty="0" err="1"/>
              <a:t>in</a:t>
            </a:r>
            <a:r>
              <a:rPr lang="hu-HU" sz="1400" dirty="0"/>
              <a:t> </a:t>
            </a:r>
            <a:r>
              <a:rPr lang="hu-HU" sz="1400" dirty="0" err="1"/>
              <a:t>inneren</a:t>
            </a:r>
            <a:r>
              <a:rPr lang="hu-HU" sz="1400" dirty="0"/>
              <a:t> </a:t>
            </a:r>
            <a:r>
              <a:rPr lang="hu-HU" sz="1400" dirty="0" err="1"/>
              <a:t>Organen</a:t>
            </a:r>
            <a:r>
              <a:rPr lang="hu-HU" sz="1400" dirty="0"/>
              <a:t>, </a:t>
            </a:r>
            <a:r>
              <a:rPr lang="hu-HU" sz="1400" dirty="0" err="1"/>
              <a:t>in</a:t>
            </a:r>
            <a:r>
              <a:rPr lang="hu-HU" sz="1400" dirty="0"/>
              <a:t> den </a:t>
            </a:r>
            <a:r>
              <a:rPr lang="hu-HU" sz="1400" dirty="0" err="1"/>
              <a:t>Augen</a:t>
            </a:r>
            <a:r>
              <a:rPr lang="hu-HU" sz="1400" dirty="0"/>
              <a:t> und </a:t>
            </a:r>
            <a:r>
              <a:rPr lang="hu-HU" sz="1400" dirty="0" err="1"/>
              <a:t>etwas</a:t>
            </a:r>
            <a:r>
              <a:rPr lang="hu-HU" sz="1400" dirty="0"/>
              <a:t> </a:t>
            </a:r>
            <a:r>
              <a:rPr lang="hu-HU" sz="1400" dirty="0" err="1"/>
              <a:t>im</a:t>
            </a:r>
            <a:r>
              <a:rPr lang="hu-HU" sz="1400" dirty="0"/>
              <a:t> </a:t>
            </a:r>
            <a:r>
              <a:rPr lang="hu-HU" sz="1400" dirty="0" err="1"/>
              <a:t>Muskelgewebe</a:t>
            </a:r>
            <a:endParaRPr lang="hu-HU" sz="1400" dirty="0"/>
          </a:p>
          <a:p>
            <a:r>
              <a:rPr lang="hu-HU" sz="1400" dirty="0"/>
              <a:t>    </a:t>
            </a:r>
            <a:r>
              <a:rPr lang="hu-HU" sz="1400" dirty="0" err="1"/>
              <a:t>Collagen</a:t>
            </a:r>
            <a:r>
              <a:rPr lang="hu-HU" sz="1400" dirty="0"/>
              <a:t> XVII (</a:t>
            </a:r>
            <a:r>
              <a:rPr lang="hu-HU" sz="1400" dirty="0" err="1"/>
              <a:t>transmembranär</a:t>
            </a:r>
            <a:r>
              <a:rPr lang="hu-HU" sz="1400" dirty="0"/>
              <a:t>): </a:t>
            </a:r>
            <a:r>
              <a:rPr lang="hu-HU" sz="1400" dirty="0" err="1"/>
              <a:t>Assoziation</a:t>
            </a:r>
            <a:r>
              <a:rPr lang="hu-HU" sz="1400" dirty="0"/>
              <a:t> mit </a:t>
            </a:r>
            <a:r>
              <a:rPr lang="hu-HU" sz="1400" dirty="0" err="1"/>
              <a:t>Hemidesmosomen</a:t>
            </a:r>
            <a:r>
              <a:rPr lang="hu-HU" sz="1400" dirty="0"/>
              <a:t> von </a:t>
            </a:r>
            <a:r>
              <a:rPr lang="hu-HU" sz="1400" dirty="0" err="1"/>
              <a:t>Plattenepithelzellen</a:t>
            </a:r>
            <a:r>
              <a:rPr lang="hu-HU" sz="1400" dirty="0"/>
              <a:t> der </a:t>
            </a:r>
            <a:r>
              <a:rPr lang="hu-HU" sz="1400" dirty="0" err="1"/>
              <a:t>Epidermis</a:t>
            </a:r>
            <a:endParaRPr lang="hu-HU" sz="1400" dirty="0"/>
          </a:p>
          <a:p>
            <a:r>
              <a:rPr lang="hu-HU" sz="1400" dirty="0"/>
              <a:t>    </a:t>
            </a:r>
            <a:r>
              <a:rPr lang="hu-HU" sz="1400" dirty="0" err="1"/>
              <a:t>Collagen</a:t>
            </a:r>
            <a:r>
              <a:rPr lang="hu-HU" sz="1400" dirty="0"/>
              <a:t> XVIII: </a:t>
            </a:r>
            <a:r>
              <a:rPr lang="hu-HU" sz="1400" dirty="0" err="1"/>
              <a:t>unbekannt</a:t>
            </a:r>
            <a:endParaRPr lang="hu-HU" sz="1400" dirty="0"/>
          </a:p>
          <a:p>
            <a:r>
              <a:rPr lang="hu-HU" sz="1400" dirty="0"/>
              <a:t>    </a:t>
            </a:r>
            <a:r>
              <a:rPr lang="hu-HU" sz="1400" dirty="0" err="1"/>
              <a:t>Collagen</a:t>
            </a:r>
            <a:r>
              <a:rPr lang="hu-HU" sz="1400" dirty="0"/>
              <a:t> XIX: (</a:t>
            </a:r>
            <a:r>
              <a:rPr lang="hu-HU" sz="1400" dirty="0" err="1"/>
              <a:t>faserassoziiert</a:t>
            </a:r>
            <a:r>
              <a:rPr lang="hu-HU" sz="1400" dirty="0"/>
              <a:t>): </a:t>
            </a:r>
            <a:r>
              <a:rPr lang="hu-HU" sz="1400" dirty="0" err="1"/>
              <a:t>fetale</a:t>
            </a:r>
            <a:r>
              <a:rPr lang="hu-HU" sz="1400" dirty="0"/>
              <a:t> </a:t>
            </a:r>
            <a:r>
              <a:rPr lang="hu-HU" sz="1400" dirty="0" err="1"/>
              <a:t>Haut</a:t>
            </a:r>
            <a:r>
              <a:rPr lang="hu-HU" sz="1400" dirty="0"/>
              <a:t>, </a:t>
            </a:r>
            <a:r>
              <a:rPr lang="hu-HU" sz="1400" dirty="0" err="1"/>
              <a:t>fetale</a:t>
            </a:r>
            <a:r>
              <a:rPr lang="hu-HU" sz="1400" dirty="0"/>
              <a:t> </a:t>
            </a:r>
            <a:r>
              <a:rPr lang="hu-HU" sz="1400" dirty="0" err="1"/>
              <a:t>Sehnen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373123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 l="857" t="17266" r="23749" b="4253"/>
          <a:stretch>
            <a:fillRect/>
          </a:stretch>
        </p:blipFill>
        <p:spPr bwMode="auto">
          <a:xfrm>
            <a:off x="0" y="1484784"/>
            <a:ext cx="773077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églalap 11"/>
          <p:cNvSpPr/>
          <p:nvPr/>
        </p:nvSpPr>
        <p:spPr>
          <a:xfrm>
            <a:off x="0" y="0"/>
            <a:ext cx="3185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ea typeface="Times New Roman" pitchFamily="18" charset="0"/>
                <a:cs typeface="Arial" pitchFamily="34" charset="0"/>
              </a:rPr>
              <a:t>6. </a:t>
            </a:r>
            <a:r>
              <a:rPr lang="de-DE" b="1" dirty="0" err="1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Kollagenfasern</a:t>
            </a:r>
            <a:r>
              <a:rPr lang="de-DE" dirty="0" smtClean="0">
                <a:ea typeface="Times New Roman" pitchFamily="18" charset="0"/>
                <a:cs typeface="Arial" pitchFamily="34" charset="0"/>
              </a:rPr>
              <a:t> (</a:t>
            </a:r>
            <a:r>
              <a:rPr lang="hu-HU" dirty="0" err="1" smtClean="0">
                <a:ea typeface="Times New Roman" pitchFamily="18" charset="0"/>
                <a:cs typeface="Arial" pitchFamily="34" charset="0"/>
              </a:rPr>
              <a:t>Fußsole</a:t>
            </a:r>
            <a:r>
              <a:rPr lang="de-DE" dirty="0" smtClean="0">
                <a:ea typeface="Times New Roman" pitchFamily="18" charset="0"/>
                <a:cs typeface="Arial" pitchFamily="34" charset="0"/>
              </a:rPr>
              <a:t>, H-E)</a:t>
            </a:r>
            <a:endParaRPr lang="hu-HU" dirty="0"/>
          </a:p>
        </p:txBody>
      </p:sp>
      <p:pic>
        <p:nvPicPr>
          <p:cNvPr id="8" name="Kép 4"/>
          <p:cNvPicPr>
            <a:picLocks noChangeAspect="1"/>
          </p:cNvPicPr>
          <p:nvPr/>
        </p:nvPicPr>
        <p:blipFill>
          <a:blip r:embed="rId4" cstate="print"/>
          <a:srcRect t="20825" b="21588"/>
          <a:stretch>
            <a:fillRect/>
          </a:stretch>
        </p:blipFill>
        <p:spPr bwMode="auto">
          <a:xfrm>
            <a:off x="1" y="404664"/>
            <a:ext cx="2915816" cy="1463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églalap 1"/>
          <p:cNvSpPr/>
          <p:nvPr/>
        </p:nvSpPr>
        <p:spPr>
          <a:xfrm>
            <a:off x="3491880" y="575392"/>
            <a:ext cx="2425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err="1" smtClean="0">
                <a:solidFill>
                  <a:srgbClr val="002060"/>
                </a:solidFill>
                <a:latin typeface="Corbel" pitchFamily="34" charset="0"/>
              </a:rPr>
              <a:t>HE-Färbung</a:t>
            </a:r>
            <a:r>
              <a:rPr lang="hu-HU" dirty="0" smtClean="0">
                <a:solidFill>
                  <a:srgbClr val="002060"/>
                </a:solidFill>
                <a:latin typeface="Corbel" pitchFamily="34" charset="0"/>
              </a:rPr>
              <a:t>: </a:t>
            </a:r>
            <a:r>
              <a:rPr lang="hu-HU" dirty="0" err="1" smtClean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eosinophil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éptalálat a következ&amp;odblac;re: „trichrome vagina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5292080" cy="4862578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467544" y="1886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dirty="0" smtClean="0">
                <a:cs typeface="Arial" pitchFamily="34" charset="0"/>
              </a:rPr>
              <a:t>87. </a:t>
            </a:r>
            <a:r>
              <a:rPr lang="de-DE" dirty="0" err="1" smtClean="0">
                <a:ea typeface="Times New Roman" pitchFamily="18" charset="0"/>
                <a:cs typeface="Arial" pitchFamily="34" charset="0"/>
              </a:rPr>
              <a:t>Kollagenfasern</a:t>
            </a:r>
            <a:r>
              <a:rPr lang="de-DE" dirty="0" smtClean="0">
                <a:ea typeface="Times New Roman" pitchFamily="18" charset="0"/>
                <a:cs typeface="Arial" pitchFamily="34" charset="0"/>
              </a:rPr>
              <a:t> (</a:t>
            </a:r>
            <a:r>
              <a:rPr lang="hu-HU" dirty="0" smtClean="0">
                <a:ea typeface="Times New Roman" pitchFamily="18" charset="0"/>
                <a:cs typeface="Arial" pitchFamily="34" charset="0"/>
              </a:rPr>
              <a:t>Vagina, </a:t>
            </a:r>
            <a:r>
              <a:rPr lang="hu-HU" dirty="0" err="1" smtClean="0">
                <a:ea typeface="Times New Roman" pitchFamily="18" charset="0"/>
                <a:cs typeface="Arial" pitchFamily="34" charset="0"/>
              </a:rPr>
              <a:t>Trichrom</a:t>
            </a:r>
            <a:r>
              <a:rPr lang="hu-HU" dirty="0" smtClean="0">
                <a:ea typeface="Times New Roman" pitchFamily="18" charset="0"/>
                <a:cs typeface="Arial" pitchFamily="34" charset="0"/>
              </a:rPr>
              <a:t>)</a:t>
            </a:r>
            <a:endParaRPr lang="hu-HU" dirty="0" smtClean="0">
              <a:cs typeface="Arial" pitchFamily="34" charset="0"/>
            </a:endParaRPr>
          </a:p>
        </p:txBody>
      </p:sp>
      <p:pic>
        <p:nvPicPr>
          <p:cNvPr id="1030" name="Picture 6" descr="Képtalálat a következ&amp;odblac;re: „trichrome staining”"/>
          <p:cNvPicPr>
            <a:picLocks noChangeAspect="1" noChangeArrowheads="1"/>
          </p:cNvPicPr>
          <p:nvPr/>
        </p:nvPicPr>
        <p:blipFill>
          <a:blip r:embed="rId3" cstate="print"/>
          <a:srcRect l="51793"/>
          <a:stretch>
            <a:fillRect/>
          </a:stretch>
        </p:blipFill>
        <p:spPr bwMode="auto">
          <a:xfrm>
            <a:off x="6012160" y="2204864"/>
            <a:ext cx="2638353" cy="4104688"/>
          </a:xfrm>
          <a:prstGeom prst="rect">
            <a:avLst/>
          </a:prstGeom>
          <a:noFill/>
        </p:spPr>
      </p:pic>
      <p:sp>
        <p:nvSpPr>
          <p:cNvPr id="2" name="Téglalap 1"/>
          <p:cNvSpPr/>
          <p:nvPr/>
        </p:nvSpPr>
        <p:spPr>
          <a:xfrm>
            <a:off x="5292080" y="588037"/>
            <a:ext cx="21342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err="1" smtClean="0">
                <a:latin typeface="Corbel" pitchFamily="34" charset="0"/>
              </a:rPr>
              <a:t>Trichrom</a:t>
            </a:r>
            <a:r>
              <a:rPr lang="hu-HU" dirty="0" err="1" smtClean="0">
                <a:solidFill>
                  <a:srgbClr val="002060"/>
                </a:solidFill>
                <a:latin typeface="Corbel" pitchFamily="34" charset="0"/>
              </a:rPr>
              <a:t>-Färbung</a:t>
            </a:r>
            <a:r>
              <a:rPr lang="hu-HU" dirty="0" smtClean="0">
                <a:solidFill>
                  <a:srgbClr val="002060"/>
                </a:solidFill>
                <a:latin typeface="Corbel" pitchFamily="34" charset="0"/>
              </a:rPr>
              <a:t>: </a:t>
            </a:r>
            <a:endParaRPr lang="hu-HU" dirty="0" smtClean="0">
              <a:solidFill>
                <a:srgbClr val="002060"/>
              </a:solidFill>
              <a:latin typeface="Corbel" pitchFamily="34" charset="0"/>
            </a:endParaRPr>
          </a:p>
          <a:p>
            <a:r>
              <a:rPr lang="hu-HU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Kollagenfasern</a:t>
            </a:r>
            <a:r>
              <a:rPr lang="hu-H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: </a:t>
            </a:r>
            <a:r>
              <a:rPr lang="hu-HU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blau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5292080" y="1251193"/>
            <a:ext cx="26736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err="1" smtClean="0">
                <a:solidFill>
                  <a:srgbClr val="FF0000"/>
                </a:solidFill>
                <a:latin typeface="Corbel" pitchFamily="34" charset="0"/>
              </a:rPr>
              <a:t>Epithel</a:t>
            </a:r>
            <a:r>
              <a:rPr lang="hu-HU" dirty="0" smtClean="0">
                <a:solidFill>
                  <a:srgbClr val="FF0000"/>
                </a:solidFill>
                <a:latin typeface="Corbel" pitchFamily="34" charset="0"/>
              </a:rPr>
              <a:t>, el. </a:t>
            </a:r>
            <a:r>
              <a:rPr lang="hu-HU" dirty="0" err="1" smtClean="0">
                <a:solidFill>
                  <a:srgbClr val="FF0000"/>
                </a:solidFill>
                <a:latin typeface="Corbel" pitchFamily="34" charset="0"/>
              </a:rPr>
              <a:t>Fasern</a:t>
            </a:r>
            <a:r>
              <a:rPr lang="hu-HU" dirty="0" smtClean="0">
                <a:solidFill>
                  <a:srgbClr val="FF0000"/>
                </a:solidFill>
                <a:latin typeface="Corbel" pitchFamily="34" charset="0"/>
              </a:rPr>
              <a:t>,</a:t>
            </a:r>
          </a:p>
          <a:p>
            <a:r>
              <a:rPr lang="hu-HU" dirty="0" err="1" smtClean="0">
                <a:solidFill>
                  <a:srgbClr val="FF0000"/>
                </a:solidFill>
                <a:latin typeface="Corbel" pitchFamily="34" charset="0"/>
              </a:rPr>
              <a:t>Muskel</a:t>
            </a:r>
            <a:r>
              <a:rPr lang="hu-HU" dirty="0" smtClean="0">
                <a:solidFill>
                  <a:srgbClr val="FF0000"/>
                </a:solidFill>
                <a:latin typeface="Corbel" pitchFamily="34" charset="0"/>
              </a:rPr>
              <a:t>, </a:t>
            </a:r>
            <a:r>
              <a:rPr lang="hu-HU" dirty="0" err="1" smtClean="0">
                <a:solidFill>
                  <a:srgbClr val="FF0000"/>
                </a:solidFill>
                <a:latin typeface="Corbel" pitchFamily="34" charset="0"/>
              </a:rPr>
              <a:t>Zellkerne</a:t>
            </a:r>
            <a:r>
              <a:rPr lang="hu-HU" dirty="0" smtClean="0">
                <a:solidFill>
                  <a:srgbClr val="FF0000"/>
                </a:solidFill>
                <a:latin typeface="Corbel" pitchFamily="34" charset="0"/>
              </a:rPr>
              <a:t>, </a:t>
            </a:r>
          </a:p>
          <a:p>
            <a:r>
              <a:rPr lang="hu-HU" dirty="0" err="1" smtClean="0">
                <a:solidFill>
                  <a:srgbClr val="FF0000"/>
                </a:solidFill>
                <a:latin typeface="Corbel" pitchFamily="34" charset="0"/>
              </a:rPr>
              <a:t>Cytoplasma</a:t>
            </a:r>
            <a:r>
              <a:rPr lang="hu-HU" dirty="0" smtClean="0">
                <a:solidFill>
                  <a:srgbClr val="FF0000"/>
                </a:solidFill>
                <a:latin typeface="Corbel" pitchFamily="34" charset="0"/>
              </a:rPr>
              <a:t>: </a:t>
            </a:r>
            <a:r>
              <a:rPr lang="hu-H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rot</a:t>
            </a:r>
            <a:r>
              <a:rPr lang="hu-H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hu-HU" strike="sngStrike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osinophil</a:t>
            </a:r>
            <a:endParaRPr lang="hu-HU" strike="sngStrik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/>
          <p:cNvSpPr txBox="1"/>
          <p:nvPr/>
        </p:nvSpPr>
        <p:spPr>
          <a:xfrm>
            <a:off x="3059562" y="322203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i="1" u="sng" dirty="0" smtClean="0"/>
              <a:t>RF: </a:t>
            </a:r>
            <a:r>
              <a:rPr lang="hu-HU" sz="1600" i="1" u="sng" dirty="0" err="1" smtClean="0"/>
              <a:t>resorcinfuchsin</a:t>
            </a:r>
            <a:r>
              <a:rPr lang="hu-HU" sz="1600" i="1" u="sng" dirty="0" smtClean="0"/>
              <a:t> </a:t>
            </a:r>
            <a:r>
              <a:rPr lang="hu-HU" sz="1600" i="1" u="sng" dirty="0" err="1" smtClean="0"/>
              <a:t>Färbung</a:t>
            </a:r>
            <a:r>
              <a:rPr lang="hu-HU" sz="1600" i="1" u="sng" dirty="0" smtClean="0"/>
              <a:t>)</a:t>
            </a:r>
            <a:endParaRPr lang="hu-HU" sz="1600" i="1" u="sng" dirty="0"/>
          </a:p>
        </p:txBody>
      </p:sp>
      <p:sp>
        <p:nvSpPr>
          <p:cNvPr id="13" name="Téglalap 12"/>
          <p:cNvSpPr/>
          <p:nvPr/>
        </p:nvSpPr>
        <p:spPr>
          <a:xfrm>
            <a:off x="3635896" y="0"/>
            <a:ext cx="179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b="1" dirty="0" err="1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elastische</a:t>
            </a:r>
            <a:r>
              <a:rPr lang="hu-HU" b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hu-HU" b="1" dirty="0" err="1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Fasern</a:t>
            </a:r>
            <a:endParaRPr lang="hu-HU" dirty="0" smtClean="0">
              <a:cs typeface="Arial" pitchFamily="34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395536" y="260648"/>
            <a:ext cx="2891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dirty="0" smtClean="0">
                <a:ea typeface="Times New Roman" pitchFamily="18" charset="0"/>
                <a:cs typeface="Arial" pitchFamily="34" charset="0"/>
              </a:rPr>
              <a:t>21. </a:t>
            </a:r>
            <a:r>
              <a:rPr lang="hu-HU" dirty="0" err="1" smtClean="0">
                <a:ea typeface="Times New Roman" pitchFamily="18" charset="0"/>
                <a:cs typeface="Arial" pitchFamily="34" charset="0"/>
              </a:rPr>
              <a:t>elastische</a:t>
            </a:r>
            <a:r>
              <a:rPr lang="hu-HU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hu-HU" dirty="0" err="1" smtClean="0">
                <a:ea typeface="Times New Roman" pitchFamily="18" charset="0"/>
                <a:cs typeface="Arial" pitchFamily="34" charset="0"/>
              </a:rPr>
              <a:t>Fasern</a:t>
            </a:r>
            <a:r>
              <a:rPr lang="hu-HU" dirty="0" smtClean="0">
                <a:ea typeface="Times New Roman" pitchFamily="18" charset="0"/>
                <a:cs typeface="Arial" pitchFamily="34" charset="0"/>
              </a:rPr>
              <a:t> (Aorta</a:t>
            </a:r>
            <a:r>
              <a:rPr lang="hu-HU" dirty="0" smtClean="0">
                <a:ea typeface="Times New Roman" pitchFamily="18" charset="0"/>
                <a:cs typeface="Arial" pitchFamily="34" charset="0"/>
              </a:rPr>
              <a:t>,</a:t>
            </a:r>
            <a:endParaRPr lang="hu-HU" dirty="0" smtClean="0">
              <a:cs typeface="Arial" pitchFamily="34" charset="0"/>
            </a:endParaRPr>
          </a:p>
        </p:txBody>
      </p:sp>
      <p:sp>
        <p:nvSpPr>
          <p:cNvPr id="12" name="Szövegdoboz 8"/>
          <p:cNvSpPr txBox="1">
            <a:spLocks noChangeArrowheads="1"/>
          </p:cNvSpPr>
          <p:nvPr/>
        </p:nvSpPr>
        <p:spPr bwMode="auto">
          <a:xfrm>
            <a:off x="374474" y="4149080"/>
            <a:ext cx="8127780" cy="1025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032" tIns="50516" rIns="101032" bIns="505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2000" dirty="0" err="1">
                <a:solidFill>
                  <a:srgbClr val="333399"/>
                </a:solidFill>
                <a:latin typeface="Corbel" panose="020B0503020204020204" pitchFamily="34" charset="0"/>
              </a:rPr>
              <a:t>herznahe</a:t>
            </a:r>
            <a:r>
              <a:rPr lang="hu-HU" altLang="hu-HU" sz="2000" dirty="0">
                <a:solidFill>
                  <a:srgbClr val="333399"/>
                </a:solidFill>
                <a:latin typeface="Corbel" panose="020B0503020204020204" pitchFamily="34" charset="0"/>
              </a:rPr>
              <a:t> </a:t>
            </a:r>
            <a:r>
              <a:rPr lang="hu-HU" altLang="hu-HU" sz="2000" dirty="0" smtClean="0">
                <a:solidFill>
                  <a:srgbClr val="333399"/>
                </a:solidFill>
                <a:latin typeface="Corbel" panose="020B0503020204020204" pitchFamily="34" charset="0"/>
              </a:rPr>
              <a:t>(</a:t>
            </a:r>
            <a:r>
              <a:rPr lang="hu-HU" altLang="hu-HU" sz="2000" dirty="0" err="1" smtClean="0">
                <a:solidFill>
                  <a:srgbClr val="333399"/>
                </a:solidFill>
                <a:latin typeface="Corbel" panose="020B0503020204020204" pitchFamily="34" charset="0"/>
              </a:rPr>
              <a:t>große</a:t>
            </a:r>
            <a:r>
              <a:rPr lang="hu-HU" altLang="hu-HU" sz="2000" dirty="0" smtClean="0">
                <a:solidFill>
                  <a:srgbClr val="333399"/>
                </a:solidFill>
                <a:latin typeface="Corbel" panose="020B0503020204020204" pitchFamily="34" charset="0"/>
              </a:rPr>
              <a:t>, </a:t>
            </a:r>
            <a:r>
              <a:rPr lang="hu-HU" altLang="hu-HU" sz="2000" dirty="0" err="1" smtClean="0">
                <a:solidFill>
                  <a:srgbClr val="333399"/>
                </a:solidFill>
                <a:latin typeface="Corbel" panose="020B0503020204020204" pitchFamily="34" charset="0"/>
              </a:rPr>
              <a:t>elastische</a:t>
            </a:r>
            <a:r>
              <a:rPr lang="hu-HU" altLang="hu-HU" sz="2000" dirty="0" smtClean="0">
                <a:solidFill>
                  <a:srgbClr val="333399"/>
                </a:solidFill>
                <a:latin typeface="Corbel" panose="020B0503020204020204" pitchFamily="34" charset="0"/>
              </a:rPr>
              <a:t>) </a:t>
            </a:r>
            <a:r>
              <a:rPr lang="hu-HU" altLang="hu-HU" sz="2000" dirty="0" err="1" smtClean="0">
                <a:solidFill>
                  <a:srgbClr val="333399"/>
                </a:solidFill>
                <a:latin typeface="Corbel" panose="020B0503020204020204" pitchFamily="34" charset="0"/>
              </a:rPr>
              <a:t>Arterien</a:t>
            </a:r>
            <a:r>
              <a:rPr lang="hu-HU" altLang="hu-HU" sz="2000" dirty="0" smtClean="0">
                <a:solidFill>
                  <a:srgbClr val="333399"/>
                </a:solidFill>
                <a:latin typeface="Corbel" panose="020B0503020204020204" pitchFamily="34" charset="0"/>
              </a:rPr>
              <a:t>: </a:t>
            </a:r>
            <a:r>
              <a:rPr lang="hu-HU" altLang="hu-HU" sz="2000" dirty="0" err="1" smtClean="0">
                <a:solidFill>
                  <a:srgbClr val="333399"/>
                </a:solidFill>
                <a:latin typeface="Corbel" panose="020B0503020204020204" pitchFamily="34" charset="0"/>
              </a:rPr>
              <a:t>Tunica</a:t>
            </a:r>
            <a:r>
              <a:rPr lang="hu-HU" altLang="hu-HU" sz="2000" dirty="0" smtClean="0">
                <a:solidFill>
                  <a:srgbClr val="333399"/>
                </a:solidFill>
                <a:latin typeface="Corbel" panose="020B0503020204020204" pitchFamily="34" charset="0"/>
              </a:rPr>
              <a:t> </a:t>
            </a:r>
            <a:r>
              <a:rPr lang="hu-HU" altLang="hu-HU" sz="2000" dirty="0" err="1" smtClean="0">
                <a:solidFill>
                  <a:srgbClr val="333399"/>
                </a:solidFill>
                <a:latin typeface="Corbel" panose="020B0503020204020204" pitchFamily="34" charset="0"/>
              </a:rPr>
              <a:t>media</a:t>
            </a:r>
            <a:r>
              <a:rPr lang="hu-HU" altLang="hu-HU" sz="2000" dirty="0" smtClean="0">
                <a:solidFill>
                  <a:srgbClr val="333399"/>
                </a:solidFill>
                <a:latin typeface="Corbel" panose="020B0503020204020204" pitchFamily="34" charset="0"/>
              </a:rPr>
              <a:t> - - </a:t>
            </a:r>
            <a:r>
              <a:rPr lang="hu-HU" altLang="hu-HU" sz="2000" b="1" dirty="0" err="1" smtClean="0">
                <a:solidFill>
                  <a:srgbClr val="333399"/>
                </a:solidFill>
                <a:latin typeface="Corbel" panose="020B0503020204020204" pitchFamily="34" charset="0"/>
              </a:rPr>
              <a:t>Windkesselfunktion</a:t>
            </a:r>
            <a:endParaRPr lang="hu-HU" altLang="hu-HU" sz="2000" b="1" dirty="0">
              <a:solidFill>
                <a:srgbClr val="333399"/>
              </a:solidFill>
              <a:latin typeface="Corbel" panose="020B0503020204020204" pitchFamily="34" charset="0"/>
            </a:endParaRPr>
          </a:p>
          <a:p>
            <a:pPr eaLnBrk="1" hangingPunct="1"/>
            <a:endParaRPr lang="hu-HU" altLang="hu-HU" sz="2000" b="1" dirty="0">
              <a:solidFill>
                <a:srgbClr val="333399"/>
              </a:solidFill>
              <a:latin typeface="Corbel" panose="020B0503020204020204" pitchFamily="34" charset="0"/>
            </a:endParaRPr>
          </a:p>
          <a:p>
            <a:pPr eaLnBrk="1" hangingPunct="1"/>
            <a:r>
              <a:rPr lang="hu-HU" altLang="hu-HU" sz="2000" dirty="0" err="1">
                <a:solidFill>
                  <a:srgbClr val="333399"/>
                </a:solidFill>
                <a:latin typeface="Corbel" panose="020B0503020204020204" pitchFamily="34" charset="0"/>
              </a:rPr>
              <a:t>Arterien</a:t>
            </a:r>
            <a:r>
              <a:rPr lang="hu-HU" altLang="hu-HU" sz="2000" dirty="0">
                <a:solidFill>
                  <a:srgbClr val="333399"/>
                </a:solidFill>
                <a:latin typeface="Corbel" panose="020B0503020204020204" pitchFamily="34" charset="0"/>
              </a:rPr>
              <a:t> </a:t>
            </a:r>
            <a:r>
              <a:rPr lang="hu-HU" altLang="hu-HU" sz="2000" dirty="0" err="1">
                <a:solidFill>
                  <a:srgbClr val="333399"/>
                </a:solidFill>
                <a:latin typeface="Corbel" panose="020B0503020204020204" pitchFamily="34" charset="0"/>
              </a:rPr>
              <a:t>vom</a:t>
            </a:r>
            <a:r>
              <a:rPr lang="hu-HU" altLang="hu-HU" sz="2000" dirty="0">
                <a:solidFill>
                  <a:srgbClr val="333399"/>
                </a:solidFill>
                <a:latin typeface="Corbel" panose="020B0503020204020204" pitchFamily="34" charset="0"/>
              </a:rPr>
              <a:t> </a:t>
            </a:r>
            <a:r>
              <a:rPr lang="hu-HU" altLang="hu-HU" sz="2000" dirty="0" err="1">
                <a:solidFill>
                  <a:srgbClr val="333399"/>
                </a:solidFill>
                <a:latin typeface="Corbel" panose="020B0503020204020204" pitchFamily="34" charset="0"/>
              </a:rPr>
              <a:t>muskulären</a:t>
            </a:r>
            <a:r>
              <a:rPr lang="hu-HU" altLang="hu-HU" sz="2000" dirty="0">
                <a:solidFill>
                  <a:srgbClr val="333399"/>
                </a:solidFill>
                <a:latin typeface="Corbel" panose="020B0503020204020204" pitchFamily="34" charset="0"/>
              </a:rPr>
              <a:t> </a:t>
            </a:r>
            <a:r>
              <a:rPr lang="hu-HU" altLang="hu-HU" sz="2000" dirty="0" err="1">
                <a:solidFill>
                  <a:srgbClr val="333399"/>
                </a:solidFill>
                <a:latin typeface="Corbel" panose="020B0503020204020204" pitchFamily="34" charset="0"/>
              </a:rPr>
              <a:t>Typ</a:t>
            </a:r>
            <a:r>
              <a:rPr lang="hu-HU" altLang="hu-HU" sz="2000" dirty="0">
                <a:solidFill>
                  <a:srgbClr val="333399"/>
                </a:solidFill>
                <a:latin typeface="Corbel" panose="020B0503020204020204" pitchFamily="34" charset="0"/>
              </a:rPr>
              <a:t>: </a:t>
            </a:r>
            <a:r>
              <a:rPr lang="hu-HU" altLang="hu-HU" sz="2000" b="1" i="1" dirty="0" err="1" smtClean="0">
                <a:solidFill>
                  <a:srgbClr val="333399"/>
                </a:solidFill>
                <a:latin typeface="Corbel" panose="020B0503020204020204" pitchFamily="34" charset="0"/>
              </a:rPr>
              <a:t>Membrana</a:t>
            </a:r>
            <a:r>
              <a:rPr lang="hu-HU" altLang="hu-HU" sz="2000" b="1" i="1" dirty="0" smtClean="0">
                <a:solidFill>
                  <a:srgbClr val="333399"/>
                </a:solidFill>
                <a:latin typeface="Corbel" panose="020B0503020204020204" pitchFamily="34" charset="0"/>
              </a:rPr>
              <a:t> </a:t>
            </a:r>
            <a:r>
              <a:rPr lang="hu-HU" altLang="hu-HU" sz="2000" b="1" i="1" dirty="0" err="1">
                <a:solidFill>
                  <a:srgbClr val="333399"/>
                </a:solidFill>
                <a:latin typeface="Corbel" panose="020B0503020204020204" pitchFamily="34" charset="0"/>
              </a:rPr>
              <a:t>elastica</a:t>
            </a:r>
            <a:r>
              <a:rPr lang="hu-HU" altLang="hu-HU" sz="2000" b="1" i="1" dirty="0">
                <a:solidFill>
                  <a:srgbClr val="333399"/>
                </a:solidFill>
                <a:latin typeface="Corbel" panose="020B0503020204020204" pitchFamily="34" charset="0"/>
              </a:rPr>
              <a:t> </a:t>
            </a:r>
            <a:r>
              <a:rPr lang="hu-HU" altLang="hu-HU" sz="2000" b="1" i="1" dirty="0" err="1">
                <a:solidFill>
                  <a:srgbClr val="333399"/>
                </a:solidFill>
                <a:latin typeface="Corbel" panose="020B0503020204020204" pitchFamily="34" charset="0"/>
              </a:rPr>
              <a:t>interna</a:t>
            </a:r>
            <a:r>
              <a:rPr lang="hu-HU" altLang="hu-HU" sz="2000" b="1" i="1" dirty="0">
                <a:solidFill>
                  <a:srgbClr val="333399"/>
                </a:solidFill>
                <a:latin typeface="Corbel" panose="020B0503020204020204" pitchFamily="34" charset="0"/>
              </a:rPr>
              <a:t> et </a:t>
            </a:r>
            <a:r>
              <a:rPr lang="hu-HU" altLang="hu-HU" sz="2000" b="1" i="1" dirty="0" err="1">
                <a:solidFill>
                  <a:srgbClr val="333399"/>
                </a:solidFill>
                <a:latin typeface="Corbel" panose="020B0503020204020204" pitchFamily="34" charset="0"/>
              </a:rPr>
              <a:t>externa</a:t>
            </a:r>
            <a:endParaRPr lang="hu-HU" altLang="hu-HU" sz="2000" b="1" i="1" dirty="0">
              <a:solidFill>
                <a:srgbClr val="333399"/>
              </a:solidFill>
              <a:latin typeface="Corbel" panose="020B0503020204020204" pitchFamily="34" charset="0"/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629980"/>
            <a:ext cx="4025687" cy="3015044"/>
          </a:xfrm>
          <a:prstGeom prst="rect">
            <a:avLst/>
          </a:prstGeom>
        </p:spPr>
      </p:pic>
      <p:pic>
        <p:nvPicPr>
          <p:cNvPr id="16" name="Picture 5" descr="0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77" b="21924"/>
          <a:stretch>
            <a:fillRect/>
          </a:stretch>
        </p:blipFill>
        <p:spPr bwMode="auto">
          <a:xfrm rot="5400000">
            <a:off x="1513427" y="593606"/>
            <a:ext cx="3092269" cy="33843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89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12"/>
          <p:cNvSpPr/>
          <p:nvPr/>
        </p:nvSpPr>
        <p:spPr>
          <a:xfrm>
            <a:off x="3635896" y="0"/>
            <a:ext cx="179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b="1" dirty="0" err="1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elastische</a:t>
            </a:r>
            <a:r>
              <a:rPr lang="hu-HU" b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hu-HU" b="1" dirty="0" err="1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Fasern</a:t>
            </a:r>
            <a:endParaRPr lang="hu-HU" dirty="0" smtClean="0">
              <a:cs typeface="Arial" pitchFamily="34" charset="0"/>
            </a:endParaRPr>
          </a:p>
        </p:txBody>
      </p:sp>
      <p:pic>
        <p:nvPicPr>
          <p:cNvPr id="28674" name="Picture 2" descr="Képtalálat a következ&amp;odblac;re: „orcein aorta”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696"/>
            <a:ext cx="2771800" cy="1849311"/>
          </a:xfrm>
          <a:prstGeom prst="rect">
            <a:avLst/>
          </a:prstGeom>
          <a:noFill/>
        </p:spPr>
      </p:pic>
      <p:sp>
        <p:nvSpPr>
          <p:cNvPr id="10" name="Téglalap 9"/>
          <p:cNvSpPr/>
          <p:nvPr/>
        </p:nvSpPr>
        <p:spPr>
          <a:xfrm>
            <a:off x="395536" y="260648"/>
            <a:ext cx="3037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dirty="0" smtClean="0">
                <a:ea typeface="Times New Roman" pitchFamily="18" charset="0"/>
                <a:cs typeface="Arial" pitchFamily="34" charset="0"/>
              </a:rPr>
              <a:t>21. </a:t>
            </a:r>
            <a:r>
              <a:rPr lang="hu-HU" dirty="0" err="1" smtClean="0">
                <a:ea typeface="Times New Roman" pitchFamily="18" charset="0"/>
                <a:cs typeface="Arial" pitchFamily="34" charset="0"/>
              </a:rPr>
              <a:t>elastische</a:t>
            </a:r>
            <a:r>
              <a:rPr lang="hu-HU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hu-HU" dirty="0" err="1" smtClean="0">
                <a:ea typeface="Times New Roman" pitchFamily="18" charset="0"/>
                <a:cs typeface="Arial" pitchFamily="34" charset="0"/>
              </a:rPr>
              <a:t>Fasern</a:t>
            </a:r>
            <a:r>
              <a:rPr lang="hu-HU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hu-HU" dirty="0" smtClean="0">
                <a:ea typeface="Times New Roman" pitchFamily="18" charset="0"/>
                <a:cs typeface="Arial" pitchFamily="34" charset="0"/>
              </a:rPr>
              <a:t>(</a:t>
            </a:r>
            <a:r>
              <a:rPr lang="hu-HU" dirty="0" err="1" smtClean="0">
                <a:ea typeface="Times New Roman" pitchFamily="18" charset="0"/>
                <a:cs typeface="Arial" pitchFamily="34" charset="0"/>
              </a:rPr>
              <a:t>Orcein</a:t>
            </a:r>
            <a:r>
              <a:rPr lang="hu-HU" dirty="0" smtClean="0">
                <a:ea typeface="Times New Roman" pitchFamily="18" charset="0"/>
                <a:cs typeface="Arial" pitchFamily="34" charset="0"/>
              </a:rPr>
              <a:t>)</a:t>
            </a:r>
            <a:endParaRPr lang="hu-HU" dirty="0" smtClean="0">
              <a:cs typeface="Arial" pitchFamily="34" charset="0"/>
            </a:endParaRPr>
          </a:p>
        </p:txBody>
      </p:sp>
      <p:pic>
        <p:nvPicPr>
          <p:cNvPr id="28678" name="Picture 6" descr="Képtalálat a következ&amp;odblac;re: „verhoeff stain”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212976"/>
            <a:ext cx="2543605" cy="1907704"/>
          </a:xfrm>
          <a:prstGeom prst="rect">
            <a:avLst/>
          </a:prstGeom>
          <a:noFill/>
        </p:spPr>
      </p:pic>
      <p:sp>
        <p:nvSpPr>
          <p:cNvPr id="11" name="Szövegdoboz 10"/>
          <p:cNvSpPr txBox="1"/>
          <p:nvPr/>
        </p:nvSpPr>
        <p:spPr>
          <a:xfrm>
            <a:off x="6804248" y="5157192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i="1" dirty="0" err="1" smtClean="0"/>
              <a:t>Verhoeff</a:t>
            </a:r>
            <a:r>
              <a:rPr lang="hu-HU" sz="1400" i="1" dirty="0" smtClean="0"/>
              <a:t> </a:t>
            </a:r>
            <a:r>
              <a:rPr lang="hu-HU" sz="1400" i="1" dirty="0" err="1" smtClean="0"/>
              <a:t>Färbung</a:t>
            </a:r>
            <a:endParaRPr lang="hu-HU" sz="1400" i="1" dirty="0"/>
          </a:p>
        </p:txBody>
      </p:sp>
      <p:pic>
        <p:nvPicPr>
          <p:cNvPr id="28679" name="Picture 7" descr="D:\Dokumentumok\Dropbox-volt\2013\_nemet\histo-cd1\CD-doc-is\064.JPG"/>
          <p:cNvPicPr>
            <a:picLocks noChangeAspect="1" noChangeArrowheads="1"/>
          </p:cNvPicPr>
          <p:nvPr/>
        </p:nvPicPr>
        <p:blipFill>
          <a:blip r:embed="rId5" cstate="print"/>
          <a:srcRect r="13949" b="2868"/>
          <a:stretch>
            <a:fillRect/>
          </a:stretch>
        </p:blipFill>
        <p:spPr bwMode="auto">
          <a:xfrm rot="5400000">
            <a:off x="2329929" y="1514472"/>
            <a:ext cx="4200348" cy="3160799"/>
          </a:xfrm>
          <a:prstGeom prst="rect">
            <a:avLst/>
          </a:prstGeom>
          <a:noFill/>
        </p:spPr>
      </p:pic>
      <p:sp>
        <p:nvSpPr>
          <p:cNvPr id="14" name="Szövegdoboz 13"/>
          <p:cNvSpPr txBox="1"/>
          <p:nvPr/>
        </p:nvSpPr>
        <p:spPr>
          <a:xfrm>
            <a:off x="2413417" y="3717032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i="1" dirty="0" smtClean="0"/>
              <a:t>H-E</a:t>
            </a:r>
            <a:endParaRPr lang="hu-HU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  <p:bldP spid="11" grpId="1"/>
      <p:bldP spid="14" grpId="0"/>
      <p:bldP spid="1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2-047_forr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6341121" y="4180159"/>
            <a:ext cx="3246028" cy="1599695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3933056"/>
            <a:ext cx="3911998" cy="2592288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0" y="116632"/>
            <a:ext cx="4324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dirty="0" smtClean="0">
                <a:ea typeface="Times New Roman" pitchFamily="18" charset="0"/>
                <a:cs typeface="Arial" pitchFamily="34" charset="0"/>
              </a:rPr>
              <a:t>73. </a:t>
            </a:r>
            <a:r>
              <a:rPr lang="hu-HU" dirty="0" err="1" smtClean="0">
                <a:ea typeface="Times New Roman" pitchFamily="18" charset="0"/>
                <a:cs typeface="Arial" pitchFamily="34" charset="0"/>
              </a:rPr>
              <a:t>Retikulinfasern</a:t>
            </a:r>
            <a:r>
              <a:rPr lang="hu-HU" dirty="0" smtClean="0">
                <a:ea typeface="Times New Roman" pitchFamily="18" charset="0"/>
                <a:cs typeface="Arial" pitchFamily="34" charset="0"/>
              </a:rPr>
              <a:t> (</a:t>
            </a:r>
            <a:r>
              <a:rPr lang="hu-HU" dirty="0" err="1" smtClean="0">
                <a:ea typeface="Times New Roman" pitchFamily="18" charset="0"/>
                <a:cs typeface="Arial" pitchFamily="34" charset="0"/>
              </a:rPr>
              <a:t>Leber</a:t>
            </a:r>
            <a:r>
              <a:rPr lang="hu-HU" dirty="0" smtClean="0">
                <a:ea typeface="Times New Roman" pitchFamily="18" charset="0"/>
                <a:cs typeface="Arial" pitchFamily="34" charset="0"/>
              </a:rPr>
              <a:t>, </a:t>
            </a:r>
            <a:r>
              <a:rPr lang="hu-HU" dirty="0" err="1" smtClean="0">
                <a:ea typeface="Times New Roman" pitchFamily="18" charset="0"/>
                <a:cs typeface="Arial" pitchFamily="34" charset="0"/>
              </a:rPr>
              <a:t>Ag-Impregnation</a:t>
            </a:r>
            <a:r>
              <a:rPr lang="hu-HU" dirty="0" smtClean="0">
                <a:ea typeface="Times New Roman" pitchFamily="18" charset="0"/>
                <a:cs typeface="Arial" pitchFamily="34" charset="0"/>
              </a:rPr>
              <a:t>)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3794855" cy="3456384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5543600" y="267805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err="1">
                <a:solidFill>
                  <a:srgbClr val="FF0000"/>
                </a:solidFill>
              </a:rPr>
              <a:t>Retikulinfasern</a:t>
            </a:r>
            <a:r>
              <a:rPr lang="hu-HU" b="1" dirty="0">
                <a:solidFill>
                  <a:srgbClr val="FF0000"/>
                </a:solidFill>
              </a:rPr>
              <a:t> (</a:t>
            </a:r>
            <a:r>
              <a:rPr lang="hu-HU" b="1" dirty="0" err="1">
                <a:solidFill>
                  <a:srgbClr val="FF0000"/>
                </a:solidFill>
              </a:rPr>
              <a:t>Gitterfasern</a:t>
            </a:r>
            <a:r>
              <a:rPr lang="hu-HU" b="1" dirty="0">
                <a:solidFill>
                  <a:srgbClr val="FF0000"/>
                </a:solidFill>
              </a:rPr>
              <a:t>, </a:t>
            </a:r>
            <a:r>
              <a:rPr lang="hu-HU" b="1" dirty="0" err="1">
                <a:solidFill>
                  <a:srgbClr val="FF0000"/>
                </a:solidFill>
              </a:rPr>
              <a:t>argyrophile</a:t>
            </a:r>
            <a:r>
              <a:rPr lang="hu-HU" b="1" dirty="0">
                <a:solidFill>
                  <a:srgbClr val="FF0000"/>
                </a:solidFill>
              </a:rPr>
              <a:t> </a:t>
            </a:r>
            <a:r>
              <a:rPr lang="hu-HU" b="1" dirty="0" err="1">
                <a:solidFill>
                  <a:srgbClr val="FF0000"/>
                </a:solidFill>
              </a:rPr>
              <a:t>Fasern</a:t>
            </a:r>
            <a:r>
              <a:rPr lang="hu-HU" b="1" dirty="0">
                <a:solidFill>
                  <a:srgbClr val="FF0000"/>
                </a:solidFill>
              </a:rPr>
              <a:t>)</a:t>
            </a:r>
            <a:endParaRPr lang="hu-HU" b="1" dirty="0"/>
          </a:p>
        </p:txBody>
      </p:sp>
      <p:sp>
        <p:nvSpPr>
          <p:cNvPr id="6" name="Téglalap 5"/>
          <p:cNvSpPr/>
          <p:nvPr/>
        </p:nvSpPr>
        <p:spPr>
          <a:xfrm>
            <a:off x="4878287" y="1136985"/>
            <a:ext cx="3885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hu-HU" dirty="0" err="1">
                <a:solidFill>
                  <a:srgbClr val="333399"/>
                </a:solidFill>
                <a:latin typeface="Corbel" pitchFamily="34" charset="0"/>
              </a:rPr>
              <a:t>bildet</a:t>
            </a:r>
            <a:r>
              <a:rPr lang="hu-HU" dirty="0">
                <a:solidFill>
                  <a:srgbClr val="333399"/>
                </a:solidFill>
                <a:latin typeface="Corbel" pitchFamily="34" charset="0"/>
              </a:rPr>
              <a:t> </a:t>
            </a:r>
            <a:r>
              <a:rPr lang="hu-HU" dirty="0" err="1">
                <a:solidFill>
                  <a:srgbClr val="333399"/>
                </a:solidFill>
                <a:latin typeface="Corbel" pitchFamily="34" charset="0"/>
              </a:rPr>
              <a:t>das</a:t>
            </a:r>
            <a:r>
              <a:rPr lang="hu-HU" dirty="0">
                <a:solidFill>
                  <a:srgbClr val="333399"/>
                </a:solidFill>
                <a:latin typeface="Corbel" pitchFamily="34" charset="0"/>
              </a:rPr>
              <a:t> </a:t>
            </a:r>
            <a:r>
              <a:rPr lang="hu-HU" dirty="0" err="1">
                <a:solidFill>
                  <a:srgbClr val="333399"/>
                </a:solidFill>
                <a:latin typeface="Corbel" pitchFamily="34" charset="0"/>
              </a:rPr>
              <a:t>Skelett</a:t>
            </a:r>
            <a:r>
              <a:rPr lang="hu-HU" dirty="0">
                <a:solidFill>
                  <a:srgbClr val="333399"/>
                </a:solidFill>
                <a:latin typeface="Corbel" pitchFamily="34" charset="0"/>
              </a:rPr>
              <a:t> von </a:t>
            </a:r>
            <a:r>
              <a:rPr lang="hu-HU" dirty="0" err="1">
                <a:solidFill>
                  <a:srgbClr val="333399"/>
                </a:solidFill>
                <a:latin typeface="Corbel" pitchFamily="34" charset="0"/>
              </a:rPr>
              <a:t>zellreichen</a:t>
            </a:r>
            <a:r>
              <a:rPr lang="hu-HU" dirty="0">
                <a:solidFill>
                  <a:srgbClr val="333399"/>
                </a:solidFill>
                <a:latin typeface="Corbel" pitchFamily="34" charset="0"/>
              </a:rPr>
              <a:t> </a:t>
            </a:r>
            <a:r>
              <a:rPr lang="hu-HU" dirty="0" err="1">
                <a:solidFill>
                  <a:srgbClr val="333399"/>
                </a:solidFill>
                <a:latin typeface="Corbel" pitchFamily="34" charset="0"/>
              </a:rPr>
              <a:t>Geweben</a:t>
            </a:r>
            <a:r>
              <a:rPr lang="hu-HU" dirty="0">
                <a:solidFill>
                  <a:srgbClr val="333399"/>
                </a:solidFill>
                <a:latin typeface="Corbel" pitchFamily="34" charset="0"/>
              </a:rPr>
              <a:t> und </a:t>
            </a:r>
            <a:r>
              <a:rPr lang="hu-HU" dirty="0" err="1">
                <a:solidFill>
                  <a:srgbClr val="333399"/>
                </a:solidFill>
                <a:latin typeface="Corbel" pitchFamily="34" charset="0"/>
              </a:rPr>
              <a:t>Organen</a:t>
            </a:r>
            <a:endParaRPr lang="hu-HU" dirty="0">
              <a:solidFill>
                <a:srgbClr val="333399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368</Words>
  <Application>Microsoft Office PowerPoint</Application>
  <PresentationFormat>Diavetítés a képernyőre (4:3 oldalarány)</PresentationFormat>
  <Paragraphs>67</Paragraphs>
  <Slides>12</Slides>
  <Notes>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7" baseType="lpstr">
      <vt:lpstr>Arial</vt:lpstr>
      <vt:lpstr>Calibri</vt:lpstr>
      <vt:lpstr>Corbel</vt:lpstr>
      <vt:lpstr>Times New Roman</vt:lpstr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Kötő- és támasztószövetek I.</dc:title>
  <dc:creator>admin</dc:creator>
  <cp:lastModifiedBy>Altdorf</cp:lastModifiedBy>
  <cp:revision>34</cp:revision>
  <dcterms:created xsi:type="dcterms:W3CDTF">2015-10-06T11:31:11Z</dcterms:created>
  <dcterms:modified xsi:type="dcterms:W3CDTF">2017-10-12T12:50:20Z</dcterms:modified>
</cp:coreProperties>
</file>