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4" r:id="rId2"/>
    <p:sldId id="420" r:id="rId3"/>
    <p:sldId id="415" r:id="rId4"/>
    <p:sldId id="417" r:id="rId5"/>
    <p:sldId id="428" r:id="rId6"/>
    <p:sldId id="434" r:id="rId7"/>
    <p:sldId id="443" r:id="rId8"/>
    <p:sldId id="387" r:id="rId9"/>
    <p:sldId id="438" r:id="rId10"/>
    <p:sldId id="390" r:id="rId11"/>
    <p:sldId id="398" r:id="rId12"/>
    <p:sldId id="400" r:id="rId13"/>
    <p:sldId id="391" r:id="rId14"/>
    <p:sldId id="426" r:id="rId15"/>
    <p:sldId id="392" r:id="rId16"/>
    <p:sldId id="406" r:id="rId17"/>
    <p:sldId id="381" r:id="rId18"/>
    <p:sldId id="441" r:id="rId19"/>
    <p:sldId id="442" r:id="rId20"/>
    <p:sldId id="365" r:id="rId21"/>
    <p:sldId id="357" r:id="rId22"/>
    <p:sldId id="371" r:id="rId23"/>
    <p:sldId id="457" r:id="rId24"/>
    <p:sldId id="379" r:id="rId2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99FF"/>
    <a:srgbClr val="993366"/>
    <a:srgbClr val="9933FF"/>
    <a:srgbClr val="FF9966"/>
    <a:srgbClr val="CCECFF"/>
    <a:srgbClr val="3366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72132E-6947-42C2-A263-AF68E5C4D3E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0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02929B-6BE9-4A4B-B1F9-6EB2B8ACD70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171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52BCF-B042-44A6-9716-C3F81A75E5F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91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52BCF-B042-44A6-9716-C3F81A75E5F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2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52BCF-B042-44A6-9716-C3F81A75E5FA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22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4589-6695-4749-A95C-B495A523766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C44A-F8A0-4735-9BA8-35623E72424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6089-CB4A-4F07-88A8-C73D7632F04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7E0508-28D4-4493-9D8F-FF25A814CF7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EF9E0-FAE7-4A66-8DE0-EA5EC941682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7E738-C5E0-46AF-99B5-FD70B792973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A682F-B678-416A-82E3-B9E9785552D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32297-48BA-41EA-B469-4B0DC579D2C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F241C-85D7-41B0-A874-33F93D6719A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A6E20-8122-4C68-A61B-B3EEC3F02FD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6807-E383-4E6E-8202-0471431C820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D88B-E364-4BBB-832A-D33A791CF7E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DA94E9-F22E-490F-8B78-39103AFDF4D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indukcio.bm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file:///C:\oktat&#225;s\Dev_Biol\C6.BMP" TargetMode="External"/><Relationship Id="rId3" Type="http://schemas.openxmlformats.org/officeDocument/2006/relationships/image" Target="../media/image22.jpeg"/><Relationship Id="rId7" Type="http://schemas.openxmlformats.org/officeDocument/2006/relationships/image" Target="file:///C:\oktat&#225;s\Dev_Biol\C3.BMP" TargetMode="Externa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file:///C:\oktat&#225;s\Dev_Biol\C7.BMP" TargetMode="External"/><Relationship Id="rId5" Type="http://schemas.openxmlformats.org/officeDocument/2006/relationships/image" Target="file:///C:\oktat&#225;s\Dev_Biol\C2.BMP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file:///C:\oktat&#225;s\Dev_Biol\C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Dev_Biol\emryo.bm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FETAL\neuralisation1c.bmp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de-DE" sz="2800" b="1" dirty="0" err="1" smtClean="0">
                <a:latin typeface="Calibri" pitchFamily="34" charset="0"/>
              </a:rPr>
              <a:t>Abfaltung</a:t>
            </a:r>
            <a:r>
              <a:rPr lang="de-DE" sz="2800" b="1" dirty="0" smtClean="0">
                <a:latin typeface="Calibri" pitchFamily="34" charset="0"/>
              </a:rPr>
              <a:t> </a:t>
            </a:r>
            <a:r>
              <a:rPr lang="de-DE" sz="2800" dirty="0" smtClean="0">
                <a:latin typeface="Calibri" pitchFamily="34" charset="0"/>
              </a:rPr>
              <a:t>des Embryonalkörpers</a:t>
            </a:r>
            <a:r>
              <a:rPr lang="hu-HU" sz="2800" dirty="0" smtClean="0">
                <a:latin typeface="Calibri" pitchFamily="34" charset="0"/>
              </a:rPr>
              <a:t>.</a:t>
            </a:r>
            <a:br>
              <a:rPr lang="hu-HU" sz="2800" dirty="0" smtClean="0">
                <a:latin typeface="Calibri" pitchFamily="34" charset="0"/>
              </a:rPr>
            </a:br>
            <a:r>
              <a:rPr lang="de-DE" sz="2800" b="1" dirty="0" err="1" smtClean="0">
                <a:latin typeface="Calibri" pitchFamily="34" charset="0"/>
              </a:rPr>
              <a:t>Neurulation</a:t>
            </a:r>
            <a:r>
              <a:rPr lang="hu-HU" sz="2800" b="1" dirty="0" smtClean="0">
                <a:latin typeface="Calibri" pitchFamily="34" charset="0"/>
              </a:rPr>
              <a:t>.</a:t>
            </a:r>
            <a:br>
              <a:rPr lang="hu-HU" sz="2800" b="1" dirty="0" smtClean="0">
                <a:latin typeface="Calibri" pitchFamily="34" charset="0"/>
              </a:rPr>
            </a:br>
            <a:r>
              <a:rPr lang="hu-HU" sz="2800" dirty="0" err="1" smtClean="0">
                <a:latin typeface="Calibri" pitchFamily="34" charset="0"/>
              </a:rPr>
              <a:t>Körperachsen</a:t>
            </a:r>
            <a:r>
              <a:rPr lang="hu-HU" sz="2800" dirty="0" smtClean="0"/>
              <a:t>.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/>
          <a:lstStyle/>
          <a:p>
            <a:r>
              <a:rPr lang="hu-HU" sz="1600" i="1" dirty="0" smtClean="0"/>
              <a:t>Dr. Altdorfer K.</a:t>
            </a:r>
            <a:endParaRPr lang="hu-HU" sz="1600" i="1" dirty="0"/>
          </a:p>
        </p:txBody>
      </p:sp>
      <p:pic>
        <p:nvPicPr>
          <p:cNvPr id="4" name="Picture 2" descr="Képtalálat a következőre: „abfaltung des embryos”"/>
          <p:cNvPicPr>
            <a:picLocks noChangeAspect="1" noChangeArrowheads="1"/>
          </p:cNvPicPr>
          <p:nvPr/>
        </p:nvPicPr>
        <p:blipFill>
          <a:blip r:embed="rId3" cstate="print"/>
          <a:srcRect r="1854" b="69712"/>
          <a:stretch>
            <a:fillRect/>
          </a:stretch>
        </p:blipFill>
        <p:spPr bwMode="auto">
          <a:xfrm>
            <a:off x="1979712" y="3861048"/>
            <a:ext cx="532859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rsen i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29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372200" y="6381328"/>
            <a:ext cx="2627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800" dirty="0" err="1">
                <a:latin typeface="Arial" panose="020B0604020202020204" pitchFamily="34" charset="0"/>
              </a:rPr>
              <a:t>Larsen’s</a:t>
            </a:r>
            <a:r>
              <a:rPr lang="hu-HU" altLang="hu-HU" sz="800" dirty="0">
                <a:latin typeface="Arial" panose="020B0604020202020204" pitchFamily="34" charset="0"/>
              </a:rPr>
              <a:t> Human </a:t>
            </a:r>
            <a:r>
              <a:rPr lang="hu-HU" altLang="hu-HU" sz="800" dirty="0" err="1">
                <a:latin typeface="Arial" panose="020B0604020202020204" pitchFamily="34" charset="0"/>
              </a:rPr>
              <a:t>Embryology</a:t>
            </a:r>
            <a:r>
              <a:rPr lang="hu-HU" altLang="hu-HU" sz="800" dirty="0">
                <a:latin typeface="Arial" panose="020B0604020202020204" pitchFamily="34" charset="0"/>
              </a:rPr>
              <a:t>, 4th </a:t>
            </a:r>
            <a:r>
              <a:rPr lang="hu-HU" altLang="hu-HU" sz="800" dirty="0" err="1">
                <a:latin typeface="Arial" panose="020B0604020202020204" pitchFamily="34" charset="0"/>
              </a:rPr>
              <a:t>ed</a:t>
            </a:r>
            <a:r>
              <a:rPr lang="hu-HU" altLang="hu-HU" sz="800" dirty="0">
                <a:latin typeface="Arial" panose="020B0604020202020204" pitchFamily="34" charset="0"/>
              </a:rPr>
              <a:t>.,</a:t>
            </a:r>
            <a:r>
              <a:rPr lang="hu-HU" altLang="hu-HU" sz="800" dirty="0" err="1">
                <a:latin typeface="Arial" panose="020B0604020202020204" pitchFamily="34" charset="0"/>
              </a:rPr>
              <a:t>Elsevier</a:t>
            </a:r>
            <a:r>
              <a:rPr lang="hu-HU" altLang="hu-HU" sz="800" dirty="0">
                <a:latin typeface="Arial" panose="020B0604020202020204" pitchFamily="34" charset="0"/>
              </a:rPr>
              <a:t>, 2009</a:t>
            </a:r>
            <a:r>
              <a:rPr lang="hu-HU" altLang="hu-HU" sz="800" dirty="0"/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5536" y="4365104"/>
            <a:ext cx="5203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 dirty="0" err="1"/>
              <a:t>Menschliche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Sakralmark</a:t>
            </a:r>
            <a:r>
              <a:rPr lang="hu-HU" altLang="hu-HU" sz="1200" dirty="0"/>
              <a:t> </a:t>
            </a:r>
            <a:r>
              <a:rPr lang="hu-HU" altLang="hu-HU" sz="1200" dirty="0" err="1"/>
              <a:t>entsteht</a:t>
            </a:r>
            <a:r>
              <a:rPr lang="hu-HU" altLang="hu-HU" sz="1200" dirty="0"/>
              <a:t> </a:t>
            </a:r>
            <a:r>
              <a:rPr lang="hu-HU" altLang="hu-HU" sz="1200" dirty="0" err="1"/>
              <a:t>durch</a:t>
            </a:r>
            <a:r>
              <a:rPr lang="hu-HU" altLang="hu-HU" sz="1200" dirty="0"/>
              <a:t> </a:t>
            </a:r>
            <a:r>
              <a:rPr lang="hu-HU" altLang="hu-HU" sz="1200" b="1" dirty="0" err="1">
                <a:solidFill>
                  <a:srgbClr val="CC0066"/>
                </a:solidFill>
              </a:rPr>
              <a:t>sekundäre</a:t>
            </a:r>
            <a:r>
              <a:rPr lang="hu-HU" altLang="hu-HU" sz="1200" b="1" dirty="0">
                <a:solidFill>
                  <a:srgbClr val="CC0066"/>
                </a:solidFill>
              </a:rPr>
              <a:t> </a:t>
            </a:r>
            <a:r>
              <a:rPr lang="hu-HU" altLang="hu-HU" sz="1200" b="1" dirty="0" err="1">
                <a:solidFill>
                  <a:srgbClr val="CC0066"/>
                </a:solidFill>
              </a:rPr>
              <a:t>Neurulation</a:t>
            </a:r>
            <a:r>
              <a:rPr lang="hu-HU" altLang="hu-HU" sz="1200" dirty="0" smtClean="0"/>
              <a:t>.</a:t>
            </a:r>
            <a:endParaRPr lang="hu-HU" altLang="hu-HU" sz="1200" dirty="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59632" y="476672"/>
            <a:ext cx="6768752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100" b="1" dirty="0" err="1">
                <a:solidFill>
                  <a:srgbClr val="A50021"/>
                </a:solidFill>
                <a:latin typeface="Arial" panose="020B0604020202020204" pitchFamily="34" charset="0"/>
              </a:rPr>
              <a:t>Sekundäre</a:t>
            </a:r>
            <a:r>
              <a:rPr lang="hu-HU" altLang="hu-HU" sz="1100" b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b="1" dirty="0" err="1">
                <a:solidFill>
                  <a:srgbClr val="A50021"/>
                </a:solidFill>
                <a:latin typeface="Arial" panose="020B0604020202020204" pitchFamily="34" charset="0"/>
              </a:rPr>
              <a:t>Neurulation</a:t>
            </a:r>
            <a:r>
              <a:rPr lang="hu-HU" altLang="hu-HU" sz="1100" b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endParaRPr lang="hu-HU" altLang="hu-HU" sz="11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1100" dirty="0" err="1" smtClean="0">
                <a:solidFill>
                  <a:srgbClr val="A50021"/>
                </a:solidFill>
                <a:latin typeface="Arial" panose="020B0604020202020204" pitchFamily="34" charset="0"/>
              </a:rPr>
              <a:t>startet</a:t>
            </a:r>
            <a:r>
              <a:rPr lang="hu-HU" altLang="hu-HU" sz="1100" dirty="0" smtClean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mit der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Erscheinigung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einer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Zellklumpe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mesodermaler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Zellen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: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Markstrang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(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medullary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cord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).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Später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bekommt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sie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ein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Lumen,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dann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fusioniert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von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kaudal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mit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dem</a:t>
            </a:r>
            <a:r>
              <a:rPr lang="hu-HU" altLang="hu-HU" sz="11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100" dirty="0" err="1">
                <a:solidFill>
                  <a:srgbClr val="A50021"/>
                </a:solidFill>
                <a:latin typeface="Arial" panose="020B0604020202020204" pitchFamily="34" charset="0"/>
              </a:rPr>
              <a:t>Neuralrohr</a:t>
            </a:r>
            <a:endParaRPr lang="hu-HU" altLang="hu-HU" sz="11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79512" y="2924944"/>
            <a:ext cx="3240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 b="1" dirty="0" err="1" smtClean="0">
                <a:solidFill>
                  <a:srgbClr val="993366"/>
                </a:solidFill>
                <a:latin typeface="Lucida Sans Unicode" panose="020B0602030504020204" pitchFamily="34" charset="0"/>
              </a:rPr>
              <a:t>Neuroporus</a:t>
            </a:r>
            <a:r>
              <a:rPr lang="hu-HU" altLang="hu-HU" sz="1200" b="1" dirty="0" smtClean="0">
                <a:solidFill>
                  <a:srgbClr val="993366"/>
                </a:solidFill>
                <a:latin typeface="Lucida Sans Unicode" panose="020B0602030504020204" pitchFamily="34" charset="0"/>
              </a:rPr>
              <a:t> anterior</a:t>
            </a:r>
            <a:r>
              <a:rPr lang="hu-HU" altLang="hu-HU" sz="1200" b="1" dirty="0" smtClean="0">
                <a:latin typeface="Lucida Sans Unicode" panose="020B0602030504020204" pitchFamily="34" charset="0"/>
              </a:rPr>
              <a:t>: </a:t>
            </a:r>
            <a:r>
              <a:rPr lang="hu-HU" altLang="hu-HU" sz="1200" b="1" dirty="0" err="1" smtClean="0">
                <a:solidFill>
                  <a:srgbClr val="993366"/>
                </a:solidFill>
                <a:latin typeface="Lucida Sans Unicode" panose="020B0602030504020204" pitchFamily="34" charset="0"/>
              </a:rPr>
              <a:t>Anencephalie</a:t>
            </a:r>
            <a:endParaRPr lang="hu-HU" altLang="hu-HU" sz="1200" dirty="0">
              <a:solidFill>
                <a:srgbClr val="993366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5" name="Kép 1" descr="anencephaly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59164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528" y="0"/>
            <a:ext cx="8569325" cy="10105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Verschluss</a:t>
            </a:r>
            <a: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 des </a:t>
            </a:r>
            <a:r>
              <a:rPr kumimoji="0" lang="hu-HU" alt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Neuralrohres</a:t>
            </a:r>
            <a: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 und </a:t>
            </a:r>
            <a:r>
              <a:rPr kumimoji="0" lang="hu-HU" alt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Fehlbildungen</a:t>
            </a:r>
            <a: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:</a:t>
            </a:r>
            <a:b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</a:br>
            <a:r>
              <a:rPr kumimoji="0" lang="hu-HU" alt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Neuralrohr-Defekten</a:t>
            </a:r>
            <a: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  -  (</a:t>
            </a:r>
            <a:r>
              <a:rPr kumimoji="0" lang="hu-HU" alt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Neural</a:t>
            </a:r>
            <a: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 </a:t>
            </a:r>
            <a:r>
              <a:rPr kumimoji="0" lang="hu-HU" alt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tube</a:t>
            </a:r>
            <a: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 </a:t>
            </a:r>
            <a:r>
              <a:rPr kumimoji="0" lang="hu-HU" altLang="hu-H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defects</a:t>
            </a:r>
            <a:r>
              <a:rPr kumimoji="0" lang="hu-HU" alt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Sans Unicode" panose="020B0602030504020204" pitchFamily="34" charset="0"/>
                <a:ea typeface="+mj-ea"/>
                <a:cs typeface="+mj-cs"/>
              </a:rPr>
              <a:t>: NTD)</a:t>
            </a:r>
            <a:endParaRPr kumimoji="0" lang="hu-HU" altLang="hu-HU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ucida Sans Unicode" panose="020B0602030504020204" pitchFamily="34" charset="0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6237312"/>
            <a:ext cx="8640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 dirty="0" err="1"/>
              <a:t>Verschlußstörungen</a:t>
            </a:r>
            <a:r>
              <a:rPr lang="hu-HU" altLang="hu-HU" sz="1200" dirty="0"/>
              <a:t> des </a:t>
            </a:r>
            <a:r>
              <a:rPr lang="hu-HU" altLang="hu-HU" sz="1200" dirty="0" err="1"/>
              <a:t>Neuralrohres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sind</a:t>
            </a:r>
            <a:r>
              <a:rPr lang="hu-HU" altLang="hu-HU" sz="1200" dirty="0"/>
              <a:t> </a:t>
            </a:r>
            <a:r>
              <a:rPr lang="hu-HU" altLang="hu-HU" sz="1200" dirty="0" err="1"/>
              <a:t>durch</a:t>
            </a:r>
            <a:r>
              <a:rPr lang="hu-HU" altLang="hu-HU" sz="1200" dirty="0"/>
              <a:t>  </a:t>
            </a:r>
            <a:r>
              <a:rPr lang="hu-HU" altLang="hu-HU" sz="1200" dirty="0" err="1"/>
              <a:t>Einnehmen</a:t>
            </a:r>
            <a:r>
              <a:rPr lang="hu-HU" altLang="hu-HU" sz="1200" dirty="0"/>
              <a:t> von </a:t>
            </a:r>
            <a:r>
              <a:rPr lang="hu-HU" altLang="hu-HU" sz="1200" b="1" u="sng" dirty="0" err="1"/>
              <a:t>Folsäure</a:t>
            </a:r>
            <a:r>
              <a:rPr lang="hu-HU" altLang="hu-HU" sz="1200" dirty="0"/>
              <a:t> </a:t>
            </a:r>
            <a:r>
              <a:rPr lang="hu-HU" altLang="hu-HU" sz="1200" dirty="0" err="1"/>
              <a:t>drastisch</a:t>
            </a:r>
            <a:r>
              <a:rPr lang="hu-HU" altLang="hu-HU" sz="1200" dirty="0"/>
              <a:t> </a:t>
            </a:r>
            <a:r>
              <a:rPr lang="hu-HU" altLang="hu-HU" sz="1200" dirty="0" err="1"/>
              <a:t>präveniert</a:t>
            </a:r>
            <a:r>
              <a:rPr lang="hu-HU" altLang="hu-HU" sz="1200" dirty="0"/>
              <a:t> (Dr. Endre </a:t>
            </a:r>
            <a:r>
              <a:rPr lang="hu-HU" altLang="hu-HU" sz="1200" dirty="0" err="1"/>
              <a:t>Czeizel</a:t>
            </a:r>
            <a:r>
              <a:rPr lang="hu-HU" altLang="hu-HU" sz="1200" dirty="0"/>
              <a:t>, 1981). </a:t>
            </a:r>
          </a:p>
        </p:txBody>
      </p:sp>
      <p:pic>
        <p:nvPicPr>
          <p:cNvPr id="8" name="Picture 2" descr="Larsen 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" b="60661"/>
          <a:stretch>
            <a:fillRect/>
          </a:stretch>
        </p:blipFill>
        <p:spPr bwMode="auto">
          <a:xfrm>
            <a:off x="4211960" y="908720"/>
            <a:ext cx="3919736" cy="17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2852897" cy="266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44008" y="2708920"/>
            <a:ext cx="3888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200" b="1" dirty="0" err="1" smtClean="0">
                <a:solidFill>
                  <a:srgbClr val="CC0066"/>
                </a:solidFill>
                <a:latin typeface="Times New Roman" panose="02020603050405020304" pitchFamily="18" charset="0"/>
              </a:rPr>
              <a:t>Neuroporus</a:t>
            </a:r>
            <a:r>
              <a:rPr lang="hu-HU" altLang="hu-HU" sz="12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 post.:</a:t>
            </a:r>
            <a:r>
              <a:rPr lang="hu-HU" altLang="hu-HU" sz="1200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1200" b="1" dirty="0" smtClean="0">
                <a:solidFill>
                  <a:srgbClr val="993366"/>
                </a:solidFill>
                <a:latin typeface="Times New Roman" panose="02020603050405020304" pitchFamily="18" charset="0"/>
              </a:rPr>
              <a:t>Spina </a:t>
            </a:r>
            <a:r>
              <a:rPr lang="hu-HU" altLang="hu-HU" sz="1200" b="1" dirty="0" err="1" smtClean="0">
                <a:solidFill>
                  <a:srgbClr val="993366"/>
                </a:solidFill>
                <a:latin typeface="Times New Roman" panose="02020603050405020304" pitchFamily="18" charset="0"/>
              </a:rPr>
              <a:t>bifida</a:t>
            </a:r>
            <a:r>
              <a:rPr lang="hu-HU" altLang="hu-HU" sz="24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Kép 4" descr="AFP and spina bifid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367213" cy="211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483768" y="5157192"/>
            <a:ext cx="3000375" cy="6566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hu-HU" altLang="hu-HU" sz="1400" b="1" i="1" dirty="0" err="1">
                <a:solidFill>
                  <a:srgbClr val="CC0099"/>
                </a:solidFill>
                <a:latin typeface="Arial" panose="020B0604020202020204" pitchFamily="34" charset="0"/>
              </a:rPr>
              <a:t>Mütterlicher</a:t>
            </a:r>
            <a:r>
              <a:rPr lang="hu-HU" altLang="hu-HU" sz="1400" b="1" i="1" dirty="0">
                <a:solidFill>
                  <a:srgbClr val="CC0099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400" b="1" i="1" dirty="0" err="1">
                <a:solidFill>
                  <a:srgbClr val="CC0099"/>
                </a:solidFill>
                <a:latin typeface="Arial" panose="020B0604020202020204" pitchFamily="34" charset="0"/>
              </a:rPr>
              <a:t>Serum</a:t>
            </a:r>
            <a:r>
              <a:rPr lang="hu-HU" altLang="hu-HU" sz="1400" b="1" i="1" dirty="0">
                <a:solidFill>
                  <a:srgbClr val="CC0099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400" b="1" i="1" dirty="0" err="1">
                <a:solidFill>
                  <a:srgbClr val="CC0099"/>
                </a:solidFill>
                <a:latin typeface="Arial" panose="020B0604020202020204" pitchFamily="34" charset="0"/>
              </a:rPr>
              <a:t>Alfa-fetoprotein</a:t>
            </a:r>
            <a:r>
              <a:rPr lang="hu-HU" altLang="hu-HU" sz="1400" b="1" i="1" dirty="0">
                <a:solidFill>
                  <a:srgbClr val="CC0099"/>
                </a:solidFill>
                <a:latin typeface="Arial" panose="020B0604020202020204" pitchFamily="34" charset="0"/>
              </a:rPr>
              <a:t> Spiegel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4769544" cy="268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oktatás\neurodevelopment\indukcio.bmp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611313"/>
            <a:ext cx="677545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81188" y="4343400"/>
            <a:ext cx="99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hu-HU" altLang="hu-HU" sz="1400" b="1" dirty="0">
                <a:latin typeface="Arial" panose="020B0604020202020204" pitchFamily="34" charset="0"/>
              </a:rPr>
              <a:t>Somit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63888" y="5733256"/>
            <a:ext cx="2446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hu-HU" altLang="hu-HU" sz="1600" b="1" dirty="0" err="1">
                <a:latin typeface="Arial" panose="020B0604020202020204" pitchFamily="34" charset="0"/>
              </a:rPr>
              <a:t>Chorda</a:t>
            </a:r>
            <a:r>
              <a:rPr lang="hu-HU" altLang="hu-HU" sz="1600" b="1" dirty="0">
                <a:latin typeface="Arial" panose="020B0604020202020204" pitchFamily="34" charset="0"/>
              </a:rPr>
              <a:t> </a:t>
            </a:r>
            <a:r>
              <a:rPr lang="hu-HU" altLang="hu-HU" sz="1600" b="1" dirty="0" err="1">
                <a:latin typeface="Arial" panose="020B0604020202020204" pitchFamily="34" charset="0"/>
              </a:rPr>
              <a:t>dorsalis</a:t>
            </a:r>
            <a:endParaRPr lang="hu-HU" altLang="hu-HU" sz="1600" b="1" dirty="0">
              <a:latin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380288" y="2852738"/>
            <a:ext cx="163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hu-HU" altLang="hu-HU" sz="1600" b="1" dirty="0" err="1">
                <a:latin typeface="Arial" panose="020B0604020202020204" pitchFamily="34" charset="0"/>
              </a:rPr>
              <a:t>Oberflächen-ektoderm</a:t>
            </a:r>
            <a:endParaRPr lang="hu-HU" altLang="hu-HU" sz="1600" b="1" dirty="0">
              <a:latin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84663" y="1081088"/>
            <a:ext cx="199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hu-HU" altLang="hu-HU" sz="1800" b="1" dirty="0" err="1">
                <a:latin typeface="Arial" panose="020B0604020202020204" pitchFamily="34" charset="0"/>
              </a:rPr>
              <a:t>Neuroektoderm</a:t>
            </a:r>
            <a:endParaRPr lang="hu-HU" altLang="hu-HU" sz="1800" b="1" dirty="0">
              <a:latin typeface="Arial" panose="020B0604020202020204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907704" y="692696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hu-HU" altLang="hu-HU" sz="1600" b="1" dirty="0" err="1">
                <a:latin typeface="Arial" panose="020B0604020202020204" pitchFamily="34" charset="0"/>
              </a:rPr>
              <a:t>Neuralfalte</a:t>
            </a:r>
            <a:r>
              <a:rPr lang="hu-HU" altLang="hu-HU" sz="1600" b="1" dirty="0">
                <a:latin typeface="Arial" panose="020B0604020202020204" pitchFamily="34" charset="0"/>
              </a:rPr>
              <a:t>/</a:t>
            </a:r>
            <a:r>
              <a:rPr lang="hu-HU" altLang="hu-HU" sz="1600" b="1" dirty="0" err="1">
                <a:latin typeface="Arial" panose="020B0604020202020204" pitchFamily="34" charset="0"/>
              </a:rPr>
              <a:t>Neuralleiste</a:t>
            </a:r>
            <a:endParaRPr lang="hu-HU" altLang="hu-HU" sz="1600" b="1" dirty="0">
              <a:latin typeface="Arial" panose="020B0604020202020204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4605338" y="5003800"/>
            <a:ext cx="1587" cy="763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7020271" y="1484313"/>
            <a:ext cx="720378" cy="8645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843808" y="1052737"/>
            <a:ext cx="13692" cy="10888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787900" y="1628775"/>
            <a:ext cx="863600" cy="216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608888" y="1096963"/>
            <a:ext cx="13557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hu-HU" altLang="hu-HU" sz="1600" b="1" dirty="0" err="1">
                <a:latin typeface="Arial" panose="020B0604020202020204" pitchFamily="34" charset="0"/>
              </a:rPr>
              <a:t>Plakode</a:t>
            </a:r>
            <a:endParaRPr lang="hu-HU" altLang="hu-HU" sz="1600" b="1" dirty="0">
              <a:latin typeface="Arial" panose="020B0604020202020204" pitchFamily="34" charset="0"/>
            </a:endParaRP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540000" y="228600"/>
            <a:ext cx="420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i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Neurulation</a:t>
            </a:r>
            <a:endParaRPr lang="hu-HU" sz="2400" b="1" i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07" name="Line 13"/>
          <p:cNvSpPr>
            <a:spLocks noChangeShapeType="1"/>
          </p:cNvSpPr>
          <p:nvPr/>
        </p:nvSpPr>
        <p:spPr bwMode="auto">
          <a:xfrm flipH="1">
            <a:off x="3708400" y="1628775"/>
            <a:ext cx="1079500" cy="216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Line 13"/>
          <p:cNvSpPr>
            <a:spLocks noChangeShapeType="1"/>
          </p:cNvSpPr>
          <p:nvPr/>
        </p:nvSpPr>
        <p:spPr bwMode="auto">
          <a:xfrm>
            <a:off x="4787900" y="1628775"/>
            <a:ext cx="603250" cy="2082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6" name="Picture 2" descr="D:\Dokumentumok\Dropbox\2017\gastrula\ak-gastrulation-.jpg"/>
          <p:cNvPicPr>
            <a:picLocks noChangeAspect="1" noChangeArrowheads="1"/>
          </p:cNvPicPr>
          <p:nvPr/>
        </p:nvPicPr>
        <p:blipFill>
          <a:blip r:embed="rId4" cstate="print"/>
          <a:srcRect l="35931" t="4791" r="20951" b="5780"/>
          <a:stretch>
            <a:fillRect/>
          </a:stretch>
        </p:blipFill>
        <p:spPr bwMode="auto">
          <a:xfrm>
            <a:off x="0" y="0"/>
            <a:ext cx="1944216" cy="3024336"/>
          </a:xfrm>
          <a:prstGeom prst="rect">
            <a:avLst/>
          </a:prstGeom>
          <a:noFill/>
        </p:spPr>
      </p:pic>
      <p:sp>
        <p:nvSpPr>
          <p:cNvPr id="17" name="Téglalap 16"/>
          <p:cNvSpPr/>
          <p:nvPr/>
        </p:nvSpPr>
        <p:spPr>
          <a:xfrm>
            <a:off x="0" y="2852936"/>
            <a:ext cx="1968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solidFill>
                  <a:srgbClr val="0070C0"/>
                </a:solidFill>
              </a:rPr>
              <a:t>NP: </a:t>
            </a:r>
            <a:r>
              <a:rPr lang="hu-HU" sz="1200" dirty="0" err="1" smtClean="0">
                <a:solidFill>
                  <a:srgbClr val="0070C0"/>
                </a:solidFill>
              </a:rPr>
              <a:t>Neuralplatte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NR: </a:t>
            </a:r>
            <a:r>
              <a:rPr lang="hu-HU" sz="1200" dirty="0" err="1" smtClean="0">
                <a:solidFill>
                  <a:srgbClr val="0070C0"/>
                </a:solidFill>
              </a:rPr>
              <a:t>Neuralrohr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NL: </a:t>
            </a:r>
            <a:r>
              <a:rPr lang="hu-HU" sz="1200" dirty="0" err="1" smtClean="0">
                <a:solidFill>
                  <a:srgbClr val="0070C0"/>
                </a:solidFill>
              </a:rPr>
              <a:t>Neuralleiste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OE: </a:t>
            </a:r>
            <a:r>
              <a:rPr lang="hu-HU" sz="1200" dirty="0" err="1" smtClean="0">
                <a:solidFill>
                  <a:srgbClr val="0070C0"/>
                </a:solidFill>
              </a:rPr>
              <a:t>Oberflachenektoderm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err="1" smtClean="0">
                <a:solidFill>
                  <a:srgbClr val="0070C0"/>
                </a:solidFill>
              </a:rPr>
              <a:t>Plakoden</a:t>
            </a:r>
            <a:endParaRPr lang="hu-HU" sz="1200" dirty="0">
              <a:solidFill>
                <a:srgbClr val="0070C0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 bwMode="auto">
          <a:xfrm>
            <a:off x="0" y="1124744"/>
            <a:ext cx="197971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098" t="12362" r="41663" b="23726"/>
          <a:stretch>
            <a:fillRect/>
          </a:stretch>
        </p:blipFill>
        <p:spPr bwMode="auto">
          <a:xfrm>
            <a:off x="2339753" y="0"/>
            <a:ext cx="6696744" cy="682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media-cdn.miamed.de/media/thumbs/big_577d32fb102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371571" cy="2439888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251520" y="321297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Endoderm</a:t>
            </a:r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9116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60033" y="476250"/>
            <a:ext cx="410445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err="1">
                <a:latin typeface="Arial" panose="020B0604020202020204" pitchFamily="34" charset="0"/>
              </a:rPr>
              <a:t>Ausschwärmung</a:t>
            </a:r>
            <a:r>
              <a:rPr lang="hu-HU" altLang="hu-HU" dirty="0">
                <a:latin typeface="Arial" panose="020B0604020202020204" pitchFamily="34" charset="0"/>
              </a:rPr>
              <a:t> der </a:t>
            </a:r>
            <a:r>
              <a:rPr lang="hu-HU" altLang="hu-HU" dirty="0" err="1">
                <a:latin typeface="Arial" panose="020B0604020202020204" pitchFamily="34" charset="0"/>
              </a:rPr>
              <a:t>Neuralleiste</a:t>
            </a:r>
            <a:r>
              <a:rPr lang="hu-HU" altLang="hu-HU" dirty="0">
                <a:latin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</a:rPr>
              <a:t>Zellen</a:t>
            </a:r>
            <a:r>
              <a:rPr lang="hu-HU" altLang="hu-HU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hu-HU" altLang="hu-HU" sz="12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altLang="hu-HU" sz="1200" b="1" dirty="0" err="1" smtClean="0">
                <a:solidFill>
                  <a:srgbClr val="A50021"/>
                </a:solidFill>
                <a:latin typeface="Arial" panose="020B0604020202020204" pitchFamily="34" charset="0"/>
              </a:rPr>
              <a:t>dorsolateraler</a:t>
            </a:r>
            <a:r>
              <a:rPr lang="hu-HU" altLang="hu-HU" sz="1200" dirty="0" smtClean="0"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latin typeface="Arial" panose="020B0604020202020204" pitchFamily="34" charset="0"/>
              </a:rPr>
              <a:t>Weg</a:t>
            </a:r>
            <a:r>
              <a:rPr lang="hu-HU" altLang="hu-HU" sz="1200" dirty="0">
                <a:latin typeface="Arial" panose="020B0604020202020204" pitchFamily="34" charset="0"/>
              </a:rPr>
              <a:t> (</a:t>
            </a:r>
            <a:r>
              <a:rPr lang="hu-HU" altLang="hu-HU" sz="1200" dirty="0" err="1">
                <a:latin typeface="Arial" panose="020B0604020202020204" pitchFamily="34" charset="0"/>
              </a:rPr>
              <a:t>Melanozyten</a:t>
            </a:r>
            <a:r>
              <a:rPr lang="hu-HU" altLang="hu-HU" sz="12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altLang="hu-HU" sz="1200" b="1" dirty="0" err="1">
                <a:solidFill>
                  <a:srgbClr val="A50021"/>
                </a:solidFill>
                <a:latin typeface="Arial" panose="020B0604020202020204" pitchFamily="34" charset="0"/>
              </a:rPr>
              <a:t>ventraler</a:t>
            </a:r>
            <a:r>
              <a:rPr lang="hu-HU" altLang="hu-HU" sz="1200" dirty="0"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latin typeface="Arial" panose="020B0604020202020204" pitchFamily="34" charset="0"/>
              </a:rPr>
              <a:t>Weg</a:t>
            </a:r>
            <a:r>
              <a:rPr lang="hu-HU" altLang="hu-HU" sz="1200" dirty="0">
                <a:latin typeface="Arial" panose="020B0604020202020204" pitchFamily="34" charset="0"/>
              </a:rPr>
              <a:t>: </a:t>
            </a:r>
            <a:r>
              <a:rPr lang="hu-HU" altLang="hu-HU" sz="1200" dirty="0" err="1">
                <a:latin typeface="Arial" panose="020B0604020202020204" pitchFamily="34" charset="0"/>
              </a:rPr>
              <a:t>verschiedene</a:t>
            </a:r>
            <a:r>
              <a:rPr lang="hu-HU" altLang="hu-HU" sz="1200" dirty="0"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latin typeface="Arial" panose="020B0604020202020204" pitchFamily="34" charset="0"/>
              </a:rPr>
              <a:t>Ganglien</a:t>
            </a:r>
            <a:r>
              <a:rPr lang="hu-HU" altLang="hu-HU" sz="1200" dirty="0">
                <a:latin typeface="Arial" panose="020B0604020202020204" pitchFamily="34" charset="0"/>
              </a:rPr>
              <a:t>, </a:t>
            </a:r>
            <a:r>
              <a:rPr lang="hu-HU" altLang="hu-HU" sz="1200" dirty="0" err="1">
                <a:latin typeface="Arial" panose="020B0604020202020204" pitchFamily="34" charset="0"/>
              </a:rPr>
              <a:t>Nebennierenmark</a:t>
            </a:r>
            <a:endParaRPr lang="hu-HU" altLang="hu-HU" sz="1200" dirty="0">
              <a:latin typeface="Arial" panose="020B0604020202020204" pitchFamily="34" charset="0"/>
            </a:endParaRPr>
          </a:p>
        </p:txBody>
      </p:sp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3"/>
            <a:ext cx="4464496" cy="322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052736"/>
            <a:ext cx="5209680" cy="46984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55576" y="908720"/>
            <a:ext cx="16836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Neuralleiste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2996952"/>
            <a:ext cx="153961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Nervenzellen</a:t>
            </a:r>
            <a:r>
              <a:rPr lang="hu-HU" sz="1600" dirty="0" smtClean="0"/>
              <a:t> und </a:t>
            </a:r>
            <a:r>
              <a:rPr lang="hu-HU" sz="1600" dirty="0" err="1" smtClean="0"/>
              <a:t>Stützzellen</a:t>
            </a:r>
            <a:r>
              <a:rPr lang="hu-HU" sz="1600" dirty="0" smtClean="0"/>
              <a:t> der </a:t>
            </a:r>
            <a:r>
              <a:rPr lang="hu-HU" sz="1600" dirty="0" err="1" smtClean="0"/>
              <a:t>sensiblen</a:t>
            </a:r>
            <a:r>
              <a:rPr lang="hu-HU" sz="1600" dirty="0" smtClean="0"/>
              <a:t> </a:t>
            </a:r>
            <a:r>
              <a:rPr lang="hu-HU" sz="1600" b="1" dirty="0" err="1" smtClean="0"/>
              <a:t>Ganglien</a:t>
            </a:r>
            <a:endParaRPr lang="hu-HU" sz="16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83768" y="1340768"/>
            <a:ext cx="1656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Kraniale</a:t>
            </a:r>
            <a:r>
              <a:rPr lang="hu-HU" sz="1600" dirty="0" smtClean="0"/>
              <a:t> </a:t>
            </a:r>
            <a:r>
              <a:rPr lang="hu-HU" sz="1600" dirty="0" err="1" smtClean="0"/>
              <a:t>Auswanderung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44008" y="1052736"/>
            <a:ext cx="38164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CC99FF"/>
                </a:solidFill>
              </a:rPr>
              <a:t>Chondroblasten</a:t>
            </a:r>
            <a:r>
              <a:rPr lang="hu-HU" sz="1600" dirty="0" smtClean="0">
                <a:solidFill>
                  <a:srgbClr val="CC99FF"/>
                </a:solidFill>
              </a:rPr>
              <a:t>, </a:t>
            </a:r>
            <a:r>
              <a:rPr lang="hu-HU" sz="1600" dirty="0" err="1" smtClean="0">
                <a:solidFill>
                  <a:srgbClr val="CC99FF"/>
                </a:solidFill>
              </a:rPr>
              <a:t>Osteoblasten</a:t>
            </a:r>
            <a:r>
              <a:rPr lang="hu-HU" sz="1600" dirty="0" smtClean="0">
                <a:solidFill>
                  <a:srgbClr val="CC99FF"/>
                </a:solidFill>
              </a:rPr>
              <a:t>, </a:t>
            </a:r>
            <a:r>
              <a:rPr lang="hu-HU" sz="1600" dirty="0" err="1" smtClean="0">
                <a:solidFill>
                  <a:srgbClr val="CC99FF"/>
                </a:solidFill>
              </a:rPr>
              <a:t>Hirnhäute</a:t>
            </a:r>
            <a:r>
              <a:rPr lang="hu-HU" sz="1600" dirty="0" smtClean="0">
                <a:solidFill>
                  <a:srgbClr val="CC99FF"/>
                </a:solidFill>
              </a:rPr>
              <a:t>, BGW, </a:t>
            </a:r>
            <a:r>
              <a:rPr lang="hu-HU" sz="1600" u="sng" dirty="0" err="1" smtClean="0">
                <a:solidFill>
                  <a:srgbClr val="CC99FF"/>
                </a:solidFill>
              </a:rPr>
              <a:t>Odontoblasten</a:t>
            </a:r>
            <a:endParaRPr lang="hu-HU" sz="1600" u="sng" dirty="0">
              <a:solidFill>
                <a:srgbClr val="CC99FF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95736" y="2420888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Auswanderung</a:t>
            </a:r>
            <a:r>
              <a:rPr lang="hu-HU" sz="1600" dirty="0" smtClean="0"/>
              <a:t> mit </a:t>
            </a:r>
            <a:r>
              <a:rPr lang="hu-HU" sz="1600" dirty="0" err="1" smtClean="0"/>
              <a:t>dem</a:t>
            </a:r>
            <a:r>
              <a:rPr lang="hu-HU" sz="1600" dirty="0" smtClean="0"/>
              <a:t> N. </a:t>
            </a:r>
            <a:r>
              <a:rPr lang="hu-HU" sz="1600" dirty="0" err="1" smtClean="0"/>
              <a:t>vagus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44008" y="1916832"/>
            <a:ext cx="194421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Nervenzellen</a:t>
            </a:r>
            <a:r>
              <a:rPr lang="hu-HU" sz="1600" dirty="0" smtClean="0"/>
              <a:t> und </a:t>
            </a:r>
            <a:r>
              <a:rPr lang="hu-HU" sz="1600" dirty="0" err="1" smtClean="0"/>
              <a:t>Stützzellen</a:t>
            </a:r>
            <a:r>
              <a:rPr lang="hu-HU" sz="1600" dirty="0" smtClean="0"/>
              <a:t> der </a:t>
            </a:r>
            <a:r>
              <a:rPr lang="hu-HU" sz="1600" dirty="0" err="1" smtClean="0"/>
              <a:t>parasympathischen</a:t>
            </a:r>
            <a:r>
              <a:rPr lang="hu-HU" sz="1600" dirty="0" smtClean="0"/>
              <a:t> </a:t>
            </a:r>
            <a:r>
              <a:rPr lang="hu-HU" sz="1600" b="1" dirty="0" err="1" smtClean="0"/>
              <a:t>Ganglien</a:t>
            </a:r>
            <a:endParaRPr lang="hu-HU" sz="16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411760" y="3284984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Auswanderung</a:t>
            </a:r>
            <a:r>
              <a:rPr lang="hu-HU" sz="1600" dirty="0" smtClean="0"/>
              <a:t> </a:t>
            </a:r>
            <a:r>
              <a:rPr lang="hu-HU" sz="1600" dirty="0" err="1" smtClean="0"/>
              <a:t>zum</a:t>
            </a:r>
            <a:r>
              <a:rPr lang="hu-HU" sz="1600" dirty="0" smtClean="0"/>
              <a:t> </a:t>
            </a:r>
            <a:r>
              <a:rPr lang="hu-HU" sz="1600" dirty="0" err="1" smtClean="0"/>
              <a:t>Herzen</a:t>
            </a:r>
            <a:endParaRPr lang="hu-HU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44008" y="3212976"/>
            <a:ext cx="30963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CC99FF"/>
                </a:solidFill>
              </a:rPr>
              <a:t>Herz</a:t>
            </a:r>
            <a:r>
              <a:rPr lang="hu-HU" sz="1600" dirty="0" smtClean="0">
                <a:solidFill>
                  <a:srgbClr val="CC99FF"/>
                </a:solidFill>
              </a:rPr>
              <a:t> (</a:t>
            </a:r>
            <a:r>
              <a:rPr lang="hu-HU" sz="1600" dirty="0" err="1" smtClean="0">
                <a:solidFill>
                  <a:srgbClr val="CC99FF"/>
                </a:solidFill>
              </a:rPr>
              <a:t>Septum</a:t>
            </a:r>
            <a:r>
              <a:rPr lang="hu-HU" sz="1600" dirty="0" smtClean="0">
                <a:solidFill>
                  <a:srgbClr val="CC99FF"/>
                </a:solidFill>
              </a:rPr>
              <a:t> </a:t>
            </a:r>
            <a:r>
              <a:rPr lang="hu-HU" sz="1600" dirty="0" err="1" smtClean="0">
                <a:solidFill>
                  <a:srgbClr val="CC99FF"/>
                </a:solidFill>
              </a:rPr>
              <a:t>aorticopulmonale</a:t>
            </a:r>
            <a:r>
              <a:rPr lang="hu-HU" sz="1600" dirty="0" smtClean="0">
                <a:solidFill>
                  <a:srgbClr val="CC99FF"/>
                </a:solidFill>
              </a:rPr>
              <a:t>)</a:t>
            </a:r>
            <a:endParaRPr lang="hu-HU" sz="1600" dirty="0">
              <a:solidFill>
                <a:srgbClr val="CC99FF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411760" y="4293096"/>
            <a:ext cx="1512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Auswanderung</a:t>
            </a:r>
            <a:r>
              <a:rPr lang="hu-HU" sz="1600" dirty="0" smtClean="0"/>
              <a:t> </a:t>
            </a:r>
            <a:r>
              <a:rPr lang="hu-HU" sz="1600" dirty="0" err="1" smtClean="0"/>
              <a:t>zum</a:t>
            </a:r>
            <a:r>
              <a:rPr lang="hu-HU" sz="1600" dirty="0" smtClean="0"/>
              <a:t> </a:t>
            </a:r>
            <a:r>
              <a:rPr lang="hu-HU" sz="1600" dirty="0" err="1" smtClean="0"/>
              <a:t>Rumpf</a:t>
            </a:r>
            <a:endParaRPr lang="hu-HU" sz="1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228184" y="3573016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6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644008" y="3789040"/>
            <a:ext cx="237626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Nervenzellen</a:t>
            </a:r>
            <a:r>
              <a:rPr lang="hu-HU" sz="1600" dirty="0" smtClean="0"/>
              <a:t> und </a:t>
            </a:r>
            <a:r>
              <a:rPr lang="hu-HU" sz="1600" dirty="0" err="1" smtClean="0"/>
              <a:t>Stützzellen</a:t>
            </a:r>
            <a:r>
              <a:rPr lang="hu-HU" sz="1600" dirty="0" smtClean="0"/>
              <a:t> der </a:t>
            </a:r>
            <a:r>
              <a:rPr lang="hu-HU" sz="1600" dirty="0" err="1" smtClean="0"/>
              <a:t>sympathischen</a:t>
            </a:r>
            <a:r>
              <a:rPr lang="hu-HU" sz="1600" dirty="0" smtClean="0"/>
              <a:t> </a:t>
            </a:r>
            <a:r>
              <a:rPr lang="hu-HU" sz="1600" b="1" dirty="0" err="1" smtClean="0"/>
              <a:t>Ganglien</a:t>
            </a:r>
            <a:r>
              <a:rPr lang="hu-HU" sz="1600" dirty="0" smtClean="0"/>
              <a:t>, </a:t>
            </a:r>
            <a:r>
              <a:rPr lang="hu-HU" sz="1600" dirty="0" err="1" smtClean="0">
                <a:solidFill>
                  <a:srgbClr val="CC99FF"/>
                </a:solidFill>
              </a:rPr>
              <a:t>Melanozyten</a:t>
            </a:r>
            <a:r>
              <a:rPr lang="hu-HU" sz="1600" dirty="0" smtClean="0">
                <a:solidFill>
                  <a:srgbClr val="CC99FF"/>
                </a:solidFill>
              </a:rPr>
              <a:t>,</a:t>
            </a:r>
          </a:p>
          <a:p>
            <a:pPr algn="ctr"/>
            <a:r>
              <a:rPr lang="hu-HU" sz="1600" dirty="0" smtClean="0">
                <a:solidFill>
                  <a:srgbClr val="CC99FF"/>
                </a:solidFill>
              </a:rPr>
              <a:t>Mark der </a:t>
            </a:r>
            <a:r>
              <a:rPr lang="hu-HU" sz="1600" dirty="0" err="1" smtClean="0">
                <a:solidFill>
                  <a:srgbClr val="CC99FF"/>
                </a:solidFill>
              </a:rPr>
              <a:t>Nebenniere</a:t>
            </a:r>
            <a:endParaRPr lang="hu-HU" sz="1600" dirty="0">
              <a:solidFill>
                <a:srgbClr val="CC99FF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555776" y="5229200"/>
            <a:ext cx="1512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Sakrale</a:t>
            </a:r>
            <a:r>
              <a:rPr lang="hu-HU" sz="1600" dirty="0" smtClean="0"/>
              <a:t> </a:t>
            </a:r>
            <a:r>
              <a:rPr lang="hu-HU" sz="1600" dirty="0" err="1" smtClean="0"/>
              <a:t>Auswanderung</a:t>
            </a:r>
            <a:endParaRPr lang="hu-HU" sz="16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72000" y="5301208"/>
            <a:ext cx="19442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Nervenzellen</a:t>
            </a:r>
            <a:r>
              <a:rPr lang="hu-HU" sz="1600" dirty="0" smtClean="0"/>
              <a:t> und </a:t>
            </a:r>
            <a:r>
              <a:rPr lang="hu-HU" sz="1600" dirty="0" err="1" smtClean="0"/>
              <a:t>Stützzellen</a:t>
            </a:r>
            <a:r>
              <a:rPr lang="hu-HU" sz="1600" dirty="0" smtClean="0"/>
              <a:t> </a:t>
            </a:r>
            <a:r>
              <a:rPr lang="hu-HU" sz="1600" dirty="0" err="1" smtClean="0"/>
              <a:t>im</a:t>
            </a:r>
            <a:r>
              <a:rPr lang="hu-HU" sz="1600" dirty="0" smtClean="0"/>
              <a:t> </a:t>
            </a:r>
            <a:r>
              <a:rPr lang="hu-HU" sz="1600" dirty="0" err="1" smtClean="0"/>
              <a:t>Darmkanal</a:t>
            </a:r>
            <a:endParaRPr lang="hu-HU" sz="1600" dirty="0"/>
          </a:p>
        </p:txBody>
      </p:sp>
      <p:pic>
        <p:nvPicPr>
          <p:cNvPr id="18" name="Picture 19" descr="C:\oktatás\Dev_Biol\C2.BMP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228184" y="0"/>
            <a:ext cx="1065180" cy="1052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20" descr="C:\oktatás\Dev_Biol\C3.BMP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812360" y="2852936"/>
            <a:ext cx="965200" cy="133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1" descr="C:\oktatás\Dev_Biol\C4.BMP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876256" y="1412776"/>
            <a:ext cx="660400" cy="109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2" descr="C:\oktatás\Dev_Biol\C7.BMP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7380312" y="548680"/>
            <a:ext cx="792088" cy="507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23" descr="C:\oktatás\Dev_Biol\C6.BMP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5004048" y="0"/>
            <a:ext cx="991022" cy="1068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églalap 23"/>
          <p:cNvSpPr/>
          <p:nvPr/>
        </p:nvSpPr>
        <p:spPr>
          <a:xfrm>
            <a:off x="3851920" y="0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200" b="1" dirty="0" err="1" smtClean="0"/>
              <a:t>Schlundbögen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698500" y="762000"/>
            <a:ext cx="81407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hu-H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 </a:t>
            </a:r>
            <a:r>
              <a:rPr lang="hu-HU" altLang="hu-HU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Neuralleiste</a:t>
            </a:r>
            <a:r>
              <a:rPr lang="hu-HU" altLang="hu-H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hu-HU" altLang="hu-HU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Ganglionleiste</a:t>
            </a:r>
            <a:r>
              <a:rPr lang="hu-HU" altLang="hu-H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hu-HU" altLang="hu-H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</a:t>
            </a:r>
            <a:r>
              <a:rPr lang="hu-HU" altLang="hu-HU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das</a:t>
            </a:r>
            <a:r>
              <a:rPr lang="hu-HU" altLang="hu-H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„</a:t>
            </a:r>
            <a:r>
              <a:rPr lang="hu-HU" altLang="hu-HU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vierte</a:t>
            </a:r>
            <a:r>
              <a:rPr lang="hu-HU" altLang="hu-H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Keimblatt</a:t>
            </a:r>
            <a:r>
              <a:rPr lang="hu-HU" altLang="hu-H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”?</a:t>
            </a:r>
            <a:endParaRPr lang="hu-HU" altLang="hu-HU" sz="1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200000"/>
              <a:buFontTx/>
              <a:buChar char="•"/>
              <a:defRPr/>
            </a:pPr>
            <a:r>
              <a:rPr lang="hu-HU" altLang="hu-HU" sz="1400" dirty="0"/>
              <a:t>	</a:t>
            </a:r>
            <a:r>
              <a:rPr lang="hu-HU" altLang="hu-HU" sz="1400" dirty="0" err="1" smtClean="0"/>
              <a:t>keine</a:t>
            </a:r>
            <a:r>
              <a:rPr lang="hu-HU" altLang="hu-HU" sz="1400" dirty="0" smtClean="0"/>
              <a:t> </a:t>
            </a:r>
            <a:r>
              <a:rPr lang="hu-HU" altLang="hu-HU" sz="1400" dirty="0" err="1"/>
              <a:t>Schichtbildung</a:t>
            </a:r>
            <a:r>
              <a:rPr lang="hu-HU" altLang="hu-HU" sz="1400" dirty="0"/>
              <a:t> (</a:t>
            </a:r>
            <a:r>
              <a:rPr lang="hu-HU" altLang="hu-HU" sz="1400" dirty="0" err="1"/>
              <a:t>Abwesenheit</a:t>
            </a:r>
            <a:r>
              <a:rPr lang="hu-HU" altLang="hu-HU" sz="1400" dirty="0"/>
              <a:t> von </a:t>
            </a:r>
            <a:r>
              <a:rPr lang="hu-HU" altLang="hu-HU" sz="1400" dirty="0" err="1"/>
              <a:t>Cadherinen</a:t>
            </a:r>
            <a:r>
              <a:rPr lang="hu-HU" altLang="hu-HU" sz="1400" dirty="0"/>
              <a:t>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200000"/>
              <a:buFontTx/>
              <a:buChar char="•"/>
              <a:defRPr/>
            </a:pPr>
            <a:r>
              <a:rPr lang="hu-HU" altLang="hu-HU" sz="1400" dirty="0"/>
              <a:t>	</a:t>
            </a:r>
            <a:r>
              <a:rPr lang="hu-HU" altLang="hu-HU" sz="1400" dirty="0" err="1"/>
              <a:t>Auswanderungsfähigkeit</a:t>
            </a:r>
            <a:r>
              <a:rPr lang="hu-HU" altLang="hu-HU" sz="1400" dirty="0"/>
              <a:t> (</a:t>
            </a:r>
            <a:r>
              <a:rPr lang="hu-HU" altLang="hu-HU" sz="1400" dirty="0" err="1"/>
              <a:t>Migration</a:t>
            </a:r>
            <a:r>
              <a:rPr lang="hu-HU" altLang="hu-HU" sz="1400" dirty="0"/>
              <a:t>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200000"/>
              <a:buFontTx/>
              <a:buChar char="•"/>
              <a:defRPr/>
            </a:pPr>
            <a:r>
              <a:rPr lang="hu-HU" altLang="hu-HU" sz="1400" dirty="0"/>
              <a:t>	</a:t>
            </a:r>
            <a:r>
              <a:rPr lang="hu-HU" altLang="hu-HU" sz="1400" dirty="0" err="1"/>
              <a:t>Vielfältigkeit</a:t>
            </a:r>
            <a:r>
              <a:rPr lang="hu-HU" altLang="hu-HU" sz="1400" dirty="0"/>
              <a:t> der </a:t>
            </a:r>
            <a:r>
              <a:rPr lang="hu-HU" altLang="hu-HU" sz="1400" dirty="0" err="1"/>
              <a:t>Zielgeweben</a:t>
            </a:r>
            <a:endParaRPr lang="hu-HU" altLang="hu-HU" sz="1400" dirty="0"/>
          </a:p>
          <a:p>
            <a:pPr>
              <a:spcBef>
                <a:spcPct val="50000"/>
              </a:spcBef>
              <a:buClr>
                <a:schemeClr val="tx2"/>
              </a:buClr>
              <a:buSzPct val="200000"/>
              <a:buFontTx/>
              <a:buChar char="•"/>
              <a:defRPr/>
            </a:pPr>
            <a:r>
              <a:rPr lang="hu-HU" altLang="hu-HU" sz="1400" dirty="0"/>
              <a:t>	</a:t>
            </a:r>
            <a:r>
              <a:rPr lang="hu-HU" altLang="hu-HU" sz="1400" dirty="0" err="1"/>
              <a:t>ektodermales</a:t>
            </a:r>
            <a:r>
              <a:rPr lang="hu-HU" altLang="hu-HU" sz="1400" dirty="0"/>
              <a:t> </a:t>
            </a:r>
            <a:r>
              <a:rPr lang="hu-HU" altLang="hu-HU" sz="1400" dirty="0" err="1"/>
              <a:t>Mesenchym</a:t>
            </a:r>
            <a:r>
              <a:rPr lang="hu-HU" altLang="hu-HU" sz="1400" dirty="0"/>
              <a:t> - </a:t>
            </a:r>
            <a:r>
              <a:rPr lang="hu-HU" altLang="hu-HU" sz="1400" b="1" dirty="0" err="1">
                <a:solidFill>
                  <a:srgbClr val="CC99FF"/>
                </a:solidFill>
              </a:rPr>
              <a:t>Ektomesenchym</a:t>
            </a:r>
            <a:r>
              <a:rPr lang="hu-HU" altLang="hu-HU" sz="1400" b="1" dirty="0">
                <a:solidFill>
                  <a:srgbClr val="CC99FF"/>
                </a:solidFill>
              </a:rPr>
              <a:t>, </a:t>
            </a:r>
            <a:r>
              <a:rPr lang="hu-HU" altLang="hu-HU" sz="1400" b="1" dirty="0" err="1" smtClean="0">
                <a:solidFill>
                  <a:srgbClr val="CC99FF"/>
                </a:solidFill>
              </a:rPr>
              <a:t>Mesektoderm</a:t>
            </a:r>
            <a:endParaRPr lang="hu-HU" altLang="hu-HU" sz="1400" b="1" dirty="0">
              <a:solidFill>
                <a:srgbClr val="CC99FF"/>
              </a:solidFill>
            </a:endParaRPr>
          </a:p>
        </p:txBody>
      </p:sp>
      <p:pic>
        <p:nvPicPr>
          <p:cNvPr id="26629" name="Picture 1029" descr="C:\oktatás\Dev_Biol\emryo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32700" y="574675"/>
            <a:ext cx="7858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6307" t="43132" r="41663" b="34609"/>
          <a:stretch>
            <a:fillRect/>
          </a:stretch>
        </p:blipFill>
        <p:spPr bwMode="auto">
          <a:xfrm>
            <a:off x="1619672" y="3429000"/>
            <a:ext cx="62646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Képtalálat a következ&amp;odblac;re: „placod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294481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églalap 2"/>
          <p:cNvSpPr>
            <a:spLocks noChangeArrowheads="1"/>
          </p:cNvSpPr>
          <p:nvPr/>
        </p:nvSpPr>
        <p:spPr bwMode="auto">
          <a:xfrm>
            <a:off x="2252290" y="692150"/>
            <a:ext cx="1666034" cy="27699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Hypophysenplakode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hu-HU" altLang="hu-HU" sz="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Riech-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Linsen-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Trigeminus-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Ohr-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Epibranchiale-</a:t>
            </a:r>
            <a:endParaRPr lang="hu-HU" altLang="hu-HU" sz="1400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hu-HU" altLang="hu-HU" sz="1400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hu-HU" altLang="hu-HU" sz="10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hu-HU" altLang="hu-HU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hu-HU" altLang="hu-HU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5" name="Téglalap 2"/>
          <p:cNvSpPr>
            <a:spLocks noChangeArrowheads="1"/>
          </p:cNvSpPr>
          <p:nvPr/>
        </p:nvSpPr>
        <p:spPr bwMode="auto">
          <a:xfrm>
            <a:off x="3851275" y="692150"/>
            <a:ext cx="5113338" cy="26161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Rathke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Tasche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sz="1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Adenohypophyse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hu-HU" altLang="hu-HU" sz="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Riechepithelium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Linse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Ggl.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trigeminale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z.T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.)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häutiges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Labyrinth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,  Ggl.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spirale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+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vestibulare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. </a:t>
            </a:r>
            <a:r>
              <a:rPr lang="hu-HU" altLang="hu-HU" sz="1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(VIII.)</a:t>
            </a:r>
            <a:endParaRPr lang="hu-HU" altLang="hu-H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--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Induziert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Geschmacksknospen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 Ggl.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geniculi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sz="1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(VII.), 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Ggl. inf. (IX</a:t>
            </a:r>
            <a:r>
              <a:rPr lang="hu-HU" altLang="hu-HU" sz="1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und </a:t>
            </a:r>
            <a:r>
              <a:rPr lang="hu-HU" altLang="hu-HU" sz="1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X</a:t>
            </a:r>
            <a:r>
              <a:rPr lang="hu-HU" altLang="hu-HU" sz="1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GHN)</a:t>
            </a:r>
            <a:r>
              <a:rPr lang="hu-HU" altLang="hu-HU" sz="1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endParaRPr lang="hu-HU" altLang="hu-HU" dirty="0" smtClean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hu-HU" altLang="hu-HU" dirty="0" smtClean="0">
              <a:solidFill>
                <a:srgbClr val="00B0F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hu-HU" altLang="hu-HU" sz="14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10246" name="Téglalap 7"/>
          <p:cNvSpPr>
            <a:spLocks noChangeArrowheads="1"/>
          </p:cNvSpPr>
          <p:nvPr/>
        </p:nvSpPr>
        <p:spPr bwMode="auto">
          <a:xfrm>
            <a:off x="2484438" y="260350"/>
            <a:ext cx="1330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Plakoden</a:t>
            </a:r>
            <a:endParaRPr lang="hu-HU" altLang="hu-HU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7" name="Téglalap 8"/>
          <p:cNvSpPr>
            <a:spLocks noChangeArrowheads="1"/>
          </p:cNvSpPr>
          <p:nvPr/>
        </p:nvSpPr>
        <p:spPr bwMode="auto">
          <a:xfrm>
            <a:off x="3924300" y="260350"/>
            <a:ext cx="123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Derivate</a:t>
            </a:r>
            <a:endParaRPr lang="hu-HU" altLang="hu-HU" dirty="0"/>
          </a:p>
        </p:txBody>
      </p:sp>
      <p:pic>
        <p:nvPicPr>
          <p:cNvPr id="10244" name="Picture 4" descr="Képtalálat a következ&amp;odblac;re: „placod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04864"/>
            <a:ext cx="17446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ktum 1"/>
          <p:cNvGraphicFramePr>
            <a:graphicFrameLocks noChangeAspect="1"/>
          </p:cNvGraphicFramePr>
          <p:nvPr/>
        </p:nvGraphicFramePr>
        <p:xfrm>
          <a:off x="977900" y="908050"/>
          <a:ext cx="7188200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6742857" imgH="4622222" progId="">
                  <p:embed/>
                </p:oleObj>
              </mc:Choice>
              <mc:Fallback>
                <p:oleObj name="Image" r:id="rId3" imgW="6742857" imgH="4622222" progId="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908050"/>
                        <a:ext cx="7188200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2" descr="C:\Users\minko\allimages carlson\M9780323053853-013-f001.jpg"/>
          <p:cNvPicPr>
            <a:picLocks noChangeAspect="1" noChangeArrowheads="1"/>
          </p:cNvPicPr>
          <p:nvPr/>
        </p:nvPicPr>
        <p:blipFill>
          <a:blip r:embed="rId5" cstate="print"/>
          <a:srcRect b="5214"/>
          <a:stretch>
            <a:fillRect/>
          </a:stretch>
        </p:blipFill>
        <p:spPr bwMode="auto">
          <a:xfrm>
            <a:off x="762000" y="977900"/>
            <a:ext cx="76200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Szövegdoboz 2"/>
          <p:cNvSpPr txBox="1">
            <a:spLocks noChangeArrowheads="1"/>
          </p:cNvSpPr>
          <p:nvPr/>
        </p:nvSpPr>
        <p:spPr bwMode="auto">
          <a:xfrm>
            <a:off x="1688768" y="116632"/>
            <a:ext cx="5663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Gehirnnerv-Ganglia</a:t>
            </a:r>
            <a:r>
              <a:rPr lang="hu-HU" altLang="hu-H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hu-HU" altLang="hu-HU" b="1" dirty="0" err="1" smtClean="0">
                <a:solidFill>
                  <a:srgbClr val="6699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z.T</a:t>
            </a:r>
            <a:r>
              <a:rPr lang="hu-HU" altLang="hu-HU" b="1" dirty="0" smtClean="0">
                <a:solidFill>
                  <a:srgbClr val="6699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hu-HU" altLang="hu-HU" b="1" dirty="0" err="1" smtClean="0">
                <a:solidFill>
                  <a:srgbClr val="6699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aus</a:t>
            </a:r>
            <a:r>
              <a:rPr lang="hu-HU" altLang="hu-HU" b="1" dirty="0" smtClean="0">
                <a:solidFill>
                  <a:srgbClr val="6699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b="1" dirty="0" err="1" smtClean="0">
                <a:solidFill>
                  <a:srgbClr val="6699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Plakoden</a:t>
            </a:r>
            <a:r>
              <a:rPr lang="hu-HU" altLang="hu-H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hu-HU" altLang="hu-H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z. T. </a:t>
            </a:r>
            <a:r>
              <a:rPr lang="hu-HU" altLang="hu-HU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aus</a:t>
            </a:r>
            <a:r>
              <a:rPr lang="hu-HU" altLang="hu-HU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der </a:t>
            </a:r>
            <a:r>
              <a:rPr lang="hu-HU" altLang="hu-HU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Neuralleiste</a:t>
            </a:r>
            <a:endParaRPr lang="hu-HU" altLang="hu-HU" sz="2400" b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580188" y="620713"/>
            <a:ext cx="152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 b="1" u="none"/>
              <a:t>Abfaltung</a:t>
            </a:r>
            <a:endParaRPr lang="hu-HU" altLang="hu-HU" sz="1800" b="1" u="none"/>
          </a:p>
        </p:txBody>
      </p:sp>
      <p:pic>
        <p:nvPicPr>
          <p:cNvPr id="51202" name="Picture 2" descr="Képtalálat a következőre: „abfaltung des embryo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429250" cy="5943601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28184" y="1340768"/>
            <a:ext cx="26647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hu-HU" altLang="hu-HU" sz="1600" b="1" dirty="0" err="1" smtClean="0">
                <a:solidFill>
                  <a:schemeClr val="accent2"/>
                </a:solidFill>
              </a:rPr>
              <a:t>Sulcus</a:t>
            </a:r>
            <a:r>
              <a:rPr lang="hu-HU" altLang="hu-HU" sz="1600" b="1" dirty="0" smtClean="0">
                <a:solidFill>
                  <a:schemeClr val="accent2"/>
                </a:solidFill>
              </a:rPr>
              <a:t> </a:t>
            </a:r>
            <a:r>
              <a:rPr lang="hu-HU" altLang="hu-HU" sz="1600" b="1" dirty="0" err="1" smtClean="0">
                <a:solidFill>
                  <a:schemeClr val="accent2"/>
                </a:solidFill>
              </a:rPr>
              <a:t>amnio-embryonalis</a:t>
            </a:r>
            <a:endParaRPr lang="hu-HU" altLang="hu-HU" sz="1600" b="1" dirty="0" smtClean="0">
              <a:solidFill>
                <a:schemeClr val="accent2"/>
              </a:solidFill>
            </a:endParaRPr>
          </a:p>
          <a:p>
            <a:endParaRPr lang="hu-HU" altLang="hu-HU" sz="1600" b="1" dirty="0" smtClean="0"/>
          </a:p>
          <a:p>
            <a:endParaRPr lang="hu-HU" altLang="hu-HU" sz="1600" b="1" dirty="0"/>
          </a:p>
          <a:p>
            <a:r>
              <a:rPr lang="hu-HU" altLang="hu-HU" sz="1600" b="1" dirty="0" err="1" smtClean="0"/>
              <a:t>k</a:t>
            </a:r>
            <a:r>
              <a:rPr lang="hu-HU" altLang="hu-HU" sz="1600" b="1" u="none" dirty="0" err="1" smtClean="0"/>
              <a:t>ranial</a:t>
            </a:r>
            <a:r>
              <a:rPr lang="hu-HU" altLang="hu-HU" sz="1600" b="1" u="none" dirty="0" smtClean="0"/>
              <a:t> - </a:t>
            </a:r>
            <a:r>
              <a:rPr lang="hu-HU" altLang="hu-HU" sz="1600" b="1" u="none" dirty="0" err="1" smtClean="0"/>
              <a:t>kaudal</a:t>
            </a:r>
            <a:endParaRPr lang="hu-HU" altLang="hu-HU" sz="1600" b="1" u="none" dirty="0"/>
          </a:p>
          <a:p>
            <a:endParaRPr lang="hu-HU" altLang="hu-HU" sz="1600" b="1" u="none" dirty="0"/>
          </a:p>
          <a:p>
            <a:r>
              <a:rPr lang="hu-HU" altLang="hu-HU" sz="1600" b="1" u="none" dirty="0" err="1"/>
              <a:t>lateral</a:t>
            </a:r>
            <a:endParaRPr lang="hu-HU" altLang="hu-HU" sz="16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864096"/>
          </a:xfrm>
        </p:spPr>
        <p:txBody>
          <a:bodyPr>
            <a:normAutofit/>
          </a:bodyPr>
          <a:lstStyle/>
          <a:p>
            <a:r>
              <a:rPr lang="hu-HU" sz="1800" dirty="0" smtClean="0"/>
              <a:t>Gastrulation definiert die endgültigen Körperachsen</a:t>
            </a:r>
            <a:endParaRPr lang="hu-HU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9792" y="3068960"/>
            <a:ext cx="2952328" cy="576064"/>
          </a:xfrm>
        </p:spPr>
        <p:txBody>
          <a:bodyPr/>
          <a:lstStyle/>
          <a:p>
            <a:r>
              <a:rPr lang="hu-HU" sz="1600" dirty="0" smtClean="0"/>
              <a:t>Primitivstreifen  -&gt; caudal</a:t>
            </a:r>
          </a:p>
          <a:p>
            <a:r>
              <a:rPr lang="hu-HU" sz="1600" dirty="0" smtClean="0"/>
              <a:t>Prächordalplatte  -&gt;cranial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 r="69687" b="38270"/>
          <a:stretch>
            <a:fillRect/>
          </a:stretch>
        </p:blipFill>
        <p:spPr bwMode="auto">
          <a:xfrm>
            <a:off x="251520" y="1484784"/>
            <a:ext cx="23309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feld 11"/>
          <p:cNvSpPr txBox="1"/>
          <p:nvPr/>
        </p:nvSpPr>
        <p:spPr>
          <a:xfrm>
            <a:off x="2627784" y="191683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Dorsalisationssignal</a:t>
            </a:r>
            <a:endParaRPr lang="hu-HU" sz="1400" dirty="0" smtClean="0">
              <a:solidFill>
                <a:srgbClr val="0070C0"/>
              </a:solidFill>
            </a:endParaRPr>
          </a:p>
          <a:p>
            <a:r>
              <a:rPr lang="hu-HU" sz="1400" dirty="0" err="1" smtClean="0"/>
              <a:t>Ventralisationssignal</a:t>
            </a:r>
            <a:endParaRPr lang="hu-HU" sz="1400" dirty="0">
              <a:solidFill>
                <a:srgbClr val="FFC000"/>
              </a:solidFill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2555776" y="1340768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-&gt; </a:t>
            </a:r>
            <a:r>
              <a:rPr kumimoji="0" lang="hu-H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Epiblast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+    </a:t>
            </a:r>
            <a:r>
              <a:rPr kumimoji="0" lang="hu-H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Hypoblast</a:t>
            </a:r>
            <a:endParaRPr lang="hu-HU" sz="1200" kern="0" dirty="0" smtClean="0">
              <a:solidFill>
                <a:srgbClr val="FFC000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hu-H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dorsal</a:t>
            </a: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</a:rPr>
              <a:t>	             </a:t>
            </a:r>
            <a:r>
              <a:rPr kumimoji="0" lang="hu-H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</a:rPr>
              <a:t>ventral</a:t>
            </a: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635896" y="116632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/>
              <a:t>Körperachsen</a:t>
            </a:r>
            <a:endParaRPr lang="hu-HU" b="1" dirty="0"/>
          </a:p>
        </p:txBody>
      </p:sp>
      <p:pic>
        <p:nvPicPr>
          <p:cNvPr id="22" name="Kép 21"/>
          <p:cNvPicPr/>
          <p:nvPr/>
        </p:nvPicPr>
        <p:blipFill>
          <a:blip r:embed="rId3" cstate="print"/>
          <a:srcRect l="26633" t="56600" r="30754" b="4365"/>
          <a:stretch>
            <a:fillRect/>
          </a:stretch>
        </p:blipFill>
        <p:spPr bwMode="auto">
          <a:xfrm>
            <a:off x="2483768" y="4005064"/>
            <a:ext cx="51846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ím 1"/>
          <p:cNvSpPr txBox="1">
            <a:spLocks/>
          </p:cNvSpPr>
          <p:nvPr/>
        </p:nvSpPr>
        <p:spPr bwMode="auto">
          <a:xfrm>
            <a:off x="2771800" y="5982816"/>
            <a:ext cx="5254352" cy="8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Anterior 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Visceral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Endoderm (AVE): 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Kopf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3203848" y="116632"/>
            <a:ext cx="288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 smtClean="0">
                <a:latin typeface="Arial" charset="0"/>
              </a:rPr>
              <a:t>Körperachsen</a:t>
            </a:r>
            <a:endParaRPr lang="hu-HU" sz="2800" b="1" dirty="0">
              <a:latin typeface="Arial" charset="0"/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265222" name="Picture 6" descr="C:\oktatás\FETAL\neuralisation1c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1717675"/>
            <a:ext cx="1944688" cy="4384675"/>
          </a:xfrm>
          <a:prstGeom prst="rect">
            <a:avLst/>
          </a:prstGeom>
          <a:noFill/>
        </p:spPr>
      </p:pic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179512" y="1844824"/>
            <a:ext cx="19224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u-HU" sz="1600" b="1" dirty="0" err="1" smtClean="0">
                <a:latin typeface="Arial" charset="0"/>
              </a:rPr>
              <a:t>Prächordalplatte</a:t>
            </a:r>
            <a:endParaRPr lang="hu-HU" sz="1600" b="1" dirty="0">
              <a:latin typeface="Arial" charset="0"/>
            </a:endParaRP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1258888" y="6021388"/>
            <a:ext cx="2160984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u-HU" sz="1600" dirty="0" err="1" smtClean="0">
                <a:latin typeface="Arial" charset="0"/>
              </a:rPr>
              <a:t>Cloacamembran</a:t>
            </a:r>
            <a:endParaRPr lang="hu-HU" sz="1600" dirty="0">
              <a:latin typeface="Arial" charset="0"/>
            </a:endParaRP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0" y="1268760"/>
            <a:ext cx="241344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600" dirty="0" smtClean="0">
                <a:latin typeface="Arial" charset="0"/>
              </a:rPr>
              <a:t>Mb. </a:t>
            </a:r>
            <a:r>
              <a:rPr lang="hu-HU" sz="1600" dirty="0" err="1" smtClean="0">
                <a:latin typeface="Arial" charset="0"/>
              </a:rPr>
              <a:t>buccopharyngea</a:t>
            </a:r>
            <a:endParaRPr lang="hu-HU" sz="1600" dirty="0">
              <a:latin typeface="Arial" charset="0"/>
            </a:endParaRPr>
          </a:p>
        </p:txBody>
      </p:sp>
      <p:sp>
        <p:nvSpPr>
          <p:cNvPr id="265227" name="AutoShape 11"/>
          <p:cNvSpPr>
            <a:spLocks noChangeArrowheads="1"/>
          </p:cNvSpPr>
          <p:nvPr/>
        </p:nvSpPr>
        <p:spPr bwMode="auto">
          <a:xfrm>
            <a:off x="2627784" y="620688"/>
            <a:ext cx="2735262" cy="1584176"/>
          </a:xfrm>
          <a:prstGeom prst="wedgeRoundRectCallout">
            <a:avLst>
              <a:gd name="adj1" fmla="val -35491"/>
              <a:gd name="adj2" fmla="val 700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u-HU" sz="1600" b="1" dirty="0" smtClean="0">
                <a:solidFill>
                  <a:srgbClr val="FF0000"/>
                </a:solidFill>
                <a:latin typeface="Arial" charset="0"/>
              </a:rPr>
              <a:t>AVE:</a:t>
            </a:r>
            <a:r>
              <a:rPr lang="hu-HU" sz="1600" b="1" dirty="0" smtClean="0">
                <a:latin typeface="Arial" charset="0"/>
              </a:rPr>
              <a:t> mit „</a:t>
            </a:r>
            <a:r>
              <a:rPr lang="hu-HU" sz="1600" b="1" dirty="0" err="1" smtClean="0">
                <a:solidFill>
                  <a:srgbClr val="FF0000"/>
                </a:solidFill>
                <a:latin typeface="Arial" charset="0"/>
              </a:rPr>
              <a:t>Kopf</a:t>
            </a:r>
            <a:r>
              <a:rPr lang="hu-HU" sz="1600" b="1" dirty="0" err="1" smtClean="0">
                <a:latin typeface="Arial" charset="0"/>
              </a:rPr>
              <a:t>bildenden</a:t>
            </a:r>
            <a:r>
              <a:rPr lang="hu-HU" sz="1600" b="1" dirty="0" smtClean="0">
                <a:latin typeface="Arial" charset="0"/>
              </a:rPr>
              <a:t>” </a:t>
            </a:r>
            <a:r>
              <a:rPr lang="hu-HU" sz="1600" b="1" dirty="0" err="1" smtClean="0">
                <a:latin typeface="Arial" charset="0"/>
              </a:rPr>
              <a:t>Genen</a:t>
            </a:r>
            <a:r>
              <a:rPr lang="hu-HU" sz="1600" b="1" dirty="0" smtClean="0">
                <a:latin typeface="Arial" charset="0"/>
              </a:rPr>
              <a:t>:</a:t>
            </a:r>
            <a:endParaRPr lang="hu-HU" sz="1600" b="1" dirty="0">
              <a:latin typeface="Arial" charset="0"/>
            </a:endParaRPr>
          </a:p>
          <a:p>
            <a:pPr algn="ctr"/>
            <a:r>
              <a:rPr lang="hu-HU" sz="1050" dirty="0" err="1" smtClean="0">
                <a:latin typeface="Arial" charset="0"/>
              </a:rPr>
              <a:t>Transkriptionsfaktor</a:t>
            </a:r>
            <a:r>
              <a:rPr lang="hu-HU" sz="1050" dirty="0" smtClean="0">
                <a:latin typeface="Arial" charset="0"/>
              </a:rPr>
              <a:t> </a:t>
            </a:r>
            <a:r>
              <a:rPr lang="en-US" sz="1050" dirty="0" smtClean="0">
                <a:latin typeface="Arial" charset="0"/>
              </a:rPr>
              <a:t>OTX2</a:t>
            </a:r>
            <a:r>
              <a:rPr lang="en-US" sz="1050" dirty="0">
                <a:latin typeface="Arial" charset="0"/>
              </a:rPr>
              <a:t>, </a:t>
            </a:r>
            <a:r>
              <a:rPr lang="en-US" sz="1050" dirty="0" smtClean="0">
                <a:latin typeface="Arial" charset="0"/>
              </a:rPr>
              <a:t>LIM1</a:t>
            </a:r>
            <a:r>
              <a:rPr lang="hu-HU" sz="1050" dirty="0" smtClean="0">
                <a:latin typeface="Arial" charset="0"/>
              </a:rPr>
              <a:t> u</a:t>
            </a:r>
            <a:r>
              <a:rPr lang="en-US" sz="1050" dirty="0" err="1" smtClean="0">
                <a:latin typeface="Arial" charset="0"/>
              </a:rPr>
              <a:t>nd</a:t>
            </a:r>
            <a:r>
              <a:rPr lang="en-US" sz="1050" dirty="0" smtClean="0">
                <a:latin typeface="Arial" charset="0"/>
              </a:rPr>
              <a:t> </a:t>
            </a:r>
            <a:r>
              <a:rPr lang="en-US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HESX1</a:t>
            </a:r>
            <a:r>
              <a:rPr lang="hu-HU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hu-HU" sz="1050" dirty="0" smtClean="0">
                <a:latin typeface="Arial" charset="0"/>
              </a:rPr>
              <a:t>+ C</a:t>
            </a:r>
            <a:r>
              <a:rPr lang="en-US" sz="1050" dirty="0" err="1" smtClean="0">
                <a:latin typeface="Arial" charset="0"/>
              </a:rPr>
              <a:t>erberus</a:t>
            </a:r>
            <a:r>
              <a:rPr lang="en-US" sz="1050" b="1" dirty="0" smtClean="0">
                <a:latin typeface="Arial" charset="0"/>
              </a:rPr>
              <a:t>.</a:t>
            </a:r>
            <a:endParaRPr lang="hu-HU" sz="1050" b="1" dirty="0" smtClean="0">
              <a:latin typeface="Arial" charset="0"/>
            </a:endParaRPr>
          </a:p>
          <a:p>
            <a:pPr algn="ctr"/>
            <a:r>
              <a:rPr lang="hu-HU" sz="1100" b="1" dirty="0" err="1" smtClean="0">
                <a:latin typeface="Arial" charset="0"/>
              </a:rPr>
              <a:t>Hemmen</a:t>
            </a:r>
            <a:r>
              <a:rPr lang="hu-HU" sz="1100" b="1" dirty="0" smtClean="0">
                <a:latin typeface="Arial" charset="0"/>
              </a:rPr>
              <a:t> die </a:t>
            </a:r>
            <a:r>
              <a:rPr lang="hu-HU" sz="1100" b="1" dirty="0" err="1" smtClean="0">
                <a:latin typeface="Arial" charset="0"/>
              </a:rPr>
              <a:t>Aktivität</a:t>
            </a:r>
            <a:r>
              <a:rPr lang="hu-HU" sz="1100" b="1" dirty="0" smtClean="0">
                <a:latin typeface="Arial" charset="0"/>
              </a:rPr>
              <a:t> von </a:t>
            </a:r>
            <a:r>
              <a:rPr lang="hu-HU" sz="1100" b="1" dirty="0" err="1" smtClean="0">
                <a:latin typeface="Arial" charset="0"/>
              </a:rPr>
              <a:t>Primitivknoten</a:t>
            </a:r>
            <a:r>
              <a:rPr lang="hu-HU" sz="1100" b="1" dirty="0" smtClean="0">
                <a:latin typeface="Arial" charset="0"/>
              </a:rPr>
              <a:t>.</a:t>
            </a:r>
            <a:endParaRPr lang="hu-HU" sz="1100" b="1" dirty="0">
              <a:latin typeface="Arial" charset="0"/>
            </a:endParaRPr>
          </a:p>
          <a:p>
            <a:pPr algn="ctr"/>
            <a:endParaRPr lang="hu-HU" sz="1400" b="1" dirty="0">
              <a:latin typeface="Arial" charset="0"/>
            </a:endParaRPr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5724128" y="1412776"/>
            <a:ext cx="3312368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u="sng" dirty="0" err="1">
                <a:solidFill>
                  <a:srgbClr val="FF0000"/>
                </a:solidFill>
                <a:latin typeface="Arial" charset="0"/>
              </a:rPr>
              <a:t>Chordin</a:t>
            </a:r>
            <a:r>
              <a:rPr lang="en-US" sz="1400" b="1" u="sng" dirty="0">
                <a:solidFill>
                  <a:srgbClr val="FF0000"/>
                </a:solidFill>
                <a:latin typeface="Arial" charset="0"/>
              </a:rPr>
              <a:t>, noggin, </a:t>
            </a:r>
            <a:r>
              <a:rPr lang="en-US" sz="1400" b="1" u="sng" dirty="0" err="1" smtClean="0">
                <a:solidFill>
                  <a:srgbClr val="FF0000"/>
                </a:solidFill>
                <a:latin typeface="Arial" charset="0"/>
              </a:rPr>
              <a:t>follistatin</a:t>
            </a:r>
            <a:endParaRPr lang="hu-HU" sz="1400" b="1" u="sng" dirty="0">
              <a:solidFill>
                <a:srgbClr val="FF0000"/>
              </a:solidFill>
              <a:latin typeface="Arial" charset="0"/>
            </a:endParaRPr>
          </a:p>
          <a:p>
            <a:r>
              <a:rPr lang="hu-HU" sz="1200" u="sng" dirty="0" err="1" smtClean="0">
                <a:latin typeface="Arial" charset="0"/>
              </a:rPr>
              <a:t>Hemmen</a:t>
            </a:r>
            <a:r>
              <a:rPr lang="hu-HU" sz="1200" u="sng" dirty="0" smtClean="0">
                <a:latin typeface="Arial" charset="0"/>
              </a:rPr>
              <a:t> die</a:t>
            </a:r>
            <a:r>
              <a:rPr lang="en-US" sz="1200" u="sng" dirty="0" smtClean="0">
                <a:latin typeface="Arial" charset="0"/>
              </a:rPr>
              <a:t> </a:t>
            </a:r>
            <a:r>
              <a:rPr lang="en-US" sz="1200" u="sng" dirty="0">
                <a:latin typeface="Arial" charset="0"/>
              </a:rPr>
              <a:t>BMP-4 </a:t>
            </a:r>
            <a:r>
              <a:rPr lang="hu-HU" sz="1200" u="sng" dirty="0" err="1" smtClean="0">
                <a:latin typeface="Arial" charset="0"/>
              </a:rPr>
              <a:t>Aktivität</a:t>
            </a:r>
            <a:r>
              <a:rPr lang="en-US" sz="1200" dirty="0" smtClean="0">
                <a:latin typeface="Arial" charset="0"/>
              </a:rPr>
              <a:t> </a:t>
            </a:r>
            <a:endParaRPr lang="hu-HU" sz="1200" dirty="0" smtClean="0">
              <a:latin typeface="Arial" charset="0"/>
            </a:endParaRPr>
          </a:p>
          <a:p>
            <a:r>
              <a:rPr lang="hu-HU" sz="1200" dirty="0" smtClean="0">
                <a:latin typeface="Arial" charset="0"/>
              </a:rPr>
              <a:t>- </a:t>
            </a:r>
            <a:r>
              <a:rPr lang="hu-HU" sz="120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1200" dirty="0" err="1" smtClean="0">
                <a:solidFill>
                  <a:srgbClr val="FF0000"/>
                </a:solidFill>
                <a:latin typeface="Arial" charset="0"/>
              </a:rPr>
              <a:t>orsaliz</a:t>
            </a:r>
            <a:r>
              <a:rPr lang="hu-HU" sz="1200" dirty="0" err="1" smtClean="0">
                <a:solidFill>
                  <a:srgbClr val="FF0000"/>
                </a:solidFill>
                <a:latin typeface="Arial" charset="0"/>
              </a:rPr>
              <a:t>ierung</a:t>
            </a:r>
            <a:r>
              <a:rPr lang="hu-HU" sz="1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u-HU" sz="1200" dirty="0" smtClean="0">
                <a:latin typeface="Arial" charset="0"/>
              </a:rPr>
              <a:t>des M</a:t>
            </a:r>
            <a:r>
              <a:rPr lang="en-US" sz="1200" dirty="0" err="1" smtClean="0">
                <a:latin typeface="Arial" charset="0"/>
              </a:rPr>
              <a:t>esoderm</a:t>
            </a:r>
            <a:r>
              <a:rPr lang="hu-HU" sz="1200" dirty="0" smtClean="0">
                <a:latin typeface="Arial" charset="0"/>
              </a:rPr>
              <a:t>s:</a:t>
            </a:r>
          </a:p>
          <a:p>
            <a:r>
              <a:rPr lang="hu-HU" sz="1200" dirty="0" err="1" smtClean="0">
                <a:latin typeface="Arial" charset="0"/>
              </a:rPr>
              <a:t>Bildet</a:t>
            </a:r>
            <a:r>
              <a:rPr lang="hu-HU" sz="1200" dirty="0" smtClean="0">
                <a:latin typeface="Arial" charset="0"/>
              </a:rPr>
              <a:t> C</a:t>
            </a:r>
            <a:r>
              <a:rPr lang="en-US" sz="1200" dirty="0" err="1" smtClean="0">
                <a:latin typeface="Arial" charset="0"/>
              </a:rPr>
              <a:t>hord</a:t>
            </a:r>
            <a:r>
              <a:rPr lang="hu-HU" sz="1200" dirty="0" smtClean="0">
                <a:latin typeface="Arial" charset="0"/>
              </a:rPr>
              <a:t>a </a:t>
            </a:r>
            <a:r>
              <a:rPr lang="hu-HU" sz="1200" dirty="0" err="1" smtClean="0">
                <a:latin typeface="Arial" charset="0"/>
              </a:rPr>
              <a:t>dorsalis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hu-HU" sz="1200" dirty="0" smtClean="0">
                <a:latin typeface="Arial" charset="0"/>
              </a:rPr>
              <a:t>u</a:t>
            </a:r>
            <a:r>
              <a:rPr lang="en-US" sz="1200" dirty="0" err="1" smtClean="0">
                <a:latin typeface="Arial" charset="0"/>
              </a:rPr>
              <a:t>nd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hu-HU" sz="1200" dirty="0" smtClean="0">
                <a:latin typeface="Arial" charset="0"/>
              </a:rPr>
              <a:t>S</a:t>
            </a:r>
            <a:r>
              <a:rPr lang="en-US" sz="1200" dirty="0" smtClean="0">
                <a:latin typeface="Arial" charset="0"/>
              </a:rPr>
              <a:t>omit</a:t>
            </a:r>
            <a:r>
              <a:rPr lang="hu-HU" sz="1200" dirty="0" smtClean="0">
                <a:latin typeface="Arial" charset="0"/>
              </a:rPr>
              <a:t>en</a:t>
            </a:r>
            <a:r>
              <a:rPr lang="en-US" sz="1200" dirty="0" smtClean="0">
                <a:latin typeface="Arial" charset="0"/>
              </a:rPr>
              <a:t> </a:t>
            </a:r>
            <a:endParaRPr lang="hu-HU" sz="1200" dirty="0" smtClean="0">
              <a:latin typeface="Arial" charset="0"/>
            </a:endParaRPr>
          </a:p>
          <a:p>
            <a:r>
              <a:rPr lang="en-US" sz="1200" dirty="0" err="1" smtClean="0">
                <a:latin typeface="Arial" charset="0"/>
              </a:rPr>
              <a:t>i</a:t>
            </a:r>
            <a:r>
              <a:rPr lang="hu-HU" sz="1200" dirty="0" smtClean="0">
                <a:latin typeface="Arial" charset="0"/>
              </a:rPr>
              <a:t>m </a:t>
            </a:r>
            <a:r>
              <a:rPr lang="hu-HU" sz="1200" dirty="0" err="1" smtClean="0">
                <a:solidFill>
                  <a:srgbClr val="FF0000"/>
                </a:solidFill>
                <a:latin typeface="Arial" charset="0"/>
              </a:rPr>
              <a:t>Kopf</a:t>
            </a:r>
            <a:r>
              <a:rPr lang="hu-HU" sz="1200" dirty="0" err="1" smtClean="0">
                <a:latin typeface="Arial" charset="0"/>
              </a:rPr>
              <a:t>bereich</a:t>
            </a:r>
            <a:r>
              <a:rPr lang="en-US" sz="1200" dirty="0" smtClean="0">
                <a:latin typeface="Arial" charset="0"/>
              </a:rPr>
              <a:t>.</a:t>
            </a:r>
            <a:endParaRPr lang="hu-HU" sz="1200" dirty="0"/>
          </a:p>
        </p:txBody>
      </p:sp>
      <p:sp>
        <p:nvSpPr>
          <p:cNvPr id="265229" name="AutoShape 13"/>
          <p:cNvSpPr>
            <a:spLocks noChangeArrowheads="1"/>
          </p:cNvSpPr>
          <p:nvPr/>
        </p:nvSpPr>
        <p:spPr bwMode="auto">
          <a:xfrm>
            <a:off x="3347864" y="2564904"/>
            <a:ext cx="4176712" cy="1512118"/>
          </a:xfrm>
          <a:prstGeom prst="wedgeEllipseCallout">
            <a:avLst>
              <a:gd name="adj1" fmla="val -58421"/>
              <a:gd name="adj2" fmla="val 57504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hu-HU"/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3923928" y="2852936"/>
            <a:ext cx="35274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u="sng" dirty="0">
                <a:solidFill>
                  <a:schemeClr val="bg1">
                    <a:lumMod val="85000"/>
                  </a:schemeClr>
                </a:solidFill>
              </a:rPr>
              <a:t>BMP-4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mit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FGF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</a:rPr>
              <a:t>V</a:t>
            </a:r>
            <a:r>
              <a:rPr lang="en-US" sz="1400" b="1" dirty="0" err="1" smtClean="0">
                <a:solidFill>
                  <a:srgbClr val="FF0000"/>
                </a:solidFill>
              </a:rPr>
              <a:t>entraliz</a:t>
            </a:r>
            <a:r>
              <a:rPr lang="hu-HU" sz="1400" b="1" dirty="0" err="1" smtClean="0">
                <a:solidFill>
                  <a:srgbClr val="FF0000"/>
                </a:solidFill>
              </a:rPr>
              <a:t>ierung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des </a:t>
            </a:r>
          </a:p>
          <a:p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</a:rPr>
              <a:t>esoderm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sz="1400" b="1" dirty="0" err="1" smtClean="0">
                <a:solidFill>
                  <a:schemeClr val="bg1">
                    <a:lumMod val="85000"/>
                  </a:schemeClr>
                </a:solidFill>
              </a:rPr>
              <a:t>während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</a:rPr>
              <a:t>astrulation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r>
              <a:rPr lang="hu-HU" sz="1400" b="1" dirty="0" err="1" smtClean="0">
                <a:solidFill>
                  <a:schemeClr val="bg1">
                    <a:lumMod val="85000"/>
                  </a:schemeClr>
                </a:solidFill>
              </a:rPr>
              <a:t>bildet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</a:rPr>
              <a:t>intermedi</a:t>
            </a:r>
            <a:r>
              <a:rPr lang="hu-HU" sz="1400" b="1" dirty="0" err="1" smtClean="0">
                <a:solidFill>
                  <a:schemeClr val="bg1">
                    <a:lumMod val="85000"/>
                  </a:schemeClr>
                </a:solidFill>
              </a:rPr>
              <a:t>äres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u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</a:rPr>
              <a:t>nd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u-HU" sz="1400" b="1" dirty="0" err="1" smtClean="0">
                <a:solidFill>
                  <a:schemeClr val="bg1">
                    <a:lumMod val="85000"/>
                  </a:schemeClr>
                </a:solidFill>
              </a:rPr>
              <a:t>Seitenplattenmesoderm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hu-HU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>
              <a:latin typeface="Arial" charset="0"/>
            </a:endParaRPr>
          </a:p>
        </p:txBody>
      </p:sp>
      <p:sp>
        <p:nvSpPr>
          <p:cNvPr id="265233" name="AutoShape 17"/>
          <p:cNvSpPr>
            <a:spLocks noChangeArrowheads="1"/>
          </p:cNvSpPr>
          <p:nvPr/>
        </p:nvSpPr>
        <p:spPr bwMode="auto">
          <a:xfrm>
            <a:off x="395288" y="4149725"/>
            <a:ext cx="7849120" cy="1150938"/>
          </a:xfrm>
          <a:prstGeom prst="leftRightArrow">
            <a:avLst>
              <a:gd name="adj1" fmla="val 50000"/>
              <a:gd name="adj2" fmla="val 130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u="sng" dirty="0" smtClean="0"/>
              <a:t>L</a:t>
            </a:r>
            <a:r>
              <a:rPr lang="hu-HU" sz="1200" u="sng" dirty="0" err="1" smtClean="0"/>
              <a:t>inks-rechts</a:t>
            </a:r>
            <a:r>
              <a:rPr lang="hu-HU" sz="1200" u="sng" dirty="0" smtClean="0"/>
              <a:t> </a:t>
            </a:r>
            <a:r>
              <a:rPr lang="hu-HU" sz="1200" u="sng" dirty="0" err="1" smtClean="0"/>
              <a:t>Asymmetrie</a:t>
            </a:r>
            <a:r>
              <a:rPr lang="hu-HU" sz="1200" u="sng" dirty="0" smtClean="0"/>
              <a:t>:</a:t>
            </a:r>
            <a:endParaRPr lang="hu-HU" sz="1200" dirty="0"/>
          </a:p>
          <a:p>
            <a:pPr algn="ctr"/>
            <a:r>
              <a:rPr lang="en-US" sz="1200" dirty="0"/>
              <a:t> </a:t>
            </a:r>
            <a:r>
              <a:rPr lang="en-US" sz="1200" u="sng" dirty="0"/>
              <a:t>FGF-8</a:t>
            </a:r>
            <a:r>
              <a:rPr lang="en-US" sz="1200" dirty="0"/>
              <a:t> </a:t>
            </a:r>
            <a:r>
              <a:rPr lang="hu-HU" sz="1200" dirty="0" err="1" smtClean="0"/>
              <a:t>induziert</a:t>
            </a:r>
            <a:r>
              <a:rPr lang="en-US" sz="1200" dirty="0" smtClean="0"/>
              <a:t> </a:t>
            </a:r>
            <a:r>
              <a:rPr lang="en-US" sz="1200" u="sng" dirty="0">
                <a:solidFill>
                  <a:srgbClr val="FF0000"/>
                </a:solidFill>
              </a:rPr>
              <a:t>Nodal </a:t>
            </a:r>
            <a:r>
              <a:rPr lang="hu-HU" sz="1200" u="sng" dirty="0" smtClean="0">
                <a:solidFill>
                  <a:srgbClr val="FF0000"/>
                </a:solidFill>
              </a:rPr>
              <a:t>u</a:t>
            </a:r>
            <a:r>
              <a:rPr lang="en-US" sz="1200" u="sng" dirty="0" err="1" smtClean="0">
                <a:solidFill>
                  <a:srgbClr val="FF0000"/>
                </a:solidFill>
              </a:rPr>
              <a:t>nd</a:t>
            </a:r>
            <a:r>
              <a:rPr lang="en-US" sz="1200" u="sng" dirty="0" smtClean="0">
                <a:solidFill>
                  <a:srgbClr val="FF0000"/>
                </a:solidFill>
              </a:rPr>
              <a:t> </a:t>
            </a:r>
            <a:r>
              <a:rPr lang="en-US" sz="1200" u="sng" dirty="0">
                <a:solidFill>
                  <a:srgbClr val="FF0000"/>
                </a:solidFill>
              </a:rPr>
              <a:t>Lefty-2</a:t>
            </a:r>
            <a:r>
              <a:rPr lang="hu-HU" sz="1200" u="sng" dirty="0">
                <a:solidFill>
                  <a:srgbClr val="FF0000"/>
                </a:solidFill>
              </a:rPr>
              <a:t> </a:t>
            </a:r>
            <a:r>
              <a:rPr lang="hu-HU" sz="1200" dirty="0" smtClean="0"/>
              <a:t>E</a:t>
            </a:r>
            <a:r>
              <a:rPr lang="en-US" sz="1200" dirty="0" err="1" smtClean="0"/>
              <a:t>xpression</a:t>
            </a:r>
            <a:r>
              <a:rPr lang="en-US" sz="1200" dirty="0" smtClean="0"/>
              <a:t> </a:t>
            </a:r>
            <a:r>
              <a:rPr lang="hu-HU" sz="1200" dirty="0" err="1" smtClean="0"/>
              <a:t>nur</a:t>
            </a:r>
            <a:r>
              <a:rPr lang="hu-HU" sz="1200" dirty="0" smtClean="0"/>
              <a:t> </a:t>
            </a:r>
            <a:r>
              <a:rPr lang="hu-HU" sz="1200" dirty="0" err="1" smtClean="0"/>
              <a:t>auf</a:t>
            </a:r>
            <a:r>
              <a:rPr lang="hu-HU" sz="1200" dirty="0" smtClean="0"/>
              <a:t> der linken </a:t>
            </a:r>
            <a:r>
              <a:rPr lang="hu-HU" sz="1200" dirty="0" err="1" smtClean="0"/>
              <a:t>Seite</a:t>
            </a:r>
            <a:r>
              <a:rPr lang="hu-HU" sz="1200" dirty="0" smtClean="0"/>
              <a:t> </a:t>
            </a:r>
            <a:r>
              <a:rPr lang="hu-HU" sz="1200" dirty="0" smtClean="0">
                <a:sym typeface="Wingdings" pitchFamily="2" charset="2"/>
              </a:rPr>
              <a:t></a:t>
            </a:r>
            <a:r>
              <a:rPr lang="en-US" sz="1200" dirty="0" smtClean="0"/>
              <a:t> </a:t>
            </a:r>
            <a:endParaRPr lang="hu-HU" sz="1200" dirty="0" smtClean="0"/>
          </a:p>
          <a:p>
            <a:pPr algn="ctr"/>
            <a:r>
              <a:rPr lang="en-US" sz="1200" u="sng" dirty="0" smtClean="0"/>
              <a:t>PITX2</a:t>
            </a:r>
            <a:r>
              <a:rPr lang="hu-HU" sz="1200" u="sng" dirty="0" smtClean="0"/>
              <a:t> </a:t>
            </a:r>
            <a:r>
              <a:rPr lang="en-US" sz="1200" dirty="0" smtClean="0"/>
              <a:t> </a:t>
            </a:r>
            <a:r>
              <a:rPr lang="hu-HU" sz="1200" dirty="0" smtClean="0"/>
              <a:t>(T</a:t>
            </a:r>
            <a:r>
              <a:rPr lang="en-US" sz="1200" dirty="0" err="1" smtClean="0"/>
              <a:t>ranscription</a:t>
            </a:r>
            <a:r>
              <a:rPr lang="hu-HU" sz="1200" dirty="0" smtClean="0"/>
              <a:t>s</a:t>
            </a:r>
            <a:r>
              <a:rPr lang="en-US" sz="1200" dirty="0" err="1" smtClean="0"/>
              <a:t>fa</a:t>
            </a:r>
            <a:r>
              <a:rPr lang="hu-HU" sz="1200" dirty="0" smtClean="0"/>
              <a:t>k</a:t>
            </a:r>
            <a:r>
              <a:rPr lang="en-US" sz="1200" dirty="0" smtClean="0"/>
              <a:t>tor</a:t>
            </a:r>
            <a:r>
              <a:rPr lang="hu-HU" sz="1200" dirty="0" smtClean="0"/>
              <a:t> </a:t>
            </a:r>
            <a:r>
              <a:rPr lang="hu-HU" sz="1200" dirty="0" err="1" smtClean="0"/>
              <a:t>verantw</a:t>
            </a:r>
            <a:r>
              <a:rPr lang="hu-HU" sz="1200" dirty="0" smtClean="0"/>
              <a:t>. </a:t>
            </a:r>
            <a:r>
              <a:rPr lang="hu-HU" sz="1200" dirty="0" err="1" smtClean="0"/>
              <a:t>für</a:t>
            </a:r>
            <a:r>
              <a:rPr lang="hu-HU" sz="1200" dirty="0" smtClean="0"/>
              <a:t> </a:t>
            </a:r>
            <a:r>
              <a:rPr lang="hu-HU" sz="1200" dirty="0" err="1" smtClean="0"/>
              <a:t>linke</a:t>
            </a:r>
            <a:r>
              <a:rPr lang="hu-HU" sz="1200" dirty="0" smtClean="0"/>
              <a:t> </a:t>
            </a:r>
            <a:r>
              <a:rPr lang="hu-HU" sz="1200" dirty="0" err="1" smtClean="0"/>
              <a:t>Seite</a:t>
            </a:r>
            <a:r>
              <a:rPr lang="hu-HU" sz="1200" dirty="0" smtClean="0"/>
              <a:t>).</a:t>
            </a:r>
            <a:endParaRPr lang="hu-HU" sz="1200" dirty="0"/>
          </a:p>
        </p:txBody>
      </p:sp>
      <p:pic>
        <p:nvPicPr>
          <p:cNvPr id="1026" name="Picture 2" descr="D:\Dokumentumok\Dropbox\2017\gastrula\ak-neurula\ak-neurulatio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197971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7" grpId="0" animBg="1"/>
      <p:bldP spid="265228" grpId="0" animBg="1"/>
      <p:bldP spid="265230" grpId="0"/>
      <p:bldP spid="2652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076056" y="692696"/>
            <a:ext cx="35052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smtClean="0">
                <a:latin typeface="Arial" charset="0"/>
              </a:rPr>
              <a:t>Beibehaltung der </a:t>
            </a:r>
            <a:r>
              <a:rPr lang="hu-HU" sz="1600" b="1" dirty="0" smtClean="0">
                <a:latin typeface="Arial" charset="0"/>
              </a:rPr>
              <a:t>asymmetrischen Verteilung der Signalmoleküle</a:t>
            </a:r>
            <a:endParaRPr lang="hu-HU" sz="1600" b="1" dirty="0">
              <a:latin typeface="Arial" charset="0"/>
            </a:endParaRPr>
          </a:p>
        </p:txBody>
      </p:sp>
      <p:grpSp>
        <p:nvGrpSpPr>
          <p:cNvPr id="2" name="Gruppieren 24"/>
          <p:cNvGrpSpPr/>
          <p:nvPr/>
        </p:nvGrpSpPr>
        <p:grpSpPr>
          <a:xfrm>
            <a:off x="107504" y="0"/>
            <a:ext cx="4738687" cy="6858000"/>
            <a:chOff x="2201863" y="0"/>
            <a:chExt cx="4738687" cy="6858000"/>
          </a:xfrm>
        </p:grpSpPr>
        <p:pic>
          <p:nvPicPr>
            <p:cNvPr id="4" name="Picture 2" descr="lefty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1863" y="0"/>
              <a:ext cx="473868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reeform 3"/>
            <p:cNvSpPr>
              <a:spLocks/>
            </p:cNvSpPr>
            <p:nvPr/>
          </p:nvSpPr>
          <p:spPr bwMode="auto">
            <a:xfrm flipH="1">
              <a:off x="4649788" y="2984500"/>
              <a:ext cx="290512" cy="3098800"/>
            </a:xfrm>
            <a:custGeom>
              <a:avLst/>
              <a:gdLst>
                <a:gd name="T0" fmla="*/ 590190367 w 143"/>
                <a:gd name="T1" fmla="*/ 2147483647 h 1952"/>
                <a:gd name="T2" fmla="*/ 590190367 w 143"/>
                <a:gd name="T3" fmla="*/ 624998792 h 1952"/>
                <a:gd name="T4" fmla="*/ 0 w 143"/>
                <a:gd name="T5" fmla="*/ 0 h 1952"/>
                <a:gd name="T6" fmla="*/ 590190367 w 143"/>
                <a:gd name="T7" fmla="*/ 2147483647 h 19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52"/>
                <a:gd name="T14" fmla="*/ 143 w 143"/>
                <a:gd name="T15" fmla="*/ 1952 h 19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52">
                  <a:moveTo>
                    <a:pt x="143" y="1952"/>
                  </a:moveTo>
                  <a:lnTo>
                    <a:pt x="143" y="248"/>
                  </a:lnTo>
                  <a:lnTo>
                    <a:pt x="0" y="0"/>
                  </a:lnTo>
                  <a:lnTo>
                    <a:pt x="143" y="195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308600" y="2501900"/>
              <a:ext cx="1066800" cy="64135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dirty="0" smtClean="0">
                  <a:solidFill>
                    <a:schemeClr val="accent2"/>
                  </a:solidFill>
                  <a:latin typeface="Arial" charset="0"/>
                </a:rPr>
                <a:t>Primitiv-knoten</a:t>
              </a:r>
              <a:endParaRPr lang="en-US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953000" y="4089400"/>
              <a:ext cx="10668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i="1" dirty="0" smtClean="0">
                  <a:solidFill>
                    <a:srgbClr val="FF0000"/>
                  </a:solidFill>
                  <a:latin typeface="Arial" charset="0"/>
                </a:rPr>
                <a:t>lefty-1</a:t>
              </a:r>
              <a:endParaRPr lang="en-US" sz="18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581400" y="4711700"/>
              <a:ext cx="9652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dirty="0" smtClean="0">
                  <a:latin typeface="Arial" charset="0"/>
                </a:rPr>
                <a:t>Magen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073400" y="5092700"/>
              <a:ext cx="6731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dirty="0" smtClean="0">
                  <a:latin typeface="Arial" charset="0"/>
                </a:rPr>
                <a:t>Milz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654300" y="4445000"/>
              <a:ext cx="7366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dirty="0" smtClean="0">
                  <a:latin typeface="Arial" charset="0"/>
                </a:rPr>
                <a:t>Herz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362200" y="3962400"/>
              <a:ext cx="8509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dirty="0" smtClean="0">
                  <a:latin typeface="Arial" charset="0"/>
                </a:rPr>
                <a:t>Lunge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251200" y="2235200"/>
              <a:ext cx="9017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i="1" dirty="0" smtClean="0">
                  <a:solidFill>
                    <a:srgbClr val="FF0000"/>
                  </a:solidFill>
                  <a:latin typeface="Arial" charset="0"/>
                </a:rPr>
                <a:t>nodal</a:t>
              </a:r>
              <a:endParaRPr lang="en-US" sz="18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00400" y="2921000"/>
              <a:ext cx="9652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i="1" dirty="0" smtClean="0">
                  <a:solidFill>
                    <a:srgbClr val="FF0000"/>
                  </a:solidFill>
                  <a:latin typeface="Arial" charset="0"/>
                </a:rPr>
                <a:t>Pitx-2</a:t>
              </a:r>
              <a:endParaRPr lang="en-US" sz="18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279900" y="1828800"/>
              <a:ext cx="1257300" cy="64135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dirty="0" smtClean="0">
                  <a:latin typeface="Arial" charset="0"/>
                </a:rPr>
                <a:t>Shh</a:t>
              </a:r>
              <a:r>
                <a:rPr lang="hu-HU" sz="1800" dirty="0">
                  <a:latin typeface="Arial" charset="0"/>
                </a:rPr>
                <a:t>, RS, </a:t>
              </a:r>
              <a:r>
                <a:rPr lang="hu-HU" sz="1800" dirty="0" smtClean="0">
                  <a:latin typeface="Arial" charset="0"/>
                </a:rPr>
                <a:t>FGF-8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433888" y="2959100"/>
              <a:ext cx="227012" cy="3098800"/>
            </a:xfrm>
            <a:custGeom>
              <a:avLst/>
              <a:gdLst>
                <a:gd name="T0" fmla="*/ 360380702 w 143"/>
                <a:gd name="T1" fmla="*/ 2147483647 h 1952"/>
                <a:gd name="T2" fmla="*/ 360380702 w 143"/>
                <a:gd name="T3" fmla="*/ 624998792 h 1952"/>
                <a:gd name="T4" fmla="*/ 0 w 143"/>
                <a:gd name="T5" fmla="*/ 0 h 1952"/>
                <a:gd name="T6" fmla="*/ 360380702 w 143"/>
                <a:gd name="T7" fmla="*/ 2147483647 h 19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52"/>
                <a:gd name="T14" fmla="*/ 143 w 143"/>
                <a:gd name="T15" fmla="*/ 1952 h 19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52">
                  <a:moveTo>
                    <a:pt x="143" y="1952"/>
                  </a:moveTo>
                  <a:lnTo>
                    <a:pt x="143" y="248"/>
                  </a:lnTo>
                  <a:lnTo>
                    <a:pt x="0" y="0"/>
                  </a:lnTo>
                  <a:lnTo>
                    <a:pt x="143" y="19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432300" y="2514600"/>
              <a:ext cx="508000" cy="8255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572000" y="4000500"/>
              <a:ext cx="48260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4686300" y="2705100"/>
              <a:ext cx="673100" cy="241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336799" y="889000"/>
              <a:ext cx="2601367" cy="6463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b="1" dirty="0" smtClean="0">
                  <a:solidFill>
                    <a:schemeClr val="accent2"/>
                  </a:solidFill>
                  <a:latin typeface="Arial" charset="0"/>
                </a:rPr>
                <a:t>Zilienbewegung</a:t>
              </a:r>
              <a:r>
                <a:rPr lang="hu-HU" sz="1800" dirty="0" smtClean="0">
                  <a:solidFill>
                    <a:schemeClr val="accent2"/>
                  </a:solidFill>
                  <a:latin typeface="Arial" charset="0"/>
                </a:rPr>
                <a:t> (von rechts nach links) </a:t>
              </a:r>
              <a:endParaRPr lang="en-US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851920" y="3861048"/>
              <a:ext cx="774700" cy="36671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dirty="0" smtClean="0">
                  <a:latin typeface="Arial" charset="0"/>
                </a:rPr>
                <a:t>Darm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 flipV="1">
              <a:off x="4521200" y="3429000"/>
              <a:ext cx="520700" cy="81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4597400" y="4254500"/>
              <a:ext cx="457200" cy="495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644008" y="4077072"/>
            <a:ext cx="4330700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 dirty="0" smtClean="0">
                <a:solidFill>
                  <a:schemeClr val="bg1"/>
                </a:solidFill>
                <a:latin typeface="Arial" charset="0"/>
              </a:rPr>
              <a:t>lefty-1</a:t>
            </a:r>
            <a:r>
              <a:rPr lang="hu-HU" sz="1400" dirty="0" smtClean="0">
                <a:solidFill>
                  <a:schemeClr val="bg1"/>
                </a:solidFill>
                <a:latin typeface="Arial" charset="0"/>
              </a:rPr>
              <a:t> verhindert die Diffusion  von </a:t>
            </a:r>
            <a:r>
              <a:rPr lang="hu-HU" sz="1400" i="1" dirty="0" smtClean="0">
                <a:solidFill>
                  <a:schemeClr val="bg1"/>
                </a:solidFill>
                <a:latin typeface="Arial" charset="0"/>
              </a:rPr>
              <a:t>Nodal</a:t>
            </a:r>
            <a:r>
              <a:rPr lang="hu-HU" sz="1400" dirty="0" smtClean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hu-HU" sz="1400" i="1" dirty="0" smtClean="0">
                <a:solidFill>
                  <a:schemeClr val="bg1"/>
                </a:solidFill>
                <a:latin typeface="Arial" charset="0"/>
              </a:rPr>
              <a:t>Pitx-2 von links nach rechts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Quellen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981200"/>
            <a:ext cx="8350696" cy="4114800"/>
          </a:xfrm>
        </p:spPr>
        <p:txBody>
          <a:bodyPr/>
          <a:lstStyle/>
          <a:p>
            <a:pPr>
              <a:buNone/>
            </a:pPr>
            <a:r>
              <a:rPr lang="hu-HU" sz="1400" dirty="0" err="1" smtClean="0"/>
              <a:t>Vorlesungsfolien</a:t>
            </a:r>
            <a:r>
              <a:rPr lang="hu-HU" sz="1400" dirty="0" smtClean="0"/>
              <a:t> von</a:t>
            </a:r>
          </a:p>
          <a:p>
            <a:r>
              <a:rPr lang="hu-HU" sz="1400" dirty="0" smtClean="0"/>
              <a:t>Prof. Szél Á., Prof. Réthelyi M.,</a:t>
            </a:r>
          </a:p>
          <a:p>
            <a:r>
              <a:rPr lang="hu-HU" sz="1400" dirty="0" smtClean="0"/>
              <a:t>Dr. Dávid </a:t>
            </a:r>
            <a:r>
              <a:rPr lang="hu-HU" sz="1400" dirty="0" err="1" smtClean="0"/>
              <a:t>Cs</a:t>
            </a:r>
            <a:r>
              <a:rPr lang="hu-HU" sz="1400" dirty="0" smtClean="0"/>
              <a:t>., Dr. </a:t>
            </a:r>
            <a:r>
              <a:rPr lang="hu-HU" sz="1400" dirty="0" err="1" smtClean="0"/>
              <a:t>Vereczki</a:t>
            </a:r>
            <a:r>
              <a:rPr lang="hu-HU" sz="1400" dirty="0" smtClean="0"/>
              <a:t> V., Dr. Alpár A., Dr. Magyar A.</a:t>
            </a:r>
          </a:p>
          <a:p>
            <a:endParaRPr lang="hu-HU" sz="1400" dirty="0" smtClean="0"/>
          </a:p>
          <a:p>
            <a:pPr>
              <a:buNone/>
            </a:pPr>
            <a:r>
              <a:rPr lang="hu-HU" sz="1400" dirty="0" smtClean="0"/>
              <a:t>http://www.tankonyvtar.hu/en/tartalom/tamop412A/2011-0094_neurologia_de/ch01.html</a:t>
            </a:r>
            <a:endParaRPr lang="hu-HU" sz="1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3212976"/>
            <a:ext cx="39604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200" dirty="0" err="1">
                <a:latin typeface="Arial" panose="020B0604020202020204" pitchFamily="34" charset="0"/>
              </a:rPr>
              <a:t>Larsen’s</a:t>
            </a:r>
            <a:r>
              <a:rPr lang="hu-HU" altLang="hu-HU" sz="1200" dirty="0">
                <a:latin typeface="Arial" panose="020B0604020202020204" pitchFamily="34" charset="0"/>
              </a:rPr>
              <a:t> Human </a:t>
            </a:r>
            <a:r>
              <a:rPr lang="hu-HU" altLang="hu-HU" sz="1200" dirty="0" err="1">
                <a:latin typeface="Arial" panose="020B0604020202020204" pitchFamily="34" charset="0"/>
              </a:rPr>
              <a:t>Embryology</a:t>
            </a:r>
            <a:r>
              <a:rPr lang="hu-HU" altLang="hu-HU" sz="1200" dirty="0">
                <a:latin typeface="Arial" panose="020B0604020202020204" pitchFamily="34" charset="0"/>
              </a:rPr>
              <a:t>, 4th </a:t>
            </a:r>
            <a:r>
              <a:rPr lang="hu-HU" altLang="hu-HU" sz="1200" dirty="0" err="1">
                <a:latin typeface="Arial" panose="020B0604020202020204" pitchFamily="34" charset="0"/>
              </a:rPr>
              <a:t>ed</a:t>
            </a:r>
            <a:r>
              <a:rPr lang="hu-HU" altLang="hu-HU" sz="1200" dirty="0">
                <a:latin typeface="Arial" panose="020B0604020202020204" pitchFamily="34" charset="0"/>
              </a:rPr>
              <a:t>.,</a:t>
            </a:r>
            <a:r>
              <a:rPr lang="hu-HU" altLang="hu-HU" sz="1200" dirty="0" err="1">
                <a:latin typeface="Arial" panose="020B0604020202020204" pitchFamily="34" charset="0"/>
              </a:rPr>
              <a:t>Elsevier</a:t>
            </a:r>
            <a:r>
              <a:rPr lang="hu-HU" altLang="hu-HU" sz="1200" dirty="0">
                <a:latin typeface="Arial" panose="020B0604020202020204" pitchFamily="34" charset="0"/>
              </a:rPr>
              <a:t>, 2009</a:t>
            </a:r>
            <a:r>
              <a:rPr lang="hu-HU" altLang="hu-HU" sz="24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35l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76672"/>
            <a:ext cx="5015386" cy="562729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475656" y="764704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Herzschlauch</a:t>
            </a:r>
            <a:endParaRPr lang="hu-HU" sz="1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4941168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Dottersackkapillaren</a:t>
            </a:r>
            <a:endParaRPr lang="hu-HU" sz="1400" b="1" dirty="0"/>
          </a:p>
        </p:txBody>
      </p:sp>
      <p:pic>
        <p:nvPicPr>
          <p:cNvPr id="6" name="Picture 2" descr="Képtalálat a következőre: „abfaltung des embryos”"/>
          <p:cNvPicPr>
            <a:picLocks noChangeAspect="1" noChangeArrowheads="1"/>
          </p:cNvPicPr>
          <p:nvPr/>
        </p:nvPicPr>
        <p:blipFill>
          <a:blip r:embed="rId4" cstate="print"/>
          <a:srcRect r="49601" b="96365"/>
          <a:stretch>
            <a:fillRect/>
          </a:stretch>
        </p:blipFill>
        <p:spPr bwMode="auto">
          <a:xfrm>
            <a:off x="3131840" y="188640"/>
            <a:ext cx="2736304" cy="2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8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bfalt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0"/>
            <a:ext cx="5013325" cy="68580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56176" y="332656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Oberflächenektoderm</a:t>
            </a:r>
            <a:endParaRPr lang="hu-HU" sz="18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392113"/>
            <a:ext cx="1442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Neuralrohr</a:t>
            </a:r>
            <a:endParaRPr lang="hu-HU" sz="32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5763" y="230505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Chorda </a:t>
            </a:r>
            <a:r>
              <a:rPr lang="hu-HU" sz="1800" b="1" dirty="0"/>
              <a:t>dorsalis</a:t>
            </a:r>
            <a:endParaRPr lang="hu-HU" sz="18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72263" y="260191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Entoderm</a:t>
            </a:r>
            <a:endParaRPr lang="hu-HU" sz="18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27813" y="5426075"/>
            <a:ext cx="21161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Splanchnopleura</a:t>
            </a:r>
            <a:endParaRPr lang="hu-HU" sz="18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986588" y="4713288"/>
            <a:ext cx="1833884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Somatopleura</a:t>
            </a:r>
            <a:endParaRPr lang="hu-HU" sz="1800" b="1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1520" y="692696"/>
            <a:ext cx="2160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Somit (paraxiales Mesoderm)</a:t>
            </a:r>
            <a:endParaRPr lang="hu-HU" sz="1800" b="1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5537" y="1349375"/>
            <a:ext cx="1599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intermediäres Mesoderm</a:t>
            </a:r>
            <a:endParaRPr lang="hu-HU" sz="1800" b="1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204075" y="1895475"/>
            <a:ext cx="1616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Seitenplatten-mesoderm</a:t>
            </a:r>
            <a:endParaRPr lang="hu-HU" sz="1800" b="1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868363" y="492601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Darmrohr</a:t>
            </a:r>
            <a:endParaRPr lang="hu-HU" sz="1800" b="1" dirty="0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2019300" y="4914900"/>
            <a:ext cx="2603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2489200" y="609600"/>
            <a:ext cx="18669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120900" y="1054100"/>
            <a:ext cx="1422400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1905000" y="1333500"/>
            <a:ext cx="11430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6121400" y="5715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 flipV="1">
            <a:off x="6502400" y="1752600"/>
            <a:ext cx="7874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 flipV="1">
            <a:off x="5257800" y="2019300"/>
            <a:ext cx="16002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2209800" y="1943100"/>
            <a:ext cx="2336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H="1" flipV="1">
            <a:off x="6134100" y="4711700"/>
            <a:ext cx="914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 flipV="1">
            <a:off x="5080000" y="5232400"/>
            <a:ext cx="173990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081463" y="5654675"/>
            <a:ext cx="1154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 smtClean="0"/>
              <a:t>Zölom</a:t>
            </a:r>
            <a:endParaRPr lang="hu-HU" sz="1800" b="1" dirty="0"/>
          </a:p>
        </p:txBody>
      </p:sp>
      <p:pic>
        <p:nvPicPr>
          <p:cNvPr id="28" name="Picture 2" descr="Képtalálat a következőre: „abfaltung des embryos”"/>
          <p:cNvPicPr>
            <a:picLocks noChangeAspect="1" noChangeArrowheads="1"/>
          </p:cNvPicPr>
          <p:nvPr/>
        </p:nvPicPr>
        <p:blipFill>
          <a:blip r:embed="rId3" cstate="print"/>
          <a:srcRect l="50245" r="4661" b="96506"/>
          <a:stretch>
            <a:fillRect/>
          </a:stretch>
        </p:blipFill>
        <p:spPr bwMode="auto">
          <a:xfrm>
            <a:off x="539552" y="0"/>
            <a:ext cx="2448272" cy="20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media-cdn.miamed.de/media/thumbs/big_577d32fb102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779556" cy="3888432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827584" y="3501008"/>
            <a:ext cx="19688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solidFill>
                  <a:srgbClr val="0070C0"/>
                </a:solidFill>
              </a:rPr>
              <a:t>NP: </a:t>
            </a:r>
            <a:r>
              <a:rPr lang="hu-HU" sz="1200" dirty="0" err="1" smtClean="0">
                <a:solidFill>
                  <a:srgbClr val="0070C0"/>
                </a:solidFill>
              </a:rPr>
              <a:t>Neuralplatte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NR: </a:t>
            </a:r>
            <a:r>
              <a:rPr lang="hu-HU" sz="1200" dirty="0" err="1" smtClean="0">
                <a:solidFill>
                  <a:srgbClr val="0070C0"/>
                </a:solidFill>
              </a:rPr>
              <a:t>Neuralrohr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NL: </a:t>
            </a:r>
            <a:r>
              <a:rPr lang="hu-HU" sz="1200" dirty="0" err="1" smtClean="0">
                <a:solidFill>
                  <a:srgbClr val="0070C0"/>
                </a:solidFill>
              </a:rPr>
              <a:t>Neuralleiste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smtClean="0">
                <a:solidFill>
                  <a:srgbClr val="0070C0"/>
                </a:solidFill>
              </a:rPr>
              <a:t>OE: </a:t>
            </a:r>
            <a:r>
              <a:rPr lang="hu-HU" sz="1200" dirty="0" err="1" smtClean="0">
                <a:solidFill>
                  <a:srgbClr val="0070C0"/>
                </a:solidFill>
              </a:rPr>
              <a:t>Oberflachenektoderm</a:t>
            </a:r>
            <a:endParaRPr lang="hu-HU" sz="1200" dirty="0" smtClean="0">
              <a:solidFill>
                <a:srgbClr val="0070C0"/>
              </a:solidFill>
            </a:endParaRPr>
          </a:p>
          <a:p>
            <a:r>
              <a:rPr lang="hu-HU" sz="1200" dirty="0" err="1" smtClean="0">
                <a:solidFill>
                  <a:srgbClr val="0070C0"/>
                </a:solidFill>
              </a:rPr>
              <a:t>Plakoden</a:t>
            </a:r>
            <a:endParaRPr lang="hu-HU" sz="1200" dirty="0">
              <a:solidFill>
                <a:srgbClr val="0070C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84168" y="116632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Endoderm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87624" y="116632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Ektoderm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Dokumentumok\Dropbox\2017\gastrula\ak-gastrulation-.jpg"/>
          <p:cNvPicPr>
            <a:picLocks noChangeAspect="1" noChangeArrowheads="1"/>
          </p:cNvPicPr>
          <p:nvPr/>
        </p:nvPicPr>
        <p:blipFill>
          <a:blip r:embed="rId3" cstate="print"/>
          <a:srcRect l="35931" t="4791" r="20951" b="5780"/>
          <a:stretch>
            <a:fillRect/>
          </a:stretch>
        </p:blipFill>
        <p:spPr bwMode="auto">
          <a:xfrm>
            <a:off x="827584" y="476672"/>
            <a:ext cx="194421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neurulati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494212" cy="405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21" name="Freeform 9"/>
          <p:cNvSpPr>
            <a:spLocks noChangeAspect="1"/>
          </p:cNvSpPr>
          <p:nvPr/>
        </p:nvSpPr>
        <p:spPr bwMode="auto">
          <a:xfrm>
            <a:off x="1260475" y="385763"/>
            <a:ext cx="1928813" cy="1252537"/>
          </a:xfrm>
          <a:custGeom>
            <a:avLst/>
            <a:gdLst/>
            <a:ahLst/>
            <a:cxnLst>
              <a:cxn ang="0">
                <a:pos x="509" y="92"/>
              </a:cxn>
              <a:cxn ang="0">
                <a:pos x="411" y="12"/>
              </a:cxn>
              <a:cxn ang="0">
                <a:pos x="231" y="20"/>
              </a:cxn>
              <a:cxn ang="0">
                <a:pos x="35" y="116"/>
              </a:cxn>
              <a:cxn ang="0">
                <a:pos x="23" y="212"/>
              </a:cxn>
              <a:cxn ang="0">
                <a:pos x="159" y="132"/>
              </a:cxn>
              <a:cxn ang="0">
                <a:pos x="315" y="92"/>
              </a:cxn>
              <a:cxn ang="0">
                <a:pos x="459" y="108"/>
              </a:cxn>
              <a:cxn ang="0">
                <a:pos x="579" y="184"/>
              </a:cxn>
              <a:cxn ang="0">
                <a:pos x="764" y="272"/>
              </a:cxn>
              <a:cxn ang="0">
                <a:pos x="839" y="472"/>
              </a:cxn>
              <a:cxn ang="0">
                <a:pos x="819" y="592"/>
              </a:cxn>
              <a:cxn ang="0">
                <a:pos x="915" y="560"/>
              </a:cxn>
              <a:cxn ang="0">
                <a:pos x="927" y="372"/>
              </a:cxn>
              <a:cxn ang="0">
                <a:pos x="875" y="252"/>
              </a:cxn>
              <a:cxn ang="0">
                <a:pos x="767" y="228"/>
              </a:cxn>
              <a:cxn ang="0">
                <a:pos x="593" y="170"/>
              </a:cxn>
              <a:cxn ang="0">
                <a:pos x="509" y="92"/>
              </a:cxn>
            </a:cxnLst>
            <a:rect l="0" t="0" r="r" b="b"/>
            <a:pathLst>
              <a:path w="934" h="607">
                <a:moveTo>
                  <a:pt x="509" y="92"/>
                </a:moveTo>
                <a:cubicBezTo>
                  <a:pt x="474" y="63"/>
                  <a:pt x="457" y="24"/>
                  <a:pt x="411" y="12"/>
                </a:cubicBezTo>
                <a:cubicBezTo>
                  <a:pt x="365" y="0"/>
                  <a:pt x="294" y="3"/>
                  <a:pt x="231" y="20"/>
                </a:cubicBezTo>
                <a:cubicBezTo>
                  <a:pt x="168" y="37"/>
                  <a:pt x="70" y="84"/>
                  <a:pt x="35" y="116"/>
                </a:cubicBezTo>
                <a:cubicBezTo>
                  <a:pt x="0" y="148"/>
                  <a:pt x="2" y="209"/>
                  <a:pt x="23" y="212"/>
                </a:cubicBezTo>
                <a:cubicBezTo>
                  <a:pt x="44" y="215"/>
                  <a:pt x="110" y="152"/>
                  <a:pt x="159" y="132"/>
                </a:cubicBezTo>
                <a:cubicBezTo>
                  <a:pt x="208" y="112"/>
                  <a:pt x="265" y="96"/>
                  <a:pt x="315" y="92"/>
                </a:cubicBezTo>
                <a:cubicBezTo>
                  <a:pt x="365" y="88"/>
                  <a:pt x="415" y="93"/>
                  <a:pt x="459" y="108"/>
                </a:cubicBezTo>
                <a:cubicBezTo>
                  <a:pt x="503" y="123"/>
                  <a:pt x="528" y="157"/>
                  <a:pt x="579" y="184"/>
                </a:cubicBezTo>
                <a:cubicBezTo>
                  <a:pt x="630" y="211"/>
                  <a:pt x="721" y="224"/>
                  <a:pt x="764" y="272"/>
                </a:cubicBezTo>
                <a:cubicBezTo>
                  <a:pt x="807" y="320"/>
                  <a:pt x="830" y="419"/>
                  <a:pt x="839" y="472"/>
                </a:cubicBezTo>
                <a:cubicBezTo>
                  <a:pt x="848" y="525"/>
                  <a:pt x="806" y="577"/>
                  <a:pt x="819" y="592"/>
                </a:cubicBezTo>
                <a:cubicBezTo>
                  <a:pt x="832" y="607"/>
                  <a:pt x="897" y="597"/>
                  <a:pt x="915" y="560"/>
                </a:cubicBezTo>
                <a:cubicBezTo>
                  <a:pt x="933" y="523"/>
                  <a:pt x="934" y="423"/>
                  <a:pt x="927" y="372"/>
                </a:cubicBezTo>
                <a:cubicBezTo>
                  <a:pt x="920" y="321"/>
                  <a:pt x="902" y="276"/>
                  <a:pt x="875" y="252"/>
                </a:cubicBezTo>
                <a:cubicBezTo>
                  <a:pt x="848" y="228"/>
                  <a:pt x="814" y="242"/>
                  <a:pt x="767" y="228"/>
                </a:cubicBezTo>
                <a:cubicBezTo>
                  <a:pt x="720" y="214"/>
                  <a:pt x="636" y="193"/>
                  <a:pt x="593" y="170"/>
                </a:cubicBezTo>
                <a:cubicBezTo>
                  <a:pt x="550" y="147"/>
                  <a:pt x="526" y="108"/>
                  <a:pt x="509" y="92"/>
                </a:cubicBezTo>
                <a:close/>
              </a:path>
            </a:pathLst>
          </a:custGeom>
          <a:solidFill>
            <a:srgbClr val="00FF00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724525" y="260350"/>
            <a:ext cx="237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Neurulation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5938" y="798513"/>
            <a:ext cx="2439987" cy="2271712"/>
            <a:chOff x="325" y="503"/>
            <a:chExt cx="1537" cy="1431"/>
          </a:xfrm>
        </p:grpSpPr>
        <p:sp>
          <p:nvSpPr>
            <p:cNvPr id="38919" name="Freeform 7"/>
            <p:cNvSpPr>
              <a:spLocks noChangeAspect="1"/>
            </p:cNvSpPr>
            <p:nvPr/>
          </p:nvSpPr>
          <p:spPr bwMode="auto">
            <a:xfrm>
              <a:off x="325" y="503"/>
              <a:ext cx="505" cy="1279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291" y="127"/>
                </a:cxn>
                <a:cxn ang="0">
                  <a:pos x="232" y="292"/>
                </a:cxn>
                <a:cxn ang="0">
                  <a:pos x="216" y="544"/>
                </a:cxn>
                <a:cxn ang="0">
                  <a:pos x="152" y="724"/>
                </a:cxn>
                <a:cxn ang="0">
                  <a:pos x="0" y="984"/>
                </a:cxn>
              </a:cxnLst>
              <a:rect l="0" t="0" r="r" b="b"/>
              <a:pathLst>
                <a:path w="388" h="984">
                  <a:moveTo>
                    <a:pt x="388" y="0"/>
                  </a:moveTo>
                  <a:cubicBezTo>
                    <a:pt x="371" y="21"/>
                    <a:pt x="317" y="78"/>
                    <a:pt x="291" y="127"/>
                  </a:cubicBezTo>
                  <a:cubicBezTo>
                    <a:pt x="265" y="176"/>
                    <a:pt x="244" y="223"/>
                    <a:pt x="232" y="292"/>
                  </a:cubicBezTo>
                  <a:cubicBezTo>
                    <a:pt x="220" y="361"/>
                    <a:pt x="229" y="472"/>
                    <a:pt x="216" y="544"/>
                  </a:cubicBezTo>
                  <a:cubicBezTo>
                    <a:pt x="203" y="616"/>
                    <a:pt x="188" y="651"/>
                    <a:pt x="152" y="724"/>
                  </a:cubicBezTo>
                  <a:cubicBezTo>
                    <a:pt x="116" y="797"/>
                    <a:pt x="32" y="930"/>
                    <a:pt x="0" y="984"/>
                  </a:cubicBezTo>
                </a:path>
              </a:pathLst>
            </a:custGeom>
            <a:noFill/>
            <a:ln w="635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8920" name="Freeform 8"/>
            <p:cNvSpPr>
              <a:spLocks noChangeAspect="1"/>
            </p:cNvSpPr>
            <p:nvPr/>
          </p:nvSpPr>
          <p:spPr bwMode="auto">
            <a:xfrm>
              <a:off x="610" y="1017"/>
              <a:ext cx="1252" cy="917"/>
            </a:xfrm>
            <a:custGeom>
              <a:avLst/>
              <a:gdLst/>
              <a:ahLst/>
              <a:cxnLst>
                <a:cxn ang="0">
                  <a:pos x="963" y="0"/>
                </a:cxn>
                <a:cxn ang="0">
                  <a:pos x="867" y="138"/>
                </a:cxn>
                <a:cxn ang="0">
                  <a:pos x="707" y="275"/>
                </a:cxn>
                <a:cxn ang="0">
                  <a:pos x="453" y="342"/>
                </a:cxn>
                <a:cxn ang="0">
                  <a:pos x="273" y="405"/>
                </a:cxn>
                <a:cxn ang="0">
                  <a:pos x="132" y="537"/>
                </a:cxn>
                <a:cxn ang="0">
                  <a:pos x="0" y="705"/>
                </a:cxn>
              </a:cxnLst>
              <a:rect l="0" t="0" r="r" b="b"/>
              <a:pathLst>
                <a:path w="963" h="705">
                  <a:moveTo>
                    <a:pt x="963" y="0"/>
                  </a:moveTo>
                  <a:cubicBezTo>
                    <a:pt x="947" y="23"/>
                    <a:pt x="910" y="92"/>
                    <a:pt x="867" y="138"/>
                  </a:cubicBezTo>
                  <a:cubicBezTo>
                    <a:pt x="824" y="184"/>
                    <a:pt x="776" y="241"/>
                    <a:pt x="707" y="275"/>
                  </a:cubicBezTo>
                  <a:cubicBezTo>
                    <a:pt x="638" y="309"/>
                    <a:pt x="525" y="320"/>
                    <a:pt x="453" y="342"/>
                  </a:cubicBezTo>
                  <a:cubicBezTo>
                    <a:pt x="381" y="364"/>
                    <a:pt x="326" y="373"/>
                    <a:pt x="273" y="405"/>
                  </a:cubicBezTo>
                  <a:cubicBezTo>
                    <a:pt x="220" y="437"/>
                    <a:pt x="177" y="487"/>
                    <a:pt x="132" y="537"/>
                  </a:cubicBezTo>
                  <a:cubicBezTo>
                    <a:pt x="87" y="587"/>
                    <a:pt x="27" y="670"/>
                    <a:pt x="0" y="705"/>
                  </a:cubicBezTo>
                </a:path>
              </a:pathLst>
            </a:custGeom>
            <a:noFill/>
            <a:ln w="63500" cmpd="sng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8918" name="Freeform 6"/>
          <p:cNvSpPr>
            <a:spLocks noChangeAspect="1"/>
          </p:cNvSpPr>
          <p:nvPr/>
        </p:nvSpPr>
        <p:spPr bwMode="auto">
          <a:xfrm>
            <a:off x="442913" y="552450"/>
            <a:ext cx="2549525" cy="2790825"/>
          </a:xfrm>
          <a:custGeom>
            <a:avLst/>
            <a:gdLst/>
            <a:ahLst/>
            <a:cxnLst>
              <a:cxn ang="0">
                <a:pos x="641" y="20"/>
              </a:cxn>
              <a:cxn ang="0">
                <a:pos x="460" y="111"/>
              </a:cxn>
              <a:cxn ang="0">
                <a:pos x="324" y="292"/>
              </a:cxn>
              <a:cxn ang="0">
                <a:pos x="278" y="474"/>
              </a:cxn>
              <a:cxn ang="0">
                <a:pos x="278" y="610"/>
              </a:cxn>
              <a:cxn ang="0">
                <a:pos x="233" y="791"/>
              </a:cxn>
              <a:cxn ang="0">
                <a:pos x="97" y="1018"/>
              </a:cxn>
              <a:cxn ang="0">
                <a:pos x="6" y="1245"/>
              </a:cxn>
              <a:cxn ang="0">
                <a:pos x="59" y="1346"/>
              </a:cxn>
              <a:cxn ang="0">
                <a:pos x="182" y="1279"/>
              </a:cxn>
              <a:cxn ang="0">
                <a:pos x="278" y="1154"/>
              </a:cxn>
              <a:cxn ang="0">
                <a:pos x="434" y="977"/>
              </a:cxn>
              <a:cxn ang="0">
                <a:pos x="641" y="859"/>
              </a:cxn>
              <a:cxn ang="0">
                <a:pos x="823" y="837"/>
              </a:cxn>
              <a:cxn ang="0">
                <a:pos x="1004" y="746"/>
              </a:cxn>
              <a:cxn ang="0">
                <a:pos x="1140" y="610"/>
              </a:cxn>
              <a:cxn ang="0">
                <a:pos x="1231" y="428"/>
              </a:cxn>
              <a:cxn ang="0">
                <a:pos x="1166" y="200"/>
              </a:cxn>
              <a:cxn ang="0">
                <a:pos x="981" y="112"/>
              </a:cxn>
              <a:cxn ang="0">
                <a:pos x="825" y="15"/>
              </a:cxn>
              <a:cxn ang="0">
                <a:pos x="641" y="20"/>
              </a:cxn>
            </a:cxnLst>
            <a:rect l="0" t="0" r="r" b="b"/>
            <a:pathLst>
              <a:path w="1235" h="1352">
                <a:moveTo>
                  <a:pt x="641" y="20"/>
                </a:moveTo>
                <a:cubicBezTo>
                  <a:pt x="581" y="35"/>
                  <a:pt x="513" y="66"/>
                  <a:pt x="460" y="111"/>
                </a:cubicBezTo>
                <a:cubicBezTo>
                  <a:pt x="407" y="156"/>
                  <a:pt x="354" y="232"/>
                  <a:pt x="324" y="292"/>
                </a:cubicBezTo>
                <a:cubicBezTo>
                  <a:pt x="294" y="352"/>
                  <a:pt x="286" y="421"/>
                  <a:pt x="278" y="474"/>
                </a:cubicBezTo>
                <a:cubicBezTo>
                  <a:pt x="270" y="527"/>
                  <a:pt x="285" y="557"/>
                  <a:pt x="278" y="610"/>
                </a:cubicBezTo>
                <a:cubicBezTo>
                  <a:pt x="271" y="663"/>
                  <a:pt x="263" y="723"/>
                  <a:pt x="233" y="791"/>
                </a:cubicBezTo>
                <a:cubicBezTo>
                  <a:pt x="203" y="859"/>
                  <a:pt x="135" y="943"/>
                  <a:pt x="97" y="1018"/>
                </a:cubicBezTo>
                <a:cubicBezTo>
                  <a:pt x="59" y="1093"/>
                  <a:pt x="12" y="1190"/>
                  <a:pt x="6" y="1245"/>
                </a:cubicBezTo>
                <a:cubicBezTo>
                  <a:pt x="0" y="1300"/>
                  <a:pt x="30" y="1340"/>
                  <a:pt x="59" y="1346"/>
                </a:cubicBezTo>
                <a:cubicBezTo>
                  <a:pt x="88" y="1352"/>
                  <a:pt x="145" y="1311"/>
                  <a:pt x="182" y="1279"/>
                </a:cubicBezTo>
                <a:cubicBezTo>
                  <a:pt x="219" y="1247"/>
                  <a:pt x="236" y="1204"/>
                  <a:pt x="278" y="1154"/>
                </a:cubicBezTo>
                <a:cubicBezTo>
                  <a:pt x="320" y="1104"/>
                  <a:pt x="374" y="1026"/>
                  <a:pt x="434" y="977"/>
                </a:cubicBezTo>
                <a:cubicBezTo>
                  <a:pt x="494" y="928"/>
                  <a:pt x="576" y="882"/>
                  <a:pt x="641" y="859"/>
                </a:cubicBezTo>
                <a:cubicBezTo>
                  <a:pt x="706" y="836"/>
                  <a:pt x="762" y="856"/>
                  <a:pt x="823" y="837"/>
                </a:cubicBezTo>
                <a:cubicBezTo>
                  <a:pt x="884" y="818"/>
                  <a:pt x="951" y="784"/>
                  <a:pt x="1004" y="746"/>
                </a:cubicBezTo>
                <a:cubicBezTo>
                  <a:pt x="1057" y="708"/>
                  <a:pt x="1102" y="663"/>
                  <a:pt x="1140" y="610"/>
                </a:cubicBezTo>
                <a:cubicBezTo>
                  <a:pt x="1178" y="557"/>
                  <a:pt x="1227" y="496"/>
                  <a:pt x="1231" y="428"/>
                </a:cubicBezTo>
                <a:cubicBezTo>
                  <a:pt x="1235" y="360"/>
                  <a:pt x="1208" y="253"/>
                  <a:pt x="1166" y="200"/>
                </a:cubicBezTo>
                <a:cubicBezTo>
                  <a:pt x="1124" y="147"/>
                  <a:pt x="1038" y="143"/>
                  <a:pt x="981" y="112"/>
                </a:cubicBezTo>
                <a:cubicBezTo>
                  <a:pt x="924" y="81"/>
                  <a:pt x="882" y="30"/>
                  <a:pt x="825" y="15"/>
                </a:cubicBezTo>
                <a:cubicBezTo>
                  <a:pt x="768" y="0"/>
                  <a:pt x="679" y="19"/>
                  <a:pt x="641" y="20"/>
                </a:cubicBezTo>
                <a:close/>
              </a:path>
            </a:pathLst>
          </a:custGeom>
          <a:solidFill>
            <a:srgbClr val="3366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41986" name="Picture 2" descr="Abbildung 2.: Gastrulation und Neurulation laufen parall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133292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kumentumok\Dropbox\2017\gastrula\ak-neurula\ak-neurulatio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0"/>
            <a:ext cx="6396203" cy="479715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h19f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257968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15816" y="2852936"/>
            <a:ext cx="308133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err="1">
                <a:latin typeface="Arial" panose="020B0604020202020204" pitchFamily="34" charset="0"/>
              </a:rPr>
              <a:t>Immunofluoreszente</a:t>
            </a:r>
            <a:r>
              <a:rPr lang="hu-HU" altLang="hu-HU" sz="2000" b="1" dirty="0">
                <a:latin typeface="Arial" panose="020B0604020202020204" pitchFamily="34" charset="0"/>
              </a:rPr>
              <a:t> </a:t>
            </a:r>
            <a:r>
              <a:rPr lang="hu-HU" altLang="hu-HU" sz="2000" b="1" dirty="0" err="1" smtClean="0">
                <a:latin typeface="Arial" panose="020B0604020202020204" pitchFamily="34" charset="0"/>
              </a:rPr>
              <a:t>Färbungen</a:t>
            </a:r>
            <a:r>
              <a:rPr lang="hu-HU" altLang="hu-HU" sz="2000" b="1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für</a:t>
            </a:r>
            <a:r>
              <a:rPr lang="hu-HU" altLang="hu-HU" sz="20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b="1" dirty="0" err="1">
                <a:solidFill>
                  <a:srgbClr val="990033"/>
                </a:solidFill>
                <a:latin typeface="Arial" panose="020B0604020202020204" pitchFamily="34" charset="0"/>
              </a:rPr>
              <a:t>E-cadherin</a:t>
            </a:r>
            <a:r>
              <a:rPr lang="hu-HU" altLang="hu-HU" sz="2000" b="1" dirty="0">
                <a:solidFill>
                  <a:srgbClr val="990033"/>
                </a:solidFill>
                <a:latin typeface="Arial" panose="020B0604020202020204" pitchFamily="34" charset="0"/>
              </a:rPr>
              <a:t/>
            </a:r>
            <a:br>
              <a:rPr lang="hu-HU" altLang="hu-HU" sz="2000" b="1" dirty="0">
                <a:solidFill>
                  <a:srgbClr val="990033"/>
                </a:solidFill>
                <a:latin typeface="Arial" panose="020B0604020202020204" pitchFamily="34" charset="0"/>
              </a:rPr>
            </a:br>
            <a:r>
              <a:rPr lang="hu-HU" altLang="hu-HU" sz="1200" dirty="0" err="1" smtClean="0">
                <a:latin typeface="Arial" panose="020B0604020202020204" pitchFamily="34" charset="0"/>
              </a:rPr>
              <a:t>Ektodermzellen</a:t>
            </a:r>
            <a:r>
              <a:rPr lang="hu-HU" altLang="hu-HU" sz="1200" dirty="0" smtClean="0"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latin typeface="Arial" panose="020B0604020202020204" pitchFamily="34" charset="0"/>
              </a:rPr>
              <a:t>fluoreszieren</a:t>
            </a:r>
            <a:r>
              <a:rPr lang="hu-HU" altLang="hu-HU" sz="1200" dirty="0">
                <a:latin typeface="Arial" panose="020B0604020202020204" pitchFamily="34" charset="0"/>
              </a:rPr>
              <a:t> „</a:t>
            </a:r>
            <a:r>
              <a:rPr lang="hu-HU" altLang="hu-HU" sz="1200" dirty="0" err="1" smtClean="0">
                <a:latin typeface="Arial" panose="020B0604020202020204" pitchFamily="34" charset="0"/>
              </a:rPr>
              <a:t>weiß</a:t>
            </a:r>
            <a:r>
              <a:rPr lang="hu-HU" altLang="hu-HU" sz="1200" dirty="0" smtClean="0">
                <a:latin typeface="Arial" panose="020B0604020202020204" pitchFamily="34" charset="0"/>
              </a:rPr>
              <a:t>”, </a:t>
            </a:r>
            <a:r>
              <a:rPr lang="hu-HU" altLang="hu-HU" sz="1200" dirty="0" err="1">
                <a:latin typeface="Arial" panose="020B0604020202020204" pitchFamily="34" charset="0"/>
              </a:rPr>
              <a:t>Zellen</a:t>
            </a:r>
            <a:r>
              <a:rPr lang="hu-HU" altLang="hu-HU" sz="1200" dirty="0">
                <a:latin typeface="Arial" panose="020B0604020202020204" pitchFamily="34" charset="0"/>
              </a:rPr>
              <a:t> der </a:t>
            </a:r>
            <a:r>
              <a:rPr lang="hu-HU" altLang="hu-HU" sz="1200" dirty="0" err="1" smtClean="0">
                <a:latin typeface="Arial" panose="020B0604020202020204" pitchFamily="34" charset="0"/>
              </a:rPr>
              <a:t>Neuralplatte</a:t>
            </a:r>
            <a:r>
              <a:rPr lang="hu-HU" altLang="hu-HU" sz="1200" dirty="0" smtClean="0">
                <a:latin typeface="Arial" panose="020B0604020202020204" pitchFamily="34" charset="0"/>
              </a:rPr>
              <a:t> </a:t>
            </a:r>
            <a:r>
              <a:rPr lang="hu-HU" altLang="hu-HU" sz="1200" dirty="0" err="1" smtClean="0">
                <a:latin typeface="Arial" panose="020B0604020202020204" pitchFamily="34" charset="0"/>
              </a:rPr>
              <a:t>sind</a:t>
            </a:r>
            <a:r>
              <a:rPr lang="hu-HU" altLang="hu-HU" sz="1200" dirty="0" smtClean="0">
                <a:latin typeface="Arial" panose="020B0604020202020204" pitchFamily="34" charset="0"/>
              </a:rPr>
              <a:t> </a:t>
            </a:r>
            <a:r>
              <a:rPr lang="hu-HU" altLang="hu-HU" sz="1200" dirty="0" err="1" smtClean="0">
                <a:latin typeface="Arial" panose="020B0604020202020204" pitchFamily="34" charset="0"/>
              </a:rPr>
              <a:t>negativ</a:t>
            </a:r>
            <a:endParaRPr lang="de-DE" altLang="hu-HU" sz="1200" dirty="0">
              <a:latin typeface="Arial" panose="020B060402020202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987824" y="4941168"/>
            <a:ext cx="2852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err="1" smtClean="0">
                <a:solidFill>
                  <a:srgbClr val="33CC33"/>
                </a:solidFill>
                <a:latin typeface="Arial" panose="020B0604020202020204" pitchFamily="34" charset="0"/>
              </a:rPr>
              <a:t>für</a:t>
            </a:r>
            <a:r>
              <a:rPr lang="hu-HU" altLang="hu-HU" sz="2000" b="1" dirty="0" smtClean="0">
                <a:solidFill>
                  <a:srgbClr val="33CC33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000" b="1" dirty="0" err="1">
                <a:solidFill>
                  <a:srgbClr val="33CC33"/>
                </a:solidFill>
                <a:latin typeface="Arial" panose="020B0604020202020204" pitchFamily="34" charset="0"/>
              </a:rPr>
              <a:t>N-cadherin</a:t>
            </a:r>
            <a:r>
              <a:rPr lang="hu-HU" altLang="hu-HU" sz="2000" b="1" dirty="0">
                <a:solidFill>
                  <a:srgbClr val="33CC33"/>
                </a:solidFill>
                <a:latin typeface="Arial" panose="020B0604020202020204" pitchFamily="34" charset="0"/>
              </a:rPr>
              <a:t/>
            </a:r>
            <a:br>
              <a:rPr lang="hu-HU" altLang="hu-HU" sz="2000" b="1" dirty="0">
                <a:solidFill>
                  <a:srgbClr val="33CC33"/>
                </a:solidFill>
                <a:latin typeface="Arial" panose="020B0604020202020204" pitchFamily="34" charset="0"/>
              </a:rPr>
            </a:br>
            <a:r>
              <a:rPr lang="hu-HU" altLang="hu-HU" sz="1200" dirty="0" smtClean="0">
                <a:latin typeface="Arial" panose="020B0604020202020204" pitchFamily="34" charset="0"/>
              </a:rPr>
              <a:t>Ektoderm </a:t>
            </a:r>
            <a:r>
              <a:rPr lang="hu-HU" altLang="hu-HU" sz="1200" dirty="0" err="1">
                <a:latin typeface="Arial" panose="020B0604020202020204" pitchFamily="34" charset="0"/>
              </a:rPr>
              <a:t>ist</a:t>
            </a:r>
            <a:r>
              <a:rPr lang="hu-HU" altLang="hu-HU" sz="1200" dirty="0"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latin typeface="Arial" panose="020B0604020202020204" pitchFamily="34" charset="0"/>
              </a:rPr>
              <a:t>hier</a:t>
            </a:r>
            <a:r>
              <a:rPr lang="hu-HU" altLang="hu-HU" sz="1200" dirty="0">
                <a:latin typeface="Arial" panose="020B0604020202020204" pitchFamily="34" charset="0"/>
              </a:rPr>
              <a:t> </a:t>
            </a:r>
            <a:r>
              <a:rPr lang="hu-HU" altLang="hu-HU" sz="1200" dirty="0" err="1">
                <a:latin typeface="Arial" panose="020B0604020202020204" pitchFamily="34" charset="0"/>
              </a:rPr>
              <a:t>negativ</a:t>
            </a:r>
            <a:r>
              <a:rPr lang="hu-HU" altLang="hu-HU" sz="1200" dirty="0">
                <a:latin typeface="Arial" panose="020B0604020202020204" pitchFamily="34" charset="0"/>
              </a:rPr>
              <a:t>.</a:t>
            </a:r>
            <a:endParaRPr lang="de-DE" altLang="hu-HU" sz="1200" dirty="0">
              <a:latin typeface="Arial" panose="020B0604020202020204" pitchFamily="34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084168" y="3717032"/>
            <a:ext cx="274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1600" dirty="0" err="1"/>
              <a:t>Veränderung</a:t>
            </a:r>
            <a:r>
              <a:rPr lang="hu-HU" altLang="hu-HU" sz="1600" dirty="0"/>
              <a:t> der </a:t>
            </a:r>
            <a:r>
              <a:rPr lang="hu-HU" altLang="hu-HU" sz="1600" dirty="0" err="1"/>
              <a:t>Cadherin-Expression</a:t>
            </a:r>
            <a:r>
              <a:rPr lang="hu-HU" altLang="hu-HU" sz="1600" dirty="0"/>
              <a:t> </a:t>
            </a:r>
            <a:r>
              <a:rPr lang="hu-HU" altLang="hu-HU" sz="1600" dirty="0" err="1"/>
              <a:t>während</a:t>
            </a:r>
            <a:r>
              <a:rPr lang="hu-HU" altLang="hu-HU" sz="1600" dirty="0"/>
              <a:t> </a:t>
            </a:r>
            <a:r>
              <a:rPr lang="hu-HU" altLang="hu-HU" sz="1600" dirty="0" err="1"/>
              <a:t>Neurulation</a:t>
            </a:r>
            <a:r>
              <a:rPr lang="hu-HU" altLang="hu-HU" sz="1600" dirty="0"/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1600" b="1" dirty="0"/>
              <a:t>Ektoderm: </a:t>
            </a:r>
            <a:r>
              <a:rPr lang="hu-HU" altLang="hu-HU" sz="1600" b="1" dirty="0" err="1"/>
              <a:t>E-Cadherin</a:t>
            </a:r>
            <a:endParaRPr lang="hu-HU" altLang="hu-HU" sz="1600" b="1" dirty="0"/>
          </a:p>
          <a:p>
            <a:pPr algn="ctr" eaLnBrk="1" hangingPunct="1">
              <a:spcBef>
                <a:spcPct val="50000"/>
              </a:spcBef>
            </a:pPr>
            <a:r>
              <a:rPr lang="hu-HU" altLang="hu-HU" sz="1600" b="1" dirty="0" err="1"/>
              <a:t>Neuralplatte</a:t>
            </a:r>
            <a:r>
              <a:rPr lang="hu-HU" altLang="hu-HU" sz="1600" b="1" dirty="0"/>
              <a:t>: </a:t>
            </a:r>
            <a:r>
              <a:rPr lang="hu-HU" altLang="hu-HU" sz="1600" b="1" dirty="0" err="1"/>
              <a:t>N-Cadherin</a:t>
            </a:r>
            <a:endParaRPr lang="hu-HU" altLang="hu-HU" sz="1600" b="1" dirty="0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5791200" y="6248400"/>
            <a:ext cx="3200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900" dirty="0"/>
              <a:t>SF Gilbert, </a:t>
            </a:r>
            <a:r>
              <a:rPr lang="hu-HU" altLang="hu-HU" sz="900" dirty="0" err="1"/>
              <a:t>Developmental</a:t>
            </a:r>
            <a:r>
              <a:rPr lang="hu-HU" altLang="hu-HU" sz="900" dirty="0"/>
              <a:t> </a:t>
            </a:r>
            <a:r>
              <a:rPr lang="hu-HU" altLang="hu-HU" sz="900" dirty="0" err="1"/>
              <a:t>Biology</a:t>
            </a:r>
            <a:r>
              <a:rPr lang="hu-HU" altLang="hu-HU" sz="900" dirty="0"/>
              <a:t>, 8th </a:t>
            </a:r>
            <a:r>
              <a:rPr lang="hu-HU" altLang="hu-HU" sz="900" dirty="0" err="1"/>
              <a:t>ed</a:t>
            </a:r>
            <a:r>
              <a:rPr lang="hu-HU" altLang="hu-HU" sz="900" dirty="0"/>
              <a:t>., </a:t>
            </a:r>
            <a:r>
              <a:rPr lang="hu-HU" altLang="hu-HU" sz="900" dirty="0" err="1"/>
              <a:t>Sinauer</a:t>
            </a:r>
            <a:r>
              <a:rPr lang="hu-HU" altLang="hu-HU" sz="900" dirty="0"/>
              <a:t>, 2006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2339975" y="3933825"/>
            <a:ext cx="576263" cy="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1619250" y="4292600"/>
            <a:ext cx="1368425" cy="0"/>
          </a:xfrm>
          <a:prstGeom prst="line">
            <a:avLst/>
          </a:prstGeom>
          <a:noFill/>
          <a:ln w="31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1835150" y="5084763"/>
            <a:ext cx="1081088" cy="288925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2555874" y="5445224"/>
            <a:ext cx="503957" cy="71339"/>
          </a:xfrm>
          <a:prstGeom prst="line">
            <a:avLst/>
          </a:prstGeom>
          <a:noFill/>
          <a:ln w="31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10" descr="DevBio7e1206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968" t="29782" r="1585" b="33757"/>
          <a:stretch>
            <a:fillRect/>
          </a:stretch>
        </p:blipFill>
        <p:spPr bwMode="auto">
          <a:xfrm>
            <a:off x="1691680" y="980728"/>
            <a:ext cx="558569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bildung 1.: Die wichtigsten Faktoren, die die Neurulation reguli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744416" cy="2621092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683568" y="260648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Chorda </a:t>
            </a:r>
            <a:r>
              <a:rPr lang="de-DE" sz="1400" dirty="0" err="1" smtClean="0"/>
              <a:t>dorsalis</a:t>
            </a:r>
            <a:r>
              <a:rPr lang="de-DE" sz="1400" dirty="0" smtClean="0"/>
              <a:t> und das </a:t>
            </a:r>
            <a:r>
              <a:rPr lang="de-DE" sz="1400" dirty="0" err="1" smtClean="0"/>
              <a:t>pr</a:t>
            </a:r>
            <a:r>
              <a:rPr lang="hu-HU" sz="1400" dirty="0" smtClean="0"/>
              <a:t>ä</a:t>
            </a:r>
            <a:r>
              <a:rPr lang="de-DE" sz="1400" dirty="0" err="1" smtClean="0"/>
              <a:t>chordale</a:t>
            </a:r>
            <a:r>
              <a:rPr lang="de-DE" sz="1400" dirty="0" smtClean="0"/>
              <a:t> Mesoderm</a:t>
            </a:r>
            <a:r>
              <a:rPr lang="hu-HU" sz="1400" dirty="0" smtClean="0"/>
              <a:t> -</a:t>
            </a:r>
            <a:r>
              <a:rPr lang="de-DE" sz="1400" dirty="0" smtClean="0"/>
              <a:t> induktiven Einflüssen</a:t>
            </a:r>
            <a:r>
              <a:rPr lang="hu-HU" sz="1400" dirty="0" smtClean="0"/>
              <a:t>:</a:t>
            </a:r>
          </a:p>
          <a:p>
            <a:r>
              <a:rPr lang="de-DE" sz="1400" dirty="0" smtClean="0"/>
              <a:t>darüber liegenden Ektoderm das </a:t>
            </a:r>
            <a:r>
              <a:rPr lang="de-DE" sz="1400" b="1" dirty="0" smtClean="0"/>
              <a:t>Neuroektoderm</a:t>
            </a:r>
            <a:r>
              <a:rPr lang="de-DE" sz="1400" dirty="0" smtClean="0"/>
              <a:t> bildet</a:t>
            </a:r>
            <a:r>
              <a:rPr lang="hu-HU" sz="1400" dirty="0" smtClean="0"/>
              <a:t>. </a:t>
            </a:r>
            <a:r>
              <a:rPr lang="hu-HU" sz="1400" b="1" dirty="0" err="1" smtClean="0"/>
              <a:t>Neurale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Induktion</a:t>
            </a:r>
            <a:r>
              <a:rPr lang="hu-HU" sz="1400" dirty="0" smtClean="0"/>
              <a:t>.</a:t>
            </a:r>
          </a:p>
          <a:p>
            <a:endParaRPr lang="de-DE" sz="1400" dirty="0" smtClean="0"/>
          </a:p>
          <a:p>
            <a:r>
              <a:rPr lang="de-DE" sz="1400" b="1" u="sng" dirty="0" smtClean="0"/>
              <a:t>In der Regel sollte sich aus dem Ektoderm Neuralektoderm </a:t>
            </a:r>
            <a:r>
              <a:rPr lang="de-DE" sz="1400" b="1" dirty="0" smtClean="0"/>
              <a:t>bilden</a:t>
            </a:r>
            <a:r>
              <a:rPr lang="de-DE" sz="1400" dirty="0" smtClean="0"/>
              <a:t>. </a:t>
            </a:r>
            <a:endParaRPr lang="hu-HU" sz="1400" dirty="0" smtClean="0"/>
          </a:p>
          <a:p>
            <a:r>
              <a:rPr lang="de-DE" sz="1400" dirty="0" smtClean="0"/>
              <a:t>Unter Wirkung vom </a:t>
            </a:r>
            <a:r>
              <a:rPr lang="de-DE" sz="1400" dirty="0" err="1" smtClean="0"/>
              <a:t>Morphogen</a:t>
            </a:r>
            <a:r>
              <a:rPr lang="de-DE" sz="1400" dirty="0" smtClean="0"/>
              <a:t> </a:t>
            </a:r>
            <a:r>
              <a:rPr lang="de-DE" sz="1400" b="1" u="sng" dirty="0" smtClean="0"/>
              <a:t>BMP-4</a:t>
            </a:r>
            <a:r>
              <a:rPr lang="de-DE" sz="1400" dirty="0" smtClean="0"/>
              <a:t> (gehört zur Gruppe </a:t>
            </a:r>
            <a:r>
              <a:rPr lang="de-DE" sz="1400" dirty="0" err="1" smtClean="0"/>
              <a:t>transforming</a:t>
            </a:r>
            <a:r>
              <a:rPr lang="de-DE" sz="1400" dirty="0" smtClean="0"/>
              <a:t> </a:t>
            </a:r>
            <a:r>
              <a:rPr lang="de-DE" sz="1400" dirty="0" err="1" smtClean="0"/>
              <a:t>growth</a:t>
            </a:r>
            <a:r>
              <a:rPr lang="de-DE" sz="1400" dirty="0" smtClean="0"/>
              <a:t> </a:t>
            </a:r>
            <a:r>
              <a:rPr lang="de-DE" sz="1400" dirty="0" err="1" smtClean="0"/>
              <a:t>factor-beta</a:t>
            </a:r>
            <a:r>
              <a:rPr lang="de-DE" sz="1400" dirty="0" smtClean="0"/>
              <a:t> (</a:t>
            </a:r>
            <a:r>
              <a:rPr lang="de-DE" sz="1400" dirty="0" err="1" smtClean="0"/>
              <a:t>TGFβ</a:t>
            </a:r>
            <a:r>
              <a:rPr lang="de-DE" sz="1400" dirty="0" smtClean="0"/>
              <a:t>)) </a:t>
            </a:r>
            <a:r>
              <a:rPr lang="de-DE" sz="1400" b="1" dirty="0" smtClean="0"/>
              <a:t>wird das Ektoderm zu Epidermis</a:t>
            </a:r>
            <a:r>
              <a:rPr lang="de-DE" sz="1400" dirty="0" smtClean="0"/>
              <a:t>, </a:t>
            </a:r>
            <a:endParaRPr lang="hu-HU" sz="1400" dirty="0" smtClean="0"/>
          </a:p>
          <a:p>
            <a:r>
              <a:rPr lang="de-DE" sz="1400" dirty="0" smtClean="0"/>
              <a:t>aus dem Mesoderm entstehen das </a:t>
            </a:r>
            <a:r>
              <a:rPr lang="de-DE" sz="1400" dirty="0" err="1" smtClean="0"/>
              <a:t>Intermedier</a:t>
            </a:r>
            <a:r>
              <a:rPr lang="de-DE" sz="1400" dirty="0" smtClean="0"/>
              <a:t>- und Seitenplattenmesoderm (</a:t>
            </a:r>
            <a:r>
              <a:rPr lang="de-DE" sz="1400" dirty="0" err="1" smtClean="0"/>
              <a:t>Ventralisation</a:t>
            </a:r>
            <a:r>
              <a:rPr lang="de-DE" sz="1400" dirty="0" smtClean="0"/>
              <a:t> des Mesoderms). </a:t>
            </a:r>
            <a:endParaRPr lang="hu-HU" sz="1400" dirty="0" smtClean="0"/>
          </a:p>
          <a:p>
            <a:endParaRPr lang="hu-HU" sz="1400" dirty="0" smtClean="0"/>
          </a:p>
          <a:p>
            <a:r>
              <a:rPr lang="de-DE" sz="1400" dirty="0" smtClean="0"/>
              <a:t>Der erhöhte Spiegel vom </a:t>
            </a:r>
            <a:r>
              <a:rPr lang="de-DE" sz="1400" dirty="0" err="1" smtClean="0"/>
              <a:t>Fibroblasten</a:t>
            </a:r>
            <a:r>
              <a:rPr lang="de-DE" sz="1400" dirty="0" smtClean="0"/>
              <a:t>-Wachstumsfaktor (FGF) unterstützt die </a:t>
            </a:r>
            <a:r>
              <a:rPr lang="de-DE" sz="1400" dirty="0" err="1" smtClean="0"/>
              <a:t>neurale</a:t>
            </a:r>
            <a:r>
              <a:rPr lang="de-DE" sz="1400" dirty="0" smtClean="0"/>
              <a:t> Differenzierung und </a:t>
            </a:r>
            <a:r>
              <a:rPr lang="de-DE" sz="1400" b="1" dirty="0" smtClean="0"/>
              <a:t>hemmt die Wirkung vom BMP-4</a:t>
            </a:r>
            <a:r>
              <a:rPr lang="de-DE" sz="1400" dirty="0" smtClean="0"/>
              <a:t>. Der FGF fördert die Expression von </a:t>
            </a:r>
            <a:r>
              <a:rPr lang="de-DE" sz="1400" b="1" u="sng" dirty="0" err="1" smtClean="0">
                <a:solidFill>
                  <a:srgbClr val="CC99FF"/>
                </a:solidFill>
              </a:rPr>
              <a:t>Chordin</a:t>
            </a:r>
            <a:r>
              <a:rPr lang="de-DE" sz="1400" b="1" u="sng" dirty="0" smtClean="0">
                <a:solidFill>
                  <a:srgbClr val="CC99FF"/>
                </a:solidFill>
              </a:rPr>
              <a:t> und </a:t>
            </a:r>
            <a:r>
              <a:rPr lang="de-DE" sz="1400" b="1" u="sng" dirty="0" err="1" smtClean="0">
                <a:solidFill>
                  <a:srgbClr val="CC99FF"/>
                </a:solidFill>
              </a:rPr>
              <a:t>Noggin</a:t>
            </a:r>
            <a:r>
              <a:rPr lang="de-DE" sz="1400" dirty="0" smtClean="0"/>
              <a:t>, die zusammen mit dem </a:t>
            </a:r>
            <a:r>
              <a:rPr lang="de-DE" sz="1400" b="1" u="sng" dirty="0" err="1" smtClean="0">
                <a:solidFill>
                  <a:srgbClr val="CC99FF"/>
                </a:solidFill>
              </a:rPr>
              <a:t>Follistatin</a:t>
            </a:r>
            <a:r>
              <a:rPr lang="de-DE" sz="1400" dirty="0" smtClean="0"/>
              <a:t> im Organisator (= Primitivknoten, Chorda </a:t>
            </a:r>
            <a:r>
              <a:rPr lang="de-DE" sz="1400" dirty="0" err="1" smtClean="0"/>
              <a:t>dorsalis</a:t>
            </a:r>
            <a:r>
              <a:rPr lang="de-DE" sz="1400" dirty="0" smtClean="0"/>
              <a:t> und </a:t>
            </a:r>
            <a:r>
              <a:rPr lang="de-DE" sz="1400" dirty="0" err="1" smtClean="0"/>
              <a:t>pr</a:t>
            </a:r>
            <a:r>
              <a:rPr lang="hu-HU" sz="1400" dirty="0" smtClean="0"/>
              <a:t>ä</a:t>
            </a:r>
            <a:r>
              <a:rPr lang="de-DE" sz="1400" dirty="0" err="1" smtClean="0"/>
              <a:t>chordales</a:t>
            </a:r>
            <a:r>
              <a:rPr lang="de-DE" sz="1400" dirty="0" smtClean="0"/>
              <a:t> Mesoderm) auch vorhanden sind. Da sie das BMP-4 hemmen, spielen sie bei der </a:t>
            </a:r>
            <a:r>
              <a:rPr lang="de-DE" sz="1400" dirty="0" err="1" smtClean="0"/>
              <a:t>neuralen</a:t>
            </a:r>
            <a:r>
              <a:rPr lang="de-DE" sz="1400" dirty="0" smtClean="0"/>
              <a:t> Umwandlung des Ektoderms auch eine wichtige Rolle.</a:t>
            </a:r>
            <a:endParaRPr lang="de-DE" sz="1400" dirty="0"/>
          </a:p>
        </p:txBody>
      </p:sp>
      <p:sp>
        <p:nvSpPr>
          <p:cNvPr id="4" name="Téglalap 3"/>
          <p:cNvSpPr/>
          <p:nvPr/>
        </p:nvSpPr>
        <p:spPr>
          <a:xfrm>
            <a:off x="1475656" y="6237312"/>
            <a:ext cx="267893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1400" b="1" dirty="0" smtClean="0"/>
              <a:t>BMP-4: </a:t>
            </a:r>
            <a:r>
              <a:rPr lang="de-DE" sz="1400" b="1" dirty="0" smtClean="0"/>
              <a:t>Ektoderm </a:t>
            </a:r>
            <a:r>
              <a:rPr lang="hu-HU" sz="1400" b="1" dirty="0" smtClean="0">
                <a:sym typeface="Wingdings" pitchFamily="2" charset="2"/>
              </a:rPr>
              <a:t></a:t>
            </a:r>
            <a:r>
              <a:rPr lang="de-DE" sz="1400" b="1" dirty="0" smtClean="0"/>
              <a:t> Epidermis</a:t>
            </a:r>
            <a:endParaRPr lang="hu-HU" sz="1400" dirty="0"/>
          </a:p>
        </p:txBody>
      </p:sp>
      <p:sp>
        <p:nvSpPr>
          <p:cNvPr id="5" name="Téglalap 4"/>
          <p:cNvSpPr/>
          <p:nvPr/>
        </p:nvSpPr>
        <p:spPr>
          <a:xfrm>
            <a:off x="6516216" y="4365104"/>
            <a:ext cx="1763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600" b="1" dirty="0" err="1" smtClean="0"/>
              <a:t>neurale</a:t>
            </a:r>
            <a:r>
              <a:rPr lang="hu-HU" altLang="hu-HU" sz="1600" b="1" dirty="0" smtClean="0"/>
              <a:t> </a:t>
            </a:r>
            <a:r>
              <a:rPr lang="hu-HU" altLang="hu-HU" sz="1600" b="1" dirty="0" err="1" smtClean="0"/>
              <a:t>Induktion</a:t>
            </a:r>
            <a:r>
              <a:rPr lang="hu-HU" altLang="hu-HU" sz="1600" b="1" dirty="0" smtClean="0"/>
              <a:t>: </a:t>
            </a:r>
            <a:r>
              <a:rPr lang="hu-HU" altLang="hu-HU" sz="1600" dirty="0" err="1" smtClean="0"/>
              <a:t>Hemmung</a:t>
            </a:r>
            <a:r>
              <a:rPr lang="hu-HU" altLang="hu-HU" sz="1600" dirty="0" smtClean="0"/>
              <a:t> der </a:t>
            </a:r>
            <a:r>
              <a:rPr lang="hu-HU" altLang="hu-HU" sz="1600" dirty="0" err="1" smtClean="0"/>
              <a:t>BMP-Signalübertragung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in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dem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Epiblast</a:t>
            </a:r>
            <a:r>
              <a:rPr lang="hu-HU" altLang="hu-HU" sz="1600" dirty="0" smtClean="0"/>
              <a:t>.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728</Words>
  <Application>Microsoft Office PowerPoint</Application>
  <PresentationFormat>Diavetítés a képernyőre (4:3 oldalarány)</PresentationFormat>
  <Paragraphs>179</Paragraphs>
  <Slides>24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Times New Roman</vt:lpstr>
      <vt:lpstr>Trebuchet MS</vt:lpstr>
      <vt:lpstr>Wingdings</vt:lpstr>
      <vt:lpstr>Alapértelmezett terv</vt:lpstr>
      <vt:lpstr>Image</vt:lpstr>
      <vt:lpstr> Abfaltung des Embryonalkörpers. Neurulation. Körperachsen.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Gastrulation definiert die endgültigen Körperachsen</vt:lpstr>
      <vt:lpstr>PowerPoint bemutató</vt:lpstr>
      <vt:lpstr>PowerPoint bemutató</vt:lpstr>
      <vt:lpstr>PowerPoint bemutató</vt:lpstr>
      <vt:lpstr>Quellen</vt:lpstr>
    </vt:vector>
  </TitlesOfParts>
  <Company>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Anatómia</dc:creator>
  <cp:lastModifiedBy>Altdorf</cp:lastModifiedBy>
  <cp:revision>243</cp:revision>
  <cp:lastPrinted>2004-03-22T16:09:33Z</cp:lastPrinted>
  <dcterms:created xsi:type="dcterms:W3CDTF">2004-03-22T14:27:53Z</dcterms:created>
  <dcterms:modified xsi:type="dcterms:W3CDTF">2017-11-20T06:20:10Z</dcterms:modified>
</cp:coreProperties>
</file>