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25" r:id="rId3"/>
    <p:sldId id="334" r:id="rId4"/>
    <p:sldId id="326" r:id="rId5"/>
    <p:sldId id="370" r:id="rId6"/>
    <p:sldId id="323" r:id="rId7"/>
    <p:sldId id="297" r:id="rId8"/>
    <p:sldId id="335" r:id="rId9"/>
    <p:sldId id="357" r:id="rId10"/>
    <p:sldId id="320" r:id="rId11"/>
    <p:sldId id="322" r:id="rId12"/>
    <p:sldId id="324" r:id="rId13"/>
    <p:sldId id="264" r:id="rId14"/>
    <p:sldId id="302" r:id="rId15"/>
    <p:sldId id="304" r:id="rId16"/>
    <p:sldId id="372" r:id="rId17"/>
    <p:sldId id="349" r:id="rId18"/>
    <p:sldId id="362" r:id="rId19"/>
    <p:sldId id="371" r:id="rId20"/>
    <p:sldId id="364" r:id="rId21"/>
    <p:sldId id="350" r:id="rId22"/>
    <p:sldId id="365" r:id="rId23"/>
    <p:sldId id="368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BAFCE"/>
    <a:srgbClr val="006600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10" autoAdjust="0"/>
  </p:normalViewPr>
  <p:slideViewPr>
    <p:cSldViewPr>
      <p:cViewPr varScale="1">
        <p:scale>
          <a:sx n="107" d="100"/>
          <a:sy n="107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F37444-137F-4D9B-8998-2449D6797EC2}" type="datetimeFigureOut">
              <a:rPr lang="hu-HU"/>
              <a:pPr>
                <a:defRPr/>
              </a:pPr>
              <a:t>2017.11.13.</a:t>
            </a:fld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CEF707-2EC1-4557-B137-51396DFD37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14293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63C3C-3FE4-489B-A8A7-A8DD9C6BDCAF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128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63C3C-3FE4-489B-A8A7-A8DD9C6BDCAF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6390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CC64-A4FB-4359-897F-4AB0905A2B6E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B389-806D-4788-A6F0-3FE109AD90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7C59-810D-4576-B000-1ACBD2C32836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60B1E-7C91-4AB2-9477-BA356FD178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A176-FAA8-41E3-8BBD-8D0D41D34D8E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E2EE-A021-4C36-A718-1C6554215C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B0BD-9AD5-42EE-BBD9-124263F270DE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52B1-2E90-44A3-9AE4-66A08FF605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59B1-F93D-4340-8B69-2B8641EE9593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9A6A7-31D3-4C0F-86B9-326035DC26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0076-899E-4C4A-93CA-5AE003F128C3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D512-1BB3-46FE-B619-B05D83E32E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09E4-AD8C-4555-8310-002ED43E8D99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22ED-9A1A-439B-A08A-B6EF7E30C5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495B-3716-4505-BFFA-F1790B769554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CB39-36BA-4B2F-84E5-7D02498BE9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6AE1-E1D5-4026-8668-9A4999DF1CA5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290A-1AAB-45F2-AB3D-530A43B921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630-D850-492A-AFFC-D5B67D14668E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18EEF-67B7-4301-848E-D14FB894DA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DF8C-DFA1-4155-9CCA-FAA8C7E9F746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7D57-BD69-4260-BAEF-52FBD13F87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de-DE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B3D980-3C99-4D49-85DB-D672FA3BC8B4}" type="datetimeFigureOut">
              <a:rPr lang="de-DE"/>
              <a:pPr>
                <a:defRPr/>
              </a:pPr>
              <a:t>13.11.2017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1D6A63-1A29-4330-A96B-F57DD26A13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mboss.miamed.de/wissen/Embryonalentwicklung" TargetMode="External"/><Relationship Id="rId4" Type="http://schemas.openxmlformats.org/officeDocument/2006/relationships/hyperlink" Target="https://amboss.miamed.de/wissen/Bindegeweb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mboss.miamed.de/wissen/Embryonalentwicklun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mboss.miamed.de/wissen/Embryonalentwicklung" TargetMode="External"/><Relationship Id="rId2" Type="http://schemas.openxmlformats.org/officeDocument/2006/relationships/hyperlink" Target="http://www.embryology.c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embryology.ch/images/imgmultuse/h2a2_ligneprim.gif"/>
          <p:cNvPicPr>
            <a:picLocks noChangeAspect="1" noChangeArrowheads="1"/>
          </p:cNvPicPr>
          <p:nvPr/>
        </p:nvPicPr>
        <p:blipFill>
          <a:blip r:embed="rId2" cstate="print"/>
          <a:srcRect t="9922" r="821" b="10700"/>
          <a:stretch>
            <a:fillRect/>
          </a:stretch>
        </p:blipFill>
        <p:spPr bwMode="auto">
          <a:xfrm>
            <a:off x="1115616" y="2492896"/>
            <a:ext cx="7370019" cy="3312368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755576" y="1052737"/>
            <a:ext cx="7772400" cy="792087"/>
          </a:xfrm>
        </p:spPr>
        <p:txBody>
          <a:bodyPr/>
          <a:lstStyle/>
          <a:p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1800" i="1" dirty="0" smtClean="0"/>
              <a:t>Dr. Károly Altdorfer</a:t>
            </a:r>
            <a:endParaRPr lang="hu-HU" sz="1800" i="1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899592" y="188640"/>
            <a:ext cx="77724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Gastrulation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Differenzierung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der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Keimblätter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ihre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Derivate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644008" y="3356992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Pfeile</a:t>
            </a:r>
            <a:r>
              <a:rPr lang="hu-HU" sz="1400" dirty="0" smtClean="0"/>
              <a:t>: </a:t>
            </a:r>
            <a:r>
              <a:rPr lang="de-DE" sz="1400" dirty="0" smtClean="0"/>
              <a:t>Wanderungsrichtung</a:t>
            </a:r>
            <a:r>
              <a:rPr lang="hu-HU" sz="1400" dirty="0" smtClean="0"/>
              <a:t>en</a:t>
            </a:r>
            <a:r>
              <a:rPr lang="de-DE" sz="1400" dirty="0" smtClean="0"/>
              <a:t> der </a:t>
            </a:r>
            <a:r>
              <a:rPr lang="de-DE" sz="1400" dirty="0" err="1" smtClean="0"/>
              <a:t>Epiblastzellen</a:t>
            </a:r>
            <a:endParaRPr lang="hu-HU" sz="1400" dirty="0"/>
          </a:p>
        </p:txBody>
      </p:sp>
      <p:pic>
        <p:nvPicPr>
          <p:cNvPr id="93186" name="Picture 2" descr="http://embryology.ch/images/himgdisque/02triderm/h2fb_feuilletpri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7778"/>
            <a:ext cx="2592288" cy="2673660"/>
          </a:xfrm>
          <a:prstGeom prst="rect">
            <a:avLst/>
          </a:prstGeom>
          <a:noFill/>
        </p:spPr>
      </p:pic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323528" y="2924944"/>
          <a:ext cx="2143125" cy="1645920"/>
        </p:xfrm>
        <a:graphic>
          <a:graphicData uri="http://schemas.openxmlformats.org/drawingml/2006/table">
            <a:tbl>
              <a:tblPr/>
              <a:tblGrid>
                <a:gridCol w="190500"/>
                <a:gridCol w="195262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200" b="1" dirty="0"/>
                        <a:t>1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2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3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4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5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/>
                      </a:r>
                      <a:br>
                        <a:rPr lang="hu-HU" sz="1200" b="1" dirty="0"/>
                      </a:br>
                      <a:endParaRPr lang="hu-HU" sz="1200" b="1" dirty="0" smtClean="0"/>
                    </a:p>
                    <a:p>
                      <a:pPr algn="l"/>
                      <a:r>
                        <a:rPr lang="hu-HU" sz="1200" b="1" dirty="0"/>
                        <a:t/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6</a:t>
                      </a:r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err="1"/>
                        <a:t>Primitivgrube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Epiblast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Extraembryonales</a:t>
                      </a:r>
                      <a:r>
                        <a:rPr lang="hu-HU" sz="1200" dirty="0"/>
                        <a:t> Mesoderm</a:t>
                      </a:r>
                      <a:br>
                        <a:rPr lang="hu-HU" sz="1200" dirty="0"/>
                      </a:br>
                      <a:r>
                        <a:rPr lang="hu-HU" sz="1200" b="1" dirty="0" err="1"/>
                        <a:t>definitives</a:t>
                      </a:r>
                      <a:r>
                        <a:rPr lang="hu-HU" sz="1200" b="1" dirty="0"/>
                        <a:t> Endoderm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Einwanderung</a:t>
                      </a:r>
                      <a:r>
                        <a:rPr lang="hu-HU" sz="1200" dirty="0"/>
                        <a:t> von </a:t>
                      </a:r>
                      <a:r>
                        <a:rPr lang="hu-HU" sz="1200" dirty="0" err="1"/>
                        <a:t>Epiblastzellen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für</a:t>
                      </a:r>
                      <a:r>
                        <a:rPr lang="hu-HU" sz="1200" dirty="0"/>
                        <a:t> die </a:t>
                      </a:r>
                      <a:r>
                        <a:rPr lang="hu-HU" sz="1200" dirty="0" err="1"/>
                        <a:t>Bildung</a:t>
                      </a:r>
                      <a:r>
                        <a:rPr lang="hu-HU" sz="1200" dirty="0"/>
                        <a:t> des </a:t>
                      </a:r>
                      <a:r>
                        <a:rPr lang="hu-HU" sz="1200" b="1" dirty="0" err="1"/>
                        <a:t>intraembryonalen</a:t>
                      </a:r>
                      <a:r>
                        <a:rPr lang="hu-HU" sz="1200" b="1" dirty="0"/>
                        <a:t> </a:t>
                      </a:r>
                      <a:r>
                        <a:rPr lang="hu-HU" sz="1200" b="1" dirty="0" err="1"/>
                        <a:t>Mesoderms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Hypoblast</a:t>
                      </a:r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https://media-cdn.miamed.de/media/thumbs/big_577d32fc95b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2915816" cy="2444104"/>
          </a:xfrm>
          <a:prstGeom prst="rect">
            <a:avLst/>
          </a:prstGeom>
          <a:noFill/>
        </p:spPr>
      </p:pic>
      <p:pic>
        <p:nvPicPr>
          <p:cNvPr id="9" name="Picture 5" descr="Image descrip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744416" cy="327945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50787" t="-12"/>
          <a:stretch>
            <a:fillRect/>
          </a:stretch>
        </p:blipFill>
        <p:spPr bwMode="auto">
          <a:xfrm>
            <a:off x="1979712" y="4581128"/>
            <a:ext cx="3707904" cy="21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hu-HU" sz="3200" b="1" dirty="0" err="1" smtClean="0"/>
              <a:t>Entstehung</a:t>
            </a:r>
            <a:r>
              <a:rPr lang="hu-HU" sz="3200" b="1" dirty="0" smtClean="0"/>
              <a:t> der </a:t>
            </a:r>
            <a:r>
              <a:rPr lang="hu-HU" sz="3200" b="1" dirty="0" err="1" smtClean="0"/>
              <a:t>Chorda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dorsalis</a:t>
            </a:r>
            <a:endParaRPr lang="hu-HU" sz="3200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2915816" y="4077072"/>
          <a:ext cx="2143125" cy="731520"/>
        </p:xfrm>
        <a:graphic>
          <a:graphicData uri="http://schemas.openxmlformats.org/drawingml/2006/table">
            <a:tbl>
              <a:tblPr/>
              <a:tblGrid>
                <a:gridCol w="190500"/>
                <a:gridCol w="195262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200" b="1" dirty="0"/>
                        <a:t>1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2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b="1" dirty="0"/>
                        <a:t>3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4</a:t>
                      </a:r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b="1" dirty="0" err="1"/>
                        <a:t>Chordafortsatz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Primitivknoten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Embryonaler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Endoblast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Amnionhöhle</a:t>
                      </a:r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5234" name="Picture 2" descr="http://embryology.ch/images/himgdisque/02triderm/h2a3_lignepri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346179" cy="3002175"/>
          </a:xfrm>
          <a:prstGeom prst="rect">
            <a:avLst/>
          </a:prstGeom>
          <a:noFill/>
        </p:spPr>
      </p:pic>
      <p:pic>
        <p:nvPicPr>
          <p:cNvPr id="73730" name="Picture 2" descr="http://embryology.ch/images/himgdisque/02triderm/h2ia3_astad7_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340099" cy="2046276"/>
          </a:xfrm>
          <a:prstGeom prst="rect">
            <a:avLst/>
          </a:prstGeom>
          <a:noFill/>
        </p:spPr>
      </p:pic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2915816" y="4797152"/>
          <a:ext cx="2143125" cy="548640"/>
        </p:xfrm>
        <a:graphic>
          <a:graphicData uri="http://schemas.openxmlformats.org/drawingml/2006/table">
            <a:tbl>
              <a:tblPr/>
              <a:tblGrid>
                <a:gridCol w="190500"/>
                <a:gridCol w="195262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200" b="1" dirty="0"/>
                        <a:t>5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6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7</a:t>
                      </a:r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err="1"/>
                        <a:t>Haftstiel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Extraembryonales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Mesenchym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Allantois</a:t>
                      </a:r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3732" name="Picture 4" descr="http://embryology.ch/images/himgdisque/02triderm/h2ia4_cstad7_2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9605"/>
            <a:ext cx="2448272" cy="214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499992" y="764704"/>
          <a:ext cx="2143125" cy="1463040"/>
        </p:xfrm>
        <a:graphic>
          <a:graphicData uri="http://schemas.openxmlformats.org/drawingml/2006/table">
            <a:tbl>
              <a:tblPr/>
              <a:tblGrid>
                <a:gridCol w="190500"/>
                <a:gridCol w="195262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200" b="1" dirty="0"/>
                        <a:t>1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b="1" dirty="0"/>
                        <a:t>2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3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4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5</a:t>
                      </a:r>
                      <a:br>
                        <a:rPr lang="hu-HU" sz="1200" b="1" dirty="0"/>
                      </a:br>
                      <a:r>
                        <a:rPr lang="hu-HU" b="1" dirty="0"/>
                        <a:t/>
                      </a:r>
                      <a:br>
                        <a:rPr lang="hu-HU" b="1" dirty="0"/>
                      </a:br>
                      <a:endParaRPr lang="hu-H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err="1"/>
                        <a:t>Fusionierter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Chordafortsatz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i="1" dirty="0" err="1"/>
                        <a:t>Prächordalplatte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Rachenmembran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Embryonaler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Endoblast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 smtClean="0"/>
                        <a:t>Amnionhöhle</a:t>
                      </a:r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7282" name="Picture 2" descr="http://embryology.ch/images/himgdisque/02triderm/h2ib1_astad8_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707904" cy="3242339"/>
          </a:xfrm>
          <a:prstGeom prst="rect">
            <a:avLst/>
          </a:prstGeom>
          <a:noFill/>
        </p:spPr>
      </p:pic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4499992" y="1700808"/>
          <a:ext cx="2143125" cy="914400"/>
        </p:xfrm>
        <a:graphic>
          <a:graphicData uri="http://schemas.openxmlformats.org/drawingml/2006/table">
            <a:tbl>
              <a:tblPr/>
              <a:tblGrid>
                <a:gridCol w="190500"/>
                <a:gridCol w="195262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200" b="1" dirty="0"/>
                        <a:t>7</a:t>
                      </a:r>
                      <a:br>
                        <a:rPr lang="hu-HU" sz="1200" b="1" dirty="0"/>
                      </a:br>
                      <a:r>
                        <a:rPr lang="hu-HU" sz="1200" b="1" dirty="0" smtClean="0"/>
                        <a:t>9</a:t>
                      </a:r>
                      <a:r>
                        <a:rPr lang="hu-HU" sz="1200" b="1" dirty="0"/>
                        <a:t/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10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11</a:t>
                      </a:r>
                      <a:br>
                        <a:rPr lang="hu-HU" sz="1200" b="1" dirty="0"/>
                      </a:br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b="1" dirty="0"/>
                        <a:t>Canalis </a:t>
                      </a:r>
                      <a:r>
                        <a:rPr lang="hu-HU" sz="1200" b="1" dirty="0" err="1"/>
                        <a:t>neurentericus</a:t>
                      </a:r>
                      <a:r>
                        <a:rPr lang="hu-HU" sz="1200" b="0" dirty="0"/>
                        <a:t/>
                      </a:r>
                      <a:br>
                        <a:rPr lang="hu-HU" sz="1200" b="0" dirty="0"/>
                      </a:br>
                      <a:r>
                        <a:rPr lang="hu-HU" sz="1200" b="0" dirty="0" err="1" smtClean="0"/>
                        <a:t>Kloakenmembran</a:t>
                      </a:r>
                      <a:r>
                        <a:rPr lang="hu-HU" sz="1200" b="0" dirty="0"/>
                        <a:t/>
                      </a:r>
                      <a:br>
                        <a:rPr lang="hu-HU" sz="1200" b="0" dirty="0"/>
                      </a:br>
                      <a:r>
                        <a:rPr lang="hu-HU" sz="1200" b="1" dirty="0" smtClean="0"/>
                        <a:t>Dottersack</a:t>
                      </a:r>
                      <a:r>
                        <a:rPr lang="hu-HU" sz="1200" b="0" dirty="0" smtClean="0"/>
                        <a:t> („</a:t>
                      </a:r>
                      <a:r>
                        <a:rPr lang="hu-HU" sz="1200" b="0" dirty="0" err="1" smtClean="0"/>
                        <a:t>Nabelbläschen</a:t>
                      </a:r>
                      <a:r>
                        <a:rPr lang="hu-HU" sz="1200" b="0" dirty="0" smtClean="0"/>
                        <a:t>”)</a:t>
                      </a:r>
                      <a:r>
                        <a:rPr lang="hu-HU" sz="1200" b="0" dirty="0"/>
                        <a:t/>
                      </a:r>
                      <a:br>
                        <a:rPr lang="hu-HU" sz="1200" b="0" dirty="0"/>
                      </a:br>
                      <a:r>
                        <a:rPr lang="hu-HU" sz="1200" b="0" dirty="0" err="1"/>
                        <a:t>Allantois</a:t>
                      </a:r>
                      <a:endParaRPr lang="hu-HU" sz="1200" b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Kép 1" descr="gastrul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056784" cy="321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Szövegdoboz 2"/>
          <p:cNvSpPr txBox="1">
            <a:spLocks noChangeArrowheads="1"/>
          </p:cNvSpPr>
          <p:nvPr/>
        </p:nvSpPr>
        <p:spPr bwMode="auto">
          <a:xfrm>
            <a:off x="179512" y="3717032"/>
            <a:ext cx="74888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 smtClean="0"/>
              <a:t>Der </a:t>
            </a:r>
            <a:r>
              <a:rPr lang="hu-HU" sz="1400" dirty="0" err="1"/>
              <a:t>Mechanismus</a:t>
            </a:r>
            <a:r>
              <a:rPr lang="hu-HU" sz="1400" dirty="0"/>
              <a:t> der </a:t>
            </a:r>
            <a:r>
              <a:rPr lang="hu-HU" sz="1400" dirty="0" err="1"/>
              <a:t>Gastrulation</a:t>
            </a:r>
            <a:r>
              <a:rPr lang="hu-HU" sz="1400" dirty="0"/>
              <a:t> </a:t>
            </a:r>
            <a:r>
              <a:rPr lang="hu-HU" sz="1400" dirty="0" err="1"/>
              <a:t>ist</a:t>
            </a:r>
            <a:r>
              <a:rPr lang="hu-HU" sz="1400" dirty="0"/>
              <a:t> die </a:t>
            </a:r>
            <a:r>
              <a:rPr lang="hu-HU" sz="1400" b="1" dirty="0" err="1">
                <a:solidFill>
                  <a:srgbClr val="C00000"/>
                </a:solidFill>
              </a:rPr>
              <a:t>Epithelial-Mesenchymal</a:t>
            </a:r>
            <a:r>
              <a:rPr lang="hu-HU" sz="1400" b="1" dirty="0">
                <a:solidFill>
                  <a:srgbClr val="C00000"/>
                </a:solidFill>
              </a:rPr>
              <a:t> </a:t>
            </a:r>
            <a:r>
              <a:rPr lang="hu-HU" sz="1400" b="1" dirty="0" err="1">
                <a:solidFill>
                  <a:srgbClr val="C00000"/>
                </a:solidFill>
              </a:rPr>
              <a:t>Transition</a:t>
            </a:r>
            <a:r>
              <a:rPr lang="hu-HU" sz="1400" dirty="0"/>
              <a:t>: </a:t>
            </a:r>
            <a:r>
              <a:rPr lang="hu-HU" sz="1400" dirty="0" err="1"/>
              <a:t>epitheliale</a:t>
            </a:r>
            <a:r>
              <a:rPr lang="hu-HU" sz="1400" dirty="0"/>
              <a:t> </a:t>
            </a:r>
            <a:r>
              <a:rPr lang="hu-HU" sz="1400" dirty="0" err="1"/>
              <a:t>Zellen</a:t>
            </a:r>
            <a:r>
              <a:rPr lang="hu-HU" sz="1400" dirty="0"/>
              <a:t> </a:t>
            </a:r>
            <a:r>
              <a:rPr lang="hu-HU" sz="1400" dirty="0" err="1"/>
              <a:t>verlieren</a:t>
            </a:r>
            <a:r>
              <a:rPr lang="hu-HU" sz="1400" dirty="0"/>
              <a:t> </a:t>
            </a:r>
            <a:r>
              <a:rPr lang="hu-HU" sz="1400" dirty="0" err="1"/>
              <a:t>ihre</a:t>
            </a:r>
            <a:r>
              <a:rPr lang="hu-HU" sz="1400" dirty="0"/>
              <a:t> </a:t>
            </a:r>
            <a:r>
              <a:rPr lang="hu-HU" sz="1400" dirty="0" err="1"/>
              <a:t>Epithelcharakter</a:t>
            </a:r>
            <a:r>
              <a:rPr lang="hu-HU" sz="1400" dirty="0"/>
              <a:t>, und </a:t>
            </a:r>
            <a:r>
              <a:rPr lang="hu-HU" sz="1400" dirty="0" err="1"/>
              <a:t>werden</a:t>
            </a:r>
            <a:r>
              <a:rPr lang="hu-HU" sz="1400" dirty="0"/>
              <a:t> </a:t>
            </a:r>
            <a:r>
              <a:rPr lang="hu-HU" sz="1400" dirty="0" err="1"/>
              <a:t>zu</a:t>
            </a:r>
            <a:r>
              <a:rPr lang="hu-HU" sz="1400" dirty="0"/>
              <a:t> </a:t>
            </a:r>
            <a:r>
              <a:rPr lang="hu-HU" sz="1400" dirty="0" err="1"/>
              <a:t>migratorischen</a:t>
            </a:r>
            <a:r>
              <a:rPr lang="hu-HU" sz="1400" dirty="0"/>
              <a:t> </a:t>
            </a:r>
            <a:r>
              <a:rPr lang="hu-HU" sz="1400" dirty="0" err="1"/>
              <a:t>Zellen</a:t>
            </a:r>
            <a:r>
              <a:rPr lang="hu-HU" sz="1400" dirty="0"/>
              <a:t>, die </a:t>
            </a:r>
            <a:r>
              <a:rPr lang="hu-HU" sz="1400" dirty="0" err="1"/>
              <a:t>aus</a:t>
            </a:r>
            <a:r>
              <a:rPr lang="hu-HU" sz="1400" dirty="0"/>
              <a:t> </a:t>
            </a:r>
            <a:r>
              <a:rPr lang="hu-HU" sz="1400" dirty="0" err="1"/>
              <a:t>dem</a:t>
            </a:r>
            <a:r>
              <a:rPr lang="hu-HU" sz="1400" dirty="0"/>
              <a:t> </a:t>
            </a:r>
            <a:r>
              <a:rPr lang="hu-HU" sz="1400" dirty="0" err="1"/>
              <a:t>Epiblast</a:t>
            </a:r>
            <a:r>
              <a:rPr lang="hu-HU" sz="1400" dirty="0"/>
              <a:t> </a:t>
            </a:r>
            <a:r>
              <a:rPr lang="hu-HU" sz="1400" dirty="0" err="1"/>
              <a:t>nach</a:t>
            </a:r>
            <a:r>
              <a:rPr lang="hu-HU" sz="1400" dirty="0"/>
              <a:t> </a:t>
            </a:r>
            <a:r>
              <a:rPr lang="hu-HU" sz="1400" dirty="0" err="1"/>
              <a:t>unten</a:t>
            </a:r>
            <a:r>
              <a:rPr lang="hu-HU" sz="1400" dirty="0"/>
              <a:t> </a:t>
            </a:r>
            <a:r>
              <a:rPr lang="hu-HU" sz="1400" dirty="0" err="1"/>
              <a:t>ausschwärmen</a:t>
            </a:r>
            <a:r>
              <a:rPr lang="hu-HU" sz="1400" dirty="0"/>
              <a:t>. </a:t>
            </a:r>
            <a:endParaRPr lang="de-DE" sz="1400" dirty="0"/>
          </a:p>
        </p:txBody>
      </p:sp>
      <p:pic>
        <p:nvPicPr>
          <p:cNvPr id="5" name="Kép 1" descr="gastrul copy.jpg"/>
          <p:cNvPicPr>
            <a:picLocks noChangeAspect="1"/>
          </p:cNvPicPr>
          <p:nvPr/>
        </p:nvPicPr>
        <p:blipFill>
          <a:blip r:embed="rId2" cstate="print"/>
          <a:srcRect l="46239" r="37754" b="87040"/>
          <a:stretch>
            <a:fillRect/>
          </a:stretch>
        </p:blipFill>
        <p:spPr bwMode="auto">
          <a:xfrm>
            <a:off x="4355976" y="332656"/>
            <a:ext cx="13681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" descr="gastrul copy.jpg"/>
          <p:cNvPicPr>
            <a:picLocks noChangeAspect="1"/>
          </p:cNvPicPr>
          <p:nvPr/>
        </p:nvPicPr>
        <p:blipFill>
          <a:blip r:embed="rId2" cstate="print"/>
          <a:srcRect l="46239" r="37754" b="87040"/>
          <a:stretch>
            <a:fillRect/>
          </a:stretch>
        </p:blipFill>
        <p:spPr bwMode="auto">
          <a:xfrm>
            <a:off x="1763688" y="332656"/>
            <a:ext cx="13681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1" descr="gastrul copy.jpg"/>
          <p:cNvPicPr>
            <a:picLocks noChangeAspect="1"/>
          </p:cNvPicPr>
          <p:nvPr/>
        </p:nvPicPr>
        <p:blipFill>
          <a:blip r:embed="rId2" cstate="print"/>
          <a:srcRect l="46239" r="37754" b="87040"/>
          <a:stretch>
            <a:fillRect/>
          </a:stretch>
        </p:blipFill>
        <p:spPr bwMode="auto">
          <a:xfrm>
            <a:off x="3491880" y="1124744"/>
            <a:ext cx="13681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51682" y="1805302"/>
            <a:ext cx="4525897" cy="1148558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627784" y="1052736"/>
            <a:ext cx="1928733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hu-HU" b="1" dirty="0" err="1" smtClean="0">
                <a:solidFill>
                  <a:srgbClr val="C00000"/>
                </a:solidFill>
              </a:rPr>
              <a:t>Primitivstreifen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691680" y="4941168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>
                <a:hlinkClick r:id="rId4"/>
              </a:rPr>
              <a:t>Mesenchym</a:t>
            </a:r>
            <a:r>
              <a:rPr lang="hu-HU" sz="1200" dirty="0" smtClean="0"/>
              <a:t> ≠ </a:t>
            </a:r>
            <a:r>
              <a:rPr lang="hu-HU" sz="1200" dirty="0" smtClean="0">
                <a:hlinkClick r:id="rId5"/>
              </a:rPr>
              <a:t>Mesoderm</a:t>
            </a:r>
            <a:r>
              <a:rPr lang="hu-HU" sz="1200" dirty="0" smtClean="0"/>
              <a:t>: </a:t>
            </a:r>
            <a:r>
              <a:rPr lang="hu-HU" sz="1200" dirty="0" err="1" smtClean="0">
                <a:hlinkClick r:id="rId5"/>
              </a:rPr>
              <a:t>Mesoderm</a:t>
            </a:r>
            <a:r>
              <a:rPr lang="hu-HU" sz="1200" dirty="0" smtClean="0"/>
              <a:t>: </a:t>
            </a:r>
            <a:r>
              <a:rPr lang="hu-HU" sz="1200" dirty="0" err="1" smtClean="0"/>
              <a:t>Keimblätter</a:t>
            </a:r>
            <a:r>
              <a:rPr lang="hu-HU" sz="1200" dirty="0" smtClean="0"/>
              <a:t>, </a:t>
            </a:r>
            <a:r>
              <a:rPr lang="hu-HU" sz="1200" dirty="0" err="1" smtClean="0"/>
              <a:t>das</a:t>
            </a:r>
            <a:r>
              <a:rPr lang="hu-HU" sz="1200" dirty="0" smtClean="0"/>
              <a:t> </a:t>
            </a:r>
            <a:r>
              <a:rPr lang="hu-HU" sz="1200" dirty="0" err="1" smtClean="0"/>
              <a:t>sich</a:t>
            </a:r>
            <a:r>
              <a:rPr lang="hu-HU" sz="1200" dirty="0" smtClean="0"/>
              <a:t> </a:t>
            </a:r>
            <a:r>
              <a:rPr lang="hu-HU" sz="1200" dirty="0" err="1" smtClean="0"/>
              <a:t>zu</a:t>
            </a:r>
            <a:r>
              <a:rPr lang="hu-HU" sz="1200" dirty="0" smtClean="0"/>
              <a:t> </a:t>
            </a:r>
            <a:r>
              <a:rPr lang="hu-HU" sz="1200" dirty="0" err="1" smtClean="0"/>
              <a:t>unterschiedlichen</a:t>
            </a:r>
            <a:r>
              <a:rPr lang="hu-HU" sz="1200" dirty="0" smtClean="0"/>
              <a:t> </a:t>
            </a:r>
            <a:r>
              <a:rPr lang="hu-HU" sz="1200" dirty="0" err="1" smtClean="0"/>
              <a:t>Geweben</a:t>
            </a:r>
            <a:r>
              <a:rPr lang="hu-HU" sz="1200" dirty="0" smtClean="0"/>
              <a:t> </a:t>
            </a:r>
            <a:r>
              <a:rPr lang="hu-HU" sz="1200" dirty="0" err="1" smtClean="0"/>
              <a:t>differenzieren</a:t>
            </a:r>
            <a:r>
              <a:rPr lang="hu-HU" sz="1200" dirty="0" smtClean="0"/>
              <a:t> </a:t>
            </a:r>
            <a:r>
              <a:rPr lang="hu-HU" sz="1200" dirty="0" err="1" smtClean="0"/>
              <a:t>kann</a:t>
            </a:r>
            <a:r>
              <a:rPr lang="hu-HU" sz="1200" dirty="0" smtClean="0"/>
              <a:t>. </a:t>
            </a:r>
            <a:endParaRPr lang="hu-HU" sz="1200" dirty="0" smtClean="0"/>
          </a:p>
          <a:p>
            <a:r>
              <a:rPr lang="hu-HU" sz="1200" dirty="0" err="1" smtClean="0">
                <a:hlinkClick r:id="rId4"/>
              </a:rPr>
              <a:t>Mesenchym</a:t>
            </a:r>
            <a:r>
              <a:rPr lang="hu-HU" sz="1200" dirty="0" smtClean="0"/>
              <a:t>: </a:t>
            </a:r>
            <a:r>
              <a:rPr lang="hu-HU" sz="1200" dirty="0" err="1" smtClean="0"/>
              <a:t>embryonales</a:t>
            </a:r>
            <a:r>
              <a:rPr lang="hu-HU" sz="1200" dirty="0" smtClean="0"/>
              <a:t> </a:t>
            </a:r>
            <a:r>
              <a:rPr lang="hu-HU" sz="1200" dirty="0" err="1" smtClean="0">
                <a:hlinkClick r:id="rId4"/>
              </a:rPr>
              <a:t>Bindegewebe</a:t>
            </a:r>
            <a:r>
              <a:rPr lang="hu-HU" sz="1200" dirty="0" smtClean="0"/>
              <a:t>, </a:t>
            </a:r>
            <a:r>
              <a:rPr lang="hu-HU" sz="1200" dirty="0" err="1" smtClean="0"/>
              <a:t>das</a:t>
            </a:r>
            <a:r>
              <a:rPr lang="hu-HU" sz="1200" dirty="0" smtClean="0"/>
              <a:t> </a:t>
            </a:r>
            <a:r>
              <a:rPr lang="hu-HU" sz="1200" dirty="0" err="1" smtClean="0"/>
              <a:t>vor</a:t>
            </a:r>
            <a:r>
              <a:rPr lang="hu-HU" sz="1200" dirty="0" smtClean="0"/>
              <a:t> </a:t>
            </a:r>
            <a:r>
              <a:rPr lang="hu-HU" sz="1200" dirty="0" err="1" smtClean="0"/>
              <a:t>allem</a:t>
            </a:r>
            <a:r>
              <a:rPr lang="hu-HU" sz="1200" dirty="0" smtClean="0"/>
              <a:t> </a:t>
            </a:r>
            <a:r>
              <a:rPr lang="hu-HU" sz="1200" dirty="0" err="1" smtClean="0"/>
              <a:t>aus</a:t>
            </a:r>
            <a:r>
              <a:rPr lang="hu-HU" sz="1200" dirty="0" smtClean="0"/>
              <a:t> </a:t>
            </a:r>
            <a:r>
              <a:rPr lang="hu-HU" sz="1200" dirty="0" err="1" smtClean="0"/>
              <a:t>dem</a:t>
            </a:r>
            <a:r>
              <a:rPr lang="hu-HU" sz="1200" dirty="0" smtClean="0"/>
              <a:t> </a:t>
            </a:r>
            <a:r>
              <a:rPr lang="hu-HU" sz="1200" dirty="0" smtClean="0">
                <a:hlinkClick r:id="rId5"/>
              </a:rPr>
              <a:t>Mesoderm</a:t>
            </a:r>
            <a:r>
              <a:rPr lang="hu-HU" sz="1200" dirty="0" smtClean="0"/>
              <a:t>, </a:t>
            </a:r>
            <a:r>
              <a:rPr lang="hu-HU" sz="1200" dirty="0" err="1" smtClean="0"/>
              <a:t>aber</a:t>
            </a:r>
            <a:r>
              <a:rPr lang="hu-HU" sz="1200" dirty="0" smtClean="0"/>
              <a:t> </a:t>
            </a:r>
            <a:r>
              <a:rPr lang="hu-HU" sz="1200" dirty="0" err="1" smtClean="0"/>
              <a:t>auch</a:t>
            </a:r>
            <a:r>
              <a:rPr lang="hu-HU" sz="1200" dirty="0" smtClean="0"/>
              <a:t> </a:t>
            </a:r>
            <a:r>
              <a:rPr lang="hu-HU" sz="1200" dirty="0" err="1" smtClean="0"/>
              <a:t>aus</a:t>
            </a:r>
            <a:r>
              <a:rPr lang="hu-HU" sz="1200" dirty="0" smtClean="0"/>
              <a:t> </a:t>
            </a:r>
            <a:r>
              <a:rPr lang="hu-HU" sz="1200" dirty="0" err="1" smtClean="0"/>
              <a:t>anderen</a:t>
            </a:r>
            <a:r>
              <a:rPr lang="hu-HU" sz="1200" dirty="0" smtClean="0"/>
              <a:t> </a:t>
            </a:r>
            <a:r>
              <a:rPr lang="hu-HU" sz="1200" dirty="0" err="1" smtClean="0"/>
              <a:t>Keimblättern</a:t>
            </a:r>
            <a:r>
              <a:rPr lang="hu-HU" sz="1200" dirty="0" smtClean="0"/>
              <a:t> </a:t>
            </a:r>
            <a:r>
              <a:rPr lang="hu-HU" sz="1200" dirty="0" err="1" smtClean="0"/>
              <a:t>entsteht</a:t>
            </a:r>
            <a:r>
              <a:rPr lang="hu-HU" sz="1200" dirty="0" smtClean="0"/>
              <a:t>, </a:t>
            </a:r>
            <a:r>
              <a:rPr lang="hu-HU" sz="1200" dirty="0" err="1" smtClean="0"/>
              <a:t>z.B</a:t>
            </a:r>
            <a:r>
              <a:rPr lang="hu-HU" sz="1200" dirty="0" smtClean="0"/>
              <a:t>.: </a:t>
            </a:r>
            <a:r>
              <a:rPr lang="hu-HU" sz="1200" i="1" dirty="0" err="1" smtClean="0">
                <a:solidFill>
                  <a:srgbClr val="00B0F0"/>
                </a:solidFill>
              </a:rPr>
              <a:t>Ekto-Mesenchym</a:t>
            </a:r>
            <a:r>
              <a:rPr lang="hu-HU" sz="1200" dirty="0" smtClean="0"/>
              <a:t> </a:t>
            </a:r>
            <a:r>
              <a:rPr lang="hu-HU" sz="1200" dirty="0" err="1" smtClean="0"/>
              <a:t>aus</a:t>
            </a:r>
            <a:r>
              <a:rPr lang="hu-HU" sz="1200" dirty="0" smtClean="0"/>
              <a:t> </a:t>
            </a:r>
            <a:r>
              <a:rPr lang="hu-HU" sz="1200" dirty="0" smtClean="0"/>
              <a:t>der </a:t>
            </a:r>
            <a:r>
              <a:rPr lang="hu-HU" sz="1200" dirty="0" err="1" smtClean="0"/>
              <a:t>Neuralleiste</a:t>
            </a:r>
            <a:r>
              <a:rPr lang="hu-HU" sz="1200" dirty="0" smtClean="0"/>
              <a:t> (Ektoderm).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1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4992659"/>
              </p:ext>
            </p:extLst>
          </p:nvPr>
        </p:nvGraphicFramePr>
        <p:xfrm>
          <a:off x="1979712" y="1412776"/>
          <a:ext cx="4905176" cy="4852416"/>
        </p:xfrm>
        <a:graphic>
          <a:graphicData uri="http://schemas.openxmlformats.org/drawingml/2006/table">
            <a:tbl>
              <a:tblPr/>
              <a:tblGrid>
                <a:gridCol w="2384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Epithelien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Mesenchym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Die 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Zellen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sind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nicht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beweglich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bewegliche Zellen</a:t>
                      </a: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bilden feste Zellverbindungen </a:t>
                      </a:r>
                      <a:r>
                        <a:rPr kumimoji="0" 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zwischen Zellen</a:t>
                      </a: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(Zonula adherens, Tight junction, Desmosomen)</a:t>
                      </a: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nur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Zell-Matrix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Verbindungen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fokale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Kontaktstelle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oder Zellen und ECM (Hemidesmosomen)</a:t>
                      </a: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(fast) kein extrazellulärer Raum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viel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ECM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5861" name="Rectangle 22"/>
          <p:cNvSpPr>
            <a:spLocks noChangeArrowheads="1"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sz="4400" dirty="0" err="1">
                <a:latin typeface="Calibri" pitchFamily="34" charset="0"/>
              </a:rPr>
              <a:t>Epithelzellen-Mesenchymzellen</a:t>
            </a:r>
            <a:endParaRPr lang="de-DE" sz="4400" dirty="0">
              <a:latin typeface="Calibri" pitchFamily="34" charset="0"/>
            </a:endParaRPr>
          </a:p>
        </p:txBody>
      </p:sp>
      <p:pic>
        <p:nvPicPr>
          <p:cNvPr id="4" name="Kép 3" descr="31.jpg"/>
          <p:cNvPicPr>
            <a:picLocks noChangeAspect="1"/>
          </p:cNvPicPr>
          <p:nvPr/>
        </p:nvPicPr>
        <p:blipFill>
          <a:blip r:embed="rId2" cstate="print"/>
          <a:srcRect t="6269" r="79317"/>
          <a:stretch>
            <a:fillRect/>
          </a:stretch>
        </p:blipFill>
        <p:spPr>
          <a:xfrm>
            <a:off x="2699792" y="1772816"/>
            <a:ext cx="936104" cy="1076550"/>
          </a:xfrm>
          <a:prstGeom prst="rect">
            <a:avLst/>
          </a:prstGeom>
        </p:spPr>
      </p:pic>
      <p:pic>
        <p:nvPicPr>
          <p:cNvPr id="5" name="Kép 4" descr="31.jpg"/>
          <p:cNvPicPr>
            <a:picLocks noChangeAspect="1"/>
          </p:cNvPicPr>
          <p:nvPr/>
        </p:nvPicPr>
        <p:blipFill>
          <a:blip r:embed="rId2" cstate="print"/>
          <a:srcRect l="63641"/>
          <a:stretch>
            <a:fillRect/>
          </a:stretch>
        </p:blipFill>
        <p:spPr>
          <a:xfrm>
            <a:off x="4716016" y="1772816"/>
            <a:ext cx="1645577" cy="1148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hu-HU" sz="2000" b="1" dirty="0" err="1">
                <a:solidFill>
                  <a:srgbClr val="C00000"/>
                </a:solidFill>
              </a:rPr>
              <a:t>Epithelial-Mesenchymal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Transition</a:t>
            </a:r>
            <a:endParaRPr lang="hu-HU" sz="2000" dirty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r>
              <a:rPr lang="hu-HU" sz="1400" dirty="0" smtClean="0"/>
              <a:t>Die </a:t>
            </a:r>
            <a:r>
              <a:rPr lang="hu-HU" sz="1400" dirty="0" err="1" smtClean="0"/>
              <a:t>Gastrulation</a:t>
            </a:r>
            <a:r>
              <a:rPr lang="hu-HU" sz="1400" dirty="0" smtClean="0"/>
              <a:t> der </a:t>
            </a:r>
            <a:r>
              <a:rPr lang="hu-HU" sz="1400" dirty="0" err="1" smtClean="0"/>
              <a:t>Epiblastzellen</a:t>
            </a:r>
            <a:r>
              <a:rPr lang="hu-HU" sz="1400" dirty="0" smtClean="0"/>
              <a:t> </a:t>
            </a:r>
            <a:r>
              <a:rPr lang="hu-HU" sz="1400" dirty="0" err="1" smtClean="0"/>
              <a:t>wird</a:t>
            </a:r>
            <a:r>
              <a:rPr lang="hu-HU" sz="1400" dirty="0" smtClean="0"/>
              <a:t> von den </a:t>
            </a:r>
            <a:r>
              <a:rPr lang="hu-HU" sz="1400" dirty="0" err="1" smtClean="0"/>
              <a:t>darunterliegenden</a:t>
            </a:r>
            <a:r>
              <a:rPr lang="hu-HU" sz="1400" dirty="0" smtClean="0"/>
              <a:t> </a:t>
            </a:r>
            <a:r>
              <a:rPr lang="hu-HU" sz="1400" dirty="0" err="1" smtClean="0">
                <a:solidFill>
                  <a:srgbClr val="FFC000"/>
                </a:solidFill>
              </a:rPr>
              <a:t>Hypoblastzellen</a:t>
            </a:r>
            <a:r>
              <a:rPr lang="hu-HU" sz="1400" dirty="0" smtClean="0"/>
              <a:t> </a:t>
            </a:r>
            <a:r>
              <a:rPr lang="hu-HU" sz="1400" b="1" dirty="0" err="1" smtClean="0">
                <a:solidFill>
                  <a:srgbClr val="CC0000"/>
                </a:solidFill>
              </a:rPr>
              <a:t>induziert</a:t>
            </a:r>
            <a:r>
              <a:rPr lang="hu-HU" sz="1400" dirty="0" smtClean="0"/>
              <a:t>:</a:t>
            </a:r>
            <a:r>
              <a:rPr lang="hu-HU" sz="1400" dirty="0" smtClean="0"/>
              <a:t> </a:t>
            </a:r>
            <a:r>
              <a:rPr lang="hu-HU" sz="1400" b="1" dirty="0" err="1" smtClean="0">
                <a:solidFill>
                  <a:srgbClr val="CC0000"/>
                </a:solidFill>
              </a:rPr>
              <a:t>parakrine</a:t>
            </a:r>
            <a:r>
              <a:rPr lang="hu-HU" sz="1400" b="1" dirty="0" smtClean="0">
                <a:solidFill>
                  <a:srgbClr val="CC0000"/>
                </a:solidFill>
              </a:rPr>
              <a:t> </a:t>
            </a:r>
            <a:r>
              <a:rPr lang="hu-HU" sz="1400" b="1" dirty="0" err="1" smtClean="0">
                <a:solidFill>
                  <a:srgbClr val="CC0000"/>
                </a:solidFill>
              </a:rPr>
              <a:t>Faktoren</a:t>
            </a:r>
            <a:r>
              <a:rPr lang="hu-HU" sz="1400" dirty="0" smtClean="0"/>
              <a:t> (PF</a:t>
            </a:r>
            <a:r>
              <a:rPr lang="hu-HU" sz="1400" dirty="0" smtClean="0"/>
              <a:t>) </a:t>
            </a:r>
            <a:r>
              <a:rPr lang="hu-HU" sz="1400" dirty="0" err="1" smtClean="0"/>
              <a:t>z.B</a:t>
            </a:r>
            <a:r>
              <a:rPr lang="hu-HU" sz="1400" dirty="0" smtClean="0"/>
              <a:t>. FGF8  </a:t>
            </a:r>
            <a:r>
              <a:rPr lang="hu-HU" sz="1400" dirty="0" smtClean="0">
                <a:sym typeface="Wingdings" pitchFamily="2" charset="2"/>
              </a:rPr>
              <a:t></a:t>
            </a:r>
            <a:r>
              <a:rPr lang="hu-HU" sz="1400" dirty="0" smtClean="0"/>
              <a:t> </a:t>
            </a:r>
            <a:r>
              <a:rPr lang="hu-HU" sz="1400" dirty="0" err="1" smtClean="0"/>
              <a:t>Epiblastzellen</a:t>
            </a:r>
            <a:r>
              <a:rPr lang="hu-HU" sz="1400" dirty="0" smtClean="0"/>
              <a:t>:</a:t>
            </a:r>
            <a:r>
              <a:rPr lang="hu-HU" sz="1400" dirty="0" smtClean="0">
                <a:sym typeface="Wingdings" pitchFamily="2" charset="2"/>
              </a:rPr>
              <a:t> </a:t>
            </a:r>
            <a:r>
              <a:rPr lang="hu-HU" sz="1400" dirty="0" err="1" smtClean="0"/>
              <a:t>Expression</a:t>
            </a:r>
            <a:r>
              <a:rPr lang="hu-HU" sz="1400" dirty="0" smtClean="0"/>
              <a:t> </a:t>
            </a:r>
            <a:r>
              <a:rPr lang="hu-HU" sz="1400" dirty="0" smtClean="0"/>
              <a:t>von </a:t>
            </a:r>
            <a:r>
              <a:rPr lang="hu-HU" sz="1400" dirty="0" err="1" smtClean="0"/>
              <a:t>spezifischen</a:t>
            </a:r>
            <a:r>
              <a:rPr lang="hu-HU" sz="1400" dirty="0" smtClean="0"/>
              <a:t> </a:t>
            </a:r>
            <a:r>
              <a:rPr lang="hu-HU" sz="1400" b="1" dirty="0" err="1" smtClean="0"/>
              <a:t>Transkriptionsfaktoren</a:t>
            </a:r>
            <a:r>
              <a:rPr lang="hu-HU" sz="1400" b="1" dirty="0" smtClean="0"/>
              <a:t> (TF) </a:t>
            </a:r>
            <a:r>
              <a:rPr lang="hu-HU" sz="1400" dirty="0" smtClean="0"/>
              <a:t> (</a:t>
            </a:r>
            <a:r>
              <a:rPr lang="hu-HU" sz="1400" dirty="0" err="1" smtClean="0"/>
              <a:t>z.B</a:t>
            </a:r>
            <a:r>
              <a:rPr lang="hu-HU" sz="1400" dirty="0" smtClean="0"/>
              <a:t>. </a:t>
            </a:r>
            <a:r>
              <a:rPr lang="hu-HU" sz="1400" dirty="0" err="1" smtClean="0"/>
              <a:t>Slug</a:t>
            </a:r>
            <a:r>
              <a:rPr lang="hu-HU" sz="1400" dirty="0" smtClean="0"/>
              <a:t> and </a:t>
            </a:r>
            <a:r>
              <a:rPr lang="hu-HU" sz="1400" dirty="0" err="1" smtClean="0"/>
              <a:t>Snail</a:t>
            </a:r>
            <a:r>
              <a:rPr lang="hu-HU" sz="1400" dirty="0" smtClean="0"/>
              <a:t>) </a:t>
            </a:r>
            <a:r>
              <a:rPr lang="hu-HU" sz="1400" dirty="0" smtClean="0">
                <a:sym typeface="Wingdings" pitchFamily="2" charset="2"/>
              </a:rPr>
              <a:t></a:t>
            </a:r>
            <a:r>
              <a:rPr lang="hu-HU" sz="1400" dirty="0" smtClean="0"/>
              <a:t> </a:t>
            </a:r>
            <a:r>
              <a:rPr lang="hu-HU" sz="1400" dirty="0" err="1" smtClean="0"/>
              <a:t>induzieren</a:t>
            </a:r>
            <a:r>
              <a:rPr lang="hu-HU" sz="1400" dirty="0" smtClean="0"/>
              <a:t> den </a:t>
            </a:r>
            <a:r>
              <a:rPr lang="hu-HU" sz="1400" dirty="0" err="1" smtClean="0"/>
              <a:t>Abbau</a:t>
            </a:r>
            <a:r>
              <a:rPr lang="hu-HU" sz="1400" dirty="0" smtClean="0"/>
              <a:t> von </a:t>
            </a:r>
            <a:r>
              <a:rPr lang="hu-HU" sz="1400" dirty="0" err="1" smtClean="0"/>
              <a:t>Zonula</a:t>
            </a:r>
            <a:r>
              <a:rPr lang="hu-HU" sz="1400" dirty="0" smtClean="0"/>
              <a:t> </a:t>
            </a:r>
            <a:r>
              <a:rPr lang="hu-HU" sz="1400" dirty="0" err="1" smtClean="0"/>
              <a:t>adherens</a:t>
            </a:r>
            <a:r>
              <a:rPr lang="hu-HU" sz="1400" dirty="0" smtClean="0"/>
              <a:t> und </a:t>
            </a:r>
            <a:r>
              <a:rPr lang="hu-HU" sz="1400" dirty="0" err="1" smtClean="0"/>
              <a:t>Tight</a:t>
            </a:r>
            <a:r>
              <a:rPr lang="hu-HU" sz="1400" dirty="0" smtClean="0"/>
              <a:t> </a:t>
            </a:r>
            <a:r>
              <a:rPr lang="hu-HU" sz="1400" dirty="0" err="1" smtClean="0"/>
              <a:t>junction</a:t>
            </a:r>
            <a:r>
              <a:rPr lang="hu-HU" sz="1400" dirty="0" smtClean="0"/>
              <a:t> </a:t>
            </a:r>
            <a:r>
              <a:rPr lang="hu-HU" sz="1400" dirty="0" err="1" smtClean="0"/>
              <a:t>und</a:t>
            </a:r>
            <a:r>
              <a:rPr lang="hu-HU" sz="1400" dirty="0" smtClean="0"/>
              <a:t> die </a:t>
            </a:r>
            <a:r>
              <a:rPr lang="hu-HU" sz="1400" dirty="0" err="1" smtClean="0"/>
              <a:t>dynamische</a:t>
            </a:r>
            <a:r>
              <a:rPr lang="hu-HU" sz="1400" dirty="0" smtClean="0"/>
              <a:t> </a:t>
            </a:r>
            <a:r>
              <a:rPr lang="hu-HU" sz="1400" dirty="0" err="1" smtClean="0"/>
              <a:t>Umwandlung</a:t>
            </a:r>
            <a:r>
              <a:rPr lang="hu-HU" sz="1400" dirty="0" smtClean="0"/>
              <a:t> des </a:t>
            </a:r>
            <a:r>
              <a:rPr lang="hu-HU" sz="1400" dirty="0" err="1" smtClean="0"/>
              <a:t>Zytoskeletts</a:t>
            </a:r>
            <a:r>
              <a:rPr lang="hu-HU" sz="1400" dirty="0" smtClean="0"/>
              <a:t>:</a:t>
            </a:r>
            <a:r>
              <a:rPr lang="hu-HU" sz="1400" dirty="0" smtClean="0"/>
              <a:t> </a:t>
            </a:r>
          </a:p>
          <a:p>
            <a:r>
              <a:rPr lang="hu-HU" sz="1400" dirty="0" err="1" smtClean="0"/>
              <a:t>Epithelzellen</a:t>
            </a:r>
            <a:r>
              <a:rPr lang="hu-HU" sz="1400" dirty="0" smtClean="0"/>
              <a:t> </a:t>
            </a:r>
            <a:r>
              <a:rPr lang="hu-HU" sz="1400" dirty="0" err="1" smtClean="0"/>
              <a:t>verlieren</a:t>
            </a:r>
            <a:r>
              <a:rPr lang="hu-HU" sz="1400" dirty="0" smtClean="0"/>
              <a:t> </a:t>
            </a:r>
            <a:r>
              <a:rPr lang="hu-HU" sz="1400" dirty="0" err="1" smtClean="0"/>
              <a:t>ihre</a:t>
            </a:r>
            <a:r>
              <a:rPr lang="hu-HU" sz="1400" dirty="0" smtClean="0"/>
              <a:t> </a:t>
            </a:r>
            <a:r>
              <a:rPr lang="hu-HU" sz="1400" dirty="0" err="1" smtClean="0"/>
              <a:t>epithelialen</a:t>
            </a:r>
            <a:r>
              <a:rPr lang="hu-HU" sz="1400" dirty="0" smtClean="0"/>
              <a:t> </a:t>
            </a:r>
            <a:r>
              <a:rPr lang="hu-HU" sz="1400" dirty="0" err="1" smtClean="0"/>
              <a:t>Zellverbindungsstrukturen</a:t>
            </a:r>
            <a:r>
              <a:rPr lang="hu-HU" sz="1400" dirty="0" smtClean="0"/>
              <a:t>: die </a:t>
            </a:r>
            <a:r>
              <a:rPr lang="hu-HU" sz="1400" dirty="0" err="1" smtClean="0"/>
              <a:t>Expression</a:t>
            </a:r>
            <a:r>
              <a:rPr lang="hu-HU" sz="1400" dirty="0" smtClean="0"/>
              <a:t> von </a:t>
            </a:r>
            <a:r>
              <a:rPr lang="hu-HU" sz="1400" b="1" dirty="0" err="1" smtClean="0"/>
              <a:t>E-Cadherine</a:t>
            </a:r>
            <a:r>
              <a:rPr lang="hu-HU" sz="1400" dirty="0" smtClean="0"/>
              <a:t> und </a:t>
            </a:r>
            <a:r>
              <a:rPr lang="hu-HU" sz="1400" dirty="0" err="1" smtClean="0"/>
              <a:t>ZO-Proteine</a:t>
            </a:r>
            <a:r>
              <a:rPr lang="hu-HU" sz="1400" dirty="0" smtClean="0"/>
              <a:t> </a:t>
            </a:r>
            <a:r>
              <a:rPr lang="hu-HU" sz="1400" dirty="0" err="1" smtClean="0"/>
              <a:t>wird</a:t>
            </a:r>
            <a:r>
              <a:rPr lang="hu-HU" sz="1400" dirty="0" smtClean="0"/>
              <a:t> </a:t>
            </a:r>
            <a:r>
              <a:rPr lang="hu-HU" sz="1400" dirty="0" err="1" smtClean="0"/>
              <a:t>downreguliert</a:t>
            </a:r>
            <a:r>
              <a:rPr lang="hu-HU" sz="1400" dirty="0" smtClean="0"/>
              <a:t> </a:t>
            </a:r>
            <a:r>
              <a:rPr lang="hu-HU" sz="1400" dirty="0" smtClean="0">
                <a:sym typeface="Wingdings" pitchFamily="2" charset="2"/>
              </a:rPr>
              <a:t> </a:t>
            </a:r>
            <a:r>
              <a:rPr lang="hu-HU" sz="1400" dirty="0" err="1" smtClean="0"/>
              <a:t>diese</a:t>
            </a:r>
            <a:r>
              <a:rPr lang="hu-HU" sz="1400" dirty="0" smtClean="0"/>
              <a:t> </a:t>
            </a:r>
            <a:r>
              <a:rPr lang="hu-HU" sz="1400" b="1" dirty="0" err="1" smtClean="0"/>
              <a:t>Zellverbindungsstrukturen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werden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abgebaut</a:t>
            </a:r>
            <a:r>
              <a:rPr lang="hu-HU" sz="1400" dirty="0" smtClean="0"/>
              <a:t>.</a:t>
            </a:r>
            <a:r>
              <a:rPr lang="de-DE" sz="1400" dirty="0" smtClean="0"/>
              <a:t> </a:t>
            </a:r>
            <a:endParaRPr lang="hu-HU" sz="1400" dirty="0" smtClean="0"/>
          </a:p>
          <a:p>
            <a:r>
              <a:rPr lang="hu-HU" sz="1400" dirty="0" err="1" smtClean="0"/>
              <a:t>das</a:t>
            </a:r>
            <a:r>
              <a:rPr lang="hu-HU" sz="1400" dirty="0" smtClean="0"/>
              <a:t> </a:t>
            </a:r>
            <a:r>
              <a:rPr lang="hu-HU" sz="1400" b="1" dirty="0" err="1" smtClean="0"/>
              <a:t>Zytoskelett</a:t>
            </a:r>
            <a:r>
              <a:rPr lang="hu-HU" sz="1400" dirty="0" smtClean="0"/>
              <a:t> </a:t>
            </a:r>
            <a:r>
              <a:rPr lang="hu-HU" sz="1400" dirty="0" err="1" smtClean="0"/>
              <a:t>wird</a:t>
            </a:r>
            <a:r>
              <a:rPr lang="hu-HU" sz="1400" dirty="0" smtClean="0"/>
              <a:t> </a:t>
            </a:r>
            <a:r>
              <a:rPr lang="hu-HU" sz="1400" dirty="0" err="1" smtClean="0"/>
              <a:t>auch</a:t>
            </a:r>
            <a:r>
              <a:rPr lang="hu-HU" sz="1400" dirty="0" smtClean="0"/>
              <a:t> </a:t>
            </a:r>
            <a:r>
              <a:rPr lang="hu-HU" sz="1400" dirty="0" err="1" smtClean="0"/>
              <a:t>umgebaut</a:t>
            </a:r>
            <a:r>
              <a:rPr lang="hu-HU" sz="1400" dirty="0" smtClean="0"/>
              <a:t>: </a:t>
            </a:r>
            <a:r>
              <a:rPr lang="hu-HU" sz="1400" i="1" dirty="0" err="1" smtClean="0"/>
              <a:t>Mikrofilamentsystem</a:t>
            </a:r>
            <a:r>
              <a:rPr lang="hu-HU" sz="1400" dirty="0" smtClean="0"/>
              <a:t> </a:t>
            </a:r>
            <a:r>
              <a:rPr lang="hu-HU" sz="1400" dirty="0" err="1" smtClean="0"/>
              <a:t>wandelt</a:t>
            </a:r>
            <a:r>
              <a:rPr lang="hu-HU" sz="1400" dirty="0" smtClean="0"/>
              <a:t> </a:t>
            </a:r>
            <a:r>
              <a:rPr lang="hu-HU" sz="1400" dirty="0" err="1" smtClean="0"/>
              <a:t>um</a:t>
            </a:r>
            <a:r>
              <a:rPr lang="hu-HU" sz="1400" dirty="0" smtClean="0"/>
              <a:t> </a:t>
            </a:r>
            <a:r>
              <a:rPr lang="hu-HU" sz="1400" dirty="0" err="1" smtClean="0"/>
              <a:t>hochdynamisch</a:t>
            </a:r>
            <a:r>
              <a:rPr lang="hu-HU" sz="1400" dirty="0" smtClean="0"/>
              <a:t>, </a:t>
            </a:r>
            <a:r>
              <a:rPr lang="hu-HU" sz="1400" dirty="0" err="1" smtClean="0"/>
              <a:t>typisch</a:t>
            </a:r>
            <a:r>
              <a:rPr lang="hu-HU" sz="1400" dirty="0" smtClean="0"/>
              <a:t> </a:t>
            </a:r>
            <a:r>
              <a:rPr lang="hu-HU" sz="1400" dirty="0" err="1" smtClean="0"/>
              <a:t>für</a:t>
            </a:r>
            <a:r>
              <a:rPr lang="hu-HU" sz="1400" dirty="0" smtClean="0"/>
              <a:t> die </a:t>
            </a:r>
            <a:r>
              <a:rPr lang="hu-HU" sz="1400" dirty="0" err="1" smtClean="0"/>
              <a:t>migrierende</a:t>
            </a:r>
            <a:r>
              <a:rPr lang="hu-HU" sz="1400" dirty="0" smtClean="0"/>
              <a:t> </a:t>
            </a:r>
            <a:r>
              <a:rPr lang="hu-HU" sz="1400" dirty="0" err="1" smtClean="0"/>
              <a:t>Zelle</a:t>
            </a:r>
            <a:r>
              <a:rPr lang="hu-HU" sz="1400" dirty="0" smtClean="0"/>
              <a:t>.</a:t>
            </a:r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53483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755576" y="5229200"/>
            <a:ext cx="8172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50" dirty="0" err="1"/>
              <a:t>Snail</a:t>
            </a:r>
            <a:r>
              <a:rPr lang="hu-HU" sz="1050" dirty="0"/>
              <a:t> </a:t>
            </a:r>
            <a:r>
              <a:rPr lang="hu-HU" sz="1050" dirty="0" err="1"/>
              <a:t>Transkriptionsfaktoren</a:t>
            </a:r>
            <a:r>
              <a:rPr lang="hu-HU" sz="1050" dirty="0"/>
              <a:t> </a:t>
            </a:r>
          </a:p>
          <a:p>
            <a:r>
              <a:rPr lang="hu-HU" sz="1050" b="1" dirty="0" err="1">
                <a:solidFill>
                  <a:srgbClr val="C00000"/>
                </a:solidFill>
              </a:rPr>
              <a:t>hemmen</a:t>
            </a:r>
            <a:r>
              <a:rPr lang="hu-HU" sz="1050" dirty="0"/>
              <a:t> (</a:t>
            </a:r>
            <a:r>
              <a:rPr lang="hu-HU" sz="1050" dirty="0" err="1"/>
              <a:t>rote</a:t>
            </a:r>
            <a:r>
              <a:rPr lang="hu-HU" sz="1050" dirty="0"/>
              <a:t> </a:t>
            </a:r>
            <a:r>
              <a:rPr lang="hu-HU" sz="1050" dirty="0" err="1"/>
              <a:t>Pfeile</a:t>
            </a:r>
            <a:r>
              <a:rPr lang="hu-HU" sz="1050" dirty="0"/>
              <a:t> </a:t>
            </a:r>
            <a:r>
              <a:rPr lang="hu-HU" sz="1050" dirty="0" err="1"/>
              <a:t>zeigen</a:t>
            </a:r>
            <a:r>
              <a:rPr lang="hu-HU" sz="1050" dirty="0"/>
              <a:t> </a:t>
            </a:r>
            <a:r>
              <a:rPr lang="hu-HU" sz="1050" dirty="0" err="1"/>
              <a:t>nach</a:t>
            </a:r>
            <a:r>
              <a:rPr lang="hu-HU" sz="1050" dirty="0"/>
              <a:t> </a:t>
            </a:r>
            <a:r>
              <a:rPr lang="hu-HU" sz="1050" dirty="0" err="1"/>
              <a:t>unten</a:t>
            </a:r>
            <a:r>
              <a:rPr lang="hu-HU" sz="1050" dirty="0"/>
              <a:t>) </a:t>
            </a:r>
            <a:r>
              <a:rPr lang="hu-HU" sz="1050" dirty="0" err="1"/>
              <a:t>Genexpression</a:t>
            </a:r>
            <a:r>
              <a:rPr lang="hu-HU" sz="1050" dirty="0"/>
              <a:t> von </a:t>
            </a:r>
            <a:r>
              <a:rPr lang="hu-HU" sz="1050" i="1" dirty="0" err="1"/>
              <a:t>epithelialen</a:t>
            </a:r>
            <a:r>
              <a:rPr lang="hu-HU" sz="1050" i="1" dirty="0"/>
              <a:t> </a:t>
            </a:r>
            <a:r>
              <a:rPr lang="hu-HU" sz="1050" i="1" dirty="0" err="1"/>
              <a:t>Genen</a:t>
            </a:r>
            <a:r>
              <a:rPr lang="hu-HU" sz="1050" i="1" dirty="0"/>
              <a:t> </a:t>
            </a:r>
            <a:r>
              <a:rPr lang="hu-HU" sz="1050" dirty="0"/>
              <a:t>(</a:t>
            </a:r>
            <a:r>
              <a:rPr lang="hu-HU" sz="1050" b="1" dirty="0" err="1"/>
              <a:t>E-Kadherin</a:t>
            </a:r>
            <a:r>
              <a:rPr lang="hu-HU" sz="1050" b="1" dirty="0"/>
              <a:t> </a:t>
            </a:r>
            <a:r>
              <a:rPr lang="hu-HU" sz="1050" b="1" dirty="0" err="1"/>
              <a:t>oder</a:t>
            </a:r>
            <a:r>
              <a:rPr lang="hu-HU" sz="1050" b="1" dirty="0"/>
              <a:t> Zonula occludens </a:t>
            </a:r>
            <a:r>
              <a:rPr lang="hu-HU" sz="1050" dirty="0" err="1"/>
              <a:t>Gene</a:t>
            </a:r>
            <a:r>
              <a:rPr lang="hu-HU" sz="1050" dirty="0"/>
              <a:t>, </a:t>
            </a:r>
            <a:r>
              <a:rPr lang="hu-HU" sz="1050" dirty="0" err="1"/>
              <a:t>wie</a:t>
            </a:r>
            <a:r>
              <a:rPr lang="hu-HU" sz="1050" dirty="0"/>
              <a:t> C </a:t>
            </a:r>
            <a:r>
              <a:rPr lang="hu-HU" sz="1050" dirty="0" err="1"/>
              <a:t>Klaudine</a:t>
            </a:r>
            <a:r>
              <a:rPr lang="hu-HU" sz="1050" dirty="0"/>
              <a:t> und </a:t>
            </a:r>
            <a:r>
              <a:rPr lang="hu-HU" sz="1050" dirty="0" err="1"/>
              <a:t>Okkludine</a:t>
            </a:r>
            <a:r>
              <a:rPr lang="hu-HU" sz="1050" dirty="0" smtClean="0"/>
              <a:t>)</a:t>
            </a:r>
            <a:endParaRPr lang="hu-HU" sz="1050" dirty="0" smtClean="0"/>
          </a:p>
          <a:p>
            <a:r>
              <a:rPr lang="hu-HU" sz="1050" b="1" dirty="0" smtClean="0"/>
              <a:t>UND</a:t>
            </a:r>
            <a:endParaRPr lang="hu-HU" sz="1050" dirty="0"/>
          </a:p>
          <a:p>
            <a:r>
              <a:rPr lang="hu-HU" sz="1050" b="1" dirty="0" err="1">
                <a:solidFill>
                  <a:srgbClr val="006600"/>
                </a:solidFill>
              </a:rPr>
              <a:t>induzieren</a:t>
            </a:r>
            <a:r>
              <a:rPr lang="hu-HU" sz="1050" dirty="0">
                <a:solidFill>
                  <a:srgbClr val="006600"/>
                </a:solidFill>
              </a:rPr>
              <a:t> </a:t>
            </a:r>
            <a:r>
              <a:rPr lang="hu-HU" sz="1050" dirty="0"/>
              <a:t>(</a:t>
            </a:r>
            <a:r>
              <a:rPr lang="hu-HU" sz="1050" dirty="0" err="1"/>
              <a:t>grüne</a:t>
            </a:r>
            <a:r>
              <a:rPr lang="hu-HU" sz="1050" dirty="0"/>
              <a:t> </a:t>
            </a:r>
            <a:r>
              <a:rPr lang="hu-HU" sz="1050" dirty="0" err="1"/>
              <a:t>Pfeile</a:t>
            </a:r>
            <a:r>
              <a:rPr lang="hu-HU" sz="1050" dirty="0"/>
              <a:t> </a:t>
            </a:r>
            <a:r>
              <a:rPr lang="hu-HU" sz="1050" dirty="0" err="1"/>
              <a:t>zeigen</a:t>
            </a:r>
            <a:r>
              <a:rPr lang="hu-HU" sz="1050" dirty="0"/>
              <a:t> </a:t>
            </a:r>
            <a:r>
              <a:rPr lang="hu-HU" sz="1050" dirty="0" err="1"/>
              <a:t>nach</a:t>
            </a:r>
            <a:r>
              <a:rPr lang="hu-HU" sz="1050" dirty="0"/>
              <a:t> </a:t>
            </a:r>
            <a:r>
              <a:rPr lang="hu-HU" sz="1050" dirty="0" err="1"/>
              <a:t>oben</a:t>
            </a:r>
            <a:r>
              <a:rPr lang="hu-HU" sz="1050" dirty="0"/>
              <a:t>) </a:t>
            </a:r>
            <a:r>
              <a:rPr lang="hu-HU" sz="1050" dirty="0" err="1"/>
              <a:t>Genexpression</a:t>
            </a:r>
            <a:r>
              <a:rPr lang="hu-HU" sz="1050" dirty="0"/>
              <a:t> </a:t>
            </a:r>
            <a:r>
              <a:rPr lang="hu-HU" sz="1050" dirty="0" smtClean="0"/>
              <a:t>von </a:t>
            </a:r>
            <a:r>
              <a:rPr lang="hu-HU" sz="1050" i="1" dirty="0" err="1"/>
              <a:t>mesenchymalen</a:t>
            </a:r>
            <a:r>
              <a:rPr lang="hu-HU" sz="1050" i="1" dirty="0"/>
              <a:t> </a:t>
            </a:r>
            <a:r>
              <a:rPr lang="hu-HU" sz="1050" dirty="0" err="1"/>
              <a:t>Merkmalen</a:t>
            </a:r>
            <a:r>
              <a:rPr lang="hu-HU" sz="1050" dirty="0"/>
              <a:t> (</a:t>
            </a:r>
            <a:r>
              <a:rPr lang="hu-HU" sz="1050" dirty="0" err="1"/>
              <a:t>Fibronektin</a:t>
            </a:r>
            <a:r>
              <a:rPr lang="hu-HU" sz="1050" dirty="0"/>
              <a:t>) </a:t>
            </a:r>
            <a:r>
              <a:rPr lang="hu-HU" sz="1050" dirty="0" err="1"/>
              <a:t>oder</a:t>
            </a:r>
            <a:r>
              <a:rPr lang="hu-HU" sz="1050" dirty="0"/>
              <a:t> </a:t>
            </a:r>
            <a:r>
              <a:rPr lang="hu-HU" sz="1050" dirty="0" err="1"/>
              <a:t>zytoskeletale</a:t>
            </a:r>
            <a:r>
              <a:rPr lang="hu-HU" sz="1050" dirty="0"/>
              <a:t> </a:t>
            </a:r>
            <a:r>
              <a:rPr lang="hu-HU" sz="1050" dirty="0" err="1"/>
              <a:t>Dynamik</a:t>
            </a:r>
            <a:r>
              <a:rPr lang="hu-HU" sz="1050" dirty="0"/>
              <a:t> </a:t>
            </a:r>
            <a:r>
              <a:rPr lang="hu-HU" sz="1050" dirty="0" err="1"/>
              <a:t>beeinflussende</a:t>
            </a:r>
            <a:r>
              <a:rPr lang="hu-HU" sz="1050" dirty="0"/>
              <a:t> </a:t>
            </a:r>
            <a:r>
              <a:rPr lang="hu-HU" sz="1050" dirty="0" err="1"/>
              <a:t>Gene</a:t>
            </a:r>
            <a:r>
              <a:rPr lang="hu-HU" sz="1050" dirty="0"/>
              <a:t> (</a:t>
            </a:r>
            <a:r>
              <a:rPr lang="hu-HU" sz="1050" dirty="0" err="1"/>
              <a:t>RhoB</a:t>
            </a:r>
            <a:r>
              <a:rPr lang="hu-HU" sz="1050" dirty="0"/>
              <a:t>) </a:t>
            </a:r>
            <a:r>
              <a:rPr lang="hu-HU" sz="1050" dirty="0" err="1"/>
              <a:t>oder</a:t>
            </a:r>
            <a:r>
              <a:rPr lang="hu-HU" sz="1050" dirty="0"/>
              <a:t> </a:t>
            </a:r>
            <a:r>
              <a:rPr lang="hu-HU" sz="1050" i="1" dirty="0" err="1"/>
              <a:t>Migrationsfördernde</a:t>
            </a:r>
            <a:r>
              <a:rPr lang="hu-HU" sz="1050" dirty="0"/>
              <a:t> </a:t>
            </a:r>
            <a:r>
              <a:rPr lang="hu-HU" sz="1050" dirty="0" err="1"/>
              <a:t>Gene</a:t>
            </a:r>
            <a:r>
              <a:rPr lang="hu-HU" sz="1050" dirty="0"/>
              <a:t> (</a:t>
            </a:r>
            <a:r>
              <a:rPr lang="hu-HU" sz="1050" dirty="0" err="1"/>
              <a:t>Matrix</a:t>
            </a:r>
            <a:r>
              <a:rPr lang="hu-HU" sz="1050" dirty="0"/>
              <a:t> Metalloproteinase, MMP).</a:t>
            </a:r>
            <a:endParaRPr lang="de-DE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29lead.jpg"/>
          <p:cNvPicPr>
            <a:picLocks noChangeAspect="1"/>
          </p:cNvPicPr>
          <p:nvPr/>
        </p:nvPicPr>
        <p:blipFill>
          <a:blip r:embed="rId2" cstate="print"/>
          <a:srcRect l="6061" t="58388" r="18182" b="19376"/>
          <a:stretch>
            <a:fillRect/>
          </a:stretch>
        </p:blipFill>
        <p:spPr>
          <a:xfrm>
            <a:off x="2411760" y="0"/>
            <a:ext cx="5904656" cy="2125676"/>
          </a:xfrm>
          <a:prstGeom prst="rect">
            <a:avLst/>
          </a:prstGeom>
        </p:spPr>
      </p:pic>
      <p:pic>
        <p:nvPicPr>
          <p:cNvPr id="114690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l="37232" t="2918" r="43463" b="85408"/>
          <a:stretch>
            <a:fillRect/>
          </a:stretch>
        </p:blipFill>
        <p:spPr bwMode="auto">
          <a:xfrm>
            <a:off x="5004048" y="0"/>
            <a:ext cx="1008112" cy="288032"/>
          </a:xfrm>
          <a:prstGeom prst="rect">
            <a:avLst/>
          </a:prstGeom>
          <a:noFill/>
        </p:spPr>
      </p:pic>
      <p:pic>
        <p:nvPicPr>
          <p:cNvPr id="114692" name="Picture 4" descr="https://media-cdn.miamed.de/media/thumbs/big_57fb9903a0115.jpg"/>
          <p:cNvPicPr>
            <a:picLocks noChangeAspect="1" noChangeArrowheads="1"/>
          </p:cNvPicPr>
          <p:nvPr/>
        </p:nvPicPr>
        <p:blipFill>
          <a:blip r:embed="rId4" cstate="print"/>
          <a:srcRect t="62367" r="84507" b="213"/>
          <a:stretch>
            <a:fillRect/>
          </a:stretch>
        </p:blipFill>
        <p:spPr bwMode="auto">
          <a:xfrm>
            <a:off x="971600" y="1268760"/>
            <a:ext cx="720080" cy="589156"/>
          </a:xfrm>
          <a:prstGeom prst="rect">
            <a:avLst/>
          </a:prstGeom>
          <a:noFill/>
        </p:spPr>
      </p:pic>
      <p:pic>
        <p:nvPicPr>
          <p:cNvPr id="114694" name="Picture 6" descr="https://media-cdn.miamed.de/media/thumbs/big_57fb9992f0178.jpg"/>
          <p:cNvPicPr>
            <a:picLocks noChangeAspect="1" noChangeArrowheads="1"/>
          </p:cNvPicPr>
          <p:nvPr/>
        </p:nvPicPr>
        <p:blipFill>
          <a:blip r:embed="rId5" cstate="print"/>
          <a:srcRect t="85483" r="69418"/>
          <a:stretch>
            <a:fillRect/>
          </a:stretch>
        </p:blipFill>
        <p:spPr bwMode="auto">
          <a:xfrm>
            <a:off x="1259632" y="908720"/>
            <a:ext cx="1368152" cy="336907"/>
          </a:xfrm>
          <a:prstGeom prst="rect">
            <a:avLst/>
          </a:prstGeom>
          <a:noFill/>
        </p:spPr>
      </p:pic>
      <p:pic>
        <p:nvPicPr>
          <p:cNvPr id="5" name="Picture 4" descr="https://media-cdn.miamed.de/media/thumbs/big_57fb9903a0115.jpg"/>
          <p:cNvPicPr>
            <a:picLocks noChangeAspect="1" noChangeArrowheads="1"/>
          </p:cNvPicPr>
          <p:nvPr/>
        </p:nvPicPr>
        <p:blipFill>
          <a:blip r:embed="rId4" cstate="print"/>
          <a:srcRect l="1408" t="8316" r="71831" b="66737"/>
          <a:stretch>
            <a:fillRect/>
          </a:stretch>
        </p:blipFill>
        <p:spPr bwMode="auto">
          <a:xfrm>
            <a:off x="1043608" y="404664"/>
            <a:ext cx="1224136" cy="386569"/>
          </a:xfrm>
          <a:prstGeom prst="rect">
            <a:avLst/>
          </a:prstGeom>
          <a:noFill/>
        </p:spPr>
      </p:pic>
      <p:cxnSp>
        <p:nvCxnSpPr>
          <p:cNvPr id="7" name="Egyenes összekötő nyíllal 6"/>
          <p:cNvCxnSpPr/>
          <p:nvPr/>
        </p:nvCxnSpPr>
        <p:spPr>
          <a:xfrm>
            <a:off x="2267744" y="620688"/>
            <a:ext cx="172819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5508104" y="1196752"/>
            <a:ext cx="8384" cy="57606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627784" y="1052736"/>
            <a:ext cx="1368152" cy="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114692" idx="3"/>
          </p:cNvCxnSpPr>
          <p:nvPr/>
        </p:nvCxnSpPr>
        <p:spPr>
          <a:xfrm flipV="1">
            <a:off x="1691680" y="1196752"/>
            <a:ext cx="2232248" cy="366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l="20363" t="83955" r="56194" b="7290"/>
          <a:stretch>
            <a:fillRect/>
          </a:stretch>
        </p:blipFill>
        <p:spPr bwMode="auto">
          <a:xfrm>
            <a:off x="4860032" y="1916832"/>
            <a:ext cx="1224136" cy="216024"/>
          </a:xfrm>
          <a:prstGeom prst="rect">
            <a:avLst/>
          </a:prstGeom>
          <a:noFill/>
        </p:spPr>
      </p:pic>
      <p:pic>
        <p:nvPicPr>
          <p:cNvPr id="22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t="14592" r="66905" b="73734"/>
          <a:stretch>
            <a:fillRect/>
          </a:stretch>
        </p:blipFill>
        <p:spPr bwMode="auto">
          <a:xfrm>
            <a:off x="6084168" y="1844824"/>
            <a:ext cx="1728192" cy="288032"/>
          </a:xfrm>
          <a:prstGeom prst="rect">
            <a:avLst/>
          </a:prstGeom>
          <a:noFill/>
        </p:spPr>
      </p:pic>
      <p:pic>
        <p:nvPicPr>
          <p:cNvPr id="23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l="7544" t="14592" r="66905" b="73734"/>
          <a:stretch>
            <a:fillRect/>
          </a:stretch>
        </p:blipFill>
        <p:spPr bwMode="auto">
          <a:xfrm>
            <a:off x="4860032" y="1628800"/>
            <a:ext cx="1334266" cy="288032"/>
          </a:xfrm>
          <a:prstGeom prst="rect">
            <a:avLst/>
          </a:prstGeom>
          <a:noFill/>
        </p:spPr>
      </p:pic>
      <p:pic>
        <p:nvPicPr>
          <p:cNvPr id="24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l="63432" t="81716" r="11747" b="3692"/>
          <a:stretch>
            <a:fillRect/>
          </a:stretch>
        </p:blipFill>
        <p:spPr bwMode="auto">
          <a:xfrm>
            <a:off x="0" y="0"/>
            <a:ext cx="1296144" cy="360040"/>
          </a:xfrm>
          <a:prstGeom prst="rect">
            <a:avLst/>
          </a:prstGeom>
          <a:noFill/>
        </p:spPr>
      </p:pic>
      <p:pic>
        <p:nvPicPr>
          <p:cNvPr id="34" name="Kép 33" descr="29lead.jpg"/>
          <p:cNvPicPr>
            <a:picLocks noChangeAspect="1"/>
          </p:cNvPicPr>
          <p:nvPr/>
        </p:nvPicPr>
        <p:blipFill>
          <a:blip r:embed="rId2" cstate="print"/>
          <a:srcRect l="61493" t="77219" r="27421" b="19768"/>
          <a:stretch>
            <a:fillRect/>
          </a:stretch>
        </p:blipFill>
        <p:spPr>
          <a:xfrm>
            <a:off x="3347864" y="1700808"/>
            <a:ext cx="864096" cy="288032"/>
          </a:xfrm>
          <a:prstGeom prst="rect">
            <a:avLst/>
          </a:prstGeom>
        </p:spPr>
      </p:pic>
      <p:pic>
        <p:nvPicPr>
          <p:cNvPr id="36" name="Kép 35" descr="29lead.jpg"/>
          <p:cNvPicPr>
            <a:picLocks noChangeAspect="1"/>
          </p:cNvPicPr>
          <p:nvPr/>
        </p:nvPicPr>
        <p:blipFill>
          <a:blip r:embed="rId2" cstate="print"/>
          <a:srcRect l="61493" t="77219" r="27421" b="19768"/>
          <a:stretch>
            <a:fillRect/>
          </a:stretch>
        </p:blipFill>
        <p:spPr>
          <a:xfrm>
            <a:off x="3707904" y="1484784"/>
            <a:ext cx="432048" cy="216024"/>
          </a:xfrm>
          <a:prstGeom prst="rect">
            <a:avLst/>
          </a:prstGeom>
        </p:spPr>
      </p:pic>
      <p:sp>
        <p:nvSpPr>
          <p:cNvPr id="37" name="Szövegdoboz 36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l="57916" t="14592" r="6231" b="73734"/>
          <a:stretch>
            <a:fillRect/>
          </a:stretch>
        </p:blipFill>
        <p:spPr bwMode="auto">
          <a:xfrm>
            <a:off x="2915816" y="1844824"/>
            <a:ext cx="1872208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29lead.jpg"/>
          <p:cNvPicPr>
            <a:picLocks noChangeAspect="1"/>
          </p:cNvPicPr>
          <p:nvPr/>
        </p:nvPicPr>
        <p:blipFill>
          <a:blip r:embed="rId2" cstate="print"/>
          <a:srcRect l="6061" t="58388" r="18182" b="19376"/>
          <a:stretch>
            <a:fillRect/>
          </a:stretch>
        </p:blipFill>
        <p:spPr>
          <a:xfrm>
            <a:off x="2411760" y="0"/>
            <a:ext cx="5904656" cy="2125676"/>
          </a:xfrm>
          <a:prstGeom prst="rect">
            <a:avLst/>
          </a:prstGeom>
        </p:spPr>
      </p:pic>
      <p:pic>
        <p:nvPicPr>
          <p:cNvPr id="114690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l="37232" t="2918" r="43463" b="85408"/>
          <a:stretch>
            <a:fillRect/>
          </a:stretch>
        </p:blipFill>
        <p:spPr bwMode="auto">
          <a:xfrm>
            <a:off x="5004048" y="0"/>
            <a:ext cx="1008112" cy="288032"/>
          </a:xfrm>
          <a:prstGeom prst="rect">
            <a:avLst/>
          </a:prstGeom>
          <a:noFill/>
        </p:spPr>
      </p:pic>
      <p:pic>
        <p:nvPicPr>
          <p:cNvPr id="114692" name="Picture 4" descr="https://media-cdn.miamed.de/media/thumbs/big_57fb9903a0115.jpg"/>
          <p:cNvPicPr>
            <a:picLocks noChangeAspect="1" noChangeArrowheads="1"/>
          </p:cNvPicPr>
          <p:nvPr/>
        </p:nvPicPr>
        <p:blipFill>
          <a:blip r:embed="rId4" cstate="print"/>
          <a:srcRect t="62367" r="84507" b="213"/>
          <a:stretch>
            <a:fillRect/>
          </a:stretch>
        </p:blipFill>
        <p:spPr bwMode="auto">
          <a:xfrm>
            <a:off x="971600" y="1268760"/>
            <a:ext cx="720080" cy="589156"/>
          </a:xfrm>
          <a:prstGeom prst="rect">
            <a:avLst/>
          </a:prstGeom>
          <a:noFill/>
        </p:spPr>
      </p:pic>
      <p:pic>
        <p:nvPicPr>
          <p:cNvPr id="114694" name="Picture 6" descr="https://media-cdn.miamed.de/media/thumbs/big_57fb9992f0178.jpg"/>
          <p:cNvPicPr>
            <a:picLocks noChangeAspect="1" noChangeArrowheads="1"/>
          </p:cNvPicPr>
          <p:nvPr/>
        </p:nvPicPr>
        <p:blipFill>
          <a:blip r:embed="rId5" cstate="print"/>
          <a:srcRect t="85483" r="69418"/>
          <a:stretch>
            <a:fillRect/>
          </a:stretch>
        </p:blipFill>
        <p:spPr bwMode="auto">
          <a:xfrm>
            <a:off x="1259632" y="908720"/>
            <a:ext cx="1368152" cy="336907"/>
          </a:xfrm>
          <a:prstGeom prst="rect">
            <a:avLst/>
          </a:prstGeom>
          <a:noFill/>
        </p:spPr>
      </p:pic>
      <p:pic>
        <p:nvPicPr>
          <p:cNvPr id="5" name="Picture 4" descr="https://media-cdn.miamed.de/media/thumbs/big_57fb9903a0115.jpg"/>
          <p:cNvPicPr>
            <a:picLocks noChangeAspect="1" noChangeArrowheads="1"/>
          </p:cNvPicPr>
          <p:nvPr/>
        </p:nvPicPr>
        <p:blipFill>
          <a:blip r:embed="rId4" cstate="print"/>
          <a:srcRect l="1408" t="8316" r="71831" b="66737"/>
          <a:stretch>
            <a:fillRect/>
          </a:stretch>
        </p:blipFill>
        <p:spPr bwMode="auto">
          <a:xfrm>
            <a:off x="1043608" y="404664"/>
            <a:ext cx="1224136" cy="386569"/>
          </a:xfrm>
          <a:prstGeom prst="rect">
            <a:avLst/>
          </a:prstGeom>
          <a:noFill/>
        </p:spPr>
      </p:pic>
      <p:cxnSp>
        <p:nvCxnSpPr>
          <p:cNvPr id="7" name="Egyenes összekötő nyíllal 6"/>
          <p:cNvCxnSpPr/>
          <p:nvPr/>
        </p:nvCxnSpPr>
        <p:spPr>
          <a:xfrm>
            <a:off x="2267744" y="620688"/>
            <a:ext cx="172819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5508104" y="1196752"/>
            <a:ext cx="8384" cy="57606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627784" y="1052736"/>
            <a:ext cx="1368152" cy="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114692" idx="3"/>
          </p:cNvCxnSpPr>
          <p:nvPr/>
        </p:nvCxnSpPr>
        <p:spPr>
          <a:xfrm flipV="1">
            <a:off x="1691680" y="1196752"/>
            <a:ext cx="2232248" cy="366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l="20363" t="83955" r="56194" b="7290"/>
          <a:stretch>
            <a:fillRect/>
          </a:stretch>
        </p:blipFill>
        <p:spPr bwMode="auto">
          <a:xfrm>
            <a:off x="4860032" y="1916832"/>
            <a:ext cx="1224136" cy="216024"/>
          </a:xfrm>
          <a:prstGeom prst="rect">
            <a:avLst/>
          </a:prstGeom>
          <a:noFill/>
        </p:spPr>
      </p:pic>
      <p:pic>
        <p:nvPicPr>
          <p:cNvPr id="22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t="14592" r="66905" b="73734"/>
          <a:stretch>
            <a:fillRect/>
          </a:stretch>
        </p:blipFill>
        <p:spPr bwMode="auto">
          <a:xfrm>
            <a:off x="6084168" y="1844824"/>
            <a:ext cx="1728192" cy="288032"/>
          </a:xfrm>
          <a:prstGeom prst="rect">
            <a:avLst/>
          </a:prstGeom>
          <a:noFill/>
        </p:spPr>
      </p:pic>
      <p:pic>
        <p:nvPicPr>
          <p:cNvPr id="23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l="7544" t="14592" r="66905" b="73734"/>
          <a:stretch>
            <a:fillRect/>
          </a:stretch>
        </p:blipFill>
        <p:spPr bwMode="auto">
          <a:xfrm>
            <a:off x="4860032" y="1628800"/>
            <a:ext cx="1334266" cy="288032"/>
          </a:xfrm>
          <a:prstGeom prst="rect">
            <a:avLst/>
          </a:prstGeom>
          <a:noFill/>
        </p:spPr>
      </p:pic>
      <p:pic>
        <p:nvPicPr>
          <p:cNvPr id="24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l="63432" t="81716" r="11747" b="3692"/>
          <a:stretch>
            <a:fillRect/>
          </a:stretch>
        </p:blipFill>
        <p:spPr bwMode="auto">
          <a:xfrm>
            <a:off x="0" y="0"/>
            <a:ext cx="1296144" cy="360040"/>
          </a:xfrm>
          <a:prstGeom prst="rect">
            <a:avLst/>
          </a:prstGeom>
          <a:noFill/>
        </p:spPr>
      </p:pic>
      <p:sp>
        <p:nvSpPr>
          <p:cNvPr id="27" name="Téglalap 26"/>
          <p:cNvSpPr/>
          <p:nvPr/>
        </p:nvSpPr>
        <p:spPr>
          <a:xfrm>
            <a:off x="0" y="1988840"/>
            <a:ext cx="8136904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 err="1" smtClean="0">
                <a:solidFill>
                  <a:srgbClr val="CC0000"/>
                </a:solidFill>
              </a:rPr>
              <a:t>Differenzierung</a:t>
            </a:r>
            <a:r>
              <a:rPr lang="hu-HU" sz="1200" b="1" dirty="0" smtClean="0">
                <a:solidFill>
                  <a:srgbClr val="CC0000"/>
                </a:solidFill>
              </a:rPr>
              <a:t> des </a:t>
            </a:r>
            <a:r>
              <a:rPr lang="hu-HU" sz="1200" b="1" dirty="0" err="1" smtClean="0">
                <a:solidFill>
                  <a:srgbClr val="CC0000"/>
                </a:solidFill>
              </a:rPr>
              <a:t>Mesoderms</a:t>
            </a:r>
            <a:endParaRPr lang="hu-HU" sz="10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100" b="1" dirty="0" err="1" smtClean="0"/>
              <a:t>Axiales</a:t>
            </a:r>
            <a:r>
              <a:rPr lang="hu-HU" sz="1100" b="1" dirty="0" smtClean="0"/>
              <a:t> </a:t>
            </a:r>
            <a:r>
              <a:rPr lang="hu-HU" sz="1100" b="1" dirty="0" smtClean="0"/>
              <a:t>Mesoderm  --</a:t>
            </a:r>
            <a:r>
              <a:rPr lang="hu-HU" sz="1100" dirty="0" smtClean="0"/>
              <a:t> </a:t>
            </a:r>
            <a:r>
              <a:rPr lang="hu-HU" sz="1100" dirty="0" err="1" smtClean="0">
                <a:hlinkClick r:id="rId6"/>
              </a:rPr>
              <a:t>Chorda</a:t>
            </a:r>
            <a:r>
              <a:rPr lang="hu-HU" sz="1100" dirty="0" smtClean="0">
                <a:hlinkClick r:id="rId6"/>
              </a:rPr>
              <a:t> </a:t>
            </a:r>
            <a:r>
              <a:rPr lang="hu-HU" sz="1100" dirty="0" err="1" smtClean="0">
                <a:hlinkClick r:id="rId6"/>
              </a:rPr>
              <a:t>dorsalis</a:t>
            </a:r>
            <a:r>
              <a:rPr lang="hu-HU" sz="1100" dirty="0" smtClean="0"/>
              <a:t> und </a:t>
            </a:r>
            <a:r>
              <a:rPr lang="hu-HU" sz="1100" dirty="0" err="1" smtClean="0"/>
              <a:t>prächordales</a:t>
            </a:r>
            <a:r>
              <a:rPr lang="hu-HU" sz="1100" dirty="0" smtClean="0"/>
              <a:t> </a:t>
            </a:r>
            <a:r>
              <a:rPr lang="hu-HU" sz="1100" dirty="0" smtClean="0">
                <a:hlinkClick r:id="rId6"/>
              </a:rPr>
              <a:t>Mesoderm</a:t>
            </a:r>
            <a:r>
              <a:rPr lang="hu-HU" sz="11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100" b="1" dirty="0" err="1" smtClean="0"/>
              <a:t>Paraxiales</a:t>
            </a:r>
            <a:r>
              <a:rPr lang="hu-HU" sz="1100" b="1" dirty="0" smtClean="0"/>
              <a:t> Mesoderm --</a:t>
            </a:r>
            <a:r>
              <a:rPr lang="hu-HU" sz="1100" dirty="0" smtClean="0"/>
              <a:t> </a:t>
            </a:r>
            <a:r>
              <a:rPr lang="hu-HU" sz="1100" b="1" dirty="0" err="1" smtClean="0">
                <a:hlinkClick r:id="rId6"/>
              </a:rPr>
              <a:t>Somiten</a:t>
            </a:r>
            <a:r>
              <a:rPr lang="hu-HU" sz="1100" dirty="0" smtClean="0"/>
              <a:t> (</a:t>
            </a:r>
            <a:r>
              <a:rPr lang="hu-HU" sz="1100" i="1" dirty="0" smtClean="0"/>
              <a:t>4Occ,8</a:t>
            </a:r>
            <a:r>
              <a:rPr lang="hu-HU" sz="1100" dirty="0" smtClean="0"/>
              <a:t>C,12Th,5L,5S,8-10Co=42-44</a:t>
            </a:r>
            <a:r>
              <a:rPr lang="hu-HU" sz="1100" dirty="0" smtClean="0"/>
              <a:t>). </a:t>
            </a:r>
            <a:r>
              <a:rPr lang="hu-HU" sz="1100" dirty="0" err="1" smtClean="0">
                <a:hlinkClick r:id="rId6"/>
              </a:rPr>
              <a:t>Somiten</a:t>
            </a:r>
            <a:r>
              <a:rPr lang="hu-HU" sz="1100" dirty="0" smtClean="0"/>
              <a:t> </a:t>
            </a:r>
            <a:r>
              <a:rPr lang="hu-HU" sz="1100" dirty="0" err="1" smtClean="0"/>
              <a:t>als</a:t>
            </a:r>
            <a:r>
              <a:rPr lang="hu-HU" sz="1100" dirty="0" smtClean="0"/>
              <a:t> </a:t>
            </a:r>
            <a:r>
              <a:rPr lang="hu-HU" sz="1100" dirty="0" err="1" smtClean="0"/>
              <a:t>Ursegmente</a:t>
            </a:r>
            <a:r>
              <a:rPr lang="hu-HU" sz="1100" dirty="0" smtClean="0"/>
              <a:t> - </a:t>
            </a:r>
            <a:r>
              <a:rPr lang="hu-HU" sz="1100" dirty="0" err="1" smtClean="0"/>
              <a:t>erkennbare</a:t>
            </a:r>
            <a:r>
              <a:rPr lang="hu-HU" sz="1100" dirty="0" smtClean="0"/>
              <a:t> </a:t>
            </a:r>
            <a:r>
              <a:rPr lang="hu-HU" sz="1100" dirty="0" err="1" smtClean="0"/>
              <a:t>segmentale</a:t>
            </a:r>
            <a:r>
              <a:rPr lang="hu-HU" sz="1100" dirty="0" smtClean="0"/>
              <a:t> </a:t>
            </a:r>
            <a:r>
              <a:rPr lang="hu-HU" sz="1100" dirty="0" err="1" smtClean="0"/>
              <a:t>Gliederung</a:t>
            </a:r>
            <a:r>
              <a:rPr lang="hu-HU" sz="1100" dirty="0" smtClean="0"/>
              <a:t> des </a:t>
            </a:r>
            <a:r>
              <a:rPr lang="hu-HU" sz="1100" dirty="0" err="1" smtClean="0"/>
              <a:t>Körpers</a:t>
            </a:r>
            <a:r>
              <a:rPr lang="hu-HU" sz="1100" dirty="0" smtClean="0"/>
              <a:t> (</a:t>
            </a:r>
            <a:r>
              <a:rPr lang="hu-HU" sz="1100" dirty="0" err="1" smtClean="0"/>
              <a:t>Metamerie</a:t>
            </a:r>
            <a:r>
              <a:rPr lang="hu-HU" sz="1100" dirty="0" smtClean="0"/>
              <a:t>) – </a:t>
            </a:r>
            <a:r>
              <a:rPr lang="hu-HU" sz="1100" dirty="0" err="1" smtClean="0"/>
              <a:t>Wirbekörper</a:t>
            </a:r>
            <a:r>
              <a:rPr lang="hu-HU" sz="1100" dirty="0" smtClean="0"/>
              <a:t>, </a:t>
            </a:r>
            <a:r>
              <a:rPr lang="hu-HU" sz="1100" dirty="0" err="1" smtClean="0"/>
              <a:t>Rippen</a:t>
            </a:r>
            <a:endParaRPr lang="hu-HU" sz="1100" dirty="0" smtClean="0"/>
          </a:p>
          <a:p>
            <a:pPr>
              <a:lnSpc>
                <a:spcPct val="150000"/>
              </a:lnSpc>
            </a:pPr>
            <a:r>
              <a:rPr lang="hu-HU" sz="1100" dirty="0" smtClean="0"/>
              <a:t>	</a:t>
            </a:r>
            <a:r>
              <a:rPr lang="hu-HU" sz="1100" dirty="0" err="1" smtClean="0"/>
              <a:t>Abschnitte</a:t>
            </a:r>
            <a:r>
              <a:rPr lang="hu-HU" sz="1100" dirty="0" smtClean="0"/>
              <a:t> </a:t>
            </a:r>
            <a:r>
              <a:rPr lang="hu-HU" sz="1100" dirty="0" smtClean="0"/>
              <a:t>der </a:t>
            </a:r>
            <a:r>
              <a:rPr lang="hu-HU" sz="1100" dirty="0" err="1" smtClean="0">
                <a:hlinkClick r:id="rId6"/>
              </a:rPr>
              <a:t>Somiten</a:t>
            </a:r>
            <a:r>
              <a:rPr lang="hu-HU" sz="1100" dirty="0" smtClean="0"/>
              <a:t>: </a:t>
            </a:r>
            <a:r>
              <a:rPr lang="hu-HU" sz="1100" dirty="0" err="1" smtClean="0"/>
              <a:t>Sklerotom</a:t>
            </a:r>
            <a:r>
              <a:rPr lang="hu-HU" sz="1100" dirty="0" smtClean="0"/>
              <a:t> + </a:t>
            </a:r>
            <a:r>
              <a:rPr lang="hu-HU" sz="1100" dirty="0" err="1" smtClean="0"/>
              <a:t>Dermatom</a:t>
            </a:r>
            <a:r>
              <a:rPr lang="hu-HU" sz="1100" dirty="0" smtClean="0"/>
              <a:t> + </a:t>
            </a:r>
            <a:r>
              <a:rPr lang="hu-HU" sz="1100" dirty="0" err="1" smtClean="0"/>
              <a:t>Myotom</a:t>
            </a:r>
            <a:r>
              <a:rPr lang="hu-HU" sz="1100" dirty="0" smtClean="0"/>
              <a:t> </a:t>
            </a:r>
            <a:endParaRPr lang="hu-HU" sz="11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100" b="1" dirty="0" err="1" smtClean="0"/>
              <a:t>Intermediäres</a:t>
            </a:r>
            <a:r>
              <a:rPr lang="hu-HU" sz="1100" b="1" dirty="0" smtClean="0"/>
              <a:t> </a:t>
            </a:r>
            <a:r>
              <a:rPr lang="hu-HU" sz="1100" b="1" dirty="0" smtClean="0"/>
              <a:t>Mesoderm (</a:t>
            </a:r>
            <a:r>
              <a:rPr lang="hu-HU" sz="1100" b="1" dirty="0" err="1" smtClean="0"/>
              <a:t>Gononephrotom</a:t>
            </a:r>
            <a:r>
              <a:rPr lang="hu-HU" sz="1100" b="1" dirty="0" smtClean="0"/>
              <a:t>) </a:t>
            </a:r>
            <a:r>
              <a:rPr lang="hu-HU" sz="1100" dirty="0" smtClean="0"/>
              <a:t>- </a:t>
            </a:r>
            <a:r>
              <a:rPr lang="hu-HU" sz="1100" dirty="0" err="1" smtClean="0"/>
              <a:t>Somitenstiel</a:t>
            </a:r>
            <a:endParaRPr lang="hu-HU" sz="11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100" b="1" dirty="0" err="1" smtClean="0"/>
              <a:t>Seitenplattenmesoderm</a:t>
            </a:r>
            <a:endParaRPr lang="hu-HU" sz="1100" b="1" dirty="0" smtClean="0"/>
          </a:p>
          <a:p>
            <a:pPr lvl="1">
              <a:lnSpc>
                <a:spcPct val="150000"/>
              </a:lnSpc>
            </a:pPr>
            <a:r>
              <a:rPr lang="hu-HU" sz="1100" dirty="0" err="1" smtClean="0"/>
              <a:t>Parietales</a:t>
            </a:r>
            <a:r>
              <a:rPr lang="hu-HU" sz="1100" dirty="0" smtClean="0"/>
              <a:t> </a:t>
            </a:r>
            <a:r>
              <a:rPr lang="hu-HU" sz="1100" dirty="0" smtClean="0"/>
              <a:t>Blatt (=</a:t>
            </a:r>
            <a:r>
              <a:rPr lang="hu-HU" sz="1100" b="1" dirty="0" err="1" smtClean="0"/>
              <a:t>Somatopleura</a:t>
            </a:r>
            <a:r>
              <a:rPr lang="hu-HU" sz="1100" dirty="0" smtClean="0"/>
              <a:t>): </a:t>
            </a:r>
            <a:r>
              <a:rPr lang="hu-HU" sz="1100" dirty="0" err="1" smtClean="0"/>
              <a:t>Dem</a:t>
            </a:r>
            <a:r>
              <a:rPr lang="hu-HU" sz="1100" dirty="0" smtClean="0"/>
              <a:t> </a:t>
            </a:r>
            <a:r>
              <a:rPr lang="hu-HU" sz="1100" dirty="0" smtClean="0">
                <a:hlinkClick r:id="rId6"/>
              </a:rPr>
              <a:t>Ektoderm</a:t>
            </a:r>
            <a:r>
              <a:rPr lang="hu-HU" sz="1100" dirty="0" smtClean="0"/>
              <a:t> </a:t>
            </a:r>
            <a:r>
              <a:rPr lang="hu-HU" sz="1100" dirty="0" err="1" smtClean="0"/>
              <a:t>anliegendes</a:t>
            </a:r>
            <a:r>
              <a:rPr lang="hu-HU" sz="1100" dirty="0" smtClean="0"/>
              <a:t> Blatt </a:t>
            </a:r>
          </a:p>
          <a:p>
            <a:pPr lvl="1">
              <a:lnSpc>
                <a:spcPct val="150000"/>
              </a:lnSpc>
            </a:pPr>
            <a:r>
              <a:rPr lang="hu-HU" sz="1100" dirty="0" err="1" smtClean="0"/>
              <a:t>Viszerales</a:t>
            </a:r>
            <a:r>
              <a:rPr lang="hu-HU" sz="1100" dirty="0" smtClean="0"/>
              <a:t> Blatt (=</a:t>
            </a:r>
            <a:r>
              <a:rPr lang="hu-HU" sz="1100" b="1" dirty="0" err="1" smtClean="0"/>
              <a:t>Splanchnopleura</a:t>
            </a:r>
            <a:r>
              <a:rPr lang="hu-HU" sz="1100" dirty="0" smtClean="0"/>
              <a:t>): </a:t>
            </a:r>
            <a:r>
              <a:rPr lang="hu-HU" sz="1100" dirty="0" err="1" smtClean="0"/>
              <a:t>Dem</a:t>
            </a:r>
            <a:r>
              <a:rPr lang="hu-HU" sz="1100" dirty="0" smtClean="0"/>
              <a:t> </a:t>
            </a:r>
            <a:r>
              <a:rPr lang="hu-HU" sz="1100" dirty="0" err="1" smtClean="0">
                <a:hlinkClick r:id="rId6"/>
              </a:rPr>
              <a:t>Entoderm</a:t>
            </a:r>
            <a:r>
              <a:rPr lang="hu-HU" sz="1100" dirty="0" smtClean="0"/>
              <a:t> </a:t>
            </a:r>
            <a:r>
              <a:rPr lang="hu-HU" sz="1100" dirty="0" err="1" smtClean="0"/>
              <a:t>anliegendes</a:t>
            </a:r>
            <a:r>
              <a:rPr lang="hu-HU" sz="1100" dirty="0" smtClean="0"/>
              <a:t> </a:t>
            </a:r>
            <a:r>
              <a:rPr lang="hu-HU" sz="1100" dirty="0" err="1" smtClean="0"/>
              <a:t>Blatt</a:t>
            </a:r>
            <a:r>
              <a:rPr lang="hu-HU" sz="11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hu-HU" sz="1100" dirty="0" smtClean="0"/>
              <a:t>--- </a:t>
            </a:r>
            <a:r>
              <a:rPr lang="hu-HU" sz="1100" dirty="0" err="1" smtClean="0"/>
              <a:t>Zw</a:t>
            </a:r>
            <a:r>
              <a:rPr lang="hu-HU" sz="1100" dirty="0" smtClean="0"/>
              <a:t>. </a:t>
            </a:r>
            <a:r>
              <a:rPr lang="hu-HU" sz="1100" dirty="0" smtClean="0"/>
              <a:t>d</a:t>
            </a:r>
            <a:r>
              <a:rPr lang="hu-HU" sz="1100" dirty="0" smtClean="0"/>
              <a:t>en </a:t>
            </a:r>
            <a:r>
              <a:rPr lang="hu-HU" sz="1100" dirty="0" err="1" smtClean="0"/>
              <a:t>beiden</a:t>
            </a:r>
            <a:r>
              <a:rPr lang="hu-HU" sz="1100" dirty="0" smtClean="0"/>
              <a:t>: </a:t>
            </a:r>
            <a:r>
              <a:rPr lang="hu-HU" sz="1100" dirty="0" err="1" smtClean="0"/>
              <a:t>intraembryonales</a:t>
            </a:r>
            <a:r>
              <a:rPr lang="hu-HU" sz="1100" dirty="0" smtClean="0"/>
              <a:t> </a:t>
            </a:r>
            <a:r>
              <a:rPr lang="hu-HU" sz="1100" dirty="0" err="1" smtClean="0"/>
              <a:t>Zölom</a:t>
            </a:r>
            <a:endParaRPr lang="hu-HU" sz="1100" dirty="0" smtClean="0"/>
          </a:p>
        </p:txBody>
      </p:sp>
      <p:pic>
        <p:nvPicPr>
          <p:cNvPr id="34" name="Kép 33" descr="29lead.jpg"/>
          <p:cNvPicPr>
            <a:picLocks noChangeAspect="1"/>
          </p:cNvPicPr>
          <p:nvPr/>
        </p:nvPicPr>
        <p:blipFill>
          <a:blip r:embed="rId2" cstate="print"/>
          <a:srcRect l="61493" t="77219" r="27421" b="19768"/>
          <a:stretch>
            <a:fillRect/>
          </a:stretch>
        </p:blipFill>
        <p:spPr>
          <a:xfrm>
            <a:off x="3347864" y="1700808"/>
            <a:ext cx="864096" cy="288032"/>
          </a:xfrm>
          <a:prstGeom prst="rect">
            <a:avLst/>
          </a:prstGeom>
        </p:spPr>
      </p:pic>
      <p:pic>
        <p:nvPicPr>
          <p:cNvPr id="36" name="Kép 35" descr="29lead.jpg"/>
          <p:cNvPicPr>
            <a:picLocks noChangeAspect="1"/>
          </p:cNvPicPr>
          <p:nvPr/>
        </p:nvPicPr>
        <p:blipFill>
          <a:blip r:embed="rId2" cstate="print"/>
          <a:srcRect l="61493" t="77219" r="27421" b="19768"/>
          <a:stretch>
            <a:fillRect/>
          </a:stretch>
        </p:blipFill>
        <p:spPr>
          <a:xfrm>
            <a:off x="3707904" y="1484784"/>
            <a:ext cx="432048" cy="216024"/>
          </a:xfrm>
          <a:prstGeom prst="rect">
            <a:avLst/>
          </a:prstGeom>
        </p:spPr>
      </p:pic>
      <p:sp>
        <p:nvSpPr>
          <p:cNvPr id="37" name="Szövegdoboz 36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" name="Picture 2" descr="https://media-cdn.miamed.de/media/thumbs/big_57fb98224190b.jpg"/>
          <p:cNvPicPr>
            <a:picLocks noChangeAspect="1" noChangeArrowheads="1"/>
          </p:cNvPicPr>
          <p:nvPr/>
        </p:nvPicPr>
        <p:blipFill>
          <a:blip r:embed="rId3" cstate="print"/>
          <a:srcRect l="57916" t="14592" r="6231" b="73734"/>
          <a:stretch>
            <a:fillRect/>
          </a:stretch>
        </p:blipFill>
        <p:spPr bwMode="auto">
          <a:xfrm>
            <a:off x="2915816" y="1844824"/>
            <a:ext cx="1872208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zövegdoboz 67"/>
          <p:cNvSpPr txBox="1"/>
          <p:nvPr/>
        </p:nvSpPr>
        <p:spPr>
          <a:xfrm>
            <a:off x="251520" y="116632"/>
            <a:ext cx="8784976" cy="6463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" name="Kép 2" descr="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6174" y="323862"/>
            <a:ext cx="2770632" cy="2624328"/>
          </a:xfrm>
          <a:prstGeom prst="rect">
            <a:avLst/>
          </a:prstGeom>
        </p:spPr>
      </p:pic>
      <p:pic>
        <p:nvPicPr>
          <p:cNvPr id="4" name="Kép 3" descr="33l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969061"/>
            <a:ext cx="3600400" cy="3297780"/>
          </a:xfrm>
          <a:prstGeom prst="rect">
            <a:avLst/>
          </a:prstGeom>
        </p:spPr>
      </p:pic>
      <p:sp>
        <p:nvSpPr>
          <p:cNvPr id="6" name="Szabadkézi sokszög 5"/>
          <p:cNvSpPr/>
          <p:nvPr/>
        </p:nvSpPr>
        <p:spPr>
          <a:xfrm>
            <a:off x="834578" y="2956914"/>
            <a:ext cx="3414226" cy="973395"/>
          </a:xfrm>
          <a:custGeom>
            <a:avLst/>
            <a:gdLst>
              <a:gd name="connsiteX0" fmla="*/ 98918 w 3414226"/>
              <a:gd name="connsiteY0" fmla="*/ 401946 h 973395"/>
              <a:gd name="connsiteX1" fmla="*/ 98918 w 3414226"/>
              <a:gd name="connsiteY1" fmla="*/ 713231 h 973395"/>
              <a:gd name="connsiteX2" fmla="*/ 419931 w 3414226"/>
              <a:gd name="connsiteY2" fmla="*/ 956423 h 973395"/>
              <a:gd name="connsiteX3" fmla="*/ 896586 w 3414226"/>
              <a:gd name="connsiteY3" fmla="*/ 898057 h 973395"/>
              <a:gd name="connsiteX4" fmla="*/ 2647565 w 3414226"/>
              <a:gd name="connsiteY4" fmla="*/ 460312 h 973395"/>
              <a:gd name="connsiteX5" fmla="*/ 3328501 w 3414226"/>
              <a:gd name="connsiteY5" fmla="*/ 285214 h 973395"/>
              <a:gd name="connsiteX6" fmla="*/ 3318773 w 3414226"/>
              <a:gd name="connsiteY6" fmla="*/ 42023 h 973395"/>
              <a:gd name="connsiteX7" fmla="*/ 2550288 w 3414226"/>
              <a:gd name="connsiteY7" fmla="*/ 22567 h 973395"/>
              <a:gd name="connsiteX8" fmla="*/ 1256509 w 3414226"/>
              <a:gd name="connsiteY8" fmla="*/ 275486 h 973395"/>
              <a:gd name="connsiteX9" fmla="*/ 98918 w 3414226"/>
              <a:gd name="connsiteY9" fmla="*/ 401946 h 97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4226" h="973395">
                <a:moveTo>
                  <a:pt x="98918" y="401946"/>
                </a:moveTo>
                <a:cubicBezTo>
                  <a:pt x="-94014" y="474903"/>
                  <a:pt x="45416" y="620818"/>
                  <a:pt x="98918" y="713231"/>
                </a:cubicBezTo>
                <a:cubicBezTo>
                  <a:pt x="152420" y="805644"/>
                  <a:pt x="286986" y="925619"/>
                  <a:pt x="419931" y="956423"/>
                </a:cubicBezTo>
                <a:cubicBezTo>
                  <a:pt x="552876" y="987227"/>
                  <a:pt x="525314" y="980742"/>
                  <a:pt x="896586" y="898057"/>
                </a:cubicBezTo>
                <a:cubicBezTo>
                  <a:pt x="1267858" y="815372"/>
                  <a:pt x="2647565" y="460312"/>
                  <a:pt x="2647565" y="460312"/>
                </a:cubicBezTo>
                <a:cubicBezTo>
                  <a:pt x="3052884" y="358171"/>
                  <a:pt x="3216633" y="354929"/>
                  <a:pt x="3328501" y="285214"/>
                </a:cubicBezTo>
                <a:cubicBezTo>
                  <a:pt x="3440369" y="215499"/>
                  <a:pt x="3448475" y="85797"/>
                  <a:pt x="3318773" y="42023"/>
                </a:cubicBezTo>
                <a:cubicBezTo>
                  <a:pt x="3189071" y="-1751"/>
                  <a:pt x="2893999" y="-16343"/>
                  <a:pt x="2550288" y="22567"/>
                </a:cubicBezTo>
                <a:cubicBezTo>
                  <a:pt x="2206577" y="61477"/>
                  <a:pt x="1666692" y="205771"/>
                  <a:pt x="1256509" y="275486"/>
                </a:cubicBezTo>
                <a:cubicBezTo>
                  <a:pt x="846326" y="345201"/>
                  <a:pt x="291850" y="328989"/>
                  <a:pt x="98918" y="40194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badkézi sokszög 6"/>
          <p:cNvSpPr/>
          <p:nvPr/>
        </p:nvSpPr>
        <p:spPr>
          <a:xfrm>
            <a:off x="858130" y="4854102"/>
            <a:ext cx="4002596" cy="1626217"/>
          </a:xfrm>
          <a:custGeom>
            <a:avLst/>
            <a:gdLst>
              <a:gd name="connsiteX0" fmla="*/ 3373402 w 4002596"/>
              <a:gd name="connsiteY0" fmla="*/ 0 h 1626217"/>
              <a:gd name="connsiteX1" fmla="*/ 3208032 w 4002596"/>
              <a:gd name="connsiteY1" fmla="*/ 282102 h 1626217"/>
              <a:gd name="connsiteX2" fmla="*/ 3208032 w 4002596"/>
              <a:gd name="connsiteY2" fmla="*/ 282102 h 1626217"/>
              <a:gd name="connsiteX3" fmla="*/ 2089351 w 4002596"/>
              <a:gd name="connsiteY3" fmla="*/ 661481 h 1626217"/>
              <a:gd name="connsiteX4" fmla="*/ 1388959 w 4002596"/>
              <a:gd name="connsiteY4" fmla="*/ 914400 h 1626217"/>
              <a:gd name="connsiteX5" fmla="*/ 815027 w 4002596"/>
              <a:gd name="connsiteY5" fmla="*/ 875489 h 1626217"/>
              <a:gd name="connsiteX6" fmla="*/ 7632 w 4002596"/>
              <a:gd name="connsiteY6" fmla="*/ 1206230 h 1626217"/>
              <a:gd name="connsiteX7" fmla="*/ 1330593 w 4002596"/>
              <a:gd name="connsiteY7" fmla="*/ 1614792 h 1626217"/>
              <a:gd name="connsiteX8" fmla="*/ 2264449 w 4002596"/>
              <a:gd name="connsiteY8" fmla="*/ 1468877 h 1626217"/>
              <a:gd name="connsiteX9" fmla="*/ 3519317 w 4002596"/>
              <a:gd name="connsiteY9" fmla="*/ 1011677 h 1626217"/>
              <a:gd name="connsiteX10" fmla="*/ 3986244 w 4002596"/>
              <a:gd name="connsiteY10" fmla="*/ 651753 h 1626217"/>
              <a:gd name="connsiteX11" fmla="*/ 3850057 w 4002596"/>
              <a:gd name="connsiteY11" fmla="*/ 184826 h 1626217"/>
              <a:gd name="connsiteX12" fmla="*/ 3373402 w 4002596"/>
              <a:gd name="connsiteY12" fmla="*/ 0 h 162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2596" h="1626217">
                <a:moveTo>
                  <a:pt x="3373402" y="0"/>
                </a:moveTo>
                <a:lnTo>
                  <a:pt x="3208032" y="282102"/>
                </a:lnTo>
                <a:lnTo>
                  <a:pt x="3208032" y="282102"/>
                </a:lnTo>
                <a:lnTo>
                  <a:pt x="2089351" y="661481"/>
                </a:lnTo>
                <a:cubicBezTo>
                  <a:pt x="1786172" y="766864"/>
                  <a:pt x="1601346" y="878732"/>
                  <a:pt x="1388959" y="914400"/>
                </a:cubicBezTo>
                <a:cubicBezTo>
                  <a:pt x="1176572" y="950068"/>
                  <a:pt x="1045248" y="826851"/>
                  <a:pt x="815027" y="875489"/>
                </a:cubicBezTo>
                <a:cubicBezTo>
                  <a:pt x="584806" y="924127"/>
                  <a:pt x="-78296" y="1083013"/>
                  <a:pt x="7632" y="1206230"/>
                </a:cubicBezTo>
                <a:cubicBezTo>
                  <a:pt x="93560" y="1329447"/>
                  <a:pt x="954457" y="1571018"/>
                  <a:pt x="1330593" y="1614792"/>
                </a:cubicBezTo>
                <a:cubicBezTo>
                  <a:pt x="1706729" y="1658566"/>
                  <a:pt x="1899662" y="1569396"/>
                  <a:pt x="2264449" y="1468877"/>
                </a:cubicBezTo>
                <a:cubicBezTo>
                  <a:pt x="2629236" y="1368358"/>
                  <a:pt x="3232351" y="1147864"/>
                  <a:pt x="3519317" y="1011677"/>
                </a:cubicBezTo>
                <a:cubicBezTo>
                  <a:pt x="3806283" y="875490"/>
                  <a:pt x="3931121" y="789562"/>
                  <a:pt x="3986244" y="651753"/>
                </a:cubicBezTo>
                <a:cubicBezTo>
                  <a:pt x="4041367" y="513945"/>
                  <a:pt x="3947334" y="288588"/>
                  <a:pt x="3850057" y="184826"/>
                </a:cubicBezTo>
                <a:cubicBezTo>
                  <a:pt x="3752781" y="81064"/>
                  <a:pt x="3577683" y="55123"/>
                  <a:pt x="337340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5765901" y="219262"/>
            <a:ext cx="3057967" cy="1145985"/>
          </a:xfrm>
          <a:custGeom>
            <a:avLst/>
            <a:gdLst>
              <a:gd name="connsiteX0" fmla="*/ 994822 w 3057967"/>
              <a:gd name="connsiteY0" fmla="*/ 792415 h 1145985"/>
              <a:gd name="connsiteX1" fmla="*/ 839180 w 3057967"/>
              <a:gd name="connsiteY1" fmla="*/ 1016151 h 1145985"/>
              <a:gd name="connsiteX2" fmla="*/ 31784 w 3057967"/>
              <a:gd name="connsiteY2" fmla="*/ 1103700 h 1145985"/>
              <a:gd name="connsiteX3" fmla="*/ 226337 w 3057967"/>
              <a:gd name="connsiteY3" fmla="*/ 325487 h 1145985"/>
              <a:gd name="connsiteX4" fmla="*/ 819725 w 3057967"/>
              <a:gd name="connsiteY4" fmla="*/ 160117 h 1145985"/>
              <a:gd name="connsiteX5" fmla="*/ 1841129 w 3057967"/>
              <a:gd name="connsiteY5" fmla="*/ 14202 h 1145985"/>
              <a:gd name="connsiteX6" fmla="*/ 2736073 w 3057967"/>
              <a:gd name="connsiteY6" fmla="*/ 529768 h 1145985"/>
              <a:gd name="connsiteX7" fmla="*/ 3057086 w 3057967"/>
              <a:gd name="connsiteY7" fmla="*/ 753504 h 1145985"/>
              <a:gd name="connsiteX8" fmla="*/ 2658252 w 3057967"/>
              <a:gd name="connsiteY8" fmla="*/ 957785 h 1145985"/>
              <a:gd name="connsiteX9" fmla="*/ 2278873 w 3057967"/>
              <a:gd name="connsiteY9" fmla="*/ 918874 h 1145985"/>
              <a:gd name="connsiteX10" fmla="*/ 2006499 w 3057967"/>
              <a:gd name="connsiteY10" fmla="*/ 734049 h 1145985"/>
              <a:gd name="connsiteX11" fmla="*/ 1656303 w 3057967"/>
              <a:gd name="connsiteY11" fmla="*/ 646500 h 1145985"/>
              <a:gd name="connsiteX12" fmla="*/ 1471478 w 3057967"/>
              <a:gd name="connsiteY12" fmla="*/ 607589 h 1145985"/>
              <a:gd name="connsiteX13" fmla="*/ 1199103 w 3057967"/>
              <a:gd name="connsiteY13" fmla="*/ 656227 h 1145985"/>
              <a:gd name="connsiteX14" fmla="*/ 994822 w 3057967"/>
              <a:gd name="connsiteY14" fmla="*/ 792415 h 11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7967" h="1145985">
                <a:moveTo>
                  <a:pt x="994822" y="792415"/>
                </a:moveTo>
                <a:cubicBezTo>
                  <a:pt x="934835" y="852402"/>
                  <a:pt x="999686" y="964270"/>
                  <a:pt x="839180" y="1016151"/>
                </a:cubicBezTo>
                <a:cubicBezTo>
                  <a:pt x="678674" y="1068032"/>
                  <a:pt x="133924" y="1218810"/>
                  <a:pt x="31784" y="1103700"/>
                </a:cubicBezTo>
                <a:cubicBezTo>
                  <a:pt x="-70356" y="988590"/>
                  <a:pt x="95014" y="482751"/>
                  <a:pt x="226337" y="325487"/>
                </a:cubicBezTo>
                <a:cubicBezTo>
                  <a:pt x="357660" y="168223"/>
                  <a:pt x="550593" y="211998"/>
                  <a:pt x="819725" y="160117"/>
                </a:cubicBezTo>
                <a:cubicBezTo>
                  <a:pt x="1088857" y="108236"/>
                  <a:pt x="1521738" y="-47406"/>
                  <a:pt x="1841129" y="14202"/>
                </a:cubicBezTo>
                <a:cubicBezTo>
                  <a:pt x="2160520" y="75810"/>
                  <a:pt x="2533414" y="406551"/>
                  <a:pt x="2736073" y="529768"/>
                </a:cubicBezTo>
                <a:cubicBezTo>
                  <a:pt x="2938733" y="652985"/>
                  <a:pt x="3070056" y="682168"/>
                  <a:pt x="3057086" y="753504"/>
                </a:cubicBezTo>
                <a:cubicBezTo>
                  <a:pt x="3044116" y="824840"/>
                  <a:pt x="2787954" y="930223"/>
                  <a:pt x="2658252" y="957785"/>
                </a:cubicBezTo>
                <a:cubicBezTo>
                  <a:pt x="2528550" y="985347"/>
                  <a:pt x="2387498" y="956163"/>
                  <a:pt x="2278873" y="918874"/>
                </a:cubicBezTo>
                <a:cubicBezTo>
                  <a:pt x="2170248" y="881585"/>
                  <a:pt x="2110261" y="779445"/>
                  <a:pt x="2006499" y="734049"/>
                </a:cubicBezTo>
                <a:cubicBezTo>
                  <a:pt x="1902737" y="688653"/>
                  <a:pt x="1745473" y="667577"/>
                  <a:pt x="1656303" y="646500"/>
                </a:cubicBezTo>
                <a:cubicBezTo>
                  <a:pt x="1567133" y="625423"/>
                  <a:pt x="1547678" y="605968"/>
                  <a:pt x="1471478" y="607589"/>
                </a:cubicBezTo>
                <a:cubicBezTo>
                  <a:pt x="1395278" y="609210"/>
                  <a:pt x="1278546" y="618938"/>
                  <a:pt x="1199103" y="656227"/>
                </a:cubicBezTo>
                <a:cubicBezTo>
                  <a:pt x="1119660" y="693516"/>
                  <a:pt x="1054809" y="732428"/>
                  <a:pt x="994822" y="7924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5834170" y="1972115"/>
            <a:ext cx="3103981" cy="4548935"/>
          </a:xfrm>
          <a:custGeom>
            <a:avLst/>
            <a:gdLst>
              <a:gd name="connsiteX0" fmla="*/ 1004375 w 3103981"/>
              <a:gd name="connsiteY0" fmla="*/ 31783 h 4548935"/>
              <a:gd name="connsiteX1" fmla="*/ 1023830 w 3103981"/>
              <a:gd name="connsiteY1" fmla="*/ 664081 h 4548935"/>
              <a:gd name="connsiteX2" fmla="*/ 1490758 w 3103981"/>
              <a:gd name="connsiteY2" fmla="*/ 771085 h 4548935"/>
              <a:gd name="connsiteX3" fmla="*/ 2006324 w 3103981"/>
              <a:gd name="connsiteY3" fmla="*/ 634898 h 4548935"/>
              <a:gd name="connsiteX4" fmla="*/ 1967413 w 3103981"/>
              <a:gd name="connsiteY4" fmla="*/ 90149 h 4548935"/>
              <a:gd name="connsiteX5" fmla="*/ 2473251 w 3103981"/>
              <a:gd name="connsiteY5" fmla="*/ 148515 h 4548935"/>
              <a:gd name="connsiteX6" fmla="*/ 2570528 w 3103981"/>
              <a:gd name="connsiteY6" fmla="*/ 605715 h 4548935"/>
              <a:gd name="connsiteX7" fmla="*/ 2132783 w 3103981"/>
              <a:gd name="connsiteY7" fmla="*/ 1082370 h 4548935"/>
              <a:gd name="connsiteX8" fmla="*/ 2716443 w 3103981"/>
              <a:gd name="connsiteY8" fmla="*/ 1811945 h 4548935"/>
              <a:gd name="connsiteX9" fmla="*/ 3095821 w 3103981"/>
              <a:gd name="connsiteY9" fmla="*/ 2444242 h 4548935"/>
              <a:gd name="connsiteX10" fmla="*/ 2979090 w 3103981"/>
              <a:gd name="connsiteY10" fmla="*/ 3504557 h 4548935"/>
              <a:gd name="connsiteX11" fmla="*/ 3008273 w 3103981"/>
              <a:gd name="connsiteY11" fmla="*/ 4409230 h 4548935"/>
              <a:gd name="connsiteX12" fmla="*/ 1947958 w 3103981"/>
              <a:gd name="connsiteY12" fmla="*/ 4516234 h 4548935"/>
              <a:gd name="connsiteX13" fmla="*/ 1763132 w 3103981"/>
              <a:gd name="connsiteY13" fmla="*/ 4107672 h 4548935"/>
              <a:gd name="connsiteX14" fmla="*/ 1918775 w 3103981"/>
              <a:gd name="connsiteY14" fmla="*/ 3475374 h 4548935"/>
              <a:gd name="connsiteX15" fmla="*/ 2016051 w 3103981"/>
              <a:gd name="connsiteY15" fmla="*/ 2988991 h 4548935"/>
              <a:gd name="connsiteX16" fmla="*/ 1811770 w 3103981"/>
              <a:gd name="connsiteY16" fmla="*/ 2298328 h 4548935"/>
              <a:gd name="connsiteX17" fmla="*/ 1432392 w 3103981"/>
              <a:gd name="connsiteY17" fmla="*/ 1957859 h 4548935"/>
              <a:gd name="connsiteX18" fmla="*/ 1257294 w 3103981"/>
              <a:gd name="connsiteY18" fmla="*/ 1627119 h 4548935"/>
              <a:gd name="connsiteX19" fmla="*/ 975192 w 3103981"/>
              <a:gd name="connsiteY19" fmla="*/ 1481204 h 4548935"/>
              <a:gd name="connsiteX20" fmla="*/ 800094 w 3103981"/>
              <a:gd name="connsiteY20" fmla="*/ 1238013 h 4548935"/>
              <a:gd name="connsiteX21" fmla="*/ 31609 w 3103981"/>
              <a:gd name="connsiteY21" fmla="*/ 644625 h 4548935"/>
              <a:gd name="connsiteX22" fmla="*/ 216434 w 3103981"/>
              <a:gd name="connsiteY22" fmla="*/ 167970 h 4548935"/>
              <a:gd name="connsiteX23" fmla="*/ 848732 w 3103981"/>
              <a:gd name="connsiteY23" fmla="*/ 99876 h 4548935"/>
              <a:gd name="connsiteX24" fmla="*/ 1004375 w 3103981"/>
              <a:gd name="connsiteY24" fmla="*/ 31783 h 454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03981" h="4548935">
                <a:moveTo>
                  <a:pt x="1004375" y="31783"/>
                </a:moveTo>
                <a:cubicBezTo>
                  <a:pt x="1033558" y="125817"/>
                  <a:pt x="942766" y="540864"/>
                  <a:pt x="1023830" y="664081"/>
                </a:cubicBezTo>
                <a:cubicBezTo>
                  <a:pt x="1104894" y="787298"/>
                  <a:pt x="1327009" y="775949"/>
                  <a:pt x="1490758" y="771085"/>
                </a:cubicBezTo>
                <a:cubicBezTo>
                  <a:pt x="1654507" y="766221"/>
                  <a:pt x="1926882" y="748387"/>
                  <a:pt x="2006324" y="634898"/>
                </a:cubicBezTo>
                <a:cubicBezTo>
                  <a:pt x="2085766" y="521409"/>
                  <a:pt x="1889592" y="171213"/>
                  <a:pt x="1967413" y="90149"/>
                </a:cubicBezTo>
                <a:cubicBezTo>
                  <a:pt x="2045234" y="9085"/>
                  <a:pt x="2372732" y="62587"/>
                  <a:pt x="2473251" y="148515"/>
                </a:cubicBezTo>
                <a:cubicBezTo>
                  <a:pt x="2573770" y="234443"/>
                  <a:pt x="2627273" y="450072"/>
                  <a:pt x="2570528" y="605715"/>
                </a:cubicBezTo>
                <a:cubicBezTo>
                  <a:pt x="2513783" y="761358"/>
                  <a:pt x="2108464" y="881332"/>
                  <a:pt x="2132783" y="1082370"/>
                </a:cubicBezTo>
                <a:cubicBezTo>
                  <a:pt x="2157102" y="1283408"/>
                  <a:pt x="2555937" y="1584966"/>
                  <a:pt x="2716443" y="1811945"/>
                </a:cubicBezTo>
                <a:cubicBezTo>
                  <a:pt x="2876949" y="2038924"/>
                  <a:pt x="3052047" y="2162140"/>
                  <a:pt x="3095821" y="2444242"/>
                </a:cubicBezTo>
                <a:cubicBezTo>
                  <a:pt x="3139595" y="2726344"/>
                  <a:pt x="2993681" y="3177059"/>
                  <a:pt x="2979090" y="3504557"/>
                </a:cubicBezTo>
                <a:cubicBezTo>
                  <a:pt x="2964499" y="3832055"/>
                  <a:pt x="3180128" y="4240617"/>
                  <a:pt x="3008273" y="4409230"/>
                </a:cubicBezTo>
                <a:cubicBezTo>
                  <a:pt x="2836418" y="4577843"/>
                  <a:pt x="2155481" y="4566494"/>
                  <a:pt x="1947958" y="4516234"/>
                </a:cubicBezTo>
                <a:cubicBezTo>
                  <a:pt x="1740435" y="4465974"/>
                  <a:pt x="1767996" y="4281149"/>
                  <a:pt x="1763132" y="4107672"/>
                </a:cubicBezTo>
                <a:cubicBezTo>
                  <a:pt x="1758268" y="3934195"/>
                  <a:pt x="1876622" y="3661821"/>
                  <a:pt x="1918775" y="3475374"/>
                </a:cubicBezTo>
                <a:cubicBezTo>
                  <a:pt x="1960928" y="3288927"/>
                  <a:pt x="2033885" y="3185165"/>
                  <a:pt x="2016051" y="2988991"/>
                </a:cubicBezTo>
                <a:cubicBezTo>
                  <a:pt x="1998217" y="2792817"/>
                  <a:pt x="1909046" y="2470183"/>
                  <a:pt x="1811770" y="2298328"/>
                </a:cubicBezTo>
                <a:cubicBezTo>
                  <a:pt x="1714494" y="2126473"/>
                  <a:pt x="1524805" y="2069727"/>
                  <a:pt x="1432392" y="1957859"/>
                </a:cubicBezTo>
                <a:cubicBezTo>
                  <a:pt x="1339979" y="1845991"/>
                  <a:pt x="1333494" y="1706561"/>
                  <a:pt x="1257294" y="1627119"/>
                </a:cubicBezTo>
                <a:cubicBezTo>
                  <a:pt x="1181094" y="1547677"/>
                  <a:pt x="1051392" y="1546055"/>
                  <a:pt x="975192" y="1481204"/>
                </a:cubicBezTo>
                <a:cubicBezTo>
                  <a:pt x="898992" y="1416353"/>
                  <a:pt x="957358" y="1377443"/>
                  <a:pt x="800094" y="1238013"/>
                </a:cubicBezTo>
                <a:cubicBezTo>
                  <a:pt x="642830" y="1098583"/>
                  <a:pt x="128886" y="822966"/>
                  <a:pt x="31609" y="644625"/>
                </a:cubicBezTo>
                <a:cubicBezTo>
                  <a:pt x="-65668" y="466285"/>
                  <a:pt x="80247" y="258761"/>
                  <a:pt x="216434" y="167970"/>
                </a:cubicBezTo>
                <a:cubicBezTo>
                  <a:pt x="352621" y="77179"/>
                  <a:pt x="712545" y="119331"/>
                  <a:pt x="848732" y="99876"/>
                </a:cubicBezTo>
                <a:cubicBezTo>
                  <a:pt x="984919" y="80421"/>
                  <a:pt x="975192" y="-62251"/>
                  <a:pt x="1004375" y="317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 10"/>
          <p:cNvSpPr/>
          <p:nvPr/>
        </p:nvSpPr>
        <p:spPr>
          <a:xfrm>
            <a:off x="4521721" y="3211209"/>
            <a:ext cx="1733906" cy="2762559"/>
          </a:xfrm>
          <a:custGeom>
            <a:avLst/>
            <a:gdLst>
              <a:gd name="connsiteX0" fmla="*/ 974407 w 1733906"/>
              <a:gd name="connsiteY0" fmla="*/ 310204 h 2762559"/>
              <a:gd name="connsiteX1" fmla="*/ 750670 w 1733906"/>
              <a:gd name="connsiteY1" fmla="*/ 825770 h 2762559"/>
              <a:gd name="connsiteX2" fmla="*/ 789581 w 1733906"/>
              <a:gd name="connsiteY2" fmla="*/ 1331608 h 2762559"/>
              <a:gd name="connsiteX3" fmla="*/ 896585 w 1733906"/>
              <a:gd name="connsiteY3" fmla="*/ 1652621 h 2762559"/>
              <a:gd name="connsiteX4" fmla="*/ 993862 w 1733906"/>
              <a:gd name="connsiteY4" fmla="*/ 1886085 h 2762559"/>
              <a:gd name="connsiteX5" fmla="*/ 760398 w 1733906"/>
              <a:gd name="connsiteY5" fmla="*/ 2207097 h 2762559"/>
              <a:gd name="connsiteX6" fmla="*/ 818764 w 1733906"/>
              <a:gd name="connsiteY6" fmla="*/ 2382195 h 2762559"/>
              <a:gd name="connsiteX7" fmla="*/ 1275964 w 1733906"/>
              <a:gd name="connsiteY7" fmla="*/ 2207097 h 2762559"/>
              <a:gd name="connsiteX8" fmla="*/ 1577522 w 1733906"/>
              <a:gd name="connsiteY8" fmla="*/ 2109821 h 2762559"/>
              <a:gd name="connsiteX9" fmla="*/ 1665070 w 1733906"/>
              <a:gd name="connsiteY9" fmla="*/ 2372468 h 2762559"/>
              <a:gd name="connsiteX10" fmla="*/ 1635888 w 1733906"/>
              <a:gd name="connsiteY10" fmla="*/ 2644842 h 2762559"/>
              <a:gd name="connsiteX11" fmla="*/ 488024 w 1733906"/>
              <a:gd name="connsiteY11" fmla="*/ 2703208 h 2762559"/>
              <a:gd name="connsiteX12" fmla="*/ 147556 w 1733906"/>
              <a:gd name="connsiteY12" fmla="*/ 1808263 h 2762559"/>
              <a:gd name="connsiteX13" fmla="*/ 1641 w 1733906"/>
              <a:gd name="connsiteY13" fmla="*/ 1214876 h 2762559"/>
              <a:gd name="connsiteX14" fmla="*/ 89190 w 1733906"/>
              <a:gd name="connsiteY14" fmla="*/ 426936 h 2762559"/>
              <a:gd name="connsiteX15" fmla="*/ 381019 w 1733906"/>
              <a:gd name="connsiteY15" fmla="*/ 28102 h 2762559"/>
              <a:gd name="connsiteX16" fmla="*/ 945224 w 1733906"/>
              <a:gd name="connsiteY16" fmla="*/ 67012 h 2762559"/>
              <a:gd name="connsiteX17" fmla="*/ 974407 w 1733906"/>
              <a:gd name="connsiteY17" fmla="*/ 310204 h 276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33906" h="2762559">
                <a:moveTo>
                  <a:pt x="974407" y="310204"/>
                </a:moveTo>
                <a:cubicBezTo>
                  <a:pt x="941981" y="436664"/>
                  <a:pt x="781474" y="655536"/>
                  <a:pt x="750670" y="825770"/>
                </a:cubicBezTo>
                <a:cubicBezTo>
                  <a:pt x="719866" y="996004"/>
                  <a:pt x="765262" y="1193800"/>
                  <a:pt x="789581" y="1331608"/>
                </a:cubicBezTo>
                <a:cubicBezTo>
                  <a:pt x="813900" y="1469416"/>
                  <a:pt x="862538" y="1560208"/>
                  <a:pt x="896585" y="1652621"/>
                </a:cubicBezTo>
                <a:cubicBezTo>
                  <a:pt x="930632" y="1745034"/>
                  <a:pt x="1016560" y="1793672"/>
                  <a:pt x="993862" y="1886085"/>
                </a:cubicBezTo>
                <a:cubicBezTo>
                  <a:pt x="971164" y="1978498"/>
                  <a:pt x="789581" y="2124412"/>
                  <a:pt x="760398" y="2207097"/>
                </a:cubicBezTo>
                <a:cubicBezTo>
                  <a:pt x="731215" y="2289782"/>
                  <a:pt x="732836" y="2382195"/>
                  <a:pt x="818764" y="2382195"/>
                </a:cubicBezTo>
                <a:cubicBezTo>
                  <a:pt x="904692" y="2382195"/>
                  <a:pt x="1149504" y="2252493"/>
                  <a:pt x="1275964" y="2207097"/>
                </a:cubicBezTo>
                <a:cubicBezTo>
                  <a:pt x="1402424" y="2161701"/>
                  <a:pt x="1512671" y="2082259"/>
                  <a:pt x="1577522" y="2109821"/>
                </a:cubicBezTo>
                <a:cubicBezTo>
                  <a:pt x="1642373" y="2137383"/>
                  <a:pt x="1655342" y="2283298"/>
                  <a:pt x="1665070" y="2372468"/>
                </a:cubicBezTo>
                <a:cubicBezTo>
                  <a:pt x="1674798" y="2461638"/>
                  <a:pt x="1832062" y="2589719"/>
                  <a:pt x="1635888" y="2644842"/>
                </a:cubicBezTo>
                <a:cubicBezTo>
                  <a:pt x="1439714" y="2699965"/>
                  <a:pt x="736079" y="2842638"/>
                  <a:pt x="488024" y="2703208"/>
                </a:cubicBezTo>
                <a:cubicBezTo>
                  <a:pt x="239969" y="2563778"/>
                  <a:pt x="228620" y="2056318"/>
                  <a:pt x="147556" y="1808263"/>
                </a:cubicBezTo>
                <a:cubicBezTo>
                  <a:pt x="66492" y="1560208"/>
                  <a:pt x="11369" y="1445097"/>
                  <a:pt x="1641" y="1214876"/>
                </a:cubicBezTo>
                <a:cubicBezTo>
                  <a:pt x="-8087" y="984655"/>
                  <a:pt x="25960" y="624732"/>
                  <a:pt x="89190" y="426936"/>
                </a:cubicBezTo>
                <a:cubicBezTo>
                  <a:pt x="152420" y="229140"/>
                  <a:pt x="238347" y="88089"/>
                  <a:pt x="381019" y="28102"/>
                </a:cubicBezTo>
                <a:cubicBezTo>
                  <a:pt x="523691" y="-31885"/>
                  <a:pt x="846326" y="15131"/>
                  <a:pt x="945224" y="67012"/>
                </a:cubicBezTo>
                <a:cubicBezTo>
                  <a:pt x="1044122" y="118893"/>
                  <a:pt x="1006833" y="183744"/>
                  <a:pt x="974407" y="3102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7784411" y="2253578"/>
            <a:ext cx="1177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chemeClr val="accent6"/>
                </a:solidFill>
              </a:rPr>
              <a:t>Dottersack</a:t>
            </a:r>
            <a:endParaRPr lang="hu-HU" sz="1400" b="1" dirty="0">
              <a:solidFill>
                <a:schemeClr val="accent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95536" y="5589240"/>
            <a:ext cx="12106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chemeClr val="accent6"/>
                </a:solidFill>
              </a:rPr>
              <a:t>Dottersack</a:t>
            </a:r>
            <a:endParaRPr lang="hu-HU" sz="1400" b="1" dirty="0">
              <a:solidFill>
                <a:schemeClr val="accent6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206621" y="337436"/>
            <a:ext cx="1653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rgbClr val="FF0000"/>
                </a:solidFill>
              </a:rPr>
              <a:t>Extraembryonales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</a:rPr>
              <a:t>Mesoderm</a:t>
            </a:r>
            <a:endParaRPr lang="hu-HU" sz="1400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254236" y="2284576"/>
            <a:ext cx="16314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rgbClr val="FF0000"/>
                </a:solidFill>
              </a:rPr>
              <a:t>Extraembryonales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</a:rPr>
              <a:t>Mesoderm</a:t>
            </a:r>
            <a:endParaRPr lang="hu-HU" sz="1400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33381" y="5227083"/>
            <a:ext cx="11142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chemeClr val="accent6"/>
                </a:solidFill>
              </a:rPr>
              <a:t>Endoderm</a:t>
            </a:r>
            <a:endParaRPr lang="hu-HU" sz="1400" b="1" dirty="0">
              <a:solidFill>
                <a:schemeClr val="accent6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95537" y="4077072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rgbClr val="0070C0"/>
                </a:solidFill>
              </a:rPr>
              <a:t>Neuralrohr</a:t>
            </a:r>
            <a:endParaRPr lang="hu-HU" sz="1400" dirty="0">
              <a:solidFill>
                <a:srgbClr val="0070C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4655550" y="3211209"/>
            <a:ext cx="20766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rgbClr val="FF0000"/>
                </a:solidFill>
              </a:rPr>
              <a:t>Somiten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smtClean="0"/>
              <a:t>- </a:t>
            </a:r>
            <a:r>
              <a:rPr lang="hu-HU" sz="1400" dirty="0" err="1" smtClean="0"/>
              <a:t>segmentiert</a:t>
            </a:r>
            <a:r>
              <a:rPr lang="hu-HU" sz="1400" dirty="0" smtClean="0"/>
              <a:t> </a:t>
            </a:r>
            <a:endParaRPr lang="hu-HU" sz="1400" dirty="0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750958" y="580668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FF0000"/>
                </a:solidFill>
              </a:rPr>
              <a:t>Intraembryonales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Zölom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943603" y="123717"/>
            <a:ext cx="555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Differenzierung</a:t>
            </a:r>
            <a:r>
              <a:rPr lang="hu-HU" dirty="0" smtClean="0"/>
              <a:t> des </a:t>
            </a:r>
            <a:r>
              <a:rPr lang="hu-HU" dirty="0" err="1" smtClean="0"/>
              <a:t>intraembryonalen</a:t>
            </a:r>
            <a:r>
              <a:rPr lang="hu-HU" dirty="0" smtClean="0"/>
              <a:t> </a:t>
            </a:r>
            <a:r>
              <a:rPr lang="hu-HU" dirty="0" err="1" smtClean="0"/>
              <a:t>Mesoderms</a:t>
            </a:r>
            <a:endParaRPr lang="hu-HU" dirty="0"/>
          </a:p>
        </p:txBody>
      </p:sp>
      <p:cxnSp>
        <p:nvCxnSpPr>
          <p:cNvPr id="15" name="Egyenes összekötő nyíllal 14"/>
          <p:cNvCxnSpPr>
            <a:stCxn id="16" idx="2"/>
          </p:cNvCxnSpPr>
          <p:nvPr/>
        </p:nvCxnSpPr>
        <p:spPr>
          <a:xfrm flipH="1">
            <a:off x="7908891" y="860656"/>
            <a:ext cx="124478" cy="2840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V="1">
            <a:off x="6251739" y="1920048"/>
            <a:ext cx="320278" cy="4874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6411878" y="2276872"/>
            <a:ext cx="536386" cy="1305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H="1" flipV="1">
            <a:off x="7379869" y="2262679"/>
            <a:ext cx="529022" cy="144787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/>
          <p:nvPr/>
        </p:nvCxnSpPr>
        <p:spPr>
          <a:xfrm flipH="1">
            <a:off x="3851920" y="3501008"/>
            <a:ext cx="88248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 flipH="1" flipV="1">
            <a:off x="2267744" y="4965473"/>
            <a:ext cx="563911" cy="8247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zövegdoboz 53"/>
          <p:cNvSpPr txBox="1"/>
          <p:nvPr/>
        </p:nvSpPr>
        <p:spPr>
          <a:xfrm>
            <a:off x="4644008" y="3717032"/>
            <a:ext cx="4248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rgbClr val="FF0000"/>
                </a:solidFill>
              </a:rPr>
              <a:t>Intermediäres</a:t>
            </a:r>
            <a:r>
              <a:rPr lang="hu-HU" sz="1400" dirty="0" smtClean="0"/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Mesoderm </a:t>
            </a:r>
            <a:r>
              <a:rPr lang="hu-HU" sz="1400" dirty="0" smtClean="0"/>
              <a:t>– </a:t>
            </a:r>
            <a:r>
              <a:rPr lang="hu-HU" sz="1400" dirty="0" err="1" smtClean="0"/>
              <a:t>kranial</a:t>
            </a:r>
            <a:r>
              <a:rPr lang="hu-HU" sz="1400" dirty="0" smtClean="0"/>
              <a:t> </a:t>
            </a:r>
            <a:r>
              <a:rPr lang="hu-HU" sz="1400" dirty="0" err="1" smtClean="0"/>
              <a:t>segmentiert</a:t>
            </a:r>
            <a:r>
              <a:rPr lang="hu-HU" sz="1400" dirty="0" smtClean="0"/>
              <a:t>, </a:t>
            </a:r>
            <a:r>
              <a:rPr lang="hu-HU" sz="1400" dirty="0" err="1" smtClean="0"/>
              <a:t>kaudal</a:t>
            </a:r>
            <a:r>
              <a:rPr lang="hu-HU" sz="1400" dirty="0" smtClean="0"/>
              <a:t> </a:t>
            </a:r>
            <a:r>
              <a:rPr lang="hu-HU" sz="1400" dirty="0" err="1" smtClean="0"/>
              <a:t>nichtsegmentiert</a:t>
            </a:r>
            <a:r>
              <a:rPr lang="hu-HU" sz="1400" dirty="0" smtClean="0"/>
              <a:t> </a:t>
            </a:r>
          </a:p>
        </p:txBody>
      </p:sp>
      <p:sp>
        <p:nvSpPr>
          <p:cNvPr id="55" name="Téglalap 54"/>
          <p:cNvSpPr/>
          <p:nvPr/>
        </p:nvSpPr>
        <p:spPr>
          <a:xfrm>
            <a:off x="4644008" y="443711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Seitenplatte</a:t>
            </a:r>
            <a:r>
              <a:rPr lang="hu-HU" dirty="0" smtClean="0"/>
              <a:t> – </a:t>
            </a:r>
            <a:r>
              <a:rPr lang="hu-HU" dirty="0" err="1" smtClean="0"/>
              <a:t>nichtsegmentiert</a:t>
            </a:r>
            <a:r>
              <a:rPr lang="hu-HU" dirty="0" smtClean="0"/>
              <a:t> </a:t>
            </a:r>
            <a:endParaRPr lang="hu-HU" dirty="0"/>
          </a:p>
        </p:txBody>
      </p:sp>
      <p:cxnSp>
        <p:nvCxnSpPr>
          <p:cNvPr id="59" name="Egyenes összekötő nyíllal 58"/>
          <p:cNvCxnSpPr>
            <a:stCxn id="54" idx="1"/>
          </p:cNvCxnSpPr>
          <p:nvPr/>
        </p:nvCxnSpPr>
        <p:spPr>
          <a:xfrm flipH="1">
            <a:off x="3995936" y="3978642"/>
            <a:ext cx="648072" cy="2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 flipH="1">
            <a:off x="3779912" y="4653136"/>
            <a:ext cx="88248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6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098" t="12362" r="41201" b="2872"/>
          <a:stretch>
            <a:fillRect/>
          </a:stretch>
        </p:blipFill>
        <p:spPr bwMode="auto">
          <a:xfrm>
            <a:off x="379560" y="-1"/>
            <a:ext cx="3867895" cy="515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3772" t="16045" r="41196" b="1436"/>
          <a:stretch>
            <a:fillRect/>
          </a:stretch>
        </p:blipFill>
        <p:spPr bwMode="auto">
          <a:xfrm>
            <a:off x="4716016" y="0"/>
            <a:ext cx="3987147" cy="51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05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 l="25390" t="14096" r="42295" b="1329"/>
          <a:stretch>
            <a:fillRect/>
          </a:stretch>
        </p:blipFill>
        <p:spPr bwMode="auto">
          <a:xfrm>
            <a:off x="4788025" y="456100"/>
            <a:ext cx="4355976" cy="62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 l="25007" t="13574" r="41651" b="3283"/>
          <a:stretch>
            <a:fillRect/>
          </a:stretch>
        </p:blipFill>
        <p:spPr bwMode="auto">
          <a:xfrm>
            <a:off x="0" y="404664"/>
            <a:ext cx="4741227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755576" y="4797152"/>
            <a:ext cx="20162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436096" y="4437112"/>
            <a:ext cx="187220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563888" y="4941168"/>
            <a:ext cx="1008112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8135888" y="4869160"/>
            <a:ext cx="1008112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771800" y="476672"/>
            <a:ext cx="504056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7308304" y="476672"/>
            <a:ext cx="504056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323528" y="5229200"/>
            <a:ext cx="244827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932040" y="4797152"/>
            <a:ext cx="244827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39.jpg"/>
          <p:cNvPicPr>
            <a:picLocks noChangeAspect="1"/>
          </p:cNvPicPr>
          <p:nvPr/>
        </p:nvPicPr>
        <p:blipFill>
          <a:blip r:embed="rId3" cstate="print"/>
          <a:srcRect t="8049" r="67857" b="22061"/>
          <a:stretch>
            <a:fillRect/>
          </a:stretch>
        </p:blipFill>
        <p:spPr>
          <a:xfrm>
            <a:off x="6372200" y="116632"/>
            <a:ext cx="1944216" cy="201622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283968" y="116632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70C0"/>
                </a:solidFill>
              </a:rPr>
              <a:t>Haut</a:t>
            </a:r>
            <a:r>
              <a:rPr lang="hu-HU" dirty="0" smtClean="0">
                <a:solidFill>
                  <a:srgbClr val="0070C0"/>
                </a:solidFill>
              </a:rPr>
              <a:t> - </a:t>
            </a:r>
            <a:r>
              <a:rPr lang="hu-HU" dirty="0" err="1" smtClean="0">
                <a:solidFill>
                  <a:srgbClr val="0070C0"/>
                </a:solidFill>
              </a:rPr>
              <a:t>Ektoderm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059832" y="1988840"/>
            <a:ext cx="18707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FF0000"/>
                </a:solidFill>
              </a:rPr>
              <a:t>Splanchnopleura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47864" y="2420888"/>
            <a:ext cx="1644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FF0000"/>
                </a:solidFill>
              </a:rPr>
              <a:t>Somatopleura</a:t>
            </a:r>
            <a:endParaRPr lang="hu-HU" sz="1600" b="1" dirty="0">
              <a:solidFill>
                <a:srgbClr val="FF0000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4860032" y="1916832"/>
            <a:ext cx="2088232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6" idx="3"/>
          </p:cNvCxnSpPr>
          <p:nvPr/>
        </p:nvCxnSpPr>
        <p:spPr>
          <a:xfrm flipV="1">
            <a:off x="4930566" y="1700808"/>
            <a:ext cx="2305730" cy="4573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5796136" y="2276872"/>
            <a:ext cx="14416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FF0000"/>
                </a:solidFill>
              </a:rPr>
              <a:t>Herzschlauch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164288" y="2132856"/>
            <a:ext cx="17636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solidFill>
                  <a:schemeClr val="accent6"/>
                </a:solidFill>
              </a:rPr>
              <a:t>Magen-Darmkanal</a:t>
            </a:r>
            <a:endParaRPr lang="hu-HU" sz="1600" b="1" dirty="0" smtClean="0">
              <a:solidFill>
                <a:schemeClr val="accent6"/>
              </a:solidFill>
            </a:endParaRPr>
          </a:p>
          <a:p>
            <a:pPr algn="ctr"/>
            <a:r>
              <a:rPr lang="hu-HU" sz="1600" b="1" dirty="0" smtClean="0">
                <a:solidFill>
                  <a:schemeClr val="accent6"/>
                </a:solidFill>
              </a:rPr>
              <a:t> </a:t>
            </a:r>
            <a:r>
              <a:rPr lang="hu-HU" sz="1600" b="1" dirty="0" smtClean="0">
                <a:solidFill>
                  <a:schemeClr val="accent6"/>
                </a:solidFill>
              </a:rPr>
              <a:t>(</a:t>
            </a:r>
            <a:r>
              <a:rPr lang="hu-HU" sz="1600" b="1" dirty="0" err="1" smtClean="0">
                <a:solidFill>
                  <a:schemeClr val="accent6"/>
                </a:solidFill>
              </a:rPr>
              <a:t>Lunge</a:t>
            </a:r>
            <a:r>
              <a:rPr lang="hu-HU" sz="1600" b="1" dirty="0" smtClean="0">
                <a:solidFill>
                  <a:schemeClr val="accent6"/>
                </a:solidFill>
              </a:rPr>
              <a:t>)</a:t>
            </a:r>
            <a:endParaRPr lang="hu-HU" sz="1600" b="1" dirty="0">
              <a:solidFill>
                <a:schemeClr val="accent6"/>
              </a:solidFill>
            </a:endParaRPr>
          </a:p>
        </p:txBody>
      </p:sp>
      <p:cxnSp>
        <p:nvCxnSpPr>
          <p:cNvPr id="25" name="Egyenes összekötő nyíllal 24"/>
          <p:cNvCxnSpPr/>
          <p:nvPr/>
        </p:nvCxnSpPr>
        <p:spPr>
          <a:xfrm flipH="1" flipV="1">
            <a:off x="7380312" y="1340768"/>
            <a:ext cx="288032" cy="792088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8100392" y="0"/>
            <a:ext cx="827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00B0F0"/>
                </a:solidFill>
              </a:rPr>
              <a:t>ZNS</a:t>
            </a:r>
            <a:endParaRPr lang="hu-HU" sz="1600" dirty="0">
              <a:solidFill>
                <a:srgbClr val="00B0F0"/>
              </a:solidFill>
            </a:endParaRPr>
          </a:p>
        </p:txBody>
      </p:sp>
      <p:cxnSp>
        <p:nvCxnSpPr>
          <p:cNvPr id="32" name="Egyenes összekötő nyíllal 31"/>
          <p:cNvCxnSpPr/>
          <p:nvPr/>
        </p:nvCxnSpPr>
        <p:spPr>
          <a:xfrm flipV="1">
            <a:off x="6804248" y="1700809"/>
            <a:ext cx="504057" cy="504055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4788024" y="764704"/>
            <a:ext cx="1571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FF0000"/>
                </a:solidFill>
              </a:rPr>
              <a:t>Cavum </a:t>
            </a:r>
            <a:r>
              <a:rPr lang="hu-HU" sz="1400" dirty="0" err="1" smtClean="0">
                <a:solidFill>
                  <a:srgbClr val="FF0000"/>
                </a:solidFill>
              </a:rPr>
              <a:t>pleurae</a:t>
            </a:r>
            <a:endParaRPr lang="hu-HU" sz="1400" dirty="0" smtClean="0">
              <a:solidFill>
                <a:srgbClr val="FF0000"/>
              </a:solidFill>
            </a:endParaRPr>
          </a:p>
          <a:p>
            <a:pPr algn="ctr"/>
            <a:r>
              <a:rPr lang="hu-HU" sz="1200" dirty="0" smtClean="0"/>
              <a:t>(</a:t>
            </a:r>
            <a:r>
              <a:rPr lang="hu-HU" sz="1200" dirty="0" err="1" smtClean="0"/>
              <a:t>Lungenfell</a:t>
            </a:r>
            <a:r>
              <a:rPr lang="hu-HU" sz="1200" dirty="0" smtClean="0"/>
              <a:t>)</a:t>
            </a:r>
          </a:p>
          <a:p>
            <a:r>
              <a:rPr lang="hu-HU" sz="1400" dirty="0" smtClean="0">
                <a:solidFill>
                  <a:srgbClr val="FF0000"/>
                </a:solidFill>
              </a:rPr>
              <a:t>Cavum </a:t>
            </a:r>
            <a:r>
              <a:rPr lang="hu-HU" sz="1400" dirty="0" err="1" smtClean="0">
                <a:solidFill>
                  <a:srgbClr val="FF0000"/>
                </a:solidFill>
              </a:rPr>
              <a:t>pericardii</a:t>
            </a:r>
            <a:endParaRPr lang="hu-HU" sz="1400" dirty="0" smtClean="0">
              <a:solidFill>
                <a:srgbClr val="FF0000"/>
              </a:solidFill>
            </a:endParaRPr>
          </a:p>
          <a:p>
            <a:pPr algn="ctr"/>
            <a:r>
              <a:rPr lang="hu-HU" sz="1200" dirty="0" smtClean="0"/>
              <a:t>(</a:t>
            </a:r>
            <a:r>
              <a:rPr lang="hu-HU" sz="1200" dirty="0" err="1" smtClean="0"/>
              <a:t>Herzbeutel</a:t>
            </a:r>
            <a:r>
              <a:rPr lang="hu-HU" sz="1200" dirty="0" smtClean="0"/>
              <a:t>)</a:t>
            </a:r>
            <a:endParaRPr lang="hu-HU" sz="1200" dirty="0"/>
          </a:p>
        </p:txBody>
      </p:sp>
      <p:cxnSp>
        <p:nvCxnSpPr>
          <p:cNvPr id="39" name="Egyenes összekötő nyíllal 38"/>
          <p:cNvCxnSpPr/>
          <p:nvPr/>
        </p:nvCxnSpPr>
        <p:spPr>
          <a:xfrm>
            <a:off x="6156176" y="1124744"/>
            <a:ext cx="57606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6084168" y="1556792"/>
            <a:ext cx="1188187" cy="720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>
            <a:stCxn id="5" idx="2"/>
          </p:cNvCxnSpPr>
          <p:nvPr/>
        </p:nvCxnSpPr>
        <p:spPr>
          <a:xfrm>
            <a:off x="5220072" y="485964"/>
            <a:ext cx="1368152" cy="20673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 flipH="1">
            <a:off x="7452321" y="332656"/>
            <a:ext cx="648071" cy="38667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22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media-cdn.miamed.de/media/thumbs/big_577d32fb102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779556" cy="3888432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827584" y="3501008"/>
            <a:ext cx="19688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solidFill>
                  <a:srgbClr val="0070C0"/>
                </a:solidFill>
              </a:rPr>
              <a:t>NP: </a:t>
            </a:r>
            <a:r>
              <a:rPr lang="hu-HU" sz="1200" dirty="0" err="1" smtClean="0">
                <a:solidFill>
                  <a:srgbClr val="0070C0"/>
                </a:solidFill>
              </a:rPr>
              <a:t>Neuralplatte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smtClean="0">
                <a:solidFill>
                  <a:srgbClr val="0070C0"/>
                </a:solidFill>
              </a:rPr>
              <a:t>NR: </a:t>
            </a:r>
            <a:r>
              <a:rPr lang="hu-HU" sz="1200" dirty="0" err="1" smtClean="0">
                <a:solidFill>
                  <a:srgbClr val="0070C0"/>
                </a:solidFill>
              </a:rPr>
              <a:t>Neuralrohr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smtClean="0">
                <a:solidFill>
                  <a:srgbClr val="0070C0"/>
                </a:solidFill>
              </a:rPr>
              <a:t>NL: </a:t>
            </a:r>
            <a:r>
              <a:rPr lang="hu-HU" sz="1200" dirty="0" err="1" smtClean="0">
                <a:solidFill>
                  <a:srgbClr val="0070C0"/>
                </a:solidFill>
              </a:rPr>
              <a:t>Neuralleiste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smtClean="0">
                <a:solidFill>
                  <a:srgbClr val="0070C0"/>
                </a:solidFill>
              </a:rPr>
              <a:t>OE: </a:t>
            </a:r>
            <a:r>
              <a:rPr lang="hu-HU" sz="1200" dirty="0" err="1" smtClean="0">
                <a:solidFill>
                  <a:srgbClr val="0070C0"/>
                </a:solidFill>
              </a:rPr>
              <a:t>Oberflachenektoderm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err="1" smtClean="0">
                <a:solidFill>
                  <a:srgbClr val="0070C0"/>
                </a:solidFill>
              </a:rPr>
              <a:t>Plakoden</a:t>
            </a:r>
            <a:endParaRPr lang="hu-HU" sz="1200" dirty="0">
              <a:solidFill>
                <a:srgbClr val="0070C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084168" y="116632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Endoderm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87624" y="116632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Ektoderm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Dokumentumok\Dropbox\2017\gastrula\ak-gastrulation-.jpg"/>
          <p:cNvPicPr>
            <a:picLocks noChangeAspect="1" noChangeArrowheads="1"/>
          </p:cNvPicPr>
          <p:nvPr/>
        </p:nvPicPr>
        <p:blipFill>
          <a:blip r:embed="rId3" cstate="print"/>
          <a:srcRect l="35931" t="4791" r="20951" b="5780"/>
          <a:stretch>
            <a:fillRect/>
          </a:stretch>
        </p:blipFill>
        <p:spPr bwMode="auto">
          <a:xfrm>
            <a:off x="827584" y="476672"/>
            <a:ext cx="1944216" cy="3024336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098" t="12362" r="41201" b="2872"/>
          <a:stretch>
            <a:fillRect/>
          </a:stretch>
        </p:blipFill>
        <p:spPr bwMode="auto">
          <a:xfrm>
            <a:off x="379560" y="-1"/>
            <a:ext cx="3867895" cy="515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3772" t="16045" r="41196" b="1436"/>
          <a:stretch>
            <a:fillRect/>
          </a:stretch>
        </p:blipFill>
        <p:spPr bwMode="auto">
          <a:xfrm>
            <a:off x="4716016" y="0"/>
            <a:ext cx="3987147" cy="51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05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Quellen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600" dirty="0" smtClean="0"/>
              <a:t>Prof. Miklós Réthelyi (</a:t>
            </a:r>
            <a:r>
              <a:rPr lang="hu-HU" sz="1600" dirty="0" err="1" smtClean="0"/>
              <a:t>Vorlesungsabbildungen</a:t>
            </a:r>
            <a:r>
              <a:rPr lang="hu-HU" sz="1600" dirty="0" smtClean="0"/>
              <a:t>)</a:t>
            </a:r>
          </a:p>
          <a:p>
            <a:r>
              <a:rPr lang="hu-HU" sz="1600" dirty="0" smtClean="0"/>
              <a:t>Dr. Attila Magyar (</a:t>
            </a:r>
            <a:r>
              <a:rPr lang="hu-HU" sz="1600" dirty="0" err="1"/>
              <a:t>Vorlesungsabbildungen</a:t>
            </a:r>
            <a:r>
              <a:rPr lang="hu-HU" sz="1600" dirty="0"/>
              <a:t>)</a:t>
            </a:r>
          </a:p>
          <a:p>
            <a:r>
              <a:rPr lang="hu-HU" sz="1600" dirty="0" err="1" smtClean="0">
                <a:hlinkClick r:id="rId2"/>
              </a:rPr>
              <a:t>www.embryology.ch</a:t>
            </a:r>
            <a:r>
              <a:rPr lang="hu-HU" sz="1600" dirty="0" smtClean="0"/>
              <a:t>  </a:t>
            </a:r>
          </a:p>
          <a:p>
            <a:r>
              <a:rPr lang="hu-HU" sz="1600" u="sng" dirty="0">
                <a:hlinkClick r:id="rId3"/>
              </a:rPr>
              <a:t>https://amboss.miamed.de/wissen/Embryonalentwicklung</a:t>
            </a:r>
            <a:r>
              <a:rPr lang="hu-HU" sz="1600" dirty="0"/>
              <a:t> </a:t>
            </a:r>
            <a:endParaRPr lang="hu-HU" sz="16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338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 l="25191" t="14931" r="42210" b="912"/>
          <a:stretch>
            <a:fillRect/>
          </a:stretch>
        </p:blipFill>
        <p:spPr bwMode="auto">
          <a:xfrm>
            <a:off x="1763688" y="-1"/>
            <a:ext cx="4824536" cy="67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483768" y="4221088"/>
            <a:ext cx="20162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508104" y="4005064"/>
            <a:ext cx="1008112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644008" y="0"/>
            <a:ext cx="504056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572000" y="6525344"/>
            <a:ext cx="936104" cy="1886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Seka.semmelweis.hu</a:t>
            </a:r>
            <a:endParaRPr lang="hu-HU" dirty="0" smtClean="0"/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 l="3922" t="4791" r="18286" b="32932"/>
          <a:stretch>
            <a:fillRect/>
          </a:stretch>
        </p:blipFill>
        <p:spPr bwMode="auto">
          <a:xfrm>
            <a:off x="246062" y="1556792"/>
            <a:ext cx="88979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979712" y="3212976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419872" y="3140968"/>
            <a:ext cx="554461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zövegdoboz 10"/>
          <p:cNvSpPr txBox="1">
            <a:spLocks noChangeArrowheads="1"/>
          </p:cNvSpPr>
          <p:nvPr/>
        </p:nvSpPr>
        <p:spPr bwMode="auto">
          <a:xfrm>
            <a:off x="1691680" y="332656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 dirty="0" err="1">
                <a:solidFill>
                  <a:srgbClr val="C00000"/>
                </a:solidFill>
              </a:rPr>
              <a:t>Keimscheibe</a:t>
            </a:r>
            <a:r>
              <a:rPr lang="hu-HU" sz="1200" dirty="0"/>
              <a:t> </a:t>
            </a:r>
            <a:r>
              <a:rPr lang="hu-HU" sz="1200" dirty="0" smtClean="0"/>
              <a:t>(</a:t>
            </a:r>
            <a:r>
              <a:rPr lang="hu-HU" sz="1200" dirty="0" err="1" smtClean="0"/>
              <a:t>besteht</a:t>
            </a:r>
            <a:r>
              <a:rPr lang="hu-HU" sz="1200" dirty="0" smtClean="0"/>
              <a:t> </a:t>
            </a:r>
            <a:r>
              <a:rPr lang="hu-HU" sz="1200" dirty="0" err="1"/>
              <a:t>aus</a:t>
            </a:r>
            <a:r>
              <a:rPr lang="hu-HU" sz="1200" dirty="0"/>
              <a:t> </a:t>
            </a:r>
            <a:endParaRPr lang="hu-HU" sz="1200" dirty="0" smtClean="0"/>
          </a:p>
          <a:p>
            <a:r>
              <a:rPr lang="hu-HU" sz="1200" b="1" dirty="0" smtClean="0">
                <a:solidFill>
                  <a:srgbClr val="CC0000"/>
                </a:solidFill>
              </a:rPr>
              <a:t>2</a:t>
            </a:r>
            <a:r>
              <a:rPr lang="hu-HU" sz="1200" dirty="0" smtClean="0">
                <a:solidFill>
                  <a:srgbClr val="CC0000"/>
                </a:solidFill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</a:rPr>
              <a:t>Keimblättern</a:t>
            </a:r>
            <a:r>
              <a:rPr lang="hu-HU" sz="1200" dirty="0" smtClean="0"/>
              <a:t>: </a:t>
            </a:r>
            <a:r>
              <a:rPr lang="hu-HU" sz="1200" dirty="0" err="1"/>
              <a:t>Epiblast</a:t>
            </a:r>
            <a:r>
              <a:rPr lang="hu-HU" sz="1200" dirty="0"/>
              <a:t> und </a:t>
            </a:r>
            <a:r>
              <a:rPr lang="hu-HU" sz="1200" dirty="0" err="1"/>
              <a:t>Hypoblast</a:t>
            </a:r>
            <a:r>
              <a:rPr lang="hu-HU" sz="1200" dirty="0" smtClean="0"/>
              <a:t>)</a:t>
            </a:r>
            <a:endParaRPr lang="de-DE" sz="1200" dirty="0"/>
          </a:p>
        </p:txBody>
      </p:sp>
      <p:pic>
        <p:nvPicPr>
          <p:cNvPr id="72706" name="Picture 2" descr="http://embryology.ch/images/imgmultuse/f2m_implant10j2.gif"/>
          <p:cNvPicPr>
            <a:picLocks noChangeAspect="1" noChangeArrowheads="1"/>
          </p:cNvPicPr>
          <p:nvPr/>
        </p:nvPicPr>
        <p:blipFill>
          <a:blip r:embed="rId2" cstate="print"/>
          <a:srcRect l="357" t="13559" b="13559"/>
          <a:stretch>
            <a:fillRect/>
          </a:stretch>
        </p:blipFill>
        <p:spPr bwMode="auto">
          <a:xfrm rot="10800000">
            <a:off x="4860032" y="1484784"/>
            <a:ext cx="4104457" cy="3096344"/>
          </a:xfrm>
          <a:prstGeom prst="rect">
            <a:avLst/>
          </a:prstGeom>
          <a:noFill/>
        </p:spPr>
      </p:pic>
      <p:graphicFrame>
        <p:nvGraphicFramePr>
          <p:cNvPr id="12" name="Táblázat 11"/>
          <p:cNvGraphicFramePr>
            <a:graphicFrameLocks noGrp="1"/>
          </p:cNvGraphicFramePr>
          <p:nvPr/>
        </p:nvGraphicFramePr>
        <p:xfrm>
          <a:off x="5652120" y="188640"/>
          <a:ext cx="3024336" cy="1097280"/>
        </p:xfrm>
        <a:graphic>
          <a:graphicData uri="http://schemas.openxmlformats.org/drawingml/2006/table">
            <a:tbl>
              <a:tblPr/>
              <a:tblGrid>
                <a:gridCol w="268830"/>
                <a:gridCol w="275550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200" b="1" dirty="0"/>
                        <a:t>3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4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5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6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7</a:t>
                      </a:r>
                      <a:br>
                        <a:rPr lang="hu-HU" sz="1200" b="1" dirty="0"/>
                      </a:br>
                      <a:r>
                        <a:rPr lang="hu-HU" sz="1200" b="1" dirty="0"/>
                        <a:t>8</a:t>
                      </a:r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err="1"/>
                        <a:t>Extra-embryonales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Retikulum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Heuser</a:t>
                      </a:r>
                      <a:r>
                        <a:rPr lang="hu-HU" sz="1200" dirty="0"/>
                        <a:t>´</a:t>
                      </a:r>
                      <a:r>
                        <a:rPr lang="hu-HU" sz="1200" dirty="0" err="1"/>
                        <a:t>sche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 smtClean="0"/>
                        <a:t>Membran-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b="1" dirty="0" smtClean="0"/>
                        <a:t>Dottersack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b="1" dirty="0" err="1"/>
                        <a:t>Amnionhöhle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Zytotrophoblast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Synzytiotrophoblast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Lakune</a:t>
                      </a:r>
                      <a:r>
                        <a:rPr lang="hu-HU" sz="1200" dirty="0"/>
                        <a:t>, </a:t>
                      </a:r>
                      <a:r>
                        <a:rPr lang="hu-HU" sz="1200" dirty="0" err="1"/>
                        <a:t>gefüllt</a:t>
                      </a:r>
                      <a:r>
                        <a:rPr lang="hu-HU" sz="1200" dirty="0"/>
                        <a:t> mit </a:t>
                      </a:r>
                      <a:r>
                        <a:rPr lang="hu-HU" sz="1200" dirty="0" err="1"/>
                        <a:t>Blut</a:t>
                      </a:r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Szövegdoboz 10"/>
          <p:cNvSpPr txBox="1">
            <a:spLocks noChangeArrowheads="1"/>
          </p:cNvSpPr>
          <p:nvPr/>
        </p:nvSpPr>
        <p:spPr bwMode="auto">
          <a:xfrm>
            <a:off x="323528" y="332656"/>
            <a:ext cx="4320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u="sng" dirty="0" smtClean="0">
                <a:solidFill>
                  <a:srgbClr val="C00000"/>
                </a:solidFill>
              </a:rPr>
              <a:t>2. </a:t>
            </a:r>
            <a:r>
              <a:rPr lang="hu-HU" b="1" u="sng" dirty="0" err="1" smtClean="0">
                <a:solidFill>
                  <a:srgbClr val="C00000"/>
                </a:solidFill>
              </a:rPr>
              <a:t>Woche</a:t>
            </a:r>
            <a:r>
              <a:rPr lang="hu-HU" b="1" u="sng" dirty="0" smtClean="0">
                <a:solidFill>
                  <a:srgbClr val="C00000"/>
                </a:solidFill>
              </a:rPr>
              <a:t>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de-DE" dirty="0"/>
          </a:p>
        </p:txBody>
      </p:sp>
      <p:sp>
        <p:nvSpPr>
          <p:cNvPr id="6" name="Téglalap 5"/>
          <p:cNvSpPr/>
          <p:nvPr/>
        </p:nvSpPr>
        <p:spPr>
          <a:xfrm>
            <a:off x="323528" y="1196752"/>
            <a:ext cx="4425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u="sng" dirty="0" smtClean="0">
                <a:solidFill>
                  <a:srgbClr val="CC0000"/>
                </a:solidFill>
              </a:rPr>
              <a:t>3. </a:t>
            </a:r>
            <a:r>
              <a:rPr lang="hu-HU" b="1" u="sng" dirty="0" err="1" smtClean="0">
                <a:solidFill>
                  <a:srgbClr val="C00000"/>
                </a:solidFill>
              </a:rPr>
              <a:t>Woche</a:t>
            </a:r>
            <a:r>
              <a:rPr lang="hu-HU" b="1" u="sng" dirty="0" smtClean="0">
                <a:solidFill>
                  <a:srgbClr val="C00000"/>
                </a:solidFill>
              </a:rPr>
              <a:t>: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Gastrulation</a:t>
            </a:r>
            <a:r>
              <a:rPr lang="hu-HU" b="1" dirty="0" smtClean="0">
                <a:solidFill>
                  <a:srgbClr val="C00000"/>
                </a:solidFill>
              </a:rPr>
              <a:t> (</a:t>
            </a:r>
            <a:r>
              <a:rPr lang="hu-HU" b="1" dirty="0" err="1" smtClean="0">
                <a:solidFill>
                  <a:srgbClr val="C00000"/>
                </a:solidFill>
              </a:rPr>
              <a:t>Trilamination</a:t>
            </a:r>
            <a:r>
              <a:rPr lang="hu-HU" b="1" dirty="0" smtClean="0">
                <a:solidFill>
                  <a:srgbClr val="C00000"/>
                </a:solidFill>
              </a:rPr>
              <a:t>):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		3 </a:t>
            </a:r>
            <a:r>
              <a:rPr lang="hu-HU" b="1" dirty="0" err="1" smtClean="0">
                <a:solidFill>
                  <a:srgbClr val="C00000"/>
                </a:solidFill>
              </a:rPr>
              <a:t>Keimblatter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D:\Dokumentumok\Dropbox\2017\gastrula\ak-gastrulation.jpg"/>
          <p:cNvPicPr>
            <a:picLocks noChangeAspect="1" noChangeArrowheads="1"/>
          </p:cNvPicPr>
          <p:nvPr/>
        </p:nvPicPr>
        <p:blipFill>
          <a:blip r:embed="rId2" cstate="print"/>
          <a:srcRect t="16479" r="60675" b="22097"/>
          <a:stretch>
            <a:fillRect/>
          </a:stretch>
        </p:blipFill>
        <p:spPr bwMode="auto">
          <a:xfrm>
            <a:off x="1835696" y="1340768"/>
            <a:ext cx="2520280" cy="2952328"/>
          </a:xfrm>
          <a:prstGeom prst="rect">
            <a:avLst/>
          </a:prstGeom>
          <a:noFill/>
        </p:spPr>
      </p:pic>
      <p:pic>
        <p:nvPicPr>
          <p:cNvPr id="10" name="Picture 1" descr="D:\Dokumentumok\Dropbox\2017\gastrula\ak-gastrulation.jpg"/>
          <p:cNvPicPr>
            <a:picLocks noChangeAspect="1" noChangeArrowheads="1"/>
          </p:cNvPicPr>
          <p:nvPr/>
        </p:nvPicPr>
        <p:blipFill>
          <a:blip r:embed="rId2" cstate="print"/>
          <a:srcRect l="39326" t="23970" r="5618" b="47566"/>
          <a:stretch>
            <a:fillRect/>
          </a:stretch>
        </p:blipFill>
        <p:spPr bwMode="auto">
          <a:xfrm>
            <a:off x="4355976" y="1700808"/>
            <a:ext cx="3528392" cy="1368152"/>
          </a:xfrm>
          <a:prstGeom prst="rect">
            <a:avLst/>
          </a:prstGeom>
          <a:noFill/>
        </p:spPr>
      </p:pic>
      <p:pic>
        <p:nvPicPr>
          <p:cNvPr id="9" name="Picture 2" descr="http://embryology.ch/images/himgdisque/02triderm/h2fb_feuilletprim.gif"/>
          <p:cNvPicPr>
            <a:picLocks noChangeAspect="1" noChangeArrowheads="1"/>
          </p:cNvPicPr>
          <p:nvPr/>
        </p:nvPicPr>
        <p:blipFill>
          <a:blip r:embed="rId3" cstate="print"/>
          <a:srcRect t="25908" b="31000"/>
          <a:stretch>
            <a:fillRect/>
          </a:stretch>
        </p:blipFill>
        <p:spPr bwMode="auto">
          <a:xfrm>
            <a:off x="4355976" y="0"/>
            <a:ext cx="2592288" cy="1152128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7020272" y="260648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err="1" smtClean="0">
                <a:solidFill>
                  <a:srgbClr val="CC0000"/>
                </a:solidFill>
              </a:rPr>
              <a:t>Gastrulation</a:t>
            </a:r>
            <a:endParaRPr lang="hu-HU" sz="1600" dirty="0" smtClean="0">
              <a:solidFill>
                <a:srgbClr val="CC0000"/>
              </a:solidFill>
            </a:endParaRPr>
          </a:p>
          <a:p>
            <a:r>
              <a:rPr lang="hu-HU" sz="1600" dirty="0" smtClean="0"/>
              <a:t>mit </a:t>
            </a:r>
            <a:r>
              <a:rPr lang="hu-HU" sz="1600" dirty="0" err="1" smtClean="0"/>
              <a:t>Invagination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3491880" y="764704"/>
            <a:ext cx="865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 smtClean="0"/>
              <a:t>Hypoblast</a:t>
            </a:r>
            <a:endParaRPr lang="hu-HU" sz="1200" dirty="0"/>
          </a:p>
        </p:txBody>
      </p:sp>
      <p:sp>
        <p:nvSpPr>
          <p:cNvPr id="14" name="Téglalap 13"/>
          <p:cNvSpPr/>
          <p:nvPr/>
        </p:nvSpPr>
        <p:spPr>
          <a:xfrm>
            <a:off x="3635896" y="116632"/>
            <a:ext cx="729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 smtClean="0"/>
              <a:t>Epiblast</a:t>
            </a:r>
            <a:endParaRPr lang="hu-HU" sz="1200" dirty="0"/>
          </a:p>
        </p:txBody>
      </p:sp>
      <p:sp>
        <p:nvSpPr>
          <p:cNvPr id="15" name="Téglalap 14"/>
          <p:cNvSpPr/>
          <p:nvPr/>
        </p:nvSpPr>
        <p:spPr>
          <a:xfrm>
            <a:off x="5004048" y="3933056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dirty="0" err="1" smtClean="0">
                <a:solidFill>
                  <a:srgbClr val="C00000"/>
                </a:solidFill>
              </a:rPr>
              <a:t>Alle</a:t>
            </a:r>
            <a:r>
              <a:rPr lang="hu-HU" sz="1200" dirty="0" smtClean="0"/>
              <a:t> </a:t>
            </a:r>
            <a:r>
              <a:rPr lang="hu-HU" sz="1200" dirty="0" err="1" smtClean="0"/>
              <a:t>Keimblätter</a:t>
            </a:r>
            <a:r>
              <a:rPr lang="hu-HU" sz="1200" dirty="0" smtClean="0"/>
              <a:t> </a:t>
            </a:r>
            <a:r>
              <a:rPr lang="hu-HU" sz="1200" dirty="0" err="1" smtClean="0"/>
              <a:t>entwickeln</a:t>
            </a:r>
            <a:r>
              <a:rPr lang="hu-HU" sz="1200" dirty="0" smtClean="0"/>
              <a:t> </a:t>
            </a:r>
            <a:r>
              <a:rPr lang="hu-HU" sz="1200" dirty="0" err="1" smtClean="0"/>
              <a:t>sich</a:t>
            </a:r>
            <a:r>
              <a:rPr lang="hu-HU" sz="1200" dirty="0" smtClean="0"/>
              <a:t> </a:t>
            </a:r>
            <a:r>
              <a:rPr lang="hu-HU" sz="1200" dirty="0" err="1" smtClean="0"/>
              <a:t>aus</a:t>
            </a:r>
            <a:r>
              <a:rPr lang="hu-HU" sz="1200" dirty="0" smtClean="0"/>
              <a:t> </a:t>
            </a:r>
            <a:r>
              <a:rPr lang="hu-HU" sz="1200" dirty="0" err="1" smtClean="0"/>
              <a:t>dem</a:t>
            </a:r>
            <a:r>
              <a:rPr lang="hu-HU" sz="1200" dirty="0" smtClean="0"/>
              <a:t> </a:t>
            </a:r>
            <a:r>
              <a:rPr lang="hu-HU" sz="1200" b="1" dirty="0" err="1" smtClean="0">
                <a:solidFill>
                  <a:srgbClr val="00B0F0"/>
                </a:solidFill>
              </a:rPr>
              <a:t>Epiblast</a:t>
            </a:r>
            <a:r>
              <a:rPr lang="hu-HU" sz="1200" dirty="0" smtClean="0"/>
              <a:t>.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hu-HU" dirty="0" err="1" smtClean="0"/>
              <a:t>Gastrulation</a:t>
            </a:r>
            <a:endParaRPr lang="de-DE" dirty="0"/>
          </a:p>
        </p:txBody>
      </p:sp>
      <p:sp>
        <p:nvSpPr>
          <p:cNvPr id="31746" name="Tartalom helye 4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r>
              <a:rPr lang="hu-HU" sz="1800" b="1" dirty="0" err="1" smtClean="0">
                <a:solidFill>
                  <a:srgbClr val="C00000"/>
                </a:solidFill>
              </a:rPr>
              <a:t>Alle</a:t>
            </a:r>
            <a:r>
              <a:rPr lang="hu-HU" sz="1800" dirty="0" smtClean="0"/>
              <a:t> </a:t>
            </a:r>
            <a:r>
              <a:rPr lang="hu-HU" sz="1800" dirty="0" err="1" smtClean="0"/>
              <a:t>Keimblätter</a:t>
            </a:r>
            <a:r>
              <a:rPr lang="hu-HU" sz="1800" dirty="0" smtClean="0"/>
              <a:t> </a:t>
            </a:r>
            <a:r>
              <a:rPr lang="hu-HU" sz="1800" dirty="0" err="1" smtClean="0"/>
              <a:t>entwickeln</a:t>
            </a:r>
            <a:r>
              <a:rPr lang="hu-HU" sz="1800" dirty="0" smtClean="0"/>
              <a:t> </a:t>
            </a:r>
            <a:r>
              <a:rPr lang="hu-HU" sz="1800" dirty="0" err="1" smtClean="0"/>
              <a:t>sich</a:t>
            </a:r>
            <a:r>
              <a:rPr lang="hu-HU" sz="1800" dirty="0" smtClean="0"/>
              <a:t> </a:t>
            </a:r>
            <a:r>
              <a:rPr lang="hu-HU" sz="1800" dirty="0" err="1" smtClean="0"/>
              <a:t>aus</a:t>
            </a:r>
            <a:r>
              <a:rPr lang="hu-HU" sz="1800" dirty="0" smtClean="0"/>
              <a:t> </a:t>
            </a:r>
            <a:r>
              <a:rPr lang="hu-HU" sz="1800" dirty="0" err="1" smtClean="0"/>
              <a:t>dem</a:t>
            </a:r>
            <a:r>
              <a:rPr lang="hu-HU" sz="1800" dirty="0" smtClean="0"/>
              <a:t> </a:t>
            </a:r>
            <a:r>
              <a:rPr lang="hu-HU" sz="1800" b="1" dirty="0" err="1" smtClean="0">
                <a:solidFill>
                  <a:srgbClr val="C00000"/>
                </a:solidFill>
              </a:rPr>
              <a:t>Epiblast</a:t>
            </a:r>
            <a:r>
              <a:rPr lang="hu-HU" sz="1800" dirty="0" smtClean="0"/>
              <a:t>. </a:t>
            </a:r>
            <a:r>
              <a:rPr lang="hu-HU" sz="1800" dirty="0" err="1" smtClean="0"/>
              <a:t>Migration</a:t>
            </a:r>
            <a:r>
              <a:rPr lang="hu-HU" sz="1800" dirty="0" smtClean="0"/>
              <a:t> der </a:t>
            </a:r>
            <a:r>
              <a:rPr lang="hu-HU" sz="1800" dirty="0" err="1" smtClean="0"/>
              <a:t>Epiblastzellen</a:t>
            </a:r>
            <a:r>
              <a:rPr lang="hu-HU" sz="1800" dirty="0" smtClean="0"/>
              <a:t> </a:t>
            </a:r>
            <a:r>
              <a:rPr lang="hu-HU" sz="1800" dirty="0" err="1" smtClean="0"/>
              <a:t>nennt</a:t>
            </a:r>
            <a:r>
              <a:rPr lang="hu-HU" sz="1800" dirty="0" smtClean="0"/>
              <a:t> man </a:t>
            </a:r>
            <a:r>
              <a:rPr lang="hu-HU" sz="1800" dirty="0" err="1" smtClean="0"/>
              <a:t>als</a:t>
            </a:r>
            <a:r>
              <a:rPr lang="hu-HU" sz="1800" dirty="0" smtClean="0"/>
              <a:t> </a:t>
            </a:r>
            <a:r>
              <a:rPr lang="hu-HU" sz="1800" dirty="0" err="1" smtClean="0"/>
              <a:t>Gastrulation</a:t>
            </a:r>
            <a:r>
              <a:rPr lang="hu-HU" sz="1800" dirty="0" smtClean="0"/>
              <a:t>.</a:t>
            </a:r>
          </a:p>
          <a:p>
            <a:r>
              <a:rPr lang="hu-HU" sz="1800" dirty="0" err="1" smtClean="0"/>
              <a:t>Gastrulation</a:t>
            </a:r>
            <a:r>
              <a:rPr lang="hu-HU" sz="1800" dirty="0" smtClean="0"/>
              <a:t> </a:t>
            </a:r>
            <a:r>
              <a:rPr lang="hu-HU" sz="1800" dirty="0" err="1" smtClean="0"/>
              <a:t>besteht</a:t>
            </a:r>
            <a:r>
              <a:rPr lang="hu-HU" sz="1800" dirty="0" smtClean="0"/>
              <a:t> </a:t>
            </a:r>
            <a:r>
              <a:rPr lang="hu-HU" sz="1800" dirty="0" err="1" smtClean="0"/>
              <a:t>aus</a:t>
            </a:r>
            <a:r>
              <a:rPr lang="hu-HU" sz="1800" dirty="0" smtClean="0"/>
              <a:t> </a:t>
            </a:r>
            <a:r>
              <a:rPr lang="hu-HU" sz="1800" dirty="0" err="1" smtClean="0"/>
              <a:t>zwei</a:t>
            </a:r>
            <a:r>
              <a:rPr lang="hu-HU" sz="1800" dirty="0" smtClean="0"/>
              <a:t> </a:t>
            </a:r>
            <a:r>
              <a:rPr lang="hu-HU" sz="1800" dirty="0" err="1" smtClean="0"/>
              <a:t>Ausschwärmen</a:t>
            </a:r>
            <a:r>
              <a:rPr lang="hu-HU" sz="1800" dirty="0" smtClean="0"/>
              <a:t> von </a:t>
            </a:r>
            <a:r>
              <a:rPr lang="hu-HU" sz="1800" dirty="0" err="1" smtClean="0"/>
              <a:t>Epiblastzellen</a:t>
            </a:r>
            <a:r>
              <a:rPr lang="hu-HU" sz="1800" dirty="0" smtClean="0"/>
              <a:t>. </a:t>
            </a:r>
            <a:r>
              <a:rPr lang="hu-HU" sz="1800" dirty="0" err="1" smtClean="0"/>
              <a:t>Bei</a:t>
            </a:r>
            <a:r>
              <a:rPr lang="hu-HU" sz="1800" dirty="0" smtClean="0"/>
              <a:t> </a:t>
            </a:r>
            <a:r>
              <a:rPr lang="hu-HU" sz="1800" dirty="0" err="1" smtClean="0"/>
              <a:t>dem</a:t>
            </a:r>
            <a:r>
              <a:rPr lang="hu-HU" sz="1800" dirty="0" smtClean="0"/>
              <a:t> </a:t>
            </a:r>
            <a:r>
              <a:rPr lang="hu-HU" sz="1800" dirty="0" err="1" smtClean="0"/>
              <a:t>ersten</a:t>
            </a:r>
            <a:r>
              <a:rPr lang="hu-HU" sz="1800" dirty="0" smtClean="0"/>
              <a:t> </a:t>
            </a:r>
            <a:r>
              <a:rPr lang="hu-HU" sz="1800" dirty="0" err="1" smtClean="0"/>
              <a:t>entsteht</a:t>
            </a:r>
            <a:r>
              <a:rPr lang="hu-HU" sz="1800" dirty="0" smtClean="0"/>
              <a:t> an der </a:t>
            </a:r>
            <a:r>
              <a:rPr lang="hu-HU" sz="1800" dirty="0" err="1" smtClean="0"/>
              <a:t>Stelle</a:t>
            </a:r>
            <a:r>
              <a:rPr lang="hu-HU" sz="1800" dirty="0" smtClean="0"/>
              <a:t> von </a:t>
            </a:r>
            <a:r>
              <a:rPr lang="hu-HU" sz="1800" dirty="0" err="1" smtClean="0"/>
              <a:t>Hypoblast</a:t>
            </a:r>
            <a:r>
              <a:rPr lang="hu-HU" sz="1800" dirty="0" smtClean="0"/>
              <a:t> </a:t>
            </a:r>
            <a:r>
              <a:rPr lang="hu-HU" sz="1800" dirty="0" err="1" smtClean="0"/>
              <a:t>das</a:t>
            </a:r>
            <a:r>
              <a:rPr lang="hu-HU" sz="1800" dirty="0" smtClean="0"/>
              <a:t> </a:t>
            </a:r>
            <a:r>
              <a:rPr lang="hu-HU" sz="1800" dirty="0" smtClean="0">
                <a:solidFill>
                  <a:srgbClr val="FF0000"/>
                </a:solidFill>
              </a:rPr>
              <a:t>Endoderm</a:t>
            </a:r>
            <a:r>
              <a:rPr lang="hu-HU" sz="1800" dirty="0" smtClean="0"/>
              <a:t>.</a:t>
            </a:r>
          </a:p>
          <a:p>
            <a:r>
              <a:rPr lang="hu-HU" sz="1800" dirty="0" err="1" smtClean="0"/>
              <a:t>Bei</a:t>
            </a:r>
            <a:r>
              <a:rPr lang="hu-HU" sz="1800" dirty="0" smtClean="0"/>
              <a:t> </a:t>
            </a:r>
            <a:r>
              <a:rPr lang="hu-HU" sz="1800" dirty="0" err="1" smtClean="0"/>
              <a:t>dem</a:t>
            </a:r>
            <a:r>
              <a:rPr lang="hu-HU" sz="1800" dirty="0" smtClean="0"/>
              <a:t> </a:t>
            </a:r>
            <a:r>
              <a:rPr lang="hu-HU" sz="1800" dirty="0" err="1" smtClean="0"/>
              <a:t>zweiten</a:t>
            </a:r>
            <a:r>
              <a:rPr lang="hu-HU" sz="1800" dirty="0" smtClean="0"/>
              <a:t> </a:t>
            </a:r>
            <a:r>
              <a:rPr lang="hu-HU" sz="1800" dirty="0" err="1" smtClean="0"/>
              <a:t>Ausschwärmen</a:t>
            </a:r>
            <a:r>
              <a:rPr lang="hu-HU" sz="1800" dirty="0" smtClean="0"/>
              <a:t> </a:t>
            </a:r>
            <a:r>
              <a:rPr lang="hu-HU" sz="1800" dirty="0" err="1" smtClean="0"/>
              <a:t>entsteht</a:t>
            </a:r>
            <a:r>
              <a:rPr lang="hu-HU" sz="1800" dirty="0" smtClean="0"/>
              <a:t> </a:t>
            </a:r>
            <a:r>
              <a:rPr lang="hu-HU" sz="1800" dirty="0" err="1" smtClean="0"/>
              <a:t>das</a:t>
            </a:r>
            <a:r>
              <a:rPr lang="hu-HU" sz="1800" dirty="0" smtClean="0"/>
              <a:t> </a:t>
            </a:r>
            <a:r>
              <a:rPr lang="hu-HU" sz="1800" dirty="0" smtClean="0">
                <a:solidFill>
                  <a:srgbClr val="FF0000"/>
                </a:solidFill>
              </a:rPr>
              <a:t>Mesoderm</a:t>
            </a:r>
            <a:r>
              <a:rPr lang="hu-HU" sz="1800" dirty="0" smtClean="0"/>
              <a:t>.</a:t>
            </a:r>
          </a:p>
          <a:p>
            <a:r>
              <a:rPr lang="hu-HU" sz="1800" dirty="0" err="1" smtClean="0"/>
              <a:t>Als</a:t>
            </a:r>
            <a:r>
              <a:rPr lang="hu-HU" sz="1800" dirty="0" smtClean="0"/>
              <a:t> die </a:t>
            </a:r>
            <a:r>
              <a:rPr lang="hu-HU" sz="1800" dirty="0" err="1" smtClean="0"/>
              <a:t>Migration</a:t>
            </a:r>
            <a:r>
              <a:rPr lang="hu-HU" sz="1800" dirty="0" smtClean="0"/>
              <a:t> </a:t>
            </a:r>
            <a:r>
              <a:rPr lang="hu-HU" sz="1800" dirty="0" err="1" smtClean="0"/>
              <a:t>sich</a:t>
            </a:r>
            <a:r>
              <a:rPr lang="hu-HU" sz="1800" dirty="0" smtClean="0"/>
              <a:t> </a:t>
            </a:r>
            <a:r>
              <a:rPr lang="hu-HU" sz="1800" dirty="0" err="1" smtClean="0"/>
              <a:t>völlig</a:t>
            </a:r>
            <a:r>
              <a:rPr lang="hu-HU" sz="1800" dirty="0" smtClean="0"/>
              <a:t> </a:t>
            </a:r>
            <a:r>
              <a:rPr lang="hu-HU" sz="1800" dirty="0" err="1" smtClean="0"/>
              <a:t>beendet</a:t>
            </a:r>
            <a:r>
              <a:rPr lang="hu-HU" sz="1800" dirty="0" smtClean="0"/>
              <a:t>, </a:t>
            </a:r>
            <a:r>
              <a:rPr lang="hu-HU" sz="1800" dirty="0" err="1" smtClean="0"/>
              <a:t>nennen</a:t>
            </a:r>
            <a:r>
              <a:rPr lang="hu-HU" sz="1800" dirty="0" smtClean="0"/>
              <a:t> </a:t>
            </a:r>
            <a:r>
              <a:rPr lang="hu-HU" sz="1800" dirty="0" err="1" smtClean="0"/>
              <a:t>wir</a:t>
            </a:r>
            <a:r>
              <a:rPr lang="hu-HU" sz="1800" dirty="0" smtClean="0"/>
              <a:t> </a:t>
            </a:r>
            <a:r>
              <a:rPr lang="hu-HU" sz="1800" dirty="0" err="1" smtClean="0"/>
              <a:t>das</a:t>
            </a:r>
            <a:r>
              <a:rPr lang="hu-HU" sz="1800" dirty="0" smtClean="0"/>
              <a:t> </a:t>
            </a:r>
            <a:r>
              <a:rPr lang="hu-HU" sz="1800" dirty="0" err="1" smtClean="0"/>
              <a:t>Epiblast</a:t>
            </a:r>
            <a:r>
              <a:rPr lang="hu-HU" sz="1800" dirty="0" smtClean="0"/>
              <a:t> </a:t>
            </a:r>
            <a:r>
              <a:rPr lang="hu-HU" sz="1800" dirty="0" err="1" smtClean="0"/>
              <a:t>als</a:t>
            </a:r>
            <a:r>
              <a:rPr lang="hu-HU" sz="1800" dirty="0" smtClean="0"/>
              <a:t> </a:t>
            </a:r>
            <a:r>
              <a:rPr lang="hu-HU" sz="1800" dirty="0" smtClean="0">
                <a:solidFill>
                  <a:srgbClr val="FF0000"/>
                </a:solidFill>
              </a:rPr>
              <a:t>Ektoderm</a:t>
            </a:r>
            <a:r>
              <a:rPr lang="hu-HU" sz="1800" dirty="0" smtClean="0"/>
              <a:t>.</a:t>
            </a:r>
            <a:endParaRPr lang="de-DE" sz="1200" dirty="0" smtClean="0"/>
          </a:p>
          <a:p>
            <a:endParaRPr lang="de-DE" sz="1800" dirty="0" smtClean="0"/>
          </a:p>
          <a:p>
            <a:endParaRPr lang="hu-HU" sz="1800" dirty="0"/>
          </a:p>
        </p:txBody>
      </p:sp>
      <p:pic>
        <p:nvPicPr>
          <p:cNvPr id="4" name="Kép 1" descr="gastrul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664613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embryology.ch/images/imgmultuse/h2a2_lignepri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410075" cy="2476501"/>
          </a:xfrm>
          <a:prstGeom prst="rect">
            <a:avLst/>
          </a:prstGeom>
          <a:noFill/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7031697"/>
              </p:ext>
            </p:extLst>
          </p:nvPr>
        </p:nvGraphicFramePr>
        <p:xfrm>
          <a:off x="611560" y="3284984"/>
          <a:ext cx="5472608" cy="2011680"/>
        </p:xfrm>
        <a:graphic>
          <a:graphicData uri="http://schemas.openxmlformats.org/drawingml/2006/table">
            <a:tbl>
              <a:tblPr/>
              <a:tblGrid>
                <a:gridCol w="235381"/>
                <a:gridCol w="523722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/>
                        <a:t>1</a:t>
                      </a:r>
                      <a:br>
                        <a:rPr lang="de-DE" sz="1200" b="1" dirty="0"/>
                      </a:br>
                      <a:r>
                        <a:rPr lang="de-DE" sz="1200" b="1" dirty="0"/>
                        <a:t>2</a:t>
                      </a:r>
                      <a:br>
                        <a:rPr lang="de-DE" sz="1200" b="1" dirty="0"/>
                      </a:br>
                      <a:r>
                        <a:rPr lang="de-DE" sz="1200" b="1" dirty="0"/>
                        <a:t>3</a:t>
                      </a:r>
                      <a:br>
                        <a:rPr lang="de-DE" sz="1200" b="1" dirty="0"/>
                      </a:br>
                      <a:r>
                        <a:rPr lang="de-DE" sz="1200" b="1" dirty="0"/>
                        <a:t>4</a:t>
                      </a:r>
                      <a:br>
                        <a:rPr lang="de-DE" sz="1200" b="1" dirty="0"/>
                      </a:br>
                      <a:r>
                        <a:rPr lang="de-DE" sz="1200" b="1" dirty="0"/>
                        <a:t>5</a:t>
                      </a:r>
                      <a:br>
                        <a:rPr lang="de-DE" sz="1200" b="1" dirty="0"/>
                      </a:br>
                      <a:r>
                        <a:rPr lang="de-DE" sz="1200" b="1" dirty="0"/>
                        <a:t>6</a:t>
                      </a:r>
                      <a:br>
                        <a:rPr lang="de-DE" sz="1200" b="1" dirty="0"/>
                      </a:br>
                      <a:r>
                        <a:rPr lang="de-DE" sz="1200" b="1" dirty="0"/>
                        <a:t>7</a:t>
                      </a:r>
                      <a:br>
                        <a:rPr lang="de-DE" sz="1200" b="1" dirty="0"/>
                      </a:br>
                      <a:r>
                        <a:rPr lang="de-DE" sz="1200" b="1" dirty="0"/>
                        <a:t>8</a:t>
                      </a:r>
                      <a:br>
                        <a:rPr lang="de-DE" sz="1200" b="1" dirty="0"/>
                      </a:br>
                      <a:r>
                        <a:rPr lang="de-DE" sz="1200" b="1" dirty="0"/>
                        <a:t>9</a:t>
                      </a:r>
                      <a:br>
                        <a:rPr lang="de-DE" sz="1200" b="1" dirty="0"/>
                      </a:br>
                      <a:endParaRPr lang="de-DE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err="1">
                          <a:solidFill>
                            <a:srgbClr val="00B0F0"/>
                          </a:solidFill>
                        </a:rPr>
                        <a:t>Primitivrinne</a:t>
                      </a:r>
                      <a:r>
                        <a:rPr lang="hu-HU" sz="1200" dirty="0">
                          <a:solidFill>
                            <a:srgbClr val="00B0F0"/>
                          </a:solidFill>
                        </a:rPr>
                        <a:t/>
                      </a:r>
                      <a:br>
                        <a:rPr lang="hu-HU" sz="1200" dirty="0">
                          <a:solidFill>
                            <a:srgbClr val="00B0F0"/>
                          </a:solidFill>
                        </a:rPr>
                      </a:br>
                      <a:r>
                        <a:rPr lang="hu-HU" sz="1200" dirty="0" err="1" smtClean="0">
                          <a:solidFill>
                            <a:srgbClr val="00B0F0"/>
                          </a:solidFill>
                        </a:rPr>
                        <a:t>Primitivgrube</a:t>
                      </a:r>
                      <a:r>
                        <a:rPr lang="hu-HU" sz="1200" dirty="0" smtClean="0">
                          <a:solidFill>
                            <a:srgbClr val="00B0F0"/>
                          </a:solidFill>
                        </a:rPr>
                        <a:t>            </a:t>
                      </a:r>
                      <a:r>
                        <a:rPr lang="hu-HU" sz="1200" b="1" dirty="0" err="1" smtClean="0">
                          <a:solidFill>
                            <a:srgbClr val="00B0F0"/>
                          </a:solidFill>
                        </a:rPr>
                        <a:t>Primitivstreifen</a:t>
                      </a:r>
                      <a:r>
                        <a:rPr lang="hu-HU" sz="1200" dirty="0">
                          <a:solidFill>
                            <a:srgbClr val="00B0F0"/>
                          </a:solidFill>
                        </a:rPr>
                        <a:t/>
                      </a:r>
                      <a:br>
                        <a:rPr lang="hu-HU" sz="1200" dirty="0">
                          <a:solidFill>
                            <a:srgbClr val="00B0F0"/>
                          </a:solidFill>
                        </a:rPr>
                      </a:br>
                      <a:r>
                        <a:rPr lang="hu-HU" sz="1200" dirty="0" err="1" smtClean="0">
                          <a:solidFill>
                            <a:srgbClr val="00B0F0"/>
                          </a:solidFill>
                        </a:rPr>
                        <a:t>Primitivknoten</a:t>
                      </a:r>
                      <a:r>
                        <a:rPr lang="hu-HU" sz="1200" dirty="0" smtClean="0">
                          <a:solidFill>
                            <a:srgbClr val="00B0F0"/>
                          </a:solidFill>
                        </a:rPr>
                        <a:t>     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b="1" dirty="0" err="1"/>
                        <a:t>Membrana</a:t>
                      </a:r>
                      <a:r>
                        <a:rPr lang="hu-HU" sz="1200" b="1" dirty="0"/>
                        <a:t> </a:t>
                      </a:r>
                      <a:r>
                        <a:rPr lang="hu-HU" sz="1200" b="1" dirty="0" err="1"/>
                        <a:t>oropharyngea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kardiogene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 smtClean="0"/>
                        <a:t>Platte</a:t>
                      </a:r>
                      <a:r>
                        <a:rPr lang="hu-HU" sz="1200" dirty="0" smtClean="0"/>
                        <a:t> + </a:t>
                      </a:r>
                      <a:r>
                        <a:rPr lang="hu-HU" sz="1200" dirty="0" err="1" smtClean="0"/>
                        <a:t>Septum</a:t>
                      </a:r>
                      <a:r>
                        <a:rPr lang="hu-HU" sz="1200" dirty="0" smtClean="0"/>
                        <a:t> transversum (</a:t>
                      </a:r>
                      <a:r>
                        <a:rPr lang="hu-HU" sz="1200" dirty="0" err="1" smtClean="0"/>
                        <a:t>vorne</a:t>
                      </a:r>
                      <a:r>
                        <a:rPr lang="hu-HU" sz="1200" dirty="0" smtClean="0"/>
                        <a:t>)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Schnittrand</a:t>
                      </a:r>
                      <a:r>
                        <a:rPr lang="hu-HU" sz="1200" dirty="0"/>
                        <a:t> des </a:t>
                      </a:r>
                      <a:r>
                        <a:rPr lang="hu-HU" sz="1200" dirty="0" err="1"/>
                        <a:t>Amnions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 smtClean="0"/>
                        <a:t>extraembr</a:t>
                      </a:r>
                      <a:r>
                        <a:rPr lang="hu-HU" sz="1200" dirty="0" smtClean="0"/>
                        <a:t>. Mesoderm (</a:t>
                      </a:r>
                      <a:r>
                        <a:rPr lang="hu-HU" sz="1200" dirty="0" err="1" smtClean="0"/>
                        <a:t>extraembr</a:t>
                      </a:r>
                      <a:r>
                        <a:rPr lang="hu-HU" sz="1200" dirty="0" smtClean="0"/>
                        <a:t>. </a:t>
                      </a:r>
                      <a:r>
                        <a:rPr lang="hu-HU" sz="1200" dirty="0" err="1" smtClean="0"/>
                        <a:t>Somatopleura</a:t>
                      </a:r>
                      <a:r>
                        <a:rPr lang="hu-HU" sz="1200" dirty="0" smtClean="0"/>
                        <a:t>)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smtClean="0"/>
                        <a:t>Endoderm, Dottersack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r>
                        <a:rPr lang="hu-HU" sz="1200" dirty="0" err="1"/>
                        <a:t>künftige</a:t>
                      </a:r>
                      <a:r>
                        <a:rPr lang="hu-HU" sz="1200" dirty="0"/>
                        <a:t> </a:t>
                      </a:r>
                      <a:r>
                        <a:rPr lang="hu-HU" sz="1200" b="1" dirty="0" err="1"/>
                        <a:t>Membrana</a:t>
                      </a:r>
                      <a:r>
                        <a:rPr lang="hu-HU" sz="1200" b="1" dirty="0"/>
                        <a:t> </a:t>
                      </a:r>
                      <a:r>
                        <a:rPr lang="hu-HU" sz="1200" b="1" dirty="0" err="1"/>
                        <a:t>cloacalis</a:t>
                      </a:r>
                      <a:r>
                        <a:rPr lang="hu-HU" sz="1200" dirty="0"/>
                        <a:t/>
                      </a:r>
                      <a:br>
                        <a:rPr lang="hu-HU" sz="1200" dirty="0"/>
                      </a:br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2411760" y="2708920"/>
            <a:ext cx="5508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Pfeile</a:t>
            </a:r>
            <a:r>
              <a:rPr lang="hu-HU" sz="1400" dirty="0" smtClean="0"/>
              <a:t>: </a:t>
            </a:r>
            <a:r>
              <a:rPr lang="de-DE" sz="1400" dirty="0" smtClean="0"/>
              <a:t>Wanderungsrichtung</a:t>
            </a:r>
            <a:r>
              <a:rPr lang="hu-HU" sz="1400" dirty="0" smtClean="0"/>
              <a:t>en</a:t>
            </a:r>
            <a:r>
              <a:rPr lang="de-DE" sz="1400" dirty="0" smtClean="0"/>
              <a:t> der </a:t>
            </a:r>
            <a:r>
              <a:rPr lang="de-DE" sz="1400" dirty="0" err="1" smtClean="0"/>
              <a:t>Epiblastzellen</a:t>
            </a:r>
            <a:endParaRPr lang="hu-HU" sz="1400" dirty="0"/>
          </a:p>
        </p:txBody>
      </p:sp>
      <p:sp>
        <p:nvSpPr>
          <p:cNvPr id="12" name="Jobb oldali kapcsos zárójel 11"/>
          <p:cNvSpPr/>
          <p:nvPr/>
        </p:nvSpPr>
        <p:spPr>
          <a:xfrm>
            <a:off x="1835696" y="3356992"/>
            <a:ext cx="144016" cy="432048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907704" y="551723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https://www.youtube.com/watch?v=3AOoikTEfeo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979712" y="494116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http://embryology.ch  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8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534</Words>
  <Application>Microsoft Office PowerPoint</Application>
  <PresentationFormat>Diavetítés a képernyőre (4:3 oldalarány)</PresentationFormat>
  <Paragraphs>156</Paragraphs>
  <Slides>23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 Dr. Károly Altdorfer</vt:lpstr>
      <vt:lpstr>2. dia</vt:lpstr>
      <vt:lpstr>3. dia</vt:lpstr>
      <vt:lpstr>Seka.semmelweis.hu</vt:lpstr>
      <vt:lpstr>5. dia</vt:lpstr>
      <vt:lpstr>6. dia</vt:lpstr>
      <vt:lpstr>Gastrulation</vt:lpstr>
      <vt:lpstr>8. dia</vt:lpstr>
      <vt:lpstr>9. dia</vt:lpstr>
      <vt:lpstr>10. dia</vt:lpstr>
      <vt:lpstr>Entstehung der Chorda dorsalis</vt:lpstr>
      <vt:lpstr>12. dia</vt:lpstr>
      <vt:lpstr>13. dia</vt:lpstr>
      <vt:lpstr>14. dia</vt:lpstr>
      <vt:lpstr>Epithelial-Mesenchymal Transition</vt:lpstr>
      <vt:lpstr>16. dia</vt:lpstr>
      <vt:lpstr>17. dia</vt:lpstr>
      <vt:lpstr>18. dia</vt:lpstr>
      <vt:lpstr>19. dia</vt:lpstr>
      <vt:lpstr>20. dia</vt:lpstr>
      <vt:lpstr>21. dia</vt:lpstr>
      <vt:lpstr>22. dia</vt:lpstr>
      <vt:lpstr>Quellen:</vt:lpstr>
    </vt:vector>
  </TitlesOfParts>
  <Company>S E Humánmorfológiai Intézet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Magyar Attila</dc:creator>
  <cp:lastModifiedBy>ak</cp:lastModifiedBy>
  <cp:revision>143</cp:revision>
  <dcterms:created xsi:type="dcterms:W3CDTF">2012-10-26T18:29:16Z</dcterms:created>
  <dcterms:modified xsi:type="dcterms:W3CDTF">2017-11-13T19:05:53Z</dcterms:modified>
</cp:coreProperties>
</file>