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1" r:id="rId2"/>
    <p:sldId id="274" r:id="rId3"/>
    <p:sldId id="275" r:id="rId4"/>
    <p:sldId id="278" r:id="rId5"/>
    <p:sldId id="279" r:id="rId6"/>
    <p:sldId id="280" r:id="rId7"/>
    <p:sldId id="270" r:id="rId8"/>
    <p:sldId id="282" r:id="rId9"/>
    <p:sldId id="283" r:id="rId10"/>
    <p:sldId id="258" r:id="rId11"/>
    <p:sldId id="260" r:id="rId12"/>
    <p:sldId id="261" r:id="rId13"/>
    <p:sldId id="281" r:id="rId14"/>
    <p:sldId id="284" r:id="rId15"/>
    <p:sldId id="265" r:id="rId16"/>
    <p:sldId id="266" r:id="rId17"/>
    <p:sldId id="269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BF7C3-5B1C-42C6-A9F5-229918F0E7BB}" type="datetimeFigureOut">
              <a:rPr lang="hu-HU" smtClean="0"/>
              <a:pPr/>
              <a:t>2017.11.26.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97C44-DD0F-4EC0-8B83-3CEFE66107B8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5530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3CF4969-CC12-4C4E-8812-5E34396E743C}" type="slidenum">
              <a:rPr lang="hu-HU" altLang="hu-HU"/>
              <a:pPr/>
              <a:t>8</a:t>
            </a:fld>
            <a:endParaRPr lang="hu-HU" alt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5734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34309D-193C-495F-9C20-4E28DF31FCA2}" type="slidenum">
              <a:rPr lang="hu-HU" altLang="hu-HU"/>
              <a:pPr/>
              <a:t>9</a:t>
            </a:fld>
            <a:endParaRPr lang="hu-HU" alt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B99A4-1A04-40A3-896F-887D5887BF19}" type="datetimeFigureOut">
              <a:rPr lang="hu-HU" smtClean="0"/>
              <a:pPr/>
              <a:t>2017.11.26.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152D-BFFB-4C05-966E-9ABEC12374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6891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B99A4-1A04-40A3-896F-887D5887BF19}" type="datetimeFigureOut">
              <a:rPr lang="hu-HU" smtClean="0"/>
              <a:pPr/>
              <a:t>2017.11.26.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152D-BFFB-4C05-966E-9ABEC12374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3295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B99A4-1A04-40A3-896F-887D5887BF19}" type="datetimeFigureOut">
              <a:rPr lang="hu-HU" smtClean="0"/>
              <a:pPr/>
              <a:t>2017.11.26.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152D-BFFB-4C05-966E-9ABEC12374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34333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B99A4-1A04-40A3-896F-887D5887BF19}" type="datetimeFigureOut">
              <a:rPr lang="hu-HU" smtClean="0"/>
              <a:pPr/>
              <a:t>2017.11.26.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152D-BFFB-4C05-966E-9ABEC12374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23620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B99A4-1A04-40A3-896F-887D5887BF19}" type="datetimeFigureOut">
              <a:rPr lang="hu-HU" smtClean="0"/>
              <a:pPr/>
              <a:t>2017.11.26.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152D-BFFB-4C05-966E-9ABEC12374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87917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B99A4-1A04-40A3-896F-887D5887BF19}" type="datetimeFigureOut">
              <a:rPr lang="hu-HU" smtClean="0"/>
              <a:pPr/>
              <a:t>2017.11.26.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152D-BFFB-4C05-966E-9ABEC12374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99780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B99A4-1A04-40A3-896F-887D5887BF19}" type="datetimeFigureOut">
              <a:rPr lang="hu-HU" smtClean="0"/>
              <a:pPr/>
              <a:t>2017.11.26.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152D-BFFB-4C05-966E-9ABEC12374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89805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B99A4-1A04-40A3-896F-887D5887BF19}" type="datetimeFigureOut">
              <a:rPr lang="hu-HU" smtClean="0"/>
              <a:pPr/>
              <a:t>2017.11.26.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152D-BFFB-4C05-966E-9ABEC12374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8848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B99A4-1A04-40A3-896F-887D5887BF19}" type="datetimeFigureOut">
              <a:rPr lang="hu-HU" smtClean="0"/>
              <a:pPr/>
              <a:t>2017.11.26.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152D-BFFB-4C05-966E-9ABEC12374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4879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B99A4-1A04-40A3-896F-887D5887BF19}" type="datetimeFigureOut">
              <a:rPr lang="hu-HU" smtClean="0"/>
              <a:pPr/>
              <a:t>2017.11.26.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152D-BFFB-4C05-966E-9ABEC12374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7055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B99A4-1A04-40A3-896F-887D5887BF19}" type="datetimeFigureOut">
              <a:rPr lang="hu-HU" smtClean="0"/>
              <a:pPr/>
              <a:t>2017.11.26.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152D-BFFB-4C05-966E-9ABEC12374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51764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B99A4-1A04-40A3-896F-887D5887BF19}" type="datetimeFigureOut">
              <a:rPr lang="hu-HU" smtClean="0"/>
              <a:pPr/>
              <a:t>2017.11.26.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8152D-BFFB-4C05-966E-9ABEC12374A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5155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8913"/>
            <a:ext cx="9086850" cy="2025650"/>
          </a:xfrm>
        </p:spPr>
        <p:txBody>
          <a:bodyPr/>
          <a:lstStyle/>
          <a:p>
            <a:pPr eaLnBrk="1" hangingPunct="1">
              <a:defRPr/>
            </a:pPr>
            <a:r>
              <a:rPr lang="hu-HU" altLang="hu-HU" sz="4000" b="1" dirty="0" smtClean="0">
                <a:solidFill>
                  <a:srgbClr val="000000"/>
                </a:solidFill>
              </a:rPr>
              <a:t/>
            </a:r>
            <a:br>
              <a:rPr lang="hu-HU" altLang="hu-HU" sz="4000" b="1" dirty="0" smtClean="0">
                <a:solidFill>
                  <a:srgbClr val="000000"/>
                </a:solidFill>
              </a:rPr>
            </a:br>
            <a:r>
              <a:rPr lang="hu-HU" altLang="hu-HU" sz="3600" b="1" dirty="0" err="1" smtClean="0">
                <a:solidFill>
                  <a:srgbClr val="000000"/>
                </a:solidFill>
              </a:rPr>
              <a:t>Wirbelsäule</a:t>
            </a:r>
            <a:r>
              <a:rPr lang="hu-HU" altLang="hu-HU" sz="3600" b="1" dirty="0" smtClean="0">
                <a:solidFill>
                  <a:srgbClr val="000000"/>
                </a:solidFill>
              </a:rPr>
              <a:t>, </a:t>
            </a:r>
            <a:r>
              <a:rPr lang="hu-HU" altLang="hu-HU" sz="3600" b="1" dirty="0" err="1" smtClean="0">
                <a:solidFill>
                  <a:srgbClr val="000000"/>
                </a:solidFill>
              </a:rPr>
              <a:t>Kopfgelenke</a:t>
            </a:r>
            <a:r>
              <a:rPr lang="hu-HU" altLang="hu-HU" sz="4000" b="1" dirty="0" smtClean="0">
                <a:solidFill>
                  <a:srgbClr val="000000"/>
                </a:solidFill>
              </a:rPr>
              <a:t/>
            </a:r>
            <a:br>
              <a:rPr lang="hu-HU" altLang="hu-HU" sz="4000" b="1" dirty="0" smtClean="0">
                <a:solidFill>
                  <a:srgbClr val="000000"/>
                </a:solidFill>
              </a:rPr>
            </a:br>
            <a:endParaRPr lang="hu-HU" altLang="hu-HU" sz="4000" b="1" dirty="0" smtClean="0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5589588"/>
            <a:ext cx="6400800" cy="8651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u-HU" altLang="hu-HU" sz="1600" dirty="0" smtClean="0">
                <a:solidFill>
                  <a:srgbClr val="000000"/>
                </a:solidFill>
              </a:rPr>
              <a:t>Dr. Altdorfer</a:t>
            </a:r>
          </a:p>
        </p:txBody>
      </p:sp>
      <p:pic>
        <p:nvPicPr>
          <p:cNvPr id="15364" name="Picture 8" descr="9850"/>
          <p:cNvPicPr>
            <a:picLocks noChangeAspect="1" noChangeArrowheads="1"/>
          </p:cNvPicPr>
          <p:nvPr/>
        </p:nvPicPr>
        <p:blipFill>
          <a:blip r:embed="rId2" cstate="print"/>
          <a:srcRect l="5737" t="7676" r="6286" b="2181"/>
          <a:stretch>
            <a:fillRect/>
          </a:stretch>
        </p:blipFill>
        <p:spPr bwMode="auto">
          <a:xfrm>
            <a:off x="2771800" y="1916832"/>
            <a:ext cx="331283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7482" y="0"/>
            <a:ext cx="2484674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8718" y="-25584"/>
            <a:ext cx="1995282" cy="345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qq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2520718" cy="30243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8"/>
          <p:cNvSpPr txBox="1"/>
          <p:nvPr/>
        </p:nvSpPr>
        <p:spPr>
          <a:xfrm>
            <a:off x="395536" y="371703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Condylus occipitalis</a:t>
            </a:r>
            <a:endParaRPr lang="hu-HU" dirty="0"/>
          </a:p>
        </p:txBody>
      </p:sp>
      <p:cxnSp>
        <p:nvCxnSpPr>
          <p:cNvPr id="9" name="Straight Arrow Connector 5"/>
          <p:cNvCxnSpPr/>
          <p:nvPr/>
        </p:nvCxnSpPr>
        <p:spPr>
          <a:xfrm flipV="1">
            <a:off x="323528" y="2420888"/>
            <a:ext cx="792088" cy="144016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églalap 11"/>
          <p:cNvSpPr/>
          <p:nvPr/>
        </p:nvSpPr>
        <p:spPr>
          <a:xfrm>
            <a:off x="179512" y="116632"/>
            <a:ext cx="144016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hu-HU" dirty="0" err="1" smtClean="0"/>
              <a:t>Kopfgelenke</a:t>
            </a:r>
            <a:endParaRPr lang="hu-HU" dirty="0"/>
          </a:p>
        </p:txBody>
      </p:sp>
      <p:sp>
        <p:nvSpPr>
          <p:cNvPr id="13" name="Téglalap 12"/>
          <p:cNvSpPr/>
          <p:nvPr/>
        </p:nvSpPr>
        <p:spPr>
          <a:xfrm>
            <a:off x="2627784" y="3645024"/>
            <a:ext cx="280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 smtClean="0"/>
              <a:t>Articulatio</a:t>
            </a:r>
            <a:r>
              <a:rPr lang="hu-HU" dirty="0" smtClean="0"/>
              <a:t> </a:t>
            </a:r>
            <a:r>
              <a:rPr lang="hu-HU" dirty="0" err="1" smtClean="0"/>
              <a:t>atlantooccipitalis</a:t>
            </a:r>
            <a:endParaRPr lang="hu-HU" dirty="0"/>
          </a:p>
        </p:txBody>
      </p:sp>
      <p:sp>
        <p:nvSpPr>
          <p:cNvPr id="14" name="Téglalap 13"/>
          <p:cNvSpPr/>
          <p:nvPr/>
        </p:nvSpPr>
        <p:spPr>
          <a:xfrm>
            <a:off x="6084168" y="3645024"/>
            <a:ext cx="2535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 smtClean="0"/>
              <a:t>Articulatio</a:t>
            </a:r>
            <a:r>
              <a:rPr lang="hu-HU" dirty="0" smtClean="0"/>
              <a:t> </a:t>
            </a:r>
            <a:r>
              <a:rPr lang="hu-HU" dirty="0" err="1" smtClean="0"/>
              <a:t>atlantoaxialis</a:t>
            </a:r>
            <a:endParaRPr lang="hu-HU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079379"/>
            <a:ext cx="3462908" cy="277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923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>
            <a:normAutofit/>
          </a:bodyPr>
          <a:lstStyle/>
          <a:p>
            <a:r>
              <a:rPr lang="hu-HU" dirty="0" err="1" smtClean="0"/>
              <a:t>Articulatio</a:t>
            </a:r>
            <a:r>
              <a:rPr lang="hu-HU" dirty="0" smtClean="0"/>
              <a:t> atlantooccipitalis</a:t>
            </a:r>
            <a:endParaRPr lang="hu-HU" dirty="0"/>
          </a:p>
        </p:txBody>
      </p:sp>
      <p:sp>
        <p:nvSpPr>
          <p:cNvPr id="4" name="TextBox 3"/>
          <p:cNvSpPr txBox="1"/>
          <p:nvPr/>
        </p:nvSpPr>
        <p:spPr>
          <a:xfrm>
            <a:off x="5364088" y="1628800"/>
            <a:ext cx="32403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600" dirty="0" err="1" smtClean="0"/>
              <a:t>Condyli</a:t>
            </a:r>
            <a:r>
              <a:rPr lang="hu-HU" sz="1600" dirty="0" smtClean="0"/>
              <a:t> occipitales</a:t>
            </a:r>
          </a:p>
          <a:p>
            <a:pPr>
              <a:lnSpc>
                <a:spcPct val="150000"/>
              </a:lnSpc>
            </a:pPr>
            <a:r>
              <a:rPr lang="hu-HU" sz="1600" i="1" dirty="0" smtClean="0"/>
              <a:t>Foveae</a:t>
            </a:r>
            <a:r>
              <a:rPr lang="hu-HU" sz="1600" dirty="0" smtClean="0"/>
              <a:t> artt. </a:t>
            </a:r>
            <a:r>
              <a:rPr lang="hu-HU" sz="1600" dirty="0"/>
              <a:t>s</a:t>
            </a:r>
            <a:r>
              <a:rPr lang="hu-HU" sz="1600" dirty="0" smtClean="0"/>
              <a:t>upp. </a:t>
            </a:r>
            <a:r>
              <a:rPr lang="hu-HU" sz="1600" dirty="0"/>
              <a:t>a</a:t>
            </a:r>
            <a:r>
              <a:rPr lang="hu-HU" sz="1600" dirty="0" smtClean="0"/>
              <a:t>tlantis</a:t>
            </a:r>
          </a:p>
          <a:p>
            <a:pPr>
              <a:lnSpc>
                <a:spcPct val="150000"/>
              </a:lnSpc>
            </a:pPr>
            <a:r>
              <a:rPr lang="hu-HU" sz="1600" dirty="0" smtClean="0"/>
              <a:t>≈ eiförmiger Gelekkörper</a:t>
            </a:r>
          </a:p>
          <a:p>
            <a:pPr>
              <a:lnSpc>
                <a:spcPct val="150000"/>
              </a:lnSpc>
            </a:pPr>
            <a:endParaRPr lang="hu-HU" sz="1600" dirty="0"/>
          </a:p>
          <a:p>
            <a:pPr>
              <a:lnSpc>
                <a:spcPct val="150000"/>
              </a:lnSpc>
            </a:pPr>
            <a:r>
              <a:rPr lang="hu-HU" sz="1600" u="sng" dirty="0" err="1" smtClean="0"/>
              <a:t>Achsen</a:t>
            </a:r>
            <a:r>
              <a:rPr lang="hu-HU" sz="1600" dirty="0" smtClean="0"/>
              <a:t>: → Art. ellipsoidea</a:t>
            </a:r>
          </a:p>
          <a:p>
            <a:pPr>
              <a:lnSpc>
                <a:spcPct val="150000"/>
              </a:lnSpc>
            </a:pPr>
            <a:r>
              <a:rPr lang="hu-HU" sz="1600" dirty="0" smtClean="0"/>
              <a:t>1. sagittale</a:t>
            </a:r>
          </a:p>
          <a:p>
            <a:pPr>
              <a:lnSpc>
                <a:spcPct val="150000"/>
              </a:lnSpc>
            </a:pPr>
            <a:r>
              <a:rPr lang="hu-HU" sz="1600" dirty="0" smtClean="0"/>
              <a:t>2. transversale</a:t>
            </a:r>
            <a:endParaRPr lang="hu-HU" sz="1600" dirty="0"/>
          </a:p>
        </p:txBody>
      </p:sp>
      <p:pic>
        <p:nvPicPr>
          <p:cNvPr id="5" name="Picture 3" descr="Kép1 másol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5" y="1269454"/>
            <a:ext cx="3851920" cy="167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87953"/>
            <a:ext cx="4786338" cy="38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483831"/>
            <a:ext cx="2958852" cy="2374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7253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0"/>
          </a:xfrm>
        </p:spPr>
        <p:txBody>
          <a:bodyPr>
            <a:normAutofit/>
          </a:bodyPr>
          <a:lstStyle/>
          <a:p>
            <a:r>
              <a:rPr lang="hu-HU" b="1" dirty="0" err="1" smtClean="0"/>
              <a:t>Artt</a:t>
            </a:r>
            <a:r>
              <a:rPr lang="hu-HU" b="1" dirty="0" smtClean="0"/>
              <a:t>. atlantoaxiales</a:t>
            </a:r>
            <a:endParaRPr lang="hu-HU" b="1" dirty="0"/>
          </a:p>
        </p:txBody>
      </p:sp>
      <p:pic>
        <p:nvPicPr>
          <p:cNvPr id="4" name="Picture 3" descr="facet_joi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16113"/>
            <a:ext cx="4679950" cy="42545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907704" y="2132856"/>
            <a:ext cx="864096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Oval 5"/>
          <p:cNvSpPr/>
          <p:nvPr/>
        </p:nvSpPr>
        <p:spPr>
          <a:xfrm>
            <a:off x="3007391" y="2924944"/>
            <a:ext cx="864096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Oval 6"/>
          <p:cNvSpPr/>
          <p:nvPr/>
        </p:nvSpPr>
        <p:spPr>
          <a:xfrm>
            <a:off x="1000390" y="2924944"/>
            <a:ext cx="864096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extBox 7"/>
          <p:cNvSpPr txBox="1"/>
          <p:nvPr/>
        </p:nvSpPr>
        <p:spPr>
          <a:xfrm>
            <a:off x="5014392" y="980728"/>
            <a:ext cx="3888432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200" u="sng" dirty="0" smtClean="0"/>
              <a:t>Art. </a:t>
            </a:r>
            <a:r>
              <a:rPr lang="hu-HU" sz="1200" u="sng" dirty="0" err="1"/>
              <a:t>a</a:t>
            </a:r>
            <a:r>
              <a:rPr lang="hu-HU" sz="1200" u="sng" dirty="0" err="1" smtClean="0"/>
              <a:t>tlantoaxialis</a:t>
            </a:r>
            <a:r>
              <a:rPr lang="hu-HU" sz="1200" u="sng" dirty="0" smtClean="0"/>
              <a:t> </a:t>
            </a:r>
            <a:r>
              <a:rPr lang="hu-HU" sz="1200" u="sng" dirty="0" err="1" smtClean="0"/>
              <a:t>mediana</a:t>
            </a:r>
            <a:endParaRPr lang="hu-HU" sz="1200" u="sng" dirty="0" smtClean="0"/>
          </a:p>
          <a:p>
            <a:pPr>
              <a:lnSpc>
                <a:spcPct val="150000"/>
              </a:lnSpc>
            </a:pPr>
            <a:r>
              <a:rPr lang="hu-HU" sz="1200" dirty="0" err="1" smtClean="0"/>
              <a:t>Fovea</a:t>
            </a:r>
            <a:r>
              <a:rPr lang="hu-HU" sz="1200" dirty="0" smtClean="0"/>
              <a:t> </a:t>
            </a:r>
            <a:r>
              <a:rPr lang="hu-HU" sz="1200" dirty="0" err="1" smtClean="0"/>
              <a:t>dentis</a:t>
            </a:r>
            <a:r>
              <a:rPr lang="hu-HU" sz="12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hu-HU" sz="1200" dirty="0" err="1" smtClean="0"/>
              <a:t>Facies</a:t>
            </a:r>
            <a:r>
              <a:rPr lang="hu-HU" sz="1200" dirty="0" smtClean="0"/>
              <a:t> </a:t>
            </a:r>
            <a:r>
              <a:rPr lang="hu-HU" sz="1200" dirty="0" err="1" smtClean="0"/>
              <a:t>articularis</a:t>
            </a:r>
            <a:r>
              <a:rPr lang="hu-HU" sz="1200" dirty="0" smtClean="0"/>
              <a:t> </a:t>
            </a:r>
            <a:r>
              <a:rPr lang="hu-HU" sz="1200" dirty="0" err="1" smtClean="0"/>
              <a:t>ant</a:t>
            </a:r>
            <a:r>
              <a:rPr lang="hu-HU" sz="1200" dirty="0" smtClean="0"/>
              <a:t>.,  post.</a:t>
            </a:r>
          </a:p>
          <a:p>
            <a:pPr>
              <a:lnSpc>
                <a:spcPct val="150000"/>
              </a:lnSpc>
            </a:pPr>
            <a:r>
              <a:rPr lang="hu-HU" sz="1200" dirty="0" err="1" smtClean="0"/>
              <a:t>Lig</a:t>
            </a:r>
            <a:r>
              <a:rPr lang="hu-HU" sz="1200" dirty="0" smtClean="0"/>
              <a:t>. </a:t>
            </a:r>
            <a:r>
              <a:rPr lang="hu-HU" sz="1200" dirty="0" err="1"/>
              <a:t>t</a:t>
            </a:r>
            <a:r>
              <a:rPr lang="hu-HU" sz="1200" dirty="0" err="1" smtClean="0"/>
              <a:t>ransversum</a:t>
            </a:r>
            <a:r>
              <a:rPr lang="hu-HU" sz="1200" dirty="0" smtClean="0"/>
              <a:t> </a:t>
            </a:r>
            <a:r>
              <a:rPr lang="hu-HU" sz="1200" dirty="0" err="1" smtClean="0"/>
              <a:t>atlantis</a:t>
            </a:r>
            <a:r>
              <a:rPr lang="hu-HU" sz="1200" dirty="0" smtClean="0"/>
              <a:t> (mit </a:t>
            </a:r>
            <a:r>
              <a:rPr lang="hu-HU" sz="1200" dirty="0" err="1" smtClean="0"/>
              <a:t>Knorpel</a:t>
            </a:r>
            <a:r>
              <a:rPr lang="hu-HU" sz="1200" dirty="0" smtClean="0"/>
              <a:t>)</a:t>
            </a:r>
          </a:p>
          <a:p>
            <a:pPr>
              <a:lnSpc>
                <a:spcPct val="150000"/>
              </a:lnSpc>
            </a:pPr>
            <a:endParaRPr lang="hu-HU" sz="1200" dirty="0" smtClean="0"/>
          </a:p>
          <a:p>
            <a:pPr>
              <a:lnSpc>
                <a:spcPct val="150000"/>
              </a:lnSpc>
            </a:pPr>
            <a:r>
              <a:rPr lang="hu-HU" sz="1200" u="sng" dirty="0" smtClean="0"/>
              <a:t>Artt. </a:t>
            </a:r>
            <a:r>
              <a:rPr lang="hu-HU" sz="1200" u="sng" dirty="0"/>
              <a:t>a</a:t>
            </a:r>
            <a:r>
              <a:rPr lang="hu-HU" sz="1200" u="sng" dirty="0" smtClean="0"/>
              <a:t>tlantoaxiales </a:t>
            </a:r>
            <a:r>
              <a:rPr lang="hu-HU" sz="1200" u="sng" dirty="0" err="1" smtClean="0"/>
              <a:t>latt</a:t>
            </a:r>
            <a:r>
              <a:rPr lang="hu-HU" sz="1200" u="sng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hu-HU" sz="1200" dirty="0" err="1" smtClean="0"/>
              <a:t>Facies</a:t>
            </a:r>
            <a:r>
              <a:rPr lang="hu-HU" sz="1200" dirty="0" smtClean="0"/>
              <a:t> </a:t>
            </a:r>
            <a:r>
              <a:rPr lang="hu-HU" sz="1200" dirty="0" err="1" smtClean="0"/>
              <a:t>articularis</a:t>
            </a:r>
            <a:r>
              <a:rPr lang="hu-HU" sz="1200" dirty="0" smtClean="0"/>
              <a:t> </a:t>
            </a:r>
            <a:r>
              <a:rPr lang="hu-HU" sz="1200" dirty="0" err="1" smtClean="0"/>
              <a:t>inf</a:t>
            </a:r>
            <a:r>
              <a:rPr lang="hu-HU" sz="1200" dirty="0" smtClean="0"/>
              <a:t>. </a:t>
            </a:r>
            <a:r>
              <a:rPr lang="hu-HU" sz="1200" dirty="0" err="1"/>
              <a:t>a</a:t>
            </a:r>
            <a:r>
              <a:rPr lang="hu-HU" sz="1200" dirty="0" err="1" smtClean="0"/>
              <a:t>tlantis</a:t>
            </a:r>
            <a:endParaRPr lang="hu-HU" sz="1200" dirty="0" smtClean="0"/>
          </a:p>
          <a:p>
            <a:pPr>
              <a:lnSpc>
                <a:spcPct val="150000"/>
              </a:lnSpc>
            </a:pPr>
            <a:r>
              <a:rPr lang="hu-HU" sz="1200" dirty="0" err="1" smtClean="0"/>
              <a:t>Facies</a:t>
            </a:r>
            <a:r>
              <a:rPr lang="hu-HU" sz="1200" dirty="0" smtClean="0"/>
              <a:t> </a:t>
            </a:r>
            <a:r>
              <a:rPr lang="hu-HU" sz="1200" dirty="0" err="1" smtClean="0"/>
              <a:t>articularis</a:t>
            </a:r>
            <a:r>
              <a:rPr lang="hu-HU" sz="1200" dirty="0" smtClean="0"/>
              <a:t> </a:t>
            </a:r>
            <a:r>
              <a:rPr lang="hu-HU" sz="1200" dirty="0" err="1" smtClean="0"/>
              <a:t>sup</a:t>
            </a:r>
            <a:r>
              <a:rPr lang="hu-HU" sz="1200" dirty="0" smtClean="0"/>
              <a:t>. des </a:t>
            </a:r>
            <a:r>
              <a:rPr lang="hu-HU" sz="1200" dirty="0" err="1" smtClean="0"/>
              <a:t>Axis</a:t>
            </a:r>
            <a:endParaRPr lang="hu-HU" sz="1200" dirty="0" smtClean="0"/>
          </a:p>
          <a:p>
            <a:pPr>
              <a:lnSpc>
                <a:spcPct val="150000"/>
              </a:lnSpc>
            </a:pPr>
            <a:endParaRPr lang="hu-HU" sz="1200" dirty="0"/>
          </a:p>
          <a:p>
            <a:pPr>
              <a:lnSpc>
                <a:spcPct val="150000"/>
              </a:lnSpc>
            </a:pPr>
            <a:r>
              <a:rPr lang="hu-HU" sz="1200" dirty="0" err="1" smtClean="0"/>
              <a:t>Achse</a:t>
            </a:r>
            <a:r>
              <a:rPr lang="hu-HU" sz="1200" dirty="0" smtClean="0"/>
              <a:t>: </a:t>
            </a:r>
            <a:r>
              <a:rPr lang="hu-HU" sz="1200" dirty="0" err="1" smtClean="0"/>
              <a:t>vertikal</a:t>
            </a:r>
            <a:endParaRPr lang="hu-HU" sz="1200" dirty="0" smtClean="0"/>
          </a:p>
          <a:p>
            <a:pPr>
              <a:lnSpc>
                <a:spcPct val="150000"/>
              </a:lnSpc>
            </a:pPr>
            <a:endParaRPr lang="hu-HU" dirty="0" smtClean="0"/>
          </a:p>
        </p:txBody>
      </p:sp>
      <p:cxnSp>
        <p:nvCxnSpPr>
          <p:cNvPr id="9" name="Egyenes összekötő 8"/>
          <p:cNvCxnSpPr/>
          <p:nvPr/>
        </p:nvCxnSpPr>
        <p:spPr>
          <a:xfrm>
            <a:off x="2411760" y="1628800"/>
            <a:ext cx="0" cy="316835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933056"/>
            <a:ext cx="3462908" cy="277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0614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374063" cy="1079500"/>
          </a:xfrm>
        </p:spPr>
        <p:txBody>
          <a:bodyPr/>
          <a:lstStyle/>
          <a:p>
            <a:pPr marL="990600" lvl="1" indent="-533400" eaLnBrk="1" hangingPunct="1">
              <a:buSzTx/>
              <a:buFont typeface="Wingdings" pitchFamily="2" charset="2"/>
              <a:buAutoNum type="alphaLcPeriod"/>
              <a:defRPr/>
            </a:pPr>
            <a:r>
              <a:rPr lang="hu-HU" altLang="hu-HU" sz="2400" i="1" dirty="0" err="1" smtClean="0"/>
              <a:t>Fovea</a:t>
            </a:r>
            <a:r>
              <a:rPr lang="hu-HU" altLang="hu-HU" sz="2400" i="1" dirty="0" smtClean="0"/>
              <a:t> </a:t>
            </a:r>
            <a:r>
              <a:rPr lang="hu-HU" altLang="hu-HU" sz="2400" i="1" dirty="0" err="1" smtClean="0"/>
              <a:t>dentis</a:t>
            </a:r>
            <a:endParaRPr lang="hu-HU" altLang="hu-HU" sz="2400" i="1" dirty="0" smtClean="0"/>
          </a:p>
          <a:p>
            <a:pPr marL="990600" lvl="1" indent="-533400" eaLnBrk="1" hangingPunct="1">
              <a:buSzTx/>
              <a:buFont typeface="Wingdings" pitchFamily="2" charset="2"/>
              <a:buAutoNum type="alphaLcPeriod"/>
              <a:defRPr/>
            </a:pPr>
            <a:r>
              <a:rPr lang="hu-HU" altLang="hu-HU" sz="2400" i="1" dirty="0" smtClean="0"/>
              <a:t>Lig. transversum </a:t>
            </a:r>
            <a:r>
              <a:rPr lang="hu-HU" altLang="hu-HU" sz="2400" i="1" dirty="0" err="1" smtClean="0"/>
              <a:t>atlantis</a:t>
            </a:r>
            <a:endParaRPr lang="hu-HU" altLang="hu-HU" sz="2400" dirty="0" smtClean="0"/>
          </a:p>
        </p:txBody>
      </p:sp>
      <p:pic>
        <p:nvPicPr>
          <p:cNvPr id="37891" name="Picture 3" descr="777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539750" y="1341438"/>
            <a:ext cx="8064500" cy="52451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0" y="3500438"/>
            <a:ext cx="0" cy="2378075"/>
            <a:chOff x="2880" y="2205"/>
            <a:chExt cx="0" cy="1498"/>
          </a:xfrm>
        </p:grpSpPr>
        <p:sp>
          <p:nvSpPr>
            <p:cNvPr id="37893" name="Line 5"/>
            <p:cNvSpPr>
              <a:spLocks noChangeShapeType="1"/>
            </p:cNvSpPr>
            <p:nvPr/>
          </p:nvSpPr>
          <p:spPr bwMode="auto">
            <a:xfrm>
              <a:off x="2880" y="2205"/>
              <a:ext cx="0" cy="49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7894" name="Line 6"/>
            <p:cNvSpPr>
              <a:spLocks noChangeShapeType="1"/>
            </p:cNvSpPr>
            <p:nvPr/>
          </p:nvSpPr>
          <p:spPr bwMode="auto">
            <a:xfrm flipV="1">
              <a:off x="2880" y="3249"/>
              <a:ext cx="0" cy="45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6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08050"/>
            <a:ext cx="8642350" cy="464343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4213" y="1322388"/>
            <a:ext cx="7891462" cy="2763837"/>
            <a:chOff x="431" y="833"/>
            <a:chExt cx="4971" cy="1741"/>
          </a:xfrm>
        </p:grpSpPr>
        <p:sp>
          <p:nvSpPr>
            <p:cNvPr id="44053" name="Freeform 4"/>
            <p:cNvSpPr>
              <a:spLocks/>
            </p:cNvSpPr>
            <p:nvPr/>
          </p:nvSpPr>
          <p:spPr bwMode="auto">
            <a:xfrm>
              <a:off x="1940" y="833"/>
              <a:ext cx="406" cy="862"/>
            </a:xfrm>
            <a:custGeom>
              <a:avLst/>
              <a:gdLst>
                <a:gd name="T0" fmla="*/ 168 w 406"/>
                <a:gd name="T1" fmla="*/ 7 h 862"/>
                <a:gd name="T2" fmla="*/ 169 w 406"/>
                <a:gd name="T3" fmla="*/ 193 h 862"/>
                <a:gd name="T4" fmla="*/ 169 w 406"/>
                <a:gd name="T5" fmla="*/ 284 h 862"/>
                <a:gd name="T6" fmla="*/ 124 w 406"/>
                <a:gd name="T7" fmla="*/ 511 h 862"/>
                <a:gd name="T8" fmla="*/ 78 w 406"/>
                <a:gd name="T9" fmla="*/ 647 h 862"/>
                <a:gd name="T10" fmla="*/ 0 w 406"/>
                <a:gd name="T11" fmla="*/ 847 h 862"/>
                <a:gd name="T12" fmla="*/ 78 w 406"/>
                <a:gd name="T13" fmla="*/ 737 h 862"/>
                <a:gd name="T14" fmla="*/ 172 w 406"/>
                <a:gd name="T15" fmla="*/ 683 h 862"/>
                <a:gd name="T16" fmla="*/ 268 w 406"/>
                <a:gd name="T17" fmla="*/ 679 h 862"/>
                <a:gd name="T18" fmla="*/ 350 w 406"/>
                <a:gd name="T19" fmla="*/ 556 h 862"/>
                <a:gd name="T20" fmla="*/ 400 w 406"/>
                <a:gd name="T21" fmla="*/ 391 h 862"/>
                <a:gd name="T22" fmla="*/ 316 w 406"/>
                <a:gd name="T23" fmla="*/ 235 h 862"/>
                <a:gd name="T24" fmla="*/ 260 w 406"/>
                <a:gd name="T25" fmla="*/ 148 h 862"/>
                <a:gd name="T26" fmla="*/ 168 w 406"/>
                <a:gd name="T27" fmla="*/ 7 h 8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6"/>
                <a:gd name="T43" fmla="*/ 0 h 862"/>
                <a:gd name="T44" fmla="*/ 406 w 406"/>
                <a:gd name="T45" fmla="*/ 862 h 86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6" h="862">
                  <a:moveTo>
                    <a:pt x="168" y="7"/>
                  </a:moveTo>
                  <a:cubicBezTo>
                    <a:pt x="153" y="14"/>
                    <a:pt x="169" y="147"/>
                    <a:pt x="169" y="193"/>
                  </a:cubicBezTo>
                  <a:cubicBezTo>
                    <a:pt x="169" y="239"/>
                    <a:pt x="176" y="231"/>
                    <a:pt x="169" y="284"/>
                  </a:cubicBezTo>
                  <a:cubicBezTo>
                    <a:pt x="162" y="337"/>
                    <a:pt x="139" y="451"/>
                    <a:pt x="124" y="511"/>
                  </a:cubicBezTo>
                  <a:cubicBezTo>
                    <a:pt x="109" y="571"/>
                    <a:pt x="99" y="591"/>
                    <a:pt x="78" y="647"/>
                  </a:cubicBezTo>
                  <a:cubicBezTo>
                    <a:pt x="57" y="703"/>
                    <a:pt x="0" y="832"/>
                    <a:pt x="0" y="847"/>
                  </a:cubicBezTo>
                  <a:cubicBezTo>
                    <a:pt x="0" y="862"/>
                    <a:pt x="49" y="764"/>
                    <a:pt x="78" y="737"/>
                  </a:cubicBezTo>
                  <a:cubicBezTo>
                    <a:pt x="107" y="710"/>
                    <a:pt x="141" y="693"/>
                    <a:pt x="172" y="683"/>
                  </a:cubicBezTo>
                  <a:cubicBezTo>
                    <a:pt x="203" y="673"/>
                    <a:pt x="238" y="700"/>
                    <a:pt x="268" y="679"/>
                  </a:cubicBezTo>
                  <a:cubicBezTo>
                    <a:pt x="298" y="658"/>
                    <a:pt x="328" y="604"/>
                    <a:pt x="350" y="556"/>
                  </a:cubicBezTo>
                  <a:cubicBezTo>
                    <a:pt x="372" y="508"/>
                    <a:pt x="406" y="445"/>
                    <a:pt x="400" y="391"/>
                  </a:cubicBezTo>
                  <a:cubicBezTo>
                    <a:pt x="394" y="337"/>
                    <a:pt x="339" y="275"/>
                    <a:pt x="316" y="235"/>
                  </a:cubicBezTo>
                  <a:cubicBezTo>
                    <a:pt x="293" y="195"/>
                    <a:pt x="285" y="186"/>
                    <a:pt x="260" y="148"/>
                  </a:cubicBezTo>
                  <a:cubicBezTo>
                    <a:pt x="235" y="110"/>
                    <a:pt x="183" y="0"/>
                    <a:pt x="168" y="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4054" name="Freeform 5"/>
            <p:cNvSpPr>
              <a:spLocks/>
            </p:cNvSpPr>
            <p:nvPr/>
          </p:nvSpPr>
          <p:spPr bwMode="auto">
            <a:xfrm>
              <a:off x="3334" y="2381"/>
              <a:ext cx="233" cy="193"/>
            </a:xfrm>
            <a:custGeom>
              <a:avLst/>
              <a:gdLst>
                <a:gd name="T0" fmla="*/ 0 w 233"/>
                <a:gd name="T1" fmla="*/ 51 h 193"/>
                <a:gd name="T2" fmla="*/ 53 w 233"/>
                <a:gd name="T3" fmla="*/ 25 h 193"/>
                <a:gd name="T4" fmla="*/ 101 w 233"/>
                <a:gd name="T5" fmla="*/ 10 h 193"/>
                <a:gd name="T6" fmla="*/ 155 w 233"/>
                <a:gd name="T7" fmla="*/ 1 h 193"/>
                <a:gd name="T8" fmla="*/ 226 w 233"/>
                <a:gd name="T9" fmla="*/ 6 h 193"/>
                <a:gd name="T10" fmla="*/ 197 w 233"/>
                <a:gd name="T11" fmla="*/ 28 h 193"/>
                <a:gd name="T12" fmla="*/ 173 w 233"/>
                <a:gd name="T13" fmla="*/ 82 h 193"/>
                <a:gd name="T14" fmla="*/ 194 w 233"/>
                <a:gd name="T15" fmla="*/ 124 h 193"/>
                <a:gd name="T16" fmla="*/ 212 w 233"/>
                <a:gd name="T17" fmla="*/ 166 h 193"/>
                <a:gd name="T18" fmla="*/ 140 w 233"/>
                <a:gd name="T19" fmla="*/ 184 h 193"/>
                <a:gd name="T20" fmla="*/ 95 w 233"/>
                <a:gd name="T21" fmla="*/ 187 h 193"/>
                <a:gd name="T22" fmla="*/ 101 w 233"/>
                <a:gd name="T23" fmla="*/ 145 h 193"/>
                <a:gd name="T24" fmla="*/ 89 w 233"/>
                <a:gd name="T25" fmla="*/ 112 h 193"/>
                <a:gd name="T26" fmla="*/ 56 w 233"/>
                <a:gd name="T27" fmla="*/ 73 h 193"/>
                <a:gd name="T28" fmla="*/ 0 w 233"/>
                <a:gd name="T29" fmla="*/ 51 h 19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3"/>
                <a:gd name="T46" fmla="*/ 0 h 193"/>
                <a:gd name="T47" fmla="*/ 233 w 233"/>
                <a:gd name="T48" fmla="*/ 193 h 19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3" h="193">
                  <a:moveTo>
                    <a:pt x="0" y="51"/>
                  </a:moveTo>
                  <a:cubicBezTo>
                    <a:pt x="0" y="43"/>
                    <a:pt x="36" y="32"/>
                    <a:pt x="53" y="25"/>
                  </a:cubicBezTo>
                  <a:cubicBezTo>
                    <a:pt x="70" y="18"/>
                    <a:pt x="84" y="14"/>
                    <a:pt x="101" y="10"/>
                  </a:cubicBezTo>
                  <a:cubicBezTo>
                    <a:pt x="118" y="6"/>
                    <a:pt x="134" y="2"/>
                    <a:pt x="155" y="1"/>
                  </a:cubicBezTo>
                  <a:cubicBezTo>
                    <a:pt x="176" y="0"/>
                    <a:pt x="219" y="2"/>
                    <a:pt x="226" y="6"/>
                  </a:cubicBezTo>
                  <a:cubicBezTo>
                    <a:pt x="233" y="10"/>
                    <a:pt x="206" y="15"/>
                    <a:pt x="197" y="28"/>
                  </a:cubicBezTo>
                  <a:cubicBezTo>
                    <a:pt x="188" y="41"/>
                    <a:pt x="174" y="66"/>
                    <a:pt x="173" y="82"/>
                  </a:cubicBezTo>
                  <a:cubicBezTo>
                    <a:pt x="172" y="98"/>
                    <a:pt x="188" y="110"/>
                    <a:pt x="194" y="124"/>
                  </a:cubicBezTo>
                  <a:cubicBezTo>
                    <a:pt x="200" y="138"/>
                    <a:pt x="221" y="156"/>
                    <a:pt x="212" y="166"/>
                  </a:cubicBezTo>
                  <a:cubicBezTo>
                    <a:pt x="203" y="176"/>
                    <a:pt x="159" y="181"/>
                    <a:pt x="140" y="184"/>
                  </a:cubicBezTo>
                  <a:cubicBezTo>
                    <a:pt x="121" y="187"/>
                    <a:pt x="101" y="193"/>
                    <a:pt x="95" y="187"/>
                  </a:cubicBezTo>
                  <a:cubicBezTo>
                    <a:pt x="89" y="181"/>
                    <a:pt x="102" y="157"/>
                    <a:pt x="101" y="145"/>
                  </a:cubicBezTo>
                  <a:cubicBezTo>
                    <a:pt x="100" y="133"/>
                    <a:pt x="97" y="124"/>
                    <a:pt x="89" y="112"/>
                  </a:cubicBezTo>
                  <a:cubicBezTo>
                    <a:pt x="81" y="100"/>
                    <a:pt x="71" y="83"/>
                    <a:pt x="56" y="73"/>
                  </a:cubicBezTo>
                  <a:cubicBezTo>
                    <a:pt x="41" y="63"/>
                    <a:pt x="12" y="56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4055" name="Line 6"/>
            <p:cNvSpPr>
              <a:spLocks noChangeShapeType="1"/>
            </p:cNvSpPr>
            <p:nvPr/>
          </p:nvSpPr>
          <p:spPr bwMode="auto">
            <a:xfrm>
              <a:off x="431" y="1389"/>
              <a:ext cx="1451" cy="0"/>
            </a:xfrm>
            <a:prstGeom prst="line">
              <a:avLst/>
            </a:prstGeom>
            <a:noFill/>
            <a:ln w="28575">
              <a:solidFill>
                <a:srgbClr val="6666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4056" name="Line 7"/>
            <p:cNvSpPr>
              <a:spLocks noChangeShapeType="1"/>
            </p:cNvSpPr>
            <p:nvPr/>
          </p:nvSpPr>
          <p:spPr bwMode="auto">
            <a:xfrm>
              <a:off x="3950" y="2386"/>
              <a:ext cx="1452" cy="0"/>
            </a:xfrm>
            <a:prstGeom prst="line">
              <a:avLst/>
            </a:prstGeom>
            <a:noFill/>
            <a:ln w="28575">
              <a:solidFill>
                <a:srgbClr val="6666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68313" y="2657475"/>
            <a:ext cx="6985000" cy="2846388"/>
            <a:chOff x="295" y="1674"/>
            <a:chExt cx="4400" cy="1793"/>
          </a:xfrm>
        </p:grpSpPr>
        <p:sp>
          <p:nvSpPr>
            <p:cNvPr id="44047" name="Freeform 9"/>
            <p:cNvSpPr>
              <a:spLocks/>
            </p:cNvSpPr>
            <p:nvPr/>
          </p:nvSpPr>
          <p:spPr bwMode="auto">
            <a:xfrm>
              <a:off x="1714" y="1674"/>
              <a:ext cx="325" cy="1793"/>
            </a:xfrm>
            <a:custGeom>
              <a:avLst/>
              <a:gdLst>
                <a:gd name="T0" fmla="*/ 224 w 325"/>
                <a:gd name="T1" fmla="*/ 0 h 1793"/>
                <a:gd name="T2" fmla="*/ 188 w 325"/>
                <a:gd name="T3" fmla="*/ 84 h 1793"/>
                <a:gd name="T4" fmla="*/ 188 w 325"/>
                <a:gd name="T5" fmla="*/ 177 h 1793"/>
                <a:gd name="T6" fmla="*/ 188 w 325"/>
                <a:gd name="T7" fmla="*/ 225 h 1793"/>
                <a:gd name="T8" fmla="*/ 197 w 325"/>
                <a:gd name="T9" fmla="*/ 276 h 1793"/>
                <a:gd name="T10" fmla="*/ 194 w 325"/>
                <a:gd name="T11" fmla="*/ 342 h 1793"/>
                <a:gd name="T12" fmla="*/ 191 w 325"/>
                <a:gd name="T13" fmla="*/ 384 h 1793"/>
                <a:gd name="T14" fmla="*/ 182 w 325"/>
                <a:gd name="T15" fmla="*/ 495 h 1793"/>
                <a:gd name="T16" fmla="*/ 168 w 325"/>
                <a:gd name="T17" fmla="*/ 577 h 1793"/>
                <a:gd name="T18" fmla="*/ 149 w 325"/>
                <a:gd name="T19" fmla="*/ 657 h 1793"/>
                <a:gd name="T20" fmla="*/ 123 w 325"/>
                <a:gd name="T21" fmla="*/ 758 h 1793"/>
                <a:gd name="T22" fmla="*/ 80 w 325"/>
                <a:gd name="T23" fmla="*/ 852 h 1793"/>
                <a:gd name="T24" fmla="*/ 38 w 325"/>
                <a:gd name="T25" fmla="*/ 960 h 1793"/>
                <a:gd name="T26" fmla="*/ 17 w 325"/>
                <a:gd name="T27" fmla="*/ 1167 h 1793"/>
                <a:gd name="T28" fmla="*/ 17 w 325"/>
                <a:gd name="T29" fmla="*/ 1260 h 1793"/>
                <a:gd name="T30" fmla="*/ 17 w 325"/>
                <a:gd name="T31" fmla="*/ 1386 h 1793"/>
                <a:gd name="T32" fmla="*/ 5 w 325"/>
                <a:gd name="T33" fmla="*/ 1728 h 1793"/>
                <a:gd name="T34" fmla="*/ 50 w 325"/>
                <a:gd name="T35" fmla="*/ 1722 h 1793"/>
                <a:gd name="T36" fmla="*/ 77 w 325"/>
                <a:gd name="T37" fmla="*/ 1302 h 1793"/>
                <a:gd name="T38" fmla="*/ 77 w 325"/>
                <a:gd name="T39" fmla="*/ 1212 h 1793"/>
                <a:gd name="T40" fmla="*/ 77 w 325"/>
                <a:gd name="T41" fmla="*/ 1166 h 1793"/>
                <a:gd name="T42" fmla="*/ 77 w 325"/>
                <a:gd name="T43" fmla="*/ 1076 h 1793"/>
                <a:gd name="T44" fmla="*/ 80 w 325"/>
                <a:gd name="T45" fmla="*/ 984 h 1793"/>
                <a:gd name="T46" fmla="*/ 119 w 325"/>
                <a:gd name="T47" fmla="*/ 879 h 1793"/>
                <a:gd name="T48" fmla="*/ 152 w 325"/>
                <a:gd name="T49" fmla="*/ 816 h 1793"/>
                <a:gd name="T50" fmla="*/ 179 w 325"/>
                <a:gd name="T51" fmla="*/ 768 h 1793"/>
                <a:gd name="T52" fmla="*/ 239 w 325"/>
                <a:gd name="T53" fmla="*/ 633 h 1793"/>
                <a:gd name="T54" fmla="*/ 287 w 325"/>
                <a:gd name="T55" fmla="*/ 561 h 1793"/>
                <a:gd name="T56" fmla="*/ 304 w 325"/>
                <a:gd name="T57" fmla="*/ 441 h 1793"/>
                <a:gd name="T58" fmla="*/ 304 w 325"/>
                <a:gd name="T59" fmla="*/ 395 h 1793"/>
                <a:gd name="T60" fmla="*/ 304 w 325"/>
                <a:gd name="T61" fmla="*/ 350 h 1793"/>
                <a:gd name="T62" fmla="*/ 304 w 325"/>
                <a:gd name="T63" fmla="*/ 305 h 1793"/>
                <a:gd name="T64" fmla="*/ 317 w 325"/>
                <a:gd name="T65" fmla="*/ 216 h 1793"/>
                <a:gd name="T66" fmla="*/ 257 w 325"/>
                <a:gd name="T67" fmla="*/ 183 h 1793"/>
                <a:gd name="T68" fmla="*/ 233 w 325"/>
                <a:gd name="T69" fmla="*/ 153 h 1793"/>
                <a:gd name="T70" fmla="*/ 213 w 325"/>
                <a:gd name="T71" fmla="*/ 123 h 1793"/>
                <a:gd name="T72" fmla="*/ 213 w 325"/>
                <a:gd name="T73" fmla="*/ 78 h 1793"/>
                <a:gd name="T74" fmla="*/ 224 w 325"/>
                <a:gd name="T75" fmla="*/ 0 h 17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1793"/>
                <a:gd name="T116" fmla="*/ 325 w 325"/>
                <a:gd name="T117" fmla="*/ 1793 h 179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1793">
                  <a:moveTo>
                    <a:pt x="224" y="0"/>
                  </a:moveTo>
                  <a:cubicBezTo>
                    <a:pt x="220" y="1"/>
                    <a:pt x="194" y="55"/>
                    <a:pt x="188" y="84"/>
                  </a:cubicBezTo>
                  <a:cubicBezTo>
                    <a:pt x="182" y="113"/>
                    <a:pt x="188" y="154"/>
                    <a:pt x="188" y="177"/>
                  </a:cubicBezTo>
                  <a:cubicBezTo>
                    <a:pt x="188" y="200"/>
                    <a:pt x="187" y="209"/>
                    <a:pt x="188" y="225"/>
                  </a:cubicBezTo>
                  <a:cubicBezTo>
                    <a:pt x="189" y="241"/>
                    <a:pt x="196" y="257"/>
                    <a:pt x="197" y="276"/>
                  </a:cubicBezTo>
                  <a:cubicBezTo>
                    <a:pt x="198" y="295"/>
                    <a:pt x="195" y="324"/>
                    <a:pt x="194" y="342"/>
                  </a:cubicBezTo>
                  <a:cubicBezTo>
                    <a:pt x="193" y="360"/>
                    <a:pt x="193" y="359"/>
                    <a:pt x="191" y="384"/>
                  </a:cubicBezTo>
                  <a:cubicBezTo>
                    <a:pt x="189" y="409"/>
                    <a:pt x="186" y="463"/>
                    <a:pt x="182" y="495"/>
                  </a:cubicBezTo>
                  <a:cubicBezTo>
                    <a:pt x="178" y="527"/>
                    <a:pt x="173" y="550"/>
                    <a:pt x="168" y="577"/>
                  </a:cubicBezTo>
                  <a:cubicBezTo>
                    <a:pt x="163" y="604"/>
                    <a:pt x="156" y="627"/>
                    <a:pt x="149" y="657"/>
                  </a:cubicBezTo>
                  <a:cubicBezTo>
                    <a:pt x="142" y="687"/>
                    <a:pt x="134" y="726"/>
                    <a:pt x="123" y="758"/>
                  </a:cubicBezTo>
                  <a:cubicBezTo>
                    <a:pt x="112" y="790"/>
                    <a:pt x="94" y="818"/>
                    <a:pt x="80" y="852"/>
                  </a:cubicBezTo>
                  <a:cubicBezTo>
                    <a:pt x="66" y="886"/>
                    <a:pt x="48" y="908"/>
                    <a:pt x="38" y="960"/>
                  </a:cubicBezTo>
                  <a:cubicBezTo>
                    <a:pt x="28" y="1012"/>
                    <a:pt x="20" y="1117"/>
                    <a:pt x="17" y="1167"/>
                  </a:cubicBezTo>
                  <a:cubicBezTo>
                    <a:pt x="14" y="1217"/>
                    <a:pt x="17" y="1224"/>
                    <a:pt x="17" y="1260"/>
                  </a:cubicBezTo>
                  <a:cubicBezTo>
                    <a:pt x="17" y="1296"/>
                    <a:pt x="19" y="1308"/>
                    <a:pt x="17" y="1386"/>
                  </a:cubicBezTo>
                  <a:cubicBezTo>
                    <a:pt x="15" y="1464"/>
                    <a:pt x="0" y="1672"/>
                    <a:pt x="5" y="1728"/>
                  </a:cubicBezTo>
                  <a:cubicBezTo>
                    <a:pt x="10" y="1784"/>
                    <a:pt x="38" y="1793"/>
                    <a:pt x="50" y="1722"/>
                  </a:cubicBezTo>
                  <a:cubicBezTo>
                    <a:pt x="62" y="1651"/>
                    <a:pt x="72" y="1387"/>
                    <a:pt x="77" y="1302"/>
                  </a:cubicBezTo>
                  <a:cubicBezTo>
                    <a:pt x="82" y="1217"/>
                    <a:pt x="77" y="1235"/>
                    <a:pt x="77" y="1212"/>
                  </a:cubicBezTo>
                  <a:cubicBezTo>
                    <a:pt x="77" y="1189"/>
                    <a:pt x="77" y="1189"/>
                    <a:pt x="77" y="1166"/>
                  </a:cubicBezTo>
                  <a:cubicBezTo>
                    <a:pt x="77" y="1143"/>
                    <a:pt x="76" y="1106"/>
                    <a:pt x="77" y="1076"/>
                  </a:cubicBezTo>
                  <a:cubicBezTo>
                    <a:pt x="78" y="1046"/>
                    <a:pt x="73" y="1017"/>
                    <a:pt x="80" y="984"/>
                  </a:cubicBezTo>
                  <a:cubicBezTo>
                    <a:pt x="87" y="951"/>
                    <a:pt x="107" y="907"/>
                    <a:pt x="119" y="879"/>
                  </a:cubicBezTo>
                  <a:cubicBezTo>
                    <a:pt x="131" y="851"/>
                    <a:pt x="142" y="834"/>
                    <a:pt x="152" y="816"/>
                  </a:cubicBezTo>
                  <a:cubicBezTo>
                    <a:pt x="162" y="798"/>
                    <a:pt x="164" y="798"/>
                    <a:pt x="179" y="768"/>
                  </a:cubicBezTo>
                  <a:cubicBezTo>
                    <a:pt x="194" y="738"/>
                    <a:pt x="221" y="668"/>
                    <a:pt x="239" y="633"/>
                  </a:cubicBezTo>
                  <a:cubicBezTo>
                    <a:pt x="257" y="598"/>
                    <a:pt x="276" y="593"/>
                    <a:pt x="287" y="561"/>
                  </a:cubicBezTo>
                  <a:cubicBezTo>
                    <a:pt x="298" y="529"/>
                    <a:pt x="301" y="469"/>
                    <a:pt x="304" y="441"/>
                  </a:cubicBezTo>
                  <a:cubicBezTo>
                    <a:pt x="307" y="413"/>
                    <a:pt x="304" y="410"/>
                    <a:pt x="304" y="395"/>
                  </a:cubicBezTo>
                  <a:cubicBezTo>
                    <a:pt x="304" y="380"/>
                    <a:pt x="304" y="365"/>
                    <a:pt x="304" y="350"/>
                  </a:cubicBezTo>
                  <a:cubicBezTo>
                    <a:pt x="304" y="335"/>
                    <a:pt x="302" y="327"/>
                    <a:pt x="304" y="305"/>
                  </a:cubicBezTo>
                  <a:cubicBezTo>
                    <a:pt x="306" y="283"/>
                    <a:pt x="325" y="236"/>
                    <a:pt x="317" y="216"/>
                  </a:cubicBezTo>
                  <a:cubicBezTo>
                    <a:pt x="309" y="196"/>
                    <a:pt x="271" y="193"/>
                    <a:pt x="257" y="183"/>
                  </a:cubicBezTo>
                  <a:cubicBezTo>
                    <a:pt x="243" y="173"/>
                    <a:pt x="240" y="163"/>
                    <a:pt x="233" y="153"/>
                  </a:cubicBezTo>
                  <a:cubicBezTo>
                    <a:pt x="226" y="143"/>
                    <a:pt x="216" y="135"/>
                    <a:pt x="213" y="123"/>
                  </a:cubicBezTo>
                  <a:cubicBezTo>
                    <a:pt x="210" y="111"/>
                    <a:pt x="211" y="98"/>
                    <a:pt x="213" y="78"/>
                  </a:cubicBezTo>
                  <a:cubicBezTo>
                    <a:pt x="215" y="58"/>
                    <a:pt x="231" y="0"/>
                    <a:pt x="224" y="0"/>
                  </a:cubicBez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4048" name="Freeform 10"/>
            <p:cNvSpPr>
              <a:spLocks/>
            </p:cNvSpPr>
            <p:nvPr/>
          </p:nvSpPr>
          <p:spPr bwMode="auto">
            <a:xfrm>
              <a:off x="3010" y="2679"/>
              <a:ext cx="181" cy="779"/>
            </a:xfrm>
            <a:custGeom>
              <a:avLst/>
              <a:gdLst>
                <a:gd name="T0" fmla="*/ 89 w 181"/>
                <a:gd name="T1" fmla="*/ 33 h 779"/>
                <a:gd name="T2" fmla="*/ 68 w 181"/>
                <a:gd name="T3" fmla="*/ 96 h 779"/>
                <a:gd name="T4" fmla="*/ 50 w 181"/>
                <a:gd name="T5" fmla="*/ 168 h 779"/>
                <a:gd name="T6" fmla="*/ 32 w 181"/>
                <a:gd name="T7" fmla="*/ 240 h 779"/>
                <a:gd name="T8" fmla="*/ 20 w 181"/>
                <a:gd name="T9" fmla="*/ 324 h 779"/>
                <a:gd name="T10" fmla="*/ 6 w 181"/>
                <a:gd name="T11" fmla="*/ 479 h 779"/>
                <a:gd name="T12" fmla="*/ 6 w 181"/>
                <a:gd name="T13" fmla="*/ 570 h 779"/>
                <a:gd name="T14" fmla="*/ 6 w 181"/>
                <a:gd name="T15" fmla="*/ 751 h 779"/>
                <a:gd name="T16" fmla="*/ 41 w 181"/>
                <a:gd name="T17" fmla="*/ 741 h 779"/>
                <a:gd name="T18" fmla="*/ 51 w 181"/>
                <a:gd name="T19" fmla="*/ 660 h 779"/>
                <a:gd name="T20" fmla="*/ 51 w 181"/>
                <a:gd name="T21" fmla="*/ 524 h 779"/>
                <a:gd name="T22" fmla="*/ 51 w 181"/>
                <a:gd name="T23" fmla="*/ 388 h 779"/>
                <a:gd name="T24" fmla="*/ 74 w 181"/>
                <a:gd name="T25" fmla="*/ 294 h 779"/>
                <a:gd name="T26" fmla="*/ 101 w 181"/>
                <a:gd name="T27" fmla="*/ 225 h 779"/>
                <a:gd name="T28" fmla="*/ 167 w 181"/>
                <a:gd name="T29" fmla="*/ 165 h 779"/>
                <a:gd name="T30" fmla="*/ 176 w 181"/>
                <a:gd name="T31" fmla="*/ 51 h 779"/>
                <a:gd name="T32" fmla="*/ 134 w 181"/>
                <a:gd name="T33" fmla="*/ 42 h 779"/>
                <a:gd name="T34" fmla="*/ 104 w 181"/>
                <a:gd name="T35" fmla="*/ 0 h 779"/>
                <a:gd name="T36" fmla="*/ 89 w 181"/>
                <a:gd name="T37" fmla="*/ 33 h 7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1"/>
                <a:gd name="T58" fmla="*/ 0 h 779"/>
                <a:gd name="T59" fmla="*/ 181 w 181"/>
                <a:gd name="T60" fmla="*/ 779 h 77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1" h="779">
                  <a:moveTo>
                    <a:pt x="89" y="33"/>
                  </a:moveTo>
                  <a:cubicBezTo>
                    <a:pt x="85" y="43"/>
                    <a:pt x="74" y="74"/>
                    <a:pt x="68" y="96"/>
                  </a:cubicBezTo>
                  <a:cubicBezTo>
                    <a:pt x="62" y="118"/>
                    <a:pt x="56" y="144"/>
                    <a:pt x="50" y="168"/>
                  </a:cubicBezTo>
                  <a:cubicBezTo>
                    <a:pt x="44" y="192"/>
                    <a:pt x="37" y="214"/>
                    <a:pt x="32" y="240"/>
                  </a:cubicBezTo>
                  <a:cubicBezTo>
                    <a:pt x="27" y="266"/>
                    <a:pt x="24" y="284"/>
                    <a:pt x="20" y="324"/>
                  </a:cubicBezTo>
                  <a:cubicBezTo>
                    <a:pt x="16" y="364"/>
                    <a:pt x="8" y="438"/>
                    <a:pt x="6" y="479"/>
                  </a:cubicBezTo>
                  <a:cubicBezTo>
                    <a:pt x="4" y="520"/>
                    <a:pt x="6" y="525"/>
                    <a:pt x="6" y="570"/>
                  </a:cubicBezTo>
                  <a:cubicBezTo>
                    <a:pt x="6" y="615"/>
                    <a:pt x="0" y="723"/>
                    <a:pt x="6" y="751"/>
                  </a:cubicBezTo>
                  <a:cubicBezTo>
                    <a:pt x="12" y="779"/>
                    <a:pt x="34" y="756"/>
                    <a:pt x="41" y="741"/>
                  </a:cubicBezTo>
                  <a:cubicBezTo>
                    <a:pt x="48" y="726"/>
                    <a:pt x="49" y="696"/>
                    <a:pt x="51" y="660"/>
                  </a:cubicBezTo>
                  <a:cubicBezTo>
                    <a:pt x="53" y="624"/>
                    <a:pt x="51" y="569"/>
                    <a:pt x="51" y="524"/>
                  </a:cubicBezTo>
                  <a:cubicBezTo>
                    <a:pt x="51" y="479"/>
                    <a:pt x="47" y="426"/>
                    <a:pt x="51" y="388"/>
                  </a:cubicBezTo>
                  <a:cubicBezTo>
                    <a:pt x="55" y="350"/>
                    <a:pt x="66" y="321"/>
                    <a:pt x="74" y="294"/>
                  </a:cubicBezTo>
                  <a:cubicBezTo>
                    <a:pt x="82" y="267"/>
                    <a:pt x="86" y="246"/>
                    <a:pt x="101" y="225"/>
                  </a:cubicBezTo>
                  <a:cubicBezTo>
                    <a:pt x="116" y="204"/>
                    <a:pt x="154" y="194"/>
                    <a:pt x="167" y="165"/>
                  </a:cubicBezTo>
                  <a:cubicBezTo>
                    <a:pt x="180" y="136"/>
                    <a:pt x="181" y="71"/>
                    <a:pt x="176" y="51"/>
                  </a:cubicBezTo>
                  <a:cubicBezTo>
                    <a:pt x="171" y="31"/>
                    <a:pt x="146" y="51"/>
                    <a:pt x="134" y="42"/>
                  </a:cubicBezTo>
                  <a:cubicBezTo>
                    <a:pt x="122" y="33"/>
                    <a:pt x="110" y="9"/>
                    <a:pt x="104" y="0"/>
                  </a:cubicBezTo>
                  <a:cubicBezTo>
                    <a:pt x="104" y="0"/>
                    <a:pt x="89" y="33"/>
                    <a:pt x="89" y="33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4049" name="Text Box 11"/>
            <p:cNvSpPr txBox="1">
              <a:spLocks noChangeArrowheads="1"/>
            </p:cNvSpPr>
            <p:nvPr/>
          </p:nvSpPr>
          <p:spPr bwMode="auto">
            <a:xfrm>
              <a:off x="295" y="2659"/>
              <a:ext cx="108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altLang="hu-HU" sz="1200" b="1" dirty="0" smtClean="0">
                  <a:solidFill>
                    <a:srgbClr val="0033CC"/>
                  </a:solidFill>
                </a:rPr>
                <a:t>Lig. longitudinale </a:t>
              </a:r>
              <a:r>
                <a:rPr lang="hu-HU" altLang="hu-HU" sz="1200" b="1" dirty="0" err="1" smtClean="0">
                  <a:solidFill>
                    <a:srgbClr val="0033CC"/>
                  </a:solidFill>
                </a:rPr>
                <a:t>ant</a:t>
              </a:r>
              <a:r>
                <a:rPr lang="hu-HU" altLang="hu-HU" sz="1200" b="1" dirty="0" smtClean="0">
                  <a:solidFill>
                    <a:srgbClr val="0033CC"/>
                  </a:solidFill>
                </a:rPr>
                <a:t>.</a:t>
              </a:r>
              <a:endParaRPr lang="hu-HU" altLang="hu-HU" sz="1200" b="1" dirty="0">
                <a:solidFill>
                  <a:srgbClr val="0033CC"/>
                </a:solidFill>
              </a:endParaRPr>
            </a:p>
          </p:txBody>
        </p:sp>
        <p:sp>
          <p:nvSpPr>
            <p:cNvPr id="44050" name="Line 12"/>
            <p:cNvSpPr>
              <a:spLocks noChangeShapeType="1"/>
            </p:cNvSpPr>
            <p:nvPr/>
          </p:nvSpPr>
          <p:spPr bwMode="auto">
            <a:xfrm>
              <a:off x="1338" y="2750"/>
              <a:ext cx="363" cy="0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4051" name="Text Box 13"/>
            <p:cNvSpPr txBox="1">
              <a:spLocks noChangeArrowheads="1"/>
            </p:cNvSpPr>
            <p:nvPr/>
          </p:nvSpPr>
          <p:spPr bwMode="auto">
            <a:xfrm>
              <a:off x="3878" y="3067"/>
              <a:ext cx="81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altLang="hu-HU" sz="1200" b="1" dirty="0" err="1" smtClean="0">
                  <a:solidFill>
                    <a:srgbClr val="FF9900"/>
                  </a:solidFill>
                </a:rPr>
                <a:t>Ligg</a:t>
              </a:r>
              <a:r>
                <a:rPr lang="hu-HU" altLang="hu-HU" sz="1200" b="1" dirty="0">
                  <a:solidFill>
                    <a:srgbClr val="FF9900"/>
                  </a:solidFill>
                </a:rPr>
                <a:t>. </a:t>
              </a:r>
              <a:r>
                <a:rPr lang="hu-HU" altLang="hu-HU" sz="1200" b="1" dirty="0" err="1">
                  <a:solidFill>
                    <a:srgbClr val="FF9900"/>
                  </a:solidFill>
                </a:rPr>
                <a:t>flava</a:t>
              </a:r>
              <a:endParaRPr lang="hu-HU" altLang="hu-HU" sz="1200" b="1" dirty="0">
                <a:solidFill>
                  <a:srgbClr val="FF9900"/>
                </a:solidFill>
              </a:endParaRPr>
            </a:p>
          </p:txBody>
        </p:sp>
        <p:sp>
          <p:nvSpPr>
            <p:cNvPr id="44052" name="Line 14"/>
            <p:cNvSpPr>
              <a:spLocks noChangeShapeType="1"/>
            </p:cNvSpPr>
            <p:nvPr/>
          </p:nvSpPr>
          <p:spPr bwMode="auto">
            <a:xfrm flipH="1" flipV="1">
              <a:off x="3107" y="3067"/>
              <a:ext cx="771" cy="91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849688" y="2041525"/>
            <a:ext cx="4899025" cy="1830388"/>
            <a:chOff x="2425" y="1286"/>
            <a:chExt cx="3086" cy="1153"/>
          </a:xfrm>
        </p:grpSpPr>
        <p:sp>
          <p:nvSpPr>
            <p:cNvPr id="44045" name="Freeform 16"/>
            <p:cNvSpPr>
              <a:spLocks/>
            </p:cNvSpPr>
            <p:nvPr/>
          </p:nvSpPr>
          <p:spPr bwMode="auto">
            <a:xfrm>
              <a:off x="2425" y="1286"/>
              <a:ext cx="224" cy="1153"/>
            </a:xfrm>
            <a:custGeom>
              <a:avLst/>
              <a:gdLst>
                <a:gd name="T0" fmla="*/ 79 w 224"/>
                <a:gd name="T1" fmla="*/ 6 h 1153"/>
                <a:gd name="T2" fmla="*/ 101 w 224"/>
                <a:gd name="T3" fmla="*/ 109 h 1153"/>
                <a:gd name="T4" fmla="*/ 104 w 224"/>
                <a:gd name="T5" fmla="*/ 175 h 1153"/>
                <a:gd name="T6" fmla="*/ 107 w 224"/>
                <a:gd name="T7" fmla="*/ 238 h 1153"/>
                <a:gd name="T8" fmla="*/ 128 w 224"/>
                <a:gd name="T9" fmla="*/ 313 h 1153"/>
                <a:gd name="T10" fmla="*/ 158 w 224"/>
                <a:gd name="T11" fmla="*/ 403 h 1153"/>
                <a:gd name="T12" fmla="*/ 183 w 224"/>
                <a:gd name="T13" fmla="*/ 466 h 1153"/>
                <a:gd name="T14" fmla="*/ 219 w 224"/>
                <a:gd name="T15" fmla="*/ 606 h 1153"/>
                <a:gd name="T16" fmla="*/ 215 w 224"/>
                <a:gd name="T17" fmla="*/ 722 h 1153"/>
                <a:gd name="T18" fmla="*/ 183 w 224"/>
                <a:gd name="T19" fmla="*/ 829 h 1153"/>
                <a:gd name="T20" fmla="*/ 147 w 224"/>
                <a:gd name="T21" fmla="*/ 874 h 1153"/>
                <a:gd name="T22" fmla="*/ 83 w 224"/>
                <a:gd name="T23" fmla="*/ 1014 h 1153"/>
                <a:gd name="T24" fmla="*/ 39 w 224"/>
                <a:gd name="T25" fmla="*/ 1098 h 1153"/>
                <a:gd name="T26" fmla="*/ 1 w 224"/>
                <a:gd name="T27" fmla="*/ 1146 h 1153"/>
                <a:gd name="T28" fmla="*/ 47 w 224"/>
                <a:gd name="T29" fmla="*/ 1055 h 1153"/>
                <a:gd name="T30" fmla="*/ 92 w 224"/>
                <a:gd name="T31" fmla="*/ 965 h 1153"/>
                <a:gd name="T32" fmla="*/ 123 w 224"/>
                <a:gd name="T33" fmla="*/ 866 h 1153"/>
                <a:gd name="T34" fmla="*/ 123 w 224"/>
                <a:gd name="T35" fmla="*/ 806 h 1153"/>
                <a:gd name="T36" fmla="*/ 137 w 224"/>
                <a:gd name="T37" fmla="*/ 738 h 1153"/>
                <a:gd name="T38" fmla="*/ 163 w 224"/>
                <a:gd name="T39" fmla="*/ 634 h 1153"/>
                <a:gd name="T40" fmla="*/ 173 w 224"/>
                <a:gd name="T41" fmla="*/ 511 h 1153"/>
                <a:gd name="T42" fmla="*/ 155 w 224"/>
                <a:gd name="T43" fmla="*/ 451 h 1153"/>
                <a:gd name="T44" fmla="*/ 125 w 224"/>
                <a:gd name="T45" fmla="*/ 364 h 1153"/>
                <a:gd name="T46" fmla="*/ 95 w 224"/>
                <a:gd name="T47" fmla="*/ 271 h 1153"/>
                <a:gd name="T48" fmla="*/ 80 w 224"/>
                <a:gd name="T49" fmla="*/ 145 h 1153"/>
                <a:gd name="T50" fmla="*/ 79 w 224"/>
                <a:gd name="T51" fmla="*/ 66 h 1153"/>
                <a:gd name="T52" fmla="*/ 79 w 224"/>
                <a:gd name="T53" fmla="*/ 6 h 115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4"/>
                <a:gd name="T82" fmla="*/ 0 h 1153"/>
                <a:gd name="T83" fmla="*/ 224 w 224"/>
                <a:gd name="T84" fmla="*/ 1153 h 115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4" h="1153">
                  <a:moveTo>
                    <a:pt x="79" y="6"/>
                  </a:moveTo>
                  <a:cubicBezTo>
                    <a:pt x="83" y="13"/>
                    <a:pt x="97" y="81"/>
                    <a:pt x="101" y="109"/>
                  </a:cubicBezTo>
                  <a:cubicBezTo>
                    <a:pt x="105" y="137"/>
                    <a:pt x="103" y="154"/>
                    <a:pt x="104" y="175"/>
                  </a:cubicBezTo>
                  <a:cubicBezTo>
                    <a:pt x="105" y="196"/>
                    <a:pt x="103" y="215"/>
                    <a:pt x="107" y="238"/>
                  </a:cubicBezTo>
                  <a:cubicBezTo>
                    <a:pt x="111" y="261"/>
                    <a:pt x="120" y="286"/>
                    <a:pt x="128" y="313"/>
                  </a:cubicBezTo>
                  <a:cubicBezTo>
                    <a:pt x="136" y="340"/>
                    <a:pt x="149" y="378"/>
                    <a:pt x="158" y="403"/>
                  </a:cubicBezTo>
                  <a:cubicBezTo>
                    <a:pt x="167" y="428"/>
                    <a:pt x="173" y="432"/>
                    <a:pt x="183" y="466"/>
                  </a:cubicBezTo>
                  <a:cubicBezTo>
                    <a:pt x="193" y="500"/>
                    <a:pt x="214" y="563"/>
                    <a:pt x="219" y="606"/>
                  </a:cubicBezTo>
                  <a:cubicBezTo>
                    <a:pt x="224" y="649"/>
                    <a:pt x="221" y="685"/>
                    <a:pt x="215" y="722"/>
                  </a:cubicBezTo>
                  <a:cubicBezTo>
                    <a:pt x="209" y="759"/>
                    <a:pt x="194" y="804"/>
                    <a:pt x="183" y="829"/>
                  </a:cubicBezTo>
                  <a:cubicBezTo>
                    <a:pt x="172" y="854"/>
                    <a:pt x="164" y="843"/>
                    <a:pt x="147" y="874"/>
                  </a:cubicBezTo>
                  <a:cubicBezTo>
                    <a:pt x="130" y="905"/>
                    <a:pt x="101" y="977"/>
                    <a:pt x="83" y="1014"/>
                  </a:cubicBezTo>
                  <a:cubicBezTo>
                    <a:pt x="65" y="1051"/>
                    <a:pt x="53" y="1076"/>
                    <a:pt x="39" y="1098"/>
                  </a:cubicBezTo>
                  <a:cubicBezTo>
                    <a:pt x="25" y="1120"/>
                    <a:pt x="0" y="1153"/>
                    <a:pt x="1" y="1146"/>
                  </a:cubicBezTo>
                  <a:cubicBezTo>
                    <a:pt x="2" y="1139"/>
                    <a:pt x="32" y="1085"/>
                    <a:pt x="47" y="1055"/>
                  </a:cubicBezTo>
                  <a:cubicBezTo>
                    <a:pt x="62" y="1025"/>
                    <a:pt x="79" y="996"/>
                    <a:pt x="92" y="965"/>
                  </a:cubicBezTo>
                  <a:cubicBezTo>
                    <a:pt x="105" y="934"/>
                    <a:pt x="118" y="892"/>
                    <a:pt x="123" y="866"/>
                  </a:cubicBezTo>
                  <a:cubicBezTo>
                    <a:pt x="128" y="840"/>
                    <a:pt x="121" y="827"/>
                    <a:pt x="123" y="806"/>
                  </a:cubicBezTo>
                  <a:cubicBezTo>
                    <a:pt x="125" y="785"/>
                    <a:pt x="130" y="767"/>
                    <a:pt x="137" y="738"/>
                  </a:cubicBezTo>
                  <a:cubicBezTo>
                    <a:pt x="144" y="709"/>
                    <a:pt x="157" y="672"/>
                    <a:pt x="163" y="634"/>
                  </a:cubicBezTo>
                  <a:cubicBezTo>
                    <a:pt x="169" y="596"/>
                    <a:pt x="174" y="541"/>
                    <a:pt x="173" y="511"/>
                  </a:cubicBezTo>
                  <a:cubicBezTo>
                    <a:pt x="172" y="481"/>
                    <a:pt x="163" y="475"/>
                    <a:pt x="155" y="451"/>
                  </a:cubicBezTo>
                  <a:cubicBezTo>
                    <a:pt x="147" y="427"/>
                    <a:pt x="135" y="394"/>
                    <a:pt x="125" y="364"/>
                  </a:cubicBezTo>
                  <a:cubicBezTo>
                    <a:pt x="115" y="334"/>
                    <a:pt x="102" y="307"/>
                    <a:pt x="95" y="271"/>
                  </a:cubicBezTo>
                  <a:cubicBezTo>
                    <a:pt x="88" y="235"/>
                    <a:pt x="83" y="179"/>
                    <a:pt x="80" y="145"/>
                  </a:cubicBezTo>
                  <a:cubicBezTo>
                    <a:pt x="77" y="111"/>
                    <a:pt x="79" y="89"/>
                    <a:pt x="79" y="66"/>
                  </a:cubicBezTo>
                  <a:cubicBezTo>
                    <a:pt x="79" y="43"/>
                    <a:pt x="74" y="0"/>
                    <a:pt x="79" y="6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4046" name="Line 17"/>
            <p:cNvSpPr>
              <a:spLocks noChangeShapeType="1"/>
            </p:cNvSpPr>
            <p:nvPr/>
          </p:nvSpPr>
          <p:spPr bwMode="auto">
            <a:xfrm>
              <a:off x="4649" y="1888"/>
              <a:ext cx="862" cy="0"/>
            </a:xfrm>
            <a:prstGeom prst="line">
              <a:avLst/>
            </a:prstGeom>
            <a:noFill/>
            <a:ln w="28575">
              <a:solidFill>
                <a:srgbClr val="66FF33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3770313" y="1828800"/>
            <a:ext cx="4762500" cy="3725863"/>
            <a:chOff x="2375" y="1152"/>
            <a:chExt cx="3000" cy="2347"/>
          </a:xfrm>
        </p:grpSpPr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2375" y="1152"/>
              <a:ext cx="1639" cy="2347"/>
              <a:chOff x="2375" y="1152"/>
              <a:chExt cx="1639" cy="2347"/>
            </a:xfrm>
          </p:grpSpPr>
          <p:sp>
            <p:nvSpPr>
              <p:cNvPr id="44043" name="Freeform 20"/>
              <p:cNvSpPr>
                <a:spLocks/>
              </p:cNvSpPr>
              <p:nvPr/>
            </p:nvSpPr>
            <p:spPr bwMode="auto">
              <a:xfrm>
                <a:off x="2375" y="1152"/>
                <a:ext cx="330" cy="2347"/>
              </a:xfrm>
              <a:custGeom>
                <a:avLst/>
                <a:gdLst>
                  <a:gd name="T0" fmla="*/ 112 w 330"/>
                  <a:gd name="T1" fmla="*/ 18 h 2347"/>
                  <a:gd name="T2" fmla="*/ 142 w 330"/>
                  <a:gd name="T3" fmla="*/ 39 h 2347"/>
                  <a:gd name="T4" fmla="*/ 187 w 330"/>
                  <a:gd name="T5" fmla="*/ 146 h 2347"/>
                  <a:gd name="T6" fmla="*/ 256 w 330"/>
                  <a:gd name="T7" fmla="*/ 405 h 2347"/>
                  <a:gd name="T8" fmla="*/ 307 w 330"/>
                  <a:gd name="T9" fmla="*/ 621 h 2347"/>
                  <a:gd name="T10" fmla="*/ 328 w 330"/>
                  <a:gd name="T11" fmla="*/ 765 h 2347"/>
                  <a:gd name="T12" fmla="*/ 295 w 330"/>
                  <a:gd name="T13" fmla="*/ 945 h 2347"/>
                  <a:gd name="T14" fmla="*/ 175 w 330"/>
                  <a:gd name="T15" fmla="*/ 1221 h 2347"/>
                  <a:gd name="T16" fmla="*/ 97 w 330"/>
                  <a:gd name="T17" fmla="*/ 1524 h 2347"/>
                  <a:gd name="T18" fmla="*/ 67 w 330"/>
                  <a:gd name="T19" fmla="*/ 1761 h 2347"/>
                  <a:gd name="T20" fmla="*/ 43 w 330"/>
                  <a:gd name="T21" fmla="*/ 2226 h 2347"/>
                  <a:gd name="T22" fmla="*/ 4 w 330"/>
                  <a:gd name="T23" fmla="*/ 2277 h 2347"/>
                  <a:gd name="T24" fmla="*/ 19 w 330"/>
                  <a:gd name="T25" fmla="*/ 1806 h 2347"/>
                  <a:gd name="T26" fmla="*/ 58 w 330"/>
                  <a:gd name="T27" fmla="*/ 1455 h 2347"/>
                  <a:gd name="T28" fmla="*/ 112 w 330"/>
                  <a:gd name="T29" fmla="*/ 1248 h 2347"/>
                  <a:gd name="T30" fmla="*/ 166 w 330"/>
                  <a:gd name="T31" fmla="*/ 1131 h 2347"/>
                  <a:gd name="T32" fmla="*/ 271 w 330"/>
                  <a:gd name="T33" fmla="*/ 864 h 2347"/>
                  <a:gd name="T34" fmla="*/ 271 w 330"/>
                  <a:gd name="T35" fmla="*/ 678 h 2347"/>
                  <a:gd name="T36" fmla="*/ 238 w 330"/>
                  <a:gd name="T37" fmla="*/ 531 h 2347"/>
                  <a:gd name="T38" fmla="*/ 211 w 330"/>
                  <a:gd name="T39" fmla="*/ 399 h 2347"/>
                  <a:gd name="T40" fmla="*/ 142 w 330"/>
                  <a:gd name="T41" fmla="*/ 146 h 2347"/>
                  <a:gd name="T42" fmla="*/ 112 w 330"/>
                  <a:gd name="T43" fmla="*/ 18 h 234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30"/>
                  <a:gd name="T67" fmla="*/ 0 h 2347"/>
                  <a:gd name="T68" fmla="*/ 330 w 330"/>
                  <a:gd name="T69" fmla="*/ 2347 h 234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30" h="2347">
                    <a:moveTo>
                      <a:pt x="112" y="18"/>
                    </a:moveTo>
                    <a:cubicBezTo>
                      <a:pt x="112" y="0"/>
                      <a:pt x="129" y="18"/>
                      <a:pt x="142" y="39"/>
                    </a:cubicBezTo>
                    <a:cubicBezTo>
                      <a:pt x="155" y="60"/>
                      <a:pt x="168" y="85"/>
                      <a:pt x="187" y="146"/>
                    </a:cubicBezTo>
                    <a:cubicBezTo>
                      <a:pt x="206" y="207"/>
                      <a:pt x="236" y="326"/>
                      <a:pt x="256" y="405"/>
                    </a:cubicBezTo>
                    <a:cubicBezTo>
                      <a:pt x="276" y="484"/>
                      <a:pt x="295" y="561"/>
                      <a:pt x="307" y="621"/>
                    </a:cubicBezTo>
                    <a:cubicBezTo>
                      <a:pt x="319" y="681"/>
                      <a:pt x="330" y="711"/>
                      <a:pt x="328" y="765"/>
                    </a:cubicBezTo>
                    <a:cubicBezTo>
                      <a:pt x="326" y="819"/>
                      <a:pt x="320" y="869"/>
                      <a:pt x="295" y="945"/>
                    </a:cubicBezTo>
                    <a:cubicBezTo>
                      <a:pt x="270" y="1021"/>
                      <a:pt x="208" y="1124"/>
                      <a:pt x="175" y="1221"/>
                    </a:cubicBezTo>
                    <a:cubicBezTo>
                      <a:pt x="142" y="1318"/>
                      <a:pt x="115" y="1434"/>
                      <a:pt x="97" y="1524"/>
                    </a:cubicBezTo>
                    <a:cubicBezTo>
                      <a:pt x="79" y="1614"/>
                      <a:pt x="76" y="1644"/>
                      <a:pt x="67" y="1761"/>
                    </a:cubicBezTo>
                    <a:cubicBezTo>
                      <a:pt x="58" y="1878"/>
                      <a:pt x="54" y="2140"/>
                      <a:pt x="43" y="2226"/>
                    </a:cubicBezTo>
                    <a:cubicBezTo>
                      <a:pt x="32" y="2312"/>
                      <a:pt x="8" y="2347"/>
                      <a:pt x="4" y="2277"/>
                    </a:cubicBezTo>
                    <a:cubicBezTo>
                      <a:pt x="0" y="2207"/>
                      <a:pt x="10" y="1943"/>
                      <a:pt x="19" y="1806"/>
                    </a:cubicBezTo>
                    <a:cubicBezTo>
                      <a:pt x="28" y="1669"/>
                      <a:pt x="43" y="1548"/>
                      <a:pt x="58" y="1455"/>
                    </a:cubicBezTo>
                    <a:cubicBezTo>
                      <a:pt x="73" y="1362"/>
                      <a:pt x="94" y="1302"/>
                      <a:pt x="112" y="1248"/>
                    </a:cubicBezTo>
                    <a:cubicBezTo>
                      <a:pt x="130" y="1194"/>
                      <a:pt x="139" y="1195"/>
                      <a:pt x="166" y="1131"/>
                    </a:cubicBezTo>
                    <a:cubicBezTo>
                      <a:pt x="193" y="1067"/>
                      <a:pt x="254" y="939"/>
                      <a:pt x="271" y="864"/>
                    </a:cubicBezTo>
                    <a:cubicBezTo>
                      <a:pt x="288" y="789"/>
                      <a:pt x="276" y="733"/>
                      <a:pt x="271" y="678"/>
                    </a:cubicBezTo>
                    <a:cubicBezTo>
                      <a:pt x="266" y="623"/>
                      <a:pt x="248" y="577"/>
                      <a:pt x="238" y="531"/>
                    </a:cubicBezTo>
                    <a:cubicBezTo>
                      <a:pt x="228" y="485"/>
                      <a:pt x="227" y="463"/>
                      <a:pt x="211" y="399"/>
                    </a:cubicBezTo>
                    <a:cubicBezTo>
                      <a:pt x="195" y="335"/>
                      <a:pt x="158" y="209"/>
                      <a:pt x="142" y="146"/>
                    </a:cubicBezTo>
                    <a:cubicBezTo>
                      <a:pt x="126" y="83"/>
                      <a:pt x="112" y="36"/>
                      <a:pt x="112" y="18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4044" name="Line 21"/>
              <p:cNvSpPr>
                <a:spLocks noChangeShapeType="1"/>
              </p:cNvSpPr>
              <p:nvPr/>
            </p:nvSpPr>
            <p:spPr bwMode="auto">
              <a:xfrm>
                <a:off x="3243" y="1434"/>
                <a:ext cx="771" cy="0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44040" name="Text Box 22"/>
            <p:cNvSpPr txBox="1">
              <a:spLocks noChangeArrowheads="1"/>
            </p:cNvSpPr>
            <p:nvPr/>
          </p:nvSpPr>
          <p:spPr bwMode="auto">
            <a:xfrm>
              <a:off x="4014" y="3203"/>
              <a:ext cx="136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altLang="hu-HU" sz="1200" b="1" dirty="0" smtClean="0">
                  <a:solidFill>
                    <a:srgbClr val="000000"/>
                  </a:solidFill>
                </a:rPr>
                <a:t>Lig. longitudinale post.</a:t>
              </a:r>
              <a:endParaRPr lang="hu-HU" altLang="hu-HU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44041" name="Line 23"/>
            <p:cNvSpPr>
              <a:spLocks noChangeShapeType="1"/>
            </p:cNvSpPr>
            <p:nvPr/>
          </p:nvSpPr>
          <p:spPr bwMode="auto">
            <a:xfrm flipH="1" flipV="1">
              <a:off x="2517" y="3158"/>
              <a:ext cx="1406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4042" name="Line 24"/>
            <p:cNvSpPr>
              <a:spLocks noChangeShapeType="1"/>
            </p:cNvSpPr>
            <p:nvPr/>
          </p:nvSpPr>
          <p:spPr bwMode="auto">
            <a:xfrm>
              <a:off x="4077" y="3363"/>
              <a:ext cx="10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5" name="Cím 1"/>
          <p:cNvSpPr txBox="1">
            <a:spLocks/>
          </p:cNvSpPr>
          <p:nvPr/>
        </p:nvSpPr>
        <p:spPr>
          <a:xfrm>
            <a:off x="683568" y="116632"/>
            <a:ext cx="8003232" cy="92697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Bandapparat</a:t>
            </a:r>
            <a:endParaRPr kumimoji="0" lang="hu-H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179512" y="5733256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200" dirty="0" err="1" smtClean="0"/>
              <a:t>Lig</a:t>
            </a:r>
            <a:r>
              <a:rPr lang="hu-HU" sz="1200" dirty="0" smtClean="0"/>
              <a:t>. </a:t>
            </a:r>
            <a:r>
              <a:rPr lang="hu-HU" sz="1200" dirty="0" err="1"/>
              <a:t>l</a:t>
            </a:r>
            <a:r>
              <a:rPr lang="hu-HU" sz="1200" dirty="0" err="1" smtClean="0"/>
              <a:t>ongitudinale</a:t>
            </a:r>
            <a:r>
              <a:rPr lang="hu-HU" sz="1200" dirty="0" smtClean="0"/>
              <a:t> </a:t>
            </a:r>
            <a:r>
              <a:rPr lang="hu-HU" sz="1200" dirty="0" err="1" smtClean="0"/>
              <a:t>ant</a:t>
            </a:r>
            <a:r>
              <a:rPr lang="hu-HU" sz="1200" dirty="0" smtClean="0"/>
              <a:t>. → </a:t>
            </a:r>
            <a:r>
              <a:rPr lang="hu-HU" sz="1200" b="1" dirty="0" err="1" smtClean="0"/>
              <a:t>Membrana</a:t>
            </a:r>
            <a:r>
              <a:rPr lang="hu-HU" sz="1200" b="1" dirty="0" smtClean="0"/>
              <a:t> </a:t>
            </a:r>
            <a:r>
              <a:rPr lang="hu-HU" sz="1200" b="1" dirty="0" err="1" smtClean="0"/>
              <a:t>atlantooccipitalis</a:t>
            </a:r>
            <a:r>
              <a:rPr lang="hu-HU" sz="1200" b="1" dirty="0" smtClean="0"/>
              <a:t> </a:t>
            </a:r>
            <a:r>
              <a:rPr lang="hu-HU" sz="1200" b="1" dirty="0" err="1" smtClean="0"/>
              <a:t>ant</a:t>
            </a:r>
            <a:r>
              <a:rPr lang="hu-HU" sz="1200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hu-HU" sz="1200" dirty="0" err="1" smtClean="0"/>
              <a:t>Ligg</a:t>
            </a:r>
            <a:r>
              <a:rPr lang="hu-HU" sz="1200" dirty="0" smtClean="0"/>
              <a:t>. </a:t>
            </a:r>
            <a:r>
              <a:rPr lang="hu-HU" sz="1200" dirty="0" err="1"/>
              <a:t>f</a:t>
            </a:r>
            <a:r>
              <a:rPr lang="hu-HU" sz="1200" dirty="0" err="1" smtClean="0"/>
              <a:t>lava</a:t>
            </a:r>
            <a:r>
              <a:rPr lang="hu-HU" sz="1200" dirty="0" smtClean="0"/>
              <a:t> → </a:t>
            </a:r>
            <a:r>
              <a:rPr lang="hu-HU" sz="1200" b="1" dirty="0" err="1" smtClean="0"/>
              <a:t>Membrana</a:t>
            </a:r>
            <a:r>
              <a:rPr lang="hu-HU" sz="1200" b="1" dirty="0" smtClean="0"/>
              <a:t> </a:t>
            </a:r>
            <a:r>
              <a:rPr lang="hu-HU" sz="1200" b="1" dirty="0" err="1" smtClean="0"/>
              <a:t>atlantooccipitalis</a:t>
            </a:r>
            <a:r>
              <a:rPr lang="hu-HU" sz="1200" b="1" dirty="0" smtClean="0"/>
              <a:t> post. </a:t>
            </a:r>
            <a:r>
              <a:rPr lang="hu-HU" sz="1200" dirty="0" smtClean="0"/>
              <a:t>(</a:t>
            </a:r>
            <a:r>
              <a:rPr lang="hu-HU" sz="1200" dirty="0" err="1" smtClean="0"/>
              <a:t>wird</a:t>
            </a:r>
            <a:r>
              <a:rPr lang="hu-HU" sz="1200" dirty="0" smtClean="0"/>
              <a:t> von A. </a:t>
            </a:r>
            <a:r>
              <a:rPr lang="hu-HU" sz="1200" dirty="0" err="1" smtClean="0"/>
              <a:t>vertebralis</a:t>
            </a:r>
            <a:r>
              <a:rPr lang="hu-HU" sz="1200" dirty="0" smtClean="0"/>
              <a:t>, </a:t>
            </a:r>
            <a:r>
              <a:rPr lang="hu-HU" sz="1200" dirty="0" err="1" smtClean="0"/>
              <a:t>Venenplexus</a:t>
            </a:r>
            <a:r>
              <a:rPr lang="hu-HU" sz="1200" dirty="0" smtClean="0"/>
              <a:t>, N. </a:t>
            </a:r>
            <a:r>
              <a:rPr lang="hu-HU" sz="1200" dirty="0" err="1" smtClean="0"/>
              <a:t>suboccipitalis</a:t>
            </a:r>
            <a:r>
              <a:rPr lang="hu-HU" sz="1200" dirty="0" smtClean="0"/>
              <a:t> </a:t>
            </a:r>
            <a:r>
              <a:rPr lang="hu-HU" sz="1200" dirty="0" err="1" smtClean="0"/>
              <a:t>durchbohrt</a:t>
            </a:r>
            <a:r>
              <a:rPr lang="hu-HU" sz="1200" dirty="0" smtClean="0"/>
              <a:t>) </a:t>
            </a:r>
            <a:endParaRPr lang="hu-HU" sz="1200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5580112" y="587727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200" dirty="0" err="1" smtClean="0"/>
              <a:t>Vom</a:t>
            </a:r>
            <a:r>
              <a:rPr lang="hu-HU" sz="1200" dirty="0" smtClean="0"/>
              <a:t> </a:t>
            </a:r>
            <a:r>
              <a:rPr lang="hu-HU" sz="1200" dirty="0" err="1" smtClean="0"/>
              <a:t>Clivus</a:t>
            </a:r>
            <a:endParaRPr lang="hu-HU" sz="1200" dirty="0" smtClean="0"/>
          </a:p>
          <a:p>
            <a:pPr>
              <a:lnSpc>
                <a:spcPct val="150000"/>
              </a:lnSpc>
            </a:pPr>
            <a:r>
              <a:rPr lang="hu-HU" sz="1200" b="1" dirty="0" err="1" smtClean="0"/>
              <a:t>Membrana</a:t>
            </a:r>
            <a:r>
              <a:rPr lang="hu-HU" sz="1200" b="1" dirty="0" smtClean="0"/>
              <a:t> </a:t>
            </a:r>
            <a:r>
              <a:rPr lang="hu-HU" sz="1200" b="1" dirty="0" err="1" smtClean="0"/>
              <a:t>tectoria</a:t>
            </a:r>
            <a:r>
              <a:rPr lang="hu-HU" sz="1200" b="1" dirty="0" smtClean="0"/>
              <a:t> </a:t>
            </a:r>
            <a:r>
              <a:rPr lang="hu-HU" sz="1200" dirty="0" smtClean="0"/>
              <a:t>→ </a:t>
            </a:r>
            <a:r>
              <a:rPr lang="hu-HU" sz="1200" dirty="0" err="1" smtClean="0"/>
              <a:t>Lig</a:t>
            </a:r>
            <a:r>
              <a:rPr lang="hu-HU" sz="1200" dirty="0" smtClean="0"/>
              <a:t>. </a:t>
            </a:r>
            <a:r>
              <a:rPr lang="hu-HU" sz="1200" dirty="0" err="1"/>
              <a:t>l</a:t>
            </a:r>
            <a:r>
              <a:rPr lang="hu-HU" sz="1200" dirty="0" err="1" smtClean="0"/>
              <a:t>ongitudinale</a:t>
            </a:r>
            <a:r>
              <a:rPr lang="hu-HU" sz="1200" dirty="0" smtClean="0"/>
              <a:t> post.</a:t>
            </a:r>
            <a:endParaRPr lang="hu-H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003232" cy="926976"/>
          </a:xfrm>
        </p:spPr>
        <p:txBody>
          <a:bodyPr/>
          <a:lstStyle/>
          <a:p>
            <a:r>
              <a:rPr lang="hu-HU" b="1" dirty="0" err="1" smtClean="0"/>
              <a:t>Bandapparat</a:t>
            </a:r>
            <a:endParaRPr lang="hu-HU" b="1" dirty="0"/>
          </a:p>
        </p:txBody>
      </p:sp>
      <p:pic>
        <p:nvPicPr>
          <p:cNvPr id="4" name="Picture 3" descr="gerinc1b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21" t="14"/>
          <a:stretch>
            <a:fillRect/>
          </a:stretch>
        </p:blipFill>
        <p:spPr>
          <a:xfrm>
            <a:off x="179388" y="1043608"/>
            <a:ext cx="4392612" cy="2035175"/>
          </a:xfrm>
          <a:noFill/>
        </p:spPr>
      </p:pic>
      <p:pic>
        <p:nvPicPr>
          <p:cNvPr id="5" name="Picture 4" descr="gerinc1c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333" y="3645024"/>
            <a:ext cx="4543425" cy="2781300"/>
          </a:xfrm>
          <a:prstGeom prst="rect">
            <a:avLst/>
          </a:prstGeom>
          <a:noFill/>
        </p:spPr>
      </p:pic>
      <p:pic>
        <p:nvPicPr>
          <p:cNvPr id="6" name="Picture 3" descr="gerinc1b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21" t="14"/>
          <a:stretch>
            <a:fillRect/>
          </a:stretch>
        </p:blipFill>
        <p:spPr>
          <a:xfrm>
            <a:off x="0" y="890606"/>
            <a:ext cx="5061691" cy="2345171"/>
          </a:xfrm>
          <a:noFill/>
        </p:spPr>
      </p:pic>
      <p:pic>
        <p:nvPicPr>
          <p:cNvPr id="7" name="Picture 5" descr="gerinc2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209730" y="921972"/>
            <a:ext cx="3934270" cy="2908823"/>
          </a:xfrm>
          <a:prstGeom prst="rect">
            <a:avLst/>
          </a:prstGeom>
          <a:noFill/>
        </p:spPr>
      </p:pic>
      <p:sp>
        <p:nvSpPr>
          <p:cNvPr id="8" name="Szövegdoboz 7"/>
          <p:cNvSpPr txBox="1"/>
          <p:nvPr/>
        </p:nvSpPr>
        <p:spPr>
          <a:xfrm>
            <a:off x="4676262" y="3645024"/>
            <a:ext cx="44677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200" dirty="0" err="1" smtClean="0"/>
              <a:t>Lig</a:t>
            </a:r>
            <a:r>
              <a:rPr lang="hu-HU" sz="1200" dirty="0" smtClean="0"/>
              <a:t>. </a:t>
            </a:r>
            <a:r>
              <a:rPr lang="hu-HU" sz="1200" dirty="0" err="1"/>
              <a:t>c</a:t>
            </a:r>
            <a:r>
              <a:rPr lang="hu-HU" sz="1200" dirty="0" err="1" smtClean="0"/>
              <a:t>ruciforme</a:t>
            </a:r>
            <a:r>
              <a:rPr lang="hu-HU" sz="1200" dirty="0" smtClean="0"/>
              <a:t> </a:t>
            </a:r>
            <a:r>
              <a:rPr lang="hu-HU" sz="1200" dirty="0" err="1" smtClean="0"/>
              <a:t>atlantis</a:t>
            </a:r>
            <a:r>
              <a:rPr lang="hu-HU" sz="1200" dirty="0"/>
              <a:t> </a:t>
            </a:r>
            <a:r>
              <a:rPr lang="hu-HU" sz="1200" dirty="0" smtClean="0"/>
              <a:t>= </a:t>
            </a:r>
            <a:r>
              <a:rPr lang="hu-HU" sz="1200" b="1" u="sng" dirty="0" err="1" smtClean="0"/>
              <a:t>Lig</a:t>
            </a:r>
            <a:r>
              <a:rPr lang="hu-HU" sz="1200" b="1" u="sng" dirty="0" smtClean="0"/>
              <a:t>. </a:t>
            </a:r>
            <a:r>
              <a:rPr lang="hu-HU" sz="1200" b="1" u="sng" dirty="0" err="1" smtClean="0"/>
              <a:t>transversum</a:t>
            </a:r>
            <a:r>
              <a:rPr lang="hu-HU" sz="1200" b="1" u="sng" dirty="0" smtClean="0"/>
              <a:t> </a:t>
            </a:r>
            <a:r>
              <a:rPr lang="hu-HU" sz="1200" b="1" u="sng" dirty="0" err="1" smtClean="0"/>
              <a:t>atlantis</a:t>
            </a:r>
            <a:r>
              <a:rPr lang="hu-HU" sz="1200" b="1" u="sng" dirty="0" smtClean="0"/>
              <a:t> </a:t>
            </a:r>
            <a:r>
              <a:rPr lang="hu-HU" sz="1200" dirty="0" smtClean="0"/>
              <a:t>+ </a:t>
            </a:r>
            <a:r>
              <a:rPr lang="hu-HU" sz="1200" dirty="0" err="1" smtClean="0"/>
              <a:t>Fasciculi</a:t>
            </a:r>
            <a:r>
              <a:rPr lang="hu-HU" sz="1200" dirty="0" smtClean="0"/>
              <a:t> </a:t>
            </a:r>
            <a:r>
              <a:rPr lang="hu-HU" sz="1200" dirty="0" err="1" smtClean="0"/>
              <a:t>longitudinales</a:t>
            </a:r>
            <a:r>
              <a:rPr lang="hu-HU" sz="12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hu-HU" sz="1200" dirty="0" smtClean="0"/>
              <a:t>Mit </a:t>
            </a:r>
            <a:r>
              <a:rPr lang="hu-HU" sz="1200" dirty="0" err="1" smtClean="0"/>
              <a:t>Faserknorpel</a:t>
            </a:r>
            <a:r>
              <a:rPr lang="hu-HU" sz="1200" dirty="0" smtClean="0"/>
              <a:t> </a:t>
            </a:r>
            <a:r>
              <a:rPr lang="hu-HU" sz="1200" dirty="0" err="1" smtClean="0"/>
              <a:t>Einsatz</a:t>
            </a:r>
            <a:endParaRPr lang="hu-HU" sz="1200" dirty="0" smtClean="0"/>
          </a:p>
          <a:p>
            <a:pPr>
              <a:lnSpc>
                <a:spcPct val="150000"/>
              </a:lnSpc>
            </a:pPr>
            <a:r>
              <a:rPr lang="hu-HU" sz="1200" dirty="0" err="1" smtClean="0"/>
              <a:t>Ligg</a:t>
            </a:r>
            <a:r>
              <a:rPr lang="hu-HU" sz="1200" dirty="0" smtClean="0"/>
              <a:t>. </a:t>
            </a:r>
            <a:r>
              <a:rPr lang="hu-HU" sz="1200" dirty="0" err="1"/>
              <a:t>a</a:t>
            </a:r>
            <a:r>
              <a:rPr lang="hu-HU" sz="1200" dirty="0" err="1" smtClean="0"/>
              <a:t>laria</a:t>
            </a:r>
            <a:r>
              <a:rPr lang="hu-HU" sz="1200" dirty="0" smtClean="0"/>
              <a:t>: </a:t>
            </a:r>
            <a:r>
              <a:rPr lang="hu-HU" sz="1200" dirty="0" err="1" smtClean="0"/>
              <a:t>Führungs-</a:t>
            </a:r>
            <a:r>
              <a:rPr lang="hu-HU" sz="1200" dirty="0" smtClean="0"/>
              <a:t> und </a:t>
            </a:r>
            <a:r>
              <a:rPr lang="hu-HU" sz="1200" dirty="0" err="1" smtClean="0"/>
              <a:t>Hemmungsbänder</a:t>
            </a:r>
            <a:endParaRPr lang="hu-HU" sz="1200" dirty="0" smtClean="0"/>
          </a:p>
          <a:p>
            <a:pPr>
              <a:lnSpc>
                <a:spcPct val="150000"/>
              </a:lnSpc>
            </a:pPr>
            <a:r>
              <a:rPr lang="hu-HU" sz="1200" dirty="0" err="1" smtClean="0"/>
              <a:t>Lig</a:t>
            </a:r>
            <a:r>
              <a:rPr lang="hu-HU" sz="1200" dirty="0" smtClean="0"/>
              <a:t>. </a:t>
            </a:r>
            <a:r>
              <a:rPr lang="hu-HU" sz="1200" dirty="0" err="1"/>
              <a:t>a</a:t>
            </a:r>
            <a:r>
              <a:rPr lang="hu-HU" sz="1200" dirty="0" err="1" smtClean="0"/>
              <a:t>picis</a:t>
            </a:r>
            <a:r>
              <a:rPr lang="hu-HU" sz="1200" dirty="0" smtClean="0"/>
              <a:t> </a:t>
            </a:r>
            <a:r>
              <a:rPr lang="hu-HU" sz="1200" dirty="0" err="1" smtClean="0"/>
              <a:t>dentis</a:t>
            </a:r>
            <a:r>
              <a:rPr lang="hu-HU" sz="1200" dirty="0" smtClean="0"/>
              <a:t>: Rest der </a:t>
            </a:r>
            <a:r>
              <a:rPr lang="hu-HU" sz="1200" i="1" dirty="0" err="1" smtClean="0"/>
              <a:t>Chorda</a:t>
            </a:r>
            <a:r>
              <a:rPr lang="hu-HU" sz="1200" i="1" dirty="0" smtClean="0"/>
              <a:t> </a:t>
            </a:r>
            <a:r>
              <a:rPr lang="hu-HU" sz="1200" i="1" dirty="0" err="1" smtClean="0"/>
              <a:t>dors</a:t>
            </a:r>
            <a:r>
              <a:rPr lang="hu-HU" sz="1200" i="1" dirty="0" smtClean="0"/>
              <a:t>. </a:t>
            </a:r>
            <a:r>
              <a:rPr lang="hu-HU" sz="1200" dirty="0" smtClean="0"/>
              <a:t>→ </a:t>
            </a:r>
            <a:r>
              <a:rPr lang="hu-HU" sz="1200" dirty="0" err="1" smtClean="0"/>
              <a:t>Tumore</a:t>
            </a:r>
            <a:r>
              <a:rPr lang="hu-HU" sz="1200" dirty="0" smtClean="0"/>
              <a:t>!</a:t>
            </a:r>
            <a:endParaRPr lang="hu-HU" sz="1200" dirty="0"/>
          </a:p>
        </p:txBody>
      </p:sp>
      <p:sp>
        <p:nvSpPr>
          <p:cNvPr id="9" name="Téglalap 8"/>
          <p:cNvSpPr/>
          <p:nvPr/>
        </p:nvSpPr>
        <p:spPr>
          <a:xfrm>
            <a:off x="25333" y="2564904"/>
            <a:ext cx="1306307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251520" y="4365104"/>
            <a:ext cx="1080120" cy="297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3829403" y="3717031"/>
            <a:ext cx="739355" cy="2856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5206773" y="2924944"/>
            <a:ext cx="66137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3" name="Picture 2" descr="333"/>
          <p:cNvPicPr>
            <a:picLocks noChangeAspect="1" noChangeArrowheads="1"/>
          </p:cNvPicPr>
          <p:nvPr/>
        </p:nvPicPr>
        <p:blipFill>
          <a:blip r:embed="rId5" cstate="print">
            <a:lum bright="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203016"/>
            <a:ext cx="3132311" cy="16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églalap 13"/>
          <p:cNvSpPr/>
          <p:nvPr/>
        </p:nvSpPr>
        <p:spPr>
          <a:xfrm>
            <a:off x="8100392" y="6165304"/>
            <a:ext cx="72008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2071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hu-HU" b="1" dirty="0" err="1" smtClean="0"/>
              <a:t>Bewegungen</a:t>
            </a:r>
            <a:endParaRPr lang="hu-HU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1196752"/>
            <a:ext cx="36724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Art. </a:t>
            </a:r>
            <a:r>
              <a:rPr lang="hu-HU" sz="1200" dirty="0" err="1" smtClean="0"/>
              <a:t>atlantooccipitalis</a:t>
            </a:r>
            <a:r>
              <a:rPr lang="hu-HU" sz="1200" dirty="0" smtClean="0"/>
              <a:t> (</a:t>
            </a:r>
            <a:r>
              <a:rPr lang="hu-HU" sz="1200" b="1" dirty="0" err="1" smtClean="0"/>
              <a:t>Eigelenk</a:t>
            </a:r>
            <a:r>
              <a:rPr lang="hu-HU" sz="1200" dirty="0" smtClean="0"/>
              <a:t>, Art. </a:t>
            </a:r>
            <a:r>
              <a:rPr lang="hu-HU" sz="1200" dirty="0" err="1"/>
              <a:t>e</a:t>
            </a:r>
            <a:r>
              <a:rPr lang="hu-HU" sz="1200" dirty="0" err="1" smtClean="0"/>
              <a:t>llipsoidea</a:t>
            </a:r>
            <a:r>
              <a:rPr lang="hu-HU" sz="1200" dirty="0" smtClean="0"/>
              <a:t>):</a:t>
            </a:r>
          </a:p>
          <a:p>
            <a:r>
              <a:rPr lang="hu-HU" sz="1200" dirty="0" smtClean="0"/>
              <a:t>Art. </a:t>
            </a:r>
            <a:r>
              <a:rPr lang="hu-HU" sz="1200" dirty="0" err="1" smtClean="0"/>
              <a:t>atlantoaxialis</a:t>
            </a:r>
            <a:r>
              <a:rPr lang="hu-HU" sz="1200" dirty="0" smtClean="0"/>
              <a:t> (</a:t>
            </a:r>
            <a:r>
              <a:rPr lang="hu-HU" sz="1200" b="1" dirty="0" err="1" smtClean="0"/>
              <a:t>Drehgelenk</a:t>
            </a:r>
            <a:r>
              <a:rPr lang="hu-HU" sz="1200" dirty="0" smtClean="0"/>
              <a:t>, Art. </a:t>
            </a:r>
            <a:r>
              <a:rPr lang="hu-HU" sz="1200" dirty="0" err="1"/>
              <a:t>t</a:t>
            </a:r>
            <a:r>
              <a:rPr lang="hu-HU" sz="1200" dirty="0" err="1" smtClean="0"/>
              <a:t>rochoidea</a:t>
            </a:r>
            <a:r>
              <a:rPr lang="hu-HU" sz="1200" dirty="0" smtClean="0"/>
              <a:t>)</a:t>
            </a:r>
          </a:p>
          <a:p>
            <a:endParaRPr lang="hu-HU" sz="1200" dirty="0" smtClean="0"/>
          </a:p>
          <a:p>
            <a:r>
              <a:rPr lang="hu-HU" sz="1200" u="sng" dirty="0" smtClean="0"/>
              <a:t>Art. </a:t>
            </a:r>
            <a:r>
              <a:rPr lang="hu-HU" sz="1200" u="sng" dirty="0" err="1"/>
              <a:t>a</a:t>
            </a:r>
            <a:r>
              <a:rPr lang="hu-HU" sz="1200" u="sng" dirty="0" err="1" smtClean="0"/>
              <a:t>tlantooccipitalis</a:t>
            </a:r>
            <a:r>
              <a:rPr lang="hu-HU" sz="1200" u="sng" dirty="0" smtClean="0"/>
              <a:t>:</a:t>
            </a:r>
          </a:p>
          <a:p>
            <a:r>
              <a:rPr lang="hu-HU" sz="1200" dirty="0" err="1" smtClean="0"/>
              <a:t>Um</a:t>
            </a:r>
            <a:r>
              <a:rPr lang="hu-HU" sz="1200" dirty="0" smtClean="0"/>
              <a:t> die </a:t>
            </a:r>
            <a:r>
              <a:rPr lang="hu-HU" sz="1200" dirty="0" err="1" smtClean="0"/>
              <a:t>transversale</a:t>
            </a:r>
            <a:r>
              <a:rPr lang="hu-HU" sz="1200" dirty="0" smtClean="0"/>
              <a:t> </a:t>
            </a:r>
            <a:r>
              <a:rPr lang="hu-HU" sz="1200" dirty="0" err="1" smtClean="0"/>
              <a:t>Achse</a:t>
            </a:r>
            <a:r>
              <a:rPr lang="hu-HU" sz="1200" dirty="0" smtClean="0"/>
              <a:t>: </a:t>
            </a:r>
            <a:r>
              <a:rPr lang="hu-HU" sz="1200" i="1" dirty="0" err="1" smtClean="0"/>
              <a:t>Nickbewegungen</a:t>
            </a:r>
            <a:r>
              <a:rPr lang="hu-HU" sz="1200" dirty="0" smtClean="0"/>
              <a:t> (20-35°)</a:t>
            </a:r>
          </a:p>
          <a:p>
            <a:r>
              <a:rPr lang="hu-HU" sz="1200" dirty="0" err="1" smtClean="0"/>
              <a:t>Achse</a:t>
            </a:r>
            <a:r>
              <a:rPr lang="hu-HU" sz="1200" dirty="0" smtClean="0"/>
              <a:t>: </a:t>
            </a:r>
            <a:r>
              <a:rPr lang="hu-HU" sz="1200" dirty="0" err="1" smtClean="0"/>
              <a:t>hinter</a:t>
            </a:r>
            <a:r>
              <a:rPr lang="hu-HU" sz="1200" dirty="0" smtClean="0"/>
              <a:t> </a:t>
            </a:r>
            <a:r>
              <a:rPr lang="hu-HU" sz="1200" dirty="0" err="1" smtClean="0"/>
              <a:t>dem</a:t>
            </a:r>
            <a:r>
              <a:rPr lang="hu-HU" sz="1200" dirty="0"/>
              <a:t> </a:t>
            </a:r>
            <a:r>
              <a:rPr lang="hu-HU" sz="1200" dirty="0" err="1" smtClean="0"/>
              <a:t>äußeren</a:t>
            </a:r>
            <a:r>
              <a:rPr lang="hu-HU" sz="1200" dirty="0" smtClean="0"/>
              <a:t> </a:t>
            </a:r>
            <a:r>
              <a:rPr lang="hu-HU" sz="1200" dirty="0" err="1" smtClean="0"/>
              <a:t>Gehörgang</a:t>
            </a:r>
            <a:r>
              <a:rPr lang="hu-HU" sz="1200" dirty="0" smtClean="0"/>
              <a:t>, </a:t>
            </a:r>
            <a:r>
              <a:rPr lang="hu-HU" sz="1200" dirty="0" err="1" smtClean="0"/>
              <a:t>quer</a:t>
            </a:r>
            <a:r>
              <a:rPr lang="hu-HU" sz="1200" dirty="0" smtClean="0"/>
              <a:t> </a:t>
            </a:r>
            <a:r>
              <a:rPr lang="hu-HU" sz="1200" dirty="0" err="1" smtClean="0"/>
              <a:t>durch</a:t>
            </a:r>
            <a:r>
              <a:rPr lang="hu-HU" sz="1200" dirty="0" smtClean="0"/>
              <a:t> </a:t>
            </a:r>
            <a:r>
              <a:rPr lang="hu-HU" sz="1200" dirty="0" err="1" smtClean="0"/>
              <a:t>Vorderränder</a:t>
            </a:r>
            <a:r>
              <a:rPr lang="hu-HU" sz="1200" dirty="0" smtClean="0"/>
              <a:t> des </a:t>
            </a:r>
            <a:r>
              <a:rPr lang="hu-HU" sz="1200" dirty="0" err="1" smtClean="0"/>
              <a:t>Proc</a:t>
            </a:r>
            <a:r>
              <a:rPr lang="hu-HU" sz="1200" dirty="0" smtClean="0"/>
              <a:t>. </a:t>
            </a:r>
            <a:r>
              <a:rPr lang="hu-HU" sz="1200" dirty="0" err="1" smtClean="0"/>
              <a:t>mastoideus</a:t>
            </a:r>
            <a:endParaRPr lang="hu-HU" sz="1200" dirty="0" smtClean="0"/>
          </a:p>
          <a:p>
            <a:endParaRPr lang="hu-HU" sz="1200" dirty="0" smtClean="0"/>
          </a:p>
          <a:p>
            <a:r>
              <a:rPr lang="hu-HU" sz="1200" dirty="0" err="1" smtClean="0"/>
              <a:t>Um</a:t>
            </a:r>
            <a:r>
              <a:rPr lang="hu-HU" sz="1200" dirty="0" smtClean="0"/>
              <a:t> die </a:t>
            </a:r>
            <a:r>
              <a:rPr lang="hu-HU" sz="1200" dirty="0" err="1" smtClean="0"/>
              <a:t>sagittale</a:t>
            </a:r>
            <a:r>
              <a:rPr lang="hu-HU" sz="1200" dirty="0" smtClean="0"/>
              <a:t> </a:t>
            </a:r>
            <a:r>
              <a:rPr lang="hu-HU" sz="1200" dirty="0" err="1" smtClean="0"/>
              <a:t>Achse</a:t>
            </a:r>
            <a:r>
              <a:rPr lang="hu-HU" sz="1200" dirty="0" smtClean="0"/>
              <a:t>: </a:t>
            </a:r>
            <a:r>
              <a:rPr lang="hu-HU" sz="1200" i="1" dirty="0" err="1" smtClean="0"/>
              <a:t>Seitneigungen</a:t>
            </a:r>
            <a:r>
              <a:rPr lang="hu-HU" sz="1200" i="1" dirty="0" smtClean="0"/>
              <a:t> </a:t>
            </a:r>
            <a:r>
              <a:rPr lang="hu-HU" sz="1200" dirty="0" smtClean="0"/>
              <a:t>(10-15°)</a:t>
            </a:r>
          </a:p>
          <a:p>
            <a:endParaRPr lang="hu-HU" sz="1200" dirty="0" smtClean="0"/>
          </a:p>
          <a:p>
            <a:endParaRPr lang="hu-HU" sz="1200" dirty="0"/>
          </a:p>
          <a:p>
            <a:r>
              <a:rPr lang="hu-HU" sz="1200" u="sng" dirty="0" smtClean="0"/>
              <a:t>Art. </a:t>
            </a:r>
            <a:r>
              <a:rPr lang="hu-HU" sz="1200" u="sng" dirty="0" err="1"/>
              <a:t>a</a:t>
            </a:r>
            <a:r>
              <a:rPr lang="hu-HU" sz="1200" u="sng" dirty="0" err="1" smtClean="0"/>
              <a:t>tlantoaxialis</a:t>
            </a:r>
            <a:r>
              <a:rPr lang="hu-HU" sz="1200" u="sng" dirty="0" smtClean="0"/>
              <a:t>:</a:t>
            </a:r>
          </a:p>
          <a:p>
            <a:r>
              <a:rPr lang="hu-HU" sz="1200" dirty="0" err="1" smtClean="0"/>
              <a:t>Um</a:t>
            </a:r>
            <a:r>
              <a:rPr lang="hu-HU" sz="1200" dirty="0" smtClean="0"/>
              <a:t> die </a:t>
            </a:r>
            <a:r>
              <a:rPr lang="hu-HU" sz="1200" dirty="0" err="1" smtClean="0"/>
              <a:t>vertikale</a:t>
            </a:r>
            <a:r>
              <a:rPr lang="hu-HU" sz="1200" dirty="0" smtClean="0"/>
              <a:t> </a:t>
            </a:r>
            <a:r>
              <a:rPr lang="hu-HU" sz="1200" dirty="0" err="1" smtClean="0"/>
              <a:t>Achse</a:t>
            </a:r>
            <a:r>
              <a:rPr lang="hu-HU" sz="1200" dirty="0" smtClean="0"/>
              <a:t>: </a:t>
            </a:r>
            <a:r>
              <a:rPr lang="hu-HU" sz="1200" i="1" dirty="0" err="1" smtClean="0"/>
              <a:t>Drehbewegung</a:t>
            </a:r>
            <a:r>
              <a:rPr lang="hu-HU" sz="1200" dirty="0" smtClean="0"/>
              <a:t> (35-55°)</a:t>
            </a:r>
          </a:p>
          <a:p>
            <a:r>
              <a:rPr lang="hu-HU" sz="1200" dirty="0" err="1" smtClean="0"/>
              <a:t>Hemmung</a:t>
            </a:r>
            <a:r>
              <a:rPr lang="hu-HU" sz="1200" dirty="0" smtClean="0"/>
              <a:t>: </a:t>
            </a:r>
            <a:r>
              <a:rPr lang="hu-HU" sz="1200" dirty="0" err="1" smtClean="0"/>
              <a:t>Ligg</a:t>
            </a:r>
            <a:r>
              <a:rPr lang="hu-HU" sz="1200" dirty="0" smtClean="0"/>
              <a:t>. </a:t>
            </a:r>
            <a:r>
              <a:rPr lang="hu-HU" sz="1200" dirty="0" err="1" smtClean="0"/>
              <a:t>alaria</a:t>
            </a:r>
            <a:endParaRPr lang="hu-HU" sz="1200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 l="9377" t="58696" r="53114" b="4082"/>
          <a:stretch>
            <a:fillRect/>
          </a:stretch>
        </p:blipFill>
        <p:spPr bwMode="auto">
          <a:xfrm>
            <a:off x="3826487" y="1196752"/>
            <a:ext cx="531751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 descr="Képtalálat a következőre: „sternocleidomastoideus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229200"/>
            <a:ext cx="1368152" cy="1449833"/>
          </a:xfrm>
          <a:prstGeom prst="rect">
            <a:avLst/>
          </a:prstGeom>
          <a:noFill/>
        </p:spPr>
      </p:pic>
      <p:pic>
        <p:nvPicPr>
          <p:cNvPr id="36868" name="Picture 4" descr="Képtalálat a következőre: „sternocleidomastoideus”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5373216"/>
            <a:ext cx="1393971" cy="1361704"/>
          </a:xfrm>
          <a:prstGeom prst="rect">
            <a:avLst/>
          </a:prstGeom>
          <a:noFill/>
        </p:spPr>
      </p:pic>
      <p:pic>
        <p:nvPicPr>
          <p:cNvPr id="36870" name="Picture 6" descr="Képtalálat a következőre: „sternocleidomastoideus”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625752"/>
            <a:ext cx="3222282" cy="2232248"/>
          </a:xfrm>
          <a:prstGeom prst="rect">
            <a:avLst/>
          </a:prstGeom>
          <a:noFill/>
        </p:spPr>
      </p:pic>
      <p:pic>
        <p:nvPicPr>
          <p:cNvPr id="36872" name="Picture 8" descr="Képtalálat a következőre: „suboccipital”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5301208"/>
            <a:ext cx="1791419" cy="1152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4016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1761059"/>
          </a:xfrm>
        </p:spPr>
        <p:txBody>
          <a:bodyPr/>
          <a:lstStyle/>
          <a:p>
            <a:pPr marL="0" indent="0">
              <a:buNone/>
            </a:pPr>
            <a:r>
              <a:rPr lang="hu-HU" sz="2000" dirty="0" err="1" smtClean="0"/>
              <a:t>Literatur</a:t>
            </a:r>
            <a:r>
              <a:rPr lang="hu-HU" sz="2000" dirty="0" smtClean="0"/>
              <a:t>:</a:t>
            </a:r>
          </a:p>
          <a:p>
            <a:pPr marL="0" indent="0">
              <a:buNone/>
            </a:pPr>
            <a:r>
              <a:rPr lang="hu-HU" sz="2000" dirty="0" err="1" smtClean="0"/>
              <a:t>Rauber-Kopsch</a:t>
            </a:r>
            <a:r>
              <a:rPr lang="hu-HU" sz="2000" dirty="0" smtClean="0"/>
              <a:t>: </a:t>
            </a:r>
            <a:r>
              <a:rPr lang="hu-HU" sz="2000" dirty="0" err="1" smtClean="0"/>
              <a:t>Anatomie</a:t>
            </a:r>
            <a:r>
              <a:rPr lang="hu-HU" sz="2000" dirty="0" smtClean="0"/>
              <a:t> des </a:t>
            </a:r>
            <a:r>
              <a:rPr lang="hu-HU" sz="2000" dirty="0" err="1" smtClean="0"/>
              <a:t>Menschen</a:t>
            </a:r>
            <a:endParaRPr lang="hu-HU" sz="2000" dirty="0" smtClean="0"/>
          </a:p>
          <a:p>
            <a:pPr marL="0" indent="0">
              <a:buNone/>
            </a:pPr>
            <a:r>
              <a:rPr lang="hu-HU" sz="2000" dirty="0" err="1" smtClean="0"/>
              <a:t>Waldeyer</a:t>
            </a:r>
            <a:r>
              <a:rPr lang="hu-HU" sz="2000" dirty="0" smtClean="0"/>
              <a:t>: </a:t>
            </a:r>
            <a:r>
              <a:rPr lang="hu-HU" sz="2000" dirty="0" err="1" smtClean="0"/>
              <a:t>Anatomie</a:t>
            </a:r>
            <a:r>
              <a:rPr lang="hu-HU" sz="2000" dirty="0" smtClean="0"/>
              <a:t> des </a:t>
            </a:r>
            <a:r>
              <a:rPr lang="hu-HU" sz="2000" dirty="0" err="1"/>
              <a:t>M</a:t>
            </a:r>
            <a:r>
              <a:rPr lang="hu-HU" sz="2000" dirty="0" err="1" smtClean="0"/>
              <a:t>enschen</a:t>
            </a:r>
            <a:endParaRPr lang="hu-HU" sz="2000" dirty="0" smtClean="0"/>
          </a:p>
          <a:p>
            <a:pPr marL="0" indent="0">
              <a:buNone/>
            </a:pPr>
            <a:r>
              <a:rPr lang="hu-HU" sz="2000" dirty="0" err="1" smtClean="0"/>
              <a:t>Netter</a:t>
            </a:r>
            <a:r>
              <a:rPr lang="hu-HU" sz="2000" dirty="0" smtClean="0"/>
              <a:t>: Atlas of human </a:t>
            </a:r>
            <a:r>
              <a:rPr lang="hu-HU" sz="2000" dirty="0" err="1" smtClean="0"/>
              <a:t>anatomy</a:t>
            </a:r>
            <a:endParaRPr lang="hu-HU" sz="2000" dirty="0" smtClean="0"/>
          </a:p>
          <a:p>
            <a:pPr marL="0" indent="0">
              <a:buNone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xmlns="" val="120273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http://sev3.adam.com/graphics/images/en/1116.jpg"/>
          <p:cNvPicPr>
            <a:picLocks noChangeAspect="1" noChangeArrowheads="1"/>
          </p:cNvPicPr>
          <p:nvPr/>
        </p:nvPicPr>
        <p:blipFill>
          <a:blip r:embed="rId2" cstate="print"/>
          <a:srcRect l="23081" t="8"/>
          <a:stretch>
            <a:fillRect/>
          </a:stretch>
        </p:blipFill>
        <p:spPr bwMode="auto">
          <a:xfrm>
            <a:off x="2339752" y="476672"/>
            <a:ext cx="5400898" cy="561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abadkézi sokszög 5"/>
          <p:cNvSpPr/>
          <p:nvPr/>
        </p:nvSpPr>
        <p:spPr>
          <a:xfrm>
            <a:off x="3813175" y="1524000"/>
            <a:ext cx="122238" cy="747713"/>
          </a:xfrm>
          <a:custGeom>
            <a:avLst/>
            <a:gdLst>
              <a:gd name="connsiteX0" fmla="*/ 80288 w 121852"/>
              <a:gd name="connsiteY0" fmla="*/ 0 h 748145"/>
              <a:gd name="connsiteX1" fmla="*/ 66434 w 121852"/>
              <a:gd name="connsiteY1" fmla="*/ 69273 h 748145"/>
              <a:gd name="connsiteX2" fmla="*/ 38725 w 121852"/>
              <a:gd name="connsiteY2" fmla="*/ 166255 h 748145"/>
              <a:gd name="connsiteX3" fmla="*/ 11016 w 121852"/>
              <a:gd name="connsiteY3" fmla="*/ 290945 h 748145"/>
              <a:gd name="connsiteX4" fmla="*/ 66434 w 121852"/>
              <a:gd name="connsiteY4" fmla="*/ 651164 h 748145"/>
              <a:gd name="connsiteX5" fmla="*/ 80288 w 121852"/>
              <a:gd name="connsiteY5" fmla="*/ 692727 h 748145"/>
              <a:gd name="connsiteX6" fmla="*/ 121852 w 121852"/>
              <a:gd name="connsiteY6" fmla="*/ 748145 h 74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52" h="748145">
                <a:moveTo>
                  <a:pt x="80288" y="0"/>
                </a:moveTo>
                <a:cubicBezTo>
                  <a:pt x="75670" y="23091"/>
                  <a:pt x="72145" y="46428"/>
                  <a:pt x="66434" y="69273"/>
                </a:cubicBezTo>
                <a:cubicBezTo>
                  <a:pt x="40017" y="174940"/>
                  <a:pt x="64648" y="36638"/>
                  <a:pt x="38725" y="166255"/>
                </a:cubicBezTo>
                <a:cubicBezTo>
                  <a:pt x="14343" y="288166"/>
                  <a:pt x="37978" y="210059"/>
                  <a:pt x="11016" y="290945"/>
                </a:cubicBezTo>
                <a:cubicBezTo>
                  <a:pt x="27443" y="570213"/>
                  <a:pt x="0" y="451862"/>
                  <a:pt x="66434" y="651164"/>
                </a:cubicBezTo>
                <a:cubicBezTo>
                  <a:pt x="71052" y="665018"/>
                  <a:pt x="71526" y="681044"/>
                  <a:pt x="80288" y="692727"/>
                </a:cubicBezTo>
                <a:lnTo>
                  <a:pt x="121852" y="748145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" name="Szabadkézi sokszög 6"/>
          <p:cNvSpPr/>
          <p:nvPr/>
        </p:nvSpPr>
        <p:spPr>
          <a:xfrm>
            <a:off x="3924300" y="4292600"/>
            <a:ext cx="122238" cy="749300"/>
          </a:xfrm>
          <a:custGeom>
            <a:avLst/>
            <a:gdLst>
              <a:gd name="connsiteX0" fmla="*/ 80288 w 121852"/>
              <a:gd name="connsiteY0" fmla="*/ 0 h 748145"/>
              <a:gd name="connsiteX1" fmla="*/ 66434 w 121852"/>
              <a:gd name="connsiteY1" fmla="*/ 69273 h 748145"/>
              <a:gd name="connsiteX2" fmla="*/ 38725 w 121852"/>
              <a:gd name="connsiteY2" fmla="*/ 166255 h 748145"/>
              <a:gd name="connsiteX3" fmla="*/ 11016 w 121852"/>
              <a:gd name="connsiteY3" fmla="*/ 290945 h 748145"/>
              <a:gd name="connsiteX4" fmla="*/ 66434 w 121852"/>
              <a:gd name="connsiteY4" fmla="*/ 651164 h 748145"/>
              <a:gd name="connsiteX5" fmla="*/ 80288 w 121852"/>
              <a:gd name="connsiteY5" fmla="*/ 692727 h 748145"/>
              <a:gd name="connsiteX6" fmla="*/ 121852 w 121852"/>
              <a:gd name="connsiteY6" fmla="*/ 748145 h 74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52" h="748145">
                <a:moveTo>
                  <a:pt x="80288" y="0"/>
                </a:moveTo>
                <a:cubicBezTo>
                  <a:pt x="75670" y="23091"/>
                  <a:pt x="72145" y="46428"/>
                  <a:pt x="66434" y="69273"/>
                </a:cubicBezTo>
                <a:cubicBezTo>
                  <a:pt x="40017" y="174940"/>
                  <a:pt x="64648" y="36638"/>
                  <a:pt x="38725" y="166255"/>
                </a:cubicBezTo>
                <a:cubicBezTo>
                  <a:pt x="14343" y="288166"/>
                  <a:pt x="37978" y="210059"/>
                  <a:pt x="11016" y="290945"/>
                </a:cubicBezTo>
                <a:cubicBezTo>
                  <a:pt x="27443" y="570213"/>
                  <a:pt x="0" y="451862"/>
                  <a:pt x="66434" y="651164"/>
                </a:cubicBezTo>
                <a:cubicBezTo>
                  <a:pt x="71052" y="665018"/>
                  <a:pt x="71526" y="681044"/>
                  <a:pt x="80288" y="692727"/>
                </a:cubicBezTo>
                <a:lnTo>
                  <a:pt x="121852" y="748145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9" name="Szövegdoboz 8"/>
          <p:cNvSpPr txBox="1">
            <a:spLocks noChangeArrowheads="1"/>
          </p:cNvSpPr>
          <p:nvPr/>
        </p:nvSpPr>
        <p:spPr bwMode="auto">
          <a:xfrm>
            <a:off x="5003800" y="4652963"/>
            <a:ext cx="3097213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hu-HU" sz="2400" b="1" dirty="0" err="1" smtClean="0">
                <a:solidFill>
                  <a:srgbClr val="6666FF"/>
                </a:solidFill>
              </a:rPr>
              <a:t>Lordosis</a:t>
            </a:r>
            <a:endParaRPr lang="hu-HU" altLang="hu-HU" sz="2400" b="1" dirty="0" smtClean="0">
              <a:solidFill>
                <a:srgbClr val="6666FF"/>
              </a:solidFill>
            </a:endParaRPr>
          </a:p>
          <a:p>
            <a:endParaRPr lang="hu-HU" altLang="hu-HU" sz="2400" b="1" dirty="0" smtClean="0">
              <a:solidFill>
                <a:srgbClr val="6666FF"/>
              </a:solidFill>
            </a:endParaRPr>
          </a:p>
          <a:p>
            <a:endParaRPr lang="hu-HU" altLang="hu-HU" sz="2400" b="1" i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endParaRPr lang="hu-HU" altLang="hu-HU" sz="2400" b="1" i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hu-HU" altLang="hu-HU" sz="2400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Scoliosis</a:t>
            </a:r>
            <a:endParaRPr lang="hu-HU" altLang="hu-HU" sz="2400" b="1" i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Szövegdoboz 9"/>
          <p:cNvSpPr txBox="1">
            <a:spLocks noChangeArrowheads="1"/>
          </p:cNvSpPr>
          <p:nvPr/>
        </p:nvSpPr>
        <p:spPr bwMode="auto">
          <a:xfrm>
            <a:off x="5003800" y="1989138"/>
            <a:ext cx="3097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hu-HU" sz="2400" b="1" dirty="0" err="1" smtClean="0">
                <a:solidFill>
                  <a:srgbClr val="6666FF"/>
                </a:solidFill>
              </a:rPr>
              <a:t>Lordosis</a:t>
            </a:r>
            <a:endParaRPr lang="hu-HU" altLang="hu-HU" sz="2400" b="1" dirty="0">
              <a:solidFill>
                <a:srgbClr val="6666FF"/>
              </a:solidFill>
            </a:endParaRPr>
          </a:p>
        </p:txBody>
      </p:sp>
      <p:sp>
        <p:nvSpPr>
          <p:cNvPr id="15" name="Szabadkézi sokszög 14"/>
          <p:cNvSpPr/>
          <p:nvPr/>
        </p:nvSpPr>
        <p:spPr>
          <a:xfrm>
            <a:off x="3892550" y="2368550"/>
            <a:ext cx="330200" cy="1806575"/>
          </a:xfrm>
          <a:custGeom>
            <a:avLst/>
            <a:gdLst>
              <a:gd name="connsiteX0" fmla="*/ 110837 w 329673"/>
              <a:gd name="connsiteY0" fmla="*/ 0 h 1805472"/>
              <a:gd name="connsiteX1" fmla="*/ 124691 w 329673"/>
              <a:gd name="connsiteY1" fmla="*/ 55418 h 1805472"/>
              <a:gd name="connsiteX2" fmla="*/ 221673 w 329673"/>
              <a:gd name="connsiteY2" fmla="*/ 166255 h 1805472"/>
              <a:gd name="connsiteX3" fmla="*/ 235528 w 329673"/>
              <a:gd name="connsiteY3" fmla="*/ 207818 h 1805472"/>
              <a:gd name="connsiteX4" fmla="*/ 249382 w 329673"/>
              <a:gd name="connsiteY4" fmla="*/ 304800 h 1805472"/>
              <a:gd name="connsiteX5" fmla="*/ 277091 w 329673"/>
              <a:gd name="connsiteY5" fmla="*/ 346364 h 1805472"/>
              <a:gd name="connsiteX6" fmla="*/ 290946 w 329673"/>
              <a:gd name="connsiteY6" fmla="*/ 429491 h 1805472"/>
              <a:gd name="connsiteX7" fmla="*/ 318655 w 329673"/>
              <a:gd name="connsiteY7" fmla="*/ 581891 h 1805472"/>
              <a:gd name="connsiteX8" fmla="*/ 304800 w 329673"/>
              <a:gd name="connsiteY8" fmla="*/ 914400 h 1805472"/>
              <a:gd name="connsiteX9" fmla="*/ 277091 w 329673"/>
              <a:gd name="connsiteY9" fmla="*/ 1011382 h 1805472"/>
              <a:gd name="connsiteX10" fmla="*/ 249382 w 329673"/>
              <a:gd name="connsiteY10" fmla="*/ 1163782 h 1805472"/>
              <a:gd name="connsiteX11" fmla="*/ 207818 w 329673"/>
              <a:gd name="connsiteY11" fmla="*/ 1205346 h 1805472"/>
              <a:gd name="connsiteX12" fmla="*/ 180109 w 329673"/>
              <a:gd name="connsiteY12" fmla="*/ 1288473 h 1805472"/>
              <a:gd name="connsiteX13" fmla="*/ 152400 w 329673"/>
              <a:gd name="connsiteY13" fmla="*/ 1440873 h 1805472"/>
              <a:gd name="connsiteX14" fmla="*/ 138546 w 329673"/>
              <a:gd name="connsiteY14" fmla="*/ 1496291 h 1805472"/>
              <a:gd name="connsiteX15" fmla="*/ 110837 w 329673"/>
              <a:gd name="connsiteY15" fmla="*/ 1537855 h 1805472"/>
              <a:gd name="connsiteX16" fmla="*/ 96982 w 329673"/>
              <a:gd name="connsiteY16" fmla="*/ 1579418 h 1805472"/>
              <a:gd name="connsiteX17" fmla="*/ 69273 w 329673"/>
              <a:gd name="connsiteY17" fmla="*/ 1620982 h 1805472"/>
              <a:gd name="connsiteX18" fmla="*/ 27709 w 329673"/>
              <a:gd name="connsiteY18" fmla="*/ 1759528 h 1805472"/>
              <a:gd name="connsiteX19" fmla="*/ 0 w 329673"/>
              <a:gd name="connsiteY19" fmla="*/ 1801091 h 180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29673" h="1805472">
                <a:moveTo>
                  <a:pt x="110837" y="0"/>
                </a:moveTo>
                <a:cubicBezTo>
                  <a:pt x="115455" y="18473"/>
                  <a:pt x="114129" y="39575"/>
                  <a:pt x="124691" y="55418"/>
                </a:cubicBezTo>
                <a:cubicBezTo>
                  <a:pt x="196927" y="163773"/>
                  <a:pt x="180343" y="83596"/>
                  <a:pt x="221673" y="166255"/>
                </a:cubicBezTo>
                <a:cubicBezTo>
                  <a:pt x="228204" y="179317"/>
                  <a:pt x="230910" y="193964"/>
                  <a:pt x="235528" y="207818"/>
                </a:cubicBezTo>
                <a:cubicBezTo>
                  <a:pt x="240146" y="240145"/>
                  <a:pt x="239999" y="273522"/>
                  <a:pt x="249382" y="304800"/>
                </a:cubicBezTo>
                <a:cubicBezTo>
                  <a:pt x="254167" y="320749"/>
                  <a:pt x="271825" y="330567"/>
                  <a:pt x="277091" y="346364"/>
                </a:cubicBezTo>
                <a:cubicBezTo>
                  <a:pt x="285974" y="373014"/>
                  <a:pt x="285921" y="401853"/>
                  <a:pt x="290946" y="429491"/>
                </a:cubicBezTo>
                <a:cubicBezTo>
                  <a:pt x="329673" y="642491"/>
                  <a:pt x="277828" y="336940"/>
                  <a:pt x="318655" y="581891"/>
                </a:cubicBezTo>
                <a:cubicBezTo>
                  <a:pt x="314037" y="692727"/>
                  <a:pt x="312704" y="803749"/>
                  <a:pt x="304800" y="914400"/>
                </a:cubicBezTo>
                <a:cubicBezTo>
                  <a:pt x="303218" y="936545"/>
                  <a:pt x="284838" y="988140"/>
                  <a:pt x="277091" y="1011382"/>
                </a:cubicBezTo>
                <a:cubicBezTo>
                  <a:pt x="276503" y="1016086"/>
                  <a:pt x="269097" y="1134209"/>
                  <a:pt x="249382" y="1163782"/>
                </a:cubicBezTo>
                <a:cubicBezTo>
                  <a:pt x="238513" y="1180085"/>
                  <a:pt x="221673" y="1191491"/>
                  <a:pt x="207818" y="1205346"/>
                </a:cubicBezTo>
                <a:cubicBezTo>
                  <a:pt x="198582" y="1233055"/>
                  <a:pt x="183732" y="1259491"/>
                  <a:pt x="180109" y="1288473"/>
                </a:cubicBezTo>
                <a:cubicBezTo>
                  <a:pt x="157183" y="1471891"/>
                  <a:pt x="180877" y="1341202"/>
                  <a:pt x="152400" y="1440873"/>
                </a:cubicBezTo>
                <a:cubicBezTo>
                  <a:pt x="147169" y="1459182"/>
                  <a:pt x="146047" y="1478789"/>
                  <a:pt x="138546" y="1496291"/>
                </a:cubicBezTo>
                <a:cubicBezTo>
                  <a:pt x="131987" y="1511596"/>
                  <a:pt x="118284" y="1522962"/>
                  <a:pt x="110837" y="1537855"/>
                </a:cubicBezTo>
                <a:cubicBezTo>
                  <a:pt x="104306" y="1550917"/>
                  <a:pt x="103513" y="1566356"/>
                  <a:pt x="96982" y="1579418"/>
                </a:cubicBezTo>
                <a:cubicBezTo>
                  <a:pt x="89535" y="1594311"/>
                  <a:pt x="76036" y="1605766"/>
                  <a:pt x="69273" y="1620982"/>
                </a:cubicBezTo>
                <a:cubicBezTo>
                  <a:pt x="42935" y="1680242"/>
                  <a:pt x="43828" y="1703110"/>
                  <a:pt x="27709" y="1759528"/>
                </a:cubicBezTo>
                <a:cubicBezTo>
                  <a:pt x="14582" y="1805472"/>
                  <a:pt x="27767" y="1801091"/>
                  <a:pt x="0" y="1801091"/>
                </a:cubicBez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6" name="Szövegdoboz 15"/>
          <p:cNvSpPr txBox="1">
            <a:spLocks noChangeArrowheads="1"/>
          </p:cNvSpPr>
          <p:nvPr/>
        </p:nvSpPr>
        <p:spPr bwMode="auto">
          <a:xfrm>
            <a:off x="4787900" y="3213100"/>
            <a:ext cx="3097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hu-HU" sz="2400" b="1" dirty="0" smtClean="0">
                <a:solidFill>
                  <a:srgbClr val="00B050"/>
                </a:solidFill>
              </a:rPr>
              <a:t>   </a:t>
            </a:r>
            <a:r>
              <a:rPr lang="hu-HU" altLang="hu-HU" sz="2400" b="1" dirty="0" err="1" smtClean="0">
                <a:solidFill>
                  <a:srgbClr val="00B050"/>
                </a:solidFill>
              </a:rPr>
              <a:t>Kyphosis</a:t>
            </a:r>
            <a:endParaRPr lang="hu-HU" altLang="hu-HU" sz="2400" b="1" dirty="0">
              <a:solidFill>
                <a:srgbClr val="00B050"/>
              </a:solidFill>
            </a:endParaRPr>
          </a:p>
        </p:txBody>
      </p:sp>
      <p:pic>
        <p:nvPicPr>
          <p:cNvPr id="11" name="Picture 4" descr="gerinck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0"/>
            <a:ext cx="2195678" cy="172819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" name="Picture 2" descr="https://s-media-cache-ak0.pinimg.com/736x/3e/c6/a7/3ec6a73ce514306155390ee7b7e7b6a8.jpg"/>
          <p:cNvPicPr>
            <a:picLocks noChangeAspect="1" noChangeArrowheads="1"/>
          </p:cNvPicPr>
          <p:nvPr/>
        </p:nvPicPr>
        <p:blipFill>
          <a:blip r:embed="rId4" cstate="print"/>
          <a:srcRect r="1031" b="5203"/>
          <a:stretch>
            <a:fillRect/>
          </a:stretch>
        </p:blipFill>
        <p:spPr bwMode="auto">
          <a:xfrm>
            <a:off x="0" y="2060848"/>
            <a:ext cx="3112874" cy="252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altLang="hu-HU" sz="3600" b="1" dirty="0" err="1" smtClean="0">
                <a:solidFill>
                  <a:srgbClr val="000000"/>
                </a:solidFill>
              </a:rPr>
              <a:t>Verbindungen</a:t>
            </a:r>
            <a:endParaRPr lang="hu-HU" altLang="hu-HU" sz="3600" b="1" dirty="0" smtClean="0">
              <a:solidFill>
                <a:srgbClr val="000000"/>
              </a:solidFill>
            </a:endParaRP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323528" y="1268760"/>
            <a:ext cx="4392613" cy="1800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u-HU" altLang="hu-HU" sz="1200" dirty="0" smtClean="0">
                <a:solidFill>
                  <a:srgbClr val="000000"/>
                </a:solidFill>
              </a:rPr>
              <a:t> </a:t>
            </a:r>
            <a:r>
              <a:rPr lang="hu-HU" altLang="hu-HU" sz="1200" dirty="0" err="1" smtClean="0">
                <a:solidFill>
                  <a:srgbClr val="000000"/>
                </a:solidFill>
                <a:effectLst/>
              </a:rPr>
              <a:t>Synostosis</a:t>
            </a:r>
            <a:endParaRPr lang="hu-HU" altLang="hu-HU" sz="1200" dirty="0" smtClean="0">
              <a:solidFill>
                <a:srgbClr val="000000"/>
              </a:solidFill>
              <a:effectLst/>
            </a:endParaRPr>
          </a:p>
          <a:p>
            <a:pPr eaLnBrk="1" hangingPunct="1">
              <a:defRPr/>
            </a:pPr>
            <a:r>
              <a:rPr lang="hu-HU" altLang="hu-HU" sz="1200" dirty="0" smtClean="0">
                <a:solidFill>
                  <a:srgbClr val="000000"/>
                </a:solidFill>
                <a:effectLst/>
              </a:rPr>
              <a:t> </a:t>
            </a:r>
            <a:r>
              <a:rPr lang="hu-HU" altLang="hu-HU" sz="1200" dirty="0" err="1" smtClean="0">
                <a:solidFill>
                  <a:srgbClr val="000000"/>
                </a:solidFill>
                <a:effectLst/>
              </a:rPr>
              <a:t>Synchondrosis</a:t>
            </a:r>
            <a:endParaRPr lang="hu-HU" altLang="hu-HU" sz="1200" dirty="0" smtClean="0">
              <a:solidFill>
                <a:srgbClr val="000000"/>
              </a:solidFill>
              <a:effectLst/>
            </a:endParaRPr>
          </a:p>
          <a:p>
            <a:pPr eaLnBrk="1" hangingPunct="1">
              <a:defRPr/>
            </a:pPr>
            <a:r>
              <a:rPr lang="hu-HU" altLang="hu-HU" sz="1200" dirty="0" smtClean="0">
                <a:solidFill>
                  <a:srgbClr val="000000"/>
                </a:solidFill>
                <a:effectLst/>
              </a:rPr>
              <a:t> </a:t>
            </a:r>
            <a:r>
              <a:rPr lang="hu-HU" altLang="hu-HU" sz="1200" dirty="0" err="1" smtClean="0">
                <a:solidFill>
                  <a:srgbClr val="000000"/>
                </a:solidFill>
                <a:effectLst/>
              </a:rPr>
              <a:t>Syndesmosis</a:t>
            </a:r>
            <a:endParaRPr lang="hu-HU" altLang="hu-HU" sz="1200" dirty="0" smtClean="0">
              <a:solidFill>
                <a:srgbClr val="000000"/>
              </a:solidFill>
              <a:effectLst/>
            </a:endParaRPr>
          </a:p>
          <a:p>
            <a:pPr eaLnBrk="1" hangingPunct="1">
              <a:defRPr/>
            </a:pPr>
            <a:r>
              <a:rPr lang="hu-HU" altLang="hu-HU" sz="1200" dirty="0" smtClean="0">
                <a:solidFill>
                  <a:srgbClr val="000000"/>
                </a:solidFill>
                <a:effectLst/>
              </a:rPr>
              <a:t> </a:t>
            </a:r>
            <a:r>
              <a:rPr lang="hu-HU" altLang="hu-HU" sz="1200" dirty="0" err="1" smtClean="0">
                <a:solidFill>
                  <a:srgbClr val="000000"/>
                </a:solidFill>
                <a:effectLst/>
              </a:rPr>
              <a:t>Articulatio</a:t>
            </a:r>
            <a:r>
              <a:rPr lang="hu-HU" altLang="hu-HU" sz="1200" dirty="0" smtClean="0">
                <a:solidFill>
                  <a:srgbClr val="000000"/>
                </a:solidFill>
                <a:effectLst/>
              </a:rPr>
              <a:t> </a:t>
            </a:r>
            <a:r>
              <a:rPr lang="hu-HU" altLang="hu-HU" sz="1200" dirty="0" err="1" smtClean="0">
                <a:solidFill>
                  <a:srgbClr val="000000"/>
                </a:solidFill>
                <a:effectLst/>
              </a:rPr>
              <a:t>intervertebralis</a:t>
            </a:r>
            <a:endParaRPr lang="hu-HU" altLang="hu-HU" sz="1200" dirty="0" smtClean="0">
              <a:solidFill>
                <a:srgbClr val="000000"/>
              </a:solidFill>
              <a:effectLst/>
            </a:endParaRPr>
          </a:p>
        </p:txBody>
      </p:sp>
      <p:pic>
        <p:nvPicPr>
          <p:cNvPr id="4" name="Picture 5" descr="AXI_sacrum_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052736"/>
            <a:ext cx="158164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Képtalálat a következőre: „discus wirbelsäule”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140968"/>
            <a:ext cx="2429336" cy="2160240"/>
          </a:xfrm>
          <a:prstGeom prst="rect">
            <a:avLst/>
          </a:prstGeom>
          <a:noFill/>
        </p:spPr>
      </p:pic>
      <p:sp>
        <p:nvSpPr>
          <p:cNvPr id="6" name="Téglalap 5"/>
          <p:cNvSpPr/>
          <p:nvPr/>
        </p:nvSpPr>
        <p:spPr>
          <a:xfrm>
            <a:off x="4211960" y="573325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 err="1" smtClean="0"/>
              <a:t>Discus</a:t>
            </a:r>
            <a:r>
              <a:rPr lang="de-DE" sz="1400" dirty="0" smtClean="0"/>
              <a:t> </a:t>
            </a:r>
            <a:r>
              <a:rPr lang="de-DE" sz="1400" dirty="0" err="1" smtClean="0"/>
              <a:t>intervertebralis</a:t>
            </a:r>
            <a:r>
              <a:rPr lang="de-DE" sz="1400" dirty="0" smtClean="0"/>
              <a:t> = Bandscheiben aus Faserknorpel </a:t>
            </a:r>
          </a:p>
          <a:p>
            <a:r>
              <a:rPr lang="de-DE" sz="1400" dirty="0" smtClean="0"/>
              <a:t>-stoßdämpfend; Alter</a:t>
            </a:r>
            <a:r>
              <a:rPr lang="hu-HU" sz="1400" dirty="0" smtClean="0"/>
              <a:t>: </a:t>
            </a:r>
            <a:r>
              <a:rPr lang="de-DE" sz="1400" dirty="0" err="1" smtClean="0"/>
              <a:t>Flüssigkeitsverlus</a:t>
            </a:r>
            <a:r>
              <a:rPr lang="hu-HU" sz="1400" dirty="0" smtClean="0"/>
              <a:t>t</a:t>
            </a:r>
            <a:endParaRPr lang="de-DE" sz="1400" dirty="0"/>
          </a:p>
        </p:txBody>
      </p:sp>
      <p:pic>
        <p:nvPicPr>
          <p:cNvPr id="27652" name="Picture 4" descr="Képtalálat a következőre: „discus wirbelsäule”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212976"/>
            <a:ext cx="2997596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vertebr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4731991" cy="273558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395536" y="1412777"/>
            <a:ext cx="1152128" cy="43204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hu-HU" altLang="hu-HU"/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323528" y="3429000"/>
            <a:ext cx="4752776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u-HU" altLang="hu-HU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Discus</a:t>
            </a:r>
            <a:r>
              <a:rPr lang="hu-HU" altLang="hu-H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altLang="hu-HU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intervertebralis</a:t>
            </a:r>
            <a:r>
              <a:rPr lang="hu-HU" altLang="hu-H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</a:p>
          <a:p>
            <a:pPr algn="ctr" eaLnBrk="1" hangingPunct="1">
              <a:defRPr/>
            </a:pPr>
            <a:r>
              <a:rPr lang="hu-HU" altLang="hu-HU" sz="1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weicher</a:t>
            </a:r>
            <a:r>
              <a:rPr lang="hu-HU" altLang="hu-H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altLang="hu-HU" sz="1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Gallertkern</a:t>
            </a:r>
            <a:r>
              <a:rPr lang="hu-HU" altLang="hu-H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hu-HU" altLang="hu-HU" sz="1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Nucleus</a:t>
            </a:r>
            <a:r>
              <a:rPr lang="hu-HU" altLang="hu-H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altLang="hu-HU" sz="1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pulposus</a:t>
            </a:r>
            <a:r>
              <a:rPr lang="hu-HU" altLang="hu-H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</a:p>
          <a:p>
            <a:pPr algn="ctr" eaLnBrk="1" hangingPunct="1">
              <a:defRPr/>
            </a:pPr>
            <a:r>
              <a:rPr lang="hu-HU" altLang="hu-HU" sz="1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straffer</a:t>
            </a:r>
            <a:r>
              <a:rPr lang="hu-HU" altLang="hu-H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altLang="hu-HU" sz="1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Faserring</a:t>
            </a:r>
            <a:r>
              <a:rPr lang="hu-HU" altLang="hu-H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hu-HU" altLang="hu-HU" sz="1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Anulus</a:t>
            </a:r>
            <a:r>
              <a:rPr lang="hu-HU" altLang="hu-H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fibrosus</a:t>
            </a:r>
          </a:p>
          <a:p>
            <a:pPr algn="ctr" eaLnBrk="1" hangingPunct="1">
              <a:defRPr/>
            </a:pPr>
            <a:r>
              <a:rPr lang="hu-HU" altLang="hu-HU" sz="160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Vorwölbung</a:t>
            </a:r>
            <a:r>
              <a:rPr lang="hu-HU" altLang="hu-HU" sz="1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hu-HU" altLang="hu-HU" sz="1600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Vorfall</a:t>
            </a:r>
            <a:endParaRPr lang="hu-HU" altLang="hu-HU" sz="1600" i="1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5" descr="whip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3846" y="548680"/>
            <a:ext cx="3990154" cy="249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117475"/>
            <a:ext cx="8456613" cy="1008063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hu-HU" altLang="hu-HU" sz="2800" b="1" dirty="0" err="1" smtClean="0">
                <a:solidFill>
                  <a:srgbClr val="000000"/>
                </a:solidFill>
              </a:rPr>
              <a:t>Syndesmosis</a:t>
            </a:r>
            <a:endParaRPr lang="hu-HU" altLang="hu-HU" sz="2800" dirty="0" smtClean="0">
              <a:solidFill>
                <a:srgbClr val="000000"/>
              </a:solidFill>
            </a:endParaRPr>
          </a:p>
        </p:txBody>
      </p:sp>
      <p:pic>
        <p:nvPicPr>
          <p:cNvPr id="23554" name="Picture 2" descr="Képtalálat a következőre: „discus wirbelsäule bänder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84784"/>
            <a:ext cx="4491051" cy="4647457"/>
          </a:xfrm>
          <a:prstGeom prst="rect">
            <a:avLst/>
          </a:prstGeom>
          <a:noFill/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339752" y="2996953"/>
            <a:ext cx="934988" cy="504056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hu-HU" altLang="hu-HU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868144" y="1772817"/>
            <a:ext cx="792088" cy="36004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hu-HU" altLang="hu-HU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868144" y="2636913"/>
            <a:ext cx="648072" cy="28803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hu-HU" altLang="hu-H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14176" t="34629" r="33056" b="14870"/>
          <a:stretch>
            <a:fillRect/>
          </a:stretch>
        </p:blipFill>
        <p:spPr bwMode="auto">
          <a:xfrm>
            <a:off x="0" y="4869160"/>
            <a:ext cx="3807208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l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3819" y="4725144"/>
            <a:ext cx="2520181" cy="194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vertebr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25" y="425450"/>
            <a:ext cx="8640763" cy="608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Oval 6"/>
          <p:cNvSpPr>
            <a:spLocks noChangeArrowheads="1"/>
          </p:cNvSpPr>
          <p:nvPr/>
        </p:nvSpPr>
        <p:spPr bwMode="auto">
          <a:xfrm>
            <a:off x="560388" y="1946275"/>
            <a:ext cx="457200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hu-HU" altLang="hu-HU"/>
          </a:p>
        </p:txBody>
      </p:sp>
      <p:sp>
        <p:nvSpPr>
          <p:cNvPr id="30724" name="Oval 12"/>
          <p:cNvSpPr>
            <a:spLocks noChangeArrowheads="1"/>
          </p:cNvSpPr>
          <p:nvPr/>
        </p:nvSpPr>
        <p:spPr bwMode="auto">
          <a:xfrm>
            <a:off x="2195513" y="1916113"/>
            <a:ext cx="457200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hu-HU" altLang="hu-HU"/>
          </a:p>
        </p:txBody>
      </p:sp>
      <p:sp>
        <p:nvSpPr>
          <p:cNvPr id="30725" name="Line 13"/>
          <p:cNvSpPr>
            <a:spLocks noChangeShapeType="1"/>
          </p:cNvSpPr>
          <p:nvPr/>
        </p:nvSpPr>
        <p:spPr bwMode="auto">
          <a:xfrm flipH="1">
            <a:off x="1585913" y="5373688"/>
            <a:ext cx="393700" cy="338137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0726" name="Line 14"/>
          <p:cNvSpPr>
            <a:spLocks noChangeShapeType="1"/>
          </p:cNvSpPr>
          <p:nvPr/>
        </p:nvSpPr>
        <p:spPr bwMode="auto">
          <a:xfrm flipH="1">
            <a:off x="1547813" y="4724400"/>
            <a:ext cx="393700" cy="338138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0727" name="Line 15"/>
          <p:cNvSpPr>
            <a:spLocks noChangeShapeType="1"/>
          </p:cNvSpPr>
          <p:nvPr/>
        </p:nvSpPr>
        <p:spPr bwMode="auto">
          <a:xfrm flipH="1" flipV="1">
            <a:off x="3454400" y="2611438"/>
            <a:ext cx="396875" cy="169862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0728" name="Line 16"/>
          <p:cNvSpPr>
            <a:spLocks noChangeShapeType="1"/>
          </p:cNvSpPr>
          <p:nvPr/>
        </p:nvSpPr>
        <p:spPr bwMode="auto">
          <a:xfrm flipV="1">
            <a:off x="4546600" y="2540000"/>
            <a:ext cx="360363" cy="21590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0729" name="Line 17"/>
          <p:cNvSpPr>
            <a:spLocks noChangeShapeType="1"/>
          </p:cNvSpPr>
          <p:nvPr/>
        </p:nvSpPr>
        <p:spPr bwMode="auto">
          <a:xfrm flipV="1">
            <a:off x="4135438" y="4137025"/>
            <a:ext cx="174625" cy="487363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0730" name="Line 18"/>
          <p:cNvSpPr>
            <a:spLocks noChangeShapeType="1"/>
          </p:cNvSpPr>
          <p:nvPr/>
        </p:nvSpPr>
        <p:spPr bwMode="auto">
          <a:xfrm flipV="1">
            <a:off x="3949700" y="5084763"/>
            <a:ext cx="174625" cy="487362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0731" name="Line 19"/>
          <p:cNvSpPr>
            <a:spLocks noChangeShapeType="1"/>
          </p:cNvSpPr>
          <p:nvPr/>
        </p:nvSpPr>
        <p:spPr bwMode="auto">
          <a:xfrm flipV="1">
            <a:off x="6427788" y="2451100"/>
            <a:ext cx="355600" cy="43180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0732" name="Line 20"/>
          <p:cNvSpPr>
            <a:spLocks noChangeShapeType="1"/>
          </p:cNvSpPr>
          <p:nvPr/>
        </p:nvSpPr>
        <p:spPr bwMode="auto">
          <a:xfrm flipH="1" flipV="1">
            <a:off x="7634288" y="2425700"/>
            <a:ext cx="419100" cy="38100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0733" name="Oval 21"/>
          <p:cNvSpPr>
            <a:spLocks noChangeArrowheads="1"/>
          </p:cNvSpPr>
          <p:nvPr/>
        </p:nvSpPr>
        <p:spPr bwMode="auto">
          <a:xfrm rot="-5400000">
            <a:off x="6873876" y="5522912"/>
            <a:ext cx="457200" cy="263525"/>
          </a:xfrm>
          <a:prstGeom prst="ellipse">
            <a:avLst/>
          </a:prstGeom>
          <a:solidFill>
            <a:schemeClr val="accent1">
              <a:alpha val="32941"/>
            </a:schemeClr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hu-HU" altLang="hu-HU"/>
          </a:p>
        </p:txBody>
      </p:sp>
      <p:sp>
        <p:nvSpPr>
          <p:cNvPr id="30734" name="Oval 22"/>
          <p:cNvSpPr>
            <a:spLocks noChangeArrowheads="1"/>
          </p:cNvSpPr>
          <p:nvPr/>
        </p:nvSpPr>
        <p:spPr bwMode="auto">
          <a:xfrm rot="-5400000">
            <a:off x="6683376" y="4198937"/>
            <a:ext cx="457200" cy="358775"/>
          </a:xfrm>
          <a:prstGeom prst="ellipse">
            <a:avLst/>
          </a:prstGeom>
          <a:solidFill>
            <a:schemeClr val="accent1">
              <a:alpha val="32941"/>
            </a:schemeClr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hu-HU" altLang="hu-HU"/>
          </a:p>
        </p:txBody>
      </p:sp>
      <p:sp>
        <p:nvSpPr>
          <p:cNvPr id="15" name="Téglalap 14"/>
          <p:cNvSpPr/>
          <p:nvPr/>
        </p:nvSpPr>
        <p:spPr>
          <a:xfrm>
            <a:off x="107504" y="260648"/>
            <a:ext cx="2701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altLang="hu-HU" dirty="0" smtClean="0">
                <a:solidFill>
                  <a:srgbClr val="000000"/>
                </a:solidFill>
              </a:rPr>
              <a:t> </a:t>
            </a:r>
            <a:r>
              <a:rPr lang="hu-HU" altLang="hu-HU" dirty="0" err="1" smtClean="0">
                <a:solidFill>
                  <a:srgbClr val="000000"/>
                </a:solidFill>
              </a:rPr>
              <a:t>Articulatio</a:t>
            </a:r>
            <a:r>
              <a:rPr lang="hu-HU" altLang="hu-HU" dirty="0" smtClean="0">
                <a:solidFill>
                  <a:srgbClr val="000000"/>
                </a:solidFill>
              </a:rPr>
              <a:t> </a:t>
            </a:r>
            <a:r>
              <a:rPr lang="hu-HU" altLang="hu-HU" dirty="0" err="1" smtClean="0">
                <a:solidFill>
                  <a:srgbClr val="000000"/>
                </a:solidFill>
              </a:rPr>
              <a:t>intervertebralis</a:t>
            </a:r>
            <a:endParaRPr lang="hu-HU" altLang="hu-H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9377" t="20043" r="53114" b="39872"/>
          <a:stretch>
            <a:fillRect/>
          </a:stretch>
        </p:blipFill>
        <p:spPr bwMode="auto">
          <a:xfrm>
            <a:off x="3923928" y="3717032"/>
            <a:ext cx="5040560" cy="294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 l="13775" t="30297" r="28738" b="13436"/>
          <a:stretch>
            <a:fillRect/>
          </a:stretch>
        </p:blipFill>
        <p:spPr bwMode="auto">
          <a:xfrm>
            <a:off x="467544" y="476672"/>
            <a:ext cx="525658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églalap 5"/>
          <p:cNvSpPr/>
          <p:nvPr/>
        </p:nvSpPr>
        <p:spPr>
          <a:xfrm>
            <a:off x="0" y="0"/>
            <a:ext cx="2701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altLang="hu-HU" dirty="0" smtClean="0">
                <a:solidFill>
                  <a:srgbClr val="000000"/>
                </a:solidFill>
              </a:rPr>
              <a:t> </a:t>
            </a:r>
            <a:r>
              <a:rPr lang="hu-HU" altLang="hu-HU" dirty="0" err="1" smtClean="0">
                <a:solidFill>
                  <a:srgbClr val="000000"/>
                </a:solidFill>
              </a:rPr>
              <a:t>Articulatio</a:t>
            </a:r>
            <a:r>
              <a:rPr lang="hu-HU" altLang="hu-HU" dirty="0" smtClean="0">
                <a:solidFill>
                  <a:srgbClr val="000000"/>
                </a:solidFill>
              </a:rPr>
              <a:t> </a:t>
            </a:r>
            <a:r>
              <a:rPr lang="hu-HU" altLang="hu-HU" dirty="0" err="1" smtClean="0">
                <a:solidFill>
                  <a:srgbClr val="000000"/>
                </a:solidFill>
              </a:rPr>
              <a:t>intervertebralis</a:t>
            </a:r>
            <a:endParaRPr lang="hu-HU" altLang="hu-HU" dirty="0" smtClean="0">
              <a:solidFill>
                <a:srgbClr val="000000"/>
              </a:solidFill>
            </a:endParaRPr>
          </a:p>
        </p:txBody>
      </p:sp>
      <p:pic>
        <p:nvPicPr>
          <p:cNvPr id="30723" name="Picture 3" descr="Képtalálat a következőre: „erector spinae”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05064"/>
            <a:ext cx="3360372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Kép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4248150" cy="656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 descr="back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88640"/>
            <a:ext cx="3456509" cy="295130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6948264" y="980728"/>
            <a:ext cx="1512168" cy="864096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3" name="Szabadkézi sokszög 2"/>
          <p:cNvSpPr/>
          <p:nvPr/>
        </p:nvSpPr>
        <p:spPr>
          <a:xfrm>
            <a:off x="2028825" y="2514600"/>
            <a:ext cx="136525" cy="2000250"/>
          </a:xfrm>
          <a:custGeom>
            <a:avLst/>
            <a:gdLst>
              <a:gd name="connsiteX0" fmla="*/ 38552 w 136469"/>
              <a:gd name="connsiteY0" fmla="*/ 377 h 2000634"/>
              <a:gd name="connsiteX1" fmla="*/ 452 w 136469"/>
              <a:gd name="connsiteY1" fmla="*/ 238502 h 2000634"/>
              <a:gd name="connsiteX2" fmla="*/ 19502 w 136469"/>
              <a:gd name="connsiteY2" fmla="*/ 667127 h 2000634"/>
              <a:gd name="connsiteX3" fmla="*/ 48077 w 136469"/>
              <a:gd name="connsiteY3" fmla="*/ 1219577 h 2000634"/>
              <a:gd name="connsiteX4" fmla="*/ 67127 w 136469"/>
              <a:gd name="connsiteY4" fmla="*/ 1629152 h 2000634"/>
              <a:gd name="connsiteX5" fmla="*/ 133802 w 136469"/>
              <a:gd name="connsiteY5" fmla="*/ 2000627 h 2000634"/>
              <a:gd name="connsiteX6" fmla="*/ 124277 w 136469"/>
              <a:gd name="connsiteY6" fmla="*/ 1638677 h 2000634"/>
              <a:gd name="connsiteX7" fmla="*/ 133802 w 136469"/>
              <a:gd name="connsiteY7" fmla="*/ 1267202 h 2000634"/>
              <a:gd name="connsiteX8" fmla="*/ 114752 w 136469"/>
              <a:gd name="connsiteY8" fmla="*/ 848102 h 2000634"/>
              <a:gd name="connsiteX9" fmla="*/ 114752 w 136469"/>
              <a:gd name="connsiteY9" fmla="*/ 495677 h 2000634"/>
              <a:gd name="connsiteX10" fmla="*/ 105227 w 136469"/>
              <a:gd name="connsiteY10" fmla="*/ 190877 h 2000634"/>
              <a:gd name="connsiteX11" fmla="*/ 38552 w 136469"/>
              <a:gd name="connsiteY11" fmla="*/ 377 h 200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469" h="2000634">
                <a:moveTo>
                  <a:pt x="38552" y="377"/>
                </a:moveTo>
                <a:cubicBezTo>
                  <a:pt x="21090" y="8314"/>
                  <a:pt x="3627" y="127377"/>
                  <a:pt x="452" y="238502"/>
                </a:cubicBezTo>
                <a:cubicBezTo>
                  <a:pt x="-2723" y="349627"/>
                  <a:pt x="11565" y="503615"/>
                  <a:pt x="19502" y="667127"/>
                </a:cubicBezTo>
                <a:cubicBezTo>
                  <a:pt x="27439" y="830639"/>
                  <a:pt x="40140" y="1059240"/>
                  <a:pt x="48077" y="1219577"/>
                </a:cubicBezTo>
                <a:cubicBezTo>
                  <a:pt x="56014" y="1379914"/>
                  <a:pt x="52839" y="1498977"/>
                  <a:pt x="67127" y="1629152"/>
                </a:cubicBezTo>
                <a:cubicBezTo>
                  <a:pt x="81415" y="1759327"/>
                  <a:pt x="124277" y="1999040"/>
                  <a:pt x="133802" y="2000627"/>
                </a:cubicBezTo>
                <a:cubicBezTo>
                  <a:pt x="143327" y="2002215"/>
                  <a:pt x="124277" y="1760914"/>
                  <a:pt x="124277" y="1638677"/>
                </a:cubicBezTo>
                <a:cubicBezTo>
                  <a:pt x="124277" y="1516440"/>
                  <a:pt x="135389" y="1398964"/>
                  <a:pt x="133802" y="1267202"/>
                </a:cubicBezTo>
                <a:cubicBezTo>
                  <a:pt x="132215" y="1135440"/>
                  <a:pt x="117927" y="976689"/>
                  <a:pt x="114752" y="848102"/>
                </a:cubicBezTo>
                <a:cubicBezTo>
                  <a:pt x="111577" y="719515"/>
                  <a:pt x="116339" y="605214"/>
                  <a:pt x="114752" y="495677"/>
                </a:cubicBezTo>
                <a:cubicBezTo>
                  <a:pt x="113165" y="386140"/>
                  <a:pt x="116339" y="270252"/>
                  <a:pt x="105227" y="190877"/>
                </a:cubicBezTo>
                <a:cubicBezTo>
                  <a:pt x="94115" y="111502"/>
                  <a:pt x="56014" y="-7560"/>
                  <a:pt x="38552" y="377"/>
                </a:cubicBezTo>
                <a:close/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6" name="Szabadkézi sokszög 5"/>
          <p:cNvSpPr/>
          <p:nvPr/>
        </p:nvSpPr>
        <p:spPr>
          <a:xfrm>
            <a:off x="1779588" y="1914525"/>
            <a:ext cx="422275" cy="3914775"/>
          </a:xfrm>
          <a:custGeom>
            <a:avLst/>
            <a:gdLst>
              <a:gd name="connsiteX0" fmla="*/ 106082 w 404663"/>
              <a:gd name="connsiteY0" fmla="*/ 183 h 3903404"/>
              <a:gd name="connsiteX1" fmla="*/ 287057 w 404663"/>
              <a:gd name="connsiteY1" fmla="*/ 609783 h 3903404"/>
              <a:gd name="connsiteX2" fmla="*/ 239432 w 404663"/>
              <a:gd name="connsiteY2" fmla="*/ 866958 h 3903404"/>
              <a:gd name="connsiteX3" fmla="*/ 277532 w 404663"/>
              <a:gd name="connsiteY3" fmla="*/ 1495608 h 3903404"/>
              <a:gd name="connsiteX4" fmla="*/ 296582 w 404663"/>
              <a:gd name="connsiteY4" fmla="*/ 2000433 h 3903404"/>
              <a:gd name="connsiteX5" fmla="*/ 325157 w 404663"/>
              <a:gd name="connsiteY5" fmla="*/ 2410008 h 3903404"/>
              <a:gd name="connsiteX6" fmla="*/ 391832 w 404663"/>
              <a:gd name="connsiteY6" fmla="*/ 2752908 h 3903404"/>
              <a:gd name="connsiteX7" fmla="*/ 391832 w 404663"/>
              <a:gd name="connsiteY7" fmla="*/ 3829233 h 3903404"/>
              <a:gd name="connsiteX8" fmla="*/ 258482 w 404663"/>
              <a:gd name="connsiteY8" fmla="*/ 3762558 h 3903404"/>
              <a:gd name="connsiteX9" fmla="*/ 172757 w 404663"/>
              <a:gd name="connsiteY9" fmla="*/ 3381558 h 3903404"/>
              <a:gd name="connsiteX10" fmla="*/ 153707 w 404663"/>
              <a:gd name="connsiteY10" fmla="*/ 2933883 h 3903404"/>
              <a:gd name="connsiteX11" fmla="*/ 153707 w 404663"/>
              <a:gd name="connsiteY11" fmla="*/ 2295708 h 3903404"/>
              <a:gd name="connsiteX12" fmla="*/ 87032 w 404663"/>
              <a:gd name="connsiteY12" fmla="*/ 1781358 h 3903404"/>
              <a:gd name="connsiteX13" fmla="*/ 1307 w 404663"/>
              <a:gd name="connsiteY13" fmla="*/ 1228908 h 3903404"/>
              <a:gd name="connsiteX14" fmla="*/ 39407 w 404663"/>
              <a:gd name="connsiteY14" fmla="*/ 552633 h 3903404"/>
              <a:gd name="connsiteX15" fmla="*/ 106082 w 404663"/>
              <a:gd name="connsiteY15" fmla="*/ 183 h 3903404"/>
              <a:gd name="connsiteX0" fmla="*/ 106082 w 404663"/>
              <a:gd name="connsiteY0" fmla="*/ 44 h 3903265"/>
              <a:gd name="connsiteX1" fmla="*/ 268007 w 404663"/>
              <a:gd name="connsiteY1" fmla="*/ 523919 h 3903265"/>
              <a:gd name="connsiteX2" fmla="*/ 239432 w 404663"/>
              <a:gd name="connsiteY2" fmla="*/ 866819 h 3903265"/>
              <a:gd name="connsiteX3" fmla="*/ 277532 w 404663"/>
              <a:gd name="connsiteY3" fmla="*/ 1495469 h 3903265"/>
              <a:gd name="connsiteX4" fmla="*/ 296582 w 404663"/>
              <a:gd name="connsiteY4" fmla="*/ 2000294 h 3903265"/>
              <a:gd name="connsiteX5" fmla="*/ 325157 w 404663"/>
              <a:gd name="connsiteY5" fmla="*/ 2409869 h 3903265"/>
              <a:gd name="connsiteX6" fmla="*/ 391832 w 404663"/>
              <a:gd name="connsiteY6" fmla="*/ 2752769 h 3903265"/>
              <a:gd name="connsiteX7" fmla="*/ 391832 w 404663"/>
              <a:gd name="connsiteY7" fmla="*/ 3829094 h 3903265"/>
              <a:gd name="connsiteX8" fmla="*/ 258482 w 404663"/>
              <a:gd name="connsiteY8" fmla="*/ 3762419 h 3903265"/>
              <a:gd name="connsiteX9" fmla="*/ 172757 w 404663"/>
              <a:gd name="connsiteY9" fmla="*/ 3381419 h 3903265"/>
              <a:gd name="connsiteX10" fmla="*/ 153707 w 404663"/>
              <a:gd name="connsiteY10" fmla="*/ 2933744 h 3903265"/>
              <a:gd name="connsiteX11" fmla="*/ 153707 w 404663"/>
              <a:gd name="connsiteY11" fmla="*/ 2295569 h 3903265"/>
              <a:gd name="connsiteX12" fmla="*/ 87032 w 404663"/>
              <a:gd name="connsiteY12" fmla="*/ 1781219 h 3903265"/>
              <a:gd name="connsiteX13" fmla="*/ 1307 w 404663"/>
              <a:gd name="connsiteY13" fmla="*/ 1228769 h 3903265"/>
              <a:gd name="connsiteX14" fmla="*/ 39407 w 404663"/>
              <a:gd name="connsiteY14" fmla="*/ 552494 h 3903265"/>
              <a:gd name="connsiteX15" fmla="*/ 106082 w 404663"/>
              <a:gd name="connsiteY15" fmla="*/ 44 h 3903265"/>
              <a:gd name="connsiteX0" fmla="*/ 106082 w 404663"/>
              <a:gd name="connsiteY0" fmla="*/ 44 h 3903265"/>
              <a:gd name="connsiteX1" fmla="*/ 268007 w 404663"/>
              <a:gd name="connsiteY1" fmla="*/ 523919 h 3903265"/>
              <a:gd name="connsiteX2" fmla="*/ 239432 w 404663"/>
              <a:gd name="connsiteY2" fmla="*/ 866819 h 3903265"/>
              <a:gd name="connsiteX3" fmla="*/ 277532 w 404663"/>
              <a:gd name="connsiteY3" fmla="*/ 1495469 h 3903265"/>
              <a:gd name="connsiteX4" fmla="*/ 296582 w 404663"/>
              <a:gd name="connsiteY4" fmla="*/ 2000294 h 3903265"/>
              <a:gd name="connsiteX5" fmla="*/ 325157 w 404663"/>
              <a:gd name="connsiteY5" fmla="*/ 2350492 h 3903265"/>
              <a:gd name="connsiteX6" fmla="*/ 391832 w 404663"/>
              <a:gd name="connsiteY6" fmla="*/ 2752769 h 3903265"/>
              <a:gd name="connsiteX7" fmla="*/ 391832 w 404663"/>
              <a:gd name="connsiteY7" fmla="*/ 3829094 h 3903265"/>
              <a:gd name="connsiteX8" fmla="*/ 258482 w 404663"/>
              <a:gd name="connsiteY8" fmla="*/ 3762419 h 3903265"/>
              <a:gd name="connsiteX9" fmla="*/ 172757 w 404663"/>
              <a:gd name="connsiteY9" fmla="*/ 3381419 h 3903265"/>
              <a:gd name="connsiteX10" fmla="*/ 153707 w 404663"/>
              <a:gd name="connsiteY10" fmla="*/ 2933744 h 3903265"/>
              <a:gd name="connsiteX11" fmla="*/ 153707 w 404663"/>
              <a:gd name="connsiteY11" fmla="*/ 2295569 h 3903265"/>
              <a:gd name="connsiteX12" fmla="*/ 87032 w 404663"/>
              <a:gd name="connsiteY12" fmla="*/ 1781219 h 3903265"/>
              <a:gd name="connsiteX13" fmla="*/ 1307 w 404663"/>
              <a:gd name="connsiteY13" fmla="*/ 1228769 h 3903265"/>
              <a:gd name="connsiteX14" fmla="*/ 39407 w 404663"/>
              <a:gd name="connsiteY14" fmla="*/ 552494 h 3903265"/>
              <a:gd name="connsiteX15" fmla="*/ 106082 w 404663"/>
              <a:gd name="connsiteY15" fmla="*/ 44 h 3903265"/>
              <a:gd name="connsiteX0" fmla="*/ 106082 w 402237"/>
              <a:gd name="connsiteY0" fmla="*/ 44 h 3914251"/>
              <a:gd name="connsiteX1" fmla="*/ 268007 w 402237"/>
              <a:gd name="connsiteY1" fmla="*/ 523919 h 3914251"/>
              <a:gd name="connsiteX2" fmla="*/ 239432 w 402237"/>
              <a:gd name="connsiteY2" fmla="*/ 866819 h 3914251"/>
              <a:gd name="connsiteX3" fmla="*/ 277532 w 402237"/>
              <a:gd name="connsiteY3" fmla="*/ 1495469 h 3914251"/>
              <a:gd name="connsiteX4" fmla="*/ 296582 w 402237"/>
              <a:gd name="connsiteY4" fmla="*/ 2000294 h 3914251"/>
              <a:gd name="connsiteX5" fmla="*/ 325157 w 402237"/>
              <a:gd name="connsiteY5" fmla="*/ 2350492 h 3914251"/>
              <a:gd name="connsiteX6" fmla="*/ 385894 w 402237"/>
              <a:gd name="connsiteY6" fmla="*/ 2604327 h 3914251"/>
              <a:gd name="connsiteX7" fmla="*/ 391832 w 402237"/>
              <a:gd name="connsiteY7" fmla="*/ 3829094 h 3914251"/>
              <a:gd name="connsiteX8" fmla="*/ 258482 w 402237"/>
              <a:gd name="connsiteY8" fmla="*/ 3762419 h 3914251"/>
              <a:gd name="connsiteX9" fmla="*/ 172757 w 402237"/>
              <a:gd name="connsiteY9" fmla="*/ 3381419 h 3914251"/>
              <a:gd name="connsiteX10" fmla="*/ 153707 w 402237"/>
              <a:gd name="connsiteY10" fmla="*/ 2933744 h 3914251"/>
              <a:gd name="connsiteX11" fmla="*/ 153707 w 402237"/>
              <a:gd name="connsiteY11" fmla="*/ 2295569 h 3914251"/>
              <a:gd name="connsiteX12" fmla="*/ 87032 w 402237"/>
              <a:gd name="connsiteY12" fmla="*/ 1781219 h 3914251"/>
              <a:gd name="connsiteX13" fmla="*/ 1307 w 402237"/>
              <a:gd name="connsiteY13" fmla="*/ 1228769 h 3914251"/>
              <a:gd name="connsiteX14" fmla="*/ 39407 w 402237"/>
              <a:gd name="connsiteY14" fmla="*/ 552494 h 3914251"/>
              <a:gd name="connsiteX15" fmla="*/ 106082 w 402237"/>
              <a:gd name="connsiteY15" fmla="*/ 44 h 3914251"/>
              <a:gd name="connsiteX0" fmla="*/ 106082 w 422035"/>
              <a:gd name="connsiteY0" fmla="*/ 44 h 3914251"/>
              <a:gd name="connsiteX1" fmla="*/ 268007 w 422035"/>
              <a:gd name="connsiteY1" fmla="*/ 523919 h 3914251"/>
              <a:gd name="connsiteX2" fmla="*/ 239432 w 422035"/>
              <a:gd name="connsiteY2" fmla="*/ 866819 h 3914251"/>
              <a:gd name="connsiteX3" fmla="*/ 277532 w 422035"/>
              <a:gd name="connsiteY3" fmla="*/ 1495469 h 3914251"/>
              <a:gd name="connsiteX4" fmla="*/ 296582 w 422035"/>
              <a:gd name="connsiteY4" fmla="*/ 2000294 h 3914251"/>
              <a:gd name="connsiteX5" fmla="*/ 325157 w 422035"/>
              <a:gd name="connsiteY5" fmla="*/ 2350492 h 3914251"/>
              <a:gd name="connsiteX6" fmla="*/ 385894 w 422035"/>
              <a:gd name="connsiteY6" fmla="*/ 2604327 h 3914251"/>
              <a:gd name="connsiteX7" fmla="*/ 391832 w 422035"/>
              <a:gd name="connsiteY7" fmla="*/ 3829094 h 3914251"/>
              <a:gd name="connsiteX8" fmla="*/ 258482 w 422035"/>
              <a:gd name="connsiteY8" fmla="*/ 3762419 h 3914251"/>
              <a:gd name="connsiteX9" fmla="*/ 172757 w 422035"/>
              <a:gd name="connsiteY9" fmla="*/ 3381419 h 3914251"/>
              <a:gd name="connsiteX10" fmla="*/ 153707 w 422035"/>
              <a:gd name="connsiteY10" fmla="*/ 2933744 h 3914251"/>
              <a:gd name="connsiteX11" fmla="*/ 153707 w 422035"/>
              <a:gd name="connsiteY11" fmla="*/ 2295569 h 3914251"/>
              <a:gd name="connsiteX12" fmla="*/ 87032 w 422035"/>
              <a:gd name="connsiteY12" fmla="*/ 1781219 h 3914251"/>
              <a:gd name="connsiteX13" fmla="*/ 1307 w 422035"/>
              <a:gd name="connsiteY13" fmla="*/ 1228769 h 3914251"/>
              <a:gd name="connsiteX14" fmla="*/ 39407 w 422035"/>
              <a:gd name="connsiteY14" fmla="*/ 552494 h 3914251"/>
              <a:gd name="connsiteX15" fmla="*/ 106082 w 422035"/>
              <a:gd name="connsiteY15" fmla="*/ 44 h 391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2035" h="3914251">
                <a:moveTo>
                  <a:pt x="106082" y="44"/>
                </a:moveTo>
                <a:cubicBezTo>
                  <a:pt x="144182" y="-4719"/>
                  <a:pt x="245782" y="379457"/>
                  <a:pt x="268007" y="523919"/>
                </a:cubicBezTo>
                <a:cubicBezTo>
                  <a:pt x="290232" y="668381"/>
                  <a:pt x="237845" y="704894"/>
                  <a:pt x="239432" y="866819"/>
                </a:cubicBezTo>
                <a:cubicBezTo>
                  <a:pt x="241020" y="1028744"/>
                  <a:pt x="268007" y="1306557"/>
                  <a:pt x="277532" y="1495469"/>
                </a:cubicBezTo>
                <a:cubicBezTo>
                  <a:pt x="287057" y="1684381"/>
                  <a:pt x="288645" y="1857790"/>
                  <a:pt x="296582" y="2000294"/>
                </a:cubicBezTo>
                <a:cubicBezTo>
                  <a:pt x="304520" y="2142798"/>
                  <a:pt x="310272" y="2249820"/>
                  <a:pt x="325157" y="2350492"/>
                </a:cubicBezTo>
                <a:cubicBezTo>
                  <a:pt x="340042" y="2451164"/>
                  <a:pt x="321343" y="2369769"/>
                  <a:pt x="385894" y="2604327"/>
                </a:cubicBezTo>
                <a:cubicBezTo>
                  <a:pt x="450445" y="2838885"/>
                  <a:pt x="413067" y="3636079"/>
                  <a:pt x="391832" y="3829094"/>
                </a:cubicBezTo>
                <a:cubicBezTo>
                  <a:pt x="370597" y="4022109"/>
                  <a:pt x="294994" y="3837031"/>
                  <a:pt x="258482" y="3762419"/>
                </a:cubicBezTo>
                <a:cubicBezTo>
                  <a:pt x="221970" y="3687807"/>
                  <a:pt x="190219" y="3519531"/>
                  <a:pt x="172757" y="3381419"/>
                </a:cubicBezTo>
                <a:cubicBezTo>
                  <a:pt x="155295" y="3243307"/>
                  <a:pt x="156882" y="3114719"/>
                  <a:pt x="153707" y="2933744"/>
                </a:cubicBezTo>
                <a:cubicBezTo>
                  <a:pt x="150532" y="2752769"/>
                  <a:pt x="164819" y="2487656"/>
                  <a:pt x="153707" y="2295569"/>
                </a:cubicBezTo>
                <a:cubicBezTo>
                  <a:pt x="142595" y="2103482"/>
                  <a:pt x="112432" y="1959019"/>
                  <a:pt x="87032" y="1781219"/>
                </a:cubicBezTo>
                <a:cubicBezTo>
                  <a:pt x="61632" y="1603419"/>
                  <a:pt x="9244" y="1433557"/>
                  <a:pt x="1307" y="1228769"/>
                </a:cubicBezTo>
                <a:cubicBezTo>
                  <a:pt x="-6631" y="1023982"/>
                  <a:pt x="23532" y="750932"/>
                  <a:pt x="39407" y="552494"/>
                </a:cubicBezTo>
                <a:cubicBezTo>
                  <a:pt x="55282" y="354056"/>
                  <a:pt x="67982" y="4807"/>
                  <a:pt x="106082" y="44"/>
                </a:cubicBezTo>
                <a:close/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7" name="Szabadkézi sokszög 6"/>
          <p:cNvSpPr/>
          <p:nvPr/>
        </p:nvSpPr>
        <p:spPr>
          <a:xfrm>
            <a:off x="1536700" y="2041525"/>
            <a:ext cx="400050" cy="3402013"/>
          </a:xfrm>
          <a:custGeom>
            <a:avLst/>
            <a:gdLst>
              <a:gd name="connsiteX0" fmla="*/ 299629 w 400141"/>
              <a:gd name="connsiteY0" fmla="*/ 3386 h 3402669"/>
              <a:gd name="connsiteX1" fmla="*/ 278364 w 400141"/>
              <a:gd name="connsiteY1" fmla="*/ 343627 h 3402669"/>
              <a:gd name="connsiteX2" fmla="*/ 235834 w 400141"/>
              <a:gd name="connsiteY2" fmla="*/ 694502 h 3402669"/>
              <a:gd name="connsiteX3" fmla="*/ 214569 w 400141"/>
              <a:gd name="connsiteY3" fmla="*/ 960316 h 3402669"/>
              <a:gd name="connsiteX4" fmla="*/ 235834 w 400141"/>
              <a:gd name="connsiteY4" fmla="*/ 1215497 h 3402669"/>
              <a:gd name="connsiteX5" fmla="*/ 299629 w 400141"/>
              <a:gd name="connsiteY5" fmla="*/ 1523841 h 3402669"/>
              <a:gd name="connsiteX6" fmla="*/ 363424 w 400141"/>
              <a:gd name="connsiteY6" fmla="*/ 1970409 h 3402669"/>
              <a:gd name="connsiteX7" fmla="*/ 374057 w 400141"/>
              <a:gd name="connsiteY7" fmla="*/ 2555200 h 3402669"/>
              <a:gd name="connsiteX8" fmla="*/ 384690 w 400141"/>
              <a:gd name="connsiteY8" fmla="*/ 2969869 h 3402669"/>
              <a:gd name="connsiteX9" fmla="*/ 395322 w 400141"/>
              <a:gd name="connsiteY9" fmla="*/ 3395172 h 3402669"/>
              <a:gd name="connsiteX10" fmla="*/ 299629 w 400141"/>
              <a:gd name="connsiteY10" fmla="*/ 3214418 h 3402669"/>
              <a:gd name="connsiteX11" fmla="*/ 214569 w 400141"/>
              <a:gd name="connsiteY11" fmla="*/ 2874176 h 3402669"/>
              <a:gd name="connsiteX12" fmla="*/ 129508 w 400141"/>
              <a:gd name="connsiteY12" fmla="*/ 2342548 h 3402669"/>
              <a:gd name="connsiteX13" fmla="*/ 23183 w 400141"/>
              <a:gd name="connsiteY13" fmla="*/ 1757758 h 3402669"/>
              <a:gd name="connsiteX14" fmla="*/ 1917 w 400141"/>
              <a:gd name="connsiteY14" fmla="*/ 1268660 h 3402669"/>
              <a:gd name="connsiteX15" fmla="*/ 55080 w 400141"/>
              <a:gd name="connsiteY15" fmla="*/ 768930 h 3402669"/>
              <a:gd name="connsiteX16" fmla="*/ 225201 w 400141"/>
              <a:gd name="connsiteY16" fmla="*/ 205404 h 3402669"/>
              <a:gd name="connsiteX17" fmla="*/ 299629 w 400141"/>
              <a:gd name="connsiteY17" fmla="*/ 3386 h 3402669"/>
              <a:gd name="connsiteX0" fmla="*/ 299629 w 400141"/>
              <a:gd name="connsiteY0" fmla="*/ 3386 h 3402669"/>
              <a:gd name="connsiteX1" fmla="*/ 278364 w 400141"/>
              <a:gd name="connsiteY1" fmla="*/ 343627 h 3402669"/>
              <a:gd name="connsiteX2" fmla="*/ 235834 w 400141"/>
              <a:gd name="connsiteY2" fmla="*/ 694502 h 3402669"/>
              <a:gd name="connsiteX3" fmla="*/ 214569 w 400141"/>
              <a:gd name="connsiteY3" fmla="*/ 960316 h 3402669"/>
              <a:gd name="connsiteX4" fmla="*/ 235834 w 400141"/>
              <a:gd name="connsiteY4" fmla="*/ 1215497 h 3402669"/>
              <a:gd name="connsiteX5" fmla="*/ 287753 w 400141"/>
              <a:gd name="connsiteY5" fmla="*/ 1529779 h 3402669"/>
              <a:gd name="connsiteX6" fmla="*/ 363424 w 400141"/>
              <a:gd name="connsiteY6" fmla="*/ 1970409 h 3402669"/>
              <a:gd name="connsiteX7" fmla="*/ 374057 w 400141"/>
              <a:gd name="connsiteY7" fmla="*/ 2555200 h 3402669"/>
              <a:gd name="connsiteX8" fmla="*/ 384690 w 400141"/>
              <a:gd name="connsiteY8" fmla="*/ 2969869 h 3402669"/>
              <a:gd name="connsiteX9" fmla="*/ 395322 w 400141"/>
              <a:gd name="connsiteY9" fmla="*/ 3395172 h 3402669"/>
              <a:gd name="connsiteX10" fmla="*/ 299629 w 400141"/>
              <a:gd name="connsiteY10" fmla="*/ 3214418 h 3402669"/>
              <a:gd name="connsiteX11" fmla="*/ 214569 w 400141"/>
              <a:gd name="connsiteY11" fmla="*/ 2874176 h 3402669"/>
              <a:gd name="connsiteX12" fmla="*/ 129508 w 400141"/>
              <a:gd name="connsiteY12" fmla="*/ 2342548 h 3402669"/>
              <a:gd name="connsiteX13" fmla="*/ 23183 w 400141"/>
              <a:gd name="connsiteY13" fmla="*/ 1757758 h 3402669"/>
              <a:gd name="connsiteX14" fmla="*/ 1917 w 400141"/>
              <a:gd name="connsiteY14" fmla="*/ 1268660 h 3402669"/>
              <a:gd name="connsiteX15" fmla="*/ 55080 w 400141"/>
              <a:gd name="connsiteY15" fmla="*/ 768930 h 3402669"/>
              <a:gd name="connsiteX16" fmla="*/ 225201 w 400141"/>
              <a:gd name="connsiteY16" fmla="*/ 205404 h 3402669"/>
              <a:gd name="connsiteX17" fmla="*/ 299629 w 400141"/>
              <a:gd name="connsiteY17" fmla="*/ 3386 h 3402669"/>
              <a:gd name="connsiteX0" fmla="*/ 299629 w 400141"/>
              <a:gd name="connsiteY0" fmla="*/ 3386 h 3402669"/>
              <a:gd name="connsiteX1" fmla="*/ 278364 w 400141"/>
              <a:gd name="connsiteY1" fmla="*/ 343627 h 3402669"/>
              <a:gd name="connsiteX2" fmla="*/ 235834 w 400141"/>
              <a:gd name="connsiteY2" fmla="*/ 694502 h 3402669"/>
              <a:gd name="connsiteX3" fmla="*/ 220506 w 400141"/>
              <a:gd name="connsiteY3" fmla="*/ 984067 h 3402669"/>
              <a:gd name="connsiteX4" fmla="*/ 235834 w 400141"/>
              <a:gd name="connsiteY4" fmla="*/ 1215497 h 3402669"/>
              <a:gd name="connsiteX5" fmla="*/ 287753 w 400141"/>
              <a:gd name="connsiteY5" fmla="*/ 1529779 h 3402669"/>
              <a:gd name="connsiteX6" fmla="*/ 363424 w 400141"/>
              <a:gd name="connsiteY6" fmla="*/ 1970409 h 3402669"/>
              <a:gd name="connsiteX7" fmla="*/ 374057 w 400141"/>
              <a:gd name="connsiteY7" fmla="*/ 2555200 h 3402669"/>
              <a:gd name="connsiteX8" fmla="*/ 384690 w 400141"/>
              <a:gd name="connsiteY8" fmla="*/ 2969869 h 3402669"/>
              <a:gd name="connsiteX9" fmla="*/ 395322 w 400141"/>
              <a:gd name="connsiteY9" fmla="*/ 3395172 h 3402669"/>
              <a:gd name="connsiteX10" fmla="*/ 299629 w 400141"/>
              <a:gd name="connsiteY10" fmla="*/ 3214418 h 3402669"/>
              <a:gd name="connsiteX11" fmla="*/ 214569 w 400141"/>
              <a:gd name="connsiteY11" fmla="*/ 2874176 h 3402669"/>
              <a:gd name="connsiteX12" fmla="*/ 129508 w 400141"/>
              <a:gd name="connsiteY12" fmla="*/ 2342548 h 3402669"/>
              <a:gd name="connsiteX13" fmla="*/ 23183 w 400141"/>
              <a:gd name="connsiteY13" fmla="*/ 1757758 h 3402669"/>
              <a:gd name="connsiteX14" fmla="*/ 1917 w 400141"/>
              <a:gd name="connsiteY14" fmla="*/ 1268660 h 3402669"/>
              <a:gd name="connsiteX15" fmla="*/ 55080 w 400141"/>
              <a:gd name="connsiteY15" fmla="*/ 768930 h 3402669"/>
              <a:gd name="connsiteX16" fmla="*/ 225201 w 400141"/>
              <a:gd name="connsiteY16" fmla="*/ 205404 h 3402669"/>
              <a:gd name="connsiteX17" fmla="*/ 299629 w 400141"/>
              <a:gd name="connsiteY17" fmla="*/ 3386 h 3402669"/>
              <a:gd name="connsiteX0" fmla="*/ 299629 w 400141"/>
              <a:gd name="connsiteY0" fmla="*/ 3386 h 3402669"/>
              <a:gd name="connsiteX1" fmla="*/ 278364 w 400141"/>
              <a:gd name="connsiteY1" fmla="*/ 343627 h 3402669"/>
              <a:gd name="connsiteX2" fmla="*/ 247709 w 400141"/>
              <a:gd name="connsiteY2" fmla="*/ 658876 h 3402669"/>
              <a:gd name="connsiteX3" fmla="*/ 220506 w 400141"/>
              <a:gd name="connsiteY3" fmla="*/ 984067 h 3402669"/>
              <a:gd name="connsiteX4" fmla="*/ 235834 w 400141"/>
              <a:gd name="connsiteY4" fmla="*/ 1215497 h 3402669"/>
              <a:gd name="connsiteX5" fmla="*/ 287753 w 400141"/>
              <a:gd name="connsiteY5" fmla="*/ 1529779 h 3402669"/>
              <a:gd name="connsiteX6" fmla="*/ 363424 w 400141"/>
              <a:gd name="connsiteY6" fmla="*/ 1970409 h 3402669"/>
              <a:gd name="connsiteX7" fmla="*/ 374057 w 400141"/>
              <a:gd name="connsiteY7" fmla="*/ 2555200 h 3402669"/>
              <a:gd name="connsiteX8" fmla="*/ 384690 w 400141"/>
              <a:gd name="connsiteY8" fmla="*/ 2969869 h 3402669"/>
              <a:gd name="connsiteX9" fmla="*/ 395322 w 400141"/>
              <a:gd name="connsiteY9" fmla="*/ 3395172 h 3402669"/>
              <a:gd name="connsiteX10" fmla="*/ 299629 w 400141"/>
              <a:gd name="connsiteY10" fmla="*/ 3214418 h 3402669"/>
              <a:gd name="connsiteX11" fmla="*/ 214569 w 400141"/>
              <a:gd name="connsiteY11" fmla="*/ 2874176 h 3402669"/>
              <a:gd name="connsiteX12" fmla="*/ 129508 w 400141"/>
              <a:gd name="connsiteY12" fmla="*/ 2342548 h 3402669"/>
              <a:gd name="connsiteX13" fmla="*/ 23183 w 400141"/>
              <a:gd name="connsiteY13" fmla="*/ 1757758 h 3402669"/>
              <a:gd name="connsiteX14" fmla="*/ 1917 w 400141"/>
              <a:gd name="connsiteY14" fmla="*/ 1268660 h 3402669"/>
              <a:gd name="connsiteX15" fmla="*/ 55080 w 400141"/>
              <a:gd name="connsiteY15" fmla="*/ 768930 h 3402669"/>
              <a:gd name="connsiteX16" fmla="*/ 225201 w 400141"/>
              <a:gd name="connsiteY16" fmla="*/ 205404 h 3402669"/>
              <a:gd name="connsiteX17" fmla="*/ 299629 w 400141"/>
              <a:gd name="connsiteY17" fmla="*/ 3386 h 340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0141" h="3402669">
                <a:moveTo>
                  <a:pt x="299629" y="3386"/>
                </a:moveTo>
                <a:cubicBezTo>
                  <a:pt x="308489" y="26423"/>
                  <a:pt x="287017" y="234379"/>
                  <a:pt x="278364" y="343627"/>
                </a:cubicBezTo>
                <a:cubicBezTo>
                  <a:pt x="269711" y="452875"/>
                  <a:pt x="257352" y="552136"/>
                  <a:pt x="247709" y="658876"/>
                </a:cubicBezTo>
                <a:cubicBezTo>
                  <a:pt x="238066" y="765616"/>
                  <a:pt x="222485" y="891297"/>
                  <a:pt x="220506" y="984067"/>
                </a:cubicBezTo>
                <a:cubicBezTo>
                  <a:pt x="218527" y="1076837"/>
                  <a:pt x="224626" y="1124545"/>
                  <a:pt x="235834" y="1215497"/>
                </a:cubicBezTo>
                <a:cubicBezTo>
                  <a:pt x="247042" y="1306449"/>
                  <a:pt x="266488" y="1403960"/>
                  <a:pt x="287753" y="1529779"/>
                </a:cubicBezTo>
                <a:cubicBezTo>
                  <a:pt x="309018" y="1655598"/>
                  <a:pt x="349040" y="1799506"/>
                  <a:pt x="363424" y="1970409"/>
                </a:cubicBezTo>
                <a:cubicBezTo>
                  <a:pt x="377808" y="2141313"/>
                  <a:pt x="370513" y="2388623"/>
                  <a:pt x="374057" y="2555200"/>
                </a:cubicBezTo>
                <a:cubicBezTo>
                  <a:pt x="377601" y="2721777"/>
                  <a:pt x="381146" y="2829874"/>
                  <a:pt x="384690" y="2969869"/>
                </a:cubicBezTo>
                <a:cubicBezTo>
                  <a:pt x="388234" y="3109864"/>
                  <a:pt x="409499" y="3354414"/>
                  <a:pt x="395322" y="3395172"/>
                </a:cubicBezTo>
                <a:cubicBezTo>
                  <a:pt x="381145" y="3435930"/>
                  <a:pt x="329754" y="3301251"/>
                  <a:pt x="299629" y="3214418"/>
                </a:cubicBezTo>
                <a:cubicBezTo>
                  <a:pt x="269504" y="3127585"/>
                  <a:pt x="242922" y="3019488"/>
                  <a:pt x="214569" y="2874176"/>
                </a:cubicBezTo>
                <a:cubicBezTo>
                  <a:pt x="186216" y="2728864"/>
                  <a:pt x="161406" y="2528618"/>
                  <a:pt x="129508" y="2342548"/>
                </a:cubicBezTo>
                <a:cubicBezTo>
                  <a:pt x="97610" y="2156478"/>
                  <a:pt x="44448" y="1936739"/>
                  <a:pt x="23183" y="1757758"/>
                </a:cubicBezTo>
                <a:cubicBezTo>
                  <a:pt x="1918" y="1578777"/>
                  <a:pt x="-3399" y="1433465"/>
                  <a:pt x="1917" y="1268660"/>
                </a:cubicBezTo>
                <a:cubicBezTo>
                  <a:pt x="7233" y="1103855"/>
                  <a:pt x="17866" y="946139"/>
                  <a:pt x="55080" y="768930"/>
                </a:cubicBezTo>
                <a:cubicBezTo>
                  <a:pt x="92294" y="591721"/>
                  <a:pt x="184443" y="332995"/>
                  <a:pt x="225201" y="205404"/>
                </a:cubicBezTo>
                <a:cubicBezTo>
                  <a:pt x="265959" y="77813"/>
                  <a:pt x="290769" y="-19651"/>
                  <a:pt x="299629" y="3386"/>
                </a:cubicBezTo>
                <a:close/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 l="9377" t="20043" r="53114" b="39872"/>
          <a:stretch>
            <a:fillRect/>
          </a:stretch>
        </p:blipFill>
        <p:spPr bwMode="auto">
          <a:xfrm>
            <a:off x="4226883" y="3501008"/>
            <a:ext cx="4917117" cy="286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Kép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363" y="115888"/>
            <a:ext cx="4454525" cy="66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 descr="back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15888"/>
            <a:ext cx="4321175" cy="36893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6324" name="Szövegdoboz 3"/>
          <p:cNvSpPr txBox="1">
            <a:spLocks noChangeArrowheads="1"/>
          </p:cNvSpPr>
          <p:nvPr/>
        </p:nvSpPr>
        <p:spPr bwMode="auto">
          <a:xfrm>
            <a:off x="4643438" y="4221163"/>
            <a:ext cx="43211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hu-HU" altLang="hu-HU" sz="2000" dirty="0" err="1" smtClean="0"/>
              <a:t>Transversospinale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Muskeln</a:t>
            </a:r>
            <a:r>
              <a:rPr lang="hu-HU" altLang="hu-HU" sz="2000" dirty="0" smtClean="0"/>
              <a:t>:</a:t>
            </a:r>
          </a:p>
          <a:p>
            <a:pPr eaLnBrk="1" hangingPunct="1"/>
            <a:r>
              <a:rPr lang="hu-HU" altLang="hu-HU" sz="2000" dirty="0" err="1" smtClean="0"/>
              <a:t>-Semispinalis</a:t>
            </a:r>
            <a:r>
              <a:rPr lang="hu-HU" altLang="hu-HU" sz="2000" dirty="0" smtClean="0"/>
              <a:t> </a:t>
            </a:r>
          </a:p>
          <a:p>
            <a:pPr eaLnBrk="1" hangingPunct="1"/>
            <a:r>
              <a:rPr lang="hu-HU" altLang="hu-HU" sz="2000" dirty="0" err="1"/>
              <a:t>-</a:t>
            </a:r>
            <a:r>
              <a:rPr lang="hu-HU" altLang="hu-HU" sz="2000" dirty="0" err="1" smtClean="0"/>
              <a:t>Multifidus</a:t>
            </a:r>
            <a:r>
              <a:rPr lang="hu-HU" altLang="hu-HU" sz="2000" dirty="0" smtClean="0"/>
              <a:t> </a:t>
            </a:r>
          </a:p>
          <a:p>
            <a:pPr eaLnBrk="1" hangingPunct="1"/>
            <a:r>
              <a:rPr lang="hu-HU" altLang="hu-HU" sz="2000" dirty="0" err="1" smtClean="0"/>
              <a:t>-Rotatores</a:t>
            </a:r>
            <a:endParaRPr lang="hu-HU" alt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3157</TotalTime>
  <Words>331</Words>
  <Application>Microsoft Office PowerPoint</Application>
  <PresentationFormat>Diavetítés a képernyőre (4:3 oldalarány)</PresentationFormat>
  <Paragraphs>85</Paragraphs>
  <Slides>17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Office Theme</vt:lpstr>
      <vt:lpstr> Wirbelsäule, Kopfgelenke </vt:lpstr>
      <vt:lpstr>2. dia</vt:lpstr>
      <vt:lpstr>Verbindungen</vt:lpstr>
      <vt:lpstr>4. dia</vt:lpstr>
      <vt:lpstr>5. dia</vt:lpstr>
      <vt:lpstr>6. dia</vt:lpstr>
      <vt:lpstr>7. dia</vt:lpstr>
      <vt:lpstr>8. dia</vt:lpstr>
      <vt:lpstr>9. dia</vt:lpstr>
      <vt:lpstr>10. dia</vt:lpstr>
      <vt:lpstr>Articulatio atlantooccipitalis</vt:lpstr>
      <vt:lpstr>Artt. atlantoaxiales</vt:lpstr>
      <vt:lpstr>13. dia</vt:lpstr>
      <vt:lpstr>14. dia</vt:lpstr>
      <vt:lpstr>Bandapparat</vt:lpstr>
      <vt:lpstr>Bewegungen</vt:lpstr>
      <vt:lpstr>17.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Articulatio atlantoocipitalis, atlantoaxialis</dc:title>
  <dc:creator>Kántor Orsi</dc:creator>
  <cp:lastModifiedBy>ak</cp:lastModifiedBy>
  <cp:revision>45</cp:revision>
  <dcterms:created xsi:type="dcterms:W3CDTF">2014-09-21T04:00:47Z</dcterms:created>
  <dcterms:modified xsi:type="dcterms:W3CDTF">2017-11-26T20:29:10Z</dcterms:modified>
</cp:coreProperties>
</file>