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58" r:id="rId3"/>
    <p:sldId id="272" r:id="rId4"/>
    <p:sldId id="290" r:id="rId5"/>
    <p:sldId id="294" r:id="rId6"/>
    <p:sldId id="262" r:id="rId7"/>
    <p:sldId id="297" r:id="rId8"/>
    <p:sldId id="298" r:id="rId9"/>
    <p:sldId id="295" r:id="rId10"/>
    <p:sldId id="296" r:id="rId11"/>
    <p:sldId id="260" r:id="rId12"/>
    <p:sldId id="267" r:id="rId13"/>
    <p:sldId id="261" r:id="rId14"/>
    <p:sldId id="269" r:id="rId15"/>
    <p:sldId id="292" r:id="rId16"/>
    <p:sldId id="274" r:id="rId17"/>
    <p:sldId id="299" r:id="rId18"/>
    <p:sldId id="278" r:id="rId19"/>
    <p:sldId id="275" r:id="rId20"/>
    <p:sldId id="281" r:id="rId21"/>
    <p:sldId id="293" r:id="rId22"/>
    <p:sldId id="300" r:id="rId23"/>
    <p:sldId id="286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C4EE-3A3D-41CF-9707-3F6B711E101D}" type="datetimeFigureOut">
              <a:rPr lang="hu-HU" smtClean="0"/>
              <a:t>2017.09.22.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E9B06-B1A3-41AB-A254-1573103CA1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09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28185-CD8A-4017-95A8-9A23A19C91B1}" type="slidenum">
              <a:rPr lang="hu-HU" altLang="hu-HU"/>
              <a:pPr/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425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94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17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10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64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39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91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76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9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01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6743-E4B4-4B42-84CA-9D103194DB15}" type="datetimeFigureOut">
              <a:rPr lang="hu-HU" smtClean="0"/>
              <a:pPr/>
              <a:t>2017.09.22.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EA863-CF0A-4CD6-ABFC-04C2034978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1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83568" y="116632"/>
            <a:ext cx="7772400" cy="2403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Zytoskelett</a:t>
            </a: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b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hu-HU" alt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Mikrotubuli</a:t>
            </a:r>
            <a:r>
              <a:rPr kumimoji="0" lang="hu-HU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hu-HU" alt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Mikrofilamente</a:t>
            </a:r>
            <a:r>
              <a:rPr kumimoji="0" lang="hu-HU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hu-HU" alt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Intermediärfilamente</a:t>
            </a:r>
            <a:endParaRPr kumimoji="0" lang="hu-HU" altLang="hu-H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483768" y="22768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400" dirty="0" smtClean="0">
                <a:solidFill>
                  <a:srgbClr val="FF99CC"/>
                </a:solidFill>
                <a:latin typeface="Monotype Corsiva" pitchFamily="66" charset="0"/>
              </a:rPr>
              <a:t>Dr. Károly Altdorfer</a:t>
            </a:r>
          </a:p>
        </p:txBody>
      </p:sp>
      <p:grpSp>
        <p:nvGrpSpPr>
          <p:cNvPr id="6" name="Csoportba foglalás 8"/>
          <p:cNvGrpSpPr>
            <a:grpSpLocks/>
          </p:cNvGrpSpPr>
          <p:nvPr/>
        </p:nvGrpSpPr>
        <p:grpSpPr bwMode="auto">
          <a:xfrm>
            <a:off x="2771800" y="3140968"/>
            <a:ext cx="3744416" cy="3600400"/>
            <a:chOff x="0" y="1437050"/>
            <a:chExt cx="5364088" cy="475920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37050"/>
              <a:ext cx="5364088" cy="475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églalap 7"/>
            <p:cNvSpPr/>
            <p:nvPr/>
          </p:nvSpPr>
          <p:spPr>
            <a:xfrm>
              <a:off x="0" y="1484674"/>
              <a:ext cx="1042973" cy="5048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9" name="Téglalap 8"/>
            <p:cNvSpPr/>
            <p:nvPr/>
          </p:nvSpPr>
          <p:spPr>
            <a:xfrm>
              <a:off x="3563888" y="1773591"/>
              <a:ext cx="1042972" cy="503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>
              <a:off x="0" y="5300924"/>
              <a:ext cx="1187433" cy="5048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D:\Dokumentumok\Dropbox\2017\ea\welsch-cytoskelett\56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 l="9996" t="60500" r="7181" b="6951"/>
          <a:stretch>
            <a:fillRect/>
          </a:stretch>
        </p:blipFill>
        <p:spPr bwMode="auto">
          <a:xfrm>
            <a:off x="0" y="548680"/>
            <a:ext cx="9144000" cy="488731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4211960" y="2060848"/>
            <a:ext cx="7921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156177" y="3573016"/>
            <a:ext cx="576064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8"/>
          <p:cNvSpPr txBox="1">
            <a:spLocks noChangeArrowheads="1"/>
          </p:cNvSpPr>
          <p:nvPr/>
        </p:nvSpPr>
        <p:spPr bwMode="auto">
          <a:xfrm>
            <a:off x="3707904" y="4437112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dirty="0" err="1"/>
              <a:t>Retrograder</a:t>
            </a:r>
            <a:r>
              <a:rPr lang="hu-HU" altLang="hu-HU" dirty="0"/>
              <a:t> </a:t>
            </a:r>
            <a:r>
              <a:rPr lang="hu-HU" altLang="hu-HU" dirty="0" err="1"/>
              <a:t>Transport</a:t>
            </a:r>
            <a:r>
              <a:rPr lang="hu-HU" altLang="hu-HU" dirty="0"/>
              <a:t>: </a:t>
            </a:r>
            <a:r>
              <a:rPr lang="hu-HU" altLang="hu-HU" dirty="0" err="1"/>
              <a:t>Dynein</a:t>
            </a:r>
            <a:endParaRPr lang="hu-HU" altLang="hu-HU" dirty="0"/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3635896" y="620688"/>
            <a:ext cx="475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dirty="0" err="1"/>
              <a:t>Anterograder</a:t>
            </a:r>
            <a:r>
              <a:rPr lang="hu-HU" altLang="hu-HU" dirty="0"/>
              <a:t> (</a:t>
            </a:r>
            <a:r>
              <a:rPr lang="hu-HU" altLang="hu-HU" dirty="0" err="1"/>
              <a:t>ortograder</a:t>
            </a:r>
            <a:r>
              <a:rPr lang="hu-HU" altLang="hu-HU" dirty="0"/>
              <a:t>) </a:t>
            </a:r>
            <a:r>
              <a:rPr lang="hu-HU" altLang="hu-HU" dirty="0" err="1"/>
              <a:t>Transport</a:t>
            </a:r>
            <a:r>
              <a:rPr lang="hu-HU" altLang="hu-HU" dirty="0"/>
              <a:t>: </a:t>
            </a:r>
            <a:r>
              <a:rPr lang="hu-HU" altLang="hu-HU" dirty="0" err="1"/>
              <a:t>Kinesin</a:t>
            </a:r>
            <a:endParaRPr lang="hu-HU" altLang="hu-HU" dirty="0"/>
          </a:p>
        </p:txBody>
      </p:sp>
      <p:sp>
        <p:nvSpPr>
          <p:cNvPr id="9" name="Téglalap 8"/>
          <p:cNvSpPr/>
          <p:nvPr/>
        </p:nvSpPr>
        <p:spPr>
          <a:xfrm>
            <a:off x="5076056" y="4869160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43213" y="54927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32138" y="260350"/>
            <a:ext cx="316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003300" y="444500"/>
            <a:ext cx="6048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 err="1">
                <a:solidFill>
                  <a:schemeClr val="accent2"/>
                </a:solidFill>
                <a:latin typeface="Comic Sans MS" pitchFamily="66" charset="0"/>
              </a:rPr>
              <a:t>MT-assoziierte</a:t>
            </a:r>
            <a:r>
              <a:rPr lang="hu-HU" altLang="hu-HU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u-HU" altLang="hu-HU" sz="2000" dirty="0" err="1" smtClean="0">
                <a:solidFill>
                  <a:schemeClr val="accent2"/>
                </a:solidFill>
                <a:latin typeface="Comic Sans MS" pitchFamily="66" charset="0"/>
              </a:rPr>
              <a:t>Proteine</a:t>
            </a:r>
            <a:r>
              <a:rPr lang="hu-HU" altLang="hu-HU" sz="2000" dirty="0" smtClean="0">
                <a:solidFill>
                  <a:schemeClr val="accent2"/>
                </a:solidFill>
                <a:latin typeface="Comic Sans MS" pitchFamily="66" charset="0"/>
              </a:rPr>
              <a:t> (MAP)</a:t>
            </a:r>
            <a:endParaRPr lang="hu-HU" altLang="hu-HU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39750" y="1052513"/>
            <a:ext cx="799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84213" y="1125538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hu-HU" sz="1200" b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γ</a:t>
            </a:r>
            <a:r>
              <a:rPr lang="hu-HU" altLang="hu-HU" sz="1200" b="1" dirty="0" err="1">
                <a:solidFill>
                  <a:srgbClr val="990033"/>
                </a:solidFill>
                <a:latin typeface="Calibri" pitchFamily="34" charset="0"/>
              </a:rPr>
              <a:t>-tubulin</a:t>
            </a:r>
            <a:r>
              <a:rPr lang="hu-HU" altLang="hu-HU" sz="1200" b="1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rgbClr val="990033"/>
                </a:solidFill>
                <a:latin typeface="Calibri" pitchFamily="34" charset="0"/>
              </a:rPr>
              <a:t>Ringkomplex</a:t>
            </a:r>
            <a:r>
              <a:rPr lang="hu-HU" altLang="hu-HU" sz="1200" dirty="0">
                <a:latin typeface="Calibri" pitchFamily="34" charset="0"/>
              </a:rPr>
              <a:t>: </a:t>
            </a:r>
            <a:r>
              <a:rPr lang="hu-HU" altLang="hu-HU" sz="1200" dirty="0" err="1">
                <a:latin typeface="Calibri" pitchFamily="34" charset="0"/>
              </a:rPr>
              <a:t>Nukleationsstelle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für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Neubildung</a:t>
            </a:r>
            <a:r>
              <a:rPr lang="hu-HU" altLang="hu-HU" sz="1200" dirty="0">
                <a:latin typeface="Calibri" pitchFamily="34" charset="0"/>
              </a:rPr>
              <a:t> von MT. </a:t>
            </a:r>
            <a:r>
              <a:rPr lang="hu-HU" altLang="hu-HU" sz="1200" dirty="0" err="1">
                <a:latin typeface="Calibri" pitchFamily="34" charset="0"/>
              </a:rPr>
              <a:t>Besteht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aus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einem</a:t>
            </a:r>
            <a:r>
              <a:rPr lang="hu-HU" altLang="hu-HU" sz="1200" dirty="0">
                <a:latin typeface="Calibri" pitchFamily="34" charset="0"/>
              </a:rPr>
              <a:t> Ring von 13 </a:t>
            </a:r>
            <a:r>
              <a:rPr lang="el-GR" altLang="hu-HU" sz="1200" dirty="0">
                <a:latin typeface="Calibri" pitchFamily="34" charset="0"/>
                <a:cs typeface="Arial" charset="0"/>
              </a:rPr>
              <a:t>γ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-tubulin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Molekülen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, der Ring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ist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durch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einen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Proteinkomplex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stabilisiert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.  –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Ende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.</a:t>
            </a:r>
            <a:endParaRPr lang="el-GR" altLang="hu-HU" sz="1200" dirty="0">
              <a:latin typeface="Calibri" pitchFamily="34" charset="0"/>
              <a:cs typeface="Arial" charset="0"/>
            </a:endParaRPr>
          </a:p>
        </p:txBody>
      </p:sp>
      <p:pic>
        <p:nvPicPr>
          <p:cNvPr id="5127" name="Picture 9" descr="gammat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715963"/>
            <a:ext cx="1727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6948488" y="1700213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000" b="1"/>
              <a:t>Ringkomplex</a:t>
            </a:r>
          </a:p>
        </p:txBody>
      </p:sp>
      <p:pic>
        <p:nvPicPr>
          <p:cNvPr id="5136" name="Picture 19" descr="plectinM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4699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3059113" y="4437063"/>
            <a:ext cx="2376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990033"/>
                </a:solidFill>
                <a:latin typeface="Calibri" pitchFamily="34" charset="0"/>
              </a:rPr>
              <a:t>Plectin</a:t>
            </a:r>
            <a:r>
              <a:rPr lang="hu-HU" altLang="hu-HU" sz="1200" b="1" dirty="0">
                <a:solidFill>
                  <a:srgbClr val="990033"/>
                </a:solidFill>
                <a:latin typeface="Calibri" pitchFamily="34" charset="0"/>
              </a:rPr>
              <a:t>: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bindet</a:t>
            </a:r>
            <a:r>
              <a:rPr lang="hu-HU" altLang="hu-HU" sz="1100" dirty="0">
                <a:latin typeface="Calibri" pitchFamily="34" charset="0"/>
              </a:rPr>
              <a:t> MT an </a:t>
            </a:r>
            <a:r>
              <a:rPr lang="hu-HU" altLang="hu-HU" sz="1100" dirty="0" err="1">
                <a:latin typeface="Calibri" pitchFamily="34" charset="0"/>
              </a:rPr>
              <a:t>intermediäre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Filamente</a:t>
            </a:r>
            <a:r>
              <a:rPr lang="hu-HU" altLang="hu-HU" sz="1100" dirty="0">
                <a:latin typeface="Calibri" pitchFamily="34" charset="0"/>
              </a:rPr>
              <a:t> (IF)</a:t>
            </a:r>
          </a:p>
        </p:txBody>
      </p:sp>
      <p:sp>
        <p:nvSpPr>
          <p:cNvPr id="5138" name="Text Box 22"/>
          <p:cNvSpPr txBox="1">
            <a:spLocks noChangeArrowheads="1"/>
          </p:cNvSpPr>
          <p:nvPr/>
        </p:nvSpPr>
        <p:spPr bwMode="auto">
          <a:xfrm>
            <a:off x="4500563" y="2492375"/>
            <a:ext cx="433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/>
              <a:t>MT</a:t>
            </a:r>
          </a:p>
        </p:txBody>
      </p:sp>
      <p:sp>
        <p:nvSpPr>
          <p:cNvPr id="5139" name="Text Box 23"/>
          <p:cNvSpPr txBox="1">
            <a:spLocks noChangeArrowheads="1"/>
          </p:cNvSpPr>
          <p:nvPr/>
        </p:nvSpPr>
        <p:spPr bwMode="auto">
          <a:xfrm>
            <a:off x="5219700" y="386080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/>
              <a:t>IF</a:t>
            </a:r>
          </a:p>
        </p:txBody>
      </p:sp>
      <p:sp>
        <p:nvSpPr>
          <p:cNvPr id="5140" name="Line 24"/>
          <p:cNvSpPr>
            <a:spLocks noChangeShapeType="1"/>
          </p:cNvSpPr>
          <p:nvPr/>
        </p:nvSpPr>
        <p:spPr bwMode="auto">
          <a:xfrm flipH="1">
            <a:off x="4211638" y="2708275"/>
            <a:ext cx="360362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1" name="Line 25"/>
          <p:cNvSpPr>
            <a:spLocks noChangeShapeType="1"/>
          </p:cNvSpPr>
          <p:nvPr/>
        </p:nvSpPr>
        <p:spPr bwMode="auto">
          <a:xfrm>
            <a:off x="4716463" y="2708275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 flipH="1">
            <a:off x="5076825" y="4005263"/>
            <a:ext cx="2159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5148263" y="3357563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/>
              <a:t>plectin</a:t>
            </a:r>
          </a:p>
        </p:txBody>
      </p:sp>
      <p:sp>
        <p:nvSpPr>
          <p:cNvPr id="5144" name="Line 28"/>
          <p:cNvSpPr>
            <a:spLocks noChangeShapeType="1"/>
          </p:cNvSpPr>
          <p:nvPr/>
        </p:nvSpPr>
        <p:spPr bwMode="auto">
          <a:xfrm flipH="1">
            <a:off x="4211638" y="3573463"/>
            <a:ext cx="1008062" cy="2873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8" name="Text Box 32"/>
          <p:cNvSpPr txBox="1">
            <a:spLocks noChangeArrowheads="1"/>
          </p:cNvSpPr>
          <p:nvPr/>
        </p:nvSpPr>
        <p:spPr bwMode="auto">
          <a:xfrm>
            <a:off x="395288" y="40052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chemeClr val="accent2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29" name="Téglalap 28"/>
          <p:cNvSpPr/>
          <p:nvPr/>
        </p:nvSpPr>
        <p:spPr>
          <a:xfrm>
            <a:off x="3059832" y="4437112"/>
            <a:ext cx="2160240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9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68538" y="188913"/>
            <a:ext cx="460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  <a:latin typeface="Comic Sans MS" pitchFamily="66" charset="0"/>
              </a:rPr>
              <a:t>Funktionen des MT-Systems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620713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990033"/>
                </a:solidFill>
                <a:latin typeface="Calibri" pitchFamily="34" charset="0"/>
              </a:rPr>
              <a:t>1. Formerhaltung der Zelle</a:t>
            </a:r>
            <a:r>
              <a:rPr lang="hu-HU" altLang="hu-HU" sz="1200">
                <a:latin typeface="Calibri" pitchFamily="34" charset="0"/>
              </a:rPr>
              <a:t>. MT sind rigide Strukturen, der aus ihnen gebildete Bündel ist eine feste Stützstruktur. Auf Wirkung von MT-Giften kollabiert die Zelle und verliert ihre ursprüngliche Form.</a:t>
            </a:r>
            <a:r>
              <a:rPr lang="hu-HU" altLang="hu-HU" sz="1400">
                <a:latin typeface="Calibri" pitchFamily="34" charset="0"/>
              </a:rPr>
              <a:t>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8280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2.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Bewegungsbahnen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(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Gleitschienen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)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für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den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intrazellulären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Transport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mit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Hilfe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von Motorproteinen.</a:t>
            </a:r>
            <a:r>
              <a:rPr lang="hu-HU" altLang="hu-HU" sz="1200" dirty="0">
                <a:latin typeface="Calibri" pitchFamily="34" charset="0"/>
              </a:rPr>
              <a:t> MT </a:t>
            </a:r>
            <a:r>
              <a:rPr lang="hu-HU" altLang="hu-HU" sz="1200" dirty="0" err="1">
                <a:latin typeface="Calibri" pitchFamily="34" charset="0"/>
              </a:rPr>
              <a:t>ist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fixiert</a:t>
            </a:r>
            <a:r>
              <a:rPr lang="hu-HU" altLang="hu-HU" sz="1200" dirty="0">
                <a:latin typeface="Calibri" pitchFamily="34" charset="0"/>
              </a:rPr>
              <a:t> und </a:t>
            </a:r>
            <a:r>
              <a:rPr lang="hu-HU" altLang="hu-HU" sz="1200" dirty="0" err="1">
                <a:latin typeface="Calibri" pitchFamily="34" charset="0"/>
              </a:rPr>
              <a:t>das</a:t>
            </a:r>
            <a:r>
              <a:rPr lang="hu-HU" altLang="hu-HU" sz="1200" dirty="0">
                <a:latin typeface="Calibri" pitchFamily="34" charset="0"/>
              </a:rPr>
              <a:t> Motorprotein </a:t>
            </a:r>
            <a:r>
              <a:rPr lang="hu-HU" altLang="hu-HU" sz="1200" dirty="0" err="1">
                <a:latin typeface="Calibri" pitchFamily="34" charset="0"/>
              </a:rPr>
              <a:t>bewegt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sich</a:t>
            </a:r>
            <a:r>
              <a:rPr lang="hu-HU" altLang="hu-HU" sz="1200" dirty="0">
                <a:latin typeface="Calibri" pitchFamily="34" charset="0"/>
              </a:rPr>
              <a:t> („</a:t>
            </a:r>
            <a:r>
              <a:rPr lang="hu-HU" altLang="hu-HU" sz="1200" dirty="0" err="1">
                <a:latin typeface="Calibri" pitchFamily="34" charset="0"/>
              </a:rPr>
              <a:t>wandert</a:t>
            </a:r>
            <a:r>
              <a:rPr lang="hu-HU" altLang="hu-HU" sz="1200" dirty="0">
                <a:latin typeface="Calibri" pitchFamily="34" charset="0"/>
              </a:rPr>
              <a:t>”). </a:t>
            </a:r>
            <a:endParaRPr lang="hu-HU" altLang="hu-HU" sz="1200" dirty="0" smtClean="0"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 smtClean="0">
                <a:solidFill>
                  <a:schemeClr val="accent2"/>
                </a:solidFill>
                <a:latin typeface="Calibri" pitchFamily="34" charset="0"/>
              </a:rPr>
              <a:t>Schneller</a:t>
            </a:r>
            <a:r>
              <a:rPr lang="hu-HU" altLang="hu-HU" sz="12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chemeClr val="accent2"/>
                </a:solidFill>
                <a:latin typeface="Calibri" pitchFamily="34" charset="0"/>
              </a:rPr>
              <a:t>axonaler</a:t>
            </a:r>
            <a:r>
              <a:rPr lang="hu-HU" altLang="hu-HU" sz="12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chemeClr val="accent2"/>
                </a:solidFill>
                <a:latin typeface="Calibri" pitchFamily="34" charset="0"/>
              </a:rPr>
              <a:t>Transport</a:t>
            </a:r>
            <a:r>
              <a:rPr lang="hu-HU" altLang="hu-HU" sz="12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endParaRPr lang="hu-HU" altLang="hu-HU" sz="1200" b="1" dirty="0" smtClean="0">
              <a:latin typeface="Calibri" pitchFamily="34" charset="0"/>
            </a:endParaRPr>
          </a:p>
          <a:p>
            <a:pPr lvl="1" eaLnBrk="1" hangingPunct="1">
              <a:spcBef>
                <a:spcPct val="50000"/>
              </a:spcBef>
              <a:buNone/>
            </a:pPr>
            <a:r>
              <a:rPr lang="hu-HU" altLang="hu-HU" sz="1200" dirty="0" err="1" smtClean="0">
                <a:latin typeface="Calibri" pitchFamily="34" charset="0"/>
              </a:rPr>
              <a:t>Kinesin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periphärer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Richtung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hu-HU" altLang="hu-HU" sz="1200" dirty="0" err="1">
                <a:latin typeface="Calibri" pitchFamily="34" charset="0"/>
              </a:rPr>
              <a:t>anterograder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Transport</a:t>
            </a:r>
            <a:r>
              <a:rPr lang="hu-HU" altLang="hu-HU" sz="1200" dirty="0">
                <a:latin typeface="Calibri" pitchFamily="34" charset="0"/>
              </a:rPr>
              <a:t>), </a:t>
            </a:r>
            <a:r>
              <a:rPr lang="hu-HU" altLang="hu-HU" sz="1200" dirty="0" err="1">
                <a:latin typeface="Calibri" pitchFamily="34" charset="0"/>
              </a:rPr>
              <a:t>Transport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der </a:t>
            </a:r>
            <a:r>
              <a:rPr lang="hu-HU" altLang="hu-HU" sz="1200" dirty="0" err="1">
                <a:latin typeface="Calibri" pitchFamily="34" charset="0"/>
              </a:rPr>
              <a:t>entgegengesetzen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Richtung</a:t>
            </a:r>
            <a:r>
              <a:rPr lang="hu-HU" altLang="hu-HU" sz="1200" dirty="0">
                <a:latin typeface="Calibri" pitchFamily="34" charset="0"/>
              </a:rPr>
              <a:t> mit </a:t>
            </a:r>
            <a:r>
              <a:rPr lang="hu-HU" altLang="hu-HU" sz="1200" dirty="0" err="1">
                <a:latin typeface="Calibri" pitchFamily="34" charset="0"/>
              </a:rPr>
              <a:t>Dynein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hu-HU" altLang="hu-HU" sz="1200" dirty="0" err="1">
                <a:latin typeface="Calibri" pitchFamily="34" charset="0"/>
              </a:rPr>
              <a:t>retrograder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Transport</a:t>
            </a:r>
            <a:r>
              <a:rPr lang="hu-HU" altLang="hu-HU" sz="1200" dirty="0">
                <a:latin typeface="Calibri" pitchFamily="34" charset="0"/>
              </a:rPr>
              <a:t>).</a:t>
            </a:r>
          </a:p>
        </p:txBody>
      </p:sp>
      <p:pic>
        <p:nvPicPr>
          <p:cNvPr id="12293" name="Picture 7" descr="MTGol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8974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684213" y="5373688"/>
            <a:ext cx="8208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None/>
            </a:pPr>
            <a:r>
              <a:rPr lang="hu-HU" altLang="hu-HU" sz="1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chemeClr val="accent2"/>
                </a:solidFill>
                <a:latin typeface="Calibri" pitchFamily="34" charset="0"/>
              </a:rPr>
              <a:t>Positionierung</a:t>
            </a:r>
            <a:r>
              <a:rPr lang="hu-HU" altLang="hu-HU" sz="1200" b="1" dirty="0">
                <a:solidFill>
                  <a:schemeClr val="accent2"/>
                </a:solidFill>
                <a:latin typeface="Calibri" pitchFamily="34" charset="0"/>
              </a:rPr>
              <a:t> der </a:t>
            </a:r>
            <a:r>
              <a:rPr lang="hu-HU" altLang="hu-HU" sz="1200" b="1" dirty="0" err="1">
                <a:solidFill>
                  <a:schemeClr val="accent2"/>
                </a:solidFill>
                <a:latin typeface="Calibri" pitchFamily="34" charset="0"/>
              </a:rPr>
              <a:t>Zellorganellen</a:t>
            </a:r>
            <a:r>
              <a:rPr lang="hu-HU" altLang="hu-HU" sz="1200" b="1" dirty="0">
                <a:solidFill>
                  <a:schemeClr val="accent2"/>
                </a:solidFill>
                <a:latin typeface="Calibri" pitchFamily="34" charset="0"/>
              </a:rPr>
              <a:t>.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r>
              <a:rPr lang="hu-HU" altLang="hu-HU" sz="1200" dirty="0">
                <a:latin typeface="Calibri" pitchFamily="34" charset="0"/>
              </a:rPr>
              <a:t>Der </a:t>
            </a:r>
            <a:r>
              <a:rPr lang="hu-HU" altLang="hu-HU" sz="1200" dirty="0" err="1">
                <a:latin typeface="Calibri" pitchFamily="34" charset="0"/>
              </a:rPr>
              <a:t>Golgi-Apparat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sammelt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sich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um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das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Cytocentrum</a:t>
            </a:r>
            <a:r>
              <a:rPr lang="hu-HU" altLang="hu-HU" sz="1200" dirty="0">
                <a:latin typeface="Calibri" pitchFamily="34" charset="0"/>
              </a:rPr>
              <a:t> (mit </a:t>
            </a:r>
            <a:r>
              <a:rPr lang="hu-HU" altLang="hu-HU" sz="1200" dirty="0" err="1">
                <a:latin typeface="Calibri" pitchFamily="34" charset="0"/>
              </a:rPr>
              <a:t>Dynein</a:t>
            </a:r>
            <a:r>
              <a:rPr lang="hu-HU" altLang="hu-HU" sz="1200" dirty="0">
                <a:latin typeface="Calibri" pitchFamily="34" charset="0"/>
              </a:rPr>
              <a:t>), </a:t>
            </a:r>
            <a:r>
              <a:rPr lang="hu-HU" altLang="hu-HU" sz="1200" dirty="0" err="1">
                <a:latin typeface="Calibri" pitchFamily="34" charset="0"/>
              </a:rPr>
              <a:t>Sekretionsvakuolen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wandern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Richtung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Plasmamembran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hu-HU" altLang="hu-HU" sz="1200" dirty="0" err="1">
                <a:latin typeface="Calibri" pitchFamily="34" charset="0"/>
              </a:rPr>
              <a:t>mit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Kinesin</a:t>
            </a:r>
            <a:r>
              <a:rPr lang="hu-HU" altLang="hu-HU" sz="1200" dirty="0">
                <a:latin typeface="Calibri" pitchFamily="34" charset="0"/>
              </a:rPr>
              <a:t>).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851275" y="5084763"/>
            <a:ext cx="26654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900"/>
              <a:t>Intakte Mikrotubuli, der Golgi-Apparat ist in der Nähe des Zellkerns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6515100" y="5157788"/>
            <a:ext cx="2628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900"/>
              <a:t>Mikrotubuli abgebaut, Golgi-Komplexe zerstreut</a:t>
            </a:r>
          </a:p>
        </p:txBody>
      </p:sp>
      <p:pic>
        <p:nvPicPr>
          <p:cNvPr id="12297" name="Picture 11" descr="axontransz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9527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2195513" y="3789363"/>
            <a:ext cx="50323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>
            <a:off x="2051050" y="4221163"/>
            <a:ext cx="5746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3492500" y="5084763"/>
            <a:ext cx="431800" cy="2889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1403350" y="3500438"/>
            <a:ext cx="0" cy="3603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11188" y="5949950"/>
            <a:ext cx="76327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990033"/>
                </a:solidFill>
                <a:latin typeface="Calibri" pitchFamily="34" charset="0"/>
              </a:rPr>
              <a:t>3. Komplexe Aggregate der Mikrotubuli: Centriolen und Kinocilien. Cilienbewegung.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990033"/>
                </a:solidFill>
                <a:latin typeface="Calibri" pitchFamily="34" charset="0"/>
              </a:rPr>
              <a:t>4. Bewegung der Chromosomen in der Zellteilung</a:t>
            </a:r>
            <a:r>
              <a:rPr lang="hu-HU" altLang="hu-HU" sz="1400">
                <a:solidFill>
                  <a:srgbClr val="990033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684212" y="4691856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1979613" y="3860800"/>
            <a:ext cx="1008062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Transport</a:t>
            </a:r>
            <a:r>
              <a:rPr lang="hu-HU" altLang="hu-HU" sz="800" dirty="0"/>
              <a:t> mit </a:t>
            </a:r>
            <a:r>
              <a:rPr lang="hu-HU" altLang="hu-HU" sz="800" dirty="0" err="1"/>
              <a:t>Kinesin</a:t>
            </a:r>
            <a:endParaRPr lang="hu-HU" altLang="hu-HU" sz="800" dirty="0"/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1979613" y="4292600"/>
            <a:ext cx="1008062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Transport</a:t>
            </a:r>
            <a:r>
              <a:rPr lang="hu-HU" altLang="hu-HU" sz="800" dirty="0"/>
              <a:t> mit </a:t>
            </a:r>
            <a:r>
              <a:rPr lang="hu-HU" altLang="hu-HU" sz="800" dirty="0" err="1"/>
              <a:t>Dynein</a:t>
            </a: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22767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835150" y="260350"/>
            <a:ext cx="417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solidFill>
                  <a:schemeClr val="accent2"/>
                </a:solidFill>
                <a:latin typeface="Comic Sans MS" pitchFamily="66" charset="0"/>
              </a:rPr>
              <a:t>Mikrotubulus-Gifte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  <a:latin typeface="Calibri" pitchFamily="34" charset="0"/>
              </a:rPr>
              <a:t>Colchicin, Vinblastin, Vincristin</a:t>
            </a:r>
            <a:r>
              <a:rPr lang="hu-HU" altLang="hu-HU" sz="1400">
                <a:latin typeface="Calibri" pitchFamily="34" charset="0"/>
              </a:rPr>
              <a:t>: hemmen den Aufbau der Mikrotubuli durch Bindung an die Tubulindimere.</a:t>
            </a:r>
          </a:p>
        </p:txBody>
      </p:sp>
      <p:pic>
        <p:nvPicPr>
          <p:cNvPr id="6148" name="Picture 6" descr="Colchic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306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79388" y="36449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Herbstzeitlose</a:t>
            </a:r>
            <a:r>
              <a:rPr lang="hu-HU" altLang="hu-HU" sz="1200"/>
              <a:t>, Colchicum autumnale, Wirkstoff:</a:t>
            </a:r>
            <a:r>
              <a:rPr lang="hu-HU" altLang="hu-HU" sz="1200">
                <a:solidFill>
                  <a:srgbClr val="990033"/>
                </a:solidFill>
              </a:rPr>
              <a:t> </a:t>
            </a:r>
            <a:r>
              <a:rPr lang="hu-HU" altLang="hu-HU" sz="1200" b="1">
                <a:solidFill>
                  <a:srgbClr val="990033"/>
                </a:solidFill>
              </a:rPr>
              <a:t>Colchicin</a:t>
            </a:r>
          </a:p>
        </p:txBody>
      </p:sp>
      <p:pic>
        <p:nvPicPr>
          <p:cNvPr id="6150" name="Picture 8" descr="Tax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563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156325" y="36449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Eibe,</a:t>
            </a:r>
            <a:r>
              <a:rPr lang="hu-HU" altLang="hu-HU" sz="1200"/>
              <a:t> Taxus baccata, Wirkstoff: </a:t>
            </a:r>
            <a:r>
              <a:rPr lang="hu-HU" altLang="hu-HU" sz="1200" b="1">
                <a:solidFill>
                  <a:srgbClr val="990033"/>
                </a:solidFill>
              </a:rPr>
              <a:t>Taxol</a:t>
            </a:r>
          </a:p>
        </p:txBody>
      </p:sp>
      <p:pic>
        <p:nvPicPr>
          <p:cNvPr id="6152" name="Picture 10" descr="Vinca ros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65175"/>
            <a:ext cx="22701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2771775" y="3644900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Periwinkle</a:t>
            </a:r>
            <a:r>
              <a:rPr lang="hu-HU" altLang="hu-HU" sz="1200"/>
              <a:t>, Vinca rosea, Wirkstoffe: </a:t>
            </a:r>
            <a:r>
              <a:rPr lang="hu-HU" altLang="hu-HU" sz="1200" b="1">
                <a:solidFill>
                  <a:srgbClr val="990033"/>
                </a:solidFill>
              </a:rPr>
              <a:t>Vinblastin, Vincristin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250825" y="5661025"/>
            <a:ext cx="396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chemeClr val="accent2"/>
                </a:solidFill>
                <a:latin typeface="Calibri" pitchFamily="34" charset="0"/>
              </a:rPr>
              <a:t>Taxol:</a:t>
            </a:r>
            <a:r>
              <a:rPr lang="hu-HU" altLang="hu-HU" sz="1400">
                <a:latin typeface="Calibri" pitchFamily="34" charset="0"/>
              </a:rPr>
              <a:t> stabilisiert die MTi durch Bindung an MTi und dadurch hemmt die MT-Dynamik.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5148263" y="4652963"/>
            <a:ext cx="3708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rgbClr val="000066"/>
                </a:solidFill>
                <a:latin typeface="Calibri" pitchFamily="34" charset="0"/>
              </a:rPr>
              <a:t>Zwei Verwendungen</a:t>
            </a:r>
            <a:r>
              <a:rPr lang="hu-HU" altLang="hu-HU" sz="1800">
                <a:solidFill>
                  <a:srgbClr val="000066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Calibri" pitchFamily="34" charset="0"/>
              </a:rPr>
              <a:t>1. </a:t>
            </a:r>
            <a:r>
              <a:rPr lang="hu-HU" altLang="hu-HU" sz="1400" b="1">
                <a:latin typeface="Calibri" pitchFamily="34" charset="0"/>
              </a:rPr>
              <a:t>Zellbiologische Untersuchung </a:t>
            </a:r>
            <a:r>
              <a:rPr lang="hu-HU" altLang="hu-HU" sz="1400">
                <a:latin typeface="Calibri" pitchFamily="34" charset="0"/>
              </a:rPr>
              <a:t>der MT-Funktionen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Calibri" pitchFamily="34" charset="0"/>
              </a:rPr>
              <a:t>2. </a:t>
            </a:r>
            <a:r>
              <a:rPr lang="hu-HU" altLang="hu-HU" sz="1400" b="1">
                <a:latin typeface="Calibri" pitchFamily="34" charset="0"/>
              </a:rPr>
              <a:t>Krebs-Behandlung </a:t>
            </a:r>
            <a:r>
              <a:rPr lang="hu-HU" altLang="hu-HU" sz="1400">
                <a:latin typeface="Calibri" pitchFamily="34" charset="0"/>
              </a:rPr>
              <a:t>(die Gifte hemmen die Zellteilung durch Hemmung der Mikrotubuli)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250825" y="4508500"/>
            <a:ext cx="288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accent2"/>
                </a:solidFill>
                <a:latin typeface="Calibri" pitchFamily="34" charset="0"/>
              </a:rPr>
              <a:t>Wirkungsmechanismus:</a:t>
            </a:r>
          </a:p>
        </p:txBody>
      </p:sp>
      <p:sp>
        <p:nvSpPr>
          <p:cNvPr id="13" name="Téglalap 12"/>
          <p:cNvSpPr/>
          <p:nvPr/>
        </p:nvSpPr>
        <p:spPr>
          <a:xfrm>
            <a:off x="5076056" y="5589240"/>
            <a:ext cx="3456384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0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sillóváz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680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42988" y="4221163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/>
              <a:t>EM Bilder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7235825" y="4652963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000" b="1" dirty="0"/>
              <a:t>MT </a:t>
            </a:r>
            <a:r>
              <a:rPr lang="hu-HU" altLang="hu-HU" sz="1000" b="1" dirty="0" err="1"/>
              <a:t>Triplet</a:t>
            </a:r>
            <a:endParaRPr lang="hu-HU" altLang="hu-HU" sz="1000" b="1" dirty="0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7019925" y="486886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7092950" y="594995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</a:rPr>
              <a:t>Querschnitt des Basalkörperchens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6948488" y="393382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>
                <a:solidFill>
                  <a:schemeClr val="accent2"/>
                </a:solidFill>
              </a:rPr>
              <a:t>Querschnitt des Ciliums</a:t>
            </a: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5219700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987675" y="333375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  <a:latin typeface="Comic Sans MS" pitchFamily="66" charset="0"/>
              </a:rPr>
              <a:t>Struktur des Kinociliums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539750" y="692150"/>
            <a:ext cx="3816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990033"/>
                </a:solidFill>
              </a:rPr>
              <a:t>Hauptteile</a:t>
            </a:r>
            <a:r>
              <a:rPr lang="hu-HU" altLang="hu-HU" sz="1400">
                <a:solidFill>
                  <a:srgbClr val="990033"/>
                </a:solidFill>
              </a:rPr>
              <a:t>:</a:t>
            </a:r>
            <a:r>
              <a:rPr lang="hu-HU" altLang="hu-HU" sz="1200"/>
              <a:t>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 b="1"/>
              <a:t>freier, beweglicher Teil,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 b="1"/>
              <a:t>Basalkörperchen</a:t>
            </a:r>
            <a:r>
              <a:rPr lang="hu-HU" altLang="hu-HU" sz="1200"/>
              <a:t> (stammt aus dem Centriol))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hu-HU" altLang="hu-HU" sz="1200" b="1"/>
              <a:t>Cilienwurzel</a:t>
            </a:r>
            <a:r>
              <a:rPr lang="hu-HU" altLang="hu-HU" sz="1200"/>
              <a:t> (ankert das Cilium im Cytoplasma, besteht aus </a:t>
            </a:r>
            <a:r>
              <a:rPr lang="hu-HU" altLang="hu-HU" sz="1200" b="1" i="1"/>
              <a:t>rootletin</a:t>
            </a:r>
            <a:r>
              <a:rPr lang="hu-HU" altLang="hu-HU" sz="1200"/>
              <a:t> fibrillären Proteinen)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2808287" y="3606006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dirty="0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4932363" y="2349500"/>
            <a:ext cx="647700" cy="358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freier</a:t>
            </a:r>
            <a:r>
              <a:rPr lang="hu-HU" altLang="hu-HU" sz="800" dirty="0"/>
              <a:t> </a:t>
            </a:r>
            <a:r>
              <a:rPr lang="hu-HU" altLang="hu-HU" sz="800" dirty="0" err="1"/>
              <a:t>Teil</a:t>
            </a:r>
            <a:r>
              <a:rPr lang="hu-HU" altLang="hu-HU" sz="800" dirty="0"/>
              <a:t> 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/>
              <a:t> </a:t>
            </a:r>
            <a:r>
              <a:rPr lang="hu-HU" altLang="hu-HU" sz="800" dirty="0" err="1"/>
              <a:t>Ciliums</a:t>
            </a:r>
            <a:endParaRPr lang="hu-HU" altLang="hu-HU" sz="800" dirty="0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6227763" y="1484313"/>
            <a:ext cx="936625" cy="14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Mikrotubulus</a:t>
            </a:r>
            <a:r>
              <a:rPr lang="hu-HU" altLang="hu-HU" sz="800" dirty="0"/>
              <a:t> B</a:t>
            </a:r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372225" y="1700213"/>
            <a:ext cx="936625" cy="14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/>
              <a:t>Mikrotubulus A</a:t>
            </a:r>
          </a:p>
        </p:txBody>
      </p:sp>
      <p:sp>
        <p:nvSpPr>
          <p:cNvPr id="14351" name="Rectangle 19"/>
          <p:cNvSpPr>
            <a:spLocks noChangeArrowheads="1"/>
          </p:cNvSpPr>
          <p:nvPr/>
        </p:nvSpPr>
        <p:spPr bwMode="auto">
          <a:xfrm flipV="1">
            <a:off x="6516688" y="1844675"/>
            <a:ext cx="9366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800"/>
          </a:p>
        </p:txBody>
      </p:sp>
      <p:sp>
        <p:nvSpPr>
          <p:cNvPr id="14352" name="Rectangle 20"/>
          <p:cNvSpPr>
            <a:spLocks noChangeArrowheads="1"/>
          </p:cNvSpPr>
          <p:nvPr/>
        </p:nvSpPr>
        <p:spPr bwMode="auto">
          <a:xfrm>
            <a:off x="6588125" y="1989138"/>
            <a:ext cx="1008211" cy="143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innere</a:t>
            </a:r>
            <a:r>
              <a:rPr lang="hu-HU" altLang="hu-HU" sz="800" dirty="0"/>
              <a:t> </a:t>
            </a:r>
            <a:r>
              <a:rPr lang="hu-HU" altLang="hu-HU" sz="800" dirty="0" err="1"/>
              <a:t>Dyneinärmchen</a:t>
            </a:r>
            <a:endParaRPr lang="hu-HU" altLang="hu-HU" sz="800" dirty="0"/>
          </a:p>
        </p:txBody>
      </p:sp>
      <p:sp>
        <p:nvSpPr>
          <p:cNvPr id="14353" name="Text Box 29"/>
          <p:cNvSpPr txBox="1">
            <a:spLocks noChangeArrowheads="1"/>
          </p:cNvSpPr>
          <p:nvPr/>
        </p:nvSpPr>
        <p:spPr bwMode="auto">
          <a:xfrm>
            <a:off x="6516688" y="1733550"/>
            <a:ext cx="935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100"/>
          </a:p>
        </p:txBody>
      </p:sp>
      <p:sp>
        <p:nvSpPr>
          <p:cNvPr id="14354" name="Rectangle 32"/>
          <p:cNvSpPr>
            <a:spLocks noChangeArrowheads="1"/>
          </p:cNvSpPr>
          <p:nvPr/>
        </p:nvSpPr>
        <p:spPr bwMode="auto">
          <a:xfrm>
            <a:off x="7596188" y="2708275"/>
            <a:ext cx="431800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Nexin</a:t>
            </a:r>
            <a:endParaRPr lang="hu-HU" altLang="hu-HU" sz="800" dirty="0"/>
          </a:p>
        </p:txBody>
      </p:sp>
      <p:sp>
        <p:nvSpPr>
          <p:cNvPr id="14355" name="Rectangle 34"/>
          <p:cNvSpPr>
            <a:spLocks noChangeArrowheads="1"/>
          </p:cNvSpPr>
          <p:nvPr/>
        </p:nvSpPr>
        <p:spPr bwMode="auto">
          <a:xfrm>
            <a:off x="7667625" y="2924175"/>
            <a:ext cx="504825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Speiche</a:t>
            </a:r>
            <a:endParaRPr lang="hu-HU" altLang="hu-HU" sz="800" dirty="0"/>
          </a:p>
        </p:txBody>
      </p:sp>
      <p:sp>
        <p:nvSpPr>
          <p:cNvPr id="14356" name="Rectangle 37"/>
          <p:cNvSpPr>
            <a:spLocks noChangeArrowheads="1"/>
          </p:cNvSpPr>
          <p:nvPr/>
        </p:nvSpPr>
        <p:spPr bwMode="auto">
          <a:xfrm>
            <a:off x="7596188" y="3141663"/>
            <a:ext cx="647700" cy="287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zentrale</a:t>
            </a:r>
            <a:endParaRPr lang="hu-HU" altLang="hu-H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Hülle</a:t>
            </a:r>
            <a:endParaRPr lang="hu-HU" altLang="hu-HU" sz="800" dirty="0"/>
          </a:p>
        </p:txBody>
      </p:sp>
      <p:sp>
        <p:nvSpPr>
          <p:cNvPr id="14357" name="Rectangle 39"/>
          <p:cNvSpPr>
            <a:spLocks noChangeArrowheads="1"/>
          </p:cNvSpPr>
          <p:nvPr/>
        </p:nvSpPr>
        <p:spPr bwMode="auto">
          <a:xfrm>
            <a:off x="7596188" y="3500438"/>
            <a:ext cx="863600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zentrale</a:t>
            </a:r>
            <a:endParaRPr lang="hu-HU" altLang="hu-H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Mikrotubuli</a:t>
            </a:r>
            <a:endParaRPr lang="hu-HU" altLang="hu-HU" sz="800" dirty="0"/>
          </a:p>
        </p:txBody>
      </p:sp>
      <p:sp>
        <p:nvSpPr>
          <p:cNvPr id="14358" name="Rectangle 41"/>
          <p:cNvSpPr>
            <a:spLocks noChangeArrowheads="1"/>
          </p:cNvSpPr>
          <p:nvPr/>
        </p:nvSpPr>
        <p:spPr bwMode="auto">
          <a:xfrm>
            <a:off x="4787900" y="5300663"/>
            <a:ext cx="936625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Basalkörperchen</a:t>
            </a:r>
            <a:endParaRPr lang="hu-HU" altLang="hu-HU" sz="800" dirty="0"/>
          </a:p>
        </p:txBody>
      </p:sp>
      <p:sp>
        <p:nvSpPr>
          <p:cNvPr id="14359" name="Rectangle 43"/>
          <p:cNvSpPr>
            <a:spLocks noChangeArrowheads="1"/>
          </p:cNvSpPr>
          <p:nvPr/>
        </p:nvSpPr>
        <p:spPr bwMode="auto">
          <a:xfrm>
            <a:off x="4787900" y="5589588"/>
            <a:ext cx="93662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Zilienwurzel</a:t>
            </a:r>
            <a:endParaRPr lang="hu-HU" altLang="hu-H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/>
              <a:t>(</a:t>
            </a:r>
            <a:r>
              <a:rPr lang="hu-HU" altLang="hu-HU" sz="800" dirty="0" err="1"/>
              <a:t>rootletin</a:t>
            </a:r>
            <a:endParaRPr lang="hu-HU" altLang="hu-H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Filamente</a:t>
            </a:r>
            <a:r>
              <a:rPr lang="hu-HU" altLang="hu-HU" sz="800" dirty="0"/>
              <a:t>)</a:t>
            </a:r>
          </a:p>
        </p:txBody>
      </p:sp>
      <p:sp>
        <p:nvSpPr>
          <p:cNvPr id="24" name="Téglalap 23"/>
          <p:cNvSpPr/>
          <p:nvPr/>
        </p:nvSpPr>
        <p:spPr>
          <a:xfrm>
            <a:off x="2771800" y="980728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1200" dirty="0" smtClean="0">
                <a:latin typeface="Calibri" pitchFamily="34" charset="0"/>
              </a:rPr>
              <a:t>9 </a:t>
            </a:r>
            <a:r>
              <a:rPr lang="hu-HU" altLang="hu-HU" sz="1200" dirty="0" err="1" smtClean="0">
                <a:latin typeface="Calibri" pitchFamily="34" charset="0"/>
              </a:rPr>
              <a:t>periphäre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MT-Dublets</a:t>
            </a:r>
            <a:r>
              <a:rPr lang="hu-HU" altLang="hu-HU" sz="1200" dirty="0" smtClean="0">
                <a:latin typeface="Calibri" pitchFamily="34" charset="0"/>
              </a:rPr>
              <a:t> und </a:t>
            </a:r>
            <a:r>
              <a:rPr lang="hu-HU" altLang="hu-HU" sz="1200" dirty="0" err="1" smtClean="0">
                <a:latin typeface="Calibri" pitchFamily="34" charset="0"/>
              </a:rPr>
              <a:t>zwei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zentral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liegende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Mikrotubuli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b="1" dirty="0" smtClean="0">
                <a:latin typeface="Calibri" pitchFamily="34" charset="0"/>
              </a:rPr>
              <a:t>(9x2 + 2 </a:t>
            </a:r>
            <a:r>
              <a:rPr lang="hu-HU" altLang="hu-HU" sz="1200" b="1" dirty="0" err="1" smtClean="0">
                <a:latin typeface="Calibri" pitchFamily="34" charset="0"/>
              </a:rPr>
              <a:t>Prinzip</a:t>
            </a:r>
            <a:r>
              <a:rPr lang="hu-HU" altLang="hu-HU" sz="1200" dirty="0" smtClean="0">
                <a:latin typeface="Calibri" pitchFamily="34" charset="0"/>
              </a:rPr>
              <a:t>). </a:t>
            </a:r>
            <a:endParaRPr lang="hu-HU" sz="1200" dirty="0"/>
          </a:p>
        </p:txBody>
      </p:sp>
      <p:sp>
        <p:nvSpPr>
          <p:cNvPr id="25" name="Téglalap 24"/>
          <p:cNvSpPr/>
          <p:nvPr/>
        </p:nvSpPr>
        <p:spPr>
          <a:xfrm>
            <a:off x="323528" y="6304002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altLang="hu-HU" sz="1200" b="1" u="sng" dirty="0" err="1" smtClean="0">
                <a:solidFill>
                  <a:srgbClr val="000066"/>
                </a:solidFill>
                <a:latin typeface="Calibri" pitchFamily="34" charset="0"/>
              </a:rPr>
              <a:t>in</a:t>
            </a:r>
            <a:r>
              <a:rPr lang="hu-HU" altLang="hu-HU" sz="1200" b="1" u="sng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200" b="1" u="sng" dirty="0" err="1" smtClean="0">
                <a:solidFill>
                  <a:srgbClr val="000066"/>
                </a:solidFill>
                <a:latin typeface="Calibri" pitchFamily="34" charset="0"/>
              </a:rPr>
              <a:t>Flimmerepithelzellen</a:t>
            </a:r>
            <a:r>
              <a:rPr lang="hu-HU" altLang="hu-HU" sz="1200" b="1" u="sng" dirty="0" smtClean="0">
                <a:solidFill>
                  <a:srgbClr val="000066"/>
                </a:solidFill>
                <a:latin typeface="Calibri" pitchFamily="34" charset="0"/>
              </a:rPr>
              <a:t>: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Cilienbewegung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bewegt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eine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Schleimschicht</a:t>
            </a:r>
            <a:r>
              <a:rPr lang="hu-HU" altLang="hu-HU" sz="1200" dirty="0" smtClean="0">
                <a:latin typeface="Calibri" pitchFamily="34" charset="0"/>
              </a:rPr>
              <a:t> (</a:t>
            </a:r>
            <a:r>
              <a:rPr lang="hu-HU" altLang="hu-HU" sz="1200" dirty="0" err="1" smtClean="0">
                <a:latin typeface="Calibri" pitchFamily="34" charset="0"/>
              </a:rPr>
              <a:t>Luftröhre</a:t>
            </a:r>
            <a:r>
              <a:rPr lang="hu-HU" altLang="hu-HU" sz="1200" dirty="0" smtClean="0">
                <a:latin typeface="Calibri" pitchFamily="34" charset="0"/>
              </a:rPr>
              <a:t>: </a:t>
            </a:r>
            <a:r>
              <a:rPr lang="hu-HU" altLang="hu-HU" sz="1200" dirty="0" err="1" smtClean="0">
                <a:latin typeface="Calibri" pitchFamily="34" charset="0"/>
              </a:rPr>
              <a:t>Selbstreinigung</a:t>
            </a:r>
            <a:r>
              <a:rPr lang="hu-HU" altLang="hu-HU" sz="1200" dirty="0" smtClean="0">
                <a:latin typeface="Calibri" pitchFamily="34" charset="0"/>
              </a:rPr>
              <a:t>, </a:t>
            </a:r>
            <a:r>
              <a:rPr lang="hu-HU" altLang="hu-HU" sz="1200" dirty="0" err="1" smtClean="0">
                <a:latin typeface="Calibri" pitchFamily="34" charset="0"/>
              </a:rPr>
              <a:t>Richtung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Rachen</a:t>
            </a:r>
            <a:r>
              <a:rPr lang="hu-HU" altLang="hu-HU" sz="1200" dirty="0" smtClean="0">
                <a:latin typeface="Calibri" pitchFamily="34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hu-HU" altLang="hu-HU" sz="1200" b="1" u="sng" dirty="0" smtClean="0">
                <a:solidFill>
                  <a:srgbClr val="000066"/>
                </a:solidFill>
                <a:latin typeface="Calibri" pitchFamily="34" charset="0"/>
              </a:rPr>
              <a:t>- Spermium: </a:t>
            </a:r>
            <a:r>
              <a:rPr lang="hu-HU" altLang="hu-HU" sz="1200" dirty="0" smtClean="0">
                <a:latin typeface="Calibri" pitchFamily="34" charset="0"/>
              </a:rPr>
              <a:t>die </a:t>
            </a:r>
            <a:r>
              <a:rPr lang="hu-HU" altLang="hu-HU" sz="1200" dirty="0" err="1" smtClean="0">
                <a:latin typeface="Calibri" pitchFamily="34" charset="0"/>
              </a:rPr>
              <a:t>Zelle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 err="1" smtClean="0">
                <a:latin typeface="Calibri" pitchFamily="34" charset="0"/>
              </a:rPr>
              <a:t>ist</a:t>
            </a:r>
            <a:r>
              <a:rPr lang="hu-HU" altLang="hu-HU" sz="1200" dirty="0" smtClean="0">
                <a:latin typeface="Calibri" pitchFamily="34" charset="0"/>
              </a:rPr>
              <a:t> mobil</a:t>
            </a:r>
            <a:endParaRPr lang="hu-HU" altLang="hu-H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59632" y="332656"/>
            <a:ext cx="4969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 b="1" dirty="0" smtClean="0">
                <a:latin typeface="Comic Sans MS" pitchFamily="66" charset="0"/>
              </a:rPr>
              <a:t>2. </a:t>
            </a:r>
            <a:r>
              <a:rPr lang="hu-HU" altLang="hu-HU" sz="2400" b="1" dirty="0" err="1" smtClean="0">
                <a:latin typeface="Comic Sans MS" pitchFamily="66" charset="0"/>
              </a:rPr>
              <a:t>Aktin-Mikrofilamente</a:t>
            </a:r>
            <a:r>
              <a:rPr lang="hu-HU" altLang="hu-HU" sz="2400" b="1" dirty="0" smtClean="0">
                <a:latin typeface="Comic Sans MS" pitchFamily="66" charset="0"/>
              </a:rPr>
              <a:t> </a:t>
            </a:r>
            <a:r>
              <a:rPr lang="hu-HU" altLang="hu-HU" sz="2400" b="1" dirty="0">
                <a:latin typeface="Comic Sans MS" pitchFamily="66" charset="0"/>
              </a:rPr>
              <a:t>(MF)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3528" y="1052736"/>
            <a:ext cx="547260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smtClean="0">
                <a:latin typeface="Calibri" pitchFamily="34" charset="0"/>
              </a:rPr>
              <a:t>Aktin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globuläres</a:t>
            </a:r>
            <a:r>
              <a:rPr lang="hu-HU" altLang="hu-HU" sz="1400" dirty="0">
                <a:latin typeface="Calibri" pitchFamily="34" charset="0"/>
              </a:rPr>
              <a:t> Protein</a:t>
            </a:r>
            <a:r>
              <a:rPr lang="hu-HU" altLang="hu-HU" sz="1400" dirty="0" smtClean="0">
                <a:latin typeface="Calibri" pitchFamily="34" charset="0"/>
              </a:rPr>
              <a:t>, </a:t>
            </a:r>
            <a:r>
              <a:rPr lang="hu-HU" altLang="hu-HU" sz="1400" dirty="0" err="1">
                <a:latin typeface="Calibri" pitchFamily="34" charset="0"/>
              </a:rPr>
              <a:t>ATP-bindende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Tasche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G-Aktin</a:t>
            </a:r>
            <a:r>
              <a:rPr lang="hu-HU" altLang="hu-HU" sz="1400" dirty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 smtClean="0">
                <a:latin typeface="Calibri" pitchFamily="34" charset="0"/>
              </a:rPr>
              <a:t>Aktinkette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Aktin </a:t>
            </a:r>
            <a:r>
              <a:rPr lang="hu-HU" altLang="hu-HU" sz="1400" dirty="0" err="1">
                <a:latin typeface="Calibri" pitchFamily="34" charset="0"/>
              </a:rPr>
              <a:t>Moleküle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binden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sich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aneinander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Ende-zu-Ende</a:t>
            </a:r>
            <a:r>
              <a:rPr lang="hu-HU" altLang="hu-HU" sz="1400" dirty="0">
                <a:latin typeface="Calibri" pitchFamily="34" charset="0"/>
              </a:rPr>
              <a:t> und </a:t>
            </a:r>
            <a:endParaRPr lang="hu-HU" altLang="hu-HU" sz="1400" dirty="0" smtClean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 err="1" smtClean="0">
                <a:latin typeface="Calibri" pitchFamily="34" charset="0"/>
              </a:rPr>
              <a:t>bilden</a:t>
            </a:r>
            <a:r>
              <a:rPr lang="hu-HU" altLang="hu-HU" sz="1400" dirty="0" smtClean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eine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lange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Kette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F-Aktin</a:t>
            </a:r>
            <a:r>
              <a:rPr lang="hu-HU" altLang="hu-HU" sz="1400" dirty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 smtClean="0">
                <a:latin typeface="Calibri" pitchFamily="34" charset="0"/>
              </a:rPr>
              <a:t>Mikrofilament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2 </a:t>
            </a:r>
            <a:r>
              <a:rPr lang="hu-HU" altLang="hu-HU" sz="1400" dirty="0" err="1">
                <a:latin typeface="Calibri" pitchFamily="34" charset="0"/>
              </a:rPr>
              <a:t>Aktinketten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winden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sich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umeinander</a:t>
            </a:r>
            <a:endParaRPr lang="hu-HU" altLang="hu-HU" sz="1400" dirty="0">
              <a:latin typeface="Calibri" pitchFamily="34" charset="0"/>
            </a:endParaRPr>
          </a:p>
        </p:txBody>
      </p:sp>
      <p:pic>
        <p:nvPicPr>
          <p:cNvPr id="4100" name="Picture 7" descr="MFs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77" y="2492896"/>
            <a:ext cx="1504223" cy="22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323528" y="2420888"/>
            <a:ext cx="338437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latin typeface="Calibri" pitchFamily="34" charset="0"/>
              </a:rPr>
              <a:t>Polarität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+ </a:t>
            </a:r>
            <a:r>
              <a:rPr lang="hu-HU" altLang="hu-HU" sz="1400" dirty="0" err="1">
                <a:latin typeface="Calibri" pitchFamily="34" charset="0"/>
              </a:rPr>
              <a:t>Ende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wächst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schnell</a:t>
            </a:r>
            <a:r>
              <a:rPr lang="hu-HU" altLang="hu-HU" sz="1400" dirty="0">
                <a:latin typeface="Calibri" pitchFamily="34" charset="0"/>
              </a:rPr>
              <a:t>, - </a:t>
            </a:r>
            <a:r>
              <a:rPr lang="hu-HU" altLang="hu-HU" sz="1400" dirty="0" err="1">
                <a:latin typeface="Calibri" pitchFamily="34" charset="0"/>
              </a:rPr>
              <a:t>Ende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wächst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kaum</a:t>
            </a:r>
            <a:endParaRPr lang="hu-HU" altLang="hu-HU" sz="14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latin typeface="Calibri" pitchFamily="34" charset="0"/>
              </a:rPr>
              <a:t>Wachstum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ATP-bindendes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Aktinmolekül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bindet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sich</a:t>
            </a:r>
            <a:r>
              <a:rPr lang="hu-HU" altLang="hu-HU" sz="1400" dirty="0">
                <a:latin typeface="Calibri" pitchFamily="34" charset="0"/>
              </a:rPr>
              <a:t> an </a:t>
            </a:r>
            <a:r>
              <a:rPr lang="hu-HU" altLang="hu-HU" sz="1400" dirty="0" err="1">
                <a:latin typeface="Calibri" pitchFamily="34" charset="0"/>
              </a:rPr>
              <a:t>das</a:t>
            </a:r>
            <a:r>
              <a:rPr lang="hu-HU" altLang="hu-HU" sz="1400" dirty="0">
                <a:latin typeface="Calibri" pitchFamily="34" charset="0"/>
              </a:rPr>
              <a:t> + </a:t>
            </a:r>
            <a:r>
              <a:rPr lang="hu-HU" altLang="hu-HU" sz="1400" dirty="0" err="1">
                <a:latin typeface="Calibri" pitchFamily="34" charset="0"/>
              </a:rPr>
              <a:t>Ende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self-assembly</a:t>
            </a:r>
            <a:r>
              <a:rPr lang="hu-HU" altLang="hu-HU" sz="1400" dirty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latin typeface="Calibri" pitchFamily="34" charset="0"/>
              </a:rPr>
              <a:t>Stabilität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200" dirty="0">
                <a:latin typeface="Calibri" pitchFamily="34" charset="0"/>
              </a:rPr>
              <a:t>ATP </a:t>
            </a:r>
            <a:r>
              <a:rPr lang="hu-HU" altLang="hu-HU" sz="1200" dirty="0" err="1">
                <a:latin typeface="Calibri" pitchFamily="34" charset="0"/>
              </a:rPr>
              <a:t>ist</a:t>
            </a:r>
            <a:r>
              <a:rPr lang="hu-HU" altLang="hu-HU" sz="1200" dirty="0">
                <a:latin typeface="Calibri" pitchFamily="34" charset="0"/>
              </a:rPr>
              <a:t> mit Zeit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ADP </a:t>
            </a:r>
            <a:r>
              <a:rPr lang="hu-HU" altLang="hu-HU" sz="1200" dirty="0" err="1">
                <a:latin typeface="Calibri" pitchFamily="34" charset="0"/>
              </a:rPr>
              <a:t>hydrolysiert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damit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wird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das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Aktinfilament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labiler</a:t>
            </a:r>
            <a:r>
              <a:rPr lang="hu-HU" altLang="hu-HU" sz="1200" dirty="0">
                <a:latin typeface="Calibri" pitchFamily="34" charset="0"/>
              </a:rPr>
              <a:t> und </a:t>
            </a:r>
            <a:r>
              <a:rPr lang="hu-HU" altLang="hu-HU" sz="1200" dirty="0" err="1">
                <a:latin typeface="Calibri" pitchFamily="34" charset="0"/>
              </a:rPr>
              <a:t>zerfällt</a:t>
            </a:r>
            <a:r>
              <a:rPr lang="hu-HU" altLang="hu-HU" sz="1200" dirty="0">
                <a:latin typeface="Calibri" pitchFamily="34" charset="0"/>
              </a:rPr>
              <a:t>. </a:t>
            </a:r>
            <a:r>
              <a:rPr lang="hu-HU" altLang="hu-HU" sz="1200" dirty="0" err="1">
                <a:latin typeface="Calibri" pitchFamily="34" charset="0"/>
              </a:rPr>
              <a:t>Im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Cytosol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wird</a:t>
            </a:r>
            <a:r>
              <a:rPr lang="hu-HU" altLang="hu-HU" sz="1200" dirty="0">
                <a:latin typeface="Calibri" pitchFamily="34" charset="0"/>
              </a:rPr>
              <a:t> ADP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ATP </a:t>
            </a:r>
            <a:r>
              <a:rPr lang="hu-HU" altLang="hu-HU" sz="1200" dirty="0" err="1">
                <a:latin typeface="Calibri" pitchFamily="34" charset="0"/>
              </a:rPr>
              <a:t>umgetauscht</a:t>
            </a:r>
            <a:r>
              <a:rPr lang="hu-HU" altLang="hu-HU" sz="1200" dirty="0">
                <a:latin typeface="Calibri" pitchFamily="34" charset="0"/>
              </a:rPr>
              <a:t> und </a:t>
            </a:r>
            <a:r>
              <a:rPr lang="hu-HU" altLang="hu-HU" sz="1200" dirty="0" err="1">
                <a:latin typeface="Calibri" pitchFamily="34" charset="0"/>
              </a:rPr>
              <a:t>das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Aktinmolekül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kann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wieder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zum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Aufbau</a:t>
            </a:r>
            <a:r>
              <a:rPr lang="hu-HU" altLang="hu-HU" sz="1200" dirty="0">
                <a:latin typeface="Calibri" pitchFamily="34" charset="0"/>
              </a:rPr>
              <a:t> des </a:t>
            </a:r>
            <a:r>
              <a:rPr lang="hu-HU" altLang="hu-HU" sz="1200" dirty="0" err="1">
                <a:latin typeface="Calibri" pitchFamily="34" charset="0"/>
              </a:rPr>
              <a:t>Mikrofilaments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verwendet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werden</a:t>
            </a:r>
            <a:r>
              <a:rPr lang="hu-HU" altLang="hu-HU" sz="1200" dirty="0">
                <a:latin typeface="Calibri" pitchFamily="34" charset="0"/>
              </a:rPr>
              <a:t>. </a:t>
            </a:r>
            <a:r>
              <a:rPr lang="hu-HU" altLang="hu-HU" sz="1200" i="1" dirty="0" err="1">
                <a:latin typeface="Calibri" pitchFamily="34" charset="0"/>
              </a:rPr>
              <a:t>Dynamisches</a:t>
            </a:r>
            <a:r>
              <a:rPr lang="hu-HU" altLang="hu-HU" sz="1200" i="1" dirty="0">
                <a:latin typeface="Calibri" pitchFamily="34" charset="0"/>
              </a:rPr>
              <a:t> </a:t>
            </a:r>
            <a:r>
              <a:rPr lang="hu-HU" altLang="hu-HU" sz="1200" i="1" dirty="0" err="1">
                <a:latin typeface="Calibri" pitchFamily="34" charset="0"/>
              </a:rPr>
              <a:t>Gleichgewicht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zwischen</a:t>
            </a:r>
            <a:r>
              <a:rPr lang="hu-HU" altLang="hu-HU" sz="1200" dirty="0">
                <a:latin typeface="Calibri" pitchFamily="34" charset="0"/>
              </a:rPr>
              <a:t> F und G Aktin. </a:t>
            </a:r>
            <a:r>
              <a:rPr lang="hu-HU" altLang="hu-HU" sz="1200" dirty="0" err="1">
                <a:latin typeface="Calibri" pitchFamily="34" charset="0"/>
              </a:rPr>
              <a:t>Häufiger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Umbau</a:t>
            </a:r>
            <a:r>
              <a:rPr lang="hu-HU" altLang="hu-HU" sz="1200" dirty="0">
                <a:latin typeface="Calibri" pitchFamily="34" charset="0"/>
              </a:rPr>
              <a:t> des Aktin </a:t>
            </a:r>
            <a:r>
              <a:rPr lang="hu-HU" altLang="hu-HU" sz="1200" dirty="0" err="1">
                <a:latin typeface="Calibri" pitchFamily="34" charset="0"/>
              </a:rPr>
              <a:t>Skeletts</a:t>
            </a:r>
            <a:r>
              <a:rPr lang="hu-HU" altLang="hu-HU" sz="1200" dirty="0">
                <a:latin typeface="Calibri" pitchFamily="34" charset="0"/>
              </a:rPr>
              <a:t>. 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8316913" y="4508500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EM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23528" y="5445224"/>
            <a:ext cx="734481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latin typeface="Calibri" pitchFamily="34" charset="0"/>
              </a:rPr>
              <a:t>Vergleich</a:t>
            </a:r>
            <a:r>
              <a:rPr lang="hu-HU" altLang="hu-HU" sz="1400" b="1" dirty="0">
                <a:latin typeface="Calibri" pitchFamily="34" charset="0"/>
              </a:rPr>
              <a:t> mit </a:t>
            </a:r>
            <a:r>
              <a:rPr lang="hu-HU" altLang="hu-HU" sz="1400" b="1" dirty="0" err="1">
                <a:latin typeface="Calibri" pitchFamily="34" charset="0"/>
              </a:rPr>
              <a:t>Mikrotubuli</a:t>
            </a:r>
            <a:r>
              <a:rPr lang="hu-HU" altLang="hu-HU" sz="1400" b="1" dirty="0"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Mikrofilamente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sind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beträchtlich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dünner</a:t>
            </a:r>
            <a:r>
              <a:rPr lang="hu-HU" altLang="hu-HU" sz="1400" dirty="0">
                <a:latin typeface="Calibri" pitchFamily="34" charset="0"/>
              </a:rPr>
              <a:t> (6-8 nm), </a:t>
            </a:r>
            <a:r>
              <a:rPr lang="hu-HU" altLang="hu-HU" sz="1400" dirty="0" err="1">
                <a:latin typeface="Calibri" pitchFamily="34" charset="0"/>
              </a:rPr>
              <a:t>kürzer</a:t>
            </a:r>
            <a:r>
              <a:rPr lang="hu-HU" altLang="hu-HU" sz="1400" dirty="0">
                <a:latin typeface="Calibri" pitchFamily="34" charset="0"/>
              </a:rPr>
              <a:t> und </a:t>
            </a:r>
            <a:r>
              <a:rPr lang="hu-HU" altLang="hu-HU" sz="1400" dirty="0" err="1">
                <a:latin typeface="Calibri" pitchFamily="34" charset="0"/>
              </a:rPr>
              <a:t>biegsamer</a:t>
            </a:r>
            <a:r>
              <a:rPr lang="hu-HU" altLang="hu-HU" sz="1400" dirty="0">
                <a:latin typeface="Calibri" pitchFamily="34" charset="0"/>
              </a:rPr>
              <a:t>, </a:t>
            </a:r>
            <a:r>
              <a:rPr lang="hu-HU" altLang="hu-HU" sz="1400" dirty="0" err="1">
                <a:latin typeface="Calibri" pitchFamily="34" charset="0"/>
              </a:rPr>
              <a:t>oft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sind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sie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in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Netzwerke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oder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Bündeln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organisiert</a:t>
            </a:r>
            <a:r>
              <a:rPr lang="hu-HU" altLang="hu-HU" sz="1400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latin typeface="Calibri" pitchFamily="34" charset="0"/>
              </a:rPr>
              <a:t>Bevorzugte</a:t>
            </a:r>
            <a:r>
              <a:rPr lang="hu-HU" altLang="hu-HU" sz="1400" b="1" dirty="0">
                <a:latin typeface="Calibri" pitchFamily="34" charset="0"/>
              </a:rPr>
              <a:t> </a:t>
            </a:r>
            <a:r>
              <a:rPr lang="hu-HU" altLang="hu-HU" sz="1400" b="1" dirty="0" err="1">
                <a:latin typeface="Calibri" pitchFamily="34" charset="0"/>
              </a:rPr>
              <a:t>Lokalisation</a:t>
            </a:r>
            <a:r>
              <a:rPr lang="hu-HU" altLang="hu-HU" sz="1400" dirty="0">
                <a:latin typeface="Calibri" pitchFamily="34" charset="0"/>
              </a:rPr>
              <a:t>: </a:t>
            </a:r>
            <a:r>
              <a:rPr lang="hu-HU" altLang="hu-HU" sz="1400" dirty="0" err="1">
                <a:latin typeface="Calibri" pitchFamily="34" charset="0"/>
              </a:rPr>
              <a:t>dickes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Geflächt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solidFill>
                  <a:srgbClr val="FF0000"/>
                </a:solidFill>
                <a:latin typeface="Calibri" pitchFamily="34" charset="0"/>
              </a:rPr>
              <a:t>unter</a:t>
            </a:r>
            <a:r>
              <a:rPr lang="hu-HU" altLang="hu-HU" sz="1400" dirty="0">
                <a:solidFill>
                  <a:srgbClr val="FF0000"/>
                </a:solidFill>
                <a:latin typeface="Calibri" pitchFamily="34" charset="0"/>
              </a:rPr>
              <a:t> der </a:t>
            </a:r>
            <a:r>
              <a:rPr lang="hu-HU" altLang="hu-HU" sz="1400" dirty="0" err="1">
                <a:solidFill>
                  <a:srgbClr val="FF0000"/>
                </a:solidFill>
                <a:latin typeface="Calibri" pitchFamily="34" charset="0"/>
              </a:rPr>
              <a:t>Plasmamembran</a:t>
            </a:r>
            <a:r>
              <a:rPr lang="hu-HU" altLang="hu-HU" sz="1400" dirty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hu-HU" altLang="hu-HU" sz="1400" dirty="0" err="1">
                <a:solidFill>
                  <a:srgbClr val="FF0000"/>
                </a:solidFill>
                <a:latin typeface="Calibri" pitchFamily="34" charset="0"/>
              </a:rPr>
              <a:t>Zellkortex</a:t>
            </a:r>
            <a:r>
              <a:rPr lang="hu-HU" altLang="hu-HU" sz="1400" dirty="0">
                <a:solidFill>
                  <a:srgbClr val="FF0000"/>
                </a:solidFill>
                <a:latin typeface="Calibri" pitchFamily="34" charset="0"/>
              </a:rPr>
              <a:t>). </a:t>
            </a:r>
          </a:p>
        </p:txBody>
      </p:sp>
      <p:pic>
        <p:nvPicPr>
          <p:cNvPr id="9" name="Picture 2" descr="D:\Dokumentumok\Dropbox\2017\ea\Zellbiologie\Rohlich-Pal_ger_Cytoskelett__Mikrotubuli-Mik.jpg"/>
          <p:cNvPicPr>
            <a:picLocks noChangeAspect="1" noChangeArrowheads="1"/>
          </p:cNvPicPr>
          <p:nvPr/>
        </p:nvPicPr>
        <p:blipFill>
          <a:blip r:embed="rId3" cstate="print"/>
          <a:srcRect l="9526" r="4741" b="8467"/>
          <a:stretch>
            <a:fillRect/>
          </a:stretch>
        </p:blipFill>
        <p:spPr bwMode="auto">
          <a:xfrm>
            <a:off x="6750142" y="-1"/>
            <a:ext cx="2393858" cy="191683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2"/>
            <a:ext cx="39449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7596336" y="332656"/>
            <a:ext cx="72008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5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627313" y="333375"/>
            <a:ext cx="367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  <a:latin typeface="Comic Sans MS" pitchFamily="66" charset="0"/>
              </a:rPr>
              <a:t>Aktin-assoziierte Proteine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18002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b="1" dirty="0">
                <a:solidFill>
                  <a:srgbClr val="A50021"/>
                </a:solidFill>
                <a:latin typeface="Calibri" pitchFamily="34" charset="0"/>
              </a:rPr>
              <a:t>Arp komplex: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b="1" dirty="0" err="1">
                <a:latin typeface="Calibri" pitchFamily="34" charset="0"/>
              </a:rPr>
              <a:t>Nukleationsstelle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für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das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Auswachsen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eines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neuen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Mikrofilamentes</a:t>
            </a:r>
            <a:r>
              <a:rPr lang="hu-HU" altLang="hu-HU" sz="1100" dirty="0">
                <a:latin typeface="Calibri" pitchFamily="34" charset="0"/>
              </a:rPr>
              <a:t>. </a:t>
            </a:r>
            <a:r>
              <a:rPr lang="hu-HU" altLang="hu-HU" sz="1100" dirty="0" err="1">
                <a:latin typeface="Calibri" pitchFamily="34" charset="0"/>
              </a:rPr>
              <a:t>Bleibt</a:t>
            </a:r>
            <a:r>
              <a:rPr lang="hu-HU" altLang="hu-HU" sz="1100" dirty="0">
                <a:latin typeface="Calibri" pitchFamily="34" charset="0"/>
              </a:rPr>
              <a:t> am </a:t>
            </a:r>
            <a:r>
              <a:rPr lang="hu-HU" altLang="hu-HU" sz="1100" b="1" dirty="0">
                <a:latin typeface="Calibri" pitchFamily="34" charset="0"/>
              </a:rPr>
              <a:t>– </a:t>
            </a:r>
            <a:r>
              <a:rPr lang="hu-HU" altLang="hu-HU" sz="1100" b="1" dirty="0" err="1">
                <a:latin typeface="Calibri" pitchFamily="34" charset="0"/>
              </a:rPr>
              <a:t>Ende</a:t>
            </a:r>
            <a:r>
              <a:rPr lang="hu-HU" altLang="hu-HU" sz="1100" b="1" dirty="0">
                <a:latin typeface="Calibri" pitchFamily="34" charset="0"/>
              </a:rPr>
              <a:t> </a:t>
            </a:r>
            <a:r>
              <a:rPr lang="hu-HU" altLang="hu-HU" sz="1100" dirty="0">
                <a:latin typeface="Calibri" pitchFamily="34" charset="0"/>
              </a:rPr>
              <a:t>des </a:t>
            </a:r>
            <a:r>
              <a:rPr lang="hu-HU" altLang="hu-HU" sz="1100" dirty="0" err="1">
                <a:latin typeface="Calibri" pitchFamily="34" charset="0"/>
              </a:rPr>
              <a:t>Filamentes</a:t>
            </a:r>
            <a:r>
              <a:rPr lang="hu-HU" altLang="hu-HU" sz="1100" dirty="0">
                <a:latin typeface="Calibri" pitchFamily="34" charset="0"/>
              </a:rPr>
              <a:t>.</a:t>
            </a:r>
          </a:p>
        </p:txBody>
      </p:sp>
      <p:pic>
        <p:nvPicPr>
          <p:cNvPr id="5124" name="Picture 6" descr="Arpkompl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39800"/>
            <a:ext cx="42481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aktinelágazá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253841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523163" y="2924175"/>
            <a:ext cx="16208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800"/>
              <a:t>Arp Komplex kann sich seitlich an Mikrofilamente binden und dadurch neue Mikrofilamente bilden („Verzweigung” der</a:t>
            </a:r>
            <a:r>
              <a:rPr lang="hu-HU" altLang="hu-HU" sz="1000"/>
              <a:t> </a:t>
            </a:r>
            <a:r>
              <a:rPr lang="hu-HU" altLang="hu-HU" sz="800"/>
              <a:t>Mikrofilamente”.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68313" y="2349500"/>
            <a:ext cx="2592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b="1" dirty="0" err="1">
                <a:solidFill>
                  <a:srgbClr val="A50021"/>
                </a:solidFill>
                <a:latin typeface="Calibri" pitchFamily="34" charset="0"/>
              </a:rPr>
              <a:t>Formin</a:t>
            </a:r>
            <a:r>
              <a:rPr lang="hu-HU" altLang="hu-HU" sz="1100" b="1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Hilfsprotein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für</a:t>
            </a:r>
            <a:r>
              <a:rPr lang="hu-HU" altLang="hu-HU" sz="1100" dirty="0">
                <a:latin typeface="Calibri" pitchFamily="34" charset="0"/>
              </a:rPr>
              <a:t> den </a:t>
            </a:r>
            <a:r>
              <a:rPr lang="hu-HU" altLang="hu-HU" sz="1100" dirty="0" err="1">
                <a:latin typeface="Calibri" pitchFamily="34" charset="0"/>
              </a:rPr>
              <a:t>Anbau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neuer</a:t>
            </a:r>
            <a:r>
              <a:rPr lang="hu-HU" altLang="hu-HU" sz="1100" dirty="0">
                <a:latin typeface="Calibri" pitchFamily="34" charset="0"/>
              </a:rPr>
              <a:t> </a:t>
            </a:r>
            <a:r>
              <a:rPr lang="hu-HU" altLang="hu-HU" sz="1100" dirty="0" err="1">
                <a:latin typeface="Calibri" pitchFamily="34" charset="0"/>
              </a:rPr>
              <a:t>Aktin-Moleküle</a:t>
            </a:r>
            <a:r>
              <a:rPr lang="hu-HU" altLang="hu-HU" sz="1100" dirty="0">
                <a:latin typeface="Calibri" pitchFamily="34" charset="0"/>
              </a:rPr>
              <a:t> am </a:t>
            </a:r>
            <a:r>
              <a:rPr lang="hu-HU" altLang="hu-HU" sz="1100" b="1" dirty="0">
                <a:latin typeface="Calibri" pitchFamily="34" charset="0"/>
              </a:rPr>
              <a:t>+ </a:t>
            </a:r>
            <a:r>
              <a:rPr lang="hu-HU" altLang="hu-HU" sz="1100" b="1" dirty="0" err="1">
                <a:latin typeface="Calibri" pitchFamily="34" charset="0"/>
              </a:rPr>
              <a:t>Ende</a:t>
            </a:r>
            <a:r>
              <a:rPr lang="hu-HU" altLang="hu-HU" sz="1100" dirty="0">
                <a:latin typeface="Calibri" pitchFamily="34" charset="0"/>
              </a:rPr>
              <a:t>.</a:t>
            </a:r>
          </a:p>
        </p:txBody>
      </p:sp>
      <p:pic>
        <p:nvPicPr>
          <p:cNvPr id="5128" name="Picture 10" descr="form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163671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95288" y="3573463"/>
            <a:ext cx="5832475" cy="283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050" dirty="0" err="1">
                <a:solidFill>
                  <a:srgbClr val="A50021"/>
                </a:solidFill>
                <a:latin typeface="Calibri" pitchFamily="34" charset="0"/>
              </a:rPr>
              <a:t>Thymosin</a:t>
            </a:r>
            <a:r>
              <a:rPr lang="hu-HU" altLang="hu-HU" sz="1050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050" dirty="0">
                <a:latin typeface="Calibri" pitchFamily="34" charset="0"/>
              </a:rPr>
              <a:t> </a:t>
            </a:r>
            <a:r>
              <a:rPr lang="hu-HU" altLang="hu-HU" sz="1050" dirty="0" err="1">
                <a:latin typeface="Calibri" pitchFamily="34" charset="0"/>
              </a:rPr>
              <a:t>bindet</a:t>
            </a:r>
            <a:r>
              <a:rPr lang="hu-HU" altLang="hu-HU" sz="1050" dirty="0">
                <a:latin typeface="Calibri" pitchFamily="34" charset="0"/>
              </a:rPr>
              <a:t> an </a:t>
            </a:r>
            <a:r>
              <a:rPr lang="hu-HU" altLang="hu-HU" sz="1050" dirty="0" err="1">
                <a:latin typeface="Calibri" pitchFamily="34" charset="0"/>
              </a:rPr>
              <a:t>Aktinmonomere</a:t>
            </a:r>
            <a:r>
              <a:rPr lang="hu-HU" altLang="hu-HU" sz="1050" dirty="0">
                <a:latin typeface="Calibri" pitchFamily="34" charset="0"/>
              </a:rPr>
              <a:t> und </a:t>
            </a:r>
            <a:r>
              <a:rPr lang="hu-HU" altLang="hu-HU" sz="1050" dirty="0" err="1">
                <a:latin typeface="Calibri" pitchFamily="34" charset="0"/>
              </a:rPr>
              <a:t>hemmt</a:t>
            </a:r>
            <a:r>
              <a:rPr lang="hu-HU" altLang="hu-HU" sz="1050" dirty="0">
                <a:latin typeface="Calibri" pitchFamily="34" charset="0"/>
              </a:rPr>
              <a:t> die </a:t>
            </a:r>
            <a:r>
              <a:rPr lang="hu-HU" altLang="hu-HU" sz="1050" dirty="0" err="1">
                <a:latin typeface="Calibri" pitchFamily="34" charset="0"/>
              </a:rPr>
              <a:t>Polymerisierung</a:t>
            </a:r>
            <a:r>
              <a:rPr lang="hu-HU" altLang="hu-HU" sz="1050" dirty="0">
                <a:latin typeface="Calibri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050" dirty="0" err="1">
                <a:solidFill>
                  <a:srgbClr val="A50021"/>
                </a:solidFill>
                <a:latin typeface="Calibri" pitchFamily="34" charset="0"/>
              </a:rPr>
              <a:t>Gelsolin</a:t>
            </a:r>
            <a:r>
              <a:rPr lang="hu-HU" altLang="hu-HU" sz="1050" dirty="0">
                <a:latin typeface="Calibri" pitchFamily="34" charset="0"/>
              </a:rPr>
              <a:t>: </a:t>
            </a:r>
            <a:r>
              <a:rPr lang="hu-HU" altLang="hu-HU" sz="1050" dirty="0" err="1">
                <a:latin typeface="Calibri" pitchFamily="34" charset="0"/>
              </a:rPr>
              <a:t>zerstückelt</a:t>
            </a:r>
            <a:r>
              <a:rPr lang="hu-HU" altLang="hu-HU" sz="1050" dirty="0">
                <a:latin typeface="Calibri" pitchFamily="34" charset="0"/>
              </a:rPr>
              <a:t> die </a:t>
            </a:r>
            <a:r>
              <a:rPr lang="hu-HU" altLang="hu-HU" sz="1050" dirty="0" err="1">
                <a:latin typeface="Calibri" pitchFamily="34" charset="0"/>
              </a:rPr>
              <a:t>Mikrofilamente</a:t>
            </a:r>
            <a:r>
              <a:rPr lang="hu-HU" altLang="hu-HU" sz="1050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Tropomyosin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b="1" dirty="0" err="1">
                <a:latin typeface="Calibri" pitchFamily="34" charset="0"/>
              </a:rPr>
              <a:t>stabilisiert</a:t>
            </a:r>
            <a:r>
              <a:rPr lang="hu-HU" altLang="hu-HU" sz="1200" dirty="0">
                <a:latin typeface="Calibri" pitchFamily="34" charset="0"/>
              </a:rPr>
              <a:t> die </a:t>
            </a:r>
            <a:r>
              <a:rPr lang="hu-HU" altLang="hu-HU" sz="1200" dirty="0" err="1">
                <a:latin typeface="Calibri" pitchFamily="34" charset="0"/>
              </a:rPr>
              <a:t>Mikrofilamente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durch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Bindung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seitlich</a:t>
            </a:r>
            <a:r>
              <a:rPr lang="hu-HU" altLang="hu-HU" sz="1200" dirty="0">
                <a:latin typeface="Calibri" pitchFamily="34" charset="0"/>
              </a:rPr>
              <a:t> an die </a:t>
            </a:r>
            <a:r>
              <a:rPr lang="hu-HU" altLang="hu-HU" sz="1200" dirty="0" err="1">
                <a:latin typeface="Calibri" pitchFamily="34" charset="0"/>
              </a:rPr>
              <a:t>Mikrofilamente</a:t>
            </a:r>
            <a:endParaRPr lang="hu-HU" altLang="hu-HU" sz="12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Quervernetzende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Proteine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b="1" dirty="0" err="1">
                <a:latin typeface="Calibri" pitchFamily="34" charset="0"/>
              </a:rPr>
              <a:t>quervernetzt</a:t>
            </a:r>
            <a:r>
              <a:rPr lang="hu-HU" altLang="hu-HU" sz="1200" dirty="0">
                <a:latin typeface="Calibri" pitchFamily="34" charset="0"/>
              </a:rPr>
              <a:t> die </a:t>
            </a:r>
            <a:r>
              <a:rPr lang="hu-HU" altLang="hu-HU" sz="1200" dirty="0" err="1">
                <a:latin typeface="Calibri" pitchFamily="34" charset="0"/>
              </a:rPr>
              <a:t>parallelverlaufenden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Mikrofilamente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einem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Bündel</a:t>
            </a:r>
            <a:r>
              <a:rPr lang="hu-HU" altLang="hu-HU" sz="1200" dirty="0">
                <a:latin typeface="Calibri" pitchFamily="34" charset="0"/>
              </a:rPr>
              <a:t>: </a:t>
            </a:r>
            <a:r>
              <a:rPr lang="el-GR" altLang="hu-HU" sz="1200" b="1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α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  <a:cs typeface="Arial" charset="0"/>
              </a:rPr>
              <a:t>-aktinin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, 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  <a:cs typeface="Arial" charset="0"/>
              </a:rPr>
              <a:t>fimbrin</a:t>
            </a:r>
            <a:endParaRPr lang="hu-HU" altLang="hu-HU" sz="1200" b="1" dirty="0">
              <a:solidFill>
                <a:srgbClr val="A50021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  <a:cs typeface="Arial" charset="0"/>
              </a:rPr>
              <a:t>Filamin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: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bindet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sich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 an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überkreuzende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Mikrofilamente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in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einem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Geflecht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von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Mikrofilamenten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(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lockere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Bindung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dirty="0" err="1">
                <a:solidFill>
                  <a:srgbClr val="A50021"/>
                </a:solidFill>
                <a:latin typeface="Calibri" pitchFamily="34" charset="0"/>
                <a:cs typeface="Arial" charset="0"/>
              </a:rPr>
              <a:t>capZ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: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bindet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an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das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+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Ende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der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Mikrofilamente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,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hemmt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dadurch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den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Auf-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und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Abbau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des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Mikrofilamentes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,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stabilisiert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ERM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Proteine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:</a:t>
            </a:r>
            <a:r>
              <a:rPr lang="hu-HU" altLang="hu-HU" sz="1100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binden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die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Mikrofilamente</a:t>
            </a:r>
            <a:r>
              <a:rPr lang="hu-HU" altLang="hu-HU" sz="1100" dirty="0">
                <a:latin typeface="Calibri" pitchFamily="34" charset="0"/>
                <a:cs typeface="Arial" charset="0"/>
              </a:rPr>
              <a:t> an die </a:t>
            </a:r>
            <a:r>
              <a:rPr lang="hu-HU" altLang="hu-HU" sz="1100" dirty="0" err="1">
                <a:latin typeface="Calibri" pitchFamily="34" charset="0"/>
                <a:cs typeface="Arial" charset="0"/>
              </a:rPr>
              <a:t>Zellmembran</a:t>
            </a:r>
            <a:r>
              <a:rPr lang="hu-HU" altLang="hu-HU" sz="1100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  <a:cs typeface="Arial" charset="0"/>
              </a:rPr>
              <a:t>Spectrin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: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Tetramere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aus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fibrösen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Proteinen,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bilden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2D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Netze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mit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Mikrofilamenten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(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Membranskelett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). </a:t>
            </a:r>
            <a:endParaRPr lang="el-GR" altLang="hu-HU" sz="1200" dirty="0">
              <a:latin typeface="Calibri" pitchFamily="34" charset="0"/>
              <a:cs typeface="Arial" charset="0"/>
            </a:endParaRPr>
          </a:p>
        </p:txBody>
      </p:sp>
      <p:pic>
        <p:nvPicPr>
          <p:cNvPr id="5130" name="Picture 12" descr="aktininfimbr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21605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filam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157788"/>
            <a:ext cx="170973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14"/>
          <p:cNvSpPr>
            <a:spLocks noChangeShapeType="1"/>
          </p:cNvSpPr>
          <p:nvPr/>
        </p:nvSpPr>
        <p:spPr bwMode="auto">
          <a:xfrm flipV="1">
            <a:off x="6084888" y="4437063"/>
            <a:ext cx="646112" cy="1444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5724525" y="5013325"/>
            <a:ext cx="1295400" cy="647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6227763" y="6308725"/>
            <a:ext cx="1296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hu-HU" sz="1000"/>
              <a:t>Filamin (grün)</a:t>
            </a: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6011863" y="23495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chemeClr val="accent2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2195513" y="1125538"/>
            <a:ext cx="863600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Inaktiver</a:t>
            </a:r>
            <a:r>
              <a:rPr lang="hu-HU" altLang="hu-HU" sz="800" dirty="0"/>
              <a:t> Komplex</a:t>
            </a:r>
          </a:p>
        </p:txBody>
      </p:sp>
      <p:sp>
        <p:nvSpPr>
          <p:cNvPr id="5137" name="Rectangle 20"/>
          <p:cNvSpPr>
            <a:spLocks noChangeArrowheads="1"/>
          </p:cNvSpPr>
          <p:nvPr/>
        </p:nvSpPr>
        <p:spPr bwMode="auto">
          <a:xfrm>
            <a:off x="2843213" y="908050"/>
            <a:ext cx="865187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Aktivator</a:t>
            </a:r>
            <a:r>
              <a:rPr lang="hu-HU" altLang="hu-HU" sz="800" dirty="0"/>
              <a:t> Protein</a:t>
            </a:r>
          </a:p>
        </p:txBody>
      </p:sp>
      <p:sp>
        <p:nvSpPr>
          <p:cNvPr id="5138" name="Rectangle 22"/>
          <p:cNvSpPr>
            <a:spLocks noChangeArrowheads="1"/>
          </p:cNvSpPr>
          <p:nvPr/>
        </p:nvSpPr>
        <p:spPr bwMode="auto">
          <a:xfrm>
            <a:off x="4427538" y="1773238"/>
            <a:ext cx="936625" cy="14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/>
              <a:t>Aktin Monomere</a:t>
            </a:r>
          </a:p>
        </p:txBody>
      </p:sp>
      <p:sp>
        <p:nvSpPr>
          <p:cNvPr id="19" name="Téglalap 18"/>
          <p:cNvSpPr/>
          <p:nvPr/>
        </p:nvSpPr>
        <p:spPr>
          <a:xfrm>
            <a:off x="395536" y="5949280"/>
            <a:ext cx="5184576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hu-HU" altLang="hu-HU" b="1" smtClean="0"/>
              <a:t>Rolle von Aktinfilamenten</a:t>
            </a:r>
          </a:p>
        </p:txBody>
      </p:sp>
      <p:grpSp>
        <p:nvGrpSpPr>
          <p:cNvPr id="2" name="Csoportba foglalás 12"/>
          <p:cNvGrpSpPr>
            <a:grpSpLocks/>
          </p:cNvGrpSpPr>
          <p:nvPr/>
        </p:nvGrpSpPr>
        <p:grpSpPr bwMode="auto">
          <a:xfrm>
            <a:off x="323528" y="2492375"/>
            <a:ext cx="8496622" cy="4321175"/>
            <a:chOff x="323775" y="1628800"/>
            <a:chExt cx="8496697" cy="4320480"/>
          </a:xfrm>
        </p:grpSpPr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909" y="3140968"/>
              <a:ext cx="8004531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Csoportba foglalás 11"/>
            <p:cNvGrpSpPr>
              <a:grpSpLocks/>
            </p:cNvGrpSpPr>
            <p:nvPr/>
          </p:nvGrpSpPr>
          <p:grpSpPr bwMode="auto">
            <a:xfrm>
              <a:off x="323775" y="1628800"/>
              <a:ext cx="8496697" cy="1477328"/>
              <a:chOff x="323775" y="1628800"/>
              <a:chExt cx="8496697" cy="1477328"/>
            </a:xfrm>
          </p:grpSpPr>
          <p:sp>
            <p:nvSpPr>
              <p:cNvPr id="15369" name="Szövegdoboz 5"/>
              <p:cNvSpPr txBox="1">
                <a:spLocks noChangeArrowheads="1"/>
              </p:cNvSpPr>
              <p:nvPr/>
            </p:nvSpPr>
            <p:spPr bwMode="auto">
              <a:xfrm>
                <a:off x="6372200" y="1988840"/>
                <a:ext cx="244827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charset="0"/>
                  <a:buChar char="•"/>
                </a:pPr>
                <a:r>
                  <a:rPr lang="hu-HU" altLang="hu-HU"/>
                  <a:t>Kontraktiler Ring →</a:t>
                </a:r>
              </a:p>
              <a:p>
                <a:pPr eaLnBrk="1" hangingPunct="1"/>
                <a:r>
                  <a:rPr lang="hu-HU" altLang="hu-HU"/>
                  <a:t>Zellteilung</a:t>
                </a:r>
              </a:p>
            </p:txBody>
          </p:sp>
          <p:sp>
            <p:nvSpPr>
              <p:cNvPr id="15370" name="Szövegdoboz 6"/>
              <p:cNvSpPr txBox="1">
                <a:spLocks noChangeArrowheads="1"/>
              </p:cNvSpPr>
              <p:nvPr/>
            </p:nvSpPr>
            <p:spPr bwMode="auto">
              <a:xfrm>
                <a:off x="3779912" y="1700808"/>
                <a:ext cx="2448272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charset="0"/>
                  <a:buChar char="•"/>
                </a:pPr>
                <a:r>
                  <a:rPr lang="hu-HU" altLang="hu-HU"/>
                  <a:t>Bildung von Lamellipodien, Filopodien →</a:t>
                </a:r>
              </a:p>
              <a:p>
                <a:pPr eaLnBrk="1" hangingPunct="1"/>
                <a:r>
                  <a:rPr lang="hu-HU" altLang="hu-HU"/>
                  <a:t>Amöboide Bewegung</a:t>
                </a:r>
              </a:p>
            </p:txBody>
          </p:sp>
          <p:sp>
            <p:nvSpPr>
              <p:cNvPr id="15371" name="Szövegdoboz 8"/>
              <p:cNvSpPr txBox="1">
                <a:spLocks noChangeArrowheads="1"/>
              </p:cNvSpPr>
              <p:nvPr/>
            </p:nvSpPr>
            <p:spPr bwMode="auto">
              <a:xfrm>
                <a:off x="323775" y="1773314"/>
                <a:ext cx="1872208" cy="1200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charset="0"/>
                  <a:buChar char="•"/>
                </a:pPr>
                <a:r>
                  <a:rPr lang="hu-HU" altLang="hu-HU" dirty="0" err="1"/>
                  <a:t>Gerüst</a:t>
                </a:r>
                <a:r>
                  <a:rPr lang="hu-HU" altLang="hu-HU" dirty="0"/>
                  <a:t> </a:t>
                </a:r>
                <a:r>
                  <a:rPr lang="hu-HU" altLang="hu-HU" dirty="0" err="1"/>
                  <a:t>für</a:t>
                </a:r>
                <a:r>
                  <a:rPr lang="hu-HU" altLang="hu-HU" dirty="0"/>
                  <a:t> </a:t>
                </a:r>
                <a:r>
                  <a:rPr lang="hu-HU" altLang="hu-HU" dirty="0" err="1"/>
                  <a:t>Mikrovilli</a:t>
                </a:r>
                <a:r>
                  <a:rPr lang="hu-HU" altLang="hu-HU" dirty="0" smtClean="0"/>
                  <a:t>, </a:t>
                </a:r>
                <a:r>
                  <a:rPr lang="hu-HU" altLang="hu-HU" dirty="0" err="1" smtClean="0"/>
                  <a:t>Bürstensaum</a:t>
                </a:r>
                <a:r>
                  <a:rPr lang="hu-HU" altLang="hu-HU" dirty="0" smtClean="0"/>
                  <a:t>,</a:t>
                </a:r>
                <a:endParaRPr lang="hu-HU" altLang="hu-HU" dirty="0"/>
              </a:p>
              <a:p>
                <a:pPr eaLnBrk="1" hangingPunct="1"/>
                <a:r>
                  <a:rPr lang="hu-HU" altLang="hu-HU" b="1" dirty="0" err="1">
                    <a:solidFill>
                      <a:srgbClr val="FF0000"/>
                    </a:solidFill>
                  </a:rPr>
                  <a:t>Stereozilium</a:t>
                </a:r>
                <a:endParaRPr lang="hu-HU" altLang="hu-H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72" name="Szövegdoboz 9"/>
              <p:cNvSpPr txBox="1">
                <a:spLocks noChangeArrowheads="1"/>
              </p:cNvSpPr>
              <p:nvPr/>
            </p:nvSpPr>
            <p:spPr bwMode="auto">
              <a:xfrm>
                <a:off x="2123728" y="1628800"/>
                <a:ext cx="1584176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buFont typeface="Arial" charset="0"/>
                  <a:buChar char="•"/>
                </a:pPr>
                <a:r>
                  <a:rPr lang="hu-HU" altLang="hu-HU"/>
                  <a:t>Mit anderen Proteine: kleine, kontraktile Bündel</a:t>
                </a:r>
              </a:p>
            </p:txBody>
          </p:sp>
        </p:grpSp>
      </p:grpSp>
      <p:sp>
        <p:nvSpPr>
          <p:cNvPr id="15364" name="Szövegdoboz 10"/>
          <p:cNvSpPr txBox="1">
            <a:spLocks noChangeArrowheads="1"/>
          </p:cNvSpPr>
          <p:nvPr/>
        </p:nvSpPr>
        <p:spPr bwMode="auto">
          <a:xfrm>
            <a:off x="250824" y="836613"/>
            <a:ext cx="62653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1400" dirty="0" err="1"/>
              <a:t>Zellkortex</a:t>
            </a:r>
            <a:r>
              <a:rPr lang="hu-HU" altLang="hu-HU" sz="1400" dirty="0"/>
              <a:t>: </a:t>
            </a:r>
            <a:r>
              <a:rPr lang="hu-HU" altLang="hu-HU" sz="1400" dirty="0" err="1"/>
              <a:t>mechanische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Stütze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für</a:t>
            </a:r>
            <a:r>
              <a:rPr lang="hu-HU" altLang="hu-HU" sz="1400" dirty="0"/>
              <a:t> die </a:t>
            </a:r>
            <a:r>
              <a:rPr lang="hu-HU" altLang="hu-HU" sz="1400" dirty="0" err="1"/>
              <a:t>Plasmamembran</a:t>
            </a:r>
            <a:r>
              <a:rPr lang="hu-HU" altLang="hu-HU" sz="1400" dirty="0"/>
              <a:t> (</a:t>
            </a:r>
            <a:r>
              <a:rPr lang="hu-HU" altLang="hu-HU" sz="1400" dirty="0" err="1"/>
              <a:t>Membrangerüst</a:t>
            </a:r>
            <a:r>
              <a:rPr lang="hu-HU" altLang="hu-HU" sz="1400" dirty="0"/>
              <a:t>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1400" dirty="0" err="1">
                <a:solidFill>
                  <a:srgbClr val="FF0000"/>
                </a:solidFill>
              </a:rPr>
              <a:t>Zellverbindungen</a:t>
            </a:r>
            <a:r>
              <a:rPr lang="hu-HU" altLang="hu-HU" sz="1400" dirty="0">
                <a:solidFill>
                  <a:srgbClr val="FF0000"/>
                </a:solidFill>
              </a:rPr>
              <a:t>:</a:t>
            </a:r>
            <a:r>
              <a:rPr lang="hu-HU" altLang="hu-HU" sz="1400" dirty="0"/>
              <a:t> </a:t>
            </a:r>
            <a:r>
              <a:rPr lang="hu-HU" altLang="hu-HU" sz="1400" dirty="0" err="1"/>
              <a:t>Rolle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beim</a:t>
            </a:r>
            <a:r>
              <a:rPr lang="hu-HU" altLang="hu-HU" sz="1400" dirty="0"/>
              <a:t> </a:t>
            </a:r>
            <a:r>
              <a:rPr lang="hu-HU" altLang="hu-HU" sz="1400" dirty="0" err="1"/>
              <a:t>Aufbau</a:t>
            </a:r>
            <a:r>
              <a:rPr lang="hu-HU" altLang="hu-HU" sz="1400" dirty="0"/>
              <a:t> von </a:t>
            </a:r>
            <a:r>
              <a:rPr lang="hu-HU" altLang="hu-HU" sz="1400" dirty="0" err="1"/>
              <a:t>Zonulae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adherentes</a:t>
            </a:r>
            <a:r>
              <a:rPr lang="hu-HU" altLang="hu-HU" sz="1400" dirty="0"/>
              <a:t>, </a:t>
            </a:r>
            <a:r>
              <a:rPr lang="hu-HU" altLang="hu-HU" sz="1400" dirty="0" err="1"/>
              <a:t>Punktdesmosomen</a:t>
            </a:r>
            <a:r>
              <a:rPr lang="hu-HU" altLang="hu-HU" sz="1400" dirty="0"/>
              <a:t>, </a:t>
            </a:r>
            <a:r>
              <a:rPr lang="hu-HU" altLang="hu-HU" sz="1400" dirty="0" err="1"/>
              <a:t>Fokalkontakte</a:t>
            </a:r>
            <a:r>
              <a:rPr lang="hu-HU" altLang="hu-HU" sz="1400" dirty="0"/>
              <a:t> </a:t>
            </a:r>
          </a:p>
        </p:txBody>
      </p:sp>
      <p:pic>
        <p:nvPicPr>
          <p:cNvPr id="15365" name="Picture 5" descr="nucleus_ac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765175"/>
            <a:ext cx="2627784" cy="172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zövegdoboz 14"/>
          <p:cNvSpPr txBox="1">
            <a:spLocks noChangeArrowheads="1"/>
          </p:cNvSpPr>
          <p:nvPr/>
        </p:nvSpPr>
        <p:spPr bwMode="auto">
          <a:xfrm>
            <a:off x="7799106" y="374322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b="1" dirty="0" err="1">
                <a:solidFill>
                  <a:srgbClr val="FF0000"/>
                </a:solidFill>
              </a:rPr>
              <a:t>Rot</a:t>
            </a:r>
            <a:r>
              <a:rPr lang="hu-HU" altLang="hu-HU" b="1" dirty="0">
                <a:solidFill>
                  <a:srgbClr val="FF0000"/>
                </a:solidFill>
              </a:rPr>
              <a:t>: Aktin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5650" y="333375"/>
            <a:ext cx="698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400" b="1">
                <a:solidFill>
                  <a:srgbClr val="FF7C80"/>
                </a:solidFill>
                <a:latin typeface="Calibri" pitchFamily="34" charset="0"/>
              </a:rPr>
              <a:t>Stereocilium:</a:t>
            </a:r>
            <a:r>
              <a:rPr lang="hu-HU" altLang="hu-HU" sz="1400">
                <a:solidFill>
                  <a:srgbClr val="FFFFCC"/>
                </a:solidFill>
                <a:latin typeface="Calibri" pitchFamily="34" charset="0"/>
              </a:rPr>
              <a:t> ähnlich, wie ein Mikrovillus, aber größer. Stereocilia kommen typisch an bestimmten Sinnesepithelzellen vor. z.B. an den Haarzellen des Gehör- und Gleichgewichtsorgan (Mechanoreceptoren).</a:t>
            </a:r>
          </a:p>
        </p:txBody>
      </p:sp>
      <p:pic>
        <p:nvPicPr>
          <p:cNvPr id="5" name="Picture 5" descr="stereoci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965" cy="50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kefek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263975" cy="46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9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908175" y="333375"/>
            <a:ext cx="4681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  <a:latin typeface="Comic Sans MS" pitchFamily="66" charset="0"/>
              </a:rPr>
              <a:t>Motorprotein des MF-Systems: Myosin</a:t>
            </a:r>
          </a:p>
        </p:txBody>
      </p:sp>
      <p:pic>
        <p:nvPicPr>
          <p:cNvPr id="6147" name="Picture 5" descr="myos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4465638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myosin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052513"/>
            <a:ext cx="1366838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827088" y="1341438"/>
            <a:ext cx="51847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dirty="0" err="1">
                <a:latin typeface="Calibri" pitchFamily="34" charset="0"/>
              </a:rPr>
              <a:t>Kopf</a:t>
            </a:r>
            <a:r>
              <a:rPr lang="hu-HU" altLang="hu-HU" sz="1200" dirty="0">
                <a:latin typeface="Calibri" pitchFamily="34" charset="0"/>
              </a:rPr>
              <a:t>, Hals, </a:t>
            </a:r>
            <a:r>
              <a:rPr lang="hu-HU" altLang="hu-HU" sz="1200" dirty="0" err="1">
                <a:latin typeface="Calibri" pitchFamily="34" charset="0"/>
              </a:rPr>
              <a:t>Schwanz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Dimer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schwere</a:t>
            </a:r>
            <a:r>
              <a:rPr lang="hu-HU" altLang="hu-HU" sz="1200" dirty="0">
                <a:latin typeface="Calibri" pitchFamily="34" charset="0"/>
              </a:rPr>
              <a:t> und </a:t>
            </a:r>
            <a:r>
              <a:rPr lang="hu-HU" altLang="hu-HU" sz="1200" dirty="0" err="1">
                <a:latin typeface="Calibri" pitchFamily="34" charset="0"/>
              </a:rPr>
              <a:t>leichte</a:t>
            </a:r>
            <a:r>
              <a:rPr lang="hu-HU" altLang="hu-HU" sz="1200" dirty="0">
                <a:latin typeface="Calibri" pitchFamily="34" charset="0"/>
              </a:rPr>
              <a:t> Ketten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Am 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Kopf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Bindungsstellen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für</a:t>
            </a:r>
            <a:r>
              <a:rPr lang="hu-HU" altLang="hu-HU" sz="1200" dirty="0">
                <a:latin typeface="Calibri" pitchFamily="34" charset="0"/>
              </a:rPr>
              <a:t> ATP und Aktin. </a:t>
            </a:r>
            <a:r>
              <a:rPr lang="hu-HU" altLang="hu-HU" sz="1200" dirty="0" err="1">
                <a:latin typeface="Calibri" pitchFamily="34" charset="0"/>
              </a:rPr>
              <a:t>Bewegung</a:t>
            </a:r>
            <a:r>
              <a:rPr lang="hu-HU" altLang="hu-HU" sz="1200" dirty="0">
                <a:latin typeface="Calibri" pitchFamily="34" charset="0"/>
              </a:rPr>
              <a:t>: </a:t>
            </a:r>
            <a:r>
              <a:rPr lang="hu-HU" altLang="hu-HU" sz="1200" dirty="0" err="1">
                <a:latin typeface="Calibri" pitchFamily="34" charset="0"/>
              </a:rPr>
              <a:t>Kippung</a:t>
            </a:r>
            <a:r>
              <a:rPr lang="hu-HU" altLang="hu-HU" sz="1200" dirty="0">
                <a:latin typeface="Calibri" pitchFamily="34" charset="0"/>
              </a:rPr>
              <a:t> des </a:t>
            </a:r>
            <a:r>
              <a:rPr lang="hu-HU" altLang="hu-HU" sz="1200" dirty="0" err="1">
                <a:latin typeface="Calibri" pitchFamily="34" charset="0"/>
              </a:rPr>
              <a:t>Kopfes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auf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ATP-Bindung</a:t>
            </a:r>
            <a:r>
              <a:rPr lang="hu-HU" altLang="hu-HU" sz="1200" dirty="0">
                <a:latin typeface="Calibri" pitchFamily="34" charset="0"/>
              </a:rPr>
              <a:t> und </a:t>
            </a:r>
            <a:r>
              <a:rPr lang="hu-HU" altLang="hu-HU" sz="1200" dirty="0" err="1">
                <a:latin typeface="Calibri" pitchFamily="34" charset="0"/>
              </a:rPr>
              <a:t>Spaltung</a:t>
            </a:r>
            <a:r>
              <a:rPr lang="hu-HU" altLang="hu-HU" sz="1200" dirty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Richtung</a:t>
            </a: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 der 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Wanderung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r>
              <a:rPr lang="hu-HU" altLang="hu-HU" sz="1200" dirty="0">
                <a:latin typeface="Calibri" pitchFamily="34" charset="0"/>
              </a:rPr>
              <a:t>des </a:t>
            </a:r>
            <a:r>
              <a:rPr lang="hu-HU" altLang="hu-HU" sz="1200" dirty="0" err="1">
                <a:latin typeface="Calibri" pitchFamily="34" charset="0"/>
              </a:rPr>
              <a:t>Myosins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entlang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des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MFs</a:t>
            </a:r>
            <a:r>
              <a:rPr lang="hu-HU" altLang="hu-HU" sz="1200" dirty="0">
                <a:latin typeface="Calibri" pitchFamily="34" charset="0"/>
              </a:rPr>
              <a:t>: + </a:t>
            </a:r>
            <a:r>
              <a:rPr lang="hu-HU" altLang="hu-HU" sz="1200" dirty="0" err="1">
                <a:latin typeface="Calibri" pitchFamily="34" charset="0"/>
              </a:rPr>
              <a:t>Ende</a:t>
            </a:r>
            <a:r>
              <a:rPr lang="hu-HU" altLang="hu-HU" sz="1200" dirty="0">
                <a:latin typeface="Calibri" pitchFamily="34" charset="0"/>
              </a:rPr>
              <a:t> (+ </a:t>
            </a:r>
            <a:r>
              <a:rPr lang="hu-HU" altLang="hu-HU" sz="1200" dirty="0" err="1">
                <a:latin typeface="Calibri" pitchFamily="34" charset="0"/>
              </a:rPr>
              <a:t>Ende</a:t>
            </a:r>
            <a:r>
              <a:rPr lang="hu-HU" altLang="hu-HU" sz="1200" dirty="0">
                <a:latin typeface="Calibri" pitchFamily="34" charset="0"/>
              </a:rPr>
              <a:t> Motor)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>
                <a:solidFill>
                  <a:srgbClr val="A50021"/>
                </a:solidFill>
                <a:latin typeface="Calibri" pitchFamily="34" charset="0"/>
              </a:rPr>
              <a:t>Die </a:t>
            </a:r>
            <a:r>
              <a:rPr lang="hu-HU" altLang="hu-HU" sz="1200" b="1" dirty="0" err="1">
                <a:solidFill>
                  <a:srgbClr val="A50021"/>
                </a:solidFill>
                <a:latin typeface="Calibri" pitchFamily="34" charset="0"/>
              </a:rPr>
              <a:t>Schwanzteile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verschiedener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Myosinarten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weisen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Unterschiede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auf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dementsprechend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sind</a:t>
            </a:r>
            <a:r>
              <a:rPr lang="hu-HU" altLang="hu-HU" sz="1200" dirty="0">
                <a:latin typeface="Calibri" pitchFamily="34" charset="0"/>
              </a:rPr>
              <a:t> an die </a:t>
            </a:r>
            <a:r>
              <a:rPr lang="hu-HU" altLang="hu-HU" sz="1200" dirty="0" err="1">
                <a:latin typeface="Calibri" pitchFamily="34" charset="0"/>
              </a:rPr>
              <a:t>Schwanzregion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gebundenen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Strukturen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auch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verschieden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hu-HU" altLang="hu-HU" sz="1200" dirty="0" err="1" smtClean="0">
                <a:latin typeface="Calibri" pitchFamily="34" charset="0"/>
              </a:rPr>
              <a:t>zB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ein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anderes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Myosinmolekül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transportierte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smtClean="0">
                <a:latin typeface="Calibri" pitchFamily="34" charset="0"/>
              </a:rPr>
              <a:t>Komplexe </a:t>
            </a:r>
            <a:r>
              <a:rPr lang="hu-HU" altLang="hu-HU" sz="1200" dirty="0">
                <a:latin typeface="Calibri" pitchFamily="34" charset="0"/>
              </a:rPr>
              <a:t>…).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68313" y="4941888"/>
            <a:ext cx="1657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>
                <a:solidFill>
                  <a:srgbClr val="A50021"/>
                </a:solidFill>
                <a:latin typeface="Calibri" pitchFamily="34" charset="0"/>
              </a:rPr>
              <a:t>Myosinfamilie:</a:t>
            </a:r>
            <a:r>
              <a:rPr lang="hu-HU" altLang="hu-HU" sz="1400">
                <a:latin typeface="Calibri" pitchFamily="34" charset="0"/>
              </a:rPr>
              <a:t> Einige wichtige Typen:</a:t>
            </a:r>
          </a:p>
        </p:txBody>
      </p:sp>
      <p:pic>
        <p:nvPicPr>
          <p:cNvPr id="6151" name="Picture 10" descr="myosincsalá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97425"/>
            <a:ext cx="15621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2700338" y="3429000"/>
            <a:ext cx="1150937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gewundener</a:t>
            </a:r>
            <a:r>
              <a:rPr lang="hu-HU" altLang="hu-HU" sz="800" dirty="0"/>
              <a:t> </a:t>
            </a:r>
            <a:r>
              <a:rPr lang="hu-HU" altLang="hu-HU" sz="800" dirty="0" err="1"/>
              <a:t>Schwanzteil</a:t>
            </a:r>
            <a:endParaRPr lang="hu-HU" altLang="hu-HU" sz="800" dirty="0"/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5364163" y="3357563"/>
            <a:ext cx="792162" cy="14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leichte</a:t>
            </a:r>
            <a:r>
              <a:rPr lang="hu-HU" altLang="hu-HU" sz="800" dirty="0"/>
              <a:t> Ketten</a:t>
            </a:r>
          </a:p>
        </p:txBody>
      </p:sp>
      <p:sp>
        <p:nvSpPr>
          <p:cNvPr id="6155" name="Rectangle 18"/>
          <p:cNvSpPr>
            <a:spLocks noChangeArrowheads="1"/>
          </p:cNvSpPr>
          <p:nvPr/>
        </p:nvSpPr>
        <p:spPr bwMode="auto">
          <a:xfrm>
            <a:off x="5435600" y="3933825"/>
            <a:ext cx="649288" cy="142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Halsregion</a:t>
            </a:r>
            <a:endParaRPr lang="hu-HU" altLang="hu-HU" sz="800" dirty="0"/>
          </a:p>
        </p:txBody>
      </p:sp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3203848" y="4581128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/>
              <a:t>Jede Zelle</a:t>
            </a:r>
          </a:p>
        </p:txBody>
      </p:sp>
      <p:sp>
        <p:nvSpPr>
          <p:cNvPr id="13" name="Szövegdoboz 6"/>
          <p:cNvSpPr txBox="1">
            <a:spLocks noChangeArrowheads="1"/>
          </p:cNvSpPr>
          <p:nvPr/>
        </p:nvSpPr>
        <p:spPr bwMode="auto">
          <a:xfrm>
            <a:off x="3707904" y="4941168"/>
            <a:ext cx="1256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altLang="hu-HU" dirty="0" err="1">
                <a:solidFill>
                  <a:srgbClr val="FF0000"/>
                </a:solidFill>
              </a:rPr>
              <a:t>Muskulatur</a:t>
            </a:r>
            <a:endParaRPr lang="hu-HU" alt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971550" y="1412875"/>
            <a:ext cx="33845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accent2"/>
                </a:solidFill>
              </a:rPr>
              <a:t>1. Mikrotubuli</a:t>
            </a:r>
            <a:r>
              <a:rPr lang="hu-HU" altLang="hu-HU" sz="1600" b="1"/>
              <a:t> </a:t>
            </a:r>
            <a:r>
              <a:rPr lang="hu-HU" altLang="hu-HU" sz="1600"/>
              <a:t>(25 nm </a:t>
            </a:r>
            <a:r>
              <a:rPr lang="en-US" altLang="hu-HU" sz="1600">
                <a:cs typeface="Arial" charset="0"/>
              </a:rPr>
              <a:t>Ø</a:t>
            </a:r>
            <a:r>
              <a:rPr lang="hu-HU" altLang="hu-HU" sz="160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accent2"/>
                </a:solidFill>
              </a:rPr>
              <a:t>2. Mikrofilamente</a:t>
            </a:r>
            <a:r>
              <a:rPr lang="hu-HU" altLang="hu-HU" sz="1600" b="1"/>
              <a:t> </a:t>
            </a:r>
            <a:r>
              <a:rPr lang="hu-HU" altLang="hu-HU" sz="1600"/>
              <a:t>(6-8 nm </a:t>
            </a:r>
            <a:r>
              <a:rPr lang="en-US" altLang="hu-HU" sz="1600"/>
              <a:t>Ø</a:t>
            </a:r>
            <a:r>
              <a:rPr lang="hu-HU" altLang="hu-HU" sz="1600"/>
              <a:t>)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11188" y="260350"/>
            <a:ext cx="8064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>
                <a:solidFill>
                  <a:schemeClr val="accent2"/>
                </a:solidFill>
                <a:latin typeface="Calibri" pitchFamily="34" charset="0"/>
              </a:rPr>
              <a:t>Intrazelluläres Skelettsystem aus proteinhaltigen, faserigen Strukturen</a:t>
            </a:r>
            <a:r>
              <a:rPr lang="hu-HU" altLang="hu-HU" sz="1600" b="1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Calibri" pitchFamily="34" charset="0"/>
              </a:rPr>
              <a:t>(Formerhaltung und Bewegungen)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4932363" y="1125538"/>
            <a:ext cx="3816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Calibri" pitchFamily="34" charset="0"/>
              </a:rPr>
              <a:t> polymerisiert aus globulären Proteinen,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Calibri" pitchFamily="34" charset="0"/>
              </a:rPr>
              <a:t> schneller Auf- und Abbau (dynamische Instabilität),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Calibri" pitchFamily="34" charset="0"/>
              </a:rPr>
              <a:t> assoziierte Motorproteine,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>
                <a:latin typeface="Calibri" pitchFamily="34" charset="0"/>
              </a:rPr>
              <a:t> konservative Proteine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4716463" y="1125538"/>
            <a:ext cx="0" cy="12239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4716463" y="1125538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4716463" y="2349500"/>
            <a:ext cx="144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4859338" y="2492375"/>
            <a:ext cx="352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dirty="0" err="1" smtClean="0">
                <a:latin typeface="Calibri" pitchFamily="34" charset="0"/>
              </a:rPr>
              <a:t>widerstandsfähiges</a:t>
            </a:r>
            <a:r>
              <a:rPr lang="hu-HU" altLang="hu-HU" sz="1200" dirty="0" smtClean="0">
                <a:latin typeface="Calibri" pitchFamily="34" charset="0"/>
              </a:rPr>
              <a:t> </a:t>
            </a:r>
            <a:r>
              <a:rPr lang="hu-HU" altLang="hu-HU" sz="1200" dirty="0">
                <a:latin typeface="Calibri" pitchFamily="34" charset="0"/>
              </a:rPr>
              <a:t>und </a:t>
            </a:r>
            <a:r>
              <a:rPr lang="hu-HU" altLang="hu-HU" sz="1200" dirty="0" err="1">
                <a:latin typeface="Calibri" pitchFamily="34" charset="0"/>
              </a:rPr>
              <a:t>festes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Skelett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keine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dynamische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Instabilität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neu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in</a:t>
            </a:r>
            <a:r>
              <a:rPr lang="hu-HU" altLang="hu-HU" sz="1200" dirty="0">
                <a:latin typeface="Calibri" pitchFamily="34" charset="0"/>
              </a:rPr>
              <a:t> der </a:t>
            </a:r>
            <a:r>
              <a:rPr lang="hu-HU" altLang="hu-HU" sz="1200" dirty="0" err="1">
                <a:latin typeface="Calibri" pitchFamily="34" charset="0"/>
              </a:rPr>
              <a:t>Evolution</a:t>
            </a:r>
            <a:endParaRPr lang="hu-HU" altLang="hu-HU" sz="1200" dirty="0">
              <a:latin typeface="Calibri" pitchFamily="34" charset="0"/>
            </a:endParaRP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827088" y="3284538"/>
            <a:ext cx="7705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>
            <a:off x="4572000" y="1773238"/>
            <a:ext cx="1444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3083" name="Picture 18" descr="sejt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5184775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Line 19"/>
          <p:cNvSpPr>
            <a:spLocks noChangeShapeType="1"/>
          </p:cNvSpPr>
          <p:nvPr/>
        </p:nvSpPr>
        <p:spPr bwMode="auto">
          <a:xfrm flipH="1">
            <a:off x="7235825" y="4292600"/>
            <a:ext cx="865188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85" name="Line 20"/>
          <p:cNvSpPr>
            <a:spLocks noChangeShapeType="1"/>
          </p:cNvSpPr>
          <p:nvPr/>
        </p:nvSpPr>
        <p:spPr bwMode="auto">
          <a:xfrm flipH="1">
            <a:off x="6516688" y="5805488"/>
            <a:ext cx="17272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86" name="Text Box 21"/>
          <p:cNvSpPr txBox="1">
            <a:spLocks noChangeArrowheads="1"/>
          </p:cNvSpPr>
          <p:nvPr/>
        </p:nvSpPr>
        <p:spPr bwMode="auto">
          <a:xfrm>
            <a:off x="7991475" y="4076700"/>
            <a:ext cx="973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000"/>
              <a:t>Mikrofilament-Bündel</a:t>
            </a: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8172450" y="551656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000"/>
              <a:t>Intermediär-filament</a:t>
            </a:r>
          </a:p>
        </p:txBody>
      </p:sp>
      <p:sp>
        <p:nvSpPr>
          <p:cNvPr id="3088" name="Text Box 23"/>
          <p:cNvSpPr txBox="1">
            <a:spLocks noChangeArrowheads="1"/>
          </p:cNvSpPr>
          <p:nvPr/>
        </p:nvSpPr>
        <p:spPr bwMode="auto">
          <a:xfrm>
            <a:off x="8101013" y="5084763"/>
            <a:ext cx="9350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000"/>
              <a:t>Mikrotubuli</a:t>
            </a:r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 flipH="1">
            <a:off x="5580063" y="5229225"/>
            <a:ext cx="252095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90" name="Line 25"/>
          <p:cNvSpPr>
            <a:spLocks noChangeShapeType="1"/>
          </p:cNvSpPr>
          <p:nvPr/>
        </p:nvSpPr>
        <p:spPr bwMode="auto">
          <a:xfrm flipH="1">
            <a:off x="5867400" y="5229225"/>
            <a:ext cx="2305050" cy="1444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6443663" y="6308725"/>
            <a:ext cx="1331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EM Bild</a:t>
            </a:r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971550" y="2492375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>
                <a:solidFill>
                  <a:schemeClr val="accent2"/>
                </a:solidFill>
              </a:rPr>
              <a:t>3. Intermediäre Filamente</a:t>
            </a:r>
            <a:r>
              <a:rPr lang="hu-HU" altLang="hu-HU" sz="1600" b="1"/>
              <a:t> </a:t>
            </a:r>
            <a:r>
              <a:rPr lang="hu-HU" altLang="hu-HU" sz="1600"/>
              <a:t>(10 nm </a:t>
            </a:r>
            <a:r>
              <a:rPr lang="en-US" altLang="hu-HU" sz="1600"/>
              <a:t>Ø</a:t>
            </a:r>
            <a:r>
              <a:rPr lang="hu-HU" altLang="hu-HU" sz="1600"/>
              <a:t>)</a:t>
            </a:r>
          </a:p>
        </p:txBody>
      </p:sp>
      <p:grpSp>
        <p:nvGrpSpPr>
          <p:cNvPr id="25" name="Csoportba foglalás 8"/>
          <p:cNvGrpSpPr>
            <a:grpSpLocks/>
          </p:cNvGrpSpPr>
          <p:nvPr/>
        </p:nvGrpSpPr>
        <p:grpSpPr bwMode="auto">
          <a:xfrm>
            <a:off x="251520" y="3140968"/>
            <a:ext cx="3744416" cy="3600400"/>
            <a:chOff x="0" y="1437050"/>
            <a:chExt cx="5364088" cy="475920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37050"/>
              <a:ext cx="5364088" cy="475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églalap 26"/>
            <p:cNvSpPr/>
            <p:nvPr/>
          </p:nvSpPr>
          <p:spPr>
            <a:xfrm>
              <a:off x="0" y="1484674"/>
              <a:ext cx="1042973" cy="5048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>
              <a:off x="3563888" y="1773591"/>
              <a:ext cx="1042972" cy="503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0" y="5300924"/>
              <a:ext cx="1187433" cy="5048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218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5976937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 smtClean="0">
                <a:solidFill>
                  <a:srgbClr val="FF7C80"/>
                </a:solidFill>
                <a:latin typeface="Calibri" pitchFamily="34" charset="0"/>
              </a:rPr>
              <a:t>Aktive</a:t>
            </a:r>
            <a:r>
              <a:rPr lang="hu-HU" altLang="hu-HU" sz="1400" b="1" dirty="0" smtClean="0">
                <a:solidFill>
                  <a:srgbClr val="FF7C80"/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rgbClr val="FF7C80"/>
                </a:solidFill>
                <a:latin typeface="Calibri" pitchFamily="34" charset="0"/>
              </a:rPr>
              <a:t>Bewegungen</a:t>
            </a:r>
            <a:r>
              <a:rPr lang="hu-HU" altLang="hu-HU" sz="1400" b="1" dirty="0">
                <a:solidFill>
                  <a:srgbClr val="FF7C80"/>
                </a:solidFill>
                <a:latin typeface="Calibri" pitchFamily="34" charset="0"/>
              </a:rPr>
              <a:t> mit </a:t>
            </a:r>
            <a:r>
              <a:rPr lang="hu-HU" altLang="hu-HU" sz="1400" b="1" dirty="0" err="1">
                <a:solidFill>
                  <a:srgbClr val="FF7C80"/>
                </a:solidFill>
                <a:latin typeface="Calibri" pitchFamily="34" charset="0"/>
              </a:rPr>
              <a:t>Hilfe</a:t>
            </a:r>
            <a:r>
              <a:rPr lang="hu-HU" altLang="hu-HU" sz="1400" b="1" dirty="0">
                <a:solidFill>
                  <a:srgbClr val="FF7C80"/>
                </a:solidFill>
                <a:latin typeface="Calibri" pitchFamily="34" charset="0"/>
              </a:rPr>
              <a:t> von </a:t>
            </a:r>
            <a:r>
              <a:rPr lang="hu-HU" altLang="hu-HU" sz="1400" b="1" dirty="0" err="1" smtClean="0">
                <a:solidFill>
                  <a:srgbClr val="FF7C80"/>
                </a:solidFill>
                <a:latin typeface="Calibri" pitchFamily="34" charset="0"/>
              </a:rPr>
              <a:t>Myosin</a:t>
            </a:r>
            <a:endParaRPr lang="hu-HU" altLang="hu-HU" sz="1400" b="1" dirty="0" smtClean="0">
              <a:solidFill>
                <a:srgbClr val="FF7C80"/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400" b="1" dirty="0">
              <a:solidFill>
                <a:srgbClr val="FF7C80"/>
              </a:solidFill>
              <a:latin typeface="Calibri" pitchFamily="34" charset="0"/>
            </a:endParaRPr>
          </a:p>
          <a:p>
            <a:pPr eaLnBrk="1" hangingPunct="1">
              <a:spcBef>
                <a:spcPct val="70000"/>
              </a:spcBef>
              <a:buFontTx/>
              <a:buAutoNum type="arabicPeriod"/>
            </a:pP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Intrazellulärer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Transport</a:t>
            </a:r>
            <a:r>
              <a:rPr lang="hu-HU" altLang="hu-H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hu-HU" altLang="hu-HU" sz="12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entlang</a:t>
            </a:r>
            <a:r>
              <a:rPr lang="hu-HU" altLang="hu-HU" sz="1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MF. </a:t>
            </a:r>
          </a:p>
        </p:txBody>
      </p:sp>
      <p:pic>
        <p:nvPicPr>
          <p:cNvPr id="12291" name="Picture 5" descr="MFtransz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7637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971550" y="2205038"/>
            <a:ext cx="5400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40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27088" y="2060575"/>
            <a:ext cx="57610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2.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Gleiten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der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MFe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aneinander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Kontraktion</a:t>
            </a:r>
            <a:r>
              <a:rPr lang="hu-HU" altLang="hu-HU" sz="1400" b="1" dirty="0">
                <a:solidFill>
                  <a:schemeClr val="accent1"/>
                </a:solidFill>
                <a:latin typeface="Calibri" pitchFamily="34" charset="0"/>
              </a:rPr>
              <a:t>:</a:t>
            </a:r>
            <a:r>
              <a:rPr lang="hu-HU" altLang="hu-HU" sz="1400" b="1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 An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einem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fixierten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MF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ist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mobiles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MF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bewegt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z.B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Cytoplasmaströmung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Pflanzenzellen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Gegenläufig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orientierte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MFe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gleiten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neben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einander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mit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Hilfe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von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Myosinmolekülen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deren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Schwanzregionen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aneinander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gebunden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sind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das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System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verkürzt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Beispiel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: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Kontraktion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glatten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Muskelzellen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Symmetrisches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System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quergestreiften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Muskelfasern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Moleküle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II)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bilden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Bündeln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(„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dicke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Filamente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”), die an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ihrem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Schwanz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Ende-zu-Ende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aneinander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gebunden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sind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Zwischen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den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Bündeln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befinden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Aktin MF(„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dünne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Filamente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”)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einer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kammartigen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Anordnung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, mit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ihren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+ Enden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nach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außen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gerichtet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Die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Myosinköpfe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ziehen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die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MFe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nach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innen,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das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System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verkürzt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 smtClean="0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 smtClean="0">
                <a:solidFill>
                  <a:srgbClr val="FFFFCC"/>
                </a:solidFill>
                <a:latin typeface="Calibri" pitchFamily="34" charset="0"/>
              </a:rPr>
              <a:t>.</a:t>
            </a:r>
            <a:r>
              <a:rPr lang="hu-HU" altLang="hu-HU" sz="1400" dirty="0" smtClean="0">
                <a:solidFill>
                  <a:srgbClr val="FFFFCC"/>
                </a:solidFill>
                <a:latin typeface="Calibri" pitchFamily="34" charset="0"/>
              </a:rPr>
              <a:t>  </a:t>
            </a:r>
            <a:endParaRPr lang="hu-HU" altLang="hu-HU" sz="1400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12294" name="Picture 8" descr="sli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23415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7235825" y="549275"/>
            <a:ext cx="1008063" cy="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227763" y="2636838"/>
            <a:ext cx="504825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6227763" y="3282950"/>
            <a:ext cx="576262" cy="1460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6084888" y="4365625"/>
            <a:ext cx="50323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827088" y="5084763"/>
            <a:ext cx="5616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 3.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Verkürzendes</a:t>
            </a:r>
            <a:r>
              <a:rPr lang="hu-HU" altLang="hu-HU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rPr>
              <a:t>MF-Bündel</a:t>
            </a:r>
            <a:endParaRPr lang="hu-HU" altLang="hu-HU" sz="1400" b="1" dirty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FFFF66"/>
                </a:solidFill>
                <a:latin typeface="Calibri" pitchFamily="34" charset="0"/>
              </a:rPr>
              <a:t>Stressfasern</a:t>
            </a:r>
            <a:r>
              <a:rPr lang="hu-HU" altLang="hu-HU" sz="1400" dirty="0">
                <a:solidFill>
                  <a:srgbClr val="FFFF66"/>
                </a:solidFill>
                <a:latin typeface="Calibri" pitchFamily="34" charset="0"/>
              </a:rPr>
              <a:t>.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Aktin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MF-Bündeln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Bindegewebszellen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Mit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Hilfe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von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können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verkürzen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FFFF66"/>
                </a:solidFill>
                <a:latin typeface="Calibri" pitchFamily="34" charset="0"/>
              </a:rPr>
              <a:t>Kontraktionsring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am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Ende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der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Zellteilung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.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Bindet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an die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Plasmamembran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und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verkürzt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sich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mit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Myosin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,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dadurch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trennt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er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das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Cytoplasma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in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zwei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Teile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 (</a:t>
            </a:r>
            <a:r>
              <a:rPr lang="hu-HU" altLang="hu-HU" sz="1200" dirty="0" err="1">
                <a:solidFill>
                  <a:srgbClr val="FFFFCC"/>
                </a:solidFill>
                <a:latin typeface="Calibri" pitchFamily="34" charset="0"/>
              </a:rPr>
              <a:t>Cytokinese</a:t>
            </a:r>
            <a:r>
              <a:rPr lang="hu-HU" altLang="hu-HU" sz="1200" dirty="0">
                <a:solidFill>
                  <a:srgbClr val="FFFFCC"/>
                </a:solidFill>
                <a:latin typeface="Calibri" pitchFamily="34" charset="0"/>
              </a:rPr>
              <a:t>). </a:t>
            </a:r>
            <a:endParaRPr lang="hu-HU" altLang="hu-HU" sz="1400" dirty="0">
              <a:solidFill>
                <a:srgbClr val="FFFFCC"/>
              </a:solidFill>
              <a:latin typeface="Calibri" pitchFamily="34" charset="0"/>
            </a:endParaRPr>
          </a:p>
        </p:txBody>
      </p:sp>
      <p:pic>
        <p:nvPicPr>
          <p:cNvPr id="12300" name="Picture 14" descr="st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21955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6084888" y="5516563"/>
            <a:ext cx="50323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 flipV="1">
            <a:off x="6443663" y="1268413"/>
            <a:ext cx="50323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4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19672" y="188640"/>
            <a:ext cx="547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 err="1">
                <a:solidFill>
                  <a:schemeClr val="accent2"/>
                </a:solidFill>
                <a:latin typeface="Comic Sans MS" pitchFamily="66" charset="0"/>
              </a:rPr>
              <a:t>MF-Gifte</a:t>
            </a:r>
            <a:endParaRPr lang="hu-HU" altLang="hu-HU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1" name="Picture 5" descr="amanita-phalloides+agaricus-silvicola-2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96312" cy="16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/>
              <a:t>Knollenblätterpilz</a:t>
            </a:r>
            <a:r>
              <a:rPr lang="hu-HU" altLang="hu-HU" sz="1200" dirty="0"/>
              <a:t> (</a:t>
            </a:r>
            <a:r>
              <a:rPr lang="hu-HU" altLang="hu-HU" sz="1200" dirty="0" err="1"/>
              <a:t>Amanita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phalloides</a:t>
            </a:r>
            <a:r>
              <a:rPr lang="hu-HU" altLang="hu-HU" sz="1200" dirty="0"/>
              <a:t>). </a:t>
            </a:r>
            <a:r>
              <a:rPr lang="hu-HU" altLang="hu-HU" sz="1200" dirty="0" err="1"/>
              <a:t>Wirkstoff</a:t>
            </a:r>
            <a:r>
              <a:rPr lang="hu-HU" altLang="hu-HU" sz="1200" dirty="0"/>
              <a:t>: </a:t>
            </a:r>
            <a:r>
              <a:rPr lang="hu-HU" altLang="hu-HU" sz="1200" b="1" dirty="0" err="1"/>
              <a:t>phalloidin</a:t>
            </a:r>
            <a:endParaRPr lang="hu-HU" altLang="hu-HU" sz="1200" b="1" dirty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79512" y="4221088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/>
              <a:t>Blätterpilz</a:t>
            </a:r>
            <a:r>
              <a:rPr lang="hu-HU" altLang="hu-HU" sz="1200" dirty="0"/>
              <a:t> (</a:t>
            </a:r>
            <a:r>
              <a:rPr lang="hu-HU" altLang="hu-HU" sz="1200" dirty="0" err="1"/>
              <a:t>Drechslera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dematoidea</a:t>
            </a:r>
            <a:r>
              <a:rPr lang="hu-HU" altLang="hu-HU" sz="1200" dirty="0"/>
              <a:t>) </a:t>
            </a:r>
            <a:r>
              <a:rPr lang="hu-HU" altLang="hu-HU" sz="1200" dirty="0" err="1"/>
              <a:t>Stoffwechselprodukte</a:t>
            </a:r>
            <a:r>
              <a:rPr lang="hu-HU" altLang="hu-HU" sz="1200" dirty="0"/>
              <a:t>:</a:t>
            </a:r>
            <a:r>
              <a:rPr lang="hu-HU" altLang="hu-HU" sz="1200" b="1" dirty="0" err="1"/>
              <a:t>Cytochalasine</a:t>
            </a:r>
            <a:endParaRPr lang="hu-HU" altLang="hu-HU" sz="1200" b="1" dirty="0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79512" y="484419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 dirty="0" err="1"/>
              <a:t>Meeresschwamm</a:t>
            </a:r>
            <a:r>
              <a:rPr lang="hu-HU" altLang="hu-HU" sz="1200" b="1" dirty="0"/>
              <a:t> </a:t>
            </a:r>
            <a:r>
              <a:rPr lang="hu-HU" altLang="hu-HU" sz="1200" dirty="0"/>
              <a:t>(</a:t>
            </a:r>
            <a:r>
              <a:rPr lang="hu-HU" altLang="hu-HU" sz="1200" dirty="0" err="1"/>
              <a:t>Latrunculia</a:t>
            </a:r>
            <a:r>
              <a:rPr lang="hu-HU" altLang="hu-HU" sz="1200" dirty="0"/>
              <a:t> </a:t>
            </a:r>
            <a:r>
              <a:rPr lang="hu-HU" altLang="hu-HU" sz="1200" dirty="0" err="1"/>
              <a:t>magnifica</a:t>
            </a:r>
            <a:r>
              <a:rPr lang="hu-HU" altLang="hu-HU" sz="1200" dirty="0"/>
              <a:t>). </a:t>
            </a:r>
            <a:r>
              <a:rPr lang="hu-HU" altLang="hu-HU" sz="1200" dirty="0" err="1"/>
              <a:t>Wirkstoff</a:t>
            </a:r>
            <a:r>
              <a:rPr lang="hu-HU" altLang="hu-HU" sz="1200" b="1" dirty="0"/>
              <a:t>: </a:t>
            </a:r>
            <a:r>
              <a:rPr lang="hu-HU" altLang="hu-HU" sz="1200" b="1" dirty="0" err="1"/>
              <a:t>L</a:t>
            </a:r>
            <a:r>
              <a:rPr lang="hu-HU" altLang="hu-HU" sz="1200" b="1" dirty="0" err="1" smtClean="0"/>
              <a:t>atrunculin</a:t>
            </a:r>
            <a:endParaRPr lang="hu-HU" altLang="hu-HU" sz="1200" b="1" dirty="0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788024" y="5733256"/>
            <a:ext cx="37449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A50021"/>
                </a:solidFill>
                <a:latin typeface="Calibri" pitchFamily="34" charset="0"/>
              </a:rPr>
              <a:t>Verwendung</a:t>
            </a:r>
            <a:r>
              <a:rPr lang="hu-HU" altLang="hu-HU" sz="1400" b="1" dirty="0">
                <a:solidFill>
                  <a:srgbClr val="A50021"/>
                </a:solidFill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Untersuchung</a:t>
            </a:r>
            <a:r>
              <a:rPr lang="hu-HU" altLang="hu-HU" sz="1400" dirty="0">
                <a:latin typeface="Calibri" pitchFamily="34" charset="0"/>
              </a:rPr>
              <a:t> der </a:t>
            </a:r>
            <a:r>
              <a:rPr lang="hu-HU" altLang="hu-HU" sz="1400" dirty="0" err="1">
                <a:latin typeface="Calibri" pitchFamily="34" charset="0"/>
              </a:rPr>
              <a:t>Funktion</a:t>
            </a:r>
            <a:r>
              <a:rPr lang="hu-HU" altLang="hu-HU" sz="1400" dirty="0">
                <a:latin typeface="Calibri" pitchFamily="34" charset="0"/>
              </a:rPr>
              <a:t> des </a:t>
            </a:r>
            <a:r>
              <a:rPr lang="hu-HU" altLang="hu-HU" sz="1400" dirty="0" err="1">
                <a:latin typeface="Calibri" pitchFamily="34" charset="0"/>
              </a:rPr>
              <a:t>MF-Systems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in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lebenden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Zellen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diese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Gifte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hemmen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das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MF-System</a:t>
            </a:r>
            <a:r>
              <a:rPr lang="hu-HU" altLang="hu-HU" sz="1400" dirty="0" smtClean="0">
                <a:latin typeface="Calibri" pitchFamily="34" charset="0"/>
              </a:rPr>
              <a:t>).</a:t>
            </a:r>
            <a:endParaRPr lang="hu-HU" altLang="hu-HU" sz="1400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1662" t="16029" r="20276" b="6741"/>
          <a:stretch>
            <a:fillRect/>
          </a:stretch>
        </p:blipFill>
        <p:spPr bwMode="auto">
          <a:xfrm>
            <a:off x="3419872" y="764703"/>
            <a:ext cx="5616624" cy="40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2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hu-HU" altLang="hu-HU" b="1" smtClean="0"/>
              <a:t>Intermediärfilamente (IF)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39528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140200" y="1844824"/>
            <a:ext cx="5003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hu-HU" sz="1200" dirty="0"/>
              <a:t>~10 nm </a:t>
            </a:r>
            <a:r>
              <a:rPr lang="hu-HU" sz="1200" dirty="0" err="1"/>
              <a:t>dick</a:t>
            </a:r>
            <a:endParaRPr lang="hu-HU" sz="12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u-HU" sz="1200" dirty="0" err="1"/>
              <a:t>Zugfest</a:t>
            </a:r>
            <a:r>
              <a:rPr lang="hu-HU" sz="1200" dirty="0"/>
              <a:t> → </a:t>
            </a:r>
            <a:r>
              <a:rPr lang="hu-HU" sz="1200" dirty="0" err="1"/>
              <a:t>mechanische</a:t>
            </a:r>
            <a:r>
              <a:rPr lang="hu-HU" sz="1200" dirty="0"/>
              <a:t> </a:t>
            </a:r>
            <a:r>
              <a:rPr lang="hu-HU" sz="1200" dirty="0" err="1"/>
              <a:t>Festigung</a:t>
            </a:r>
            <a:r>
              <a:rPr lang="hu-HU" sz="1200" dirty="0"/>
              <a:t> (z. B. </a:t>
            </a:r>
            <a:r>
              <a:rPr lang="hu-HU" sz="1200" dirty="0" err="1"/>
              <a:t>Epithelzellen</a:t>
            </a:r>
            <a:r>
              <a:rPr lang="hu-HU" sz="1200" dirty="0"/>
              <a:t> der </a:t>
            </a:r>
            <a:r>
              <a:rPr lang="hu-HU" sz="1200" dirty="0" err="1"/>
              <a:t>Haut</a:t>
            </a:r>
            <a:r>
              <a:rPr lang="hu-HU" sz="1200" dirty="0"/>
              <a:t>, </a:t>
            </a:r>
            <a:r>
              <a:rPr lang="hu-HU" sz="1200" dirty="0" err="1"/>
              <a:t>Neurone</a:t>
            </a:r>
            <a:r>
              <a:rPr lang="hu-HU" sz="1200" dirty="0"/>
              <a:t>, </a:t>
            </a:r>
            <a:r>
              <a:rPr lang="hu-HU" sz="1200" dirty="0" err="1"/>
              <a:t>Muskelzellen</a:t>
            </a:r>
            <a:r>
              <a:rPr lang="hu-HU" sz="1200" dirty="0"/>
              <a:t>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u-HU" sz="1200" dirty="0" err="1"/>
              <a:t>umringen</a:t>
            </a:r>
            <a:r>
              <a:rPr lang="hu-HU" sz="1200" dirty="0"/>
              <a:t> </a:t>
            </a:r>
            <a:r>
              <a:rPr lang="hu-HU" sz="1200" dirty="0" err="1"/>
              <a:t>oft</a:t>
            </a:r>
            <a:r>
              <a:rPr lang="hu-HU" sz="1200" dirty="0"/>
              <a:t> den </a:t>
            </a:r>
            <a:r>
              <a:rPr lang="hu-HU" sz="1200" dirty="0" err="1"/>
              <a:t>Zellkern</a:t>
            </a:r>
            <a:r>
              <a:rPr lang="hu-HU" sz="1200" dirty="0"/>
              <a:t>, </a:t>
            </a:r>
            <a:r>
              <a:rPr lang="hu-HU" sz="1200" dirty="0" err="1"/>
              <a:t>strahlen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die </a:t>
            </a:r>
            <a:r>
              <a:rPr lang="hu-HU" sz="1200" dirty="0" err="1"/>
              <a:t>Peripherie</a:t>
            </a:r>
            <a:r>
              <a:rPr lang="hu-HU" sz="1200" dirty="0"/>
              <a:t> </a:t>
            </a:r>
            <a:r>
              <a:rPr lang="hu-HU" sz="1200" dirty="0" err="1"/>
              <a:t>aus</a:t>
            </a:r>
            <a:r>
              <a:rPr lang="hu-HU" sz="1200" dirty="0"/>
              <a:t> → </a:t>
            </a:r>
            <a:r>
              <a:rPr lang="hu-HU" sz="1200" dirty="0" err="1"/>
              <a:t>sind</a:t>
            </a:r>
            <a:r>
              <a:rPr lang="hu-HU" sz="1200" dirty="0"/>
              <a:t> </a:t>
            </a:r>
            <a:r>
              <a:rPr lang="hu-HU" sz="1200" dirty="0" err="1"/>
              <a:t>oft</a:t>
            </a:r>
            <a:r>
              <a:rPr lang="hu-HU" sz="1200" dirty="0"/>
              <a:t> an </a:t>
            </a:r>
            <a:r>
              <a:rPr lang="hu-HU" sz="1200" dirty="0" err="1"/>
              <a:t>Zell-Zell-Verbindungen</a:t>
            </a:r>
            <a:r>
              <a:rPr lang="hu-HU" sz="1200" dirty="0"/>
              <a:t> </a:t>
            </a:r>
            <a:r>
              <a:rPr lang="hu-HU" sz="1200" dirty="0" err="1"/>
              <a:t>verankert</a:t>
            </a:r>
            <a:r>
              <a:rPr lang="hu-HU" sz="1200" dirty="0"/>
              <a:t> (z. B. </a:t>
            </a:r>
            <a:r>
              <a:rPr lang="hu-HU" sz="1200" b="1" u="sng" dirty="0" err="1">
                <a:solidFill>
                  <a:srgbClr val="FF0000"/>
                </a:solidFill>
              </a:rPr>
              <a:t>Desmosom</a:t>
            </a:r>
            <a:r>
              <a:rPr lang="hu-HU" sz="1200" dirty="0"/>
              <a:t>)</a:t>
            </a:r>
          </a:p>
          <a:p>
            <a:pPr eaLnBrk="1" hangingPunct="1">
              <a:defRPr/>
            </a:pPr>
            <a:endParaRPr lang="hu-HU" sz="1200" dirty="0"/>
          </a:p>
          <a:p>
            <a:pPr eaLnBrk="1" hangingPunct="1">
              <a:defRPr/>
            </a:pPr>
            <a:r>
              <a:rPr lang="hu-HU" sz="1200" u="sng" dirty="0" err="1"/>
              <a:t>Gruppen</a:t>
            </a:r>
            <a:r>
              <a:rPr lang="hu-HU" sz="1200" u="sng" dirty="0"/>
              <a:t>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1200" b="1" dirty="0"/>
              <a:t>Keratin (</a:t>
            </a:r>
            <a:r>
              <a:rPr lang="hu-HU" sz="1200" b="1" dirty="0" err="1"/>
              <a:t>Epithel</a:t>
            </a:r>
            <a:r>
              <a:rPr lang="hu-HU" sz="1200" b="1" dirty="0"/>
              <a:t>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1200" b="1" dirty="0" err="1"/>
              <a:t>Vimentin</a:t>
            </a:r>
            <a:r>
              <a:rPr lang="hu-HU" sz="1200" b="1" dirty="0"/>
              <a:t> </a:t>
            </a:r>
            <a:r>
              <a:rPr lang="hu-HU" sz="1200" dirty="0"/>
              <a:t>und </a:t>
            </a:r>
            <a:r>
              <a:rPr lang="hu-HU" sz="1200" dirty="0" err="1"/>
              <a:t>Verwandte</a:t>
            </a:r>
            <a:endParaRPr lang="hu-HU" sz="1200" dirty="0"/>
          </a:p>
          <a:p>
            <a:pPr marL="342900" indent="-342900" eaLnBrk="1" hangingPunct="1">
              <a:defRPr/>
            </a:pPr>
            <a:r>
              <a:rPr lang="hu-HU" sz="1200" dirty="0"/>
              <a:t>		</a:t>
            </a:r>
            <a:r>
              <a:rPr lang="hu-HU" sz="1200" b="1" dirty="0" err="1"/>
              <a:t>Vimentin</a:t>
            </a:r>
            <a:r>
              <a:rPr lang="hu-HU" sz="1200" b="1" dirty="0"/>
              <a:t>: </a:t>
            </a:r>
            <a:r>
              <a:rPr lang="hu-HU" sz="1200" b="1" dirty="0" err="1"/>
              <a:t>Bindegewebszellen</a:t>
            </a:r>
            <a:endParaRPr lang="hu-HU" sz="1200" b="1" dirty="0"/>
          </a:p>
          <a:p>
            <a:pPr marL="342900" indent="-342900" eaLnBrk="1" hangingPunct="1">
              <a:defRPr/>
            </a:pPr>
            <a:r>
              <a:rPr lang="hu-HU" sz="1200" b="1" dirty="0"/>
              <a:t>		</a:t>
            </a:r>
            <a:r>
              <a:rPr lang="hu-HU" sz="1200" b="1" dirty="0" err="1"/>
              <a:t>Desmin</a:t>
            </a:r>
            <a:r>
              <a:rPr lang="hu-HU" sz="1200" b="1" dirty="0"/>
              <a:t>: </a:t>
            </a:r>
            <a:r>
              <a:rPr lang="hu-HU" sz="1200" b="1" dirty="0" err="1"/>
              <a:t>Muskelzellen</a:t>
            </a:r>
            <a:endParaRPr lang="hu-HU" sz="1200" b="1" dirty="0"/>
          </a:p>
          <a:p>
            <a:pPr marL="342900" indent="-342900" eaLnBrk="1" hangingPunct="1">
              <a:defRPr/>
            </a:pPr>
            <a:r>
              <a:rPr lang="hu-HU" sz="1200" b="1" dirty="0"/>
              <a:t>		GFAP: </a:t>
            </a:r>
            <a:r>
              <a:rPr lang="hu-HU" sz="1200" b="1" dirty="0" err="1"/>
              <a:t>Gliazellen</a:t>
            </a:r>
            <a:endParaRPr lang="hu-HU" sz="1200" b="1" dirty="0"/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1200" b="1" dirty="0" err="1"/>
              <a:t>Neurofilamente</a:t>
            </a:r>
            <a:r>
              <a:rPr lang="hu-HU" sz="1200" dirty="0"/>
              <a:t> (NF-L, -M, -H)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hu-HU" sz="1200" dirty="0"/>
              <a:t>(</a:t>
            </a:r>
            <a:r>
              <a:rPr lang="hu-HU" sz="1200" dirty="0" smtClean="0"/>
              <a:t>Kern)</a:t>
            </a:r>
            <a:r>
              <a:rPr lang="hu-HU" sz="1200" b="1" dirty="0" err="1" smtClean="0"/>
              <a:t>Lamine</a:t>
            </a:r>
            <a:r>
              <a:rPr lang="hu-HU" sz="1200" dirty="0" smtClean="0"/>
              <a:t> - </a:t>
            </a:r>
            <a:r>
              <a:rPr lang="hu-HU" sz="1200" dirty="0" err="1" smtClean="0"/>
              <a:t>Auch</a:t>
            </a:r>
            <a:r>
              <a:rPr lang="hu-HU" sz="1200" dirty="0" smtClean="0"/>
              <a:t> </a:t>
            </a:r>
            <a:r>
              <a:rPr lang="hu-HU" sz="1200" dirty="0" err="1" smtClean="0"/>
              <a:t>im</a:t>
            </a:r>
            <a:r>
              <a:rPr lang="hu-HU" sz="1200" dirty="0" smtClean="0"/>
              <a:t> </a:t>
            </a:r>
            <a:r>
              <a:rPr lang="hu-HU" sz="1200" dirty="0" err="1" smtClean="0"/>
              <a:t>Zellkern</a:t>
            </a:r>
            <a:r>
              <a:rPr lang="hu-HU" sz="1200" dirty="0" smtClean="0"/>
              <a:t>: </a:t>
            </a:r>
            <a:r>
              <a:rPr lang="hu-HU" sz="1200" dirty="0" err="1" smtClean="0"/>
              <a:t>Lamin</a:t>
            </a:r>
            <a:r>
              <a:rPr lang="hu-HU" sz="1200" dirty="0" smtClean="0"/>
              <a:t> (</a:t>
            </a:r>
            <a:r>
              <a:rPr lang="hu-HU" sz="1200" dirty="0" err="1" smtClean="0"/>
              <a:t>Kernhülle</a:t>
            </a:r>
            <a:r>
              <a:rPr lang="hu-HU" sz="1200" dirty="0" smtClean="0"/>
              <a:t>)</a:t>
            </a:r>
            <a:endParaRPr lang="hu-HU" sz="1200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hu-HU" sz="1200" dirty="0"/>
          </a:p>
          <a:p>
            <a:pPr marL="342900" indent="-342900" eaLnBrk="1" hangingPunct="1">
              <a:defRPr/>
            </a:pPr>
            <a:r>
              <a:rPr lang="hu-HU" sz="1200" dirty="0" err="1"/>
              <a:t>Hilfsproteine</a:t>
            </a:r>
            <a:r>
              <a:rPr lang="hu-HU" sz="1200" dirty="0"/>
              <a:t>: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hu-HU" sz="1200" b="1" dirty="0" err="1"/>
              <a:t>Plectin</a:t>
            </a:r>
            <a:r>
              <a:rPr lang="hu-HU" sz="1200" dirty="0"/>
              <a:t> (</a:t>
            </a:r>
            <a:r>
              <a:rPr lang="hu-HU" sz="1200" dirty="0" err="1">
                <a:solidFill>
                  <a:srgbClr val="00B050"/>
                </a:solidFill>
              </a:rPr>
              <a:t>grün</a:t>
            </a:r>
            <a:r>
              <a:rPr lang="hu-HU" sz="1200" dirty="0"/>
              <a:t>), </a:t>
            </a:r>
            <a:r>
              <a:rPr lang="hu-HU" sz="1200" dirty="0" err="1"/>
              <a:t>Filaggrin</a:t>
            </a:r>
            <a:r>
              <a:rPr lang="hu-HU" sz="1200" dirty="0"/>
              <a:t>: </a:t>
            </a:r>
            <a:r>
              <a:rPr lang="hu-HU" sz="1200" dirty="0" err="1"/>
              <a:t>hilft</a:t>
            </a:r>
            <a:r>
              <a:rPr lang="hu-HU" sz="1200" dirty="0"/>
              <a:t> </a:t>
            </a:r>
            <a:r>
              <a:rPr lang="hu-HU" sz="1200" dirty="0" err="1"/>
              <a:t>bei</a:t>
            </a:r>
            <a:r>
              <a:rPr lang="hu-HU" sz="1200" dirty="0"/>
              <a:t> </a:t>
            </a:r>
            <a:r>
              <a:rPr lang="hu-HU" sz="1200" dirty="0" err="1"/>
              <a:t>Quervernetzung</a:t>
            </a:r>
            <a:r>
              <a:rPr lang="hu-HU" sz="1200" dirty="0"/>
              <a:t>, </a:t>
            </a:r>
            <a:r>
              <a:rPr lang="hu-HU" sz="1200" dirty="0" err="1"/>
              <a:t>Verankerung</a:t>
            </a:r>
            <a:r>
              <a:rPr lang="hu-HU" sz="1200" dirty="0"/>
              <a:t> an </a:t>
            </a:r>
            <a:r>
              <a:rPr lang="hu-HU" sz="1200" dirty="0" err="1" smtClean="0"/>
              <a:t>Desmosomen</a:t>
            </a:r>
            <a:endParaRPr lang="hu-HU" sz="1200" dirty="0"/>
          </a:p>
        </p:txBody>
      </p:sp>
      <p:pic>
        <p:nvPicPr>
          <p:cNvPr id="7173" name="Picture 15" descr="kera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263"/>
            <a:ext cx="3175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Szövegdoboz 6"/>
          <p:cNvSpPr txBox="1">
            <a:spLocks noChangeArrowheads="1"/>
          </p:cNvSpPr>
          <p:nvPr/>
        </p:nvSpPr>
        <p:spPr bwMode="auto">
          <a:xfrm>
            <a:off x="0" y="4005263"/>
            <a:ext cx="2124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b="1">
                <a:solidFill>
                  <a:srgbClr val="FFFF00"/>
                </a:solidFill>
              </a:rPr>
              <a:t>Grün: Keratin</a:t>
            </a:r>
          </a:p>
        </p:txBody>
      </p:sp>
      <p:sp>
        <p:nvSpPr>
          <p:cNvPr id="7175" name="Szövegdoboz 7"/>
          <p:cNvSpPr txBox="1">
            <a:spLocks noChangeArrowheads="1"/>
          </p:cNvSpPr>
          <p:nvPr/>
        </p:nvSpPr>
        <p:spPr bwMode="auto">
          <a:xfrm>
            <a:off x="5651500" y="11969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hu-HU" altLang="hu-HU"/>
          </a:p>
        </p:txBody>
      </p:sp>
      <p:pic>
        <p:nvPicPr>
          <p:cNvPr id="7176" name="Picture 6" descr="plectinM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326063"/>
            <a:ext cx="496728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Szövegdoboz 10"/>
          <p:cNvSpPr txBox="1">
            <a:spLocks noChangeArrowheads="1"/>
          </p:cNvSpPr>
          <p:nvPr/>
        </p:nvSpPr>
        <p:spPr bwMode="auto">
          <a:xfrm>
            <a:off x="6156325" y="4983163"/>
            <a:ext cx="1008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000">
                <a:solidFill>
                  <a:srgbClr val="FF0000"/>
                </a:solidFill>
              </a:rPr>
              <a:t>Mikrotubulus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rot="5400000">
            <a:off x="6264275" y="5265738"/>
            <a:ext cx="287337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8316913" y="6381750"/>
            <a:ext cx="8270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rot="10800000">
            <a:off x="8101013" y="6453188"/>
            <a:ext cx="287337" cy="117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Dokumentumok\Dropbox\2017\ea\Zellbiologie\Rohlich-Pal_ger_Cytoskelett__Mikrotubuli-Mik.jpg"/>
          <p:cNvPicPr>
            <a:picLocks noChangeAspect="1" noChangeArrowheads="1"/>
          </p:cNvPicPr>
          <p:nvPr/>
        </p:nvPicPr>
        <p:blipFill>
          <a:blip r:embed="rId5" cstate="print"/>
          <a:srcRect l="9526" r="4741" b="8467"/>
          <a:stretch>
            <a:fillRect/>
          </a:stretch>
        </p:blipFill>
        <p:spPr bwMode="auto">
          <a:xfrm>
            <a:off x="6660214" y="-1"/>
            <a:ext cx="2483786" cy="1988841"/>
          </a:xfrm>
          <a:prstGeom prst="rect">
            <a:avLst/>
          </a:prstGeom>
          <a:noFill/>
        </p:spPr>
      </p:pic>
      <p:sp>
        <p:nvSpPr>
          <p:cNvPr id="17" name="Téglalap 16"/>
          <p:cNvSpPr/>
          <p:nvPr/>
        </p:nvSpPr>
        <p:spPr>
          <a:xfrm>
            <a:off x="8388424" y="260648"/>
            <a:ext cx="75557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971600" y="4581128"/>
            <a:ext cx="6551612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100" b="1" dirty="0" err="1">
                <a:solidFill>
                  <a:schemeClr val="accent2"/>
                </a:solidFill>
              </a:rPr>
              <a:t>Quellen</a:t>
            </a:r>
            <a:r>
              <a:rPr lang="hu-HU" altLang="hu-HU" sz="1100" b="1" dirty="0">
                <a:solidFill>
                  <a:schemeClr val="accent2"/>
                </a:solidFill>
              </a:rPr>
              <a:t> der </a:t>
            </a:r>
            <a:r>
              <a:rPr lang="hu-HU" altLang="hu-HU" sz="1100" b="1" dirty="0" err="1">
                <a:solidFill>
                  <a:schemeClr val="accent2"/>
                </a:solidFill>
              </a:rPr>
              <a:t>verwendeten</a:t>
            </a:r>
            <a:r>
              <a:rPr lang="hu-HU" altLang="hu-HU" sz="1100" b="1" dirty="0">
                <a:solidFill>
                  <a:schemeClr val="accent2"/>
                </a:solidFill>
              </a:rPr>
              <a:t> </a:t>
            </a:r>
            <a:r>
              <a:rPr lang="hu-HU" altLang="hu-HU" sz="1100" b="1" dirty="0" err="1">
                <a:solidFill>
                  <a:schemeClr val="accent2"/>
                </a:solidFill>
              </a:rPr>
              <a:t>Illustrationen</a:t>
            </a:r>
            <a:r>
              <a:rPr lang="hu-HU" altLang="hu-HU" sz="1100" b="1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1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 smtClean="0"/>
              <a:t>  </a:t>
            </a:r>
            <a:r>
              <a:rPr lang="hu-HU" altLang="hu-HU" sz="1100" dirty="0" err="1"/>
              <a:t>Röhlich</a:t>
            </a:r>
            <a:r>
              <a:rPr lang="hu-HU" altLang="hu-HU" sz="1100" dirty="0"/>
              <a:t>: Szövettan, 3. </a:t>
            </a:r>
            <a:r>
              <a:rPr lang="hu-HU" altLang="hu-HU" sz="1100" dirty="0" err="1"/>
              <a:t>Auflage</a:t>
            </a:r>
            <a:r>
              <a:rPr lang="hu-HU" altLang="hu-HU" sz="1100" dirty="0"/>
              <a:t>, Semmelweis </a:t>
            </a:r>
            <a:r>
              <a:rPr lang="hu-HU" altLang="hu-HU" sz="1100" dirty="0" err="1"/>
              <a:t>Verlag</a:t>
            </a:r>
            <a:r>
              <a:rPr lang="hu-HU" altLang="hu-HU" sz="1100" dirty="0"/>
              <a:t>, Budapest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 smtClean="0"/>
              <a:t>  </a:t>
            </a:r>
            <a:r>
              <a:rPr lang="hu-HU" altLang="hu-HU" sz="1100" dirty="0" err="1"/>
              <a:t>Alberts</a:t>
            </a:r>
            <a:r>
              <a:rPr lang="hu-HU" altLang="hu-HU" sz="1100" dirty="0"/>
              <a:t> – Johnson – Lewis – </a:t>
            </a:r>
            <a:r>
              <a:rPr lang="hu-HU" altLang="hu-HU" sz="1100" dirty="0" err="1"/>
              <a:t>Raff</a:t>
            </a:r>
            <a:r>
              <a:rPr lang="hu-HU" altLang="hu-HU" sz="1100" dirty="0"/>
              <a:t> – Roberts – Walter: </a:t>
            </a:r>
            <a:r>
              <a:rPr lang="hu-HU" altLang="hu-HU" sz="1100" dirty="0" err="1"/>
              <a:t>Molecular</a:t>
            </a:r>
            <a:endParaRPr lang="hu-HU" altLang="hu-H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/>
              <a:t> 		</a:t>
            </a:r>
            <a:r>
              <a:rPr lang="hu-HU" altLang="hu-HU" sz="1100" dirty="0" err="1"/>
              <a:t>biology</a:t>
            </a:r>
            <a:r>
              <a:rPr lang="hu-HU" altLang="hu-HU" sz="1100" dirty="0"/>
              <a:t> of </a:t>
            </a:r>
            <a:r>
              <a:rPr lang="hu-HU" altLang="hu-HU" sz="1100" dirty="0" err="1"/>
              <a:t>the</a:t>
            </a:r>
            <a:r>
              <a:rPr lang="hu-HU" altLang="hu-HU" sz="1100" dirty="0"/>
              <a:t> </a:t>
            </a:r>
            <a:r>
              <a:rPr lang="hu-HU" altLang="hu-HU" sz="1100" dirty="0" err="1"/>
              <a:t>cell</a:t>
            </a:r>
            <a:r>
              <a:rPr lang="hu-HU" altLang="hu-HU" sz="1100" dirty="0"/>
              <a:t>. 5. </a:t>
            </a:r>
            <a:r>
              <a:rPr lang="hu-HU" altLang="hu-HU" sz="1100" dirty="0" err="1"/>
              <a:t>Auflage</a:t>
            </a:r>
            <a:r>
              <a:rPr lang="hu-HU" altLang="hu-HU" sz="1100" dirty="0"/>
              <a:t>, </a:t>
            </a:r>
            <a:r>
              <a:rPr lang="hu-HU" altLang="hu-HU" sz="1100" dirty="0" err="1"/>
              <a:t>Garland</a:t>
            </a:r>
            <a:r>
              <a:rPr lang="hu-HU" altLang="hu-HU" sz="1100" dirty="0"/>
              <a:t> Science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100" dirty="0" smtClean="0"/>
              <a:t> </a:t>
            </a:r>
            <a:r>
              <a:rPr lang="hu-HU" altLang="hu-HU" sz="1100" dirty="0" err="1"/>
              <a:t>Röhlich</a:t>
            </a:r>
            <a:r>
              <a:rPr lang="hu-HU" altLang="hu-HU" sz="1100" dirty="0"/>
              <a:t>: </a:t>
            </a:r>
            <a:r>
              <a:rPr lang="hu-HU" altLang="hu-HU" sz="1100" dirty="0" err="1"/>
              <a:t>eigene</a:t>
            </a:r>
            <a:r>
              <a:rPr lang="hu-HU" altLang="hu-HU" sz="1100" dirty="0"/>
              <a:t> </a:t>
            </a:r>
            <a:r>
              <a:rPr lang="hu-HU" altLang="hu-HU" sz="1100" dirty="0" err="1"/>
              <a:t>Präparate</a:t>
            </a:r>
            <a:r>
              <a:rPr lang="hu-HU" altLang="hu-HU" sz="1100" dirty="0"/>
              <a:t> und/</a:t>
            </a:r>
            <a:r>
              <a:rPr lang="hu-HU" altLang="hu-HU" sz="1100" dirty="0" err="1"/>
              <a:t>oder</a:t>
            </a:r>
            <a:r>
              <a:rPr lang="hu-HU" altLang="hu-HU" sz="1100" dirty="0"/>
              <a:t> </a:t>
            </a:r>
            <a:r>
              <a:rPr lang="hu-HU" altLang="hu-HU" sz="1100" dirty="0" err="1"/>
              <a:t>Aufnahme</a:t>
            </a:r>
            <a:r>
              <a:rPr lang="hu-HU" altLang="hu-HU" sz="1100" dirty="0"/>
              <a:t>, </a:t>
            </a:r>
            <a:r>
              <a:rPr lang="hu-HU" altLang="hu-HU" sz="1100" dirty="0" err="1"/>
              <a:t>bzw</a:t>
            </a:r>
            <a:r>
              <a:rPr lang="hu-HU" altLang="hu-HU" sz="1100" dirty="0"/>
              <a:t>. </a:t>
            </a:r>
            <a:r>
              <a:rPr lang="hu-HU" altLang="hu-HU" sz="1100" dirty="0" err="1"/>
              <a:t>Zeichnung</a:t>
            </a:r>
            <a:endParaRPr lang="hu-HU" altLang="hu-HU" sz="11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dirty="0" smtClean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hu-HU" altLang="hu-HU" sz="1100" dirty="0">
                <a:sym typeface="Wingdings" pitchFamily="2" charset="2"/>
              </a:rPr>
              <a:t>Ross: </a:t>
            </a:r>
            <a:r>
              <a:rPr lang="hu-HU" altLang="hu-HU" sz="1100" dirty="0" err="1">
                <a:sym typeface="Wingdings" pitchFamily="2" charset="2"/>
              </a:rPr>
              <a:t>Histology</a:t>
            </a:r>
            <a:r>
              <a:rPr lang="hu-HU" altLang="hu-HU" sz="1100" dirty="0">
                <a:sym typeface="Wingdings" pitchFamily="2" charset="2"/>
              </a:rPr>
              <a:t>, 4. </a:t>
            </a:r>
            <a:r>
              <a:rPr lang="hu-HU" altLang="hu-HU" sz="1100" dirty="0" err="1">
                <a:sym typeface="Wingdings" pitchFamily="2" charset="2"/>
              </a:rPr>
              <a:t>Auflage</a:t>
            </a:r>
            <a:r>
              <a:rPr lang="hu-HU" altLang="hu-HU" sz="1100" dirty="0">
                <a:sym typeface="Wingdings" pitchFamily="2" charset="2"/>
              </a:rPr>
              <a:t>, </a:t>
            </a:r>
            <a:r>
              <a:rPr lang="hu-HU" altLang="hu-HU" sz="1100" dirty="0" err="1">
                <a:sym typeface="Wingdings" pitchFamily="2" charset="2"/>
              </a:rPr>
              <a:t>Lippincott</a:t>
            </a:r>
            <a:r>
              <a:rPr lang="hu-HU" altLang="hu-HU" sz="1100" dirty="0">
                <a:sym typeface="Wingdings" pitchFamily="2" charset="2"/>
              </a:rPr>
              <a:t>, 2003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770413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err="1">
                <a:solidFill>
                  <a:schemeClr val="accent2"/>
                </a:solidFill>
              </a:rPr>
              <a:t>Kapiteln</a:t>
            </a:r>
            <a:r>
              <a:rPr lang="hu-HU" altLang="hu-HU" sz="1800" b="1" dirty="0">
                <a:solidFill>
                  <a:schemeClr val="accent2"/>
                </a:solidFill>
              </a:rPr>
              <a:t> </a:t>
            </a:r>
            <a:r>
              <a:rPr lang="hu-HU" altLang="hu-HU" sz="1800" b="1" dirty="0" err="1">
                <a:solidFill>
                  <a:schemeClr val="accent2"/>
                </a:solidFill>
              </a:rPr>
              <a:t>in</a:t>
            </a:r>
            <a:r>
              <a:rPr lang="hu-HU" altLang="hu-HU" sz="1800" b="1" dirty="0">
                <a:solidFill>
                  <a:schemeClr val="accent2"/>
                </a:solidFill>
              </a:rPr>
              <a:t> den </a:t>
            </a:r>
            <a:r>
              <a:rPr lang="hu-HU" altLang="hu-HU" sz="1800" b="1" dirty="0" err="1">
                <a:solidFill>
                  <a:schemeClr val="accent2"/>
                </a:solidFill>
              </a:rPr>
              <a:t>Lehrbüchern</a:t>
            </a:r>
            <a:r>
              <a:rPr lang="hu-HU" altLang="hu-HU" sz="1800" b="1" dirty="0">
                <a:solidFill>
                  <a:schemeClr val="accent2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/>
              <a:t>Lüllman-Rauch</a:t>
            </a:r>
            <a:r>
              <a:rPr lang="hu-HU" altLang="hu-HU" sz="1600" b="1" dirty="0"/>
              <a:t>: </a:t>
            </a:r>
            <a:r>
              <a:rPr lang="hu-HU" altLang="hu-HU" sz="1600" b="1" dirty="0" err="1"/>
              <a:t>Histologie</a:t>
            </a:r>
            <a:r>
              <a:rPr lang="hu-HU" altLang="hu-HU" sz="1600" b="1" dirty="0"/>
              <a:t>, </a:t>
            </a:r>
            <a:r>
              <a:rPr lang="hu-HU" altLang="hu-HU" sz="1600" b="1" dirty="0" err="1"/>
              <a:t>Kapitel</a:t>
            </a:r>
            <a:r>
              <a:rPr lang="hu-HU" altLang="hu-HU" sz="1600" b="1" dirty="0"/>
              <a:t> </a:t>
            </a:r>
            <a:r>
              <a:rPr lang="hu-HU" altLang="hu-HU" sz="1600" b="1" dirty="0" smtClean="0"/>
              <a:t>3</a:t>
            </a:r>
            <a:endParaRPr lang="hu-HU" altLang="hu-HU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err="1" smtClean="0"/>
              <a:t>Lehrbuch</a:t>
            </a:r>
            <a:r>
              <a:rPr lang="hu-HU" altLang="hu-HU" sz="1600" b="1" dirty="0" smtClean="0"/>
              <a:t> </a:t>
            </a:r>
            <a:r>
              <a:rPr lang="hu-HU" altLang="hu-HU" sz="1600" b="1" dirty="0"/>
              <a:t>der </a:t>
            </a:r>
            <a:r>
              <a:rPr lang="hu-HU" altLang="hu-HU" sz="1600" b="1" dirty="0" err="1"/>
              <a:t>molekularen</a:t>
            </a:r>
            <a:r>
              <a:rPr lang="hu-HU" altLang="hu-HU" sz="1600" b="1" dirty="0"/>
              <a:t> </a:t>
            </a:r>
            <a:r>
              <a:rPr lang="hu-HU" altLang="hu-HU" sz="1600" b="1" dirty="0" err="1"/>
              <a:t>Zellbiologie</a:t>
            </a:r>
            <a:r>
              <a:rPr lang="hu-HU" altLang="hu-HU" sz="1600" b="1" dirty="0"/>
              <a:t>, 3. </a:t>
            </a:r>
            <a:r>
              <a:rPr lang="hu-HU" altLang="hu-HU" sz="1600" b="1" dirty="0" err="1"/>
              <a:t>Auflage</a:t>
            </a:r>
            <a:r>
              <a:rPr lang="hu-HU" altLang="hu-HU" sz="1600" b="1" dirty="0"/>
              <a:t>, </a:t>
            </a:r>
            <a:r>
              <a:rPr lang="hu-HU" altLang="hu-HU" sz="1600" b="1" dirty="0" err="1"/>
              <a:t>Kapitel</a:t>
            </a:r>
            <a:r>
              <a:rPr lang="hu-HU" altLang="hu-HU" sz="1600" b="1" dirty="0"/>
              <a:t> </a:t>
            </a:r>
            <a:r>
              <a:rPr lang="hu-HU" altLang="hu-HU" sz="1600" b="1" dirty="0" smtClean="0"/>
              <a:t>17</a:t>
            </a:r>
            <a:endParaRPr lang="hu-HU" altLang="hu-HU" sz="16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 b="1" dirty="0"/>
          </a:p>
        </p:txBody>
      </p:sp>
      <p:sp>
        <p:nvSpPr>
          <p:cNvPr id="4" name="Téglalap 3"/>
          <p:cNvSpPr/>
          <p:nvPr/>
        </p:nvSpPr>
        <p:spPr>
          <a:xfrm>
            <a:off x="899592" y="249289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dirty="0" err="1" smtClean="0"/>
              <a:t>Plattner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Hentschel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Zellbiologie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Thieme</a:t>
            </a:r>
            <a:r>
              <a:rPr lang="hu-HU" altLang="hu-HU" dirty="0" smtClean="0"/>
              <a:t>, 2011</a:t>
            </a:r>
          </a:p>
          <a:p>
            <a:pPr>
              <a:buFont typeface="Arial" charset="0"/>
              <a:buNone/>
            </a:pPr>
            <a:r>
              <a:rPr lang="hu-HU" altLang="hu-HU" dirty="0" err="1" smtClean="0"/>
              <a:t>Alberts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Lehrbuch</a:t>
            </a:r>
            <a:r>
              <a:rPr lang="hu-HU" altLang="hu-HU" dirty="0" smtClean="0"/>
              <a:t> der </a:t>
            </a:r>
            <a:r>
              <a:rPr lang="hu-HU" altLang="hu-HU" dirty="0" err="1" smtClean="0"/>
              <a:t>molekularen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Zellbiologie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Wiley</a:t>
            </a:r>
            <a:r>
              <a:rPr lang="hu-HU" altLang="hu-HU" dirty="0" smtClean="0"/>
              <a:t> VCH, 2005</a:t>
            </a:r>
          </a:p>
          <a:p>
            <a:pPr>
              <a:buFont typeface="Arial" charset="0"/>
              <a:buNone/>
            </a:pPr>
            <a:r>
              <a:rPr lang="hu-HU" altLang="hu-HU" dirty="0" err="1" smtClean="0"/>
              <a:t>Welsh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Lehrbuch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Histologie</a:t>
            </a:r>
            <a:r>
              <a:rPr lang="hu-HU" altLang="hu-HU" dirty="0" smtClean="0"/>
              <a:t>, 2010</a:t>
            </a:r>
          </a:p>
          <a:p>
            <a:pPr>
              <a:buFont typeface="Arial" charset="0"/>
              <a:buNone/>
            </a:pPr>
            <a:r>
              <a:rPr lang="hu-HU" altLang="hu-HU" dirty="0" smtClean="0"/>
              <a:t>Darvas: Sejtbiológia</a:t>
            </a:r>
          </a:p>
          <a:p>
            <a:pPr>
              <a:buFont typeface="Arial" charset="0"/>
              <a:buNone/>
            </a:pPr>
            <a:r>
              <a:rPr lang="hu-HU" altLang="hu-HU" b="1" dirty="0" err="1" smtClean="0"/>
              <a:t>Folien</a:t>
            </a:r>
            <a:r>
              <a:rPr lang="hu-HU" altLang="hu-HU" b="1" dirty="0" smtClean="0"/>
              <a:t> von Prof. Pál </a:t>
            </a:r>
            <a:r>
              <a:rPr lang="hu-HU" altLang="hu-HU" b="1" dirty="0" err="1" smtClean="0"/>
              <a:t>Röhlich</a:t>
            </a:r>
            <a:r>
              <a:rPr lang="hu-HU" altLang="hu-HU" b="1" dirty="0" smtClean="0"/>
              <a:t>, Dr. Orsolya Kántor</a:t>
            </a:r>
          </a:p>
        </p:txBody>
      </p:sp>
    </p:spTree>
    <p:extLst>
      <p:ext uri="{BB962C8B-B14F-4D97-AF65-F5344CB8AC3E}">
        <p14:creationId xmlns:p14="http://schemas.microsoft.com/office/powerpoint/2010/main" val="41438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olvasás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989138"/>
            <a:ext cx="2317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eolvasás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11525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eolvasás0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73238"/>
            <a:ext cx="17145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58888" y="5445125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Mikrotubulus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67175" y="558958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Mikrofilament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407150" y="551656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b="1"/>
              <a:t>Intermediärfilament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6013" y="4762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Molekularer Aufbau der cytoskeletalen Strukturen</a:t>
            </a:r>
          </a:p>
        </p:txBody>
      </p:sp>
      <p:pic>
        <p:nvPicPr>
          <p:cNvPr id="10" name="Picture 2" descr="D:\Dokumentumok\Dropbox\2017\ea\Zellbiologie\Rohlich-Pal_ger_Cytoskelett__Mikrotubuli-Mik.jpg"/>
          <p:cNvPicPr>
            <a:picLocks noChangeAspect="1" noChangeArrowheads="1"/>
          </p:cNvPicPr>
          <p:nvPr/>
        </p:nvPicPr>
        <p:blipFill>
          <a:blip r:embed="rId5" cstate="print"/>
          <a:srcRect l="9526" r="4741" b="8467"/>
          <a:stretch>
            <a:fillRect/>
          </a:stretch>
        </p:blipFill>
        <p:spPr bwMode="auto">
          <a:xfrm>
            <a:off x="467544" y="0"/>
            <a:ext cx="8388424" cy="671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8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3059113" y="333375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 smtClean="0">
                <a:solidFill>
                  <a:schemeClr val="accent2"/>
                </a:solidFill>
                <a:latin typeface="Comic Sans MS" pitchFamily="66" charset="0"/>
              </a:rPr>
              <a:t>1. </a:t>
            </a:r>
            <a:r>
              <a:rPr lang="hu-HU" altLang="hu-HU" sz="2000" b="1" dirty="0" err="1" smtClean="0">
                <a:solidFill>
                  <a:schemeClr val="accent2"/>
                </a:solidFill>
                <a:latin typeface="Comic Sans MS" pitchFamily="66" charset="0"/>
              </a:rPr>
              <a:t>Mikrotubuli</a:t>
            </a:r>
            <a:r>
              <a:rPr lang="hu-HU" altLang="hu-HU" sz="20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hu-HU" altLang="hu-HU" sz="2000" b="1" dirty="0">
                <a:solidFill>
                  <a:schemeClr val="accent2"/>
                </a:solidFill>
                <a:latin typeface="Comic Sans MS" pitchFamily="66" charset="0"/>
              </a:rPr>
              <a:t>(MT)</a:t>
            </a:r>
          </a:p>
        </p:txBody>
      </p:sp>
      <p:pic>
        <p:nvPicPr>
          <p:cNvPr id="4099" name="Picture 6" descr="MTmols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484346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39750" y="908050"/>
            <a:ext cx="84248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Molekulare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Struktur</a:t>
            </a:r>
            <a:r>
              <a:rPr lang="hu-HU" altLang="hu-HU" sz="1400" dirty="0">
                <a:solidFill>
                  <a:srgbClr val="660033"/>
                </a:solidFill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Baustein</a:t>
            </a:r>
            <a:r>
              <a:rPr lang="hu-HU" altLang="hu-HU" sz="1400" dirty="0">
                <a:latin typeface="Calibri" pitchFamily="34" charset="0"/>
              </a:rPr>
              <a:t>: </a:t>
            </a:r>
            <a:r>
              <a:rPr lang="hu-HU" altLang="hu-HU" sz="1200" b="1" dirty="0" err="1">
                <a:latin typeface="Calibri" pitchFamily="34" charset="0"/>
              </a:rPr>
              <a:t>Tubulin-Dimer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el-GR" altLang="hu-HU" sz="1200" dirty="0" smtClean="0">
                <a:latin typeface="Calibri" pitchFamily="34" charset="0"/>
                <a:cs typeface="Arial" charset="0"/>
              </a:rPr>
              <a:t>α</a:t>
            </a:r>
            <a:r>
              <a:rPr lang="hu-HU" altLang="hu-HU" sz="1200" dirty="0" smtClean="0">
                <a:latin typeface="Calibri" pitchFamily="34" charset="0"/>
                <a:cs typeface="Arial" charset="0"/>
              </a:rPr>
              <a:t>, </a:t>
            </a:r>
            <a:r>
              <a:rPr lang="el-GR" altLang="hu-HU" sz="1200" dirty="0">
                <a:latin typeface="Calibri" pitchFamily="34" charset="0"/>
                <a:cs typeface="Arial" charset="0"/>
              </a:rPr>
              <a:t>β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tubulin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,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globuläre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Proteine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, GTP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gebunden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dirty="0">
                <a:latin typeface="Calibri" pitchFamily="34" charset="0"/>
                <a:cs typeface="Arial" charset="0"/>
              </a:rPr>
              <a:t>		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Kette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aus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Dimeren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: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Protofilament</a:t>
            </a:r>
            <a:endParaRPr lang="hu-HU" altLang="hu-HU" sz="1200" b="1" dirty="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dirty="0">
                <a:latin typeface="Calibri" pitchFamily="34" charset="0"/>
                <a:cs typeface="Arial" charset="0"/>
              </a:rPr>
              <a:t>		13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Protofilamente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bilden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eine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zylindrische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leere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Struktur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: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Mikrotubulus</a:t>
            </a:r>
            <a:endParaRPr lang="hu-HU" altLang="hu-HU" sz="1200" b="1" dirty="0"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  <a:cs typeface="Arial" charset="0"/>
              </a:rPr>
              <a:t>Polarisierte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  <a:cs typeface="Arial" charset="0"/>
              </a:rPr>
              <a:t>Struktur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  <a:cs typeface="Arial" charset="0"/>
              </a:rPr>
              <a:t>:</a:t>
            </a:r>
            <a:r>
              <a:rPr lang="hu-HU" altLang="hu-HU" sz="1400" b="1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- </a:t>
            </a:r>
            <a:r>
              <a:rPr lang="hu-HU" altLang="hu-HU" sz="1200" b="1" dirty="0" err="1">
                <a:latin typeface="Calibri" pitchFamily="34" charset="0"/>
                <a:cs typeface="Arial" charset="0"/>
              </a:rPr>
              <a:t>Ende</a:t>
            </a:r>
            <a:r>
              <a:rPr lang="hu-HU" altLang="hu-HU" sz="1200" b="1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(</a:t>
            </a:r>
            <a:r>
              <a:rPr lang="hu-HU" altLang="hu-HU" sz="1200" dirty="0" err="1">
                <a:latin typeface="Calibri" pitchFamily="34" charset="0"/>
                <a:cs typeface="Arial" charset="0"/>
              </a:rPr>
              <a:t>freie</a:t>
            </a:r>
            <a:r>
              <a:rPr lang="hu-HU" altLang="hu-HU" sz="1200" dirty="0">
                <a:latin typeface="Calibri" pitchFamily="34" charset="0"/>
                <a:cs typeface="Arial" charset="0"/>
              </a:rPr>
              <a:t> </a:t>
            </a:r>
            <a:r>
              <a:rPr lang="el-GR" altLang="hu-HU" sz="1200" dirty="0">
                <a:latin typeface="Calibri" pitchFamily="34" charset="0"/>
              </a:rPr>
              <a:t>α</a:t>
            </a:r>
            <a:r>
              <a:rPr lang="hu-HU" altLang="hu-HU" sz="1200" dirty="0" err="1">
                <a:latin typeface="Calibri" pitchFamily="34" charset="0"/>
              </a:rPr>
              <a:t>-Untereinheiten</a:t>
            </a:r>
            <a:r>
              <a:rPr lang="hu-HU" altLang="hu-HU" sz="1200" dirty="0">
                <a:latin typeface="Calibri" pitchFamily="34" charset="0"/>
              </a:rPr>
              <a:t>), </a:t>
            </a:r>
            <a:r>
              <a:rPr lang="hu-HU" altLang="hu-HU" sz="1200" b="1" dirty="0">
                <a:latin typeface="Calibri" pitchFamily="34" charset="0"/>
              </a:rPr>
              <a:t>+ </a:t>
            </a:r>
            <a:r>
              <a:rPr lang="hu-HU" altLang="hu-HU" sz="1200" b="1" dirty="0" err="1">
                <a:latin typeface="Calibri" pitchFamily="34" charset="0"/>
              </a:rPr>
              <a:t>Ende</a:t>
            </a:r>
            <a:r>
              <a:rPr lang="hu-HU" altLang="hu-HU" sz="1200" dirty="0">
                <a:latin typeface="Calibri" pitchFamily="34" charset="0"/>
              </a:rPr>
              <a:t> (</a:t>
            </a:r>
            <a:r>
              <a:rPr lang="hu-HU" altLang="hu-HU" sz="1200" dirty="0" err="1">
                <a:latin typeface="Calibri" pitchFamily="34" charset="0"/>
              </a:rPr>
              <a:t>freie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el-GR" altLang="hu-HU" sz="1200" dirty="0">
                <a:latin typeface="Calibri" pitchFamily="34" charset="0"/>
              </a:rPr>
              <a:t>β</a:t>
            </a:r>
            <a:r>
              <a:rPr lang="hu-HU" altLang="hu-HU" sz="1200" dirty="0" err="1">
                <a:latin typeface="Calibri" pitchFamily="34" charset="0"/>
              </a:rPr>
              <a:t>-Untereinheiten</a:t>
            </a:r>
            <a:r>
              <a:rPr lang="hu-HU" altLang="hu-HU" sz="1200" dirty="0">
                <a:latin typeface="Calibri" pitchFamily="34" charset="0"/>
              </a:rPr>
              <a:t>), </a:t>
            </a:r>
            <a:r>
              <a:rPr lang="hu-HU" altLang="hu-HU" sz="1200" dirty="0" err="1">
                <a:latin typeface="Calibri" pitchFamily="34" charset="0"/>
              </a:rPr>
              <a:t>wächst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schneller</a:t>
            </a:r>
            <a:r>
              <a:rPr lang="hu-HU" altLang="hu-HU" sz="1200" dirty="0">
                <a:latin typeface="Calibri" pitchFamily="34" charset="0"/>
              </a:rPr>
              <a:t> am + </a:t>
            </a:r>
            <a:r>
              <a:rPr lang="hu-HU" altLang="hu-HU" sz="1200" dirty="0" err="1">
                <a:latin typeface="Calibri" pitchFamily="34" charset="0"/>
              </a:rPr>
              <a:t>Ende</a:t>
            </a:r>
            <a:endParaRPr lang="hu-HU" altLang="hu-HU" sz="12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Wachstum</a:t>
            </a:r>
            <a:r>
              <a:rPr lang="hu-HU" altLang="hu-HU" sz="1400" dirty="0">
                <a:solidFill>
                  <a:srgbClr val="990033"/>
                </a:solidFill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neue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GTP-haltige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Dimere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binden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sich</a:t>
            </a:r>
            <a:r>
              <a:rPr lang="hu-HU" altLang="hu-HU" sz="1200" dirty="0">
                <a:latin typeface="Calibri" pitchFamily="34" charset="0"/>
              </a:rPr>
              <a:t> an </a:t>
            </a:r>
            <a:r>
              <a:rPr lang="hu-HU" altLang="hu-HU" sz="1200" dirty="0" err="1">
                <a:latin typeface="Calibri" pitchFamily="34" charset="0"/>
              </a:rPr>
              <a:t>das</a:t>
            </a:r>
            <a:r>
              <a:rPr lang="hu-HU" altLang="hu-HU" sz="1200" dirty="0">
                <a:latin typeface="Calibri" pitchFamily="34" charset="0"/>
              </a:rPr>
              <a:t> + </a:t>
            </a:r>
            <a:r>
              <a:rPr lang="hu-HU" altLang="hu-HU" sz="1200" dirty="0" err="1">
                <a:latin typeface="Calibri" pitchFamily="34" charset="0"/>
              </a:rPr>
              <a:t>Ende</a:t>
            </a:r>
            <a:r>
              <a:rPr lang="hu-HU" altLang="hu-HU" sz="1200" dirty="0">
                <a:latin typeface="Calibri" pitchFamily="34" charset="0"/>
              </a:rPr>
              <a:t>, </a:t>
            </a:r>
            <a:r>
              <a:rPr lang="hu-HU" altLang="hu-HU" sz="1200" dirty="0" err="1">
                <a:latin typeface="Calibri" pitchFamily="34" charset="0"/>
              </a:rPr>
              <a:t>keine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Energie</a:t>
            </a:r>
            <a:r>
              <a:rPr lang="hu-HU" altLang="hu-HU" sz="12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nötig</a:t>
            </a:r>
            <a:r>
              <a:rPr lang="hu-HU" altLang="hu-HU" sz="1200" dirty="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 b="1" dirty="0" err="1">
                <a:solidFill>
                  <a:srgbClr val="990033"/>
                </a:solidFill>
                <a:latin typeface="Calibri" pitchFamily="34" charset="0"/>
              </a:rPr>
              <a:t>Stabilität</a:t>
            </a:r>
            <a:r>
              <a:rPr lang="hu-HU" altLang="hu-HU" sz="1400" b="1" dirty="0">
                <a:solidFill>
                  <a:srgbClr val="990033"/>
                </a:solidFill>
                <a:latin typeface="Calibri" pitchFamily="34" charset="0"/>
              </a:rPr>
              <a:t>: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200" dirty="0" err="1">
                <a:latin typeface="Calibri" pitchFamily="34" charset="0"/>
              </a:rPr>
              <a:t>Tubulin-Dimer</a:t>
            </a:r>
            <a:r>
              <a:rPr lang="hu-HU" altLang="hu-HU" sz="1200" dirty="0">
                <a:latin typeface="Calibri" pitchFamily="34" charset="0"/>
              </a:rPr>
              <a:t> stabil </a:t>
            </a:r>
            <a:r>
              <a:rPr lang="hu-HU" altLang="hu-HU" sz="1200" dirty="0" err="1">
                <a:latin typeface="Calibri" pitchFamily="34" charset="0"/>
              </a:rPr>
              <a:t>nur</a:t>
            </a:r>
            <a:r>
              <a:rPr lang="hu-HU" altLang="hu-HU" sz="1200" dirty="0">
                <a:latin typeface="Calibri" pitchFamily="34" charset="0"/>
              </a:rPr>
              <a:t> mit der </a:t>
            </a:r>
            <a:r>
              <a:rPr lang="hu-HU" altLang="hu-HU" sz="1200" b="1" dirty="0" err="1">
                <a:latin typeface="Calibri" pitchFamily="34" charset="0"/>
              </a:rPr>
              <a:t>GTP-gebundenen</a:t>
            </a:r>
            <a:r>
              <a:rPr lang="hu-HU" altLang="hu-HU" sz="1200" b="1" dirty="0">
                <a:latin typeface="Calibri" pitchFamily="34" charset="0"/>
              </a:rPr>
              <a:t> </a:t>
            </a:r>
            <a:r>
              <a:rPr lang="el-GR" altLang="hu-HU" sz="1200" b="1" dirty="0">
                <a:latin typeface="Calibri" pitchFamily="34" charset="0"/>
              </a:rPr>
              <a:t>β</a:t>
            </a:r>
            <a:r>
              <a:rPr lang="hu-HU" altLang="hu-HU" sz="1200" b="1" dirty="0" err="1" smtClean="0">
                <a:latin typeface="Calibri" pitchFamily="34" charset="0"/>
              </a:rPr>
              <a:t>-Untereinheit</a:t>
            </a:r>
            <a:endParaRPr lang="el-GR" altLang="hu-HU" sz="1200" b="1" dirty="0">
              <a:latin typeface="Calibri" pitchFamily="34" charset="0"/>
            </a:endParaRP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68313" y="3068638"/>
            <a:ext cx="280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400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>
            <a:off x="1258888" y="3141663"/>
            <a:ext cx="360362" cy="5032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403350" y="2924175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 b="1"/>
              <a:t>GTP</a:t>
            </a:r>
          </a:p>
        </p:txBody>
      </p:sp>
      <p:sp>
        <p:nvSpPr>
          <p:cNvPr id="4111" name="Rectangle 26"/>
          <p:cNvSpPr>
            <a:spLocks noChangeArrowheads="1"/>
          </p:cNvSpPr>
          <p:nvPr/>
        </p:nvSpPr>
        <p:spPr bwMode="auto">
          <a:xfrm>
            <a:off x="2195513" y="4005263"/>
            <a:ext cx="792162" cy="14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Protofilament</a:t>
            </a:r>
            <a:endParaRPr lang="hu-HU" altLang="hu-HU" sz="800" dirty="0"/>
          </a:p>
        </p:txBody>
      </p:sp>
      <p:pic>
        <p:nvPicPr>
          <p:cNvPr id="1026" name="Picture 2" descr="D:\Dokumentumok\Dropbox\2017\ea\Zellbiologie\Rohlich-Pal_ger_Cytoskelett__Mikrotubuli-Mik.jpg"/>
          <p:cNvPicPr>
            <a:picLocks noChangeAspect="1" noChangeArrowheads="1"/>
          </p:cNvPicPr>
          <p:nvPr/>
        </p:nvPicPr>
        <p:blipFill>
          <a:blip r:embed="rId3" cstate="print"/>
          <a:srcRect l="9526" r="4741" b="8467"/>
          <a:stretch>
            <a:fillRect/>
          </a:stretch>
        </p:blipFill>
        <p:spPr bwMode="auto">
          <a:xfrm>
            <a:off x="7019928" y="0"/>
            <a:ext cx="2124072" cy="1700808"/>
          </a:xfrm>
          <a:prstGeom prst="rect">
            <a:avLst/>
          </a:prstGeom>
          <a:noFill/>
        </p:spPr>
      </p:pic>
      <p:sp>
        <p:nvSpPr>
          <p:cNvPr id="18" name="Szövegdoboz 4"/>
          <p:cNvSpPr txBox="1">
            <a:spLocks noChangeArrowheads="1"/>
          </p:cNvSpPr>
          <p:nvPr/>
        </p:nvSpPr>
        <p:spPr bwMode="auto">
          <a:xfrm>
            <a:off x="5724128" y="4221088"/>
            <a:ext cx="32403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1400" dirty="0" smtClean="0"/>
              <a:t>→</a:t>
            </a:r>
            <a:r>
              <a:rPr lang="hu-HU" altLang="hu-HU" sz="1400" b="1" dirty="0" err="1"/>
              <a:t>Schienensystem</a:t>
            </a:r>
            <a:r>
              <a:rPr lang="hu-HU" altLang="hu-HU" sz="1400" dirty="0"/>
              <a:t>, </a:t>
            </a:r>
            <a:r>
              <a:rPr lang="hu-HU" altLang="hu-HU" sz="1400" dirty="0" err="1"/>
              <a:t>intrazell</a:t>
            </a:r>
            <a:r>
              <a:rPr lang="hu-HU" altLang="hu-HU" sz="1400" dirty="0"/>
              <a:t>. </a:t>
            </a:r>
            <a:r>
              <a:rPr lang="hu-HU" altLang="hu-HU" sz="1400" dirty="0" err="1"/>
              <a:t>Transport</a:t>
            </a:r>
            <a:r>
              <a:rPr lang="hu-HU" altLang="hu-HU" sz="1400" dirty="0"/>
              <a:t> von </a:t>
            </a:r>
            <a:r>
              <a:rPr lang="hu-HU" altLang="hu-HU" sz="1400" dirty="0" err="1"/>
              <a:t>Organellen</a:t>
            </a:r>
            <a:endParaRPr lang="hu-HU" altLang="hu-HU" sz="1400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1400" dirty="0" err="1"/>
              <a:t>Bildung</a:t>
            </a:r>
            <a:r>
              <a:rPr lang="hu-HU" altLang="hu-HU" sz="1400" dirty="0"/>
              <a:t> </a:t>
            </a:r>
            <a:r>
              <a:rPr lang="hu-HU" altLang="hu-HU" sz="1400" dirty="0" err="1"/>
              <a:t>komplexer</a:t>
            </a:r>
            <a:r>
              <a:rPr lang="hu-HU" altLang="hu-HU" sz="1400" dirty="0"/>
              <a:t> </a:t>
            </a:r>
            <a:r>
              <a:rPr lang="hu-HU" altLang="hu-HU" sz="1400" dirty="0" err="1"/>
              <a:t>Aggregaten</a:t>
            </a:r>
            <a:r>
              <a:rPr lang="hu-HU" altLang="hu-HU" sz="1400" dirty="0"/>
              <a:t>: </a:t>
            </a:r>
            <a:r>
              <a:rPr lang="hu-HU" altLang="hu-HU" sz="1400" b="1" dirty="0" err="1"/>
              <a:t>Zentriol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Basalkörper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Teilungsspindel</a:t>
            </a:r>
            <a:r>
              <a:rPr lang="hu-HU" altLang="hu-HU" sz="1400" b="1" dirty="0"/>
              <a:t>, </a:t>
            </a:r>
            <a:r>
              <a:rPr lang="hu-HU" altLang="hu-HU" sz="1400" b="1" dirty="0" err="1"/>
              <a:t>Zilien</a:t>
            </a:r>
            <a:r>
              <a:rPr lang="hu-HU" altLang="hu-HU" sz="1400" dirty="0"/>
              <a:t>, </a:t>
            </a:r>
            <a:r>
              <a:rPr lang="hu-HU" altLang="hu-HU" sz="1400" dirty="0" err="1" smtClean="0"/>
              <a:t>Flagellen</a:t>
            </a:r>
            <a:endParaRPr lang="hu-HU" altLang="hu-HU" sz="1400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sz="1400" dirty="0" smtClean="0"/>
              <a:t> </a:t>
            </a:r>
            <a:r>
              <a:rPr lang="hu-HU" altLang="hu-HU" sz="1400" dirty="0" err="1" smtClean="0"/>
              <a:t>Entspringen</a:t>
            </a:r>
            <a:r>
              <a:rPr lang="hu-HU" altLang="hu-HU" sz="1400" dirty="0" smtClean="0"/>
              <a:t> </a:t>
            </a:r>
            <a:r>
              <a:rPr lang="hu-HU" altLang="hu-HU" sz="1400" dirty="0" err="1"/>
              <a:t>aus</a:t>
            </a:r>
            <a:r>
              <a:rPr lang="hu-HU" altLang="hu-HU" sz="1400" dirty="0"/>
              <a:t> </a:t>
            </a:r>
            <a:r>
              <a:rPr lang="hu-HU" altLang="hu-HU" sz="1400" dirty="0" err="1"/>
              <a:t>dem</a:t>
            </a:r>
            <a:r>
              <a:rPr lang="hu-HU" altLang="hu-HU" sz="1400" dirty="0"/>
              <a:t> </a:t>
            </a:r>
            <a:r>
              <a:rPr lang="hu-HU" altLang="hu-HU" sz="1400" dirty="0" err="1"/>
              <a:t>Zentrosom</a:t>
            </a:r>
            <a:r>
              <a:rPr lang="hu-HU" altLang="hu-HU" sz="1400" dirty="0"/>
              <a:t> (MTOC</a:t>
            </a:r>
            <a:r>
              <a:rPr lang="hu-HU" altLang="hu-HU" sz="1400" dirty="0" smtClean="0"/>
              <a:t>)</a:t>
            </a:r>
            <a:endParaRPr lang="hu-HU" altLang="hu-HU" dirty="0"/>
          </a:p>
        </p:txBody>
      </p:sp>
      <p:sp>
        <p:nvSpPr>
          <p:cNvPr id="19" name="Téglalap 18"/>
          <p:cNvSpPr/>
          <p:nvPr/>
        </p:nvSpPr>
        <p:spPr>
          <a:xfrm>
            <a:off x="7020272" y="260648"/>
            <a:ext cx="72008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277813" y="-242888"/>
            <a:ext cx="8686800" cy="1143001"/>
          </a:xfrm>
        </p:spPr>
        <p:txBody>
          <a:bodyPr/>
          <a:lstStyle/>
          <a:p>
            <a:r>
              <a:rPr lang="hu-HU" altLang="hu-HU" sz="4000" b="1" smtClean="0"/>
              <a:t>Dynamische Instabilität der Mikrotubuli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20713"/>
            <a:ext cx="2808288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241925"/>
            <a:ext cx="28813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zövegdoboz 6"/>
          <p:cNvSpPr txBox="1">
            <a:spLocks noChangeArrowheads="1"/>
          </p:cNvSpPr>
          <p:nvPr/>
        </p:nvSpPr>
        <p:spPr bwMode="auto">
          <a:xfrm>
            <a:off x="3347864" y="1124744"/>
            <a:ext cx="54737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1400" dirty="0" err="1"/>
              <a:t>Mikrotubuli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sind</a:t>
            </a:r>
            <a:r>
              <a:rPr lang="hu-HU" altLang="hu-HU" sz="1400" dirty="0"/>
              <a:t> </a:t>
            </a:r>
            <a:r>
              <a:rPr lang="hu-HU" altLang="hu-HU" sz="1400" dirty="0" err="1"/>
              <a:t>in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ständigem</a:t>
            </a:r>
            <a:r>
              <a:rPr lang="hu-HU" altLang="hu-HU" sz="1400" dirty="0"/>
              <a:t> </a:t>
            </a:r>
            <a:r>
              <a:rPr lang="hu-HU" altLang="hu-HU" sz="1400" dirty="0" err="1"/>
              <a:t>Auf-</a:t>
            </a:r>
            <a:r>
              <a:rPr lang="hu-HU" altLang="hu-HU" sz="1400" dirty="0"/>
              <a:t> und </a:t>
            </a:r>
            <a:r>
              <a:rPr lang="hu-HU" altLang="hu-HU" sz="1400" dirty="0" err="1"/>
              <a:t>Abbau</a:t>
            </a:r>
            <a:r>
              <a:rPr lang="hu-HU" altLang="hu-HU" sz="1400" dirty="0"/>
              <a:t> →</a:t>
            </a:r>
            <a:r>
              <a:rPr lang="hu-HU" altLang="hu-HU" sz="1400" dirty="0" err="1"/>
              <a:t>schnelle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Umformung</a:t>
            </a:r>
            <a:endParaRPr lang="hu-HU" altLang="hu-HU" sz="1400" dirty="0"/>
          </a:p>
          <a:p>
            <a:pPr eaLnBrk="1" hangingPunct="1"/>
            <a:endParaRPr lang="hu-HU" altLang="hu-HU" sz="1400" dirty="0"/>
          </a:p>
          <a:p>
            <a:pPr eaLnBrk="1" hangingPunct="1">
              <a:lnSpc>
                <a:spcPct val="150000"/>
              </a:lnSpc>
            </a:pPr>
            <a:r>
              <a:rPr lang="hu-HU" altLang="hu-HU" sz="1400" dirty="0" err="1"/>
              <a:t>Tubulin</a:t>
            </a:r>
            <a:r>
              <a:rPr lang="hu-HU" altLang="hu-HU" sz="1400" dirty="0"/>
              <a:t> </a:t>
            </a:r>
            <a:r>
              <a:rPr lang="hu-HU" altLang="hu-HU" sz="1400" dirty="0" err="1"/>
              <a:t>Dimere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können</a:t>
            </a:r>
            <a:r>
              <a:rPr lang="hu-HU" altLang="hu-HU" sz="1400" dirty="0"/>
              <a:t> GTP </a:t>
            </a:r>
            <a:r>
              <a:rPr lang="hu-HU" altLang="hu-HU" sz="1400" dirty="0" err="1"/>
              <a:t>binden</a:t>
            </a:r>
            <a:r>
              <a:rPr lang="hu-HU" altLang="hu-HU" sz="1400" dirty="0"/>
              <a:t>→ </a:t>
            </a:r>
            <a:r>
              <a:rPr lang="hu-HU" altLang="hu-HU" sz="1400" dirty="0" err="1"/>
              <a:t>feste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Bindung</a:t>
            </a:r>
            <a:r>
              <a:rPr lang="hu-HU" altLang="hu-HU" sz="1400" dirty="0"/>
              <a:t> </a:t>
            </a:r>
            <a:r>
              <a:rPr lang="hu-HU" altLang="hu-HU" sz="1400" dirty="0" err="1"/>
              <a:t>zwischen</a:t>
            </a:r>
            <a:r>
              <a:rPr lang="hu-HU" altLang="hu-HU" sz="1400" dirty="0"/>
              <a:t> den </a:t>
            </a:r>
            <a:r>
              <a:rPr lang="hu-HU" altLang="hu-HU" sz="1400" dirty="0" err="1"/>
              <a:t>Dimeren</a:t>
            </a:r>
            <a:r>
              <a:rPr lang="hu-HU" altLang="hu-HU" sz="1400" dirty="0"/>
              <a:t> → </a:t>
            </a:r>
            <a:r>
              <a:rPr lang="hu-HU" altLang="hu-HU" sz="1400" dirty="0" err="1"/>
              <a:t>Mikrotubulus</a:t>
            </a:r>
            <a:r>
              <a:rPr lang="hu-HU" altLang="hu-HU" sz="1400" dirty="0"/>
              <a:t> </a:t>
            </a:r>
            <a:r>
              <a:rPr lang="hu-HU" altLang="hu-HU" sz="1400" dirty="0" err="1"/>
              <a:t>wächst</a:t>
            </a:r>
            <a:r>
              <a:rPr lang="hu-HU" altLang="hu-HU" sz="1400" dirty="0"/>
              <a:t>, am + </a:t>
            </a:r>
            <a:r>
              <a:rPr lang="hu-HU" altLang="hu-HU" sz="1400" dirty="0" err="1"/>
              <a:t>Ende</a:t>
            </a:r>
            <a:r>
              <a:rPr lang="hu-HU" altLang="hu-HU" sz="1400" dirty="0"/>
              <a:t>: „</a:t>
            </a:r>
            <a:r>
              <a:rPr lang="hu-HU" altLang="hu-HU" sz="1400" dirty="0" err="1"/>
              <a:t>GTP-Kappe</a:t>
            </a:r>
            <a:r>
              <a:rPr lang="hu-HU" altLang="hu-HU" sz="1400" dirty="0"/>
              <a:t>”</a:t>
            </a:r>
          </a:p>
          <a:p>
            <a:pPr eaLnBrk="1" hangingPunct="1"/>
            <a:endParaRPr lang="hu-HU" altLang="hu-HU" dirty="0"/>
          </a:p>
        </p:txBody>
      </p:sp>
      <p:sp>
        <p:nvSpPr>
          <p:cNvPr id="9222" name="Szövegdoboz 7"/>
          <p:cNvSpPr txBox="1">
            <a:spLocks noChangeArrowheads="1"/>
          </p:cNvSpPr>
          <p:nvPr/>
        </p:nvSpPr>
        <p:spPr bwMode="auto">
          <a:xfrm>
            <a:off x="3419872" y="3573016"/>
            <a:ext cx="5111750" cy="16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sz="1400" dirty="0" err="1"/>
              <a:t>Wenn</a:t>
            </a:r>
            <a:r>
              <a:rPr lang="hu-HU" altLang="hu-HU" sz="1400" dirty="0"/>
              <a:t> der </a:t>
            </a:r>
            <a:r>
              <a:rPr lang="hu-HU" altLang="hu-HU" sz="1400" dirty="0" err="1"/>
              <a:t>Einbau</a:t>
            </a:r>
            <a:r>
              <a:rPr lang="hu-HU" altLang="hu-HU" sz="1400" dirty="0"/>
              <a:t> von </a:t>
            </a:r>
            <a:r>
              <a:rPr lang="hu-HU" altLang="hu-HU" sz="1400" dirty="0" err="1"/>
              <a:t>GTP-bindende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Tubulin</a:t>
            </a:r>
            <a:r>
              <a:rPr lang="hu-HU" altLang="hu-HU" sz="1400" dirty="0"/>
              <a:t> </a:t>
            </a:r>
            <a:r>
              <a:rPr lang="hu-HU" altLang="hu-HU" sz="1400" dirty="0" err="1"/>
              <a:t>Dimere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langsamer</a:t>
            </a:r>
            <a:r>
              <a:rPr lang="hu-HU" altLang="hu-HU" sz="1400" dirty="0"/>
              <a:t> </a:t>
            </a:r>
            <a:r>
              <a:rPr lang="hu-HU" altLang="hu-HU" sz="1400" dirty="0" err="1"/>
              <a:t>läuft</a:t>
            </a:r>
            <a:r>
              <a:rPr lang="hu-HU" altLang="hu-HU" sz="1400" dirty="0"/>
              <a:t>, </a:t>
            </a:r>
            <a:r>
              <a:rPr lang="hu-HU" altLang="hu-HU" sz="1400" dirty="0" err="1"/>
              <a:t>als</a:t>
            </a:r>
            <a:r>
              <a:rPr lang="hu-HU" altLang="hu-HU" sz="1400" dirty="0"/>
              <a:t> die </a:t>
            </a:r>
            <a:r>
              <a:rPr lang="hu-HU" altLang="hu-HU" sz="1400" dirty="0" err="1"/>
              <a:t>spontane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GTP-Hydrolyse</a:t>
            </a:r>
            <a:r>
              <a:rPr lang="hu-HU" altLang="hu-HU" sz="1400" dirty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400" dirty="0"/>
              <a:t>Am + </a:t>
            </a:r>
            <a:r>
              <a:rPr lang="hu-HU" altLang="hu-HU" sz="1400" dirty="0" err="1"/>
              <a:t>Ende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sind</a:t>
            </a:r>
            <a:r>
              <a:rPr lang="hu-HU" altLang="hu-HU" sz="1400" dirty="0"/>
              <a:t> </a:t>
            </a:r>
            <a:r>
              <a:rPr lang="hu-HU" altLang="hu-HU" sz="1400" dirty="0" err="1"/>
              <a:t>Dimere</a:t>
            </a:r>
            <a:r>
              <a:rPr lang="hu-HU" altLang="hu-HU" sz="1400" dirty="0"/>
              <a:t>, die GDP </a:t>
            </a:r>
            <a:r>
              <a:rPr lang="hu-HU" altLang="hu-HU" sz="1400" dirty="0" err="1"/>
              <a:t>binden</a:t>
            </a:r>
            <a:r>
              <a:rPr lang="hu-HU" altLang="hu-HU" sz="1400" dirty="0"/>
              <a:t> → </a:t>
            </a:r>
            <a:r>
              <a:rPr lang="hu-HU" altLang="hu-HU" sz="1400" dirty="0" err="1"/>
              <a:t>weniger</a:t>
            </a:r>
            <a:r>
              <a:rPr lang="hu-HU" altLang="hu-HU" sz="1400" dirty="0"/>
              <a:t> </a:t>
            </a:r>
            <a:r>
              <a:rPr lang="hu-HU" altLang="hu-HU" sz="1400" dirty="0" err="1"/>
              <a:t>feste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Bindung</a:t>
            </a:r>
            <a:r>
              <a:rPr lang="hu-HU" altLang="hu-HU" sz="1400" dirty="0"/>
              <a:t> → </a:t>
            </a:r>
            <a:r>
              <a:rPr lang="hu-HU" altLang="hu-HU" sz="1400" dirty="0" err="1"/>
              <a:t>Dimere</a:t>
            </a:r>
            <a:r>
              <a:rPr lang="hu-HU" altLang="hu-HU" sz="1400" dirty="0"/>
              <a:t> </a:t>
            </a:r>
            <a:r>
              <a:rPr lang="hu-HU" altLang="hu-HU" sz="1400" dirty="0" err="1"/>
              <a:t>dissoziieren</a:t>
            </a:r>
            <a:r>
              <a:rPr lang="hu-HU" altLang="hu-HU" sz="1400" dirty="0"/>
              <a:t> </a:t>
            </a:r>
            <a:r>
              <a:rPr lang="hu-HU" altLang="hu-HU" sz="1400" dirty="0" err="1"/>
              <a:t>vom</a:t>
            </a:r>
            <a:r>
              <a:rPr lang="hu-HU" altLang="hu-HU" sz="1400" dirty="0"/>
              <a:t> </a:t>
            </a:r>
            <a:r>
              <a:rPr lang="hu-HU" altLang="hu-HU" sz="1400" dirty="0" err="1"/>
              <a:t>Mikrotubulus</a:t>
            </a:r>
            <a:r>
              <a:rPr lang="hu-HU" altLang="hu-HU" sz="1400" dirty="0"/>
              <a:t>  → </a:t>
            </a:r>
            <a:r>
              <a:rPr lang="hu-HU" altLang="hu-HU" sz="1400" dirty="0" err="1"/>
              <a:t>Mikrotubulus</a:t>
            </a:r>
            <a:r>
              <a:rPr lang="hu-HU" altLang="hu-HU" sz="1400" dirty="0"/>
              <a:t> </a:t>
            </a:r>
            <a:r>
              <a:rPr lang="hu-HU" altLang="hu-HU" sz="1400" dirty="0" err="1"/>
              <a:t>schrumpft</a:t>
            </a:r>
            <a:endParaRPr lang="hu-HU" altLang="hu-HU" sz="14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55976" y="2780928"/>
            <a:ext cx="331311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100" dirty="0" smtClean="0">
                <a:solidFill>
                  <a:srgbClr val="000066"/>
                </a:solidFill>
                <a:latin typeface="Calibri" pitchFamily="34" charset="0"/>
              </a:rPr>
              <a:t>GTP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ist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langsam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in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GDP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hydrolysiert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damit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kann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die </a:t>
            </a:r>
            <a:r>
              <a:rPr lang="el-GR" altLang="hu-HU" sz="1100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β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-Untereinheit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kein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neues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Tubulin-Dimer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binden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, der MT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ist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vom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+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Ende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aus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schnell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hu-HU" altLang="hu-HU" sz="1100" dirty="0" err="1">
                <a:solidFill>
                  <a:srgbClr val="000066"/>
                </a:solidFill>
                <a:latin typeface="Calibri" pitchFamily="34" charset="0"/>
              </a:rPr>
              <a:t>abgebaut</a:t>
            </a:r>
            <a:r>
              <a:rPr lang="hu-HU" altLang="hu-HU" sz="1100" dirty="0">
                <a:solidFill>
                  <a:srgbClr val="000066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555875" y="333375"/>
            <a:ext cx="3960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solidFill>
                  <a:schemeClr val="accent2"/>
                </a:solidFill>
                <a:latin typeface="Comic Sans MS" pitchFamily="66" charset="0"/>
              </a:rPr>
              <a:t>Cytocentrum (Centrosom)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11560" y="764704"/>
            <a:ext cx="58324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 err="1">
                <a:latin typeface="Calibri" pitchFamily="34" charset="0"/>
              </a:rPr>
              <a:t>Zellorganell</a:t>
            </a:r>
            <a:r>
              <a:rPr lang="hu-HU" altLang="hu-HU" sz="1600" dirty="0">
                <a:latin typeface="Calibri" pitchFamily="34" charset="0"/>
              </a:rPr>
              <a:t> </a:t>
            </a:r>
            <a:r>
              <a:rPr lang="hu-HU" altLang="hu-HU" sz="1600" dirty="0" err="1">
                <a:latin typeface="Calibri" pitchFamily="34" charset="0"/>
              </a:rPr>
              <a:t>neben</a:t>
            </a:r>
            <a:r>
              <a:rPr lang="hu-HU" altLang="hu-HU" sz="1600" dirty="0">
                <a:latin typeface="Calibri" pitchFamily="34" charset="0"/>
              </a:rPr>
              <a:t> </a:t>
            </a:r>
            <a:r>
              <a:rPr lang="hu-HU" altLang="hu-HU" sz="1600" dirty="0" err="1">
                <a:latin typeface="Calibri" pitchFamily="34" charset="0"/>
              </a:rPr>
              <a:t>dem</a:t>
            </a:r>
            <a:r>
              <a:rPr lang="hu-HU" altLang="hu-HU" sz="1600" dirty="0">
                <a:latin typeface="Calibri" pitchFamily="34" charset="0"/>
              </a:rPr>
              <a:t> </a:t>
            </a:r>
            <a:r>
              <a:rPr lang="hu-HU" altLang="hu-HU" sz="1600" dirty="0" err="1">
                <a:latin typeface="Calibri" pitchFamily="34" charset="0"/>
              </a:rPr>
              <a:t>Zellkern</a:t>
            </a:r>
            <a:r>
              <a:rPr lang="hu-HU" altLang="hu-HU" sz="1600" dirty="0">
                <a:latin typeface="Calibri" pitchFamily="34" charset="0"/>
              </a:rPr>
              <a:t>. </a:t>
            </a:r>
            <a:r>
              <a:rPr lang="hu-HU" altLang="hu-HU" sz="1600" dirty="0" err="1">
                <a:latin typeface="Calibri" pitchFamily="34" charset="0"/>
              </a:rPr>
              <a:t>Teile</a:t>
            </a:r>
            <a:r>
              <a:rPr lang="hu-HU" altLang="hu-HU" sz="1600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 dirty="0">
                <a:solidFill>
                  <a:srgbClr val="CC0000"/>
                </a:solidFill>
                <a:latin typeface="Calibri" pitchFamily="34" charset="0"/>
              </a:rPr>
              <a:t>1. MTOC</a:t>
            </a:r>
            <a:r>
              <a:rPr lang="hu-HU" altLang="hu-HU" sz="1600" dirty="0">
                <a:latin typeface="Calibri" pitchFamily="34" charset="0"/>
              </a:rPr>
              <a:t> </a:t>
            </a:r>
            <a:r>
              <a:rPr lang="hu-HU" altLang="hu-HU" sz="1400" dirty="0">
                <a:latin typeface="Calibri" pitchFamily="34" charset="0"/>
              </a:rPr>
              <a:t>(</a:t>
            </a:r>
            <a:r>
              <a:rPr lang="hu-HU" altLang="hu-HU" sz="1400" b="1" dirty="0" err="1">
                <a:latin typeface="Calibri" pitchFamily="34" charset="0"/>
              </a:rPr>
              <a:t>MT</a:t>
            </a:r>
            <a:r>
              <a:rPr lang="hu-HU" altLang="hu-HU" sz="1400" dirty="0" err="1">
                <a:latin typeface="Calibri" pitchFamily="34" charset="0"/>
              </a:rPr>
              <a:t>-</a:t>
            </a:r>
            <a:r>
              <a:rPr lang="hu-HU" altLang="hu-HU" sz="1400" b="1" dirty="0" err="1">
                <a:latin typeface="Calibri" pitchFamily="34" charset="0"/>
              </a:rPr>
              <a:t>o</a:t>
            </a:r>
            <a:r>
              <a:rPr lang="hu-HU" altLang="hu-HU" sz="1400" dirty="0" err="1">
                <a:latin typeface="Calibri" pitchFamily="34" charset="0"/>
              </a:rPr>
              <a:t>rganisierendes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b="1" dirty="0">
                <a:latin typeface="Calibri" pitchFamily="34" charset="0"/>
              </a:rPr>
              <a:t>C</a:t>
            </a:r>
            <a:r>
              <a:rPr lang="hu-HU" altLang="hu-HU" sz="1400" dirty="0">
                <a:latin typeface="Calibri" pitchFamily="34" charset="0"/>
              </a:rPr>
              <a:t>entrum), </a:t>
            </a:r>
            <a:r>
              <a:rPr lang="hu-HU" altLang="hu-HU" sz="1400" dirty="0" err="1">
                <a:latin typeface="Calibri" pitchFamily="34" charset="0"/>
              </a:rPr>
              <a:t>Cytoplasmabezirk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Centromatrix</a:t>
            </a:r>
            <a:r>
              <a:rPr lang="hu-HU" altLang="hu-HU" sz="1400" dirty="0">
                <a:latin typeface="Calibri" pitchFamily="34" charset="0"/>
              </a:rPr>
              <a:t>) mit </a:t>
            </a:r>
            <a:r>
              <a:rPr lang="el-GR" altLang="hu-HU" sz="1400" dirty="0">
                <a:latin typeface="Calibri" pitchFamily="34" charset="0"/>
                <a:cs typeface="Arial" charset="0"/>
              </a:rPr>
              <a:t>γ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-tubulin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Ringkomplexen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(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etwa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. 50), von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ihnen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wachsen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die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MTi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in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radiärer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Richtung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aus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, mit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ihren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+ Enden an die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Peripherie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gerichtet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 b="1" dirty="0" smtClean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b="1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hu-HU" altLang="hu-HU" sz="1600" b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hu-HU" altLang="hu-HU" sz="1600" b="1" dirty="0" err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Centriolen</a:t>
            </a:r>
            <a:r>
              <a:rPr lang="hu-HU" altLang="hu-HU" sz="1600" dirty="0">
                <a:latin typeface="Calibri" pitchFamily="34" charset="0"/>
                <a:cs typeface="Arial" charset="0"/>
              </a:rPr>
              <a:t> (2), </a:t>
            </a:r>
            <a:r>
              <a:rPr lang="hu-HU" altLang="hu-HU" sz="1400" dirty="0" err="1">
                <a:latin typeface="Calibri" pitchFamily="34" charset="0"/>
                <a:cs typeface="Arial" charset="0"/>
              </a:rPr>
              <a:t>zylindrische</a:t>
            </a:r>
            <a:r>
              <a:rPr lang="hu-HU" altLang="hu-HU" sz="1400" dirty="0">
                <a:latin typeface="Calibri" pitchFamily="34" charset="0"/>
                <a:cs typeface="Arial" charset="0"/>
              </a:rPr>
              <a:t> </a:t>
            </a:r>
            <a:r>
              <a:rPr lang="hu-HU" altLang="hu-HU" sz="1400" dirty="0" err="1" smtClean="0">
                <a:latin typeface="Calibri" pitchFamily="34" charset="0"/>
                <a:cs typeface="Arial" charset="0"/>
              </a:rPr>
              <a:t>Körperchen</a:t>
            </a:r>
            <a:r>
              <a:rPr lang="hu-HU" altLang="hu-HU" sz="1400" dirty="0" smtClean="0">
                <a:latin typeface="Calibri" pitchFamily="34" charset="0"/>
              </a:rPr>
              <a:t>. </a:t>
            </a:r>
            <a:r>
              <a:rPr lang="hu-HU" altLang="hu-HU" sz="1400" dirty="0">
                <a:latin typeface="Calibri" pitchFamily="34" charset="0"/>
              </a:rPr>
              <a:t>Am </a:t>
            </a:r>
            <a:r>
              <a:rPr lang="hu-HU" altLang="hu-HU" sz="1400" dirty="0" err="1">
                <a:latin typeface="Calibri" pitchFamily="34" charset="0"/>
              </a:rPr>
              <a:t>Rand</a:t>
            </a:r>
            <a:r>
              <a:rPr lang="hu-HU" altLang="hu-HU" sz="1400" dirty="0">
                <a:latin typeface="Calibri" pitchFamily="34" charset="0"/>
              </a:rPr>
              <a:t> 9 </a:t>
            </a:r>
            <a:r>
              <a:rPr lang="hu-HU" altLang="hu-HU" sz="1400" dirty="0" err="1">
                <a:latin typeface="Calibri" pitchFamily="34" charset="0"/>
              </a:rPr>
              <a:t>MT-Triplets</a:t>
            </a:r>
            <a:r>
              <a:rPr lang="hu-HU" altLang="hu-HU" sz="1400" dirty="0">
                <a:latin typeface="Calibri" pitchFamily="34" charset="0"/>
              </a:rPr>
              <a:t> (9x3 </a:t>
            </a:r>
            <a:r>
              <a:rPr lang="hu-HU" altLang="hu-HU" sz="1400" dirty="0" err="1">
                <a:latin typeface="Calibri" pitchFamily="34" charset="0"/>
              </a:rPr>
              <a:t>Prinzip</a:t>
            </a:r>
            <a:r>
              <a:rPr lang="hu-HU" altLang="hu-HU" sz="1400" dirty="0">
                <a:latin typeface="Calibri" pitchFamily="34" charset="0"/>
              </a:rPr>
              <a:t>).</a:t>
            </a:r>
            <a:endParaRPr lang="el-GR" altLang="hu-HU" sz="1400" dirty="0">
              <a:latin typeface="Calibri" pitchFamily="34" charset="0"/>
            </a:endParaRPr>
          </a:p>
        </p:txBody>
      </p:sp>
      <p:pic>
        <p:nvPicPr>
          <p:cNvPr id="7172" name="Picture 6" descr="14319centriolumk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11607"/>
            <a:ext cx="2362986" cy="194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ytocentrsé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066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12"/>
          <p:cNvSpPr>
            <a:spLocks noChangeShapeType="1"/>
          </p:cNvSpPr>
          <p:nvPr/>
        </p:nvSpPr>
        <p:spPr bwMode="auto">
          <a:xfrm flipV="1">
            <a:off x="1115616" y="5949279"/>
            <a:ext cx="864096" cy="432048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179513" y="6309320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200" dirty="0" err="1">
                <a:latin typeface="+mn-lt"/>
              </a:rPr>
              <a:t>Querschnitt</a:t>
            </a:r>
            <a:r>
              <a:rPr lang="hu-HU" altLang="hu-HU" sz="1200" dirty="0">
                <a:latin typeface="+mn-lt"/>
              </a:rPr>
              <a:t> des </a:t>
            </a:r>
            <a:r>
              <a:rPr lang="hu-HU" altLang="hu-HU" sz="1200" dirty="0" err="1">
                <a:latin typeface="+mn-lt"/>
              </a:rPr>
              <a:t>Centriols</a:t>
            </a:r>
            <a:endParaRPr lang="hu-HU" altLang="hu-HU" sz="1200" dirty="0">
              <a:latin typeface="+mn-lt"/>
            </a:endParaRPr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6877050" y="404813"/>
            <a:ext cx="790575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auswachsender</a:t>
            </a:r>
            <a:endParaRPr lang="hu-HU" altLang="hu-HU" sz="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Mikrotubulus</a:t>
            </a:r>
            <a:endParaRPr lang="hu-HU" altLang="hu-HU" sz="800" dirty="0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8316913" y="1268413"/>
            <a:ext cx="719137" cy="14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Ringkomplex</a:t>
            </a:r>
            <a:endParaRPr lang="hu-HU" altLang="hu-HU" sz="800" dirty="0"/>
          </a:p>
        </p:txBody>
      </p:sp>
      <p:sp>
        <p:nvSpPr>
          <p:cNvPr id="7183" name="Rectangle 19"/>
          <p:cNvSpPr>
            <a:spLocks noChangeArrowheads="1"/>
          </p:cNvSpPr>
          <p:nvPr/>
        </p:nvSpPr>
        <p:spPr bwMode="auto">
          <a:xfrm>
            <a:off x="7524750" y="2276475"/>
            <a:ext cx="647700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/>
              <a:t>Centriol</a:t>
            </a:r>
          </a:p>
        </p:txBody>
      </p:sp>
      <p:sp>
        <p:nvSpPr>
          <p:cNvPr id="7184" name="Text Box 21"/>
          <p:cNvSpPr txBox="1">
            <a:spLocks noChangeArrowheads="1"/>
          </p:cNvSpPr>
          <p:nvPr/>
        </p:nvSpPr>
        <p:spPr bwMode="auto">
          <a:xfrm>
            <a:off x="467544" y="6553200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400" dirty="0" smtClean="0">
                <a:latin typeface="+mn-lt"/>
              </a:rPr>
              <a:t>EM</a:t>
            </a:r>
            <a:endParaRPr lang="hu-HU" altLang="hu-HU" sz="1400" dirty="0">
              <a:latin typeface="+mn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23" y="3454567"/>
            <a:ext cx="2145740" cy="2459057"/>
          </a:xfrm>
          <a:prstGeom prst="rect">
            <a:avLst/>
          </a:prstGeom>
        </p:spPr>
      </p:pic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8532440" y="3356992"/>
            <a:ext cx="0" cy="648072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7272337" y="4684095"/>
            <a:ext cx="900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err="1" smtClean="0">
                <a:solidFill>
                  <a:schemeClr val="bg1"/>
                </a:solidFill>
              </a:rPr>
              <a:t>Zellkern</a:t>
            </a:r>
            <a:endParaRPr lang="hu-HU" sz="11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88882" y="3066545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Centriolen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87625" y="6030059"/>
            <a:ext cx="2227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Centriolen</a:t>
            </a:r>
            <a:r>
              <a:rPr lang="hu-HU" sz="1200" dirty="0" smtClean="0"/>
              <a:t> </a:t>
            </a:r>
            <a:r>
              <a:rPr lang="hu-HU" sz="1200" dirty="0" err="1" smtClean="0"/>
              <a:t>im</a:t>
            </a:r>
            <a:r>
              <a:rPr lang="hu-HU" sz="1200" dirty="0" smtClean="0"/>
              <a:t> </a:t>
            </a:r>
            <a:r>
              <a:rPr lang="hu-HU" sz="1200" dirty="0" err="1" smtClean="0"/>
              <a:t>Lichtmikroskop</a:t>
            </a:r>
            <a:endParaRPr lang="hu-HU" sz="12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16832"/>
            <a:ext cx="404623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5013176"/>
            <a:ext cx="302418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2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yt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81075"/>
            <a:ext cx="6842125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16013" y="188913"/>
            <a:ext cx="648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latin typeface="Comic Sans MS" pitchFamily="66" charset="0"/>
              </a:rPr>
              <a:t>EM </a:t>
            </a:r>
            <a:r>
              <a:rPr lang="hu-HU" altLang="hu-HU" sz="1600" dirty="0" err="1">
                <a:latin typeface="Comic Sans MS" pitchFamily="66" charset="0"/>
              </a:rPr>
              <a:t>Bild</a:t>
            </a:r>
            <a:r>
              <a:rPr lang="hu-HU" altLang="hu-HU" sz="1600" dirty="0">
                <a:latin typeface="Comic Sans MS" pitchFamily="66" charset="0"/>
              </a:rPr>
              <a:t> des </a:t>
            </a:r>
            <a:r>
              <a:rPr lang="hu-HU" altLang="hu-HU" sz="1600" dirty="0" err="1">
                <a:latin typeface="Comic Sans MS" pitchFamily="66" charset="0"/>
              </a:rPr>
              <a:t>Cytocentrums</a:t>
            </a:r>
            <a:r>
              <a:rPr lang="hu-HU" altLang="hu-HU" sz="1600" dirty="0">
                <a:latin typeface="Comic Sans MS" pitchFamily="66" charset="0"/>
              </a:rPr>
              <a:t> (</a:t>
            </a:r>
            <a:r>
              <a:rPr lang="hu-HU" altLang="hu-HU" sz="1600" dirty="0" err="1">
                <a:latin typeface="Comic Sans MS" pitchFamily="66" charset="0"/>
              </a:rPr>
              <a:t>Centrosoms</a:t>
            </a:r>
            <a:r>
              <a:rPr lang="hu-HU" altLang="hu-HU" sz="1600" dirty="0">
                <a:latin typeface="Comic Sans MS" pitchFamily="66" charset="0"/>
              </a:rPr>
              <a:t>) mit den 2 </a:t>
            </a:r>
            <a:r>
              <a:rPr lang="hu-HU" altLang="hu-HU" sz="1600" dirty="0" err="1">
                <a:latin typeface="Comic Sans MS" pitchFamily="66" charset="0"/>
              </a:rPr>
              <a:t>Centriolen</a:t>
            </a:r>
            <a:r>
              <a:rPr lang="hu-HU" altLang="hu-HU" sz="1600" dirty="0">
                <a:latin typeface="Comic Sans MS" pitchFamily="66" charset="0"/>
              </a:rPr>
              <a:t> und mit den </a:t>
            </a:r>
            <a:r>
              <a:rPr lang="hu-HU" altLang="hu-HU" sz="1600" dirty="0" err="1">
                <a:latin typeface="Comic Sans MS" pitchFamily="66" charset="0"/>
              </a:rPr>
              <a:t>aus</a:t>
            </a:r>
            <a:r>
              <a:rPr lang="hu-HU" altLang="hu-HU" sz="1600" dirty="0">
                <a:latin typeface="Comic Sans MS" pitchFamily="66" charset="0"/>
              </a:rPr>
              <a:t> </a:t>
            </a:r>
            <a:r>
              <a:rPr lang="hu-HU" altLang="hu-HU" sz="1600" dirty="0" err="1">
                <a:latin typeface="Comic Sans MS" pitchFamily="66" charset="0"/>
              </a:rPr>
              <a:t>dem</a:t>
            </a:r>
            <a:r>
              <a:rPr lang="hu-HU" altLang="hu-HU" sz="1600" dirty="0">
                <a:latin typeface="Comic Sans MS" pitchFamily="66" charset="0"/>
              </a:rPr>
              <a:t> MTOC </a:t>
            </a:r>
            <a:r>
              <a:rPr lang="hu-HU" altLang="hu-HU" sz="1600" dirty="0" err="1">
                <a:latin typeface="Comic Sans MS" pitchFamily="66" charset="0"/>
              </a:rPr>
              <a:t>ausstrahlenden</a:t>
            </a:r>
            <a:r>
              <a:rPr lang="hu-HU" altLang="hu-HU" sz="1600" dirty="0">
                <a:latin typeface="Comic Sans MS" pitchFamily="66" charset="0"/>
              </a:rPr>
              <a:t> </a:t>
            </a:r>
            <a:r>
              <a:rPr lang="hu-HU" altLang="hu-HU" sz="1600" dirty="0" err="1">
                <a:latin typeface="Comic Sans MS" pitchFamily="66" charset="0"/>
              </a:rPr>
              <a:t>Mikrotubuli</a:t>
            </a:r>
            <a:r>
              <a:rPr lang="hu-HU" altLang="hu-HU" sz="1600" dirty="0">
                <a:latin typeface="Comic Sans MS" pitchFamily="66" charset="0"/>
              </a:rPr>
              <a:t> (   )</a:t>
            </a:r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3276600" y="3716338"/>
            <a:ext cx="0" cy="1444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4716463" y="4652963"/>
            <a:ext cx="1428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5724525" y="4294188"/>
            <a:ext cx="0" cy="1428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5867400" y="3716338"/>
            <a:ext cx="0" cy="2174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3521075" y="3087688"/>
            <a:ext cx="0" cy="1444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5580063" y="2924175"/>
            <a:ext cx="144462" cy="73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6659563" y="549275"/>
            <a:ext cx="217487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4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771775" y="333375"/>
            <a:ext cx="273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6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4391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latin typeface="Calibri" pitchFamily="34" charset="0"/>
              </a:rPr>
              <a:t>1. </a:t>
            </a:r>
            <a:r>
              <a:rPr lang="hu-HU" altLang="hu-HU" sz="1400" dirty="0" err="1">
                <a:latin typeface="Calibri" pitchFamily="34" charset="0"/>
              </a:rPr>
              <a:t>Durch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Auswachsen</a:t>
            </a:r>
            <a:r>
              <a:rPr lang="hu-HU" altLang="hu-HU" sz="1400" dirty="0">
                <a:latin typeface="Calibri" pitchFamily="34" charset="0"/>
              </a:rPr>
              <a:t> der </a:t>
            </a:r>
            <a:r>
              <a:rPr lang="hu-HU" altLang="hu-HU" sz="1400" dirty="0" err="1">
                <a:latin typeface="Calibri" pitchFamily="34" charset="0"/>
              </a:rPr>
              <a:t>Mikrotubuli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vom</a:t>
            </a:r>
            <a:r>
              <a:rPr lang="hu-HU" altLang="hu-HU" sz="1400" dirty="0">
                <a:latin typeface="Calibri" pitchFamily="34" charset="0"/>
              </a:rPr>
              <a:t> MTOC </a:t>
            </a:r>
            <a:r>
              <a:rPr lang="hu-HU" altLang="hu-HU" sz="1400" dirty="0" err="1">
                <a:latin typeface="Calibri" pitchFamily="34" charset="0"/>
              </a:rPr>
              <a:t>kommt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ein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sternförmiges</a:t>
            </a:r>
            <a:r>
              <a:rPr lang="hu-HU" altLang="hu-HU" sz="1400" dirty="0">
                <a:latin typeface="Calibri" pitchFamily="34" charset="0"/>
              </a:rPr>
              <a:t>, </a:t>
            </a:r>
            <a:r>
              <a:rPr lang="hu-HU" altLang="hu-HU" sz="1400" dirty="0" err="1">
                <a:latin typeface="Calibri" pitchFamily="34" charset="0"/>
              </a:rPr>
              <a:t>orientiertes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b="1" dirty="0" err="1">
                <a:latin typeface="Calibri" pitchFamily="34" charset="0"/>
              </a:rPr>
              <a:t>MT-System</a:t>
            </a:r>
            <a:r>
              <a:rPr lang="hu-HU" altLang="hu-HU" sz="1400" b="1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zustande</a:t>
            </a:r>
            <a:r>
              <a:rPr lang="hu-HU" altLang="hu-HU" sz="1400" dirty="0">
                <a:latin typeface="Calibri" pitchFamily="34" charset="0"/>
              </a:rPr>
              <a:t>: - </a:t>
            </a:r>
            <a:r>
              <a:rPr lang="hu-HU" altLang="hu-HU" sz="1400" dirty="0" err="1">
                <a:latin typeface="Calibri" pitchFamily="34" charset="0"/>
              </a:rPr>
              <a:t>Ende</a:t>
            </a:r>
            <a:r>
              <a:rPr lang="hu-HU" altLang="hu-HU" sz="1400" dirty="0">
                <a:latin typeface="Calibri" pitchFamily="34" charset="0"/>
              </a:rPr>
              <a:t> der MT </a:t>
            </a:r>
            <a:r>
              <a:rPr lang="hu-HU" altLang="hu-HU" sz="1400" dirty="0" err="1">
                <a:latin typeface="Calibri" pitchFamily="34" charset="0"/>
              </a:rPr>
              <a:t>im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Cytocentrum</a:t>
            </a:r>
            <a:r>
              <a:rPr lang="hu-HU" altLang="hu-HU" sz="1400" dirty="0">
                <a:latin typeface="Calibri" pitchFamily="34" charset="0"/>
              </a:rPr>
              <a:t>, + </a:t>
            </a:r>
            <a:r>
              <a:rPr lang="hu-HU" altLang="hu-HU" sz="1400" dirty="0" err="1">
                <a:latin typeface="Calibri" pitchFamily="34" charset="0"/>
              </a:rPr>
              <a:t>Ende</a:t>
            </a:r>
            <a:r>
              <a:rPr lang="hu-HU" altLang="hu-HU" sz="1400" dirty="0">
                <a:latin typeface="Calibri" pitchFamily="34" charset="0"/>
              </a:rPr>
              <a:t> an der </a:t>
            </a:r>
            <a:r>
              <a:rPr lang="hu-HU" altLang="hu-HU" sz="1400" dirty="0" err="1">
                <a:latin typeface="Calibri" pitchFamily="34" charset="0"/>
              </a:rPr>
              <a:t>Peripherie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der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 smtClean="0">
                <a:latin typeface="Calibri" pitchFamily="34" charset="0"/>
              </a:rPr>
              <a:t>Zelle</a:t>
            </a:r>
            <a:r>
              <a:rPr lang="hu-HU" altLang="hu-HU" sz="1400" dirty="0" smtClean="0">
                <a:latin typeface="Calibri" pitchFamily="34" charset="0"/>
              </a:rPr>
              <a:t>.</a:t>
            </a:r>
            <a:endParaRPr lang="hu-HU" altLang="hu-HU" sz="1200" b="1" dirty="0"/>
          </a:p>
        </p:txBody>
      </p:sp>
      <p:pic>
        <p:nvPicPr>
          <p:cNvPr id="10244" name="Picture 7" descr="MTp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962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827088" y="692150"/>
            <a:ext cx="568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>
                <a:solidFill>
                  <a:schemeClr val="accent2"/>
                </a:solidFill>
                <a:latin typeface="Comic Sans MS" pitchFamily="66" charset="0"/>
              </a:rPr>
              <a:t>Funktionen des Cytocentrums (Centrosoms):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39750" y="2852738"/>
            <a:ext cx="4464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latin typeface="Calibri" pitchFamily="34" charset="0"/>
              </a:rPr>
              <a:t>2. </a:t>
            </a:r>
            <a:r>
              <a:rPr lang="hu-HU" altLang="hu-HU" sz="1400" dirty="0" err="1">
                <a:latin typeface="Calibri" pitchFamily="34" charset="0"/>
              </a:rPr>
              <a:t>Bildet</a:t>
            </a:r>
            <a:r>
              <a:rPr lang="hu-HU" altLang="hu-HU" sz="1400" dirty="0">
                <a:latin typeface="Calibri" pitchFamily="34" charset="0"/>
              </a:rPr>
              <a:t> die </a:t>
            </a:r>
            <a:r>
              <a:rPr lang="hu-HU" altLang="hu-HU" sz="1400" dirty="0" err="1">
                <a:latin typeface="Calibri" pitchFamily="34" charset="0"/>
              </a:rPr>
              <a:t>zwei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Polen</a:t>
            </a:r>
            <a:r>
              <a:rPr lang="hu-HU" altLang="hu-HU" sz="1400" dirty="0">
                <a:latin typeface="Calibri" pitchFamily="34" charset="0"/>
              </a:rPr>
              <a:t> des </a:t>
            </a:r>
            <a:r>
              <a:rPr lang="hu-HU" altLang="hu-HU" sz="1400" b="1" dirty="0" err="1">
                <a:latin typeface="Calibri" pitchFamily="34" charset="0"/>
              </a:rPr>
              <a:t>Teilungsspindels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während</a:t>
            </a:r>
            <a:r>
              <a:rPr lang="hu-HU" altLang="hu-HU" sz="1400" dirty="0">
                <a:latin typeface="Calibri" pitchFamily="34" charset="0"/>
              </a:rPr>
              <a:t> der </a:t>
            </a:r>
            <a:r>
              <a:rPr lang="hu-HU" altLang="hu-HU" sz="1400" dirty="0" err="1">
                <a:latin typeface="Calibri" pitchFamily="34" charset="0"/>
              </a:rPr>
              <a:t>Mitose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aus</a:t>
            </a:r>
            <a:r>
              <a:rPr lang="hu-HU" altLang="hu-HU" sz="1400" dirty="0">
                <a:latin typeface="Calibri" pitchFamily="34" charset="0"/>
              </a:rPr>
              <a:t> und </a:t>
            </a:r>
            <a:r>
              <a:rPr lang="hu-HU" altLang="hu-HU" sz="1400" dirty="0" err="1">
                <a:latin typeface="Calibri" pitchFamily="34" charset="0"/>
              </a:rPr>
              <a:t>orientiert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dadurch</a:t>
            </a:r>
            <a:r>
              <a:rPr lang="hu-HU" altLang="hu-HU" sz="1400" dirty="0">
                <a:latin typeface="Calibri" pitchFamily="34" charset="0"/>
              </a:rPr>
              <a:t> die </a:t>
            </a:r>
            <a:r>
              <a:rPr lang="hu-HU" altLang="hu-HU" sz="1400" b="1" dirty="0" err="1">
                <a:latin typeface="Calibri" pitchFamily="34" charset="0"/>
              </a:rPr>
              <a:t>Bewegung</a:t>
            </a:r>
            <a:r>
              <a:rPr lang="hu-HU" altLang="hu-HU" sz="1400" b="1" dirty="0">
                <a:latin typeface="Calibri" pitchFamily="34" charset="0"/>
              </a:rPr>
              <a:t> der </a:t>
            </a:r>
            <a:r>
              <a:rPr lang="hu-HU" altLang="hu-HU" sz="1400" b="1" dirty="0" err="1">
                <a:latin typeface="Calibri" pitchFamily="34" charset="0"/>
              </a:rPr>
              <a:t>Chromosomen</a:t>
            </a:r>
            <a:r>
              <a:rPr lang="hu-HU" altLang="hu-HU" sz="1400" b="1" dirty="0">
                <a:latin typeface="Calibri" pitchFamily="34" charset="0"/>
              </a:rPr>
              <a:t>.</a:t>
            </a: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 flipV="1">
            <a:off x="4932363" y="1916113"/>
            <a:ext cx="12239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10248" name="Picture 11" descr="mitotors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28813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39750" y="3860800"/>
            <a:ext cx="3744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600" dirty="0">
                <a:latin typeface="Calibri" pitchFamily="34" charset="0"/>
              </a:rPr>
              <a:t>3. </a:t>
            </a:r>
            <a:r>
              <a:rPr lang="hu-HU" altLang="hu-HU" sz="1400" dirty="0" err="1">
                <a:latin typeface="Calibri" pitchFamily="34" charset="0"/>
              </a:rPr>
              <a:t>Centriolen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können</a:t>
            </a:r>
            <a:r>
              <a:rPr lang="hu-HU" altLang="hu-HU" sz="1400" dirty="0">
                <a:latin typeface="Calibri" pitchFamily="34" charset="0"/>
              </a:rPr>
              <a:t> die </a:t>
            </a:r>
            <a:r>
              <a:rPr lang="hu-HU" altLang="hu-HU" sz="1400" b="1" dirty="0" err="1">
                <a:latin typeface="Calibri" pitchFamily="34" charset="0"/>
              </a:rPr>
              <a:t>Basalkörperchen</a:t>
            </a:r>
            <a:r>
              <a:rPr lang="hu-HU" altLang="hu-HU" sz="1400" b="1" dirty="0">
                <a:latin typeface="Calibri" pitchFamily="34" charset="0"/>
              </a:rPr>
              <a:t> der </a:t>
            </a:r>
            <a:r>
              <a:rPr lang="hu-HU" altLang="hu-HU" sz="1400" b="1" dirty="0" err="1">
                <a:latin typeface="Calibri" pitchFamily="34" charset="0"/>
              </a:rPr>
              <a:t>Kinocilien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bilden</a:t>
            </a:r>
            <a:r>
              <a:rPr lang="hu-HU" altLang="hu-HU" sz="1400" dirty="0">
                <a:latin typeface="Calibri" pitchFamily="34" charset="0"/>
              </a:rPr>
              <a:t> (</a:t>
            </a:r>
            <a:r>
              <a:rPr lang="hu-HU" altLang="hu-HU" sz="1400" dirty="0" err="1">
                <a:latin typeface="Calibri" pitchFamily="34" charset="0"/>
              </a:rPr>
              <a:t>durch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Verdopplung</a:t>
            </a:r>
            <a:r>
              <a:rPr lang="hu-HU" altLang="hu-HU" sz="1400" dirty="0">
                <a:latin typeface="Calibri" pitchFamily="34" charset="0"/>
              </a:rPr>
              <a:t> und </a:t>
            </a:r>
            <a:r>
              <a:rPr lang="hu-HU" altLang="hu-HU" sz="1400" dirty="0" err="1">
                <a:latin typeface="Calibri" pitchFamily="34" charset="0"/>
              </a:rPr>
              <a:t>Wanderung</a:t>
            </a:r>
            <a:r>
              <a:rPr lang="hu-HU" altLang="hu-HU" sz="1400" dirty="0">
                <a:latin typeface="Calibri" pitchFamily="34" charset="0"/>
              </a:rPr>
              <a:t> </a:t>
            </a:r>
            <a:r>
              <a:rPr lang="hu-HU" altLang="hu-HU" sz="1400" dirty="0" err="1">
                <a:latin typeface="Calibri" pitchFamily="34" charset="0"/>
              </a:rPr>
              <a:t>unter</a:t>
            </a:r>
            <a:r>
              <a:rPr lang="hu-HU" altLang="hu-HU" sz="1400" dirty="0">
                <a:latin typeface="Calibri" pitchFamily="34" charset="0"/>
              </a:rPr>
              <a:t> die </a:t>
            </a:r>
            <a:r>
              <a:rPr lang="hu-HU" altLang="hu-HU" sz="1400" dirty="0" err="1">
                <a:latin typeface="Calibri" pitchFamily="34" charset="0"/>
              </a:rPr>
              <a:t>Plasmamembran</a:t>
            </a:r>
            <a:r>
              <a:rPr lang="hu-HU" altLang="hu-HU" sz="1400" dirty="0">
                <a:latin typeface="Calibri" pitchFamily="34" charset="0"/>
              </a:rPr>
              <a:t>)</a:t>
            </a: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4716463" y="3500438"/>
            <a:ext cx="1081087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8243888" y="34290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>
                <a:solidFill>
                  <a:srgbClr val="CC0000"/>
                </a:solidFill>
                <a:sym typeface="Wingdings" pitchFamily="2" charset="2"/>
              </a:rPr>
              <a:t>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8532813" y="1628775"/>
            <a:ext cx="360362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Cilium</a:t>
            </a:r>
            <a:endParaRPr lang="hu-HU" altLang="hu-HU" sz="800" dirty="0"/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7451725" y="2997200"/>
            <a:ext cx="576263" cy="144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800" dirty="0" err="1"/>
              <a:t>Nervenzelle</a:t>
            </a:r>
            <a:endParaRPr lang="hu-HU" altLang="hu-HU" sz="800" dirty="0"/>
          </a:p>
        </p:txBody>
      </p:sp>
    </p:spTree>
    <p:extLst>
      <p:ext uri="{BB962C8B-B14F-4D97-AF65-F5344CB8AC3E}">
        <p14:creationId xmlns:p14="http://schemas.microsoft.com/office/powerpoint/2010/main" val="3520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hu-HU" altLang="hu-HU" sz="4000" b="1" smtClean="0"/>
              <a:t>Mikrotubulus assoziierte Proteine (MAP)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58838"/>
            <a:ext cx="4103688" cy="1382712"/>
          </a:xfrm>
          <a:noFill/>
        </p:spPr>
      </p:pic>
      <p:sp>
        <p:nvSpPr>
          <p:cNvPr id="12292" name="Szövegdoboz 5"/>
          <p:cNvSpPr txBox="1">
            <a:spLocks noChangeArrowheads="1"/>
          </p:cNvSpPr>
          <p:nvPr/>
        </p:nvSpPr>
        <p:spPr bwMode="auto">
          <a:xfrm>
            <a:off x="4427538" y="1403350"/>
            <a:ext cx="388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u="sng"/>
              <a:t>Capping Proteine</a:t>
            </a:r>
            <a:r>
              <a:rPr lang="hu-HU" altLang="hu-HU"/>
              <a:t>: MT stabilisierend</a:t>
            </a:r>
          </a:p>
        </p:txBody>
      </p:sp>
      <p:sp>
        <p:nvSpPr>
          <p:cNvPr id="12293" name="Szövegdoboz 6"/>
          <p:cNvSpPr txBox="1">
            <a:spLocks noChangeArrowheads="1"/>
          </p:cNvSpPr>
          <p:nvPr/>
        </p:nvSpPr>
        <p:spPr bwMode="auto">
          <a:xfrm>
            <a:off x="4427539" y="2349500"/>
            <a:ext cx="460895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hu-HU" altLang="hu-HU" b="1" u="sng" dirty="0" err="1"/>
              <a:t>Motorproteine</a:t>
            </a:r>
            <a:r>
              <a:rPr lang="hu-HU" altLang="hu-HU" b="1" dirty="0"/>
              <a:t>:</a:t>
            </a:r>
            <a:r>
              <a:rPr lang="hu-HU" altLang="hu-HU" dirty="0"/>
              <a:t> </a:t>
            </a:r>
            <a:r>
              <a:rPr lang="hu-HU" altLang="hu-HU" dirty="0" err="1"/>
              <a:t>intrazelluläre</a:t>
            </a:r>
            <a:r>
              <a:rPr lang="hu-HU" altLang="hu-HU" dirty="0"/>
              <a:t> </a:t>
            </a:r>
            <a:r>
              <a:rPr lang="hu-HU" altLang="hu-HU" dirty="0" err="1"/>
              <a:t>Bewegung</a:t>
            </a:r>
            <a:endParaRPr lang="hu-HU" altLang="hu-HU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dirty="0" err="1"/>
              <a:t>Kopf</a:t>
            </a:r>
            <a:r>
              <a:rPr lang="hu-HU" altLang="hu-HU" dirty="0"/>
              <a:t>: </a:t>
            </a:r>
            <a:r>
              <a:rPr lang="hu-HU" altLang="hu-HU" dirty="0" err="1"/>
              <a:t>ATP-ase</a:t>
            </a:r>
            <a:r>
              <a:rPr lang="hu-HU" altLang="hu-HU" dirty="0"/>
              <a:t>, </a:t>
            </a:r>
            <a:r>
              <a:rPr lang="hu-HU" altLang="hu-HU" dirty="0" err="1"/>
              <a:t>bindet</a:t>
            </a:r>
            <a:r>
              <a:rPr lang="hu-HU" altLang="hu-HU" dirty="0"/>
              <a:t> an MT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1200" dirty="0"/>
              <a:t>(</a:t>
            </a:r>
            <a:r>
              <a:rPr lang="hu-HU" altLang="hu-HU" sz="1200" dirty="0" err="1"/>
              <a:t>Energie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aus</a:t>
            </a:r>
            <a:r>
              <a:rPr lang="hu-HU" altLang="hu-HU" sz="1200" dirty="0"/>
              <a:t> </a:t>
            </a:r>
            <a:r>
              <a:rPr lang="hu-HU" altLang="hu-HU" sz="1200" dirty="0" err="1"/>
              <a:t>ATP-Spaltung</a:t>
            </a:r>
            <a:r>
              <a:rPr lang="hu-HU" altLang="hu-HU" sz="1200" dirty="0"/>
              <a:t> </a:t>
            </a:r>
            <a:r>
              <a:rPr lang="hu-HU" altLang="hu-HU" sz="1200" dirty="0" err="1"/>
              <a:t>wird</a:t>
            </a:r>
            <a:r>
              <a:rPr lang="hu-HU" altLang="hu-HU" sz="1200" dirty="0"/>
              <a:t> </a:t>
            </a:r>
            <a:r>
              <a:rPr lang="hu-HU" altLang="hu-HU" sz="1200" dirty="0" err="1"/>
              <a:t>in</a:t>
            </a:r>
            <a:r>
              <a:rPr lang="hu-HU" altLang="hu-HU" sz="1200" dirty="0"/>
              <a:t> </a:t>
            </a:r>
            <a:r>
              <a:rPr lang="hu-HU" altLang="hu-HU" sz="1200" dirty="0" err="1"/>
              <a:t>kinetische</a:t>
            </a:r>
            <a:r>
              <a:rPr lang="hu-HU" altLang="hu-HU" sz="1200" dirty="0"/>
              <a:t> </a:t>
            </a:r>
            <a:r>
              <a:rPr lang="hu-HU" altLang="hu-HU" sz="1200" dirty="0" err="1"/>
              <a:t>Energie</a:t>
            </a:r>
            <a:r>
              <a:rPr lang="hu-HU" altLang="hu-HU" sz="1200" dirty="0"/>
              <a:t> </a:t>
            </a:r>
            <a:r>
              <a:rPr lang="hu-HU" altLang="hu-HU" sz="1200" dirty="0" err="1"/>
              <a:t>verwandelt</a:t>
            </a:r>
            <a:r>
              <a:rPr lang="hu-HU" altLang="hu-HU" sz="1200" dirty="0"/>
              <a:t>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dirty="0" err="1"/>
              <a:t>Schwanz</a:t>
            </a:r>
            <a:r>
              <a:rPr lang="hu-HU" altLang="hu-HU" dirty="0"/>
              <a:t>: </a:t>
            </a:r>
            <a:r>
              <a:rPr lang="hu-HU" altLang="hu-HU" dirty="0" err="1"/>
              <a:t>bindet</a:t>
            </a:r>
            <a:r>
              <a:rPr lang="hu-HU" altLang="hu-HU" dirty="0"/>
              <a:t> an </a:t>
            </a:r>
            <a:r>
              <a:rPr lang="hu-HU" altLang="hu-HU" dirty="0" err="1"/>
              <a:t>Zellorganellum</a:t>
            </a:r>
            <a:r>
              <a:rPr lang="hu-HU" altLang="hu-HU" dirty="0"/>
              <a:t> (</a:t>
            </a:r>
            <a:r>
              <a:rPr lang="hu-HU" altLang="hu-HU" dirty="0" err="1"/>
              <a:t>Fracht</a:t>
            </a:r>
            <a:r>
              <a:rPr lang="hu-HU" altLang="hu-HU" dirty="0"/>
              <a:t>), </a:t>
            </a:r>
            <a:r>
              <a:rPr lang="hu-HU" altLang="hu-HU" dirty="0" err="1" smtClean="0"/>
              <a:t>organellumspezifisch</a:t>
            </a:r>
            <a:endParaRPr lang="hu-HU" altLang="hu-HU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hu-HU" altLang="hu-HU" dirty="0" smtClean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hu-HU" altLang="hu-HU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hu-HU" altLang="hu-HU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dirty="0" err="1"/>
              <a:t>Kinesine</a:t>
            </a:r>
            <a:r>
              <a:rPr lang="hu-HU" altLang="hu-HU" dirty="0"/>
              <a:t>: </a:t>
            </a:r>
            <a:r>
              <a:rPr lang="hu-HU" altLang="hu-HU" dirty="0" err="1"/>
              <a:t>wandern</a:t>
            </a:r>
            <a:r>
              <a:rPr lang="hu-HU" altLang="hu-HU" dirty="0"/>
              <a:t> </a:t>
            </a:r>
            <a:r>
              <a:rPr lang="hu-HU" altLang="hu-HU" dirty="0" err="1"/>
              <a:t>Ri</a:t>
            </a:r>
            <a:r>
              <a:rPr lang="hu-HU" altLang="hu-HU" dirty="0"/>
              <a:t>. + </a:t>
            </a:r>
            <a:r>
              <a:rPr lang="hu-HU" altLang="hu-HU" dirty="0" err="1"/>
              <a:t>Ende</a:t>
            </a:r>
            <a:endParaRPr lang="hu-HU" altLang="hu-HU" dirty="0"/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hu-HU" altLang="hu-HU" dirty="0" err="1"/>
              <a:t>Dyneine</a:t>
            </a:r>
            <a:r>
              <a:rPr lang="hu-HU" altLang="hu-HU" dirty="0"/>
              <a:t>: </a:t>
            </a:r>
            <a:r>
              <a:rPr lang="hu-HU" altLang="hu-HU" dirty="0" err="1"/>
              <a:t>wandern</a:t>
            </a:r>
            <a:r>
              <a:rPr lang="hu-HU" altLang="hu-HU" dirty="0"/>
              <a:t> </a:t>
            </a:r>
            <a:r>
              <a:rPr lang="hu-HU" altLang="hu-HU" dirty="0" err="1"/>
              <a:t>Ri</a:t>
            </a:r>
            <a:r>
              <a:rPr lang="hu-HU" altLang="hu-HU" dirty="0"/>
              <a:t>. – </a:t>
            </a:r>
            <a:r>
              <a:rPr lang="hu-HU" altLang="hu-HU" dirty="0" err="1"/>
              <a:t>Ende</a:t>
            </a:r>
            <a:endParaRPr lang="hu-HU" altLang="hu-HU" dirty="0"/>
          </a:p>
          <a:p>
            <a:pPr eaLnBrk="1" hangingPunct="1"/>
            <a:r>
              <a:rPr lang="hu-HU" altLang="hu-HU" dirty="0"/>
              <a:t>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40386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941888"/>
            <a:ext cx="42306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1757</Words>
  <Application>Microsoft Office PowerPoint</Application>
  <PresentationFormat>Diavetítés a képernyőre (4:3 oldalarány)</PresentationFormat>
  <Paragraphs>246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Monotype Corsiva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Dynamische Instabilität der Mikrotubuli</vt:lpstr>
      <vt:lpstr>PowerPoint bemutató</vt:lpstr>
      <vt:lpstr>PowerPoint bemutató</vt:lpstr>
      <vt:lpstr>PowerPoint bemutató</vt:lpstr>
      <vt:lpstr>Mikrotubulus assoziierte Proteine (MAP)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Rolle von Aktinfilamenten</vt:lpstr>
      <vt:lpstr>PowerPoint bemutató</vt:lpstr>
      <vt:lpstr>PowerPoint bemutató</vt:lpstr>
      <vt:lpstr>PowerPoint bemutató</vt:lpstr>
      <vt:lpstr>PowerPoint bemutató</vt:lpstr>
      <vt:lpstr>Intermediärfilamente (IF)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Cytoskelett:  Mikrotubuli, Mikrofilamente, Intermediärfilamente und assoziierte Zellorganellen</dc:title>
  <dc:creator>RÖHLICH PÁL</dc:creator>
  <cp:lastModifiedBy>Altdorf</cp:lastModifiedBy>
  <cp:revision>31</cp:revision>
  <dcterms:created xsi:type="dcterms:W3CDTF">2016-08-25T16:16:19Z</dcterms:created>
  <dcterms:modified xsi:type="dcterms:W3CDTF">2017-09-22T09:07:03Z</dcterms:modified>
</cp:coreProperties>
</file>