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9" r:id="rId4"/>
    <p:sldId id="263" r:id="rId5"/>
    <p:sldId id="295" r:id="rId6"/>
    <p:sldId id="296" r:id="rId7"/>
    <p:sldId id="297" r:id="rId8"/>
    <p:sldId id="268" r:id="rId9"/>
    <p:sldId id="299" r:id="rId10"/>
    <p:sldId id="298" r:id="rId11"/>
    <p:sldId id="300" r:id="rId12"/>
    <p:sldId id="269" r:id="rId13"/>
    <p:sldId id="301" r:id="rId14"/>
    <p:sldId id="270" r:id="rId15"/>
    <p:sldId id="303" r:id="rId16"/>
    <p:sldId id="302" r:id="rId17"/>
    <p:sldId id="304" r:id="rId18"/>
    <p:sldId id="271" r:id="rId19"/>
    <p:sldId id="305" r:id="rId20"/>
    <p:sldId id="272" r:id="rId21"/>
    <p:sldId id="306" r:id="rId22"/>
    <p:sldId id="26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461"/>
    <a:srgbClr val="4B6FB1"/>
    <a:srgbClr val="344284"/>
    <a:srgbClr val="10A2D4"/>
    <a:srgbClr val="EED734"/>
    <a:srgbClr val="DFC242"/>
    <a:srgbClr val="DBD72F"/>
    <a:srgbClr val="DEB828"/>
    <a:srgbClr val="AD8EA6"/>
    <a:srgbClr val="BF5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0D2C-180E-4719-9CF8-78B5099C267A}" type="datetimeFigureOut">
              <a:rPr lang="hu-HU" smtClean="0"/>
              <a:pPr/>
              <a:t>2017. 10. 18.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B087-1C73-4257-BDFD-7467CC5CCDC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o.arnold@med.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28.jpeg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e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2.emf"/><Relationship Id="rId31" Type="http://schemas.openxmlformats.org/officeDocument/2006/relationships/image" Target="../media/image3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6.emf"/><Relationship Id="rId30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748464" cy="1470025"/>
          </a:xfrm>
        </p:spPr>
        <p:txBody>
          <a:bodyPr>
            <a:normAutofit fontScale="90000"/>
          </a:bodyPr>
          <a:lstStyle/>
          <a:p>
            <a:r>
              <a:rPr lang="de-DE" dirty="0"/>
              <a:t>Die Kerne der Hirnnerven. Funktionelle Gliederung und Verteilung im Hirnstamm</a:t>
            </a:r>
            <a:endParaRPr lang="hu-H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4005064"/>
            <a:ext cx="7088188" cy="25193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Szabó Arnold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  <a:hlinkClick r:id="rId2"/>
              </a:rPr>
              <a:t>szabo.arnold@med.semmelweis-univ.hu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Semmelweis </a:t>
            </a:r>
            <a:r>
              <a:rPr lang="en-NZ" sz="20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Universität</a:t>
            </a:r>
            <a:endParaRPr lang="en-NZ" sz="2000" dirty="0" smtClean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Institut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für</a:t>
            </a:r>
            <a:r>
              <a:rPr lang="hu-HU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Anatomie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Histologie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und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Embryologie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18. </a:t>
            </a:r>
            <a:r>
              <a:rPr lang="de-DE" sz="2000" dirty="0" smtClean="0">
                <a:solidFill>
                  <a:schemeClr val="tx1">
                    <a:tint val="75000"/>
                  </a:schemeClr>
                </a:solidFill>
              </a:rPr>
              <a:t>Oktober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2017 </a:t>
            </a:r>
            <a:endParaRPr lang="hu-HU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860032" y="1343597"/>
            <a:ext cx="4156411" cy="6093976"/>
          </a:xfrm>
          <a:prstGeom prst="rect">
            <a:avLst/>
          </a:prstGeom>
          <a:solidFill>
            <a:srgbClr val="AD8EA6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 smtClean="0"/>
              <a:t>viszeroefferente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viszeromotorisch</a:t>
            </a:r>
            <a:r>
              <a:rPr lang="hu-HU" b="1" dirty="0" smtClean="0"/>
              <a:t>, </a:t>
            </a:r>
            <a:r>
              <a:rPr lang="hu-HU" b="1" dirty="0" err="1" smtClean="0"/>
              <a:t>ventrolateral</a:t>
            </a:r>
            <a:r>
              <a:rPr lang="hu-HU" b="1" dirty="0" smtClean="0"/>
              <a:t>, </a:t>
            </a:r>
          </a:p>
          <a:p>
            <a:r>
              <a:rPr lang="hu-HU" b="1" dirty="0" smtClean="0"/>
              <a:t>VL, </a:t>
            </a:r>
            <a:r>
              <a:rPr lang="hu-HU" b="1" dirty="0" err="1" smtClean="0"/>
              <a:t>branchialmotorisch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ambiquus</a:t>
            </a:r>
            <a:r>
              <a:rPr lang="hu-HU" i="1" dirty="0" smtClean="0"/>
              <a:t> (</a:t>
            </a:r>
            <a:r>
              <a:rPr lang="hu-HU" i="1" dirty="0" err="1" smtClean="0"/>
              <a:t>Nn</a:t>
            </a:r>
            <a:r>
              <a:rPr lang="hu-HU" i="1" dirty="0" smtClean="0"/>
              <a:t>. IX., X., XI.)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         →</a:t>
            </a:r>
            <a:r>
              <a:rPr lang="hu-HU" sz="1600" dirty="0" err="1"/>
              <a:t>Muskeln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</a:t>
            </a:r>
            <a:r>
              <a:rPr lang="hu-HU" sz="1600" dirty="0" smtClean="0"/>
              <a:t>der 3-6 </a:t>
            </a:r>
            <a:r>
              <a:rPr lang="hu-HU" sz="1600" dirty="0" err="1" smtClean="0"/>
              <a:t>Schlundbögen</a:t>
            </a:r>
            <a:endParaRPr lang="hu-HU" sz="1600" i="1" dirty="0" smtClean="0"/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VII.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→</a:t>
            </a:r>
            <a:r>
              <a:rPr lang="hu-HU" sz="1600" dirty="0" err="1"/>
              <a:t>Muskeln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 smtClean="0"/>
              <a:t>zweiten</a:t>
            </a:r>
            <a:r>
              <a:rPr lang="hu-HU" sz="1600" dirty="0" smtClean="0"/>
              <a:t> </a:t>
            </a:r>
            <a:r>
              <a:rPr lang="hu-HU" sz="1600" dirty="0" err="1" smtClean="0"/>
              <a:t>Schlundbogen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V.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→</a:t>
            </a:r>
            <a:r>
              <a:rPr lang="hu-HU" sz="1600" dirty="0" err="1"/>
              <a:t>Muskeln</a:t>
            </a:r>
            <a:r>
              <a:rPr lang="hu-HU" sz="1600" dirty="0"/>
              <a:t> </a:t>
            </a:r>
            <a:r>
              <a:rPr lang="hu-HU" sz="1600" dirty="0" err="1"/>
              <a:t>aus</a:t>
            </a:r>
            <a:r>
              <a:rPr lang="hu-HU" sz="1600" dirty="0"/>
              <a:t> </a:t>
            </a:r>
            <a:r>
              <a:rPr lang="hu-HU" sz="1600" dirty="0" err="1"/>
              <a:t>dem</a:t>
            </a:r>
            <a:r>
              <a:rPr lang="hu-HU" sz="1600" dirty="0"/>
              <a:t> </a:t>
            </a:r>
            <a:r>
              <a:rPr lang="hu-HU" sz="1600" dirty="0" err="1"/>
              <a:t>ersten</a:t>
            </a:r>
            <a:r>
              <a:rPr lang="hu-HU" sz="1600" dirty="0"/>
              <a:t> </a:t>
            </a:r>
            <a:r>
              <a:rPr lang="hu-HU" sz="1600" dirty="0" err="1" smtClean="0"/>
              <a:t>Schlundbogen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i="1" dirty="0" smtClean="0"/>
          </a:p>
          <a:p>
            <a:pPr>
              <a:lnSpc>
                <a:spcPct val="150000"/>
              </a:lnSpc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6391" y="5517232"/>
            <a:ext cx="1911101" cy="369332"/>
          </a:xfrm>
          <a:prstGeom prst="rect">
            <a:avLst/>
          </a:prstGeom>
          <a:solidFill>
            <a:srgbClr val="AD8EA6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ambiquus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862" y="2597191"/>
            <a:ext cx="1833515" cy="646331"/>
          </a:xfrm>
          <a:prstGeom prst="rect">
            <a:avLst/>
          </a:prstGeom>
          <a:solidFill>
            <a:srgbClr val="AD8EA6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motorius</a:t>
            </a:r>
            <a:endParaRPr lang="hu-HU" dirty="0" smtClean="0"/>
          </a:p>
          <a:p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496" y="3813504"/>
            <a:ext cx="1833515" cy="646331"/>
          </a:xfrm>
          <a:prstGeom prst="rect">
            <a:avLst/>
          </a:prstGeom>
          <a:solidFill>
            <a:srgbClr val="AD8EA6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motorius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VII.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141831" y="4797152"/>
            <a:ext cx="1125913" cy="672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1890607" y="3996657"/>
            <a:ext cx="377137" cy="140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1890607" y="2920356"/>
            <a:ext cx="377137" cy="415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4" descr="nyv h átm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94" y="1907108"/>
            <a:ext cx="57610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140200" y="4076700"/>
          <a:ext cx="10302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CorelDRAW" r:id="rId4" imgW="1140120" imgH="398160" progId="">
                  <p:embed/>
                </p:oleObj>
              </mc:Choice>
              <mc:Fallback>
                <p:oleObj name="CorelDRAW" r:id="rId4" imgW="1140120" imgH="398160" progId="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076700"/>
                        <a:ext cx="10302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/>
          </p:nvPr>
        </p:nvGraphicFramePr>
        <p:xfrm>
          <a:off x="2451323" y="3284538"/>
          <a:ext cx="43529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CorelDRAW" r:id="rId6" imgW="4819680" imgH="726480" progId="">
                  <p:embed/>
                </p:oleObj>
              </mc:Choice>
              <mc:Fallback>
                <p:oleObj name="CorelDRAW" r:id="rId6" imgW="4819680" imgH="726480" progId="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323" y="3284538"/>
                        <a:ext cx="43529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51002" y="3392751"/>
            <a:ext cx="2286001" cy="584200"/>
            <a:chOff x="4048" y="2432"/>
            <a:chExt cx="1440" cy="368"/>
          </a:xfrm>
        </p:grpSpPr>
        <p:sp>
          <p:nvSpPr>
            <p:cNvPr id="3125" name="Text Box 8"/>
            <p:cNvSpPr txBox="1">
              <a:spLocks noChangeArrowheads="1"/>
            </p:cNvSpPr>
            <p:nvPr/>
          </p:nvSpPr>
          <p:spPr bwMode="auto">
            <a:xfrm>
              <a:off x="4558" y="2432"/>
              <a:ext cx="93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Tractus</a:t>
              </a:r>
              <a:r>
                <a:rPr lang="hu-HU" sz="1600" dirty="0">
                  <a:solidFill>
                    <a:srgbClr val="005795"/>
                  </a:solidFill>
                </a:rPr>
                <a:t> </a:t>
              </a:r>
              <a:r>
                <a:rPr lang="hu-HU" sz="1600" dirty="0" err="1">
                  <a:solidFill>
                    <a:srgbClr val="005795"/>
                  </a:solidFill>
                </a:rPr>
                <a:t>spinalis</a:t>
              </a:r>
              <a:endParaRPr lang="hu-HU" sz="1600" dirty="0">
                <a:solidFill>
                  <a:srgbClr val="005795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005795"/>
                  </a:solidFill>
                </a:rPr>
                <a:t>nervi</a:t>
              </a:r>
              <a:r>
                <a:rPr lang="hu-HU" sz="1600" dirty="0">
                  <a:solidFill>
                    <a:srgbClr val="005795"/>
                  </a:solidFill>
                </a:rPr>
                <a:t> V.</a:t>
              </a:r>
            </a:p>
          </p:txBody>
        </p:sp>
        <p:sp>
          <p:nvSpPr>
            <p:cNvPr id="3126" name="Line 9"/>
            <p:cNvSpPr>
              <a:spLocks noChangeShapeType="1"/>
            </p:cNvSpPr>
            <p:nvPr/>
          </p:nvSpPr>
          <p:spPr bwMode="auto">
            <a:xfrm flipH="1">
              <a:off x="4048" y="2568"/>
              <a:ext cx="556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54" name="Object 10"/>
          <p:cNvGraphicFramePr>
            <a:graphicFrameLocks noChangeAspect="1"/>
          </p:cNvGraphicFramePr>
          <p:nvPr>
            <p:extLst/>
          </p:nvPr>
        </p:nvGraphicFramePr>
        <p:xfrm>
          <a:off x="3590925" y="2636912"/>
          <a:ext cx="2205038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" name="CorelDRAW" r:id="rId8" imgW="2442240" imgH="2908080" progId="">
                  <p:embed/>
                </p:oleObj>
              </mc:Choice>
              <mc:Fallback>
                <p:oleObj name="CorelDRAW" r:id="rId8" imgW="2442240" imgH="2908080" progId="">
                  <p:embed/>
                  <p:pic>
                    <p:nvPicPr>
                      <p:cNvPr id="31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636912"/>
                        <a:ext cx="2205038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678847" y="1343478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C13D1C"/>
                </a:solidFill>
              </a:rPr>
              <a:t>Nucleus</a:t>
            </a:r>
            <a:r>
              <a:rPr lang="hu-HU" sz="1600" dirty="0" smtClean="0">
                <a:solidFill>
                  <a:srgbClr val="C13D1C"/>
                </a:solidFill>
              </a:rPr>
              <a:t> (</a:t>
            </a:r>
            <a:r>
              <a:rPr lang="hu-HU" sz="1600" dirty="0" err="1" smtClean="0">
                <a:solidFill>
                  <a:srgbClr val="C13D1C"/>
                </a:solidFill>
              </a:rPr>
              <a:t>motorius</a:t>
            </a:r>
            <a:r>
              <a:rPr lang="hu-HU" sz="1600" dirty="0" smtClean="0">
                <a:solidFill>
                  <a:srgbClr val="C13D1C"/>
                </a:solidFill>
              </a:rPr>
              <a:t>)</a:t>
            </a:r>
          </a:p>
          <a:p>
            <a:pPr algn="l" eaLnBrk="1" hangingPunct="1"/>
            <a:r>
              <a:rPr lang="hu-HU" sz="1600" dirty="0" smtClean="0">
                <a:solidFill>
                  <a:srgbClr val="C13D1C"/>
                </a:solidFill>
              </a:rPr>
              <a:t> </a:t>
            </a:r>
            <a:r>
              <a:rPr lang="hu-HU" sz="1600" dirty="0" err="1" smtClean="0">
                <a:solidFill>
                  <a:srgbClr val="C13D1C"/>
                </a:solidFill>
              </a:rPr>
              <a:t>nervi</a:t>
            </a:r>
            <a:r>
              <a:rPr lang="hu-HU" sz="1600" dirty="0" smtClean="0">
                <a:solidFill>
                  <a:srgbClr val="C13D1C"/>
                </a:solidFill>
              </a:rPr>
              <a:t> </a:t>
            </a:r>
            <a:r>
              <a:rPr lang="hu-HU" sz="1600" dirty="0">
                <a:solidFill>
                  <a:srgbClr val="C13D1C"/>
                </a:solidFill>
              </a:rPr>
              <a:t>VI.</a:t>
            </a: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>
            <p:extLst/>
          </p:nvPr>
        </p:nvGraphicFramePr>
        <p:xfrm>
          <a:off x="2555776" y="2708920"/>
          <a:ext cx="4224337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" name="CorelDRAW" r:id="rId10" imgW="4678200" imgH="2037240" progId="">
                  <p:embed/>
                </p:oleObj>
              </mc:Choice>
              <mc:Fallback>
                <p:oleObj name="CorelDRAW" r:id="rId10" imgW="4678200" imgH="2037240" progId="">
                  <p:embed/>
                  <p:pic>
                    <p:nvPicPr>
                      <p:cNvPr id="31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08920"/>
                        <a:ext cx="4224337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69593" y="5071160"/>
            <a:ext cx="1641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EB3D00"/>
                </a:solidFill>
              </a:rPr>
              <a:t>Nucleus</a:t>
            </a:r>
            <a:r>
              <a:rPr lang="hu-HU" sz="1600" dirty="0" smtClean="0">
                <a:solidFill>
                  <a:srgbClr val="EB3D00"/>
                </a:solidFill>
              </a:rPr>
              <a:t> </a:t>
            </a:r>
            <a:r>
              <a:rPr lang="hu-HU" sz="1600" dirty="0" err="1" smtClean="0">
                <a:solidFill>
                  <a:srgbClr val="EB3D00"/>
                </a:solidFill>
              </a:rPr>
              <a:t>motorius</a:t>
            </a:r>
            <a:endParaRPr lang="hu-HU" sz="1600" dirty="0" smtClean="0">
              <a:solidFill>
                <a:srgbClr val="EB3D00"/>
              </a:solidFill>
            </a:endParaRPr>
          </a:p>
          <a:p>
            <a:pPr algn="l" eaLnBrk="1" hangingPunct="1"/>
            <a:r>
              <a:rPr lang="hu-HU" sz="1600" dirty="0" smtClean="0">
                <a:solidFill>
                  <a:srgbClr val="EB3D00"/>
                </a:solidFill>
              </a:rPr>
              <a:t> </a:t>
            </a:r>
            <a:r>
              <a:rPr lang="hu-HU" sz="1600" dirty="0" err="1" smtClean="0">
                <a:solidFill>
                  <a:srgbClr val="EB3D00"/>
                </a:solidFill>
              </a:rPr>
              <a:t>nervi</a:t>
            </a:r>
            <a:r>
              <a:rPr lang="hu-HU" sz="1600" dirty="0" smtClean="0">
                <a:solidFill>
                  <a:srgbClr val="EB3D00"/>
                </a:solidFill>
              </a:rPr>
              <a:t> </a:t>
            </a:r>
            <a:r>
              <a:rPr lang="hu-HU" sz="1600" dirty="0">
                <a:solidFill>
                  <a:srgbClr val="EB3D00"/>
                </a:solidFill>
              </a:rPr>
              <a:t>VII.</a:t>
            </a:r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3463925" y="3395663"/>
          <a:ext cx="24034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CorelDRAW" r:id="rId12" imgW="2661480" imgH="354960" progId="">
                  <p:embed/>
                </p:oleObj>
              </mc:Choice>
              <mc:Fallback>
                <p:oleObj name="CorelDRAW" r:id="rId12" imgW="2661480" imgH="354960" progId="">
                  <p:embed/>
                  <p:pic>
                    <p:nvPicPr>
                      <p:cNvPr id="31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95663"/>
                        <a:ext cx="24034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94284" y="1541188"/>
            <a:ext cx="113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E38F8B"/>
                </a:solidFill>
              </a:rPr>
              <a:t>Nucleus</a:t>
            </a:r>
            <a:r>
              <a:rPr lang="hu-HU" sz="1600" dirty="0" smtClean="0">
                <a:solidFill>
                  <a:srgbClr val="E38F8B"/>
                </a:solidFill>
              </a:rPr>
              <a:t> </a:t>
            </a:r>
          </a:p>
          <a:p>
            <a:pPr algn="l" eaLnBrk="1" hangingPunct="1"/>
            <a:r>
              <a:rPr lang="hu-HU" sz="1600" dirty="0" err="1" smtClean="0">
                <a:solidFill>
                  <a:srgbClr val="E38F8B"/>
                </a:solidFill>
              </a:rPr>
              <a:t>salivatorius</a:t>
            </a:r>
            <a:endParaRPr lang="hu-HU" sz="1600" dirty="0" smtClean="0">
              <a:solidFill>
                <a:srgbClr val="E38F8B"/>
              </a:solidFill>
            </a:endParaRPr>
          </a:p>
          <a:p>
            <a:pPr algn="l" eaLnBrk="1" hangingPunct="1"/>
            <a:r>
              <a:rPr lang="hu-HU" sz="1600" dirty="0" err="1" smtClean="0">
                <a:solidFill>
                  <a:srgbClr val="E38F8B"/>
                </a:solidFill>
              </a:rPr>
              <a:t>inferior</a:t>
            </a:r>
            <a:endParaRPr lang="hu-HU" sz="1600" dirty="0">
              <a:solidFill>
                <a:srgbClr val="E38F8B"/>
              </a:solidFill>
            </a:endParaRP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>
            <p:extLst/>
          </p:nvPr>
        </p:nvGraphicFramePr>
        <p:xfrm>
          <a:off x="2699792" y="2348880"/>
          <a:ext cx="39592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CorelDRAW" r:id="rId14" imgW="4392000" imgH="1091160" progId="">
                  <p:embed/>
                </p:oleObj>
              </mc:Choice>
              <mc:Fallback>
                <p:oleObj name="CorelDRAW" r:id="rId14" imgW="4392000" imgH="1091160" progId="">
                  <p:embed/>
                  <p:pic>
                    <p:nvPicPr>
                      <p:cNvPr id="317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348880"/>
                        <a:ext cx="39592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94052" y="4292601"/>
            <a:ext cx="1162051" cy="2016126"/>
            <a:chOff x="2012" y="2704"/>
            <a:chExt cx="732" cy="1270"/>
          </a:xfrm>
        </p:grpSpPr>
        <p:sp>
          <p:nvSpPr>
            <p:cNvPr id="3123" name="Text Box 18"/>
            <p:cNvSpPr txBox="1">
              <a:spLocks noChangeArrowheads="1"/>
            </p:cNvSpPr>
            <p:nvPr/>
          </p:nvSpPr>
          <p:spPr bwMode="auto">
            <a:xfrm>
              <a:off x="2012" y="3606"/>
              <a:ext cx="67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 smtClean="0">
                  <a:solidFill>
                    <a:srgbClr val="60B1DC"/>
                  </a:solidFill>
                </a:rPr>
                <a:t>Lemniscus</a:t>
              </a:r>
              <a:endParaRPr lang="hu-HU" sz="1600" dirty="0" smtClean="0">
                <a:solidFill>
                  <a:srgbClr val="60B1DC"/>
                </a:solidFill>
              </a:endParaRPr>
            </a:p>
            <a:p>
              <a:pPr eaLnBrk="1" hangingPunct="1"/>
              <a:r>
                <a:rPr lang="hu-HU" sz="1600" dirty="0" smtClean="0">
                  <a:solidFill>
                    <a:srgbClr val="60B1DC"/>
                  </a:solidFill>
                </a:rPr>
                <a:t> </a:t>
              </a:r>
              <a:r>
                <a:rPr lang="hu-HU" sz="1600" dirty="0" err="1">
                  <a:solidFill>
                    <a:srgbClr val="60B1DC"/>
                  </a:solidFill>
                </a:rPr>
                <a:t>medialis</a:t>
              </a:r>
              <a:endParaRPr lang="hu-HU" sz="1600" dirty="0">
                <a:solidFill>
                  <a:srgbClr val="60B1DC"/>
                </a:solidFill>
              </a:endParaRPr>
            </a:p>
          </p:txBody>
        </p:sp>
        <p:sp>
          <p:nvSpPr>
            <p:cNvPr id="3124" name="Line 19"/>
            <p:cNvSpPr>
              <a:spLocks noChangeShapeType="1"/>
            </p:cNvSpPr>
            <p:nvPr/>
          </p:nvSpPr>
          <p:spPr bwMode="auto">
            <a:xfrm flipV="1">
              <a:off x="2369" y="2704"/>
              <a:ext cx="375" cy="8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5724524" y="2330451"/>
            <a:ext cx="1480229" cy="116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3924300" y="4581525"/>
          <a:ext cx="14684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CorelDRAW" r:id="rId16" imgW="1625760" imgH="482760" progId="">
                  <p:embed/>
                </p:oleObj>
              </mc:Choice>
              <mc:Fallback>
                <p:oleObj name="CorelDRAW" r:id="rId16" imgW="1625760" imgH="482760" progId="">
                  <p:embed/>
                  <p:pic>
                    <p:nvPicPr>
                      <p:cNvPr id="317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146843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960939" y="4868868"/>
            <a:ext cx="1387476" cy="1246189"/>
            <a:chOff x="3125" y="3067"/>
            <a:chExt cx="874" cy="785"/>
          </a:xfrm>
        </p:grpSpPr>
        <p:sp>
          <p:nvSpPr>
            <p:cNvPr id="3121" name="Text Box 26"/>
            <p:cNvSpPr txBox="1">
              <a:spLocks noChangeArrowheads="1"/>
            </p:cNvSpPr>
            <p:nvPr/>
          </p:nvSpPr>
          <p:spPr bwMode="auto">
            <a:xfrm>
              <a:off x="3125" y="3484"/>
              <a:ext cx="8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hu-HU" sz="1600" dirty="0" err="1">
                  <a:solidFill>
                    <a:srgbClr val="E95C38"/>
                  </a:solidFill>
                </a:rPr>
                <a:t>Tractus</a:t>
              </a:r>
              <a:r>
                <a:rPr lang="hu-HU" sz="1600" dirty="0">
                  <a:solidFill>
                    <a:srgbClr val="E95C38"/>
                  </a:solidFill>
                </a:rPr>
                <a:t> </a:t>
              </a:r>
              <a:endParaRPr lang="hu-HU" sz="1600" dirty="0" smtClean="0">
                <a:solidFill>
                  <a:srgbClr val="E95C38"/>
                </a:solidFill>
              </a:endParaRPr>
            </a:p>
            <a:p>
              <a:pPr algn="ctr" eaLnBrk="1" hangingPunct="1"/>
              <a:r>
                <a:rPr lang="hu-HU" sz="1600" dirty="0" err="1" smtClean="0">
                  <a:solidFill>
                    <a:srgbClr val="E95C38"/>
                  </a:solidFill>
                </a:rPr>
                <a:t>corticospinalis</a:t>
              </a:r>
              <a:endParaRPr lang="hu-HU" sz="1600" dirty="0">
                <a:solidFill>
                  <a:srgbClr val="E95C38"/>
                </a:solidFill>
              </a:endParaRPr>
            </a:p>
          </p:txBody>
        </p:sp>
        <p:sp>
          <p:nvSpPr>
            <p:cNvPr id="3122" name="Line 27"/>
            <p:cNvSpPr>
              <a:spLocks noChangeShapeType="1"/>
            </p:cNvSpPr>
            <p:nvPr/>
          </p:nvSpPr>
          <p:spPr bwMode="auto">
            <a:xfrm flipH="1" flipV="1">
              <a:off x="3243" y="3067"/>
              <a:ext cx="271" cy="4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72" name="Object 28"/>
          <p:cNvGraphicFramePr>
            <a:graphicFrameLocks noChangeAspect="1"/>
          </p:cNvGraphicFramePr>
          <p:nvPr>
            <p:extLst/>
          </p:nvPr>
        </p:nvGraphicFramePr>
        <p:xfrm>
          <a:off x="2894013" y="4096816"/>
          <a:ext cx="35496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CorelDRAW" r:id="rId18" imgW="3930120" imgH="297360" progId="">
                  <p:embed/>
                </p:oleObj>
              </mc:Choice>
              <mc:Fallback>
                <p:oleObj name="CorelDRAW" r:id="rId18" imgW="3930120" imgH="297360" progId="">
                  <p:embed/>
                  <p:pic>
                    <p:nvPicPr>
                      <p:cNvPr id="3177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4096816"/>
                        <a:ext cx="35496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03230" y="4251073"/>
            <a:ext cx="2786033" cy="622300"/>
            <a:chOff x="673" y="2524"/>
            <a:chExt cx="2103" cy="392"/>
          </a:xfrm>
        </p:grpSpPr>
        <p:sp>
          <p:nvSpPr>
            <p:cNvPr id="3119" name="Text Box 30"/>
            <p:cNvSpPr txBox="1">
              <a:spLocks noChangeArrowheads="1"/>
            </p:cNvSpPr>
            <p:nvPr/>
          </p:nvSpPr>
          <p:spPr bwMode="auto">
            <a:xfrm>
              <a:off x="673" y="2548"/>
              <a:ext cx="12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Tractus</a:t>
              </a:r>
              <a:endParaRPr lang="hu-HU" sz="1600" dirty="0">
                <a:solidFill>
                  <a:srgbClr val="27AD52"/>
                </a:solidFill>
              </a:endParaRPr>
            </a:p>
            <a:p>
              <a:pPr eaLnBrk="1" hangingPunct="1"/>
              <a:r>
                <a:rPr lang="hu-HU" sz="1600" dirty="0" err="1">
                  <a:solidFill>
                    <a:srgbClr val="27AD52"/>
                  </a:solidFill>
                </a:rPr>
                <a:t>spinothalamicus</a:t>
              </a:r>
              <a:endParaRPr lang="hu-HU" sz="1600" dirty="0">
                <a:solidFill>
                  <a:srgbClr val="27AD52"/>
                </a:solidFill>
              </a:endParaRPr>
            </a:p>
          </p:txBody>
        </p:sp>
        <p:sp>
          <p:nvSpPr>
            <p:cNvPr id="3120" name="Line 31"/>
            <p:cNvSpPr>
              <a:spLocks noChangeShapeType="1"/>
            </p:cNvSpPr>
            <p:nvPr/>
          </p:nvSpPr>
          <p:spPr bwMode="auto">
            <a:xfrm flipV="1">
              <a:off x="1525" y="2524"/>
              <a:ext cx="1251" cy="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76" name="Object 32"/>
          <p:cNvGraphicFramePr>
            <a:graphicFrameLocks noChangeAspect="1"/>
          </p:cNvGraphicFramePr>
          <p:nvPr>
            <p:extLst/>
          </p:nvPr>
        </p:nvGraphicFramePr>
        <p:xfrm>
          <a:off x="2557463" y="4008933"/>
          <a:ext cx="42465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CorelDRAW" r:id="rId20" imgW="4701600" imgH="314640" progId="">
                  <p:embed/>
                </p:oleObj>
              </mc:Choice>
              <mc:Fallback>
                <p:oleObj name="CorelDRAW" r:id="rId20" imgW="4701600" imgH="314640" progId="">
                  <p:embed/>
                  <p:pic>
                    <p:nvPicPr>
                      <p:cNvPr id="3177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4008933"/>
                        <a:ext cx="4246562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39726" y="3379789"/>
            <a:ext cx="2219326" cy="830263"/>
            <a:chOff x="214" y="2129"/>
            <a:chExt cx="1398" cy="523"/>
          </a:xfrm>
        </p:grpSpPr>
        <p:sp>
          <p:nvSpPr>
            <p:cNvPr id="3117" name="Text Box 34"/>
            <p:cNvSpPr txBox="1">
              <a:spLocks noChangeArrowheads="1"/>
            </p:cNvSpPr>
            <p:nvPr/>
          </p:nvSpPr>
          <p:spPr bwMode="auto">
            <a:xfrm>
              <a:off x="214" y="2129"/>
              <a:ext cx="10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Tractus</a:t>
              </a:r>
              <a:endParaRPr lang="hu-HU" sz="1600" dirty="0">
                <a:solidFill>
                  <a:srgbClr val="007362"/>
                </a:solidFill>
              </a:endParaRPr>
            </a:p>
            <a:p>
              <a:pPr eaLnBrk="1" hangingPunct="1"/>
              <a:r>
                <a:rPr lang="hu-HU" sz="1600" dirty="0">
                  <a:solidFill>
                    <a:srgbClr val="007362"/>
                  </a:solidFill>
                </a:rPr>
                <a:t> </a:t>
              </a:r>
              <a:r>
                <a:rPr lang="hu-HU" sz="1600" dirty="0" err="1">
                  <a:solidFill>
                    <a:srgbClr val="007362"/>
                  </a:solidFill>
                </a:rPr>
                <a:t>spinocerebellaris</a:t>
              </a:r>
              <a:r>
                <a:rPr lang="hu-HU" sz="1600" dirty="0">
                  <a:solidFill>
                    <a:srgbClr val="007362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007362"/>
                  </a:solidFill>
                </a:rPr>
                <a:t>anterior</a:t>
              </a:r>
              <a:endParaRPr lang="hu-HU" sz="1600" dirty="0">
                <a:solidFill>
                  <a:srgbClr val="007362"/>
                </a:solidFill>
              </a:endParaRPr>
            </a:p>
          </p:txBody>
        </p:sp>
        <p:sp>
          <p:nvSpPr>
            <p:cNvPr id="3118" name="Line 35"/>
            <p:cNvSpPr>
              <a:spLocks noChangeShapeType="1"/>
            </p:cNvSpPr>
            <p:nvPr/>
          </p:nvSpPr>
          <p:spPr bwMode="auto">
            <a:xfrm>
              <a:off x="1174" y="2480"/>
              <a:ext cx="438" cy="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80" name="Object 36"/>
          <p:cNvGraphicFramePr>
            <a:graphicFrameLocks noChangeAspect="1"/>
          </p:cNvGraphicFramePr>
          <p:nvPr>
            <p:extLst/>
          </p:nvPr>
        </p:nvGraphicFramePr>
        <p:xfrm>
          <a:off x="3492500" y="4005064"/>
          <a:ext cx="24272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CorelDRAW" r:id="rId22" imgW="2688120" imgH="477000" progId="">
                  <p:embed/>
                </p:oleObj>
              </mc:Choice>
              <mc:Fallback>
                <p:oleObj name="CorelDRAW" r:id="rId22" imgW="2688120" imgH="477000" progId="">
                  <p:embed/>
                  <p:pic>
                    <p:nvPicPr>
                      <p:cNvPr id="3178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05064"/>
                        <a:ext cx="24272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793588" y="4356636"/>
            <a:ext cx="1474789" cy="1041400"/>
            <a:chOff x="2032" y="1825"/>
            <a:chExt cx="929" cy="656"/>
          </a:xfrm>
        </p:grpSpPr>
        <p:sp>
          <p:nvSpPr>
            <p:cNvPr id="3115" name="Text Box 38"/>
            <p:cNvSpPr txBox="1">
              <a:spLocks noChangeArrowheads="1"/>
            </p:cNvSpPr>
            <p:nvPr/>
          </p:nvSpPr>
          <p:spPr bwMode="auto">
            <a:xfrm>
              <a:off x="2099" y="2268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smtClean="0">
                  <a:solidFill>
                    <a:srgbClr val="A33721"/>
                  </a:solidFill>
                </a:rPr>
                <a:t>Oliva </a:t>
              </a:r>
              <a:r>
                <a:rPr lang="hu-HU" sz="1600" dirty="0" err="1" smtClean="0">
                  <a:solidFill>
                    <a:srgbClr val="A33721"/>
                  </a:solidFill>
                </a:rPr>
                <a:t>superior</a:t>
              </a:r>
              <a:endParaRPr lang="hu-HU" sz="1600" dirty="0">
                <a:solidFill>
                  <a:srgbClr val="A33721"/>
                </a:solidFill>
              </a:endParaRPr>
            </a:p>
          </p:txBody>
        </p:sp>
        <p:sp>
          <p:nvSpPr>
            <p:cNvPr id="3116" name="Line 39"/>
            <p:cNvSpPr>
              <a:spLocks noChangeShapeType="1"/>
            </p:cNvSpPr>
            <p:nvPr/>
          </p:nvSpPr>
          <p:spPr bwMode="auto">
            <a:xfrm flipH="1" flipV="1">
              <a:off x="2032" y="1825"/>
              <a:ext cx="354" cy="5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84" name="Object 40"/>
          <p:cNvGraphicFramePr>
            <a:graphicFrameLocks noChangeAspect="1"/>
          </p:cNvGraphicFramePr>
          <p:nvPr/>
        </p:nvGraphicFramePr>
        <p:xfrm>
          <a:off x="3743325" y="4341813"/>
          <a:ext cx="19081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CorelDRAW" r:id="rId24" imgW="2112840" imgH="264960" progId="">
                  <p:embed/>
                </p:oleObj>
              </mc:Choice>
              <mc:Fallback>
                <p:oleObj name="CorelDRAW" r:id="rId24" imgW="2112840" imgH="264960" progId="">
                  <p:embed/>
                  <p:pic>
                    <p:nvPicPr>
                      <p:cNvPr id="3178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341813"/>
                        <a:ext cx="19081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Line 43"/>
          <p:cNvSpPr>
            <a:spLocks noChangeShapeType="1"/>
          </p:cNvSpPr>
          <p:nvPr/>
        </p:nvSpPr>
        <p:spPr bwMode="auto">
          <a:xfrm flipV="1">
            <a:off x="2044703" y="4141613"/>
            <a:ext cx="1290788" cy="96678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1788" name="Object 44"/>
          <p:cNvGraphicFramePr>
            <a:graphicFrameLocks noChangeAspect="1"/>
          </p:cNvGraphicFramePr>
          <p:nvPr/>
        </p:nvGraphicFramePr>
        <p:xfrm>
          <a:off x="3687763" y="3644900"/>
          <a:ext cx="18923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CorelDRAW" r:id="rId26" imgW="2095200" imgH="398880" progId="">
                  <p:embed/>
                </p:oleObj>
              </mc:Choice>
              <mc:Fallback>
                <p:oleObj name="CorelDRAW" r:id="rId26" imgW="2095200" imgH="398880" progId="">
                  <p:embed/>
                  <p:pic>
                    <p:nvPicPr>
                      <p:cNvPr id="3178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3644900"/>
                        <a:ext cx="18923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461800" y="3843044"/>
            <a:ext cx="2914651" cy="1412876"/>
            <a:chOff x="3260" y="1535"/>
            <a:chExt cx="1836" cy="890"/>
          </a:xfrm>
        </p:grpSpPr>
        <p:sp>
          <p:nvSpPr>
            <p:cNvPr id="3111" name="Text Box 46"/>
            <p:cNvSpPr txBox="1">
              <a:spLocks noChangeArrowheads="1"/>
            </p:cNvSpPr>
            <p:nvPr/>
          </p:nvSpPr>
          <p:spPr bwMode="auto">
            <a:xfrm>
              <a:off x="4349" y="1902"/>
              <a:ext cx="74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Fasciculus</a:t>
              </a:r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tegmentalis</a:t>
              </a:r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centralis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3112" name="Line 47"/>
            <p:cNvSpPr>
              <a:spLocks noChangeShapeType="1"/>
            </p:cNvSpPr>
            <p:nvPr/>
          </p:nvSpPr>
          <p:spPr bwMode="auto">
            <a:xfrm flipH="1" flipV="1">
              <a:off x="3260" y="1535"/>
              <a:ext cx="1084" cy="6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31792" name="Object 48"/>
          <p:cNvGraphicFramePr>
            <a:graphicFrameLocks noChangeAspect="1"/>
          </p:cNvGraphicFramePr>
          <p:nvPr/>
        </p:nvGraphicFramePr>
        <p:xfrm>
          <a:off x="4356100" y="3524250"/>
          <a:ext cx="6048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CorelDRAW" r:id="rId28" imgW="669960" imgH="373320" progId="">
                  <p:embed/>
                </p:oleObj>
              </mc:Choice>
              <mc:Fallback>
                <p:oleObj name="CorelDRAW" r:id="rId28" imgW="669960" imgH="373320" progId="">
                  <p:embed/>
                  <p:pic>
                    <p:nvPicPr>
                      <p:cNvPr id="3179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24250"/>
                        <a:ext cx="6048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47621" y="2118619"/>
            <a:ext cx="16589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sz="1600" dirty="0" err="1" smtClean="0">
                <a:solidFill>
                  <a:srgbClr val="0089E1"/>
                </a:solidFill>
              </a:rPr>
              <a:t>Nuclei</a:t>
            </a:r>
            <a:r>
              <a:rPr lang="hu-HU" sz="1600" dirty="0" smtClean="0">
                <a:solidFill>
                  <a:srgbClr val="0089E1"/>
                </a:solidFill>
              </a:rPr>
              <a:t>  </a:t>
            </a:r>
            <a:r>
              <a:rPr lang="hu-HU" sz="1600" dirty="0" err="1" smtClean="0">
                <a:solidFill>
                  <a:srgbClr val="0089E1"/>
                </a:solidFill>
              </a:rPr>
              <a:t>vestibulares</a:t>
            </a:r>
            <a:r>
              <a:rPr lang="hu-HU" sz="1600" dirty="0" smtClean="0">
                <a:solidFill>
                  <a:srgbClr val="0089E1"/>
                </a:solidFill>
              </a:rPr>
              <a:t>  </a:t>
            </a:r>
            <a:r>
              <a:rPr lang="hu-HU" sz="1600" dirty="0" err="1" smtClean="0">
                <a:solidFill>
                  <a:srgbClr val="0089E1"/>
                </a:solidFill>
              </a:rPr>
              <a:t>superior</a:t>
            </a:r>
            <a:r>
              <a:rPr lang="hu-HU" sz="1600" dirty="0" smtClean="0">
                <a:solidFill>
                  <a:srgbClr val="0089E1"/>
                </a:solidFill>
              </a:rPr>
              <a:t>,  </a:t>
            </a:r>
            <a:r>
              <a:rPr lang="hu-HU" sz="1600" dirty="0" err="1" smtClean="0">
                <a:solidFill>
                  <a:srgbClr val="0089E1"/>
                </a:solidFill>
              </a:rPr>
              <a:t>lateralis</a:t>
            </a:r>
            <a:endParaRPr lang="hu-HU" sz="1600" dirty="0">
              <a:solidFill>
                <a:srgbClr val="0089E1"/>
              </a:solidFill>
            </a:endParaRPr>
          </a:p>
          <a:p>
            <a:pPr eaLnBrk="1" hangingPunct="1"/>
            <a:r>
              <a:rPr lang="hu-HU" sz="1600" dirty="0">
                <a:solidFill>
                  <a:srgbClr val="0089E1"/>
                </a:solidFill>
              </a:rPr>
              <a:t>e</a:t>
            </a:r>
            <a:r>
              <a:rPr lang="hu-HU" sz="1600" dirty="0" smtClean="0">
                <a:solidFill>
                  <a:srgbClr val="0089E1"/>
                </a:solidFill>
              </a:rPr>
              <a:t>t </a:t>
            </a:r>
            <a:r>
              <a:rPr lang="hu-HU" sz="1600" dirty="0" err="1" smtClean="0">
                <a:solidFill>
                  <a:srgbClr val="0089E1"/>
                </a:solidFill>
              </a:rPr>
              <a:t>medialis</a:t>
            </a:r>
            <a:endParaRPr lang="hu-HU" sz="1600" dirty="0">
              <a:solidFill>
                <a:srgbClr val="0089E1"/>
              </a:solidFill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655302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sz="1400" dirty="0" err="1" smtClean="0">
                <a:latin typeface="+mj-lt"/>
                <a:ea typeface="+mj-ea"/>
                <a:cs typeface="+mj-cs"/>
              </a:rPr>
              <a:t>Pons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in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der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Höhe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vom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Colliculus</a:t>
            </a:r>
            <a:r>
              <a:rPr lang="hu-HU" sz="1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1400" dirty="0" err="1" smtClean="0">
                <a:latin typeface="+mj-lt"/>
                <a:ea typeface="+mj-ea"/>
                <a:cs typeface="+mj-cs"/>
              </a:rPr>
              <a:t>facialis</a:t>
            </a:r>
            <a:endParaRPr lang="hu-HU" sz="14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23" y="2751818"/>
            <a:ext cx="676715" cy="20728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16" y="2970040"/>
            <a:ext cx="664522" cy="353599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415624" y="912244"/>
            <a:ext cx="1475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Fasciculus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longitudinalis</a:t>
            </a:r>
            <a:r>
              <a:rPr lang="hu-HU" sz="1600" dirty="0">
                <a:solidFill>
                  <a:srgbClr val="EB3D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sz="1600" dirty="0" err="1">
                <a:solidFill>
                  <a:srgbClr val="EB3D00"/>
                </a:solidFill>
                <a:latin typeface="Times New Roman" panose="02020603050405020304" pitchFamily="18" charset="0"/>
              </a:rPr>
              <a:t>dorsalis</a:t>
            </a:r>
            <a:endParaRPr lang="hu-HU" sz="1600" dirty="0">
              <a:solidFill>
                <a:srgbClr val="EB3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4208437" y="5550694"/>
            <a:ext cx="790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/>
              <a:t>Nuclei</a:t>
            </a:r>
            <a:endParaRPr lang="hu-HU" sz="1600" dirty="0" smtClean="0"/>
          </a:p>
          <a:p>
            <a:pPr algn="l" eaLnBrk="1" hangingPunct="1"/>
            <a:r>
              <a:rPr lang="hu-HU" sz="1600" dirty="0" smtClean="0"/>
              <a:t> </a:t>
            </a:r>
            <a:r>
              <a:rPr lang="hu-HU" sz="1600" dirty="0" err="1" smtClean="0"/>
              <a:t>pontis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V="1">
            <a:off x="1501007" y="2546601"/>
            <a:ext cx="1393006" cy="22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1501007" y="2569121"/>
            <a:ext cx="1292993" cy="2743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>
            <a:off x="1501007" y="2583451"/>
            <a:ext cx="1653732" cy="5082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2796555" y="1700808"/>
            <a:ext cx="1229721" cy="11613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Szövegdoboz 16"/>
          <p:cNvSpPr txBox="1"/>
          <p:nvPr/>
        </p:nvSpPr>
        <p:spPr>
          <a:xfrm>
            <a:off x="3898900" y="2113797"/>
            <a:ext cx="1512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Ventriculus</a:t>
            </a:r>
            <a:r>
              <a:rPr lang="hu-HU" dirty="0" smtClean="0"/>
              <a:t> IV.</a:t>
            </a:r>
            <a:endParaRPr lang="de-DE" dirty="0"/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4211960" y="1484784"/>
            <a:ext cx="222067" cy="13335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547330" y="806451"/>
            <a:ext cx="1509713" cy="2273301"/>
            <a:chOff x="-64" y="323"/>
            <a:chExt cx="951" cy="1432"/>
          </a:xfrm>
        </p:grpSpPr>
        <p:sp>
          <p:nvSpPr>
            <p:cNvPr id="3106" name="Text Box 54"/>
            <p:cNvSpPr txBox="1">
              <a:spLocks noChangeArrowheads="1"/>
            </p:cNvSpPr>
            <p:nvPr/>
          </p:nvSpPr>
          <p:spPr bwMode="auto">
            <a:xfrm>
              <a:off x="24" y="323"/>
              <a:ext cx="86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Fasciculus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longitudinalis</a:t>
              </a:r>
              <a:r>
                <a:rPr lang="hu-HU" sz="1600" dirty="0">
                  <a:solidFill>
                    <a:srgbClr val="715D9D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715D9D"/>
                  </a:solidFill>
                </a:rPr>
                <a:t>medialis</a:t>
              </a:r>
              <a:endParaRPr lang="hu-HU" sz="1600" dirty="0">
                <a:solidFill>
                  <a:srgbClr val="715D9D"/>
                </a:solidFill>
              </a:endParaRPr>
            </a:p>
          </p:txBody>
        </p:sp>
        <p:sp>
          <p:nvSpPr>
            <p:cNvPr id="3107" name="Line 55"/>
            <p:cNvSpPr>
              <a:spLocks noChangeShapeType="1"/>
            </p:cNvSpPr>
            <p:nvPr/>
          </p:nvSpPr>
          <p:spPr bwMode="auto">
            <a:xfrm flipH="1">
              <a:off x="-64" y="835"/>
              <a:ext cx="346" cy="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508511" y="1393826"/>
            <a:ext cx="2605087" cy="2190749"/>
            <a:chOff x="2534" y="1016"/>
            <a:chExt cx="1641" cy="1380"/>
          </a:xfrm>
        </p:grpSpPr>
        <p:sp>
          <p:nvSpPr>
            <p:cNvPr id="3109" name="Text Box 50"/>
            <p:cNvSpPr txBox="1">
              <a:spLocks noChangeArrowheads="1"/>
            </p:cNvSpPr>
            <p:nvPr/>
          </p:nvSpPr>
          <p:spPr bwMode="auto">
            <a:xfrm>
              <a:off x="3377" y="1016"/>
              <a:ext cx="7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Tractus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  <a:p>
              <a:pPr eaLnBrk="1" hangingPunct="1"/>
              <a:r>
                <a:rPr lang="hu-HU" sz="1600" dirty="0" err="1">
                  <a:solidFill>
                    <a:srgbClr val="EB3D00"/>
                  </a:solidFill>
                </a:rPr>
                <a:t>tectospinalis</a:t>
              </a:r>
              <a:r>
                <a:rPr lang="hu-HU" sz="1600" dirty="0">
                  <a:solidFill>
                    <a:srgbClr val="EB3D00"/>
                  </a:solidFill>
                </a:rPr>
                <a:t> </a:t>
              </a:r>
            </a:p>
          </p:txBody>
        </p:sp>
        <p:sp>
          <p:nvSpPr>
            <p:cNvPr id="3110" name="Line 51"/>
            <p:cNvSpPr>
              <a:spLocks noChangeShapeType="1"/>
            </p:cNvSpPr>
            <p:nvPr/>
          </p:nvSpPr>
          <p:spPr bwMode="auto">
            <a:xfrm flipH="1">
              <a:off x="2534" y="1363"/>
              <a:ext cx="926" cy="10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" name="Group 41"/>
          <p:cNvGrpSpPr>
            <a:grpSpLocks/>
          </p:cNvGrpSpPr>
          <p:nvPr/>
        </p:nvGrpSpPr>
        <p:grpSpPr bwMode="auto">
          <a:xfrm>
            <a:off x="2044696" y="4490178"/>
            <a:ext cx="1746251" cy="1887539"/>
            <a:chOff x="451" y="2168"/>
            <a:chExt cx="1100" cy="1189"/>
          </a:xfrm>
        </p:grpSpPr>
        <p:sp>
          <p:nvSpPr>
            <p:cNvPr id="72" name="Text Box 42"/>
            <p:cNvSpPr txBox="1">
              <a:spLocks noChangeArrowheads="1"/>
            </p:cNvSpPr>
            <p:nvPr/>
          </p:nvSpPr>
          <p:spPr bwMode="auto">
            <a:xfrm>
              <a:off x="451" y="2834"/>
              <a:ext cx="69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Nucleus</a:t>
              </a:r>
              <a:endParaRPr lang="hu-HU" sz="1600" dirty="0" smtClean="0">
                <a:solidFill>
                  <a:srgbClr val="BE8E8C"/>
                </a:solidFill>
              </a:endParaRPr>
            </a:p>
            <a:p>
              <a:pPr algn="l" eaLnBrk="1" hangingPunct="1"/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  <a:r>
                <a:rPr lang="hu-HU" sz="1600" dirty="0" err="1" smtClean="0">
                  <a:solidFill>
                    <a:srgbClr val="BE8E8C"/>
                  </a:solidFill>
                </a:rPr>
                <a:t>corporis</a:t>
              </a:r>
              <a:r>
                <a:rPr lang="hu-HU" sz="1600" dirty="0" smtClean="0">
                  <a:solidFill>
                    <a:srgbClr val="BE8E8C"/>
                  </a:solidFill>
                </a:rPr>
                <a:t> </a:t>
              </a:r>
            </a:p>
            <a:p>
              <a:pPr algn="l" eaLnBrk="1" hangingPunct="1"/>
              <a:r>
                <a:rPr lang="hu-HU" sz="1600" dirty="0" err="1" smtClean="0">
                  <a:solidFill>
                    <a:srgbClr val="BE8E8C"/>
                  </a:solidFill>
                </a:rPr>
                <a:t>trapezoidei</a:t>
              </a:r>
              <a:endParaRPr lang="hu-HU" sz="1600" dirty="0">
                <a:solidFill>
                  <a:srgbClr val="BE8E8C"/>
                </a:solidFill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V="1">
              <a:off x="864" y="2168"/>
              <a:ext cx="687" cy="7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4" name="Line 27"/>
          <p:cNvSpPr>
            <a:spLocks noChangeShapeType="1"/>
          </p:cNvSpPr>
          <p:nvPr/>
        </p:nvSpPr>
        <p:spPr bwMode="auto">
          <a:xfrm flipH="1" flipV="1">
            <a:off x="4469550" y="5151974"/>
            <a:ext cx="101664" cy="47070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Cím 1"/>
          <p:cNvSpPr>
            <a:spLocks noGrp="1"/>
          </p:cNvSpPr>
          <p:nvPr>
            <p:ph type="title"/>
          </p:nvPr>
        </p:nvSpPr>
        <p:spPr>
          <a:xfrm>
            <a:off x="564604" y="-8296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/>
              <a:t>Inneres </a:t>
            </a:r>
            <a:r>
              <a:rPr lang="hu-HU" sz="3100" dirty="0" err="1"/>
              <a:t>Fazialisknie</a:t>
            </a:r>
            <a:r>
              <a:rPr lang="hu-HU" sz="3100" dirty="0"/>
              <a:t>, </a:t>
            </a:r>
            <a:r>
              <a:rPr lang="hu-HU" sz="3100" dirty="0" err="1"/>
              <a:t>Genu</a:t>
            </a:r>
            <a:r>
              <a:rPr lang="hu-HU" sz="3100" dirty="0"/>
              <a:t> </a:t>
            </a:r>
            <a:r>
              <a:rPr lang="hu-HU" sz="3100" dirty="0" err="1"/>
              <a:t>internum</a:t>
            </a:r>
            <a:r>
              <a:rPr lang="hu-HU" sz="3100" dirty="0"/>
              <a:t> </a:t>
            </a:r>
            <a:r>
              <a:rPr lang="hu-HU" sz="3100" dirty="0" err="1"/>
              <a:t>nervi</a:t>
            </a:r>
            <a:r>
              <a:rPr lang="hu-HU" sz="3100" dirty="0"/>
              <a:t> </a:t>
            </a:r>
            <a:r>
              <a:rPr lang="hu-HU" sz="3100" dirty="0" err="1"/>
              <a:t>facialis</a:t>
            </a:r>
            <a:endParaRPr lang="hu-HU" sz="3100" dirty="0"/>
          </a:p>
        </p:txBody>
      </p:sp>
      <p:sp>
        <p:nvSpPr>
          <p:cNvPr id="8" name="Ellipszis 7"/>
          <p:cNvSpPr/>
          <p:nvPr/>
        </p:nvSpPr>
        <p:spPr>
          <a:xfrm>
            <a:off x="291672" y="5048685"/>
            <a:ext cx="1991172" cy="64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2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331166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706253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024461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298494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20039" y="1350060"/>
            <a:ext cx="4151716" cy="5386090"/>
          </a:xfrm>
          <a:prstGeom prst="rect">
            <a:avLst/>
          </a:prstGeom>
          <a:solidFill>
            <a:srgbClr val="EED734"/>
          </a:solidFill>
        </p:spPr>
        <p:txBody>
          <a:bodyPr wrap="square" rtlCol="0">
            <a:spAutoFit/>
          </a:bodyPr>
          <a:lstStyle/>
          <a:p>
            <a:r>
              <a:rPr lang="hu-HU" sz="1600" b="1" dirty="0" err="1" smtClean="0"/>
              <a:t>Allgemein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viszeroefferente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Kerne</a:t>
            </a:r>
            <a:r>
              <a:rPr lang="hu-HU" sz="1600" b="1" dirty="0" smtClean="0"/>
              <a:t> </a:t>
            </a:r>
          </a:p>
          <a:p>
            <a:r>
              <a:rPr lang="hu-HU" sz="1600" b="1" dirty="0" smtClean="0"/>
              <a:t>(</a:t>
            </a:r>
            <a:r>
              <a:rPr lang="hu-HU" sz="1600" b="1" dirty="0" err="1" smtClean="0"/>
              <a:t>allg</a:t>
            </a:r>
            <a:r>
              <a:rPr lang="hu-HU" sz="1600" b="1" dirty="0" smtClean="0"/>
              <a:t>. </a:t>
            </a:r>
            <a:r>
              <a:rPr lang="hu-HU" sz="1600" b="1" dirty="0" err="1" smtClean="0"/>
              <a:t>viszeromotorisch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vegetativ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parasympathisch</a:t>
            </a:r>
            <a:r>
              <a:rPr lang="hu-HU" sz="1600" b="1" dirty="0" smtClean="0"/>
              <a:t>)</a:t>
            </a:r>
          </a:p>
          <a:p>
            <a:endParaRPr lang="hu-HU" sz="1600" b="1" dirty="0" smtClean="0"/>
          </a:p>
          <a:p>
            <a:endParaRPr lang="hu-HU" sz="1600" b="1" dirty="0" smtClean="0"/>
          </a:p>
          <a:p>
            <a:endParaRPr lang="hu-HU" sz="1600" b="1" dirty="0"/>
          </a:p>
          <a:p>
            <a:endParaRPr lang="hu-HU" sz="1600" b="1" dirty="0" smtClean="0"/>
          </a:p>
          <a:p>
            <a:pPr>
              <a:lnSpc>
                <a:spcPct val="150000"/>
              </a:lnSpc>
            </a:pPr>
            <a:r>
              <a:rPr lang="hu-HU" sz="1600" dirty="0" err="1"/>
              <a:t>Medulla</a:t>
            </a:r>
            <a:r>
              <a:rPr lang="hu-HU" sz="1600" dirty="0"/>
              <a:t> </a:t>
            </a:r>
            <a:r>
              <a:rPr lang="hu-HU" sz="1600" dirty="0" err="1"/>
              <a:t>oblongata</a:t>
            </a:r>
            <a:r>
              <a:rPr lang="hu-HU" sz="1600" dirty="0"/>
              <a:t>: 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medialis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alae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cinereae</a:t>
            </a:r>
            <a:r>
              <a:rPr lang="hu-HU" sz="1600" i="1" dirty="0"/>
              <a:t> </a:t>
            </a:r>
            <a:r>
              <a:rPr lang="hu-HU" sz="1600" i="1" dirty="0" smtClean="0"/>
              <a:t>(</a:t>
            </a:r>
            <a:r>
              <a:rPr lang="hu-HU" sz="1600" i="1" dirty="0" err="1" smtClean="0"/>
              <a:t>Nucl</a:t>
            </a:r>
            <a:r>
              <a:rPr lang="hu-HU" sz="1600" i="1" dirty="0" smtClean="0"/>
              <a:t>. </a:t>
            </a:r>
            <a:r>
              <a:rPr lang="hu-HU" sz="1600" i="1" dirty="0" err="1" smtClean="0"/>
              <a:t>dorsalis</a:t>
            </a:r>
            <a:r>
              <a:rPr lang="hu-HU" sz="1600" i="1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</a:t>
            </a:r>
            <a:r>
              <a:rPr lang="hu-HU" sz="1600" i="1" dirty="0" smtClean="0"/>
              <a:t>     </a:t>
            </a:r>
            <a:r>
              <a:rPr lang="hu-HU" sz="1600" i="1" dirty="0" err="1" smtClean="0"/>
              <a:t>nervi</a:t>
            </a:r>
            <a:r>
              <a:rPr lang="hu-HU" sz="1600" i="1" dirty="0" smtClean="0"/>
              <a:t> X.)</a:t>
            </a:r>
            <a:endParaRPr lang="hu-HU" sz="1600" dirty="0"/>
          </a:p>
          <a:p>
            <a:pPr>
              <a:lnSpc>
                <a:spcPct val="200000"/>
              </a:lnSpc>
            </a:pPr>
            <a:r>
              <a:rPr lang="hu-HU" sz="1600" dirty="0" err="1" smtClean="0"/>
              <a:t>Pons</a:t>
            </a:r>
            <a:r>
              <a:rPr lang="hu-HU" sz="1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 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salivatorius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inferior</a:t>
            </a:r>
            <a:r>
              <a:rPr lang="hu-HU" sz="1600" i="1" dirty="0" smtClean="0"/>
              <a:t> (N.IX)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</a:t>
            </a:r>
            <a:r>
              <a:rPr lang="hu-HU" sz="1600" i="1" dirty="0" smtClean="0"/>
              <a:t>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 err="1"/>
              <a:t>salivatorius</a:t>
            </a:r>
            <a:r>
              <a:rPr lang="hu-HU" sz="1600" i="1" dirty="0"/>
              <a:t> </a:t>
            </a:r>
            <a:r>
              <a:rPr lang="hu-HU" sz="1600" i="1" dirty="0" err="1" smtClean="0"/>
              <a:t>superior</a:t>
            </a:r>
            <a:r>
              <a:rPr lang="hu-HU" sz="1600" i="1" dirty="0" smtClean="0"/>
              <a:t> (N.VII)</a:t>
            </a:r>
          </a:p>
          <a:p>
            <a:pPr>
              <a:lnSpc>
                <a:spcPct val="200000"/>
              </a:lnSpc>
            </a:pPr>
            <a:r>
              <a:rPr lang="hu-HU" sz="1600" dirty="0" err="1"/>
              <a:t>Mesencephalon</a:t>
            </a:r>
            <a:r>
              <a:rPr lang="hu-HU" sz="1600" dirty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   </a:t>
            </a:r>
            <a:r>
              <a:rPr lang="hu-HU" sz="1600" i="1" dirty="0" err="1"/>
              <a:t>Nucleus</a:t>
            </a:r>
            <a:r>
              <a:rPr lang="hu-HU" sz="1600" i="1" dirty="0"/>
              <a:t> </a:t>
            </a:r>
            <a:r>
              <a:rPr lang="hu-HU" sz="1600" i="1" dirty="0" err="1" smtClean="0"/>
              <a:t>accesorius</a:t>
            </a:r>
            <a:r>
              <a:rPr lang="hu-HU" sz="1600" i="1" dirty="0" smtClean="0"/>
              <a:t> </a:t>
            </a:r>
            <a:r>
              <a:rPr lang="hu-HU" sz="1600" i="1" dirty="0" err="1"/>
              <a:t>nervi</a:t>
            </a:r>
            <a:r>
              <a:rPr lang="hu-HU" sz="1600" i="1" dirty="0"/>
              <a:t> </a:t>
            </a:r>
            <a:r>
              <a:rPr lang="hu-HU" sz="1600" i="1" dirty="0" smtClean="0"/>
              <a:t>III</a:t>
            </a:r>
            <a:r>
              <a:rPr lang="hu-HU" sz="1600" i="1" dirty="0"/>
              <a:t>. </a:t>
            </a:r>
            <a:r>
              <a:rPr lang="hu-HU" sz="1600" i="1" dirty="0" smtClean="0"/>
              <a:t>(</a:t>
            </a:r>
            <a:r>
              <a:rPr lang="hu-HU" sz="1600" i="1" dirty="0" err="1" smtClean="0"/>
              <a:t>Nucl</a:t>
            </a:r>
            <a:r>
              <a:rPr lang="hu-HU" sz="1600" i="1" dirty="0" smtClean="0"/>
              <a:t>. </a:t>
            </a:r>
            <a:r>
              <a:rPr lang="hu-HU" sz="1600" i="1" dirty="0" err="1" smtClean="0"/>
              <a:t>Edinger</a:t>
            </a:r>
            <a:r>
              <a:rPr lang="hu-HU" sz="1600" i="1" dirty="0" smtClean="0"/>
              <a:t>-        </a:t>
            </a:r>
          </a:p>
          <a:p>
            <a:pPr>
              <a:lnSpc>
                <a:spcPct val="150000"/>
              </a:lnSpc>
            </a:pPr>
            <a:r>
              <a:rPr lang="hu-HU" sz="1600" i="1" dirty="0"/>
              <a:t> </a:t>
            </a:r>
            <a:r>
              <a:rPr lang="hu-HU" sz="1600" i="1" dirty="0" smtClean="0"/>
              <a:t>  </a:t>
            </a:r>
            <a:r>
              <a:rPr lang="hu-HU" sz="1600" i="1" dirty="0" err="1" smtClean="0"/>
              <a:t>Westphal</a:t>
            </a:r>
            <a:r>
              <a:rPr lang="hu-HU" sz="1600" i="1" dirty="0" smtClean="0"/>
              <a:t>)   </a:t>
            </a:r>
            <a:endParaRPr lang="hu-HU" sz="1600" i="1" dirty="0"/>
          </a:p>
        </p:txBody>
      </p:sp>
      <p:pic>
        <p:nvPicPr>
          <p:cNvPr id="10" name="Picture 2" descr="http://upload.wikimedia.org/wikipedia/commons/thumb/0/03/Ludwig_Edinger_1915.JPG/220px-Ludwig_Edinger_1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7550"/>
          <a:stretch/>
        </p:blipFill>
        <p:spPr bwMode="auto">
          <a:xfrm>
            <a:off x="-16443" y="-2260"/>
            <a:ext cx="916035" cy="1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-108520" y="980728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Ludwig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Edinger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(1855 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1918)</a:t>
            </a:r>
            <a:endParaRPr lang="de-DE" sz="900" dirty="0"/>
          </a:p>
        </p:txBody>
      </p:sp>
      <p:sp>
        <p:nvSpPr>
          <p:cNvPr id="12" name="Téglalap 11"/>
          <p:cNvSpPr/>
          <p:nvPr/>
        </p:nvSpPr>
        <p:spPr>
          <a:xfrm>
            <a:off x="8172400" y="1052736"/>
            <a:ext cx="113387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Carl Friedrich 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Otto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Westphal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(1833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1890)</a:t>
            </a:r>
            <a:endParaRPr lang="de-DE" sz="900" dirty="0"/>
          </a:p>
        </p:txBody>
      </p:sp>
      <p:pic>
        <p:nvPicPr>
          <p:cNvPr id="13" name="Picture 2" descr="http://upload.wikimedia.org/wikipedia/commons/thumb/a/a2/Westphal.jpg/220px-Westphal.jpg"/>
          <p:cNvPicPr>
            <a:picLocks noChangeAspect="1" noChangeArrowheads="1"/>
          </p:cNvPicPr>
          <p:nvPr/>
        </p:nvPicPr>
        <p:blipFill>
          <a:blip r:embed="rId4" cstate="print"/>
          <a:srcRect l="13745" t="13235" r="10656" b="23177"/>
          <a:stretch>
            <a:fillRect/>
          </a:stretch>
        </p:blipFill>
        <p:spPr bwMode="auto">
          <a:xfrm>
            <a:off x="8227542" y="0"/>
            <a:ext cx="916458" cy="1124744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4920039" y="2195736"/>
            <a:ext cx="415171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Parasympathische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Innervation</a:t>
            </a:r>
            <a:r>
              <a:rPr lang="hu-HU" dirty="0" smtClean="0">
                <a:solidFill>
                  <a:schemeClr val="bg1"/>
                </a:solidFill>
              </a:rPr>
              <a:t> von </a:t>
            </a:r>
            <a:r>
              <a:rPr lang="hu-HU" dirty="0" err="1" smtClean="0">
                <a:solidFill>
                  <a:schemeClr val="bg1"/>
                </a:solidFill>
              </a:rPr>
              <a:t>Drüsen</a:t>
            </a:r>
            <a:r>
              <a:rPr lang="hu-HU" dirty="0" smtClean="0">
                <a:solidFill>
                  <a:schemeClr val="bg1"/>
                </a:solidFill>
              </a:rPr>
              <a:t>,  </a:t>
            </a:r>
            <a:r>
              <a:rPr lang="hu-HU" dirty="0" err="1" smtClean="0">
                <a:solidFill>
                  <a:schemeClr val="bg1"/>
                </a:solidFill>
              </a:rPr>
              <a:t>glatter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Muskulatur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und </a:t>
            </a:r>
            <a:r>
              <a:rPr lang="hu-HU" dirty="0" err="1" smtClean="0">
                <a:solidFill>
                  <a:schemeClr val="bg1"/>
                </a:solidFill>
              </a:rPr>
              <a:t>dem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Herz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499992" y="1350060"/>
            <a:ext cx="4644008" cy="5355312"/>
          </a:xfrm>
          <a:prstGeom prst="rect">
            <a:avLst/>
          </a:prstGeom>
          <a:solidFill>
            <a:srgbClr val="EED734"/>
          </a:solidFill>
        </p:spPr>
        <p:txBody>
          <a:bodyPr wrap="square" rtlCol="0">
            <a:spAutoFit/>
          </a:bodyPr>
          <a:lstStyle/>
          <a:p>
            <a:r>
              <a:rPr lang="hu-HU" sz="1500" b="1" dirty="0" err="1" smtClean="0"/>
              <a:t>Allgemein</a:t>
            </a:r>
            <a:r>
              <a:rPr lang="hu-HU" sz="1500" b="1" dirty="0" smtClean="0"/>
              <a:t> </a:t>
            </a:r>
            <a:r>
              <a:rPr lang="hu-HU" sz="1500" b="1" dirty="0" err="1" smtClean="0"/>
              <a:t>viszeroefferente</a:t>
            </a:r>
            <a:r>
              <a:rPr lang="hu-HU" sz="1500" b="1" dirty="0" smtClean="0"/>
              <a:t> </a:t>
            </a:r>
            <a:r>
              <a:rPr lang="hu-HU" sz="1500" b="1" dirty="0" err="1" smtClean="0"/>
              <a:t>Kerne</a:t>
            </a:r>
            <a:r>
              <a:rPr lang="hu-HU" sz="1500" b="1" dirty="0" smtClean="0"/>
              <a:t> </a:t>
            </a:r>
          </a:p>
          <a:p>
            <a:r>
              <a:rPr lang="hu-HU" sz="1500" b="1" dirty="0" smtClean="0"/>
              <a:t>(</a:t>
            </a:r>
            <a:r>
              <a:rPr lang="hu-HU" sz="1500" b="1" dirty="0" err="1" smtClean="0"/>
              <a:t>allg</a:t>
            </a:r>
            <a:r>
              <a:rPr lang="hu-HU" sz="1500" b="1" dirty="0" smtClean="0"/>
              <a:t>. </a:t>
            </a:r>
            <a:r>
              <a:rPr lang="hu-HU" sz="1500" b="1" dirty="0" err="1" smtClean="0"/>
              <a:t>viszeromotorisch</a:t>
            </a:r>
            <a:r>
              <a:rPr lang="hu-HU" sz="1500" b="1" dirty="0" smtClean="0"/>
              <a:t>, </a:t>
            </a:r>
            <a:r>
              <a:rPr lang="hu-HU" sz="1500" b="1" dirty="0" err="1" smtClean="0"/>
              <a:t>vegetativ</a:t>
            </a:r>
            <a:r>
              <a:rPr lang="hu-HU" sz="1500" b="1" dirty="0" smtClean="0"/>
              <a:t>, </a:t>
            </a:r>
            <a:r>
              <a:rPr lang="hu-HU" sz="1500" b="1" dirty="0" err="1" smtClean="0"/>
              <a:t>parasympathisch</a:t>
            </a:r>
            <a:r>
              <a:rPr lang="hu-HU" sz="15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sz="1500" dirty="0" err="1"/>
              <a:t>Medulla</a:t>
            </a:r>
            <a:r>
              <a:rPr lang="hu-HU" sz="1500" dirty="0"/>
              <a:t> </a:t>
            </a:r>
            <a:r>
              <a:rPr lang="hu-HU" sz="1500" dirty="0" err="1"/>
              <a:t>oblongata</a:t>
            </a:r>
            <a:r>
              <a:rPr lang="hu-HU" sz="1500" dirty="0"/>
              <a:t>: </a:t>
            </a:r>
            <a:endParaRPr lang="hu-HU" sz="1500" dirty="0" smtClean="0"/>
          </a:p>
          <a:p>
            <a:pPr>
              <a:lnSpc>
                <a:spcPct val="150000"/>
              </a:lnSpc>
            </a:pPr>
            <a:r>
              <a:rPr lang="hu-HU" sz="1500" dirty="0"/>
              <a:t> </a:t>
            </a:r>
            <a:r>
              <a:rPr lang="hu-HU" sz="1500" dirty="0" smtClean="0"/>
              <a:t>    </a:t>
            </a:r>
            <a:r>
              <a:rPr lang="hu-HU" sz="1500" i="1" dirty="0" err="1" smtClean="0"/>
              <a:t>Nucleus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med</a:t>
            </a:r>
            <a:r>
              <a:rPr lang="hu-HU" sz="1500" i="1" dirty="0" smtClean="0"/>
              <a:t>. </a:t>
            </a:r>
            <a:r>
              <a:rPr lang="hu-HU" sz="1500" i="1" dirty="0" err="1" smtClean="0"/>
              <a:t>alae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cinereae</a:t>
            </a:r>
            <a:r>
              <a:rPr lang="hu-HU" sz="1500" i="1" dirty="0"/>
              <a:t> </a:t>
            </a:r>
            <a:r>
              <a:rPr lang="hu-HU" sz="1500" i="1" dirty="0" smtClean="0"/>
              <a:t>(</a:t>
            </a:r>
            <a:r>
              <a:rPr lang="hu-HU" sz="1500" i="1" dirty="0" err="1" smtClean="0"/>
              <a:t>Nucl</a:t>
            </a:r>
            <a:r>
              <a:rPr lang="hu-HU" sz="1500" i="1" dirty="0" smtClean="0"/>
              <a:t>. </a:t>
            </a:r>
            <a:r>
              <a:rPr lang="hu-HU" sz="1500" i="1" dirty="0" err="1" smtClean="0"/>
              <a:t>dorsalis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nervi</a:t>
            </a:r>
            <a:r>
              <a:rPr lang="hu-HU" sz="1500" i="1" dirty="0" smtClean="0"/>
              <a:t> X.)</a:t>
            </a:r>
          </a:p>
          <a:p>
            <a:pPr>
              <a:lnSpc>
                <a:spcPct val="150000"/>
              </a:lnSpc>
            </a:pPr>
            <a:r>
              <a:rPr lang="hu-HU" sz="1400" dirty="0" smtClean="0"/>
              <a:t>         →</a:t>
            </a:r>
            <a:r>
              <a:rPr lang="hu-HU" sz="1400" dirty="0" err="1" smtClean="0"/>
              <a:t>Herz</a:t>
            </a:r>
            <a:r>
              <a:rPr lang="hu-HU" sz="1400" dirty="0" smtClean="0"/>
              <a:t>, </a:t>
            </a:r>
            <a:r>
              <a:rPr lang="hu-HU" sz="1400" dirty="0" err="1" smtClean="0"/>
              <a:t>Drüsen</a:t>
            </a:r>
            <a:r>
              <a:rPr lang="hu-HU" sz="1400" dirty="0" smtClean="0"/>
              <a:t> und </a:t>
            </a:r>
            <a:r>
              <a:rPr lang="hu-HU" sz="1400" dirty="0" err="1" smtClean="0"/>
              <a:t>glatte</a:t>
            </a:r>
            <a:r>
              <a:rPr lang="hu-HU" sz="1400" dirty="0" smtClean="0"/>
              <a:t> </a:t>
            </a:r>
            <a:r>
              <a:rPr lang="hu-HU" sz="1400" dirty="0" err="1" smtClean="0"/>
              <a:t>Muskulatur</a:t>
            </a:r>
            <a:r>
              <a:rPr lang="hu-HU" sz="1400" dirty="0" smtClean="0"/>
              <a:t> der </a:t>
            </a:r>
            <a:r>
              <a:rPr lang="hu-HU" sz="1400" dirty="0" err="1" smtClean="0"/>
              <a:t>Atemwege</a:t>
            </a:r>
            <a:r>
              <a:rPr lang="hu-HU" sz="1400" dirty="0" smtClean="0"/>
              <a:t>           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und der </a:t>
            </a:r>
            <a:r>
              <a:rPr lang="hu-HU" sz="1400" dirty="0" err="1" smtClean="0"/>
              <a:t>Hohlorgane</a:t>
            </a:r>
            <a:r>
              <a:rPr lang="hu-HU" sz="1400" dirty="0" smtClean="0"/>
              <a:t> </a:t>
            </a:r>
            <a:r>
              <a:rPr lang="hu-HU" sz="1400" dirty="0" err="1" smtClean="0"/>
              <a:t>bis</a:t>
            </a:r>
            <a:r>
              <a:rPr lang="hu-HU" sz="1400" dirty="0" smtClean="0"/>
              <a:t> </a:t>
            </a:r>
            <a:r>
              <a:rPr lang="hu-HU" sz="1400" dirty="0" err="1" smtClean="0"/>
              <a:t>zum</a:t>
            </a:r>
            <a:r>
              <a:rPr lang="hu-HU" sz="1400" dirty="0" smtClean="0"/>
              <a:t> </a:t>
            </a:r>
            <a:r>
              <a:rPr lang="hu-HU" sz="1400" dirty="0" err="1" smtClean="0"/>
              <a:t>Cannon</a:t>
            </a:r>
            <a:r>
              <a:rPr lang="hu-HU" sz="1400" dirty="0" smtClean="0"/>
              <a:t>-Böhm-</a:t>
            </a:r>
            <a:r>
              <a:rPr lang="hu-HU" sz="1400" dirty="0" err="1" smtClean="0"/>
              <a:t>Punkt</a:t>
            </a:r>
            <a:endParaRPr lang="hu-HU" sz="1400" dirty="0" smtClean="0"/>
          </a:p>
          <a:p>
            <a:pPr>
              <a:lnSpc>
                <a:spcPct val="150000"/>
              </a:lnSpc>
            </a:pPr>
            <a:r>
              <a:rPr lang="hu-HU" sz="1500" dirty="0" smtClean="0"/>
              <a:t>  </a:t>
            </a:r>
            <a:r>
              <a:rPr lang="hu-HU" sz="1500" dirty="0" err="1" smtClean="0"/>
              <a:t>Pons</a:t>
            </a:r>
            <a:r>
              <a:rPr lang="hu-HU" sz="15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500" i="1" dirty="0" smtClean="0"/>
              <a:t>     </a:t>
            </a:r>
            <a:r>
              <a:rPr lang="hu-HU" sz="1500" i="1" dirty="0" err="1" smtClean="0"/>
              <a:t>Nucleus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salivatorius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inferior</a:t>
            </a:r>
            <a:r>
              <a:rPr lang="hu-HU" sz="1500" i="1" dirty="0" smtClean="0"/>
              <a:t> (N. IX)</a:t>
            </a:r>
          </a:p>
          <a:p>
            <a:pPr>
              <a:lnSpc>
                <a:spcPct val="150000"/>
              </a:lnSpc>
            </a:pPr>
            <a:r>
              <a:rPr lang="hu-HU" sz="1400" dirty="0" smtClean="0"/>
              <a:t>         →</a:t>
            </a:r>
            <a:r>
              <a:rPr lang="hu-HU" sz="1400" dirty="0" err="1" smtClean="0"/>
              <a:t>Gl</a:t>
            </a:r>
            <a:r>
              <a:rPr lang="hu-HU" sz="1400" dirty="0" smtClean="0"/>
              <a:t>. </a:t>
            </a:r>
            <a:r>
              <a:rPr lang="hu-HU" sz="1400" dirty="0" err="1" smtClean="0"/>
              <a:t>parotis</a:t>
            </a:r>
            <a:endParaRPr lang="hu-HU" sz="1600" i="1" dirty="0" smtClean="0"/>
          </a:p>
          <a:p>
            <a:pPr>
              <a:lnSpc>
                <a:spcPct val="150000"/>
              </a:lnSpc>
            </a:pPr>
            <a:r>
              <a:rPr lang="hu-HU" sz="1500" i="1" dirty="0"/>
              <a:t> </a:t>
            </a:r>
            <a:r>
              <a:rPr lang="hu-HU" sz="1500" i="1" dirty="0" smtClean="0"/>
              <a:t>    </a:t>
            </a:r>
            <a:r>
              <a:rPr lang="hu-HU" sz="1500" i="1" dirty="0" err="1" smtClean="0"/>
              <a:t>Nucleus</a:t>
            </a:r>
            <a:r>
              <a:rPr lang="hu-HU" sz="1500" i="1" dirty="0" smtClean="0"/>
              <a:t> </a:t>
            </a:r>
            <a:r>
              <a:rPr lang="hu-HU" sz="1500" i="1" dirty="0" err="1"/>
              <a:t>salivatorius</a:t>
            </a:r>
            <a:r>
              <a:rPr lang="hu-HU" sz="1500" i="1" dirty="0"/>
              <a:t> </a:t>
            </a:r>
            <a:r>
              <a:rPr lang="hu-HU" sz="1500" i="1" dirty="0" err="1" smtClean="0"/>
              <a:t>superior</a:t>
            </a:r>
            <a:r>
              <a:rPr lang="hu-HU" sz="1500" i="1" dirty="0" smtClean="0"/>
              <a:t> (N. VII.)</a:t>
            </a:r>
            <a:endParaRPr lang="hu-HU" sz="1500" i="1" dirty="0"/>
          </a:p>
          <a:p>
            <a:pPr>
              <a:lnSpc>
                <a:spcPct val="150000"/>
              </a:lnSpc>
            </a:pPr>
            <a:r>
              <a:rPr lang="hu-HU" sz="1400" i="1" dirty="0" smtClean="0"/>
              <a:t>        </a:t>
            </a:r>
            <a:r>
              <a:rPr lang="hu-HU" sz="1400" dirty="0" smtClean="0"/>
              <a:t>→</a:t>
            </a:r>
            <a:r>
              <a:rPr lang="hu-HU" sz="1400" dirty="0" err="1" smtClean="0"/>
              <a:t>Gl</a:t>
            </a:r>
            <a:r>
              <a:rPr lang="hu-HU" sz="1400" dirty="0" smtClean="0"/>
              <a:t>. </a:t>
            </a:r>
            <a:r>
              <a:rPr lang="hu-HU" sz="1400" dirty="0" err="1" smtClean="0"/>
              <a:t>Lacrimalis</a:t>
            </a:r>
            <a:r>
              <a:rPr lang="hu-HU" sz="1400" dirty="0" smtClean="0"/>
              <a:t>, </a:t>
            </a:r>
            <a:r>
              <a:rPr lang="hu-HU" sz="1400" dirty="0" err="1" smtClean="0"/>
              <a:t>Gl</a:t>
            </a:r>
            <a:r>
              <a:rPr lang="hu-HU" sz="1400" dirty="0"/>
              <a:t>. </a:t>
            </a:r>
            <a:r>
              <a:rPr lang="hu-HU" sz="1400" dirty="0" err="1" smtClean="0"/>
              <a:t>submandibularis</a:t>
            </a:r>
            <a:r>
              <a:rPr lang="hu-HU" sz="1400" dirty="0" smtClean="0"/>
              <a:t>, </a:t>
            </a:r>
            <a:r>
              <a:rPr lang="hu-HU" sz="1400" dirty="0" err="1" smtClean="0"/>
              <a:t>Gl</a:t>
            </a:r>
            <a:r>
              <a:rPr lang="hu-HU" sz="1400" dirty="0" smtClean="0"/>
              <a:t>. </a:t>
            </a:r>
            <a:r>
              <a:rPr lang="hu-HU" sz="1400" dirty="0" err="1" smtClean="0"/>
              <a:t>sublingualis</a:t>
            </a:r>
            <a:r>
              <a:rPr lang="hu-HU" sz="1400" dirty="0" smtClean="0"/>
              <a:t> und        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</a:t>
            </a:r>
            <a:r>
              <a:rPr lang="hu-HU" sz="1400" dirty="0" err="1" smtClean="0"/>
              <a:t>kleine</a:t>
            </a:r>
            <a:r>
              <a:rPr lang="hu-HU" sz="1400" dirty="0" smtClean="0"/>
              <a:t> </a:t>
            </a:r>
            <a:r>
              <a:rPr lang="hu-HU" sz="1400" dirty="0" err="1" smtClean="0"/>
              <a:t>Speicheldrüsen</a:t>
            </a:r>
            <a:r>
              <a:rPr lang="hu-HU" sz="1400" dirty="0" smtClean="0"/>
              <a:t> der </a:t>
            </a:r>
            <a:r>
              <a:rPr lang="hu-HU" sz="1400" dirty="0" err="1" smtClean="0"/>
              <a:t>Nasenhöhle</a:t>
            </a:r>
            <a:r>
              <a:rPr lang="hu-HU" sz="1400" dirty="0" smtClean="0"/>
              <a:t> und der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</a:t>
            </a:r>
            <a:r>
              <a:rPr lang="hu-HU" sz="1400" dirty="0" err="1" smtClean="0"/>
              <a:t>Mundhöhle</a:t>
            </a:r>
            <a:r>
              <a:rPr lang="hu-HU" sz="1400" dirty="0" smtClean="0"/>
              <a:t> </a:t>
            </a:r>
            <a:endParaRPr lang="hu-HU" sz="1600" i="1" dirty="0" smtClean="0"/>
          </a:p>
          <a:p>
            <a:pPr>
              <a:lnSpc>
                <a:spcPct val="200000"/>
              </a:lnSpc>
            </a:pPr>
            <a:r>
              <a:rPr lang="hu-HU" sz="1500" dirty="0" err="1"/>
              <a:t>Mesencephalon</a:t>
            </a:r>
            <a:r>
              <a:rPr lang="hu-HU" sz="1500" dirty="0"/>
              <a:t>: </a:t>
            </a:r>
          </a:p>
          <a:p>
            <a:pPr>
              <a:lnSpc>
                <a:spcPct val="150000"/>
              </a:lnSpc>
            </a:pPr>
            <a:r>
              <a:rPr lang="hu-HU" sz="1500" i="1" dirty="0"/>
              <a:t>    </a:t>
            </a:r>
            <a:r>
              <a:rPr lang="hu-HU" sz="1500" i="1" dirty="0" err="1"/>
              <a:t>Nucleus</a:t>
            </a:r>
            <a:r>
              <a:rPr lang="hu-HU" sz="1500" i="1" dirty="0"/>
              <a:t> </a:t>
            </a:r>
            <a:r>
              <a:rPr lang="hu-HU" sz="1500" i="1" dirty="0" err="1" smtClean="0"/>
              <a:t>accesorius</a:t>
            </a:r>
            <a:r>
              <a:rPr lang="hu-HU" sz="1500" i="1" dirty="0" smtClean="0"/>
              <a:t> </a:t>
            </a:r>
            <a:r>
              <a:rPr lang="hu-HU" sz="1500" i="1" dirty="0" err="1"/>
              <a:t>nervi</a:t>
            </a:r>
            <a:r>
              <a:rPr lang="hu-HU" sz="1500" i="1" dirty="0"/>
              <a:t> </a:t>
            </a:r>
            <a:r>
              <a:rPr lang="hu-HU" sz="1500" i="1" dirty="0" smtClean="0"/>
              <a:t>III</a:t>
            </a:r>
            <a:r>
              <a:rPr lang="hu-HU" sz="1500" i="1" dirty="0"/>
              <a:t>. </a:t>
            </a:r>
            <a:r>
              <a:rPr lang="hu-HU" sz="1500" i="1" dirty="0" smtClean="0"/>
              <a:t>(</a:t>
            </a:r>
            <a:r>
              <a:rPr lang="hu-HU" sz="1500" i="1" dirty="0" err="1" smtClean="0"/>
              <a:t>Nucl</a:t>
            </a:r>
            <a:r>
              <a:rPr lang="hu-HU" sz="1500" i="1" dirty="0" smtClean="0"/>
              <a:t>. </a:t>
            </a:r>
            <a:r>
              <a:rPr lang="hu-HU" sz="1500" i="1" dirty="0" err="1" smtClean="0"/>
              <a:t>Edinger-Westphal</a:t>
            </a:r>
            <a:r>
              <a:rPr lang="hu-HU" sz="15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sz="1400" dirty="0" smtClean="0"/>
              <a:t>      →M. </a:t>
            </a:r>
            <a:r>
              <a:rPr lang="hu-HU" sz="1400" dirty="0" err="1" smtClean="0"/>
              <a:t>ciliaris</a:t>
            </a:r>
            <a:r>
              <a:rPr lang="hu-HU" sz="1400" dirty="0" smtClean="0"/>
              <a:t>, M. </a:t>
            </a:r>
            <a:r>
              <a:rPr lang="hu-HU" sz="1400" dirty="0" err="1" smtClean="0"/>
              <a:t>sphingter</a:t>
            </a:r>
            <a:r>
              <a:rPr lang="hu-HU" sz="1400" dirty="0" smtClean="0"/>
              <a:t> </a:t>
            </a:r>
            <a:r>
              <a:rPr lang="hu-HU" sz="1400" dirty="0" err="1" smtClean="0"/>
              <a:t>pupillae</a:t>
            </a:r>
            <a:endParaRPr lang="hu-HU" sz="1400" i="1" dirty="0"/>
          </a:p>
        </p:txBody>
      </p:sp>
      <p:pic>
        <p:nvPicPr>
          <p:cNvPr id="10" name="Picture 2" descr="http://upload.wikimedia.org/wikipedia/commons/thumb/0/03/Ludwig_Edinger_1915.JPG/220px-Ludwig_Edinger_1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7550"/>
          <a:stretch/>
        </p:blipFill>
        <p:spPr bwMode="auto">
          <a:xfrm>
            <a:off x="-16443" y="-2260"/>
            <a:ext cx="916035" cy="10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-108520" y="980728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Ludwig </a:t>
            </a:r>
            <a:r>
              <a:rPr lang="hu-HU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Edinger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(1855 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1918)</a:t>
            </a:r>
            <a:endParaRPr lang="de-DE" sz="900" dirty="0"/>
          </a:p>
        </p:txBody>
      </p:sp>
      <p:sp>
        <p:nvSpPr>
          <p:cNvPr id="12" name="Téglalap 11"/>
          <p:cNvSpPr/>
          <p:nvPr/>
        </p:nvSpPr>
        <p:spPr>
          <a:xfrm>
            <a:off x="8172400" y="1052736"/>
            <a:ext cx="113387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900" b="1" dirty="0">
                <a:solidFill>
                  <a:srgbClr val="000000"/>
                </a:solidFill>
                <a:latin typeface="Arial" panose="020B0604020202020204" pitchFamily="34" charset="0"/>
              </a:rPr>
              <a:t>Carl Friedrich </a:t>
            </a:r>
            <a:endParaRPr lang="hu-HU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Otto </a:t>
            </a:r>
            <a:r>
              <a:rPr lang="hu-HU" sz="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Westphal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(1833</a:t>
            </a:r>
            <a:r>
              <a:rPr lang="hu-HU" sz="900" dirty="0">
                <a:solidFill>
                  <a:srgbClr val="000000"/>
                </a:solidFill>
                <a:latin typeface="Arial" panose="020B0604020202020204" pitchFamily="34" charset="0"/>
              </a:rPr>
              <a:t> – </a:t>
            </a:r>
            <a:r>
              <a:rPr lang="hu-H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1890)</a:t>
            </a:r>
            <a:endParaRPr lang="de-DE" sz="900" dirty="0"/>
          </a:p>
        </p:txBody>
      </p:sp>
      <p:pic>
        <p:nvPicPr>
          <p:cNvPr id="13" name="Picture 2" descr="http://upload.wikimedia.org/wikipedia/commons/thumb/a/a2/Westphal.jpg/220px-Westphal.jpg"/>
          <p:cNvPicPr>
            <a:picLocks noChangeAspect="1" noChangeArrowheads="1"/>
          </p:cNvPicPr>
          <p:nvPr/>
        </p:nvPicPr>
        <p:blipFill>
          <a:blip r:embed="rId4" cstate="print"/>
          <a:srcRect l="13745" t="13235" r="10656" b="23177"/>
          <a:stretch>
            <a:fillRect/>
          </a:stretch>
        </p:blipFill>
        <p:spPr bwMode="auto">
          <a:xfrm>
            <a:off x="8227542" y="0"/>
            <a:ext cx="916458" cy="1124744"/>
          </a:xfrm>
          <a:prstGeom prst="rect">
            <a:avLst/>
          </a:prstGeom>
          <a:noFill/>
        </p:spPr>
      </p:pic>
      <p:cxnSp>
        <p:nvCxnSpPr>
          <p:cNvPr id="28" name="Egyenes összekötő nyíllal 27"/>
          <p:cNvCxnSpPr/>
          <p:nvPr/>
        </p:nvCxnSpPr>
        <p:spPr>
          <a:xfrm flipV="1">
            <a:off x="1141831" y="5011354"/>
            <a:ext cx="1259447" cy="457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2065690" y="3611703"/>
            <a:ext cx="318091" cy="508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V="1">
            <a:off x="2017569" y="1988840"/>
            <a:ext cx="566233" cy="788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137986" y="5520696"/>
            <a:ext cx="1766830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medialis</a:t>
            </a:r>
            <a:endParaRPr lang="hu-HU" dirty="0" smtClean="0"/>
          </a:p>
          <a:p>
            <a:r>
              <a:rPr lang="hu-HU" dirty="0" err="1" smtClean="0"/>
              <a:t>ala</a:t>
            </a:r>
            <a:r>
              <a:rPr lang="hu-HU" dirty="0" smtClean="0"/>
              <a:t> </a:t>
            </a:r>
            <a:r>
              <a:rPr lang="hu-HU" dirty="0" err="1" smtClean="0"/>
              <a:t>cinereae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20618" y="1782201"/>
            <a:ext cx="1963999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accesorius</a:t>
            </a:r>
            <a:endParaRPr lang="hu-HU" dirty="0" smtClean="0"/>
          </a:p>
          <a:p>
            <a:r>
              <a:rPr lang="hu-HU" dirty="0" err="1" smtClean="0"/>
              <a:t>nervi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0" y="3278982"/>
            <a:ext cx="2042803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salivatorius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superior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012" y="4095839"/>
            <a:ext cx="2042803" cy="646331"/>
          </a:xfrm>
          <a:prstGeom prst="rect">
            <a:avLst/>
          </a:prstGeom>
          <a:solidFill>
            <a:srgbClr val="EED73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salivatorius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inferior</a:t>
            </a:r>
            <a:endParaRPr lang="hu-HU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2057801" y="4388952"/>
            <a:ext cx="343477" cy="30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600" b="1" dirty="0"/>
              <a:t> </a:t>
            </a:r>
            <a:r>
              <a:rPr lang="hu-HU" sz="3100" dirty="0" err="1"/>
              <a:t>viszeroafferente</a:t>
            </a:r>
            <a:r>
              <a:rPr lang="hu-HU" sz="3600" b="1" dirty="0"/>
              <a:t> </a:t>
            </a:r>
            <a:r>
              <a:rPr lang="hu-HU" sz="3100" dirty="0" err="1"/>
              <a:t>Kerne</a:t>
            </a:r>
            <a:r>
              <a:rPr lang="hu-HU" sz="3600" b="1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8715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6223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8044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54478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20809" y="1490457"/>
            <a:ext cx="4423191" cy="2431435"/>
          </a:xfrm>
          <a:prstGeom prst="rect">
            <a:avLst/>
          </a:prstGeom>
          <a:solidFill>
            <a:srgbClr val="39946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Allgemein</a:t>
            </a:r>
            <a:r>
              <a:rPr lang="hu-HU" b="1" dirty="0" smtClean="0"/>
              <a:t> </a:t>
            </a:r>
            <a:r>
              <a:rPr lang="hu-HU" b="1" dirty="0" err="1" smtClean="0"/>
              <a:t>viszeroafferente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allg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</a:t>
            </a:r>
            <a:r>
              <a:rPr lang="hu-HU" i="1" dirty="0" err="1" smtClean="0"/>
              <a:t>alae</a:t>
            </a:r>
            <a:r>
              <a:rPr lang="hu-HU" i="1" dirty="0" smtClean="0"/>
              <a:t> </a:t>
            </a:r>
            <a:r>
              <a:rPr lang="hu-HU" i="1" dirty="0" err="1" smtClean="0"/>
              <a:t>cinereae</a:t>
            </a:r>
            <a:r>
              <a:rPr lang="hu-HU" i="1" dirty="0" smtClean="0"/>
              <a:t> (</a:t>
            </a:r>
            <a:r>
              <a:rPr lang="hu-HU" i="1" dirty="0" err="1" smtClean="0"/>
              <a:t>kaudaler</a:t>
            </a:r>
            <a:r>
              <a:rPr lang="hu-HU" i="1" dirty="0"/>
              <a:t> </a:t>
            </a:r>
            <a:r>
              <a:rPr lang="hu-HU" i="1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Teil</a:t>
            </a:r>
            <a:r>
              <a:rPr lang="hu-HU" i="1" dirty="0" smtClean="0"/>
              <a:t> </a:t>
            </a:r>
            <a:r>
              <a:rPr lang="hu-HU" i="1" dirty="0" err="1" smtClean="0"/>
              <a:t>vom</a:t>
            </a:r>
            <a:r>
              <a:rPr lang="hu-HU" i="1" dirty="0" smtClean="0"/>
              <a:t>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r>
              <a:rPr lang="hu-HU" i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(</a:t>
            </a:r>
            <a:r>
              <a:rPr lang="hu-HU" i="1" dirty="0" err="1" smtClean="0"/>
              <a:t>Nn</a:t>
            </a:r>
            <a:r>
              <a:rPr lang="hu-HU" i="1" dirty="0" smtClean="0"/>
              <a:t>. IX., X.)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720809" y="3921892"/>
            <a:ext cx="442319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Wahrnehmung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physikalischer</a:t>
            </a:r>
            <a:r>
              <a:rPr lang="hu-HU" dirty="0" smtClean="0">
                <a:solidFill>
                  <a:schemeClr val="bg1"/>
                </a:solidFill>
              </a:rPr>
              <a:t> und </a:t>
            </a:r>
            <a:r>
              <a:rPr lang="hu-HU" dirty="0" err="1" smtClean="0">
                <a:solidFill>
                  <a:schemeClr val="bg1"/>
                </a:solidFill>
              </a:rPr>
              <a:t>chemischer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Reize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aus</a:t>
            </a:r>
            <a:r>
              <a:rPr lang="hu-HU" dirty="0" smtClean="0">
                <a:solidFill>
                  <a:schemeClr val="bg1"/>
                </a:solidFill>
              </a:rPr>
              <a:t> den </a:t>
            </a:r>
            <a:r>
              <a:rPr lang="hu-HU" dirty="0" err="1" smtClean="0">
                <a:solidFill>
                  <a:schemeClr val="bg1"/>
                </a:solidFill>
              </a:rPr>
              <a:t>Eingeweiden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4292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600" b="1" dirty="0"/>
              <a:t> </a:t>
            </a:r>
            <a:r>
              <a:rPr lang="hu-HU" sz="3100" dirty="0" err="1"/>
              <a:t>viszeroafferente</a:t>
            </a:r>
            <a:r>
              <a:rPr lang="hu-HU" sz="3600" b="1" dirty="0"/>
              <a:t> </a:t>
            </a:r>
            <a:r>
              <a:rPr lang="hu-HU" sz="3100" dirty="0" err="1"/>
              <a:t>Kerne</a:t>
            </a:r>
            <a:r>
              <a:rPr lang="hu-HU" sz="3600" b="1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65577" y="1490457"/>
            <a:ext cx="4578424" cy="3908762"/>
          </a:xfrm>
          <a:prstGeom prst="rect">
            <a:avLst/>
          </a:prstGeom>
          <a:solidFill>
            <a:srgbClr val="399461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Allgemein</a:t>
            </a:r>
            <a:r>
              <a:rPr lang="hu-HU" b="1" dirty="0" smtClean="0"/>
              <a:t> </a:t>
            </a:r>
            <a:r>
              <a:rPr lang="hu-HU" b="1" dirty="0" err="1" smtClean="0"/>
              <a:t>viszeroafferente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allg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</a:t>
            </a:r>
            <a:r>
              <a:rPr lang="hu-HU" i="1" dirty="0" err="1" smtClean="0"/>
              <a:t>alae</a:t>
            </a:r>
            <a:r>
              <a:rPr lang="hu-HU" i="1" dirty="0" smtClean="0"/>
              <a:t> </a:t>
            </a:r>
            <a:r>
              <a:rPr lang="hu-HU" i="1" dirty="0" err="1" smtClean="0"/>
              <a:t>cinereae</a:t>
            </a:r>
            <a:r>
              <a:rPr lang="hu-HU" i="1" dirty="0" smtClean="0"/>
              <a:t> (</a:t>
            </a:r>
            <a:r>
              <a:rPr lang="hu-HU" i="1" dirty="0" err="1" smtClean="0"/>
              <a:t>kaudaler</a:t>
            </a:r>
            <a:r>
              <a:rPr lang="hu-HU" i="1" dirty="0"/>
              <a:t> </a:t>
            </a:r>
            <a:r>
              <a:rPr lang="hu-HU" i="1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Teil</a:t>
            </a:r>
            <a:r>
              <a:rPr lang="hu-HU" i="1" dirty="0" smtClean="0"/>
              <a:t> </a:t>
            </a:r>
            <a:r>
              <a:rPr lang="hu-HU" i="1" dirty="0" err="1" smtClean="0"/>
              <a:t>vom</a:t>
            </a:r>
            <a:r>
              <a:rPr lang="hu-HU" i="1" dirty="0" smtClean="0"/>
              <a:t>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r>
              <a:rPr lang="hu-HU" i="1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      →N. IX: Sinus </a:t>
            </a:r>
            <a:r>
              <a:rPr lang="hu-HU" sz="1600" dirty="0" err="1" smtClean="0"/>
              <a:t>caroticus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→</a:t>
            </a:r>
            <a:r>
              <a:rPr lang="hu-HU" sz="1600" dirty="0"/>
              <a:t>N. </a:t>
            </a:r>
            <a:r>
              <a:rPr lang="hu-HU" sz="1600" dirty="0" smtClean="0"/>
              <a:t>X</a:t>
            </a:r>
            <a:r>
              <a:rPr lang="hu-HU" sz="1600" dirty="0"/>
              <a:t>: </a:t>
            </a:r>
            <a:r>
              <a:rPr lang="hu-HU" sz="1600" dirty="0" err="1" smtClean="0"/>
              <a:t>Larynx</a:t>
            </a:r>
            <a:r>
              <a:rPr lang="hu-HU" sz="1600" dirty="0" smtClean="0"/>
              <a:t>, </a:t>
            </a:r>
            <a:r>
              <a:rPr lang="hu-HU" sz="1600" dirty="0" err="1" smtClean="0"/>
              <a:t>Untere</a:t>
            </a:r>
            <a:r>
              <a:rPr lang="hu-HU" sz="1600" dirty="0" smtClean="0"/>
              <a:t> </a:t>
            </a:r>
            <a:r>
              <a:rPr lang="hu-HU" sz="1600" dirty="0" err="1" smtClean="0"/>
              <a:t>Atemwege</a:t>
            </a:r>
            <a:r>
              <a:rPr lang="hu-HU" sz="1600" dirty="0" smtClean="0"/>
              <a:t>, </a:t>
            </a:r>
            <a:r>
              <a:rPr lang="hu-HU" sz="1600" dirty="0" err="1" smtClean="0"/>
              <a:t>Speiseröhre</a:t>
            </a:r>
            <a:r>
              <a:rPr lang="hu-HU" sz="1600" dirty="0" smtClean="0"/>
              <a:t>,           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 </a:t>
            </a:r>
            <a:r>
              <a:rPr lang="hu-HU" sz="1600" dirty="0" err="1" smtClean="0"/>
              <a:t>Magen</a:t>
            </a:r>
            <a:r>
              <a:rPr lang="hu-HU" sz="1600" dirty="0" smtClean="0"/>
              <a:t>-Darm-</a:t>
            </a:r>
            <a:r>
              <a:rPr lang="hu-HU" sz="1600" dirty="0" err="1" smtClean="0"/>
              <a:t>Trakt</a:t>
            </a:r>
            <a:r>
              <a:rPr lang="hu-HU" sz="1600" dirty="0" smtClean="0"/>
              <a:t> </a:t>
            </a:r>
            <a:r>
              <a:rPr lang="hu-HU" sz="1600" dirty="0" err="1" smtClean="0"/>
              <a:t>bis</a:t>
            </a:r>
            <a:r>
              <a:rPr lang="hu-HU" sz="1600" dirty="0" smtClean="0"/>
              <a:t> </a:t>
            </a:r>
            <a:r>
              <a:rPr lang="hu-HU" sz="1600" dirty="0" err="1" smtClean="0"/>
              <a:t>zum</a:t>
            </a:r>
            <a:r>
              <a:rPr lang="hu-HU" sz="1600" dirty="0" smtClean="0"/>
              <a:t> </a:t>
            </a:r>
            <a:r>
              <a:rPr lang="hu-HU" sz="1600" dirty="0" err="1" smtClean="0"/>
              <a:t>Cannon</a:t>
            </a:r>
            <a:r>
              <a:rPr lang="hu-HU" sz="1600" dirty="0" smtClean="0"/>
              <a:t>-Böhm-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</a:t>
            </a:r>
            <a:r>
              <a:rPr lang="hu-HU" sz="1600" dirty="0" err="1" smtClean="0"/>
              <a:t>Punkt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i="1" dirty="0" smtClean="0"/>
              <a:t>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0" y="4733514"/>
            <a:ext cx="1771895" cy="646331"/>
          </a:xfrm>
          <a:prstGeom prst="rect">
            <a:avLst/>
          </a:prstGeom>
          <a:solidFill>
            <a:srgbClr val="39946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lateralis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ala</a:t>
            </a:r>
            <a:r>
              <a:rPr lang="hu-HU" dirty="0" smtClean="0"/>
              <a:t> </a:t>
            </a:r>
            <a:r>
              <a:rPr lang="hu-HU" dirty="0" err="1" smtClean="0"/>
              <a:t>cinerea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85947" y="5379845"/>
            <a:ext cx="1908713" cy="2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20432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7940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9761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71648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864825" y="1484784"/>
            <a:ext cx="4171671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/>
              <a:t>viszeroafferente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 </a:t>
            </a:r>
            <a:r>
              <a:rPr lang="hu-HU" dirty="0" err="1" smtClean="0"/>
              <a:t>Medulla</a:t>
            </a:r>
            <a:r>
              <a:rPr lang="hu-HU" dirty="0" smtClean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r>
              <a:rPr lang="hu-HU" i="1" dirty="0" smtClean="0"/>
              <a:t> (</a:t>
            </a:r>
            <a:r>
              <a:rPr lang="hu-HU" i="1" dirty="0" err="1" smtClean="0"/>
              <a:t>Nn</a:t>
            </a:r>
            <a:r>
              <a:rPr lang="hu-HU" i="1" dirty="0" smtClean="0"/>
              <a:t>. VII., IX., X.)</a:t>
            </a:r>
            <a:endParaRPr lang="hu-HU" i="1" dirty="0"/>
          </a:p>
          <a:p>
            <a:endParaRPr lang="hu-HU" b="1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91952" y="231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100" dirty="0" err="1" smtClean="0"/>
              <a:t>Speziell</a:t>
            </a:r>
            <a:r>
              <a:rPr lang="hu-HU" sz="3600" b="1" dirty="0" smtClean="0"/>
              <a:t> </a:t>
            </a:r>
            <a:r>
              <a:rPr lang="hu-HU" sz="3100" dirty="0" err="1" smtClean="0"/>
              <a:t>viszeroafferente</a:t>
            </a:r>
            <a:r>
              <a:rPr lang="hu-HU" sz="3600" b="1" dirty="0" smtClean="0"/>
              <a:t> </a:t>
            </a:r>
            <a:r>
              <a:rPr lang="hu-HU" sz="3100" dirty="0" err="1" smtClean="0"/>
              <a:t>Kerne</a:t>
            </a:r>
            <a:r>
              <a:rPr lang="hu-HU" sz="3600" b="1" dirty="0" smtClean="0"/>
              <a:t> </a:t>
            </a:r>
            <a:endParaRPr lang="hu-HU" sz="36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64825" y="3510247"/>
            <a:ext cx="417167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Geschmacksinn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4695947" y="1484784"/>
            <a:ext cx="4340549" cy="4385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/>
              <a:t>viszeroafferente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viszerosensibel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 </a:t>
            </a:r>
            <a:r>
              <a:rPr lang="hu-HU" dirty="0" err="1" smtClean="0"/>
              <a:t>Medulla</a:t>
            </a:r>
            <a:r>
              <a:rPr lang="hu-HU" dirty="0" smtClean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solitarii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        </a:t>
            </a:r>
            <a:r>
              <a:rPr lang="hu-HU" sz="1600" dirty="0"/>
              <a:t>→N. </a:t>
            </a:r>
            <a:r>
              <a:rPr lang="hu-HU" sz="1600" dirty="0" smtClean="0"/>
              <a:t>VII.: </a:t>
            </a:r>
            <a:r>
              <a:rPr lang="hu-HU" sz="1600" dirty="0" err="1" smtClean="0"/>
              <a:t>Geschmacksknospen</a:t>
            </a:r>
            <a:r>
              <a:rPr lang="hu-HU" sz="1600" dirty="0" smtClean="0"/>
              <a:t> des </a:t>
            </a:r>
            <a:r>
              <a:rPr lang="hu-HU" sz="1600" dirty="0" err="1" smtClean="0"/>
              <a:t>vorderen</a:t>
            </a:r>
            <a:r>
              <a:rPr lang="hu-HU" sz="1600" dirty="0" smtClean="0"/>
              <a:t>              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                 2/3 der </a:t>
            </a:r>
            <a:r>
              <a:rPr lang="hu-HU" sz="1600" dirty="0" err="1" smtClean="0"/>
              <a:t>Zunge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 smtClean="0"/>
              <a:t>       →</a:t>
            </a:r>
            <a:r>
              <a:rPr lang="hu-HU" sz="1600" dirty="0"/>
              <a:t>N. </a:t>
            </a:r>
            <a:r>
              <a:rPr lang="hu-HU" sz="1600" dirty="0" smtClean="0"/>
              <a:t>IX.: </a:t>
            </a:r>
            <a:r>
              <a:rPr lang="hu-HU" sz="1600" dirty="0"/>
              <a:t>.: </a:t>
            </a:r>
            <a:r>
              <a:rPr lang="hu-HU" sz="1600" dirty="0" err="1" smtClean="0"/>
              <a:t>Geschmacksknospen</a:t>
            </a:r>
            <a:r>
              <a:rPr lang="hu-HU" sz="1600" dirty="0" smtClean="0"/>
              <a:t> </a:t>
            </a:r>
            <a:r>
              <a:rPr lang="hu-HU" sz="1600" dirty="0"/>
              <a:t>des </a:t>
            </a:r>
            <a:r>
              <a:rPr lang="hu-HU" sz="1600" dirty="0" err="1" smtClean="0"/>
              <a:t>hinteren</a:t>
            </a:r>
            <a:r>
              <a:rPr lang="hu-HU" sz="1600" dirty="0" smtClean="0"/>
              <a:t>              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/>
              <a:t>                          </a:t>
            </a:r>
            <a:r>
              <a:rPr lang="hu-HU" sz="1600" dirty="0" smtClean="0"/>
              <a:t>1/3 </a:t>
            </a:r>
            <a:r>
              <a:rPr lang="hu-HU" sz="1600" dirty="0"/>
              <a:t>der </a:t>
            </a:r>
            <a:r>
              <a:rPr lang="hu-HU" sz="1600" dirty="0" err="1" smtClean="0"/>
              <a:t>Zunge</a:t>
            </a: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dirty="0"/>
              <a:t>      →N. </a:t>
            </a:r>
            <a:r>
              <a:rPr lang="hu-HU" sz="1600" dirty="0" smtClean="0"/>
              <a:t>X.: </a:t>
            </a:r>
            <a:r>
              <a:rPr lang="hu-HU" sz="1600" dirty="0" err="1" smtClean="0"/>
              <a:t>Geschmacksknospen</a:t>
            </a:r>
            <a:r>
              <a:rPr lang="hu-HU" sz="1600" dirty="0" smtClean="0"/>
              <a:t> der </a:t>
            </a:r>
            <a:r>
              <a:rPr lang="hu-HU" sz="1600" dirty="0" err="1" smtClean="0"/>
              <a:t>Vallecula</a:t>
            </a:r>
            <a:r>
              <a:rPr lang="hu-HU" sz="1600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    </a:t>
            </a:r>
            <a:r>
              <a:rPr lang="hu-HU" sz="1600" dirty="0" err="1" smtClean="0"/>
              <a:t>epiglottica</a:t>
            </a:r>
            <a:r>
              <a:rPr lang="hu-HU" sz="1600" dirty="0" smtClean="0"/>
              <a:t> und des </a:t>
            </a:r>
            <a:r>
              <a:rPr lang="hu-HU" sz="1600" dirty="0" err="1" smtClean="0"/>
              <a:t>Kehlkpfeinganges</a:t>
            </a:r>
            <a:endParaRPr lang="hu-HU" sz="1600" dirty="0"/>
          </a:p>
          <a:p>
            <a:pPr>
              <a:lnSpc>
                <a:spcPct val="150000"/>
              </a:lnSpc>
            </a:pPr>
            <a:endParaRPr lang="hu-HU" i="1" dirty="0" smtClean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55576" y="68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100" dirty="0" err="1" smtClean="0"/>
              <a:t>Speziell</a:t>
            </a:r>
            <a:r>
              <a:rPr lang="hu-HU" sz="3600" b="1" dirty="0" smtClean="0"/>
              <a:t> </a:t>
            </a:r>
            <a:r>
              <a:rPr lang="hu-HU" sz="3100" dirty="0" err="1" smtClean="0"/>
              <a:t>viszeroafferente</a:t>
            </a:r>
            <a:r>
              <a:rPr lang="hu-HU" sz="3600" b="1" dirty="0" smtClean="0"/>
              <a:t> </a:t>
            </a:r>
            <a:r>
              <a:rPr lang="hu-HU" sz="3100" dirty="0" err="1" smtClean="0"/>
              <a:t>Kerne</a:t>
            </a:r>
            <a:r>
              <a:rPr lang="hu-HU" sz="3600" b="1" dirty="0" smtClean="0"/>
              <a:t> </a:t>
            </a:r>
            <a:endParaRPr lang="hu-HU" sz="3600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3610" y="5517232"/>
            <a:ext cx="16354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tractus</a:t>
            </a:r>
            <a:endParaRPr lang="hu-HU" dirty="0" smtClean="0"/>
          </a:p>
          <a:p>
            <a:r>
              <a:rPr lang="hu-HU" dirty="0" err="1" smtClean="0"/>
              <a:t>solitarii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885947" y="4869160"/>
            <a:ext cx="2029869" cy="510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15142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490229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08437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082470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54830" y="1902018"/>
            <a:ext cx="4589170" cy="3631763"/>
          </a:xfrm>
          <a:prstGeom prst="rect">
            <a:avLst/>
          </a:prstGeom>
          <a:solidFill>
            <a:srgbClr val="10A2D4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Allgemein</a:t>
            </a:r>
            <a:r>
              <a:rPr lang="hu-HU" b="1" dirty="0" smtClean="0"/>
              <a:t> </a:t>
            </a:r>
            <a:r>
              <a:rPr lang="hu-HU" b="1" dirty="0" err="1" smtClean="0"/>
              <a:t>somatoafferente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allg</a:t>
            </a:r>
            <a:r>
              <a:rPr lang="hu-HU" b="1" dirty="0" smtClean="0"/>
              <a:t>. </a:t>
            </a:r>
            <a:r>
              <a:rPr lang="hu-HU" b="1" dirty="0" err="1" smtClean="0"/>
              <a:t>somatosensibel</a:t>
            </a:r>
            <a:r>
              <a:rPr lang="hu-HU" b="1" dirty="0" smtClean="0"/>
              <a:t>)</a:t>
            </a:r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 smtClean="0"/>
              <a:t>oblongata</a:t>
            </a:r>
            <a:r>
              <a:rPr lang="hu-HU" dirty="0" smtClean="0"/>
              <a:t> - </a:t>
            </a: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tractus</a:t>
            </a:r>
            <a:r>
              <a:rPr lang="hu-HU" i="1" dirty="0" smtClean="0"/>
              <a:t> </a:t>
            </a:r>
            <a:r>
              <a:rPr lang="hu-HU" i="1" dirty="0" err="1" smtClean="0"/>
              <a:t>spinalis</a:t>
            </a:r>
            <a:r>
              <a:rPr lang="hu-HU" i="1" dirty="0" smtClean="0"/>
              <a:t> n. V.</a:t>
            </a:r>
            <a:r>
              <a:rPr lang="hu-HU" i="1" dirty="0"/>
              <a:t> </a:t>
            </a:r>
            <a:r>
              <a:rPr lang="hu-HU" sz="1400" i="1" dirty="0"/>
              <a:t>(</a:t>
            </a:r>
            <a:r>
              <a:rPr lang="hu-HU" sz="1400" i="1" dirty="0" err="1"/>
              <a:t>Nn</a:t>
            </a:r>
            <a:r>
              <a:rPr lang="hu-HU" sz="1400" i="1" dirty="0"/>
              <a:t>. V., VII., IX., X.)</a:t>
            </a:r>
          </a:p>
          <a:p>
            <a:pPr>
              <a:lnSpc>
                <a:spcPct val="150000"/>
              </a:lnSpc>
            </a:pPr>
            <a:endParaRPr lang="hu-HU" sz="800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sensorius</a:t>
            </a:r>
            <a:r>
              <a:rPr lang="hu-HU" i="1" dirty="0" smtClean="0"/>
              <a:t> </a:t>
            </a:r>
            <a:r>
              <a:rPr lang="hu-HU" i="1" dirty="0" err="1" smtClean="0"/>
              <a:t>principalis</a:t>
            </a:r>
            <a:r>
              <a:rPr lang="hu-HU" i="1" dirty="0" smtClean="0"/>
              <a:t> (</a:t>
            </a:r>
            <a:r>
              <a:rPr lang="hu-HU" i="1" dirty="0" err="1" smtClean="0"/>
              <a:t>pontis</a:t>
            </a:r>
            <a:r>
              <a:rPr lang="hu-HU" i="1" dirty="0" smtClean="0"/>
              <a:t>) n. V. </a:t>
            </a:r>
          </a:p>
          <a:p>
            <a:pPr>
              <a:lnSpc>
                <a:spcPct val="150000"/>
              </a:lnSpc>
            </a:pPr>
            <a:endParaRPr lang="hu-HU" sz="800" i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Mesencephalon</a:t>
            </a:r>
            <a:r>
              <a:rPr lang="hu-HU" dirty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 smtClean="0"/>
              <a:t>mesencephalicus</a:t>
            </a:r>
            <a:r>
              <a:rPr lang="hu-HU" i="1" dirty="0" smtClean="0"/>
              <a:t> n</a:t>
            </a:r>
            <a:r>
              <a:rPr lang="hu-HU" i="1" dirty="0"/>
              <a:t>. V</a:t>
            </a:r>
            <a:r>
              <a:rPr lang="hu-HU" i="1" dirty="0" smtClean="0"/>
              <a:t>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552498" y="5493504"/>
            <a:ext cx="459150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Wahrnehmung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protopathischer</a:t>
            </a:r>
            <a:r>
              <a:rPr lang="hu-HU" dirty="0" smtClean="0">
                <a:solidFill>
                  <a:schemeClr val="bg1"/>
                </a:solidFill>
              </a:rPr>
              <a:t> und </a:t>
            </a:r>
            <a:r>
              <a:rPr lang="hu-HU" dirty="0" err="1" smtClean="0">
                <a:solidFill>
                  <a:schemeClr val="bg1"/>
                </a:solidFill>
              </a:rPr>
              <a:t>epikritischer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Reize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vom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Kopf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Allgemein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491930" y="988047"/>
            <a:ext cx="4644008" cy="5470728"/>
          </a:xfrm>
          <a:prstGeom prst="rect">
            <a:avLst/>
          </a:prstGeom>
          <a:solidFill>
            <a:srgbClr val="10A2D4"/>
          </a:solidFill>
        </p:spPr>
        <p:txBody>
          <a:bodyPr wrap="square" rtlCol="0">
            <a:spAutoFit/>
          </a:bodyPr>
          <a:lstStyle/>
          <a:p>
            <a:r>
              <a:rPr lang="hu-HU" sz="1700" b="1" dirty="0" err="1" smtClean="0"/>
              <a:t>Allgemein</a:t>
            </a:r>
            <a:r>
              <a:rPr lang="hu-HU" sz="1700" b="1" dirty="0" smtClean="0"/>
              <a:t> </a:t>
            </a:r>
            <a:r>
              <a:rPr lang="hu-HU" sz="1700" b="1" dirty="0" err="1" smtClean="0"/>
              <a:t>somatoafferente</a:t>
            </a:r>
            <a:r>
              <a:rPr lang="hu-HU" sz="1700" b="1" dirty="0" smtClean="0"/>
              <a:t> </a:t>
            </a:r>
            <a:r>
              <a:rPr lang="hu-HU" sz="1700" b="1" dirty="0" err="1" smtClean="0"/>
              <a:t>Kerne</a:t>
            </a:r>
            <a:r>
              <a:rPr lang="hu-HU" sz="1700" b="1" dirty="0" smtClean="0"/>
              <a:t> </a:t>
            </a:r>
          </a:p>
          <a:p>
            <a:r>
              <a:rPr lang="hu-HU" sz="1700" b="1" dirty="0" smtClean="0"/>
              <a:t>(</a:t>
            </a:r>
            <a:r>
              <a:rPr lang="hu-HU" sz="1700" b="1" dirty="0" err="1" smtClean="0"/>
              <a:t>allg</a:t>
            </a:r>
            <a:r>
              <a:rPr lang="hu-HU" sz="1700" b="1" dirty="0" smtClean="0"/>
              <a:t>. </a:t>
            </a:r>
            <a:r>
              <a:rPr lang="hu-HU" sz="1700" b="1" dirty="0" err="1" smtClean="0"/>
              <a:t>somatosensibel</a:t>
            </a:r>
            <a:r>
              <a:rPr lang="hu-HU" sz="1700" b="1" dirty="0" smtClean="0"/>
              <a:t>)</a:t>
            </a:r>
          </a:p>
          <a:p>
            <a:endParaRPr lang="hu-HU" sz="1700" b="1" dirty="0" smtClean="0"/>
          </a:p>
          <a:p>
            <a:pPr>
              <a:lnSpc>
                <a:spcPct val="150000"/>
              </a:lnSpc>
            </a:pPr>
            <a:r>
              <a:rPr lang="hu-HU" sz="1700" dirty="0" err="1"/>
              <a:t>Medulla</a:t>
            </a:r>
            <a:r>
              <a:rPr lang="hu-HU" sz="1700" dirty="0"/>
              <a:t> </a:t>
            </a:r>
            <a:r>
              <a:rPr lang="hu-HU" sz="1700" dirty="0" err="1" smtClean="0"/>
              <a:t>oblongata</a:t>
            </a:r>
            <a:r>
              <a:rPr lang="hu-HU" sz="1700" dirty="0" smtClean="0"/>
              <a:t> - </a:t>
            </a:r>
            <a:r>
              <a:rPr lang="hu-HU" sz="1700" dirty="0" err="1" smtClean="0"/>
              <a:t>Pons</a:t>
            </a:r>
            <a:r>
              <a:rPr lang="hu-HU" sz="17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700" dirty="0"/>
              <a:t> </a:t>
            </a:r>
            <a:r>
              <a:rPr lang="hu-HU" sz="1700" dirty="0" smtClean="0"/>
              <a:t>    </a:t>
            </a:r>
            <a:r>
              <a:rPr lang="hu-HU" sz="1700" i="1" dirty="0" err="1" smtClean="0"/>
              <a:t>Nucleus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tractus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spinalis</a:t>
            </a:r>
            <a:r>
              <a:rPr lang="hu-HU" sz="1700" i="1" dirty="0" smtClean="0"/>
              <a:t> n. V. - </a:t>
            </a:r>
            <a:r>
              <a:rPr lang="hu-HU" sz="1700" b="1" i="1" dirty="0" err="1" smtClean="0">
                <a:solidFill>
                  <a:srgbClr val="FF0000"/>
                </a:solidFill>
              </a:rPr>
              <a:t>Protopathisch</a:t>
            </a:r>
            <a:endParaRPr lang="hu-HU" sz="17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1400" dirty="0" smtClean="0"/>
              <a:t>      →</a:t>
            </a:r>
            <a:r>
              <a:rPr lang="hu-HU" sz="1400" dirty="0"/>
              <a:t>N. </a:t>
            </a:r>
            <a:r>
              <a:rPr lang="hu-HU" sz="1400" dirty="0" smtClean="0"/>
              <a:t>V.: </a:t>
            </a:r>
            <a:r>
              <a:rPr lang="hu-HU" sz="1400" dirty="0" err="1" smtClean="0"/>
              <a:t>Gesicht</a:t>
            </a:r>
            <a:r>
              <a:rPr lang="hu-HU" sz="1400" dirty="0" smtClean="0"/>
              <a:t>, </a:t>
            </a:r>
            <a:r>
              <a:rPr lang="hu-HU" sz="1400" dirty="0" err="1" smtClean="0"/>
              <a:t>Nasenhöhle</a:t>
            </a:r>
            <a:r>
              <a:rPr lang="hu-HU" sz="1400" dirty="0" smtClean="0"/>
              <a:t>, </a:t>
            </a:r>
            <a:r>
              <a:rPr lang="hu-HU" sz="1400" dirty="0" err="1" smtClean="0"/>
              <a:t>Mundhöhle</a:t>
            </a:r>
            <a:r>
              <a:rPr lang="hu-HU" sz="1400" dirty="0" smtClean="0"/>
              <a:t>, Dura mater</a:t>
            </a:r>
            <a:endParaRPr lang="hu-HU" sz="1400" dirty="0"/>
          </a:p>
          <a:p>
            <a:pPr>
              <a:lnSpc>
                <a:spcPct val="150000"/>
              </a:lnSpc>
            </a:pPr>
            <a:r>
              <a:rPr lang="hu-HU" sz="1400" dirty="0"/>
              <a:t>      →N. </a:t>
            </a:r>
            <a:r>
              <a:rPr lang="hu-HU" sz="1400" dirty="0" smtClean="0"/>
              <a:t>VII.: </a:t>
            </a:r>
            <a:r>
              <a:rPr lang="hu-HU" sz="1400" dirty="0" err="1" smtClean="0"/>
              <a:t>Außerer</a:t>
            </a:r>
            <a:r>
              <a:rPr lang="hu-HU" sz="1400" dirty="0" smtClean="0"/>
              <a:t> </a:t>
            </a:r>
            <a:r>
              <a:rPr lang="hu-HU" sz="1400" dirty="0" err="1" smtClean="0"/>
              <a:t>Gehörgang</a:t>
            </a:r>
            <a:r>
              <a:rPr lang="hu-HU" sz="1400" dirty="0" smtClean="0"/>
              <a:t> (</a:t>
            </a:r>
            <a:r>
              <a:rPr lang="hu-HU" sz="1400" dirty="0" err="1" smtClean="0"/>
              <a:t>zum</a:t>
            </a:r>
            <a:r>
              <a:rPr lang="hu-HU" sz="1400" dirty="0" smtClean="0"/>
              <a:t> </a:t>
            </a:r>
            <a:r>
              <a:rPr lang="hu-HU" sz="1400" dirty="0" err="1" smtClean="0"/>
              <a:t>Teil</a:t>
            </a:r>
            <a:r>
              <a:rPr lang="hu-HU" sz="1400" dirty="0" smtClean="0"/>
              <a:t>)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→</a:t>
            </a:r>
            <a:r>
              <a:rPr lang="hu-HU" sz="1400" dirty="0"/>
              <a:t>N. IX: </a:t>
            </a:r>
            <a:r>
              <a:rPr lang="hu-HU" sz="1400" dirty="0" err="1"/>
              <a:t>Pharynx</a:t>
            </a:r>
            <a:r>
              <a:rPr lang="hu-HU" sz="1400" dirty="0"/>
              <a:t>, Radix </a:t>
            </a:r>
            <a:r>
              <a:rPr lang="hu-HU" sz="1400" dirty="0" err="1"/>
              <a:t>linguae</a:t>
            </a:r>
            <a:r>
              <a:rPr lang="hu-HU" sz="1400" dirty="0"/>
              <a:t>, </a:t>
            </a:r>
            <a:r>
              <a:rPr lang="hu-HU" sz="1400" dirty="0" err="1"/>
              <a:t>Gaumen</a:t>
            </a:r>
            <a:r>
              <a:rPr lang="hu-HU" sz="1400" dirty="0"/>
              <a:t>,  </a:t>
            </a:r>
            <a:r>
              <a:rPr lang="hu-HU" sz="1400" dirty="0" err="1"/>
              <a:t>Isthmus</a:t>
            </a:r>
            <a:r>
              <a:rPr lang="hu-HU" sz="1400" dirty="0"/>
              <a:t>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         </a:t>
            </a:r>
            <a:r>
              <a:rPr lang="hu-HU" sz="1400" dirty="0" err="1"/>
              <a:t>faucium</a:t>
            </a:r>
            <a:r>
              <a:rPr lang="hu-HU" sz="1400" dirty="0"/>
              <a:t>, Tuba </a:t>
            </a:r>
            <a:r>
              <a:rPr lang="hu-HU" sz="1400" dirty="0" err="1"/>
              <a:t>auditiva</a:t>
            </a:r>
            <a:r>
              <a:rPr lang="hu-HU" sz="1400" dirty="0"/>
              <a:t>, </a:t>
            </a:r>
            <a:r>
              <a:rPr lang="hu-HU" sz="1400" dirty="0" err="1"/>
              <a:t>Cavum</a:t>
            </a:r>
            <a:r>
              <a:rPr lang="hu-HU" sz="1400" dirty="0"/>
              <a:t> </a:t>
            </a:r>
            <a:r>
              <a:rPr lang="hu-HU" sz="1400" dirty="0" err="1"/>
              <a:t>thympani</a:t>
            </a:r>
            <a:endParaRPr lang="hu-HU" sz="1400" dirty="0"/>
          </a:p>
          <a:p>
            <a:pPr>
              <a:lnSpc>
                <a:spcPct val="150000"/>
              </a:lnSpc>
            </a:pPr>
            <a:r>
              <a:rPr lang="hu-HU" sz="1400" dirty="0"/>
              <a:t>      →N. X: </a:t>
            </a:r>
            <a:r>
              <a:rPr lang="hu-HU" sz="1400" dirty="0" err="1"/>
              <a:t>Pharynx</a:t>
            </a:r>
            <a:r>
              <a:rPr lang="hu-HU" sz="1400" dirty="0"/>
              <a:t>, </a:t>
            </a:r>
            <a:r>
              <a:rPr lang="hu-HU" sz="1400" dirty="0" err="1"/>
              <a:t>Vallecula</a:t>
            </a:r>
            <a:r>
              <a:rPr lang="hu-HU" sz="1400" dirty="0"/>
              <a:t> </a:t>
            </a:r>
            <a:r>
              <a:rPr lang="hu-HU" sz="1400" dirty="0" err="1"/>
              <a:t>epiglottica</a:t>
            </a:r>
            <a:r>
              <a:rPr lang="hu-HU" sz="1400" dirty="0"/>
              <a:t>, </a:t>
            </a:r>
            <a:r>
              <a:rPr lang="hu-HU" sz="1400" dirty="0" err="1"/>
              <a:t>Larynx</a:t>
            </a:r>
            <a:r>
              <a:rPr lang="hu-HU" sz="1400" dirty="0"/>
              <a:t>, </a:t>
            </a:r>
            <a:r>
              <a:rPr lang="hu-HU" sz="1400" dirty="0" smtClean="0"/>
              <a:t>Dura mater</a:t>
            </a:r>
            <a:endParaRPr lang="hu-HU" sz="800" dirty="0"/>
          </a:p>
          <a:p>
            <a:pPr>
              <a:lnSpc>
                <a:spcPct val="150000"/>
              </a:lnSpc>
            </a:pPr>
            <a:r>
              <a:rPr lang="hu-HU" sz="1700" dirty="0" err="1" smtClean="0"/>
              <a:t>Pons</a:t>
            </a:r>
            <a:r>
              <a:rPr lang="hu-HU" sz="17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700" i="1" dirty="0" smtClean="0"/>
              <a:t>    </a:t>
            </a:r>
            <a:r>
              <a:rPr lang="hu-HU" sz="1700" i="1" dirty="0" err="1" smtClean="0"/>
              <a:t>Nucleus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sensorius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principalis</a:t>
            </a:r>
            <a:r>
              <a:rPr lang="hu-HU" sz="1700" i="1" dirty="0" smtClean="0"/>
              <a:t> (</a:t>
            </a:r>
            <a:r>
              <a:rPr lang="hu-HU" sz="1700" i="1" dirty="0" err="1" smtClean="0"/>
              <a:t>pontis</a:t>
            </a:r>
            <a:r>
              <a:rPr lang="hu-HU" sz="1700" i="1" dirty="0" smtClean="0"/>
              <a:t>) n. V.  -     </a:t>
            </a:r>
          </a:p>
          <a:p>
            <a:pPr>
              <a:lnSpc>
                <a:spcPct val="150000"/>
              </a:lnSpc>
            </a:pPr>
            <a:r>
              <a:rPr lang="hu-HU" sz="1700" b="1" i="1" dirty="0">
                <a:solidFill>
                  <a:srgbClr val="FF0000"/>
                </a:solidFill>
              </a:rPr>
              <a:t> </a:t>
            </a:r>
            <a:r>
              <a:rPr lang="hu-HU" sz="1700" b="1" i="1" dirty="0" smtClean="0">
                <a:solidFill>
                  <a:srgbClr val="FF0000"/>
                </a:solidFill>
              </a:rPr>
              <a:t>   </a:t>
            </a:r>
            <a:r>
              <a:rPr lang="hu-HU" sz="1700" b="1" i="1" dirty="0" err="1" smtClean="0">
                <a:solidFill>
                  <a:srgbClr val="FF0000"/>
                </a:solidFill>
              </a:rPr>
              <a:t>Epikritisch</a:t>
            </a:r>
            <a:endParaRPr lang="hu-HU" sz="17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hu-HU" sz="800" i="1" dirty="0" smtClean="0"/>
          </a:p>
          <a:p>
            <a:pPr>
              <a:lnSpc>
                <a:spcPct val="150000"/>
              </a:lnSpc>
            </a:pPr>
            <a:r>
              <a:rPr lang="hu-HU" sz="1700" dirty="0" err="1"/>
              <a:t>Mesencephalon</a:t>
            </a:r>
            <a:r>
              <a:rPr lang="hu-HU" sz="1700" dirty="0"/>
              <a:t>: </a:t>
            </a:r>
          </a:p>
          <a:p>
            <a:pPr>
              <a:lnSpc>
                <a:spcPct val="150000"/>
              </a:lnSpc>
            </a:pPr>
            <a:r>
              <a:rPr lang="hu-HU" sz="1700" i="1" dirty="0"/>
              <a:t>    </a:t>
            </a:r>
            <a:r>
              <a:rPr lang="hu-HU" sz="1700" i="1" dirty="0" err="1"/>
              <a:t>Nucleus</a:t>
            </a:r>
            <a:r>
              <a:rPr lang="hu-HU" sz="1700" i="1" dirty="0"/>
              <a:t> </a:t>
            </a:r>
            <a:r>
              <a:rPr lang="hu-HU" sz="1700" i="1" dirty="0" err="1" smtClean="0"/>
              <a:t>mesencephalicus</a:t>
            </a:r>
            <a:r>
              <a:rPr lang="hu-HU" sz="1700" i="1" dirty="0" smtClean="0"/>
              <a:t> n</a:t>
            </a:r>
            <a:r>
              <a:rPr lang="hu-HU" sz="1700" i="1" dirty="0"/>
              <a:t>. </a:t>
            </a:r>
            <a:r>
              <a:rPr lang="hu-HU" sz="1700" dirty="0"/>
              <a:t>V</a:t>
            </a:r>
            <a:r>
              <a:rPr lang="hu-HU" sz="1700" b="1" dirty="0" smtClean="0"/>
              <a:t>. - </a:t>
            </a:r>
            <a:r>
              <a:rPr lang="hu-HU" sz="1700" b="1" i="1" dirty="0" err="1" smtClean="0">
                <a:solidFill>
                  <a:srgbClr val="FF0000"/>
                </a:solidFill>
              </a:rPr>
              <a:t>Ganglion</a:t>
            </a:r>
            <a:endParaRPr lang="hu-HU" sz="1700" b="1" i="1" dirty="0" smtClean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1801284" y="5344123"/>
            <a:ext cx="1186540" cy="457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1852244" y="2265632"/>
            <a:ext cx="991564" cy="376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0618" y="1782201"/>
            <a:ext cx="1794081" cy="923330"/>
          </a:xfrm>
          <a:prstGeom prst="rect">
            <a:avLst/>
          </a:prstGeom>
          <a:solidFill>
            <a:srgbClr val="10A2D4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Nucleus</a:t>
            </a:r>
            <a:r>
              <a:rPr lang="hu-HU" dirty="0" smtClean="0"/>
              <a:t> </a:t>
            </a:r>
          </a:p>
          <a:p>
            <a:pPr algn="ctr"/>
            <a:r>
              <a:rPr lang="hu-HU" dirty="0" err="1" smtClean="0"/>
              <a:t>mesencephalicus</a:t>
            </a:r>
            <a:endParaRPr lang="hu-HU" dirty="0" smtClean="0"/>
          </a:p>
          <a:p>
            <a:pPr algn="ctr"/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8660" y="3265594"/>
            <a:ext cx="1922321" cy="923330"/>
          </a:xfrm>
          <a:prstGeom prst="rect">
            <a:avLst/>
          </a:prstGeom>
          <a:solidFill>
            <a:srgbClr val="10A2D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sensorius</a:t>
            </a:r>
            <a:r>
              <a:rPr lang="hu-HU" dirty="0" smtClean="0"/>
              <a:t> </a:t>
            </a:r>
          </a:p>
          <a:p>
            <a:pPr algn="ctr"/>
            <a:r>
              <a:rPr lang="hu-HU" dirty="0" err="1" smtClean="0"/>
              <a:t>principalis</a:t>
            </a:r>
            <a:r>
              <a:rPr lang="hu-HU" dirty="0" smtClean="0"/>
              <a:t> 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pontis</a:t>
            </a:r>
            <a:r>
              <a:rPr lang="hu-HU" dirty="0" smtClean="0"/>
              <a:t>) </a:t>
            </a:r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3835" y="5579135"/>
            <a:ext cx="1688347" cy="646331"/>
          </a:xfrm>
          <a:prstGeom prst="rect">
            <a:avLst/>
          </a:prstGeom>
          <a:solidFill>
            <a:srgbClr val="10A2D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tractus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spinalis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V.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2051720" y="3501009"/>
            <a:ext cx="1020490" cy="1440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67276"/>
            <a:ext cx="3672408" cy="26700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437" y="44624"/>
            <a:ext cx="8744043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Fuktionelle</a:t>
            </a:r>
            <a:r>
              <a:rPr lang="hu-HU" sz="3200" dirty="0" smtClean="0"/>
              <a:t> </a:t>
            </a:r>
            <a:r>
              <a:rPr lang="hu-HU" sz="3200" dirty="0" err="1" smtClean="0"/>
              <a:t>Gliederung</a:t>
            </a:r>
            <a:r>
              <a:rPr lang="hu-HU" sz="3200" dirty="0" smtClean="0"/>
              <a:t> der </a:t>
            </a:r>
            <a:r>
              <a:rPr lang="hu-HU" sz="3200" dirty="0" err="1" smtClean="0"/>
              <a:t>grauen</a:t>
            </a:r>
            <a:r>
              <a:rPr lang="hu-HU" sz="3200" dirty="0"/>
              <a:t> </a:t>
            </a:r>
            <a:r>
              <a:rPr lang="hu-HU" sz="3200" dirty="0" err="1" smtClean="0"/>
              <a:t>Substanz</a:t>
            </a:r>
            <a:endParaRPr lang="hu-HU" sz="3200" dirty="0"/>
          </a:p>
        </p:txBody>
      </p:sp>
      <p:pic>
        <p:nvPicPr>
          <p:cNvPr id="1028" name="Picture 4" descr="http://pixabay.com/static/uploads/photo/2013/03/29/16/27/book-97709_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8192" r="4126" b="19145"/>
          <a:stretch/>
        </p:blipFill>
        <p:spPr bwMode="auto">
          <a:xfrm>
            <a:off x="5954504" y="1743060"/>
            <a:ext cx="2261548" cy="9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xl_vVMCFWgqmCEsLXFoLK7PaeJUOncV8R0E0UdvAGnbw25Sl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15023" r="3077" b="449"/>
          <a:stretch/>
        </p:blipFill>
        <p:spPr bwMode="auto">
          <a:xfrm rot="15631371">
            <a:off x="2346056" y="1789574"/>
            <a:ext cx="1299658" cy="8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57" y="3639158"/>
            <a:ext cx="3469467" cy="25346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8437" y="3609015"/>
            <a:ext cx="1512168" cy="338554"/>
          </a:xfrm>
          <a:prstGeom prst="rect">
            <a:avLst/>
          </a:prstGeom>
          <a:solidFill>
            <a:srgbClr val="779B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Somatoafferent</a:t>
            </a:r>
            <a:endParaRPr lang="de-DE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8437" y="4446877"/>
            <a:ext cx="1546607" cy="338554"/>
          </a:xfrm>
          <a:prstGeom prst="rect">
            <a:avLst/>
          </a:prstGeom>
          <a:solidFill>
            <a:srgbClr val="698978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Visceroafferent</a:t>
            </a:r>
            <a:endParaRPr lang="de-DE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55452" y="5282399"/>
            <a:ext cx="1546607" cy="338554"/>
          </a:xfrm>
          <a:prstGeom prst="rect">
            <a:avLst/>
          </a:prstGeom>
          <a:solidFill>
            <a:srgbClr val="AD8EA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Visceroefferent</a:t>
            </a:r>
            <a:endParaRPr lang="de-DE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89891" y="6203989"/>
            <a:ext cx="1512168" cy="338554"/>
          </a:xfrm>
          <a:prstGeom prst="rect">
            <a:avLst/>
          </a:prstGeom>
          <a:solidFill>
            <a:srgbClr val="E49CA7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Somatoefferent</a:t>
            </a:r>
            <a:endParaRPr lang="de-DE" sz="1600" dirty="0"/>
          </a:p>
        </p:txBody>
      </p:sp>
      <p:sp>
        <p:nvSpPr>
          <p:cNvPr id="15" name="Szövegdoboz 14"/>
          <p:cNvSpPr txBox="1"/>
          <p:nvPr/>
        </p:nvSpPr>
        <p:spPr>
          <a:xfrm rot="3931560">
            <a:off x="6884217" y="4479777"/>
            <a:ext cx="1069147" cy="246221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Somatoefferent</a:t>
            </a:r>
            <a:endParaRPr lang="de-DE" sz="1000" dirty="0"/>
          </a:p>
        </p:txBody>
      </p:sp>
      <p:sp>
        <p:nvSpPr>
          <p:cNvPr id="16" name="Szövegdoboz 15"/>
          <p:cNvSpPr txBox="1"/>
          <p:nvPr/>
        </p:nvSpPr>
        <p:spPr>
          <a:xfrm rot="3615129">
            <a:off x="7217562" y="4362247"/>
            <a:ext cx="1055475" cy="246221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Visceroefferent</a:t>
            </a:r>
            <a:endParaRPr lang="de-DE" sz="1000" dirty="0"/>
          </a:p>
        </p:txBody>
      </p:sp>
      <p:sp>
        <p:nvSpPr>
          <p:cNvPr id="17" name="Szövegdoboz 16"/>
          <p:cNvSpPr txBox="1"/>
          <p:nvPr/>
        </p:nvSpPr>
        <p:spPr>
          <a:xfrm rot="3435852">
            <a:off x="7483595" y="4268179"/>
            <a:ext cx="1042551" cy="246221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Visceroafferent</a:t>
            </a:r>
            <a:endParaRPr lang="de-DE" sz="1000" dirty="0"/>
          </a:p>
        </p:txBody>
      </p:sp>
      <p:sp>
        <p:nvSpPr>
          <p:cNvPr id="18" name="Szövegdoboz 17"/>
          <p:cNvSpPr txBox="1"/>
          <p:nvPr/>
        </p:nvSpPr>
        <p:spPr>
          <a:xfrm rot="3281858">
            <a:off x="7713306" y="4077187"/>
            <a:ext cx="1074615" cy="246221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Somatoafferent</a:t>
            </a:r>
            <a:endParaRPr lang="de-DE" sz="1000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6588224" y="3645024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444208" y="3356992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/>
              <a:t>Sulcus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limitans</a:t>
            </a:r>
            <a:endParaRPr lang="hu-HU" sz="1200" b="1" dirty="0"/>
          </a:p>
        </p:txBody>
      </p:sp>
      <p:cxnSp>
        <p:nvCxnSpPr>
          <p:cNvPr id="24" name="Egyenes összekötő nyíllal 23"/>
          <p:cNvCxnSpPr/>
          <p:nvPr/>
        </p:nvCxnSpPr>
        <p:spPr>
          <a:xfrm flipH="1">
            <a:off x="3203848" y="4869160"/>
            <a:ext cx="10081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4139952" y="4736177"/>
            <a:ext cx="1133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 smtClean="0"/>
              <a:t>Sulcus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limitans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7494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br>
              <a:rPr lang="hu-HU" sz="3100" dirty="0"/>
            </a:b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187150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562237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2880445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154478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20809" y="1831751"/>
            <a:ext cx="4315687" cy="4278094"/>
          </a:xfrm>
          <a:prstGeom prst="rect">
            <a:avLst/>
          </a:prstGeom>
          <a:solidFill>
            <a:srgbClr val="4B6FB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somatoafferente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 smtClean="0"/>
              <a:t>somatosensibel</a:t>
            </a:r>
            <a:r>
              <a:rPr lang="hu-HU" b="1" dirty="0" smtClean="0"/>
              <a:t>)</a:t>
            </a:r>
            <a:endParaRPr lang="hu-HU" b="1" dirty="0"/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 smtClean="0"/>
              <a:t>oblongata</a:t>
            </a:r>
            <a:r>
              <a:rPr lang="hu-HU" dirty="0" smtClean="0"/>
              <a:t> – </a:t>
            </a:r>
            <a:r>
              <a:rPr lang="hu-HU" dirty="0" err="1" smtClean="0"/>
              <a:t>Pons</a:t>
            </a:r>
            <a:r>
              <a:rPr lang="hu-H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dorsalis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ventralis</a:t>
            </a:r>
            <a:endParaRPr lang="hu-HU" i="1" dirty="0" smtClean="0"/>
          </a:p>
          <a:p>
            <a:pPr>
              <a:lnSpc>
                <a:spcPct val="150000"/>
              </a:lnSpc>
            </a:pPr>
            <a:endParaRPr lang="hu-HU" i="1" dirty="0"/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vestibularis</a:t>
            </a:r>
            <a:r>
              <a:rPr lang="hu-HU" i="1" dirty="0" smtClean="0"/>
              <a:t> </a:t>
            </a:r>
            <a:r>
              <a:rPr lang="hu-HU" i="1" dirty="0" err="1" smtClean="0"/>
              <a:t>inferior</a:t>
            </a:r>
            <a:r>
              <a:rPr lang="hu-HU" i="1" dirty="0" smtClean="0"/>
              <a:t> (Roller)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superior</a:t>
            </a:r>
            <a:r>
              <a:rPr lang="hu-HU" i="1" dirty="0" smtClean="0"/>
              <a:t> (</a:t>
            </a:r>
            <a:r>
              <a:rPr lang="hu-HU" i="1" dirty="0" err="1" smtClean="0"/>
              <a:t>Bechterew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medialis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Schwalbe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(</a:t>
            </a:r>
            <a:r>
              <a:rPr lang="hu-HU" i="1" dirty="0" err="1"/>
              <a:t>D</a:t>
            </a:r>
            <a:r>
              <a:rPr lang="hu-HU" i="1" dirty="0" err="1" smtClean="0"/>
              <a:t>eiters</a:t>
            </a:r>
            <a:r>
              <a:rPr lang="hu-HU" i="1" dirty="0" smtClean="0"/>
              <a:t>)</a:t>
            </a:r>
            <a:endParaRPr lang="hu-HU" i="1" dirty="0"/>
          </a:p>
          <a:p>
            <a:pPr>
              <a:lnSpc>
                <a:spcPct val="150000"/>
              </a:lnSpc>
            </a:pPr>
            <a:endParaRPr lang="hu-HU" sz="800" dirty="0"/>
          </a:p>
        </p:txBody>
      </p:sp>
      <p:pic>
        <p:nvPicPr>
          <p:cNvPr id="8194" name="Picture 2" descr="File:Gustav Schwal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42" r="8611" b="22240"/>
          <a:stretch/>
        </p:blipFill>
        <p:spPr bwMode="auto">
          <a:xfrm>
            <a:off x="7103880" y="0"/>
            <a:ext cx="96758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92280" y="1146810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Gustav Albert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Schwalbe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(1844 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1916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6" name="Picture 4" descr="File:Deit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75" y="0"/>
            <a:ext cx="105912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8100392" y="1146810"/>
            <a:ext cx="1077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Otto Friedrich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Karl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Deiters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1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(1834 – 1863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8" name="Picture 6" descr="http://upload.wikimedia.org/wikipedia/commons/3/36/Bexterev19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1160252" y="0"/>
            <a:ext cx="734113" cy="1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971600" y="1052736"/>
            <a:ext cx="1093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Wladimir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Michailowitsch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Bechterew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(1857 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1927)</a:t>
            </a:r>
            <a:endParaRPr lang="de-DE" sz="1000" dirty="0"/>
          </a:p>
          <a:p>
            <a:pPr algn="ctr"/>
            <a:endParaRPr lang="de-DE" sz="1000" dirty="0"/>
          </a:p>
        </p:txBody>
      </p:sp>
      <p:pic>
        <p:nvPicPr>
          <p:cNvPr id="31746" name="Picture 2" descr="http://www.illenauerstiftungen.de/assets/bilder/geschichte/Roller_Christ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0"/>
            <a:ext cx="827584" cy="1117239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-29122" y="1052736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Christian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Friedrich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Wilhelm Roller</a:t>
            </a: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1802-1878</a:t>
            </a:r>
            <a:endParaRPr lang="hu-HU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720809" y="6071951"/>
            <a:ext cx="431568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 smtClean="0">
                <a:solidFill>
                  <a:schemeClr val="bg1"/>
                </a:solidFill>
              </a:rPr>
              <a:t>Hörwahrnehmung</a:t>
            </a:r>
            <a:r>
              <a:rPr lang="hu-HU" dirty="0" smtClean="0">
                <a:solidFill>
                  <a:schemeClr val="bg1"/>
                </a:solidFill>
              </a:rPr>
              <a:t>,              </a:t>
            </a:r>
          </a:p>
          <a:p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                  </a:t>
            </a:r>
            <a:r>
              <a:rPr lang="hu-HU" dirty="0" err="1" smtClean="0">
                <a:solidFill>
                  <a:schemeClr val="bg1"/>
                </a:solidFill>
              </a:rPr>
              <a:t>Gleichgewichtswahrnehmung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somatoafferente</a:t>
            </a:r>
            <a:r>
              <a:rPr lang="hu-HU" sz="3100" dirty="0"/>
              <a:t> </a:t>
            </a:r>
            <a:br>
              <a:rPr lang="hu-HU" sz="3100" dirty="0"/>
            </a:b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720809" y="1831751"/>
            <a:ext cx="4315687" cy="4047262"/>
          </a:xfrm>
          <a:prstGeom prst="rect">
            <a:avLst/>
          </a:prstGeom>
          <a:solidFill>
            <a:srgbClr val="4B6FB1"/>
          </a:solidFill>
        </p:spPr>
        <p:txBody>
          <a:bodyPr wrap="square" rtlCol="0">
            <a:spAutoFit/>
          </a:bodyPr>
          <a:lstStyle/>
          <a:p>
            <a:r>
              <a:rPr lang="hu-HU" b="1" dirty="0" err="1"/>
              <a:t>Speziell</a:t>
            </a:r>
            <a:r>
              <a:rPr lang="hu-HU" b="1" dirty="0"/>
              <a:t> </a:t>
            </a:r>
            <a:r>
              <a:rPr lang="hu-HU" b="1" dirty="0" err="1"/>
              <a:t>somatoafferente</a:t>
            </a:r>
            <a:r>
              <a:rPr lang="hu-HU" b="1" dirty="0"/>
              <a:t> </a:t>
            </a:r>
            <a:r>
              <a:rPr lang="hu-HU" b="1" dirty="0" err="1"/>
              <a:t>Kerne</a:t>
            </a:r>
            <a:r>
              <a:rPr lang="hu-HU" b="1" dirty="0"/>
              <a:t> </a:t>
            </a:r>
          </a:p>
          <a:p>
            <a:r>
              <a:rPr lang="hu-HU" b="1" dirty="0"/>
              <a:t>(</a:t>
            </a:r>
            <a:r>
              <a:rPr lang="hu-HU" b="1" dirty="0" err="1"/>
              <a:t>spez</a:t>
            </a:r>
            <a:r>
              <a:rPr lang="hu-HU" b="1" dirty="0"/>
              <a:t>. </a:t>
            </a:r>
            <a:r>
              <a:rPr lang="hu-HU" b="1" dirty="0" err="1" smtClean="0"/>
              <a:t>somatosensibel</a:t>
            </a:r>
            <a:r>
              <a:rPr lang="hu-HU" b="1" dirty="0" smtClean="0"/>
              <a:t>)</a:t>
            </a:r>
            <a:endParaRPr lang="hu-HU" b="1" dirty="0"/>
          </a:p>
          <a:p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 smtClean="0"/>
              <a:t>oblongata</a:t>
            </a:r>
            <a:r>
              <a:rPr lang="hu-HU" dirty="0" smtClean="0"/>
              <a:t> – </a:t>
            </a:r>
            <a:r>
              <a:rPr lang="hu-HU" dirty="0" err="1" smtClean="0"/>
              <a:t>Pons</a:t>
            </a:r>
            <a:r>
              <a:rPr lang="hu-H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dorsalis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cochlearis</a:t>
            </a:r>
            <a:r>
              <a:rPr lang="hu-HU" i="1" dirty="0" smtClean="0"/>
              <a:t> </a:t>
            </a:r>
            <a:r>
              <a:rPr lang="hu-HU" i="1" dirty="0" err="1" smtClean="0"/>
              <a:t>ventralis</a:t>
            </a:r>
            <a:endParaRPr lang="hu-HU" i="1" dirty="0" smtClean="0"/>
          </a:p>
          <a:p>
            <a:pPr>
              <a:lnSpc>
                <a:spcPct val="150000"/>
              </a:lnSpc>
            </a:pPr>
            <a:endParaRPr lang="hu-HU" sz="800" i="1" dirty="0"/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vestibularis</a:t>
            </a:r>
            <a:r>
              <a:rPr lang="hu-HU" i="1" dirty="0" smtClean="0"/>
              <a:t> </a:t>
            </a:r>
            <a:r>
              <a:rPr lang="hu-HU" i="1" dirty="0" err="1" smtClean="0"/>
              <a:t>inferior</a:t>
            </a:r>
            <a:r>
              <a:rPr lang="hu-HU" i="1" dirty="0" smtClean="0"/>
              <a:t> (Roller)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superior</a:t>
            </a:r>
            <a:r>
              <a:rPr lang="hu-HU" i="1" dirty="0" smtClean="0"/>
              <a:t> (</a:t>
            </a:r>
            <a:r>
              <a:rPr lang="hu-HU" i="1" dirty="0" err="1" smtClean="0"/>
              <a:t>Bechterew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medialis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Schwalbe</a:t>
            </a:r>
            <a:r>
              <a:rPr lang="hu-HU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/>
              <a:t>vestibularis</a:t>
            </a:r>
            <a:r>
              <a:rPr lang="hu-HU" i="1" dirty="0"/>
              <a:t> </a:t>
            </a:r>
            <a:r>
              <a:rPr lang="hu-HU" i="1" dirty="0" err="1" smtClean="0"/>
              <a:t>lateralis</a:t>
            </a:r>
            <a:r>
              <a:rPr lang="hu-HU" i="1" dirty="0" smtClean="0"/>
              <a:t> (</a:t>
            </a:r>
            <a:r>
              <a:rPr lang="hu-HU" i="1" dirty="0" err="1"/>
              <a:t>D</a:t>
            </a:r>
            <a:r>
              <a:rPr lang="hu-HU" i="1" dirty="0" err="1" smtClean="0"/>
              <a:t>eiters</a:t>
            </a:r>
            <a:r>
              <a:rPr lang="hu-HU" i="1" dirty="0" smtClean="0"/>
              <a:t>)</a:t>
            </a:r>
            <a:endParaRPr lang="hu-HU" i="1" dirty="0"/>
          </a:p>
          <a:p>
            <a:pPr>
              <a:lnSpc>
                <a:spcPct val="150000"/>
              </a:lnSpc>
            </a:pPr>
            <a:endParaRPr lang="hu-HU" sz="800" dirty="0"/>
          </a:p>
        </p:txBody>
      </p:sp>
      <p:pic>
        <p:nvPicPr>
          <p:cNvPr id="8194" name="Picture 2" descr="File:Gustav Schwal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42" r="8611" b="22240"/>
          <a:stretch/>
        </p:blipFill>
        <p:spPr bwMode="auto">
          <a:xfrm>
            <a:off x="7103880" y="0"/>
            <a:ext cx="96758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92280" y="1146810"/>
            <a:ext cx="1080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1" dirty="0">
                <a:solidFill>
                  <a:srgbClr val="000000"/>
                </a:solidFill>
                <a:latin typeface="Arial" panose="020B0604020202020204" pitchFamily="34" charset="0"/>
              </a:rPr>
              <a:t>Gustav Albert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Schwalbe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(1844 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de-DE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1916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6" name="Picture 4" descr="File:Dei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75" y="0"/>
            <a:ext cx="105912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8100392" y="1146810"/>
            <a:ext cx="1077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Otto Friedrich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Karl </a:t>
            </a:r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Deiters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u-HU" sz="1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(1834 – 1863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de-DE" sz="1000" dirty="0"/>
          </a:p>
        </p:txBody>
      </p:sp>
      <p:pic>
        <p:nvPicPr>
          <p:cNvPr id="8198" name="Picture 6" descr="http://upload.wikimedia.org/wikipedia/commons/3/36/Bexterev1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 bwMode="auto">
          <a:xfrm>
            <a:off x="1160252" y="0"/>
            <a:ext cx="734113" cy="1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971600" y="1052736"/>
            <a:ext cx="1093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Wladimir</a:t>
            </a:r>
            <a:r>
              <a:rPr lang="hu-H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Michailowitsch</a:t>
            </a:r>
            <a:endParaRPr lang="hu-HU" sz="1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Bechterew</a:t>
            </a:r>
            <a:endParaRPr lang="hu-H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(1857 </a:t>
            </a:r>
            <a:r>
              <a:rPr lang="hu-HU" sz="10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1927)</a:t>
            </a:r>
            <a:endParaRPr lang="de-DE" sz="1000" dirty="0"/>
          </a:p>
          <a:p>
            <a:pPr algn="ctr"/>
            <a:endParaRPr lang="de-DE" sz="1000" dirty="0"/>
          </a:p>
        </p:txBody>
      </p:sp>
      <p:pic>
        <p:nvPicPr>
          <p:cNvPr id="31746" name="Picture 2" descr="http://www.illenauerstiftungen.de/assets/bilder/geschichte/Roller_Christi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0"/>
            <a:ext cx="827584" cy="1117239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-29122" y="1052736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Christian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Friedrich </a:t>
            </a:r>
          </a:p>
          <a:p>
            <a:pPr algn="ctr"/>
            <a:r>
              <a:rPr lang="hu-HU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Wilhelm Roller</a:t>
            </a:r>
          </a:p>
          <a:p>
            <a:pPr algn="ctr"/>
            <a:r>
              <a:rPr lang="hu-H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1802-1878</a:t>
            </a:r>
            <a:endParaRPr lang="hu-HU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152162" y="6364847"/>
            <a:ext cx="1826013" cy="369332"/>
          </a:xfrm>
          <a:prstGeom prst="rect">
            <a:avLst/>
          </a:prstGeom>
          <a:solidFill>
            <a:srgbClr val="4B6FB1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Nuclei</a:t>
            </a:r>
            <a:r>
              <a:rPr lang="hu-HU" dirty="0" smtClean="0"/>
              <a:t> </a:t>
            </a:r>
            <a:r>
              <a:rPr lang="hu-HU" dirty="0" err="1" smtClean="0"/>
              <a:t>cochleares</a:t>
            </a:r>
            <a:endParaRPr lang="hu-HU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2196577" y="4562758"/>
            <a:ext cx="1367311" cy="1783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30601" y="3534603"/>
            <a:ext cx="1951368" cy="369332"/>
          </a:xfrm>
          <a:prstGeom prst="rect">
            <a:avLst/>
          </a:prstGeom>
          <a:noFill/>
          <a:ln w="28575">
            <a:solidFill>
              <a:srgbClr val="4B6FB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Nuclei</a:t>
            </a:r>
            <a:r>
              <a:rPr lang="hu-HU" dirty="0" smtClean="0"/>
              <a:t> </a:t>
            </a:r>
            <a:r>
              <a:rPr lang="hu-HU" dirty="0" err="1" smtClean="0"/>
              <a:t>vestibulares</a:t>
            </a:r>
            <a:endParaRPr lang="hu-HU" dirty="0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2114034" y="3719269"/>
            <a:ext cx="873790" cy="310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981386" y="3994961"/>
            <a:ext cx="885281" cy="5677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135694" y="3873326"/>
            <a:ext cx="984778" cy="4055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2065168" y="3934143"/>
            <a:ext cx="1147734" cy="719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>
              <a:tabLst>
                <a:tab pos="1077913" algn="l"/>
              </a:tabLst>
            </a:pPr>
            <a:r>
              <a:rPr lang="hu-HU" sz="3200" dirty="0" err="1" smtClean="0"/>
              <a:t>Angewendete</a:t>
            </a:r>
            <a:r>
              <a:rPr lang="hu-HU" sz="3200" dirty="0" smtClean="0"/>
              <a:t> </a:t>
            </a:r>
            <a:r>
              <a:rPr lang="hu-HU" sz="3200" dirty="0" err="1" smtClean="0"/>
              <a:t>Literatur</a:t>
            </a:r>
            <a:endParaRPr lang="hu-HU" sz="32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5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err="1" smtClean="0"/>
              <a:t>Benninghoff</a:t>
            </a:r>
            <a:r>
              <a:rPr lang="hu-HU" sz="2400" dirty="0" smtClean="0"/>
              <a:t>, </a:t>
            </a:r>
            <a:r>
              <a:rPr lang="hu-HU" sz="2400" dirty="0" err="1" smtClean="0"/>
              <a:t>Drenckmhahn</a:t>
            </a:r>
            <a:r>
              <a:rPr lang="hu-HU" sz="2400" dirty="0" smtClean="0"/>
              <a:t>: </a:t>
            </a:r>
            <a:r>
              <a:rPr lang="hu-HU" sz="2400" dirty="0" err="1" smtClean="0"/>
              <a:t>Anatomie</a:t>
            </a:r>
            <a:r>
              <a:rPr lang="hu-HU" sz="2400" dirty="0" smtClean="0"/>
              <a:t>, </a:t>
            </a:r>
            <a:r>
              <a:rPr lang="hu-HU" sz="2400" i="1" dirty="0" smtClean="0"/>
              <a:t>16. </a:t>
            </a:r>
            <a:r>
              <a:rPr lang="hu-HU" sz="2400" i="1" dirty="0" err="1" smtClean="0"/>
              <a:t>Auflage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Elsevier</a:t>
            </a:r>
            <a:r>
              <a:rPr lang="hu-HU" sz="2400" i="1" dirty="0" smtClean="0"/>
              <a:t> Urban Fischer, Stuttgart</a:t>
            </a:r>
          </a:p>
          <a:p>
            <a:pPr eaLnBrk="1" hangingPunct="1"/>
            <a:endParaRPr lang="hu-HU" sz="1000" i="1" dirty="0" smtClean="0"/>
          </a:p>
          <a:p>
            <a:pPr eaLnBrk="1" hangingPunct="1"/>
            <a:r>
              <a:rPr lang="hu-HU" sz="2400" dirty="0" err="1" smtClean="0"/>
              <a:t>Paulsen</a:t>
            </a:r>
            <a:r>
              <a:rPr lang="hu-HU" sz="2400" dirty="0" smtClean="0"/>
              <a:t>, </a:t>
            </a:r>
            <a:r>
              <a:rPr lang="hu-HU" sz="2400" dirty="0" err="1" smtClean="0"/>
              <a:t>Waschke</a:t>
            </a:r>
            <a:r>
              <a:rPr lang="hu-HU" sz="2400" dirty="0" smtClean="0"/>
              <a:t>: </a:t>
            </a:r>
            <a:r>
              <a:rPr lang="hu-HU" sz="2400" dirty="0" err="1" smtClean="0"/>
              <a:t>Sobotta</a:t>
            </a:r>
            <a:r>
              <a:rPr lang="hu-HU" sz="2400" dirty="0" smtClean="0"/>
              <a:t> Atlas der </a:t>
            </a:r>
            <a:r>
              <a:rPr lang="hu-HU" sz="2400" dirty="0" err="1" smtClean="0"/>
              <a:t>Anatomie</a:t>
            </a:r>
            <a:r>
              <a:rPr lang="hu-HU" sz="2400" dirty="0" smtClean="0"/>
              <a:t> des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, </a:t>
            </a:r>
            <a:r>
              <a:rPr lang="hu-HU" sz="2400" i="1" dirty="0" smtClean="0"/>
              <a:t>23. </a:t>
            </a:r>
            <a:r>
              <a:rPr lang="hu-HU" sz="2400" i="1" dirty="0" err="1" smtClean="0"/>
              <a:t>Auflage</a:t>
            </a:r>
            <a:r>
              <a:rPr lang="hu-HU" sz="2400" i="1" dirty="0" smtClean="0"/>
              <a:t> Urban &amp; Fischer </a:t>
            </a:r>
            <a:r>
              <a:rPr lang="hu-HU" sz="2400" i="1" dirty="0" err="1" smtClean="0"/>
              <a:t>Verlag</a:t>
            </a:r>
            <a:r>
              <a:rPr lang="hu-HU" sz="2400" i="1" dirty="0" smtClean="0"/>
              <a:t> </a:t>
            </a:r>
          </a:p>
          <a:p>
            <a:pPr eaLnBrk="1" hangingPunct="1"/>
            <a:endParaRPr lang="hu-HU" sz="1000" i="1" dirty="0" smtClean="0"/>
          </a:p>
          <a:p>
            <a:pPr eaLnBrk="1" hangingPunct="1"/>
            <a:r>
              <a:rPr lang="hu-HU" sz="2400" dirty="0" err="1" smtClean="0"/>
              <a:t>Schünke</a:t>
            </a:r>
            <a:r>
              <a:rPr lang="hu-HU" sz="2400" dirty="0" smtClean="0"/>
              <a:t>, </a:t>
            </a:r>
            <a:r>
              <a:rPr lang="hu-HU" sz="2400" dirty="0" err="1" smtClean="0"/>
              <a:t>Schulte</a:t>
            </a:r>
            <a:r>
              <a:rPr lang="hu-HU" sz="2400" dirty="0" smtClean="0"/>
              <a:t>, Schumacher, </a:t>
            </a:r>
            <a:r>
              <a:rPr lang="hu-HU" sz="2400" dirty="0" err="1" smtClean="0"/>
              <a:t>Voll</a:t>
            </a:r>
            <a:r>
              <a:rPr lang="hu-HU" sz="2400" dirty="0" smtClean="0"/>
              <a:t>, </a:t>
            </a:r>
            <a:r>
              <a:rPr lang="hu-HU" sz="2400" dirty="0" err="1" smtClean="0"/>
              <a:t>Wesker</a:t>
            </a:r>
            <a:r>
              <a:rPr lang="hu-HU" sz="2400" dirty="0" smtClean="0"/>
              <a:t>: Prometheus </a:t>
            </a:r>
            <a:r>
              <a:rPr lang="hu-HU" sz="2400" dirty="0" err="1" smtClean="0"/>
              <a:t>LernAtlas</a:t>
            </a:r>
            <a:r>
              <a:rPr lang="hu-HU" sz="2400" dirty="0" smtClean="0"/>
              <a:t> der </a:t>
            </a:r>
            <a:r>
              <a:rPr lang="hu-HU" sz="2400" dirty="0" err="1" smtClean="0"/>
              <a:t>Anatomie</a:t>
            </a:r>
            <a:r>
              <a:rPr lang="hu-HU" sz="2400" dirty="0" smtClean="0"/>
              <a:t>, 1. </a:t>
            </a:r>
            <a:r>
              <a:rPr lang="hu-HU" sz="2400" i="1" dirty="0" err="1" smtClean="0"/>
              <a:t>Auflage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Thieme</a:t>
            </a:r>
            <a:endParaRPr lang="hu-HU" sz="2400" i="1" dirty="0" smtClean="0"/>
          </a:p>
          <a:p>
            <a:pPr marL="0" indent="0" eaLnBrk="1" hangingPunct="1">
              <a:buNone/>
            </a:pPr>
            <a:endParaRPr lang="hu-HU" sz="1000" dirty="0" smtClean="0"/>
          </a:p>
          <a:p>
            <a:pPr eaLnBrk="1" hangingPunct="1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056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Sobotta_Band_3\Kapitel_12\mit_Beschriftung\chp12_fig137.jpg"/>
          <p:cNvPicPr>
            <a:picLocks noChangeAspect="1" noChangeArrowheads="1"/>
          </p:cNvPicPr>
          <p:nvPr/>
        </p:nvPicPr>
        <p:blipFill rotWithShape="1">
          <a:blip r:embed="rId2" cstate="print"/>
          <a:srcRect t="2317" b="4088"/>
          <a:stretch/>
        </p:blipFill>
        <p:spPr bwMode="auto">
          <a:xfrm>
            <a:off x="4932040" y="1844824"/>
            <a:ext cx="4158151" cy="4032448"/>
          </a:xfrm>
          <a:prstGeom prst="rect">
            <a:avLst/>
          </a:prstGeom>
          <a:noFill/>
        </p:spPr>
      </p:pic>
      <p:pic>
        <p:nvPicPr>
          <p:cNvPr id="3" name="Picture 2" descr="H:\Sobotta_Band_3\Kapitel_12\mit_Beschriftung\chp12_fig136.jpg"/>
          <p:cNvPicPr>
            <a:picLocks noChangeAspect="1" noChangeArrowheads="1"/>
          </p:cNvPicPr>
          <p:nvPr/>
        </p:nvPicPr>
        <p:blipFill rotWithShape="1">
          <a:blip r:embed="rId3" cstate="print"/>
          <a:srcRect t="2581" b="5771"/>
          <a:stretch/>
        </p:blipFill>
        <p:spPr bwMode="auto">
          <a:xfrm>
            <a:off x="78752" y="1808859"/>
            <a:ext cx="4853288" cy="4140421"/>
          </a:xfrm>
          <a:prstGeom prst="rect">
            <a:avLst/>
          </a:prstGeom>
          <a:noFill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mtClean="0"/>
              <a:t>Hirnnerven - Kernsäulen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Hirnnerven</a:t>
            </a:r>
            <a:r>
              <a:rPr lang="hu-HU" sz="3600" dirty="0" smtClean="0"/>
              <a:t> - </a:t>
            </a:r>
            <a:r>
              <a:rPr lang="hu-HU" sz="3600" dirty="0" err="1" smtClean="0"/>
              <a:t>Kernsäulen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456187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831274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149482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423515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37089" y="1241882"/>
            <a:ext cx="3923928" cy="5493812"/>
          </a:xfrm>
          <a:prstGeom prst="rect">
            <a:avLst/>
          </a:prstGeom>
          <a:solidFill>
            <a:srgbClr val="E49CA7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Somatoefferente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(</a:t>
            </a:r>
            <a:r>
              <a:rPr lang="hu-HU" b="1" dirty="0" err="1" smtClean="0"/>
              <a:t>somatomotorisch</a:t>
            </a:r>
            <a:r>
              <a:rPr lang="hu-HU" b="1" dirty="0" smtClean="0"/>
              <a:t>, </a:t>
            </a:r>
            <a:r>
              <a:rPr lang="hu-HU" b="1" dirty="0" err="1" smtClean="0"/>
              <a:t>dorsomedial</a:t>
            </a:r>
            <a:r>
              <a:rPr lang="hu-HU" b="1" dirty="0" smtClean="0"/>
              <a:t>, DM)</a:t>
            </a:r>
          </a:p>
          <a:p>
            <a:endParaRPr lang="hu-HU" b="1" dirty="0"/>
          </a:p>
          <a:p>
            <a:r>
              <a:rPr lang="hu-HU" dirty="0" err="1" smtClean="0"/>
              <a:t>Funktion</a:t>
            </a:r>
            <a:r>
              <a:rPr lang="hu-HU" dirty="0" smtClean="0"/>
              <a:t>:  </a:t>
            </a:r>
            <a:r>
              <a:rPr lang="hu-HU" dirty="0" err="1" smtClean="0"/>
              <a:t>Innervation</a:t>
            </a:r>
            <a:r>
              <a:rPr lang="hu-HU" dirty="0" smtClean="0"/>
              <a:t> der </a:t>
            </a:r>
            <a:r>
              <a:rPr lang="hu-HU" dirty="0" err="1" smtClean="0"/>
              <a:t>willkürlichen</a:t>
            </a:r>
            <a:r>
              <a:rPr lang="hu-HU" dirty="0" smtClean="0"/>
              <a:t>, </a:t>
            </a:r>
            <a:r>
              <a:rPr lang="hu-HU" dirty="0" err="1" smtClean="0"/>
              <a:t>aus</a:t>
            </a:r>
            <a:r>
              <a:rPr lang="hu-HU" dirty="0" smtClean="0"/>
              <a:t> den </a:t>
            </a:r>
            <a:r>
              <a:rPr lang="hu-HU" dirty="0" err="1" smtClean="0"/>
              <a:t>Somiten</a:t>
            </a:r>
            <a:r>
              <a:rPr lang="hu-HU" dirty="0" smtClean="0"/>
              <a:t> </a:t>
            </a:r>
            <a:r>
              <a:rPr lang="hu-HU" dirty="0" err="1" smtClean="0"/>
              <a:t>enstandenen</a:t>
            </a:r>
            <a:r>
              <a:rPr lang="hu-HU" dirty="0" smtClean="0"/>
              <a:t> </a:t>
            </a:r>
            <a:r>
              <a:rPr lang="hu-HU" dirty="0" err="1" smtClean="0"/>
              <a:t>Muskeln</a:t>
            </a:r>
            <a:r>
              <a:rPr lang="hu-HU" dirty="0" smtClean="0"/>
              <a:t> 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XII.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(</a:t>
            </a:r>
            <a:r>
              <a:rPr lang="hu-HU" i="1" dirty="0" err="1" smtClean="0"/>
              <a:t>motorius</a:t>
            </a:r>
            <a:r>
              <a:rPr lang="hu-HU" i="1" dirty="0" smtClean="0"/>
              <a:t>) </a:t>
            </a:r>
            <a:r>
              <a:rPr lang="hu-HU" i="1" dirty="0" err="1" smtClean="0"/>
              <a:t>nervi</a:t>
            </a:r>
            <a:r>
              <a:rPr lang="hu-HU" i="1" dirty="0" smtClean="0"/>
              <a:t> VI.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Mesencephalon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/>
              <a:t>(</a:t>
            </a:r>
            <a:r>
              <a:rPr lang="hu-HU" i="1" dirty="0" err="1"/>
              <a:t>motorius</a:t>
            </a:r>
            <a:r>
              <a:rPr lang="hu-HU" i="1" dirty="0"/>
              <a:t>)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IV.   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III.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137090" y="2106762"/>
            <a:ext cx="392392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>
                <a:solidFill>
                  <a:schemeClr val="bg1"/>
                </a:solidFill>
              </a:rPr>
              <a:t>Innervation</a:t>
            </a:r>
            <a:r>
              <a:rPr lang="hu-HU" dirty="0">
                <a:solidFill>
                  <a:schemeClr val="bg1"/>
                </a:solidFill>
              </a:rPr>
              <a:t> der </a:t>
            </a:r>
            <a:r>
              <a:rPr lang="hu-HU" dirty="0" err="1">
                <a:solidFill>
                  <a:schemeClr val="bg1"/>
                </a:solidFill>
              </a:rPr>
              <a:t>willkürlichen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aus</a:t>
            </a:r>
            <a:r>
              <a:rPr lang="hu-HU" dirty="0">
                <a:solidFill>
                  <a:schemeClr val="bg1"/>
                </a:solidFill>
              </a:rPr>
              <a:t> den </a:t>
            </a:r>
            <a:r>
              <a:rPr lang="hu-HU" dirty="0" err="1">
                <a:solidFill>
                  <a:schemeClr val="bg1"/>
                </a:solidFill>
              </a:rPr>
              <a:t>Somiten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enstandenen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Muskeln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2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2101"/>
            <a:ext cx="3810000" cy="53949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Somatoefferente</a:t>
            </a:r>
            <a:r>
              <a:rPr lang="hu-HU" sz="3600" b="1" dirty="0"/>
              <a:t> </a:t>
            </a:r>
            <a:r>
              <a:rPr lang="hu-HU" sz="3600" dirty="0" err="1"/>
              <a:t>Kerne</a:t>
            </a:r>
            <a:endParaRPr lang="de-DE" sz="3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30080" y="1184026"/>
            <a:ext cx="4578424" cy="5586145"/>
          </a:xfrm>
          <a:prstGeom prst="rect">
            <a:avLst/>
          </a:prstGeom>
          <a:solidFill>
            <a:srgbClr val="E49CA7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Somatoefferente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(</a:t>
            </a:r>
            <a:r>
              <a:rPr lang="hu-HU" b="1" dirty="0" err="1" smtClean="0"/>
              <a:t>somatomotorisch</a:t>
            </a:r>
            <a:r>
              <a:rPr lang="hu-HU" b="1" dirty="0" smtClean="0"/>
              <a:t>, </a:t>
            </a:r>
            <a:r>
              <a:rPr lang="hu-HU" b="1" dirty="0" err="1" smtClean="0"/>
              <a:t>dorsomedial</a:t>
            </a:r>
            <a:r>
              <a:rPr lang="hu-HU" b="1" dirty="0" smtClean="0"/>
              <a:t>, DM)</a:t>
            </a:r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sz="1600" dirty="0" err="1"/>
              <a:t>Medulla</a:t>
            </a:r>
            <a:r>
              <a:rPr lang="hu-HU" sz="1600" dirty="0"/>
              <a:t> </a:t>
            </a:r>
            <a:r>
              <a:rPr lang="hu-HU" sz="1600" dirty="0" err="1"/>
              <a:t>oblongata</a:t>
            </a:r>
            <a:r>
              <a:rPr lang="hu-HU" sz="1600" dirty="0"/>
              <a:t>: </a:t>
            </a:r>
            <a:endParaRPr lang="hu-HU" sz="1600" dirty="0" smtClean="0"/>
          </a:p>
          <a:p>
            <a:pPr>
              <a:lnSpc>
                <a:spcPct val="150000"/>
              </a:lnSpc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/>
              <a:t>(</a:t>
            </a:r>
            <a:r>
              <a:rPr lang="hu-HU" sz="1600" i="1" dirty="0" err="1"/>
              <a:t>motorius</a:t>
            </a:r>
            <a:r>
              <a:rPr lang="hu-HU" sz="1600" i="1" dirty="0"/>
              <a:t>) </a:t>
            </a:r>
            <a:r>
              <a:rPr lang="hu-HU" sz="1600" i="1" dirty="0" err="1"/>
              <a:t>nervi</a:t>
            </a:r>
            <a:r>
              <a:rPr lang="hu-HU" sz="1600" i="1" dirty="0"/>
              <a:t> </a:t>
            </a:r>
            <a:r>
              <a:rPr lang="hu-HU" sz="1600" i="1" dirty="0" smtClean="0"/>
              <a:t>XII</a:t>
            </a:r>
            <a:r>
              <a:rPr lang="hu-HU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   </a:t>
            </a:r>
            <a:r>
              <a:rPr lang="hu-HU" sz="1400" dirty="0" smtClean="0"/>
              <a:t>→</a:t>
            </a:r>
            <a:r>
              <a:rPr lang="hu-HU" sz="1400" dirty="0" err="1" smtClean="0"/>
              <a:t>Zungenmuskulatur</a:t>
            </a:r>
            <a:endParaRPr lang="hu-HU" sz="1400" dirty="0"/>
          </a:p>
          <a:p>
            <a:pPr>
              <a:lnSpc>
                <a:spcPct val="150000"/>
              </a:lnSpc>
            </a:pPr>
            <a:r>
              <a:rPr lang="hu-HU" sz="1600" dirty="0" err="1" smtClean="0"/>
              <a:t>Pons</a:t>
            </a:r>
            <a:r>
              <a:rPr lang="hu-HU" sz="1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 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(</a:t>
            </a:r>
            <a:r>
              <a:rPr lang="hu-HU" sz="1600" i="1" dirty="0" err="1" smtClean="0"/>
              <a:t>motorius</a:t>
            </a:r>
            <a:r>
              <a:rPr lang="hu-HU" sz="1600" i="1" dirty="0" smtClean="0"/>
              <a:t>) </a:t>
            </a:r>
            <a:r>
              <a:rPr lang="hu-HU" sz="1600" i="1" dirty="0" err="1" smtClean="0"/>
              <a:t>nervi</a:t>
            </a:r>
            <a:r>
              <a:rPr lang="hu-HU" sz="1600" i="1" dirty="0" smtClean="0"/>
              <a:t> VI.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       </a:t>
            </a:r>
            <a:r>
              <a:rPr lang="hu-HU" sz="1400" dirty="0" smtClean="0"/>
              <a:t>→M. </a:t>
            </a:r>
            <a:r>
              <a:rPr lang="hu-HU" sz="1400" dirty="0" err="1" smtClean="0"/>
              <a:t>rectus</a:t>
            </a:r>
            <a:r>
              <a:rPr lang="hu-HU" sz="1400" dirty="0"/>
              <a:t> </a:t>
            </a:r>
            <a:r>
              <a:rPr lang="hu-HU" sz="1400" dirty="0" err="1" smtClean="0"/>
              <a:t>lateralis</a:t>
            </a:r>
            <a:endParaRPr lang="hu-HU" sz="1400" dirty="0" smtClean="0"/>
          </a:p>
          <a:p>
            <a:pPr>
              <a:lnSpc>
                <a:spcPct val="150000"/>
              </a:lnSpc>
            </a:pPr>
            <a:r>
              <a:rPr lang="hu-HU" sz="1600" dirty="0" err="1" smtClean="0"/>
              <a:t>Mesencephalon</a:t>
            </a:r>
            <a:r>
              <a:rPr lang="hu-HU" sz="1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    </a:t>
            </a:r>
            <a:r>
              <a:rPr lang="hu-HU" sz="1600" i="1" dirty="0" err="1" smtClean="0"/>
              <a:t>Nucleus</a:t>
            </a:r>
            <a:r>
              <a:rPr lang="hu-HU" sz="1600" i="1" dirty="0" smtClean="0"/>
              <a:t> </a:t>
            </a:r>
            <a:r>
              <a:rPr lang="hu-HU" sz="1600" i="1" dirty="0"/>
              <a:t>(</a:t>
            </a:r>
            <a:r>
              <a:rPr lang="hu-HU" sz="1600" i="1" dirty="0" err="1"/>
              <a:t>motorius</a:t>
            </a:r>
            <a:r>
              <a:rPr lang="hu-HU" sz="1600" i="1" dirty="0"/>
              <a:t>) </a:t>
            </a:r>
            <a:r>
              <a:rPr lang="hu-HU" sz="1600" i="1" dirty="0" err="1"/>
              <a:t>nervi</a:t>
            </a:r>
            <a:r>
              <a:rPr lang="hu-HU" sz="1600" i="1" dirty="0"/>
              <a:t> </a:t>
            </a:r>
            <a:r>
              <a:rPr lang="hu-HU" sz="1600" i="1" dirty="0" smtClean="0"/>
              <a:t>IV.  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   </a:t>
            </a:r>
            <a:r>
              <a:rPr lang="hu-HU" sz="1400" dirty="0" smtClean="0"/>
              <a:t>→M. </a:t>
            </a:r>
            <a:r>
              <a:rPr lang="hu-HU" sz="1400" dirty="0" err="1" smtClean="0"/>
              <a:t>obliquus</a:t>
            </a:r>
            <a:r>
              <a:rPr lang="hu-HU" sz="1400" dirty="0" smtClean="0"/>
              <a:t> </a:t>
            </a:r>
            <a:r>
              <a:rPr lang="hu-HU" sz="1400" dirty="0" err="1" smtClean="0"/>
              <a:t>superior</a:t>
            </a:r>
            <a:endParaRPr lang="hu-HU" i="1" dirty="0" smtClean="0"/>
          </a:p>
          <a:p>
            <a:pPr>
              <a:lnSpc>
                <a:spcPct val="150000"/>
              </a:lnSpc>
            </a:pP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III.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        </a:t>
            </a:r>
            <a:r>
              <a:rPr lang="hu-HU" sz="1400" dirty="0" smtClean="0"/>
              <a:t>→</a:t>
            </a:r>
            <a:r>
              <a:rPr lang="hu-HU" sz="1400" dirty="0"/>
              <a:t>M. </a:t>
            </a:r>
            <a:r>
              <a:rPr lang="hu-HU" sz="1400" dirty="0" err="1"/>
              <a:t>obliquus</a:t>
            </a:r>
            <a:r>
              <a:rPr lang="hu-HU" sz="1400" dirty="0"/>
              <a:t> </a:t>
            </a:r>
            <a:r>
              <a:rPr lang="hu-HU" sz="1400" dirty="0" err="1" smtClean="0"/>
              <a:t>inferor</a:t>
            </a:r>
            <a:r>
              <a:rPr lang="hu-HU" sz="1400" dirty="0" smtClean="0"/>
              <a:t>, M. </a:t>
            </a:r>
            <a:r>
              <a:rPr lang="hu-HU" sz="1400" dirty="0" err="1" smtClean="0"/>
              <a:t>rectus</a:t>
            </a:r>
            <a:r>
              <a:rPr lang="hu-HU" sz="1400" dirty="0" smtClean="0"/>
              <a:t> </a:t>
            </a:r>
            <a:r>
              <a:rPr lang="hu-HU" sz="1400" dirty="0" err="1" smtClean="0"/>
              <a:t>sup</a:t>
            </a:r>
            <a:r>
              <a:rPr lang="hu-HU" sz="1400" dirty="0" smtClean="0"/>
              <a:t>., </a:t>
            </a:r>
            <a:r>
              <a:rPr lang="hu-HU" sz="1400" dirty="0"/>
              <a:t>M. </a:t>
            </a:r>
            <a:r>
              <a:rPr lang="hu-HU" sz="1400" dirty="0" err="1"/>
              <a:t>rectus</a:t>
            </a:r>
            <a:r>
              <a:rPr lang="hu-HU" sz="1400" dirty="0"/>
              <a:t> </a:t>
            </a:r>
            <a:r>
              <a:rPr lang="hu-HU" sz="1400" dirty="0" err="1" smtClean="0"/>
              <a:t>inf</a:t>
            </a:r>
            <a:r>
              <a:rPr lang="hu-HU" sz="1400" dirty="0" smtClean="0"/>
              <a:t>.,                 </a:t>
            </a:r>
          </a:p>
          <a:p>
            <a:pPr>
              <a:lnSpc>
                <a:spcPct val="150000"/>
              </a:lnSpc>
            </a:pPr>
            <a:r>
              <a:rPr lang="hu-HU" sz="1400" dirty="0"/>
              <a:t> </a:t>
            </a:r>
            <a:r>
              <a:rPr lang="hu-HU" sz="1400" dirty="0" smtClean="0"/>
              <a:t>              M. </a:t>
            </a:r>
            <a:r>
              <a:rPr lang="hu-HU" sz="1400" dirty="0" err="1" smtClean="0"/>
              <a:t>rectus</a:t>
            </a:r>
            <a:r>
              <a:rPr lang="hu-HU" sz="1400" dirty="0" smtClean="0"/>
              <a:t> </a:t>
            </a:r>
            <a:r>
              <a:rPr lang="hu-HU" sz="1400" dirty="0" err="1" smtClean="0"/>
              <a:t>med</a:t>
            </a:r>
            <a:r>
              <a:rPr lang="hu-HU" sz="1400" dirty="0" smtClean="0"/>
              <a:t>., M. </a:t>
            </a:r>
            <a:r>
              <a:rPr lang="hu-HU" sz="1400" dirty="0" err="1" smtClean="0"/>
              <a:t>levator</a:t>
            </a:r>
            <a:r>
              <a:rPr lang="hu-HU" sz="1400" dirty="0" smtClean="0"/>
              <a:t> </a:t>
            </a:r>
            <a:r>
              <a:rPr lang="hu-HU" sz="1400" dirty="0" err="1" smtClean="0"/>
              <a:t>palpebrae</a:t>
            </a:r>
            <a:r>
              <a:rPr lang="hu-HU" sz="1400" dirty="0" smtClean="0"/>
              <a:t> </a:t>
            </a:r>
            <a:r>
              <a:rPr lang="hu-HU" sz="1400" dirty="0" err="1" smtClean="0"/>
              <a:t>superioris</a:t>
            </a:r>
            <a:endParaRPr lang="hu-HU" sz="140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6391" y="5517232"/>
            <a:ext cx="1809021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XII.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9512" y="1147435"/>
            <a:ext cx="1751313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862" y="2597191"/>
            <a:ext cx="1739451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IV.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30870" y="3811991"/>
            <a:ext cx="1762534" cy="369332"/>
          </a:xfrm>
          <a:prstGeom prst="rect">
            <a:avLst/>
          </a:prstGeom>
          <a:solidFill>
            <a:srgbClr val="CC5974"/>
          </a:solidFill>
        </p:spPr>
        <p:txBody>
          <a:bodyPr wrap="none" rtlCol="0">
            <a:spAutoFit/>
          </a:bodyPr>
          <a:lstStyle/>
          <a:p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nervi</a:t>
            </a:r>
            <a:r>
              <a:rPr lang="hu-HU" dirty="0" smtClean="0"/>
              <a:t> VI.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1141831" y="4797152"/>
            <a:ext cx="1413945" cy="6720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1879780" y="3861048"/>
            <a:ext cx="610412" cy="116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1785730" y="2581825"/>
            <a:ext cx="704462" cy="1797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1527549" y="1556136"/>
            <a:ext cx="962643" cy="5386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4" descr="ny v zárt 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955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1456681" y="3788618"/>
          <a:ext cx="3762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CorelDRAW" r:id="rId4" imgW="4165200" imgH="1922040" progId="">
                  <p:embed/>
                </p:oleObj>
              </mc:Choice>
              <mc:Fallback>
                <p:oleObj name="CorelDRAW" r:id="rId4" imgW="4165200" imgH="1922040" progId="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81" y="3788618"/>
                        <a:ext cx="37623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2483793" y="571743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/>
          </p:nvPr>
        </p:nvGraphicFramePr>
        <p:xfrm>
          <a:off x="3471218" y="1988393"/>
          <a:ext cx="1676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CorelDRAW" r:id="rId6" imgW="1856520" imgH="875880" progId="">
                  <p:embed/>
                </p:oleObj>
              </mc:Choice>
              <mc:Fallback>
                <p:oleObj name="CorelDRAW" r:id="rId6" imgW="1856520" imgH="875880" progId="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18" y="1988393"/>
                        <a:ext cx="1676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/>
          </p:nvPr>
        </p:nvGraphicFramePr>
        <p:xfrm>
          <a:off x="2194868" y="2132855"/>
          <a:ext cx="268922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CorelDRAW" r:id="rId8" imgW="2977920" imgH="2379600" progId="">
                  <p:embed/>
                </p:oleObj>
              </mc:Choice>
              <mc:Fallback>
                <p:oleObj name="CorelDRAW" r:id="rId8" imgW="2977920" imgH="2379600" progId="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68" y="2132855"/>
                        <a:ext cx="2689225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188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hu-HU" sz="1600" dirty="0" smtClean="0">
                <a:solidFill>
                  <a:srgbClr val="000000"/>
                </a:solidFill>
              </a:rPr>
              <a:t>gracilis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cuneatus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783292" y="1710581"/>
            <a:ext cx="140364" cy="4281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757227" y="1781528"/>
            <a:ext cx="126865" cy="4087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>
            <p:extLst/>
          </p:nvPr>
        </p:nvGraphicFramePr>
        <p:xfrm>
          <a:off x="3525193" y="3596530"/>
          <a:ext cx="3984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CorelDRAW" r:id="rId10" imgW="441720" imgH="452520" progId="">
                  <p:embed/>
                </p:oleObj>
              </mc:Choice>
              <mc:Fallback>
                <p:oleObj name="CorelDRAW" r:id="rId10" imgW="441720" imgH="452520" progId="">
                  <p:embed/>
                  <p:pic>
                    <p:nvPicPr>
                      <p:cNvPr id="29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193" y="3596530"/>
                        <a:ext cx="3984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>
            <p:extLst/>
          </p:nvPr>
        </p:nvGraphicFramePr>
        <p:xfrm>
          <a:off x="4426893" y="4275980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CorelDRAW" r:id="rId12" imgW="482400" imgH="360000" progId="">
                  <p:embed/>
                </p:oleObj>
              </mc:Choice>
              <mc:Fallback>
                <p:oleObj name="CorelDRAW" r:id="rId12" imgW="482400" imgH="360000" progId="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893" y="4275980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4793741" y="4559741"/>
            <a:ext cx="2279514" cy="13289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3764124" y="2612279"/>
            <a:ext cx="3112131" cy="11041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Szövegdoboz 4"/>
          <p:cNvSpPr txBox="1"/>
          <p:nvPr/>
        </p:nvSpPr>
        <p:spPr>
          <a:xfrm>
            <a:off x="6040859" y="1946815"/>
            <a:ext cx="3086844" cy="646331"/>
          </a:xfrm>
          <a:prstGeom prst="rect">
            <a:avLst/>
          </a:prstGeom>
          <a:solidFill>
            <a:srgbClr val="CC59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Somatoefferente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Dorsomediale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696426" y="5888658"/>
            <a:ext cx="348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Speziell</a:t>
            </a:r>
            <a:r>
              <a:rPr lang="hu-HU" dirty="0" smtClean="0"/>
              <a:t> </a:t>
            </a:r>
            <a:r>
              <a:rPr lang="hu-HU" dirty="0" err="1" smtClean="0"/>
              <a:t>viszeroefferente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Ventrolaterale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145632" y="1458168"/>
            <a:ext cx="2507381" cy="369332"/>
          </a:xfrm>
          <a:prstGeom prst="rect">
            <a:avLst/>
          </a:prstGeom>
          <a:solidFill>
            <a:srgbClr val="60B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lemniscorum</a:t>
            </a:r>
            <a:endParaRPr lang="de-DE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179512" y="6228020"/>
            <a:ext cx="2808312" cy="369332"/>
          </a:xfrm>
          <a:prstGeom prst="rect">
            <a:avLst/>
          </a:prstGeom>
          <a:solidFill>
            <a:srgbClr val="E95C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pyramidorum</a:t>
            </a:r>
            <a:endParaRPr lang="de-DE" b="1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mtClean="0"/>
              <a:t>Somatoefferente</a:t>
            </a:r>
            <a:r>
              <a:rPr lang="hu-HU" sz="3600" b="1" smtClean="0"/>
              <a:t> </a:t>
            </a:r>
            <a:r>
              <a:rPr lang="hu-HU" sz="3600" smtClean="0"/>
              <a:t>Kerne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824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075612" cy="1096963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 smtClean="0">
                <a:solidFill>
                  <a:schemeClr val="tx1"/>
                </a:solidFill>
                <a:latin typeface="+mn-lt"/>
              </a:rPr>
              <a:t>N. </a:t>
            </a:r>
            <a:r>
              <a:rPr lang="hu-HU" sz="3100" dirty="0" err="1"/>
              <a:t>trochlearis</a:t>
            </a:r>
            <a:r>
              <a:rPr lang="hu-HU" sz="3200" dirty="0" smtClean="0">
                <a:solidFill>
                  <a:schemeClr val="tx1"/>
                </a:solidFill>
                <a:latin typeface="+mn-lt"/>
              </a:rPr>
              <a:t> (IV)</a:t>
            </a:r>
            <a:br>
              <a:rPr lang="hu-HU" sz="3200" dirty="0" smtClean="0">
                <a:solidFill>
                  <a:schemeClr val="tx1"/>
                </a:solidFill>
                <a:latin typeface="+mn-lt"/>
              </a:rPr>
            </a:b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Somatomotorisch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: M.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obliquus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</a:rPr>
              <a:t>sup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3555" name="Freeform 8"/>
          <p:cNvSpPr>
            <a:spLocks/>
          </p:cNvSpPr>
          <p:nvPr/>
        </p:nvSpPr>
        <p:spPr bwMode="auto">
          <a:xfrm>
            <a:off x="1274763" y="2322513"/>
            <a:ext cx="5445125" cy="3681412"/>
          </a:xfrm>
          <a:custGeom>
            <a:avLst/>
            <a:gdLst>
              <a:gd name="T0" fmla="*/ 2147483647 w 3430"/>
              <a:gd name="T1" fmla="*/ 2147483647 h 2319"/>
              <a:gd name="T2" fmla="*/ 2147483647 w 3430"/>
              <a:gd name="T3" fmla="*/ 2147483647 h 2319"/>
              <a:gd name="T4" fmla="*/ 2147483647 w 3430"/>
              <a:gd name="T5" fmla="*/ 2147483647 h 2319"/>
              <a:gd name="T6" fmla="*/ 2147483647 w 3430"/>
              <a:gd name="T7" fmla="*/ 2147483647 h 2319"/>
              <a:gd name="T8" fmla="*/ 2147483647 w 3430"/>
              <a:gd name="T9" fmla="*/ 2147483647 h 2319"/>
              <a:gd name="T10" fmla="*/ 2147483647 w 3430"/>
              <a:gd name="T11" fmla="*/ 2147483647 h 2319"/>
              <a:gd name="T12" fmla="*/ 2147483647 w 3430"/>
              <a:gd name="T13" fmla="*/ 2147483647 h 2319"/>
              <a:gd name="T14" fmla="*/ 2147483647 w 3430"/>
              <a:gd name="T15" fmla="*/ 2147483647 h 2319"/>
              <a:gd name="T16" fmla="*/ 2147483647 w 3430"/>
              <a:gd name="T17" fmla="*/ 2147483647 h 2319"/>
              <a:gd name="T18" fmla="*/ 2147483647 w 3430"/>
              <a:gd name="T19" fmla="*/ 2147483647 h 2319"/>
              <a:gd name="T20" fmla="*/ 2147483647 w 3430"/>
              <a:gd name="T21" fmla="*/ 2147483647 h 2319"/>
              <a:gd name="T22" fmla="*/ 2147483647 w 3430"/>
              <a:gd name="T23" fmla="*/ 2147483647 h 2319"/>
              <a:gd name="T24" fmla="*/ 2147483647 w 3430"/>
              <a:gd name="T25" fmla="*/ 2147483647 h 2319"/>
              <a:gd name="T26" fmla="*/ 2147483647 w 3430"/>
              <a:gd name="T27" fmla="*/ 2147483647 h 2319"/>
              <a:gd name="T28" fmla="*/ 2147483647 w 3430"/>
              <a:gd name="T29" fmla="*/ 2147483647 h 2319"/>
              <a:gd name="T30" fmla="*/ 2147483647 w 3430"/>
              <a:gd name="T31" fmla="*/ 2147483647 h 2319"/>
              <a:gd name="T32" fmla="*/ 2147483647 w 3430"/>
              <a:gd name="T33" fmla="*/ 2147483647 h 2319"/>
              <a:gd name="T34" fmla="*/ 2147483647 w 3430"/>
              <a:gd name="T35" fmla="*/ 2147483647 h 2319"/>
              <a:gd name="T36" fmla="*/ 2147483647 w 3430"/>
              <a:gd name="T37" fmla="*/ 2147483647 h 2319"/>
              <a:gd name="T38" fmla="*/ 2147483647 w 3430"/>
              <a:gd name="T39" fmla="*/ 2147483647 h 2319"/>
              <a:gd name="T40" fmla="*/ 2147483647 w 3430"/>
              <a:gd name="T41" fmla="*/ 2147483647 h 2319"/>
              <a:gd name="T42" fmla="*/ 2147483647 w 3430"/>
              <a:gd name="T43" fmla="*/ 2147483647 h 2319"/>
              <a:gd name="T44" fmla="*/ 2147483647 w 3430"/>
              <a:gd name="T45" fmla="*/ 2147483647 h 2319"/>
              <a:gd name="T46" fmla="*/ 2147483647 w 3430"/>
              <a:gd name="T47" fmla="*/ 2147483647 h 2319"/>
              <a:gd name="T48" fmla="*/ 2147483647 w 3430"/>
              <a:gd name="T49" fmla="*/ 2147483647 h 2319"/>
              <a:gd name="T50" fmla="*/ 2147483647 w 3430"/>
              <a:gd name="T51" fmla="*/ 2147483647 h 2319"/>
              <a:gd name="T52" fmla="*/ 2147483647 w 3430"/>
              <a:gd name="T53" fmla="*/ 2147483647 h 2319"/>
              <a:gd name="T54" fmla="*/ 2147483647 w 3430"/>
              <a:gd name="T55" fmla="*/ 2147483647 h 2319"/>
              <a:gd name="T56" fmla="*/ 2147483647 w 3430"/>
              <a:gd name="T57" fmla="*/ 2147483647 h 2319"/>
              <a:gd name="T58" fmla="*/ 2147483647 w 3430"/>
              <a:gd name="T59" fmla="*/ 2147483647 h 2319"/>
              <a:gd name="T60" fmla="*/ 2147483647 w 3430"/>
              <a:gd name="T61" fmla="*/ 2147483647 h 2319"/>
              <a:gd name="T62" fmla="*/ 2147483647 w 3430"/>
              <a:gd name="T63" fmla="*/ 2147483647 h 2319"/>
              <a:gd name="T64" fmla="*/ 2147483647 w 3430"/>
              <a:gd name="T65" fmla="*/ 2147483647 h 2319"/>
              <a:gd name="T66" fmla="*/ 2147483647 w 3430"/>
              <a:gd name="T67" fmla="*/ 2147483647 h 2319"/>
              <a:gd name="T68" fmla="*/ 2147483647 w 3430"/>
              <a:gd name="T69" fmla="*/ 2147483647 h 2319"/>
              <a:gd name="T70" fmla="*/ 2147483647 w 3430"/>
              <a:gd name="T71" fmla="*/ 2147483647 h 2319"/>
              <a:gd name="T72" fmla="*/ 2147483647 w 3430"/>
              <a:gd name="T73" fmla="*/ 2147483647 h 23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30"/>
              <a:gd name="T112" fmla="*/ 0 h 2319"/>
              <a:gd name="T113" fmla="*/ 3430 w 3430"/>
              <a:gd name="T114" fmla="*/ 2319 h 231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30" h="2319">
                <a:moveTo>
                  <a:pt x="1910" y="31"/>
                </a:moveTo>
                <a:cubicBezTo>
                  <a:pt x="2056" y="44"/>
                  <a:pt x="2113" y="50"/>
                  <a:pt x="2286" y="56"/>
                </a:cubicBezTo>
                <a:cubicBezTo>
                  <a:pt x="2313" y="66"/>
                  <a:pt x="2334" y="80"/>
                  <a:pt x="2361" y="90"/>
                </a:cubicBezTo>
                <a:cubicBezTo>
                  <a:pt x="2394" y="123"/>
                  <a:pt x="2423" y="156"/>
                  <a:pt x="2461" y="182"/>
                </a:cubicBezTo>
                <a:cubicBezTo>
                  <a:pt x="2497" y="236"/>
                  <a:pt x="2484" y="256"/>
                  <a:pt x="2494" y="332"/>
                </a:cubicBezTo>
                <a:cubicBezTo>
                  <a:pt x="2500" y="375"/>
                  <a:pt x="2542" y="396"/>
                  <a:pt x="2561" y="432"/>
                </a:cubicBezTo>
                <a:cubicBezTo>
                  <a:pt x="2578" y="465"/>
                  <a:pt x="2570" y="476"/>
                  <a:pt x="2603" y="499"/>
                </a:cubicBezTo>
                <a:cubicBezTo>
                  <a:pt x="2613" y="531"/>
                  <a:pt x="2634" y="538"/>
                  <a:pt x="2653" y="566"/>
                </a:cubicBezTo>
                <a:cubicBezTo>
                  <a:pt x="2673" y="629"/>
                  <a:pt x="2646" y="552"/>
                  <a:pt x="2678" y="616"/>
                </a:cubicBezTo>
                <a:cubicBezTo>
                  <a:pt x="2701" y="663"/>
                  <a:pt x="2697" y="701"/>
                  <a:pt x="2745" y="732"/>
                </a:cubicBezTo>
                <a:cubicBezTo>
                  <a:pt x="2764" y="795"/>
                  <a:pt x="2739" y="720"/>
                  <a:pt x="2770" y="783"/>
                </a:cubicBezTo>
                <a:cubicBezTo>
                  <a:pt x="2796" y="835"/>
                  <a:pt x="2808" y="893"/>
                  <a:pt x="2853" y="933"/>
                </a:cubicBezTo>
                <a:cubicBezTo>
                  <a:pt x="2876" y="953"/>
                  <a:pt x="2903" y="966"/>
                  <a:pt x="2928" y="983"/>
                </a:cubicBezTo>
                <a:cubicBezTo>
                  <a:pt x="2948" y="996"/>
                  <a:pt x="2959" y="1020"/>
                  <a:pt x="2979" y="1033"/>
                </a:cubicBezTo>
                <a:cubicBezTo>
                  <a:pt x="3064" y="1089"/>
                  <a:pt x="3132" y="1153"/>
                  <a:pt x="3204" y="1225"/>
                </a:cubicBezTo>
                <a:cubicBezTo>
                  <a:pt x="3259" y="1280"/>
                  <a:pt x="3320" y="1327"/>
                  <a:pt x="3363" y="1392"/>
                </a:cubicBezTo>
                <a:cubicBezTo>
                  <a:pt x="3381" y="1419"/>
                  <a:pt x="3378" y="1413"/>
                  <a:pt x="3388" y="1442"/>
                </a:cubicBezTo>
                <a:cubicBezTo>
                  <a:pt x="3394" y="1459"/>
                  <a:pt x="3404" y="1492"/>
                  <a:pt x="3404" y="1492"/>
                </a:cubicBezTo>
                <a:cubicBezTo>
                  <a:pt x="3400" y="1614"/>
                  <a:pt x="3430" y="1762"/>
                  <a:pt x="3312" y="1834"/>
                </a:cubicBezTo>
                <a:cubicBezTo>
                  <a:pt x="3301" y="1851"/>
                  <a:pt x="3290" y="1867"/>
                  <a:pt x="3279" y="1884"/>
                </a:cubicBezTo>
                <a:cubicBezTo>
                  <a:pt x="3273" y="1893"/>
                  <a:pt x="3262" y="1910"/>
                  <a:pt x="3262" y="1910"/>
                </a:cubicBezTo>
                <a:cubicBezTo>
                  <a:pt x="3243" y="1971"/>
                  <a:pt x="3154" y="1969"/>
                  <a:pt x="3104" y="2001"/>
                </a:cubicBezTo>
                <a:cubicBezTo>
                  <a:pt x="3084" y="2031"/>
                  <a:pt x="3067" y="2032"/>
                  <a:pt x="3037" y="2051"/>
                </a:cubicBezTo>
                <a:cubicBezTo>
                  <a:pt x="3014" y="2085"/>
                  <a:pt x="2977" y="2100"/>
                  <a:pt x="2937" y="2110"/>
                </a:cubicBezTo>
                <a:cubicBezTo>
                  <a:pt x="2879" y="2168"/>
                  <a:pt x="2943" y="2112"/>
                  <a:pt x="2887" y="2143"/>
                </a:cubicBezTo>
                <a:cubicBezTo>
                  <a:pt x="2843" y="2167"/>
                  <a:pt x="2807" y="2196"/>
                  <a:pt x="2762" y="2218"/>
                </a:cubicBezTo>
                <a:cubicBezTo>
                  <a:pt x="2722" y="2238"/>
                  <a:pt x="2671" y="2246"/>
                  <a:pt x="2628" y="2260"/>
                </a:cubicBezTo>
                <a:cubicBezTo>
                  <a:pt x="2558" y="2307"/>
                  <a:pt x="2380" y="2292"/>
                  <a:pt x="2327" y="2294"/>
                </a:cubicBezTo>
                <a:cubicBezTo>
                  <a:pt x="2290" y="2301"/>
                  <a:pt x="2255" y="2311"/>
                  <a:pt x="2219" y="2319"/>
                </a:cubicBezTo>
                <a:cubicBezTo>
                  <a:pt x="2060" y="2312"/>
                  <a:pt x="1881" y="2309"/>
                  <a:pt x="1726" y="2260"/>
                </a:cubicBezTo>
                <a:cubicBezTo>
                  <a:pt x="1711" y="2250"/>
                  <a:pt x="1691" y="2247"/>
                  <a:pt x="1676" y="2235"/>
                </a:cubicBezTo>
                <a:cubicBezTo>
                  <a:pt x="1665" y="2226"/>
                  <a:pt x="1628" y="2174"/>
                  <a:pt x="1618" y="2160"/>
                </a:cubicBezTo>
                <a:cubicBezTo>
                  <a:pt x="1609" y="2132"/>
                  <a:pt x="1600" y="2105"/>
                  <a:pt x="1593" y="2076"/>
                </a:cubicBezTo>
                <a:cubicBezTo>
                  <a:pt x="1590" y="2021"/>
                  <a:pt x="1619" y="1909"/>
                  <a:pt x="1551" y="1884"/>
                </a:cubicBezTo>
                <a:cubicBezTo>
                  <a:pt x="1432" y="1916"/>
                  <a:pt x="1448" y="2027"/>
                  <a:pt x="1392" y="2110"/>
                </a:cubicBezTo>
                <a:cubicBezTo>
                  <a:pt x="1360" y="2211"/>
                  <a:pt x="1313" y="2242"/>
                  <a:pt x="1217" y="2277"/>
                </a:cubicBezTo>
                <a:cubicBezTo>
                  <a:pt x="1117" y="2274"/>
                  <a:pt x="1016" y="2280"/>
                  <a:pt x="917" y="2268"/>
                </a:cubicBezTo>
                <a:cubicBezTo>
                  <a:pt x="913" y="2268"/>
                  <a:pt x="856" y="2227"/>
                  <a:pt x="842" y="2218"/>
                </a:cubicBezTo>
                <a:cubicBezTo>
                  <a:pt x="793" y="2187"/>
                  <a:pt x="746" y="2145"/>
                  <a:pt x="691" y="2127"/>
                </a:cubicBezTo>
                <a:cubicBezTo>
                  <a:pt x="660" y="2106"/>
                  <a:pt x="627" y="2096"/>
                  <a:pt x="591" y="2085"/>
                </a:cubicBezTo>
                <a:cubicBezTo>
                  <a:pt x="566" y="2068"/>
                  <a:pt x="544" y="2061"/>
                  <a:pt x="516" y="2051"/>
                </a:cubicBezTo>
                <a:cubicBezTo>
                  <a:pt x="489" y="2024"/>
                  <a:pt x="406" y="1956"/>
                  <a:pt x="366" y="1943"/>
                </a:cubicBezTo>
                <a:cubicBezTo>
                  <a:pt x="324" y="1915"/>
                  <a:pt x="277" y="1896"/>
                  <a:pt x="240" y="1859"/>
                </a:cubicBezTo>
                <a:cubicBezTo>
                  <a:pt x="209" y="1828"/>
                  <a:pt x="193" y="1790"/>
                  <a:pt x="149" y="1776"/>
                </a:cubicBezTo>
                <a:cubicBezTo>
                  <a:pt x="141" y="1768"/>
                  <a:pt x="131" y="1760"/>
                  <a:pt x="124" y="1751"/>
                </a:cubicBezTo>
                <a:cubicBezTo>
                  <a:pt x="112" y="1735"/>
                  <a:pt x="90" y="1701"/>
                  <a:pt x="90" y="1701"/>
                </a:cubicBezTo>
                <a:cubicBezTo>
                  <a:pt x="70" y="1638"/>
                  <a:pt x="97" y="1715"/>
                  <a:pt x="65" y="1651"/>
                </a:cubicBezTo>
                <a:cubicBezTo>
                  <a:pt x="48" y="1617"/>
                  <a:pt x="45" y="1583"/>
                  <a:pt x="23" y="1551"/>
                </a:cubicBezTo>
                <a:cubicBezTo>
                  <a:pt x="0" y="1478"/>
                  <a:pt x="7" y="1414"/>
                  <a:pt x="32" y="1342"/>
                </a:cubicBezTo>
                <a:cubicBezTo>
                  <a:pt x="39" y="1323"/>
                  <a:pt x="40" y="1307"/>
                  <a:pt x="57" y="1292"/>
                </a:cubicBezTo>
                <a:cubicBezTo>
                  <a:pt x="89" y="1264"/>
                  <a:pt x="130" y="1252"/>
                  <a:pt x="157" y="1217"/>
                </a:cubicBezTo>
                <a:cubicBezTo>
                  <a:pt x="169" y="1201"/>
                  <a:pt x="183" y="1186"/>
                  <a:pt x="190" y="1167"/>
                </a:cubicBezTo>
                <a:cubicBezTo>
                  <a:pt x="196" y="1150"/>
                  <a:pt x="196" y="1130"/>
                  <a:pt x="207" y="1116"/>
                </a:cubicBezTo>
                <a:cubicBezTo>
                  <a:pt x="217" y="1103"/>
                  <a:pt x="243" y="1096"/>
                  <a:pt x="257" y="1091"/>
                </a:cubicBezTo>
                <a:cubicBezTo>
                  <a:pt x="277" y="1061"/>
                  <a:pt x="295" y="1061"/>
                  <a:pt x="324" y="1041"/>
                </a:cubicBezTo>
                <a:cubicBezTo>
                  <a:pt x="352" y="999"/>
                  <a:pt x="332" y="1022"/>
                  <a:pt x="391" y="983"/>
                </a:cubicBezTo>
                <a:cubicBezTo>
                  <a:pt x="399" y="977"/>
                  <a:pt x="408" y="972"/>
                  <a:pt x="416" y="966"/>
                </a:cubicBezTo>
                <a:cubicBezTo>
                  <a:pt x="424" y="961"/>
                  <a:pt x="441" y="950"/>
                  <a:pt x="441" y="950"/>
                </a:cubicBezTo>
                <a:cubicBezTo>
                  <a:pt x="500" y="860"/>
                  <a:pt x="411" y="993"/>
                  <a:pt x="483" y="899"/>
                </a:cubicBezTo>
                <a:cubicBezTo>
                  <a:pt x="513" y="860"/>
                  <a:pt x="519" y="833"/>
                  <a:pt x="558" y="808"/>
                </a:cubicBezTo>
                <a:cubicBezTo>
                  <a:pt x="577" y="778"/>
                  <a:pt x="594" y="777"/>
                  <a:pt x="624" y="758"/>
                </a:cubicBezTo>
                <a:cubicBezTo>
                  <a:pt x="630" y="749"/>
                  <a:pt x="634" y="739"/>
                  <a:pt x="641" y="732"/>
                </a:cubicBezTo>
                <a:cubicBezTo>
                  <a:pt x="648" y="725"/>
                  <a:pt x="659" y="723"/>
                  <a:pt x="666" y="716"/>
                </a:cubicBezTo>
                <a:cubicBezTo>
                  <a:pt x="748" y="624"/>
                  <a:pt x="656" y="699"/>
                  <a:pt x="733" y="641"/>
                </a:cubicBezTo>
                <a:cubicBezTo>
                  <a:pt x="746" y="600"/>
                  <a:pt x="793" y="547"/>
                  <a:pt x="825" y="515"/>
                </a:cubicBezTo>
                <a:cubicBezTo>
                  <a:pt x="840" y="468"/>
                  <a:pt x="885" y="449"/>
                  <a:pt x="925" y="424"/>
                </a:cubicBezTo>
                <a:cubicBezTo>
                  <a:pt x="935" y="409"/>
                  <a:pt x="937" y="387"/>
                  <a:pt x="950" y="374"/>
                </a:cubicBezTo>
                <a:cubicBezTo>
                  <a:pt x="956" y="368"/>
                  <a:pt x="967" y="369"/>
                  <a:pt x="975" y="365"/>
                </a:cubicBezTo>
                <a:cubicBezTo>
                  <a:pt x="1005" y="348"/>
                  <a:pt x="1028" y="333"/>
                  <a:pt x="1050" y="307"/>
                </a:cubicBezTo>
                <a:cubicBezTo>
                  <a:pt x="1103" y="244"/>
                  <a:pt x="1146" y="174"/>
                  <a:pt x="1192" y="106"/>
                </a:cubicBezTo>
                <a:cubicBezTo>
                  <a:pt x="1202" y="91"/>
                  <a:pt x="1228" y="88"/>
                  <a:pt x="1242" y="81"/>
                </a:cubicBezTo>
                <a:cubicBezTo>
                  <a:pt x="1342" y="31"/>
                  <a:pt x="1416" y="29"/>
                  <a:pt x="1526" y="6"/>
                </a:cubicBezTo>
                <a:cubicBezTo>
                  <a:pt x="1638" y="13"/>
                  <a:pt x="1750" y="0"/>
                  <a:pt x="1860" y="15"/>
                </a:cubicBezTo>
                <a:cubicBezTo>
                  <a:pt x="1868" y="18"/>
                  <a:pt x="1877" y="19"/>
                  <a:pt x="1885" y="23"/>
                </a:cubicBezTo>
                <a:cubicBezTo>
                  <a:pt x="1893" y="27"/>
                  <a:pt x="1976" y="76"/>
                  <a:pt x="1910" y="3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6" name="Freeform 13"/>
          <p:cNvSpPr>
            <a:spLocks/>
          </p:cNvSpPr>
          <p:nvPr/>
        </p:nvSpPr>
        <p:spPr bwMode="auto">
          <a:xfrm>
            <a:off x="3221038" y="2398713"/>
            <a:ext cx="1573212" cy="1273175"/>
          </a:xfrm>
          <a:custGeom>
            <a:avLst/>
            <a:gdLst>
              <a:gd name="T0" fmla="*/ 2147483647 w 991"/>
              <a:gd name="T1" fmla="*/ 2147483647 h 802"/>
              <a:gd name="T2" fmla="*/ 2147483647 w 991"/>
              <a:gd name="T3" fmla="*/ 2147483647 h 802"/>
              <a:gd name="T4" fmla="*/ 2147483647 w 991"/>
              <a:gd name="T5" fmla="*/ 2147483647 h 802"/>
              <a:gd name="T6" fmla="*/ 2147483647 w 991"/>
              <a:gd name="T7" fmla="*/ 2147483647 h 802"/>
              <a:gd name="T8" fmla="*/ 2147483647 w 991"/>
              <a:gd name="T9" fmla="*/ 2147483647 h 802"/>
              <a:gd name="T10" fmla="*/ 2147483647 w 991"/>
              <a:gd name="T11" fmla="*/ 2147483647 h 802"/>
              <a:gd name="T12" fmla="*/ 2147483647 w 991"/>
              <a:gd name="T13" fmla="*/ 2147483647 h 802"/>
              <a:gd name="T14" fmla="*/ 2147483647 w 991"/>
              <a:gd name="T15" fmla="*/ 2147483647 h 802"/>
              <a:gd name="T16" fmla="*/ 2147483647 w 991"/>
              <a:gd name="T17" fmla="*/ 2147483647 h 802"/>
              <a:gd name="T18" fmla="*/ 2147483647 w 991"/>
              <a:gd name="T19" fmla="*/ 2147483647 h 802"/>
              <a:gd name="T20" fmla="*/ 2147483647 w 991"/>
              <a:gd name="T21" fmla="*/ 2147483647 h 802"/>
              <a:gd name="T22" fmla="*/ 2147483647 w 991"/>
              <a:gd name="T23" fmla="*/ 2147483647 h 802"/>
              <a:gd name="T24" fmla="*/ 2147483647 w 991"/>
              <a:gd name="T25" fmla="*/ 2147483647 h 802"/>
              <a:gd name="T26" fmla="*/ 2147483647 w 991"/>
              <a:gd name="T27" fmla="*/ 2147483647 h 802"/>
              <a:gd name="T28" fmla="*/ 2147483647 w 991"/>
              <a:gd name="T29" fmla="*/ 2147483647 h 802"/>
              <a:gd name="T30" fmla="*/ 2147483647 w 991"/>
              <a:gd name="T31" fmla="*/ 2147483647 h 802"/>
              <a:gd name="T32" fmla="*/ 2147483647 w 991"/>
              <a:gd name="T33" fmla="*/ 2147483647 h 802"/>
              <a:gd name="T34" fmla="*/ 2147483647 w 991"/>
              <a:gd name="T35" fmla="*/ 2147483647 h 802"/>
              <a:gd name="T36" fmla="*/ 2147483647 w 991"/>
              <a:gd name="T37" fmla="*/ 2147483647 h 802"/>
              <a:gd name="T38" fmla="*/ 2147483647 w 991"/>
              <a:gd name="T39" fmla="*/ 2147483647 h 802"/>
              <a:gd name="T40" fmla="*/ 2147483647 w 991"/>
              <a:gd name="T41" fmla="*/ 2147483647 h 802"/>
              <a:gd name="T42" fmla="*/ 2147483647 w 991"/>
              <a:gd name="T43" fmla="*/ 2147483647 h 802"/>
              <a:gd name="T44" fmla="*/ 2147483647 w 991"/>
              <a:gd name="T45" fmla="*/ 2147483647 h 802"/>
              <a:gd name="T46" fmla="*/ 2147483647 w 991"/>
              <a:gd name="T47" fmla="*/ 2147483647 h 802"/>
              <a:gd name="T48" fmla="*/ 0 w 991"/>
              <a:gd name="T49" fmla="*/ 2147483647 h 802"/>
              <a:gd name="T50" fmla="*/ 2147483647 w 991"/>
              <a:gd name="T51" fmla="*/ 2147483647 h 802"/>
              <a:gd name="T52" fmla="*/ 2147483647 w 991"/>
              <a:gd name="T53" fmla="*/ 2147483647 h 802"/>
              <a:gd name="T54" fmla="*/ 2147483647 w 991"/>
              <a:gd name="T55" fmla="*/ 2147483647 h 802"/>
              <a:gd name="T56" fmla="*/ 2147483647 w 991"/>
              <a:gd name="T57" fmla="*/ 2147483647 h 802"/>
              <a:gd name="T58" fmla="*/ 2147483647 w 991"/>
              <a:gd name="T59" fmla="*/ 2147483647 h 8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91"/>
              <a:gd name="T91" fmla="*/ 0 h 802"/>
              <a:gd name="T92" fmla="*/ 991 w 991"/>
              <a:gd name="T93" fmla="*/ 802 h 80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91" h="802">
                <a:moveTo>
                  <a:pt x="584" y="17"/>
                </a:moveTo>
                <a:cubicBezTo>
                  <a:pt x="632" y="0"/>
                  <a:pt x="679" y="21"/>
                  <a:pt x="726" y="33"/>
                </a:cubicBezTo>
                <a:cubicBezTo>
                  <a:pt x="737" y="36"/>
                  <a:pt x="748" y="39"/>
                  <a:pt x="759" y="42"/>
                </a:cubicBezTo>
                <a:cubicBezTo>
                  <a:pt x="776" y="47"/>
                  <a:pt x="809" y="58"/>
                  <a:pt x="809" y="58"/>
                </a:cubicBezTo>
                <a:cubicBezTo>
                  <a:pt x="866" y="97"/>
                  <a:pt x="840" y="86"/>
                  <a:pt x="884" y="100"/>
                </a:cubicBezTo>
                <a:cubicBezTo>
                  <a:pt x="914" y="121"/>
                  <a:pt x="915" y="133"/>
                  <a:pt x="926" y="167"/>
                </a:cubicBezTo>
                <a:cubicBezTo>
                  <a:pt x="937" y="259"/>
                  <a:pt x="991" y="409"/>
                  <a:pt x="901" y="467"/>
                </a:cubicBezTo>
                <a:cubicBezTo>
                  <a:pt x="886" y="514"/>
                  <a:pt x="859" y="558"/>
                  <a:pt x="818" y="584"/>
                </a:cubicBezTo>
                <a:cubicBezTo>
                  <a:pt x="791" y="624"/>
                  <a:pt x="740" y="653"/>
                  <a:pt x="701" y="684"/>
                </a:cubicBezTo>
                <a:cubicBezTo>
                  <a:pt x="685" y="696"/>
                  <a:pt x="651" y="718"/>
                  <a:pt x="651" y="718"/>
                </a:cubicBezTo>
                <a:cubicBezTo>
                  <a:pt x="640" y="735"/>
                  <a:pt x="628" y="751"/>
                  <a:pt x="617" y="768"/>
                </a:cubicBezTo>
                <a:cubicBezTo>
                  <a:pt x="611" y="777"/>
                  <a:pt x="595" y="774"/>
                  <a:pt x="584" y="776"/>
                </a:cubicBezTo>
                <a:cubicBezTo>
                  <a:pt x="556" y="780"/>
                  <a:pt x="528" y="781"/>
                  <a:pt x="500" y="785"/>
                </a:cubicBezTo>
                <a:cubicBezTo>
                  <a:pt x="483" y="787"/>
                  <a:pt x="467" y="790"/>
                  <a:pt x="450" y="793"/>
                </a:cubicBezTo>
                <a:cubicBezTo>
                  <a:pt x="310" y="783"/>
                  <a:pt x="369" y="802"/>
                  <a:pt x="292" y="743"/>
                </a:cubicBezTo>
                <a:cubicBezTo>
                  <a:pt x="268" y="725"/>
                  <a:pt x="242" y="710"/>
                  <a:pt x="217" y="693"/>
                </a:cubicBezTo>
                <a:cubicBezTo>
                  <a:pt x="209" y="687"/>
                  <a:pt x="192" y="676"/>
                  <a:pt x="192" y="676"/>
                </a:cubicBezTo>
                <a:cubicBezTo>
                  <a:pt x="186" y="668"/>
                  <a:pt x="182" y="658"/>
                  <a:pt x="175" y="651"/>
                </a:cubicBezTo>
                <a:cubicBezTo>
                  <a:pt x="168" y="644"/>
                  <a:pt x="156" y="642"/>
                  <a:pt x="150" y="634"/>
                </a:cubicBezTo>
                <a:cubicBezTo>
                  <a:pt x="144" y="627"/>
                  <a:pt x="146" y="616"/>
                  <a:pt x="141" y="609"/>
                </a:cubicBezTo>
                <a:cubicBezTo>
                  <a:pt x="134" y="599"/>
                  <a:pt x="123" y="593"/>
                  <a:pt x="116" y="584"/>
                </a:cubicBezTo>
                <a:cubicBezTo>
                  <a:pt x="104" y="568"/>
                  <a:pt x="83" y="534"/>
                  <a:pt x="83" y="534"/>
                </a:cubicBezTo>
                <a:cubicBezTo>
                  <a:pt x="63" y="471"/>
                  <a:pt x="90" y="548"/>
                  <a:pt x="58" y="484"/>
                </a:cubicBezTo>
                <a:cubicBezTo>
                  <a:pt x="44" y="455"/>
                  <a:pt x="34" y="414"/>
                  <a:pt x="25" y="384"/>
                </a:cubicBezTo>
                <a:cubicBezTo>
                  <a:pt x="17" y="359"/>
                  <a:pt x="0" y="309"/>
                  <a:pt x="0" y="309"/>
                </a:cubicBezTo>
                <a:cubicBezTo>
                  <a:pt x="5" y="246"/>
                  <a:pt x="4" y="187"/>
                  <a:pt x="58" y="150"/>
                </a:cubicBezTo>
                <a:cubicBezTo>
                  <a:pt x="81" y="116"/>
                  <a:pt x="92" y="126"/>
                  <a:pt x="125" y="108"/>
                </a:cubicBezTo>
                <a:cubicBezTo>
                  <a:pt x="153" y="92"/>
                  <a:pt x="188" y="54"/>
                  <a:pt x="225" y="50"/>
                </a:cubicBezTo>
                <a:cubicBezTo>
                  <a:pt x="267" y="46"/>
                  <a:pt x="308" y="45"/>
                  <a:pt x="350" y="42"/>
                </a:cubicBezTo>
                <a:cubicBezTo>
                  <a:pt x="428" y="25"/>
                  <a:pt x="505" y="17"/>
                  <a:pt x="584" y="1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57" name="Oval 15"/>
          <p:cNvSpPr>
            <a:spLocks noChangeArrowheads="1"/>
          </p:cNvSpPr>
          <p:nvPr/>
        </p:nvSpPr>
        <p:spPr bwMode="auto">
          <a:xfrm>
            <a:off x="3851275" y="2781300"/>
            <a:ext cx="360363" cy="71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58" name="Oval 16"/>
          <p:cNvSpPr>
            <a:spLocks noChangeArrowheads="1"/>
          </p:cNvSpPr>
          <p:nvPr/>
        </p:nvSpPr>
        <p:spPr bwMode="auto">
          <a:xfrm rot="-5400000">
            <a:off x="3634581" y="3358357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59" name="Oval 18"/>
          <p:cNvSpPr>
            <a:spLocks noChangeArrowheads="1"/>
          </p:cNvSpPr>
          <p:nvPr/>
        </p:nvSpPr>
        <p:spPr bwMode="auto">
          <a:xfrm>
            <a:off x="3995738" y="33575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60" name="Freeform 25"/>
          <p:cNvSpPr>
            <a:spLocks/>
          </p:cNvSpPr>
          <p:nvPr/>
        </p:nvSpPr>
        <p:spPr bwMode="auto">
          <a:xfrm>
            <a:off x="3216275" y="1925638"/>
            <a:ext cx="1412875" cy="1754187"/>
          </a:xfrm>
          <a:custGeom>
            <a:avLst/>
            <a:gdLst>
              <a:gd name="T0" fmla="*/ 2147483647 w 1210"/>
              <a:gd name="T1" fmla="*/ 2147483647 h 1071"/>
              <a:gd name="T2" fmla="*/ 2147483647 w 1210"/>
              <a:gd name="T3" fmla="*/ 2147483647 h 1071"/>
              <a:gd name="T4" fmla="*/ 2147483647 w 1210"/>
              <a:gd name="T5" fmla="*/ 2147483647 h 1071"/>
              <a:gd name="T6" fmla="*/ 2147483647 w 1210"/>
              <a:gd name="T7" fmla="*/ 2147483647 h 1071"/>
              <a:gd name="T8" fmla="*/ 2147483647 w 1210"/>
              <a:gd name="T9" fmla="*/ 2147483647 h 1071"/>
              <a:gd name="T10" fmla="*/ 0 w 1210"/>
              <a:gd name="T11" fmla="*/ 2147483647 h 1071"/>
              <a:gd name="T12" fmla="*/ 2147483647 w 1210"/>
              <a:gd name="T13" fmla="*/ 2147483647 h 1071"/>
              <a:gd name="T14" fmla="*/ 2147483647 w 1210"/>
              <a:gd name="T15" fmla="*/ 2147483647 h 1071"/>
              <a:gd name="T16" fmla="*/ 2147483647 w 1210"/>
              <a:gd name="T17" fmla="*/ 2147483647 h 1071"/>
              <a:gd name="T18" fmla="*/ 2147483647 w 1210"/>
              <a:gd name="T19" fmla="*/ 2147483647 h 1071"/>
              <a:gd name="T20" fmla="*/ 2147483647 w 1210"/>
              <a:gd name="T21" fmla="*/ 2147483647 h 1071"/>
              <a:gd name="T22" fmla="*/ 2147483647 w 1210"/>
              <a:gd name="T23" fmla="*/ 2147483647 h 1071"/>
              <a:gd name="T24" fmla="*/ 2147483647 w 1210"/>
              <a:gd name="T25" fmla="*/ 2147483647 h 1071"/>
              <a:gd name="T26" fmla="*/ 2147483647 w 1210"/>
              <a:gd name="T27" fmla="*/ 0 h 10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0"/>
              <a:gd name="T43" fmla="*/ 0 h 1071"/>
              <a:gd name="T44" fmla="*/ 1210 w 1210"/>
              <a:gd name="T45" fmla="*/ 1071 h 10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0" h="1071">
                <a:moveTo>
                  <a:pt x="434" y="985"/>
                </a:moveTo>
                <a:cubicBezTo>
                  <a:pt x="409" y="1002"/>
                  <a:pt x="384" y="1010"/>
                  <a:pt x="359" y="1027"/>
                </a:cubicBezTo>
                <a:cubicBezTo>
                  <a:pt x="329" y="1071"/>
                  <a:pt x="314" y="1060"/>
                  <a:pt x="259" y="1052"/>
                </a:cubicBezTo>
                <a:cubicBezTo>
                  <a:pt x="203" y="1032"/>
                  <a:pt x="119" y="978"/>
                  <a:pt x="84" y="926"/>
                </a:cubicBezTo>
                <a:cubicBezTo>
                  <a:pt x="73" y="909"/>
                  <a:pt x="50" y="876"/>
                  <a:pt x="50" y="876"/>
                </a:cubicBezTo>
                <a:cubicBezTo>
                  <a:pt x="36" y="832"/>
                  <a:pt x="14" y="795"/>
                  <a:pt x="0" y="751"/>
                </a:cubicBezTo>
                <a:cubicBezTo>
                  <a:pt x="7" y="620"/>
                  <a:pt x="1" y="444"/>
                  <a:pt x="125" y="359"/>
                </a:cubicBezTo>
                <a:cubicBezTo>
                  <a:pt x="152" y="319"/>
                  <a:pt x="177" y="320"/>
                  <a:pt x="217" y="300"/>
                </a:cubicBezTo>
                <a:cubicBezTo>
                  <a:pt x="321" y="248"/>
                  <a:pt x="404" y="248"/>
                  <a:pt x="526" y="242"/>
                </a:cubicBezTo>
                <a:cubicBezTo>
                  <a:pt x="585" y="223"/>
                  <a:pt x="642" y="203"/>
                  <a:pt x="701" y="184"/>
                </a:cubicBezTo>
                <a:cubicBezTo>
                  <a:pt x="734" y="174"/>
                  <a:pt x="767" y="156"/>
                  <a:pt x="801" y="150"/>
                </a:cubicBezTo>
                <a:cubicBezTo>
                  <a:pt x="896" y="132"/>
                  <a:pt x="962" y="121"/>
                  <a:pt x="1052" y="92"/>
                </a:cubicBezTo>
                <a:cubicBezTo>
                  <a:pt x="1096" y="78"/>
                  <a:pt x="1139" y="50"/>
                  <a:pt x="1177" y="25"/>
                </a:cubicBezTo>
                <a:cubicBezTo>
                  <a:pt x="1204" y="7"/>
                  <a:pt x="1202" y="18"/>
                  <a:pt x="1210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1" name="Freeform 27"/>
          <p:cNvSpPr>
            <a:spLocks/>
          </p:cNvSpPr>
          <p:nvPr/>
        </p:nvSpPr>
        <p:spPr bwMode="auto">
          <a:xfrm>
            <a:off x="3273425" y="1960563"/>
            <a:ext cx="1655763" cy="1763712"/>
          </a:xfrm>
          <a:custGeom>
            <a:avLst/>
            <a:gdLst>
              <a:gd name="T0" fmla="*/ 2147483647 w 1043"/>
              <a:gd name="T1" fmla="*/ 2147483647 h 1111"/>
              <a:gd name="T2" fmla="*/ 2147483647 w 1043"/>
              <a:gd name="T3" fmla="*/ 2147483647 h 1111"/>
              <a:gd name="T4" fmla="*/ 2147483647 w 1043"/>
              <a:gd name="T5" fmla="*/ 2147483647 h 1111"/>
              <a:gd name="T6" fmla="*/ 2147483647 w 1043"/>
              <a:gd name="T7" fmla="*/ 2147483647 h 1111"/>
              <a:gd name="T8" fmla="*/ 2147483647 w 1043"/>
              <a:gd name="T9" fmla="*/ 2147483647 h 1111"/>
              <a:gd name="T10" fmla="*/ 2147483647 w 1043"/>
              <a:gd name="T11" fmla="*/ 2147483647 h 1111"/>
              <a:gd name="T12" fmla="*/ 2147483647 w 1043"/>
              <a:gd name="T13" fmla="*/ 2147483647 h 1111"/>
              <a:gd name="T14" fmla="*/ 2147483647 w 1043"/>
              <a:gd name="T15" fmla="*/ 2147483647 h 1111"/>
              <a:gd name="T16" fmla="*/ 2147483647 w 1043"/>
              <a:gd name="T17" fmla="*/ 2147483647 h 1111"/>
              <a:gd name="T18" fmla="*/ 2147483647 w 1043"/>
              <a:gd name="T19" fmla="*/ 2147483647 h 1111"/>
              <a:gd name="T20" fmla="*/ 2147483647 w 1043"/>
              <a:gd name="T21" fmla="*/ 2147483647 h 1111"/>
              <a:gd name="T22" fmla="*/ 2147483647 w 1043"/>
              <a:gd name="T23" fmla="*/ 2147483647 h 1111"/>
              <a:gd name="T24" fmla="*/ 2147483647 w 1043"/>
              <a:gd name="T25" fmla="*/ 2147483647 h 1111"/>
              <a:gd name="T26" fmla="*/ 2147483647 w 1043"/>
              <a:gd name="T27" fmla="*/ 2147483647 h 1111"/>
              <a:gd name="T28" fmla="*/ 2147483647 w 1043"/>
              <a:gd name="T29" fmla="*/ 2147483647 h 1111"/>
              <a:gd name="T30" fmla="*/ 2147483647 w 1043"/>
              <a:gd name="T31" fmla="*/ 2147483647 h 1111"/>
              <a:gd name="T32" fmla="*/ 2147483647 w 1043"/>
              <a:gd name="T33" fmla="*/ 2147483647 h 1111"/>
              <a:gd name="T34" fmla="*/ 2147483647 w 1043"/>
              <a:gd name="T35" fmla="*/ 2147483647 h 1111"/>
              <a:gd name="T36" fmla="*/ 2147483647 w 1043"/>
              <a:gd name="T37" fmla="*/ 2147483647 h 1111"/>
              <a:gd name="T38" fmla="*/ 2147483647 w 1043"/>
              <a:gd name="T39" fmla="*/ 2147483647 h 1111"/>
              <a:gd name="T40" fmla="*/ 2147483647 w 1043"/>
              <a:gd name="T41" fmla="*/ 2147483647 h 1111"/>
              <a:gd name="T42" fmla="*/ 2147483647 w 1043"/>
              <a:gd name="T43" fmla="*/ 2147483647 h 1111"/>
              <a:gd name="T44" fmla="*/ 2147483647 w 1043"/>
              <a:gd name="T45" fmla="*/ 2147483647 h 1111"/>
              <a:gd name="T46" fmla="*/ 0 w 1043"/>
              <a:gd name="T47" fmla="*/ 0 h 1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43"/>
              <a:gd name="T73" fmla="*/ 0 h 1111"/>
              <a:gd name="T74" fmla="*/ 1043 w 1043"/>
              <a:gd name="T75" fmla="*/ 1111 h 11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43" h="1111">
                <a:moveTo>
                  <a:pt x="551" y="1011"/>
                </a:moveTo>
                <a:cubicBezTo>
                  <a:pt x="554" y="1033"/>
                  <a:pt x="551" y="1056"/>
                  <a:pt x="559" y="1077"/>
                </a:cubicBezTo>
                <a:cubicBezTo>
                  <a:pt x="570" y="1105"/>
                  <a:pt x="645" y="1106"/>
                  <a:pt x="668" y="1111"/>
                </a:cubicBezTo>
                <a:cubicBezTo>
                  <a:pt x="731" y="1104"/>
                  <a:pt x="755" y="1109"/>
                  <a:pt x="801" y="1077"/>
                </a:cubicBezTo>
                <a:cubicBezTo>
                  <a:pt x="807" y="1069"/>
                  <a:pt x="810" y="1058"/>
                  <a:pt x="818" y="1052"/>
                </a:cubicBezTo>
                <a:cubicBezTo>
                  <a:pt x="825" y="1047"/>
                  <a:pt x="835" y="1048"/>
                  <a:pt x="843" y="1044"/>
                </a:cubicBezTo>
                <a:cubicBezTo>
                  <a:pt x="875" y="1028"/>
                  <a:pt x="893" y="1002"/>
                  <a:pt x="927" y="986"/>
                </a:cubicBezTo>
                <a:cubicBezTo>
                  <a:pt x="932" y="977"/>
                  <a:pt x="936" y="967"/>
                  <a:pt x="943" y="960"/>
                </a:cubicBezTo>
                <a:cubicBezTo>
                  <a:pt x="950" y="953"/>
                  <a:pt x="962" y="952"/>
                  <a:pt x="968" y="944"/>
                </a:cubicBezTo>
                <a:cubicBezTo>
                  <a:pt x="980" y="930"/>
                  <a:pt x="983" y="910"/>
                  <a:pt x="993" y="894"/>
                </a:cubicBezTo>
                <a:cubicBezTo>
                  <a:pt x="1003" y="855"/>
                  <a:pt x="1013" y="822"/>
                  <a:pt x="1027" y="785"/>
                </a:cubicBezTo>
                <a:cubicBezTo>
                  <a:pt x="1033" y="769"/>
                  <a:pt x="1043" y="735"/>
                  <a:pt x="1043" y="735"/>
                </a:cubicBezTo>
                <a:cubicBezTo>
                  <a:pt x="1038" y="688"/>
                  <a:pt x="1034" y="629"/>
                  <a:pt x="1010" y="585"/>
                </a:cubicBezTo>
                <a:cubicBezTo>
                  <a:pt x="1000" y="567"/>
                  <a:pt x="988" y="552"/>
                  <a:pt x="977" y="535"/>
                </a:cubicBezTo>
                <a:cubicBezTo>
                  <a:pt x="971" y="527"/>
                  <a:pt x="960" y="510"/>
                  <a:pt x="960" y="510"/>
                </a:cubicBezTo>
                <a:cubicBezTo>
                  <a:pt x="927" y="408"/>
                  <a:pt x="890" y="370"/>
                  <a:pt x="801" y="309"/>
                </a:cubicBezTo>
                <a:cubicBezTo>
                  <a:pt x="766" y="285"/>
                  <a:pt x="667" y="284"/>
                  <a:pt x="634" y="276"/>
                </a:cubicBezTo>
                <a:cubicBezTo>
                  <a:pt x="597" y="267"/>
                  <a:pt x="562" y="255"/>
                  <a:pt x="526" y="243"/>
                </a:cubicBezTo>
                <a:cubicBezTo>
                  <a:pt x="475" y="227"/>
                  <a:pt x="420" y="237"/>
                  <a:pt x="367" y="234"/>
                </a:cubicBezTo>
                <a:cubicBezTo>
                  <a:pt x="317" y="226"/>
                  <a:pt x="251" y="215"/>
                  <a:pt x="209" y="184"/>
                </a:cubicBezTo>
                <a:cubicBezTo>
                  <a:pt x="199" y="177"/>
                  <a:pt x="193" y="166"/>
                  <a:pt x="184" y="159"/>
                </a:cubicBezTo>
                <a:cubicBezTo>
                  <a:pt x="168" y="147"/>
                  <a:pt x="133" y="126"/>
                  <a:pt x="133" y="126"/>
                </a:cubicBezTo>
                <a:cubicBezTo>
                  <a:pt x="126" y="104"/>
                  <a:pt x="114" y="59"/>
                  <a:pt x="92" y="51"/>
                </a:cubicBezTo>
                <a:cubicBezTo>
                  <a:pt x="60" y="40"/>
                  <a:pt x="32" y="24"/>
                  <a:pt x="0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2" name="Freeform 29"/>
          <p:cNvSpPr>
            <a:spLocks/>
          </p:cNvSpPr>
          <p:nvPr/>
        </p:nvSpPr>
        <p:spPr bwMode="auto">
          <a:xfrm>
            <a:off x="3789363" y="4121150"/>
            <a:ext cx="2373312" cy="1246188"/>
          </a:xfrm>
          <a:custGeom>
            <a:avLst/>
            <a:gdLst>
              <a:gd name="T0" fmla="*/ 2147483647 w 1495"/>
              <a:gd name="T1" fmla="*/ 0 h 785"/>
              <a:gd name="T2" fmla="*/ 2147483647 w 1495"/>
              <a:gd name="T3" fmla="*/ 2147483647 h 785"/>
              <a:gd name="T4" fmla="*/ 2147483647 w 1495"/>
              <a:gd name="T5" fmla="*/ 2147483647 h 785"/>
              <a:gd name="T6" fmla="*/ 2147483647 w 1495"/>
              <a:gd name="T7" fmla="*/ 2147483647 h 785"/>
              <a:gd name="T8" fmla="*/ 2147483647 w 1495"/>
              <a:gd name="T9" fmla="*/ 2147483647 h 785"/>
              <a:gd name="T10" fmla="*/ 2147483647 w 1495"/>
              <a:gd name="T11" fmla="*/ 2147483647 h 785"/>
              <a:gd name="T12" fmla="*/ 2147483647 w 1495"/>
              <a:gd name="T13" fmla="*/ 2147483647 h 785"/>
              <a:gd name="T14" fmla="*/ 2147483647 w 1495"/>
              <a:gd name="T15" fmla="*/ 2147483647 h 785"/>
              <a:gd name="T16" fmla="*/ 2147483647 w 1495"/>
              <a:gd name="T17" fmla="*/ 2147483647 h 785"/>
              <a:gd name="T18" fmla="*/ 2147483647 w 1495"/>
              <a:gd name="T19" fmla="*/ 2147483647 h 785"/>
              <a:gd name="T20" fmla="*/ 2147483647 w 1495"/>
              <a:gd name="T21" fmla="*/ 2147483647 h 785"/>
              <a:gd name="T22" fmla="*/ 2147483647 w 1495"/>
              <a:gd name="T23" fmla="*/ 2147483647 h 785"/>
              <a:gd name="T24" fmla="*/ 2147483647 w 1495"/>
              <a:gd name="T25" fmla="*/ 2147483647 h 785"/>
              <a:gd name="T26" fmla="*/ 2147483647 w 1495"/>
              <a:gd name="T27" fmla="*/ 2147483647 h 785"/>
              <a:gd name="T28" fmla="*/ 2147483647 w 1495"/>
              <a:gd name="T29" fmla="*/ 2147483647 h 785"/>
              <a:gd name="T30" fmla="*/ 2147483647 w 1495"/>
              <a:gd name="T31" fmla="*/ 2147483647 h 785"/>
              <a:gd name="T32" fmla="*/ 2147483647 w 1495"/>
              <a:gd name="T33" fmla="*/ 2147483647 h 785"/>
              <a:gd name="T34" fmla="*/ 2147483647 w 1495"/>
              <a:gd name="T35" fmla="*/ 2147483647 h 785"/>
              <a:gd name="T36" fmla="*/ 0 w 1495"/>
              <a:gd name="T37" fmla="*/ 2147483647 h 7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5"/>
              <a:gd name="T58" fmla="*/ 0 h 785"/>
              <a:gd name="T59" fmla="*/ 1495 w 1495"/>
              <a:gd name="T60" fmla="*/ 785 h 7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5" h="785">
                <a:moveTo>
                  <a:pt x="1495" y="0"/>
                </a:moveTo>
                <a:cubicBezTo>
                  <a:pt x="1476" y="13"/>
                  <a:pt x="1453" y="19"/>
                  <a:pt x="1436" y="34"/>
                </a:cubicBezTo>
                <a:cubicBezTo>
                  <a:pt x="1386" y="76"/>
                  <a:pt x="1455" y="48"/>
                  <a:pt x="1395" y="67"/>
                </a:cubicBezTo>
                <a:cubicBezTo>
                  <a:pt x="1371" y="91"/>
                  <a:pt x="1341" y="107"/>
                  <a:pt x="1319" y="134"/>
                </a:cubicBezTo>
                <a:cubicBezTo>
                  <a:pt x="1300" y="157"/>
                  <a:pt x="1303" y="170"/>
                  <a:pt x="1278" y="192"/>
                </a:cubicBezTo>
                <a:cubicBezTo>
                  <a:pt x="1235" y="230"/>
                  <a:pt x="1149" y="291"/>
                  <a:pt x="1094" y="309"/>
                </a:cubicBezTo>
                <a:cubicBezTo>
                  <a:pt x="1065" y="366"/>
                  <a:pt x="994" y="397"/>
                  <a:pt x="935" y="418"/>
                </a:cubicBezTo>
                <a:cubicBezTo>
                  <a:pt x="927" y="426"/>
                  <a:pt x="920" y="436"/>
                  <a:pt x="910" y="443"/>
                </a:cubicBezTo>
                <a:cubicBezTo>
                  <a:pt x="900" y="450"/>
                  <a:pt x="886" y="450"/>
                  <a:pt x="877" y="459"/>
                </a:cubicBezTo>
                <a:cubicBezTo>
                  <a:pt x="825" y="511"/>
                  <a:pt x="893" y="482"/>
                  <a:pt x="835" y="501"/>
                </a:cubicBezTo>
                <a:cubicBezTo>
                  <a:pt x="802" y="523"/>
                  <a:pt x="765" y="542"/>
                  <a:pt x="727" y="551"/>
                </a:cubicBezTo>
                <a:cubicBezTo>
                  <a:pt x="716" y="557"/>
                  <a:pt x="705" y="564"/>
                  <a:pt x="693" y="568"/>
                </a:cubicBezTo>
                <a:cubicBezTo>
                  <a:pt x="682" y="572"/>
                  <a:pt x="670" y="572"/>
                  <a:pt x="660" y="576"/>
                </a:cubicBezTo>
                <a:cubicBezTo>
                  <a:pt x="580" y="610"/>
                  <a:pt x="686" y="579"/>
                  <a:pt x="610" y="601"/>
                </a:cubicBezTo>
                <a:cubicBezTo>
                  <a:pt x="599" y="604"/>
                  <a:pt x="587" y="607"/>
                  <a:pt x="576" y="610"/>
                </a:cubicBezTo>
                <a:cubicBezTo>
                  <a:pt x="559" y="615"/>
                  <a:pt x="526" y="626"/>
                  <a:pt x="526" y="626"/>
                </a:cubicBezTo>
                <a:cubicBezTo>
                  <a:pt x="478" y="658"/>
                  <a:pt x="424" y="679"/>
                  <a:pt x="368" y="693"/>
                </a:cubicBezTo>
                <a:cubicBezTo>
                  <a:pt x="323" y="715"/>
                  <a:pt x="274" y="728"/>
                  <a:pt x="226" y="743"/>
                </a:cubicBezTo>
                <a:cubicBezTo>
                  <a:pt x="172" y="780"/>
                  <a:pt x="68" y="785"/>
                  <a:pt x="0" y="7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3" name="Freeform 30"/>
          <p:cNvSpPr>
            <a:spLocks/>
          </p:cNvSpPr>
          <p:nvPr/>
        </p:nvSpPr>
        <p:spPr bwMode="auto">
          <a:xfrm>
            <a:off x="1789113" y="4029075"/>
            <a:ext cx="1828800" cy="1365250"/>
          </a:xfrm>
          <a:custGeom>
            <a:avLst/>
            <a:gdLst>
              <a:gd name="T0" fmla="*/ 0 w 1152"/>
              <a:gd name="T1" fmla="*/ 0 h 860"/>
              <a:gd name="T2" fmla="*/ 2147483647 w 1152"/>
              <a:gd name="T3" fmla="*/ 2147483647 h 860"/>
              <a:gd name="T4" fmla="*/ 2147483647 w 1152"/>
              <a:gd name="T5" fmla="*/ 2147483647 h 860"/>
              <a:gd name="T6" fmla="*/ 2147483647 w 1152"/>
              <a:gd name="T7" fmla="*/ 2147483647 h 860"/>
              <a:gd name="T8" fmla="*/ 2147483647 w 1152"/>
              <a:gd name="T9" fmla="*/ 2147483647 h 860"/>
              <a:gd name="T10" fmla="*/ 2147483647 w 1152"/>
              <a:gd name="T11" fmla="*/ 2147483647 h 860"/>
              <a:gd name="T12" fmla="*/ 2147483647 w 1152"/>
              <a:gd name="T13" fmla="*/ 2147483647 h 860"/>
              <a:gd name="T14" fmla="*/ 2147483647 w 1152"/>
              <a:gd name="T15" fmla="*/ 2147483647 h 860"/>
              <a:gd name="T16" fmla="*/ 2147483647 w 1152"/>
              <a:gd name="T17" fmla="*/ 2147483647 h 860"/>
              <a:gd name="T18" fmla="*/ 2147483647 w 1152"/>
              <a:gd name="T19" fmla="*/ 2147483647 h 860"/>
              <a:gd name="T20" fmla="*/ 2147483647 w 1152"/>
              <a:gd name="T21" fmla="*/ 2147483647 h 860"/>
              <a:gd name="T22" fmla="*/ 2147483647 w 1152"/>
              <a:gd name="T23" fmla="*/ 2147483647 h 860"/>
              <a:gd name="T24" fmla="*/ 2147483647 w 1152"/>
              <a:gd name="T25" fmla="*/ 2147483647 h 860"/>
              <a:gd name="T26" fmla="*/ 2147483647 w 1152"/>
              <a:gd name="T27" fmla="*/ 2147483647 h 860"/>
              <a:gd name="T28" fmla="*/ 2147483647 w 1152"/>
              <a:gd name="T29" fmla="*/ 2147483647 h 860"/>
              <a:gd name="T30" fmla="*/ 2147483647 w 1152"/>
              <a:gd name="T31" fmla="*/ 2147483647 h 8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860"/>
              <a:gd name="T50" fmla="*/ 1152 w 1152"/>
              <a:gd name="T51" fmla="*/ 860 h 8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860">
                <a:moveTo>
                  <a:pt x="0" y="0"/>
                </a:moveTo>
                <a:cubicBezTo>
                  <a:pt x="32" y="48"/>
                  <a:pt x="60" y="109"/>
                  <a:pt x="108" y="142"/>
                </a:cubicBezTo>
                <a:cubicBezTo>
                  <a:pt x="123" y="184"/>
                  <a:pt x="150" y="212"/>
                  <a:pt x="192" y="225"/>
                </a:cubicBezTo>
                <a:cubicBezTo>
                  <a:pt x="217" y="250"/>
                  <a:pt x="238" y="256"/>
                  <a:pt x="267" y="275"/>
                </a:cubicBezTo>
                <a:cubicBezTo>
                  <a:pt x="302" y="326"/>
                  <a:pt x="357" y="365"/>
                  <a:pt x="409" y="400"/>
                </a:cubicBezTo>
                <a:cubicBezTo>
                  <a:pt x="417" y="406"/>
                  <a:pt x="426" y="411"/>
                  <a:pt x="434" y="417"/>
                </a:cubicBezTo>
                <a:cubicBezTo>
                  <a:pt x="442" y="423"/>
                  <a:pt x="459" y="434"/>
                  <a:pt x="459" y="434"/>
                </a:cubicBezTo>
                <a:cubicBezTo>
                  <a:pt x="489" y="478"/>
                  <a:pt x="528" y="494"/>
                  <a:pt x="576" y="509"/>
                </a:cubicBezTo>
                <a:cubicBezTo>
                  <a:pt x="614" y="534"/>
                  <a:pt x="642" y="557"/>
                  <a:pt x="676" y="584"/>
                </a:cubicBezTo>
                <a:cubicBezTo>
                  <a:pt x="700" y="602"/>
                  <a:pt x="730" y="613"/>
                  <a:pt x="751" y="634"/>
                </a:cubicBezTo>
                <a:cubicBezTo>
                  <a:pt x="787" y="670"/>
                  <a:pt x="827" y="710"/>
                  <a:pt x="876" y="726"/>
                </a:cubicBezTo>
                <a:cubicBezTo>
                  <a:pt x="914" y="751"/>
                  <a:pt x="959" y="762"/>
                  <a:pt x="1002" y="776"/>
                </a:cubicBezTo>
                <a:cubicBezTo>
                  <a:pt x="1019" y="787"/>
                  <a:pt x="1035" y="798"/>
                  <a:pt x="1052" y="809"/>
                </a:cubicBezTo>
                <a:cubicBezTo>
                  <a:pt x="1062" y="816"/>
                  <a:pt x="1067" y="829"/>
                  <a:pt x="1077" y="835"/>
                </a:cubicBezTo>
                <a:cubicBezTo>
                  <a:pt x="1092" y="844"/>
                  <a:pt x="1111" y="845"/>
                  <a:pt x="1127" y="851"/>
                </a:cubicBezTo>
                <a:cubicBezTo>
                  <a:pt x="1135" y="854"/>
                  <a:pt x="1152" y="860"/>
                  <a:pt x="1152" y="8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4" name="Oval 31"/>
          <p:cNvSpPr>
            <a:spLocks noChangeArrowheads="1"/>
          </p:cNvSpPr>
          <p:nvPr/>
        </p:nvSpPr>
        <p:spPr bwMode="auto">
          <a:xfrm>
            <a:off x="2914650" y="4292600"/>
            <a:ext cx="720725" cy="6477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65" name="Oval 32"/>
          <p:cNvSpPr>
            <a:spLocks noChangeArrowheads="1"/>
          </p:cNvSpPr>
          <p:nvPr/>
        </p:nvSpPr>
        <p:spPr bwMode="auto">
          <a:xfrm>
            <a:off x="4067175" y="4292600"/>
            <a:ext cx="720725" cy="6477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V="1">
            <a:off x="4932363" y="2133600"/>
            <a:ext cx="19431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6875463" y="1916113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</a:rPr>
              <a:t>Colliculus inf.</a:t>
            </a: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V="1">
            <a:off x="4211638" y="3141663"/>
            <a:ext cx="19431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69" name="Text Box 37"/>
          <p:cNvSpPr txBox="1">
            <a:spLocks noChangeArrowheads="1"/>
          </p:cNvSpPr>
          <p:nvPr/>
        </p:nvSpPr>
        <p:spPr bwMode="auto">
          <a:xfrm>
            <a:off x="6199188" y="2781300"/>
            <a:ext cx="171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</a:rPr>
              <a:t>Nucleus  n. IV.</a:t>
            </a:r>
          </a:p>
        </p:txBody>
      </p:sp>
      <p:sp>
        <p:nvSpPr>
          <p:cNvPr id="23570" name="Line 38"/>
          <p:cNvSpPr>
            <a:spLocks noChangeShapeType="1"/>
          </p:cNvSpPr>
          <p:nvPr/>
        </p:nvSpPr>
        <p:spPr bwMode="auto">
          <a:xfrm flipV="1">
            <a:off x="4716463" y="3933825"/>
            <a:ext cx="2592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571" name="Text Box 39"/>
          <p:cNvSpPr txBox="1">
            <a:spLocks noChangeArrowheads="1"/>
          </p:cNvSpPr>
          <p:nvPr/>
        </p:nvSpPr>
        <p:spPr bwMode="auto">
          <a:xfrm>
            <a:off x="7308850" y="3679825"/>
            <a:ext cx="162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Times New Roman" panose="02020603050405020304" pitchFamily="18" charset="0"/>
              </a:rPr>
              <a:t>Nucleus ruber</a:t>
            </a:r>
          </a:p>
        </p:txBody>
      </p:sp>
      <p:pic>
        <p:nvPicPr>
          <p:cNvPr id="23572" name="Tartalom helye 31" descr="N. I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2484438" cy="1801813"/>
          </a:xfrm>
        </p:spPr>
      </p:pic>
    </p:spTree>
    <p:extLst>
      <p:ext uri="{BB962C8B-B14F-4D97-AF65-F5344CB8AC3E}">
        <p14:creationId xmlns:p14="http://schemas.microsoft.com/office/powerpoint/2010/main" val="41193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9138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err="1"/>
              <a:t>Speziell</a:t>
            </a:r>
            <a:r>
              <a:rPr lang="hu-HU" sz="3100" dirty="0"/>
              <a:t> </a:t>
            </a:r>
            <a:r>
              <a:rPr lang="hu-HU" sz="3100" dirty="0" err="1"/>
              <a:t>viszeroefferente</a:t>
            </a:r>
            <a:r>
              <a:rPr lang="hu-HU" sz="3100" dirty="0"/>
              <a:t> </a:t>
            </a:r>
            <a:r>
              <a:rPr lang="hu-HU" sz="3100" dirty="0" err="1"/>
              <a:t>Kerne</a:t>
            </a:r>
            <a:r>
              <a:rPr lang="hu-HU" sz="3100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231073"/>
            <a:ext cx="4591342" cy="33381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3931560">
            <a:off x="2456187" y="3371748"/>
            <a:ext cx="1281336" cy="276999"/>
          </a:xfrm>
          <a:prstGeom prst="rect">
            <a:avLst/>
          </a:prstGeom>
          <a:solidFill>
            <a:srgbClr val="E49CA7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Somatoefferent</a:t>
            </a:r>
            <a:endParaRPr lang="de-DE" sz="1200" dirty="0"/>
          </a:p>
        </p:txBody>
      </p:sp>
      <p:sp>
        <p:nvSpPr>
          <p:cNvPr id="6" name="Szövegdoboz 5"/>
          <p:cNvSpPr txBox="1"/>
          <p:nvPr/>
        </p:nvSpPr>
        <p:spPr>
          <a:xfrm rot="3615129">
            <a:off x="2831274" y="3232441"/>
            <a:ext cx="1264950" cy="276999"/>
          </a:xfrm>
          <a:prstGeom prst="rect">
            <a:avLst/>
          </a:prstGeom>
          <a:solidFill>
            <a:srgbClr val="AD8EA6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Visceroefferent</a:t>
            </a:r>
            <a:endParaRPr lang="de-DE" sz="1200" dirty="0"/>
          </a:p>
        </p:txBody>
      </p:sp>
      <p:sp>
        <p:nvSpPr>
          <p:cNvPr id="7" name="Szövegdoboz 6"/>
          <p:cNvSpPr txBox="1"/>
          <p:nvPr/>
        </p:nvSpPr>
        <p:spPr>
          <a:xfrm rot="3435852">
            <a:off x="3149482" y="3096964"/>
            <a:ext cx="1249461" cy="276999"/>
          </a:xfrm>
          <a:prstGeom prst="rect">
            <a:avLst/>
          </a:prstGeom>
          <a:solidFill>
            <a:srgbClr val="698978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Visceroafferent</a:t>
            </a:r>
            <a:endParaRPr lang="de-DE" sz="1200" dirty="0"/>
          </a:p>
        </p:txBody>
      </p:sp>
      <p:sp>
        <p:nvSpPr>
          <p:cNvPr id="8" name="Szövegdoboz 7"/>
          <p:cNvSpPr txBox="1"/>
          <p:nvPr/>
        </p:nvSpPr>
        <p:spPr>
          <a:xfrm rot="3281858">
            <a:off x="3423515" y="2815950"/>
            <a:ext cx="1287889" cy="276999"/>
          </a:xfrm>
          <a:prstGeom prst="rect">
            <a:avLst/>
          </a:prstGeom>
          <a:solidFill>
            <a:srgbClr val="779BC0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Somatoafferent</a:t>
            </a:r>
            <a:endParaRPr lang="de-DE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76056" y="1430241"/>
            <a:ext cx="3940485" cy="4939814"/>
          </a:xfrm>
          <a:prstGeom prst="rect">
            <a:avLst/>
          </a:prstGeom>
          <a:solidFill>
            <a:srgbClr val="AD8EA6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Speziell</a:t>
            </a:r>
            <a:r>
              <a:rPr lang="hu-HU" b="1" dirty="0" smtClean="0"/>
              <a:t> </a:t>
            </a:r>
            <a:r>
              <a:rPr lang="hu-HU" b="1" dirty="0" err="1" smtClean="0"/>
              <a:t>viszeroefferente</a:t>
            </a:r>
            <a:r>
              <a:rPr lang="hu-HU" b="1" dirty="0" smtClean="0"/>
              <a:t> </a:t>
            </a:r>
            <a:r>
              <a:rPr lang="hu-HU" b="1" dirty="0" err="1" smtClean="0"/>
              <a:t>Kerne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(</a:t>
            </a:r>
            <a:r>
              <a:rPr lang="hu-HU" b="1" dirty="0" err="1" smtClean="0"/>
              <a:t>spez</a:t>
            </a:r>
            <a:r>
              <a:rPr lang="hu-HU" b="1" dirty="0" smtClean="0"/>
              <a:t>. </a:t>
            </a:r>
            <a:r>
              <a:rPr lang="hu-HU" b="1" dirty="0" err="1" smtClean="0"/>
              <a:t>viszeromotorisch</a:t>
            </a:r>
            <a:r>
              <a:rPr lang="hu-HU" b="1" dirty="0" smtClean="0"/>
              <a:t>, </a:t>
            </a:r>
            <a:r>
              <a:rPr lang="hu-HU" b="1" dirty="0" err="1" smtClean="0"/>
              <a:t>ventrolateral</a:t>
            </a:r>
            <a:r>
              <a:rPr lang="hu-HU" b="1" dirty="0" smtClean="0"/>
              <a:t>, VL, </a:t>
            </a:r>
            <a:r>
              <a:rPr lang="hu-HU" b="1" dirty="0" err="1" smtClean="0"/>
              <a:t>branchialmotorisch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: 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ambiquus</a:t>
            </a:r>
            <a:r>
              <a:rPr lang="hu-HU" i="1" dirty="0" smtClean="0"/>
              <a:t> (</a:t>
            </a:r>
            <a:r>
              <a:rPr lang="hu-HU" i="1" dirty="0" err="1" smtClean="0"/>
              <a:t>Nn</a:t>
            </a:r>
            <a:r>
              <a:rPr lang="hu-HU" i="1" dirty="0" smtClean="0"/>
              <a:t>. IX., X., XI.)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/>
              <a:t>Pons</a:t>
            </a:r>
            <a:r>
              <a:rPr lang="hu-HU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hu-HU" i="1" dirty="0" smtClean="0"/>
              <a:t> 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VII.</a:t>
            </a:r>
          </a:p>
          <a:p>
            <a:pPr>
              <a:lnSpc>
                <a:spcPct val="150000"/>
              </a:lnSpc>
            </a:pPr>
            <a:r>
              <a:rPr lang="hu-HU" i="1" dirty="0"/>
              <a:t> </a:t>
            </a:r>
            <a:r>
              <a:rPr lang="hu-HU" i="1" dirty="0" smtClean="0"/>
              <a:t>    </a:t>
            </a:r>
            <a:r>
              <a:rPr lang="hu-HU" i="1" dirty="0" err="1" smtClean="0"/>
              <a:t>Nucleus</a:t>
            </a:r>
            <a:r>
              <a:rPr lang="hu-HU" i="1" dirty="0" smtClean="0"/>
              <a:t> </a:t>
            </a:r>
            <a:r>
              <a:rPr lang="hu-HU" i="1" dirty="0" err="1" smtClean="0"/>
              <a:t>motorius</a:t>
            </a:r>
            <a:r>
              <a:rPr lang="hu-HU" i="1" dirty="0" smtClean="0"/>
              <a:t> </a:t>
            </a:r>
            <a:r>
              <a:rPr lang="hu-HU" i="1" dirty="0" err="1"/>
              <a:t>nervi</a:t>
            </a:r>
            <a:r>
              <a:rPr lang="hu-HU" i="1" dirty="0"/>
              <a:t> </a:t>
            </a:r>
            <a:r>
              <a:rPr lang="hu-HU" i="1" dirty="0" smtClean="0"/>
              <a:t>V.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76056" y="2429927"/>
            <a:ext cx="394048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Funktion</a:t>
            </a:r>
            <a:r>
              <a:rPr lang="hu-HU" dirty="0">
                <a:solidFill>
                  <a:schemeClr val="bg1"/>
                </a:solidFill>
              </a:rPr>
              <a:t>:  </a:t>
            </a:r>
            <a:r>
              <a:rPr lang="hu-HU" dirty="0" err="1">
                <a:solidFill>
                  <a:schemeClr val="bg1"/>
                </a:solidFill>
              </a:rPr>
              <a:t>Innervation</a:t>
            </a:r>
            <a:r>
              <a:rPr lang="hu-HU" dirty="0">
                <a:solidFill>
                  <a:schemeClr val="bg1"/>
                </a:solidFill>
              </a:rPr>
              <a:t> der </a:t>
            </a:r>
            <a:r>
              <a:rPr lang="hu-HU" dirty="0" err="1">
                <a:solidFill>
                  <a:schemeClr val="bg1"/>
                </a:solidFill>
              </a:rPr>
              <a:t>willkürlichen</a:t>
            </a:r>
            <a:r>
              <a:rPr lang="hu-HU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aus</a:t>
            </a:r>
            <a:r>
              <a:rPr lang="hu-HU" dirty="0">
                <a:solidFill>
                  <a:schemeClr val="bg1"/>
                </a:solidFill>
              </a:rPr>
              <a:t> den </a:t>
            </a:r>
            <a:r>
              <a:rPr lang="hu-HU" dirty="0" err="1" smtClean="0">
                <a:solidFill>
                  <a:schemeClr val="bg1"/>
                </a:solidFill>
              </a:rPr>
              <a:t>Schlundbögen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enstandenen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Muskeln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7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4" descr="ny v zárt 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955"/>
            <a:ext cx="56165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1456681" y="3788618"/>
          <a:ext cx="3762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CorelDRAW" r:id="rId4" imgW="4165200" imgH="1922040" progId="">
                  <p:embed/>
                </p:oleObj>
              </mc:Choice>
              <mc:Fallback>
                <p:oleObj name="CorelDRAW" r:id="rId4" imgW="4165200" imgH="1922040" progId="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81" y="3788618"/>
                        <a:ext cx="37623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2483793" y="5717430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400" b="1">
                <a:solidFill>
                  <a:srgbClr val="000000"/>
                </a:solidFill>
              </a:rPr>
              <a:t>PYRAMIS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/>
          </p:nvPr>
        </p:nvGraphicFramePr>
        <p:xfrm>
          <a:off x="3471218" y="1988393"/>
          <a:ext cx="16764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CorelDRAW" r:id="rId6" imgW="1856520" imgH="875880" progId="">
                  <p:embed/>
                </p:oleObj>
              </mc:Choice>
              <mc:Fallback>
                <p:oleObj name="CorelDRAW" r:id="rId6" imgW="1856520" imgH="875880" progId="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18" y="1988393"/>
                        <a:ext cx="16764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/>
          </p:nvPr>
        </p:nvGraphicFramePr>
        <p:xfrm>
          <a:off x="2194868" y="2132855"/>
          <a:ext cx="268922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CorelDRAW" r:id="rId8" imgW="2977920" imgH="2379600" progId="">
                  <p:embed/>
                </p:oleObj>
              </mc:Choice>
              <mc:Fallback>
                <p:oleObj name="CorelDRAW" r:id="rId8" imgW="2977920" imgH="2379600" progId="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68" y="2132855"/>
                        <a:ext cx="2689225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188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hu-HU" sz="1600" dirty="0" smtClean="0">
                <a:solidFill>
                  <a:srgbClr val="000000"/>
                </a:solidFill>
              </a:rPr>
              <a:t>gracilis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196752"/>
            <a:ext cx="909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Nucleus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algn="l" eaLnBrk="1" hangingPunct="1"/>
            <a:r>
              <a:rPr lang="hu-HU" sz="1600" dirty="0" err="1" smtClean="0">
                <a:solidFill>
                  <a:srgbClr val="000000"/>
                </a:solidFill>
              </a:rPr>
              <a:t>cuneatus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3783292" y="1710581"/>
            <a:ext cx="140364" cy="4281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4757227" y="1781528"/>
            <a:ext cx="126865" cy="4087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>
            <p:extLst/>
          </p:nvPr>
        </p:nvGraphicFramePr>
        <p:xfrm>
          <a:off x="3525193" y="3596530"/>
          <a:ext cx="3984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CorelDRAW" r:id="rId10" imgW="441720" imgH="452520" progId="">
                  <p:embed/>
                </p:oleObj>
              </mc:Choice>
              <mc:Fallback>
                <p:oleObj name="CorelDRAW" r:id="rId10" imgW="441720" imgH="452520" progId="">
                  <p:embed/>
                  <p:pic>
                    <p:nvPicPr>
                      <p:cNvPr id="29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193" y="3596530"/>
                        <a:ext cx="3984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>
            <p:extLst/>
          </p:nvPr>
        </p:nvGraphicFramePr>
        <p:xfrm>
          <a:off x="4426893" y="4275980"/>
          <a:ext cx="5048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CorelDRAW" r:id="rId12" imgW="482400" imgH="360000" progId="">
                  <p:embed/>
                </p:oleObj>
              </mc:Choice>
              <mc:Fallback>
                <p:oleObj name="CorelDRAW" r:id="rId12" imgW="482400" imgH="360000" progId="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893" y="4275980"/>
                        <a:ext cx="5048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4793741" y="4559741"/>
            <a:ext cx="2279514" cy="13289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3764124" y="2612279"/>
            <a:ext cx="3112131" cy="11041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Szövegdoboz 4"/>
          <p:cNvSpPr txBox="1"/>
          <p:nvPr/>
        </p:nvSpPr>
        <p:spPr>
          <a:xfrm>
            <a:off x="6040859" y="1946815"/>
            <a:ext cx="30868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Somatoefferente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Dorsomediale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696426" y="5888658"/>
            <a:ext cx="3483342" cy="646331"/>
          </a:xfrm>
          <a:prstGeom prst="rect">
            <a:avLst/>
          </a:prstGeom>
          <a:solidFill>
            <a:srgbClr val="AD8E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Speziell</a:t>
            </a:r>
            <a:r>
              <a:rPr lang="hu-HU" dirty="0" smtClean="0"/>
              <a:t> </a:t>
            </a:r>
            <a:r>
              <a:rPr lang="hu-HU" dirty="0" err="1" smtClean="0"/>
              <a:t>viszeroefferente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 (</a:t>
            </a:r>
            <a:r>
              <a:rPr lang="hu-HU" dirty="0" err="1" smtClean="0"/>
              <a:t>Ventrolaterale</a:t>
            </a:r>
            <a:r>
              <a:rPr lang="hu-HU" dirty="0" smtClean="0"/>
              <a:t> </a:t>
            </a:r>
            <a:r>
              <a:rPr lang="hu-HU" dirty="0" err="1" smtClean="0"/>
              <a:t>Kernsäule</a:t>
            </a:r>
            <a:r>
              <a:rPr lang="hu-HU" dirty="0" smtClean="0"/>
              <a:t>)</a:t>
            </a:r>
            <a:endParaRPr lang="de-DE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145632" y="1458168"/>
            <a:ext cx="2507381" cy="369332"/>
          </a:xfrm>
          <a:prstGeom prst="rect">
            <a:avLst/>
          </a:prstGeom>
          <a:solidFill>
            <a:srgbClr val="60B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lemniscorum</a:t>
            </a:r>
            <a:endParaRPr lang="de-DE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179512" y="6228020"/>
            <a:ext cx="2808312" cy="369332"/>
          </a:xfrm>
          <a:prstGeom prst="rect">
            <a:avLst/>
          </a:prstGeom>
          <a:solidFill>
            <a:srgbClr val="E95C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Decussatio</a:t>
            </a:r>
            <a:r>
              <a:rPr lang="hu-HU" b="1" dirty="0" smtClean="0"/>
              <a:t> </a:t>
            </a:r>
            <a:r>
              <a:rPr lang="hu-HU" b="1" dirty="0" err="1" smtClean="0"/>
              <a:t>pyramidorum</a:t>
            </a:r>
            <a:endParaRPr lang="de-DE" b="1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539552" y="79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100" dirty="0" err="1" smtClean="0"/>
              <a:t>Speziell</a:t>
            </a:r>
            <a:r>
              <a:rPr lang="hu-HU" sz="3100" dirty="0" smtClean="0"/>
              <a:t> </a:t>
            </a:r>
            <a:r>
              <a:rPr lang="hu-HU" sz="3100" dirty="0" err="1" smtClean="0"/>
              <a:t>viszeroefferente</a:t>
            </a:r>
            <a:r>
              <a:rPr lang="hu-HU" sz="3100" dirty="0" smtClean="0"/>
              <a:t> </a:t>
            </a:r>
            <a:r>
              <a:rPr lang="hu-HU" sz="3100" dirty="0" err="1" smtClean="0"/>
              <a:t>Kerne</a:t>
            </a:r>
            <a:r>
              <a:rPr lang="hu-HU" sz="3100" dirty="0" smtClean="0"/>
              <a:t> </a:t>
            </a: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1967096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1391</Words>
  <Application>Microsoft Office PowerPoint</Application>
  <PresentationFormat>Diavetítés a képernyőre (4:3 oldalarány)</PresentationFormat>
  <Paragraphs>378</Paragraphs>
  <Slides>22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Office-téma</vt:lpstr>
      <vt:lpstr>CorelDRAW</vt:lpstr>
      <vt:lpstr>Die Kerne der Hirnnerven. Funktionelle Gliederung und Verteilung im Hirnstamm</vt:lpstr>
      <vt:lpstr>Fuktionelle Gliederung der grauen Substanz</vt:lpstr>
      <vt:lpstr>PowerPoint-bemutató</vt:lpstr>
      <vt:lpstr>Hirnnerven - Kernsäulen</vt:lpstr>
      <vt:lpstr>Somatoefferente Kerne</vt:lpstr>
      <vt:lpstr>PowerPoint-bemutató</vt:lpstr>
      <vt:lpstr>N. trochlearis (IV) Somatomotorisch: M. obliquus sup.</vt:lpstr>
      <vt:lpstr>Speziell viszeroefferente Kerne </vt:lpstr>
      <vt:lpstr>PowerPoint-bemutató</vt:lpstr>
      <vt:lpstr>Speziell viszeroefferente Kerne </vt:lpstr>
      <vt:lpstr>Inneres Fazialisknie, Genu internum nervi facialis</vt:lpstr>
      <vt:lpstr>Allgemein viszeroefferente Kerne </vt:lpstr>
      <vt:lpstr>Allgemein viszeroefferente Kerne </vt:lpstr>
      <vt:lpstr>Allgemein viszeroafferente Kerne </vt:lpstr>
      <vt:lpstr>Allgemein viszeroafferente Kerne </vt:lpstr>
      <vt:lpstr>PowerPoint-bemutató</vt:lpstr>
      <vt:lpstr>PowerPoint-bemutató</vt:lpstr>
      <vt:lpstr>Allgemein somatoafferente Kerne </vt:lpstr>
      <vt:lpstr>Allgemein somatoafferente Kerne </vt:lpstr>
      <vt:lpstr>Speziell somatoafferente  Kerne </vt:lpstr>
      <vt:lpstr>Speziell somatoafferente  Kerne </vt:lpstr>
      <vt:lpstr>Angewendete 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Arnold</dc:creator>
  <cp:lastModifiedBy>Szabó Arnold</cp:lastModifiedBy>
  <cp:revision>130</cp:revision>
  <dcterms:created xsi:type="dcterms:W3CDTF">2013-11-15T14:23:27Z</dcterms:created>
  <dcterms:modified xsi:type="dcterms:W3CDTF">2017-10-18T09:38:48Z</dcterms:modified>
</cp:coreProperties>
</file>