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2" r:id="rId4"/>
    <p:sldId id="275" r:id="rId5"/>
    <p:sldId id="263" r:id="rId6"/>
    <p:sldId id="264" r:id="rId7"/>
    <p:sldId id="272" r:id="rId8"/>
    <p:sldId id="266" r:id="rId9"/>
    <p:sldId id="267" r:id="rId10"/>
    <p:sldId id="274" r:id="rId11"/>
    <p:sldId id="268" r:id="rId12"/>
    <p:sldId id="276" r:id="rId13"/>
    <p:sldId id="27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432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18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485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51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81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55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20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98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78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00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2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F0F67-5FDF-4F15-9191-125F953C8BD0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F18DB-C0BC-4D9B-A2AF-1485049B86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43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hu-HU" dirty="0" err="1" smtClean="0"/>
              <a:t>Nervus</a:t>
            </a:r>
            <a:r>
              <a:rPr lang="hu-HU" dirty="0" smtClean="0"/>
              <a:t> </a:t>
            </a:r>
            <a:r>
              <a:rPr lang="hu-HU" dirty="0" err="1" smtClean="0"/>
              <a:t>trigeminus</a:t>
            </a:r>
            <a:r>
              <a:rPr lang="hu-HU" dirty="0" smtClean="0"/>
              <a:t> (V)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Anna Németh 2017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77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5431" y="0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N. </a:t>
            </a:r>
            <a:r>
              <a:rPr lang="hu-HU" sz="3200" dirty="0" err="1" smtClean="0"/>
              <a:t>maxillaris</a:t>
            </a:r>
            <a:r>
              <a:rPr lang="hu-HU" sz="3200" dirty="0" smtClean="0"/>
              <a:t> (V/2)</a:t>
            </a:r>
            <a:endParaRPr lang="hu-HU" sz="3200" dirty="0"/>
          </a:p>
        </p:txBody>
      </p:sp>
      <p:pic>
        <p:nvPicPr>
          <p:cNvPr id="3" name="Picture 9" descr="cranial nerve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26" y="1556792"/>
            <a:ext cx="8392034" cy="440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51520" y="692696"/>
            <a:ext cx="363003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Austrittstelle</a:t>
            </a:r>
            <a:r>
              <a:rPr lang="hu-HU" b="1" dirty="0" smtClean="0"/>
              <a:t>: </a:t>
            </a:r>
            <a:r>
              <a:rPr lang="hu-HU" sz="2000" dirty="0" err="1" smtClean="0"/>
              <a:t>Foramen</a:t>
            </a:r>
            <a:r>
              <a:rPr lang="hu-HU" sz="2000" dirty="0" smtClean="0"/>
              <a:t> </a:t>
            </a:r>
            <a:r>
              <a:rPr lang="hu-HU" sz="2000" dirty="0" err="1" smtClean="0"/>
              <a:t>rotundum</a:t>
            </a:r>
            <a:r>
              <a:rPr lang="hu-HU" sz="2000" dirty="0" smtClean="0"/>
              <a:t> </a:t>
            </a:r>
          </a:p>
          <a:p>
            <a:r>
              <a:rPr lang="hu-HU" dirty="0"/>
              <a:t> </a:t>
            </a:r>
            <a:r>
              <a:rPr lang="hu-HU" dirty="0" smtClean="0"/>
              <a:t>    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219631" y="692696"/>
            <a:ext cx="2461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Fossa </a:t>
            </a:r>
            <a:r>
              <a:rPr lang="hu-HU" sz="2000" dirty="0" err="1" smtClean="0"/>
              <a:t>pterygopalatina</a:t>
            </a:r>
            <a:endParaRPr lang="hu-HU" sz="2000" dirty="0"/>
          </a:p>
        </p:txBody>
      </p:sp>
      <p:cxnSp>
        <p:nvCxnSpPr>
          <p:cNvPr id="9" name="Egyenes összekötő nyíllal 8"/>
          <p:cNvCxnSpPr/>
          <p:nvPr/>
        </p:nvCxnSpPr>
        <p:spPr>
          <a:xfrm>
            <a:off x="3727343" y="877362"/>
            <a:ext cx="4846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61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hu-HU" altLang="de-DE" sz="3600" smtClean="0"/>
              <a:t>N. maxillaris (V/2)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0728"/>
            <a:ext cx="8785225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altLang="de-DE" sz="20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400" b="1" dirty="0" err="1" smtClean="0">
                <a:latin typeface="Times New Roman" pitchFamily="18" charset="0"/>
              </a:rPr>
              <a:t>Funktion</a:t>
            </a:r>
            <a:r>
              <a:rPr lang="hu-HU" altLang="de-DE" sz="2000" dirty="0" smtClean="0">
                <a:latin typeface="Times New Roman" pitchFamily="18" charset="0"/>
              </a:rPr>
              <a:t>: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rein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sensibel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 (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Dura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Nasenhöhle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Gaumen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obere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Zähne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hu-HU" altLang="de-DE" sz="2000" b="1" dirty="0" err="1" smtClean="0">
                <a:solidFill>
                  <a:srgbClr val="0070C0"/>
                </a:solidFill>
                <a:latin typeface="Times New Roman" pitchFamily="18" charset="0"/>
              </a:rPr>
              <a:t>Orbita</a:t>
            </a:r>
            <a:r>
              <a:rPr lang="hu-HU" altLang="de-DE" sz="2000" b="1" dirty="0" smtClean="0">
                <a:solidFill>
                  <a:srgbClr val="0070C0"/>
                </a:solidFill>
                <a:latin typeface="Times New Roman" pitchFamily="18" charset="0"/>
              </a:rPr>
              <a:t>)</a:t>
            </a:r>
          </a:p>
          <a:p>
            <a:endParaRPr lang="hu-HU" altLang="de-DE" sz="2000" b="1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400" b="1" dirty="0" err="1" smtClean="0">
                <a:latin typeface="Times New Roman" pitchFamily="18" charset="0"/>
              </a:rPr>
              <a:t>Verlauf</a:t>
            </a:r>
            <a:r>
              <a:rPr lang="hu-HU" altLang="de-DE" sz="2400" dirty="0" smtClean="0">
                <a:latin typeface="Times New Roman" pitchFamily="18" charset="0"/>
              </a:rPr>
              <a:t>:   </a:t>
            </a:r>
            <a:r>
              <a:rPr lang="hu-HU" altLang="de-DE" sz="2400" dirty="0" err="1" smtClean="0">
                <a:latin typeface="Times New Roman" pitchFamily="18" charset="0"/>
              </a:rPr>
              <a:t>Foramen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latin typeface="Times New Roman" pitchFamily="18" charset="0"/>
              </a:rPr>
              <a:t>rotundum</a:t>
            </a:r>
            <a:r>
              <a:rPr lang="hu-HU" altLang="de-DE" sz="2400" dirty="0" smtClean="0">
                <a:latin typeface="Times New Roman" pitchFamily="18" charset="0"/>
              </a:rPr>
              <a:t>            Fossa </a:t>
            </a:r>
            <a:r>
              <a:rPr lang="hu-HU" altLang="de-DE" sz="2400" dirty="0" err="1" smtClean="0">
                <a:latin typeface="Times New Roman" pitchFamily="18" charset="0"/>
              </a:rPr>
              <a:t>pterygopalatina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endParaRPr lang="hu-HU" altLang="de-DE" sz="20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000" dirty="0" smtClean="0">
                <a:latin typeface="Times New Roman" pitchFamily="18" charset="0"/>
              </a:rPr>
              <a:t>                    </a:t>
            </a:r>
            <a:r>
              <a:rPr lang="hu-HU" altLang="de-DE" sz="2000" dirty="0" err="1" smtClean="0">
                <a:latin typeface="Times New Roman" pitchFamily="18" charset="0"/>
              </a:rPr>
              <a:t>Fissura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orbitalis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inf</a:t>
            </a:r>
            <a:r>
              <a:rPr lang="hu-HU" altLang="de-DE" sz="2000" dirty="0" smtClean="0">
                <a:latin typeface="Times New Roman" pitchFamily="18" charset="0"/>
              </a:rPr>
              <a:t>.          </a:t>
            </a:r>
            <a:r>
              <a:rPr lang="hu-HU" altLang="de-DE" sz="2000" dirty="0" err="1" smtClean="0">
                <a:latin typeface="Times New Roman" pitchFamily="18" charset="0"/>
              </a:rPr>
              <a:t>Orbita</a:t>
            </a:r>
            <a:endParaRPr lang="hu-HU" altLang="de-DE" sz="20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000" dirty="0" smtClean="0">
                <a:latin typeface="Times New Roman" pitchFamily="18" charset="0"/>
              </a:rPr>
              <a:t>                    </a:t>
            </a:r>
            <a:r>
              <a:rPr lang="hu-HU" altLang="de-DE" sz="2000" dirty="0" err="1" smtClean="0">
                <a:latin typeface="Times New Roman" pitchFamily="18" charset="0"/>
              </a:rPr>
              <a:t>Foramen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sphenopalatinum</a:t>
            </a:r>
            <a:r>
              <a:rPr lang="hu-HU" altLang="de-DE" sz="2000" dirty="0" smtClean="0">
                <a:latin typeface="Times New Roman" pitchFamily="18" charset="0"/>
              </a:rPr>
              <a:t>         </a:t>
            </a:r>
            <a:r>
              <a:rPr lang="hu-HU" altLang="de-DE" sz="2000" dirty="0" err="1" smtClean="0">
                <a:latin typeface="Times New Roman" pitchFamily="18" charset="0"/>
              </a:rPr>
              <a:t>Nasenhöhle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hu-HU" altLang="de-DE" sz="2000" dirty="0" smtClean="0">
                <a:latin typeface="Times New Roman" pitchFamily="18" charset="0"/>
              </a:rPr>
              <a:t>.                   </a:t>
            </a:r>
            <a:r>
              <a:rPr lang="hu-HU" altLang="de-DE" sz="2000" dirty="0" err="1" smtClean="0">
                <a:latin typeface="Times New Roman" pitchFamily="18" charset="0"/>
              </a:rPr>
              <a:t>Canalis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palatinus</a:t>
            </a:r>
            <a:r>
              <a:rPr lang="hu-HU" altLang="de-DE" sz="2000" dirty="0" smtClean="0">
                <a:latin typeface="Times New Roman" pitchFamily="18" charset="0"/>
              </a:rPr>
              <a:t> major         </a:t>
            </a:r>
            <a:r>
              <a:rPr lang="hu-HU" altLang="de-DE" sz="2000" dirty="0" err="1" smtClean="0">
                <a:latin typeface="Times New Roman" pitchFamily="18" charset="0"/>
              </a:rPr>
              <a:t>Gaumen</a:t>
            </a:r>
            <a:endParaRPr lang="hu-HU" altLang="de-DE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de-DE" sz="2000" b="1" dirty="0">
                <a:latin typeface="Times New Roman" pitchFamily="18" charset="0"/>
              </a:rPr>
              <a:t>          </a:t>
            </a:r>
            <a:endParaRPr lang="hu-HU" altLang="de-DE" sz="2000" b="1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u-HU" altLang="de-DE" sz="2400" b="1" dirty="0" err="1" smtClean="0">
                <a:latin typeface="Times New Roman" pitchFamily="18" charset="0"/>
              </a:rPr>
              <a:t>Rami</a:t>
            </a:r>
            <a:r>
              <a:rPr lang="hu-HU" altLang="de-DE" sz="2400" dirty="0" smtClean="0">
                <a:latin typeface="Times New Roman" pitchFamily="18" charset="0"/>
              </a:rPr>
              <a:t>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	R. </a:t>
            </a:r>
            <a:r>
              <a:rPr lang="hu-HU" altLang="de-DE" sz="2000" dirty="0" err="1" smtClean="0">
                <a:latin typeface="Times New Roman" pitchFamily="18" charset="0"/>
              </a:rPr>
              <a:t>meningeus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medius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	</a:t>
            </a:r>
            <a:r>
              <a:rPr lang="hu-HU" altLang="de-DE" sz="2000" dirty="0" err="1" smtClean="0">
                <a:latin typeface="Times New Roman" pitchFamily="18" charset="0"/>
              </a:rPr>
              <a:t>Nn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pterygopalatini</a:t>
            </a:r>
            <a:r>
              <a:rPr lang="hu-HU" altLang="de-DE" sz="2000" dirty="0" smtClean="0">
                <a:latin typeface="Times New Roman" pitchFamily="18" charset="0"/>
              </a:rPr>
              <a:t>      </a:t>
            </a:r>
            <a:r>
              <a:rPr lang="hu-HU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Ggl</a:t>
            </a:r>
            <a:r>
              <a:rPr lang="hu-HU" altLang="de-DE" sz="2000" b="1" dirty="0" smtClean="0">
                <a:solidFill>
                  <a:schemeClr val="folHlink"/>
                </a:solidFill>
                <a:latin typeface="Times New Roman" pitchFamily="18" charset="0"/>
              </a:rPr>
              <a:t>. </a:t>
            </a:r>
            <a:r>
              <a:rPr lang="hu-HU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pterygopalatinum</a:t>
            </a:r>
            <a:r>
              <a:rPr lang="hu-HU" altLang="de-DE" sz="2000" dirty="0" smtClean="0">
                <a:latin typeface="Times New Roman" pitchFamily="18" charset="0"/>
              </a:rPr>
              <a:t>        </a:t>
            </a:r>
            <a:r>
              <a:rPr lang="hu-HU" altLang="de-DE" sz="2000" b="1" dirty="0" smtClean="0">
                <a:latin typeface="Times New Roman" pitchFamily="18" charset="0"/>
              </a:rPr>
              <a:t>N. </a:t>
            </a:r>
            <a:r>
              <a:rPr lang="hu-HU" altLang="de-DE" sz="2000" b="1" dirty="0" err="1" smtClean="0">
                <a:latin typeface="Times New Roman" pitchFamily="18" charset="0"/>
              </a:rPr>
              <a:t>canalis</a:t>
            </a:r>
            <a:r>
              <a:rPr lang="hu-HU" altLang="de-DE" sz="2000" b="1" dirty="0" smtClean="0">
                <a:latin typeface="Times New Roman" pitchFamily="18" charset="0"/>
              </a:rPr>
              <a:t> </a:t>
            </a:r>
            <a:r>
              <a:rPr lang="hu-HU" altLang="de-DE" sz="2000" b="1" dirty="0" err="1" smtClean="0">
                <a:latin typeface="Times New Roman" pitchFamily="18" charset="0"/>
              </a:rPr>
              <a:t>pterygoidei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err="1" smtClean="0">
                <a:latin typeface="Times New Roman" pitchFamily="18" charset="0"/>
              </a:rPr>
              <a:t>Rr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orbitales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err="1" smtClean="0">
                <a:latin typeface="Times New Roman" pitchFamily="18" charset="0"/>
              </a:rPr>
              <a:t>Rr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nasales</a:t>
            </a:r>
            <a:r>
              <a:rPr lang="hu-HU" altLang="de-DE" sz="2000" dirty="0" smtClean="0">
                <a:latin typeface="Times New Roman" pitchFamily="18" charset="0"/>
              </a:rPr>
              <a:t> post. </a:t>
            </a:r>
            <a:r>
              <a:rPr lang="hu-HU" altLang="de-DE" sz="2000" dirty="0" err="1" smtClean="0">
                <a:latin typeface="Times New Roman" pitchFamily="18" charset="0"/>
              </a:rPr>
              <a:t>sup</a:t>
            </a:r>
            <a:r>
              <a:rPr lang="hu-HU" altLang="de-DE" sz="2000" dirty="0" smtClean="0">
                <a:latin typeface="Times New Roman" pitchFamily="18" charset="0"/>
              </a:rPr>
              <a:t>.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nasopalatinus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palatinus</a:t>
            </a:r>
            <a:r>
              <a:rPr lang="hu-HU" altLang="de-DE" sz="2000" dirty="0" smtClean="0">
                <a:latin typeface="Times New Roman" pitchFamily="18" charset="0"/>
              </a:rPr>
              <a:t> major (</a:t>
            </a:r>
            <a:r>
              <a:rPr lang="hu-HU" altLang="de-DE" sz="2000" dirty="0" err="1" smtClean="0">
                <a:latin typeface="Times New Roman" pitchFamily="18" charset="0"/>
              </a:rPr>
              <a:t>Rr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nasales</a:t>
            </a:r>
            <a:r>
              <a:rPr lang="hu-HU" altLang="de-DE" sz="2000" dirty="0" smtClean="0">
                <a:latin typeface="Times New Roman" pitchFamily="18" charset="0"/>
              </a:rPr>
              <a:t> post. </a:t>
            </a:r>
            <a:r>
              <a:rPr lang="hu-HU" altLang="de-DE" sz="2000" dirty="0" err="1" smtClean="0">
                <a:latin typeface="Times New Roman" pitchFamily="18" charset="0"/>
              </a:rPr>
              <a:t>inf</a:t>
            </a:r>
            <a:r>
              <a:rPr lang="hu-HU" altLang="de-DE" sz="2000" dirty="0" smtClean="0">
                <a:latin typeface="Times New Roman" pitchFamily="18" charset="0"/>
              </a:rPr>
              <a:t>.)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err="1" smtClean="0">
                <a:latin typeface="Times New Roman" pitchFamily="18" charset="0"/>
              </a:rPr>
              <a:t>Nn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palatini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minores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hu-HU" altLang="de-DE" sz="2000" dirty="0" smtClean="0">
                <a:latin typeface="Times New Roman" pitchFamily="18" charset="0"/>
              </a:rPr>
              <a:t>R. </a:t>
            </a:r>
            <a:r>
              <a:rPr lang="hu-HU" altLang="de-DE" sz="2000" dirty="0" err="1" smtClean="0">
                <a:latin typeface="Times New Roman" pitchFamily="18" charset="0"/>
              </a:rPr>
              <a:t>pharyngeus</a:t>
            </a:r>
            <a:endParaRPr lang="hu-HU" altLang="de-DE" sz="2000" dirty="0" smtClean="0">
              <a:latin typeface="Times New Roman" pitchFamily="18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984954" y="3284984"/>
            <a:ext cx="504825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8677" name="Line 9"/>
          <p:cNvSpPr>
            <a:spLocks noChangeShapeType="1"/>
          </p:cNvSpPr>
          <p:nvPr/>
        </p:nvSpPr>
        <p:spPr bwMode="auto">
          <a:xfrm flipH="1" flipV="1">
            <a:off x="6866595" y="4746458"/>
            <a:ext cx="288924" cy="35981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28678" name="Line 10"/>
          <p:cNvSpPr>
            <a:spLocks noChangeShapeType="1"/>
          </p:cNvSpPr>
          <p:nvPr/>
        </p:nvSpPr>
        <p:spPr bwMode="auto">
          <a:xfrm flipH="1">
            <a:off x="7064818" y="3942269"/>
            <a:ext cx="181402" cy="441669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6646133" y="3310778"/>
            <a:ext cx="2184400" cy="582613"/>
          </a:xfrm>
          <a:prstGeom prst="rect">
            <a:avLst/>
          </a:prstGeom>
          <a:solidFill>
            <a:srgbClr val="00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N. </a:t>
            </a:r>
            <a:r>
              <a:rPr lang="hu-HU" altLang="de-DE" sz="1600" dirty="0" err="1"/>
              <a:t>petrosus</a:t>
            </a:r>
            <a:r>
              <a:rPr lang="hu-HU" altLang="de-DE" sz="1600" dirty="0"/>
              <a:t> </a:t>
            </a:r>
            <a:r>
              <a:rPr lang="hu-HU" altLang="de-DE" sz="1600" dirty="0" err="1"/>
              <a:t>profundus</a:t>
            </a:r>
            <a:endParaRPr lang="hu-HU" altLang="de-DE" sz="1600" dirty="0"/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  (</a:t>
            </a:r>
            <a:r>
              <a:rPr lang="hu-HU" altLang="de-DE" sz="1600" dirty="0" err="1"/>
              <a:t>sympathisch</a:t>
            </a:r>
            <a:r>
              <a:rPr lang="hu-HU" altLang="de-DE" sz="1600" dirty="0"/>
              <a:t>)</a:t>
            </a:r>
          </a:p>
        </p:txBody>
      </p:sp>
      <p:sp>
        <p:nvSpPr>
          <p:cNvPr id="28680" name="Text Box 12"/>
          <p:cNvSpPr txBox="1">
            <a:spLocks noChangeArrowheads="1"/>
          </p:cNvSpPr>
          <p:nvPr/>
        </p:nvSpPr>
        <p:spPr bwMode="auto">
          <a:xfrm>
            <a:off x="6228060" y="5158866"/>
            <a:ext cx="2422525" cy="582612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N. </a:t>
            </a:r>
            <a:r>
              <a:rPr lang="hu-HU" altLang="de-DE" sz="1600" dirty="0" err="1"/>
              <a:t>petrosus</a:t>
            </a:r>
            <a:r>
              <a:rPr lang="hu-HU" altLang="de-DE" sz="1600" dirty="0"/>
              <a:t> maior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hu-HU" altLang="de-DE" sz="1600" dirty="0"/>
              <a:t>(</a:t>
            </a:r>
            <a:r>
              <a:rPr lang="hu-HU" altLang="de-DE" sz="1600" dirty="0" err="1"/>
              <a:t>parasympathisch</a:t>
            </a:r>
            <a:r>
              <a:rPr lang="hu-HU" altLang="de-DE" sz="1600" dirty="0"/>
              <a:t> N. VII)</a:t>
            </a:r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 flipH="1">
            <a:off x="3048444" y="4481845"/>
            <a:ext cx="444206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hu-HU"/>
          </a:p>
        </p:txBody>
      </p:sp>
      <p:sp>
        <p:nvSpPr>
          <p:cNvPr id="28682" name="Line 14"/>
          <p:cNvSpPr>
            <a:spLocks noChangeShapeType="1"/>
          </p:cNvSpPr>
          <p:nvPr/>
        </p:nvSpPr>
        <p:spPr bwMode="auto">
          <a:xfrm flipH="1">
            <a:off x="6012160" y="4509120"/>
            <a:ext cx="431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8684" name="Line 16"/>
          <p:cNvSpPr>
            <a:spLocks noChangeShapeType="1"/>
          </p:cNvSpPr>
          <p:nvPr/>
        </p:nvSpPr>
        <p:spPr bwMode="auto">
          <a:xfrm>
            <a:off x="3707581" y="2564904"/>
            <a:ext cx="360363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>
            <a:off x="4327543" y="2924944"/>
            <a:ext cx="360363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977016" y="2239398"/>
            <a:ext cx="512763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538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3120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N. </a:t>
            </a:r>
            <a:r>
              <a:rPr lang="hu-HU" sz="3200" dirty="0" err="1" smtClean="0"/>
              <a:t>maxillaris</a:t>
            </a:r>
            <a:r>
              <a:rPr lang="hu-HU" sz="3200" dirty="0" smtClean="0"/>
              <a:t> V/2</a:t>
            </a:r>
            <a:endParaRPr lang="hu-HU" sz="3200" dirty="0"/>
          </a:p>
        </p:txBody>
      </p:sp>
      <p:sp>
        <p:nvSpPr>
          <p:cNvPr id="3" name="Téglalap 2"/>
          <p:cNvSpPr/>
          <p:nvPr/>
        </p:nvSpPr>
        <p:spPr>
          <a:xfrm>
            <a:off x="179512" y="764704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hu-HU" altLang="de-DE" sz="2800" dirty="0">
                <a:latin typeface="Times New Roman" pitchFamily="18" charset="0"/>
              </a:rPr>
              <a:t>N. </a:t>
            </a:r>
            <a:r>
              <a:rPr lang="hu-HU" altLang="de-DE" sz="2200" dirty="0" err="1">
                <a:latin typeface="Times New Roman" pitchFamily="18" charset="0"/>
              </a:rPr>
              <a:t>zygomaticus</a:t>
            </a:r>
            <a:r>
              <a:rPr lang="hu-HU" altLang="de-DE" sz="2200" dirty="0">
                <a:latin typeface="Times New Roman" pitchFamily="18" charset="0"/>
              </a:rPr>
              <a:t>: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R. </a:t>
            </a:r>
            <a:r>
              <a:rPr lang="hu-HU" altLang="de-DE" sz="2200" dirty="0" err="1">
                <a:solidFill>
                  <a:schemeClr val="folHlink"/>
                </a:solidFill>
                <a:latin typeface="Times New Roman" pitchFamily="18" charset="0"/>
              </a:rPr>
              <a:t>communicans</a:t>
            </a: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 cum </a:t>
            </a:r>
            <a:r>
              <a:rPr lang="hu-HU" altLang="de-DE" sz="2200" dirty="0" err="1">
                <a:solidFill>
                  <a:schemeClr val="folHlink"/>
                </a:solidFill>
                <a:latin typeface="Times New Roman" pitchFamily="18" charset="0"/>
              </a:rPr>
              <a:t>nervo</a:t>
            </a: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hu-HU" altLang="de-DE" sz="2200" dirty="0" err="1">
                <a:solidFill>
                  <a:schemeClr val="folHlink"/>
                </a:solidFill>
                <a:latin typeface="Times New Roman" pitchFamily="18" charset="0"/>
              </a:rPr>
              <a:t>lacrimali</a:t>
            </a:r>
            <a:r>
              <a:rPr lang="hu-HU" altLang="de-DE" sz="2200" dirty="0">
                <a:solidFill>
                  <a:schemeClr val="folHlink"/>
                </a:solidFill>
                <a:latin typeface="Times New Roman" pitchFamily="18" charset="0"/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>
                <a:latin typeface="Times New Roman" pitchFamily="18" charset="0"/>
              </a:rPr>
              <a:t>R. </a:t>
            </a:r>
            <a:r>
              <a:rPr lang="hu-HU" altLang="de-DE" sz="2200" dirty="0" err="1">
                <a:latin typeface="Times New Roman" pitchFamily="18" charset="0"/>
              </a:rPr>
              <a:t>zygomaticofacialis</a:t>
            </a:r>
            <a:endParaRPr lang="hu-HU" altLang="de-DE" sz="2200" dirty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hu-HU" altLang="de-DE" sz="2200" dirty="0">
                <a:latin typeface="Times New Roman" pitchFamily="18" charset="0"/>
              </a:rPr>
              <a:t>R. </a:t>
            </a:r>
            <a:r>
              <a:rPr lang="hu-HU" altLang="de-DE" sz="2200" dirty="0" err="1">
                <a:latin typeface="Times New Roman" pitchFamily="18" charset="0"/>
              </a:rPr>
              <a:t>zygomaticotemporalis</a:t>
            </a:r>
            <a:endParaRPr lang="hu-HU" altLang="de-DE" sz="22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endParaRPr lang="hu-HU" altLang="de-DE" sz="2200" dirty="0" smtClean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hu-HU" altLang="de-DE" sz="2200" dirty="0" smtClean="0">
                <a:latin typeface="Times New Roman" pitchFamily="18" charset="0"/>
              </a:rPr>
              <a:t>N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infraorbitalis</a:t>
            </a:r>
            <a:r>
              <a:rPr lang="hu-HU" altLang="de-DE" sz="2200" dirty="0">
                <a:latin typeface="Times New Roman" pitchFamily="18" charset="0"/>
              </a:rPr>
              <a:t>: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 smtClean="0">
                <a:latin typeface="Times New Roman" pitchFamily="18" charset="0"/>
              </a:rPr>
              <a:t>. </a:t>
            </a:r>
            <a:r>
              <a:rPr lang="hu-HU" altLang="de-DE" sz="2200" dirty="0" err="1" smtClean="0">
                <a:latin typeface="Times New Roman" pitchFamily="18" charset="0"/>
              </a:rPr>
              <a:t>alveolares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sup</a:t>
            </a:r>
            <a:r>
              <a:rPr lang="hu-HU" altLang="de-DE" sz="2200" dirty="0" smtClean="0">
                <a:latin typeface="Times New Roman" pitchFamily="18" charset="0"/>
              </a:rPr>
              <a:t>. post., </a:t>
            </a:r>
            <a:r>
              <a:rPr lang="hu-HU" altLang="de-DE" sz="2200" dirty="0" err="1" smtClean="0">
                <a:latin typeface="Times New Roman" pitchFamily="18" charset="0"/>
              </a:rPr>
              <a:t>medii</a:t>
            </a:r>
            <a:r>
              <a:rPr lang="hu-HU" altLang="de-DE" sz="2200" dirty="0" smtClean="0">
                <a:latin typeface="Times New Roman" pitchFamily="18" charset="0"/>
              </a:rPr>
              <a:t>, </a:t>
            </a:r>
            <a:r>
              <a:rPr lang="hu-HU" altLang="de-DE" sz="2200" dirty="0" err="1" smtClean="0">
                <a:latin typeface="Times New Roman" pitchFamily="18" charset="0"/>
              </a:rPr>
              <a:t>ant</a:t>
            </a:r>
            <a:r>
              <a:rPr lang="hu-HU" altLang="de-DE" sz="2200" dirty="0" smtClean="0">
                <a:latin typeface="Times New Roman" pitchFamily="18" charset="0"/>
              </a:rPr>
              <a:t>. – </a:t>
            </a:r>
            <a:r>
              <a:rPr lang="hu-HU" altLang="de-DE" sz="2200" dirty="0" err="1" smtClean="0">
                <a:latin typeface="Times New Roman" pitchFamily="18" charset="0"/>
              </a:rPr>
              <a:t>Plexus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dentalis</a:t>
            </a:r>
            <a:r>
              <a:rPr lang="hu-HU" altLang="de-DE" sz="2200" dirty="0" smtClean="0">
                <a:latin typeface="Times New Roman" pitchFamily="18" charset="0"/>
              </a:rPr>
              <a:t> -   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 smtClean="0">
                <a:latin typeface="Times New Roman" pitchFamily="18" charset="0"/>
              </a:rPr>
              <a:t>                                     (</a:t>
            </a: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 smtClean="0">
                <a:latin typeface="Times New Roman" pitchFamily="18" charset="0"/>
              </a:rPr>
              <a:t>. </a:t>
            </a:r>
            <a:r>
              <a:rPr lang="hu-HU" altLang="de-DE" sz="2200" dirty="0" err="1" smtClean="0">
                <a:latin typeface="Times New Roman" pitchFamily="18" charset="0"/>
              </a:rPr>
              <a:t>dentales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sup</a:t>
            </a:r>
            <a:r>
              <a:rPr lang="hu-HU" altLang="de-DE" sz="2200" dirty="0" smtClean="0">
                <a:latin typeface="Times New Roman" pitchFamily="18" charset="0"/>
              </a:rPr>
              <a:t>., </a:t>
            </a: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 smtClean="0">
                <a:latin typeface="Times New Roman" pitchFamily="18" charset="0"/>
              </a:rPr>
              <a:t>. </a:t>
            </a:r>
            <a:r>
              <a:rPr lang="hu-HU" altLang="de-DE" sz="2200" dirty="0" err="1" smtClean="0">
                <a:latin typeface="Times New Roman" pitchFamily="18" charset="0"/>
              </a:rPr>
              <a:t>gingivales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sup</a:t>
            </a:r>
            <a:r>
              <a:rPr lang="hu-HU" altLang="de-DE" sz="2200" dirty="0" smtClean="0">
                <a:latin typeface="Times New Roman" pitchFamily="18" charset="0"/>
              </a:rPr>
              <a:t>.)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 err="1" smtClean="0">
                <a:latin typeface="Times New Roman" pitchFamily="18" charset="0"/>
              </a:rPr>
              <a:t>Nach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Foramen</a:t>
            </a:r>
            <a:r>
              <a:rPr lang="hu-HU" altLang="de-DE" sz="2200" dirty="0" smtClean="0">
                <a:latin typeface="Times New Roman" pitchFamily="18" charset="0"/>
              </a:rPr>
              <a:t> </a:t>
            </a:r>
            <a:r>
              <a:rPr lang="hu-HU" altLang="de-DE" sz="2200" dirty="0" err="1" smtClean="0">
                <a:latin typeface="Times New Roman" pitchFamily="18" charset="0"/>
              </a:rPr>
              <a:t>infraorbitale</a:t>
            </a:r>
            <a:r>
              <a:rPr lang="hu-HU" altLang="de-DE" sz="2200" dirty="0" smtClean="0">
                <a:latin typeface="Times New Roman" pitchFamily="18" charset="0"/>
              </a:rPr>
              <a:t>:</a:t>
            </a:r>
            <a:endParaRPr lang="hu-HU" altLang="de-DE" sz="2200" dirty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hu-HU" altLang="de-DE" sz="2200" dirty="0" err="1" smtClean="0">
                <a:latin typeface="Times New Roman" pitchFamily="18" charset="0"/>
              </a:rPr>
              <a:t>Rr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palpebrales</a:t>
            </a:r>
            <a:r>
              <a:rPr lang="hu-HU" altLang="de-DE" sz="2200" dirty="0">
                <a:latin typeface="Times New Roman" pitchFamily="18" charset="0"/>
              </a:rPr>
              <a:t> </a:t>
            </a:r>
            <a:r>
              <a:rPr lang="hu-HU" altLang="de-DE" sz="2200" dirty="0" err="1">
                <a:latin typeface="Times New Roman" pitchFamily="18" charset="0"/>
              </a:rPr>
              <a:t>inf</a:t>
            </a:r>
            <a:r>
              <a:rPr lang="hu-HU" altLang="de-DE" sz="2200" dirty="0">
                <a:latin typeface="Times New Roman" pitchFamily="18" charset="0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hu-HU" altLang="de-DE" sz="2200" dirty="0" err="1">
                <a:latin typeface="Times New Roman" pitchFamily="18" charset="0"/>
              </a:rPr>
              <a:t>Rr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nasales</a:t>
            </a:r>
            <a:r>
              <a:rPr lang="hu-HU" altLang="de-DE" sz="2200" dirty="0">
                <a:latin typeface="Times New Roman" pitchFamily="18" charset="0"/>
              </a:rPr>
              <a:t> </a:t>
            </a:r>
            <a:r>
              <a:rPr lang="hu-HU" altLang="de-DE" sz="2200" dirty="0" err="1">
                <a:latin typeface="Times New Roman" pitchFamily="18" charset="0"/>
              </a:rPr>
              <a:t>externi</a:t>
            </a:r>
            <a:r>
              <a:rPr lang="hu-HU" altLang="de-DE" sz="2200" dirty="0">
                <a:latin typeface="Times New Roman" pitchFamily="18" charset="0"/>
              </a:rPr>
              <a:t>, </a:t>
            </a:r>
            <a:r>
              <a:rPr lang="hu-HU" altLang="de-DE" sz="2200" dirty="0" err="1">
                <a:latin typeface="Times New Roman" pitchFamily="18" charset="0"/>
              </a:rPr>
              <a:t>interni</a:t>
            </a:r>
            <a:endParaRPr lang="hu-HU" altLang="de-DE" sz="2200" dirty="0">
              <a:latin typeface="Times New Roman" pitchFamily="18" charset="0"/>
            </a:endParaRPr>
          </a:p>
          <a:p>
            <a:pPr lvl="2">
              <a:lnSpc>
                <a:spcPct val="80000"/>
              </a:lnSpc>
            </a:pPr>
            <a:r>
              <a:rPr lang="hu-HU" altLang="de-DE" sz="2200" dirty="0" err="1">
                <a:latin typeface="Times New Roman" pitchFamily="18" charset="0"/>
              </a:rPr>
              <a:t>Rr</a:t>
            </a:r>
            <a:r>
              <a:rPr lang="hu-HU" altLang="de-DE" sz="2200" dirty="0">
                <a:latin typeface="Times New Roman" pitchFamily="18" charset="0"/>
              </a:rPr>
              <a:t>. </a:t>
            </a:r>
            <a:r>
              <a:rPr lang="hu-HU" altLang="de-DE" sz="2200" dirty="0" err="1">
                <a:latin typeface="Times New Roman" pitchFamily="18" charset="0"/>
              </a:rPr>
              <a:t>labiales</a:t>
            </a:r>
            <a:r>
              <a:rPr lang="hu-HU" altLang="de-DE" sz="2200" dirty="0">
                <a:latin typeface="Times New Roman" pitchFamily="18" charset="0"/>
              </a:rPr>
              <a:t> </a:t>
            </a:r>
            <a:r>
              <a:rPr lang="hu-HU" altLang="de-DE" sz="2200" dirty="0" err="1">
                <a:latin typeface="Times New Roman" pitchFamily="18" charset="0"/>
              </a:rPr>
              <a:t>sup</a:t>
            </a:r>
            <a:r>
              <a:rPr lang="hu-HU" altLang="de-DE" sz="2200" dirty="0">
                <a:latin typeface="Times New Roman" pitchFamily="18" charset="0"/>
              </a:rPr>
              <a:t>.    </a:t>
            </a:r>
            <a:endParaRPr lang="hu-HU" altLang="de-DE" sz="22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86542"/>
            <a:ext cx="6100355" cy="287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N. </a:t>
            </a:r>
            <a:r>
              <a:rPr lang="hu-HU" sz="3200" dirty="0" err="1" smtClean="0"/>
              <a:t>mandibularis</a:t>
            </a:r>
            <a:r>
              <a:rPr lang="hu-HU" sz="3200" dirty="0" smtClean="0"/>
              <a:t> (V/3)</a:t>
            </a:r>
            <a:endParaRPr lang="hu-HU" sz="3200" dirty="0"/>
          </a:p>
        </p:txBody>
      </p:sp>
      <p:pic>
        <p:nvPicPr>
          <p:cNvPr id="3" name="Picture 4" descr="cranial nerve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1268760"/>
            <a:ext cx="6124306" cy="508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793" y="3075082"/>
            <a:ext cx="19127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 dirty="0" smtClean="0">
                <a:solidFill>
                  <a:srgbClr val="00206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auriculotemp</a:t>
            </a:r>
            <a:r>
              <a:rPr lang="hu-HU" altLang="hu-HU" sz="20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288" y="4365625"/>
            <a:ext cx="13789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 dirty="0" smtClean="0">
                <a:solidFill>
                  <a:srgbClr val="00206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lingualis</a:t>
            </a:r>
            <a:endParaRPr lang="hu-HU" altLang="hu-HU" sz="2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16172" y="5268913"/>
            <a:ext cx="19046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 dirty="0" smtClean="0">
                <a:solidFill>
                  <a:srgbClr val="002060"/>
                </a:solidFill>
                <a:latin typeface="Times New Roman" pitchFamily="18" charset="0"/>
              </a:rPr>
              <a:t>N.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alveolaris</a:t>
            </a:r>
            <a:r>
              <a:rPr lang="hu-HU" altLang="hu-HU" sz="20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hu-HU" altLang="hu-HU" sz="2000" dirty="0" err="1">
                <a:solidFill>
                  <a:srgbClr val="002060"/>
                </a:solidFill>
                <a:latin typeface="Times New Roman" pitchFamily="18" charset="0"/>
              </a:rPr>
              <a:t>inf</a:t>
            </a:r>
            <a:r>
              <a:rPr lang="hu-HU" altLang="hu-HU" sz="20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07704" y="3357563"/>
            <a:ext cx="64817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1716087" y="4468019"/>
            <a:ext cx="3541801" cy="102394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2262435" y="4869160"/>
            <a:ext cx="2813621" cy="59977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90793" y="3791353"/>
            <a:ext cx="1928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FF0000"/>
                </a:solidFill>
              </a:rPr>
              <a:t>Motorische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Fasern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2119078" y="3791353"/>
            <a:ext cx="3138810" cy="20328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542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r>
              <a:rPr lang="hu-HU" altLang="de-DE" sz="3600" dirty="0" smtClean="0"/>
              <a:t>N. </a:t>
            </a:r>
            <a:r>
              <a:rPr lang="hu-HU" altLang="de-DE" sz="3600" dirty="0" err="1" smtClean="0"/>
              <a:t>mandibularis</a:t>
            </a:r>
            <a:r>
              <a:rPr lang="hu-HU" altLang="de-DE" sz="3600" dirty="0" smtClean="0"/>
              <a:t> (V/3)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820150" cy="5904755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marL="609600" indent="-609600"/>
            <a:r>
              <a:rPr lang="hu-HU" altLang="de-DE" sz="2400" b="1" dirty="0" err="1" smtClean="0">
                <a:latin typeface="Times New Roman" pitchFamily="18" charset="0"/>
              </a:rPr>
              <a:t>Funktion</a:t>
            </a:r>
            <a:r>
              <a:rPr lang="hu-HU" altLang="de-DE" sz="2400" dirty="0" smtClean="0">
                <a:latin typeface="Times New Roman" pitchFamily="18" charset="0"/>
              </a:rPr>
              <a:t>: </a:t>
            </a:r>
            <a:r>
              <a:rPr lang="hu-HU" altLang="de-DE" sz="2400" dirty="0" err="1" smtClean="0">
                <a:latin typeface="Times New Roman" pitchFamily="18" charset="0"/>
              </a:rPr>
              <a:t>gemischt</a:t>
            </a:r>
            <a:r>
              <a:rPr lang="hu-HU" altLang="de-DE" sz="2400" dirty="0" smtClean="0">
                <a:latin typeface="Times New Roman" pitchFamily="18" charset="0"/>
              </a:rPr>
              <a:t>: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motorisch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Muskeln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aus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dem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ersten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FF3300"/>
                </a:solidFill>
                <a:latin typeface="Times New Roman" pitchFamily="18" charset="0"/>
              </a:rPr>
              <a:t>Kiemenbogen</a:t>
            </a:r>
            <a:r>
              <a:rPr lang="hu-HU" altLang="de-DE" sz="2400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400" dirty="0" smtClean="0">
                <a:latin typeface="Times New Roman" pitchFamily="18" charset="0"/>
              </a:rPr>
              <a:t>und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sensibel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: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Gesicht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Unterlippe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Ohr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Schleimhaut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 der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Zunge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Mundhöhle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untere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Zähne</a:t>
            </a:r>
            <a:r>
              <a:rPr lang="hu-HU" altLang="de-DE" sz="2400" dirty="0" smtClean="0">
                <a:solidFill>
                  <a:srgbClr val="0099FF"/>
                </a:solidFill>
                <a:latin typeface="Times New Roman" pitchFamily="18" charset="0"/>
              </a:rPr>
              <a:t>, </a:t>
            </a:r>
            <a:r>
              <a:rPr lang="hu-HU" altLang="de-DE" sz="2400" dirty="0" err="1" smtClean="0">
                <a:solidFill>
                  <a:srgbClr val="0099FF"/>
                </a:solidFill>
                <a:latin typeface="Times New Roman" pitchFamily="18" charset="0"/>
              </a:rPr>
              <a:t>Gingiva</a:t>
            </a:r>
            <a:endParaRPr lang="hu-HU" altLang="de-DE" sz="2400" dirty="0" smtClean="0">
              <a:solidFill>
                <a:srgbClr val="0099FF"/>
              </a:solidFill>
              <a:latin typeface="Times New Roman" pitchFamily="18" charset="0"/>
            </a:endParaRPr>
          </a:p>
          <a:p>
            <a:pPr marL="609600" indent="-609600"/>
            <a:r>
              <a:rPr lang="hu-HU" altLang="de-DE" sz="2400" b="1" dirty="0" err="1" smtClean="0">
                <a:latin typeface="Times New Roman" pitchFamily="18" charset="0"/>
              </a:rPr>
              <a:t>Verlauf</a:t>
            </a:r>
            <a:r>
              <a:rPr lang="hu-HU" altLang="de-DE" sz="2400" dirty="0" smtClean="0">
                <a:latin typeface="Times New Roman" pitchFamily="18" charset="0"/>
              </a:rPr>
              <a:t>:  </a:t>
            </a:r>
            <a:r>
              <a:rPr lang="hu-HU" altLang="de-DE" sz="2400" dirty="0" err="1" smtClean="0">
                <a:latin typeface="Times New Roman" pitchFamily="18" charset="0"/>
              </a:rPr>
              <a:t>Foramen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  <a:r>
              <a:rPr lang="hu-HU" altLang="de-DE" sz="2400" dirty="0" err="1" smtClean="0">
                <a:latin typeface="Times New Roman" pitchFamily="18" charset="0"/>
              </a:rPr>
              <a:t>ovale</a:t>
            </a:r>
            <a:r>
              <a:rPr lang="hu-HU" altLang="de-DE" sz="2400" dirty="0" smtClean="0">
                <a:latin typeface="Times New Roman" pitchFamily="18" charset="0"/>
              </a:rPr>
              <a:t>   	                   Fossa </a:t>
            </a:r>
            <a:r>
              <a:rPr lang="hu-HU" altLang="de-DE" sz="2400" dirty="0" err="1" smtClean="0">
                <a:latin typeface="Times New Roman" pitchFamily="18" charset="0"/>
              </a:rPr>
              <a:t>infratemporalis</a:t>
            </a:r>
            <a:endParaRPr lang="hu-HU" altLang="de-DE" sz="2400" dirty="0" smtClean="0">
              <a:latin typeface="Times New Roman" pitchFamily="18" charset="0"/>
            </a:endParaRPr>
          </a:p>
          <a:p>
            <a:pPr marL="609600" indent="-609600"/>
            <a:r>
              <a:rPr lang="hu-HU" altLang="de-DE" sz="2400" b="1" dirty="0" err="1" smtClean="0">
                <a:latin typeface="Times New Roman" pitchFamily="18" charset="0"/>
              </a:rPr>
              <a:t>Rami</a:t>
            </a:r>
            <a:r>
              <a:rPr lang="hu-HU" altLang="de-DE" sz="2400" dirty="0" smtClean="0">
                <a:latin typeface="Times New Roman" pitchFamily="18" charset="0"/>
              </a:rPr>
              <a:t>: </a:t>
            </a: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R. </a:t>
            </a:r>
            <a:r>
              <a:rPr lang="hu-HU" altLang="de-DE" sz="2000" dirty="0" err="1" smtClean="0">
                <a:latin typeface="Times New Roman" pitchFamily="18" charset="0"/>
              </a:rPr>
              <a:t>meningeus</a:t>
            </a:r>
            <a:r>
              <a:rPr lang="hu-HU" altLang="de-DE" sz="2000" dirty="0" smtClean="0">
                <a:latin typeface="Times New Roman" pitchFamily="18" charset="0"/>
              </a:rPr>
              <a:t>: mit der A. </a:t>
            </a:r>
            <a:r>
              <a:rPr lang="hu-HU" altLang="de-DE" sz="2000" dirty="0" err="1" smtClean="0">
                <a:latin typeface="Times New Roman" pitchFamily="18" charset="0"/>
              </a:rPr>
              <a:t>meningea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media</a:t>
            </a:r>
            <a:r>
              <a:rPr lang="hu-HU" altLang="de-DE" sz="2000" dirty="0" smtClean="0">
                <a:latin typeface="Times New Roman" pitchFamily="18" charset="0"/>
              </a:rPr>
              <a:t>) </a:t>
            </a:r>
            <a:r>
              <a:rPr lang="hu-HU" altLang="de-DE" sz="2000" dirty="0" err="1" smtClean="0">
                <a:latin typeface="Times New Roman" pitchFamily="18" charset="0"/>
              </a:rPr>
              <a:t>durch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Foramen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spinosus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zurück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hu-HU" altLang="de-DE" sz="2400" dirty="0" smtClean="0">
                <a:latin typeface="Times New Roman" pitchFamily="18" charset="0"/>
              </a:rPr>
              <a:t>   </a:t>
            </a:r>
            <a:r>
              <a:rPr lang="hu-HU" altLang="de-DE" sz="2200" b="1" dirty="0" err="1" smtClean="0">
                <a:solidFill>
                  <a:srgbClr val="FF3300"/>
                </a:solidFill>
                <a:latin typeface="Times New Roman" pitchFamily="18" charset="0"/>
              </a:rPr>
              <a:t>Vorderer</a:t>
            </a:r>
            <a:r>
              <a:rPr lang="hu-HU" altLang="de-DE" sz="22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200" b="1" dirty="0" err="1" smtClean="0">
                <a:solidFill>
                  <a:srgbClr val="FF3300"/>
                </a:solidFill>
                <a:latin typeface="Times New Roman" pitchFamily="18" charset="0"/>
              </a:rPr>
              <a:t>motorischer</a:t>
            </a:r>
            <a:r>
              <a:rPr lang="hu-HU" altLang="de-DE" sz="22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hu-HU" altLang="de-DE" sz="2200" b="1" dirty="0" err="1" smtClean="0">
                <a:solidFill>
                  <a:srgbClr val="FF3300"/>
                </a:solidFill>
                <a:latin typeface="Times New Roman" pitchFamily="18" charset="0"/>
              </a:rPr>
              <a:t>Stamm</a:t>
            </a:r>
            <a:r>
              <a:rPr lang="hu-HU" altLang="de-DE" sz="2200" b="1" dirty="0" smtClean="0">
                <a:solidFill>
                  <a:srgbClr val="FF3300"/>
                </a:solidFill>
                <a:latin typeface="Times New Roman" pitchFamily="18" charset="0"/>
              </a:rPr>
              <a:t>:</a:t>
            </a:r>
            <a:endParaRPr lang="hu-HU" altLang="de-DE" sz="2000" b="1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massetericus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err="1" smtClean="0">
                <a:latin typeface="Times New Roman" pitchFamily="18" charset="0"/>
              </a:rPr>
              <a:t>Nn</a:t>
            </a:r>
            <a:r>
              <a:rPr lang="hu-HU" altLang="de-DE" sz="2000" dirty="0" smtClean="0">
                <a:latin typeface="Times New Roman" pitchFamily="18" charset="0"/>
              </a:rPr>
              <a:t>. </a:t>
            </a:r>
            <a:r>
              <a:rPr lang="hu-HU" altLang="de-DE" sz="2000" dirty="0" err="1" smtClean="0">
                <a:latin typeface="Times New Roman" pitchFamily="18" charset="0"/>
              </a:rPr>
              <a:t>temporales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profundi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pterygoideus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lateralis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pterygoideus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medialis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musculi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tensoris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veli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palatini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latin typeface="Times New Roman" pitchFamily="18" charset="0"/>
              </a:rPr>
              <a:t>musculi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tensoris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tympani</a:t>
            </a:r>
            <a:endParaRPr lang="hu-HU" altLang="de-DE" sz="2000" dirty="0" smtClean="0">
              <a:latin typeface="Times New Roman" pitchFamily="18" charset="0"/>
            </a:endParaRPr>
          </a:p>
          <a:p>
            <a:pPr marL="990600" lvl="1" indent="-533400"/>
            <a:r>
              <a:rPr lang="hu-HU" altLang="de-DE" sz="2000" dirty="0" smtClean="0">
                <a:solidFill>
                  <a:srgbClr val="0099FF"/>
                </a:solidFill>
                <a:latin typeface="Times New Roman" pitchFamily="18" charset="0"/>
              </a:rPr>
              <a:t>N. </a:t>
            </a:r>
            <a:r>
              <a:rPr lang="hu-HU" altLang="de-DE" sz="2000" dirty="0" err="1" smtClean="0">
                <a:solidFill>
                  <a:srgbClr val="0099FF"/>
                </a:solidFill>
                <a:latin typeface="Times New Roman" pitchFamily="18" charset="0"/>
              </a:rPr>
              <a:t>buccalis</a:t>
            </a:r>
            <a:r>
              <a:rPr lang="hu-HU" altLang="de-DE" sz="2000" dirty="0" smtClean="0">
                <a:solidFill>
                  <a:srgbClr val="0099FF"/>
                </a:solidFill>
                <a:latin typeface="Times New Roman" pitchFamily="18" charset="0"/>
              </a:rPr>
              <a:t> – </a:t>
            </a:r>
            <a:r>
              <a:rPr lang="hu-HU" altLang="de-DE" sz="2000" dirty="0" err="1" smtClean="0">
                <a:latin typeface="Times New Roman" pitchFamily="18" charset="0"/>
              </a:rPr>
              <a:t>er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zieht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zw</a:t>
            </a:r>
            <a:r>
              <a:rPr lang="hu-HU" altLang="de-DE" sz="2000" dirty="0" smtClean="0">
                <a:latin typeface="Times New Roman" pitchFamily="18" charset="0"/>
              </a:rPr>
              <a:t>. den 2 </a:t>
            </a:r>
            <a:r>
              <a:rPr lang="hu-HU" altLang="de-DE" sz="2000" dirty="0" err="1" smtClean="0">
                <a:latin typeface="Times New Roman" pitchFamily="18" charset="0"/>
              </a:rPr>
              <a:t>Köpfen</a:t>
            </a:r>
            <a:r>
              <a:rPr lang="hu-HU" altLang="de-DE" sz="2000" dirty="0" smtClean="0">
                <a:latin typeface="Times New Roman" pitchFamily="18" charset="0"/>
              </a:rPr>
              <a:t> des M. </a:t>
            </a:r>
            <a:r>
              <a:rPr lang="hu-HU" altLang="de-DE" sz="2000" dirty="0" err="1" smtClean="0">
                <a:latin typeface="Times New Roman" pitchFamily="18" charset="0"/>
              </a:rPr>
              <a:t>pterygoideus</a:t>
            </a:r>
            <a:r>
              <a:rPr lang="hu-HU" altLang="de-DE" sz="2000" dirty="0" smtClean="0">
                <a:latin typeface="Times New Roman" pitchFamily="18" charset="0"/>
              </a:rPr>
              <a:t> lat., </a:t>
            </a:r>
            <a:r>
              <a:rPr lang="hu-HU" altLang="de-DE" sz="2000" dirty="0" err="1" smtClean="0">
                <a:latin typeface="Times New Roman" pitchFamily="18" charset="0"/>
              </a:rPr>
              <a:t>nach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unten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zum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Mundwinkel</a:t>
            </a:r>
            <a:r>
              <a:rPr lang="hu-HU" altLang="de-DE" sz="2000" dirty="0" smtClean="0">
                <a:latin typeface="Times New Roman" pitchFamily="18" charset="0"/>
              </a:rPr>
              <a:t>, </a:t>
            </a:r>
            <a:r>
              <a:rPr lang="hu-HU" altLang="de-DE" sz="2000" dirty="0" err="1" smtClean="0">
                <a:latin typeface="Times New Roman" pitchFamily="18" charset="0"/>
              </a:rPr>
              <a:t>Versorgt</a:t>
            </a:r>
            <a:r>
              <a:rPr lang="hu-HU" altLang="de-DE" sz="2000" dirty="0" smtClean="0">
                <a:latin typeface="Times New Roman" pitchFamily="18" charset="0"/>
              </a:rPr>
              <a:t>: </a:t>
            </a:r>
            <a:r>
              <a:rPr lang="hu-HU" altLang="de-DE" sz="2000" dirty="0" err="1" smtClean="0">
                <a:latin typeface="Times New Roman" pitchFamily="18" charset="0"/>
              </a:rPr>
              <a:t>Schleimhaut</a:t>
            </a:r>
            <a:r>
              <a:rPr lang="hu-HU" altLang="de-DE" sz="2000" dirty="0" smtClean="0">
                <a:latin typeface="Times New Roman" pitchFamily="18" charset="0"/>
              </a:rPr>
              <a:t> der </a:t>
            </a:r>
            <a:r>
              <a:rPr lang="hu-HU" altLang="de-DE" sz="2000" dirty="0" err="1" smtClean="0">
                <a:latin typeface="Times New Roman" pitchFamily="18" charset="0"/>
              </a:rPr>
              <a:t>Wange</a:t>
            </a:r>
            <a:r>
              <a:rPr lang="hu-HU" altLang="de-DE" sz="2000" dirty="0" smtClean="0">
                <a:latin typeface="Times New Roman" pitchFamily="18" charset="0"/>
              </a:rPr>
              <a:t>, </a:t>
            </a:r>
            <a:r>
              <a:rPr lang="hu-HU" altLang="de-DE" sz="2000" dirty="0" err="1" smtClean="0">
                <a:latin typeface="Times New Roman" pitchFamily="18" charset="0"/>
              </a:rPr>
              <a:t>Gingiva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bei</a:t>
            </a:r>
            <a:r>
              <a:rPr lang="hu-HU" altLang="de-DE" sz="2000" dirty="0" smtClean="0">
                <a:latin typeface="Times New Roman" pitchFamily="18" charset="0"/>
              </a:rPr>
              <a:t> den </a:t>
            </a:r>
            <a:r>
              <a:rPr lang="hu-HU" altLang="de-DE" sz="2000" dirty="0" err="1" smtClean="0">
                <a:latin typeface="Times New Roman" pitchFamily="18" charset="0"/>
              </a:rPr>
              <a:t>Prämolaren</a:t>
            </a:r>
            <a:r>
              <a:rPr lang="hu-HU" altLang="de-DE" sz="2000" dirty="0" smtClean="0">
                <a:latin typeface="Times New Roman" pitchFamily="18" charset="0"/>
              </a:rPr>
              <a:t> und 1. </a:t>
            </a:r>
            <a:r>
              <a:rPr lang="hu-HU" altLang="de-DE" sz="2000" dirty="0" err="1" smtClean="0">
                <a:latin typeface="Times New Roman" pitchFamily="18" charset="0"/>
              </a:rPr>
              <a:t>Molare</a:t>
            </a:r>
            <a:r>
              <a:rPr lang="hu-HU" altLang="de-DE" sz="2000" dirty="0" smtClean="0">
                <a:latin typeface="Times New Roman" pitchFamily="18" charset="0"/>
              </a:rPr>
              <a:t>)  </a:t>
            </a:r>
            <a:endParaRPr lang="hu-HU" altLang="de-DE" sz="2000" dirty="0" smtClean="0">
              <a:solidFill>
                <a:srgbClr val="0099FF"/>
              </a:solidFill>
              <a:latin typeface="Times New Roman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779912" y="2132856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 flipH="1">
            <a:off x="5435600" y="5661025"/>
            <a:ext cx="5048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5860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r>
              <a:rPr lang="hu-HU" altLang="de-DE" sz="3600" dirty="0" smtClean="0"/>
              <a:t>N. </a:t>
            </a:r>
            <a:r>
              <a:rPr lang="hu-HU" altLang="de-DE" sz="3600" dirty="0" err="1" smtClean="0"/>
              <a:t>mandibularis</a:t>
            </a:r>
            <a:r>
              <a:rPr lang="hu-HU" altLang="de-DE" sz="3600" dirty="0" smtClean="0"/>
              <a:t> (V/3)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2400" b="1" dirty="0" smtClean="0">
                <a:solidFill>
                  <a:srgbClr val="0099FF"/>
                </a:solidFill>
                <a:latin typeface="Times New Roman" pitchFamily="18" charset="0"/>
              </a:rPr>
              <a:t>Hinterer sensibler Stamm</a:t>
            </a:r>
            <a:r>
              <a:rPr lang="de-DE" altLang="de-DE" sz="2400" b="1" dirty="0" smtClean="0">
                <a:latin typeface="Times New Roman" pitchFamily="18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de-DE" altLang="de-DE" sz="2000" dirty="0" smtClean="0">
                <a:latin typeface="Times New Roman" pitchFamily="18" charset="0"/>
              </a:rPr>
              <a:t>N. </a:t>
            </a:r>
            <a:r>
              <a:rPr lang="de-DE" altLang="de-DE" sz="2000" dirty="0" err="1" smtClean="0">
                <a:latin typeface="Times New Roman" pitchFamily="18" charset="0"/>
              </a:rPr>
              <a:t>auriculotemporalis</a:t>
            </a:r>
            <a:r>
              <a:rPr lang="de-DE" altLang="de-DE" sz="2000" dirty="0" smtClean="0">
                <a:latin typeface="Times New Roman" pitchFamily="18" charset="0"/>
              </a:rPr>
              <a:t>             </a:t>
            </a:r>
            <a:r>
              <a:rPr lang="de-DE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Ggl</a:t>
            </a:r>
            <a:r>
              <a:rPr lang="de-DE" altLang="de-DE" sz="2000" b="1" dirty="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r>
              <a:rPr lang="de-DE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oticum</a:t>
            </a:r>
            <a:r>
              <a:rPr lang="de-DE" altLang="de-DE" sz="2000" dirty="0" smtClean="0">
                <a:latin typeface="Times New Roman" pitchFamily="18" charset="0"/>
              </a:rPr>
              <a:t>           </a:t>
            </a: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petrosus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minor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R. </a:t>
            </a: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communicans</a:t>
            </a: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 cum </a:t>
            </a: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nervo</a:t>
            </a: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 VII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auriculares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ant</a:t>
            </a:r>
            <a:r>
              <a:rPr lang="de-DE" altLang="de-DE" sz="1800" dirty="0" smtClean="0">
                <a:latin typeface="Times New Roman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meatus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acustici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externi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membranae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tympani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parotidei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articulares</a:t>
            </a:r>
            <a:r>
              <a:rPr lang="de-DE" altLang="de-DE" sz="1800" dirty="0" smtClean="0">
                <a:latin typeface="Times New Roman" pitchFamily="18" charset="0"/>
              </a:rPr>
              <a:t> 					</a:t>
            </a:r>
            <a:r>
              <a:rPr lang="de-DE" altLang="de-DE" sz="1800" b="1" dirty="0" smtClean="0">
                <a:latin typeface="Times New Roman" pitchFamily="18" charset="0"/>
              </a:rPr>
              <a:t>N. VII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temporales </a:t>
            </a:r>
            <a:r>
              <a:rPr lang="de-DE" altLang="de-DE" sz="1800" dirty="0" err="1" smtClean="0">
                <a:latin typeface="Times New Roman" pitchFamily="18" charset="0"/>
              </a:rPr>
              <a:t>superficiales</a:t>
            </a:r>
            <a:r>
              <a:rPr lang="de-DE" altLang="de-DE" sz="1800" dirty="0" smtClean="0">
                <a:latin typeface="Times New Roman" pitchFamily="18" charset="0"/>
              </a:rPr>
              <a:t> 			</a:t>
            </a:r>
            <a:endParaRPr lang="de-DE" altLang="de-DE" sz="1800" b="1" dirty="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de-DE" altLang="de-DE" sz="2000" dirty="0" smtClean="0">
                <a:latin typeface="Times New Roman" pitchFamily="18" charset="0"/>
              </a:rPr>
              <a:t>N. </a:t>
            </a:r>
            <a:r>
              <a:rPr lang="de-DE" altLang="de-DE" sz="2000" dirty="0" err="1" smtClean="0">
                <a:latin typeface="Times New Roman" pitchFamily="18" charset="0"/>
              </a:rPr>
              <a:t>lingualis</a:t>
            </a:r>
            <a:r>
              <a:rPr lang="de-DE" altLang="de-DE" sz="2000" dirty="0" smtClean="0">
                <a:latin typeface="Times New Roman" pitchFamily="18" charset="0"/>
              </a:rPr>
              <a:t>	       </a:t>
            </a:r>
            <a:r>
              <a:rPr lang="de-DE" altLang="de-DE" sz="2000" b="1" dirty="0" err="1" smtClean="0">
                <a:solidFill>
                  <a:schemeClr val="folHlink"/>
                </a:solidFill>
                <a:latin typeface="Times New Roman" pitchFamily="18" charset="0"/>
              </a:rPr>
              <a:t>Ggl</a:t>
            </a:r>
            <a:r>
              <a:rPr lang="de-DE" altLang="de-DE" sz="2000" b="1" dirty="0" smtClean="0">
                <a:solidFill>
                  <a:schemeClr val="folHlink"/>
                </a:solidFill>
                <a:latin typeface="Times New Roman" pitchFamily="18" charset="0"/>
              </a:rPr>
              <a:t>. submandibulare        </a:t>
            </a:r>
            <a:r>
              <a:rPr lang="de-DE" altLang="de-DE" sz="1800" dirty="0" err="1" smtClean="0">
                <a:latin typeface="Times New Roman" pitchFamily="18" charset="0"/>
              </a:rPr>
              <a:t>chorda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tympani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isthmi</a:t>
            </a:r>
            <a:r>
              <a:rPr lang="de-DE" altLang="de-DE" sz="1800" dirty="0" smtClean="0">
                <a:latin typeface="Times New Roman" pitchFamily="18" charset="0"/>
              </a:rPr>
              <a:t> </a:t>
            </a:r>
            <a:r>
              <a:rPr lang="de-DE" altLang="de-DE" sz="1800" dirty="0" err="1" smtClean="0">
                <a:latin typeface="Times New Roman" pitchFamily="18" charset="0"/>
              </a:rPr>
              <a:t>faucium</a:t>
            </a:r>
            <a:r>
              <a:rPr lang="hu-HU" altLang="de-DE" sz="1800" dirty="0" smtClean="0">
                <a:latin typeface="Times New Roman" pitchFamily="18" charset="0"/>
              </a:rPr>
              <a:t> (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tonsillares</a:t>
            </a:r>
            <a:r>
              <a:rPr lang="hu-HU" altLang="de-DE" sz="1800" dirty="0" smtClean="0">
                <a:latin typeface="Times New Roman" pitchFamily="18" charset="0"/>
              </a:rPr>
              <a:t>)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latin typeface="Times New Roman" pitchFamily="18" charset="0"/>
              </a:rPr>
              <a:t>Rr</a:t>
            </a:r>
            <a:r>
              <a:rPr lang="de-DE" altLang="de-DE" sz="1800" dirty="0" smtClean="0"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latin typeface="Times New Roman" pitchFamily="18" charset="0"/>
              </a:rPr>
              <a:t>linguales</a:t>
            </a:r>
            <a:r>
              <a:rPr lang="de-DE" altLang="de-DE" sz="1800" dirty="0" smtClean="0">
                <a:latin typeface="Times New Roman" pitchFamily="18" charset="0"/>
              </a:rPr>
              <a:t> (vorderes </a:t>
            </a:r>
            <a:r>
              <a:rPr lang="hu-HU" altLang="de-DE" sz="1800" dirty="0" smtClean="0">
                <a:latin typeface="Times New Roman" pitchFamily="18" charset="0"/>
              </a:rPr>
              <a:t>Z</a:t>
            </a:r>
            <a:r>
              <a:rPr lang="de-DE" altLang="de-DE" sz="1800" dirty="0" err="1" smtClean="0">
                <a:latin typeface="Times New Roman" pitchFamily="18" charset="0"/>
              </a:rPr>
              <a:t>weidrittel</a:t>
            </a:r>
            <a:r>
              <a:rPr lang="de-DE" altLang="de-DE" sz="1800" dirty="0" smtClean="0">
                <a:latin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sublingualis</a:t>
            </a:r>
            <a:endParaRPr lang="de-DE" altLang="de-DE" sz="1800" dirty="0" smtClean="0"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Rr</a:t>
            </a:r>
            <a:r>
              <a:rPr lang="de-DE" altLang="de-DE" sz="1800" dirty="0" smtClean="0">
                <a:solidFill>
                  <a:schemeClr val="folHlink"/>
                </a:solidFill>
                <a:latin typeface="Times New Roman" pitchFamily="18" charset="0"/>
              </a:rPr>
              <a:t>. </a:t>
            </a:r>
            <a:r>
              <a:rPr lang="de-DE" altLang="de-DE" sz="1800" dirty="0" err="1" smtClean="0">
                <a:solidFill>
                  <a:schemeClr val="folHlink"/>
                </a:solidFill>
                <a:latin typeface="Times New Roman" pitchFamily="18" charset="0"/>
              </a:rPr>
              <a:t>ganglionares</a:t>
            </a:r>
            <a:endParaRPr lang="de-DE" altLang="de-DE" sz="1800" dirty="0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de-DE" altLang="de-DE" sz="2000" dirty="0" smtClean="0">
                <a:latin typeface="Times New Roman" pitchFamily="18" charset="0"/>
              </a:rPr>
              <a:t>N. </a:t>
            </a:r>
            <a:r>
              <a:rPr lang="de-DE" altLang="de-DE" sz="2000" dirty="0" err="1" smtClean="0">
                <a:latin typeface="Times New Roman" pitchFamily="18" charset="0"/>
              </a:rPr>
              <a:t>alveolaris</a:t>
            </a:r>
            <a:r>
              <a:rPr lang="de-DE" altLang="de-DE" sz="2000" dirty="0" smtClean="0">
                <a:latin typeface="Times New Roman" pitchFamily="18" charset="0"/>
              </a:rPr>
              <a:t> inferior 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mylohyoideus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  (M. </a:t>
            </a:r>
            <a:r>
              <a:rPr lang="hu-HU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mylohyoideus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 und V. </a:t>
            </a:r>
            <a:r>
              <a:rPr lang="hu-HU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ant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. M. </a:t>
            </a:r>
            <a:r>
              <a:rPr lang="hu-HU" altLang="de-DE" sz="1800" dirty="0" err="1" smtClean="0">
                <a:solidFill>
                  <a:srgbClr val="FF3300"/>
                </a:solidFill>
                <a:latin typeface="Times New Roman" pitchFamily="18" charset="0"/>
              </a:rPr>
              <a:t>digastrici</a:t>
            </a:r>
            <a:r>
              <a:rPr lang="hu-HU" altLang="de-DE" sz="1800" dirty="0" smtClean="0">
                <a:solidFill>
                  <a:srgbClr val="FF3300"/>
                </a:solidFill>
                <a:latin typeface="Times New Roman" pitchFamily="18" charset="0"/>
              </a:rPr>
              <a:t>)</a:t>
            </a:r>
            <a:endParaRPr lang="de-DE" altLang="de-DE" sz="18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Plexus </a:t>
            </a:r>
            <a:r>
              <a:rPr lang="de-DE" altLang="de-DE" sz="1800" dirty="0" err="1" smtClean="0">
                <a:latin typeface="Times New Roman" pitchFamily="18" charset="0"/>
              </a:rPr>
              <a:t>dentalis</a:t>
            </a:r>
            <a:r>
              <a:rPr lang="de-DE" altLang="de-DE" sz="1800" dirty="0" smtClean="0">
                <a:latin typeface="Times New Roman" pitchFamily="18" charset="0"/>
              </a:rPr>
              <a:t> inferior</a:t>
            </a:r>
            <a:r>
              <a:rPr lang="hu-HU" altLang="de-DE" sz="1800" dirty="0" smtClean="0">
                <a:latin typeface="Times New Roman" pitchFamily="18" charset="0"/>
              </a:rPr>
              <a:t> :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dentales</a:t>
            </a:r>
            <a:r>
              <a:rPr lang="hu-HU" altLang="de-DE" sz="1800" dirty="0" smtClean="0">
                <a:latin typeface="Times New Roman" pitchFamily="18" charset="0"/>
              </a:rPr>
              <a:t> </a:t>
            </a:r>
            <a:r>
              <a:rPr lang="hu-HU" altLang="de-DE" sz="1800" dirty="0" err="1" smtClean="0">
                <a:latin typeface="Times New Roman" pitchFamily="18" charset="0"/>
              </a:rPr>
              <a:t>inf</a:t>
            </a:r>
            <a:r>
              <a:rPr lang="hu-HU" altLang="de-DE" sz="1800" dirty="0" smtClean="0">
                <a:latin typeface="Times New Roman" pitchFamily="18" charset="0"/>
              </a:rPr>
              <a:t>.,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gingivales</a:t>
            </a:r>
            <a:r>
              <a:rPr lang="hu-HU" altLang="de-DE" sz="1800" dirty="0" smtClean="0">
                <a:latin typeface="Times New Roman" pitchFamily="18" charset="0"/>
              </a:rPr>
              <a:t> </a:t>
            </a:r>
            <a:r>
              <a:rPr lang="hu-HU" altLang="de-DE" sz="1800" dirty="0" err="1" smtClean="0">
                <a:latin typeface="Times New Roman" pitchFamily="18" charset="0"/>
              </a:rPr>
              <a:t>inf</a:t>
            </a:r>
            <a:r>
              <a:rPr lang="hu-HU" altLang="de-DE" sz="1800" dirty="0" smtClean="0">
                <a:latin typeface="Times New Roman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de-DE" altLang="de-DE" sz="1800" dirty="0" smtClean="0">
                <a:latin typeface="Times New Roman" pitchFamily="18" charset="0"/>
              </a:rPr>
              <a:t>N. </a:t>
            </a:r>
            <a:r>
              <a:rPr lang="de-DE" altLang="de-DE" sz="1800" dirty="0" err="1" smtClean="0">
                <a:latin typeface="Times New Roman" pitchFamily="18" charset="0"/>
              </a:rPr>
              <a:t>mentalis</a:t>
            </a:r>
            <a:r>
              <a:rPr lang="hu-HU" altLang="de-DE" sz="1800" dirty="0" smtClean="0">
                <a:latin typeface="Times New Roman" pitchFamily="18" charset="0"/>
              </a:rPr>
              <a:t>: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mentales</a:t>
            </a:r>
            <a:r>
              <a:rPr lang="hu-HU" altLang="de-DE" sz="1800" dirty="0" smtClean="0">
                <a:latin typeface="Times New Roman" pitchFamily="18" charset="0"/>
              </a:rPr>
              <a:t>, </a:t>
            </a:r>
            <a:r>
              <a:rPr lang="hu-HU" altLang="de-DE" sz="1800" dirty="0" err="1" smtClean="0">
                <a:latin typeface="Times New Roman" pitchFamily="18" charset="0"/>
              </a:rPr>
              <a:t>Rr</a:t>
            </a:r>
            <a:r>
              <a:rPr lang="hu-HU" altLang="de-DE" sz="1800" dirty="0" smtClean="0">
                <a:latin typeface="Times New Roman" pitchFamily="18" charset="0"/>
              </a:rPr>
              <a:t>. </a:t>
            </a:r>
            <a:r>
              <a:rPr lang="hu-HU" altLang="de-DE" sz="1800" dirty="0" err="1" smtClean="0">
                <a:latin typeface="Times New Roman" pitchFamily="18" charset="0"/>
              </a:rPr>
              <a:t>labiales</a:t>
            </a:r>
            <a:r>
              <a:rPr lang="hu-HU" altLang="de-DE" sz="1800" dirty="0" smtClean="0">
                <a:latin typeface="Times New Roman" pitchFamily="18" charset="0"/>
              </a:rPr>
              <a:t> </a:t>
            </a:r>
            <a:r>
              <a:rPr lang="hu-HU" altLang="de-DE" sz="1800" dirty="0" err="1" smtClean="0">
                <a:latin typeface="Times New Roman" pitchFamily="18" charset="0"/>
              </a:rPr>
              <a:t>inf</a:t>
            </a:r>
            <a:r>
              <a:rPr lang="hu-HU" altLang="de-DE" sz="1800" dirty="0" smtClean="0">
                <a:latin typeface="Times New Roman" pitchFamily="18" charset="0"/>
              </a:rPr>
              <a:t>.</a:t>
            </a:r>
            <a:endParaRPr lang="de-DE" altLang="de-DE" sz="1800" dirty="0" smtClean="0">
              <a:latin typeface="Times New Roman" pitchFamily="18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3563938" y="1557338"/>
            <a:ext cx="6477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5651500" y="1557338"/>
            <a:ext cx="576263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885113" y="47625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b="1"/>
              <a:t>N. IX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43663" y="908050"/>
            <a:ext cx="1631950" cy="3667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/>
              <a:t>N. </a:t>
            </a:r>
            <a:r>
              <a:rPr lang="hu-HU" altLang="de-DE" sz="1800" dirty="0" err="1"/>
              <a:t>tympanicus</a:t>
            </a:r>
            <a:endParaRPr lang="hu-HU" altLang="de-DE" sz="1800" dirty="0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6948488" y="1196975"/>
            <a:ext cx="288925" cy="2159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 flipV="1">
            <a:off x="6804025" y="1700213"/>
            <a:ext cx="360363" cy="287337"/>
          </a:xfrm>
          <a:prstGeom prst="line">
            <a:avLst/>
          </a:prstGeom>
          <a:noFill/>
          <a:ln w="28575">
            <a:solidFill>
              <a:srgbClr val="EFD515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6227763" y="1989138"/>
            <a:ext cx="2305050" cy="366712"/>
          </a:xfrm>
          <a:prstGeom prst="rect">
            <a:avLst/>
          </a:prstGeom>
          <a:solidFill>
            <a:srgbClr val="EFD51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/>
              <a:t>Pl. </a:t>
            </a:r>
            <a:r>
              <a:rPr lang="hu-HU" altLang="de-DE" sz="1800" dirty="0" err="1"/>
              <a:t>caroticus</a:t>
            </a:r>
            <a:r>
              <a:rPr lang="hu-HU" altLang="de-DE" sz="1800" dirty="0"/>
              <a:t> </a:t>
            </a:r>
            <a:r>
              <a:rPr lang="hu-HU" altLang="de-DE" sz="1800" dirty="0" err="1"/>
              <a:t>internus</a:t>
            </a:r>
            <a:endParaRPr lang="hu-HU" altLang="de-DE" sz="1800" dirty="0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>
            <a:off x="7667625" y="692150"/>
            <a:ext cx="287338" cy="2159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>
            <a:off x="2627313" y="4005263"/>
            <a:ext cx="100806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 flipH="1">
            <a:off x="6804025" y="3429000"/>
            <a:ext cx="288925" cy="43021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 flipH="1">
            <a:off x="7092950" y="3429000"/>
            <a:ext cx="287338" cy="4318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 flipH="1">
            <a:off x="2339975" y="4149725"/>
            <a:ext cx="4321175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 flipH="1">
            <a:off x="6156325" y="4005263"/>
            <a:ext cx="287338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1076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u-HU" altLang="de-DE" sz="3600" smtClean="0"/>
              <a:t>Klinische Bedeutung des N. V</a:t>
            </a:r>
            <a:r>
              <a:rPr lang="hu-HU" altLang="de-DE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568952" cy="511175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hu-HU" altLang="de-DE" sz="2800" dirty="0" smtClean="0">
                <a:latin typeface="Times New Roman" pitchFamily="18" charset="0"/>
              </a:rPr>
              <a:t>Reflexe: </a:t>
            </a:r>
            <a:r>
              <a:rPr lang="hu-HU" altLang="de-DE" sz="2800" dirty="0" err="1" smtClean="0">
                <a:solidFill>
                  <a:srgbClr val="0070C0"/>
                </a:solidFill>
                <a:latin typeface="Times New Roman" pitchFamily="18" charset="0"/>
              </a:rPr>
              <a:t>Afferenter</a:t>
            </a:r>
            <a:r>
              <a:rPr lang="hu-HU" altLang="de-DE" sz="2800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sz="2800" dirty="0" err="1" smtClean="0">
                <a:solidFill>
                  <a:srgbClr val="0070C0"/>
                </a:solidFill>
                <a:latin typeface="Times New Roman" pitchFamily="18" charset="0"/>
              </a:rPr>
              <a:t>Schenkel</a:t>
            </a:r>
            <a:r>
              <a:rPr lang="hu-HU" altLang="de-DE" sz="2800" dirty="0" smtClean="0">
                <a:solidFill>
                  <a:srgbClr val="0070C0"/>
                </a:solidFill>
                <a:latin typeface="Times New Roman" pitchFamily="18" charset="0"/>
              </a:rPr>
              <a:t>		</a:t>
            </a: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Cornea-Reflex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1800" dirty="0" smtClean="0">
                <a:latin typeface="Times New Roman" pitchFamily="18" charset="0"/>
              </a:rPr>
              <a:t> </a:t>
            </a: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Tränenreflex</a:t>
            </a:r>
            <a:r>
              <a:rPr lang="hu-HU" altLang="de-DE" sz="2000" dirty="0" smtClean="0">
                <a:latin typeface="Times New Roman" pitchFamily="18" charset="0"/>
              </a:rPr>
              <a:t>  </a:t>
            </a: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Saugreflex</a:t>
            </a:r>
            <a:endParaRPr lang="hu-HU" altLang="de-DE" sz="2000" dirty="0" smtClean="0">
              <a:latin typeface="Times New Roman" pitchFamily="18" charset="0"/>
            </a:endParaRP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Nasenreflex</a:t>
            </a:r>
            <a:endParaRPr lang="hu-HU" altLang="de-DE" sz="2000" dirty="0" smtClean="0">
              <a:latin typeface="Times New Roman" pitchFamily="18" charset="0"/>
            </a:endParaRP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Masseterreflex</a:t>
            </a:r>
            <a:endParaRPr lang="hu-HU" altLang="de-DE" sz="2000" dirty="0" smtClean="0">
              <a:latin typeface="Times New Roman" pitchFamily="18" charset="0"/>
            </a:endParaRPr>
          </a:p>
          <a:p>
            <a:r>
              <a:rPr lang="hu-HU" altLang="de-DE" sz="2800" dirty="0" err="1" smtClean="0">
                <a:latin typeface="Times New Roman" pitchFamily="18" charset="0"/>
              </a:rPr>
              <a:t>Trigeminusneuralgien</a:t>
            </a:r>
            <a:r>
              <a:rPr lang="hu-HU" altLang="de-DE" sz="2800" dirty="0" smtClean="0">
                <a:latin typeface="Times New Roman" pitchFamily="18" charset="0"/>
              </a:rPr>
              <a:t>: </a:t>
            </a:r>
            <a:r>
              <a:rPr lang="hu-HU" altLang="de-DE" sz="2400" dirty="0" smtClean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hu-HU" altLang="de-DE" sz="2800" dirty="0" smtClean="0">
                <a:latin typeface="Times New Roman" pitchFamily="18" charset="0"/>
              </a:rPr>
              <a:t>	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plötzliche, blitzartig einschießende, heftigste Schmerzattacken im Gesicht.</a:t>
            </a:r>
            <a:r>
              <a:rPr lang="hu-HU" altLang="de-DE" sz="2400" dirty="0" smtClean="0">
                <a:latin typeface="Times New Roman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Tx/>
              <a:buNone/>
            </a:pPr>
            <a:r>
              <a:rPr lang="hu-HU" altLang="de-DE" sz="2400" dirty="0" err="1" smtClean="0">
                <a:latin typeface="Times New Roman" pitchFamily="18" charset="0"/>
              </a:rPr>
              <a:t>Trigeminusdruckpunkte</a:t>
            </a:r>
            <a:r>
              <a:rPr lang="hu-HU" altLang="de-DE" sz="2400" dirty="0" smtClean="0">
                <a:latin typeface="Times New Roman" pitchFamily="18" charset="0"/>
              </a:rPr>
              <a:t>:</a:t>
            </a: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Incisura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supraorbitalis</a:t>
            </a:r>
            <a:r>
              <a:rPr lang="hu-HU" altLang="de-DE" sz="2000" dirty="0" smtClean="0">
                <a:latin typeface="Times New Roman" pitchFamily="18" charset="0"/>
              </a:rPr>
              <a:t> (V/1) </a:t>
            </a: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Foramen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infraorbitale</a:t>
            </a:r>
            <a:r>
              <a:rPr lang="hu-HU" altLang="de-DE" sz="2000" dirty="0" smtClean="0">
                <a:latin typeface="Times New Roman" pitchFamily="18" charset="0"/>
              </a:rPr>
              <a:t> (V/2)</a:t>
            </a:r>
          </a:p>
          <a:p>
            <a:pPr lvl="1"/>
            <a:r>
              <a:rPr lang="hu-HU" altLang="de-DE" sz="2000" dirty="0" err="1" smtClean="0">
                <a:latin typeface="Times New Roman" pitchFamily="18" charset="0"/>
              </a:rPr>
              <a:t>Foramen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mentale</a:t>
            </a:r>
            <a:r>
              <a:rPr lang="hu-HU" altLang="de-DE" sz="2000" dirty="0" smtClean="0">
                <a:latin typeface="Times New Roman" pitchFamily="18" charset="0"/>
              </a:rPr>
              <a:t> (V/3)</a:t>
            </a:r>
          </a:p>
        </p:txBody>
      </p:sp>
    </p:spTree>
    <p:extLst>
      <p:ext uri="{BB962C8B-B14F-4D97-AF65-F5344CB8AC3E}">
        <p14:creationId xmlns:p14="http://schemas.microsoft.com/office/powerpoint/2010/main" val="165796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09650"/>
          </a:xfrm>
        </p:spPr>
        <p:txBody>
          <a:bodyPr/>
          <a:lstStyle/>
          <a:p>
            <a:pPr eaLnBrk="1" hangingPunct="1"/>
            <a:r>
              <a:rPr lang="hu-HU" altLang="hu-HU" sz="3200" smtClean="0">
                <a:solidFill>
                  <a:schemeClr val="tx1"/>
                </a:solidFill>
              </a:rPr>
              <a:t>Funktionen der Hirnerven</a:t>
            </a: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 flipH="1">
            <a:off x="2843213" y="1125538"/>
            <a:ext cx="1223962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859338" y="1196975"/>
            <a:ext cx="1223962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042988" y="1628775"/>
            <a:ext cx="290671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 i="1">
                <a:latin typeface="Times New Roman" pitchFamily="18" charset="0"/>
              </a:rPr>
              <a:t>Somatische: willkürliche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5651500" y="1557338"/>
            <a:ext cx="233997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 i="1">
                <a:latin typeface="Times New Roman" pitchFamily="18" charset="0"/>
              </a:rPr>
              <a:t>Vegetative: autonom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 flipH="1">
            <a:off x="1403350" y="2060575"/>
            <a:ext cx="57467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2495550" y="2028825"/>
            <a:ext cx="985838" cy="143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0" y="2397125"/>
            <a:ext cx="2881313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Sensible: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der Umgebung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(aus den Somiten entwickelten,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 aus dem embryonalen Ectoderm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entwickelten Strukturen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>
              <a:latin typeface="Times New Roman" pitchFamily="18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2297113" y="3517900"/>
            <a:ext cx="2519362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Motorische: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den Somiten,  und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den </a:t>
            </a:r>
            <a:r>
              <a:rPr lang="hu-HU" altLang="hu-HU" sz="1600">
                <a:solidFill>
                  <a:srgbClr val="FF3300"/>
                </a:solidFill>
                <a:latin typeface="Times New Roman" pitchFamily="18" charset="0"/>
              </a:rPr>
              <a:t>Kiemenbögen</a:t>
            </a:r>
            <a:r>
              <a:rPr lang="hu-HU" altLang="hu-HU" sz="160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entwickelten quergestreiften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Muskeln willkürliche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Bewegung</a:t>
            </a:r>
          </a:p>
        </p:txBody>
      </p:sp>
      <p:sp>
        <p:nvSpPr>
          <p:cNvPr id="3083" name="Line 12"/>
          <p:cNvSpPr>
            <a:spLocks noChangeShapeType="1"/>
          </p:cNvSpPr>
          <p:nvPr/>
        </p:nvSpPr>
        <p:spPr bwMode="auto">
          <a:xfrm flipH="1">
            <a:off x="5867400" y="1989138"/>
            <a:ext cx="57467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Line 13"/>
          <p:cNvSpPr>
            <a:spLocks noChangeShapeType="1"/>
          </p:cNvSpPr>
          <p:nvPr/>
        </p:nvSpPr>
        <p:spPr bwMode="auto">
          <a:xfrm>
            <a:off x="7019925" y="1989138"/>
            <a:ext cx="9366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4932363" y="2492375"/>
            <a:ext cx="2300287" cy="1138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Sensible: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Aus der Splanchnopleura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 und aus dem Ectoderm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entwickelten Organen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7308850" y="3357563"/>
            <a:ext cx="1797050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b="1">
                <a:latin typeface="Times New Roman" pitchFamily="18" charset="0"/>
              </a:rPr>
              <a:t>Motorische: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glatte Muskulatur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der Organe,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Drüsen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>
                <a:latin typeface="Times New Roman" pitchFamily="18" charset="0"/>
              </a:rPr>
              <a:t>(parasymphatische)</a:t>
            </a:r>
            <a:endParaRPr lang="hu-HU" altLang="hu-HU" sz="1800">
              <a:latin typeface="Tahoma" pitchFamily="34" charset="0"/>
            </a:endParaRPr>
          </a:p>
        </p:txBody>
      </p:sp>
      <p:sp>
        <p:nvSpPr>
          <p:cNvPr id="3087" name="Text Box 20"/>
          <p:cNvSpPr txBox="1">
            <a:spLocks noChangeArrowheads="1"/>
          </p:cNvSpPr>
          <p:nvPr/>
        </p:nvSpPr>
        <p:spPr bwMode="auto">
          <a:xfrm>
            <a:off x="44450" y="4737100"/>
            <a:ext cx="2209800" cy="1138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general somatoafferent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GSA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special somatoafferent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SSA</a:t>
            </a:r>
          </a:p>
        </p:txBody>
      </p:sp>
      <p:sp>
        <p:nvSpPr>
          <p:cNvPr id="3088" name="Text Box 21"/>
          <p:cNvSpPr txBox="1">
            <a:spLocks noChangeArrowheads="1"/>
          </p:cNvSpPr>
          <p:nvPr/>
        </p:nvSpPr>
        <p:spPr bwMode="auto">
          <a:xfrm>
            <a:off x="2381250" y="5233988"/>
            <a:ext cx="2200275" cy="61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latin typeface="Times New Roman" pitchFamily="18" charset="0"/>
              </a:rPr>
              <a:t>spezial somatoefferent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latin typeface="Times New Roman" pitchFamily="18" charset="0"/>
              </a:rPr>
              <a:t>SSE</a:t>
            </a:r>
          </a:p>
        </p:txBody>
      </p:sp>
      <p:sp>
        <p:nvSpPr>
          <p:cNvPr id="3089" name="Text Box 22"/>
          <p:cNvSpPr txBox="1">
            <a:spLocks noChangeArrowheads="1"/>
          </p:cNvSpPr>
          <p:nvPr/>
        </p:nvSpPr>
        <p:spPr bwMode="auto">
          <a:xfrm>
            <a:off x="4959350" y="4005263"/>
            <a:ext cx="224472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general viszeroafferent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GVA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0070C0"/>
                </a:solidFill>
                <a:latin typeface="Times New Roman" pitchFamily="18" charset="0"/>
              </a:rPr>
              <a:t>speziell viszeroafferent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0070C0"/>
                </a:solidFill>
                <a:latin typeface="Times New Roman" pitchFamily="18" charset="0"/>
              </a:rPr>
              <a:t>SVA</a:t>
            </a:r>
          </a:p>
        </p:txBody>
      </p:sp>
      <p:sp>
        <p:nvSpPr>
          <p:cNvPr id="3090" name="Text Box 23"/>
          <p:cNvSpPr txBox="1">
            <a:spLocks noChangeArrowheads="1"/>
          </p:cNvSpPr>
          <p:nvPr/>
        </p:nvSpPr>
        <p:spPr bwMode="auto">
          <a:xfrm>
            <a:off x="7308850" y="4737100"/>
            <a:ext cx="18367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latin typeface="Times New Roman" pitchFamily="18" charset="0"/>
              </a:rPr>
              <a:t>general viszeroeff</a:t>
            </a:r>
            <a:r>
              <a:rPr lang="hu-HU" altLang="hu-HU" sz="1800" b="1">
                <a:latin typeface="Times New Roman" pitchFamily="18" charset="0"/>
              </a:rPr>
              <a:t> .      GVE</a:t>
            </a:r>
          </a:p>
        </p:txBody>
      </p:sp>
      <p:sp>
        <p:nvSpPr>
          <p:cNvPr id="3091" name="Text Box 29"/>
          <p:cNvSpPr txBox="1">
            <a:spLocks noChangeArrowheads="1"/>
          </p:cNvSpPr>
          <p:nvPr/>
        </p:nvSpPr>
        <p:spPr bwMode="auto">
          <a:xfrm>
            <a:off x="2357438" y="5945188"/>
            <a:ext cx="2398712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FF3300"/>
                </a:solidFill>
              </a:rPr>
              <a:t>special viszeroefferent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FF3300"/>
                </a:solidFill>
              </a:rPr>
              <a:t>SVE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600" b="1">
                <a:solidFill>
                  <a:srgbClr val="FF3300"/>
                </a:solidFill>
              </a:rPr>
              <a:t>(branchialmotorisch)</a:t>
            </a:r>
          </a:p>
        </p:txBody>
      </p:sp>
      <p:sp>
        <p:nvSpPr>
          <p:cNvPr id="3092" name="Line 30"/>
          <p:cNvSpPr>
            <a:spLocks noChangeShapeType="1"/>
          </p:cNvSpPr>
          <p:nvPr/>
        </p:nvSpPr>
        <p:spPr bwMode="auto">
          <a:xfrm flipH="1">
            <a:off x="395288" y="3213100"/>
            <a:ext cx="5048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" name="Line 31"/>
          <p:cNvSpPr>
            <a:spLocks noChangeShapeType="1"/>
          </p:cNvSpPr>
          <p:nvPr/>
        </p:nvSpPr>
        <p:spPr bwMode="auto">
          <a:xfrm flipH="1">
            <a:off x="647700" y="3500438"/>
            <a:ext cx="1452563" cy="1839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4" name="Line 32"/>
          <p:cNvSpPr>
            <a:spLocks noChangeShapeType="1"/>
          </p:cNvSpPr>
          <p:nvPr/>
        </p:nvSpPr>
        <p:spPr bwMode="auto">
          <a:xfrm>
            <a:off x="2627313" y="4076700"/>
            <a:ext cx="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5" name="Line 33"/>
          <p:cNvSpPr>
            <a:spLocks noChangeShapeType="1"/>
          </p:cNvSpPr>
          <p:nvPr/>
        </p:nvSpPr>
        <p:spPr bwMode="auto">
          <a:xfrm>
            <a:off x="3276600" y="42926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6" name="Line 34"/>
          <p:cNvSpPr>
            <a:spLocks noChangeShapeType="1"/>
          </p:cNvSpPr>
          <p:nvPr/>
        </p:nvSpPr>
        <p:spPr bwMode="auto">
          <a:xfrm flipH="1">
            <a:off x="5508625" y="3025775"/>
            <a:ext cx="287338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7" name="Line 35"/>
          <p:cNvSpPr>
            <a:spLocks noChangeShapeType="1"/>
          </p:cNvSpPr>
          <p:nvPr/>
        </p:nvSpPr>
        <p:spPr bwMode="auto">
          <a:xfrm flipH="1">
            <a:off x="5526088" y="3284538"/>
            <a:ext cx="646112" cy="136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6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96780"/>
          </a:xfrm>
        </p:spPr>
        <p:txBody>
          <a:bodyPr/>
          <a:lstStyle/>
          <a:p>
            <a:pPr eaLnBrk="1" hangingPunct="1"/>
            <a:r>
              <a:rPr lang="hu-HU" altLang="de-DE" sz="3600" dirty="0" smtClean="0">
                <a:solidFill>
                  <a:schemeClr val="tx1"/>
                </a:solidFill>
              </a:rPr>
              <a:t>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trigeminus</a:t>
            </a:r>
            <a:r>
              <a:rPr lang="hu-HU" altLang="de-DE" sz="3600" dirty="0" smtClean="0">
                <a:solidFill>
                  <a:schemeClr val="tx1"/>
                </a:solidFill>
              </a:rPr>
              <a:t> (V)</a:t>
            </a:r>
          </a:p>
        </p:txBody>
      </p:sp>
      <p:pic>
        <p:nvPicPr>
          <p:cNvPr id="22531" name="Picture 4" descr="cranial nerves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84313"/>
            <a:ext cx="4029075" cy="4310062"/>
          </a:xfrm>
          <a:noFill/>
        </p:spPr>
      </p:pic>
      <p:pic>
        <p:nvPicPr>
          <p:cNvPr id="22532" name="Picture 11" descr="cranial nerves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577975"/>
            <a:ext cx="4465637" cy="3938588"/>
          </a:xfrm>
          <a:noFill/>
        </p:spPr>
      </p:pic>
      <p:sp>
        <p:nvSpPr>
          <p:cNvPr id="22533" name="Line 13"/>
          <p:cNvSpPr>
            <a:spLocks noChangeShapeType="1"/>
          </p:cNvSpPr>
          <p:nvPr/>
        </p:nvSpPr>
        <p:spPr bwMode="auto">
          <a:xfrm>
            <a:off x="1619250" y="4292600"/>
            <a:ext cx="360363" cy="17287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4" name="Line 14"/>
          <p:cNvSpPr>
            <a:spLocks noChangeShapeType="1"/>
          </p:cNvSpPr>
          <p:nvPr/>
        </p:nvSpPr>
        <p:spPr bwMode="auto">
          <a:xfrm flipH="1">
            <a:off x="1979613" y="4292600"/>
            <a:ext cx="647700" cy="17287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1042988" y="5949950"/>
            <a:ext cx="1592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trigeminus</a:t>
            </a:r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 flipH="1">
            <a:off x="5508625" y="3429000"/>
            <a:ext cx="647700" cy="25209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4284663" y="5895975"/>
            <a:ext cx="236635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 err="1">
                <a:latin typeface="Times New Roman" pitchFamily="18" charset="0"/>
              </a:rPr>
              <a:t>Ganglion</a:t>
            </a:r>
            <a:r>
              <a:rPr lang="hu-HU" altLang="de-DE" sz="2000" dirty="0">
                <a:latin typeface="Times New Roman" pitchFamily="18" charset="0"/>
              </a:rPr>
              <a:t> </a:t>
            </a:r>
            <a:r>
              <a:rPr lang="hu-HU" altLang="de-DE" sz="2000" dirty="0" err="1">
                <a:latin typeface="Times New Roman" pitchFamily="18" charset="0"/>
              </a:rPr>
              <a:t>trigeminale</a:t>
            </a:r>
            <a:endParaRPr lang="hu-HU" altLang="de-DE" sz="2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>
                <a:latin typeface="Times New Roman" pitchFamily="18" charset="0"/>
              </a:rPr>
              <a:t>(</a:t>
            </a:r>
            <a:r>
              <a:rPr lang="hu-HU" altLang="de-DE" sz="2000" dirty="0" err="1">
                <a:latin typeface="Times New Roman" pitchFamily="18" charset="0"/>
              </a:rPr>
              <a:t>Gasser</a:t>
            </a:r>
            <a:r>
              <a:rPr lang="hu-HU" altLang="de-DE" sz="2000" dirty="0" smtClean="0">
                <a:latin typeface="Times New Roman" pitchFamily="18" charset="0"/>
              </a:rPr>
              <a:t>)</a:t>
            </a:r>
            <a:endParaRPr lang="hu-HU" altLang="de-DE" sz="2000" dirty="0">
              <a:latin typeface="Times New Roman" pitchFamily="18" charset="0"/>
            </a:endParaRPr>
          </a:p>
        </p:txBody>
      </p:sp>
      <p:sp>
        <p:nvSpPr>
          <p:cNvPr id="22538" name="Line 18"/>
          <p:cNvSpPr>
            <a:spLocks noChangeShapeType="1"/>
          </p:cNvSpPr>
          <p:nvPr/>
        </p:nvSpPr>
        <p:spPr bwMode="auto">
          <a:xfrm>
            <a:off x="7019925" y="3716338"/>
            <a:ext cx="431800" cy="20161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9" name="Text Box 19"/>
          <p:cNvSpPr txBox="1">
            <a:spLocks noChangeArrowheads="1"/>
          </p:cNvSpPr>
          <p:nvPr/>
        </p:nvSpPr>
        <p:spPr bwMode="auto">
          <a:xfrm>
            <a:off x="7092950" y="5695950"/>
            <a:ext cx="2127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V/1: n.ophtalmicus</a:t>
            </a:r>
          </a:p>
        </p:txBody>
      </p:sp>
      <p:sp>
        <p:nvSpPr>
          <p:cNvPr id="22540" name="Line 20"/>
          <p:cNvSpPr>
            <a:spLocks noChangeShapeType="1"/>
          </p:cNvSpPr>
          <p:nvPr/>
        </p:nvSpPr>
        <p:spPr bwMode="auto">
          <a:xfrm>
            <a:off x="6804025" y="3932238"/>
            <a:ext cx="360363" cy="21605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1" name="Text Box 21"/>
          <p:cNvSpPr txBox="1">
            <a:spLocks noChangeArrowheads="1"/>
          </p:cNvSpPr>
          <p:nvPr/>
        </p:nvSpPr>
        <p:spPr bwMode="auto">
          <a:xfrm>
            <a:off x="6732588" y="6018213"/>
            <a:ext cx="1963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V/2: n. maxillaris</a:t>
            </a:r>
          </a:p>
        </p:txBody>
      </p:sp>
      <p:sp>
        <p:nvSpPr>
          <p:cNvPr id="22542" name="Line 22"/>
          <p:cNvSpPr>
            <a:spLocks noChangeShapeType="1"/>
          </p:cNvSpPr>
          <p:nvPr/>
        </p:nvSpPr>
        <p:spPr bwMode="auto">
          <a:xfrm>
            <a:off x="6443663" y="3933825"/>
            <a:ext cx="288925" cy="25193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43" name="Text Box 23"/>
          <p:cNvSpPr txBox="1">
            <a:spLocks noChangeArrowheads="1"/>
          </p:cNvSpPr>
          <p:nvPr/>
        </p:nvSpPr>
        <p:spPr bwMode="auto">
          <a:xfrm>
            <a:off x="6588125" y="6461125"/>
            <a:ext cx="220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V/3 n. mandibularis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5536" y="796780"/>
            <a:ext cx="8278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Der </a:t>
            </a:r>
            <a:r>
              <a:rPr lang="hu-HU" dirty="0" err="1" smtClean="0"/>
              <a:t>wichtigste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rgbClr val="0070C0"/>
                </a:solidFill>
              </a:rPr>
              <a:t>somatosensible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/>
              <a:t>Nerv</a:t>
            </a:r>
            <a:r>
              <a:rPr lang="hu-HU" dirty="0" smtClean="0"/>
              <a:t> des </a:t>
            </a:r>
            <a:r>
              <a:rPr lang="hu-HU" dirty="0" err="1" smtClean="0"/>
              <a:t>Kopfes</a:t>
            </a:r>
            <a:r>
              <a:rPr lang="hu-HU" dirty="0" smtClean="0"/>
              <a:t>, und </a:t>
            </a:r>
            <a:r>
              <a:rPr lang="hu-HU" dirty="0" err="1" smtClean="0"/>
              <a:t>seine</a:t>
            </a:r>
            <a:r>
              <a:rPr lang="hu-HU" dirty="0" smtClean="0"/>
              <a:t> </a:t>
            </a:r>
            <a:r>
              <a:rPr lang="hu-HU" dirty="0" err="1" smtClean="0">
                <a:solidFill>
                  <a:srgbClr val="FF0000"/>
                </a:solidFill>
              </a:rPr>
              <a:t>branchialmotorische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Fasern</a:t>
            </a:r>
            <a:endParaRPr lang="hu-HU" dirty="0" smtClean="0"/>
          </a:p>
          <a:p>
            <a:pPr algn="ctr"/>
            <a:r>
              <a:rPr lang="hu-HU" dirty="0" err="1" smtClean="0"/>
              <a:t>Innervieren</a:t>
            </a:r>
            <a:r>
              <a:rPr lang="hu-HU" dirty="0" smtClean="0"/>
              <a:t> die </a:t>
            </a:r>
            <a:r>
              <a:rPr lang="hu-HU" dirty="0" err="1" smtClean="0"/>
              <a:t>Muskeln</a:t>
            </a:r>
            <a:r>
              <a:rPr lang="hu-HU" dirty="0" smtClean="0"/>
              <a:t> des 1. </a:t>
            </a:r>
            <a:r>
              <a:rPr lang="hu-HU" dirty="0" err="1" smtClean="0"/>
              <a:t>Kiemenboden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254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4287" y="185085"/>
            <a:ext cx="8229600" cy="562074"/>
          </a:xfrm>
        </p:spPr>
        <p:txBody>
          <a:bodyPr>
            <a:noAutofit/>
          </a:bodyPr>
          <a:lstStyle/>
          <a:p>
            <a:r>
              <a:rPr lang="hu-HU" sz="3600" dirty="0" smtClean="0"/>
              <a:t>N. </a:t>
            </a:r>
            <a:r>
              <a:rPr lang="hu-HU" sz="3600" dirty="0" err="1" smtClean="0"/>
              <a:t>trigeminus</a:t>
            </a:r>
            <a:endParaRPr lang="hu-HU" sz="36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" y="725882"/>
            <a:ext cx="5814814" cy="611084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77" y="1124744"/>
            <a:ext cx="3351423" cy="422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0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hu-HU" altLang="de-DE" sz="3600" dirty="0" err="1" smtClean="0">
                <a:solidFill>
                  <a:schemeClr val="tx1"/>
                </a:solidFill>
              </a:rPr>
              <a:t>Kerne</a:t>
            </a:r>
            <a:r>
              <a:rPr lang="hu-HU" altLang="de-DE" sz="3600" dirty="0" smtClean="0">
                <a:solidFill>
                  <a:schemeClr val="tx1"/>
                </a:solidFill>
              </a:rPr>
              <a:t> des 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trigeminus</a:t>
            </a:r>
            <a:r>
              <a:rPr lang="hu-HU" altLang="de-DE" sz="36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3555" name="Picture 6" descr="cranial nerves1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655763"/>
            <a:ext cx="3051175" cy="4365625"/>
          </a:xfrm>
          <a:noFill/>
        </p:spPr>
      </p:pic>
      <p:sp>
        <p:nvSpPr>
          <p:cNvPr id="23556" name="Line 8"/>
          <p:cNvSpPr>
            <a:spLocks noChangeShapeType="1"/>
          </p:cNvSpPr>
          <p:nvPr/>
        </p:nvSpPr>
        <p:spPr bwMode="auto">
          <a:xfrm flipH="1" flipV="1">
            <a:off x="2916238" y="3357563"/>
            <a:ext cx="1368425" cy="2873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215755" y="2958233"/>
            <a:ext cx="2790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400" b="1" dirty="0" err="1">
                <a:latin typeface="Times New Roman" pitchFamily="18" charset="0"/>
              </a:rPr>
              <a:t>Nucl</a:t>
            </a:r>
            <a:r>
              <a:rPr lang="hu-HU" altLang="de-DE" sz="2400" b="1" dirty="0">
                <a:latin typeface="Times New Roman" pitchFamily="18" charset="0"/>
              </a:rPr>
              <a:t>. </a:t>
            </a:r>
            <a:r>
              <a:rPr lang="hu-HU" altLang="de-DE" sz="2400" b="1" dirty="0" err="1">
                <a:latin typeface="Times New Roman" pitchFamily="18" charset="0"/>
              </a:rPr>
              <a:t>motorius</a:t>
            </a:r>
            <a:r>
              <a:rPr lang="hu-HU" altLang="de-DE" sz="2400" b="1" dirty="0">
                <a:latin typeface="Times New Roman" pitchFamily="18" charset="0"/>
              </a:rPr>
              <a:t> n. V.</a:t>
            </a:r>
            <a:endParaRPr lang="hu-HU" altLang="de-DE" sz="1800" dirty="0"/>
          </a:p>
        </p:txBody>
      </p:sp>
      <p:sp>
        <p:nvSpPr>
          <p:cNvPr id="23558" name="Line 10"/>
          <p:cNvSpPr>
            <a:spLocks noChangeShapeType="1"/>
          </p:cNvSpPr>
          <p:nvPr/>
        </p:nvSpPr>
        <p:spPr bwMode="auto">
          <a:xfrm flipV="1">
            <a:off x="5076825" y="3284538"/>
            <a:ext cx="1511300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5795963" y="2997200"/>
            <a:ext cx="33480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Nucl</a:t>
            </a:r>
            <a:r>
              <a:rPr lang="hu-HU" altLang="de-DE" sz="2000" b="1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pontinus</a:t>
            </a:r>
            <a:r>
              <a:rPr lang="hu-HU" altLang="de-DE" sz="2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>
                <a:latin typeface="Times New Roman" pitchFamily="18" charset="0"/>
              </a:rPr>
              <a:t>(</a:t>
            </a:r>
            <a:r>
              <a:rPr lang="hu-HU" altLang="de-DE" sz="2000" dirty="0" err="1">
                <a:latin typeface="Times New Roman" pitchFamily="18" charset="0"/>
              </a:rPr>
              <a:t>Nucl</a:t>
            </a:r>
            <a:r>
              <a:rPr lang="hu-HU" altLang="de-DE" sz="2000" dirty="0">
                <a:latin typeface="Times New Roman" pitchFamily="18" charset="0"/>
              </a:rPr>
              <a:t>. </a:t>
            </a:r>
            <a:r>
              <a:rPr lang="hu-HU" altLang="de-DE" sz="2000" dirty="0" err="1">
                <a:latin typeface="Times New Roman" pitchFamily="18" charset="0"/>
              </a:rPr>
              <a:t>sensorius</a:t>
            </a:r>
            <a:r>
              <a:rPr lang="hu-HU" altLang="de-DE" sz="2000" dirty="0">
                <a:latin typeface="Times New Roman" pitchFamily="18" charset="0"/>
              </a:rPr>
              <a:t> </a:t>
            </a:r>
            <a:r>
              <a:rPr lang="hu-HU" altLang="de-DE" sz="2000" dirty="0" err="1">
                <a:latin typeface="Times New Roman" pitchFamily="18" charset="0"/>
              </a:rPr>
              <a:t>principalis</a:t>
            </a:r>
            <a:r>
              <a:rPr lang="hu-HU" altLang="de-DE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23560" name="Line 12"/>
          <p:cNvSpPr>
            <a:spLocks noChangeShapeType="1"/>
          </p:cNvSpPr>
          <p:nvPr/>
        </p:nvSpPr>
        <p:spPr bwMode="auto">
          <a:xfrm flipV="1">
            <a:off x="4716463" y="2565400"/>
            <a:ext cx="1800225" cy="360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6443663" y="2349500"/>
            <a:ext cx="26468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Nucl</a:t>
            </a:r>
            <a:r>
              <a:rPr lang="hu-HU" altLang="de-DE" sz="2000" b="1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mesencephalicus</a:t>
            </a:r>
            <a:endParaRPr lang="hu-HU" altLang="de-DE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3562" name="Line 14"/>
          <p:cNvSpPr>
            <a:spLocks noChangeShapeType="1"/>
          </p:cNvSpPr>
          <p:nvPr/>
        </p:nvSpPr>
        <p:spPr bwMode="auto">
          <a:xfrm flipV="1">
            <a:off x="4859338" y="4795838"/>
            <a:ext cx="1654175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6588125" y="4564063"/>
            <a:ext cx="248657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 dirty="0" err="1" smtClean="0">
                <a:solidFill>
                  <a:srgbClr val="002060"/>
                </a:solidFill>
                <a:latin typeface="Times New Roman" pitchFamily="18" charset="0"/>
              </a:rPr>
              <a:t>Nucleus</a:t>
            </a:r>
            <a:r>
              <a:rPr lang="hu-HU" altLang="de-DE" sz="2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hu-HU" altLang="de-DE" sz="2000" b="1" dirty="0" err="1">
                <a:solidFill>
                  <a:srgbClr val="002060"/>
                </a:solidFill>
                <a:latin typeface="Times New Roman" pitchFamily="18" charset="0"/>
              </a:rPr>
              <a:t>spinalis</a:t>
            </a:r>
            <a:endParaRPr lang="hu-HU" altLang="de-DE" sz="2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>
                <a:latin typeface="Times New Roman" pitchFamily="18" charset="0"/>
              </a:rPr>
              <a:t>(</a:t>
            </a:r>
            <a:r>
              <a:rPr lang="hu-HU" altLang="de-DE" sz="2000" dirty="0" err="1">
                <a:latin typeface="Times New Roman" pitchFamily="18" charset="0"/>
              </a:rPr>
              <a:t>Nucl</a:t>
            </a:r>
            <a:r>
              <a:rPr lang="hu-HU" altLang="de-DE" sz="2000" dirty="0">
                <a:latin typeface="Times New Roman" pitchFamily="18" charset="0"/>
              </a:rPr>
              <a:t>. </a:t>
            </a:r>
            <a:r>
              <a:rPr lang="hu-HU" altLang="de-DE" sz="2000" dirty="0" err="1">
                <a:latin typeface="Times New Roman" pitchFamily="18" charset="0"/>
              </a:rPr>
              <a:t>tractus</a:t>
            </a:r>
            <a:r>
              <a:rPr lang="hu-HU" altLang="de-DE" sz="2000" dirty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spinalis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dirty="0" err="1" smtClean="0">
                <a:latin typeface="Times New Roman" pitchFamily="18" charset="0"/>
              </a:rPr>
              <a:t>nervi</a:t>
            </a:r>
            <a:r>
              <a:rPr lang="hu-HU" altLang="de-DE" sz="2000" dirty="0" smtClean="0">
                <a:latin typeface="Times New Roman" pitchFamily="18" charset="0"/>
              </a:rPr>
              <a:t> </a:t>
            </a:r>
            <a:r>
              <a:rPr lang="hu-HU" altLang="de-DE" sz="2000" dirty="0" err="1" smtClean="0">
                <a:latin typeface="Times New Roman" pitchFamily="18" charset="0"/>
              </a:rPr>
              <a:t>trigemini</a:t>
            </a:r>
            <a:r>
              <a:rPr lang="hu-HU" altLang="de-DE" sz="2000" dirty="0" smtClean="0">
                <a:latin typeface="Times New Roman" pitchFamily="18" charset="0"/>
              </a:rPr>
              <a:t>)</a:t>
            </a:r>
            <a:endParaRPr lang="hu-HU" altLang="de-DE" sz="2000" dirty="0">
              <a:latin typeface="Times New Roman" pitchFamily="18" charset="0"/>
            </a:endParaRPr>
          </a:p>
        </p:txBody>
      </p:sp>
      <p:sp>
        <p:nvSpPr>
          <p:cNvPr id="23564" name="Text Box 17"/>
          <p:cNvSpPr txBox="1">
            <a:spLocks noChangeArrowheads="1"/>
          </p:cNvSpPr>
          <p:nvPr/>
        </p:nvSpPr>
        <p:spPr bwMode="auto">
          <a:xfrm>
            <a:off x="6588125" y="1649413"/>
            <a:ext cx="224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400" b="1">
                <a:latin typeface="Times New Roman" pitchFamily="18" charset="0"/>
              </a:rPr>
              <a:t>Sensible Kerne</a:t>
            </a:r>
            <a:r>
              <a:rPr lang="hu-HU" altLang="de-DE" sz="2400">
                <a:latin typeface="Times New Roman" pitchFamily="18" charset="0"/>
              </a:rPr>
              <a:t>:</a:t>
            </a:r>
          </a:p>
        </p:txBody>
      </p:sp>
      <p:sp>
        <p:nvSpPr>
          <p:cNvPr id="23565" name="Szövegdoboz 12"/>
          <p:cNvSpPr txBox="1">
            <a:spLocks noChangeArrowheads="1"/>
          </p:cNvSpPr>
          <p:nvPr/>
        </p:nvSpPr>
        <p:spPr bwMode="auto">
          <a:xfrm>
            <a:off x="0" y="4292600"/>
            <a:ext cx="3384550" cy="2090738"/>
          </a:xfrm>
          <a:prstGeom prst="rect">
            <a:avLst/>
          </a:prstGeom>
          <a:solidFill>
            <a:srgbClr val="F4AA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/>
              <a:t>N. trigeminus hat keinen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 b="1"/>
              <a:t>parasympathischen Kern</a:t>
            </a:r>
            <a:r>
              <a:rPr lang="hu-HU" altLang="de-DE" sz="1800" b="1"/>
              <a:t>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b="1"/>
              <a:t>aber auch V/1, V/2 und V/3 nehmen parasympathische Fasern anderer Hirnnerven mit.</a:t>
            </a:r>
          </a:p>
        </p:txBody>
      </p:sp>
    </p:spTree>
    <p:extLst>
      <p:ext uri="{BB962C8B-B14F-4D97-AF65-F5344CB8AC3E}">
        <p14:creationId xmlns:p14="http://schemas.microsoft.com/office/powerpoint/2010/main" val="398899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777875"/>
          </a:xfrm>
        </p:spPr>
        <p:txBody>
          <a:bodyPr/>
          <a:lstStyle/>
          <a:p>
            <a:pPr algn="l" eaLnBrk="1" hangingPunct="1"/>
            <a:r>
              <a:rPr lang="hu-HU" altLang="de-DE" sz="3600" dirty="0" smtClean="0">
                <a:solidFill>
                  <a:schemeClr val="tx1"/>
                </a:solidFill>
              </a:rPr>
              <a:t>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trigeminus</a:t>
            </a:r>
            <a:r>
              <a:rPr lang="hu-HU" altLang="de-DE" sz="3600" dirty="0" smtClean="0">
                <a:solidFill>
                  <a:schemeClr val="tx1"/>
                </a:solidFill>
              </a:rPr>
              <a:t> (V)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836613"/>
            <a:ext cx="5364163" cy="57245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 err="1"/>
              <a:t>Funktionen</a:t>
            </a:r>
            <a:r>
              <a:rPr lang="hu-HU" altLang="de-DE" sz="1800" dirty="0"/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de-DE" sz="2000" u="sng" dirty="0" err="1"/>
              <a:t>Somatosensorik</a:t>
            </a:r>
            <a:r>
              <a:rPr lang="hu-HU" altLang="de-DE" sz="2000" u="sng" dirty="0"/>
              <a:t> (GSA)</a:t>
            </a:r>
            <a:r>
              <a:rPr lang="hu-HU" altLang="de-DE" sz="1800" dirty="0"/>
              <a:t>: </a:t>
            </a:r>
            <a:r>
              <a:rPr lang="hu-HU" altLang="de-DE" sz="1800" dirty="0" err="1"/>
              <a:t>sensible</a:t>
            </a:r>
            <a:r>
              <a:rPr lang="hu-HU" altLang="de-DE" sz="1800" dirty="0"/>
              <a:t> </a:t>
            </a:r>
            <a:r>
              <a:rPr lang="hu-HU" altLang="de-DE" sz="1800" dirty="0" err="1"/>
              <a:t>Innervation</a:t>
            </a:r>
            <a:r>
              <a:rPr lang="hu-HU" altLang="de-DE" sz="1800" dirty="0"/>
              <a:t> des </a:t>
            </a:r>
            <a:r>
              <a:rPr lang="hu-HU" altLang="de-DE" sz="1800" dirty="0" err="1"/>
              <a:t>Gesichtes</a:t>
            </a:r>
            <a:endParaRPr lang="hu-HU" altLang="de-DE" sz="1800" dirty="0"/>
          </a:p>
          <a:p>
            <a:pPr eaLnBrk="1" hangingPunct="1">
              <a:spcBef>
                <a:spcPct val="0"/>
              </a:spcBef>
            </a:pPr>
            <a:r>
              <a:rPr lang="hu-HU" altLang="de-DE" sz="1800" dirty="0"/>
              <a:t>   </a:t>
            </a:r>
            <a:r>
              <a:rPr lang="hu-HU" altLang="de-DE" sz="1800" dirty="0" err="1"/>
              <a:t>N</a:t>
            </a:r>
            <a:r>
              <a:rPr lang="hu-HU" altLang="de-DE" sz="1800" b="1" dirty="0" err="1"/>
              <a:t>ucl</a:t>
            </a:r>
            <a:r>
              <a:rPr lang="hu-HU" altLang="de-DE" sz="1800" b="1" dirty="0"/>
              <a:t>. </a:t>
            </a:r>
            <a:r>
              <a:rPr lang="hu-HU" altLang="de-DE" sz="1800" b="1" dirty="0" err="1" smtClean="0"/>
              <a:t>tractus</a:t>
            </a:r>
            <a:r>
              <a:rPr lang="hu-HU" altLang="de-DE" sz="1800" b="1" dirty="0" smtClean="0"/>
              <a:t> </a:t>
            </a:r>
            <a:r>
              <a:rPr lang="hu-HU" altLang="de-DE" sz="1800" b="1" dirty="0" err="1"/>
              <a:t>spinalis</a:t>
            </a:r>
            <a:r>
              <a:rPr lang="hu-HU" altLang="de-DE" sz="1800" b="1" dirty="0"/>
              <a:t> n. V</a:t>
            </a:r>
            <a:r>
              <a:rPr lang="hu-HU" altLang="de-DE" sz="1800" dirty="0"/>
              <a:t> (</a:t>
            </a:r>
            <a:r>
              <a:rPr lang="hu-HU" altLang="de-DE" sz="1800" dirty="0" err="1"/>
              <a:t>in</a:t>
            </a:r>
            <a:r>
              <a:rPr lang="hu-HU" altLang="de-DE" sz="1800" dirty="0"/>
              <a:t> der </a:t>
            </a:r>
            <a:r>
              <a:rPr lang="hu-HU" altLang="de-DE" sz="1800" dirty="0" err="1"/>
              <a:t>Medulla</a:t>
            </a:r>
            <a:r>
              <a:rPr lang="hu-HU" altLang="de-DE" sz="1800" dirty="0"/>
              <a:t> 	</a:t>
            </a:r>
            <a:r>
              <a:rPr lang="hu-HU" altLang="de-DE" sz="1800" dirty="0" err="1"/>
              <a:t>oblongata</a:t>
            </a:r>
            <a:r>
              <a:rPr lang="hu-HU" altLang="de-DE" sz="1800" dirty="0"/>
              <a:t> und </a:t>
            </a:r>
            <a:r>
              <a:rPr lang="hu-HU" altLang="de-DE" sz="1800" dirty="0" err="1"/>
              <a:t>Halsmark</a:t>
            </a:r>
            <a:r>
              <a:rPr lang="hu-HU" altLang="de-DE" sz="1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de-DE" sz="1800" dirty="0"/>
              <a:t>	</a:t>
            </a:r>
            <a:r>
              <a:rPr lang="hu-HU" altLang="de-DE" sz="1800" i="1" dirty="0" err="1"/>
              <a:t>Temperatur</a:t>
            </a:r>
            <a:r>
              <a:rPr lang="hu-HU" altLang="de-DE" sz="1800" i="1" dirty="0"/>
              <a:t>, </a:t>
            </a:r>
            <a:r>
              <a:rPr lang="hu-HU" altLang="de-DE" sz="1800" i="1" dirty="0" err="1"/>
              <a:t>Schmerz</a:t>
            </a:r>
            <a:endParaRPr lang="hu-HU" altLang="de-DE" sz="1800" i="1" dirty="0"/>
          </a:p>
          <a:p>
            <a:pPr eaLnBrk="1" hangingPunct="1">
              <a:spcBef>
                <a:spcPct val="50000"/>
              </a:spcBef>
            </a:pPr>
            <a:r>
              <a:rPr lang="hu-HU" altLang="de-DE" sz="1800" dirty="0"/>
              <a:t>   </a:t>
            </a:r>
            <a:r>
              <a:rPr lang="hu-HU" altLang="de-DE" sz="1800" dirty="0" err="1"/>
              <a:t>N</a:t>
            </a:r>
            <a:r>
              <a:rPr lang="hu-HU" altLang="de-DE" sz="1800" b="1" dirty="0" err="1"/>
              <a:t>ucl</a:t>
            </a:r>
            <a:r>
              <a:rPr lang="hu-HU" altLang="de-DE" sz="1800" b="1" dirty="0"/>
              <a:t>. </a:t>
            </a:r>
            <a:r>
              <a:rPr lang="hu-HU" altLang="de-DE" sz="1800" b="1" dirty="0" err="1"/>
              <a:t>princeps</a:t>
            </a:r>
            <a:r>
              <a:rPr lang="hu-HU" altLang="de-DE" sz="1800" b="1" dirty="0"/>
              <a:t> </a:t>
            </a:r>
            <a:r>
              <a:rPr lang="hu-HU" altLang="de-DE" sz="1800" b="1" dirty="0" err="1"/>
              <a:t>sensorius</a:t>
            </a:r>
            <a:r>
              <a:rPr lang="hu-HU" altLang="de-DE" sz="1800" b="1" dirty="0"/>
              <a:t> n. V</a:t>
            </a:r>
            <a:r>
              <a:rPr lang="hu-HU" altLang="de-DE" sz="1800" dirty="0"/>
              <a:t> (</a:t>
            </a:r>
            <a:r>
              <a:rPr lang="hu-HU" altLang="de-DE" sz="1800" dirty="0" err="1"/>
              <a:t>in</a:t>
            </a:r>
            <a:r>
              <a:rPr lang="hu-HU" altLang="de-DE" sz="1800" dirty="0"/>
              <a:t> </a:t>
            </a:r>
            <a:r>
              <a:rPr lang="hu-HU" altLang="de-DE" sz="1800" dirty="0" err="1"/>
              <a:t>dem</a:t>
            </a:r>
            <a:r>
              <a:rPr lang="hu-HU" altLang="de-DE" sz="1800" dirty="0"/>
              <a:t> </a:t>
            </a:r>
            <a:r>
              <a:rPr lang="hu-HU" altLang="de-DE" sz="1800" dirty="0" err="1"/>
              <a:t>Pons</a:t>
            </a:r>
            <a:r>
              <a:rPr lang="hu-HU" altLang="de-DE" sz="1800" dirty="0"/>
              <a:t>)	</a:t>
            </a:r>
            <a:r>
              <a:rPr lang="hu-HU" altLang="de-DE" sz="1800" i="1" dirty="0" err="1"/>
              <a:t>Druck</a:t>
            </a:r>
            <a:r>
              <a:rPr lang="hu-HU" altLang="de-DE" sz="1800" i="1" dirty="0"/>
              <a:t>, </a:t>
            </a:r>
            <a:r>
              <a:rPr lang="hu-HU" altLang="de-DE" sz="1800" i="1" dirty="0" err="1"/>
              <a:t>Tasten</a:t>
            </a:r>
            <a:r>
              <a:rPr lang="hu-HU" altLang="de-DE" sz="1800" i="1" dirty="0"/>
              <a:t>, </a:t>
            </a:r>
            <a:r>
              <a:rPr lang="hu-HU" altLang="de-DE" sz="1800" i="1" dirty="0" err="1"/>
              <a:t>Tiefensensibilität</a:t>
            </a:r>
            <a:endParaRPr lang="hu-HU" altLang="de-DE" sz="1800" i="1" dirty="0"/>
          </a:p>
          <a:p>
            <a:pPr eaLnBrk="1" hangingPunct="1">
              <a:spcBef>
                <a:spcPct val="50000"/>
              </a:spcBef>
            </a:pPr>
            <a:r>
              <a:rPr lang="hu-HU" altLang="de-DE" sz="1800" i="1" dirty="0"/>
              <a:t>   </a:t>
            </a:r>
            <a:r>
              <a:rPr lang="hu-HU" altLang="de-DE" sz="1800" b="1" dirty="0" err="1"/>
              <a:t>Nucl</a:t>
            </a:r>
            <a:r>
              <a:rPr lang="hu-HU" altLang="de-DE" sz="1800" b="1" dirty="0"/>
              <a:t>. </a:t>
            </a:r>
            <a:r>
              <a:rPr lang="hu-HU" altLang="de-DE" sz="1800" b="1" dirty="0" err="1"/>
              <a:t>mesencephalicus</a:t>
            </a:r>
            <a:r>
              <a:rPr lang="hu-HU" altLang="de-DE" sz="1800" b="1" dirty="0"/>
              <a:t> n. V </a:t>
            </a:r>
            <a:r>
              <a:rPr lang="hu-HU" altLang="de-DE" sz="1800" dirty="0"/>
              <a:t>(</a:t>
            </a:r>
            <a:r>
              <a:rPr lang="hu-HU" altLang="de-DE" sz="1800" dirty="0" err="1"/>
              <a:t>Ganglion</a:t>
            </a:r>
            <a:r>
              <a:rPr lang="hu-HU" altLang="de-DE" sz="1800" dirty="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1800" dirty="0"/>
              <a:t>	</a:t>
            </a:r>
            <a:r>
              <a:rPr lang="hu-HU" altLang="de-DE" sz="1800" i="1" dirty="0" err="1"/>
              <a:t>Tiefensensibilität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aus</a:t>
            </a:r>
            <a:r>
              <a:rPr lang="hu-HU" altLang="de-DE" sz="1800" i="1" dirty="0"/>
              <a:t> der </a:t>
            </a:r>
            <a:r>
              <a:rPr lang="hu-HU" altLang="de-DE" sz="1800" i="1" dirty="0" err="1"/>
              <a:t>Kaumuskeln</a:t>
            </a:r>
            <a:endParaRPr lang="hu-HU" altLang="de-DE" sz="1800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u-HU" altLang="de-DE" sz="2000" u="sng" dirty="0" err="1"/>
              <a:t>Branchiomotorik</a:t>
            </a:r>
            <a:r>
              <a:rPr lang="hu-HU" altLang="de-DE" sz="2000" u="sng" dirty="0"/>
              <a:t> (SVE)</a:t>
            </a:r>
            <a:r>
              <a:rPr lang="hu-HU" altLang="de-DE" sz="1800" dirty="0"/>
              <a:t>: </a:t>
            </a:r>
            <a:r>
              <a:rPr lang="hu-HU" altLang="de-DE" sz="1800" b="1" dirty="0" err="1">
                <a:solidFill>
                  <a:srgbClr val="C94F72"/>
                </a:solidFill>
              </a:rPr>
              <a:t>ventrolaterale</a:t>
            </a:r>
            <a:r>
              <a:rPr lang="hu-HU" altLang="de-DE" sz="1800" b="1" dirty="0">
                <a:solidFill>
                  <a:srgbClr val="C94F72"/>
                </a:solidFill>
              </a:rPr>
              <a:t> </a:t>
            </a:r>
            <a:r>
              <a:rPr lang="hu-HU" altLang="de-DE" sz="1800" b="1" dirty="0" err="1">
                <a:solidFill>
                  <a:srgbClr val="C94F72"/>
                </a:solidFill>
              </a:rPr>
              <a:t>Kernsäule</a:t>
            </a:r>
            <a:r>
              <a:rPr lang="hu-HU" altLang="de-DE" sz="1800" dirty="0"/>
              <a:t>: </a:t>
            </a:r>
            <a:r>
              <a:rPr lang="hu-HU" altLang="de-DE" sz="1800" dirty="0" err="1"/>
              <a:t>Innervation</a:t>
            </a:r>
            <a:r>
              <a:rPr lang="hu-HU" altLang="de-DE" sz="1800" dirty="0"/>
              <a:t>: </a:t>
            </a:r>
            <a:r>
              <a:rPr lang="hu-HU" altLang="de-DE" sz="1800" i="1" dirty="0"/>
              <a:t>der </a:t>
            </a:r>
            <a:r>
              <a:rPr lang="hu-HU" altLang="de-DE" sz="1800" i="1" dirty="0" err="1"/>
              <a:t>Kaumuskeln</a:t>
            </a:r>
            <a:r>
              <a:rPr lang="hu-HU" altLang="de-DE" sz="1800" i="1" dirty="0"/>
              <a:t> </a:t>
            </a:r>
            <a:r>
              <a:rPr lang="hu-HU" altLang="de-DE" sz="1800" dirty="0"/>
              <a:t>und </a:t>
            </a:r>
            <a:r>
              <a:rPr lang="hu-HU" altLang="de-DE" sz="1800" dirty="0" err="1"/>
              <a:t>andere</a:t>
            </a:r>
            <a:r>
              <a:rPr lang="hu-HU" altLang="de-DE" sz="1800" dirty="0"/>
              <a:t> </a:t>
            </a:r>
            <a:r>
              <a:rPr lang="hu-HU" altLang="de-DE" sz="1800" dirty="0" err="1"/>
              <a:t>aus</a:t>
            </a:r>
            <a:r>
              <a:rPr lang="hu-HU" altLang="de-DE" sz="1800" dirty="0"/>
              <a:t> </a:t>
            </a:r>
            <a:r>
              <a:rPr lang="hu-HU" altLang="de-DE" sz="1800" dirty="0" err="1"/>
              <a:t>dem</a:t>
            </a:r>
            <a:r>
              <a:rPr lang="hu-HU" altLang="de-DE" sz="1800" dirty="0"/>
              <a:t> 1. </a:t>
            </a:r>
            <a:r>
              <a:rPr lang="hu-HU" altLang="de-DE" sz="1800" dirty="0" err="1"/>
              <a:t>Schlundbogen</a:t>
            </a:r>
            <a:r>
              <a:rPr lang="hu-HU" altLang="de-DE" sz="1800" dirty="0"/>
              <a:t> </a:t>
            </a:r>
            <a:r>
              <a:rPr lang="hu-HU" altLang="de-DE" sz="1800" dirty="0" err="1"/>
              <a:t>entwickelte</a:t>
            </a:r>
            <a:r>
              <a:rPr lang="hu-HU" altLang="de-DE" sz="1800" dirty="0"/>
              <a:t> </a:t>
            </a:r>
            <a:r>
              <a:rPr lang="hu-HU" altLang="de-DE" sz="1800" dirty="0" err="1"/>
              <a:t>Muskeln</a:t>
            </a:r>
            <a:r>
              <a:rPr lang="hu-HU" altLang="de-DE" sz="1800" dirty="0"/>
              <a:t> </a:t>
            </a:r>
            <a:r>
              <a:rPr lang="hu-HU" altLang="de-DE" sz="1800" i="1" dirty="0"/>
              <a:t>(</a:t>
            </a:r>
            <a:r>
              <a:rPr lang="hu-HU" altLang="de-DE" sz="1800" i="1" dirty="0" err="1"/>
              <a:t>Venter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ant</a:t>
            </a:r>
            <a:r>
              <a:rPr lang="hu-HU" altLang="de-DE" sz="1800" i="1" dirty="0"/>
              <a:t>. M. </a:t>
            </a:r>
            <a:r>
              <a:rPr lang="hu-HU" altLang="de-DE" sz="1800" i="1" dirty="0" err="1"/>
              <a:t>digastrici</a:t>
            </a:r>
            <a:r>
              <a:rPr lang="hu-HU" altLang="de-DE" sz="1800" i="1" dirty="0"/>
              <a:t>, M.  </a:t>
            </a:r>
            <a:r>
              <a:rPr lang="hu-HU" altLang="de-DE" sz="1800" i="1" dirty="0" err="1"/>
              <a:t>mylohyoideus</a:t>
            </a:r>
            <a:r>
              <a:rPr lang="hu-HU" altLang="de-DE" sz="1800" i="1" dirty="0"/>
              <a:t>, M. </a:t>
            </a:r>
            <a:r>
              <a:rPr lang="hu-HU" altLang="de-DE" sz="1800" i="1" dirty="0" err="1"/>
              <a:t>tensor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veli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palatini</a:t>
            </a:r>
            <a:r>
              <a:rPr lang="hu-HU" altLang="de-DE" sz="1800" i="1" dirty="0"/>
              <a:t>, M. </a:t>
            </a:r>
            <a:r>
              <a:rPr lang="hu-HU" altLang="de-DE" sz="1800" i="1" dirty="0" err="1"/>
              <a:t>tensor</a:t>
            </a:r>
            <a:r>
              <a:rPr lang="hu-HU" altLang="de-DE" sz="1800" i="1" dirty="0"/>
              <a:t> </a:t>
            </a:r>
            <a:r>
              <a:rPr lang="hu-HU" altLang="de-DE" sz="1800" i="1" dirty="0" err="1"/>
              <a:t>tympani</a:t>
            </a:r>
            <a:r>
              <a:rPr lang="hu-HU" altLang="de-DE" sz="1800" i="1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de-DE" sz="1800" dirty="0"/>
              <a:t> </a:t>
            </a:r>
            <a:r>
              <a:rPr lang="hu-HU" altLang="de-DE" sz="1800" dirty="0" smtClean="0"/>
              <a:t>  </a:t>
            </a:r>
            <a:r>
              <a:rPr lang="hu-HU" altLang="de-DE" sz="1800" b="1" dirty="0" err="1" smtClean="0"/>
              <a:t>Nucl</a:t>
            </a:r>
            <a:r>
              <a:rPr lang="hu-HU" altLang="de-DE" sz="1800" b="1" dirty="0"/>
              <a:t>. </a:t>
            </a:r>
            <a:r>
              <a:rPr lang="hu-HU" altLang="de-DE" sz="1800" b="1" dirty="0" err="1"/>
              <a:t>motorius</a:t>
            </a:r>
            <a:r>
              <a:rPr lang="hu-HU" altLang="de-DE" sz="1800" b="1" dirty="0"/>
              <a:t> n. V</a:t>
            </a:r>
            <a:r>
              <a:rPr lang="hu-HU" altLang="de-DE" sz="1800" dirty="0"/>
              <a:t> (</a:t>
            </a:r>
            <a:r>
              <a:rPr lang="hu-HU" altLang="de-DE" sz="1800" dirty="0" err="1"/>
              <a:t>Pons</a:t>
            </a:r>
            <a:r>
              <a:rPr lang="hu-HU" altLang="de-DE" sz="1800" dirty="0"/>
              <a:t>).</a:t>
            </a:r>
          </a:p>
        </p:txBody>
      </p:sp>
      <p:pic>
        <p:nvPicPr>
          <p:cNvPr id="24580" name="Picture 4" descr="HID_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7988" y="0"/>
            <a:ext cx="3656012" cy="2208213"/>
          </a:xfrm>
          <a:noFill/>
        </p:spPr>
      </p:pic>
      <p:pic>
        <p:nvPicPr>
          <p:cNvPr id="24581" name="Picture 5" descr="NY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519613"/>
            <a:ext cx="346710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NY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8" y="2201863"/>
            <a:ext cx="3236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8128000" y="2873375"/>
            <a:ext cx="390525" cy="3619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7835900" y="4989513"/>
            <a:ext cx="390525" cy="3619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7748588" y="636588"/>
            <a:ext cx="390525" cy="36195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7516813" y="884238"/>
            <a:ext cx="244475" cy="2317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399088" y="3773488"/>
            <a:ext cx="2308225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hu-HU" altLang="de-DE" sz="1400"/>
              <a:t>Nucl. tractus spinalis n. V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7664450" y="3106738"/>
            <a:ext cx="652463" cy="681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7662863" y="4005263"/>
            <a:ext cx="363537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472238" y="1552575"/>
            <a:ext cx="2671762" cy="3048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1400"/>
              <a:t>Nucl. princeps sensorius n. V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 flipV="1">
            <a:off x="7983538" y="827088"/>
            <a:ext cx="274637" cy="668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602163" y="217488"/>
            <a:ext cx="1844675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u-HU" altLang="de-DE" sz="1400" dirty="0" err="1"/>
              <a:t>Nucl</a:t>
            </a:r>
            <a:r>
              <a:rPr lang="hu-HU" altLang="de-DE" sz="1400" dirty="0"/>
              <a:t>. </a:t>
            </a:r>
            <a:r>
              <a:rPr lang="hu-HU" altLang="de-DE" sz="1400" dirty="0" err="1"/>
              <a:t>motorius</a:t>
            </a:r>
            <a:r>
              <a:rPr lang="hu-HU" altLang="de-DE" sz="1400" dirty="0"/>
              <a:t> n. V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443663" y="434975"/>
            <a:ext cx="1204912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22114"/>
          </a:xfrm>
        </p:spPr>
        <p:txBody>
          <a:bodyPr>
            <a:normAutofit/>
          </a:bodyPr>
          <a:lstStyle/>
          <a:p>
            <a:r>
              <a:rPr lang="hu-HU" sz="3600" dirty="0" smtClean="0"/>
              <a:t>N. </a:t>
            </a:r>
            <a:r>
              <a:rPr lang="hu-HU" sz="3600" dirty="0" err="1" smtClean="0"/>
              <a:t>trigeminus</a:t>
            </a:r>
            <a:r>
              <a:rPr lang="hu-HU" sz="3600" dirty="0" smtClean="0"/>
              <a:t> (V) </a:t>
            </a:r>
            <a:endParaRPr lang="hu-HU" sz="3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51520" y="836712"/>
            <a:ext cx="85110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Austrittstelle</a:t>
            </a:r>
            <a:r>
              <a:rPr lang="hu-HU" b="1" dirty="0" smtClean="0"/>
              <a:t> </a:t>
            </a:r>
            <a:r>
              <a:rPr lang="hu-HU" b="1" dirty="0" err="1" smtClean="0"/>
              <a:t>aus</a:t>
            </a:r>
            <a:r>
              <a:rPr lang="hu-HU" b="1" dirty="0" smtClean="0"/>
              <a:t> </a:t>
            </a:r>
            <a:r>
              <a:rPr lang="hu-HU" b="1" dirty="0" err="1" smtClean="0"/>
              <a:t>dem</a:t>
            </a:r>
            <a:r>
              <a:rPr lang="hu-HU" b="1" dirty="0" smtClean="0"/>
              <a:t> </a:t>
            </a:r>
            <a:r>
              <a:rPr lang="hu-HU" b="1" dirty="0" err="1" smtClean="0"/>
              <a:t>Gehirn</a:t>
            </a:r>
            <a:r>
              <a:rPr lang="hu-HU" b="1" dirty="0" smtClean="0"/>
              <a:t>: </a:t>
            </a:r>
            <a:r>
              <a:rPr lang="hu-HU" dirty="0" smtClean="0"/>
              <a:t>an der </a:t>
            </a:r>
            <a:r>
              <a:rPr lang="hu-HU" dirty="0" err="1" smtClean="0"/>
              <a:t>Grenze</a:t>
            </a:r>
            <a:r>
              <a:rPr lang="hu-HU" dirty="0" smtClean="0"/>
              <a:t> </a:t>
            </a:r>
            <a:r>
              <a:rPr lang="hu-HU" dirty="0" err="1" smtClean="0"/>
              <a:t>zw</a:t>
            </a:r>
            <a:r>
              <a:rPr lang="hu-HU" dirty="0" smtClean="0"/>
              <a:t>. </a:t>
            </a:r>
            <a:r>
              <a:rPr lang="hu-HU" dirty="0" err="1" smtClean="0"/>
              <a:t>Pons</a:t>
            </a:r>
            <a:r>
              <a:rPr lang="hu-HU" dirty="0" smtClean="0"/>
              <a:t> und </a:t>
            </a:r>
            <a:r>
              <a:rPr lang="hu-HU" dirty="0" err="1" smtClean="0"/>
              <a:t>Pedunculus</a:t>
            </a:r>
            <a:r>
              <a:rPr lang="hu-HU" dirty="0" smtClean="0"/>
              <a:t> </a:t>
            </a:r>
            <a:r>
              <a:rPr lang="hu-HU" dirty="0" err="1" smtClean="0"/>
              <a:t>cerebellaris</a:t>
            </a:r>
            <a:r>
              <a:rPr lang="hu-HU" dirty="0" smtClean="0"/>
              <a:t> </a:t>
            </a:r>
            <a:r>
              <a:rPr lang="hu-HU" dirty="0" err="1" smtClean="0"/>
              <a:t>med</a:t>
            </a:r>
            <a:r>
              <a:rPr lang="hu-HU" dirty="0" smtClean="0"/>
              <a:t>.</a:t>
            </a:r>
          </a:p>
          <a:p>
            <a:r>
              <a:rPr lang="hu-HU" b="1" dirty="0"/>
              <a:t>	</a:t>
            </a:r>
            <a:endParaRPr lang="hu-HU" b="1" dirty="0" smtClean="0"/>
          </a:p>
          <a:p>
            <a:r>
              <a:rPr lang="hu-HU" b="1" dirty="0"/>
              <a:t>	</a:t>
            </a:r>
            <a:r>
              <a:rPr lang="hu-HU" b="1" dirty="0" smtClean="0"/>
              <a:t>Radix </a:t>
            </a:r>
            <a:r>
              <a:rPr lang="hu-HU" b="1" dirty="0" err="1" smtClean="0"/>
              <a:t>sensoria</a:t>
            </a:r>
            <a:r>
              <a:rPr lang="hu-HU" b="1" dirty="0" smtClean="0"/>
              <a:t> –</a:t>
            </a:r>
            <a:r>
              <a:rPr lang="hu-HU" dirty="0" smtClean="0"/>
              <a:t> </a:t>
            </a:r>
            <a:r>
              <a:rPr lang="hu-HU" dirty="0" err="1" smtClean="0"/>
              <a:t>tritt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dirty="0" err="1" smtClean="0"/>
              <a:t>Ganglion</a:t>
            </a:r>
            <a:r>
              <a:rPr lang="hu-HU" dirty="0" smtClean="0"/>
              <a:t> </a:t>
            </a:r>
            <a:r>
              <a:rPr lang="hu-HU" dirty="0" err="1" smtClean="0"/>
              <a:t>trigeminale</a:t>
            </a:r>
            <a:r>
              <a:rPr lang="hu-HU" dirty="0" smtClean="0"/>
              <a:t> (</a:t>
            </a:r>
            <a:r>
              <a:rPr lang="hu-HU" dirty="0" err="1" smtClean="0"/>
              <a:t>Ggl</a:t>
            </a:r>
            <a:r>
              <a:rPr lang="hu-HU" dirty="0" smtClean="0"/>
              <a:t>. </a:t>
            </a:r>
            <a:r>
              <a:rPr lang="hu-HU" dirty="0" err="1" smtClean="0"/>
              <a:t>semilunare</a:t>
            </a:r>
            <a:r>
              <a:rPr lang="hu-HU" dirty="0" smtClean="0"/>
              <a:t> </a:t>
            </a:r>
            <a:r>
              <a:rPr lang="hu-HU" dirty="0" err="1" smtClean="0"/>
              <a:t>Gasseri</a:t>
            </a:r>
            <a:r>
              <a:rPr lang="hu-HU" dirty="0" smtClean="0"/>
              <a:t>)</a:t>
            </a:r>
          </a:p>
          <a:p>
            <a:r>
              <a:rPr lang="hu-HU" dirty="0"/>
              <a:t>	</a:t>
            </a:r>
            <a:r>
              <a:rPr lang="hu-HU" b="1" dirty="0" smtClean="0"/>
              <a:t>Radix </a:t>
            </a:r>
            <a:r>
              <a:rPr lang="hu-HU" b="1" dirty="0" err="1" smtClean="0"/>
              <a:t>motoria</a:t>
            </a:r>
            <a:r>
              <a:rPr lang="hu-HU" b="1" dirty="0" smtClean="0"/>
              <a:t> – </a:t>
            </a:r>
            <a:r>
              <a:rPr lang="hu-HU" dirty="0" err="1" smtClean="0"/>
              <a:t>legt</a:t>
            </a:r>
            <a:r>
              <a:rPr lang="hu-HU" dirty="0" smtClean="0"/>
              <a:t> </a:t>
            </a:r>
            <a:r>
              <a:rPr lang="hu-HU" dirty="0" err="1" smtClean="0"/>
              <a:t>sich</a:t>
            </a:r>
            <a:r>
              <a:rPr lang="hu-HU" dirty="0" smtClean="0"/>
              <a:t> </a:t>
            </a:r>
            <a:r>
              <a:rPr lang="hu-HU" dirty="0" err="1" smtClean="0"/>
              <a:t>dem</a:t>
            </a:r>
            <a:r>
              <a:rPr lang="hu-HU" dirty="0" smtClean="0"/>
              <a:t> N. </a:t>
            </a:r>
            <a:r>
              <a:rPr lang="hu-HU" dirty="0" err="1" smtClean="0"/>
              <a:t>mandibularis</a:t>
            </a:r>
            <a:r>
              <a:rPr lang="hu-HU" dirty="0" smtClean="0"/>
              <a:t> an</a:t>
            </a:r>
          </a:p>
          <a:p>
            <a:endParaRPr lang="hu-HU" dirty="0"/>
          </a:p>
          <a:p>
            <a:r>
              <a:rPr lang="hu-HU" b="1" dirty="0" err="1" smtClean="0"/>
              <a:t>Austritt</a:t>
            </a:r>
            <a:r>
              <a:rPr lang="hu-HU" b="1" dirty="0" smtClean="0"/>
              <a:t> </a:t>
            </a:r>
            <a:r>
              <a:rPr lang="hu-HU" b="1" dirty="0" err="1" smtClean="0"/>
              <a:t>stelle</a:t>
            </a:r>
            <a:r>
              <a:rPr lang="hu-HU" b="1" dirty="0" smtClean="0"/>
              <a:t> </a:t>
            </a:r>
            <a:r>
              <a:rPr lang="hu-HU" b="1" dirty="0" err="1" smtClean="0"/>
              <a:t>durch</a:t>
            </a:r>
            <a:r>
              <a:rPr lang="hu-HU" b="1" dirty="0" smtClean="0"/>
              <a:t> die </a:t>
            </a:r>
            <a:r>
              <a:rPr lang="hu-HU" b="1" dirty="0" err="1" smtClean="0"/>
              <a:t>Dura</a:t>
            </a:r>
            <a:r>
              <a:rPr lang="hu-HU" b="1" dirty="0" smtClean="0"/>
              <a:t> (</a:t>
            </a:r>
            <a:r>
              <a:rPr lang="hu-HU" b="1" dirty="0" err="1" smtClean="0"/>
              <a:t>Porus</a:t>
            </a:r>
            <a:r>
              <a:rPr lang="hu-HU" b="1" dirty="0" smtClean="0"/>
              <a:t> </a:t>
            </a:r>
            <a:r>
              <a:rPr lang="hu-HU" b="1" dirty="0" err="1" smtClean="0"/>
              <a:t>duralis</a:t>
            </a:r>
            <a:r>
              <a:rPr lang="hu-HU" b="1" dirty="0" smtClean="0"/>
              <a:t>):</a:t>
            </a:r>
            <a:r>
              <a:rPr lang="hu-HU" dirty="0" smtClean="0"/>
              <a:t>  </a:t>
            </a:r>
            <a:r>
              <a:rPr lang="hu-HU" dirty="0" err="1" smtClean="0"/>
              <a:t>zwischen</a:t>
            </a:r>
            <a:r>
              <a:rPr lang="hu-HU" dirty="0" smtClean="0"/>
              <a:t> </a:t>
            </a:r>
            <a:r>
              <a:rPr lang="hu-HU" dirty="0" err="1" smtClean="0"/>
              <a:t>Tentorium</a:t>
            </a:r>
            <a:r>
              <a:rPr lang="hu-HU" dirty="0" smtClean="0"/>
              <a:t> </a:t>
            </a:r>
            <a:r>
              <a:rPr lang="hu-HU" dirty="0" err="1" smtClean="0"/>
              <a:t>cerebelli</a:t>
            </a:r>
            <a:r>
              <a:rPr lang="hu-HU" dirty="0" smtClean="0"/>
              <a:t> und </a:t>
            </a:r>
          </a:p>
          <a:p>
            <a:r>
              <a:rPr lang="hu-HU" dirty="0"/>
              <a:t>	</a:t>
            </a:r>
            <a:r>
              <a:rPr lang="hu-HU" dirty="0" smtClean="0"/>
              <a:t>der </a:t>
            </a:r>
            <a:r>
              <a:rPr lang="hu-HU" dirty="0" err="1" smtClean="0"/>
              <a:t>Pars</a:t>
            </a:r>
            <a:r>
              <a:rPr lang="hu-HU" dirty="0" smtClean="0"/>
              <a:t> </a:t>
            </a:r>
            <a:r>
              <a:rPr lang="hu-HU" dirty="0" err="1" smtClean="0"/>
              <a:t>petrosa</a:t>
            </a:r>
            <a:r>
              <a:rPr lang="hu-HU" dirty="0" smtClean="0"/>
              <a:t> des </a:t>
            </a:r>
            <a:r>
              <a:rPr lang="hu-HU" dirty="0" err="1" smtClean="0"/>
              <a:t>Os</a:t>
            </a:r>
            <a:r>
              <a:rPr lang="hu-HU" dirty="0" smtClean="0"/>
              <a:t> </a:t>
            </a:r>
            <a:r>
              <a:rPr lang="hu-HU" dirty="0" err="1" smtClean="0"/>
              <a:t>temporale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dirty="0" err="1" smtClean="0"/>
              <a:t>Cavum</a:t>
            </a:r>
            <a:r>
              <a:rPr lang="hu-HU" dirty="0" smtClean="0"/>
              <a:t> </a:t>
            </a:r>
            <a:r>
              <a:rPr lang="hu-HU" dirty="0" err="1" smtClean="0"/>
              <a:t>trigeminale</a:t>
            </a:r>
            <a:r>
              <a:rPr lang="hu-HU" dirty="0" smtClean="0"/>
              <a:t> </a:t>
            </a:r>
            <a:r>
              <a:rPr lang="hu-HU" dirty="0" err="1" smtClean="0"/>
              <a:t>ein</a:t>
            </a:r>
            <a:r>
              <a:rPr lang="hu-HU" dirty="0" smtClean="0"/>
              <a:t> – </a:t>
            </a:r>
            <a:r>
              <a:rPr lang="hu-HU" b="1" dirty="0" err="1" smtClean="0"/>
              <a:t>Ganglion</a:t>
            </a:r>
            <a:r>
              <a:rPr lang="hu-HU" b="1" dirty="0" smtClean="0"/>
              <a:t> </a:t>
            </a:r>
            <a:r>
              <a:rPr lang="hu-HU" b="1" dirty="0" err="1" smtClean="0"/>
              <a:t>tri-</a:t>
            </a:r>
            <a:endParaRPr lang="hu-HU" b="1" dirty="0" smtClean="0"/>
          </a:p>
          <a:p>
            <a:r>
              <a:rPr lang="hu-HU" b="1" dirty="0"/>
              <a:t>	</a:t>
            </a:r>
            <a:r>
              <a:rPr lang="hu-HU" b="1" dirty="0" err="1" smtClean="0"/>
              <a:t>geminale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815" y="2913263"/>
            <a:ext cx="5667829" cy="3684089"/>
          </a:xfrm>
          <a:prstGeom prst="rect">
            <a:avLst/>
          </a:prstGeom>
        </p:spPr>
      </p:pic>
      <p:pic>
        <p:nvPicPr>
          <p:cNvPr id="5" name="Picture 4" descr="cranial nerves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3307084"/>
            <a:ext cx="3319420" cy="3550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53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de-DE" sz="3600" dirty="0" smtClean="0">
                <a:solidFill>
                  <a:schemeClr val="tx1"/>
                </a:solidFill>
              </a:rPr>
              <a:t>V/1: N. </a:t>
            </a:r>
            <a:r>
              <a:rPr lang="hu-HU" altLang="de-DE" sz="3600" dirty="0" err="1" smtClean="0">
                <a:solidFill>
                  <a:schemeClr val="tx1"/>
                </a:solidFill>
              </a:rPr>
              <a:t>ophthalmicus</a:t>
            </a:r>
            <a:endParaRPr lang="hu-HU" altLang="de-DE" sz="3600" dirty="0" smtClean="0">
              <a:solidFill>
                <a:schemeClr val="tx1"/>
              </a:solidFill>
            </a:endParaRPr>
          </a:p>
        </p:txBody>
      </p:sp>
      <p:pic>
        <p:nvPicPr>
          <p:cNvPr id="26627" name="Picture 4" descr="cranial nerves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4650" y="1457325"/>
            <a:ext cx="6888163" cy="5211763"/>
          </a:xfrm>
          <a:noFill/>
        </p:spPr>
      </p:pic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1908175" y="2997200"/>
            <a:ext cx="2376488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684213" y="2781300"/>
            <a:ext cx="1349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frontalis</a:t>
            </a:r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2051050" y="3644900"/>
            <a:ext cx="2376488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539750" y="3429000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lacrimalis</a:t>
            </a: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V="1">
            <a:off x="4356100" y="3860800"/>
            <a:ext cx="73025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3851275" y="5300663"/>
            <a:ext cx="166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nasociliaris</a:t>
            </a:r>
            <a:endParaRPr lang="hu-HU" altLang="de-DE" sz="1800"/>
          </a:p>
        </p:txBody>
      </p:sp>
      <p:sp>
        <p:nvSpPr>
          <p:cNvPr id="26634" name="Szövegdoboz 9"/>
          <p:cNvSpPr txBox="1">
            <a:spLocks noChangeArrowheads="1"/>
          </p:cNvSpPr>
          <p:nvPr/>
        </p:nvSpPr>
        <p:spPr bwMode="auto">
          <a:xfrm>
            <a:off x="827088" y="4076700"/>
            <a:ext cx="122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  <a:cs typeface="Times New Roman" pitchFamily="18" charset="0"/>
              </a:rPr>
              <a:t>R. tentorii</a:t>
            </a:r>
          </a:p>
        </p:txBody>
      </p:sp>
      <p:cxnSp>
        <p:nvCxnSpPr>
          <p:cNvPr id="26635" name="Egyenes összekötő nyíllal 11"/>
          <p:cNvCxnSpPr>
            <a:cxnSpLocks noChangeShapeType="1"/>
            <a:stCxn id="26634" idx="3"/>
          </p:cNvCxnSpPr>
          <p:nvPr/>
        </p:nvCxnSpPr>
        <p:spPr bwMode="auto">
          <a:xfrm flipV="1">
            <a:off x="2049463" y="3860800"/>
            <a:ext cx="1874837" cy="415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6" name="Szövegdoboz 14"/>
          <p:cNvSpPr txBox="1">
            <a:spLocks noChangeArrowheads="1"/>
          </p:cNvSpPr>
          <p:nvPr/>
        </p:nvSpPr>
        <p:spPr bwMode="auto">
          <a:xfrm>
            <a:off x="4643438" y="4868863"/>
            <a:ext cx="184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  <a:cs typeface="Times New Roman" pitchFamily="18" charset="0"/>
              </a:rPr>
              <a:t>Ganglion ciliare</a:t>
            </a:r>
          </a:p>
        </p:txBody>
      </p:sp>
      <p:cxnSp>
        <p:nvCxnSpPr>
          <p:cNvPr id="26637" name="Egyenes összekötő nyíllal 16"/>
          <p:cNvCxnSpPr>
            <a:cxnSpLocks noChangeShapeType="1"/>
          </p:cNvCxnSpPr>
          <p:nvPr/>
        </p:nvCxnSpPr>
        <p:spPr bwMode="auto">
          <a:xfrm flipV="1">
            <a:off x="5148263" y="4508500"/>
            <a:ext cx="215900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38" name="Szövegdoboz 17"/>
          <p:cNvSpPr txBox="1">
            <a:spLocks noChangeArrowheads="1"/>
          </p:cNvSpPr>
          <p:nvPr/>
        </p:nvSpPr>
        <p:spPr bwMode="auto">
          <a:xfrm>
            <a:off x="6300788" y="4581525"/>
            <a:ext cx="2411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  <a:cs typeface="Times New Roman" pitchFamily="18" charset="0"/>
              </a:rPr>
              <a:t>N. zygomaticus (V/2)</a:t>
            </a:r>
          </a:p>
        </p:txBody>
      </p:sp>
      <p:cxnSp>
        <p:nvCxnSpPr>
          <p:cNvPr id="26639" name="Egyenes összekötő nyíllal 20"/>
          <p:cNvCxnSpPr>
            <a:cxnSpLocks noChangeShapeType="1"/>
          </p:cNvCxnSpPr>
          <p:nvPr/>
        </p:nvCxnSpPr>
        <p:spPr bwMode="auto">
          <a:xfrm flipV="1">
            <a:off x="6659563" y="4508500"/>
            <a:ext cx="0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zövegdoboz 1"/>
          <p:cNvSpPr txBox="1"/>
          <p:nvPr/>
        </p:nvSpPr>
        <p:spPr>
          <a:xfrm>
            <a:off x="1908175" y="1412776"/>
            <a:ext cx="456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Austrittstelle</a:t>
            </a:r>
            <a:r>
              <a:rPr lang="hu-HU" b="1" dirty="0" smtClean="0"/>
              <a:t>: </a:t>
            </a:r>
            <a:r>
              <a:rPr lang="hu-HU" dirty="0" err="1" smtClean="0"/>
              <a:t>fissura</a:t>
            </a:r>
            <a:r>
              <a:rPr lang="hu-HU" dirty="0" smtClean="0"/>
              <a:t> </a:t>
            </a:r>
            <a:r>
              <a:rPr lang="hu-HU" dirty="0" err="1" smtClean="0"/>
              <a:t>orbitalis</a:t>
            </a:r>
            <a:r>
              <a:rPr lang="hu-HU" dirty="0" smtClean="0"/>
              <a:t> </a:t>
            </a:r>
            <a:r>
              <a:rPr lang="hu-HU" dirty="0" err="1" smtClean="0"/>
              <a:t>superior</a:t>
            </a:r>
            <a:r>
              <a:rPr lang="hu-HU" dirty="0" smtClean="0"/>
              <a:t> - </a:t>
            </a:r>
            <a:r>
              <a:rPr lang="hu-HU" dirty="0" err="1" smtClean="0"/>
              <a:t>Orbita</a:t>
            </a:r>
            <a:endParaRPr lang="hu-HU" b="1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4067944" y="1782108"/>
            <a:ext cx="361181" cy="1646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1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/>
            <a:r>
              <a:rPr lang="hu-HU" altLang="de-DE" sz="3600" smtClean="0">
                <a:solidFill>
                  <a:schemeClr val="tx1"/>
                </a:solidFill>
              </a:rPr>
              <a:t>N. </a:t>
            </a:r>
            <a:r>
              <a:rPr lang="hu-HU" altLang="de-DE" sz="3600" smtClean="0"/>
              <a:t>ophtalmicus</a:t>
            </a:r>
            <a:r>
              <a:rPr lang="hu-HU" altLang="de-DE" sz="3600" smtClean="0">
                <a:solidFill>
                  <a:schemeClr val="tx1"/>
                </a:solidFill>
              </a:rPr>
              <a:t> (V/1)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4681537"/>
          </a:xfrm>
        </p:spPr>
        <p:txBody>
          <a:bodyPr/>
          <a:lstStyle/>
          <a:p>
            <a:pPr eaLnBrk="1" hangingPunct="1"/>
            <a:r>
              <a:rPr lang="hu-HU" altLang="de-DE" sz="2400" smtClean="0">
                <a:latin typeface="Times New Roman" pitchFamily="18" charset="0"/>
              </a:rPr>
              <a:t>Funktion: </a:t>
            </a:r>
            <a:r>
              <a:rPr lang="hu-HU" altLang="de-DE" sz="2400" smtClean="0">
                <a:solidFill>
                  <a:srgbClr val="0070C0"/>
                </a:solidFill>
                <a:latin typeface="Times New Roman" pitchFamily="18" charset="0"/>
              </a:rPr>
              <a:t>rein sensibel</a:t>
            </a:r>
          </a:p>
          <a:p>
            <a:pPr eaLnBrk="1" hangingPunct="1"/>
            <a:r>
              <a:rPr lang="hu-HU" altLang="de-DE" sz="2400" smtClean="0">
                <a:latin typeface="Times New Roman" pitchFamily="18" charset="0"/>
              </a:rPr>
              <a:t>Verlauf:</a:t>
            </a:r>
          </a:p>
          <a:p>
            <a:pPr eaLnBrk="1" hangingPunct="1"/>
            <a:r>
              <a:rPr lang="hu-HU" altLang="de-DE" sz="2400" smtClean="0">
                <a:latin typeface="Times New Roman" pitchFamily="18" charset="0"/>
              </a:rPr>
              <a:t>Rami:		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779838" y="1557338"/>
            <a:ext cx="57626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427538" y="1341438"/>
            <a:ext cx="230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Fissura orbitalis sup.</a:t>
            </a:r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1835150" y="1341438"/>
            <a:ext cx="200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Sinus cavernosus </a:t>
            </a:r>
          </a:p>
        </p:txBody>
      </p:sp>
      <p:sp>
        <p:nvSpPr>
          <p:cNvPr id="27655" name="Line 10"/>
          <p:cNvSpPr>
            <a:spLocks noChangeShapeType="1"/>
          </p:cNvSpPr>
          <p:nvPr/>
        </p:nvSpPr>
        <p:spPr bwMode="auto">
          <a:xfrm>
            <a:off x="6659563" y="1557338"/>
            <a:ext cx="57626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7308850" y="1341438"/>
            <a:ext cx="831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Orbita</a:t>
            </a:r>
          </a:p>
        </p:txBody>
      </p:sp>
      <p:sp>
        <p:nvSpPr>
          <p:cNvPr id="27657" name="Text Box 12"/>
          <p:cNvSpPr txBox="1">
            <a:spLocks noChangeArrowheads="1"/>
          </p:cNvSpPr>
          <p:nvPr/>
        </p:nvSpPr>
        <p:spPr bwMode="auto">
          <a:xfrm>
            <a:off x="1763713" y="1773238"/>
            <a:ext cx="7015162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R. tentorii (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Tentorium  cerebelli </a:t>
            </a:r>
            <a:r>
              <a:rPr lang="hu-HU" altLang="de-DE" sz="2000">
                <a:latin typeface="Times New Roman" pitchFamily="18" charset="0"/>
              </a:rPr>
              <a:t>und 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Falx cerebri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N. frontalis: (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Stirnhaut, Schleimhaut des Sinus frontalis)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 	</a:t>
            </a:r>
            <a:r>
              <a:rPr lang="hu-HU" altLang="de-DE" sz="1800">
                <a:latin typeface="Times New Roman" pitchFamily="18" charset="0"/>
              </a:rPr>
              <a:t>N. supraorbitalis: R. medialis, R. lateralis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N. supratrochlearis (</a:t>
            </a: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medialer Augenwinkel</a:t>
            </a:r>
            <a:r>
              <a:rPr lang="hu-HU" altLang="de-DE" sz="180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 N. lacrimalis: 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Tränendrüse</a:t>
            </a:r>
            <a:r>
              <a:rPr lang="hu-HU" altLang="de-DE" sz="2000">
                <a:latin typeface="Times New Roman" pitchFamily="18" charset="0"/>
              </a:rPr>
              <a:t> + aus Ggl. pterygopalatinum (N. VII) 	</a:t>
            </a:r>
            <a:r>
              <a:rPr lang="hu-HU" altLang="de-DE" sz="2000">
                <a:solidFill>
                  <a:srgbClr val="00B050"/>
                </a:solidFill>
                <a:latin typeface="Times New Roman" pitchFamily="18" charset="0"/>
              </a:rPr>
              <a:t>parasympathisch: sekretomotorisch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latin typeface="Times New Roman" pitchFamily="18" charset="0"/>
              </a:rPr>
              <a:t> N. nasociliaris: (</a:t>
            </a: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Auge, Augenlid, Nasenhöhle, Cellulae ethm., 	Sinus sphenoidalis, Nasenrücken</a:t>
            </a:r>
            <a:r>
              <a:rPr lang="hu-HU" altLang="de-DE" sz="2000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2000">
                <a:solidFill>
                  <a:srgbClr val="0070C0"/>
                </a:solidFill>
                <a:latin typeface="Times New Roman" pitchFamily="18" charset="0"/>
              </a:rPr>
              <a:t>	</a:t>
            </a:r>
            <a:r>
              <a:rPr lang="hu-HU" altLang="de-DE" sz="1800">
                <a:latin typeface="Times New Roman" pitchFamily="18" charset="0"/>
              </a:rPr>
              <a:t>R. communicans cum ganglio ciliari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	</a:t>
            </a:r>
            <a:r>
              <a:rPr lang="hu-HU" altLang="de-DE" sz="1800">
                <a:latin typeface="Times New Roman" pitchFamily="18" charset="0"/>
              </a:rPr>
              <a:t>N.</a:t>
            </a: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hu-HU" altLang="de-DE" sz="1800">
                <a:latin typeface="Times New Roman" pitchFamily="18" charset="0"/>
              </a:rPr>
              <a:t>ethmoidalis posterior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solidFill>
                  <a:srgbClr val="0070C0"/>
                </a:solidFill>
                <a:latin typeface="Times New Roman" pitchFamily="18" charset="0"/>
              </a:rPr>
              <a:t>	</a:t>
            </a:r>
            <a:r>
              <a:rPr lang="hu-HU" altLang="de-DE" sz="1800">
                <a:latin typeface="Times New Roman" pitchFamily="18" charset="0"/>
              </a:rPr>
              <a:t>N. ethmoidalis anterior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N. infratrochlearis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Nn. ciliares longi</a:t>
            </a:r>
          </a:p>
          <a:p>
            <a:pPr eaLnBrk="1" hangingPunct="1">
              <a:lnSpc>
                <a:spcPts val="1800"/>
              </a:lnSpc>
              <a:spcBef>
                <a:spcPct val="50000"/>
              </a:spcBef>
              <a:buFontTx/>
              <a:buNone/>
            </a:pPr>
            <a:r>
              <a:rPr lang="hu-HU" altLang="de-DE" sz="1800">
                <a:latin typeface="Times New Roman" pitchFamily="18" charset="0"/>
              </a:rPr>
              <a:t>	Rr. palpebrales</a:t>
            </a:r>
            <a:endParaRPr lang="hu-HU" altLang="de-DE" sz="200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46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Diavetítés a képernyőre (4:3 oldalarány)</PresentationFormat>
  <Paragraphs>204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Nervus trigeminus (V)</vt:lpstr>
      <vt:lpstr>Funktionen der Hirnerven</vt:lpstr>
      <vt:lpstr>N. trigeminus (V)</vt:lpstr>
      <vt:lpstr>N. trigeminus</vt:lpstr>
      <vt:lpstr>Kerne des N. trigeminus </vt:lpstr>
      <vt:lpstr>N. trigeminus (V)</vt:lpstr>
      <vt:lpstr>N. trigeminus (V) </vt:lpstr>
      <vt:lpstr>V/1: N. ophthalmicus</vt:lpstr>
      <vt:lpstr>N. ophtalmicus (V/1)</vt:lpstr>
      <vt:lpstr>N. maxillaris (V/2)</vt:lpstr>
      <vt:lpstr>N. maxillaris (V/2)</vt:lpstr>
      <vt:lpstr>N. maxillaris V/2</vt:lpstr>
      <vt:lpstr>N. mandibularis (V/3)</vt:lpstr>
      <vt:lpstr>N. mandibularis (V/3)</vt:lpstr>
      <vt:lpstr>N. mandibularis (V/3)</vt:lpstr>
      <vt:lpstr>Klinische Bedeutung des N. V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Nervus trigeminus V.</dc:title>
  <dc:creator>Windows-felhasználó</dc:creator>
  <cp:lastModifiedBy>Dr. Németh Anna</cp:lastModifiedBy>
  <cp:revision>33</cp:revision>
  <dcterms:created xsi:type="dcterms:W3CDTF">2017-10-23T10:15:32Z</dcterms:created>
  <dcterms:modified xsi:type="dcterms:W3CDTF">2017-10-25T06:07:59Z</dcterms:modified>
</cp:coreProperties>
</file>