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361" r:id="rId2"/>
    <p:sldId id="302" r:id="rId3"/>
    <p:sldId id="323" r:id="rId4"/>
    <p:sldId id="303" r:id="rId5"/>
    <p:sldId id="304" r:id="rId6"/>
    <p:sldId id="305" r:id="rId7"/>
    <p:sldId id="307" r:id="rId8"/>
    <p:sldId id="325" r:id="rId9"/>
    <p:sldId id="349" r:id="rId10"/>
    <p:sldId id="350" r:id="rId11"/>
    <p:sldId id="324" r:id="rId12"/>
    <p:sldId id="326" r:id="rId13"/>
    <p:sldId id="348" r:id="rId14"/>
    <p:sldId id="327" r:id="rId15"/>
    <p:sldId id="306" r:id="rId16"/>
    <p:sldId id="264" r:id="rId17"/>
    <p:sldId id="265" r:id="rId18"/>
    <p:sldId id="266" r:id="rId19"/>
    <p:sldId id="308" r:id="rId20"/>
    <p:sldId id="331" r:id="rId21"/>
    <p:sldId id="315" r:id="rId22"/>
    <p:sldId id="329" r:id="rId23"/>
    <p:sldId id="316" r:id="rId24"/>
    <p:sldId id="328" r:id="rId25"/>
    <p:sldId id="330" r:id="rId26"/>
    <p:sldId id="340" r:id="rId27"/>
    <p:sldId id="345" r:id="rId28"/>
    <p:sldId id="346" r:id="rId29"/>
    <p:sldId id="341" r:id="rId30"/>
    <p:sldId id="342" r:id="rId31"/>
    <p:sldId id="343" r:id="rId32"/>
    <p:sldId id="332" r:id="rId33"/>
    <p:sldId id="333" r:id="rId34"/>
    <p:sldId id="334" r:id="rId35"/>
    <p:sldId id="335" r:id="rId36"/>
    <p:sldId id="336" r:id="rId37"/>
    <p:sldId id="268" r:id="rId38"/>
    <p:sldId id="269" r:id="rId39"/>
    <p:sldId id="338" r:id="rId40"/>
    <p:sldId id="339" r:id="rId41"/>
    <p:sldId id="337" r:id="rId42"/>
    <p:sldId id="271" r:id="rId43"/>
    <p:sldId id="351" r:id="rId44"/>
    <p:sldId id="352" r:id="rId45"/>
    <p:sldId id="353" r:id="rId46"/>
    <p:sldId id="354" r:id="rId47"/>
    <p:sldId id="360" r:id="rId48"/>
    <p:sldId id="355" r:id="rId49"/>
    <p:sldId id="317" r:id="rId50"/>
    <p:sldId id="356" r:id="rId51"/>
    <p:sldId id="357" r:id="rId52"/>
    <p:sldId id="358" r:id="rId53"/>
    <p:sldId id="318" r:id="rId54"/>
    <p:sldId id="319" r:id="rId55"/>
    <p:sldId id="347" r:id="rId56"/>
    <p:sldId id="298" r:id="rId57"/>
    <p:sldId id="359" r:id="rId58"/>
    <p:sldId id="289" r:id="rId59"/>
    <p:sldId id="290" r:id="rId60"/>
    <p:sldId id="299" r:id="rId61"/>
    <p:sldId id="320" r:id="rId62"/>
    <p:sldId id="321" r:id="rId63"/>
    <p:sldId id="286" r:id="rId64"/>
    <p:sldId id="312" r:id="rId6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D292C0"/>
    <a:srgbClr val="B9539C"/>
    <a:srgbClr val="993300"/>
    <a:srgbClr val="BB5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452"/>
    </p:cViewPr>
  </p:sorter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5AAAF8-544F-4390-AB1F-69549719E083}" type="datetimeFigureOut">
              <a:rPr lang="de-DE" smtClean="0"/>
              <a:pPr/>
              <a:t>13.11.2017</a:t>
            </a:fld>
            <a:endParaRPr lang="de-DE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EFF8E-B706-4FB4-B973-267A15CE6D9B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19914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00E89-3500-40EC-8A92-CF14AB33D7D7}" type="datetimeFigureOut">
              <a:rPr lang="de-DE" smtClean="0"/>
              <a:t>13.11.2017</a:t>
            </a:fld>
            <a:endParaRPr lang="de-DE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4A0E2-3F17-4A2C-8C3C-C686957F67A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807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/>
              <a:t>Benninghoff, Anatomie, Bd1., Urban&amp;Fischer, 2008 </a:t>
            </a:r>
            <a:endParaRPr lang="de-DE"/>
          </a:p>
        </p:txBody>
      </p:sp>
      <p:sp>
        <p:nvSpPr>
          <p:cNvPr id="23555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B296FF-08DC-4D9C-8390-9F444DC1EBEA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7159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/>
              <a:t>Benninghoff, Anatomie, Bd1., Urban&amp;Fischer, 2008 </a:t>
            </a:r>
            <a:endParaRPr lang="de-DE"/>
          </a:p>
        </p:txBody>
      </p:sp>
      <p:sp>
        <p:nvSpPr>
          <p:cNvPr id="26627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0ABED4-63B4-4092-9967-279A7FC28DDF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754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/>
              <a:t>Fonyó: A neuronműködés alapjai, Medicina, 2015</a:t>
            </a:r>
          </a:p>
        </p:txBody>
      </p:sp>
      <p:sp>
        <p:nvSpPr>
          <p:cNvPr id="17411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E1F6AF-A13D-4ED0-BB88-045A91A59762}" type="slidenum">
              <a:rPr lang="hu-HU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9564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https://www.studyblue.com/notes/note/n/phys-chapter-7/deck/12471751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4A0E2-3F17-4A2C-8C3C-C686957F67A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332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http://biology.clc.uc.edu/fankhauser/Labs/Anatomy_&amp;_Physiology/A&amp;P202/CNS_Histology/Spinal_Cord/sp_cd_jpgs/Dorsal_Root_Galglion_PC271483md.JPG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4A0E2-3F17-4A2C-8C3C-C686957F67AE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7001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AC4B-CF85-47A0-B69C-62DD3B72AF45}" type="slidenum">
              <a:rPr lang="hu-HU" smtClean="0"/>
              <a:pPr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2042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Diakép hely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4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u-HU"/>
              <a:t>Hormuzdi et al., Biochimica et Biophysica Acta 1662 (2004) 113–137</a:t>
            </a:r>
          </a:p>
          <a:p>
            <a:pPr>
              <a:spcBef>
                <a:spcPct val="0"/>
              </a:spcBef>
            </a:pPr>
            <a:endParaRPr lang="de-DE"/>
          </a:p>
        </p:txBody>
      </p:sp>
      <p:sp>
        <p:nvSpPr>
          <p:cNvPr id="49155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A84D12A-A9BF-42F2-A32A-637EBDD474C7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9038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http://molneuro.kaist.ac.kr/contents/sub/sub02_3.php</a:t>
            </a:r>
            <a:endParaRPr lang="hu-HU" dirty="0"/>
          </a:p>
          <a:p>
            <a:endParaRPr lang="hu-HU" dirty="0"/>
          </a:p>
          <a:p>
            <a:r>
              <a:rPr lang="en-US" dirty="0"/>
              <a:t>Visualization of synaptic sites by </a:t>
            </a:r>
            <a:r>
              <a:rPr lang="en-US" dirty="0" err="1"/>
              <a:t>synaptophysin</a:t>
            </a:r>
            <a:r>
              <a:rPr lang="en-US" dirty="0"/>
              <a:t> </a:t>
            </a:r>
            <a:r>
              <a:rPr lang="en-US" dirty="0" err="1"/>
              <a:t>immunostaining</a:t>
            </a:r>
            <a:r>
              <a:rPr lang="en-US" dirty="0"/>
              <a:t> on cultured </a:t>
            </a:r>
            <a:r>
              <a:rPr lang="en-US" dirty="0" err="1"/>
              <a:t>hippocampal</a:t>
            </a:r>
            <a:r>
              <a:rPr lang="en-US" dirty="0"/>
              <a:t> neurons</a:t>
            </a:r>
            <a:endParaRPr lang="de-DE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9FFF83-4987-4220-BD18-9C2CD4F09DF5}" type="slidenum">
              <a:rPr lang="de-DE" smtClean="0"/>
              <a:pPr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031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AC4B-CF85-47A0-B69C-62DD3B72AF45}" type="slidenum">
              <a:rPr lang="hu-HU" smtClean="0"/>
              <a:pPr/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56699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0E5B-A048-4AEF-B9CA-FE17C117165D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78CCE5-11B9-4B74-9369-0AA92494CC5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673B3-02BF-4049-A2DF-EB9020696D1D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3CD78-234A-48A1-8C04-577214EE922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5B498-7B39-4F61-A941-FDF64EB5D664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C70CE-E25C-46F7-A9BF-A6F319EC6C8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A224F-0583-44D5-B973-E76D445200AD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E0385-ACA8-4A05-9088-4AC255738A2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C2C87-B771-498C-BB5F-F4FF78537E83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66A15-DD5C-454F-8F90-209D381D74A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F0F90-DC6D-49B6-8889-55FAA9EA94C5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F2333-B87B-4A25-A8B4-B53FF5B1CB2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0A0B0-608F-403C-801B-719C935816F1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21292-9E01-490A-B55A-6A00690E865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C7D37-1E4C-431F-A0C7-5A4DB95108E0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F020E-8EAB-4752-A3CE-49AF95456DB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0F231-3E23-47B8-A409-CFEC65DDFC01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66BF2-7473-4DEC-A99F-BDC1F5F5D30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AC2F6-3F96-4532-BE1B-6A7D22C05BEA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523AE-CBF4-441F-8C87-3639D314CEC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  <a:endParaRPr lang="de-DE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4C92F-D7BC-4435-99A1-51BA1EE70807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1003A-6BBF-4687-BB2B-DC189EEEE37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  <a:endParaRPr lang="de-DE"/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de-DE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5BD3F4-2463-4418-AF32-192AF0EB4808}" type="datetimeFigureOut">
              <a:rPr lang="de-DE"/>
              <a:pPr>
                <a:defRPr/>
              </a:pPr>
              <a:t>13.11.2017</a:t>
            </a:fld>
            <a:endParaRPr lang="de-DE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7D2F5B-9F29-428B-94DE-0896CB53A43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788024" y="5413000"/>
            <a:ext cx="3923928" cy="10527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Dr. Attila Magyar</a:t>
            </a:r>
            <a:br>
              <a:rPr lang="hu-H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hu-H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Anno</a:t>
            </a:r>
            <a:endParaRPr lang="de-DE" sz="2800" b="1" dirty="0">
              <a:solidFill>
                <a:schemeClr val="tx1">
                  <a:lumMod val="65000"/>
                  <a:lumOff val="3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99592" y="3140968"/>
            <a:ext cx="72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Nervenzellen</a:t>
            </a:r>
            <a:endParaRPr lang="de-DE" sz="32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028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ím 6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1143000"/>
          </a:xfrm>
        </p:spPr>
        <p:txBody>
          <a:bodyPr/>
          <a:lstStyle/>
          <a:p>
            <a:r>
              <a:rPr lang="hu-HU" dirty="0">
                <a:latin typeface="Arial" charset="0"/>
                <a:cs typeface="Arial" charset="0"/>
              </a:rPr>
              <a:t>Die </a:t>
            </a:r>
            <a:r>
              <a:rPr lang="hu-HU" dirty="0" err="1">
                <a:latin typeface="Arial" charset="0"/>
                <a:cs typeface="Arial" charset="0"/>
              </a:rPr>
              <a:t>Nervenzelle</a:t>
            </a:r>
            <a:endParaRPr lang="de-DE" dirty="0"/>
          </a:p>
        </p:txBody>
      </p:sp>
      <p:sp>
        <p:nvSpPr>
          <p:cNvPr id="8" name="Tartalom helye 7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/>
              <a:t>Ruhepotential</a:t>
            </a:r>
            <a:r>
              <a:rPr lang="hu-HU" dirty="0"/>
              <a:t> </a:t>
            </a:r>
            <a:r>
              <a:rPr lang="hu-HU" dirty="0" err="1"/>
              <a:t>verändert</a:t>
            </a:r>
            <a:r>
              <a:rPr lang="hu-HU" dirty="0"/>
              <a:t> </a:t>
            </a:r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Reizen</a:t>
            </a:r>
            <a:r>
              <a:rPr lang="hu-HU" dirty="0"/>
              <a:t>, die von den </a:t>
            </a:r>
            <a:r>
              <a:rPr lang="hu-HU" dirty="0" err="1"/>
              <a:t>benachtbarten</a:t>
            </a:r>
            <a:r>
              <a:rPr lang="hu-HU" dirty="0"/>
              <a:t> </a:t>
            </a:r>
            <a:r>
              <a:rPr lang="hu-HU" dirty="0" err="1"/>
              <a:t>Nervenzellen</a:t>
            </a:r>
            <a:r>
              <a:rPr lang="hu-HU" dirty="0"/>
              <a:t> </a:t>
            </a:r>
            <a:r>
              <a:rPr lang="hu-HU" dirty="0" err="1"/>
              <a:t>kommen</a:t>
            </a:r>
            <a:r>
              <a:rPr lang="hu-HU" dirty="0"/>
              <a:t> (und </a:t>
            </a:r>
            <a:r>
              <a:rPr lang="hu-HU" dirty="0" err="1"/>
              <a:t>erreichen</a:t>
            </a:r>
            <a:r>
              <a:rPr lang="hu-HU" dirty="0"/>
              <a:t> die </a:t>
            </a:r>
            <a:r>
              <a:rPr lang="hu-HU" dirty="0" err="1"/>
              <a:t>Nervenzelle</a:t>
            </a:r>
            <a:r>
              <a:rPr lang="hu-HU" dirty="0"/>
              <a:t> </a:t>
            </a:r>
            <a:r>
              <a:rPr lang="hu-HU" dirty="0" err="1"/>
              <a:t>durch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Synapsen</a:t>
            </a:r>
            <a:r>
              <a:rPr lang="hu-HU" dirty="0"/>
              <a:t>):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/>
              <a:t>Postsynaptische</a:t>
            </a:r>
            <a:r>
              <a:rPr lang="hu-HU" dirty="0"/>
              <a:t> </a:t>
            </a:r>
            <a:r>
              <a:rPr lang="hu-HU" dirty="0" err="1"/>
              <a:t>Potenzialen</a:t>
            </a:r>
            <a:r>
              <a:rPr lang="hu-HU" dirty="0"/>
              <a:t> (PSP) </a:t>
            </a:r>
            <a:r>
              <a:rPr lang="hu-HU" dirty="0" err="1"/>
              <a:t>sind</a:t>
            </a:r>
            <a:r>
              <a:rPr lang="hu-HU" dirty="0"/>
              <a:t> </a:t>
            </a:r>
            <a:r>
              <a:rPr lang="hu-HU" dirty="0" err="1"/>
              <a:t>nachweisbar</a:t>
            </a:r>
            <a:r>
              <a:rPr lang="hu-HU" dirty="0"/>
              <a:t>. </a:t>
            </a:r>
            <a:r>
              <a:rPr lang="hu-HU" dirty="0" err="1"/>
              <a:t>Diese</a:t>
            </a:r>
            <a:r>
              <a:rPr lang="hu-HU" dirty="0"/>
              <a:t> </a:t>
            </a:r>
            <a:r>
              <a:rPr lang="hu-HU" dirty="0" err="1"/>
              <a:t>können</a:t>
            </a:r>
            <a:r>
              <a:rPr lang="hu-HU" dirty="0"/>
              <a:t> </a:t>
            </a:r>
            <a:r>
              <a:rPr lang="hu-HU" dirty="0" err="1"/>
              <a:t>depolarisierendes</a:t>
            </a:r>
            <a:r>
              <a:rPr lang="hu-HU" dirty="0"/>
              <a:t> (EPSP)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hyperpolarisierndes</a:t>
            </a:r>
            <a:r>
              <a:rPr lang="hu-HU" dirty="0"/>
              <a:t> (IPSP) </a:t>
            </a:r>
            <a:r>
              <a:rPr lang="hu-HU" dirty="0" err="1"/>
              <a:t>sein</a:t>
            </a:r>
            <a:r>
              <a:rPr lang="hu-HU" dirty="0"/>
              <a:t>. </a:t>
            </a:r>
            <a:r>
              <a:rPr lang="hu-HU" dirty="0" err="1"/>
              <a:t>Diese</a:t>
            </a:r>
            <a:r>
              <a:rPr lang="hu-HU" dirty="0"/>
              <a:t> </a:t>
            </a:r>
            <a:r>
              <a:rPr lang="hu-HU" dirty="0" err="1"/>
              <a:t>PSPs</a:t>
            </a:r>
            <a:r>
              <a:rPr lang="hu-HU" dirty="0"/>
              <a:t> </a:t>
            </a:r>
            <a:r>
              <a:rPr lang="hu-HU" dirty="0" err="1"/>
              <a:t>breiten</a:t>
            </a:r>
            <a:r>
              <a:rPr lang="hu-HU" dirty="0"/>
              <a:t> </a:t>
            </a:r>
            <a:r>
              <a:rPr lang="hu-HU" dirty="0" err="1"/>
              <a:t>sich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dem</a:t>
            </a:r>
            <a:r>
              <a:rPr lang="hu-HU" dirty="0"/>
              <a:t> </a:t>
            </a:r>
            <a:r>
              <a:rPr lang="hu-HU" dirty="0" err="1"/>
              <a:t>Gebiet</a:t>
            </a:r>
            <a:r>
              <a:rPr lang="hu-HU" dirty="0"/>
              <a:t> der </a:t>
            </a:r>
            <a:r>
              <a:rPr lang="hu-HU" dirty="0" err="1"/>
              <a:t>Synapse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richtung</a:t>
            </a:r>
            <a:r>
              <a:rPr lang="hu-HU" dirty="0"/>
              <a:t> IS und </a:t>
            </a:r>
            <a:r>
              <a:rPr lang="hu-HU" dirty="0" err="1"/>
              <a:t>werden</a:t>
            </a:r>
            <a:r>
              <a:rPr lang="hu-HU" dirty="0"/>
              <a:t> </a:t>
            </a:r>
            <a:r>
              <a:rPr lang="hu-HU" dirty="0" err="1"/>
              <a:t>summiert</a:t>
            </a:r>
            <a:r>
              <a:rPr lang="hu-HU" dirty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/>
              <a:t>Wenn</a:t>
            </a:r>
            <a:r>
              <a:rPr lang="hu-HU" dirty="0"/>
              <a:t> </a:t>
            </a:r>
            <a:r>
              <a:rPr lang="hu-HU" dirty="0" err="1"/>
              <a:t>genügend</a:t>
            </a:r>
            <a:r>
              <a:rPr lang="hu-HU" dirty="0"/>
              <a:t> </a:t>
            </a:r>
            <a:r>
              <a:rPr lang="hu-HU" dirty="0" err="1"/>
              <a:t>große</a:t>
            </a:r>
            <a:r>
              <a:rPr lang="hu-HU" dirty="0"/>
              <a:t> </a:t>
            </a:r>
            <a:r>
              <a:rPr lang="hu-HU" dirty="0" err="1"/>
              <a:t>EPSPs</a:t>
            </a:r>
            <a:r>
              <a:rPr lang="hu-HU" dirty="0"/>
              <a:t> </a:t>
            </a:r>
            <a:r>
              <a:rPr lang="hu-HU" dirty="0" err="1"/>
              <a:t>erreichen</a:t>
            </a:r>
            <a:r>
              <a:rPr lang="hu-HU" dirty="0"/>
              <a:t> die </a:t>
            </a:r>
            <a:r>
              <a:rPr lang="hu-HU" dirty="0" err="1"/>
              <a:t>Initialsegment</a:t>
            </a:r>
            <a:r>
              <a:rPr lang="hu-HU" dirty="0"/>
              <a:t>: der Axon </a:t>
            </a:r>
            <a:r>
              <a:rPr lang="hu-HU" dirty="0" err="1"/>
              <a:t>generiert</a:t>
            </a:r>
            <a:r>
              <a:rPr lang="hu-HU" dirty="0"/>
              <a:t> </a:t>
            </a:r>
            <a:r>
              <a:rPr lang="hu-HU" dirty="0" err="1"/>
              <a:t>eine</a:t>
            </a:r>
            <a:r>
              <a:rPr lang="hu-HU" dirty="0"/>
              <a:t> </a:t>
            </a:r>
            <a:r>
              <a:rPr lang="hu-HU" b="1" dirty="0" err="1"/>
              <a:t>Aktionspotenzial</a:t>
            </a:r>
            <a:r>
              <a:rPr lang="hu-HU" dirty="0"/>
              <a:t>, die </a:t>
            </a:r>
            <a:r>
              <a:rPr lang="hu-HU" dirty="0" err="1"/>
              <a:t>lauft</a:t>
            </a:r>
            <a:r>
              <a:rPr lang="hu-HU" dirty="0"/>
              <a:t> von der IS </a:t>
            </a:r>
            <a:r>
              <a:rPr lang="hu-HU" dirty="0" err="1"/>
              <a:t>nach</a:t>
            </a:r>
            <a:r>
              <a:rPr lang="hu-HU" dirty="0"/>
              <a:t> AT </a:t>
            </a:r>
            <a:r>
              <a:rPr lang="hu-HU" dirty="0" err="1"/>
              <a:t>automatisch</a:t>
            </a:r>
            <a:r>
              <a:rPr lang="hu-HU" dirty="0"/>
              <a:t>.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2880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724128" y="764704"/>
            <a:ext cx="21602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Allgemeine </a:t>
            </a:r>
            <a:r>
              <a:rPr lang="hu-HU" dirty="0" err="1"/>
              <a:t>Aufbau</a:t>
            </a:r>
            <a:r>
              <a:rPr lang="hu-HU" dirty="0"/>
              <a:t> der </a:t>
            </a:r>
            <a:r>
              <a:rPr lang="hu-HU" dirty="0" err="1"/>
              <a:t>Nervenzelle</a:t>
            </a:r>
            <a:r>
              <a:rPr lang="hu-HU" dirty="0"/>
              <a:t>:</a:t>
            </a:r>
          </a:p>
          <a:p>
            <a:endParaRPr lang="hu-HU" dirty="0"/>
          </a:p>
          <a:p>
            <a:r>
              <a:rPr lang="hu-HU" b="1" dirty="0"/>
              <a:t>Perikaryon</a:t>
            </a:r>
            <a:r>
              <a:rPr lang="hu-HU" dirty="0"/>
              <a:t> </a:t>
            </a:r>
            <a:r>
              <a:rPr lang="hu-HU" dirty="0" err="1"/>
              <a:t>oder</a:t>
            </a:r>
            <a:r>
              <a:rPr lang="hu-HU" dirty="0"/>
              <a:t> Soma (</a:t>
            </a:r>
            <a:r>
              <a:rPr lang="hu-HU" dirty="0" err="1"/>
              <a:t>Zelleib</a:t>
            </a:r>
            <a:r>
              <a:rPr lang="hu-HU" dirty="0"/>
              <a:t> mit </a:t>
            </a:r>
            <a:r>
              <a:rPr lang="hu-HU" dirty="0" err="1"/>
              <a:t>Zellkern</a:t>
            </a:r>
            <a:r>
              <a:rPr lang="hu-HU" dirty="0"/>
              <a:t>)</a:t>
            </a:r>
          </a:p>
          <a:p>
            <a:endParaRPr lang="hu-HU" dirty="0"/>
          </a:p>
          <a:p>
            <a:r>
              <a:rPr lang="hu-HU" b="1" dirty="0" err="1"/>
              <a:t>Fortsätze</a:t>
            </a:r>
            <a:r>
              <a:rPr lang="hu-HU" dirty="0"/>
              <a:t>:</a:t>
            </a:r>
          </a:p>
          <a:p>
            <a:r>
              <a:rPr lang="hu-HU" dirty="0" err="1"/>
              <a:t>ein</a:t>
            </a:r>
            <a:r>
              <a:rPr lang="hu-HU" dirty="0"/>
              <a:t>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mehrere</a:t>
            </a:r>
            <a:r>
              <a:rPr lang="hu-HU" dirty="0"/>
              <a:t> </a:t>
            </a:r>
            <a:r>
              <a:rPr lang="hu-HU" b="1" dirty="0"/>
              <a:t>Dendriten</a:t>
            </a:r>
          </a:p>
          <a:p>
            <a:r>
              <a:rPr lang="hu-HU" dirty="0" err="1"/>
              <a:t>nur</a:t>
            </a:r>
            <a:r>
              <a:rPr lang="hu-HU" dirty="0"/>
              <a:t> </a:t>
            </a:r>
            <a:r>
              <a:rPr lang="hu-HU" dirty="0" err="1"/>
              <a:t>ein</a:t>
            </a:r>
            <a:r>
              <a:rPr lang="hu-HU" dirty="0"/>
              <a:t> </a:t>
            </a:r>
            <a:r>
              <a:rPr lang="hu-HU" b="1" dirty="0"/>
              <a:t>Axon</a:t>
            </a:r>
          </a:p>
          <a:p>
            <a:endParaRPr lang="hu-HU" b="1" dirty="0"/>
          </a:p>
          <a:p>
            <a:r>
              <a:rPr lang="hu-HU" dirty="0"/>
              <a:t>Axon </a:t>
            </a:r>
            <a:r>
              <a:rPr lang="hu-HU" dirty="0" err="1"/>
              <a:t>kann</a:t>
            </a:r>
            <a:r>
              <a:rPr lang="hu-HU" dirty="0"/>
              <a:t> </a:t>
            </a:r>
            <a:r>
              <a:rPr lang="hu-HU" dirty="0" err="1"/>
              <a:t>auch</a:t>
            </a:r>
            <a:r>
              <a:rPr lang="hu-HU" dirty="0"/>
              <a:t> </a:t>
            </a:r>
            <a:r>
              <a:rPr lang="hu-HU" dirty="0" err="1"/>
              <a:t>verzweigen</a:t>
            </a:r>
            <a:r>
              <a:rPr lang="hu-HU" dirty="0"/>
              <a:t>: </a:t>
            </a:r>
            <a:r>
              <a:rPr lang="hu-HU" b="1" dirty="0" err="1"/>
              <a:t>Axonkollateralen</a:t>
            </a:r>
            <a:endParaRPr lang="hu-HU" b="1" dirty="0"/>
          </a:p>
          <a:p>
            <a:r>
              <a:rPr lang="hu-HU" dirty="0"/>
              <a:t>Axon endet mit </a:t>
            </a:r>
            <a:r>
              <a:rPr lang="hu-HU" dirty="0" err="1"/>
              <a:t>einer</a:t>
            </a:r>
            <a:r>
              <a:rPr lang="hu-HU" dirty="0"/>
              <a:t> </a:t>
            </a:r>
            <a:r>
              <a:rPr lang="hu-HU" dirty="0" err="1"/>
              <a:t>kolbenartigen</a:t>
            </a:r>
            <a:r>
              <a:rPr lang="hu-HU" dirty="0"/>
              <a:t> </a:t>
            </a:r>
            <a:r>
              <a:rPr lang="hu-HU" dirty="0" err="1"/>
              <a:t>Verdickung</a:t>
            </a:r>
            <a:r>
              <a:rPr lang="hu-HU" dirty="0"/>
              <a:t>: </a:t>
            </a:r>
            <a:r>
              <a:rPr lang="hu-HU" b="1" dirty="0" err="1"/>
              <a:t>Axonterminal</a:t>
            </a:r>
            <a:r>
              <a:rPr lang="hu-HU" dirty="0"/>
              <a:t> (</a:t>
            </a:r>
            <a:r>
              <a:rPr lang="hu-HU" dirty="0" err="1"/>
              <a:t>Bouton</a:t>
            </a:r>
            <a:r>
              <a:rPr lang="hu-HU" dirty="0"/>
              <a:t>) 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</a:t>
            </a:r>
            <a:endParaRPr lang="de-DE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</a:t>
            </a:r>
            <a:endParaRPr lang="de-DE" b="1" dirty="0"/>
          </a:p>
        </p:txBody>
      </p:sp>
      <p:grpSp>
        <p:nvGrpSpPr>
          <p:cNvPr id="5" name="Csoportba foglalás 4"/>
          <p:cNvGrpSpPr/>
          <p:nvPr/>
        </p:nvGrpSpPr>
        <p:grpSpPr>
          <a:xfrm>
            <a:off x="755576" y="0"/>
            <a:ext cx="5832648" cy="6828019"/>
            <a:chOff x="1691680" y="0"/>
            <a:chExt cx="5832648" cy="6828019"/>
          </a:xfrm>
        </p:grpSpPr>
        <p:pic>
          <p:nvPicPr>
            <p:cNvPr id="870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691680" y="0"/>
              <a:ext cx="5832648" cy="6828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Szövegdoboz 3"/>
            <p:cNvSpPr txBox="1"/>
            <p:nvPr/>
          </p:nvSpPr>
          <p:spPr>
            <a:xfrm>
              <a:off x="5004048" y="116632"/>
              <a:ext cx="21602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/>
                <a:t>Allgemeine </a:t>
              </a:r>
              <a:r>
                <a:rPr lang="hu-HU" dirty="0" err="1"/>
                <a:t>Aufbau</a:t>
              </a:r>
              <a:r>
                <a:rPr lang="hu-HU" dirty="0"/>
                <a:t> der </a:t>
              </a:r>
              <a:r>
                <a:rPr lang="hu-HU" dirty="0" err="1"/>
                <a:t>Nervenzelle</a:t>
              </a:r>
              <a:endParaRPr lang="de-DE" dirty="0"/>
            </a:p>
          </p:txBody>
        </p:sp>
      </p:grpSp>
      <p:sp>
        <p:nvSpPr>
          <p:cNvPr id="6" name="Szövegdoboz 5"/>
          <p:cNvSpPr txBox="1"/>
          <p:nvPr/>
        </p:nvSpPr>
        <p:spPr>
          <a:xfrm>
            <a:off x="6732240" y="836712"/>
            <a:ext cx="19442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Nissl-Schollen</a:t>
            </a:r>
            <a:r>
              <a:rPr lang="hu-HU" dirty="0"/>
              <a:t>: </a:t>
            </a:r>
          </a:p>
          <a:p>
            <a:r>
              <a:rPr lang="hu-HU" dirty="0" err="1"/>
              <a:t>lichmikroskopisch</a:t>
            </a:r>
            <a:r>
              <a:rPr lang="hu-HU" dirty="0"/>
              <a:t> lila (</a:t>
            </a:r>
            <a:r>
              <a:rPr lang="hu-HU" dirty="0" err="1"/>
              <a:t>Ibasophile</a:t>
            </a:r>
            <a:r>
              <a:rPr lang="hu-HU" dirty="0"/>
              <a:t>) </a:t>
            </a:r>
            <a:r>
              <a:rPr lang="hu-HU" dirty="0" err="1"/>
              <a:t>Körnchen</a:t>
            </a:r>
            <a:r>
              <a:rPr lang="hu-HU" dirty="0"/>
              <a:t> in der </a:t>
            </a:r>
            <a:r>
              <a:rPr lang="hu-HU" dirty="0" err="1"/>
              <a:t>Zytoplasma</a:t>
            </a:r>
            <a:r>
              <a:rPr lang="hu-HU" dirty="0"/>
              <a:t>, die </a:t>
            </a:r>
            <a:r>
              <a:rPr lang="hu-HU" dirty="0" err="1"/>
              <a:t>entsprechen</a:t>
            </a:r>
            <a:r>
              <a:rPr lang="hu-HU" dirty="0"/>
              <a:t> den</a:t>
            </a:r>
          </a:p>
          <a:p>
            <a:r>
              <a:rPr lang="hu-HU" dirty="0" err="1"/>
              <a:t>rER-Inseln</a:t>
            </a:r>
            <a:r>
              <a:rPr lang="hu-HU" dirty="0"/>
              <a:t>.</a:t>
            </a:r>
            <a:endParaRPr lang="de-DE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>
                <a:latin typeface="Arial" charset="0"/>
                <a:cs typeface="Arial" charset="0"/>
              </a:rPr>
              <a:t>Die </a:t>
            </a:r>
            <a:r>
              <a:rPr lang="hu-HU" sz="3200" dirty="0" err="1">
                <a:latin typeface="Arial" charset="0"/>
                <a:cs typeface="Arial" charset="0"/>
              </a:rPr>
              <a:t>Nervenzelle</a:t>
            </a:r>
            <a:endParaRPr lang="hu-HU" sz="3200" dirty="0">
              <a:latin typeface="Arial" charset="0"/>
              <a:cs typeface="Arial" charset="0"/>
            </a:endParaRPr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973263"/>
          </a:xfrm>
        </p:spPr>
        <p:txBody>
          <a:bodyPr rtlCol="0">
            <a:normAutofit fontScale="70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b="1" dirty="0" err="1"/>
              <a:t>Anteilen</a:t>
            </a:r>
            <a:r>
              <a:rPr lang="hu-HU" b="1" dirty="0"/>
              <a:t>: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/>
              <a:t>Zelleib</a:t>
            </a:r>
            <a:r>
              <a:rPr lang="hu-HU" dirty="0"/>
              <a:t>, Perikaryon, Soma: 5-110 </a:t>
            </a:r>
            <a:r>
              <a:rPr lang="hu-HU" dirty="0">
                <a:latin typeface="Symbol" pitchFamily="18" charset="2"/>
              </a:rPr>
              <a:t>m</a:t>
            </a:r>
            <a:r>
              <a:rPr lang="hu-HU" dirty="0"/>
              <a:t>m</a:t>
            </a:r>
            <a:endParaRPr lang="de-DE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Dendrit/en, </a:t>
            </a:r>
            <a:r>
              <a:rPr lang="hu-HU" dirty="0" err="1"/>
              <a:t>Dendritbaum</a:t>
            </a:r>
            <a:r>
              <a:rPr lang="hu-HU" dirty="0"/>
              <a:t>, </a:t>
            </a:r>
            <a:r>
              <a:rPr lang="hu-HU" dirty="0" err="1"/>
              <a:t>dendritischer</a:t>
            </a:r>
            <a:r>
              <a:rPr lang="hu-HU" dirty="0"/>
              <a:t> </a:t>
            </a:r>
            <a:r>
              <a:rPr lang="hu-HU" dirty="0" err="1"/>
              <a:t>Dorn</a:t>
            </a:r>
            <a:r>
              <a:rPr lang="hu-HU" dirty="0"/>
              <a:t> (2 </a:t>
            </a:r>
            <a:r>
              <a:rPr lang="hu-HU" dirty="0">
                <a:latin typeface="Symbol" pitchFamily="18" charset="2"/>
              </a:rPr>
              <a:t>m</a:t>
            </a:r>
            <a:r>
              <a:rPr lang="hu-HU" dirty="0"/>
              <a:t>m)</a:t>
            </a:r>
            <a:endParaRPr lang="de-DE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Axon (</a:t>
            </a:r>
            <a:r>
              <a:rPr lang="hu-HU" dirty="0" err="1"/>
              <a:t>Durchmesser</a:t>
            </a:r>
            <a:r>
              <a:rPr lang="hu-HU" dirty="0"/>
              <a:t>: 50 nm-20 </a:t>
            </a:r>
            <a:r>
              <a:rPr lang="hu-HU" dirty="0">
                <a:latin typeface="Symbol" pitchFamily="18" charset="2"/>
              </a:rPr>
              <a:t>m</a:t>
            </a:r>
            <a:r>
              <a:rPr lang="hu-HU" dirty="0"/>
              <a:t>m, </a:t>
            </a:r>
            <a:r>
              <a:rPr lang="hu-HU" dirty="0" err="1"/>
              <a:t>Länge</a:t>
            </a:r>
            <a:r>
              <a:rPr lang="hu-HU" dirty="0"/>
              <a:t>: </a:t>
            </a:r>
            <a:r>
              <a:rPr lang="hu-HU" dirty="0" err="1"/>
              <a:t>bis</a:t>
            </a:r>
            <a:r>
              <a:rPr lang="hu-HU" dirty="0"/>
              <a:t> 1 m), Axonhügel, </a:t>
            </a:r>
            <a:r>
              <a:rPr lang="hu-HU" dirty="0" err="1"/>
              <a:t>Initialsegment</a:t>
            </a:r>
            <a:r>
              <a:rPr lang="hu-HU" dirty="0"/>
              <a:t>, </a:t>
            </a:r>
            <a:r>
              <a:rPr lang="hu-HU" dirty="0" err="1"/>
              <a:t>Kollaterale</a:t>
            </a:r>
            <a:r>
              <a:rPr lang="hu-HU" dirty="0"/>
              <a:t>, Telodendron (</a:t>
            </a:r>
            <a:r>
              <a:rPr lang="hu-HU" dirty="0" err="1"/>
              <a:t>Endauftreibung</a:t>
            </a:r>
            <a:r>
              <a:rPr lang="hu-HU" dirty="0"/>
              <a:t>) </a:t>
            </a:r>
            <a:r>
              <a:rPr lang="hu-HU" dirty="0" err="1"/>
              <a:t>oder</a:t>
            </a:r>
            <a:r>
              <a:rPr lang="hu-HU" dirty="0"/>
              <a:t> </a:t>
            </a:r>
            <a:r>
              <a:rPr lang="hu-HU" dirty="0" err="1"/>
              <a:t>Axonterminale</a:t>
            </a:r>
            <a:r>
              <a:rPr lang="hu-HU" dirty="0"/>
              <a:t>, </a:t>
            </a:r>
            <a:r>
              <a:rPr lang="hu-HU" dirty="0" err="1"/>
              <a:t>Varikosität</a:t>
            </a:r>
            <a:endParaRPr lang="hu-HU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hu-HU" b="1" dirty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de-DE" dirty="0"/>
          </a:p>
        </p:txBody>
      </p:sp>
      <p:pic>
        <p:nvPicPr>
          <p:cNvPr id="162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61048"/>
            <a:ext cx="91630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0"/>
            <a:ext cx="2880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724128" y="764704"/>
            <a:ext cx="28803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Nervenfaser</a:t>
            </a:r>
            <a:r>
              <a:rPr lang="hu-HU" dirty="0"/>
              <a:t> </a:t>
            </a:r>
            <a:r>
              <a:rPr lang="hu-HU" dirty="0" err="1"/>
              <a:t>besteht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b="1" dirty="0" err="1">
                <a:solidFill>
                  <a:srgbClr val="C00000"/>
                </a:solidFill>
              </a:rPr>
              <a:t>einem</a:t>
            </a:r>
            <a:r>
              <a:rPr lang="hu-HU" dirty="0"/>
              <a:t> </a:t>
            </a:r>
            <a:r>
              <a:rPr lang="hu-HU" b="1" dirty="0">
                <a:solidFill>
                  <a:srgbClr val="C00000"/>
                </a:solidFill>
              </a:rPr>
              <a:t>Axon</a:t>
            </a:r>
            <a:r>
              <a:rPr lang="hu-HU" dirty="0"/>
              <a:t> </a:t>
            </a:r>
            <a:r>
              <a:rPr lang="hu-HU" b="1" dirty="0"/>
              <a:t>und</a:t>
            </a:r>
            <a:r>
              <a:rPr lang="hu-HU" dirty="0"/>
              <a:t> </a:t>
            </a:r>
            <a:r>
              <a:rPr lang="hu-HU" dirty="0" err="1"/>
              <a:t>um</a:t>
            </a:r>
            <a:r>
              <a:rPr lang="hu-HU" dirty="0"/>
              <a:t> den Axon </a:t>
            </a:r>
            <a:r>
              <a:rPr lang="hu-HU" dirty="0" err="1"/>
              <a:t>liegende</a:t>
            </a:r>
            <a:r>
              <a:rPr lang="hu-HU" dirty="0"/>
              <a:t> </a:t>
            </a:r>
            <a:r>
              <a:rPr lang="hu-HU" dirty="0" err="1"/>
              <a:t>isolierender</a:t>
            </a:r>
            <a:r>
              <a:rPr lang="hu-HU" dirty="0"/>
              <a:t> </a:t>
            </a:r>
            <a:r>
              <a:rPr lang="hu-HU" dirty="0" err="1"/>
              <a:t>zellulären</a:t>
            </a:r>
            <a:r>
              <a:rPr lang="hu-HU" dirty="0"/>
              <a:t> </a:t>
            </a:r>
            <a:r>
              <a:rPr lang="hu-HU" b="1" dirty="0" err="1">
                <a:solidFill>
                  <a:srgbClr val="C00000"/>
                </a:solidFill>
              </a:rPr>
              <a:t>Hülle</a:t>
            </a:r>
            <a:r>
              <a:rPr lang="hu-HU" dirty="0"/>
              <a:t> (</a:t>
            </a:r>
            <a:r>
              <a:rPr lang="hu-HU" dirty="0" err="1"/>
              <a:t>hier</a:t>
            </a:r>
            <a:r>
              <a:rPr lang="hu-HU" dirty="0"/>
              <a:t> die mit </a:t>
            </a:r>
            <a:r>
              <a:rPr lang="hu-HU" dirty="0" err="1"/>
              <a:t>gelb</a:t>
            </a:r>
            <a:r>
              <a:rPr lang="hu-HU" dirty="0"/>
              <a:t> </a:t>
            </a:r>
            <a:r>
              <a:rPr lang="hu-HU" dirty="0" err="1"/>
              <a:t>markierte</a:t>
            </a:r>
            <a:r>
              <a:rPr lang="hu-HU" dirty="0"/>
              <a:t> </a:t>
            </a:r>
            <a:r>
              <a:rPr lang="hu-HU" dirty="0" err="1"/>
              <a:t>Oligodendrozyten-Hülle</a:t>
            </a:r>
            <a:r>
              <a:rPr lang="hu-HU" dirty="0"/>
              <a:t>: </a:t>
            </a:r>
            <a:r>
              <a:rPr lang="hu-HU" dirty="0" err="1"/>
              <a:t>Myelionscheide</a:t>
            </a:r>
            <a:r>
              <a:rPr lang="hu-HU" dirty="0"/>
              <a:t>)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0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</a:t>
            </a:r>
            <a:endParaRPr lang="de-DE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112568" cy="688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940152" y="620688"/>
            <a:ext cx="2304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Nervengewebe</a:t>
            </a:r>
            <a:r>
              <a:rPr lang="hu-HU" dirty="0"/>
              <a:t> (</a:t>
            </a:r>
            <a:r>
              <a:rPr lang="hu-HU" dirty="0" err="1"/>
              <a:t>Rückenmark</a:t>
            </a:r>
            <a:r>
              <a:rPr lang="hu-HU" dirty="0"/>
              <a:t>, </a:t>
            </a:r>
            <a:r>
              <a:rPr lang="hu-HU" dirty="0" err="1"/>
              <a:t>Mensch</a:t>
            </a:r>
            <a:r>
              <a:rPr lang="hu-HU" dirty="0"/>
              <a:t>)</a:t>
            </a:r>
          </a:p>
          <a:p>
            <a:r>
              <a:rPr lang="hu-HU" dirty="0" err="1"/>
              <a:t>gefärbt</a:t>
            </a:r>
            <a:r>
              <a:rPr lang="hu-HU" dirty="0"/>
              <a:t> mit </a:t>
            </a:r>
            <a:r>
              <a:rPr lang="hu-HU" b="1" dirty="0" err="1">
                <a:solidFill>
                  <a:srgbClr val="00B0F0"/>
                </a:solidFill>
              </a:rPr>
              <a:t>LuxolFastBlue</a:t>
            </a:r>
            <a:r>
              <a:rPr lang="hu-HU" dirty="0">
                <a:solidFill>
                  <a:srgbClr val="00B0F0"/>
                </a:solidFill>
              </a:rPr>
              <a:t> </a:t>
            </a:r>
            <a:r>
              <a:rPr lang="hu-HU" dirty="0"/>
              <a:t>(</a:t>
            </a:r>
            <a:r>
              <a:rPr lang="hu-HU" dirty="0" err="1"/>
              <a:t>blaue</a:t>
            </a:r>
            <a:r>
              <a:rPr lang="hu-HU" dirty="0"/>
              <a:t> </a:t>
            </a:r>
            <a:r>
              <a:rPr lang="hu-HU" dirty="0" err="1"/>
              <a:t>Farbe</a:t>
            </a:r>
            <a:r>
              <a:rPr lang="hu-HU" dirty="0"/>
              <a:t>)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Nervenfasern</a:t>
            </a:r>
            <a:r>
              <a:rPr lang="hu-HU" dirty="0"/>
              <a:t> und </a:t>
            </a:r>
            <a:r>
              <a:rPr lang="hu-HU" b="1" dirty="0" err="1">
                <a:solidFill>
                  <a:schemeClr val="accent4">
                    <a:lumMod val="75000"/>
                  </a:schemeClr>
                </a:solidFill>
              </a:rPr>
              <a:t>Kresylviolett</a:t>
            </a:r>
            <a:r>
              <a:rPr lang="hu-HU" dirty="0"/>
              <a:t> (lila)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Nervenzellen</a:t>
            </a:r>
            <a:endParaRPr lang="de-DE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112568" cy="688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6012160" y="3717032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: </a:t>
            </a:r>
            <a:r>
              <a:rPr lang="hu-HU" dirty="0" err="1"/>
              <a:t>hier</a:t>
            </a:r>
            <a:r>
              <a:rPr lang="hu-HU" dirty="0"/>
              <a:t> </a:t>
            </a:r>
            <a:r>
              <a:rPr lang="hu-HU" dirty="0" err="1"/>
              <a:t>findet</a:t>
            </a:r>
            <a:r>
              <a:rPr lang="hu-HU" dirty="0"/>
              <a:t> man </a:t>
            </a:r>
            <a:r>
              <a:rPr lang="hu-HU" dirty="0" err="1"/>
              <a:t>nur</a:t>
            </a:r>
            <a:r>
              <a:rPr lang="hu-HU" dirty="0"/>
              <a:t> </a:t>
            </a:r>
            <a:r>
              <a:rPr lang="hu-HU" dirty="0" err="1"/>
              <a:t>Gliazellen</a:t>
            </a:r>
            <a:r>
              <a:rPr lang="hu-HU" dirty="0"/>
              <a:t> </a:t>
            </a:r>
            <a:r>
              <a:rPr lang="hu-HU" dirty="0" err="1"/>
              <a:t>aber</a:t>
            </a:r>
            <a:r>
              <a:rPr lang="hu-HU" dirty="0"/>
              <a:t> </a:t>
            </a:r>
            <a:r>
              <a:rPr lang="hu-HU" dirty="0" err="1"/>
              <a:t>keine</a:t>
            </a:r>
            <a:r>
              <a:rPr lang="hu-HU" dirty="0"/>
              <a:t> </a:t>
            </a:r>
            <a:r>
              <a:rPr lang="hu-HU" dirty="0" err="1"/>
              <a:t>Neuronen</a:t>
            </a:r>
            <a:endParaRPr lang="de-DE" dirty="0"/>
          </a:p>
        </p:txBody>
      </p:sp>
      <p:cxnSp>
        <p:nvCxnSpPr>
          <p:cNvPr id="6" name="Egyenes összekötő nyíllal 5"/>
          <p:cNvCxnSpPr/>
          <p:nvPr/>
        </p:nvCxnSpPr>
        <p:spPr>
          <a:xfrm flipH="1" flipV="1">
            <a:off x="3779912" y="2924944"/>
            <a:ext cx="2016224" cy="100811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3203848" y="3933056"/>
            <a:ext cx="2592288" cy="18002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683568" y="44624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Graue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 </a:t>
            </a:r>
            <a:r>
              <a:rPr lang="hu-HU" dirty="0" err="1"/>
              <a:t>hier</a:t>
            </a:r>
            <a:r>
              <a:rPr lang="hu-HU" dirty="0"/>
              <a:t> </a:t>
            </a:r>
            <a:r>
              <a:rPr lang="hu-HU" dirty="0" err="1"/>
              <a:t>findet</a:t>
            </a:r>
            <a:r>
              <a:rPr lang="hu-HU" dirty="0"/>
              <a:t> man </a:t>
            </a:r>
            <a:r>
              <a:rPr lang="hu-HU" dirty="0" err="1"/>
              <a:t>Nervenzellen</a:t>
            </a:r>
            <a:r>
              <a:rPr lang="hu-HU" dirty="0"/>
              <a:t>, </a:t>
            </a:r>
            <a:r>
              <a:rPr lang="hu-HU" dirty="0" err="1"/>
              <a:t>Gliazellen</a:t>
            </a:r>
            <a:r>
              <a:rPr lang="hu-HU" dirty="0"/>
              <a:t> und </a:t>
            </a:r>
            <a:r>
              <a:rPr lang="hu-HU" dirty="0" err="1"/>
              <a:t>Nervenzellfortsatzen</a:t>
            </a:r>
            <a:endParaRPr lang="de-DE" dirty="0"/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1907704" y="980728"/>
            <a:ext cx="216024" cy="18722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1619672" y="980728"/>
            <a:ext cx="288032" cy="381642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020272" y="5805264"/>
            <a:ext cx="1872208" cy="923330"/>
          </a:xfrm>
          <a:prstGeom prst="rect">
            <a:avLst/>
          </a:prstGeom>
          <a:solidFill>
            <a:schemeClr val="accent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: </a:t>
            </a:r>
            <a:r>
              <a:rPr lang="hu-HU" b="1" dirty="0" err="1">
                <a:solidFill>
                  <a:srgbClr val="C00000"/>
                </a:solidFill>
              </a:rPr>
              <a:t>Nervenfasren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683568" y="44624"/>
            <a:ext cx="4320480" cy="369332"/>
          </a:xfrm>
          <a:prstGeom prst="rect">
            <a:avLst/>
          </a:prstGeom>
          <a:solidFill>
            <a:schemeClr val="accent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Graue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: </a:t>
            </a:r>
            <a:r>
              <a:rPr lang="hu-HU" b="1" dirty="0" err="1">
                <a:solidFill>
                  <a:srgbClr val="C00000"/>
                </a:solidFill>
              </a:rPr>
              <a:t>Nervenzellen</a:t>
            </a:r>
            <a:endParaRPr lang="de-DE" b="1" dirty="0">
              <a:solidFill>
                <a:srgbClr val="C00000"/>
              </a:solidFill>
            </a:endParaRPr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3995936" y="404664"/>
            <a:ext cx="2232248" cy="21602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660232" y="33265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Nervenzelle</a:t>
            </a:r>
            <a:endParaRPr lang="de-DE" dirty="0"/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6084168" y="692696"/>
            <a:ext cx="1152128" cy="129614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3491880" y="47667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Dendriten</a:t>
            </a:r>
            <a:endParaRPr lang="de-DE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3491880" y="836712"/>
            <a:ext cx="720080" cy="100811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4211960" y="836712"/>
            <a:ext cx="1080120" cy="8640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092280" y="40466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Zellkern</a:t>
            </a:r>
            <a:endParaRPr lang="de-DE" dirty="0"/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5652120" y="692696"/>
            <a:ext cx="1512168" cy="15841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7164288" y="292494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Nukleolus</a:t>
            </a:r>
            <a:endParaRPr lang="de-DE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 flipV="1">
            <a:off x="5580112" y="2492896"/>
            <a:ext cx="1512168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/>
          <p:nvPr/>
        </p:nvSpPr>
        <p:spPr>
          <a:xfrm>
            <a:off x="4499992" y="364502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Nissl </a:t>
            </a:r>
            <a:r>
              <a:rPr lang="hu-HU" dirty="0" err="1"/>
              <a:t>Schollen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raues</a:t>
            </a:r>
            <a:r>
              <a:rPr lang="hu-HU" dirty="0"/>
              <a:t> ER)</a:t>
            </a:r>
            <a:endParaRPr lang="de-DE" dirty="0"/>
          </a:p>
        </p:txBody>
      </p:sp>
      <p:cxnSp>
        <p:nvCxnSpPr>
          <p:cNvPr id="12" name="Egyenes összekötő nyíllal 11"/>
          <p:cNvCxnSpPr/>
          <p:nvPr/>
        </p:nvCxnSpPr>
        <p:spPr>
          <a:xfrm flipV="1">
            <a:off x="5148064" y="2708920"/>
            <a:ext cx="0" cy="93610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5148064" y="2780928"/>
            <a:ext cx="432048" cy="86409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sz="4000" b="1" dirty="0" err="1"/>
              <a:t>Nervengewebe</a:t>
            </a:r>
            <a:r>
              <a:rPr lang="hu-HU" sz="4000" b="1" dirty="0"/>
              <a:t> I.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hu-HU" sz="2800" dirty="0" err="1"/>
              <a:t>Wo</a:t>
            </a:r>
            <a:r>
              <a:rPr lang="hu-HU" sz="2800" dirty="0"/>
              <a:t> </a:t>
            </a:r>
            <a:r>
              <a:rPr lang="hu-HU" sz="2800" dirty="0" err="1"/>
              <a:t>finden</a:t>
            </a:r>
            <a:r>
              <a:rPr lang="hu-HU" sz="2800" dirty="0"/>
              <a:t> </a:t>
            </a:r>
            <a:r>
              <a:rPr lang="hu-HU" sz="2800" dirty="0" err="1"/>
              <a:t>wir</a:t>
            </a:r>
            <a:r>
              <a:rPr lang="hu-HU" sz="2800" dirty="0"/>
              <a:t> </a:t>
            </a:r>
            <a:r>
              <a:rPr lang="hu-HU" sz="2800" dirty="0" err="1"/>
              <a:t>Nervengewebe</a:t>
            </a:r>
            <a:r>
              <a:rPr lang="hu-HU" sz="2800" dirty="0"/>
              <a:t>? </a:t>
            </a:r>
          </a:p>
          <a:p>
            <a:r>
              <a:rPr lang="hu-HU" sz="2800" dirty="0" err="1"/>
              <a:t>Im</a:t>
            </a:r>
            <a:r>
              <a:rPr lang="hu-HU" sz="2800" dirty="0"/>
              <a:t> </a:t>
            </a:r>
            <a:r>
              <a:rPr lang="hu-HU" sz="2800" dirty="0" err="1"/>
              <a:t>zentralen</a:t>
            </a:r>
            <a:r>
              <a:rPr lang="hu-HU" sz="2800" dirty="0"/>
              <a:t> </a:t>
            </a:r>
            <a:r>
              <a:rPr lang="hu-HU" sz="2800" dirty="0" err="1"/>
              <a:t>Nervensystem</a:t>
            </a:r>
            <a:r>
              <a:rPr lang="hu-HU" sz="2800" dirty="0"/>
              <a:t> (</a:t>
            </a:r>
            <a:r>
              <a:rPr lang="hu-HU" sz="2800" b="1" dirty="0"/>
              <a:t>ZNS</a:t>
            </a:r>
            <a:r>
              <a:rPr lang="hu-HU" sz="2800" dirty="0"/>
              <a:t>) und </a:t>
            </a:r>
            <a:r>
              <a:rPr lang="hu-HU" sz="2800" dirty="0" err="1"/>
              <a:t>im</a:t>
            </a:r>
            <a:r>
              <a:rPr lang="hu-HU" sz="2800" dirty="0"/>
              <a:t> </a:t>
            </a:r>
            <a:r>
              <a:rPr lang="hu-HU" sz="2800" dirty="0" err="1"/>
              <a:t>peripheren</a:t>
            </a:r>
            <a:r>
              <a:rPr lang="hu-HU" sz="2800" dirty="0"/>
              <a:t> </a:t>
            </a:r>
            <a:r>
              <a:rPr lang="hu-HU" sz="2800" dirty="0" err="1"/>
              <a:t>Nervensystem</a:t>
            </a:r>
            <a:r>
              <a:rPr lang="hu-HU" sz="2800" dirty="0"/>
              <a:t> (</a:t>
            </a:r>
            <a:r>
              <a:rPr lang="hu-HU" sz="2800" b="1" dirty="0"/>
              <a:t>PNS</a:t>
            </a:r>
            <a:r>
              <a:rPr lang="hu-HU" sz="2800" dirty="0"/>
              <a:t>).</a:t>
            </a:r>
          </a:p>
          <a:p>
            <a:r>
              <a:rPr lang="hu-HU" sz="2800" dirty="0"/>
              <a:t>ZNS: </a:t>
            </a:r>
            <a:r>
              <a:rPr lang="hu-HU" sz="2800" b="1" dirty="0" err="1"/>
              <a:t>Gehirn</a:t>
            </a:r>
            <a:r>
              <a:rPr lang="hu-HU" sz="2800" dirty="0"/>
              <a:t> und </a:t>
            </a:r>
            <a:r>
              <a:rPr lang="hu-HU" sz="2800" b="1" dirty="0" err="1"/>
              <a:t>Rücknemark</a:t>
            </a:r>
            <a:endParaRPr lang="hu-HU" sz="2800" b="1" dirty="0"/>
          </a:p>
          <a:p>
            <a:r>
              <a:rPr lang="hu-HU" sz="2800" dirty="0"/>
              <a:t>PNS: </a:t>
            </a:r>
            <a:r>
              <a:rPr lang="hu-HU" sz="2800" b="1" dirty="0" err="1"/>
              <a:t>Nerven</a:t>
            </a:r>
            <a:r>
              <a:rPr lang="hu-HU" sz="2800" dirty="0"/>
              <a:t> und </a:t>
            </a:r>
            <a:r>
              <a:rPr lang="hu-HU" sz="2800" b="1" dirty="0" err="1"/>
              <a:t>Ganglien</a:t>
            </a:r>
            <a:r>
              <a:rPr lang="hu-HU" sz="2800" dirty="0"/>
              <a:t> </a:t>
            </a:r>
            <a:r>
              <a:rPr lang="hu-HU" sz="2800" dirty="0" err="1"/>
              <a:t>überall</a:t>
            </a:r>
            <a:r>
              <a:rPr lang="hu-HU" sz="2800" dirty="0"/>
              <a:t> </a:t>
            </a:r>
            <a:r>
              <a:rPr lang="hu-HU" sz="2800" dirty="0" err="1"/>
              <a:t>im</a:t>
            </a:r>
            <a:r>
              <a:rPr lang="hu-HU" sz="2800" dirty="0"/>
              <a:t> Körper</a:t>
            </a:r>
          </a:p>
          <a:p>
            <a:pPr>
              <a:buNone/>
            </a:pPr>
            <a:endParaRPr lang="hu-HU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7092280" y="404664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Gliazelle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nur</a:t>
            </a:r>
            <a:r>
              <a:rPr lang="hu-HU" dirty="0"/>
              <a:t> </a:t>
            </a:r>
            <a:r>
              <a:rPr lang="hu-HU" dirty="0" err="1"/>
              <a:t>Zellkern</a:t>
            </a:r>
            <a:r>
              <a:rPr lang="hu-HU" dirty="0"/>
              <a:t> </a:t>
            </a:r>
            <a:r>
              <a:rPr lang="hu-HU" dirty="0" err="1"/>
              <a:t>ist</a:t>
            </a:r>
            <a:r>
              <a:rPr lang="hu-HU" dirty="0"/>
              <a:t> </a:t>
            </a:r>
            <a:r>
              <a:rPr lang="hu-HU" dirty="0" err="1"/>
              <a:t>sichtbar</a:t>
            </a:r>
            <a:r>
              <a:rPr lang="hu-HU" dirty="0"/>
              <a:t>)</a:t>
            </a:r>
            <a:endParaRPr lang="de-DE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491880" y="501317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große</a:t>
            </a:r>
            <a:r>
              <a:rPr lang="hu-HU" dirty="0"/>
              <a:t> </a:t>
            </a:r>
            <a:r>
              <a:rPr lang="hu-HU" dirty="0" err="1"/>
              <a:t>Nervenzellen</a:t>
            </a:r>
            <a:endParaRPr lang="de-DE" dirty="0"/>
          </a:p>
        </p:txBody>
      </p:sp>
      <p:cxnSp>
        <p:nvCxnSpPr>
          <p:cNvPr id="12" name="Egyenes összekötő nyíllal 11"/>
          <p:cNvCxnSpPr>
            <a:stCxn id="11" idx="0"/>
          </p:cNvCxnSpPr>
          <p:nvPr/>
        </p:nvCxnSpPr>
        <p:spPr>
          <a:xfrm flipV="1">
            <a:off x="4752020" y="2708920"/>
            <a:ext cx="396044" cy="23042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5580112" y="5301208"/>
            <a:ext cx="1008112" cy="36004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H="1" flipV="1">
            <a:off x="2699792" y="4941168"/>
            <a:ext cx="792088" cy="21602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395536" y="22768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kleine</a:t>
            </a:r>
            <a:r>
              <a:rPr lang="hu-HU" dirty="0"/>
              <a:t> </a:t>
            </a:r>
            <a:r>
              <a:rPr lang="hu-HU" dirty="0" err="1"/>
              <a:t>Nervenzellen</a:t>
            </a:r>
            <a:r>
              <a:rPr lang="hu-HU" dirty="0"/>
              <a:t> (Perikaryon)</a:t>
            </a:r>
            <a:endParaRPr lang="de-DE" dirty="0"/>
          </a:p>
        </p:txBody>
      </p:sp>
      <p:cxnSp>
        <p:nvCxnSpPr>
          <p:cNvPr id="22" name="Egyenes összekötő nyíllal 21"/>
          <p:cNvCxnSpPr/>
          <p:nvPr/>
        </p:nvCxnSpPr>
        <p:spPr>
          <a:xfrm flipH="1">
            <a:off x="1223628" y="2708920"/>
            <a:ext cx="180020" cy="129614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H="1">
            <a:off x="1187624" y="2708920"/>
            <a:ext cx="576064" cy="324036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 flipH="1">
            <a:off x="5292080" y="836712"/>
            <a:ext cx="1800200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5112568" cy="434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</a:t>
            </a:r>
            <a:endParaRPr lang="de-DE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051720" y="5301208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Lichmikroskopisches</a:t>
            </a:r>
            <a:r>
              <a:rPr lang="hu-HU" dirty="0"/>
              <a:t> </a:t>
            </a:r>
            <a:r>
              <a:rPr lang="hu-HU" dirty="0" err="1"/>
              <a:t>Bild</a:t>
            </a:r>
            <a:r>
              <a:rPr lang="hu-HU" dirty="0"/>
              <a:t> von </a:t>
            </a:r>
            <a:r>
              <a:rPr lang="hu-HU" dirty="0" err="1"/>
              <a:t>einem</a:t>
            </a:r>
            <a:r>
              <a:rPr lang="hu-HU" dirty="0"/>
              <a:t> Perikaryon mit </a:t>
            </a:r>
            <a:r>
              <a:rPr lang="hu-HU" dirty="0" err="1"/>
              <a:t>Nissl-Schollen</a:t>
            </a:r>
            <a:endParaRPr lang="hu-HU" dirty="0"/>
          </a:p>
          <a:p>
            <a:r>
              <a:rPr lang="hu-HU" dirty="0"/>
              <a:t>Dendriten: </a:t>
            </a:r>
            <a:r>
              <a:rPr lang="hu-HU" dirty="0" err="1"/>
              <a:t>enthälten</a:t>
            </a:r>
            <a:r>
              <a:rPr lang="hu-HU" dirty="0"/>
              <a:t> </a:t>
            </a:r>
            <a:r>
              <a:rPr lang="hu-HU" dirty="0" err="1"/>
              <a:t>auch</a:t>
            </a:r>
            <a:r>
              <a:rPr lang="hu-HU" dirty="0"/>
              <a:t> </a:t>
            </a:r>
            <a:r>
              <a:rPr lang="hu-HU" dirty="0" err="1"/>
              <a:t>Nissl-Schollen</a:t>
            </a:r>
            <a:r>
              <a:rPr lang="hu-HU" dirty="0"/>
              <a:t>, Axon: </a:t>
            </a:r>
            <a:r>
              <a:rPr lang="hu-HU" dirty="0" err="1"/>
              <a:t>nie</a:t>
            </a:r>
            <a:r>
              <a:rPr lang="hu-HU" dirty="0"/>
              <a:t>!</a:t>
            </a:r>
            <a:endParaRPr lang="de-DE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1043608" y="18864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Eine</a:t>
            </a:r>
            <a:r>
              <a:rPr lang="hu-HU" dirty="0"/>
              <a:t> </a:t>
            </a:r>
            <a:r>
              <a:rPr lang="hu-HU" dirty="0" err="1"/>
              <a:t>große</a:t>
            </a:r>
            <a:r>
              <a:rPr lang="hu-HU" dirty="0"/>
              <a:t>, </a:t>
            </a:r>
            <a:r>
              <a:rPr lang="hu-HU" dirty="0" err="1"/>
              <a:t>multipolare</a:t>
            </a:r>
            <a:r>
              <a:rPr lang="hu-HU" dirty="0"/>
              <a:t> </a:t>
            </a:r>
            <a:r>
              <a:rPr lang="hu-HU" dirty="0" err="1"/>
              <a:t>Nervenzelle</a:t>
            </a:r>
            <a:r>
              <a:rPr lang="hu-HU" dirty="0"/>
              <a:t> mit HE </a:t>
            </a:r>
            <a:r>
              <a:rPr lang="hu-HU" dirty="0" err="1"/>
              <a:t>gefärbt</a:t>
            </a:r>
            <a:endParaRPr lang="de-DE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29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339752" y="443711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Ursprungskegel</a:t>
            </a:r>
            <a:r>
              <a:rPr lang="hu-HU" dirty="0"/>
              <a:t> = </a:t>
            </a:r>
            <a:r>
              <a:rPr lang="hu-HU" dirty="0" err="1"/>
              <a:t>Axonhügel</a:t>
            </a:r>
            <a:endParaRPr lang="de-DE" dirty="0"/>
          </a:p>
        </p:txBody>
      </p:sp>
      <p:cxnSp>
        <p:nvCxnSpPr>
          <p:cNvPr id="4" name="Egyenes összekötő nyíllal 3"/>
          <p:cNvCxnSpPr/>
          <p:nvPr/>
        </p:nvCxnSpPr>
        <p:spPr>
          <a:xfrm flipH="1" flipV="1">
            <a:off x="3491880" y="3717032"/>
            <a:ext cx="144016" cy="72008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395536" y="6021288"/>
            <a:ext cx="8208912" cy="646331"/>
          </a:xfrm>
          <a:prstGeom prst="rect">
            <a:avLst/>
          </a:prstGeom>
          <a:solidFill>
            <a:srgbClr val="BB5186">
              <a:alpha val="71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dirty="0" err="1"/>
              <a:t>Charakterischtische</a:t>
            </a:r>
            <a:r>
              <a:rPr lang="hu-HU" dirty="0"/>
              <a:t> </a:t>
            </a:r>
            <a:r>
              <a:rPr lang="hu-HU" dirty="0" err="1"/>
              <a:t>Merkmale</a:t>
            </a:r>
            <a:r>
              <a:rPr lang="hu-HU" dirty="0"/>
              <a:t> </a:t>
            </a:r>
            <a:r>
              <a:rPr lang="hu-HU" dirty="0" err="1"/>
              <a:t>einer</a:t>
            </a:r>
            <a:r>
              <a:rPr lang="hu-HU" dirty="0"/>
              <a:t> </a:t>
            </a:r>
            <a:r>
              <a:rPr lang="hu-HU" dirty="0" err="1"/>
              <a:t>Nervenzelle</a:t>
            </a:r>
            <a:r>
              <a:rPr lang="hu-HU" dirty="0"/>
              <a:t>: </a:t>
            </a:r>
            <a:r>
              <a:rPr lang="hu-HU" dirty="0" err="1"/>
              <a:t>großer</a:t>
            </a:r>
            <a:r>
              <a:rPr lang="hu-HU" dirty="0"/>
              <a:t> Kern, </a:t>
            </a:r>
            <a:r>
              <a:rPr lang="hu-HU" dirty="0" err="1"/>
              <a:t>euchromatisch</a:t>
            </a:r>
            <a:r>
              <a:rPr lang="hu-HU" dirty="0"/>
              <a:t>, </a:t>
            </a:r>
            <a:r>
              <a:rPr lang="hu-HU" dirty="0" err="1"/>
              <a:t>ausgeprägter</a:t>
            </a:r>
            <a:r>
              <a:rPr lang="hu-HU" dirty="0"/>
              <a:t> Nukleolus, basophile </a:t>
            </a:r>
            <a:r>
              <a:rPr lang="hu-HU" dirty="0" err="1"/>
              <a:t>Nissl-Schollen</a:t>
            </a:r>
            <a:r>
              <a:rPr lang="hu-HU" dirty="0"/>
              <a:t>, </a:t>
            </a:r>
            <a:r>
              <a:rPr lang="hu-HU" dirty="0" err="1"/>
              <a:t>Axonkegel</a:t>
            </a:r>
            <a:r>
              <a:rPr lang="hu-HU" dirty="0"/>
              <a:t>.</a:t>
            </a:r>
            <a:endParaRPr lang="de-DE" dirty="0"/>
          </a:p>
        </p:txBody>
      </p:sp>
      <p:cxnSp>
        <p:nvCxnSpPr>
          <p:cNvPr id="11" name="Egyenes összekötő nyíllal 10"/>
          <p:cNvCxnSpPr/>
          <p:nvPr/>
        </p:nvCxnSpPr>
        <p:spPr>
          <a:xfrm flipH="1" flipV="1">
            <a:off x="2915816" y="3501008"/>
            <a:ext cx="720080" cy="9361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H="1">
            <a:off x="3419872" y="1268760"/>
            <a:ext cx="504056" cy="86409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203848" y="666988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/>
              <a:t>Kernhülle</a:t>
            </a:r>
            <a:r>
              <a:rPr lang="hu-HU" dirty="0"/>
              <a:t> (</a:t>
            </a:r>
            <a:r>
              <a:rPr lang="hu-HU" dirty="0" err="1"/>
              <a:t>Kernmembran</a:t>
            </a:r>
            <a:r>
              <a:rPr lang="hu-HU" dirty="0"/>
              <a:t>)</a:t>
            </a:r>
            <a:endParaRPr lang="de-DE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5580112" y="20608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Nissl-</a:t>
            </a:r>
            <a:r>
              <a:rPr lang="hu-HU" dirty="0"/>
              <a:t> </a:t>
            </a:r>
            <a:r>
              <a:rPr lang="hu-HU" dirty="0" err="1"/>
              <a:t>Schollen</a:t>
            </a:r>
            <a:endParaRPr lang="de-DE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971600" y="22768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Nukleolus</a:t>
            </a:r>
            <a:endParaRPr lang="de-DE" dirty="0"/>
          </a:p>
        </p:txBody>
      </p:sp>
      <p:cxnSp>
        <p:nvCxnSpPr>
          <p:cNvPr id="19" name="Egyenes összekötő nyíllal 18"/>
          <p:cNvCxnSpPr/>
          <p:nvPr/>
        </p:nvCxnSpPr>
        <p:spPr>
          <a:xfrm flipV="1">
            <a:off x="2100578" y="2444038"/>
            <a:ext cx="1272994" cy="3728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H="1">
            <a:off x="4067944" y="2276872"/>
            <a:ext cx="1368152" cy="50405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>
            <a:off x="3779912" y="2276872"/>
            <a:ext cx="1656184" cy="7200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5652120" y="3717032"/>
            <a:ext cx="999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Dendrit</a:t>
            </a:r>
            <a:endParaRPr lang="de-DE" dirty="0"/>
          </a:p>
        </p:txBody>
      </p:sp>
      <p:cxnSp>
        <p:nvCxnSpPr>
          <p:cNvPr id="26" name="Egyenes összekötő nyíllal 25"/>
          <p:cNvCxnSpPr>
            <a:stCxn id="25" idx="1"/>
          </p:cNvCxnSpPr>
          <p:nvPr/>
        </p:nvCxnSpPr>
        <p:spPr>
          <a:xfrm flipH="1" flipV="1">
            <a:off x="4716016" y="3284984"/>
            <a:ext cx="936104" cy="61671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529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abadkézi sokszög 7"/>
          <p:cNvSpPr/>
          <p:nvPr/>
        </p:nvSpPr>
        <p:spPr>
          <a:xfrm>
            <a:off x="5208608" y="1522941"/>
            <a:ext cx="2604303" cy="4052580"/>
          </a:xfrm>
          <a:custGeom>
            <a:avLst/>
            <a:gdLst>
              <a:gd name="connsiteX0" fmla="*/ 57873 w 2604303"/>
              <a:gd name="connsiteY0" fmla="*/ 1717970 h 4052580"/>
              <a:gd name="connsiteX1" fmla="*/ 243068 w 2604303"/>
              <a:gd name="connsiteY1" fmla="*/ 1729545 h 4052580"/>
              <a:gd name="connsiteX2" fmla="*/ 324091 w 2604303"/>
              <a:gd name="connsiteY2" fmla="*/ 1741120 h 4052580"/>
              <a:gd name="connsiteX3" fmla="*/ 497711 w 2604303"/>
              <a:gd name="connsiteY3" fmla="*/ 1729545 h 4052580"/>
              <a:gd name="connsiteX4" fmla="*/ 555584 w 2604303"/>
              <a:gd name="connsiteY4" fmla="*/ 1717970 h 4052580"/>
              <a:gd name="connsiteX5" fmla="*/ 625033 w 2604303"/>
              <a:gd name="connsiteY5" fmla="*/ 1706396 h 4052580"/>
              <a:gd name="connsiteX6" fmla="*/ 671331 w 2604303"/>
              <a:gd name="connsiteY6" fmla="*/ 1694821 h 4052580"/>
              <a:gd name="connsiteX7" fmla="*/ 763929 w 2604303"/>
              <a:gd name="connsiteY7" fmla="*/ 1671672 h 4052580"/>
              <a:gd name="connsiteX8" fmla="*/ 821802 w 2604303"/>
              <a:gd name="connsiteY8" fmla="*/ 1636948 h 4052580"/>
              <a:gd name="connsiteX9" fmla="*/ 844951 w 2604303"/>
              <a:gd name="connsiteY9" fmla="*/ 1613798 h 4052580"/>
              <a:gd name="connsiteX10" fmla="*/ 902825 w 2604303"/>
              <a:gd name="connsiteY10" fmla="*/ 1532775 h 4052580"/>
              <a:gd name="connsiteX11" fmla="*/ 949124 w 2604303"/>
              <a:gd name="connsiteY11" fmla="*/ 1474902 h 4052580"/>
              <a:gd name="connsiteX12" fmla="*/ 972273 w 2604303"/>
              <a:gd name="connsiteY12" fmla="*/ 1440178 h 4052580"/>
              <a:gd name="connsiteX13" fmla="*/ 1006997 w 2604303"/>
              <a:gd name="connsiteY13" fmla="*/ 1405454 h 4052580"/>
              <a:gd name="connsiteX14" fmla="*/ 1076445 w 2604303"/>
              <a:gd name="connsiteY14" fmla="*/ 1324431 h 4052580"/>
              <a:gd name="connsiteX15" fmla="*/ 1111169 w 2604303"/>
              <a:gd name="connsiteY15" fmla="*/ 1243408 h 4052580"/>
              <a:gd name="connsiteX16" fmla="*/ 1122744 w 2604303"/>
              <a:gd name="connsiteY16" fmla="*/ 1208684 h 4052580"/>
              <a:gd name="connsiteX17" fmla="*/ 1145893 w 2604303"/>
              <a:gd name="connsiteY17" fmla="*/ 1173960 h 4052580"/>
              <a:gd name="connsiteX18" fmla="*/ 1180617 w 2604303"/>
              <a:gd name="connsiteY18" fmla="*/ 1092937 h 4052580"/>
              <a:gd name="connsiteX19" fmla="*/ 1169043 w 2604303"/>
              <a:gd name="connsiteY19" fmla="*/ 861444 h 4052580"/>
              <a:gd name="connsiteX20" fmla="*/ 1145893 w 2604303"/>
              <a:gd name="connsiteY20" fmla="*/ 826720 h 4052580"/>
              <a:gd name="connsiteX21" fmla="*/ 1088020 w 2604303"/>
              <a:gd name="connsiteY21" fmla="*/ 745697 h 4052580"/>
              <a:gd name="connsiteX22" fmla="*/ 1111169 w 2604303"/>
              <a:gd name="connsiteY22" fmla="*/ 641525 h 4052580"/>
              <a:gd name="connsiteX23" fmla="*/ 1145893 w 2604303"/>
              <a:gd name="connsiteY23" fmla="*/ 629950 h 4052580"/>
              <a:gd name="connsiteX24" fmla="*/ 1180617 w 2604303"/>
              <a:gd name="connsiteY24" fmla="*/ 606801 h 4052580"/>
              <a:gd name="connsiteX25" fmla="*/ 1203767 w 2604303"/>
              <a:gd name="connsiteY25" fmla="*/ 572077 h 4052580"/>
              <a:gd name="connsiteX26" fmla="*/ 1226916 w 2604303"/>
              <a:gd name="connsiteY26" fmla="*/ 548927 h 4052580"/>
              <a:gd name="connsiteX27" fmla="*/ 1238491 w 2604303"/>
              <a:gd name="connsiteY27" fmla="*/ 514203 h 4052580"/>
              <a:gd name="connsiteX28" fmla="*/ 1203767 w 2604303"/>
              <a:gd name="connsiteY28" fmla="*/ 363732 h 4052580"/>
              <a:gd name="connsiteX29" fmla="*/ 1169043 w 2604303"/>
              <a:gd name="connsiteY29" fmla="*/ 352158 h 4052580"/>
              <a:gd name="connsiteX30" fmla="*/ 1088020 w 2604303"/>
              <a:gd name="connsiteY30" fmla="*/ 271135 h 4052580"/>
              <a:gd name="connsiteX31" fmla="*/ 1006997 w 2604303"/>
              <a:gd name="connsiteY31" fmla="*/ 247986 h 4052580"/>
              <a:gd name="connsiteX32" fmla="*/ 949124 w 2604303"/>
              <a:gd name="connsiteY32" fmla="*/ 224836 h 4052580"/>
              <a:gd name="connsiteX33" fmla="*/ 891250 w 2604303"/>
              <a:gd name="connsiteY33" fmla="*/ 213262 h 4052580"/>
              <a:gd name="connsiteX34" fmla="*/ 949124 w 2604303"/>
              <a:gd name="connsiteY34" fmla="*/ 236411 h 4052580"/>
              <a:gd name="connsiteX35" fmla="*/ 983848 w 2604303"/>
              <a:gd name="connsiteY35" fmla="*/ 271135 h 4052580"/>
              <a:gd name="connsiteX36" fmla="*/ 1053296 w 2604303"/>
              <a:gd name="connsiteY36" fmla="*/ 282710 h 4052580"/>
              <a:gd name="connsiteX37" fmla="*/ 1122744 w 2604303"/>
              <a:gd name="connsiteY37" fmla="*/ 305859 h 4052580"/>
              <a:gd name="connsiteX38" fmla="*/ 1169043 w 2604303"/>
              <a:gd name="connsiteY38" fmla="*/ 317434 h 4052580"/>
              <a:gd name="connsiteX39" fmla="*/ 1250065 w 2604303"/>
              <a:gd name="connsiteY39" fmla="*/ 305859 h 4052580"/>
              <a:gd name="connsiteX40" fmla="*/ 1284789 w 2604303"/>
              <a:gd name="connsiteY40" fmla="*/ 190112 h 4052580"/>
              <a:gd name="connsiteX41" fmla="*/ 1307939 w 2604303"/>
              <a:gd name="connsiteY41" fmla="*/ 132239 h 4052580"/>
              <a:gd name="connsiteX42" fmla="*/ 1319514 w 2604303"/>
              <a:gd name="connsiteY42" fmla="*/ 62791 h 4052580"/>
              <a:gd name="connsiteX43" fmla="*/ 1342663 w 2604303"/>
              <a:gd name="connsiteY43" fmla="*/ 16492 h 4052580"/>
              <a:gd name="connsiteX44" fmla="*/ 1365812 w 2604303"/>
              <a:gd name="connsiteY44" fmla="*/ 213262 h 4052580"/>
              <a:gd name="connsiteX45" fmla="*/ 1388962 w 2604303"/>
              <a:gd name="connsiteY45" fmla="*/ 236411 h 4052580"/>
              <a:gd name="connsiteX46" fmla="*/ 1412111 w 2604303"/>
              <a:gd name="connsiteY46" fmla="*/ 271135 h 4052580"/>
              <a:gd name="connsiteX47" fmla="*/ 1446835 w 2604303"/>
              <a:gd name="connsiteY47" fmla="*/ 294284 h 4052580"/>
              <a:gd name="connsiteX48" fmla="*/ 1597306 w 2604303"/>
              <a:gd name="connsiteY48" fmla="*/ 317434 h 4052580"/>
              <a:gd name="connsiteX49" fmla="*/ 1574157 w 2604303"/>
              <a:gd name="connsiteY49" fmla="*/ 352158 h 4052580"/>
              <a:gd name="connsiteX50" fmla="*/ 1342663 w 2604303"/>
              <a:gd name="connsiteY50" fmla="*/ 386882 h 4052580"/>
              <a:gd name="connsiteX51" fmla="*/ 1342663 w 2604303"/>
              <a:gd name="connsiteY51" fmla="*/ 525778 h 4052580"/>
              <a:gd name="connsiteX52" fmla="*/ 1331088 w 2604303"/>
              <a:gd name="connsiteY52" fmla="*/ 664674 h 4052580"/>
              <a:gd name="connsiteX53" fmla="*/ 1296364 w 2604303"/>
              <a:gd name="connsiteY53" fmla="*/ 687824 h 4052580"/>
              <a:gd name="connsiteX54" fmla="*/ 1261640 w 2604303"/>
              <a:gd name="connsiteY54" fmla="*/ 722548 h 4052580"/>
              <a:gd name="connsiteX55" fmla="*/ 1273215 w 2604303"/>
              <a:gd name="connsiteY55" fmla="*/ 791996 h 4052580"/>
              <a:gd name="connsiteX56" fmla="*/ 1342663 w 2604303"/>
              <a:gd name="connsiteY56" fmla="*/ 803570 h 4052580"/>
              <a:gd name="connsiteX57" fmla="*/ 1377387 w 2604303"/>
              <a:gd name="connsiteY57" fmla="*/ 815145 h 4052580"/>
              <a:gd name="connsiteX58" fmla="*/ 1469984 w 2604303"/>
              <a:gd name="connsiteY58" fmla="*/ 803570 h 4052580"/>
              <a:gd name="connsiteX59" fmla="*/ 1493134 w 2604303"/>
              <a:gd name="connsiteY59" fmla="*/ 780421 h 4052580"/>
              <a:gd name="connsiteX60" fmla="*/ 1551007 w 2604303"/>
              <a:gd name="connsiteY60" fmla="*/ 734122 h 4052580"/>
              <a:gd name="connsiteX61" fmla="*/ 1574157 w 2604303"/>
              <a:gd name="connsiteY61" fmla="*/ 653100 h 4052580"/>
              <a:gd name="connsiteX62" fmla="*/ 1551007 w 2604303"/>
              <a:gd name="connsiteY62" fmla="*/ 595226 h 4052580"/>
              <a:gd name="connsiteX63" fmla="*/ 1516283 w 2604303"/>
              <a:gd name="connsiteY63" fmla="*/ 572077 h 4052580"/>
              <a:gd name="connsiteX64" fmla="*/ 1585731 w 2604303"/>
              <a:gd name="connsiteY64" fmla="*/ 595226 h 4052580"/>
              <a:gd name="connsiteX65" fmla="*/ 1655179 w 2604303"/>
              <a:gd name="connsiteY65" fmla="*/ 606801 h 4052580"/>
              <a:gd name="connsiteX66" fmla="*/ 1620455 w 2604303"/>
              <a:gd name="connsiteY66" fmla="*/ 710973 h 4052580"/>
              <a:gd name="connsiteX67" fmla="*/ 1585731 w 2604303"/>
              <a:gd name="connsiteY67" fmla="*/ 734122 h 4052580"/>
              <a:gd name="connsiteX68" fmla="*/ 1574157 w 2604303"/>
              <a:gd name="connsiteY68" fmla="*/ 815145 h 4052580"/>
              <a:gd name="connsiteX69" fmla="*/ 1504708 w 2604303"/>
              <a:gd name="connsiteY69" fmla="*/ 838294 h 4052580"/>
              <a:gd name="connsiteX70" fmla="*/ 1481559 w 2604303"/>
              <a:gd name="connsiteY70" fmla="*/ 861444 h 4052580"/>
              <a:gd name="connsiteX71" fmla="*/ 1412111 w 2604303"/>
              <a:gd name="connsiteY71" fmla="*/ 896168 h 4052580"/>
              <a:gd name="connsiteX72" fmla="*/ 1377387 w 2604303"/>
              <a:gd name="connsiteY72" fmla="*/ 942467 h 4052580"/>
              <a:gd name="connsiteX73" fmla="*/ 1354238 w 2604303"/>
              <a:gd name="connsiteY73" fmla="*/ 1011915 h 4052580"/>
              <a:gd name="connsiteX74" fmla="*/ 1365812 w 2604303"/>
              <a:gd name="connsiteY74" fmla="*/ 1208684 h 4052580"/>
              <a:gd name="connsiteX75" fmla="*/ 1388962 w 2604303"/>
              <a:gd name="connsiteY75" fmla="*/ 1254983 h 4052580"/>
              <a:gd name="connsiteX76" fmla="*/ 1493134 w 2604303"/>
              <a:gd name="connsiteY76" fmla="*/ 1370730 h 4052580"/>
              <a:gd name="connsiteX77" fmla="*/ 1551007 w 2604303"/>
              <a:gd name="connsiteY77" fmla="*/ 1417029 h 4052580"/>
              <a:gd name="connsiteX78" fmla="*/ 1597306 w 2604303"/>
              <a:gd name="connsiteY78" fmla="*/ 1474902 h 4052580"/>
              <a:gd name="connsiteX79" fmla="*/ 1666754 w 2604303"/>
              <a:gd name="connsiteY79" fmla="*/ 1521201 h 4052580"/>
              <a:gd name="connsiteX80" fmla="*/ 1990845 w 2604303"/>
              <a:gd name="connsiteY80" fmla="*/ 1509626 h 4052580"/>
              <a:gd name="connsiteX81" fmla="*/ 2245488 w 2604303"/>
              <a:gd name="connsiteY81" fmla="*/ 1486477 h 4052580"/>
              <a:gd name="connsiteX82" fmla="*/ 2291787 w 2604303"/>
              <a:gd name="connsiteY82" fmla="*/ 1428603 h 4052580"/>
              <a:gd name="connsiteX83" fmla="*/ 2326511 w 2604303"/>
              <a:gd name="connsiteY83" fmla="*/ 1405454 h 4052580"/>
              <a:gd name="connsiteX84" fmla="*/ 2349660 w 2604303"/>
              <a:gd name="connsiteY84" fmla="*/ 1370730 h 4052580"/>
              <a:gd name="connsiteX85" fmla="*/ 2384384 w 2604303"/>
              <a:gd name="connsiteY85" fmla="*/ 1243408 h 4052580"/>
              <a:gd name="connsiteX86" fmla="*/ 2349660 w 2604303"/>
              <a:gd name="connsiteY86" fmla="*/ 1116087 h 4052580"/>
              <a:gd name="connsiteX87" fmla="*/ 2314936 w 2604303"/>
              <a:gd name="connsiteY87" fmla="*/ 1092937 h 4052580"/>
              <a:gd name="connsiteX88" fmla="*/ 2303362 w 2604303"/>
              <a:gd name="connsiteY88" fmla="*/ 1058213 h 4052580"/>
              <a:gd name="connsiteX89" fmla="*/ 2233914 w 2604303"/>
              <a:gd name="connsiteY89" fmla="*/ 988765 h 4052580"/>
              <a:gd name="connsiteX90" fmla="*/ 2210764 w 2604303"/>
              <a:gd name="connsiteY90" fmla="*/ 965616 h 4052580"/>
              <a:gd name="connsiteX91" fmla="*/ 2187615 w 2604303"/>
              <a:gd name="connsiteY91" fmla="*/ 930892 h 4052580"/>
              <a:gd name="connsiteX92" fmla="*/ 2176040 w 2604303"/>
              <a:gd name="connsiteY92" fmla="*/ 884593 h 4052580"/>
              <a:gd name="connsiteX93" fmla="*/ 2164465 w 2604303"/>
              <a:gd name="connsiteY93" fmla="*/ 826720 h 4052580"/>
              <a:gd name="connsiteX94" fmla="*/ 2141316 w 2604303"/>
              <a:gd name="connsiteY94" fmla="*/ 791996 h 4052580"/>
              <a:gd name="connsiteX95" fmla="*/ 2129741 w 2604303"/>
              <a:gd name="connsiteY95" fmla="*/ 745697 h 4052580"/>
              <a:gd name="connsiteX96" fmla="*/ 2118167 w 2604303"/>
              <a:gd name="connsiteY96" fmla="*/ 710973 h 4052580"/>
              <a:gd name="connsiteX97" fmla="*/ 2141316 w 2604303"/>
              <a:gd name="connsiteY97" fmla="*/ 595226 h 4052580"/>
              <a:gd name="connsiteX98" fmla="*/ 2164465 w 2604303"/>
              <a:gd name="connsiteY98" fmla="*/ 560502 h 4052580"/>
              <a:gd name="connsiteX99" fmla="*/ 2199189 w 2604303"/>
              <a:gd name="connsiteY99" fmla="*/ 491054 h 4052580"/>
              <a:gd name="connsiteX100" fmla="*/ 2210764 w 2604303"/>
              <a:gd name="connsiteY100" fmla="*/ 421606 h 4052580"/>
              <a:gd name="connsiteX101" fmla="*/ 2222339 w 2604303"/>
              <a:gd name="connsiteY101" fmla="*/ 525778 h 4052580"/>
              <a:gd name="connsiteX102" fmla="*/ 2210764 w 2604303"/>
              <a:gd name="connsiteY102" fmla="*/ 572077 h 4052580"/>
              <a:gd name="connsiteX103" fmla="*/ 2176040 w 2604303"/>
              <a:gd name="connsiteY103" fmla="*/ 641525 h 4052580"/>
              <a:gd name="connsiteX104" fmla="*/ 2187615 w 2604303"/>
              <a:gd name="connsiteY104" fmla="*/ 791996 h 4052580"/>
              <a:gd name="connsiteX105" fmla="*/ 2222339 w 2604303"/>
              <a:gd name="connsiteY105" fmla="*/ 826720 h 4052580"/>
              <a:gd name="connsiteX106" fmla="*/ 2268638 w 2604303"/>
              <a:gd name="connsiteY106" fmla="*/ 896168 h 4052580"/>
              <a:gd name="connsiteX107" fmla="*/ 2280212 w 2604303"/>
              <a:gd name="connsiteY107" fmla="*/ 930892 h 4052580"/>
              <a:gd name="connsiteX108" fmla="*/ 2338086 w 2604303"/>
              <a:gd name="connsiteY108" fmla="*/ 977191 h 4052580"/>
              <a:gd name="connsiteX109" fmla="*/ 2361235 w 2604303"/>
              <a:gd name="connsiteY109" fmla="*/ 1023489 h 4052580"/>
              <a:gd name="connsiteX110" fmla="*/ 2407534 w 2604303"/>
              <a:gd name="connsiteY110" fmla="*/ 1081363 h 4052580"/>
              <a:gd name="connsiteX111" fmla="*/ 2419108 w 2604303"/>
              <a:gd name="connsiteY111" fmla="*/ 1127662 h 4052580"/>
              <a:gd name="connsiteX112" fmla="*/ 2419108 w 2604303"/>
              <a:gd name="connsiteY112" fmla="*/ 1486477 h 4052580"/>
              <a:gd name="connsiteX113" fmla="*/ 2384384 w 2604303"/>
              <a:gd name="connsiteY113" fmla="*/ 1521201 h 4052580"/>
              <a:gd name="connsiteX114" fmla="*/ 2257063 w 2604303"/>
              <a:gd name="connsiteY114" fmla="*/ 1532775 h 4052580"/>
              <a:gd name="connsiteX115" fmla="*/ 1990845 w 2604303"/>
              <a:gd name="connsiteY115" fmla="*/ 1567500 h 4052580"/>
              <a:gd name="connsiteX116" fmla="*/ 1886673 w 2604303"/>
              <a:gd name="connsiteY116" fmla="*/ 1590649 h 4052580"/>
              <a:gd name="connsiteX117" fmla="*/ 1794076 w 2604303"/>
              <a:gd name="connsiteY117" fmla="*/ 1613798 h 4052580"/>
              <a:gd name="connsiteX118" fmla="*/ 1794076 w 2604303"/>
              <a:gd name="connsiteY118" fmla="*/ 1729545 h 4052580"/>
              <a:gd name="connsiteX119" fmla="*/ 1782501 w 2604303"/>
              <a:gd name="connsiteY119" fmla="*/ 1775844 h 4052580"/>
              <a:gd name="connsiteX120" fmla="*/ 1770926 w 2604303"/>
              <a:gd name="connsiteY120" fmla="*/ 1949464 h 4052580"/>
              <a:gd name="connsiteX121" fmla="*/ 1759351 w 2604303"/>
              <a:gd name="connsiteY121" fmla="*/ 1984188 h 4052580"/>
              <a:gd name="connsiteX122" fmla="*/ 1805650 w 2604303"/>
              <a:gd name="connsiteY122" fmla="*/ 2088360 h 4052580"/>
              <a:gd name="connsiteX123" fmla="*/ 1886673 w 2604303"/>
              <a:gd name="connsiteY123" fmla="*/ 2111510 h 4052580"/>
              <a:gd name="connsiteX124" fmla="*/ 1909822 w 2604303"/>
              <a:gd name="connsiteY124" fmla="*/ 2146234 h 4052580"/>
              <a:gd name="connsiteX125" fmla="*/ 1851949 w 2604303"/>
              <a:gd name="connsiteY125" fmla="*/ 2192532 h 4052580"/>
              <a:gd name="connsiteX126" fmla="*/ 1817225 w 2604303"/>
              <a:gd name="connsiteY126" fmla="*/ 2180958 h 4052580"/>
              <a:gd name="connsiteX127" fmla="*/ 1794076 w 2604303"/>
              <a:gd name="connsiteY127" fmla="*/ 2111510 h 4052580"/>
              <a:gd name="connsiteX128" fmla="*/ 1782501 w 2604303"/>
              <a:gd name="connsiteY128" fmla="*/ 1880016 h 4052580"/>
              <a:gd name="connsiteX129" fmla="*/ 1770926 w 2604303"/>
              <a:gd name="connsiteY129" fmla="*/ 1798993 h 4052580"/>
              <a:gd name="connsiteX130" fmla="*/ 1736202 w 2604303"/>
              <a:gd name="connsiteY130" fmla="*/ 1787418 h 4052580"/>
              <a:gd name="connsiteX131" fmla="*/ 1655179 w 2604303"/>
              <a:gd name="connsiteY131" fmla="*/ 1752694 h 4052580"/>
              <a:gd name="connsiteX132" fmla="*/ 1620455 w 2604303"/>
              <a:gd name="connsiteY132" fmla="*/ 1717970 h 4052580"/>
              <a:gd name="connsiteX133" fmla="*/ 1574157 w 2604303"/>
              <a:gd name="connsiteY133" fmla="*/ 1810568 h 4052580"/>
              <a:gd name="connsiteX134" fmla="*/ 1585731 w 2604303"/>
              <a:gd name="connsiteY134" fmla="*/ 1984188 h 4052580"/>
              <a:gd name="connsiteX135" fmla="*/ 1597306 w 2604303"/>
              <a:gd name="connsiteY135" fmla="*/ 2018912 h 4052580"/>
              <a:gd name="connsiteX136" fmla="*/ 1608881 w 2604303"/>
              <a:gd name="connsiteY136" fmla="*/ 2065211 h 4052580"/>
              <a:gd name="connsiteX137" fmla="*/ 1597306 w 2604303"/>
              <a:gd name="connsiteY137" fmla="*/ 2123084 h 4052580"/>
              <a:gd name="connsiteX138" fmla="*/ 1574157 w 2604303"/>
              <a:gd name="connsiteY138" fmla="*/ 2192532 h 4052580"/>
              <a:gd name="connsiteX139" fmla="*/ 1585731 w 2604303"/>
              <a:gd name="connsiteY139" fmla="*/ 2377727 h 4052580"/>
              <a:gd name="connsiteX140" fmla="*/ 1597306 w 2604303"/>
              <a:gd name="connsiteY140" fmla="*/ 2435601 h 4052580"/>
              <a:gd name="connsiteX141" fmla="*/ 1608881 w 2604303"/>
              <a:gd name="connsiteY141" fmla="*/ 2597646 h 4052580"/>
              <a:gd name="connsiteX142" fmla="*/ 1655179 w 2604303"/>
              <a:gd name="connsiteY142" fmla="*/ 2655520 h 4052580"/>
              <a:gd name="connsiteX143" fmla="*/ 1724627 w 2604303"/>
              <a:gd name="connsiteY143" fmla="*/ 2701818 h 4052580"/>
              <a:gd name="connsiteX144" fmla="*/ 1759351 w 2604303"/>
              <a:gd name="connsiteY144" fmla="*/ 2724968 h 4052580"/>
              <a:gd name="connsiteX145" fmla="*/ 1794076 w 2604303"/>
              <a:gd name="connsiteY145" fmla="*/ 2748117 h 4052580"/>
              <a:gd name="connsiteX146" fmla="*/ 1851949 w 2604303"/>
              <a:gd name="connsiteY146" fmla="*/ 2805991 h 4052580"/>
              <a:gd name="connsiteX147" fmla="*/ 1886673 w 2604303"/>
              <a:gd name="connsiteY147" fmla="*/ 2840715 h 4052580"/>
              <a:gd name="connsiteX148" fmla="*/ 1932972 w 2604303"/>
              <a:gd name="connsiteY148" fmla="*/ 2852289 h 4052580"/>
              <a:gd name="connsiteX149" fmla="*/ 1956121 w 2604303"/>
              <a:gd name="connsiteY149" fmla="*/ 2875439 h 4052580"/>
              <a:gd name="connsiteX150" fmla="*/ 2013995 w 2604303"/>
              <a:gd name="connsiteY150" fmla="*/ 2898588 h 4052580"/>
              <a:gd name="connsiteX151" fmla="*/ 2187615 w 2604303"/>
              <a:gd name="connsiteY151" fmla="*/ 2933312 h 4052580"/>
              <a:gd name="connsiteX152" fmla="*/ 2476982 w 2604303"/>
              <a:gd name="connsiteY152" fmla="*/ 2921737 h 4052580"/>
              <a:gd name="connsiteX153" fmla="*/ 2488557 w 2604303"/>
              <a:gd name="connsiteY153" fmla="*/ 2887013 h 4052580"/>
              <a:gd name="connsiteX154" fmla="*/ 2500131 w 2604303"/>
              <a:gd name="connsiteY154" fmla="*/ 2794416 h 4052580"/>
              <a:gd name="connsiteX155" fmla="*/ 2523281 w 2604303"/>
              <a:gd name="connsiteY155" fmla="*/ 2586072 h 4052580"/>
              <a:gd name="connsiteX156" fmla="*/ 2511706 w 2604303"/>
              <a:gd name="connsiteY156" fmla="*/ 2493474 h 4052580"/>
              <a:gd name="connsiteX157" fmla="*/ 2476982 w 2604303"/>
              <a:gd name="connsiteY157" fmla="*/ 2458750 h 4052580"/>
              <a:gd name="connsiteX158" fmla="*/ 2465407 w 2604303"/>
              <a:gd name="connsiteY158" fmla="*/ 2424026 h 4052580"/>
              <a:gd name="connsiteX159" fmla="*/ 2476982 w 2604303"/>
              <a:gd name="connsiteY159" fmla="*/ 2204107 h 4052580"/>
              <a:gd name="connsiteX160" fmla="*/ 2500131 w 2604303"/>
              <a:gd name="connsiteY160" fmla="*/ 2123084 h 4052580"/>
              <a:gd name="connsiteX161" fmla="*/ 2534855 w 2604303"/>
              <a:gd name="connsiteY161" fmla="*/ 2400877 h 4052580"/>
              <a:gd name="connsiteX162" fmla="*/ 2523281 w 2604303"/>
              <a:gd name="connsiteY162" fmla="*/ 2481900 h 4052580"/>
              <a:gd name="connsiteX163" fmla="*/ 2500131 w 2604303"/>
              <a:gd name="connsiteY163" fmla="*/ 2551348 h 4052580"/>
              <a:gd name="connsiteX164" fmla="*/ 2488557 w 2604303"/>
              <a:gd name="connsiteY164" fmla="*/ 2632370 h 4052580"/>
              <a:gd name="connsiteX165" fmla="*/ 2465407 w 2604303"/>
              <a:gd name="connsiteY165" fmla="*/ 2667094 h 4052580"/>
              <a:gd name="connsiteX166" fmla="*/ 2476982 w 2604303"/>
              <a:gd name="connsiteY166" fmla="*/ 2840715 h 4052580"/>
              <a:gd name="connsiteX167" fmla="*/ 2511706 w 2604303"/>
              <a:gd name="connsiteY167" fmla="*/ 2875439 h 4052580"/>
              <a:gd name="connsiteX168" fmla="*/ 2558005 w 2604303"/>
              <a:gd name="connsiteY168" fmla="*/ 2944887 h 4052580"/>
              <a:gd name="connsiteX169" fmla="*/ 2604303 w 2604303"/>
              <a:gd name="connsiteY169" fmla="*/ 3025910 h 4052580"/>
              <a:gd name="connsiteX170" fmla="*/ 2592729 w 2604303"/>
              <a:gd name="connsiteY170" fmla="*/ 3072208 h 4052580"/>
              <a:gd name="connsiteX171" fmla="*/ 2558005 w 2604303"/>
              <a:gd name="connsiteY171" fmla="*/ 3095358 h 4052580"/>
              <a:gd name="connsiteX172" fmla="*/ 2476982 w 2604303"/>
              <a:gd name="connsiteY172" fmla="*/ 3187955 h 4052580"/>
              <a:gd name="connsiteX173" fmla="*/ 2465407 w 2604303"/>
              <a:gd name="connsiteY173" fmla="*/ 3222679 h 4052580"/>
              <a:gd name="connsiteX174" fmla="*/ 2407534 w 2604303"/>
              <a:gd name="connsiteY174" fmla="*/ 3187955 h 4052580"/>
              <a:gd name="connsiteX175" fmla="*/ 2442258 w 2604303"/>
              <a:gd name="connsiteY175" fmla="*/ 3083783 h 4052580"/>
              <a:gd name="connsiteX176" fmla="*/ 2534855 w 2604303"/>
              <a:gd name="connsiteY176" fmla="*/ 3072208 h 4052580"/>
              <a:gd name="connsiteX177" fmla="*/ 2500131 w 2604303"/>
              <a:gd name="connsiteY177" fmla="*/ 3049059 h 4052580"/>
              <a:gd name="connsiteX178" fmla="*/ 2257063 w 2604303"/>
              <a:gd name="connsiteY178" fmla="*/ 3072208 h 4052580"/>
              <a:gd name="connsiteX179" fmla="*/ 2222339 w 2604303"/>
              <a:gd name="connsiteY179" fmla="*/ 3095358 h 4052580"/>
              <a:gd name="connsiteX180" fmla="*/ 2176040 w 2604303"/>
              <a:gd name="connsiteY180" fmla="*/ 3130082 h 4052580"/>
              <a:gd name="connsiteX181" fmla="*/ 2083443 w 2604303"/>
              <a:gd name="connsiteY181" fmla="*/ 3153231 h 4052580"/>
              <a:gd name="connsiteX182" fmla="*/ 1979270 w 2604303"/>
              <a:gd name="connsiteY182" fmla="*/ 3245829 h 4052580"/>
              <a:gd name="connsiteX183" fmla="*/ 1967696 w 2604303"/>
              <a:gd name="connsiteY183" fmla="*/ 3280553 h 4052580"/>
              <a:gd name="connsiteX184" fmla="*/ 1956121 w 2604303"/>
              <a:gd name="connsiteY184" fmla="*/ 3488897 h 4052580"/>
              <a:gd name="connsiteX185" fmla="*/ 1921397 w 2604303"/>
              <a:gd name="connsiteY185" fmla="*/ 3512046 h 4052580"/>
              <a:gd name="connsiteX186" fmla="*/ 1886673 w 2604303"/>
              <a:gd name="connsiteY186" fmla="*/ 3569920 h 4052580"/>
              <a:gd name="connsiteX187" fmla="*/ 1863524 w 2604303"/>
              <a:gd name="connsiteY187" fmla="*/ 3627793 h 4052580"/>
              <a:gd name="connsiteX188" fmla="*/ 1828800 w 2604303"/>
              <a:gd name="connsiteY188" fmla="*/ 3731965 h 4052580"/>
              <a:gd name="connsiteX189" fmla="*/ 1794076 w 2604303"/>
              <a:gd name="connsiteY189" fmla="*/ 3824563 h 4052580"/>
              <a:gd name="connsiteX190" fmla="*/ 1713053 w 2604303"/>
              <a:gd name="connsiteY190" fmla="*/ 3905586 h 4052580"/>
              <a:gd name="connsiteX191" fmla="*/ 1655179 w 2604303"/>
              <a:gd name="connsiteY191" fmla="*/ 3951884 h 4052580"/>
              <a:gd name="connsiteX192" fmla="*/ 1666754 w 2604303"/>
              <a:gd name="connsiteY192" fmla="*/ 3789839 h 4052580"/>
              <a:gd name="connsiteX193" fmla="*/ 1701478 w 2604303"/>
              <a:gd name="connsiteY193" fmla="*/ 3778264 h 4052580"/>
              <a:gd name="connsiteX194" fmla="*/ 1736202 w 2604303"/>
              <a:gd name="connsiteY194" fmla="*/ 3755115 h 4052580"/>
              <a:gd name="connsiteX195" fmla="*/ 1782501 w 2604303"/>
              <a:gd name="connsiteY195" fmla="*/ 3708816 h 4052580"/>
              <a:gd name="connsiteX196" fmla="*/ 1794076 w 2604303"/>
              <a:gd name="connsiteY196" fmla="*/ 3535196 h 4052580"/>
              <a:gd name="connsiteX197" fmla="*/ 1840374 w 2604303"/>
              <a:gd name="connsiteY197" fmla="*/ 3361575 h 4052580"/>
              <a:gd name="connsiteX198" fmla="*/ 1863524 w 2604303"/>
              <a:gd name="connsiteY198" fmla="*/ 3338426 h 4052580"/>
              <a:gd name="connsiteX199" fmla="*/ 1909822 w 2604303"/>
              <a:gd name="connsiteY199" fmla="*/ 3326851 h 4052580"/>
              <a:gd name="connsiteX200" fmla="*/ 1944546 w 2604303"/>
              <a:gd name="connsiteY200" fmla="*/ 3303702 h 4052580"/>
              <a:gd name="connsiteX201" fmla="*/ 1956121 w 2604303"/>
              <a:gd name="connsiteY201" fmla="*/ 3106932 h 4052580"/>
              <a:gd name="connsiteX202" fmla="*/ 1921397 w 2604303"/>
              <a:gd name="connsiteY202" fmla="*/ 3083783 h 4052580"/>
              <a:gd name="connsiteX203" fmla="*/ 1875098 w 2604303"/>
              <a:gd name="connsiteY203" fmla="*/ 3049059 h 4052580"/>
              <a:gd name="connsiteX204" fmla="*/ 1817225 w 2604303"/>
              <a:gd name="connsiteY204" fmla="*/ 2968036 h 4052580"/>
              <a:gd name="connsiteX205" fmla="*/ 1805650 w 2604303"/>
              <a:gd name="connsiteY205" fmla="*/ 2921737 h 4052580"/>
              <a:gd name="connsiteX206" fmla="*/ 1736202 w 2604303"/>
              <a:gd name="connsiteY206" fmla="*/ 2852289 h 4052580"/>
              <a:gd name="connsiteX207" fmla="*/ 1655179 w 2604303"/>
              <a:gd name="connsiteY207" fmla="*/ 2748117 h 4052580"/>
              <a:gd name="connsiteX208" fmla="*/ 1585731 w 2604303"/>
              <a:gd name="connsiteY208" fmla="*/ 2701818 h 4052580"/>
              <a:gd name="connsiteX209" fmla="*/ 1551007 w 2604303"/>
              <a:gd name="connsiteY209" fmla="*/ 2678669 h 4052580"/>
              <a:gd name="connsiteX210" fmla="*/ 1493134 w 2604303"/>
              <a:gd name="connsiteY210" fmla="*/ 2551348 h 4052580"/>
              <a:gd name="connsiteX211" fmla="*/ 1469984 w 2604303"/>
              <a:gd name="connsiteY211" fmla="*/ 2389302 h 4052580"/>
              <a:gd name="connsiteX212" fmla="*/ 1458410 w 2604303"/>
              <a:gd name="connsiteY212" fmla="*/ 2343003 h 4052580"/>
              <a:gd name="connsiteX213" fmla="*/ 1400536 w 2604303"/>
              <a:gd name="connsiteY213" fmla="*/ 2099935 h 4052580"/>
              <a:gd name="connsiteX214" fmla="*/ 1296364 w 2604303"/>
              <a:gd name="connsiteY214" fmla="*/ 2111510 h 4052580"/>
              <a:gd name="connsiteX215" fmla="*/ 1250065 w 2604303"/>
              <a:gd name="connsiteY215" fmla="*/ 2146234 h 4052580"/>
              <a:gd name="connsiteX216" fmla="*/ 1203767 w 2604303"/>
              <a:gd name="connsiteY216" fmla="*/ 2238831 h 4052580"/>
              <a:gd name="connsiteX217" fmla="*/ 1169043 w 2604303"/>
              <a:gd name="connsiteY217" fmla="*/ 2261981 h 4052580"/>
              <a:gd name="connsiteX218" fmla="*/ 1145893 w 2604303"/>
              <a:gd name="connsiteY218" fmla="*/ 2447175 h 4052580"/>
              <a:gd name="connsiteX219" fmla="*/ 1134319 w 2604303"/>
              <a:gd name="connsiteY219" fmla="*/ 2481900 h 4052580"/>
              <a:gd name="connsiteX220" fmla="*/ 1111169 w 2604303"/>
              <a:gd name="connsiteY220" fmla="*/ 2505049 h 4052580"/>
              <a:gd name="connsiteX221" fmla="*/ 1064870 w 2604303"/>
              <a:gd name="connsiteY221" fmla="*/ 2586072 h 4052580"/>
              <a:gd name="connsiteX222" fmla="*/ 1076445 w 2604303"/>
              <a:gd name="connsiteY222" fmla="*/ 2736543 h 4052580"/>
              <a:gd name="connsiteX223" fmla="*/ 1111169 w 2604303"/>
              <a:gd name="connsiteY223" fmla="*/ 2782841 h 4052580"/>
              <a:gd name="connsiteX224" fmla="*/ 1169043 w 2604303"/>
              <a:gd name="connsiteY224" fmla="*/ 2840715 h 4052580"/>
              <a:gd name="connsiteX225" fmla="*/ 1203767 w 2604303"/>
              <a:gd name="connsiteY225" fmla="*/ 3222679 h 4052580"/>
              <a:gd name="connsiteX226" fmla="*/ 1238491 w 2604303"/>
              <a:gd name="connsiteY226" fmla="*/ 3257403 h 4052580"/>
              <a:gd name="connsiteX227" fmla="*/ 1354238 w 2604303"/>
              <a:gd name="connsiteY227" fmla="*/ 3245829 h 4052580"/>
              <a:gd name="connsiteX228" fmla="*/ 1377387 w 2604303"/>
              <a:gd name="connsiteY228" fmla="*/ 3222679 h 4052580"/>
              <a:gd name="connsiteX229" fmla="*/ 1435260 w 2604303"/>
              <a:gd name="connsiteY229" fmla="*/ 3211105 h 4052580"/>
              <a:gd name="connsiteX230" fmla="*/ 1469984 w 2604303"/>
              <a:gd name="connsiteY230" fmla="*/ 3222679 h 4052580"/>
              <a:gd name="connsiteX231" fmla="*/ 1412111 w 2604303"/>
              <a:gd name="connsiteY231" fmla="*/ 3257403 h 4052580"/>
              <a:gd name="connsiteX232" fmla="*/ 1342663 w 2604303"/>
              <a:gd name="connsiteY232" fmla="*/ 3292127 h 4052580"/>
              <a:gd name="connsiteX233" fmla="*/ 1307939 w 2604303"/>
              <a:gd name="connsiteY233" fmla="*/ 3315277 h 4052580"/>
              <a:gd name="connsiteX234" fmla="*/ 1134319 w 2604303"/>
              <a:gd name="connsiteY234" fmla="*/ 3292127 h 4052580"/>
              <a:gd name="connsiteX235" fmla="*/ 1122744 w 2604303"/>
              <a:gd name="connsiteY235" fmla="*/ 3338426 h 4052580"/>
              <a:gd name="connsiteX236" fmla="*/ 1134319 w 2604303"/>
              <a:gd name="connsiteY236" fmla="*/ 3593069 h 4052580"/>
              <a:gd name="connsiteX237" fmla="*/ 1203767 w 2604303"/>
              <a:gd name="connsiteY237" fmla="*/ 3650943 h 4052580"/>
              <a:gd name="connsiteX238" fmla="*/ 1238491 w 2604303"/>
              <a:gd name="connsiteY238" fmla="*/ 3685667 h 4052580"/>
              <a:gd name="connsiteX239" fmla="*/ 1307939 w 2604303"/>
              <a:gd name="connsiteY239" fmla="*/ 3743540 h 4052580"/>
              <a:gd name="connsiteX240" fmla="*/ 1319514 w 2604303"/>
              <a:gd name="connsiteY240" fmla="*/ 3778264 h 4052580"/>
              <a:gd name="connsiteX241" fmla="*/ 1342663 w 2604303"/>
              <a:gd name="connsiteY241" fmla="*/ 3824563 h 4052580"/>
              <a:gd name="connsiteX242" fmla="*/ 1354238 w 2604303"/>
              <a:gd name="connsiteY242" fmla="*/ 3870862 h 4052580"/>
              <a:gd name="connsiteX243" fmla="*/ 1400536 w 2604303"/>
              <a:gd name="connsiteY243" fmla="*/ 3940310 h 4052580"/>
              <a:gd name="connsiteX244" fmla="*/ 1412111 w 2604303"/>
              <a:gd name="connsiteY244" fmla="*/ 3975034 h 4052580"/>
              <a:gd name="connsiteX245" fmla="*/ 1423686 w 2604303"/>
              <a:gd name="connsiteY245" fmla="*/ 4032907 h 4052580"/>
              <a:gd name="connsiteX246" fmla="*/ 1388962 w 2604303"/>
              <a:gd name="connsiteY246" fmla="*/ 3928735 h 4052580"/>
              <a:gd name="connsiteX247" fmla="*/ 1377387 w 2604303"/>
              <a:gd name="connsiteY247" fmla="*/ 3859287 h 4052580"/>
              <a:gd name="connsiteX248" fmla="*/ 1250065 w 2604303"/>
              <a:gd name="connsiteY248" fmla="*/ 3882436 h 4052580"/>
              <a:gd name="connsiteX249" fmla="*/ 1134319 w 2604303"/>
              <a:gd name="connsiteY249" fmla="*/ 3870862 h 4052580"/>
              <a:gd name="connsiteX250" fmla="*/ 1111169 w 2604303"/>
              <a:gd name="connsiteY250" fmla="*/ 3836137 h 4052580"/>
              <a:gd name="connsiteX251" fmla="*/ 1064870 w 2604303"/>
              <a:gd name="connsiteY251" fmla="*/ 3766689 h 4052580"/>
              <a:gd name="connsiteX252" fmla="*/ 1053296 w 2604303"/>
              <a:gd name="connsiteY252" fmla="*/ 3731965 h 4052580"/>
              <a:gd name="connsiteX253" fmla="*/ 1018572 w 2604303"/>
              <a:gd name="connsiteY253" fmla="*/ 3674092 h 4052580"/>
              <a:gd name="connsiteX254" fmla="*/ 810227 w 2604303"/>
              <a:gd name="connsiteY254" fmla="*/ 3685667 h 4052580"/>
              <a:gd name="connsiteX255" fmla="*/ 717630 w 2604303"/>
              <a:gd name="connsiteY255" fmla="*/ 3708816 h 4052580"/>
              <a:gd name="connsiteX256" fmla="*/ 682906 w 2604303"/>
              <a:gd name="connsiteY256" fmla="*/ 3731965 h 4052580"/>
              <a:gd name="connsiteX257" fmla="*/ 613458 w 2604303"/>
              <a:gd name="connsiteY257" fmla="*/ 3766689 h 4052580"/>
              <a:gd name="connsiteX258" fmla="*/ 590308 w 2604303"/>
              <a:gd name="connsiteY258" fmla="*/ 3789839 h 4052580"/>
              <a:gd name="connsiteX259" fmla="*/ 532435 w 2604303"/>
              <a:gd name="connsiteY259" fmla="*/ 3824563 h 4052580"/>
              <a:gd name="connsiteX260" fmla="*/ 509286 w 2604303"/>
              <a:gd name="connsiteY260" fmla="*/ 3801413 h 4052580"/>
              <a:gd name="connsiteX261" fmla="*/ 555584 w 2604303"/>
              <a:gd name="connsiteY261" fmla="*/ 3731965 h 4052580"/>
              <a:gd name="connsiteX262" fmla="*/ 590308 w 2604303"/>
              <a:gd name="connsiteY262" fmla="*/ 3720391 h 4052580"/>
              <a:gd name="connsiteX263" fmla="*/ 682906 w 2604303"/>
              <a:gd name="connsiteY263" fmla="*/ 3685667 h 4052580"/>
              <a:gd name="connsiteX264" fmla="*/ 717630 w 2604303"/>
              <a:gd name="connsiteY264" fmla="*/ 3697241 h 4052580"/>
              <a:gd name="connsiteX265" fmla="*/ 798653 w 2604303"/>
              <a:gd name="connsiteY265" fmla="*/ 3674092 h 4052580"/>
              <a:gd name="connsiteX266" fmla="*/ 833377 w 2604303"/>
              <a:gd name="connsiteY266" fmla="*/ 3650943 h 4052580"/>
              <a:gd name="connsiteX267" fmla="*/ 879676 w 2604303"/>
              <a:gd name="connsiteY267" fmla="*/ 3581494 h 4052580"/>
              <a:gd name="connsiteX268" fmla="*/ 891250 w 2604303"/>
              <a:gd name="connsiteY268" fmla="*/ 3523621 h 4052580"/>
              <a:gd name="connsiteX269" fmla="*/ 972273 w 2604303"/>
              <a:gd name="connsiteY269" fmla="*/ 3512046 h 4052580"/>
              <a:gd name="connsiteX270" fmla="*/ 1006997 w 2604303"/>
              <a:gd name="connsiteY270" fmla="*/ 3477322 h 4052580"/>
              <a:gd name="connsiteX271" fmla="*/ 1053296 w 2604303"/>
              <a:gd name="connsiteY271" fmla="*/ 3384725 h 4052580"/>
              <a:gd name="connsiteX272" fmla="*/ 1064870 w 2604303"/>
              <a:gd name="connsiteY272" fmla="*/ 3280553 h 4052580"/>
              <a:gd name="connsiteX273" fmla="*/ 1088020 w 2604303"/>
              <a:gd name="connsiteY273" fmla="*/ 3211105 h 4052580"/>
              <a:gd name="connsiteX274" fmla="*/ 1064870 w 2604303"/>
              <a:gd name="connsiteY274" fmla="*/ 2910163 h 4052580"/>
              <a:gd name="connsiteX275" fmla="*/ 1030146 w 2604303"/>
              <a:gd name="connsiteY275" fmla="*/ 2829140 h 4052580"/>
              <a:gd name="connsiteX276" fmla="*/ 1018572 w 2604303"/>
              <a:gd name="connsiteY276" fmla="*/ 2713393 h 4052580"/>
              <a:gd name="connsiteX277" fmla="*/ 995422 w 2604303"/>
              <a:gd name="connsiteY277" fmla="*/ 2678669 h 4052580"/>
              <a:gd name="connsiteX278" fmla="*/ 983848 w 2604303"/>
              <a:gd name="connsiteY278" fmla="*/ 2609221 h 4052580"/>
              <a:gd name="connsiteX279" fmla="*/ 1018572 w 2604303"/>
              <a:gd name="connsiteY279" fmla="*/ 2435601 h 4052580"/>
              <a:gd name="connsiteX280" fmla="*/ 1041721 w 2604303"/>
              <a:gd name="connsiteY280" fmla="*/ 2412451 h 4052580"/>
              <a:gd name="connsiteX281" fmla="*/ 1076445 w 2604303"/>
              <a:gd name="connsiteY281" fmla="*/ 2400877 h 4052580"/>
              <a:gd name="connsiteX282" fmla="*/ 1122744 w 2604303"/>
              <a:gd name="connsiteY282" fmla="*/ 2343003 h 4052580"/>
              <a:gd name="connsiteX283" fmla="*/ 1145893 w 2604303"/>
              <a:gd name="connsiteY283" fmla="*/ 2261981 h 4052580"/>
              <a:gd name="connsiteX284" fmla="*/ 1169043 w 2604303"/>
              <a:gd name="connsiteY284" fmla="*/ 2227256 h 4052580"/>
              <a:gd name="connsiteX285" fmla="*/ 1169043 w 2604303"/>
              <a:gd name="connsiteY285" fmla="*/ 1949464 h 4052580"/>
              <a:gd name="connsiteX286" fmla="*/ 1134319 w 2604303"/>
              <a:gd name="connsiteY286" fmla="*/ 1868441 h 4052580"/>
              <a:gd name="connsiteX287" fmla="*/ 1122744 w 2604303"/>
              <a:gd name="connsiteY287" fmla="*/ 1833717 h 4052580"/>
              <a:gd name="connsiteX288" fmla="*/ 1088020 w 2604303"/>
              <a:gd name="connsiteY288" fmla="*/ 1798993 h 4052580"/>
              <a:gd name="connsiteX289" fmla="*/ 1041721 w 2604303"/>
              <a:gd name="connsiteY289" fmla="*/ 1787418 h 4052580"/>
              <a:gd name="connsiteX290" fmla="*/ 891250 w 2604303"/>
              <a:gd name="connsiteY290" fmla="*/ 1775844 h 4052580"/>
              <a:gd name="connsiteX291" fmla="*/ 682906 w 2604303"/>
              <a:gd name="connsiteY291" fmla="*/ 1810568 h 4052580"/>
              <a:gd name="connsiteX292" fmla="*/ 613458 w 2604303"/>
              <a:gd name="connsiteY292" fmla="*/ 1880016 h 4052580"/>
              <a:gd name="connsiteX293" fmla="*/ 544010 w 2604303"/>
              <a:gd name="connsiteY293" fmla="*/ 1903165 h 4052580"/>
              <a:gd name="connsiteX294" fmla="*/ 462987 w 2604303"/>
              <a:gd name="connsiteY294" fmla="*/ 1926315 h 4052580"/>
              <a:gd name="connsiteX295" fmla="*/ 243068 w 2604303"/>
              <a:gd name="connsiteY295" fmla="*/ 1937889 h 4052580"/>
              <a:gd name="connsiteX296" fmla="*/ 150470 w 2604303"/>
              <a:gd name="connsiteY296" fmla="*/ 1949464 h 4052580"/>
              <a:gd name="connsiteX297" fmla="*/ 104172 w 2604303"/>
              <a:gd name="connsiteY297" fmla="*/ 1961039 h 4052580"/>
              <a:gd name="connsiteX298" fmla="*/ 0 w 2604303"/>
              <a:gd name="connsiteY298" fmla="*/ 1961039 h 4052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</a:cxnLst>
            <a:rect l="l" t="t" r="r" b="b"/>
            <a:pathLst>
              <a:path w="2604303" h="4052580">
                <a:moveTo>
                  <a:pt x="57873" y="1717970"/>
                </a:moveTo>
                <a:cubicBezTo>
                  <a:pt x="119605" y="1721828"/>
                  <a:pt x="181448" y="1724187"/>
                  <a:pt x="243068" y="1729545"/>
                </a:cubicBezTo>
                <a:cubicBezTo>
                  <a:pt x="270247" y="1731908"/>
                  <a:pt x="296809" y="1741120"/>
                  <a:pt x="324091" y="1741120"/>
                </a:cubicBezTo>
                <a:cubicBezTo>
                  <a:pt x="382093" y="1741120"/>
                  <a:pt x="439838" y="1733403"/>
                  <a:pt x="497711" y="1729545"/>
                </a:cubicBezTo>
                <a:lnTo>
                  <a:pt x="555584" y="1717970"/>
                </a:lnTo>
                <a:cubicBezTo>
                  <a:pt x="578674" y="1713772"/>
                  <a:pt x="602020" y="1710999"/>
                  <a:pt x="625033" y="1706396"/>
                </a:cubicBezTo>
                <a:cubicBezTo>
                  <a:pt x="640632" y="1703276"/>
                  <a:pt x="655802" y="1698272"/>
                  <a:pt x="671331" y="1694821"/>
                </a:cubicBezTo>
                <a:cubicBezTo>
                  <a:pt x="755141" y="1676196"/>
                  <a:pt x="701876" y="1692355"/>
                  <a:pt x="763929" y="1671672"/>
                </a:cubicBezTo>
                <a:cubicBezTo>
                  <a:pt x="822584" y="1613015"/>
                  <a:pt x="746674" y="1682025"/>
                  <a:pt x="821802" y="1636948"/>
                </a:cubicBezTo>
                <a:cubicBezTo>
                  <a:pt x="831160" y="1631333"/>
                  <a:pt x="837235" y="1621515"/>
                  <a:pt x="844951" y="1613798"/>
                </a:cubicBezTo>
                <a:cubicBezTo>
                  <a:pt x="873664" y="1527661"/>
                  <a:pt x="829588" y="1642632"/>
                  <a:pt x="902825" y="1532775"/>
                </a:cubicBezTo>
                <a:cubicBezTo>
                  <a:pt x="974075" y="1425899"/>
                  <a:pt x="883152" y="1557366"/>
                  <a:pt x="949124" y="1474902"/>
                </a:cubicBezTo>
                <a:cubicBezTo>
                  <a:pt x="957814" y="1464039"/>
                  <a:pt x="963367" y="1450865"/>
                  <a:pt x="972273" y="1440178"/>
                </a:cubicBezTo>
                <a:cubicBezTo>
                  <a:pt x="982752" y="1427603"/>
                  <a:pt x="996344" y="1417882"/>
                  <a:pt x="1006997" y="1405454"/>
                </a:cubicBezTo>
                <a:cubicBezTo>
                  <a:pt x="1096088" y="1301514"/>
                  <a:pt x="990282" y="1410594"/>
                  <a:pt x="1076445" y="1324431"/>
                </a:cubicBezTo>
                <a:cubicBezTo>
                  <a:pt x="1103590" y="1242997"/>
                  <a:pt x="1068260" y="1343528"/>
                  <a:pt x="1111169" y="1243408"/>
                </a:cubicBezTo>
                <a:cubicBezTo>
                  <a:pt x="1115975" y="1232194"/>
                  <a:pt x="1117288" y="1219597"/>
                  <a:pt x="1122744" y="1208684"/>
                </a:cubicBezTo>
                <a:cubicBezTo>
                  <a:pt x="1128965" y="1196242"/>
                  <a:pt x="1138991" y="1186038"/>
                  <a:pt x="1145893" y="1173960"/>
                </a:cubicBezTo>
                <a:cubicBezTo>
                  <a:pt x="1168781" y="1133907"/>
                  <a:pt x="1167631" y="1131899"/>
                  <a:pt x="1180617" y="1092937"/>
                </a:cubicBezTo>
                <a:cubicBezTo>
                  <a:pt x="1176759" y="1015773"/>
                  <a:pt x="1179036" y="938056"/>
                  <a:pt x="1169043" y="861444"/>
                </a:cubicBezTo>
                <a:cubicBezTo>
                  <a:pt x="1167244" y="847650"/>
                  <a:pt x="1153979" y="838040"/>
                  <a:pt x="1145893" y="826720"/>
                </a:cubicBezTo>
                <a:cubicBezTo>
                  <a:pt x="1074127" y="726248"/>
                  <a:pt x="1142562" y="827512"/>
                  <a:pt x="1088020" y="745697"/>
                </a:cubicBezTo>
                <a:cubicBezTo>
                  <a:pt x="1095736" y="710973"/>
                  <a:pt x="1095261" y="673341"/>
                  <a:pt x="1111169" y="641525"/>
                </a:cubicBezTo>
                <a:cubicBezTo>
                  <a:pt x="1116625" y="630612"/>
                  <a:pt x="1134980" y="635406"/>
                  <a:pt x="1145893" y="629950"/>
                </a:cubicBezTo>
                <a:cubicBezTo>
                  <a:pt x="1158335" y="623729"/>
                  <a:pt x="1169042" y="614517"/>
                  <a:pt x="1180617" y="606801"/>
                </a:cubicBezTo>
                <a:cubicBezTo>
                  <a:pt x="1188334" y="595226"/>
                  <a:pt x="1195077" y="582940"/>
                  <a:pt x="1203767" y="572077"/>
                </a:cubicBezTo>
                <a:cubicBezTo>
                  <a:pt x="1210584" y="563556"/>
                  <a:pt x="1221301" y="558285"/>
                  <a:pt x="1226916" y="548927"/>
                </a:cubicBezTo>
                <a:cubicBezTo>
                  <a:pt x="1233193" y="538465"/>
                  <a:pt x="1234633" y="525778"/>
                  <a:pt x="1238491" y="514203"/>
                </a:cubicBezTo>
                <a:cubicBezTo>
                  <a:pt x="1233932" y="464053"/>
                  <a:pt x="1254999" y="394472"/>
                  <a:pt x="1203767" y="363732"/>
                </a:cubicBezTo>
                <a:cubicBezTo>
                  <a:pt x="1193305" y="357455"/>
                  <a:pt x="1180618" y="356016"/>
                  <a:pt x="1169043" y="352158"/>
                </a:cubicBezTo>
                <a:cubicBezTo>
                  <a:pt x="1142035" y="325150"/>
                  <a:pt x="1124745" y="281628"/>
                  <a:pt x="1088020" y="271135"/>
                </a:cubicBezTo>
                <a:cubicBezTo>
                  <a:pt x="1061012" y="263419"/>
                  <a:pt x="1033644" y="256868"/>
                  <a:pt x="1006997" y="247986"/>
                </a:cubicBezTo>
                <a:cubicBezTo>
                  <a:pt x="987286" y="241416"/>
                  <a:pt x="969025" y="230806"/>
                  <a:pt x="949124" y="224836"/>
                </a:cubicBezTo>
                <a:cubicBezTo>
                  <a:pt x="930280" y="219183"/>
                  <a:pt x="910541" y="217120"/>
                  <a:pt x="891250" y="213262"/>
                </a:cubicBezTo>
                <a:cubicBezTo>
                  <a:pt x="910541" y="220978"/>
                  <a:pt x="931505" y="225399"/>
                  <a:pt x="949124" y="236411"/>
                </a:cubicBezTo>
                <a:cubicBezTo>
                  <a:pt x="963005" y="245086"/>
                  <a:pt x="968890" y="264487"/>
                  <a:pt x="983848" y="271135"/>
                </a:cubicBezTo>
                <a:cubicBezTo>
                  <a:pt x="1005294" y="280667"/>
                  <a:pt x="1030528" y="277018"/>
                  <a:pt x="1053296" y="282710"/>
                </a:cubicBezTo>
                <a:cubicBezTo>
                  <a:pt x="1076969" y="288628"/>
                  <a:pt x="1099071" y="299941"/>
                  <a:pt x="1122744" y="305859"/>
                </a:cubicBezTo>
                <a:lnTo>
                  <a:pt x="1169043" y="317434"/>
                </a:lnTo>
                <a:cubicBezTo>
                  <a:pt x="1196050" y="313576"/>
                  <a:pt x="1228530" y="322608"/>
                  <a:pt x="1250065" y="305859"/>
                </a:cubicBezTo>
                <a:cubicBezTo>
                  <a:pt x="1262143" y="296465"/>
                  <a:pt x="1277795" y="211095"/>
                  <a:pt x="1284789" y="190112"/>
                </a:cubicBezTo>
                <a:cubicBezTo>
                  <a:pt x="1291359" y="170401"/>
                  <a:pt x="1300222" y="151530"/>
                  <a:pt x="1307939" y="132239"/>
                </a:cubicBezTo>
                <a:cubicBezTo>
                  <a:pt x="1311797" y="109090"/>
                  <a:pt x="1312770" y="85270"/>
                  <a:pt x="1319514" y="62791"/>
                </a:cubicBezTo>
                <a:cubicBezTo>
                  <a:pt x="1324472" y="46264"/>
                  <a:pt x="1337589" y="0"/>
                  <a:pt x="1342663" y="16492"/>
                </a:cubicBezTo>
                <a:cubicBezTo>
                  <a:pt x="1362085" y="79614"/>
                  <a:pt x="1352207" y="148636"/>
                  <a:pt x="1365812" y="213262"/>
                </a:cubicBezTo>
                <a:cubicBezTo>
                  <a:pt x="1368060" y="223941"/>
                  <a:pt x="1382145" y="227890"/>
                  <a:pt x="1388962" y="236411"/>
                </a:cubicBezTo>
                <a:cubicBezTo>
                  <a:pt x="1397652" y="247274"/>
                  <a:pt x="1402274" y="261298"/>
                  <a:pt x="1412111" y="271135"/>
                </a:cubicBezTo>
                <a:cubicBezTo>
                  <a:pt x="1421948" y="280972"/>
                  <a:pt x="1434393" y="288063"/>
                  <a:pt x="1446835" y="294284"/>
                </a:cubicBezTo>
                <a:cubicBezTo>
                  <a:pt x="1488550" y="315142"/>
                  <a:pt x="1564105" y="314114"/>
                  <a:pt x="1597306" y="317434"/>
                </a:cubicBezTo>
                <a:cubicBezTo>
                  <a:pt x="1589590" y="329009"/>
                  <a:pt x="1585954" y="344785"/>
                  <a:pt x="1574157" y="352158"/>
                </a:cubicBezTo>
                <a:cubicBezTo>
                  <a:pt x="1516995" y="387884"/>
                  <a:pt x="1387771" y="383660"/>
                  <a:pt x="1342663" y="386882"/>
                </a:cubicBezTo>
                <a:cubicBezTo>
                  <a:pt x="1315527" y="468288"/>
                  <a:pt x="1342663" y="370714"/>
                  <a:pt x="1342663" y="525778"/>
                </a:cubicBezTo>
                <a:cubicBezTo>
                  <a:pt x="1342663" y="572237"/>
                  <a:pt x="1343851" y="620002"/>
                  <a:pt x="1331088" y="664674"/>
                </a:cubicBezTo>
                <a:cubicBezTo>
                  <a:pt x="1327266" y="678050"/>
                  <a:pt x="1307051" y="678918"/>
                  <a:pt x="1296364" y="687824"/>
                </a:cubicBezTo>
                <a:cubicBezTo>
                  <a:pt x="1283789" y="698303"/>
                  <a:pt x="1273215" y="710973"/>
                  <a:pt x="1261640" y="722548"/>
                </a:cubicBezTo>
                <a:cubicBezTo>
                  <a:pt x="1265498" y="745697"/>
                  <a:pt x="1256620" y="775401"/>
                  <a:pt x="1273215" y="791996"/>
                </a:cubicBezTo>
                <a:cubicBezTo>
                  <a:pt x="1289810" y="808591"/>
                  <a:pt x="1319753" y="798479"/>
                  <a:pt x="1342663" y="803570"/>
                </a:cubicBezTo>
                <a:cubicBezTo>
                  <a:pt x="1354573" y="806217"/>
                  <a:pt x="1365812" y="811287"/>
                  <a:pt x="1377387" y="815145"/>
                </a:cubicBezTo>
                <a:cubicBezTo>
                  <a:pt x="1408253" y="811287"/>
                  <a:pt x="1440190" y="812508"/>
                  <a:pt x="1469984" y="803570"/>
                </a:cubicBezTo>
                <a:cubicBezTo>
                  <a:pt x="1480437" y="800434"/>
                  <a:pt x="1484612" y="787238"/>
                  <a:pt x="1493134" y="780421"/>
                </a:cubicBezTo>
                <a:cubicBezTo>
                  <a:pt x="1566129" y="722027"/>
                  <a:pt x="1495122" y="790009"/>
                  <a:pt x="1551007" y="734122"/>
                </a:cubicBezTo>
                <a:cubicBezTo>
                  <a:pt x="1555536" y="720535"/>
                  <a:pt x="1575368" y="664000"/>
                  <a:pt x="1574157" y="653100"/>
                </a:cubicBezTo>
                <a:cubicBezTo>
                  <a:pt x="1571862" y="632450"/>
                  <a:pt x="1563084" y="612133"/>
                  <a:pt x="1551007" y="595226"/>
                </a:cubicBezTo>
                <a:cubicBezTo>
                  <a:pt x="1542921" y="583906"/>
                  <a:pt x="1502372" y="572077"/>
                  <a:pt x="1516283" y="572077"/>
                </a:cubicBezTo>
                <a:cubicBezTo>
                  <a:pt x="1540685" y="572077"/>
                  <a:pt x="1561662" y="591214"/>
                  <a:pt x="1585731" y="595226"/>
                </a:cubicBezTo>
                <a:lnTo>
                  <a:pt x="1655179" y="606801"/>
                </a:lnTo>
                <a:cubicBezTo>
                  <a:pt x="1647419" y="653363"/>
                  <a:pt x="1653007" y="678422"/>
                  <a:pt x="1620455" y="710973"/>
                </a:cubicBezTo>
                <a:cubicBezTo>
                  <a:pt x="1610618" y="720809"/>
                  <a:pt x="1597306" y="726406"/>
                  <a:pt x="1585731" y="734122"/>
                </a:cubicBezTo>
                <a:cubicBezTo>
                  <a:pt x="1581873" y="761130"/>
                  <a:pt x="1590906" y="793610"/>
                  <a:pt x="1574157" y="815145"/>
                </a:cubicBezTo>
                <a:cubicBezTo>
                  <a:pt x="1559176" y="834407"/>
                  <a:pt x="1504708" y="838294"/>
                  <a:pt x="1504708" y="838294"/>
                </a:cubicBezTo>
                <a:cubicBezTo>
                  <a:pt x="1496992" y="846011"/>
                  <a:pt x="1490917" y="855829"/>
                  <a:pt x="1481559" y="861444"/>
                </a:cubicBezTo>
                <a:cubicBezTo>
                  <a:pt x="1434485" y="889689"/>
                  <a:pt x="1456020" y="852258"/>
                  <a:pt x="1412111" y="896168"/>
                </a:cubicBezTo>
                <a:cubicBezTo>
                  <a:pt x="1398470" y="909809"/>
                  <a:pt x="1388962" y="927034"/>
                  <a:pt x="1377387" y="942467"/>
                </a:cubicBezTo>
                <a:cubicBezTo>
                  <a:pt x="1369671" y="965616"/>
                  <a:pt x="1352805" y="987556"/>
                  <a:pt x="1354238" y="1011915"/>
                </a:cubicBezTo>
                <a:cubicBezTo>
                  <a:pt x="1358096" y="1077505"/>
                  <a:pt x="1356520" y="1143641"/>
                  <a:pt x="1365812" y="1208684"/>
                </a:cubicBezTo>
                <a:cubicBezTo>
                  <a:pt x="1368252" y="1225765"/>
                  <a:pt x="1379817" y="1240351"/>
                  <a:pt x="1388962" y="1254983"/>
                </a:cubicBezTo>
                <a:cubicBezTo>
                  <a:pt x="1412967" y="1293391"/>
                  <a:pt x="1461570" y="1345478"/>
                  <a:pt x="1493134" y="1370730"/>
                </a:cubicBezTo>
                <a:cubicBezTo>
                  <a:pt x="1512425" y="1386163"/>
                  <a:pt x="1533538" y="1399560"/>
                  <a:pt x="1551007" y="1417029"/>
                </a:cubicBezTo>
                <a:cubicBezTo>
                  <a:pt x="1568476" y="1434498"/>
                  <a:pt x="1578943" y="1458375"/>
                  <a:pt x="1597306" y="1474902"/>
                </a:cubicBezTo>
                <a:cubicBezTo>
                  <a:pt x="1617986" y="1493514"/>
                  <a:pt x="1666754" y="1521201"/>
                  <a:pt x="1666754" y="1521201"/>
                </a:cubicBezTo>
                <a:lnTo>
                  <a:pt x="1990845" y="1509626"/>
                </a:lnTo>
                <a:cubicBezTo>
                  <a:pt x="2050003" y="1506668"/>
                  <a:pt x="2182311" y="1492794"/>
                  <a:pt x="2245488" y="1486477"/>
                </a:cubicBezTo>
                <a:cubicBezTo>
                  <a:pt x="2262675" y="1460698"/>
                  <a:pt x="2268228" y="1447450"/>
                  <a:pt x="2291787" y="1428603"/>
                </a:cubicBezTo>
                <a:cubicBezTo>
                  <a:pt x="2302650" y="1419913"/>
                  <a:pt x="2314936" y="1413170"/>
                  <a:pt x="2326511" y="1405454"/>
                </a:cubicBezTo>
                <a:cubicBezTo>
                  <a:pt x="2334227" y="1393879"/>
                  <a:pt x="2344010" y="1383442"/>
                  <a:pt x="2349660" y="1370730"/>
                </a:cubicBezTo>
                <a:cubicBezTo>
                  <a:pt x="2371023" y="1322664"/>
                  <a:pt x="2374482" y="1292924"/>
                  <a:pt x="2384384" y="1243408"/>
                </a:cubicBezTo>
                <a:cubicBezTo>
                  <a:pt x="2377537" y="1188629"/>
                  <a:pt x="2387179" y="1153606"/>
                  <a:pt x="2349660" y="1116087"/>
                </a:cubicBezTo>
                <a:cubicBezTo>
                  <a:pt x="2339823" y="1106250"/>
                  <a:pt x="2326511" y="1100654"/>
                  <a:pt x="2314936" y="1092937"/>
                </a:cubicBezTo>
                <a:cubicBezTo>
                  <a:pt x="2311078" y="1081362"/>
                  <a:pt x="2310852" y="1067844"/>
                  <a:pt x="2303362" y="1058213"/>
                </a:cubicBezTo>
                <a:cubicBezTo>
                  <a:pt x="2283263" y="1032371"/>
                  <a:pt x="2257063" y="1011914"/>
                  <a:pt x="2233914" y="988765"/>
                </a:cubicBezTo>
                <a:cubicBezTo>
                  <a:pt x="2226197" y="981049"/>
                  <a:pt x="2216817" y="974696"/>
                  <a:pt x="2210764" y="965616"/>
                </a:cubicBezTo>
                <a:lnTo>
                  <a:pt x="2187615" y="930892"/>
                </a:lnTo>
                <a:cubicBezTo>
                  <a:pt x="2183757" y="915459"/>
                  <a:pt x="2179491" y="900122"/>
                  <a:pt x="2176040" y="884593"/>
                </a:cubicBezTo>
                <a:cubicBezTo>
                  <a:pt x="2171772" y="865388"/>
                  <a:pt x="2171373" y="845140"/>
                  <a:pt x="2164465" y="826720"/>
                </a:cubicBezTo>
                <a:cubicBezTo>
                  <a:pt x="2159581" y="813695"/>
                  <a:pt x="2149032" y="803571"/>
                  <a:pt x="2141316" y="791996"/>
                </a:cubicBezTo>
                <a:cubicBezTo>
                  <a:pt x="2137458" y="776563"/>
                  <a:pt x="2134111" y="760993"/>
                  <a:pt x="2129741" y="745697"/>
                </a:cubicBezTo>
                <a:cubicBezTo>
                  <a:pt x="2126389" y="733966"/>
                  <a:pt x="2118167" y="723174"/>
                  <a:pt x="2118167" y="710973"/>
                </a:cubicBezTo>
                <a:cubicBezTo>
                  <a:pt x="2118167" y="689641"/>
                  <a:pt x="2127061" y="623736"/>
                  <a:pt x="2141316" y="595226"/>
                </a:cubicBezTo>
                <a:cubicBezTo>
                  <a:pt x="2147537" y="582784"/>
                  <a:pt x="2158244" y="572944"/>
                  <a:pt x="2164465" y="560502"/>
                </a:cubicBezTo>
                <a:cubicBezTo>
                  <a:pt x="2212386" y="464660"/>
                  <a:pt x="2132847" y="590568"/>
                  <a:pt x="2199189" y="491054"/>
                </a:cubicBezTo>
                <a:cubicBezTo>
                  <a:pt x="2203047" y="467905"/>
                  <a:pt x="2197746" y="402079"/>
                  <a:pt x="2210764" y="421606"/>
                </a:cubicBezTo>
                <a:cubicBezTo>
                  <a:pt x="2230144" y="450676"/>
                  <a:pt x="2222339" y="490840"/>
                  <a:pt x="2222339" y="525778"/>
                </a:cubicBezTo>
                <a:cubicBezTo>
                  <a:pt x="2222339" y="541686"/>
                  <a:pt x="2215134" y="556781"/>
                  <a:pt x="2210764" y="572077"/>
                </a:cubicBezTo>
                <a:cubicBezTo>
                  <a:pt x="2198784" y="614007"/>
                  <a:pt x="2201403" y="603480"/>
                  <a:pt x="2176040" y="641525"/>
                </a:cubicBezTo>
                <a:cubicBezTo>
                  <a:pt x="2179898" y="691682"/>
                  <a:pt x="2175414" y="743193"/>
                  <a:pt x="2187615" y="791996"/>
                </a:cubicBezTo>
                <a:cubicBezTo>
                  <a:pt x="2191585" y="807876"/>
                  <a:pt x="2212289" y="813799"/>
                  <a:pt x="2222339" y="826720"/>
                </a:cubicBezTo>
                <a:cubicBezTo>
                  <a:pt x="2239420" y="848681"/>
                  <a:pt x="2268638" y="896168"/>
                  <a:pt x="2268638" y="896168"/>
                </a:cubicBezTo>
                <a:cubicBezTo>
                  <a:pt x="2272496" y="907743"/>
                  <a:pt x="2272590" y="921365"/>
                  <a:pt x="2280212" y="930892"/>
                </a:cubicBezTo>
                <a:cubicBezTo>
                  <a:pt x="2342136" y="1008298"/>
                  <a:pt x="2290884" y="906389"/>
                  <a:pt x="2338086" y="977191"/>
                </a:cubicBezTo>
                <a:cubicBezTo>
                  <a:pt x="2347657" y="991547"/>
                  <a:pt x="2352675" y="1008508"/>
                  <a:pt x="2361235" y="1023489"/>
                </a:cubicBezTo>
                <a:cubicBezTo>
                  <a:pt x="2380704" y="1057560"/>
                  <a:pt x="2382183" y="1056012"/>
                  <a:pt x="2407534" y="1081363"/>
                </a:cubicBezTo>
                <a:cubicBezTo>
                  <a:pt x="2411392" y="1096796"/>
                  <a:pt x="2417600" y="1111826"/>
                  <a:pt x="2419108" y="1127662"/>
                </a:cubicBezTo>
                <a:cubicBezTo>
                  <a:pt x="2427328" y="1213969"/>
                  <a:pt x="2440751" y="1394495"/>
                  <a:pt x="2419108" y="1486477"/>
                </a:cubicBezTo>
                <a:cubicBezTo>
                  <a:pt x="2415359" y="1502411"/>
                  <a:pt x="2400123" y="1516704"/>
                  <a:pt x="2384384" y="1521201"/>
                </a:cubicBezTo>
                <a:cubicBezTo>
                  <a:pt x="2343408" y="1532908"/>
                  <a:pt x="2299503" y="1528917"/>
                  <a:pt x="2257063" y="1532775"/>
                </a:cubicBezTo>
                <a:cubicBezTo>
                  <a:pt x="2125283" y="1576703"/>
                  <a:pt x="2211974" y="1554492"/>
                  <a:pt x="1990845" y="1567500"/>
                </a:cubicBezTo>
                <a:cubicBezTo>
                  <a:pt x="1816378" y="1602391"/>
                  <a:pt x="2033724" y="1557970"/>
                  <a:pt x="1886673" y="1590649"/>
                </a:cubicBezTo>
                <a:cubicBezTo>
                  <a:pt x="1802866" y="1609273"/>
                  <a:pt x="1856128" y="1593115"/>
                  <a:pt x="1794076" y="1613798"/>
                </a:cubicBezTo>
                <a:cubicBezTo>
                  <a:pt x="1767925" y="1692248"/>
                  <a:pt x="1794076" y="1596543"/>
                  <a:pt x="1794076" y="1729545"/>
                </a:cubicBezTo>
                <a:cubicBezTo>
                  <a:pt x="1794076" y="1745453"/>
                  <a:pt x="1786359" y="1760411"/>
                  <a:pt x="1782501" y="1775844"/>
                </a:cubicBezTo>
                <a:cubicBezTo>
                  <a:pt x="1778643" y="1833717"/>
                  <a:pt x="1777331" y="1891817"/>
                  <a:pt x="1770926" y="1949464"/>
                </a:cubicBezTo>
                <a:cubicBezTo>
                  <a:pt x="1769579" y="1961590"/>
                  <a:pt x="1759351" y="1971987"/>
                  <a:pt x="1759351" y="1984188"/>
                </a:cubicBezTo>
                <a:cubicBezTo>
                  <a:pt x="1759351" y="2035746"/>
                  <a:pt x="1764282" y="2060781"/>
                  <a:pt x="1805650" y="2088360"/>
                </a:cubicBezTo>
                <a:cubicBezTo>
                  <a:pt x="1815614" y="2095002"/>
                  <a:pt x="1880498" y="2109966"/>
                  <a:pt x="1886673" y="2111510"/>
                </a:cubicBezTo>
                <a:cubicBezTo>
                  <a:pt x="1894389" y="2123085"/>
                  <a:pt x="1909822" y="2132323"/>
                  <a:pt x="1909822" y="2146234"/>
                </a:cubicBezTo>
                <a:cubicBezTo>
                  <a:pt x="1909822" y="2181138"/>
                  <a:pt x="1873632" y="2185305"/>
                  <a:pt x="1851949" y="2192532"/>
                </a:cubicBezTo>
                <a:cubicBezTo>
                  <a:pt x="1840374" y="2188674"/>
                  <a:pt x="1824317" y="2190886"/>
                  <a:pt x="1817225" y="2180958"/>
                </a:cubicBezTo>
                <a:cubicBezTo>
                  <a:pt x="1803042" y="2161102"/>
                  <a:pt x="1794076" y="2111510"/>
                  <a:pt x="1794076" y="2111510"/>
                </a:cubicBezTo>
                <a:cubicBezTo>
                  <a:pt x="1790218" y="2034345"/>
                  <a:pt x="1788209" y="1957066"/>
                  <a:pt x="1782501" y="1880016"/>
                </a:cubicBezTo>
                <a:cubicBezTo>
                  <a:pt x="1780486" y="1852809"/>
                  <a:pt x="1783127" y="1823395"/>
                  <a:pt x="1770926" y="1798993"/>
                </a:cubicBezTo>
                <a:cubicBezTo>
                  <a:pt x="1765470" y="1788080"/>
                  <a:pt x="1747115" y="1792874"/>
                  <a:pt x="1736202" y="1787418"/>
                </a:cubicBezTo>
                <a:cubicBezTo>
                  <a:pt x="1656269" y="1747452"/>
                  <a:pt x="1751536" y="1776784"/>
                  <a:pt x="1655179" y="1752694"/>
                </a:cubicBezTo>
                <a:cubicBezTo>
                  <a:pt x="1643604" y="1741119"/>
                  <a:pt x="1636601" y="1720661"/>
                  <a:pt x="1620455" y="1717970"/>
                </a:cubicBezTo>
                <a:cubicBezTo>
                  <a:pt x="1573535" y="1710150"/>
                  <a:pt x="1575650" y="1801607"/>
                  <a:pt x="1574157" y="1810568"/>
                </a:cubicBezTo>
                <a:cubicBezTo>
                  <a:pt x="1578015" y="1868441"/>
                  <a:pt x="1579326" y="1926541"/>
                  <a:pt x="1585731" y="1984188"/>
                </a:cubicBezTo>
                <a:cubicBezTo>
                  <a:pt x="1587078" y="1996314"/>
                  <a:pt x="1593954" y="2007181"/>
                  <a:pt x="1597306" y="2018912"/>
                </a:cubicBezTo>
                <a:cubicBezTo>
                  <a:pt x="1601676" y="2034208"/>
                  <a:pt x="1605023" y="2049778"/>
                  <a:pt x="1608881" y="2065211"/>
                </a:cubicBezTo>
                <a:cubicBezTo>
                  <a:pt x="1605023" y="2084502"/>
                  <a:pt x="1602482" y="2104104"/>
                  <a:pt x="1597306" y="2123084"/>
                </a:cubicBezTo>
                <a:cubicBezTo>
                  <a:pt x="1590886" y="2146626"/>
                  <a:pt x="1574157" y="2192532"/>
                  <a:pt x="1574157" y="2192532"/>
                </a:cubicBezTo>
                <a:cubicBezTo>
                  <a:pt x="1578015" y="2254264"/>
                  <a:pt x="1579867" y="2316153"/>
                  <a:pt x="1585731" y="2377727"/>
                </a:cubicBezTo>
                <a:cubicBezTo>
                  <a:pt x="1587596" y="2397312"/>
                  <a:pt x="1595246" y="2416036"/>
                  <a:pt x="1597306" y="2435601"/>
                </a:cubicBezTo>
                <a:cubicBezTo>
                  <a:pt x="1602975" y="2489456"/>
                  <a:pt x="1599470" y="2544317"/>
                  <a:pt x="1608881" y="2597646"/>
                </a:cubicBezTo>
                <a:cubicBezTo>
                  <a:pt x="1611197" y="2610772"/>
                  <a:pt x="1643285" y="2646599"/>
                  <a:pt x="1655179" y="2655520"/>
                </a:cubicBezTo>
                <a:cubicBezTo>
                  <a:pt x="1677437" y="2672213"/>
                  <a:pt x="1701478" y="2686385"/>
                  <a:pt x="1724627" y="2701818"/>
                </a:cubicBezTo>
                <a:lnTo>
                  <a:pt x="1759351" y="2724968"/>
                </a:lnTo>
                <a:cubicBezTo>
                  <a:pt x="1770926" y="2732685"/>
                  <a:pt x="1784239" y="2738280"/>
                  <a:pt x="1794076" y="2748117"/>
                </a:cubicBezTo>
                <a:lnTo>
                  <a:pt x="1851949" y="2805991"/>
                </a:lnTo>
                <a:cubicBezTo>
                  <a:pt x="1863524" y="2817566"/>
                  <a:pt x="1870793" y="2836745"/>
                  <a:pt x="1886673" y="2840715"/>
                </a:cubicBezTo>
                <a:lnTo>
                  <a:pt x="1932972" y="2852289"/>
                </a:lnTo>
                <a:cubicBezTo>
                  <a:pt x="1940688" y="2860006"/>
                  <a:pt x="1946646" y="2870025"/>
                  <a:pt x="1956121" y="2875439"/>
                </a:cubicBezTo>
                <a:cubicBezTo>
                  <a:pt x="1974161" y="2885747"/>
                  <a:pt x="1994284" y="2892018"/>
                  <a:pt x="2013995" y="2898588"/>
                </a:cubicBezTo>
                <a:cubicBezTo>
                  <a:pt x="2099571" y="2927113"/>
                  <a:pt x="2095225" y="2921763"/>
                  <a:pt x="2187615" y="2933312"/>
                </a:cubicBezTo>
                <a:cubicBezTo>
                  <a:pt x="2284071" y="2929454"/>
                  <a:pt x="2381572" y="2936416"/>
                  <a:pt x="2476982" y="2921737"/>
                </a:cubicBezTo>
                <a:cubicBezTo>
                  <a:pt x="2489041" y="2919882"/>
                  <a:pt x="2486374" y="2899017"/>
                  <a:pt x="2488557" y="2887013"/>
                </a:cubicBezTo>
                <a:cubicBezTo>
                  <a:pt x="2494121" y="2856409"/>
                  <a:pt x="2497315" y="2825394"/>
                  <a:pt x="2500131" y="2794416"/>
                </a:cubicBezTo>
                <a:cubicBezTo>
                  <a:pt x="2518285" y="2594723"/>
                  <a:pt x="2496972" y="2691304"/>
                  <a:pt x="2523281" y="2586072"/>
                </a:cubicBezTo>
                <a:cubicBezTo>
                  <a:pt x="2519423" y="2555206"/>
                  <a:pt x="2522336" y="2522707"/>
                  <a:pt x="2511706" y="2493474"/>
                </a:cubicBezTo>
                <a:cubicBezTo>
                  <a:pt x="2506112" y="2478090"/>
                  <a:pt x="2486062" y="2472370"/>
                  <a:pt x="2476982" y="2458750"/>
                </a:cubicBezTo>
                <a:cubicBezTo>
                  <a:pt x="2470214" y="2448598"/>
                  <a:pt x="2469265" y="2435601"/>
                  <a:pt x="2465407" y="2424026"/>
                </a:cubicBezTo>
                <a:cubicBezTo>
                  <a:pt x="2469265" y="2350720"/>
                  <a:pt x="2470623" y="2277239"/>
                  <a:pt x="2476982" y="2204107"/>
                </a:cubicBezTo>
                <a:cubicBezTo>
                  <a:pt x="2478692" y="2184448"/>
                  <a:pt x="2493363" y="2143390"/>
                  <a:pt x="2500131" y="2123084"/>
                </a:cubicBezTo>
                <a:cubicBezTo>
                  <a:pt x="2581813" y="2204766"/>
                  <a:pt x="2534855" y="2147402"/>
                  <a:pt x="2534855" y="2400877"/>
                </a:cubicBezTo>
                <a:cubicBezTo>
                  <a:pt x="2534855" y="2428159"/>
                  <a:pt x="2529416" y="2455317"/>
                  <a:pt x="2523281" y="2481900"/>
                </a:cubicBezTo>
                <a:cubicBezTo>
                  <a:pt x="2517794" y="2505677"/>
                  <a:pt x="2500131" y="2551348"/>
                  <a:pt x="2500131" y="2551348"/>
                </a:cubicBezTo>
                <a:cubicBezTo>
                  <a:pt x="2496273" y="2578355"/>
                  <a:pt x="2496396" y="2606239"/>
                  <a:pt x="2488557" y="2632370"/>
                </a:cubicBezTo>
                <a:cubicBezTo>
                  <a:pt x="2484560" y="2645694"/>
                  <a:pt x="2466179" y="2653204"/>
                  <a:pt x="2465407" y="2667094"/>
                </a:cubicBezTo>
                <a:cubicBezTo>
                  <a:pt x="2462190" y="2725007"/>
                  <a:pt x="2464400" y="2784094"/>
                  <a:pt x="2476982" y="2840715"/>
                </a:cubicBezTo>
                <a:cubicBezTo>
                  <a:pt x="2480533" y="2856694"/>
                  <a:pt x="2500131" y="2863864"/>
                  <a:pt x="2511706" y="2875439"/>
                </a:cubicBezTo>
                <a:cubicBezTo>
                  <a:pt x="2532048" y="2936463"/>
                  <a:pt x="2509837" y="2887084"/>
                  <a:pt x="2558005" y="2944887"/>
                </a:cubicBezTo>
                <a:cubicBezTo>
                  <a:pt x="2578455" y="2969427"/>
                  <a:pt x="2590152" y="2997608"/>
                  <a:pt x="2604303" y="3025910"/>
                </a:cubicBezTo>
                <a:cubicBezTo>
                  <a:pt x="2600445" y="3041343"/>
                  <a:pt x="2601553" y="3058972"/>
                  <a:pt x="2592729" y="3072208"/>
                </a:cubicBezTo>
                <a:cubicBezTo>
                  <a:pt x="2585013" y="3083783"/>
                  <a:pt x="2568474" y="3086197"/>
                  <a:pt x="2558005" y="3095358"/>
                </a:cubicBezTo>
                <a:cubicBezTo>
                  <a:pt x="2531183" y="3118827"/>
                  <a:pt x="2494415" y="3153089"/>
                  <a:pt x="2476982" y="3187955"/>
                </a:cubicBezTo>
                <a:cubicBezTo>
                  <a:pt x="2471526" y="3198868"/>
                  <a:pt x="2469265" y="3211104"/>
                  <a:pt x="2465407" y="3222679"/>
                </a:cubicBezTo>
                <a:cubicBezTo>
                  <a:pt x="2453123" y="3218585"/>
                  <a:pt x="2409979" y="3209956"/>
                  <a:pt x="2407534" y="3187955"/>
                </a:cubicBezTo>
                <a:cubicBezTo>
                  <a:pt x="2406069" y="3174771"/>
                  <a:pt x="2405649" y="3094766"/>
                  <a:pt x="2442258" y="3083783"/>
                </a:cubicBezTo>
                <a:cubicBezTo>
                  <a:pt x="2472052" y="3074845"/>
                  <a:pt x="2503989" y="3076066"/>
                  <a:pt x="2534855" y="3072208"/>
                </a:cubicBezTo>
                <a:cubicBezTo>
                  <a:pt x="2523280" y="3064492"/>
                  <a:pt x="2514025" y="3049754"/>
                  <a:pt x="2500131" y="3049059"/>
                </a:cubicBezTo>
                <a:cubicBezTo>
                  <a:pt x="2364623" y="3042284"/>
                  <a:pt x="2348426" y="3049369"/>
                  <a:pt x="2257063" y="3072208"/>
                </a:cubicBezTo>
                <a:cubicBezTo>
                  <a:pt x="2245488" y="3079925"/>
                  <a:pt x="2233659" y="3087272"/>
                  <a:pt x="2222339" y="3095358"/>
                </a:cubicBezTo>
                <a:cubicBezTo>
                  <a:pt x="2206641" y="3106571"/>
                  <a:pt x="2192790" y="3120511"/>
                  <a:pt x="2176040" y="3130082"/>
                </a:cubicBezTo>
                <a:cubicBezTo>
                  <a:pt x="2156878" y="3141031"/>
                  <a:pt x="2098092" y="3150301"/>
                  <a:pt x="2083443" y="3153231"/>
                </a:cubicBezTo>
                <a:cubicBezTo>
                  <a:pt x="1969408" y="3210249"/>
                  <a:pt x="2002538" y="3164390"/>
                  <a:pt x="1979270" y="3245829"/>
                </a:cubicBezTo>
                <a:cubicBezTo>
                  <a:pt x="1975918" y="3257560"/>
                  <a:pt x="1971554" y="3268978"/>
                  <a:pt x="1967696" y="3280553"/>
                </a:cubicBezTo>
                <a:cubicBezTo>
                  <a:pt x="1963838" y="3350001"/>
                  <a:pt x="1969762" y="3420693"/>
                  <a:pt x="1956121" y="3488897"/>
                </a:cubicBezTo>
                <a:cubicBezTo>
                  <a:pt x="1953393" y="3502538"/>
                  <a:pt x="1930087" y="3501183"/>
                  <a:pt x="1921397" y="3512046"/>
                </a:cubicBezTo>
                <a:cubicBezTo>
                  <a:pt x="1801168" y="3662330"/>
                  <a:pt x="2012546" y="3444042"/>
                  <a:pt x="1886673" y="3569920"/>
                </a:cubicBezTo>
                <a:cubicBezTo>
                  <a:pt x="1878957" y="3589211"/>
                  <a:pt x="1870624" y="3608267"/>
                  <a:pt x="1863524" y="3627793"/>
                </a:cubicBezTo>
                <a:cubicBezTo>
                  <a:pt x="1863490" y="3627886"/>
                  <a:pt x="1834603" y="3714556"/>
                  <a:pt x="1828800" y="3731965"/>
                </a:cubicBezTo>
                <a:cubicBezTo>
                  <a:pt x="1820139" y="3757949"/>
                  <a:pt x="1805605" y="3803811"/>
                  <a:pt x="1794076" y="3824563"/>
                </a:cubicBezTo>
                <a:cubicBezTo>
                  <a:pt x="1764808" y="3877245"/>
                  <a:pt x="1757752" y="3868337"/>
                  <a:pt x="1713053" y="3905586"/>
                </a:cubicBezTo>
                <a:cubicBezTo>
                  <a:pt x="1647088" y="3960556"/>
                  <a:pt x="1741022" y="3894656"/>
                  <a:pt x="1655179" y="3951884"/>
                </a:cubicBezTo>
                <a:cubicBezTo>
                  <a:pt x="1647735" y="3892332"/>
                  <a:pt x="1628154" y="3843879"/>
                  <a:pt x="1666754" y="3789839"/>
                </a:cubicBezTo>
                <a:cubicBezTo>
                  <a:pt x="1673846" y="3779911"/>
                  <a:pt x="1690565" y="3783720"/>
                  <a:pt x="1701478" y="3778264"/>
                </a:cubicBezTo>
                <a:cubicBezTo>
                  <a:pt x="1713920" y="3772043"/>
                  <a:pt x="1725640" y="3764168"/>
                  <a:pt x="1736202" y="3755115"/>
                </a:cubicBezTo>
                <a:cubicBezTo>
                  <a:pt x="1752773" y="3740911"/>
                  <a:pt x="1782501" y="3708816"/>
                  <a:pt x="1782501" y="3708816"/>
                </a:cubicBezTo>
                <a:cubicBezTo>
                  <a:pt x="1786359" y="3650943"/>
                  <a:pt x="1789628" y="3593027"/>
                  <a:pt x="1794076" y="3535196"/>
                </a:cubicBezTo>
                <a:cubicBezTo>
                  <a:pt x="1803634" y="3410939"/>
                  <a:pt x="1781784" y="3431882"/>
                  <a:pt x="1840374" y="3361575"/>
                </a:cubicBezTo>
                <a:cubicBezTo>
                  <a:pt x="1847360" y="3353192"/>
                  <a:pt x="1853763" y="3343306"/>
                  <a:pt x="1863524" y="3338426"/>
                </a:cubicBezTo>
                <a:cubicBezTo>
                  <a:pt x="1877752" y="3331312"/>
                  <a:pt x="1894389" y="3330709"/>
                  <a:pt x="1909822" y="3326851"/>
                </a:cubicBezTo>
                <a:cubicBezTo>
                  <a:pt x="1921397" y="3319135"/>
                  <a:pt x="1934709" y="3313538"/>
                  <a:pt x="1944546" y="3303702"/>
                </a:cubicBezTo>
                <a:cubicBezTo>
                  <a:pt x="1996598" y="3251651"/>
                  <a:pt x="1973114" y="3174905"/>
                  <a:pt x="1956121" y="3106932"/>
                </a:cubicBezTo>
                <a:cubicBezTo>
                  <a:pt x="1952747" y="3093436"/>
                  <a:pt x="1932717" y="3091869"/>
                  <a:pt x="1921397" y="3083783"/>
                </a:cubicBezTo>
                <a:cubicBezTo>
                  <a:pt x="1905699" y="3072570"/>
                  <a:pt x="1888739" y="3062700"/>
                  <a:pt x="1875098" y="3049059"/>
                </a:cubicBezTo>
                <a:cubicBezTo>
                  <a:pt x="1860741" y="3034702"/>
                  <a:pt x="1830369" y="2987753"/>
                  <a:pt x="1817225" y="2968036"/>
                </a:cubicBezTo>
                <a:cubicBezTo>
                  <a:pt x="1813367" y="2952603"/>
                  <a:pt x="1814773" y="2934769"/>
                  <a:pt x="1805650" y="2921737"/>
                </a:cubicBezTo>
                <a:cubicBezTo>
                  <a:pt x="1786876" y="2894917"/>
                  <a:pt x="1756301" y="2878131"/>
                  <a:pt x="1736202" y="2852289"/>
                </a:cubicBezTo>
                <a:cubicBezTo>
                  <a:pt x="1709194" y="2817565"/>
                  <a:pt x="1691781" y="2772519"/>
                  <a:pt x="1655179" y="2748117"/>
                </a:cubicBezTo>
                <a:lnTo>
                  <a:pt x="1585731" y="2701818"/>
                </a:lnTo>
                <a:lnTo>
                  <a:pt x="1551007" y="2678669"/>
                </a:lnTo>
                <a:cubicBezTo>
                  <a:pt x="1499252" y="2575159"/>
                  <a:pt x="1515620" y="2618810"/>
                  <a:pt x="1493134" y="2551348"/>
                </a:cubicBezTo>
                <a:cubicBezTo>
                  <a:pt x="1486020" y="2494438"/>
                  <a:pt x="1481111" y="2444938"/>
                  <a:pt x="1469984" y="2389302"/>
                </a:cubicBezTo>
                <a:cubicBezTo>
                  <a:pt x="1466864" y="2373703"/>
                  <a:pt x="1462268" y="2358436"/>
                  <a:pt x="1458410" y="2343003"/>
                </a:cubicBezTo>
                <a:cubicBezTo>
                  <a:pt x="1456577" y="2308186"/>
                  <a:pt x="1509990" y="2108354"/>
                  <a:pt x="1400536" y="2099935"/>
                </a:cubicBezTo>
                <a:cubicBezTo>
                  <a:pt x="1365701" y="2097256"/>
                  <a:pt x="1331088" y="2107652"/>
                  <a:pt x="1296364" y="2111510"/>
                </a:cubicBezTo>
                <a:cubicBezTo>
                  <a:pt x="1280931" y="2123085"/>
                  <a:pt x="1263706" y="2132593"/>
                  <a:pt x="1250065" y="2146234"/>
                </a:cubicBezTo>
                <a:cubicBezTo>
                  <a:pt x="1206600" y="2189699"/>
                  <a:pt x="1245212" y="2180808"/>
                  <a:pt x="1203767" y="2238831"/>
                </a:cubicBezTo>
                <a:cubicBezTo>
                  <a:pt x="1195681" y="2250151"/>
                  <a:pt x="1180618" y="2254264"/>
                  <a:pt x="1169043" y="2261981"/>
                </a:cubicBezTo>
                <a:cubicBezTo>
                  <a:pt x="1161326" y="2323712"/>
                  <a:pt x="1165565" y="2388155"/>
                  <a:pt x="1145893" y="2447175"/>
                </a:cubicBezTo>
                <a:cubicBezTo>
                  <a:pt x="1142035" y="2458750"/>
                  <a:pt x="1140596" y="2471438"/>
                  <a:pt x="1134319" y="2481900"/>
                </a:cubicBezTo>
                <a:cubicBezTo>
                  <a:pt x="1128704" y="2491258"/>
                  <a:pt x="1117986" y="2496528"/>
                  <a:pt x="1111169" y="2505049"/>
                </a:cubicBezTo>
                <a:cubicBezTo>
                  <a:pt x="1089358" y="2532313"/>
                  <a:pt x="1080710" y="2554392"/>
                  <a:pt x="1064870" y="2586072"/>
                </a:cubicBezTo>
                <a:cubicBezTo>
                  <a:pt x="1068728" y="2636229"/>
                  <a:pt x="1064923" y="2687575"/>
                  <a:pt x="1076445" y="2736543"/>
                </a:cubicBezTo>
                <a:cubicBezTo>
                  <a:pt x="1080863" y="2755321"/>
                  <a:pt x="1098353" y="2768423"/>
                  <a:pt x="1111169" y="2782841"/>
                </a:cubicBezTo>
                <a:cubicBezTo>
                  <a:pt x="1129294" y="2803232"/>
                  <a:pt x="1169043" y="2840715"/>
                  <a:pt x="1169043" y="2840715"/>
                </a:cubicBezTo>
                <a:cubicBezTo>
                  <a:pt x="1173503" y="2974525"/>
                  <a:pt x="1117286" y="3118902"/>
                  <a:pt x="1203767" y="3222679"/>
                </a:cubicBezTo>
                <a:cubicBezTo>
                  <a:pt x="1214246" y="3235254"/>
                  <a:pt x="1226916" y="3245828"/>
                  <a:pt x="1238491" y="3257403"/>
                </a:cubicBezTo>
                <a:cubicBezTo>
                  <a:pt x="1277073" y="3253545"/>
                  <a:pt x="1316621" y="3255233"/>
                  <a:pt x="1354238" y="3245829"/>
                </a:cubicBezTo>
                <a:cubicBezTo>
                  <a:pt x="1364825" y="3243182"/>
                  <a:pt x="1367357" y="3226978"/>
                  <a:pt x="1377387" y="3222679"/>
                </a:cubicBezTo>
                <a:cubicBezTo>
                  <a:pt x="1395469" y="3214929"/>
                  <a:pt x="1415969" y="3214963"/>
                  <a:pt x="1435260" y="3211105"/>
                </a:cubicBezTo>
                <a:cubicBezTo>
                  <a:pt x="1446835" y="3214963"/>
                  <a:pt x="1466126" y="3211104"/>
                  <a:pt x="1469984" y="3222679"/>
                </a:cubicBezTo>
                <a:cubicBezTo>
                  <a:pt x="1476340" y="3241746"/>
                  <a:pt x="1414556" y="3256588"/>
                  <a:pt x="1412111" y="3257403"/>
                </a:cubicBezTo>
                <a:cubicBezTo>
                  <a:pt x="1312596" y="3323748"/>
                  <a:pt x="1438506" y="3244206"/>
                  <a:pt x="1342663" y="3292127"/>
                </a:cubicBezTo>
                <a:cubicBezTo>
                  <a:pt x="1330220" y="3298348"/>
                  <a:pt x="1319514" y="3307560"/>
                  <a:pt x="1307939" y="3315277"/>
                </a:cubicBezTo>
                <a:cubicBezTo>
                  <a:pt x="1256735" y="3302476"/>
                  <a:pt x="1179871" y="3280739"/>
                  <a:pt x="1134319" y="3292127"/>
                </a:cubicBezTo>
                <a:cubicBezTo>
                  <a:pt x="1118886" y="3295985"/>
                  <a:pt x="1126602" y="3322993"/>
                  <a:pt x="1122744" y="3338426"/>
                </a:cubicBezTo>
                <a:cubicBezTo>
                  <a:pt x="1126602" y="3423307"/>
                  <a:pt x="1120895" y="3509168"/>
                  <a:pt x="1134319" y="3593069"/>
                </a:cubicBezTo>
                <a:cubicBezTo>
                  <a:pt x="1137440" y="3612577"/>
                  <a:pt x="1190640" y="3640004"/>
                  <a:pt x="1203767" y="3650943"/>
                </a:cubicBezTo>
                <a:cubicBezTo>
                  <a:pt x="1216342" y="3661422"/>
                  <a:pt x="1226063" y="3675014"/>
                  <a:pt x="1238491" y="3685667"/>
                </a:cubicBezTo>
                <a:cubicBezTo>
                  <a:pt x="1334803" y="3768221"/>
                  <a:pt x="1247794" y="3683397"/>
                  <a:pt x="1307939" y="3743540"/>
                </a:cubicBezTo>
                <a:cubicBezTo>
                  <a:pt x="1311797" y="3755115"/>
                  <a:pt x="1314708" y="3767050"/>
                  <a:pt x="1319514" y="3778264"/>
                </a:cubicBezTo>
                <a:cubicBezTo>
                  <a:pt x="1326311" y="3794123"/>
                  <a:pt x="1336605" y="3808407"/>
                  <a:pt x="1342663" y="3824563"/>
                </a:cubicBezTo>
                <a:cubicBezTo>
                  <a:pt x="1348249" y="3839458"/>
                  <a:pt x="1347124" y="3856633"/>
                  <a:pt x="1354238" y="3870862"/>
                </a:cubicBezTo>
                <a:cubicBezTo>
                  <a:pt x="1366680" y="3895747"/>
                  <a:pt x="1391738" y="3913916"/>
                  <a:pt x="1400536" y="3940310"/>
                </a:cubicBezTo>
                <a:cubicBezTo>
                  <a:pt x="1404394" y="3951885"/>
                  <a:pt x="1409152" y="3963198"/>
                  <a:pt x="1412111" y="3975034"/>
                </a:cubicBezTo>
                <a:cubicBezTo>
                  <a:pt x="1416883" y="3994120"/>
                  <a:pt x="1423686" y="4052580"/>
                  <a:pt x="1423686" y="4032907"/>
                </a:cubicBezTo>
                <a:cubicBezTo>
                  <a:pt x="1423686" y="3970531"/>
                  <a:pt x="1416912" y="3970661"/>
                  <a:pt x="1388962" y="3928735"/>
                </a:cubicBezTo>
                <a:cubicBezTo>
                  <a:pt x="1385104" y="3905586"/>
                  <a:pt x="1397902" y="3870684"/>
                  <a:pt x="1377387" y="3859287"/>
                </a:cubicBezTo>
                <a:cubicBezTo>
                  <a:pt x="1352849" y="3845655"/>
                  <a:pt x="1282856" y="3871506"/>
                  <a:pt x="1250065" y="3882436"/>
                </a:cubicBezTo>
                <a:cubicBezTo>
                  <a:pt x="1211483" y="3878578"/>
                  <a:pt x="1171104" y="3883124"/>
                  <a:pt x="1134319" y="3870862"/>
                </a:cubicBezTo>
                <a:cubicBezTo>
                  <a:pt x="1121121" y="3866463"/>
                  <a:pt x="1118071" y="3848215"/>
                  <a:pt x="1111169" y="3836137"/>
                </a:cubicBezTo>
                <a:cubicBezTo>
                  <a:pt x="1073796" y="3770735"/>
                  <a:pt x="1106130" y="3807949"/>
                  <a:pt x="1064870" y="3766689"/>
                </a:cubicBezTo>
                <a:cubicBezTo>
                  <a:pt x="1061012" y="3755114"/>
                  <a:pt x="1059573" y="3742427"/>
                  <a:pt x="1053296" y="3731965"/>
                </a:cubicBezTo>
                <a:cubicBezTo>
                  <a:pt x="1005631" y="3652524"/>
                  <a:pt x="1051359" y="3772459"/>
                  <a:pt x="1018572" y="3674092"/>
                </a:cubicBezTo>
                <a:cubicBezTo>
                  <a:pt x="949124" y="3677950"/>
                  <a:pt x="879521" y="3679642"/>
                  <a:pt x="810227" y="3685667"/>
                </a:cubicBezTo>
                <a:cubicBezTo>
                  <a:pt x="794235" y="3687058"/>
                  <a:pt x="737624" y="3698819"/>
                  <a:pt x="717630" y="3708816"/>
                </a:cubicBezTo>
                <a:cubicBezTo>
                  <a:pt x="705188" y="3715037"/>
                  <a:pt x="695066" y="3725209"/>
                  <a:pt x="682906" y="3731965"/>
                </a:cubicBezTo>
                <a:cubicBezTo>
                  <a:pt x="660281" y="3744534"/>
                  <a:pt x="635406" y="3752972"/>
                  <a:pt x="613458" y="3766689"/>
                </a:cubicBezTo>
                <a:cubicBezTo>
                  <a:pt x="604204" y="3772473"/>
                  <a:pt x="599188" y="3783496"/>
                  <a:pt x="590308" y="3789839"/>
                </a:cubicBezTo>
                <a:cubicBezTo>
                  <a:pt x="572001" y="3802915"/>
                  <a:pt x="551726" y="3812988"/>
                  <a:pt x="532435" y="3824563"/>
                </a:cubicBezTo>
                <a:cubicBezTo>
                  <a:pt x="524719" y="3816846"/>
                  <a:pt x="511080" y="3812177"/>
                  <a:pt x="509286" y="3801413"/>
                </a:cubicBezTo>
                <a:cubicBezTo>
                  <a:pt x="502643" y="3761556"/>
                  <a:pt x="526505" y="3746504"/>
                  <a:pt x="555584" y="3731965"/>
                </a:cubicBezTo>
                <a:cubicBezTo>
                  <a:pt x="566497" y="3726509"/>
                  <a:pt x="578733" y="3724249"/>
                  <a:pt x="590308" y="3720391"/>
                </a:cubicBezTo>
                <a:cubicBezTo>
                  <a:pt x="626232" y="3696442"/>
                  <a:pt x="632845" y="3685667"/>
                  <a:pt x="682906" y="3685667"/>
                </a:cubicBezTo>
                <a:cubicBezTo>
                  <a:pt x="695107" y="3685667"/>
                  <a:pt x="706055" y="3693383"/>
                  <a:pt x="717630" y="3697241"/>
                </a:cubicBezTo>
                <a:cubicBezTo>
                  <a:pt x="732470" y="3693531"/>
                  <a:pt x="782044" y="3682397"/>
                  <a:pt x="798653" y="3674092"/>
                </a:cubicBezTo>
                <a:cubicBezTo>
                  <a:pt x="811095" y="3667871"/>
                  <a:pt x="821802" y="3658659"/>
                  <a:pt x="833377" y="3650943"/>
                </a:cubicBezTo>
                <a:cubicBezTo>
                  <a:pt x="848810" y="3627793"/>
                  <a:pt x="874220" y="3608776"/>
                  <a:pt x="879676" y="3581494"/>
                </a:cubicBezTo>
                <a:cubicBezTo>
                  <a:pt x="883534" y="3562203"/>
                  <a:pt x="875512" y="3535425"/>
                  <a:pt x="891250" y="3523621"/>
                </a:cubicBezTo>
                <a:cubicBezTo>
                  <a:pt x="913075" y="3507252"/>
                  <a:pt x="945265" y="3515904"/>
                  <a:pt x="972273" y="3512046"/>
                </a:cubicBezTo>
                <a:cubicBezTo>
                  <a:pt x="983848" y="3500471"/>
                  <a:pt x="997176" y="3490417"/>
                  <a:pt x="1006997" y="3477322"/>
                </a:cubicBezTo>
                <a:cubicBezTo>
                  <a:pt x="1039798" y="3433588"/>
                  <a:pt x="1039054" y="3427450"/>
                  <a:pt x="1053296" y="3384725"/>
                </a:cubicBezTo>
                <a:cubicBezTo>
                  <a:pt x="1057154" y="3350001"/>
                  <a:pt x="1058018" y="3314812"/>
                  <a:pt x="1064870" y="3280553"/>
                </a:cubicBezTo>
                <a:cubicBezTo>
                  <a:pt x="1069656" y="3256625"/>
                  <a:pt x="1088020" y="3211105"/>
                  <a:pt x="1088020" y="3211105"/>
                </a:cubicBezTo>
                <a:cubicBezTo>
                  <a:pt x="1057760" y="3029547"/>
                  <a:pt x="1097314" y="3283278"/>
                  <a:pt x="1064870" y="2910163"/>
                </a:cubicBezTo>
                <a:cubicBezTo>
                  <a:pt x="1063077" y="2889543"/>
                  <a:pt x="1037203" y="2843255"/>
                  <a:pt x="1030146" y="2829140"/>
                </a:cubicBezTo>
                <a:cubicBezTo>
                  <a:pt x="1026288" y="2790558"/>
                  <a:pt x="1027291" y="2751175"/>
                  <a:pt x="1018572" y="2713393"/>
                </a:cubicBezTo>
                <a:cubicBezTo>
                  <a:pt x="1015444" y="2699838"/>
                  <a:pt x="999821" y="2691866"/>
                  <a:pt x="995422" y="2678669"/>
                </a:cubicBezTo>
                <a:cubicBezTo>
                  <a:pt x="988001" y="2656405"/>
                  <a:pt x="987706" y="2632370"/>
                  <a:pt x="983848" y="2609221"/>
                </a:cubicBezTo>
                <a:cubicBezTo>
                  <a:pt x="992779" y="2502048"/>
                  <a:pt x="970788" y="2495331"/>
                  <a:pt x="1018572" y="2435601"/>
                </a:cubicBezTo>
                <a:cubicBezTo>
                  <a:pt x="1025389" y="2427080"/>
                  <a:pt x="1032363" y="2418066"/>
                  <a:pt x="1041721" y="2412451"/>
                </a:cubicBezTo>
                <a:cubicBezTo>
                  <a:pt x="1052183" y="2406174"/>
                  <a:pt x="1064870" y="2404735"/>
                  <a:pt x="1076445" y="2400877"/>
                </a:cubicBezTo>
                <a:cubicBezTo>
                  <a:pt x="1095114" y="2382208"/>
                  <a:pt x="1111792" y="2368556"/>
                  <a:pt x="1122744" y="2343003"/>
                </a:cubicBezTo>
                <a:cubicBezTo>
                  <a:pt x="1144987" y="2291103"/>
                  <a:pt x="1123376" y="2307015"/>
                  <a:pt x="1145893" y="2261981"/>
                </a:cubicBezTo>
                <a:cubicBezTo>
                  <a:pt x="1152114" y="2249538"/>
                  <a:pt x="1161326" y="2238831"/>
                  <a:pt x="1169043" y="2227256"/>
                </a:cubicBezTo>
                <a:cubicBezTo>
                  <a:pt x="1188085" y="2093959"/>
                  <a:pt x="1186611" y="2142720"/>
                  <a:pt x="1169043" y="1949464"/>
                </a:cubicBezTo>
                <a:cubicBezTo>
                  <a:pt x="1163557" y="1889120"/>
                  <a:pt x="1166814" y="1900937"/>
                  <a:pt x="1134319" y="1868441"/>
                </a:cubicBezTo>
                <a:cubicBezTo>
                  <a:pt x="1130461" y="1856866"/>
                  <a:pt x="1129512" y="1843869"/>
                  <a:pt x="1122744" y="1833717"/>
                </a:cubicBezTo>
                <a:cubicBezTo>
                  <a:pt x="1113664" y="1820097"/>
                  <a:pt x="1102232" y="1807114"/>
                  <a:pt x="1088020" y="1798993"/>
                </a:cubicBezTo>
                <a:cubicBezTo>
                  <a:pt x="1074208" y="1791100"/>
                  <a:pt x="1057520" y="1789277"/>
                  <a:pt x="1041721" y="1787418"/>
                </a:cubicBezTo>
                <a:cubicBezTo>
                  <a:pt x="991760" y="1781540"/>
                  <a:pt x="941407" y="1779702"/>
                  <a:pt x="891250" y="1775844"/>
                </a:cubicBezTo>
                <a:cubicBezTo>
                  <a:pt x="797256" y="1782110"/>
                  <a:pt x="743463" y="1756739"/>
                  <a:pt x="682906" y="1810568"/>
                </a:cubicBezTo>
                <a:cubicBezTo>
                  <a:pt x="658437" y="1832318"/>
                  <a:pt x="644516" y="1869663"/>
                  <a:pt x="613458" y="1880016"/>
                </a:cubicBezTo>
                <a:lnTo>
                  <a:pt x="544010" y="1903165"/>
                </a:lnTo>
                <a:cubicBezTo>
                  <a:pt x="523700" y="1909935"/>
                  <a:pt x="482652" y="1924605"/>
                  <a:pt x="462987" y="1926315"/>
                </a:cubicBezTo>
                <a:cubicBezTo>
                  <a:pt x="389855" y="1932674"/>
                  <a:pt x="316374" y="1934031"/>
                  <a:pt x="243068" y="1937889"/>
                </a:cubicBezTo>
                <a:cubicBezTo>
                  <a:pt x="212202" y="1941747"/>
                  <a:pt x="181153" y="1944350"/>
                  <a:pt x="150470" y="1949464"/>
                </a:cubicBezTo>
                <a:cubicBezTo>
                  <a:pt x="134779" y="1952079"/>
                  <a:pt x="120033" y="1959819"/>
                  <a:pt x="104172" y="1961039"/>
                </a:cubicBezTo>
                <a:cubicBezTo>
                  <a:pt x="69550" y="1963702"/>
                  <a:pt x="34724" y="1961039"/>
                  <a:pt x="0" y="1961039"/>
                </a:cubicBezTo>
              </a:path>
            </a:pathLst>
          </a:cu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Szabadkézi sokszög 8"/>
          <p:cNvSpPr/>
          <p:nvPr/>
        </p:nvSpPr>
        <p:spPr>
          <a:xfrm>
            <a:off x="1689296" y="81023"/>
            <a:ext cx="3203247" cy="1632030"/>
          </a:xfrm>
          <a:custGeom>
            <a:avLst/>
            <a:gdLst>
              <a:gd name="connsiteX0" fmla="*/ 1447443 w 3203247"/>
              <a:gd name="connsiteY0" fmla="*/ 1469985 h 1632030"/>
              <a:gd name="connsiteX1" fmla="*/ 1435869 w 3203247"/>
              <a:gd name="connsiteY1" fmla="*/ 1435261 h 1632030"/>
              <a:gd name="connsiteX2" fmla="*/ 1470593 w 3203247"/>
              <a:gd name="connsiteY2" fmla="*/ 1203767 h 1632030"/>
              <a:gd name="connsiteX3" fmla="*/ 1505317 w 3203247"/>
              <a:gd name="connsiteY3" fmla="*/ 1180618 h 1632030"/>
              <a:gd name="connsiteX4" fmla="*/ 1540041 w 3203247"/>
              <a:gd name="connsiteY4" fmla="*/ 1169043 h 1632030"/>
              <a:gd name="connsiteX5" fmla="*/ 1875707 w 3203247"/>
              <a:gd name="connsiteY5" fmla="*/ 1180618 h 1632030"/>
              <a:gd name="connsiteX6" fmla="*/ 1933580 w 3203247"/>
              <a:gd name="connsiteY6" fmla="*/ 1192192 h 1632030"/>
              <a:gd name="connsiteX7" fmla="*/ 2188223 w 3203247"/>
              <a:gd name="connsiteY7" fmla="*/ 1203767 h 1632030"/>
              <a:gd name="connsiteX8" fmla="*/ 2222947 w 3203247"/>
              <a:gd name="connsiteY8" fmla="*/ 1215342 h 1632030"/>
              <a:gd name="connsiteX9" fmla="*/ 2234522 w 3203247"/>
              <a:gd name="connsiteY9" fmla="*/ 1296364 h 1632030"/>
              <a:gd name="connsiteX10" fmla="*/ 2188223 w 3203247"/>
              <a:gd name="connsiteY10" fmla="*/ 1377387 h 1632030"/>
              <a:gd name="connsiteX11" fmla="*/ 2199798 w 3203247"/>
              <a:gd name="connsiteY11" fmla="*/ 1412111 h 1632030"/>
              <a:gd name="connsiteX12" fmla="*/ 2222947 w 3203247"/>
              <a:gd name="connsiteY12" fmla="*/ 1435261 h 1632030"/>
              <a:gd name="connsiteX13" fmla="*/ 2246096 w 3203247"/>
              <a:gd name="connsiteY13" fmla="*/ 1469985 h 1632030"/>
              <a:gd name="connsiteX14" fmla="*/ 2257671 w 3203247"/>
              <a:gd name="connsiteY14" fmla="*/ 1551007 h 1632030"/>
              <a:gd name="connsiteX15" fmla="*/ 2303970 w 3203247"/>
              <a:gd name="connsiteY15" fmla="*/ 1597306 h 1632030"/>
              <a:gd name="connsiteX16" fmla="*/ 2327119 w 3203247"/>
              <a:gd name="connsiteY16" fmla="*/ 1632030 h 1632030"/>
              <a:gd name="connsiteX17" fmla="*/ 2338694 w 3203247"/>
              <a:gd name="connsiteY17" fmla="*/ 1597306 h 1632030"/>
              <a:gd name="connsiteX18" fmla="*/ 2315545 w 3203247"/>
              <a:gd name="connsiteY18" fmla="*/ 1354238 h 1632030"/>
              <a:gd name="connsiteX19" fmla="*/ 2338694 w 3203247"/>
              <a:gd name="connsiteY19" fmla="*/ 1307939 h 1632030"/>
              <a:gd name="connsiteX20" fmla="*/ 2500739 w 3203247"/>
              <a:gd name="connsiteY20" fmla="*/ 1342663 h 1632030"/>
              <a:gd name="connsiteX21" fmla="*/ 2639636 w 3203247"/>
              <a:gd name="connsiteY21" fmla="*/ 1284790 h 1632030"/>
              <a:gd name="connsiteX22" fmla="*/ 2709084 w 3203247"/>
              <a:gd name="connsiteY22" fmla="*/ 1238491 h 1632030"/>
              <a:gd name="connsiteX23" fmla="*/ 2790107 w 3203247"/>
              <a:gd name="connsiteY23" fmla="*/ 1250066 h 1632030"/>
              <a:gd name="connsiteX24" fmla="*/ 2836405 w 3203247"/>
              <a:gd name="connsiteY24" fmla="*/ 1284790 h 1632030"/>
              <a:gd name="connsiteX25" fmla="*/ 2894279 w 3203247"/>
              <a:gd name="connsiteY25" fmla="*/ 1319514 h 1632030"/>
              <a:gd name="connsiteX26" fmla="*/ 2929003 w 3203247"/>
              <a:gd name="connsiteY26" fmla="*/ 1342663 h 1632030"/>
              <a:gd name="connsiteX27" fmla="*/ 2986876 w 3203247"/>
              <a:gd name="connsiteY27" fmla="*/ 1307939 h 1632030"/>
              <a:gd name="connsiteX28" fmla="*/ 2975301 w 3203247"/>
              <a:gd name="connsiteY28" fmla="*/ 1273215 h 1632030"/>
              <a:gd name="connsiteX29" fmla="*/ 2882704 w 3203247"/>
              <a:gd name="connsiteY29" fmla="*/ 1261640 h 1632030"/>
              <a:gd name="connsiteX30" fmla="*/ 2847980 w 3203247"/>
              <a:gd name="connsiteY30" fmla="*/ 1238491 h 1632030"/>
              <a:gd name="connsiteX31" fmla="*/ 2639636 w 3203247"/>
              <a:gd name="connsiteY31" fmla="*/ 1238491 h 1632030"/>
              <a:gd name="connsiteX32" fmla="*/ 2477590 w 3203247"/>
              <a:gd name="connsiteY32" fmla="*/ 1250066 h 1632030"/>
              <a:gd name="connsiteX33" fmla="*/ 2489165 w 3203247"/>
              <a:gd name="connsiteY33" fmla="*/ 1122744 h 1632030"/>
              <a:gd name="connsiteX34" fmla="*/ 2523889 w 3203247"/>
              <a:gd name="connsiteY34" fmla="*/ 1099595 h 1632030"/>
              <a:gd name="connsiteX35" fmla="*/ 2593337 w 3203247"/>
              <a:gd name="connsiteY35" fmla="*/ 1064871 h 1632030"/>
              <a:gd name="connsiteX36" fmla="*/ 2743808 w 3203247"/>
              <a:gd name="connsiteY36" fmla="*/ 1076445 h 1632030"/>
              <a:gd name="connsiteX37" fmla="*/ 2871129 w 3203247"/>
              <a:gd name="connsiteY37" fmla="*/ 1088020 h 1632030"/>
              <a:gd name="connsiteX38" fmla="*/ 3114198 w 3203247"/>
              <a:gd name="connsiteY38" fmla="*/ 1076445 h 1632030"/>
              <a:gd name="connsiteX39" fmla="*/ 3102623 w 3203247"/>
              <a:gd name="connsiteY39" fmla="*/ 1018572 h 1632030"/>
              <a:gd name="connsiteX40" fmla="*/ 2651210 w 3203247"/>
              <a:gd name="connsiteY40" fmla="*/ 983848 h 1632030"/>
              <a:gd name="connsiteX41" fmla="*/ 2651210 w 3203247"/>
              <a:gd name="connsiteY41" fmla="*/ 856526 h 1632030"/>
              <a:gd name="connsiteX42" fmla="*/ 2674360 w 3203247"/>
              <a:gd name="connsiteY42" fmla="*/ 833377 h 1632030"/>
              <a:gd name="connsiteX43" fmla="*/ 2697509 w 3203247"/>
              <a:gd name="connsiteY43" fmla="*/ 787078 h 1632030"/>
              <a:gd name="connsiteX44" fmla="*/ 2720658 w 3203247"/>
              <a:gd name="connsiteY44" fmla="*/ 752354 h 1632030"/>
              <a:gd name="connsiteX45" fmla="*/ 2743808 w 3203247"/>
              <a:gd name="connsiteY45" fmla="*/ 682906 h 1632030"/>
              <a:gd name="connsiteX46" fmla="*/ 2755382 w 3203247"/>
              <a:gd name="connsiteY46" fmla="*/ 648182 h 1632030"/>
              <a:gd name="connsiteX47" fmla="*/ 2778532 w 3203247"/>
              <a:gd name="connsiteY47" fmla="*/ 625033 h 1632030"/>
              <a:gd name="connsiteX48" fmla="*/ 2790107 w 3203247"/>
              <a:gd name="connsiteY48" fmla="*/ 578734 h 1632030"/>
              <a:gd name="connsiteX49" fmla="*/ 2859555 w 3203247"/>
              <a:gd name="connsiteY49" fmla="*/ 509286 h 1632030"/>
              <a:gd name="connsiteX50" fmla="*/ 3021600 w 3203247"/>
              <a:gd name="connsiteY50" fmla="*/ 532435 h 1632030"/>
              <a:gd name="connsiteX51" fmla="*/ 3033175 w 3203247"/>
              <a:gd name="connsiteY51" fmla="*/ 567159 h 1632030"/>
              <a:gd name="connsiteX52" fmla="*/ 3021600 w 3203247"/>
              <a:gd name="connsiteY52" fmla="*/ 729205 h 1632030"/>
              <a:gd name="connsiteX53" fmla="*/ 2986876 w 3203247"/>
              <a:gd name="connsiteY53" fmla="*/ 763929 h 1632030"/>
              <a:gd name="connsiteX54" fmla="*/ 2975301 w 3203247"/>
              <a:gd name="connsiteY54" fmla="*/ 798653 h 1632030"/>
              <a:gd name="connsiteX55" fmla="*/ 3033175 w 3203247"/>
              <a:gd name="connsiteY55" fmla="*/ 879676 h 1632030"/>
              <a:gd name="connsiteX56" fmla="*/ 3067899 w 3203247"/>
              <a:gd name="connsiteY56" fmla="*/ 844952 h 1632030"/>
              <a:gd name="connsiteX57" fmla="*/ 3079474 w 3203247"/>
              <a:gd name="connsiteY57" fmla="*/ 752354 h 1632030"/>
              <a:gd name="connsiteX58" fmla="*/ 3091048 w 3203247"/>
              <a:gd name="connsiteY58" fmla="*/ 636607 h 1632030"/>
              <a:gd name="connsiteX59" fmla="*/ 3125772 w 3203247"/>
              <a:gd name="connsiteY59" fmla="*/ 555585 h 1632030"/>
              <a:gd name="connsiteX60" fmla="*/ 3137347 w 3203247"/>
              <a:gd name="connsiteY60" fmla="*/ 520861 h 1632030"/>
              <a:gd name="connsiteX61" fmla="*/ 3172071 w 3203247"/>
              <a:gd name="connsiteY61" fmla="*/ 497711 h 1632030"/>
              <a:gd name="connsiteX62" fmla="*/ 3160496 w 3203247"/>
              <a:gd name="connsiteY62" fmla="*/ 439838 h 1632030"/>
              <a:gd name="connsiteX63" fmla="*/ 3148922 w 3203247"/>
              <a:gd name="connsiteY63" fmla="*/ 312516 h 1632030"/>
              <a:gd name="connsiteX64" fmla="*/ 3114198 w 3203247"/>
              <a:gd name="connsiteY64" fmla="*/ 277792 h 1632030"/>
              <a:gd name="connsiteX65" fmla="*/ 3021600 w 3203247"/>
              <a:gd name="connsiteY65" fmla="*/ 231493 h 1632030"/>
              <a:gd name="connsiteX66" fmla="*/ 2882704 w 3203247"/>
              <a:gd name="connsiteY66" fmla="*/ 219919 h 1632030"/>
              <a:gd name="connsiteX67" fmla="*/ 2859555 w 3203247"/>
              <a:gd name="connsiteY67" fmla="*/ 254643 h 1632030"/>
              <a:gd name="connsiteX68" fmla="*/ 2824831 w 3203247"/>
              <a:gd name="connsiteY68" fmla="*/ 243068 h 1632030"/>
              <a:gd name="connsiteX69" fmla="*/ 2778532 w 3203247"/>
              <a:gd name="connsiteY69" fmla="*/ 231493 h 1632030"/>
              <a:gd name="connsiteX70" fmla="*/ 2709084 w 3203247"/>
              <a:gd name="connsiteY70" fmla="*/ 185195 h 1632030"/>
              <a:gd name="connsiteX71" fmla="*/ 2685934 w 3203247"/>
              <a:gd name="connsiteY71" fmla="*/ 162045 h 1632030"/>
              <a:gd name="connsiteX72" fmla="*/ 2662785 w 3203247"/>
              <a:gd name="connsiteY72" fmla="*/ 127321 h 1632030"/>
              <a:gd name="connsiteX73" fmla="*/ 2628061 w 3203247"/>
              <a:gd name="connsiteY73" fmla="*/ 104172 h 1632030"/>
              <a:gd name="connsiteX74" fmla="*/ 2593337 w 3203247"/>
              <a:gd name="connsiteY74" fmla="*/ 104172 h 1632030"/>
              <a:gd name="connsiteX75" fmla="*/ 2628061 w 3203247"/>
              <a:gd name="connsiteY75" fmla="*/ 243068 h 1632030"/>
              <a:gd name="connsiteX76" fmla="*/ 2593337 w 3203247"/>
              <a:gd name="connsiteY76" fmla="*/ 289367 h 1632030"/>
              <a:gd name="connsiteX77" fmla="*/ 2442866 w 3203247"/>
              <a:gd name="connsiteY77" fmla="*/ 300942 h 1632030"/>
              <a:gd name="connsiteX78" fmla="*/ 2384993 w 3203247"/>
              <a:gd name="connsiteY78" fmla="*/ 266218 h 1632030"/>
              <a:gd name="connsiteX79" fmla="*/ 2327119 w 3203247"/>
              <a:gd name="connsiteY79" fmla="*/ 208344 h 1632030"/>
              <a:gd name="connsiteX80" fmla="*/ 2292395 w 3203247"/>
              <a:gd name="connsiteY80" fmla="*/ 173620 h 1632030"/>
              <a:gd name="connsiteX81" fmla="*/ 2257671 w 3203247"/>
              <a:gd name="connsiteY81" fmla="*/ 138896 h 1632030"/>
              <a:gd name="connsiteX82" fmla="*/ 2246096 w 3203247"/>
              <a:gd name="connsiteY82" fmla="*/ 104172 h 1632030"/>
              <a:gd name="connsiteX83" fmla="*/ 2315545 w 3203247"/>
              <a:gd name="connsiteY83" fmla="*/ 69448 h 1632030"/>
              <a:gd name="connsiteX84" fmla="*/ 2292395 w 3203247"/>
              <a:gd name="connsiteY84" fmla="*/ 46299 h 1632030"/>
              <a:gd name="connsiteX85" fmla="*/ 2014603 w 3203247"/>
              <a:gd name="connsiteY85" fmla="*/ 69448 h 1632030"/>
              <a:gd name="connsiteX86" fmla="*/ 1991453 w 3203247"/>
              <a:gd name="connsiteY86" fmla="*/ 92597 h 1632030"/>
              <a:gd name="connsiteX87" fmla="*/ 2026177 w 3203247"/>
              <a:gd name="connsiteY87" fmla="*/ 173620 h 1632030"/>
              <a:gd name="connsiteX88" fmla="*/ 2060901 w 3203247"/>
              <a:gd name="connsiteY88" fmla="*/ 196769 h 1632030"/>
              <a:gd name="connsiteX89" fmla="*/ 2222947 w 3203247"/>
              <a:gd name="connsiteY89" fmla="*/ 219919 h 1632030"/>
              <a:gd name="connsiteX90" fmla="*/ 2350269 w 3203247"/>
              <a:gd name="connsiteY90" fmla="*/ 277792 h 1632030"/>
              <a:gd name="connsiteX91" fmla="*/ 2303970 w 3203247"/>
              <a:gd name="connsiteY91" fmla="*/ 416688 h 1632030"/>
              <a:gd name="connsiteX92" fmla="*/ 2234522 w 3203247"/>
              <a:gd name="connsiteY92" fmla="*/ 462987 h 1632030"/>
              <a:gd name="connsiteX93" fmla="*/ 2165074 w 3203247"/>
              <a:gd name="connsiteY93" fmla="*/ 486136 h 1632030"/>
              <a:gd name="connsiteX94" fmla="*/ 2037752 w 3203247"/>
              <a:gd name="connsiteY94" fmla="*/ 474562 h 1632030"/>
              <a:gd name="connsiteX95" fmla="*/ 1991453 w 3203247"/>
              <a:gd name="connsiteY95" fmla="*/ 416688 h 1632030"/>
              <a:gd name="connsiteX96" fmla="*/ 1968304 w 3203247"/>
              <a:gd name="connsiteY96" fmla="*/ 381964 h 1632030"/>
              <a:gd name="connsiteX97" fmla="*/ 1945155 w 3203247"/>
              <a:gd name="connsiteY97" fmla="*/ 324091 h 1632030"/>
              <a:gd name="connsiteX98" fmla="*/ 1933580 w 3203247"/>
              <a:gd name="connsiteY98" fmla="*/ 289367 h 1632030"/>
              <a:gd name="connsiteX99" fmla="*/ 1898856 w 3203247"/>
              <a:gd name="connsiteY99" fmla="*/ 219919 h 1632030"/>
              <a:gd name="connsiteX100" fmla="*/ 1864132 w 3203247"/>
              <a:gd name="connsiteY100" fmla="*/ 266218 h 1632030"/>
              <a:gd name="connsiteX101" fmla="*/ 1922005 w 3203247"/>
              <a:gd name="connsiteY101" fmla="*/ 671331 h 1632030"/>
              <a:gd name="connsiteX102" fmla="*/ 1956729 w 3203247"/>
              <a:gd name="connsiteY102" fmla="*/ 694481 h 1632030"/>
              <a:gd name="connsiteX103" fmla="*/ 1991453 w 3203247"/>
              <a:gd name="connsiteY103" fmla="*/ 706055 h 1632030"/>
              <a:gd name="connsiteX104" fmla="*/ 2118775 w 3203247"/>
              <a:gd name="connsiteY104" fmla="*/ 636607 h 1632030"/>
              <a:gd name="connsiteX105" fmla="*/ 2118775 w 3203247"/>
              <a:gd name="connsiteY105" fmla="*/ 636607 h 1632030"/>
              <a:gd name="connsiteX106" fmla="*/ 2188223 w 3203247"/>
              <a:gd name="connsiteY106" fmla="*/ 613458 h 1632030"/>
              <a:gd name="connsiteX107" fmla="*/ 2454441 w 3203247"/>
              <a:gd name="connsiteY107" fmla="*/ 648182 h 1632030"/>
              <a:gd name="connsiteX108" fmla="*/ 2489165 w 3203247"/>
              <a:gd name="connsiteY108" fmla="*/ 671331 h 1632030"/>
              <a:gd name="connsiteX109" fmla="*/ 2570188 w 3203247"/>
              <a:gd name="connsiteY109" fmla="*/ 625033 h 1632030"/>
              <a:gd name="connsiteX110" fmla="*/ 2581762 w 3203247"/>
              <a:gd name="connsiteY110" fmla="*/ 659757 h 1632030"/>
              <a:gd name="connsiteX111" fmla="*/ 2558613 w 3203247"/>
              <a:gd name="connsiteY111" fmla="*/ 694481 h 1632030"/>
              <a:gd name="connsiteX112" fmla="*/ 2547038 w 3203247"/>
              <a:gd name="connsiteY112" fmla="*/ 752354 h 1632030"/>
              <a:gd name="connsiteX113" fmla="*/ 2477590 w 3203247"/>
              <a:gd name="connsiteY113" fmla="*/ 810228 h 1632030"/>
              <a:gd name="connsiteX114" fmla="*/ 2442866 w 3203247"/>
              <a:gd name="connsiteY114" fmla="*/ 844952 h 1632030"/>
              <a:gd name="connsiteX115" fmla="*/ 2396567 w 3203247"/>
              <a:gd name="connsiteY115" fmla="*/ 879676 h 1632030"/>
              <a:gd name="connsiteX116" fmla="*/ 2361843 w 3203247"/>
              <a:gd name="connsiteY116" fmla="*/ 925974 h 1632030"/>
              <a:gd name="connsiteX117" fmla="*/ 2269246 w 3203247"/>
              <a:gd name="connsiteY117" fmla="*/ 949124 h 1632030"/>
              <a:gd name="connsiteX118" fmla="*/ 2130350 w 3203247"/>
              <a:gd name="connsiteY118" fmla="*/ 972273 h 1632030"/>
              <a:gd name="connsiteX119" fmla="*/ 1898856 w 3203247"/>
              <a:gd name="connsiteY119" fmla="*/ 960699 h 1632030"/>
              <a:gd name="connsiteX120" fmla="*/ 1864132 w 3203247"/>
              <a:gd name="connsiteY120" fmla="*/ 949124 h 1632030"/>
              <a:gd name="connsiteX121" fmla="*/ 1748385 w 3203247"/>
              <a:gd name="connsiteY121" fmla="*/ 856526 h 1632030"/>
              <a:gd name="connsiteX122" fmla="*/ 1667362 w 3203247"/>
              <a:gd name="connsiteY122" fmla="*/ 798653 h 1632030"/>
              <a:gd name="connsiteX123" fmla="*/ 1621063 w 3203247"/>
              <a:gd name="connsiteY123" fmla="*/ 763929 h 1632030"/>
              <a:gd name="connsiteX124" fmla="*/ 1586339 w 3203247"/>
              <a:gd name="connsiteY124" fmla="*/ 752354 h 1632030"/>
              <a:gd name="connsiteX125" fmla="*/ 1528466 w 3203247"/>
              <a:gd name="connsiteY125" fmla="*/ 671331 h 1632030"/>
              <a:gd name="connsiteX126" fmla="*/ 1586339 w 3203247"/>
              <a:gd name="connsiteY126" fmla="*/ 590309 h 1632030"/>
              <a:gd name="connsiteX127" fmla="*/ 1632638 w 3203247"/>
              <a:gd name="connsiteY127" fmla="*/ 520861 h 1632030"/>
              <a:gd name="connsiteX128" fmla="*/ 1655788 w 3203247"/>
              <a:gd name="connsiteY128" fmla="*/ 439838 h 1632030"/>
              <a:gd name="connsiteX129" fmla="*/ 1678937 w 3203247"/>
              <a:gd name="connsiteY129" fmla="*/ 416688 h 1632030"/>
              <a:gd name="connsiteX130" fmla="*/ 1690512 w 3203247"/>
              <a:gd name="connsiteY130" fmla="*/ 381964 h 1632030"/>
              <a:gd name="connsiteX131" fmla="*/ 1748385 w 3203247"/>
              <a:gd name="connsiteY131" fmla="*/ 312516 h 1632030"/>
              <a:gd name="connsiteX132" fmla="*/ 1748385 w 3203247"/>
              <a:gd name="connsiteY132" fmla="*/ 127321 h 1632030"/>
              <a:gd name="connsiteX133" fmla="*/ 1713661 w 3203247"/>
              <a:gd name="connsiteY133" fmla="*/ 104172 h 1632030"/>
              <a:gd name="connsiteX134" fmla="*/ 1690512 w 3203247"/>
              <a:gd name="connsiteY134" fmla="*/ 370390 h 1632030"/>
              <a:gd name="connsiteX135" fmla="*/ 1678937 w 3203247"/>
              <a:gd name="connsiteY135" fmla="*/ 439838 h 1632030"/>
              <a:gd name="connsiteX136" fmla="*/ 1597914 w 3203247"/>
              <a:gd name="connsiteY136" fmla="*/ 486136 h 1632030"/>
              <a:gd name="connsiteX137" fmla="*/ 1563190 w 3203247"/>
              <a:gd name="connsiteY137" fmla="*/ 509286 h 1632030"/>
              <a:gd name="connsiteX138" fmla="*/ 1528466 w 3203247"/>
              <a:gd name="connsiteY138" fmla="*/ 578734 h 1632030"/>
              <a:gd name="connsiteX139" fmla="*/ 1540041 w 3203247"/>
              <a:gd name="connsiteY139" fmla="*/ 648182 h 1632030"/>
              <a:gd name="connsiteX140" fmla="*/ 1563190 w 3203247"/>
              <a:gd name="connsiteY140" fmla="*/ 682906 h 1632030"/>
              <a:gd name="connsiteX141" fmla="*/ 1597914 w 3203247"/>
              <a:gd name="connsiteY141" fmla="*/ 740780 h 1632030"/>
              <a:gd name="connsiteX142" fmla="*/ 1655788 w 3203247"/>
              <a:gd name="connsiteY142" fmla="*/ 798653 h 1632030"/>
              <a:gd name="connsiteX143" fmla="*/ 1632638 w 3203247"/>
              <a:gd name="connsiteY143" fmla="*/ 833377 h 1632030"/>
              <a:gd name="connsiteX144" fmla="*/ 1516891 w 3203247"/>
              <a:gd name="connsiteY144" fmla="*/ 879676 h 1632030"/>
              <a:gd name="connsiteX145" fmla="*/ 1412719 w 3203247"/>
              <a:gd name="connsiteY145" fmla="*/ 937549 h 1632030"/>
              <a:gd name="connsiteX146" fmla="*/ 1134927 w 3203247"/>
              <a:gd name="connsiteY146" fmla="*/ 949124 h 1632030"/>
              <a:gd name="connsiteX147" fmla="*/ 1111777 w 3203247"/>
              <a:gd name="connsiteY147" fmla="*/ 856526 h 1632030"/>
              <a:gd name="connsiteX148" fmla="*/ 1123352 w 3203247"/>
              <a:gd name="connsiteY148" fmla="*/ 659757 h 1632030"/>
              <a:gd name="connsiteX149" fmla="*/ 1134927 w 3203247"/>
              <a:gd name="connsiteY149" fmla="*/ 613458 h 1632030"/>
              <a:gd name="connsiteX150" fmla="*/ 1169651 w 3203247"/>
              <a:gd name="connsiteY150" fmla="*/ 578734 h 1632030"/>
              <a:gd name="connsiteX151" fmla="*/ 1204375 w 3203247"/>
              <a:gd name="connsiteY151" fmla="*/ 497711 h 1632030"/>
              <a:gd name="connsiteX152" fmla="*/ 1215950 w 3203247"/>
              <a:gd name="connsiteY152" fmla="*/ 462987 h 1632030"/>
              <a:gd name="connsiteX153" fmla="*/ 1250674 w 3203247"/>
              <a:gd name="connsiteY153" fmla="*/ 439838 h 1632030"/>
              <a:gd name="connsiteX154" fmla="*/ 1250674 w 3203247"/>
              <a:gd name="connsiteY154" fmla="*/ 208344 h 1632030"/>
              <a:gd name="connsiteX155" fmla="*/ 1227524 w 3203247"/>
              <a:gd name="connsiteY155" fmla="*/ 185195 h 1632030"/>
              <a:gd name="connsiteX156" fmla="*/ 1204375 w 3203247"/>
              <a:gd name="connsiteY156" fmla="*/ 138896 h 1632030"/>
              <a:gd name="connsiteX157" fmla="*/ 1158076 w 3203247"/>
              <a:gd name="connsiteY157" fmla="*/ 196769 h 1632030"/>
              <a:gd name="connsiteX158" fmla="*/ 1146501 w 3203247"/>
              <a:gd name="connsiteY158" fmla="*/ 300942 h 1632030"/>
              <a:gd name="connsiteX159" fmla="*/ 1134927 w 3203247"/>
              <a:gd name="connsiteY159" fmla="*/ 393539 h 1632030"/>
              <a:gd name="connsiteX160" fmla="*/ 1100203 w 3203247"/>
              <a:gd name="connsiteY160" fmla="*/ 416688 h 1632030"/>
              <a:gd name="connsiteX161" fmla="*/ 1077053 w 3203247"/>
              <a:gd name="connsiteY161" fmla="*/ 451412 h 1632030"/>
              <a:gd name="connsiteX162" fmla="*/ 1065479 w 3203247"/>
              <a:gd name="connsiteY162" fmla="*/ 486136 h 1632030"/>
              <a:gd name="connsiteX163" fmla="*/ 1007605 w 3203247"/>
              <a:gd name="connsiteY163" fmla="*/ 532435 h 1632030"/>
              <a:gd name="connsiteX164" fmla="*/ 972881 w 3203247"/>
              <a:gd name="connsiteY164" fmla="*/ 243068 h 1632030"/>
              <a:gd name="connsiteX165" fmla="*/ 949732 w 3203247"/>
              <a:gd name="connsiteY165" fmla="*/ 92597 h 1632030"/>
              <a:gd name="connsiteX166" fmla="*/ 857134 w 3203247"/>
              <a:gd name="connsiteY166" fmla="*/ 81023 h 1632030"/>
              <a:gd name="connsiteX167" fmla="*/ 776112 w 3203247"/>
              <a:gd name="connsiteY167" fmla="*/ 34724 h 1632030"/>
              <a:gd name="connsiteX168" fmla="*/ 764537 w 3203247"/>
              <a:gd name="connsiteY168" fmla="*/ 0 h 1632030"/>
              <a:gd name="connsiteX169" fmla="*/ 787686 w 3203247"/>
              <a:gd name="connsiteY169" fmla="*/ 162045 h 1632030"/>
              <a:gd name="connsiteX170" fmla="*/ 845560 w 3203247"/>
              <a:gd name="connsiteY170" fmla="*/ 196769 h 1632030"/>
              <a:gd name="connsiteX171" fmla="*/ 926582 w 3203247"/>
              <a:gd name="connsiteY171" fmla="*/ 208344 h 1632030"/>
              <a:gd name="connsiteX172" fmla="*/ 891858 w 3203247"/>
              <a:gd name="connsiteY172" fmla="*/ 231493 h 1632030"/>
              <a:gd name="connsiteX173" fmla="*/ 787686 w 3203247"/>
              <a:gd name="connsiteY173" fmla="*/ 243068 h 1632030"/>
              <a:gd name="connsiteX174" fmla="*/ 718238 w 3203247"/>
              <a:gd name="connsiteY174" fmla="*/ 254643 h 1632030"/>
              <a:gd name="connsiteX175" fmla="*/ 648790 w 3203247"/>
              <a:gd name="connsiteY175" fmla="*/ 277792 h 1632030"/>
              <a:gd name="connsiteX176" fmla="*/ 533043 w 3203247"/>
              <a:gd name="connsiteY176" fmla="*/ 266218 h 1632030"/>
              <a:gd name="connsiteX177" fmla="*/ 509894 w 3203247"/>
              <a:gd name="connsiteY177" fmla="*/ 243068 h 1632030"/>
              <a:gd name="connsiteX178" fmla="*/ 556193 w 3203247"/>
              <a:gd name="connsiteY178" fmla="*/ 312516 h 1632030"/>
              <a:gd name="connsiteX179" fmla="*/ 579342 w 3203247"/>
              <a:gd name="connsiteY179" fmla="*/ 335666 h 1632030"/>
              <a:gd name="connsiteX180" fmla="*/ 625641 w 3203247"/>
              <a:gd name="connsiteY180" fmla="*/ 347240 h 1632030"/>
              <a:gd name="connsiteX181" fmla="*/ 660365 w 3203247"/>
              <a:gd name="connsiteY181" fmla="*/ 370390 h 1632030"/>
              <a:gd name="connsiteX182" fmla="*/ 776112 w 3203247"/>
              <a:gd name="connsiteY182" fmla="*/ 393539 h 1632030"/>
              <a:gd name="connsiteX183" fmla="*/ 810836 w 3203247"/>
              <a:gd name="connsiteY183" fmla="*/ 416688 h 1632030"/>
              <a:gd name="connsiteX184" fmla="*/ 926582 w 3203247"/>
              <a:gd name="connsiteY184" fmla="*/ 428263 h 1632030"/>
              <a:gd name="connsiteX185" fmla="*/ 915008 w 3203247"/>
              <a:gd name="connsiteY185" fmla="*/ 601883 h 1632030"/>
              <a:gd name="connsiteX186" fmla="*/ 891858 w 3203247"/>
              <a:gd name="connsiteY186" fmla="*/ 636607 h 1632030"/>
              <a:gd name="connsiteX187" fmla="*/ 833985 w 3203247"/>
              <a:gd name="connsiteY187" fmla="*/ 648182 h 1632030"/>
              <a:gd name="connsiteX188" fmla="*/ 671939 w 3203247"/>
              <a:gd name="connsiteY188" fmla="*/ 636607 h 1632030"/>
              <a:gd name="connsiteX189" fmla="*/ 637215 w 3203247"/>
              <a:gd name="connsiteY189" fmla="*/ 601883 h 1632030"/>
              <a:gd name="connsiteX190" fmla="*/ 556193 w 3203247"/>
              <a:gd name="connsiteY190" fmla="*/ 567159 h 1632030"/>
              <a:gd name="connsiteX191" fmla="*/ 521469 w 3203247"/>
              <a:gd name="connsiteY191" fmla="*/ 532435 h 1632030"/>
              <a:gd name="connsiteX192" fmla="*/ 452020 w 3203247"/>
              <a:gd name="connsiteY192" fmla="*/ 486136 h 1632030"/>
              <a:gd name="connsiteX193" fmla="*/ 359423 w 3203247"/>
              <a:gd name="connsiteY193" fmla="*/ 393539 h 1632030"/>
              <a:gd name="connsiteX194" fmla="*/ 324699 w 3203247"/>
              <a:gd name="connsiteY194" fmla="*/ 370390 h 1632030"/>
              <a:gd name="connsiteX195" fmla="*/ 197377 w 3203247"/>
              <a:gd name="connsiteY195" fmla="*/ 335666 h 1632030"/>
              <a:gd name="connsiteX196" fmla="*/ 127929 w 3203247"/>
              <a:gd name="connsiteY196" fmla="*/ 277792 h 1632030"/>
              <a:gd name="connsiteX197" fmla="*/ 93205 w 3203247"/>
              <a:gd name="connsiteY197" fmla="*/ 266218 h 1632030"/>
              <a:gd name="connsiteX198" fmla="*/ 46907 w 3203247"/>
              <a:gd name="connsiteY198" fmla="*/ 370390 h 1632030"/>
              <a:gd name="connsiteX199" fmla="*/ 81631 w 3203247"/>
              <a:gd name="connsiteY199" fmla="*/ 381964 h 1632030"/>
              <a:gd name="connsiteX200" fmla="*/ 185803 w 3203247"/>
              <a:gd name="connsiteY200" fmla="*/ 405114 h 1632030"/>
              <a:gd name="connsiteX201" fmla="*/ 220527 w 3203247"/>
              <a:gd name="connsiteY201" fmla="*/ 416688 h 1632030"/>
              <a:gd name="connsiteX202" fmla="*/ 301550 w 3203247"/>
              <a:gd name="connsiteY202" fmla="*/ 532435 h 1632030"/>
              <a:gd name="connsiteX203" fmla="*/ 336274 w 3203247"/>
              <a:gd name="connsiteY203" fmla="*/ 601883 h 1632030"/>
              <a:gd name="connsiteX204" fmla="*/ 498319 w 3203247"/>
              <a:gd name="connsiteY204" fmla="*/ 648182 h 1632030"/>
              <a:gd name="connsiteX205" fmla="*/ 579342 w 3203247"/>
              <a:gd name="connsiteY205" fmla="*/ 671331 h 1632030"/>
              <a:gd name="connsiteX206" fmla="*/ 602491 w 3203247"/>
              <a:gd name="connsiteY206" fmla="*/ 694481 h 1632030"/>
              <a:gd name="connsiteX207" fmla="*/ 637215 w 3203247"/>
              <a:gd name="connsiteY207" fmla="*/ 763929 h 1632030"/>
              <a:gd name="connsiteX208" fmla="*/ 695089 w 3203247"/>
              <a:gd name="connsiteY208" fmla="*/ 821802 h 1632030"/>
              <a:gd name="connsiteX209" fmla="*/ 683514 w 3203247"/>
              <a:gd name="connsiteY209" fmla="*/ 925974 h 1632030"/>
              <a:gd name="connsiteX210" fmla="*/ 648790 w 3203247"/>
              <a:gd name="connsiteY210" fmla="*/ 937549 h 1632030"/>
              <a:gd name="connsiteX211" fmla="*/ 602491 w 3203247"/>
              <a:gd name="connsiteY211" fmla="*/ 983848 h 1632030"/>
              <a:gd name="connsiteX212" fmla="*/ 625641 w 3203247"/>
              <a:gd name="connsiteY212" fmla="*/ 1006997 h 1632030"/>
              <a:gd name="connsiteX213" fmla="*/ 671939 w 3203247"/>
              <a:gd name="connsiteY213" fmla="*/ 1018572 h 1632030"/>
              <a:gd name="connsiteX214" fmla="*/ 833985 w 3203247"/>
              <a:gd name="connsiteY214" fmla="*/ 1041721 h 1632030"/>
              <a:gd name="connsiteX215" fmla="*/ 868709 w 3203247"/>
              <a:gd name="connsiteY215" fmla="*/ 1053296 h 1632030"/>
              <a:gd name="connsiteX216" fmla="*/ 961307 w 3203247"/>
              <a:gd name="connsiteY216" fmla="*/ 1088020 h 1632030"/>
              <a:gd name="connsiteX217" fmla="*/ 1100203 w 3203247"/>
              <a:gd name="connsiteY217" fmla="*/ 1099595 h 1632030"/>
              <a:gd name="connsiteX218" fmla="*/ 1134927 w 3203247"/>
              <a:gd name="connsiteY218" fmla="*/ 1122744 h 1632030"/>
              <a:gd name="connsiteX219" fmla="*/ 1169651 w 3203247"/>
              <a:gd name="connsiteY219" fmla="*/ 1134319 h 1632030"/>
              <a:gd name="connsiteX220" fmla="*/ 1192800 w 3203247"/>
              <a:gd name="connsiteY220" fmla="*/ 1169043 h 1632030"/>
              <a:gd name="connsiteX221" fmla="*/ 1181226 w 3203247"/>
              <a:gd name="connsiteY221" fmla="*/ 1331088 h 1632030"/>
              <a:gd name="connsiteX222" fmla="*/ 1169651 w 3203247"/>
              <a:gd name="connsiteY222" fmla="*/ 1365812 h 1632030"/>
              <a:gd name="connsiteX223" fmla="*/ 1204375 w 3203247"/>
              <a:gd name="connsiteY223" fmla="*/ 1469985 h 163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</a:cxnLst>
            <a:rect l="l" t="t" r="r" b="b"/>
            <a:pathLst>
              <a:path w="3203247" h="1632030">
                <a:moveTo>
                  <a:pt x="1447443" y="1469985"/>
                </a:moveTo>
                <a:cubicBezTo>
                  <a:pt x="1443585" y="1458410"/>
                  <a:pt x="1435869" y="1447462"/>
                  <a:pt x="1435869" y="1435261"/>
                </a:cubicBezTo>
                <a:cubicBezTo>
                  <a:pt x="1435869" y="1317961"/>
                  <a:pt x="1400170" y="1260104"/>
                  <a:pt x="1470593" y="1203767"/>
                </a:cubicBezTo>
                <a:cubicBezTo>
                  <a:pt x="1481456" y="1195077"/>
                  <a:pt x="1492875" y="1186839"/>
                  <a:pt x="1505317" y="1180618"/>
                </a:cubicBezTo>
                <a:cubicBezTo>
                  <a:pt x="1516230" y="1175162"/>
                  <a:pt x="1528466" y="1172901"/>
                  <a:pt x="1540041" y="1169043"/>
                </a:cubicBezTo>
                <a:cubicBezTo>
                  <a:pt x="1651930" y="1172901"/>
                  <a:pt x="1763945" y="1174044"/>
                  <a:pt x="1875707" y="1180618"/>
                </a:cubicBezTo>
                <a:cubicBezTo>
                  <a:pt x="1895346" y="1181773"/>
                  <a:pt x="1913961" y="1190739"/>
                  <a:pt x="1933580" y="1192192"/>
                </a:cubicBezTo>
                <a:cubicBezTo>
                  <a:pt x="2018316" y="1198469"/>
                  <a:pt x="2103342" y="1199909"/>
                  <a:pt x="2188223" y="1203767"/>
                </a:cubicBezTo>
                <a:cubicBezTo>
                  <a:pt x="2199798" y="1207625"/>
                  <a:pt x="2213420" y="1207720"/>
                  <a:pt x="2222947" y="1215342"/>
                </a:cubicBezTo>
                <a:cubicBezTo>
                  <a:pt x="2256348" y="1242063"/>
                  <a:pt x="2247837" y="1260858"/>
                  <a:pt x="2234522" y="1296364"/>
                </a:cubicBezTo>
                <a:cubicBezTo>
                  <a:pt x="2221936" y="1329928"/>
                  <a:pt x="2207411" y="1348605"/>
                  <a:pt x="2188223" y="1377387"/>
                </a:cubicBezTo>
                <a:cubicBezTo>
                  <a:pt x="2192081" y="1388962"/>
                  <a:pt x="2193521" y="1401649"/>
                  <a:pt x="2199798" y="1412111"/>
                </a:cubicBezTo>
                <a:cubicBezTo>
                  <a:pt x="2205413" y="1421469"/>
                  <a:pt x="2216130" y="1426739"/>
                  <a:pt x="2222947" y="1435261"/>
                </a:cubicBezTo>
                <a:cubicBezTo>
                  <a:pt x="2231637" y="1446124"/>
                  <a:pt x="2238380" y="1458410"/>
                  <a:pt x="2246096" y="1469985"/>
                </a:cubicBezTo>
                <a:cubicBezTo>
                  <a:pt x="2249954" y="1496992"/>
                  <a:pt x="2246382" y="1526171"/>
                  <a:pt x="2257671" y="1551007"/>
                </a:cubicBezTo>
                <a:cubicBezTo>
                  <a:pt x="2266703" y="1570876"/>
                  <a:pt x="2291863" y="1579146"/>
                  <a:pt x="2303970" y="1597306"/>
                </a:cubicBezTo>
                <a:lnTo>
                  <a:pt x="2327119" y="1632030"/>
                </a:lnTo>
                <a:cubicBezTo>
                  <a:pt x="2330977" y="1620455"/>
                  <a:pt x="2338694" y="1609507"/>
                  <a:pt x="2338694" y="1597306"/>
                </a:cubicBezTo>
                <a:cubicBezTo>
                  <a:pt x="2338694" y="1502686"/>
                  <a:pt x="2327966" y="1441192"/>
                  <a:pt x="2315545" y="1354238"/>
                </a:cubicBezTo>
                <a:cubicBezTo>
                  <a:pt x="2323261" y="1338805"/>
                  <a:pt x="2321881" y="1311819"/>
                  <a:pt x="2338694" y="1307939"/>
                </a:cubicBezTo>
                <a:cubicBezTo>
                  <a:pt x="2429265" y="1287038"/>
                  <a:pt x="2447075" y="1306888"/>
                  <a:pt x="2500739" y="1342663"/>
                </a:cubicBezTo>
                <a:cubicBezTo>
                  <a:pt x="2672937" y="1304398"/>
                  <a:pt x="2555809" y="1349989"/>
                  <a:pt x="2639636" y="1284790"/>
                </a:cubicBezTo>
                <a:cubicBezTo>
                  <a:pt x="2661597" y="1267709"/>
                  <a:pt x="2709084" y="1238491"/>
                  <a:pt x="2709084" y="1238491"/>
                </a:cubicBezTo>
                <a:cubicBezTo>
                  <a:pt x="2736092" y="1242349"/>
                  <a:pt x="2764468" y="1240743"/>
                  <a:pt x="2790107" y="1250066"/>
                </a:cubicBezTo>
                <a:cubicBezTo>
                  <a:pt x="2808236" y="1256659"/>
                  <a:pt x="2820354" y="1274089"/>
                  <a:pt x="2836405" y="1284790"/>
                </a:cubicBezTo>
                <a:cubicBezTo>
                  <a:pt x="2855124" y="1297269"/>
                  <a:pt x="2875201" y="1307591"/>
                  <a:pt x="2894279" y="1319514"/>
                </a:cubicBezTo>
                <a:cubicBezTo>
                  <a:pt x="2906076" y="1326887"/>
                  <a:pt x="2917428" y="1334947"/>
                  <a:pt x="2929003" y="1342663"/>
                </a:cubicBezTo>
                <a:cubicBezTo>
                  <a:pt x="2948294" y="1331088"/>
                  <a:pt x="2974397" y="1326658"/>
                  <a:pt x="2986876" y="1307939"/>
                </a:cubicBezTo>
                <a:cubicBezTo>
                  <a:pt x="2993644" y="1297787"/>
                  <a:pt x="2986450" y="1278170"/>
                  <a:pt x="2975301" y="1273215"/>
                </a:cubicBezTo>
                <a:cubicBezTo>
                  <a:pt x="2946876" y="1260582"/>
                  <a:pt x="2913570" y="1265498"/>
                  <a:pt x="2882704" y="1261640"/>
                </a:cubicBezTo>
                <a:cubicBezTo>
                  <a:pt x="2871129" y="1253924"/>
                  <a:pt x="2860422" y="1244712"/>
                  <a:pt x="2847980" y="1238491"/>
                </a:cubicBezTo>
                <a:cubicBezTo>
                  <a:pt x="2784626" y="1206814"/>
                  <a:pt x="2699949" y="1234470"/>
                  <a:pt x="2639636" y="1238491"/>
                </a:cubicBezTo>
                <a:cubicBezTo>
                  <a:pt x="2600587" y="1277539"/>
                  <a:pt x="2555187" y="1334717"/>
                  <a:pt x="2477590" y="1250066"/>
                </a:cubicBezTo>
                <a:cubicBezTo>
                  <a:pt x="2448794" y="1218652"/>
                  <a:pt x="2476632" y="1163475"/>
                  <a:pt x="2489165" y="1122744"/>
                </a:cubicBezTo>
                <a:cubicBezTo>
                  <a:pt x="2493256" y="1109448"/>
                  <a:pt x="2511447" y="1105816"/>
                  <a:pt x="2523889" y="1099595"/>
                </a:cubicBezTo>
                <a:cubicBezTo>
                  <a:pt x="2619731" y="1051674"/>
                  <a:pt x="2493823" y="1131213"/>
                  <a:pt x="2593337" y="1064871"/>
                </a:cubicBezTo>
                <a:lnTo>
                  <a:pt x="2743808" y="1076445"/>
                </a:lnTo>
                <a:cubicBezTo>
                  <a:pt x="2786276" y="1079984"/>
                  <a:pt x="2828514" y="1088020"/>
                  <a:pt x="2871129" y="1088020"/>
                </a:cubicBezTo>
                <a:cubicBezTo>
                  <a:pt x="2952244" y="1088020"/>
                  <a:pt x="3033175" y="1080303"/>
                  <a:pt x="3114198" y="1076445"/>
                </a:cubicBezTo>
                <a:cubicBezTo>
                  <a:pt x="3110340" y="1057154"/>
                  <a:pt x="3122042" y="1021721"/>
                  <a:pt x="3102623" y="1018572"/>
                </a:cubicBezTo>
                <a:cubicBezTo>
                  <a:pt x="2557330" y="930146"/>
                  <a:pt x="2813031" y="1091727"/>
                  <a:pt x="2651210" y="983848"/>
                </a:cubicBezTo>
                <a:cubicBezTo>
                  <a:pt x="2633583" y="930962"/>
                  <a:pt x="2628479" y="932297"/>
                  <a:pt x="2651210" y="856526"/>
                </a:cubicBezTo>
                <a:cubicBezTo>
                  <a:pt x="2654346" y="846073"/>
                  <a:pt x="2666643" y="841093"/>
                  <a:pt x="2674360" y="833377"/>
                </a:cubicBezTo>
                <a:cubicBezTo>
                  <a:pt x="2682076" y="817944"/>
                  <a:pt x="2688948" y="802059"/>
                  <a:pt x="2697509" y="787078"/>
                </a:cubicBezTo>
                <a:cubicBezTo>
                  <a:pt x="2704411" y="775000"/>
                  <a:pt x="2715008" y="765066"/>
                  <a:pt x="2720658" y="752354"/>
                </a:cubicBezTo>
                <a:cubicBezTo>
                  <a:pt x="2730568" y="730056"/>
                  <a:pt x="2736092" y="706055"/>
                  <a:pt x="2743808" y="682906"/>
                </a:cubicBezTo>
                <a:cubicBezTo>
                  <a:pt x="2747666" y="671331"/>
                  <a:pt x="2746755" y="656809"/>
                  <a:pt x="2755382" y="648182"/>
                </a:cubicBezTo>
                <a:lnTo>
                  <a:pt x="2778532" y="625033"/>
                </a:lnTo>
                <a:cubicBezTo>
                  <a:pt x="2782390" y="609600"/>
                  <a:pt x="2782993" y="592963"/>
                  <a:pt x="2790107" y="578734"/>
                </a:cubicBezTo>
                <a:cubicBezTo>
                  <a:pt x="2811643" y="535663"/>
                  <a:pt x="2824309" y="532783"/>
                  <a:pt x="2859555" y="509286"/>
                </a:cubicBezTo>
                <a:cubicBezTo>
                  <a:pt x="2913570" y="517002"/>
                  <a:pt x="2969837" y="515181"/>
                  <a:pt x="3021600" y="532435"/>
                </a:cubicBezTo>
                <a:cubicBezTo>
                  <a:pt x="3033175" y="536293"/>
                  <a:pt x="3033175" y="554958"/>
                  <a:pt x="3033175" y="567159"/>
                </a:cubicBezTo>
                <a:cubicBezTo>
                  <a:pt x="3033175" y="621312"/>
                  <a:pt x="3034003" y="676492"/>
                  <a:pt x="3021600" y="729205"/>
                </a:cubicBezTo>
                <a:cubicBezTo>
                  <a:pt x="3017851" y="745139"/>
                  <a:pt x="2998451" y="752354"/>
                  <a:pt x="2986876" y="763929"/>
                </a:cubicBezTo>
                <a:cubicBezTo>
                  <a:pt x="2983018" y="775504"/>
                  <a:pt x="2973788" y="786546"/>
                  <a:pt x="2975301" y="798653"/>
                </a:cubicBezTo>
                <a:cubicBezTo>
                  <a:pt x="2982380" y="855283"/>
                  <a:pt x="2995383" y="854481"/>
                  <a:pt x="3033175" y="879676"/>
                </a:cubicBezTo>
                <a:cubicBezTo>
                  <a:pt x="3044750" y="868101"/>
                  <a:pt x="3062305" y="860336"/>
                  <a:pt x="3067899" y="844952"/>
                </a:cubicBezTo>
                <a:cubicBezTo>
                  <a:pt x="3078529" y="815719"/>
                  <a:pt x="3076039" y="783270"/>
                  <a:pt x="3079474" y="752354"/>
                </a:cubicBezTo>
                <a:cubicBezTo>
                  <a:pt x="3083756" y="713816"/>
                  <a:pt x="3085152" y="674931"/>
                  <a:pt x="3091048" y="636607"/>
                </a:cubicBezTo>
                <a:cubicBezTo>
                  <a:pt x="3095391" y="608379"/>
                  <a:pt x="3115111" y="580461"/>
                  <a:pt x="3125772" y="555585"/>
                </a:cubicBezTo>
                <a:cubicBezTo>
                  <a:pt x="3130578" y="544371"/>
                  <a:pt x="3129725" y="530388"/>
                  <a:pt x="3137347" y="520861"/>
                </a:cubicBezTo>
                <a:cubicBezTo>
                  <a:pt x="3146037" y="509998"/>
                  <a:pt x="3160496" y="505428"/>
                  <a:pt x="3172071" y="497711"/>
                </a:cubicBezTo>
                <a:cubicBezTo>
                  <a:pt x="3203247" y="404187"/>
                  <a:pt x="3177829" y="514947"/>
                  <a:pt x="3160496" y="439838"/>
                </a:cubicBezTo>
                <a:cubicBezTo>
                  <a:pt x="3150913" y="398314"/>
                  <a:pt x="3160629" y="353492"/>
                  <a:pt x="3148922" y="312516"/>
                </a:cubicBezTo>
                <a:cubicBezTo>
                  <a:pt x="3144425" y="296777"/>
                  <a:pt x="3126626" y="288445"/>
                  <a:pt x="3114198" y="277792"/>
                </a:cubicBezTo>
                <a:cubicBezTo>
                  <a:pt x="3065589" y="236127"/>
                  <a:pt x="3078024" y="245599"/>
                  <a:pt x="3021600" y="231493"/>
                </a:cubicBezTo>
                <a:cubicBezTo>
                  <a:pt x="2969321" y="196641"/>
                  <a:pt x="2971781" y="187527"/>
                  <a:pt x="2882704" y="219919"/>
                </a:cubicBezTo>
                <a:cubicBezTo>
                  <a:pt x="2869631" y="224673"/>
                  <a:pt x="2867271" y="243068"/>
                  <a:pt x="2859555" y="254643"/>
                </a:cubicBezTo>
                <a:cubicBezTo>
                  <a:pt x="2847980" y="250785"/>
                  <a:pt x="2836562" y="246420"/>
                  <a:pt x="2824831" y="243068"/>
                </a:cubicBezTo>
                <a:cubicBezTo>
                  <a:pt x="2809535" y="238698"/>
                  <a:pt x="2792761" y="238607"/>
                  <a:pt x="2778532" y="231493"/>
                </a:cubicBezTo>
                <a:cubicBezTo>
                  <a:pt x="2753647" y="219051"/>
                  <a:pt x="2728757" y="204868"/>
                  <a:pt x="2709084" y="185195"/>
                </a:cubicBezTo>
                <a:cubicBezTo>
                  <a:pt x="2701367" y="177478"/>
                  <a:pt x="2692751" y="170567"/>
                  <a:pt x="2685934" y="162045"/>
                </a:cubicBezTo>
                <a:cubicBezTo>
                  <a:pt x="2677244" y="151182"/>
                  <a:pt x="2672622" y="137158"/>
                  <a:pt x="2662785" y="127321"/>
                </a:cubicBezTo>
                <a:cubicBezTo>
                  <a:pt x="2652948" y="117484"/>
                  <a:pt x="2639636" y="111888"/>
                  <a:pt x="2628061" y="104172"/>
                </a:cubicBezTo>
                <a:cubicBezTo>
                  <a:pt x="2616357" y="86616"/>
                  <a:pt x="2593337" y="32289"/>
                  <a:pt x="2593337" y="104172"/>
                </a:cubicBezTo>
                <a:cubicBezTo>
                  <a:pt x="2593337" y="186459"/>
                  <a:pt x="2598609" y="184163"/>
                  <a:pt x="2628061" y="243068"/>
                </a:cubicBezTo>
                <a:cubicBezTo>
                  <a:pt x="2616486" y="258501"/>
                  <a:pt x="2606978" y="275726"/>
                  <a:pt x="2593337" y="289367"/>
                </a:cubicBezTo>
                <a:cubicBezTo>
                  <a:pt x="2546650" y="336054"/>
                  <a:pt x="2515873" y="308242"/>
                  <a:pt x="2442866" y="300942"/>
                </a:cubicBezTo>
                <a:cubicBezTo>
                  <a:pt x="2343903" y="201975"/>
                  <a:pt x="2505186" y="356362"/>
                  <a:pt x="2384993" y="266218"/>
                </a:cubicBezTo>
                <a:cubicBezTo>
                  <a:pt x="2363167" y="249849"/>
                  <a:pt x="2346410" y="227635"/>
                  <a:pt x="2327119" y="208344"/>
                </a:cubicBezTo>
                <a:lnTo>
                  <a:pt x="2292395" y="173620"/>
                </a:lnTo>
                <a:lnTo>
                  <a:pt x="2257671" y="138896"/>
                </a:lnTo>
                <a:cubicBezTo>
                  <a:pt x="2253813" y="127321"/>
                  <a:pt x="2243703" y="116136"/>
                  <a:pt x="2246096" y="104172"/>
                </a:cubicBezTo>
                <a:cubicBezTo>
                  <a:pt x="2251527" y="77017"/>
                  <a:pt x="2300886" y="73113"/>
                  <a:pt x="2315545" y="69448"/>
                </a:cubicBezTo>
                <a:cubicBezTo>
                  <a:pt x="2307828" y="61732"/>
                  <a:pt x="2303297" y="46773"/>
                  <a:pt x="2292395" y="46299"/>
                </a:cubicBezTo>
                <a:cubicBezTo>
                  <a:pt x="2098847" y="37884"/>
                  <a:pt x="2116997" y="35316"/>
                  <a:pt x="2014603" y="69448"/>
                </a:cubicBezTo>
                <a:cubicBezTo>
                  <a:pt x="2006886" y="77164"/>
                  <a:pt x="1990248" y="81751"/>
                  <a:pt x="1991453" y="92597"/>
                </a:cubicBezTo>
                <a:cubicBezTo>
                  <a:pt x="1994698" y="121801"/>
                  <a:pt x="2009878" y="149171"/>
                  <a:pt x="2026177" y="173620"/>
                </a:cubicBezTo>
                <a:cubicBezTo>
                  <a:pt x="2033893" y="185195"/>
                  <a:pt x="2048459" y="190548"/>
                  <a:pt x="2060901" y="196769"/>
                </a:cubicBezTo>
                <a:cubicBezTo>
                  <a:pt x="2105437" y="219037"/>
                  <a:pt x="2190414" y="216961"/>
                  <a:pt x="2222947" y="219919"/>
                </a:cubicBezTo>
                <a:cubicBezTo>
                  <a:pt x="2350658" y="245461"/>
                  <a:pt x="2326251" y="205741"/>
                  <a:pt x="2350269" y="277792"/>
                </a:cubicBezTo>
                <a:cubicBezTo>
                  <a:pt x="2340315" y="367380"/>
                  <a:pt x="2361792" y="371715"/>
                  <a:pt x="2303970" y="416688"/>
                </a:cubicBezTo>
                <a:cubicBezTo>
                  <a:pt x="2282009" y="433769"/>
                  <a:pt x="2260916" y="454189"/>
                  <a:pt x="2234522" y="462987"/>
                </a:cubicBezTo>
                <a:lnTo>
                  <a:pt x="2165074" y="486136"/>
                </a:lnTo>
                <a:cubicBezTo>
                  <a:pt x="2122633" y="482278"/>
                  <a:pt x="2079422" y="483491"/>
                  <a:pt x="2037752" y="474562"/>
                </a:cubicBezTo>
                <a:cubicBezTo>
                  <a:pt x="1994047" y="465197"/>
                  <a:pt x="2006401" y="446584"/>
                  <a:pt x="1991453" y="416688"/>
                </a:cubicBezTo>
                <a:cubicBezTo>
                  <a:pt x="1985232" y="404246"/>
                  <a:pt x="1974525" y="394406"/>
                  <a:pt x="1968304" y="381964"/>
                </a:cubicBezTo>
                <a:cubicBezTo>
                  <a:pt x="1959012" y="363380"/>
                  <a:pt x="1952450" y="343545"/>
                  <a:pt x="1945155" y="324091"/>
                </a:cubicBezTo>
                <a:cubicBezTo>
                  <a:pt x="1940871" y="312667"/>
                  <a:pt x="1939036" y="300280"/>
                  <a:pt x="1933580" y="289367"/>
                </a:cubicBezTo>
                <a:cubicBezTo>
                  <a:pt x="1888704" y="199616"/>
                  <a:pt x="1927950" y="307199"/>
                  <a:pt x="1898856" y="219919"/>
                </a:cubicBezTo>
                <a:cubicBezTo>
                  <a:pt x="1887281" y="235352"/>
                  <a:pt x="1864668" y="246934"/>
                  <a:pt x="1864132" y="266218"/>
                </a:cubicBezTo>
                <a:cubicBezTo>
                  <a:pt x="1858358" y="474090"/>
                  <a:pt x="1803772" y="572802"/>
                  <a:pt x="1922005" y="671331"/>
                </a:cubicBezTo>
                <a:cubicBezTo>
                  <a:pt x="1932692" y="680237"/>
                  <a:pt x="1944286" y="688260"/>
                  <a:pt x="1956729" y="694481"/>
                </a:cubicBezTo>
                <a:cubicBezTo>
                  <a:pt x="1967642" y="699937"/>
                  <a:pt x="1979878" y="702197"/>
                  <a:pt x="1991453" y="706055"/>
                </a:cubicBezTo>
                <a:cubicBezTo>
                  <a:pt x="2087812" y="689996"/>
                  <a:pt x="2044306" y="711076"/>
                  <a:pt x="2118775" y="636607"/>
                </a:cubicBezTo>
                <a:lnTo>
                  <a:pt x="2118775" y="636607"/>
                </a:lnTo>
                <a:lnTo>
                  <a:pt x="2188223" y="613458"/>
                </a:lnTo>
                <a:cubicBezTo>
                  <a:pt x="2601250" y="633127"/>
                  <a:pt x="2352534" y="566659"/>
                  <a:pt x="2454441" y="648182"/>
                </a:cubicBezTo>
                <a:cubicBezTo>
                  <a:pt x="2465304" y="656872"/>
                  <a:pt x="2477590" y="663615"/>
                  <a:pt x="2489165" y="671331"/>
                </a:cubicBezTo>
                <a:cubicBezTo>
                  <a:pt x="2489333" y="671205"/>
                  <a:pt x="2552511" y="616194"/>
                  <a:pt x="2570188" y="625033"/>
                </a:cubicBezTo>
                <a:cubicBezTo>
                  <a:pt x="2581101" y="630489"/>
                  <a:pt x="2577904" y="648182"/>
                  <a:pt x="2581762" y="659757"/>
                </a:cubicBezTo>
                <a:cubicBezTo>
                  <a:pt x="2574046" y="671332"/>
                  <a:pt x="2563497" y="681456"/>
                  <a:pt x="2558613" y="694481"/>
                </a:cubicBezTo>
                <a:cubicBezTo>
                  <a:pt x="2551705" y="712901"/>
                  <a:pt x="2555836" y="734758"/>
                  <a:pt x="2547038" y="752354"/>
                </a:cubicBezTo>
                <a:cubicBezTo>
                  <a:pt x="2532546" y="781337"/>
                  <a:pt x="2500380" y="791236"/>
                  <a:pt x="2477590" y="810228"/>
                </a:cubicBezTo>
                <a:cubicBezTo>
                  <a:pt x="2465015" y="820707"/>
                  <a:pt x="2455294" y="834299"/>
                  <a:pt x="2442866" y="844952"/>
                </a:cubicBezTo>
                <a:cubicBezTo>
                  <a:pt x="2428219" y="857507"/>
                  <a:pt x="2410208" y="866035"/>
                  <a:pt x="2396567" y="879676"/>
                </a:cubicBezTo>
                <a:cubicBezTo>
                  <a:pt x="2382926" y="893317"/>
                  <a:pt x="2378778" y="916736"/>
                  <a:pt x="2361843" y="925974"/>
                </a:cubicBezTo>
                <a:cubicBezTo>
                  <a:pt x="2333912" y="941209"/>
                  <a:pt x="2299429" y="939063"/>
                  <a:pt x="2269246" y="949124"/>
                </a:cubicBezTo>
                <a:cubicBezTo>
                  <a:pt x="2201377" y="971748"/>
                  <a:pt x="2246648" y="959352"/>
                  <a:pt x="2130350" y="972273"/>
                </a:cubicBezTo>
                <a:cubicBezTo>
                  <a:pt x="2053185" y="968415"/>
                  <a:pt x="1975827" y="967392"/>
                  <a:pt x="1898856" y="960699"/>
                </a:cubicBezTo>
                <a:cubicBezTo>
                  <a:pt x="1886701" y="959642"/>
                  <a:pt x="1873659" y="956746"/>
                  <a:pt x="1864132" y="949124"/>
                </a:cubicBezTo>
                <a:cubicBezTo>
                  <a:pt x="1736060" y="846666"/>
                  <a:pt x="1831617" y="884271"/>
                  <a:pt x="1748385" y="856526"/>
                </a:cubicBezTo>
                <a:cubicBezTo>
                  <a:pt x="1597072" y="743042"/>
                  <a:pt x="1785838" y="883278"/>
                  <a:pt x="1667362" y="798653"/>
                </a:cubicBezTo>
                <a:cubicBezTo>
                  <a:pt x="1651664" y="787440"/>
                  <a:pt x="1637812" y="773500"/>
                  <a:pt x="1621063" y="763929"/>
                </a:cubicBezTo>
                <a:cubicBezTo>
                  <a:pt x="1610470" y="757876"/>
                  <a:pt x="1597914" y="756212"/>
                  <a:pt x="1586339" y="752354"/>
                </a:cubicBezTo>
                <a:cubicBezTo>
                  <a:pt x="1568320" y="734335"/>
                  <a:pt x="1528466" y="701802"/>
                  <a:pt x="1528466" y="671331"/>
                </a:cubicBezTo>
                <a:cubicBezTo>
                  <a:pt x="1528466" y="640862"/>
                  <a:pt x="1568321" y="608327"/>
                  <a:pt x="1586339" y="590309"/>
                </a:cubicBezTo>
                <a:cubicBezTo>
                  <a:pt x="1613862" y="507742"/>
                  <a:pt x="1574835" y="607566"/>
                  <a:pt x="1632638" y="520861"/>
                </a:cubicBezTo>
                <a:cubicBezTo>
                  <a:pt x="1644015" y="503796"/>
                  <a:pt x="1648071" y="455272"/>
                  <a:pt x="1655788" y="439838"/>
                </a:cubicBezTo>
                <a:cubicBezTo>
                  <a:pt x="1660668" y="430077"/>
                  <a:pt x="1671221" y="424405"/>
                  <a:pt x="1678937" y="416688"/>
                </a:cubicBezTo>
                <a:cubicBezTo>
                  <a:pt x="1682795" y="405113"/>
                  <a:pt x="1684459" y="392557"/>
                  <a:pt x="1690512" y="381964"/>
                </a:cubicBezTo>
                <a:cubicBezTo>
                  <a:pt x="1708853" y="349867"/>
                  <a:pt x="1724567" y="336335"/>
                  <a:pt x="1748385" y="312516"/>
                </a:cubicBezTo>
                <a:cubicBezTo>
                  <a:pt x="1762526" y="241814"/>
                  <a:pt x="1774288" y="211504"/>
                  <a:pt x="1748385" y="127321"/>
                </a:cubicBezTo>
                <a:cubicBezTo>
                  <a:pt x="1744294" y="114025"/>
                  <a:pt x="1725236" y="111888"/>
                  <a:pt x="1713661" y="104172"/>
                </a:cubicBezTo>
                <a:cubicBezTo>
                  <a:pt x="1676306" y="216233"/>
                  <a:pt x="1711224" y="101123"/>
                  <a:pt x="1690512" y="370390"/>
                </a:cubicBezTo>
                <a:cubicBezTo>
                  <a:pt x="1688712" y="393790"/>
                  <a:pt x="1690334" y="419323"/>
                  <a:pt x="1678937" y="439838"/>
                </a:cubicBezTo>
                <a:cubicBezTo>
                  <a:pt x="1663010" y="468505"/>
                  <a:pt x="1625557" y="476922"/>
                  <a:pt x="1597914" y="486136"/>
                </a:cubicBezTo>
                <a:cubicBezTo>
                  <a:pt x="1586339" y="493853"/>
                  <a:pt x="1573027" y="499449"/>
                  <a:pt x="1563190" y="509286"/>
                </a:cubicBezTo>
                <a:cubicBezTo>
                  <a:pt x="1540753" y="531723"/>
                  <a:pt x="1537880" y="550493"/>
                  <a:pt x="1528466" y="578734"/>
                </a:cubicBezTo>
                <a:cubicBezTo>
                  <a:pt x="1532324" y="601883"/>
                  <a:pt x="1532620" y="625918"/>
                  <a:pt x="1540041" y="648182"/>
                </a:cubicBezTo>
                <a:cubicBezTo>
                  <a:pt x="1544440" y="661379"/>
                  <a:pt x="1555817" y="671109"/>
                  <a:pt x="1563190" y="682906"/>
                </a:cubicBezTo>
                <a:cubicBezTo>
                  <a:pt x="1575113" y="701984"/>
                  <a:pt x="1583860" y="723213"/>
                  <a:pt x="1597914" y="740780"/>
                </a:cubicBezTo>
                <a:cubicBezTo>
                  <a:pt x="1614957" y="762083"/>
                  <a:pt x="1655788" y="798653"/>
                  <a:pt x="1655788" y="798653"/>
                </a:cubicBezTo>
                <a:cubicBezTo>
                  <a:pt x="1648071" y="810228"/>
                  <a:pt x="1643325" y="824471"/>
                  <a:pt x="1632638" y="833377"/>
                </a:cubicBezTo>
                <a:cubicBezTo>
                  <a:pt x="1579404" y="877738"/>
                  <a:pt x="1581649" y="836504"/>
                  <a:pt x="1516891" y="879676"/>
                </a:cubicBezTo>
                <a:cubicBezTo>
                  <a:pt x="1437291" y="932742"/>
                  <a:pt x="1473837" y="917176"/>
                  <a:pt x="1412719" y="937549"/>
                </a:cubicBezTo>
                <a:cubicBezTo>
                  <a:pt x="1322736" y="1005036"/>
                  <a:pt x="1311827" y="1029533"/>
                  <a:pt x="1134927" y="949124"/>
                </a:cubicBezTo>
                <a:cubicBezTo>
                  <a:pt x="1105963" y="935958"/>
                  <a:pt x="1111777" y="856526"/>
                  <a:pt x="1111777" y="856526"/>
                </a:cubicBezTo>
                <a:cubicBezTo>
                  <a:pt x="1115635" y="790936"/>
                  <a:pt x="1117123" y="725164"/>
                  <a:pt x="1123352" y="659757"/>
                </a:cubicBezTo>
                <a:cubicBezTo>
                  <a:pt x="1124860" y="643921"/>
                  <a:pt x="1127034" y="627270"/>
                  <a:pt x="1134927" y="613458"/>
                </a:cubicBezTo>
                <a:cubicBezTo>
                  <a:pt x="1143048" y="599246"/>
                  <a:pt x="1158076" y="590309"/>
                  <a:pt x="1169651" y="578734"/>
                </a:cubicBezTo>
                <a:cubicBezTo>
                  <a:pt x="1193741" y="482377"/>
                  <a:pt x="1164409" y="577644"/>
                  <a:pt x="1204375" y="497711"/>
                </a:cubicBezTo>
                <a:cubicBezTo>
                  <a:pt x="1209831" y="486798"/>
                  <a:pt x="1208328" y="472514"/>
                  <a:pt x="1215950" y="462987"/>
                </a:cubicBezTo>
                <a:cubicBezTo>
                  <a:pt x="1224640" y="452124"/>
                  <a:pt x="1239099" y="447554"/>
                  <a:pt x="1250674" y="439838"/>
                </a:cubicBezTo>
                <a:cubicBezTo>
                  <a:pt x="1285979" y="333922"/>
                  <a:pt x="1288674" y="360344"/>
                  <a:pt x="1250674" y="208344"/>
                </a:cubicBezTo>
                <a:cubicBezTo>
                  <a:pt x="1248027" y="197757"/>
                  <a:pt x="1235241" y="192911"/>
                  <a:pt x="1227524" y="185195"/>
                </a:cubicBezTo>
                <a:cubicBezTo>
                  <a:pt x="1219808" y="169762"/>
                  <a:pt x="1220395" y="145304"/>
                  <a:pt x="1204375" y="138896"/>
                </a:cubicBezTo>
                <a:cubicBezTo>
                  <a:pt x="1173578" y="126577"/>
                  <a:pt x="1161702" y="185891"/>
                  <a:pt x="1158076" y="196769"/>
                </a:cubicBezTo>
                <a:cubicBezTo>
                  <a:pt x="1154218" y="231493"/>
                  <a:pt x="1150583" y="266243"/>
                  <a:pt x="1146501" y="300942"/>
                </a:cubicBezTo>
                <a:cubicBezTo>
                  <a:pt x="1142867" y="331835"/>
                  <a:pt x="1146479" y="364658"/>
                  <a:pt x="1134927" y="393539"/>
                </a:cubicBezTo>
                <a:cubicBezTo>
                  <a:pt x="1129761" y="406455"/>
                  <a:pt x="1111778" y="408972"/>
                  <a:pt x="1100203" y="416688"/>
                </a:cubicBezTo>
                <a:cubicBezTo>
                  <a:pt x="1092486" y="428263"/>
                  <a:pt x="1083274" y="438969"/>
                  <a:pt x="1077053" y="451412"/>
                </a:cubicBezTo>
                <a:cubicBezTo>
                  <a:pt x="1071597" y="462325"/>
                  <a:pt x="1071756" y="475674"/>
                  <a:pt x="1065479" y="486136"/>
                </a:cubicBezTo>
                <a:cubicBezTo>
                  <a:pt x="1054483" y="504462"/>
                  <a:pt x="1023377" y="521920"/>
                  <a:pt x="1007605" y="532435"/>
                </a:cubicBezTo>
                <a:cubicBezTo>
                  <a:pt x="945450" y="408123"/>
                  <a:pt x="998114" y="529047"/>
                  <a:pt x="972881" y="243068"/>
                </a:cubicBezTo>
                <a:cubicBezTo>
                  <a:pt x="968421" y="192517"/>
                  <a:pt x="979228" y="133892"/>
                  <a:pt x="949732" y="92597"/>
                </a:cubicBezTo>
                <a:cubicBezTo>
                  <a:pt x="931652" y="67285"/>
                  <a:pt x="888000" y="84881"/>
                  <a:pt x="857134" y="81023"/>
                </a:cubicBezTo>
                <a:cubicBezTo>
                  <a:pt x="845744" y="75328"/>
                  <a:pt x="787017" y="48355"/>
                  <a:pt x="776112" y="34724"/>
                </a:cubicBezTo>
                <a:cubicBezTo>
                  <a:pt x="768490" y="25197"/>
                  <a:pt x="768395" y="11575"/>
                  <a:pt x="764537" y="0"/>
                </a:cubicBezTo>
                <a:cubicBezTo>
                  <a:pt x="764910" y="3730"/>
                  <a:pt x="771953" y="130579"/>
                  <a:pt x="787686" y="162045"/>
                </a:cubicBezTo>
                <a:cubicBezTo>
                  <a:pt x="798823" y="184319"/>
                  <a:pt x="823559" y="192369"/>
                  <a:pt x="845560" y="196769"/>
                </a:cubicBezTo>
                <a:cubicBezTo>
                  <a:pt x="872312" y="202119"/>
                  <a:pt x="899575" y="204486"/>
                  <a:pt x="926582" y="208344"/>
                </a:cubicBezTo>
                <a:cubicBezTo>
                  <a:pt x="915007" y="216060"/>
                  <a:pt x="905354" y="228119"/>
                  <a:pt x="891858" y="231493"/>
                </a:cubicBezTo>
                <a:cubicBezTo>
                  <a:pt x="857963" y="239967"/>
                  <a:pt x="822317" y="238450"/>
                  <a:pt x="787686" y="243068"/>
                </a:cubicBezTo>
                <a:cubicBezTo>
                  <a:pt x="764423" y="246170"/>
                  <a:pt x="741006" y="248951"/>
                  <a:pt x="718238" y="254643"/>
                </a:cubicBezTo>
                <a:cubicBezTo>
                  <a:pt x="694565" y="260561"/>
                  <a:pt x="648790" y="277792"/>
                  <a:pt x="648790" y="277792"/>
                </a:cubicBezTo>
                <a:cubicBezTo>
                  <a:pt x="610208" y="273934"/>
                  <a:pt x="570660" y="275622"/>
                  <a:pt x="533043" y="266218"/>
                </a:cubicBezTo>
                <a:cubicBezTo>
                  <a:pt x="522456" y="263571"/>
                  <a:pt x="514774" y="233307"/>
                  <a:pt x="509894" y="243068"/>
                </a:cubicBezTo>
                <a:cubicBezTo>
                  <a:pt x="490199" y="282461"/>
                  <a:pt x="538528" y="298384"/>
                  <a:pt x="556193" y="312516"/>
                </a:cubicBezTo>
                <a:cubicBezTo>
                  <a:pt x="564714" y="319333"/>
                  <a:pt x="569581" y="330786"/>
                  <a:pt x="579342" y="335666"/>
                </a:cubicBezTo>
                <a:cubicBezTo>
                  <a:pt x="593570" y="342780"/>
                  <a:pt x="610208" y="343382"/>
                  <a:pt x="625641" y="347240"/>
                </a:cubicBezTo>
                <a:cubicBezTo>
                  <a:pt x="637216" y="354957"/>
                  <a:pt x="647579" y="364910"/>
                  <a:pt x="660365" y="370390"/>
                </a:cubicBezTo>
                <a:cubicBezTo>
                  <a:pt x="682337" y="379807"/>
                  <a:pt x="760452" y="390929"/>
                  <a:pt x="776112" y="393539"/>
                </a:cubicBezTo>
                <a:cubicBezTo>
                  <a:pt x="787687" y="401255"/>
                  <a:pt x="797281" y="413560"/>
                  <a:pt x="810836" y="416688"/>
                </a:cubicBezTo>
                <a:cubicBezTo>
                  <a:pt x="848617" y="425407"/>
                  <a:pt x="907572" y="394468"/>
                  <a:pt x="926582" y="428263"/>
                </a:cubicBezTo>
                <a:cubicBezTo>
                  <a:pt x="955018" y="478816"/>
                  <a:pt x="924543" y="544670"/>
                  <a:pt x="915008" y="601883"/>
                </a:cubicBezTo>
                <a:cubicBezTo>
                  <a:pt x="912721" y="615605"/>
                  <a:pt x="903936" y="629705"/>
                  <a:pt x="891858" y="636607"/>
                </a:cubicBezTo>
                <a:cubicBezTo>
                  <a:pt x="874777" y="646368"/>
                  <a:pt x="853276" y="644324"/>
                  <a:pt x="833985" y="648182"/>
                </a:cubicBezTo>
                <a:cubicBezTo>
                  <a:pt x="779970" y="644324"/>
                  <a:pt x="724652" y="649010"/>
                  <a:pt x="671939" y="636607"/>
                </a:cubicBezTo>
                <a:cubicBezTo>
                  <a:pt x="656005" y="632858"/>
                  <a:pt x="650535" y="611397"/>
                  <a:pt x="637215" y="601883"/>
                </a:cubicBezTo>
                <a:cubicBezTo>
                  <a:pt x="612186" y="584005"/>
                  <a:pt x="584529" y="576605"/>
                  <a:pt x="556193" y="567159"/>
                </a:cubicBezTo>
                <a:cubicBezTo>
                  <a:pt x="544618" y="555584"/>
                  <a:pt x="534390" y="542485"/>
                  <a:pt x="521469" y="532435"/>
                </a:cubicBezTo>
                <a:cubicBezTo>
                  <a:pt x="499507" y="515354"/>
                  <a:pt x="471693" y="505809"/>
                  <a:pt x="452020" y="486136"/>
                </a:cubicBezTo>
                <a:cubicBezTo>
                  <a:pt x="421154" y="455270"/>
                  <a:pt x="395743" y="417752"/>
                  <a:pt x="359423" y="393539"/>
                </a:cubicBezTo>
                <a:cubicBezTo>
                  <a:pt x="347848" y="385823"/>
                  <a:pt x="337800" y="375069"/>
                  <a:pt x="324699" y="370390"/>
                </a:cubicBezTo>
                <a:cubicBezTo>
                  <a:pt x="283271" y="355594"/>
                  <a:pt x="239818" y="347241"/>
                  <a:pt x="197377" y="335666"/>
                </a:cubicBezTo>
                <a:cubicBezTo>
                  <a:pt x="173557" y="311845"/>
                  <a:pt x="160032" y="296136"/>
                  <a:pt x="127929" y="277792"/>
                </a:cubicBezTo>
                <a:cubicBezTo>
                  <a:pt x="117336" y="271739"/>
                  <a:pt x="104780" y="270076"/>
                  <a:pt x="93205" y="266218"/>
                </a:cubicBezTo>
                <a:cubicBezTo>
                  <a:pt x="25632" y="279732"/>
                  <a:pt x="0" y="264849"/>
                  <a:pt x="46907" y="370390"/>
                </a:cubicBezTo>
                <a:cubicBezTo>
                  <a:pt x="51862" y="381539"/>
                  <a:pt x="69900" y="378612"/>
                  <a:pt x="81631" y="381964"/>
                </a:cubicBezTo>
                <a:cubicBezTo>
                  <a:pt x="164810" y="405729"/>
                  <a:pt x="90322" y="381244"/>
                  <a:pt x="185803" y="405114"/>
                </a:cubicBezTo>
                <a:cubicBezTo>
                  <a:pt x="197639" y="408073"/>
                  <a:pt x="208952" y="412830"/>
                  <a:pt x="220527" y="416688"/>
                </a:cubicBezTo>
                <a:cubicBezTo>
                  <a:pt x="277624" y="473785"/>
                  <a:pt x="265963" y="452363"/>
                  <a:pt x="301550" y="532435"/>
                </a:cubicBezTo>
                <a:cubicBezTo>
                  <a:pt x="313634" y="559624"/>
                  <a:pt x="310790" y="580646"/>
                  <a:pt x="336274" y="601883"/>
                </a:cubicBezTo>
                <a:cubicBezTo>
                  <a:pt x="378955" y="637451"/>
                  <a:pt x="454152" y="633459"/>
                  <a:pt x="498319" y="648182"/>
                </a:cubicBezTo>
                <a:cubicBezTo>
                  <a:pt x="548135" y="664788"/>
                  <a:pt x="521206" y="656798"/>
                  <a:pt x="579342" y="671331"/>
                </a:cubicBezTo>
                <a:cubicBezTo>
                  <a:pt x="587058" y="679048"/>
                  <a:pt x="596876" y="685123"/>
                  <a:pt x="602491" y="694481"/>
                </a:cubicBezTo>
                <a:cubicBezTo>
                  <a:pt x="641230" y="759048"/>
                  <a:pt x="581342" y="700075"/>
                  <a:pt x="637215" y="763929"/>
                </a:cubicBezTo>
                <a:cubicBezTo>
                  <a:pt x="655180" y="784461"/>
                  <a:pt x="695089" y="821802"/>
                  <a:pt x="695089" y="821802"/>
                </a:cubicBezTo>
                <a:cubicBezTo>
                  <a:pt x="703577" y="847266"/>
                  <a:pt x="732126" y="909770"/>
                  <a:pt x="683514" y="925974"/>
                </a:cubicBezTo>
                <a:lnTo>
                  <a:pt x="648790" y="937549"/>
                </a:lnTo>
                <a:cubicBezTo>
                  <a:pt x="633357" y="952982"/>
                  <a:pt x="587058" y="968415"/>
                  <a:pt x="602491" y="983848"/>
                </a:cubicBezTo>
                <a:cubicBezTo>
                  <a:pt x="610208" y="991564"/>
                  <a:pt x="615880" y="1002117"/>
                  <a:pt x="625641" y="1006997"/>
                </a:cubicBezTo>
                <a:cubicBezTo>
                  <a:pt x="639869" y="1014111"/>
                  <a:pt x="656340" y="1015452"/>
                  <a:pt x="671939" y="1018572"/>
                </a:cubicBezTo>
                <a:cubicBezTo>
                  <a:pt x="727571" y="1029699"/>
                  <a:pt x="777080" y="1034608"/>
                  <a:pt x="833985" y="1041721"/>
                </a:cubicBezTo>
                <a:cubicBezTo>
                  <a:pt x="845560" y="1045579"/>
                  <a:pt x="857495" y="1048490"/>
                  <a:pt x="868709" y="1053296"/>
                </a:cubicBezTo>
                <a:cubicBezTo>
                  <a:pt x="915322" y="1073273"/>
                  <a:pt x="911098" y="1081744"/>
                  <a:pt x="961307" y="1088020"/>
                </a:cubicBezTo>
                <a:cubicBezTo>
                  <a:pt x="1007407" y="1093783"/>
                  <a:pt x="1053904" y="1095737"/>
                  <a:pt x="1100203" y="1099595"/>
                </a:cubicBezTo>
                <a:cubicBezTo>
                  <a:pt x="1111778" y="1107311"/>
                  <a:pt x="1122485" y="1116523"/>
                  <a:pt x="1134927" y="1122744"/>
                </a:cubicBezTo>
                <a:cubicBezTo>
                  <a:pt x="1145840" y="1128200"/>
                  <a:pt x="1160124" y="1126697"/>
                  <a:pt x="1169651" y="1134319"/>
                </a:cubicBezTo>
                <a:cubicBezTo>
                  <a:pt x="1180514" y="1143009"/>
                  <a:pt x="1185084" y="1157468"/>
                  <a:pt x="1192800" y="1169043"/>
                </a:cubicBezTo>
                <a:cubicBezTo>
                  <a:pt x="1188942" y="1223058"/>
                  <a:pt x="1187553" y="1277306"/>
                  <a:pt x="1181226" y="1331088"/>
                </a:cubicBezTo>
                <a:cubicBezTo>
                  <a:pt x="1179800" y="1343205"/>
                  <a:pt x="1168715" y="1353647"/>
                  <a:pt x="1169651" y="1365812"/>
                </a:cubicBezTo>
                <a:cubicBezTo>
                  <a:pt x="1180030" y="1500748"/>
                  <a:pt x="1166896" y="1507461"/>
                  <a:pt x="1204375" y="1469985"/>
                </a:cubicBezTo>
              </a:path>
            </a:pathLst>
          </a:cu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Szabadkézi sokszög 9"/>
          <p:cNvSpPr/>
          <p:nvPr/>
        </p:nvSpPr>
        <p:spPr>
          <a:xfrm>
            <a:off x="2581109" y="3588152"/>
            <a:ext cx="1663258" cy="3382453"/>
          </a:xfrm>
          <a:custGeom>
            <a:avLst/>
            <a:gdLst>
              <a:gd name="connsiteX0" fmla="*/ 277838 w 1663258"/>
              <a:gd name="connsiteY0" fmla="*/ 0 h 3382453"/>
              <a:gd name="connsiteX1" fmla="*/ 266263 w 1663258"/>
              <a:gd name="connsiteY1" fmla="*/ 34724 h 3382453"/>
              <a:gd name="connsiteX2" fmla="*/ 243114 w 1663258"/>
              <a:gd name="connsiteY2" fmla="*/ 115747 h 3382453"/>
              <a:gd name="connsiteX3" fmla="*/ 219964 w 1663258"/>
              <a:gd name="connsiteY3" fmla="*/ 266218 h 3382453"/>
              <a:gd name="connsiteX4" fmla="*/ 196815 w 1663258"/>
              <a:gd name="connsiteY4" fmla="*/ 300942 h 3382453"/>
              <a:gd name="connsiteX5" fmla="*/ 185240 w 1663258"/>
              <a:gd name="connsiteY5" fmla="*/ 335666 h 3382453"/>
              <a:gd name="connsiteX6" fmla="*/ 162091 w 1663258"/>
              <a:gd name="connsiteY6" fmla="*/ 370390 h 3382453"/>
              <a:gd name="connsiteX7" fmla="*/ 150516 w 1663258"/>
              <a:gd name="connsiteY7" fmla="*/ 405114 h 3382453"/>
              <a:gd name="connsiteX8" fmla="*/ 127367 w 1663258"/>
              <a:gd name="connsiteY8" fmla="*/ 451413 h 3382453"/>
              <a:gd name="connsiteX9" fmla="*/ 115792 w 1663258"/>
              <a:gd name="connsiteY9" fmla="*/ 520861 h 3382453"/>
              <a:gd name="connsiteX10" fmla="*/ 92643 w 1663258"/>
              <a:gd name="connsiteY10" fmla="*/ 694481 h 3382453"/>
              <a:gd name="connsiteX11" fmla="*/ 127367 w 1663258"/>
              <a:gd name="connsiteY11" fmla="*/ 1296364 h 3382453"/>
              <a:gd name="connsiteX12" fmla="*/ 150516 w 1663258"/>
              <a:gd name="connsiteY12" fmla="*/ 1319514 h 3382453"/>
              <a:gd name="connsiteX13" fmla="*/ 196815 w 1663258"/>
              <a:gd name="connsiteY13" fmla="*/ 1412111 h 3382453"/>
              <a:gd name="connsiteX14" fmla="*/ 208390 w 1663258"/>
              <a:gd name="connsiteY14" fmla="*/ 1458410 h 3382453"/>
              <a:gd name="connsiteX15" fmla="*/ 243114 w 1663258"/>
              <a:gd name="connsiteY15" fmla="*/ 1493134 h 3382453"/>
              <a:gd name="connsiteX16" fmla="*/ 266263 w 1663258"/>
              <a:gd name="connsiteY16" fmla="*/ 1527858 h 3382453"/>
              <a:gd name="connsiteX17" fmla="*/ 277838 w 1663258"/>
              <a:gd name="connsiteY17" fmla="*/ 1562582 h 3382453"/>
              <a:gd name="connsiteX18" fmla="*/ 300987 w 1663258"/>
              <a:gd name="connsiteY18" fmla="*/ 1597306 h 3382453"/>
              <a:gd name="connsiteX19" fmla="*/ 312562 w 1663258"/>
              <a:gd name="connsiteY19" fmla="*/ 1632030 h 3382453"/>
              <a:gd name="connsiteX20" fmla="*/ 358861 w 1663258"/>
              <a:gd name="connsiteY20" fmla="*/ 1701478 h 3382453"/>
              <a:gd name="connsiteX21" fmla="*/ 382010 w 1663258"/>
              <a:gd name="connsiteY21" fmla="*/ 1736202 h 3382453"/>
              <a:gd name="connsiteX22" fmla="*/ 405159 w 1663258"/>
              <a:gd name="connsiteY22" fmla="*/ 1759352 h 3382453"/>
              <a:gd name="connsiteX23" fmla="*/ 463033 w 1663258"/>
              <a:gd name="connsiteY23" fmla="*/ 1840375 h 3382453"/>
              <a:gd name="connsiteX24" fmla="*/ 532481 w 1663258"/>
              <a:gd name="connsiteY24" fmla="*/ 1909823 h 3382453"/>
              <a:gd name="connsiteX25" fmla="*/ 613504 w 1663258"/>
              <a:gd name="connsiteY25" fmla="*/ 1956121 h 3382453"/>
              <a:gd name="connsiteX26" fmla="*/ 671377 w 1663258"/>
              <a:gd name="connsiteY26" fmla="*/ 2025570 h 3382453"/>
              <a:gd name="connsiteX27" fmla="*/ 706101 w 1663258"/>
              <a:gd name="connsiteY27" fmla="*/ 2106592 h 3382453"/>
              <a:gd name="connsiteX28" fmla="*/ 752400 w 1663258"/>
              <a:gd name="connsiteY28" fmla="*/ 2152891 h 3382453"/>
              <a:gd name="connsiteX29" fmla="*/ 844997 w 1663258"/>
              <a:gd name="connsiteY29" fmla="*/ 2257063 h 3382453"/>
              <a:gd name="connsiteX30" fmla="*/ 879721 w 1663258"/>
              <a:gd name="connsiteY30" fmla="*/ 2280213 h 3382453"/>
              <a:gd name="connsiteX31" fmla="*/ 926020 w 1663258"/>
              <a:gd name="connsiteY31" fmla="*/ 2314937 h 3382453"/>
              <a:gd name="connsiteX32" fmla="*/ 1030192 w 1663258"/>
              <a:gd name="connsiteY32" fmla="*/ 2361235 h 3382453"/>
              <a:gd name="connsiteX33" fmla="*/ 1053342 w 1663258"/>
              <a:gd name="connsiteY33" fmla="*/ 2384385 h 3382453"/>
              <a:gd name="connsiteX34" fmla="*/ 1099640 w 1663258"/>
              <a:gd name="connsiteY34" fmla="*/ 2419109 h 3382453"/>
              <a:gd name="connsiteX35" fmla="*/ 1134364 w 1663258"/>
              <a:gd name="connsiteY35" fmla="*/ 2442258 h 3382453"/>
              <a:gd name="connsiteX36" fmla="*/ 1169088 w 1663258"/>
              <a:gd name="connsiteY36" fmla="*/ 2476982 h 3382453"/>
              <a:gd name="connsiteX37" fmla="*/ 1192238 w 1663258"/>
              <a:gd name="connsiteY37" fmla="*/ 2511706 h 3382453"/>
              <a:gd name="connsiteX38" fmla="*/ 1261686 w 1663258"/>
              <a:gd name="connsiteY38" fmla="*/ 2592729 h 3382453"/>
              <a:gd name="connsiteX39" fmla="*/ 1273261 w 1663258"/>
              <a:gd name="connsiteY39" fmla="*/ 2696901 h 3382453"/>
              <a:gd name="connsiteX40" fmla="*/ 1284835 w 1663258"/>
              <a:gd name="connsiteY40" fmla="*/ 2731625 h 3382453"/>
              <a:gd name="connsiteX41" fmla="*/ 1296410 w 1663258"/>
              <a:gd name="connsiteY41" fmla="*/ 2777924 h 3382453"/>
              <a:gd name="connsiteX42" fmla="*/ 1284835 w 1663258"/>
              <a:gd name="connsiteY42" fmla="*/ 3067291 h 3382453"/>
              <a:gd name="connsiteX43" fmla="*/ 1273261 w 1663258"/>
              <a:gd name="connsiteY43" fmla="*/ 3102015 h 3382453"/>
              <a:gd name="connsiteX44" fmla="*/ 1250111 w 1663258"/>
              <a:gd name="connsiteY44" fmla="*/ 3287210 h 3382453"/>
              <a:gd name="connsiteX45" fmla="*/ 1261686 w 1663258"/>
              <a:gd name="connsiteY45" fmla="*/ 3321934 h 3382453"/>
              <a:gd name="connsiteX46" fmla="*/ 1307985 w 1663258"/>
              <a:gd name="connsiteY46" fmla="*/ 3252486 h 3382453"/>
              <a:gd name="connsiteX47" fmla="*/ 1527904 w 1663258"/>
              <a:gd name="connsiteY47" fmla="*/ 3264061 h 3382453"/>
              <a:gd name="connsiteX48" fmla="*/ 1632076 w 1663258"/>
              <a:gd name="connsiteY48" fmla="*/ 3275635 h 3382453"/>
              <a:gd name="connsiteX49" fmla="*/ 1620501 w 1663258"/>
              <a:gd name="connsiteY49" fmla="*/ 3206187 h 3382453"/>
              <a:gd name="connsiteX50" fmla="*/ 1608926 w 1663258"/>
              <a:gd name="connsiteY50" fmla="*/ 3125164 h 3382453"/>
              <a:gd name="connsiteX51" fmla="*/ 1597352 w 1663258"/>
              <a:gd name="connsiteY51" fmla="*/ 3090440 h 3382453"/>
              <a:gd name="connsiteX52" fmla="*/ 1585777 w 1663258"/>
              <a:gd name="connsiteY52" fmla="*/ 3044142 h 3382453"/>
              <a:gd name="connsiteX53" fmla="*/ 1562628 w 1663258"/>
              <a:gd name="connsiteY53" fmla="*/ 3009418 h 3382453"/>
              <a:gd name="connsiteX54" fmla="*/ 1527904 w 1663258"/>
              <a:gd name="connsiteY54" fmla="*/ 2951544 h 3382453"/>
              <a:gd name="connsiteX55" fmla="*/ 1516329 w 1663258"/>
              <a:gd name="connsiteY55" fmla="*/ 2777924 h 3382453"/>
              <a:gd name="connsiteX56" fmla="*/ 1493180 w 1663258"/>
              <a:gd name="connsiteY56" fmla="*/ 2720051 h 3382453"/>
              <a:gd name="connsiteX57" fmla="*/ 1481605 w 1663258"/>
              <a:gd name="connsiteY57" fmla="*/ 2685326 h 3382453"/>
              <a:gd name="connsiteX58" fmla="*/ 1423732 w 1663258"/>
              <a:gd name="connsiteY58" fmla="*/ 2604304 h 3382453"/>
              <a:gd name="connsiteX59" fmla="*/ 1389007 w 1663258"/>
              <a:gd name="connsiteY59" fmla="*/ 2534856 h 3382453"/>
              <a:gd name="connsiteX60" fmla="*/ 1331134 w 1663258"/>
              <a:gd name="connsiteY60" fmla="*/ 2465407 h 3382453"/>
              <a:gd name="connsiteX61" fmla="*/ 1307985 w 1663258"/>
              <a:gd name="connsiteY61" fmla="*/ 2419109 h 3382453"/>
              <a:gd name="connsiteX62" fmla="*/ 1296410 w 1663258"/>
              <a:gd name="connsiteY62" fmla="*/ 2384385 h 3382453"/>
              <a:gd name="connsiteX63" fmla="*/ 1203813 w 1663258"/>
              <a:gd name="connsiteY63" fmla="*/ 2280213 h 3382453"/>
              <a:gd name="connsiteX64" fmla="*/ 1180663 w 1663258"/>
              <a:gd name="connsiteY64" fmla="*/ 2222339 h 3382453"/>
              <a:gd name="connsiteX65" fmla="*/ 1145939 w 1663258"/>
              <a:gd name="connsiteY65" fmla="*/ 2187615 h 3382453"/>
              <a:gd name="connsiteX66" fmla="*/ 1122790 w 1663258"/>
              <a:gd name="connsiteY66" fmla="*/ 2152891 h 3382453"/>
              <a:gd name="connsiteX67" fmla="*/ 1041767 w 1663258"/>
              <a:gd name="connsiteY67" fmla="*/ 2083443 h 3382453"/>
              <a:gd name="connsiteX68" fmla="*/ 983894 w 1663258"/>
              <a:gd name="connsiteY68" fmla="*/ 2025570 h 3382453"/>
              <a:gd name="connsiteX69" fmla="*/ 914445 w 1663258"/>
              <a:gd name="connsiteY69" fmla="*/ 1979271 h 3382453"/>
              <a:gd name="connsiteX70" fmla="*/ 879721 w 1663258"/>
              <a:gd name="connsiteY70" fmla="*/ 1956121 h 3382453"/>
              <a:gd name="connsiteX71" fmla="*/ 798699 w 1663258"/>
              <a:gd name="connsiteY71" fmla="*/ 1875099 h 3382453"/>
              <a:gd name="connsiteX72" fmla="*/ 717676 w 1663258"/>
              <a:gd name="connsiteY72" fmla="*/ 1782501 h 3382453"/>
              <a:gd name="connsiteX73" fmla="*/ 636653 w 1663258"/>
              <a:gd name="connsiteY73" fmla="*/ 1713053 h 3382453"/>
              <a:gd name="connsiteX74" fmla="*/ 613504 w 1663258"/>
              <a:gd name="connsiteY74" fmla="*/ 1678329 h 3382453"/>
              <a:gd name="connsiteX75" fmla="*/ 578780 w 1663258"/>
              <a:gd name="connsiteY75" fmla="*/ 1632030 h 3382453"/>
              <a:gd name="connsiteX76" fmla="*/ 555630 w 1663258"/>
              <a:gd name="connsiteY76" fmla="*/ 1608881 h 3382453"/>
              <a:gd name="connsiteX77" fmla="*/ 520906 w 1663258"/>
              <a:gd name="connsiteY77" fmla="*/ 1562582 h 3382453"/>
              <a:gd name="connsiteX78" fmla="*/ 451458 w 1663258"/>
              <a:gd name="connsiteY78" fmla="*/ 1493134 h 3382453"/>
              <a:gd name="connsiteX79" fmla="*/ 405159 w 1663258"/>
              <a:gd name="connsiteY79" fmla="*/ 1388962 h 3382453"/>
              <a:gd name="connsiteX80" fmla="*/ 382010 w 1663258"/>
              <a:gd name="connsiteY80" fmla="*/ 1354238 h 3382453"/>
              <a:gd name="connsiteX81" fmla="*/ 370435 w 1663258"/>
              <a:gd name="connsiteY81" fmla="*/ 1307939 h 3382453"/>
              <a:gd name="connsiteX82" fmla="*/ 347286 w 1663258"/>
              <a:gd name="connsiteY82" fmla="*/ 1226916 h 3382453"/>
              <a:gd name="connsiteX83" fmla="*/ 358861 w 1663258"/>
              <a:gd name="connsiteY83" fmla="*/ 775504 h 3382453"/>
              <a:gd name="connsiteX84" fmla="*/ 370435 w 1663258"/>
              <a:gd name="connsiteY84" fmla="*/ 740780 h 3382453"/>
              <a:gd name="connsiteX85" fmla="*/ 393585 w 1663258"/>
              <a:gd name="connsiteY85" fmla="*/ 648182 h 3382453"/>
              <a:gd name="connsiteX86" fmla="*/ 405159 w 1663258"/>
              <a:gd name="connsiteY86" fmla="*/ 613458 h 3382453"/>
              <a:gd name="connsiteX87" fmla="*/ 416734 w 1663258"/>
              <a:gd name="connsiteY87" fmla="*/ 555585 h 3382453"/>
              <a:gd name="connsiteX88" fmla="*/ 439883 w 1663258"/>
              <a:gd name="connsiteY88" fmla="*/ 520861 h 3382453"/>
              <a:gd name="connsiteX89" fmla="*/ 451458 w 1663258"/>
              <a:gd name="connsiteY89" fmla="*/ 486137 h 3382453"/>
              <a:gd name="connsiteX90" fmla="*/ 474607 w 1663258"/>
              <a:gd name="connsiteY90" fmla="*/ 451413 h 3382453"/>
              <a:gd name="connsiteX91" fmla="*/ 486182 w 1663258"/>
              <a:gd name="connsiteY91" fmla="*/ 416689 h 3382453"/>
              <a:gd name="connsiteX92" fmla="*/ 509332 w 1663258"/>
              <a:gd name="connsiteY92" fmla="*/ 381964 h 3382453"/>
              <a:gd name="connsiteX93" fmla="*/ 555630 w 1663258"/>
              <a:gd name="connsiteY93" fmla="*/ 312516 h 3382453"/>
              <a:gd name="connsiteX94" fmla="*/ 590354 w 1663258"/>
              <a:gd name="connsiteY94" fmla="*/ 300942 h 3382453"/>
              <a:gd name="connsiteX95" fmla="*/ 601929 w 1663258"/>
              <a:gd name="connsiteY95" fmla="*/ 231494 h 3382453"/>
              <a:gd name="connsiteX96" fmla="*/ 636653 w 1663258"/>
              <a:gd name="connsiteY96" fmla="*/ 219919 h 3382453"/>
              <a:gd name="connsiteX97" fmla="*/ 682952 w 1663258"/>
              <a:gd name="connsiteY97" fmla="*/ 162045 h 3382453"/>
              <a:gd name="connsiteX98" fmla="*/ 729250 w 1663258"/>
              <a:gd name="connsiteY98" fmla="*/ 150471 h 3382453"/>
              <a:gd name="connsiteX99" fmla="*/ 787124 w 1663258"/>
              <a:gd name="connsiteY99" fmla="*/ 127321 h 3382453"/>
              <a:gd name="connsiteX100" fmla="*/ 868147 w 1663258"/>
              <a:gd name="connsiteY100" fmla="*/ 104172 h 3382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1663258" h="3382453">
                <a:moveTo>
                  <a:pt x="277838" y="0"/>
                </a:moveTo>
                <a:cubicBezTo>
                  <a:pt x="273980" y="11575"/>
                  <a:pt x="269615" y="22993"/>
                  <a:pt x="266263" y="34724"/>
                </a:cubicBezTo>
                <a:cubicBezTo>
                  <a:pt x="237187" y="136487"/>
                  <a:pt x="270871" y="32471"/>
                  <a:pt x="243114" y="115747"/>
                </a:cubicBezTo>
                <a:cubicBezTo>
                  <a:pt x="240790" y="136662"/>
                  <a:pt x="235001" y="231132"/>
                  <a:pt x="219964" y="266218"/>
                </a:cubicBezTo>
                <a:cubicBezTo>
                  <a:pt x="214484" y="279004"/>
                  <a:pt x="203036" y="288500"/>
                  <a:pt x="196815" y="300942"/>
                </a:cubicBezTo>
                <a:cubicBezTo>
                  <a:pt x="191359" y="311855"/>
                  <a:pt x="190696" y="324753"/>
                  <a:pt x="185240" y="335666"/>
                </a:cubicBezTo>
                <a:cubicBezTo>
                  <a:pt x="179019" y="348108"/>
                  <a:pt x="168312" y="357948"/>
                  <a:pt x="162091" y="370390"/>
                </a:cubicBezTo>
                <a:cubicBezTo>
                  <a:pt x="156635" y="381303"/>
                  <a:pt x="155322" y="393900"/>
                  <a:pt x="150516" y="405114"/>
                </a:cubicBezTo>
                <a:cubicBezTo>
                  <a:pt x="143719" y="420973"/>
                  <a:pt x="135083" y="435980"/>
                  <a:pt x="127367" y="451413"/>
                </a:cubicBezTo>
                <a:cubicBezTo>
                  <a:pt x="123509" y="474562"/>
                  <a:pt x="118534" y="497553"/>
                  <a:pt x="115792" y="520861"/>
                </a:cubicBezTo>
                <a:cubicBezTo>
                  <a:pt x="95547" y="692949"/>
                  <a:pt x="117253" y="596042"/>
                  <a:pt x="92643" y="694481"/>
                </a:cubicBezTo>
                <a:cubicBezTo>
                  <a:pt x="95390" y="829071"/>
                  <a:pt x="0" y="1137151"/>
                  <a:pt x="127367" y="1296364"/>
                </a:cubicBezTo>
                <a:cubicBezTo>
                  <a:pt x="134184" y="1304886"/>
                  <a:pt x="142800" y="1311797"/>
                  <a:pt x="150516" y="1319514"/>
                </a:cubicBezTo>
                <a:cubicBezTo>
                  <a:pt x="178939" y="1433203"/>
                  <a:pt x="137789" y="1294061"/>
                  <a:pt x="196815" y="1412111"/>
                </a:cubicBezTo>
                <a:cubicBezTo>
                  <a:pt x="203929" y="1426340"/>
                  <a:pt x="200497" y="1444598"/>
                  <a:pt x="208390" y="1458410"/>
                </a:cubicBezTo>
                <a:cubicBezTo>
                  <a:pt x="216511" y="1472622"/>
                  <a:pt x="232635" y="1480559"/>
                  <a:pt x="243114" y="1493134"/>
                </a:cubicBezTo>
                <a:cubicBezTo>
                  <a:pt x="252020" y="1503821"/>
                  <a:pt x="260042" y="1515416"/>
                  <a:pt x="266263" y="1527858"/>
                </a:cubicBezTo>
                <a:cubicBezTo>
                  <a:pt x="271719" y="1538771"/>
                  <a:pt x="272382" y="1551669"/>
                  <a:pt x="277838" y="1562582"/>
                </a:cubicBezTo>
                <a:cubicBezTo>
                  <a:pt x="284059" y="1575024"/>
                  <a:pt x="294766" y="1584864"/>
                  <a:pt x="300987" y="1597306"/>
                </a:cubicBezTo>
                <a:cubicBezTo>
                  <a:pt x="306443" y="1608219"/>
                  <a:pt x="306637" y="1621365"/>
                  <a:pt x="312562" y="1632030"/>
                </a:cubicBezTo>
                <a:cubicBezTo>
                  <a:pt x="326074" y="1656351"/>
                  <a:pt x="343428" y="1678329"/>
                  <a:pt x="358861" y="1701478"/>
                </a:cubicBezTo>
                <a:cubicBezTo>
                  <a:pt x="366577" y="1713053"/>
                  <a:pt x="372174" y="1726365"/>
                  <a:pt x="382010" y="1736202"/>
                </a:cubicBezTo>
                <a:cubicBezTo>
                  <a:pt x="389726" y="1743919"/>
                  <a:pt x="398342" y="1750831"/>
                  <a:pt x="405159" y="1759352"/>
                </a:cubicBezTo>
                <a:cubicBezTo>
                  <a:pt x="450234" y="1815696"/>
                  <a:pt x="404397" y="1775224"/>
                  <a:pt x="463033" y="1840375"/>
                </a:cubicBezTo>
                <a:cubicBezTo>
                  <a:pt x="484934" y="1864709"/>
                  <a:pt x="503199" y="1895182"/>
                  <a:pt x="532481" y="1909823"/>
                </a:cubicBezTo>
                <a:cubicBezTo>
                  <a:pt x="564164" y="1925664"/>
                  <a:pt x="586239" y="1934308"/>
                  <a:pt x="613504" y="1956121"/>
                </a:cubicBezTo>
                <a:cubicBezTo>
                  <a:pt x="636495" y="1974514"/>
                  <a:pt x="654498" y="2003064"/>
                  <a:pt x="671377" y="2025570"/>
                </a:cubicBezTo>
                <a:cubicBezTo>
                  <a:pt x="680317" y="2052389"/>
                  <a:pt x="688938" y="2083709"/>
                  <a:pt x="706101" y="2106592"/>
                </a:cubicBezTo>
                <a:cubicBezTo>
                  <a:pt x="719196" y="2124052"/>
                  <a:pt x="740293" y="2134731"/>
                  <a:pt x="752400" y="2152891"/>
                </a:cubicBezTo>
                <a:cubicBezTo>
                  <a:pt x="780234" y="2194642"/>
                  <a:pt x="797424" y="2225347"/>
                  <a:pt x="844997" y="2257063"/>
                </a:cubicBezTo>
                <a:cubicBezTo>
                  <a:pt x="856572" y="2264780"/>
                  <a:pt x="868401" y="2272127"/>
                  <a:pt x="879721" y="2280213"/>
                </a:cubicBezTo>
                <a:cubicBezTo>
                  <a:pt x="895419" y="2291426"/>
                  <a:pt x="909156" y="2305568"/>
                  <a:pt x="926020" y="2314937"/>
                </a:cubicBezTo>
                <a:cubicBezTo>
                  <a:pt x="986171" y="2348354"/>
                  <a:pt x="976723" y="2325589"/>
                  <a:pt x="1030192" y="2361235"/>
                </a:cubicBezTo>
                <a:cubicBezTo>
                  <a:pt x="1039272" y="2367288"/>
                  <a:pt x="1044958" y="2377399"/>
                  <a:pt x="1053342" y="2384385"/>
                </a:cubicBezTo>
                <a:cubicBezTo>
                  <a:pt x="1068162" y="2396735"/>
                  <a:pt x="1083942" y="2407896"/>
                  <a:pt x="1099640" y="2419109"/>
                </a:cubicBezTo>
                <a:cubicBezTo>
                  <a:pt x="1110960" y="2427195"/>
                  <a:pt x="1123677" y="2433352"/>
                  <a:pt x="1134364" y="2442258"/>
                </a:cubicBezTo>
                <a:cubicBezTo>
                  <a:pt x="1146939" y="2452737"/>
                  <a:pt x="1158609" y="2464407"/>
                  <a:pt x="1169088" y="2476982"/>
                </a:cubicBezTo>
                <a:cubicBezTo>
                  <a:pt x="1177994" y="2487669"/>
                  <a:pt x="1183185" y="2501144"/>
                  <a:pt x="1192238" y="2511706"/>
                </a:cubicBezTo>
                <a:cubicBezTo>
                  <a:pt x="1276436" y="2609937"/>
                  <a:pt x="1208544" y="2513015"/>
                  <a:pt x="1261686" y="2592729"/>
                </a:cubicBezTo>
                <a:cubicBezTo>
                  <a:pt x="1265544" y="2627453"/>
                  <a:pt x="1267517" y="2662439"/>
                  <a:pt x="1273261" y="2696901"/>
                </a:cubicBezTo>
                <a:cubicBezTo>
                  <a:pt x="1275267" y="2708936"/>
                  <a:pt x="1281483" y="2719894"/>
                  <a:pt x="1284835" y="2731625"/>
                </a:cubicBezTo>
                <a:cubicBezTo>
                  <a:pt x="1289205" y="2746921"/>
                  <a:pt x="1292552" y="2762491"/>
                  <a:pt x="1296410" y="2777924"/>
                </a:cubicBezTo>
                <a:cubicBezTo>
                  <a:pt x="1292552" y="2874380"/>
                  <a:pt x="1291713" y="2971004"/>
                  <a:pt x="1284835" y="3067291"/>
                </a:cubicBezTo>
                <a:cubicBezTo>
                  <a:pt x="1283966" y="3079461"/>
                  <a:pt x="1274986" y="3089937"/>
                  <a:pt x="1273261" y="3102015"/>
                </a:cubicBezTo>
                <a:cubicBezTo>
                  <a:pt x="1233199" y="3382453"/>
                  <a:pt x="1282372" y="3125909"/>
                  <a:pt x="1250111" y="3287210"/>
                </a:cubicBezTo>
                <a:cubicBezTo>
                  <a:pt x="1253969" y="3298785"/>
                  <a:pt x="1251224" y="3328211"/>
                  <a:pt x="1261686" y="3321934"/>
                </a:cubicBezTo>
                <a:cubicBezTo>
                  <a:pt x="1285543" y="3307620"/>
                  <a:pt x="1307985" y="3252486"/>
                  <a:pt x="1307985" y="3252486"/>
                </a:cubicBezTo>
                <a:cubicBezTo>
                  <a:pt x="1381291" y="3256344"/>
                  <a:pt x="1455113" y="3254566"/>
                  <a:pt x="1527904" y="3264061"/>
                </a:cubicBezTo>
                <a:cubicBezTo>
                  <a:pt x="1663258" y="3281716"/>
                  <a:pt x="1475804" y="3306890"/>
                  <a:pt x="1632076" y="3275635"/>
                </a:cubicBezTo>
                <a:cubicBezTo>
                  <a:pt x="1628218" y="3252486"/>
                  <a:pt x="1624070" y="3229383"/>
                  <a:pt x="1620501" y="3206187"/>
                </a:cubicBezTo>
                <a:cubicBezTo>
                  <a:pt x="1616352" y="3179222"/>
                  <a:pt x="1614276" y="3151916"/>
                  <a:pt x="1608926" y="3125164"/>
                </a:cubicBezTo>
                <a:cubicBezTo>
                  <a:pt x="1606533" y="3113200"/>
                  <a:pt x="1600704" y="3102171"/>
                  <a:pt x="1597352" y="3090440"/>
                </a:cubicBezTo>
                <a:cubicBezTo>
                  <a:pt x="1592982" y="3075144"/>
                  <a:pt x="1592043" y="3058763"/>
                  <a:pt x="1585777" y="3044142"/>
                </a:cubicBezTo>
                <a:cubicBezTo>
                  <a:pt x="1580297" y="3031356"/>
                  <a:pt x="1568849" y="3021860"/>
                  <a:pt x="1562628" y="3009418"/>
                </a:cubicBezTo>
                <a:cubicBezTo>
                  <a:pt x="1532577" y="2949315"/>
                  <a:pt x="1573119" y="2996761"/>
                  <a:pt x="1527904" y="2951544"/>
                </a:cubicBezTo>
                <a:cubicBezTo>
                  <a:pt x="1524046" y="2893671"/>
                  <a:pt x="1524933" y="2835284"/>
                  <a:pt x="1516329" y="2777924"/>
                </a:cubicBezTo>
                <a:cubicBezTo>
                  <a:pt x="1513247" y="2757377"/>
                  <a:pt x="1500475" y="2739505"/>
                  <a:pt x="1493180" y="2720051"/>
                </a:cubicBezTo>
                <a:cubicBezTo>
                  <a:pt x="1488896" y="2708627"/>
                  <a:pt x="1487658" y="2695920"/>
                  <a:pt x="1481605" y="2685326"/>
                </a:cubicBezTo>
                <a:cubicBezTo>
                  <a:pt x="1460624" y="2648610"/>
                  <a:pt x="1441652" y="2640144"/>
                  <a:pt x="1423732" y="2604304"/>
                </a:cubicBezTo>
                <a:cubicBezTo>
                  <a:pt x="1395205" y="2547251"/>
                  <a:pt x="1433237" y="2590144"/>
                  <a:pt x="1389007" y="2534856"/>
                </a:cubicBezTo>
                <a:cubicBezTo>
                  <a:pt x="1343731" y="2478260"/>
                  <a:pt x="1387408" y="2555446"/>
                  <a:pt x="1331134" y="2465407"/>
                </a:cubicBezTo>
                <a:cubicBezTo>
                  <a:pt x="1321989" y="2450775"/>
                  <a:pt x="1314782" y="2434968"/>
                  <a:pt x="1307985" y="2419109"/>
                </a:cubicBezTo>
                <a:cubicBezTo>
                  <a:pt x="1303179" y="2407895"/>
                  <a:pt x="1303730" y="2394146"/>
                  <a:pt x="1296410" y="2384385"/>
                </a:cubicBezTo>
                <a:cubicBezTo>
                  <a:pt x="1246075" y="2317271"/>
                  <a:pt x="1239931" y="2345224"/>
                  <a:pt x="1203813" y="2280213"/>
                </a:cubicBezTo>
                <a:cubicBezTo>
                  <a:pt x="1193722" y="2262050"/>
                  <a:pt x="1191675" y="2239958"/>
                  <a:pt x="1180663" y="2222339"/>
                </a:cubicBezTo>
                <a:cubicBezTo>
                  <a:pt x="1171987" y="2208458"/>
                  <a:pt x="1156418" y="2200190"/>
                  <a:pt x="1145939" y="2187615"/>
                </a:cubicBezTo>
                <a:cubicBezTo>
                  <a:pt x="1137033" y="2176928"/>
                  <a:pt x="1131696" y="2163578"/>
                  <a:pt x="1122790" y="2152891"/>
                </a:cubicBezTo>
                <a:cubicBezTo>
                  <a:pt x="1083018" y="2105165"/>
                  <a:pt x="1091034" y="2127236"/>
                  <a:pt x="1041767" y="2083443"/>
                </a:cubicBezTo>
                <a:cubicBezTo>
                  <a:pt x="1021376" y="2065318"/>
                  <a:pt x="1005009" y="2042846"/>
                  <a:pt x="983894" y="2025570"/>
                </a:cubicBezTo>
                <a:cubicBezTo>
                  <a:pt x="962361" y="2007952"/>
                  <a:pt x="937595" y="1994704"/>
                  <a:pt x="914445" y="1979271"/>
                </a:cubicBezTo>
                <a:cubicBezTo>
                  <a:pt x="902870" y="1971554"/>
                  <a:pt x="889558" y="1965958"/>
                  <a:pt x="879721" y="1956121"/>
                </a:cubicBezTo>
                <a:cubicBezTo>
                  <a:pt x="852714" y="1929114"/>
                  <a:pt x="821615" y="1905654"/>
                  <a:pt x="798699" y="1875099"/>
                </a:cubicBezTo>
                <a:cubicBezTo>
                  <a:pt x="773585" y="1841614"/>
                  <a:pt x="751927" y="1808189"/>
                  <a:pt x="717676" y="1782501"/>
                </a:cubicBezTo>
                <a:cubicBezTo>
                  <a:pt x="683615" y="1756955"/>
                  <a:pt x="663522" y="1745296"/>
                  <a:pt x="636653" y="1713053"/>
                </a:cubicBezTo>
                <a:cubicBezTo>
                  <a:pt x="627747" y="1702366"/>
                  <a:pt x="621590" y="1689649"/>
                  <a:pt x="613504" y="1678329"/>
                </a:cubicBezTo>
                <a:cubicBezTo>
                  <a:pt x="602291" y="1662631"/>
                  <a:pt x="591130" y="1646850"/>
                  <a:pt x="578780" y="1632030"/>
                </a:cubicBezTo>
                <a:cubicBezTo>
                  <a:pt x="571794" y="1623647"/>
                  <a:pt x="562616" y="1617264"/>
                  <a:pt x="555630" y="1608881"/>
                </a:cubicBezTo>
                <a:cubicBezTo>
                  <a:pt x="543280" y="1594061"/>
                  <a:pt x="533811" y="1576921"/>
                  <a:pt x="520906" y="1562582"/>
                </a:cubicBezTo>
                <a:cubicBezTo>
                  <a:pt x="499005" y="1538248"/>
                  <a:pt x="451458" y="1493134"/>
                  <a:pt x="451458" y="1493134"/>
                </a:cubicBezTo>
                <a:cubicBezTo>
                  <a:pt x="434920" y="1451788"/>
                  <a:pt x="426789" y="1426814"/>
                  <a:pt x="405159" y="1388962"/>
                </a:cubicBezTo>
                <a:cubicBezTo>
                  <a:pt x="398257" y="1376884"/>
                  <a:pt x="389726" y="1365813"/>
                  <a:pt x="382010" y="1354238"/>
                </a:cubicBezTo>
                <a:cubicBezTo>
                  <a:pt x="378152" y="1338805"/>
                  <a:pt x="374805" y="1323235"/>
                  <a:pt x="370435" y="1307939"/>
                </a:cubicBezTo>
                <a:cubicBezTo>
                  <a:pt x="337225" y="1191702"/>
                  <a:pt x="383472" y="1371656"/>
                  <a:pt x="347286" y="1226916"/>
                </a:cubicBezTo>
                <a:cubicBezTo>
                  <a:pt x="351144" y="1076445"/>
                  <a:pt x="351702" y="925854"/>
                  <a:pt x="358861" y="775504"/>
                </a:cubicBezTo>
                <a:cubicBezTo>
                  <a:pt x="359441" y="763317"/>
                  <a:pt x="367225" y="752551"/>
                  <a:pt x="370435" y="740780"/>
                </a:cubicBezTo>
                <a:cubicBezTo>
                  <a:pt x="378806" y="710085"/>
                  <a:pt x="383524" y="678365"/>
                  <a:pt x="393585" y="648182"/>
                </a:cubicBezTo>
                <a:cubicBezTo>
                  <a:pt x="397443" y="636607"/>
                  <a:pt x="402200" y="625294"/>
                  <a:pt x="405159" y="613458"/>
                </a:cubicBezTo>
                <a:cubicBezTo>
                  <a:pt x="409930" y="594372"/>
                  <a:pt x="409826" y="574005"/>
                  <a:pt x="416734" y="555585"/>
                </a:cubicBezTo>
                <a:cubicBezTo>
                  <a:pt x="421618" y="542560"/>
                  <a:pt x="433662" y="533303"/>
                  <a:pt x="439883" y="520861"/>
                </a:cubicBezTo>
                <a:cubicBezTo>
                  <a:pt x="445339" y="509948"/>
                  <a:pt x="446002" y="497050"/>
                  <a:pt x="451458" y="486137"/>
                </a:cubicBezTo>
                <a:cubicBezTo>
                  <a:pt x="457679" y="473695"/>
                  <a:pt x="468386" y="463855"/>
                  <a:pt x="474607" y="451413"/>
                </a:cubicBezTo>
                <a:cubicBezTo>
                  <a:pt x="480063" y="440500"/>
                  <a:pt x="480726" y="427602"/>
                  <a:pt x="486182" y="416689"/>
                </a:cubicBezTo>
                <a:cubicBezTo>
                  <a:pt x="492403" y="404246"/>
                  <a:pt x="502430" y="394042"/>
                  <a:pt x="509332" y="381964"/>
                </a:cubicBezTo>
                <a:cubicBezTo>
                  <a:pt x="524012" y="356273"/>
                  <a:pt x="528723" y="328660"/>
                  <a:pt x="555630" y="312516"/>
                </a:cubicBezTo>
                <a:cubicBezTo>
                  <a:pt x="566092" y="306239"/>
                  <a:pt x="578779" y="304800"/>
                  <a:pt x="590354" y="300942"/>
                </a:cubicBezTo>
                <a:cubicBezTo>
                  <a:pt x="594212" y="277793"/>
                  <a:pt x="590285" y="251870"/>
                  <a:pt x="601929" y="231494"/>
                </a:cubicBezTo>
                <a:cubicBezTo>
                  <a:pt x="607982" y="220901"/>
                  <a:pt x="627126" y="227541"/>
                  <a:pt x="636653" y="219919"/>
                </a:cubicBezTo>
                <a:cubicBezTo>
                  <a:pt x="663915" y="198109"/>
                  <a:pt x="651488" y="177777"/>
                  <a:pt x="682952" y="162045"/>
                </a:cubicBezTo>
                <a:cubicBezTo>
                  <a:pt x="697180" y="154931"/>
                  <a:pt x="714159" y="155501"/>
                  <a:pt x="729250" y="150471"/>
                </a:cubicBezTo>
                <a:cubicBezTo>
                  <a:pt x="748961" y="143901"/>
                  <a:pt x="767079" y="132788"/>
                  <a:pt x="787124" y="127321"/>
                </a:cubicBezTo>
                <a:cubicBezTo>
                  <a:pt x="872868" y="103936"/>
                  <a:pt x="837440" y="134879"/>
                  <a:pt x="868147" y="104172"/>
                </a:cubicBezTo>
              </a:path>
            </a:pathLst>
          </a:cu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Szabadkézi sokszög 10"/>
          <p:cNvSpPr/>
          <p:nvPr/>
        </p:nvSpPr>
        <p:spPr>
          <a:xfrm>
            <a:off x="3240911" y="1597306"/>
            <a:ext cx="1956122" cy="1621676"/>
          </a:xfrm>
          <a:custGeom>
            <a:avLst/>
            <a:gdLst>
              <a:gd name="connsiteX0" fmla="*/ 0 w 1956122"/>
              <a:gd name="connsiteY0" fmla="*/ 0 h 1621676"/>
              <a:gd name="connsiteX1" fmla="*/ 34724 w 1956122"/>
              <a:gd name="connsiteY1" fmla="*/ 34724 h 1621676"/>
              <a:gd name="connsiteX2" fmla="*/ 104173 w 1956122"/>
              <a:gd name="connsiteY2" fmla="*/ 57874 h 1621676"/>
              <a:gd name="connsiteX3" fmla="*/ 173621 w 1956122"/>
              <a:gd name="connsiteY3" fmla="*/ 127322 h 1621676"/>
              <a:gd name="connsiteX4" fmla="*/ 196770 w 1956122"/>
              <a:gd name="connsiteY4" fmla="*/ 162046 h 1621676"/>
              <a:gd name="connsiteX5" fmla="*/ 277793 w 1956122"/>
              <a:gd name="connsiteY5" fmla="*/ 231494 h 1621676"/>
              <a:gd name="connsiteX6" fmla="*/ 312517 w 1956122"/>
              <a:gd name="connsiteY6" fmla="*/ 243069 h 1621676"/>
              <a:gd name="connsiteX7" fmla="*/ 393540 w 1956122"/>
              <a:gd name="connsiteY7" fmla="*/ 335666 h 1621676"/>
              <a:gd name="connsiteX8" fmla="*/ 428264 w 1956122"/>
              <a:gd name="connsiteY8" fmla="*/ 358816 h 1621676"/>
              <a:gd name="connsiteX9" fmla="*/ 474562 w 1956122"/>
              <a:gd name="connsiteY9" fmla="*/ 405114 h 1621676"/>
              <a:gd name="connsiteX10" fmla="*/ 509286 w 1956122"/>
              <a:gd name="connsiteY10" fmla="*/ 428264 h 1621676"/>
              <a:gd name="connsiteX11" fmla="*/ 555585 w 1956122"/>
              <a:gd name="connsiteY11" fmla="*/ 486137 h 1621676"/>
              <a:gd name="connsiteX12" fmla="*/ 648183 w 1956122"/>
              <a:gd name="connsiteY12" fmla="*/ 544010 h 1621676"/>
              <a:gd name="connsiteX13" fmla="*/ 717631 w 1956122"/>
              <a:gd name="connsiteY13" fmla="*/ 567160 h 1621676"/>
              <a:gd name="connsiteX14" fmla="*/ 787079 w 1956122"/>
              <a:gd name="connsiteY14" fmla="*/ 636608 h 1621676"/>
              <a:gd name="connsiteX15" fmla="*/ 798654 w 1956122"/>
              <a:gd name="connsiteY15" fmla="*/ 671332 h 1621676"/>
              <a:gd name="connsiteX16" fmla="*/ 868102 w 1956122"/>
              <a:gd name="connsiteY16" fmla="*/ 740780 h 1621676"/>
              <a:gd name="connsiteX17" fmla="*/ 902826 w 1956122"/>
              <a:gd name="connsiteY17" fmla="*/ 775504 h 1621676"/>
              <a:gd name="connsiteX18" fmla="*/ 972274 w 1956122"/>
              <a:gd name="connsiteY18" fmla="*/ 821803 h 1621676"/>
              <a:gd name="connsiteX19" fmla="*/ 1006998 w 1956122"/>
              <a:gd name="connsiteY19" fmla="*/ 868102 h 1621676"/>
              <a:gd name="connsiteX20" fmla="*/ 1076446 w 1956122"/>
              <a:gd name="connsiteY20" fmla="*/ 914400 h 1621676"/>
              <a:gd name="connsiteX21" fmla="*/ 1134319 w 1956122"/>
              <a:gd name="connsiteY21" fmla="*/ 972274 h 1621676"/>
              <a:gd name="connsiteX22" fmla="*/ 1180618 w 1956122"/>
              <a:gd name="connsiteY22" fmla="*/ 1041722 h 1621676"/>
              <a:gd name="connsiteX23" fmla="*/ 1192193 w 1956122"/>
              <a:gd name="connsiteY23" fmla="*/ 1088021 h 1621676"/>
              <a:gd name="connsiteX24" fmla="*/ 1238492 w 1956122"/>
              <a:gd name="connsiteY24" fmla="*/ 1157469 h 1621676"/>
              <a:gd name="connsiteX25" fmla="*/ 1296365 w 1956122"/>
              <a:gd name="connsiteY25" fmla="*/ 1238491 h 1621676"/>
              <a:gd name="connsiteX26" fmla="*/ 1377388 w 1956122"/>
              <a:gd name="connsiteY26" fmla="*/ 1342664 h 1621676"/>
              <a:gd name="connsiteX27" fmla="*/ 1481560 w 1956122"/>
              <a:gd name="connsiteY27" fmla="*/ 1400537 h 1621676"/>
              <a:gd name="connsiteX28" fmla="*/ 1527859 w 1956122"/>
              <a:gd name="connsiteY28" fmla="*/ 1423686 h 1621676"/>
              <a:gd name="connsiteX29" fmla="*/ 1562583 w 1956122"/>
              <a:gd name="connsiteY29" fmla="*/ 1435261 h 1621676"/>
              <a:gd name="connsiteX30" fmla="*/ 1597307 w 1956122"/>
              <a:gd name="connsiteY30" fmla="*/ 1458410 h 1621676"/>
              <a:gd name="connsiteX31" fmla="*/ 1620456 w 1956122"/>
              <a:gd name="connsiteY31" fmla="*/ 1481560 h 1621676"/>
              <a:gd name="connsiteX32" fmla="*/ 1666755 w 1956122"/>
              <a:gd name="connsiteY32" fmla="*/ 1493135 h 1621676"/>
              <a:gd name="connsiteX33" fmla="*/ 1747778 w 1956122"/>
              <a:gd name="connsiteY33" fmla="*/ 1539433 h 1621676"/>
              <a:gd name="connsiteX34" fmla="*/ 1828800 w 1956122"/>
              <a:gd name="connsiteY34" fmla="*/ 1562583 h 1621676"/>
              <a:gd name="connsiteX35" fmla="*/ 1875099 w 1956122"/>
              <a:gd name="connsiteY35" fmla="*/ 1585732 h 1621676"/>
              <a:gd name="connsiteX36" fmla="*/ 1909823 w 1956122"/>
              <a:gd name="connsiteY36" fmla="*/ 1608881 h 1621676"/>
              <a:gd name="connsiteX37" fmla="*/ 1956122 w 1956122"/>
              <a:gd name="connsiteY37" fmla="*/ 1620456 h 162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956122" h="1621676">
                <a:moveTo>
                  <a:pt x="0" y="0"/>
                </a:moveTo>
                <a:cubicBezTo>
                  <a:pt x="11575" y="11575"/>
                  <a:pt x="20415" y="26774"/>
                  <a:pt x="34724" y="34724"/>
                </a:cubicBezTo>
                <a:cubicBezTo>
                  <a:pt x="56055" y="46575"/>
                  <a:pt x="104173" y="57874"/>
                  <a:pt x="104173" y="57874"/>
                </a:cubicBezTo>
                <a:cubicBezTo>
                  <a:pt x="127322" y="81023"/>
                  <a:pt x="155461" y="100082"/>
                  <a:pt x="173621" y="127322"/>
                </a:cubicBezTo>
                <a:cubicBezTo>
                  <a:pt x="181337" y="138897"/>
                  <a:pt x="187864" y="151359"/>
                  <a:pt x="196770" y="162046"/>
                </a:cubicBezTo>
                <a:cubicBezTo>
                  <a:pt x="215429" y="184437"/>
                  <a:pt x="253408" y="217560"/>
                  <a:pt x="277793" y="231494"/>
                </a:cubicBezTo>
                <a:cubicBezTo>
                  <a:pt x="288386" y="237547"/>
                  <a:pt x="300942" y="239211"/>
                  <a:pt x="312517" y="243069"/>
                </a:cubicBezTo>
                <a:cubicBezTo>
                  <a:pt x="333847" y="271509"/>
                  <a:pt x="363570" y="315686"/>
                  <a:pt x="393540" y="335666"/>
                </a:cubicBezTo>
                <a:cubicBezTo>
                  <a:pt x="405115" y="343383"/>
                  <a:pt x="417702" y="349763"/>
                  <a:pt x="428264" y="358816"/>
                </a:cubicBezTo>
                <a:cubicBezTo>
                  <a:pt x="444835" y="373020"/>
                  <a:pt x="457991" y="390910"/>
                  <a:pt x="474562" y="405114"/>
                </a:cubicBezTo>
                <a:cubicBezTo>
                  <a:pt x="485124" y="414167"/>
                  <a:pt x="498423" y="419574"/>
                  <a:pt x="509286" y="428264"/>
                </a:cubicBezTo>
                <a:cubicBezTo>
                  <a:pt x="545110" y="456923"/>
                  <a:pt x="522766" y="447847"/>
                  <a:pt x="555585" y="486137"/>
                </a:cubicBezTo>
                <a:cubicBezTo>
                  <a:pt x="607408" y="546597"/>
                  <a:pt x="584883" y="525020"/>
                  <a:pt x="648183" y="544010"/>
                </a:cubicBezTo>
                <a:cubicBezTo>
                  <a:pt x="671556" y="551022"/>
                  <a:pt x="717631" y="567160"/>
                  <a:pt x="717631" y="567160"/>
                </a:cubicBezTo>
                <a:cubicBezTo>
                  <a:pt x="740780" y="590309"/>
                  <a:pt x="776726" y="605550"/>
                  <a:pt x="787079" y="636608"/>
                </a:cubicBezTo>
                <a:cubicBezTo>
                  <a:pt x="790937" y="648183"/>
                  <a:pt x="791163" y="661701"/>
                  <a:pt x="798654" y="671332"/>
                </a:cubicBezTo>
                <a:cubicBezTo>
                  <a:pt x="818753" y="697174"/>
                  <a:pt x="844953" y="717631"/>
                  <a:pt x="868102" y="740780"/>
                </a:cubicBezTo>
                <a:cubicBezTo>
                  <a:pt x="879677" y="752355"/>
                  <a:pt x="889206" y="766424"/>
                  <a:pt x="902826" y="775504"/>
                </a:cubicBezTo>
                <a:cubicBezTo>
                  <a:pt x="925975" y="790937"/>
                  <a:pt x="955581" y="799545"/>
                  <a:pt x="972274" y="821803"/>
                </a:cubicBezTo>
                <a:cubicBezTo>
                  <a:pt x="983849" y="837236"/>
                  <a:pt x="992580" y="855286"/>
                  <a:pt x="1006998" y="868102"/>
                </a:cubicBezTo>
                <a:cubicBezTo>
                  <a:pt x="1027792" y="886586"/>
                  <a:pt x="1056773" y="894727"/>
                  <a:pt x="1076446" y="914400"/>
                </a:cubicBezTo>
                <a:lnTo>
                  <a:pt x="1134319" y="972274"/>
                </a:lnTo>
                <a:cubicBezTo>
                  <a:pt x="1170459" y="1080691"/>
                  <a:pt x="1111254" y="920336"/>
                  <a:pt x="1180618" y="1041722"/>
                </a:cubicBezTo>
                <a:cubicBezTo>
                  <a:pt x="1188511" y="1055534"/>
                  <a:pt x="1185079" y="1073792"/>
                  <a:pt x="1192193" y="1088021"/>
                </a:cubicBezTo>
                <a:cubicBezTo>
                  <a:pt x="1204636" y="1112906"/>
                  <a:pt x="1223059" y="1134320"/>
                  <a:pt x="1238492" y="1157469"/>
                </a:cubicBezTo>
                <a:cubicBezTo>
                  <a:pt x="1313770" y="1270386"/>
                  <a:pt x="1195844" y="1094889"/>
                  <a:pt x="1296365" y="1238491"/>
                </a:cubicBezTo>
                <a:cubicBezTo>
                  <a:pt x="1326251" y="1281185"/>
                  <a:pt x="1337989" y="1312021"/>
                  <a:pt x="1377388" y="1342664"/>
                </a:cubicBezTo>
                <a:cubicBezTo>
                  <a:pt x="1469665" y="1414435"/>
                  <a:pt x="1414882" y="1371961"/>
                  <a:pt x="1481560" y="1400537"/>
                </a:cubicBezTo>
                <a:cubicBezTo>
                  <a:pt x="1497419" y="1407334"/>
                  <a:pt x="1512000" y="1416889"/>
                  <a:pt x="1527859" y="1423686"/>
                </a:cubicBezTo>
                <a:cubicBezTo>
                  <a:pt x="1539073" y="1428492"/>
                  <a:pt x="1551670" y="1429805"/>
                  <a:pt x="1562583" y="1435261"/>
                </a:cubicBezTo>
                <a:cubicBezTo>
                  <a:pt x="1575025" y="1441482"/>
                  <a:pt x="1586444" y="1449720"/>
                  <a:pt x="1597307" y="1458410"/>
                </a:cubicBezTo>
                <a:cubicBezTo>
                  <a:pt x="1605828" y="1465227"/>
                  <a:pt x="1610695" y="1476680"/>
                  <a:pt x="1620456" y="1481560"/>
                </a:cubicBezTo>
                <a:cubicBezTo>
                  <a:pt x="1634684" y="1488674"/>
                  <a:pt x="1651322" y="1489277"/>
                  <a:pt x="1666755" y="1493135"/>
                </a:cubicBezTo>
                <a:cubicBezTo>
                  <a:pt x="1701629" y="1516384"/>
                  <a:pt x="1706657" y="1521810"/>
                  <a:pt x="1747778" y="1539433"/>
                </a:cubicBezTo>
                <a:cubicBezTo>
                  <a:pt x="1813075" y="1567417"/>
                  <a:pt x="1750481" y="1533213"/>
                  <a:pt x="1828800" y="1562583"/>
                </a:cubicBezTo>
                <a:cubicBezTo>
                  <a:pt x="1844956" y="1568641"/>
                  <a:pt x="1860118" y="1577171"/>
                  <a:pt x="1875099" y="1585732"/>
                </a:cubicBezTo>
                <a:cubicBezTo>
                  <a:pt x="1887177" y="1592634"/>
                  <a:pt x="1897381" y="1602660"/>
                  <a:pt x="1909823" y="1608881"/>
                </a:cubicBezTo>
                <a:cubicBezTo>
                  <a:pt x="1935413" y="1621676"/>
                  <a:pt x="1936392" y="1620456"/>
                  <a:pt x="1956122" y="1620456"/>
                </a:cubicBezTo>
              </a:path>
            </a:pathLst>
          </a:cu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Szabadkézi sokszög 13"/>
          <p:cNvSpPr/>
          <p:nvPr/>
        </p:nvSpPr>
        <p:spPr>
          <a:xfrm>
            <a:off x="2569580" y="1539433"/>
            <a:ext cx="312516" cy="2022794"/>
          </a:xfrm>
          <a:custGeom>
            <a:avLst/>
            <a:gdLst>
              <a:gd name="connsiteX0" fmla="*/ 300942 w 312516"/>
              <a:gd name="connsiteY0" fmla="*/ 0 h 2022794"/>
              <a:gd name="connsiteX1" fmla="*/ 254643 w 312516"/>
              <a:gd name="connsiteY1" fmla="*/ 138896 h 2022794"/>
              <a:gd name="connsiteX2" fmla="*/ 243068 w 312516"/>
              <a:gd name="connsiteY2" fmla="*/ 173620 h 2022794"/>
              <a:gd name="connsiteX3" fmla="*/ 208344 w 312516"/>
              <a:gd name="connsiteY3" fmla="*/ 196770 h 2022794"/>
              <a:gd name="connsiteX4" fmla="*/ 185195 w 312516"/>
              <a:gd name="connsiteY4" fmla="*/ 266218 h 2022794"/>
              <a:gd name="connsiteX5" fmla="*/ 173620 w 312516"/>
              <a:gd name="connsiteY5" fmla="*/ 300942 h 2022794"/>
              <a:gd name="connsiteX6" fmla="*/ 162045 w 312516"/>
              <a:gd name="connsiteY6" fmla="*/ 416689 h 2022794"/>
              <a:gd name="connsiteX7" fmla="*/ 138896 w 312516"/>
              <a:gd name="connsiteY7" fmla="*/ 451413 h 2022794"/>
              <a:gd name="connsiteX8" fmla="*/ 127321 w 312516"/>
              <a:gd name="connsiteY8" fmla="*/ 486137 h 2022794"/>
              <a:gd name="connsiteX9" fmla="*/ 104172 w 312516"/>
              <a:gd name="connsiteY9" fmla="*/ 544010 h 2022794"/>
              <a:gd name="connsiteX10" fmla="*/ 81023 w 312516"/>
              <a:gd name="connsiteY10" fmla="*/ 613458 h 2022794"/>
              <a:gd name="connsiteX11" fmla="*/ 69448 w 312516"/>
              <a:gd name="connsiteY11" fmla="*/ 648182 h 2022794"/>
              <a:gd name="connsiteX12" fmla="*/ 46298 w 312516"/>
              <a:gd name="connsiteY12" fmla="*/ 752354 h 2022794"/>
              <a:gd name="connsiteX13" fmla="*/ 34724 w 312516"/>
              <a:gd name="connsiteY13" fmla="*/ 787078 h 2022794"/>
              <a:gd name="connsiteX14" fmla="*/ 23149 w 312516"/>
              <a:gd name="connsiteY14" fmla="*/ 844952 h 2022794"/>
              <a:gd name="connsiteX15" fmla="*/ 0 w 312516"/>
              <a:gd name="connsiteY15" fmla="*/ 925975 h 2022794"/>
              <a:gd name="connsiteX16" fmla="*/ 11574 w 312516"/>
              <a:gd name="connsiteY16" fmla="*/ 1099595 h 2022794"/>
              <a:gd name="connsiteX17" fmla="*/ 46298 w 312516"/>
              <a:gd name="connsiteY17" fmla="*/ 1169043 h 2022794"/>
              <a:gd name="connsiteX18" fmla="*/ 69448 w 312516"/>
              <a:gd name="connsiteY18" fmla="*/ 1238491 h 2022794"/>
              <a:gd name="connsiteX19" fmla="*/ 81023 w 312516"/>
              <a:gd name="connsiteY19" fmla="*/ 1273215 h 2022794"/>
              <a:gd name="connsiteX20" fmla="*/ 92597 w 312516"/>
              <a:gd name="connsiteY20" fmla="*/ 1319514 h 2022794"/>
              <a:gd name="connsiteX21" fmla="*/ 115747 w 312516"/>
              <a:gd name="connsiteY21" fmla="*/ 1435261 h 2022794"/>
              <a:gd name="connsiteX22" fmla="*/ 127321 w 312516"/>
              <a:gd name="connsiteY22" fmla="*/ 1481559 h 2022794"/>
              <a:gd name="connsiteX23" fmla="*/ 138896 w 312516"/>
              <a:gd name="connsiteY23" fmla="*/ 1608881 h 2022794"/>
              <a:gd name="connsiteX24" fmla="*/ 185195 w 312516"/>
              <a:gd name="connsiteY24" fmla="*/ 1782501 h 2022794"/>
              <a:gd name="connsiteX25" fmla="*/ 219919 w 312516"/>
              <a:gd name="connsiteY25" fmla="*/ 1805651 h 2022794"/>
              <a:gd name="connsiteX26" fmla="*/ 254643 w 312516"/>
              <a:gd name="connsiteY26" fmla="*/ 1921397 h 2022794"/>
              <a:gd name="connsiteX27" fmla="*/ 277792 w 312516"/>
              <a:gd name="connsiteY27" fmla="*/ 1956121 h 2022794"/>
              <a:gd name="connsiteX28" fmla="*/ 312516 w 312516"/>
              <a:gd name="connsiteY28" fmla="*/ 2002420 h 2022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2516" h="2022794">
                <a:moveTo>
                  <a:pt x="300942" y="0"/>
                </a:moveTo>
                <a:lnTo>
                  <a:pt x="254643" y="138896"/>
                </a:lnTo>
                <a:cubicBezTo>
                  <a:pt x="250785" y="150471"/>
                  <a:pt x="253220" y="166852"/>
                  <a:pt x="243068" y="173620"/>
                </a:cubicBezTo>
                <a:lnTo>
                  <a:pt x="208344" y="196770"/>
                </a:lnTo>
                <a:lnTo>
                  <a:pt x="185195" y="266218"/>
                </a:lnTo>
                <a:lnTo>
                  <a:pt x="173620" y="300942"/>
                </a:lnTo>
                <a:cubicBezTo>
                  <a:pt x="169762" y="339524"/>
                  <a:pt x="170764" y="378907"/>
                  <a:pt x="162045" y="416689"/>
                </a:cubicBezTo>
                <a:cubicBezTo>
                  <a:pt x="158917" y="430244"/>
                  <a:pt x="145117" y="438971"/>
                  <a:pt x="138896" y="451413"/>
                </a:cubicBezTo>
                <a:cubicBezTo>
                  <a:pt x="133440" y="462326"/>
                  <a:pt x="131605" y="474713"/>
                  <a:pt x="127321" y="486137"/>
                </a:cubicBezTo>
                <a:cubicBezTo>
                  <a:pt x="120026" y="505591"/>
                  <a:pt x="111272" y="524484"/>
                  <a:pt x="104172" y="544010"/>
                </a:cubicBezTo>
                <a:cubicBezTo>
                  <a:pt x="95833" y="566942"/>
                  <a:pt x="88739" y="590309"/>
                  <a:pt x="81023" y="613458"/>
                </a:cubicBezTo>
                <a:cubicBezTo>
                  <a:pt x="77165" y="625033"/>
                  <a:pt x="71841" y="636218"/>
                  <a:pt x="69448" y="648182"/>
                </a:cubicBezTo>
                <a:cubicBezTo>
                  <a:pt x="61490" y="687972"/>
                  <a:pt x="57198" y="714205"/>
                  <a:pt x="46298" y="752354"/>
                </a:cubicBezTo>
                <a:cubicBezTo>
                  <a:pt x="42946" y="764085"/>
                  <a:pt x="37683" y="775242"/>
                  <a:pt x="34724" y="787078"/>
                </a:cubicBezTo>
                <a:cubicBezTo>
                  <a:pt x="29953" y="806164"/>
                  <a:pt x="27417" y="825747"/>
                  <a:pt x="23149" y="844952"/>
                </a:cubicBezTo>
                <a:cubicBezTo>
                  <a:pt x="13460" y="888550"/>
                  <a:pt x="12888" y="887309"/>
                  <a:pt x="0" y="925975"/>
                </a:cubicBezTo>
                <a:cubicBezTo>
                  <a:pt x="3858" y="983848"/>
                  <a:pt x="5169" y="1041948"/>
                  <a:pt x="11574" y="1099595"/>
                </a:cubicBezTo>
                <a:cubicBezTo>
                  <a:pt x="16264" y="1141805"/>
                  <a:pt x="29247" y="1130679"/>
                  <a:pt x="46298" y="1169043"/>
                </a:cubicBezTo>
                <a:cubicBezTo>
                  <a:pt x="56208" y="1191341"/>
                  <a:pt x="61731" y="1215342"/>
                  <a:pt x="69448" y="1238491"/>
                </a:cubicBezTo>
                <a:cubicBezTo>
                  <a:pt x="73306" y="1250066"/>
                  <a:pt x="78064" y="1261378"/>
                  <a:pt x="81023" y="1273215"/>
                </a:cubicBezTo>
                <a:cubicBezTo>
                  <a:pt x="84881" y="1288648"/>
                  <a:pt x="89264" y="1303959"/>
                  <a:pt x="92597" y="1319514"/>
                </a:cubicBezTo>
                <a:cubicBezTo>
                  <a:pt x="100841" y="1357987"/>
                  <a:pt x="106204" y="1397089"/>
                  <a:pt x="115747" y="1435261"/>
                </a:cubicBezTo>
                <a:lnTo>
                  <a:pt x="127321" y="1481559"/>
                </a:lnTo>
                <a:cubicBezTo>
                  <a:pt x="131179" y="1524000"/>
                  <a:pt x="133384" y="1566623"/>
                  <a:pt x="138896" y="1608881"/>
                </a:cubicBezTo>
                <a:cubicBezTo>
                  <a:pt x="145527" y="1659722"/>
                  <a:pt x="141582" y="1738888"/>
                  <a:pt x="185195" y="1782501"/>
                </a:cubicBezTo>
                <a:cubicBezTo>
                  <a:pt x="195032" y="1792338"/>
                  <a:pt x="208344" y="1797934"/>
                  <a:pt x="219919" y="1805651"/>
                </a:cubicBezTo>
                <a:cubicBezTo>
                  <a:pt x="272011" y="1883790"/>
                  <a:pt x="214017" y="1785978"/>
                  <a:pt x="254643" y="1921397"/>
                </a:cubicBezTo>
                <a:cubicBezTo>
                  <a:pt x="258640" y="1934721"/>
                  <a:pt x="270076" y="1944546"/>
                  <a:pt x="277792" y="1956121"/>
                </a:cubicBezTo>
                <a:cubicBezTo>
                  <a:pt x="291059" y="2022455"/>
                  <a:pt x="271771" y="2022794"/>
                  <a:pt x="312516" y="2002420"/>
                </a:cubicBezTo>
              </a:path>
            </a:pathLst>
          </a:cu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Szabadkézi sokszög 14"/>
          <p:cNvSpPr/>
          <p:nvPr/>
        </p:nvSpPr>
        <p:spPr>
          <a:xfrm>
            <a:off x="3495554" y="3423308"/>
            <a:ext cx="1689904" cy="280591"/>
          </a:xfrm>
          <a:custGeom>
            <a:avLst/>
            <a:gdLst>
              <a:gd name="connsiteX0" fmla="*/ 0 w 1689904"/>
              <a:gd name="connsiteY0" fmla="*/ 280591 h 280591"/>
              <a:gd name="connsiteX1" fmla="*/ 69449 w 1689904"/>
              <a:gd name="connsiteY1" fmla="*/ 269016 h 280591"/>
              <a:gd name="connsiteX2" fmla="*/ 104173 w 1689904"/>
              <a:gd name="connsiteY2" fmla="*/ 257441 h 280591"/>
              <a:gd name="connsiteX3" fmla="*/ 208345 w 1689904"/>
              <a:gd name="connsiteY3" fmla="*/ 245867 h 280591"/>
              <a:gd name="connsiteX4" fmla="*/ 243069 w 1689904"/>
              <a:gd name="connsiteY4" fmla="*/ 176419 h 280591"/>
              <a:gd name="connsiteX5" fmla="*/ 266218 w 1689904"/>
              <a:gd name="connsiteY5" fmla="*/ 141695 h 280591"/>
              <a:gd name="connsiteX6" fmla="*/ 312517 w 1689904"/>
              <a:gd name="connsiteY6" fmla="*/ 153269 h 280591"/>
              <a:gd name="connsiteX7" fmla="*/ 381965 w 1689904"/>
              <a:gd name="connsiteY7" fmla="*/ 199568 h 280591"/>
              <a:gd name="connsiteX8" fmla="*/ 428264 w 1689904"/>
              <a:gd name="connsiteY8" fmla="*/ 222717 h 280591"/>
              <a:gd name="connsiteX9" fmla="*/ 462988 w 1689904"/>
              <a:gd name="connsiteY9" fmla="*/ 211143 h 280591"/>
              <a:gd name="connsiteX10" fmla="*/ 497712 w 1689904"/>
              <a:gd name="connsiteY10" fmla="*/ 141695 h 280591"/>
              <a:gd name="connsiteX11" fmla="*/ 520861 w 1689904"/>
              <a:gd name="connsiteY11" fmla="*/ 118545 h 280591"/>
              <a:gd name="connsiteX12" fmla="*/ 601884 w 1689904"/>
              <a:gd name="connsiteY12" fmla="*/ 60672 h 280591"/>
              <a:gd name="connsiteX13" fmla="*/ 625033 w 1689904"/>
              <a:gd name="connsiteY13" fmla="*/ 25948 h 280591"/>
              <a:gd name="connsiteX14" fmla="*/ 752355 w 1689904"/>
              <a:gd name="connsiteY14" fmla="*/ 25948 h 280591"/>
              <a:gd name="connsiteX15" fmla="*/ 1018573 w 1689904"/>
              <a:gd name="connsiteY15" fmla="*/ 37522 h 280591"/>
              <a:gd name="connsiteX16" fmla="*/ 1064871 w 1689904"/>
              <a:gd name="connsiteY16" fmla="*/ 49097 h 280591"/>
              <a:gd name="connsiteX17" fmla="*/ 1145894 w 1689904"/>
              <a:gd name="connsiteY17" fmla="*/ 72246 h 280591"/>
              <a:gd name="connsiteX18" fmla="*/ 1238492 w 1689904"/>
              <a:gd name="connsiteY18" fmla="*/ 83821 h 280591"/>
              <a:gd name="connsiteX19" fmla="*/ 1516284 w 1689904"/>
              <a:gd name="connsiteY19" fmla="*/ 106970 h 280591"/>
              <a:gd name="connsiteX20" fmla="*/ 1574157 w 1689904"/>
              <a:gd name="connsiteY20" fmla="*/ 118545 h 280591"/>
              <a:gd name="connsiteX21" fmla="*/ 1689904 w 1689904"/>
              <a:gd name="connsiteY21" fmla="*/ 118545 h 28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89904" h="280591">
                <a:moveTo>
                  <a:pt x="0" y="280591"/>
                </a:moveTo>
                <a:cubicBezTo>
                  <a:pt x="23150" y="276733"/>
                  <a:pt x="46539" y="274107"/>
                  <a:pt x="69449" y="269016"/>
                </a:cubicBezTo>
                <a:cubicBezTo>
                  <a:pt x="81359" y="266369"/>
                  <a:pt x="92138" y="259447"/>
                  <a:pt x="104173" y="257441"/>
                </a:cubicBezTo>
                <a:cubicBezTo>
                  <a:pt x="138635" y="251697"/>
                  <a:pt x="173621" y="249725"/>
                  <a:pt x="208345" y="245867"/>
                </a:cubicBezTo>
                <a:cubicBezTo>
                  <a:pt x="274687" y="146353"/>
                  <a:pt x="195148" y="272261"/>
                  <a:pt x="243069" y="176419"/>
                </a:cubicBezTo>
                <a:cubicBezTo>
                  <a:pt x="249290" y="163977"/>
                  <a:pt x="258502" y="153270"/>
                  <a:pt x="266218" y="141695"/>
                </a:cubicBezTo>
                <a:cubicBezTo>
                  <a:pt x="281651" y="145553"/>
                  <a:pt x="298289" y="146155"/>
                  <a:pt x="312517" y="153269"/>
                </a:cubicBezTo>
                <a:cubicBezTo>
                  <a:pt x="337402" y="165711"/>
                  <a:pt x="357080" y="187126"/>
                  <a:pt x="381965" y="199568"/>
                </a:cubicBezTo>
                <a:lnTo>
                  <a:pt x="428264" y="222717"/>
                </a:lnTo>
                <a:cubicBezTo>
                  <a:pt x="439839" y="218859"/>
                  <a:pt x="453461" y="218765"/>
                  <a:pt x="462988" y="211143"/>
                </a:cubicBezTo>
                <a:cubicBezTo>
                  <a:pt x="496758" y="184127"/>
                  <a:pt x="478358" y="173952"/>
                  <a:pt x="497712" y="141695"/>
                </a:cubicBezTo>
                <a:cubicBezTo>
                  <a:pt x="503327" y="132337"/>
                  <a:pt x="512478" y="125531"/>
                  <a:pt x="520861" y="118545"/>
                </a:cubicBezTo>
                <a:cubicBezTo>
                  <a:pt x="549573" y="94618"/>
                  <a:pt x="571816" y="80717"/>
                  <a:pt x="601884" y="60672"/>
                </a:cubicBezTo>
                <a:cubicBezTo>
                  <a:pt x="609600" y="49097"/>
                  <a:pt x="614170" y="34638"/>
                  <a:pt x="625033" y="25948"/>
                </a:cubicBezTo>
                <a:cubicBezTo>
                  <a:pt x="657467" y="0"/>
                  <a:pt x="728725" y="24423"/>
                  <a:pt x="752355" y="25948"/>
                </a:cubicBezTo>
                <a:cubicBezTo>
                  <a:pt x="840994" y="31667"/>
                  <a:pt x="929834" y="33664"/>
                  <a:pt x="1018573" y="37522"/>
                </a:cubicBezTo>
                <a:cubicBezTo>
                  <a:pt x="1034006" y="41380"/>
                  <a:pt x="1049575" y="44727"/>
                  <a:pt x="1064871" y="49097"/>
                </a:cubicBezTo>
                <a:cubicBezTo>
                  <a:pt x="1103407" y="60108"/>
                  <a:pt x="1102465" y="65008"/>
                  <a:pt x="1145894" y="72246"/>
                </a:cubicBezTo>
                <a:cubicBezTo>
                  <a:pt x="1176577" y="77360"/>
                  <a:pt x="1207626" y="79963"/>
                  <a:pt x="1238492" y="83821"/>
                </a:cubicBezTo>
                <a:cubicBezTo>
                  <a:pt x="1354556" y="122510"/>
                  <a:pt x="1231856" y="85091"/>
                  <a:pt x="1516284" y="106970"/>
                </a:cubicBezTo>
                <a:cubicBezTo>
                  <a:pt x="1535899" y="108479"/>
                  <a:pt x="1554528" y="117236"/>
                  <a:pt x="1574157" y="118545"/>
                </a:cubicBezTo>
                <a:cubicBezTo>
                  <a:pt x="1612654" y="121112"/>
                  <a:pt x="1651322" y="118545"/>
                  <a:pt x="1689904" y="118545"/>
                </a:cubicBezTo>
              </a:path>
            </a:pathLst>
          </a:cu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Szövegdoboz 15"/>
          <p:cNvSpPr txBox="1"/>
          <p:nvPr/>
        </p:nvSpPr>
        <p:spPr>
          <a:xfrm>
            <a:off x="4355976" y="6021288"/>
            <a:ext cx="46440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>
                <a:solidFill>
                  <a:srgbClr val="C00000"/>
                </a:solidFill>
              </a:rPr>
              <a:t>Imaginäre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Konturen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einer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b="1" dirty="0" err="1">
                <a:solidFill>
                  <a:srgbClr val="C00000"/>
                </a:solidFill>
              </a:rPr>
              <a:t>Nervenzelle</a:t>
            </a:r>
            <a:r>
              <a:rPr lang="hu-HU" b="1" dirty="0">
                <a:solidFill>
                  <a:srgbClr val="C00000"/>
                </a:solidFill>
              </a:rPr>
              <a:t> </a:t>
            </a:r>
            <a:r>
              <a:rPr lang="hu-HU" sz="1400" b="1" dirty="0"/>
              <a:t>(</a:t>
            </a:r>
            <a:r>
              <a:rPr lang="hu-HU" sz="1400" b="1" dirty="0" err="1"/>
              <a:t>grau</a:t>
            </a:r>
            <a:r>
              <a:rPr lang="hu-HU" sz="1400" b="1" dirty="0"/>
              <a:t>: Perikaryon; </a:t>
            </a:r>
            <a:r>
              <a:rPr lang="hu-HU" sz="1400" b="1" dirty="0" err="1"/>
              <a:t>schwarz</a:t>
            </a:r>
            <a:r>
              <a:rPr lang="hu-HU" sz="1400" b="1" dirty="0"/>
              <a:t> und </a:t>
            </a:r>
            <a:r>
              <a:rPr lang="hu-HU" sz="1400" b="1" dirty="0" err="1"/>
              <a:t>fein</a:t>
            </a:r>
            <a:r>
              <a:rPr lang="hu-HU" sz="1400" b="1" dirty="0"/>
              <a:t> </a:t>
            </a:r>
            <a:r>
              <a:rPr lang="hu-HU" sz="1400" b="1" dirty="0" err="1"/>
              <a:t>punmktiert</a:t>
            </a:r>
            <a:r>
              <a:rPr lang="hu-HU" sz="1400" b="1" dirty="0"/>
              <a:t>: </a:t>
            </a:r>
            <a:r>
              <a:rPr lang="hu-HU" sz="1400" b="1" dirty="0" err="1"/>
              <a:t>Dendritbaum</a:t>
            </a:r>
            <a:r>
              <a:rPr lang="hu-HU" sz="1400" b="1" dirty="0"/>
              <a:t>, </a:t>
            </a:r>
            <a:r>
              <a:rPr lang="hu-HU" sz="1400" b="1" dirty="0" err="1"/>
              <a:t>schwarz</a:t>
            </a:r>
            <a:r>
              <a:rPr lang="hu-HU" sz="1400" b="1" dirty="0"/>
              <a:t> </a:t>
            </a:r>
            <a:r>
              <a:rPr lang="hu-HU" sz="1400" b="1" dirty="0" err="1"/>
              <a:t>und</a:t>
            </a:r>
            <a:r>
              <a:rPr lang="hu-HU" sz="1400" b="1" dirty="0"/>
              <a:t> </a:t>
            </a:r>
            <a:r>
              <a:rPr lang="hu-HU" sz="1400" b="1" dirty="0" err="1"/>
              <a:t>gestrichelt</a:t>
            </a:r>
            <a:r>
              <a:rPr lang="hu-HU" sz="1400" b="1" dirty="0"/>
              <a:t>: Axon)</a:t>
            </a:r>
            <a:endParaRPr lang="de-DE" sz="14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43" y="0"/>
            <a:ext cx="9171843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899592" y="594928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err="1"/>
              <a:t>Nervenzelltypen</a:t>
            </a:r>
            <a:endParaRPr lang="de-DE" sz="32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err="1"/>
              <a:t>Nervenzell-Typen</a:t>
            </a:r>
            <a:r>
              <a:rPr lang="hu-HU" sz="4000" b="1" dirty="0"/>
              <a:t> </a:t>
            </a:r>
            <a:r>
              <a:rPr lang="hu-HU" sz="4000" b="1" dirty="0" err="1"/>
              <a:t>nach</a:t>
            </a:r>
            <a:r>
              <a:rPr lang="hu-HU" sz="4000" b="1" dirty="0"/>
              <a:t> </a:t>
            </a:r>
            <a:r>
              <a:rPr lang="hu-HU" sz="4000" b="1" dirty="0" err="1"/>
              <a:t>Fortsätzen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hu-HU" sz="2800" b="1" dirty="0" err="1"/>
              <a:t>multipolare</a:t>
            </a:r>
            <a:r>
              <a:rPr lang="hu-HU" sz="2800" dirty="0"/>
              <a:t>: </a:t>
            </a:r>
            <a:r>
              <a:rPr lang="hu-HU" sz="2800" dirty="0" err="1"/>
              <a:t>ein</a:t>
            </a:r>
            <a:r>
              <a:rPr lang="hu-HU" sz="2800" dirty="0"/>
              <a:t> Axon, </a:t>
            </a:r>
            <a:r>
              <a:rPr lang="hu-HU" sz="2800" dirty="0" err="1"/>
              <a:t>mehrere</a:t>
            </a:r>
            <a:r>
              <a:rPr lang="hu-HU" sz="2800" dirty="0"/>
              <a:t> Dendriten (die </a:t>
            </a:r>
            <a:r>
              <a:rPr lang="hu-HU" sz="2800" dirty="0" err="1"/>
              <a:t>meiste</a:t>
            </a:r>
            <a:r>
              <a:rPr lang="hu-HU" sz="2800" dirty="0"/>
              <a:t> </a:t>
            </a:r>
            <a:r>
              <a:rPr lang="hu-HU" sz="2800" dirty="0" err="1"/>
              <a:t>Nervenzellen</a:t>
            </a:r>
            <a:r>
              <a:rPr lang="hu-HU" sz="2800" dirty="0"/>
              <a:t>)</a:t>
            </a:r>
          </a:p>
          <a:p>
            <a:r>
              <a:rPr lang="hu-HU" sz="2800" b="1" dirty="0" err="1"/>
              <a:t>bipolare</a:t>
            </a:r>
            <a:r>
              <a:rPr lang="hu-HU" sz="2800" dirty="0"/>
              <a:t>: </a:t>
            </a:r>
            <a:r>
              <a:rPr lang="hu-HU" sz="2800" dirty="0" err="1"/>
              <a:t>ein</a:t>
            </a:r>
            <a:r>
              <a:rPr lang="hu-HU" sz="2800" dirty="0"/>
              <a:t> Axon, </a:t>
            </a:r>
            <a:r>
              <a:rPr lang="hu-HU" sz="2800" dirty="0" err="1"/>
              <a:t>ein</a:t>
            </a:r>
            <a:r>
              <a:rPr lang="hu-HU" sz="2800" dirty="0"/>
              <a:t> Dendrit (</a:t>
            </a:r>
            <a:r>
              <a:rPr lang="hu-HU" sz="2800" dirty="0" err="1"/>
              <a:t>selten</a:t>
            </a:r>
            <a:r>
              <a:rPr lang="hu-HU" sz="2800" dirty="0"/>
              <a:t>, </a:t>
            </a:r>
            <a:r>
              <a:rPr lang="hu-HU" sz="2800" dirty="0" err="1"/>
              <a:t>wie</a:t>
            </a:r>
            <a:r>
              <a:rPr lang="hu-HU" sz="2800" dirty="0"/>
              <a:t> </a:t>
            </a:r>
            <a:r>
              <a:rPr lang="hu-HU" sz="2800" dirty="0" err="1"/>
              <a:t>zB</a:t>
            </a:r>
            <a:r>
              <a:rPr lang="hu-HU" sz="2800" dirty="0"/>
              <a:t>. </a:t>
            </a:r>
            <a:r>
              <a:rPr lang="hu-HU" sz="2800" dirty="0" err="1"/>
              <a:t>Neuronen</a:t>
            </a:r>
            <a:r>
              <a:rPr lang="hu-HU" sz="2800" dirty="0"/>
              <a:t> </a:t>
            </a:r>
            <a:r>
              <a:rPr lang="hu-HU" sz="2800" dirty="0" err="1"/>
              <a:t>im</a:t>
            </a:r>
            <a:r>
              <a:rPr lang="hu-HU" sz="2800" dirty="0"/>
              <a:t> </a:t>
            </a:r>
            <a:r>
              <a:rPr lang="hu-HU" sz="2800" dirty="0" err="1"/>
              <a:t>Hörganglion</a:t>
            </a:r>
            <a:r>
              <a:rPr lang="hu-HU" sz="2800" dirty="0"/>
              <a:t>, Retina)</a:t>
            </a:r>
          </a:p>
          <a:p>
            <a:r>
              <a:rPr lang="hu-HU" sz="2800" b="1" dirty="0" err="1"/>
              <a:t>pseudounipolare</a:t>
            </a:r>
            <a:r>
              <a:rPr lang="hu-HU" sz="2800" dirty="0"/>
              <a:t>: </a:t>
            </a:r>
            <a:r>
              <a:rPr lang="hu-HU" sz="2800" dirty="0" err="1"/>
              <a:t>ein</a:t>
            </a:r>
            <a:r>
              <a:rPr lang="hu-HU" sz="2800" dirty="0"/>
              <a:t> Axon, </a:t>
            </a:r>
            <a:r>
              <a:rPr lang="hu-HU" sz="2800" dirty="0" err="1"/>
              <a:t>ein</a:t>
            </a:r>
            <a:r>
              <a:rPr lang="hu-HU" sz="2800" dirty="0"/>
              <a:t> Dendrit (</a:t>
            </a:r>
            <a:r>
              <a:rPr lang="hu-HU" sz="2800" dirty="0" err="1"/>
              <a:t>zB</a:t>
            </a:r>
            <a:r>
              <a:rPr lang="hu-HU" sz="2800" dirty="0"/>
              <a:t>: </a:t>
            </a:r>
            <a:r>
              <a:rPr lang="hu-HU" sz="2800" dirty="0" err="1"/>
              <a:t>im</a:t>
            </a:r>
            <a:r>
              <a:rPr lang="hu-HU" sz="2800" dirty="0"/>
              <a:t> </a:t>
            </a:r>
            <a:r>
              <a:rPr lang="hu-HU" sz="2800" dirty="0" err="1"/>
              <a:t>Spinalganglion</a:t>
            </a:r>
            <a:r>
              <a:rPr lang="hu-HU" sz="2800" dirty="0"/>
              <a:t>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/>
              <a:t>Nervenzell-Typen</a:t>
            </a:r>
            <a:r>
              <a:rPr lang="hu-HU" b="1" dirty="0"/>
              <a:t> </a:t>
            </a:r>
            <a:r>
              <a:rPr lang="hu-HU" b="1" dirty="0" err="1"/>
              <a:t>nach</a:t>
            </a:r>
            <a:r>
              <a:rPr lang="hu-HU" b="1" dirty="0"/>
              <a:t> </a:t>
            </a:r>
            <a:r>
              <a:rPr lang="hu-HU" b="1" dirty="0" err="1"/>
              <a:t>Gestalt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Hinsichtlich</a:t>
            </a:r>
            <a:r>
              <a:rPr lang="hu-HU" dirty="0"/>
              <a:t> des </a:t>
            </a:r>
            <a:r>
              <a:rPr lang="hu-HU" dirty="0" err="1"/>
              <a:t>Gestaltes</a:t>
            </a:r>
            <a:r>
              <a:rPr lang="hu-HU" dirty="0"/>
              <a:t> </a:t>
            </a:r>
            <a:r>
              <a:rPr lang="hu-HU" dirty="0" err="1"/>
              <a:t>können</a:t>
            </a:r>
            <a:r>
              <a:rPr lang="hu-HU" dirty="0"/>
              <a:t> die </a:t>
            </a:r>
            <a:r>
              <a:rPr lang="hu-HU" dirty="0" err="1"/>
              <a:t>multipolare</a:t>
            </a:r>
            <a:r>
              <a:rPr lang="hu-HU" dirty="0"/>
              <a:t> </a:t>
            </a:r>
            <a:r>
              <a:rPr lang="hu-HU" dirty="0" err="1"/>
              <a:t>Neuronen</a:t>
            </a:r>
            <a:r>
              <a:rPr lang="hu-HU" dirty="0"/>
              <a:t> </a:t>
            </a:r>
            <a:r>
              <a:rPr lang="hu-HU" dirty="0" err="1"/>
              <a:t>vielfaltig</a:t>
            </a:r>
            <a:r>
              <a:rPr lang="hu-HU" dirty="0"/>
              <a:t> </a:t>
            </a:r>
            <a:r>
              <a:rPr lang="hu-HU" dirty="0" err="1"/>
              <a:t>sein</a:t>
            </a:r>
            <a:r>
              <a:rPr lang="hu-HU" dirty="0"/>
              <a:t>: </a:t>
            </a:r>
            <a:r>
              <a:rPr lang="hu-HU" dirty="0" err="1"/>
              <a:t>Pyramindenzelle</a:t>
            </a:r>
            <a:r>
              <a:rPr lang="hu-HU" dirty="0"/>
              <a:t>, </a:t>
            </a:r>
            <a:r>
              <a:rPr lang="hu-HU" dirty="0" err="1"/>
              <a:t>Körnerzelle</a:t>
            </a:r>
            <a:r>
              <a:rPr lang="hu-HU" dirty="0"/>
              <a:t>, </a:t>
            </a:r>
            <a:r>
              <a:rPr lang="hu-HU" dirty="0" err="1"/>
              <a:t>Korbzelle</a:t>
            </a:r>
            <a:r>
              <a:rPr lang="hu-HU" dirty="0"/>
              <a:t>, Purkinje </a:t>
            </a:r>
            <a:r>
              <a:rPr lang="hu-HU" dirty="0" err="1"/>
              <a:t>Zelle</a:t>
            </a:r>
            <a:r>
              <a:rPr lang="hu-HU" dirty="0"/>
              <a:t>, </a:t>
            </a:r>
            <a:r>
              <a:rPr lang="hu-HU" dirty="0" err="1"/>
              <a:t>usw</a:t>
            </a:r>
            <a:r>
              <a:rPr lang="hu-HU" dirty="0"/>
              <a:t>.</a:t>
            </a:r>
          </a:p>
          <a:p>
            <a:r>
              <a:rPr lang="hu-HU" dirty="0" err="1"/>
              <a:t>Nervenzellen</a:t>
            </a:r>
            <a:r>
              <a:rPr lang="hu-HU" dirty="0"/>
              <a:t> </a:t>
            </a:r>
            <a:r>
              <a:rPr lang="hu-HU" dirty="0" err="1"/>
              <a:t>können</a:t>
            </a:r>
            <a:r>
              <a:rPr lang="hu-HU" dirty="0"/>
              <a:t> </a:t>
            </a:r>
            <a:r>
              <a:rPr lang="hu-HU" dirty="0" err="1"/>
              <a:t>Pigmentgranulen</a:t>
            </a:r>
            <a:r>
              <a:rPr lang="hu-HU" dirty="0"/>
              <a:t> </a:t>
            </a:r>
            <a:r>
              <a:rPr lang="hu-HU" dirty="0" err="1"/>
              <a:t>enthalten</a:t>
            </a:r>
            <a:r>
              <a:rPr lang="hu-HU" dirty="0"/>
              <a:t>: Substantia nigra </a:t>
            </a:r>
            <a:r>
              <a:rPr lang="hu-HU" dirty="0" err="1"/>
              <a:t>Nervenzelle</a:t>
            </a:r>
            <a:r>
              <a:rPr lang="hu-HU" dirty="0"/>
              <a:t> der </a:t>
            </a:r>
            <a:r>
              <a:rPr lang="hu-HU" dirty="0" err="1"/>
              <a:t>Gehirns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0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</a:t>
            </a:r>
            <a:endParaRPr lang="de-DE" b="1" dirty="0"/>
          </a:p>
        </p:txBody>
      </p:sp>
      <p:grpSp>
        <p:nvGrpSpPr>
          <p:cNvPr id="2" name="Csoportba foglalás 6"/>
          <p:cNvGrpSpPr/>
          <p:nvPr/>
        </p:nvGrpSpPr>
        <p:grpSpPr>
          <a:xfrm>
            <a:off x="395536" y="116632"/>
            <a:ext cx="8280920" cy="6555348"/>
            <a:chOff x="395536" y="116632"/>
            <a:chExt cx="8280920" cy="6555348"/>
          </a:xfrm>
        </p:grpSpPr>
        <p:pic>
          <p:nvPicPr>
            <p:cNvPr id="890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5536" y="116632"/>
              <a:ext cx="8280920" cy="6555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Szövegdoboz 3"/>
            <p:cNvSpPr txBox="1"/>
            <p:nvPr/>
          </p:nvSpPr>
          <p:spPr>
            <a:xfrm>
              <a:off x="1115616" y="1139824"/>
              <a:ext cx="187220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/>
                <a:t>Körnerzelle</a:t>
              </a:r>
              <a:r>
                <a:rPr lang="hu-HU" sz="1000" b="1" dirty="0"/>
                <a:t> (</a:t>
              </a:r>
              <a:r>
                <a:rPr lang="hu-HU" sz="1000" b="1" dirty="0" err="1"/>
                <a:t>Kleinhirn</a:t>
              </a:r>
              <a:r>
                <a:rPr lang="hu-HU" sz="1000" b="1" dirty="0"/>
                <a:t>)</a:t>
              </a:r>
              <a:endParaRPr lang="de-DE" sz="1000" b="1" dirty="0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3059832" y="1124744"/>
              <a:ext cx="180020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hu-HU" sz="1000" b="1" dirty="0" err="1"/>
                <a:t>kleine</a:t>
              </a:r>
              <a:r>
                <a:rPr lang="hu-HU" sz="1000" b="1" dirty="0"/>
                <a:t> </a:t>
              </a:r>
              <a:r>
                <a:rPr lang="hu-HU" sz="1000" b="1" dirty="0" err="1"/>
                <a:t>multipolare</a:t>
              </a:r>
              <a:r>
                <a:rPr lang="hu-HU" sz="1000" b="1" dirty="0"/>
                <a:t> Neuron (</a:t>
              </a:r>
              <a:r>
                <a:rPr lang="hu-HU" sz="1000" b="1" dirty="0" err="1"/>
                <a:t>Trigeminusggl</a:t>
              </a:r>
              <a:r>
                <a:rPr lang="hu-HU" sz="1000" b="1" dirty="0"/>
                <a:t>.)</a:t>
              </a:r>
              <a:endParaRPr lang="de-DE" sz="1000" b="1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5076056" y="1124744"/>
              <a:ext cx="216024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hu-HU" sz="1000" b="1" dirty="0" err="1"/>
                <a:t>multipolare</a:t>
              </a:r>
              <a:r>
                <a:rPr lang="hu-HU" sz="1000" b="1" dirty="0"/>
                <a:t> Neuron (</a:t>
              </a:r>
              <a:r>
                <a:rPr lang="hu-HU" sz="1000" b="1" dirty="0" err="1"/>
                <a:t>Rückenmark</a:t>
              </a:r>
              <a:r>
                <a:rPr lang="hu-HU" sz="1000" b="1" dirty="0"/>
                <a:t>)</a:t>
              </a:r>
              <a:endParaRPr lang="de-DE" sz="1000" b="1" dirty="0"/>
            </a:p>
          </p:txBody>
        </p:sp>
      </p:grpSp>
      <p:sp>
        <p:nvSpPr>
          <p:cNvPr id="8" name="Szövegdoboz 7"/>
          <p:cNvSpPr txBox="1"/>
          <p:nvPr/>
        </p:nvSpPr>
        <p:spPr>
          <a:xfrm>
            <a:off x="467544" y="6381328"/>
            <a:ext cx="136815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Pyramidenzelle</a:t>
            </a:r>
            <a:endParaRPr lang="de-DE" sz="1000" b="1" dirty="0"/>
          </a:p>
        </p:txBody>
      </p:sp>
      <p:sp>
        <p:nvSpPr>
          <p:cNvPr id="9" name="Szövegdoboz 8"/>
          <p:cNvSpPr txBox="1"/>
          <p:nvPr/>
        </p:nvSpPr>
        <p:spPr>
          <a:xfrm>
            <a:off x="2843808" y="6381328"/>
            <a:ext cx="244827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 err="1"/>
              <a:t>multipolare</a:t>
            </a:r>
            <a:r>
              <a:rPr lang="hu-HU" sz="1000" b="1" dirty="0"/>
              <a:t> Neuron </a:t>
            </a:r>
            <a:r>
              <a:rPr lang="hu-HU" sz="1000" b="1" dirty="0" err="1"/>
              <a:t>aus</a:t>
            </a:r>
            <a:r>
              <a:rPr lang="hu-HU" sz="1000" b="1" dirty="0"/>
              <a:t> Thalamus</a:t>
            </a:r>
            <a:endParaRPr lang="de-DE" sz="10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724128" y="5805264"/>
            <a:ext cx="201622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000" b="1" dirty="0"/>
              <a:t>Purkinje </a:t>
            </a:r>
            <a:r>
              <a:rPr lang="hu-HU" sz="1000" b="1" dirty="0" err="1"/>
              <a:t>Zelle</a:t>
            </a:r>
            <a:r>
              <a:rPr lang="hu-HU" sz="1000" b="1" dirty="0"/>
              <a:t> (</a:t>
            </a:r>
            <a:r>
              <a:rPr lang="hu-HU" sz="1000" b="1" dirty="0" err="1"/>
              <a:t>Kleinhirn</a:t>
            </a:r>
            <a:r>
              <a:rPr lang="hu-HU" sz="1000" b="1" dirty="0"/>
              <a:t>)</a:t>
            </a:r>
            <a:endParaRPr lang="de-DE" sz="1000" b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74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335688" y="593467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rgbClr val="FFFF00"/>
                </a:solidFill>
              </a:rPr>
              <a:t>Pyramidenzelle</a:t>
            </a:r>
            <a:r>
              <a:rPr lang="hu-HU" dirty="0">
                <a:solidFill>
                  <a:srgbClr val="FFFF00"/>
                </a:solidFill>
              </a:rPr>
              <a:t> (</a:t>
            </a:r>
            <a:r>
              <a:rPr lang="hu-HU" dirty="0" err="1">
                <a:solidFill>
                  <a:srgbClr val="FFFF00"/>
                </a:solidFill>
              </a:rPr>
              <a:t>multipolare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Neuronen</a:t>
            </a:r>
            <a:r>
              <a:rPr lang="hu-HU" dirty="0">
                <a:solidFill>
                  <a:srgbClr val="FFFF00"/>
                </a:solidFill>
              </a:rPr>
              <a:t>) </a:t>
            </a:r>
            <a:r>
              <a:rPr lang="hu-HU" dirty="0" err="1">
                <a:solidFill>
                  <a:srgbClr val="FFFF00"/>
                </a:solidFill>
              </a:rPr>
              <a:t>aus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Großhirnrinde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4" name="Egyenes összekötő nyíllal 3"/>
          <p:cNvCxnSpPr/>
          <p:nvPr/>
        </p:nvCxnSpPr>
        <p:spPr>
          <a:xfrm flipV="1">
            <a:off x="6588224" y="4941168"/>
            <a:ext cx="360040" cy="936104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 flipV="1">
            <a:off x="5436096" y="5301208"/>
            <a:ext cx="864096" cy="64807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1907704" y="23488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apikale</a:t>
            </a:r>
            <a:r>
              <a:rPr lang="hu-HU" dirty="0">
                <a:solidFill>
                  <a:srgbClr val="FFFF00"/>
                </a:solidFill>
              </a:rPr>
              <a:t> Dendrit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>
            <a:off x="3707904" y="2564904"/>
            <a:ext cx="1368152" cy="100811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1619672" y="400506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Perikaryon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2987824" y="4221088"/>
            <a:ext cx="1872208" cy="72008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1331640" y="494116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basale</a:t>
            </a:r>
            <a:r>
              <a:rPr lang="hu-HU" dirty="0">
                <a:solidFill>
                  <a:srgbClr val="FFFF00"/>
                </a:solidFill>
              </a:rPr>
              <a:t> Dendrit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23" name="Egyenes összekötő nyíllal 22"/>
          <p:cNvCxnSpPr/>
          <p:nvPr/>
        </p:nvCxnSpPr>
        <p:spPr>
          <a:xfrm>
            <a:off x="3059832" y="5085184"/>
            <a:ext cx="1800200" cy="72008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zövegdoboz 25"/>
          <p:cNvSpPr txBox="1"/>
          <p:nvPr/>
        </p:nvSpPr>
        <p:spPr>
          <a:xfrm>
            <a:off x="2699792" y="602128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FF00"/>
                </a:solidFill>
              </a:rPr>
              <a:t>Axon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27" name="Egyenes összekötő nyíllal 26"/>
          <p:cNvCxnSpPr/>
          <p:nvPr/>
        </p:nvCxnSpPr>
        <p:spPr>
          <a:xfrm flipV="1">
            <a:off x="3419872" y="5517232"/>
            <a:ext cx="1656184" cy="64807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églalap 13"/>
          <p:cNvSpPr/>
          <p:nvPr/>
        </p:nvSpPr>
        <p:spPr>
          <a:xfrm>
            <a:off x="5471200" y="0"/>
            <a:ext cx="3672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 err="1">
                <a:solidFill>
                  <a:srgbClr val="FFFF00"/>
                </a:solidFill>
              </a:rPr>
              <a:t>Pyramidenzelle</a:t>
            </a:r>
            <a:r>
              <a:rPr lang="hu-HU" sz="3600" dirty="0">
                <a:solidFill>
                  <a:srgbClr val="FFFF00"/>
                </a:solidFill>
              </a:rPr>
              <a:t> </a:t>
            </a:r>
            <a:endParaRPr lang="de-DE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sz="4000" b="1" dirty="0" err="1"/>
              <a:t>Nervengewebe</a:t>
            </a:r>
            <a:r>
              <a:rPr lang="hu-HU" sz="4000" b="1" dirty="0"/>
              <a:t> II.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hu-HU" sz="2800" dirty="0" err="1"/>
              <a:t>Nervengewebe</a:t>
            </a:r>
            <a:r>
              <a:rPr lang="hu-HU" sz="2800" dirty="0"/>
              <a:t>: </a:t>
            </a:r>
            <a:r>
              <a:rPr lang="hu-HU" sz="2800" dirty="0" err="1"/>
              <a:t>entwickelt</a:t>
            </a:r>
            <a:r>
              <a:rPr lang="hu-HU" sz="2800" dirty="0"/>
              <a:t> </a:t>
            </a:r>
            <a:r>
              <a:rPr lang="hu-HU" sz="2800" dirty="0" err="1"/>
              <a:t>aus</a:t>
            </a:r>
            <a:r>
              <a:rPr lang="hu-HU" sz="2800" dirty="0"/>
              <a:t> </a:t>
            </a:r>
            <a:r>
              <a:rPr lang="hu-HU" sz="2800" b="1" dirty="0" err="1"/>
              <a:t>Ektoderm</a:t>
            </a:r>
            <a:endParaRPr lang="hu-HU" sz="2800" b="1" dirty="0"/>
          </a:p>
          <a:p>
            <a:r>
              <a:rPr lang="hu-HU" sz="2800" dirty="0" err="1"/>
              <a:t>besteht</a:t>
            </a:r>
            <a:r>
              <a:rPr lang="hu-HU" sz="2800" dirty="0"/>
              <a:t> </a:t>
            </a:r>
            <a:r>
              <a:rPr lang="hu-HU" sz="2800" dirty="0" err="1"/>
              <a:t>aus</a:t>
            </a:r>
            <a:r>
              <a:rPr lang="hu-HU" sz="2800" dirty="0"/>
              <a:t> </a:t>
            </a:r>
            <a:r>
              <a:rPr lang="hu-HU" sz="2800" b="1" dirty="0" err="1"/>
              <a:t>Nervenzellen</a:t>
            </a:r>
            <a:r>
              <a:rPr lang="hu-HU" sz="2800" b="1" dirty="0"/>
              <a:t> (</a:t>
            </a:r>
            <a:r>
              <a:rPr lang="hu-HU" sz="2800" b="1" dirty="0" err="1"/>
              <a:t>Neuronen</a:t>
            </a:r>
            <a:r>
              <a:rPr lang="hu-HU" sz="2800" b="1" dirty="0"/>
              <a:t>)</a:t>
            </a:r>
            <a:r>
              <a:rPr lang="hu-HU" sz="2800" dirty="0"/>
              <a:t> und </a:t>
            </a:r>
            <a:r>
              <a:rPr lang="hu-HU" sz="2800" b="1" dirty="0" err="1"/>
              <a:t>Gliazellen</a:t>
            </a:r>
            <a:endParaRPr lang="hu-HU" sz="2800" b="1" dirty="0"/>
          </a:p>
          <a:p>
            <a:r>
              <a:rPr lang="hu-HU" sz="2800" dirty="0" err="1"/>
              <a:t>zwischen</a:t>
            </a:r>
            <a:r>
              <a:rPr lang="hu-HU" sz="2800" dirty="0"/>
              <a:t> </a:t>
            </a:r>
            <a:r>
              <a:rPr lang="hu-HU" sz="2800" dirty="0" err="1"/>
              <a:t>diesen</a:t>
            </a:r>
            <a:r>
              <a:rPr lang="hu-HU" sz="2800" dirty="0"/>
              <a:t> </a:t>
            </a:r>
            <a:r>
              <a:rPr lang="hu-HU" sz="2800" dirty="0" err="1"/>
              <a:t>Zellen</a:t>
            </a:r>
            <a:r>
              <a:rPr lang="hu-HU" sz="2800" dirty="0"/>
              <a:t>: </a:t>
            </a:r>
            <a:r>
              <a:rPr lang="hu-HU" sz="2800" dirty="0" err="1"/>
              <a:t>sehr</a:t>
            </a:r>
            <a:r>
              <a:rPr lang="hu-HU" sz="2800" dirty="0"/>
              <a:t> </a:t>
            </a:r>
            <a:r>
              <a:rPr lang="hu-HU" sz="2800" dirty="0" err="1"/>
              <a:t>kleine</a:t>
            </a:r>
            <a:r>
              <a:rPr lang="hu-HU" sz="2800" dirty="0"/>
              <a:t> </a:t>
            </a:r>
            <a:r>
              <a:rPr lang="hu-HU" sz="2800" dirty="0" err="1"/>
              <a:t>Menge</a:t>
            </a:r>
            <a:r>
              <a:rPr lang="hu-HU" sz="2800" dirty="0"/>
              <a:t> von </a:t>
            </a:r>
            <a:r>
              <a:rPr lang="hu-HU" sz="2800" dirty="0" err="1"/>
              <a:t>extrazellulärer</a:t>
            </a:r>
            <a:r>
              <a:rPr lang="hu-HU" sz="2800" dirty="0"/>
              <a:t> </a:t>
            </a:r>
            <a:r>
              <a:rPr lang="hu-HU" sz="2800" dirty="0" err="1"/>
              <a:t>Matrix</a:t>
            </a:r>
            <a:r>
              <a:rPr lang="hu-HU" sz="2800" dirty="0"/>
              <a:t> (</a:t>
            </a:r>
            <a:r>
              <a:rPr lang="hu-HU" sz="2800" dirty="0" err="1"/>
              <a:t>keinerleie</a:t>
            </a:r>
            <a:r>
              <a:rPr lang="hu-HU" sz="2800" dirty="0"/>
              <a:t> </a:t>
            </a:r>
            <a:r>
              <a:rPr lang="hu-HU" sz="2800" dirty="0" err="1"/>
              <a:t>Kollagen-</a:t>
            </a:r>
            <a:r>
              <a:rPr lang="hu-HU" sz="2800" dirty="0"/>
              <a:t> </a:t>
            </a:r>
            <a:r>
              <a:rPr lang="hu-HU" sz="2800" dirty="0" err="1"/>
              <a:t>oder</a:t>
            </a:r>
            <a:r>
              <a:rPr lang="hu-HU" sz="2800" dirty="0"/>
              <a:t> </a:t>
            </a:r>
            <a:r>
              <a:rPr lang="hu-HU" sz="2800" dirty="0" err="1"/>
              <a:t>andere</a:t>
            </a:r>
            <a:r>
              <a:rPr lang="hu-HU" sz="2800" dirty="0"/>
              <a:t> </a:t>
            </a:r>
            <a:r>
              <a:rPr lang="hu-HU" sz="2800" dirty="0" err="1"/>
              <a:t>Fasern</a:t>
            </a:r>
            <a:r>
              <a:rPr lang="hu-HU" sz="2800" dirty="0"/>
              <a:t>, </a:t>
            </a:r>
            <a:r>
              <a:rPr lang="hu-HU" sz="2800" dirty="0" err="1"/>
              <a:t>nur</a:t>
            </a:r>
            <a:r>
              <a:rPr lang="hu-HU" sz="2800" dirty="0"/>
              <a:t> </a:t>
            </a:r>
            <a:r>
              <a:rPr lang="hu-HU" sz="2800" dirty="0" err="1"/>
              <a:t>GAGs</a:t>
            </a:r>
            <a:r>
              <a:rPr lang="hu-HU" sz="2800" dirty="0"/>
              <a:t>!)</a:t>
            </a:r>
            <a:endParaRPr lang="de-DE" sz="28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084168" y="386104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FF00"/>
                </a:solidFill>
              </a:rPr>
              <a:t>Purkinje </a:t>
            </a:r>
            <a:r>
              <a:rPr lang="hu-HU" dirty="0" err="1">
                <a:solidFill>
                  <a:srgbClr val="FFFF00"/>
                </a:solidFill>
              </a:rPr>
              <a:t>Zellen</a:t>
            </a:r>
            <a:r>
              <a:rPr lang="hu-HU" dirty="0">
                <a:solidFill>
                  <a:srgbClr val="FFFF00"/>
                </a:solidFill>
              </a:rPr>
              <a:t> (</a:t>
            </a:r>
            <a:r>
              <a:rPr lang="hu-HU" dirty="0" err="1">
                <a:solidFill>
                  <a:srgbClr val="FFFF00"/>
                </a:solidFill>
              </a:rPr>
              <a:t>multipolare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Neuronen</a:t>
            </a:r>
            <a:r>
              <a:rPr lang="hu-HU" dirty="0">
                <a:solidFill>
                  <a:srgbClr val="FFFF00"/>
                </a:solidFill>
              </a:rPr>
              <a:t>) </a:t>
            </a:r>
            <a:r>
              <a:rPr lang="hu-HU" dirty="0" err="1">
                <a:solidFill>
                  <a:srgbClr val="FFFF00"/>
                </a:solidFill>
              </a:rPr>
              <a:t>aus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Kleinhirnrinde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4" name="Egyenes összekötő nyíllal 3"/>
          <p:cNvCxnSpPr/>
          <p:nvPr/>
        </p:nvCxnSpPr>
        <p:spPr>
          <a:xfrm flipH="1" flipV="1">
            <a:off x="5292080" y="3717032"/>
            <a:ext cx="720080" cy="504056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 flipV="1">
            <a:off x="4716016" y="3717032"/>
            <a:ext cx="1296144" cy="504056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1763688" y="198884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Dendritbaum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3275856" y="2204864"/>
            <a:ext cx="1440160" cy="936104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3275856" y="2204864"/>
            <a:ext cx="1656184" cy="36004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3275856" y="1556792"/>
            <a:ext cx="1800200" cy="648072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>
            <a:off x="2411760" y="3284984"/>
            <a:ext cx="936104" cy="216024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doboz 18"/>
          <p:cNvSpPr txBox="1"/>
          <p:nvPr/>
        </p:nvSpPr>
        <p:spPr>
          <a:xfrm>
            <a:off x="971600" y="299695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Perikaryon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79512" y="4077072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FFFF00"/>
                </a:solidFill>
              </a:rPr>
              <a:t>Axon (</a:t>
            </a:r>
            <a:r>
              <a:rPr lang="hu-HU" dirty="0" err="1">
                <a:solidFill>
                  <a:srgbClr val="FFFF00"/>
                </a:solidFill>
              </a:rPr>
              <a:t>nicht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sichtbar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22" name="Egyenes összekötő nyíllal 21"/>
          <p:cNvCxnSpPr/>
          <p:nvPr/>
        </p:nvCxnSpPr>
        <p:spPr>
          <a:xfrm flipV="1">
            <a:off x="899592" y="3789040"/>
            <a:ext cx="2592288" cy="72008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églalap 13"/>
          <p:cNvSpPr/>
          <p:nvPr/>
        </p:nvSpPr>
        <p:spPr>
          <a:xfrm>
            <a:off x="5548144" y="0"/>
            <a:ext cx="35958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rgbClr val="FFFF00"/>
                </a:solidFill>
              </a:rPr>
              <a:t>Purkinje </a:t>
            </a:r>
            <a:r>
              <a:rPr lang="hu-HU" sz="3600" b="1" dirty="0" err="1">
                <a:solidFill>
                  <a:srgbClr val="FFFF00"/>
                </a:solidFill>
              </a:rPr>
              <a:t>Zellen</a:t>
            </a:r>
            <a:r>
              <a:rPr lang="hu-HU" sz="3600" b="1" dirty="0">
                <a:solidFill>
                  <a:srgbClr val="FFFF00"/>
                </a:solidFill>
              </a:rPr>
              <a:t> </a:t>
            </a:r>
            <a:endParaRPr lang="de-DE" sz="36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339752" y="188640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Pigemnthaltige</a:t>
            </a:r>
            <a:r>
              <a:rPr lang="hu-HU" dirty="0"/>
              <a:t> </a:t>
            </a:r>
            <a:r>
              <a:rPr lang="hu-HU" dirty="0" err="1"/>
              <a:t>Nervenzellen</a:t>
            </a:r>
            <a:r>
              <a:rPr lang="hu-HU" dirty="0"/>
              <a:t> der Substantia nigra (</a:t>
            </a:r>
            <a:r>
              <a:rPr lang="hu-HU" dirty="0" err="1"/>
              <a:t>Melaninpigmenten</a:t>
            </a:r>
            <a:r>
              <a:rPr lang="hu-HU" dirty="0"/>
              <a:t> </a:t>
            </a:r>
            <a:r>
              <a:rPr lang="hu-HU" dirty="0" err="1"/>
              <a:t>im</a:t>
            </a:r>
            <a:r>
              <a:rPr lang="hu-HU" dirty="0"/>
              <a:t> Perikaryon)</a:t>
            </a:r>
            <a:endParaRPr lang="de-DE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6300192" y="692696"/>
            <a:ext cx="936104" cy="36004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Färbungen</a:t>
            </a:r>
            <a:r>
              <a:rPr lang="hu-HU" dirty="0"/>
              <a:t>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Nervengewebe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2" name="Object 4"/>
          <p:cNvGraphicFramePr>
            <a:graphicFrameLocks noChangeAspect="1"/>
          </p:cNvGraphicFramePr>
          <p:nvPr/>
        </p:nvGraphicFramePr>
        <p:xfrm>
          <a:off x="2720975" y="0"/>
          <a:ext cx="642302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Image" r:id="rId3" imgW="3962072" imgH="4230274" progId="Photoshop.Image.7">
                  <p:embed/>
                </p:oleObj>
              </mc:Choice>
              <mc:Fallback>
                <p:oleObj name="Image" r:id="rId3" imgW="3962072" imgH="4230274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0"/>
                        <a:ext cx="642302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2339751" y="1700808"/>
            <a:ext cx="2736305" cy="57606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179512" y="1340768"/>
            <a:ext cx="23762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 dirty="0" err="1"/>
              <a:t>Graue</a:t>
            </a:r>
            <a:r>
              <a:rPr lang="hu-HU" sz="1600" b="1" dirty="0"/>
              <a:t> </a:t>
            </a:r>
            <a:r>
              <a:rPr lang="hu-HU" sz="1600" b="1" dirty="0" err="1"/>
              <a:t>Substanz</a:t>
            </a:r>
            <a:r>
              <a:rPr lang="hu-HU" sz="1600" dirty="0"/>
              <a:t>: </a:t>
            </a:r>
            <a:r>
              <a:rPr lang="hu-HU" sz="1600" dirty="0" err="1"/>
              <a:t>Nervenzellen</a:t>
            </a:r>
            <a:r>
              <a:rPr lang="hu-HU" sz="1600" dirty="0"/>
              <a:t>, </a:t>
            </a:r>
            <a:r>
              <a:rPr lang="hu-HU" sz="1600" dirty="0" err="1"/>
              <a:t>Nervenzellfortsätzen</a:t>
            </a:r>
            <a:r>
              <a:rPr lang="hu-HU" sz="1600" dirty="0"/>
              <a:t>, </a:t>
            </a:r>
            <a:r>
              <a:rPr lang="hu-HU" sz="1600" dirty="0" err="1"/>
              <a:t>Gliazellen</a:t>
            </a:r>
            <a:endParaRPr lang="hu-HU" sz="16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0" y="188640"/>
            <a:ext cx="26277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 err="1"/>
              <a:t>Rückenmark</a:t>
            </a:r>
            <a:r>
              <a:rPr lang="hu-HU" sz="1600" dirty="0"/>
              <a:t>, </a:t>
            </a:r>
            <a:r>
              <a:rPr lang="hu-HU" sz="1600" dirty="0" err="1"/>
              <a:t>HE-Färbung</a:t>
            </a:r>
            <a:r>
              <a:rPr lang="hu-HU" sz="1600" dirty="0"/>
              <a:t>, </a:t>
            </a:r>
            <a:r>
              <a:rPr lang="hu-HU" sz="1600" dirty="0" err="1"/>
              <a:t>Schwein</a:t>
            </a:r>
            <a:endParaRPr lang="hu-HU" sz="1600" dirty="0"/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>
            <a:off x="2339753" y="1700808"/>
            <a:ext cx="2736304" cy="230425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79512" y="3503910"/>
            <a:ext cx="23762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b="1" dirty="0" err="1"/>
              <a:t>Weiße</a:t>
            </a:r>
            <a:r>
              <a:rPr lang="hu-HU" sz="1600" b="1" dirty="0"/>
              <a:t> </a:t>
            </a:r>
            <a:r>
              <a:rPr lang="hu-HU" sz="1600" b="1" dirty="0" err="1"/>
              <a:t>Substanz</a:t>
            </a:r>
            <a:r>
              <a:rPr lang="hu-HU" sz="1600" dirty="0"/>
              <a:t>: </a:t>
            </a:r>
            <a:r>
              <a:rPr lang="hu-HU" sz="1600" dirty="0" err="1"/>
              <a:t>Nervenfasern</a:t>
            </a:r>
            <a:r>
              <a:rPr lang="hu-HU" sz="1600" dirty="0"/>
              <a:t>, </a:t>
            </a:r>
            <a:r>
              <a:rPr lang="hu-HU" sz="1600" dirty="0" err="1"/>
              <a:t>Gliazellen</a:t>
            </a:r>
            <a:endParaRPr lang="hu-HU" sz="1600" dirty="0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V="1">
            <a:off x="2339752" y="2636912"/>
            <a:ext cx="2016224" cy="13681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>
            <a:off x="2339752" y="4005064"/>
            <a:ext cx="2736304" cy="792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de-DE"/>
          </a:p>
        </p:txBody>
      </p:sp>
      <p:sp>
        <p:nvSpPr>
          <p:cNvPr id="2" name="Szövegdoboz 1"/>
          <p:cNvSpPr txBox="1"/>
          <p:nvPr/>
        </p:nvSpPr>
        <p:spPr>
          <a:xfrm>
            <a:off x="163006" y="626373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HE-</a:t>
            </a:r>
            <a:r>
              <a:rPr lang="hu-HU" sz="2800" b="1" dirty="0" err="1"/>
              <a:t>Färbung</a:t>
            </a:r>
            <a:endParaRPr lang="de-DE" sz="2800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60" name="Object 4"/>
          <p:cNvGraphicFramePr>
            <a:graphicFrameLocks noChangeAspect="1"/>
          </p:cNvGraphicFramePr>
          <p:nvPr/>
        </p:nvGraphicFramePr>
        <p:xfrm>
          <a:off x="250825" y="0"/>
          <a:ext cx="8569325" cy="687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Image" r:id="rId3" imgW="4681341" imgH="3754826" progId="Photoshop.Image.7">
                  <p:embed/>
                </p:oleObj>
              </mc:Choice>
              <mc:Fallback>
                <p:oleObj name="Image" r:id="rId3" imgW="4681341" imgH="3754826" progId="Photoshop.Image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0"/>
                        <a:ext cx="8569325" cy="687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51520" y="0"/>
            <a:ext cx="34198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 err="1"/>
              <a:t>Rückenmark</a:t>
            </a:r>
            <a:r>
              <a:rPr lang="hu-HU" sz="1600" dirty="0"/>
              <a:t>, </a:t>
            </a:r>
            <a:r>
              <a:rPr lang="hu-HU" sz="1600" dirty="0" err="1"/>
              <a:t>Nissl-Färbung</a:t>
            </a:r>
            <a:r>
              <a:rPr lang="hu-HU" sz="1600" dirty="0"/>
              <a:t>, </a:t>
            </a:r>
            <a:r>
              <a:rPr lang="hu-HU" sz="1600" dirty="0" err="1"/>
              <a:t>Schwein</a:t>
            </a:r>
            <a:endParaRPr lang="hu-HU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63006" y="6263734"/>
            <a:ext cx="3256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/>
              <a:t>NISSL-</a:t>
            </a:r>
            <a:r>
              <a:rPr lang="hu-HU" sz="2800" b="1" dirty="0" err="1"/>
              <a:t>Färbung</a:t>
            </a:r>
            <a:endParaRPr lang="de-DE" sz="28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5112568" cy="6882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940152" y="620688"/>
            <a:ext cx="230425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Nervengewebe</a:t>
            </a:r>
            <a:r>
              <a:rPr lang="hu-HU" dirty="0"/>
              <a:t> (</a:t>
            </a:r>
            <a:r>
              <a:rPr lang="hu-HU" dirty="0" err="1"/>
              <a:t>Rückenmark</a:t>
            </a:r>
            <a:r>
              <a:rPr lang="hu-HU" dirty="0"/>
              <a:t>, </a:t>
            </a:r>
            <a:r>
              <a:rPr lang="hu-HU" dirty="0" err="1"/>
              <a:t>Mensch</a:t>
            </a:r>
            <a:r>
              <a:rPr lang="hu-HU" dirty="0"/>
              <a:t>)</a:t>
            </a:r>
          </a:p>
          <a:p>
            <a:r>
              <a:rPr lang="hu-HU" dirty="0" err="1"/>
              <a:t>gefärbt</a:t>
            </a:r>
            <a:r>
              <a:rPr lang="hu-HU" dirty="0"/>
              <a:t> mit </a:t>
            </a:r>
            <a:r>
              <a:rPr lang="hu-HU" b="1" dirty="0" err="1">
                <a:solidFill>
                  <a:srgbClr val="00B0F0"/>
                </a:solidFill>
              </a:rPr>
              <a:t>LuxolFastBlue</a:t>
            </a:r>
            <a:r>
              <a:rPr lang="hu-HU" dirty="0">
                <a:solidFill>
                  <a:srgbClr val="00B0F0"/>
                </a:solidFill>
              </a:rPr>
              <a:t> </a:t>
            </a:r>
            <a:r>
              <a:rPr lang="hu-HU" dirty="0"/>
              <a:t>(</a:t>
            </a:r>
            <a:r>
              <a:rPr lang="hu-HU" dirty="0" err="1"/>
              <a:t>blaue</a:t>
            </a:r>
            <a:r>
              <a:rPr lang="hu-HU" dirty="0"/>
              <a:t> </a:t>
            </a:r>
            <a:r>
              <a:rPr lang="hu-HU" dirty="0" err="1"/>
              <a:t>Farbe</a:t>
            </a:r>
            <a:r>
              <a:rPr lang="hu-HU" dirty="0"/>
              <a:t>)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Nervenfasern</a:t>
            </a:r>
            <a:r>
              <a:rPr lang="hu-HU" dirty="0"/>
              <a:t> und </a:t>
            </a:r>
            <a:r>
              <a:rPr lang="hu-HU" b="1" dirty="0" err="1">
                <a:solidFill>
                  <a:schemeClr val="accent4">
                    <a:lumMod val="75000"/>
                  </a:schemeClr>
                </a:solidFill>
              </a:rPr>
              <a:t>Kresylviolett</a:t>
            </a:r>
            <a:r>
              <a:rPr lang="hu-HU" dirty="0"/>
              <a:t> (lila) </a:t>
            </a:r>
            <a:r>
              <a:rPr lang="hu-HU" dirty="0" err="1"/>
              <a:t>für</a:t>
            </a:r>
            <a:r>
              <a:rPr lang="hu-HU" dirty="0"/>
              <a:t> </a:t>
            </a:r>
            <a:r>
              <a:rPr lang="hu-HU" dirty="0" err="1"/>
              <a:t>Nervenzellen</a:t>
            </a:r>
            <a:endParaRPr lang="de-DE" dirty="0"/>
          </a:p>
        </p:txBody>
      </p:sp>
      <p:sp>
        <p:nvSpPr>
          <p:cNvPr id="6" name="Szövegdoboz 5"/>
          <p:cNvSpPr txBox="1"/>
          <p:nvPr/>
        </p:nvSpPr>
        <p:spPr>
          <a:xfrm>
            <a:off x="4644008" y="6308630"/>
            <a:ext cx="489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Luxol-Fast</a:t>
            </a:r>
            <a:r>
              <a:rPr lang="hu-HU" sz="2800" b="1" dirty="0"/>
              <a:t> </a:t>
            </a:r>
            <a:r>
              <a:rPr lang="hu-HU" sz="2800" b="1" dirty="0" err="1"/>
              <a:t>Blue-Färbung</a:t>
            </a:r>
            <a:endParaRPr lang="de-DE" sz="28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5" y="0"/>
            <a:ext cx="9096245" cy="6513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611560" y="0"/>
            <a:ext cx="34198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 err="1"/>
              <a:t>Rückenmark</a:t>
            </a:r>
            <a:r>
              <a:rPr lang="hu-HU" sz="1600" dirty="0"/>
              <a:t>, </a:t>
            </a:r>
            <a:r>
              <a:rPr lang="hu-HU" sz="1600" dirty="0" err="1"/>
              <a:t>Ag-Imprägnation</a:t>
            </a:r>
            <a:endParaRPr lang="hu-HU" sz="1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63006" y="6263734"/>
            <a:ext cx="4264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err="1"/>
              <a:t>Silberimprägnierung</a:t>
            </a:r>
            <a:endParaRPr lang="de-DE" sz="2800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2463" y="3212976"/>
            <a:ext cx="468153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56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5652120" y="260648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Rückenmark</a:t>
            </a:r>
            <a:endParaRPr lang="hu-HU" dirty="0"/>
          </a:p>
          <a:p>
            <a:r>
              <a:rPr lang="hu-HU" dirty="0" err="1"/>
              <a:t>gefärbt</a:t>
            </a:r>
            <a:r>
              <a:rPr lang="hu-HU" dirty="0"/>
              <a:t> mit </a:t>
            </a:r>
            <a:r>
              <a:rPr lang="hu-HU" dirty="0" err="1"/>
              <a:t>LuxolFastBlue</a:t>
            </a:r>
            <a:r>
              <a:rPr lang="hu-HU" dirty="0"/>
              <a:t> und </a:t>
            </a:r>
            <a:r>
              <a:rPr lang="hu-HU" dirty="0" err="1"/>
              <a:t>Kresylviolett</a:t>
            </a:r>
            <a:r>
              <a:rPr lang="hu-HU" dirty="0"/>
              <a:t> (</a:t>
            </a:r>
            <a:r>
              <a:rPr lang="hu-HU" dirty="0" err="1"/>
              <a:t>Klüver</a:t>
            </a:r>
            <a:r>
              <a:rPr lang="hu-HU" dirty="0"/>
              <a:t> </a:t>
            </a:r>
            <a:r>
              <a:rPr lang="hu-HU" dirty="0" err="1"/>
              <a:t>Barrera</a:t>
            </a:r>
            <a:r>
              <a:rPr lang="hu-HU" dirty="0"/>
              <a:t> </a:t>
            </a:r>
            <a:r>
              <a:rPr lang="hu-HU" dirty="0" err="1"/>
              <a:t>Färbung</a:t>
            </a:r>
            <a:r>
              <a:rPr lang="hu-HU" dirty="0"/>
              <a:t>)</a:t>
            </a:r>
            <a:endParaRPr lang="de-DE" dirty="0"/>
          </a:p>
        </p:txBody>
      </p:sp>
      <p:cxnSp>
        <p:nvCxnSpPr>
          <p:cNvPr id="5" name="Egyenes összekötő nyíllal 4"/>
          <p:cNvCxnSpPr/>
          <p:nvPr/>
        </p:nvCxnSpPr>
        <p:spPr>
          <a:xfrm flipH="1">
            <a:off x="4427984" y="1052736"/>
            <a:ext cx="115212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1331640" y="4437112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Rückenmark</a:t>
            </a:r>
            <a:endParaRPr lang="hu-HU" dirty="0"/>
          </a:p>
          <a:p>
            <a:r>
              <a:rPr lang="hu-HU" dirty="0" err="1"/>
              <a:t>gefärbt</a:t>
            </a:r>
            <a:r>
              <a:rPr lang="hu-HU" dirty="0"/>
              <a:t> mit </a:t>
            </a:r>
            <a:r>
              <a:rPr lang="hu-HU" dirty="0" err="1"/>
              <a:t>Silberimprägnierung</a:t>
            </a:r>
            <a:r>
              <a:rPr lang="hu-HU" dirty="0"/>
              <a:t> </a:t>
            </a:r>
            <a:r>
              <a:rPr lang="hu-HU" dirty="0" err="1"/>
              <a:t>nach</a:t>
            </a:r>
            <a:r>
              <a:rPr lang="hu-HU" dirty="0"/>
              <a:t> Cajal</a:t>
            </a:r>
            <a:endParaRPr lang="de-DE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95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804248" y="116632"/>
            <a:ext cx="2160240" cy="923330"/>
          </a:xfrm>
          <a:prstGeom prst="rect">
            <a:avLst/>
          </a:prstGeom>
          <a:solidFill>
            <a:srgbClr val="9933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Nervenfaser</a:t>
            </a:r>
            <a:r>
              <a:rPr lang="hu-HU" dirty="0">
                <a:solidFill>
                  <a:srgbClr val="FFFF00"/>
                </a:solidFill>
              </a:rPr>
              <a:t> (</a:t>
            </a:r>
            <a:r>
              <a:rPr lang="hu-HU" dirty="0" err="1">
                <a:solidFill>
                  <a:srgbClr val="FFFF00"/>
                </a:solidFill>
              </a:rPr>
              <a:t>myelinisierte</a:t>
            </a:r>
            <a:r>
              <a:rPr lang="hu-HU" dirty="0">
                <a:solidFill>
                  <a:srgbClr val="FFFF00"/>
                </a:solidFill>
              </a:rPr>
              <a:t>) </a:t>
            </a:r>
            <a:r>
              <a:rPr lang="hu-HU" dirty="0" err="1">
                <a:solidFill>
                  <a:srgbClr val="FFFF00"/>
                </a:solidFill>
              </a:rPr>
              <a:t>im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Querschnitt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4" name="Egyenes összekötő nyíllal 3"/>
          <p:cNvCxnSpPr/>
          <p:nvPr/>
        </p:nvCxnSpPr>
        <p:spPr>
          <a:xfrm flipH="1">
            <a:off x="6660232" y="1052736"/>
            <a:ext cx="360040" cy="504056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6732240" y="2060848"/>
            <a:ext cx="2411760" cy="923330"/>
          </a:xfrm>
          <a:prstGeom prst="rect">
            <a:avLst/>
          </a:prstGeom>
          <a:solidFill>
            <a:srgbClr val="993300">
              <a:alpha val="65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Nervenfaserbündel</a:t>
            </a:r>
            <a:r>
              <a:rPr lang="hu-HU" dirty="0">
                <a:solidFill>
                  <a:srgbClr val="FFFF00"/>
                </a:solidFill>
              </a:rPr>
              <a:t> (</a:t>
            </a:r>
            <a:r>
              <a:rPr lang="hu-HU" dirty="0" err="1">
                <a:solidFill>
                  <a:srgbClr val="FFFF00"/>
                </a:solidFill>
              </a:rPr>
              <a:t>myelinisierte</a:t>
            </a:r>
            <a:r>
              <a:rPr lang="hu-HU" dirty="0">
                <a:solidFill>
                  <a:srgbClr val="FFFF00"/>
                </a:solidFill>
              </a:rPr>
              <a:t>) </a:t>
            </a:r>
            <a:r>
              <a:rPr lang="hu-HU" dirty="0" err="1">
                <a:solidFill>
                  <a:srgbClr val="FFFF00"/>
                </a:solidFill>
              </a:rPr>
              <a:t>im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Längsschnitt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10" name="Egyenes összekötő nyíllal 9"/>
          <p:cNvCxnSpPr/>
          <p:nvPr/>
        </p:nvCxnSpPr>
        <p:spPr>
          <a:xfrm flipH="1">
            <a:off x="7668344" y="2924944"/>
            <a:ext cx="216024" cy="1224136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0" y="836712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Nervenfasern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laufen</a:t>
            </a:r>
            <a:r>
              <a:rPr lang="hu-HU" dirty="0">
                <a:solidFill>
                  <a:srgbClr val="FFFF00"/>
                </a:solidFill>
              </a:rPr>
              <a:t> in </a:t>
            </a:r>
            <a:r>
              <a:rPr lang="hu-HU" dirty="0" err="1">
                <a:solidFill>
                  <a:srgbClr val="FFFF00"/>
                </a:solidFill>
              </a:rPr>
              <a:t>alle</a:t>
            </a:r>
            <a:r>
              <a:rPr lang="hu-HU" dirty="0">
                <a:solidFill>
                  <a:srgbClr val="FFFF00"/>
                </a:solidFill>
              </a:rPr>
              <a:t> </a:t>
            </a:r>
            <a:r>
              <a:rPr lang="hu-HU" dirty="0" err="1">
                <a:solidFill>
                  <a:srgbClr val="FFFF00"/>
                </a:solidFill>
              </a:rPr>
              <a:t>Richtungen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13" name="Egyenes összekötő nyíllal 12"/>
          <p:cNvCxnSpPr/>
          <p:nvPr/>
        </p:nvCxnSpPr>
        <p:spPr>
          <a:xfrm flipH="1">
            <a:off x="323528" y="1556792"/>
            <a:ext cx="360040" cy="504056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683568" y="1556792"/>
            <a:ext cx="720080" cy="576064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övegdoboz 15"/>
          <p:cNvSpPr txBox="1"/>
          <p:nvPr/>
        </p:nvSpPr>
        <p:spPr>
          <a:xfrm>
            <a:off x="3131840" y="148478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FF00"/>
                </a:solidFill>
              </a:rPr>
              <a:t>Nervenzelle</a:t>
            </a:r>
            <a:endParaRPr lang="de-DE" dirty="0">
              <a:solidFill>
                <a:srgbClr val="FFFF00"/>
              </a:solidFill>
            </a:endParaRPr>
          </a:p>
        </p:txBody>
      </p:sp>
      <p:cxnSp>
        <p:nvCxnSpPr>
          <p:cNvPr id="17" name="Egyenes összekötő nyíllal 16"/>
          <p:cNvCxnSpPr/>
          <p:nvPr/>
        </p:nvCxnSpPr>
        <p:spPr>
          <a:xfrm>
            <a:off x="3851920" y="1916832"/>
            <a:ext cx="360040" cy="720080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Substanz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besteht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 </a:t>
            </a:r>
            <a:r>
              <a:rPr lang="hu-HU" dirty="0" err="1"/>
              <a:t>Axone</a:t>
            </a:r>
            <a:r>
              <a:rPr lang="hu-HU" dirty="0"/>
              <a:t> der </a:t>
            </a:r>
            <a:r>
              <a:rPr lang="hu-HU" dirty="0" err="1"/>
              <a:t>Nervenzelle</a:t>
            </a:r>
            <a:r>
              <a:rPr lang="hu-HU" dirty="0"/>
              <a:t>, die mit </a:t>
            </a:r>
            <a:r>
              <a:rPr lang="hu-HU" dirty="0" err="1"/>
              <a:t>speziellen</a:t>
            </a:r>
            <a:r>
              <a:rPr lang="hu-HU" dirty="0"/>
              <a:t> </a:t>
            </a:r>
            <a:r>
              <a:rPr lang="hu-HU" dirty="0" err="1"/>
              <a:t>Gliazellen</a:t>
            </a:r>
            <a:r>
              <a:rPr lang="hu-HU" dirty="0"/>
              <a:t> (</a:t>
            </a:r>
            <a:r>
              <a:rPr lang="hu-HU" dirty="0" err="1"/>
              <a:t>Oligodenrozyten</a:t>
            </a:r>
            <a:r>
              <a:rPr lang="hu-HU" dirty="0"/>
              <a:t>, </a:t>
            </a:r>
            <a:r>
              <a:rPr lang="hu-HU" dirty="0" err="1"/>
              <a:t>siehe</a:t>
            </a:r>
            <a:r>
              <a:rPr lang="hu-HU" dirty="0"/>
              <a:t> </a:t>
            </a:r>
            <a:r>
              <a:rPr lang="hu-HU" dirty="0" err="1"/>
              <a:t>später</a:t>
            </a:r>
            <a:r>
              <a:rPr lang="hu-HU" dirty="0"/>
              <a:t>) </a:t>
            </a:r>
            <a:r>
              <a:rPr lang="hu-HU" dirty="0" err="1"/>
              <a:t>unhüllt</a:t>
            </a:r>
            <a:r>
              <a:rPr lang="hu-HU" dirty="0"/>
              <a:t> </a:t>
            </a:r>
            <a:r>
              <a:rPr lang="hu-HU" dirty="0" err="1"/>
              <a:t>sind</a:t>
            </a:r>
            <a:r>
              <a:rPr lang="hu-HU" dirty="0"/>
              <a:t>: </a:t>
            </a:r>
            <a:r>
              <a:rPr lang="hu-HU" dirty="0" err="1"/>
              <a:t>myelinisierte</a:t>
            </a:r>
            <a:r>
              <a:rPr lang="hu-HU" dirty="0"/>
              <a:t> und </a:t>
            </a:r>
            <a:r>
              <a:rPr lang="hu-HU" dirty="0" err="1"/>
              <a:t>nicht</a:t>
            </a:r>
            <a:r>
              <a:rPr lang="hu-HU" dirty="0"/>
              <a:t> </a:t>
            </a:r>
            <a:r>
              <a:rPr lang="hu-HU" dirty="0" err="1"/>
              <a:t>myelinisierte</a:t>
            </a:r>
            <a:r>
              <a:rPr lang="hu-HU" dirty="0"/>
              <a:t> </a:t>
            </a:r>
            <a:r>
              <a:rPr lang="hu-HU" dirty="0" err="1"/>
              <a:t>Nervenfasern</a:t>
            </a:r>
            <a:endParaRPr lang="de-D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sz="4000" b="1" dirty="0" err="1"/>
              <a:t>Nervengewebe</a:t>
            </a:r>
            <a:r>
              <a:rPr lang="hu-HU" sz="4000" b="1" dirty="0"/>
              <a:t> III.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307901"/>
            <a:ext cx="9144000" cy="5217443"/>
          </a:xfrm>
        </p:spPr>
        <p:txBody>
          <a:bodyPr/>
          <a:lstStyle/>
          <a:p>
            <a:r>
              <a:rPr lang="hu-HU" sz="2400" dirty="0" err="1"/>
              <a:t>Nervengewebe</a:t>
            </a:r>
            <a:r>
              <a:rPr lang="hu-HU" sz="2400" dirty="0"/>
              <a:t>: </a:t>
            </a:r>
            <a:r>
              <a:rPr lang="hu-HU" sz="2400" dirty="0" err="1"/>
              <a:t>nimmt</a:t>
            </a:r>
            <a:r>
              <a:rPr lang="hu-HU" sz="2400" dirty="0"/>
              <a:t> </a:t>
            </a:r>
            <a:r>
              <a:rPr lang="hu-HU" sz="2400" dirty="0" err="1"/>
              <a:t>Reize</a:t>
            </a:r>
            <a:r>
              <a:rPr lang="hu-HU" sz="2400" dirty="0"/>
              <a:t>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Umwelt</a:t>
            </a:r>
            <a:r>
              <a:rPr lang="hu-HU" sz="2400" dirty="0"/>
              <a:t> und </a:t>
            </a:r>
            <a:r>
              <a:rPr lang="hu-HU" sz="2400" dirty="0" err="1"/>
              <a:t>Körperinnere</a:t>
            </a:r>
            <a:r>
              <a:rPr lang="hu-HU" sz="2400" dirty="0"/>
              <a:t> </a:t>
            </a:r>
            <a:r>
              <a:rPr lang="hu-HU" sz="2400" dirty="0" err="1"/>
              <a:t>auf</a:t>
            </a:r>
            <a:r>
              <a:rPr lang="hu-HU" sz="2400" dirty="0"/>
              <a:t> – die </a:t>
            </a:r>
            <a:r>
              <a:rPr lang="hu-HU" sz="2400" dirty="0" err="1"/>
              <a:t>Reize</a:t>
            </a:r>
            <a:r>
              <a:rPr lang="hu-HU" sz="2400" dirty="0"/>
              <a:t> </a:t>
            </a:r>
            <a:r>
              <a:rPr lang="hu-HU" sz="2400" dirty="0" err="1"/>
              <a:t>als</a:t>
            </a:r>
            <a:r>
              <a:rPr lang="hu-HU" sz="2400" dirty="0"/>
              <a:t> </a:t>
            </a:r>
            <a:r>
              <a:rPr lang="hu-HU" sz="2400" dirty="0" err="1"/>
              <a:t>elektrische</a:t>
            </a:r>
            <a:r>
              <a:rPr lang="hu-HU" sz="2400" dirty="0"/>
              <a:t> </a:t>
            </a:r>
            <a:r>
              <a:rPr lang="hu-HU" sz="2400" dirty="0" err="1"/>
              <a:t>Impulsen</a:t>
            </a:r>
            <a:r>
              <a:rPr lang="hu-HU" sz="2400" dirty="0"/>
              <a:t> </a:t>
            </a:r>
            <a:r>
              <a:rPr lang="hu-HU" sz="2400" dirty="0" err="1"/>
              <a:t>werden</a:t>
            </a:r>
            <a:r>
              <a:rPr lang="hu-HU" sz="2400" dirty="0"/>
              <a:t> </a:t>
            </a:r>
            <a:r>
              <a:rPr lang="hu-HU" sz="2400" dirty="0" err="1"/>
              <a:t>aufgearbeitet</a:t>
            </a:r>
            <a:r>
              <a:rPr lang="hu-HU" sz="2400" dirty="0"/>
              <a:t> – </a:t>
            </a:r>
            <a:r>
              <a:rPr lang="hu-HU" sz="2400" dirty="0" err="1"/>
              <a:t>darauf</a:t>
            </a:r>
            <a:r>
              <a:rPr lang="hu-HU" sz="2400" dirty="0"/>
              <a:t> </a:t>
            </a:r>
            <a:r>
              <a:rPr lang="hu-HU" sz="2400" dirty="0" err="1"/>
              <a:t>wird</a:t>
            </a:r>
            <a:r>
              <a:rPr lang="hu-HU" sz="2400" dirty="0"/>
              <a:t> </a:t>
            </a:r>
            <a:r>
              <a:rPr lang="hu-HU" sz="2400" dirty="0" err="1"/>
              <a:t>eine</a:t>
            </a:r>
            <a:r>
              <a:rPr lang="hu-HU" sz="2400" dirty="0"/>
              <a:t> </a:t>
            </a:r>
            <a:r>
              <a:rPr lang="hu-HU" sz="2400" dirty="0" err="1"/>
              <a:t>Antwort</a:t>
            </a:r>
            <a:r>
              <a:rPr lang="hu-HU" sz="2400" dirty="0"/>
              <a:t> </a:t>
            </a:r>
            <a:r>
              <a:rPr lang="hu-HU" sz="2400" dirty="0" err="1"/>
              <a:t>geben</a:t>
            </a:r>
            <a:endParaRPr lang="hu-HU" sz="2400" dirty="0"/>
          </a:p>
          <a:p>
            <a:r>
              <a:rPr lang="hu-HU" sz="2400" dirty="0" err="1"/>
              <a:t>Alle</a:t>
            </a:r>
            <a:r>
              <a:rPr lang="hu-HU" sz="2400" dirty="0"/>
              <a:t> </a:t>
            </a:r>
            <a:r>
              <a:rPr lang="hu-HU" sz="2400" dirty="0" err="1"/>
              <a:t>diese</a:t>
            </a:r>
            <a:r>
              <a:rPr lang="hu-HU" sz="2400" dirty="0"/>
              <a:t> </a:t>
            </a:r>
            <a:r>
              <a:rPr lang="hu-HU" sz="2400" dirty="0" err="1"/>
              <a:t>Vorgänge</a:t>
            </a:r>
            <a:r>
              <a:rPr lang="hu-HU" sz="2400" dirty="0"/>
              <a:t>: </a:t>
            </a:r>
            <a:r>
              <a:rPr lang="hu-HU" sz="2400" dirty="0" err="1"/>
              <a:t>elektrische</a:t>
            </a:r>
            <a:r>
              <a:rPr lang="hu-HU" sz="2400" dirty="0"/>
              <a:t> </a:t>
            </a:r>
            <a:r>
              <a:rPr lang="hu-HU" sz="2400" dirty="0" err="1"/>
              <a:t>Impulse</a:t>
            </a:r>
            <a:r>
              <a:rPr lang="hu-HU" sz="2400" dirty="0"/>
              <a:t> (</a:t>
            </a:r>
            <a:r>
              <a:rPr lang="hu-HU" sz="2400" dirty="0" err="1"/>
              <a:t>Aktionspotenzial</a:t>
            </a:r>
            <a:r>
              <a:rPr lang="hu-HU" sz="2400" dirty="0"/>
              <a:t>, AP)</a:t>
            </a:r>
          </a:p>
          <a:p>
            <a:r>
              <a:rPr lang="hu-HU" sz="2400" b="1" dirty="0" err="1"/>
              <a:t>Nur</a:t>
            </a:r>
            <a:r>
              <a:rPr lang="hu-HU" sz="2400" dirty="0"/>
              <a:t> die </a:t>
            </a:r>
            <a:r>
              <a:rPr lang="hu-HU" sz="2400" dirty="0" err="1"/>
              <a:t>Nervenzellen</a:t>
            </a:r>
            <a:r>
              <a:rPr lang="hu-HU" sz="2400" dirty="0"/>
              <a:t> </a:t>
            </a:r>
            <a:r>
              <a:rPr lang="hu-HU" sz="2400" dirty="0" err="1"/>
              <a:t>könne</a:t>
            </a:r>
            <a:r>
              <a:rPr lang="hu-HU" sz="2400" dirty="0"/>
              <a:t> AP </a:t>
            </a:r>
            <a:r>
              <a:rPr lang="hu-HU" sz="2400" dirty="0" err="1"/>
              <a:t>bilden</a:t>
            </a:r>
            <a:r>
              <a:rPr lang="hu-HU" sz="2400" dirty="0"/>
              <a:t> und </a:t>
            </a:r>
            <a:r>
              <a:rPr lang="hu-HU" sz="2400" dirty="0" err="1"/>
              <a:t>weiterleiten</a:t>
            </a:r>
            <a:r>
              <a:rPr lang="hu-HU" sz="2400" dirty="0"/>
              <a:t> (Glia </a:t>
            </a:r>
            <a:r>
              <a:rPr lang="hu-HU" sz="2400" dirty="0" err="1"/>
              <a:t>nicht</a:t>
            </a:r>
            <a:r>
              <a:rPr lang="hu-HU" sz="2400" dirty="0"/>
              <a:t>)!</a:t>
            </a:r>
          </a:p>
          <a:p>
            <a:r>
              <a:rPr lang="hu-HU" sz="2400" dirty="0" err="1"/>
              <a:t>Reizaufnahme</a:t>
            </a:r>
            <a:r>
              <a:rPr lang="hu-HU" sz="2400" dirty="0"/>
              <a:t>: </a:t>
            </a:r>
            <a:r>
              <a:rPr lang="hu-HU" sz="2400" dirty="0" err="1"/>
              <a:t>durch</a:t>
            </a:r>
            <a:r>
              <a:rPr lang="hu-HU" sz="2400" dirty="0"/>
              <a:t> </a:t>
            </a:r>
            <a:r>
              <a:rPr lang="hu-HU" sz="2400" b="1" dirty="0" err="1"/>
              <a:t>Rezeptoren</a:t>
            </a:r>
            <a:r>
              <a:rPr lang="hu-HU" sz="2400" dirty="0"/>
              <a:t>  (</a:t>
            </a:r>
            <a:r>
              <a:rPr lang="hu-HU" sz="2400" dirty="0" err="1"/>
              <a:t>das</a:t>
            </a:r>
            <a:r>
              <a:rPr lang="hu-HU" sz="2400" dirty="0"/>
              <a:t> </a:t>
            </a:r>
            <a:r>
              <a:rPr lang="hu-HU" sz="2400" dirty="0" err="1"/>
              <a:t>bedeutet</a:t>
            </a:r>
            <a:r>
              <a:rPr lang="hu-HU" sz="2400" dirty="0"/>
              <a:t> </a:t>
            </a:r>
            <a:r>
              <a:rPr lang="hu-HU" sz="2400" dirty="0" err="1"/>
              <a:t>hier</a:t>
            </a:r>
            <a:r>
              <a:rPr lang="hu-HU" sz="2400" dirty="0"/>
              <a:t>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einer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mehreren</a:t>
            </a:r>
            <a:r>
              <a:rPr lang="hu-HU" sz="2400" dirty="0"/>
              <a:t> </a:t>
            </a:r>
            <a:r>
              <a:rPr lang="hu-HU" sz="2400" dirty="0" err="1"/>
              <a:t>Zellen</a:t>
            </a:r>
            <a:r>
              <a:rPr lang="hu-HU" sz="2400" dirty="0"/>
              <a:t> </a:t>
            </a:r>
            <a:r>
              <a:rPr lang="hu-HU" sz="2400" dirty="0" err="1"/>
              <a:t>aufgebautete</a:t>
            </a:r>
            <a:r>
              <a:rPr lang="hu-HU" sz="2400" dirty="0"/>
              <a:t> </a:t>
            </a:r>
            <a:r>
              <a:rPr lang="hu-HU" sz="2400" dirty="0" err="1"/>
              <a:t>Struktur</a:t>
            </a:r>
            <a:r>
              <a:rPr lang="hu-HU" sz="2400" dirty="0"/>
              <a:t>) </a:t>
            </a:r>
            <a:r>
              <a:rPr lang="hu-HU" sz="2400" dirty="0" err="1"/>
              <a:t>außerhalb</a:t>
            </a:r>
            <a:r>
              <a:rPr lang="hu-HU" sz="2400" dirty="0"/>
              <a:t> des ZNS</a:t>
            </a:r>
          </a:p>
          <a:p>
            <a:r>
              <a:rPr lang="hu-HU" sz="2400" dirty="0" err="1"/>
              <a:t>Mitteilung</a:t>
            </a:r>
            <a:r>
              <a:rPr lang="hu-HU" sz="2400" dirty="0"/>
              <a:t> mit </a:t>
            </a:r>
            <a:r>
              <a:rPr lang="hu-HU" sz="2400" dirty="0" err="1"/>
              <a:t>dem</a:t>
            </a:r>
            <a:r>
              <a:rPr lang="hu-HU" sz="2400" dirty="0"/>
              <a:t> ZNS: </a:t>
            </a:r>
            <a:r>
              <a:rPr lang="hu-HU" sz="2400" dirty="0" err="1"/>
              <a:t>duch</a:t>
            </a:r>
            <a:r>
              <a:rPr lang="hu-HU" sz="2400" dirty="0"/>
              <a:t> </a:t>
            </a:r>
            <a:r>
              <a:rPr lang="hu-HU" sz="2400" b="1" dirty="0" err="1"/>
              <a:t>afferente</a:t>
            </a:r>
            <a:r>
              <a:rPr lang="hu-HU" sz="2400" dirty="0"/>
              <a:t> (</a:t>
            </a:r>
            <a:r>
              <a:rPr lang="hu-HU" sz="2400" b="1" dirty="0" err="1"/>
              <a:t>sensorische</a:t>
            </a:r>
            <a:r>
              <a:rPr lang="hu-HU" sz="2400" dirty="0"/>
              <a:t>) </a:t>
            </a:r>
            <a:r>
              <a:rPr lang="hu-HU" sz="2400" b="1" dirty="0" err="1"/>
              <a:t>Nervenfasern</a:t>
            </a:r>
            <a:endParaRPr lang="hu-HU" sz="2400" b="1" dirty="0"/>
          </a:p>
          <a:p>
            <a:r>
              <a:rPr lang="hu-HU" sz="2400" dirty="0" err="1"/>
              <a:t>Aufarbeiten</a:t>
            </a:r>
            <a:r>
              <a:rPr lang="hu-HU" sz="2400" dirty="0"/>
              <a:t>: </a:t>
            </a:r>
            <a:r>
              <a:rPr lang="hu-HU" sz="2400" dirty="0" err="1"/>
              <a:t>durch</a:t>
            </a:r>
            <a:r>
              <a:rPr lang="hu-HU" sz="2400" dirty="0"/>
              <a:t> </a:t>
            </a:r>
            <a:r>
              <a:rPr lang="hu-HU" sz="2400" dirty="0" err="1"/>
              <a:t>neuronale</a:t>
            </a:r>
            <a:r>
              <a:rPr lang="hu-HU" sz="2400" dirty="0"/>
              <a:t> </a:t>
            </a:r>
            <a:r>
              <a:rPr lang="hu-HU" sz="2400" dirty="0" err="1"/>
              <a:t>Netzwerke</a:t>
            </a:r>
            <a:r>
              <a:rPr lang="hu-HU" sz="2400" dirty="0"/>
              <a:t> </a:t>
            </a:r>
            <a:r>
              <a:rPr lang="hu-HU" sz="2400" dirty="0" err="1"/>
              <a:t>innerhalb</a:t>
            </a:r>
            <a:r>
              <a:rPr lang="hu-HU" sz="2400" dirty="0"/>
              <a:t> des ZNS</a:t>
            </a:r>
          </a:p>
          <a:p>
            <a:r>
              <a:rPr lang="hu-HU" sz="2400" dirty="0" err="1"/>
              <a:t>Antwort</a:t>
            </a:r>
            <a:r>
              <a:rPr lang="hu-HU" sz="2400" dirty="0"/>
              <a:t> </a:t>
            </a:r>
            <a:r>
              <a:rPr lang="hu-HU" sz="2400" dirty="0" err="1"/>
              <a:t>wird</a:t>
            </a:r>
            <a:r>
              <a:rPr lang="hu-HU" sz="2400" dirty="0"/>
              <a:t> </a:t>
            </a:r>
            <a:r>
              <a:rPr lang="hu-HU" sz="2400" dirty="0" err="1"/>
              <a:t>durch</a:t>
            </a:r>
            <a:r>
              <a:rPr lang="hu-HU" sz="2400" dirty="0"/>
              <a:t> </a:t>
            </a:r>
            <a:r>
              <a:rPr lang="hu-HU" sz="2400" b="1" dirty="0" err="1"/>
              <a:t>efferente</a:t>
            </a:r>
            <a:r>
              <a:rPr lang="hu-HU" sz="2400" dirty="0"/>
              <a:t> (</a:t>
            </a:r>
            <a:r>
              <a:rPr lang="hu-HU" sz="2400" b="1" dirty="0" err="1"/>
              <a:t>motorische</a:t>
            </a:r>
            <a:r>
              <a:rPr lang="hu-HU" sz="2400" dirty="0"/>
              <a:t>) </a:t>
            </a:r>
            <a:r>
              <a:rPr lang="hu-HU" sz="2400" b="1" dirty="0" err="1"/>
              <a:t>Nervenfasern</a:t>
            </a:r>
            <a:r>
              <a:rPr lang="hu-HU" sz="2400" b="1" dirty="0"/>
              <a:t> </a:t>
            </a:r>
            <a:r>
              <a:rPr lang="hu-HU" sz="2400" dirty="0"/>
              <a:t>mit der </a:t>
            </a:r>
            <a:r>
              <a:rPr lang="hu-HU" sz="2400" dirty="0" err="1"/>
              <a:t>Peripherie</a:t>
            </a:r>
            <a:r>
              <a:rPr lang="hu-HU" sz="2400" dirty="0"/>
              <a:t> </a:t>
            </a:r>
            <a:r>
              <a:rPr lang="hu-HU" sz="2400" dirty="0" err="1"/>
              <a:t>mitgeteilt</a:t>
            </a:r>
            <a:endParaRPr lang="hu-HU" sz="2400" dirty="0"/>
          </a:p>
          <a:p>
            <a:r>
              <a:rPr lang="hu-HU" sz="2400" dirty="0" err="1"/>
              <a:t>Antwort</a:t>
            </a:r>
            <a:r>
              <a:rPr lang="hu-HU" sz="2400" dirty="0"/>
              <a:t> </a:t>
            </a:r>
            <a:r>
              <a:rPr lang="hu-HU" sz="2400" dirty="0" err="1"/>
              <a:t>hauptsächlich</a:t>
            </a:r>
            <a:r>
              <a:rPr lang="hu-HU" sz="2400" dirty="0"/>
              <a:t>: </a:t>
            </a:r>
            <a:r>
              <a:rPr lang="hu-HU" sz="2400" dirty="0" err="1"/>
              <a:t>Muskelkontraktion</a:t>
            </a:r>
            <a:r>
              <a:rPr lang="hu-HU" sz="2400" dirty="0"/>
              <a:t>, </a:t>
            </a:r>
            <a:r>
              <a:rPr lang="hu-HU" sz="2400" dirty="0" err="1"/>
              <a:t>Drüsensekretion</a:t>
            </a:r>
            <a:endParaRPr lang="de-DE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églalap 4"/>
          <p:cNvSpPr/>
          <p:nvPr/>
        </p:nvSpPr>
        <p:spPr>
          <a:xfrm>
            <a:off x="3995936" y="4869160"/>
            <a:ext cx="24416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/>
              <a:t>Oligodenrozytenkerne</a:t>
            </a:r>
            <a:endParaRPr lang="de-DE" dirty="0"/>
          </a:p>
        </p:txBody>
      </p:sp>
      <p:cxnSp>
        <p:nvCxnSpPr>
          <p:cNvPr id="7" name="Egyenes összekötő nyíllal 6"/>
          <p:cNvCxnSpPr/>
          <p:nvPr/>
        </p:nvCxnSpPr>
        <p:spPr>
          <a:xfrm>
            <a:off x="6012160" y="5301208"/>
            <a:ext cx="864096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6012160" y="5301208"/>
            <a:ext cx="648072" cy="108012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églalap 10"/>
          <p:cNvSpPr/>
          <p:nvPr/>
        </p:nvSpPr>
        <p:spPr>
          <a:xfrm>
            <a:off x="4427984" y="1772816"/>
            <a:ext cx="2376264" cy="432048"/>
          </a:xfrm>
          <a:prstGeom prst="rect">
            <a:avLst/>
          </a:prstGeom>
          <a:solidFill>
            <a:srgbClr val="D292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Szövegdoboz 11"/>
          <p:cNvSpPr txBox="1"/>
          <p:nvPr/>
        </p:nvSpPr>
        <p:spPr>
          <a:xfrm>
            <a:off x="4716016" y="179596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Faserastrozyt</a:t>
            </a:r>
            <a:endParaRPr lang="de-DE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323528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Weiße</a:t>
            </a:r>
            <a:r>
              <a:rPr lang="hu-HU" dirty="0"/>
              <a:t> </a:t>
            </a:r>
            <a:r>
              <a:rPr lang="hu-HU" dirty="0" err="1"/>
              <a:t>Substanz</a:t>
            </a:r>
            <a:r>
              <a:rPr lang="hu-HU" dirty="0"/>
              <a:t> mit HE</a:t>
            </a:r>
            <a:endParaRPr lang="de-D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24"/>
          <p:cNvGrpSpPr/>
          <p:nvPr/>
        </p:nvGrpSpPr>
        <p:grpSpPr>
          <a:xfrm>
            <a:off x="0" y="0"/>
            <a:ext cx="9159529" cy="6858000"/>
            <a:chOff x="0" y="0"/>
            <a:chExt cx="9159529" cy="6858000"/>
          </a:xfrm>
        </p:grpSpPr>
        <p:pic>
          <p:nvPicPr>
            <p:cNvPr id="6144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59529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Szövegdoboz 2"/>
            <p:cNvSpPr txBox="1"/>
            <p:nvPr/>
          </p:nvSpPr>
          <p:spPr>
            <a:xfrm>
              <a:off x="179512" y="6457890"/>
              <a:ext cx="57241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sz="2000" dirty="0" err="1">
                  <a:solidFill>
                    <a:schemeClr val="bg1"/>
                  </a:solidFill>
                </a:rPr>
                <a:t>Weiße</a:t>
              </a:r>
              <a:r>
                <a:rPr lang="hu-HU" sz="2000" dirty="0">
                  <a:solidFill>
                    <a:schemeClr val="bg1"/>
                  </a:solidFill>
                </a:rPr>
                <a:t> </a:t>
              </a:r>
              <a:r>
                <a:rPr lang="hu-HU" sz="2000" dirty="0" err="1">
                  <a:solidFill>
                    <a:schemeClr val="bg1"/>
                  </a:solidFill>
                </a:rPr>
                <a:t>Substanz</a:t>
              </a:r>
              <a:r>
                <a:rPr lang="hu-HU" sz="2000" dirty="0">
                  <a:solidFill>
                    <a:schemeClr val="bg1"/>
                  </a:solidFill>
                </a:rPr>
                <a:t> mit </a:t>
              </a:r>
              <a:r>
                <a:rPr lang="hu-HU" sz="2000" dirty="0" err="1">
                  <a:solidFill>
                    <a:schemeClr val="bg1"/>
                  </a:solidFill>
                </a:rPr>
                <a:t>LuxolFastBlue</a:t>
              </a:r>
              <a:r>
                <a:rPr lang="hu-HU" sz="2000" dirty="0">
                  <a:solidFill>
                    <a:schemeClr val="bg1"/>
                  </a:solidFill>
                </a:rPr>
                <a:t> und Nissl</a:t>
              </a:r>
              <a:endParaRPr lang="de-DE" sz="2000" dirty="0">
                <a:solidFill>
                  <a:schemeClr val="bg1"/>
                </a:solidFill>
              </a:endParaRPr>
            </a:p>
          </p:txBody>
        </p:sp>
        <p:sp>
          <p:nvSpPr>
            <p:cNvPr id="4" name="Szövegdoboz 3"/>
            <p:cNvSpPr txBox="1"/>
            <p:nvPr/>
          </p:nvSpPr>
          <p:spPr>
            <a:xfrm>
              <a:off x="6588224" y="5373216"/>
              <a:ext cx="2160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chemeClr val="bg1"/>
                  </a:solidFill>
                </a:rPr>
                <a:t>Nervenfasern</a:t>
              </a:r>
              <a:r>
                <a:rPr lang="hu-HU" dirty="0">
                  <a:solidFill>
                    <a:schemeClr val="bg1"/>
                  </a:solidFill>
                </a:rPr>
                <a:t> (</a:t>
              </a:r>
              <a:r>
                <a:rPr lang="hu-HU" dirty="0" err="1">
                  <a:solidFill>
                    <a:schemeClr val="bg1"/>
                  </a:solidFill>
                </a:rPr>
                <a:t>myelinisierte</a:t>
              </a:r>
              <a:r>
                <a:rPr lang="hu-HU" dirty="0">
                  <a:solidFill>
                    <a:schemeClr val="bg1"/>
                  </a:solidFill>
                </a:rPr>
                <a:t>) </a:t>
              </a:r>
              <a:r>
                <a:rPr lang="hu-HU" dirty="0" err="1">
                  <a:solidFill>
                    <a:schemeClr val="bg1"/>
                  </a:solidFill>
                </a:rPr>
                <a:t>im</a:t>
              </a:r>
              <a:r>
                <a:rPr lang="hu-HU" dirty="0">
                  <a:solidFill>
                    <a:schemeClr val="bg1"/>
                  </a:solidFill>
                </a:rPr>
                <a:t> </a:t>
              </a:r>
              <a:r>
                <a:rPr lang="hu-HU" dirty="0" err="1">
                  <a:solidFill>
                    <a:schemeClr val="bg1"/>
                  </a:solidFill>
                </a:rPr>
                <a:t>Querschnitt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Egyenes összekötő nyíllal 4"/>
            <p:cNvCxnSpPr/>
            <p:nvPr/>
          </p:nvCxnSpPr>
          <p:spPr>
            <a:xfrm flipV="1">
              <a:off x="7164288" y="3789040"/>
              <a:ext cx="0" cy="158417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Egyenes összekötő nyíllal 7"/>
            <p:cNvCxnSpPr/>
            <p:nvPr/>
          </p:nvCxnSpPr>
          <p:spPr>
            <a:xfrm flipH="1" flipV="1">
              <a:off x="6372200" y="4365104"/>
              <a:ext cx="792088" cy="100811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Egyenes összekötő nyíllal 9"/>
            <p:cNvCxnSpPr/>
            <p:nvPr/>
          </p:nvCxnSpPr>
          <p:spPr>
            <a:xfrm flipH="1" flipV="1">
              <a:off x="5508104" y="5229200"/>
              <a:ext cx="1656184" cy="14401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gyenes összekötő nyíllal 11"/>
            <p:cNvCxnSpPr/>
            <p:nvPr/>
          </p:nvCxnSpPr>
          <p:spPr>
            <a:xfrm flipH="1" flipV="1">
              <a:off x="5508104" y="4941168"/>
              <a:ext cx="1656184" cy="43204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zövegdoboz 13"/>
            <p:cNvSpPr txBox="1"/>
            <p:nvPr/>
          </p:nvSpPr>
          <p:spPr>
            <a:xfrm>
              <a:off x="1043608" y="3573016"/>
              <a:ext cx="21602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chemeClr val="bg1"/>
                  </a:solidFill>
                </a:rPr>
                <a:t>Nervenfasern</a:t>
              </a:r>
              <a:r>
                <a:rPr lang="hu-HU" dirty="0">
                  <a:solidFill>
                    <a:schemeClr val="bg1"/>
                  </a:solidFill>
                </a:rPr>
                <a:t> (</a:t>
              </a:r>
              <a:r>
                <a:rPr lang="hu-HU" dirty="0" err="1">
                  <a:solidFill>
                    <a:schemeClr val="bg1"/>
                  </a:solidFill>
                </a:rPr>
                <a:t>myelinisierte</a:t>
              </a:r>
              <a:r>
                <a:rPr lang="hu-HU" dirty="0">
                  <a:solidFill>
                    <a:schemeClr val="bg1"/>
                  </a:solidFill>
                </a:rPr>
                <a:t>) </a:t>
              </a:r>
              <a:r>
                <a:rPr lang="hu-HU" dirty="0" err="1">
                  <a:solidFill>
                    <a:schemeClr val="bg1"/>
                  </a:solidFill>
                </a:rPr>
                <a:t>im</a:t>
              </a:r>
              <a:r>
                <a:rPr lang="hu-HU" dirty="0">
                  <a:solidFill>
                    <a:schemeClr val="bg1"/>
                  </a:solidFill>
                </a:rPr>
                <a:t> </a:t>
              </a:r>
              <a:r>
                <a:rPr lang="hu-HU" dirty="0" err="1">
                  <a:solidFill>
                    <a:schemeClr val="bg1"/>
                  </a:solidFill>
                </a:rPr>
                <a:t>Längsschnitt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Egyenes összekötő nyíllal 14"/>
            <p:cNvCxnSpPr>
              <a:stCxn id="14" idx="0"/>
            </p:cNvCxnSpPr>
            <p:nvPr/>
          </p:nvCxnSpPr>
          <p:spPr>
            <a:xfrm flipV="1">
              <a:off x="2123728" y="2348880"/>
              <a:ext cx="504056" cy="122413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zövegdoboz 16"/>
            <p:cNvSpPr txBox="1"/>
            <p:nvPr/>
          </p:nvSpPr>
          <p:spPr>
            <a:xfrm>
              <a:off x="755576" y="404664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dirty="0" err="1">
                  <a:solidFill>
                    <a:schemeClr val="bg1"/>
                  </a:solidFill>
                </a:rPr>
                <a:t>Zellkerne</a:t>
              </a:r>
              <a:r>
                <a:rPr lang="hu-HU" dirty="0">
                  <a:solidFill>
                    <a:schemeClr val="bg1"/>
                  </a:solidFill>
                </a:rPr>
                <a:t> der </a:t>
              </a:r>
              <a:r>
                <a:rPr lang="hu-HU" dirty="0" err="1">
                  <a:solidFill>
                    <a:schemeClr val="bg1"/>
                  </a:solidFill>
                </a:rPr>
                <a:t>Gliazelle</a:t>
              </a:r>
              <a:r>
                <a:rPr lang="hu-HU" dirty="0">
                  <a:solidFill>
                    <a:schemeClr val="bg1"/>
                  </a:solidFill>
                </a:rPr>
                <a:t> (lila)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Egyenes összekötő nyíllal 17"/>
            <p:cNvCxnSpPr/>
            <p:nvPr/>
          </p:nvCxnSpPr>
          <p:spPr>
            <a:xfrm>
              <a:off x="2411760" y="836712"/>
              <a:ext cx="2016224" cy="21602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116632"/>
            <a:ext cx="4860032" cy="400110"/>
          </a:xfrm>
          <a:prstGeom prst="rect">
            <a:avLst/>
          </a:prstGeom>
          <a:solidFill>
            <a:srgbClr val="800000">
              <a:alpha val="46000"/>
            </a:srgbClr>
          </a:solidFill>
        </p:spPr>
        <p:txBody>
          <a:bodyPr wrap="square" rtlCol="0">
            <a:spAutoFit/>
          </a:bodyPr>
          <a:lstStyle/>
          <a:p>
            <a:r>
              <a:rPr lang="hu-HU" sz="2000" dirty="0" err="1">
                <a:solidFill>
                  <a:schemeClr val="bg1"/>
                </a:solidFill>
              </a:rPr>
              <a:t>Weiße</a:t>
            </a:r>
            <a:r>
              <a:rPr lang="hu-HU" sz="2000" dirty="0">
                <a:solidFill>
                  <a:schemeClr val="bg1"/>
                </a:solidFill>
              </a:rPr>
              <a:t> </a:t>
            </a:r>
            <a:r>
              <a:rPr lang="hu-HU" sz="2000" dirty="0" err="1">
                <a:solidFill>
                  <a:schemeClr val="bg1"/>
                </a:solidFill>
              </a:rPr>
              <a:t>Substanz</a:t>
            </a:r>
            <a:r>
              <a:rPr lang="hu-HU" sz="2000" dirty="0">
                <a:solidFill>
                  <a:schemeClr val="bg1"/>
                </a:solidFill>
              </a:rPr>
              <a:t> mit </a:t>
            </a:r>
            <a:r>
              <a:rPr lang="hu-HU" sz="2000" dirty="0" err="1">
                <a:solidFill>
                  <a:schemeClr val="bg1"/>
                </a:solidFill>
              </a:rPr>
              <a:t>Silberimprägnation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Synapsen</a:t>
            </a:r>
            <a:endParaRPr lang="de-DE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Verbindungen</a:t>
            </a:r>
            <a:r>
              <a:rPr lang="hu-HU" dirty="0"/>
              <a:t> der </a:t>
            </a:r>
            <a:r>
              <a:rPr lang="hu-HU" dirty="0" err="1"/>
              <a:t>Nervenzellen</a:t>
            </a:r>
            <a:endParaRPr lang="de-DE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/>
              <a:t>Synapse</a:t>
            </a:r>
            <a:r>
              <a:rPr lang="hu-HU" dirty="0"/>
              <a:t>: </a:t>
            </a:r>
            <a:r>
              <a:rPr lang="hu-HU" dirty="0" err="1"/>
              <a:t>hier</a:t>
            </a:r>
            <a:r>
              <a:rPr lang="hu-HU" dirty="0"/>
              <a:t> </a:t>
            </a:r>
            <a:r>
              <a:rPr lang="hu-HU" dirty="0" err="1"/>
              <a:t>gibt</a:t>
            </a:r>
            <a:r>
              <a:rPr lang="hu-HU" dirty="0"/>
              <a:t> die </a:t>
            </a:r>
            <a:r>
              <a:rPr lang="hu-HU" dirty="0" err="1"/>
              <a:t>präsynaptische</a:t>
            </a:r>
            <a:r>
              <a:rPr lang="hu-HU" dirty="0"/>
              <a:t> </a:t>
            </a:r>
            <a:r>
              <a:rPr lang="hu-HU" dirty="0" err="1"/>
              <a:t>Nervenzelle</a:t>
            </a:r>
            <a:r>
              <a:rPr lang="hu-HU" dirty="0"/>
              <a:t> </a:t>
            </a:r>
            <a:r>
              <a:rPr lang="hu-HU" dirty="0" err="1"/>
              <a:t>die</a:t>
            </a:r>
            <a:r>
              <a:rPr lang="hu-HU" dirty="0"/>
              <a:t> </a:t>
            </a:r>
            <a:r>
              <a:rPr lang="hu-HU" dirty="0" err="1"/>
              <a:t>elektrische</a:t>
            </a:r>
            <a:r>
              <a:rPr lang="hu-HU" dirty="0"/>
              <a:t> (und </a:t>
            </a:r>
            <a:r>
              <a:rPr lang="hu-HU" dirty="0" err="1"/>
              <a:t>andere</a:t>
            </a:r>
            <a:r>
              <a:rPr lang="hu-HU" dirty="0"/>
              <a:t>) </a:t>
            </a:r>
            <a:r>
              <a:rPr lang="hu-HU" dirty="0" err="1"/>
              <a:t>Information</a:t>
            </a:r>
            <a:r>
              <a:rPr lang="hu-HU" dirty="0"/>
              <a:t> der </a:t>
            </a:r>
            <a:r>
              <a:rPr lang="hu-HU" dirty="0" err="1"/>
              <a:t>nächsten</a:t>
            </a:r>
            <a:r>
              <a:rPr lang="hu-HU" dirty="0"/>
              <a:t>, </a:t>
            </a:r>
            <a:r>
              <a:rPr lang="hu-HU" dirty="0" err="1"/>
              <a:t>postsynaptischen</a:t>
            </a:r>
            <a:r>
              <a:rPr lang="hu-HU" dirty="0"/>
              <a:t> </a:t>
            </a:r>
            <a:r>
              <a:rPr lang="hu-HU" dirty="0" err="1"/>
              <a:t>Nervenzelle</a:t>
            </a:r>
            <a:r>
              <a:rPr lang="hu-HU" dirty="0"/>
              <a:t> </a:t>
            </a:r>
            <a:r>
              <a:rPr lang="hu-HU" dirty="0" err="1"/>
              <a:t>weiter</a:t>
            </a:r>
            <a:r>
              <a:rPr lang="hu-HU" dirty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/>
              <a:t>Die </a:t>
            </a:r>
            <a:r>
              <a:rPr lang="hu-HU" dirty="0" err="1"/>
              <a:t>zwei</a:t>
            </a:r>
            <a:r>
              <a:rPr lang="hu-HU" dirty="0"/>
              <a:t> </a:t>
            </a:r>
            <a:r>
              <a:rPr lang="hu-HU" dirty="0" err="1"/>
              <a:t>Zellmembranen</a:t>
            </a:r>
            <a:r>
              <a:rPr lang="hu-HU" dirty="0"/>
              <a:t> </a:t>
            </a:r>
            <a:r>
              <a:rPr lang="hu-HU" dirty="0" err="1"/>
              <a:t>liegen</a:t>
            </a:r>
            <a:r>
              <a:rPr lang="hu-HU" dirty="0"/>
              <a:t> </a:t>
            </a:r>
            <a:r>
              <a:rPr lang="hu-HU" dirty="0" err="1"/>
              <a:t>nah</a:t>
            </a:r>
            <a:r>
              <a:rPr lang="hu-HU" dirty="0"/>
              <a:t> </a:t>
            </a:r>
            <a:r>
              <a:rPr lang="hu-HU" dirty="0" err="1"/>
              <a:t>zueinander</a:t>
            </a:r>
            <a:r>
              <a:rPr lang="hu-HU" dirty="0"/>
              <a:t>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/>
              <a:t>Durchmesser</a:t>
            </a:r>
            <a:r>
              <a:rPr lang="hu-HU" dirty="0"/>
              <a:t> (</a:t>
            </a:r>
            <a:r>
              <a:rPr lang="hu-HU" dirty="0" err="1"/>
              <a:t>Breite</a:t>
            </a:r>
            <a:r>
              <a:rPr lang="hu-HU" dirty="0"/>
              <a:t>) </a:t>
            </a:r>
            <a:r>
              <a:rPr lang="hu-HU" dirty="0" err="1"/>
              <a:t>einer</a:t>
            </a:r>
            <a:r>
              <a:rPr lang="hu-HU" dirty="0"/>
              <a:t> </a:t>
            </a:r>
            <a:r>
              <a:rPr lang="hu-HU" dirty="0" err="1"/>
              <a:t>Synapse</a:t>
            </a:r>
            <a:r>
              <a:rPr lang="hu-HU" dirty="0"/>
              <a:t> </a:t>
            </a:r>
            <a:r>
              <a:rPr lang="hu-HU" dirty="0" err="1"/>
              <a:t>liegt</a:t>
            </a:r>
            <a:r>
              <a:rPr lang="hu-HU" dirty="0"/>
              <a:t> </a:t>
            </a:r>
            <a:r>
              <a:rPr lang="hu-HU" dirty="0" err="1"/>
              <a:t>um</a:t>
            </a:r>
            <a:r>
              <a:rPr lang="hu-HU" dirty="0"/>
              <a:t> 1 </a:t>
            </a:r>
            <a:r>
              <a:rPr lang="hu-HU" dirty="0">
                <a:latin typeface="Symbol" pitchFamily="18" charset="2"/>
              </a:rPr>
              <a:t>m</a:t>
            </a:r>
            <a:r>
              <a:rPr lang="hu-HU" dirty="0"/>
              <a:t>m.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u-HU" dirty="0" err="1"/>
              <a:t>Eine</a:t>
            </a:r>
            <a:r>
              <a:rPr lang="hu-HU" dirty="0"/>
              <a:t> </a:t>
            </a:r>
            <a:r>
              <a:rPr lang="hu-HU" dirty="0" err="1"/>
              <a:t>Nervenzelle</a:t>
            </a:r>
            <a:r>
              <a:rPr lang="hu-HU" dirty="0"/>
              <a:t> </a:t>
            </a:r>
            <a:r>
              <a:rPr lang="hu-HU" dirty="0" err="1"/>
              <a:t>besitzt</a:t>
            </a:r>
            <a:r>
              <a:rPr lang="hu-HU" dirty="0"/>
              <a:t> 1000-10.000 </a:t>
            </a:r>
            <a:r>
              <a:rPr lang="hu-HU" dirty="0" err="1"/>
              <a:t>Synapsen</a:t>
            </a:r>
            <a:r>
              <a:rPr lang="hu-HU" dirty="0"/>
              <a:t>, </a:t>
            </a:r>
            <a:r>
              <a:rPr lang="hu-HU" dirty="0" err="1"/>
              <a:t>aber</a:t>
            </a:r>
            <a:r>
              <a:rPr lang="hu-HU" dirty="0"/>
              <a:t> </a:t>
            </a:r>
            <a:r>
              <a:rPr lang="hu-HU" dirty="0" err="1"/>
              <a:t>zB</a:t>
            </a:r>
            <a:r>
              <a:rPr lang="hu-HU" dirty="0"/>
              <a:t>. die Purkinje </a:t>
            </a:r>
            <a:r>
              <a:rPr lang="hu-HU" dirty="0" err="1"/>
              <a:t>Zelle</a:t>
            </a:r>
            <a:r>
              <a:rPr lang="hu-HU" dirty="0"/>
              <a:t> (</a:t>
            </a:r>
            <a:r>
              <a:rPr lang="hu-HU" dirty="0" err="1"/>
              <a:t>Kleinhirn</a:t>
            </a:r>
            <a:r>
              <a:rPr lang="hu-HU" dirty="0"/>
              <a:t>) </a:t>
            </a:r>
            <a:r>
              <a:rPr lang="hu-HU" dirty="0" err="1"/>
              <a:t>fast</a:t>
            </a:r>
            <a:r>
              <a:rPr lang="hu-HU" dirty="0"/>
              <a:t> 200.000!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Die </a:t>
            </a:r>
            <a:r>
              <a:rPr lang="hu-HU" dirty="0" err="1"/>
              <a:t>Synapse</a:t>
            </a:r>
            <a:endParaRPr lang="de-DE" dirty="0"/>
          </a:p>
        </p:txBody>
      </p:sp>
      <p:sp>
        <p:nvSpPr>
          <p:cNvPr id="44034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Anteilen</a:t>
            </a:r>
            <a:r>
              <a:rPr lang="hu-HU" dirty="0"/>
              <a:t>: </a:t>
            </a:r>
          </a:p>
          <a:p>
            <a:r>
              <a:rPr lang="hu-HU" dirty="0" err="1"/>
              <a:t>presynaptische</a:t>
            </a:r>
            <a:r>
              <a:rPr lang="hu-HU" dirty="0"/>
              <a:t> </a:t>
            </a:r>
            <a:r>
              <a:rPr lang="hu-HU" dirty="0" err="1"/>
              <a:t>Membran</a:t>
            </a:r>
            <a:endParaRPr lang="hu-HU" dirty="0"/>
          </a:p>
          <a:p>
            <a:r>
              <a:rPr lang="hu-HU" dirty="0" err="1"/>
              <a:t>synaptischer</a:t>
            </a:r>
            <a:r>
              <a:rPr lang="hu-HU" dirty="0"/>
              <a:t> </a:t>
            </a:r>
            <a:r>
              <a:rPr lang="hu-HU" dirty="0" err="1"/>
              <a:t>Spalt</a:t>
            </a:r>
            <a:endParaRPr lang="hu-HU" dirty="0"/>
          </a:p>
          <a:p>
            <a:r>
              <a:rPr lang="hu-HU" dirty="0" err="1"/>
              <a:t>postsynaptische</a:t>
            </a:r>
            <a:r>
              <a:rPr lang="hu-HU" dirty="0"/>
              <a:t> </a:t>
            </a:r>
            <a:r>
              <a:rPr lang="hu-HU" dirty="0" err="1"/>
              <a:t>Membran</a:t>
            </a:r>
            <a:endParaRPr lang="hu-HU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6588224" y="2420888"/>
            <a:ext cx="0" cy="144016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6732240" y="2782669"/>
            <a:ext cx="21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err="1">
                <a:solidFill>
                  <a:srgbClr val="0070C0"/>
                </a:solidFill>
              </a:rPr>
              <a:t>Richtung</a:t>
            </a:r>
            <a:r>
              <a:rPr lang="hu-HU" dirty="0">
                <a:solidFill>
                  <a:srgbClr val="0070C0"/>
                </a:solidFill>
              </a:rPr>
              <a:t> der </a:t>
            </a:r>
            <a:r>
              <a:rPr lang="hu-HU" dirty="0" err="1">
                <a:solidFill>
                  <a:srgbClr val="0070C0"/>
                </a:solidFill>
              </a:rPr>
              <a:t>Reizweiterleitung</a:t>
            </a:r>
            <a:endParaRPr lang="de-DE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686800" cy="1296988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u-HU" dirty="0" err="1"/>
              <a:t>Synapsentypen</a:t>
            </a:r>
            <a:r>
              <a:rPr lang="hu-HU" dirty="0"/>
              <a:t> </a:t>
            </a:r>
            <a:r>
              <a:rPr lang="hu-HU" dirty="0" err="1"/>
              <a:t>nach</a:t>
            </a:r>
            <a:r>
              <a:rPr lang="hu-HU" dirty="0"/>
              <a:t> den </a:t>
            </a:r>
            <a:r>
              <a:rPr lang="hu-HU" b="1" dirty="0" err="1"/>
              <a:t>Partnerzellen</a:t>
            </a:r>
            <a:endParaRPr lang="hu-HU" b="1" dirty="0"/>
          </a:p>
        </p:txBody>
      </p:sp>
      <p:sp>
        <p:nvSpPr>
          <p:cNvPr id="61442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i</a:t>
            </a:r>
            <a:r>
              <a:rPr lang="de-DE" dirty="0" err="1"/>
              <a:t>nterneuron</a:t>
            </a:r>
            <a:r>
              <a:rPr lang="hu-HU" dirty="0" err="1"/>
              <a:t>ale</a:t>
            </a:r>
            <a:r>
              <a:rPr lang="hu-HU" dirty="0"/>
              <a:t> </a:t>
            </a:r>
            <a:r>
              <a:rPr lang="hu-HU" dirty="0" err="1"/>
              <a:t>Synapse</a:t>
            </a:r>
            <a:r>
              <a:rPr lang="hu-HU" dirty="0"/>
              <a:t> </a:t>
            </a:r>
            <a:r>
              <a:rPr lang="hu-HU" sz="1600" dirty="0"/>
              <a:t>(</a:t>
            </a:r>
            <a:r>
              <a:rPr lang="hu-HU" sz="1600" dirty="0" err="1"/>
              <a:t>zwischen</a:t>
            </a:r>
            <a:r>
              <a:rPr lang="hu-HU" sz="1600" dirty="0"/>
              <a:t> </a:t>
            </a:r>
            <a:r>
              <a:rPr lang="hu-HU" sz="1600" dirty="0" err="1"/>
              <a:t>Nervenzellen</a:t>
            </a:r>
            <a:r>
              <a:rPr lang="hu-HU" sz="1600" dirty="0"/>
              <a:t>)</a:t>
            </a:r>
            <a:endParaRPr lang="de-DE" sz="1600" dirty="0"/>
          </a:p>
          <a:p>
            <a:r>
              <a:rPr lang="hu-HU" dirty="0"/>
              <a:t>n</a:t>
            </a:r>
            <a:r>
              <a:rPr lang="de-DE" dirty="0" err="1"/>
              <a:t>euromus</a:t>
            </a:r>
            <a:r>
              <a:rPr lang="hu-HU" dirty="0"/>
              <a:t>k</a:t>
            </a:r>
            <a:r>
              <a:rPr lang="de-DE" dirty="0" err="1"/>
              <a:t>ul</a:t>
            </a:r>
            <a:r>
              <a:rPr lang="hu-HU" dirty="0" err="1"/>
              <a:t>äre</a:t>
            </a:r>
            <a:r>
              <a:rPr lang="hu-HU" dirty="0"/>
              <a:t> </a:t>
            </a:r>
            <a:r>
              <a:rPr lang="hu-HU" dirty="0" err="1"/>
              <a:t>Synapse</a:t>
            </a:r>
            <a:r>
              <a:rPr lang="hu-HU" dirty="0"/>
              <a:t> </a:t>
            </a:r>
            <a:r>
              <a:rPr lang="hu-HU" sz="1600" dirty="0"/>
              <a:t>(</a:t>
            </a:r>
            <a:r>
              <a:rPr lang="hu-HU" sz="1600" dirty="0" err="1"/>
              <a:t>zwischen</a:t>
            </a:r>
            <a:r>
              <a:rPr lang="hu-HU" sz="1600" dirty="0"/>
              <a:t> </a:t>
            </a:r>
            <a:r>
              <a:rPr lang="hu-HU" sz="1600" dirty="0" err="1"/>
              <a:t>Nervenzelle</a:t>
            </a:r>
            <a:r>
              <a:rPr lang="hu-HU" sz="1600" dirty="0"/>
              <a:t> und </a:t>
            </a:r>
            <a:r>
              <a:rPr lang="hu-HU" sz="1600" dirty="0" err="1"/>
              <a:t>Muskelfaser</a:t>
            </a:r>
            <a:r>
              <a:rPr lang="hu-HU" sz="1600" dirty="0"/>
              <a:t>)</a:t>
            </a:r>
            <a:endParaRPr lang="de-DE" sz="1600" dirty="0"/>
          </a:p>
          <a:p>
            <a:r>
              <a:rPr lang="hu-HU" dirty="0"/>
              <a:t>n</a:t>
            </a:r>
            <a:r>
              <a:rPr lang="de-DE" dirty="0" err="1"/>
              <a:t>euroglandul</a:t>
            </a:r>
            <a:r>
              <a:rPr lang="hu-HU" dirty="0" err="1"/>
              <a:t>äre</a:t>
            </a:r>
            <a:r>
              <a:rPr lang="hu-HU" dirty="0"/>
              <a:t> </a:t>
            </a:r>
            <a:r>
              <a:rPr lang="hu-HU" dirty="0" err="1"/>
              <a:t>Synapse</a:t>
            </a:r>
            <a:r>
              <a:rPr lang="hu-HU" dirty="0"/>
              <a:t> </a:t>
            </a:r>
            <a:r>
              <a:rPr lang="hu-HU" sz="1600" dirty="0"/>
              <a:t>(</a:t>
            </a:r>
            <a:r>
              <a:rPr lang="hu-HU" sz="1600" dirty="0" err="1"/>
              <a:t>zwischen</a:t>
            </a:r>
            <a:r>
              <a:rPr lang="hu-HU" sz="1600" dirty="0"/>
              <a:t> </a:t>
            </a:r>
            <a:r>
              <a:rPr lang="hu-HU" sz="1600" dirty="0" err="1"/>
              <a:t>Nervenzelle</a:t>
            </a:r>
            <a:r>
              <a:rPr lang="hu-HU" sz="1600" dirty="0"/>
              <a:t> und </a:t>
            </a:r>
            <a:r>
              <a:rPr lang="hu-HU" sz="1600" dirty="0" err="1"/>
              <a:t>Drüsenzelle</a:t>
            </a:r>
            <a:r>
              <a:rPr lang="hu-HU" sz="1600" dirty="0"/>
              <a:t>)</a:t>
            </a:r>
            <a:endParaRPr lang="de-DE" dirty="0"/>
          </a:p>
          <a:p>
            <a:r>
              <a:rPr lang="hu-HU" dirty="0"/>
              <a:t>n</a:t>
            </a:r>
            <a:r>
              <a:rPr lang="de-DE" dirty="0" err="1"/>
              <a:t>euros</a:t>
            </a:r>
            <a:r>
              <a:rPr lang="hu-HU" dirty="0" err="1"/>
              <a:t>ensorische</a:t>
            </a:r>
            <a:r>
              <a:rPr lang="hu-HU" dirty="0"/>
              <a:t> </a:t>
            </a:r>
            <a:r>
              <a:rPr lang="hu-HU" dirty="0" err="1"/>
              <a:t>Synapse</a:t>
            </a:r>
            <a:r>
              <a:rPr lang="de-DE" dirty="0"/>
              <a:t> </a:t>
            </a:r>
            <a:r>
              <a:rPr lang="de-DE" sz="1600" dirty="0"/>
              <a:t>(</a:t>
            </a:r>
            <a:r>
              <a:rPr lang="hu-HU" sz="1600" dirty="0" err="1"/>
              <a:t>zwischen</a:t>
            </a:r>
            <a:r>
              <a:rPr lang="hu-HU" sz="1600" dirty="0"/>
              <a:t> </a:t>
            </a:r>
            <a:r>
              <a:rPr lang="hu-HU" sz="1600" dirty="0" err="1"/>
              <a:t>nichtneuronale</a:t>
            </a:r>
            <a:r>
              <a:rPr lang="hu-HU" sz="1600" dirty="0"/>
              <a:t> </a:t>
            </a:r>
            <a:r>
              <a:rPr lang="hu-HU" sz="1600" dirty="0" err="1"/>
              <a:t>Sinneszelle</a:t>
            </a:r>
            <a:r>
              <a:rPr lang="hu-HU" sz="1600" dirty="0"/>
              <a:t> und </a:t>
            </a:r>
            <a:r>
              <a:rPr lang="hu-HU" sz="1600" dirty="0" err="1"/>
              <a:t>Nervenzelle</a:t>
            </a:r>
            <a:r>
              <a:rPr lang="de-DE" sz="1600" dirty="0"/>
              <a:t>)</a:t>
            </a:r>
          </a:p>
          <a:p>
            <a:r>
              <a:rPr lang="hu-HU" dirty="0"/>
              <a:t>n</a:t>
            </a:r>
            <a:r>
              <a:rPr lang="de-DE" dirty="0" err="1"/>
              <a:t>eurosekr</a:t>
            </a:r>
            <a:r>
              <a:rPr lang="hu-HU" dirty="0" err="1"/>
              <a:t>etorische</a:t>
            </a:r>
            <a:r>
              <a:rPr lang="hu-HU" dirty="0"/>
              <a:t> </a:t>
            </a:r>
            <a:r>
              <a:rPr lang="hu-HU" dirty="0" err="1"/>
              <a:t>Kontakte</a:t>
            </a:r>
            <a:r>
              <a:rPr lang="hu-HU" dirty="0"/>
              <a:t> </a:t>
            </a:r>
            <a:r>
              <a:rPr lang="hu-HU" sz="1600" dirty="0"/>
              <a:t>(</a:t>
            </a:r>
            <a:r>
              <a:rPr lang="hu-HU" sz="1600" dirty="0" err="1"/>
              <a:t>zwischen</a:t>
            </a:r>
            <a:r>
              <a:rPr lang="hu-HU" sz="1600" dirty="0"/>
              <a:t> AT und </a:t>
            </a:r>
            <a:r>
              <a:rPr lang="hu-HU" sz="1600" dirty="0" err="1"/>
              <a:t>Blutgefäß</a:t>
            </a:r>
            <a:r>
              <a:rPr lang="hu-HU" sz="1600" dirty="0"/>
              <a:t>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5688632" cy="481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</a:t>
            </a:r>
            <a:endParaRPr lang="de-DE" b="1" dirty="0"/>
          </a:p>
        </p:txBody>
      </p:sp>
      <p:sp>
        <p:nvSpPr>
          <p:cNvPr id="5" name="Cím 6"/>
          <p:cNvSpPr txBox="1">
            <a:spLocks/>
          </p:cNvSpPr>
          <p:nvPr/>
        </p:nvSpPr>
        <p:spPr>
          <a:xfrm>
            <a:off x="457200" y="5399112"/>
            <a:ext cx="8686800" cy="14588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Synapsentypen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interneuronaler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Synapsen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</a:t>
            </a:r>
            <a:r>
              <a:rPr kumimoji="0" 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nach</a:t>
            </a: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der </a:t>
            </a:r>
            <a:r>
              <a:rPr kumimoji="0" lang="hu-HU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Kontaktregion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7"/>
          <p:cNvGrpSpPr/>
          <p:nvPr/>
        </p:nvGrpSpPr>
        <p:grpSpPr>
          <a:xfrm>
            <a:off x="1475656" y="2865130"/>
            <a:ext cx="6501281" cy="3372182"/>
            <a:chOff x="1511724" y="1772816"/>
            <a:chExt cx="6501281" cy="3372182"/>
          </a:xfrm>
        </p:grpSpPr>
        <p:pic>
          <p:nvPicPr>
            <p:cNvPr id="53249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664" y="1772816"/>
              <a:ext cx="6465341" cy="25988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11" name="Text Box 23"/>
            <p:cNvSpPr txBox="1">
              <a:spLocks noChangeArrowheads="1"/>
            </p:cNvSpPr>
            <p:nvPr/>
          </p:nvSpPr>
          <p:spPr bwMode="auto">
            <a:xfrm>
              <a:off x="6418163" y="4437112"/>
              <a:ext cx="155202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2000" b="1" dirty="0" err="1">
                  <a:latin typeface="Times New Roman" pitchFamily="18" charset="0"/>
                </a:rPr>
                <a:t>Axo-axonal</a:t>
              </a:r>
              <a:r>
                <a:rPr lang="de-DE" sz="2000" b="1" dirty="0">
                  <a:latin typeface="Times New Roman" pitchFamily="18" charset="0"/>
                </a:rPr>
                <a:t>e</a:t>
              </a:r>
              <a:endParaRPr lang="hu-HU" sz="2000" b="1" dirty="0">
                <a:latin typeface="Times New Roman" pitchFamily="18" charset="0"/>
              </a:endParaRPr>
            </a:p>
          </p:txBody>
        </p:sp>
        <p:sp>
          <p:nvSpPr>
            <p:cNvPr id="12" name="Text Box 23"/>
            <p:cNvSpPr txBox="1">
              <a:spLocks noChangeArrowheads="1"/>
            </p:cNvSpPr>
            <p:nvPr/>
          </p:nvSpPr>
          <p:spPr bwMode="auto">
            <a:xfrm>
              <a:off x="1511724" y="4437112"/>
              <a:ext cx="190629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2000" b="1" dirty="0" err="1">
                  <a:latin typeface="Times New Roman" pitchFamily="18" charset="0"/>
                </a:rPr>
                <a:t>Axo-</a:t>
              </a:r>
              <a:r>
                <a:rPr lang="de-DE" sz="2000" b="1" dirty="0">
                  <a:latin typeface="Times New Roman" pitchFamily="18" charset="0"/>
                </a:rPr>
                <a:t>somatische</a:t>
              </a:r>
            </a:p>
            <a:p>
              <a:pPr algn="ctr" eaLnBrk="0" hangingPunct="0"/>
              <a:endParaRPr lang="de-DE" sz="2000" b="1" dirty="0">
                <a:latin typeface="Times New Roman" pitchFamily="18" charset="0"/>
              </a:endParaRPr>
            </a:p>
          </p:txBody>
        </p: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844540" y="4437112"/>
              <a:ext cx="206338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hu-HU" sz="2000" b="1" dirty="0" err="1">
                  <a:latin typeface="Times New Roman" pitchFamily="18" charset="0"/>
                </a:rPr>
                <a:t>Axo-dendriti</a:t>
              </a:r>
              <a:r>
                <a:rPr lang="de-DE" sz="2000" b="1" dirty="0" err="1">
                  <a:latin typeface="Times New Roman" pitchFamily="18" charset="0"/>
                </a:rPr>
                <a:t>sche</a:t>
              </a:r>
              <a:endParaRPr lang="de-DE" sz="2000" b="1" dirty="0">
                <a:latin typeface="Times New Roman" pitchFamily="18" charset="0"/>
              </a:endParaRPr>
            </a:p>
            <a:p>
              <a:pPr algn="ctr" eaLnBrk="0" hangingPunct="0"/>
              <a:r>
                <a:rPr lang="de-DE" sz="2000" b="1" dirty="0">
                  <a:latin typeface="Times New Roman" pitchFamily="18" charset="0"/>
                </a:rPr>
                <a:t>(Dornsynapsen)</a:t>
              </a:r>
              <a:endParaRPr lang="hu-HU" sz="2000" b="1" dirty="0">
                <a:latin typeface="Times New Roman" pitchFamily="18" charset="0"/>
              </a:endParaRPr>
            </a:p>
          </p:txBody>
        </p:sp>
      </p:grpSp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251520" y="313928"/>
            <a:ext cx="8686800" cy="1458888"/>
          </a:xfrm>
        </p:spPr>
        <p:txBody>
          <a:bodyPr>
            <a:normAutofit/>
          </a:bodyPr>
          <a:lstStyle/>
          <a:p>
            <a:r>
              <a:rPr lang="hu-HU" dirty="0" err="1"/>
              <a:t>Synapsentypen</a:t>
            </a:r>
            <a:r>
              <a:rPr lang="hu-HU" dirty="0"/>
              <a:t> (</a:t>
            </a:r>
            <a:r>
              <a:rPr lang="hu-HU" dirty="0" err="1"/>
              <a:t>interneuronaler</a:t>
            </a:r>
            <a:r>
              <a:rPr lang="hu-HU" dirty="0"/>
              <a:t> </a:t>
            </a:r>
            <a:r>
              <a:rPr lang="hu-HU" dirty="0" err="1"/>
              <a:t>Synapsen</a:t>
            </a:r>
            <a:r>
              <a:rPr lang="hu-HU" dirty="0"/>
              <a:t>) </a:t>
            </a:r>
            <a:r>
              <a:rPr lang="hu-HU" dirty="0" err="1"/>
              <a:t>nach</a:t>
            </a:r>
            <a:r>
              <a:rPr lang="hu-HU" dirty="0"/>
              <a:t> der </a:t>
            </a:r>
            <a:r>
              <a:rPr lang="hu-HU" b="1" dirty="0" err="1"/>
              <a:t>Kontaktregion</a:t>
            </a:r>
            <a:endParaRPr lang="hu-H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sz="4000" b="1" dirty="0" err="1"/>
              <a:t>Synapsen</a:t>
            </a:r>
            <a:r>
              <a:rPr lang="hu-HU" sz="4000" b="1" dirty="0"/>
              <a:t> I.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hu-HU" sz="2800" dirty="0" err="1"/>
              <a:t>Wo</a:t>
            </a:r>
            <a:r>
              <a:rPr lang="hu-HU" sz="2800" dirty="0"/>
              <a:t> die </a:t>
            </a:r>
            <a:r>
              <a:rPr lang="hu-HU" sz="2800" dirty="0" err="1"/>
              <a:t>Nervenzellen</a:t>
            </a:r>
            <a:r>
              <a:rPr lang="hu-HU" sz="2800" dirty="0"/>
              <a:t> </a:t>
            </a:r>
            <a:r>
              <a:rPr lang="hu-HU" sz="2800" dirty="0" err="1"/>
              <a:t>miteinander</a:t>
            </a:r>
            <a:r>
              <a:rPr lang="hu-HU" sz="2800" dirty="0"/>
              <a:t> </a:t>
            </a:r>
            <a:r>
              <a:rPr lang="hu-HU" sz="2800" dirty="0" err="1"/>
              <a:t>einen</a:t>
            </a:r>
            <a:r>
              <a:rPr lang="hu-HU" sz="2800" dirty="0"/>
              <a:t> Kontakt </a:t>
            </a:r>
            <a:r>
              <a:rPr lang="hu-HU" sz="2800" dirty="0" err="1"/>
              <a:t>bilden</a:t>
            </a:r>
            <a:r>
              <a:rPr lang="hu-HU" sz="2800" dirty="0"/>
              <a:t> </a:t>
            </a:r>
            <a:r>
              <a:rPr lang="hu-HU" sz="2800" dirty="0" err="1"/>
              <a:t>für</a:t>
            </a:r>
            <a:r>
              <a:rPr lang="hu-HU" sz="2800" dirty="0"/>
              <a:t> </a:t>
            </a:r>
            <a:r>
              <a:rPr lang="hu-HU" sz="2800" dirty="0" err="1"/>
              <a:t>Übergabe</a:t>
            </a:r>
            <a:r>
              <a:rPr lang="hu-HU" sz="2800" dirty="0"/>
              <a:t> der </a:t>
            </a:r>
            <a:r>
              <a:rPr lang="hu-HU" sz="2800" dirty="0" err="1"/>
              <a:t>elektrischen</a:t>
            </a:r>
            <a:r>
              <a:rPr lang="hu-HU" sz="2800" dirty="0"/>
              <a:t> </a:t>
            </a:r>
            <a:r>
              <a:rPr lang="hu-HU" sz="2800" dirty="0" err="1"/>
              <a:t>Impulsen</a:t>
            </a:r>
            <a:r>
              <a:rPr lang="hu-HU" sz="2800" dirty="0"/>
              <a:t> (AP)</a:t>
            </a:r>
          </a:p>
          <a:p>
            <a:r>
              <a:rPr lang="hu-HU" sz="2800" dirty="0" err="1"/>
              <a:t>Synapsentypen</a:t>
            </a:r>
            <a:r>
              <a:rPr lang="hu-HU" sz="2800" dirty="0"/>
              <a:t>: </a:t>
            </a:r>
            <a:br>
              <a:rPr lang="hu-HU" sz="2800" dirty="0"/>
            </a:br>
            <a:r>
              <a:rPr lang="hu-HU" sz="2800" b="1" dirty="0" err="1"/>
              <a:t>chemische</a:t>
            </a:r>
            <a:r>
              <a:rPr lang="hu-HU" sz="2800" b="1" dirty="0"/>
              <a:t> </a:t>
            </a:r>
            <a:r>
              <a:rPr lang="hu-HU" sz="2800" b="1" dirty="0" err="1"/>
              <a:t>Synapse</a:t>
            </a:r>
            <a:r>
              <a:rPr lang="hu-HU" sz="2800" b="1" dirty="0"/>
              <a:t> </a:t>
            </a:r>
            <a:r>
              <a:rPr lang="hu-HU" sz="2800" dirty="0"/>
              <a:t>(AP </a:t>
            </a:r>
            <a:r>
              <a:rPr lang="hu-HU" sz="2800" dirty="0" err="1"/>
              <a:t>Übergabe</a:t>
            </a:r>
            <a:r>
              <a:rPr lang="hu-HU" sz="2800" dirty="0"/>
              <a:t> </a:t>
            </a:r>
            <a:r>
              <a:rPr lang="hu-HU" sz="2800" dirty="0" err="1"/>
              <a:t>durch</a:t>
            </a:r>
            <a:r>
              <a:rPr lang="hu-HU" sz="2800" dirty="0"/>
              <a:t> </a:t>
            </a:r>
            <a:r>
              <a:rPr lang="hu-HU" sz="2800" dirty="0" err="1"/>
              <a:t>Neurotransmitern</a:t>
            </a:r>
            <a:r>
              <a:rPr lang="hu-HU" sz="2800" dirty="0"/>
              <a:t>): </a:t>
            </a:r>
            <a:r>
              <a:rPr lang="hu-HU" sz="2800" b="1" dirty="0"/>
              <a:t>ÜBERALL</a:t>
            </a:r>
            <a:r>
              <a:rPr lang="hu-HU" sz="2800" dirty="0"/>
              <a:t>, </a:t>
            </a:r>
            <a:br>
              <a:rPr lang="hu-HU" sz="2800" dirty="0"/>
            </a:br>
            <a:r>
              <a:rPr lang="hu-HU" sz="2800" b="1" dirty="0" err="1"/>
              <a:t>elektrische</a:t>
            </a:r>
            <a:r>
              <a:rPr lang="hu-HU" sz="2800" b="1" dirty="0"/>
              <a:t> </a:t>
            </a:r>
            <a:r>
              <a:rPr lang="hu-HU" sz="2800" b="1" dirty="0" err="1"/>
              <a:t>Synapse</a:t>
            </a:r>
            <a:r>
              <a:rPr lang="hu-HU" sz="2800" dirty="0"/>
              <a:t>: direkt </a:t>
            </a:r>
            <a:r>
              <a:rPr lang="hu-HU" sz="2800" dirty="0" err="1"/>
              <a:t>AP-Übergabe</a:t>
            </a:r>
            <a:r>
              <a:rPr lang="hu-HU" sz="2800" dirty="0"/>
              <a:t> </a:t>
            </a:r>
            <a:r>
              <a:rPr lang="hu-HU" sz="2800" dirty="0" err="1"/>
              <a:t>durch</a:t>
            </a:r>
            <a:r>
              <a:rPr lang="hu-HU" sz="2800" dirty="0"/>
              <a:t> Gap </a:t>
            </a:r>
            <a:r>
              <a:rPr lang="hu-HU" sz="2800" dirty="0" err="1"/>
              <a:t>junction</a:t>
            </a:r>
            <a:r>
              <a:rPr lang="hu-HU" sz="2800" dirty="0"/>
              <a:t> (</a:t>
            </a:r>
            <a:r>
              <a:rPr lang="hu-HU" sz="2800" dirty="0" err="1"/>
              <a:t>Säugetieren</a:t>
            </a:r>
            <a:r>
              <a:rPr lang="hu-HU" sz="2800" dirty="0"/>
              <a:t>: </a:t>
            </a:r>
            <a:r>
              <a:rPr lang="hu-HU" sz="2800" dirty="0" err="1"/>
              <a:t>während</a:t>
            </a:r>
            <a:r>
              <a:rPr lang="hu-HU" sz="2800" dirty="0"/>
              <a:t> </a:t>
            </a:r>
            <a:r>
              <a:rPr lang="hu-HU" sz="2800" dirty="0" err="1"/>
              <a:t>Hirnentwicklung</a:t>
            </a:r>
            <a:r>
              <a:rPr lang="hu-HU" sz="2800" dirty="0"/>
              <a:t> </a:t>
            </a:r>
            <a:r>
              <a:rPr lang="hu-HU" sz="2800" dirty="0" err="1"/>
              <a:t>häufig</a:t>
            </a:r>
            <a:r>
              <a:rPr lang="hu-HU" sz="2800" dirty="0"/>
              <a:t>, </a:t>
            </a:r>
            <a:r>
              <a:rPr lang="hu-HU" sz="2800" dirty="0" err="1"/>
              <a:t>dann</a:t>
            </a:r>
            <a:r>
              <a:rPr lang="hu-HU" sz="2800" dirty="0"/>
              <a:t> </a:t>
            </a:r>
            <a:r>
              <a:rPr lang="hu-HU" sz="2800" dirty="0" err="1"/>
              <a:t>verschwindet</a:t>
            </a:r>
            <a:r>
              <a:rPr lang="hu-HU" sz="2800" dirty="0"/>
              <a:t>. An </a:t>
            </a:r>
            <a:r>
              <a:rPr lang="hu-HU" sz="2800" dirty="0" err="1"/>
              <a:t>einigen</a:t>
            </a:r>
            <a:r>
              <a:rPr lang="hu-HU" sz="2800" dirty="0"/>
              <a:t> </a:t>
            </a:r>
            <a:r>
              <a:rPr lang="hu-HU" sz="2800" dirty="0" err="1"/>
              <a:t>Stellen</a:t>
            </a:r>
            <a:r>
              <a:rPr lang="hu-HU" sz="2800" dirty="0"/>
              <a:t> </a:t>
            </a:r>
            <a:r>
              <a:rPr lang="hu-HU" sz="2800" dirty="0" err="1"/>
              <a:t>ist</a:t>
            </a:r>
            <a:r>
              <a:rPr lang="hu-HU" sz="2800" dirty="0"/>
              <a:t> in </a:t>
            </a:r>
            <a:r>
              <a:rPr lang="hu-HU" sz="2800" dirty="0" err="1"/>
              <a:t>adulten</a:t>
            </a:r>
            <a:r>
              <a:rPr lang="hu-HU" sz="2800" dirty="0"/>
              <a:t> </a:t>
            </a:r>
            <a:r>
              <a:rPr lang="hu-HU" sz="2800" dirty="0" err="1"/>
              <a:t>Tieren</a:t>
            </a:r>
            <a:r>
              <a:rPr lang="hu-HU" sz="2800" dirty="0"/>
              <a:t> </a:t>
            </a:r>
            <a:r>
              <a:rPr lang="hu-HU" sz="2800" dirty="0" err="1"/>
              <a:t>erhaltengeblieben</a:t>
            </a:r>
            <a:r>
              <a:rPr lang="hu-HU" sz="2800" dirty="0"/>
              <a:t>: </a:t>
            </a:r>
            <a:r>
              <a:rPr lang="hu-HU" sz="2800" dirty="0" err="1"/>
              <a:t>zwischen</a:t>
            </a:r>
            <a:r>
              <a:rPr lang="hu-HU" sz="2800" dirty="0"/>
              <a:t> </a:t>
            </a:r>
            <a:r>
              <a:rPr lang="hu-HU" sz="2800" dirty="0" err="1"/>
              <a:t>bestimmte</a:t>
            </a:r>
            <a:r>
              <a:rPr lang="hu-HU" sz="2800" dirty="0"/>
              <a:t> </a:t>
            </a:r>
            <a:r>
              <a:rPr lang="hu-HU" sz="2800" dirty="0" err="1"/>
              <a:t>Zellen</a:t>
            </a:r>
            <a:r>
              <a:rPr lang="hu-HU" sz="2800" dirty="0"/>
              <a:t> der </a:t>
            </a:r>
            <a:r>
              <a:rPr lang="hu-HU" sz="2800" dirty="0" err="1"/>
              <a:t>Retine</a:t>
            </a:r>
            <a:r>
              <a:rPr lang="hu-HU" sz="2800" dirty="0"/>
              <a:t>, </a:t>
            </a:r>
            <a:r>
              <a:rPr lang="hu-HU" sz="2800" dirty="0" err="1"/>
              <a:t>Kleinhirnrinde</a:t>
            </a:r>
            <a:r>
              <a:rPr lang="hu-HU" sz="2800" dirty="0"/>
              <a:t> </a:t>
            </a:r>
            <a:r>
              <a:rPr lang="hu-HU" sz="2800" dirty="0" err="1"/>
              <a:t>oder</a:t>
            </a:r>
            <a:r>
              <a:rPr lang="hu-HU" sz="2800" dirty="0"/>
              <a:t> </a:t>
            </a:r>
            <a:r>
              <a:rPr lang="hu-HU" sz="2800" dirty="0" err="1"/>
              <a:t>Riechhirn</a:t>
            </a:r>
            <a:r>
              <a:rPr lang="hu-HU" sz="2800" dirty="0"/>
              <a:t>)</a:t>
            </a:r>
          </a:p>
          <a:p>
            <a:endParaRPr lang="hu-HU" sz="2800" dirty="0"/>
          </a:p>
          <a:p>
            <a:endParaRPr lang="de-DE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/>
          <a:lstStyle/>
          <a:p>
            <a:r>
              <a:rPr lang="hu-HU" sz="4000" b="1" dirty="0" err="1"/>
              <a:t>Nervengewebe</a:t>
            </a:r>
            <a:r>
              <a:rPr lang="hu-HU" sz="4000" b="1" dirty="0"/>
              <a:t> IV.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616624"/>
          </a:xfrm>
        </p:spPr>
        <p:txBody>
          <a:bodyPr/>
          <a:lstStyle/>
          <a:p>
            <a:r>
              <a:rPr lang="hu-HU" sz="2400" b="1" dirty="0" err="1">
                <a:solidFill>
                  <a:srgbClr val="C00000"/>
                </a:solidFill>
              </a:rPr>
              <a:t>Aufbau</a:t>
            </a:r>
            <a:r>
              <a:rPr lang="hu-HU" sz="2400" b="1" dirty="0">
                <a:solidFill>
                  <a:srgbClr val="C00000"/>
                </a:solidFill>
              </a:rPr>
              <a:t> des ZNS</a:t>
            </a:r>
            <a:r>
              <a:rPr lang="hu-HU" sz="2400" dirty="0"/>
              <a:t>: </a:t>
            </a:r>
            <a:r>
              <a:rPr lang="hu-HU" sz="2400" dirty="0" err="1"/>
              <a:t>Nervenzellen</a:t>
            </a:r>
            <a:r>
              <a:rPr lang="hu-HU" sz="2400" dirty="0"/>
              <a:t> (</a:t>
            </a:r>
            <a:r>
              <a:rPr lang="hu-HU" sz="2400" dirty="0" err="1"/>
              <a:t>Neuronen</a:t>
            </a:r>
            <a:r>
              <a:rPr lang="hu-HU" sz="2400" dirty="0"/>
              <a:t>) </a:t>
            </a:r>
            <a:r>
              <a:rPr lang="hu-HU" sz="2400" dirty="0" err="1"/>
              <a:t>findet</a:t>
            </a:r>
            <a:r>
              <a:rPr lang="hu-HU" sz="2400" dirty="0"/>
              <a:t> man </a:t>
            </a:r>
            <a:r>
              <a:rPr lang="hu-HU" sz="2400" dirty="0" err="1"/>
              <a:t>im</a:t>
            </a:r>
            <a:r>
              <a:rPr lang="hu-HU" sz="2400" dirty="0"/>
              <a:t> ZNS in </a:t>
            </a:r>
            <a:r>
              <a:rPr lang="hu-HU" sz="2400" dirty="0" err="1"/>
              <a:t>Zellgruppen</a:t>
            </a:r>
            <a:r>
              <a:rPr lang="hu-HU" sz="2400" dirty="0"/>
              <a:t> (</a:t>
            </a:r>
            <a:r>
              <a:rPr lang="hu-HU" sz="2400" b="1" dirty="0" err="1"/>
              <a:t>graue</a:t>
            </a:r>
            <a:r>
              <a:rPr lang="hu-HU" sz="2400" b="1" dirty="0"/>
              <a:t> </a:t>
            </a:r>
            <a:r>
              <a:rPr lang="hu-HU" sz="2400" b="1" dirty="0" err="1"/>
              <a:t>Substanz</a:t>
            </a:r>
            <a:r>
              <a:rPr lang="hu-HU" sz="2400" dirty="0"/>
              <a:t> </a:t>
            </a:r>
            <a:r>
              <a:rPr lang="hu-HU" sz="2400" dirty="0" err="1"/>
              <a:t>im</a:t>
            </a:r>
            <a:r>
              <a:rPr lang="hu-HU" sz="2400" dirty="0"/>
              <a:t> </a:t>
            </a:r>
            <a:r>
              <a:rPr lang="hu-HU" sz="2400" dirty="0" err="1"/>
              <a:t>Gehirn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Rückenmark</a:t>
            </a:r>
            <a:r>
              <a:rPr lang="hu-HU" sz="2400" dirty="0"/>
              <a:t>, </a:t>
            </a:r>
            <a:r>
              <a:rPr lang="hu-HU" sz="2400" b="1" dirty="0" err="1"/>
              <a:t>Kerne</a:t>
            </a:r>
            <a:r>
              <a:rPr lang="hu-HU" sz="2400" dirty="0"/>
              <a:t> (Nucleus) </a:t>
            </a:r>
            <a:r>
              <a:rPr lang="hu-HU" sz="2400" dirty="0" err="1"/>
              <a:t>im</a:t>
            </a:r>
            <a:r>
              <a:rPr lang="hu-HU" sz="2400" dirty="0"/>
              <a:t> ZNS (</a:t>
            </a:r>
            <a:r>
              <a:rPr lang="hu-HU" sz="2400" dirty="0" err="1"/>
              <a:t>Vorsicht</a:t>
            </a:r>
            <a:r>
              <a:rPr lang="hu-HU" sz="2400" dirty="0"/>
              <a:t>: Nucleus (Kern) </a:t>
            </a:r>
            <a:r>
              <a:rPr lang="hu-HU" sz="2400" dirty="0" err="1"/>
              <a:t>bedeutet</a:t>
            </a:r>
            <a:r>
              <a:rPr lang="hu-HU" sz="2400" dirty="0"/>
              <a:t> </a:t>
            </a:r>
            <a:r>
              <a:rPr lang="hu-HU" sz="2400" dirty="0" err="1"/>
              <a:t>hier</a:t>
            </a:r>
            <a:r>
              <a:rPr lang="hu-HU" sz="2400" dirty="0"/>
              <a:t> </a:t>
            </a:r>
            <a:r>
              <a:rPr lang="hu-HU" sz="2400" dirty="0" err="1"/>
              <a:t>eine</a:t>
            </a:r>
            <a:r>
              <a:rPr lang="hu-HU" sz="2400" dirty="0"/>
              <a:t> </a:t>
            </a:r>
            <a:r>
              <a:rPr lang="hu-HU" sz="2400" dirty="0" err="1"/>
              <a:t>rundliche</a:t>
            </a:r>
            <a:r>
              <a:rPr lang="hu-HU" sz="2400" dirty="0"/>
              <a:t> </a:t>
            </a:r>
            <a:r>
              <a:rPr lang="hu-HU" sz="2400" dirty="0" err="1"/>
              <a:t>Aggregation</a:t>
            </a:r>
            <a:r>
              <a:rPr lang="hu-HU" sz="2400" dirty="0"/>
              <a:t>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vielen</a:t>
            </a:r>
            <a:r>
              <a:rPr lang="hu-HU" sz="2400" dirty="0"/>
              <a:t> </a:t>
            </a:r>
            <a:r>
              <a:rPr lang="hu-HU" sz="2400" dirty="0" err="1"/>
              <a:t>Nervenzellen</a:t>
            </a:r>
            <a:r>
              <a:rPr lang="hu-HU" sz="2400" dirty="0"/>
              <a:t>)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b="1" dirty="0" err="1"/>
              <a:t>vereinzelt</a:t>
            </a:r>
            <a:r>
              <a:rPr lang="hu-HU" sz="2400" b="1" dirty="0"/>
              <a:t> </a:t>
            </a:r>
            <a:r>
              <a:rPr lang="hu-HU" sz="2400" dirty="0"/>
              <a:t>(</a:t>
            </a:r>
            <a:r>
              <a:rPr lang="hu-HU" sz="2400" dirty="0" err="1"/>
              <a:t>zB</a:t>
            </a:r>
            <a:r>
              <a:rPr lang="hu-HU" sz="2400" dirty="0"/>
              <a:t>: Formatio reticularis des </a:t>
            </a:r>
            <a:r>
              <a:rPr lang="hu-HU" sz="2400" dirty="0" err="1"/>
              <a:t>Hirnstammes</a:t>
            </a:r>
            <a:r>
              <a:rPr lang="hu-HU" sz="2400" dirty="0"/>
              <a:t>)</a:t>
            </a:r>
          </a:p>
          <a:p>
            <a:r>
              <a:rPr lang="hu-HU" sz="2400" dirty="0" err="1"/>
              <a:t>Nervenfasern</a:t>
            </a:r>
            <a:r>
              <a:rPr lang="hu-HU" sz="2400" dirty="0"/>
              <a:t> </a:t>
            </a:r>
            <a:r>
              <a:rPr lang="hu-HU" sz="2400" dirty="0" err="1"/>
              <a:t>können</a:t>
            </a:r>
            <a:r>
              <a:rPr lang="hu-HU" sz="2400" dirty="0"/>
              <a:t> </a:t>
            </a:r>
            <a:r>
              <a:rPr lang="hu-HU" sz="2400" dirty="0" err="1"/>
              <a:t>große</a:t>
            </a:r>
            <a:r>
              <a:rPr lang="hu-HU" sz="2400" dirty="0"/>
              <a:t> </a:t>
            </a:r>
            <a:r>
              <a:rPr lang="hu-HU" sz="2400" dirty="0" err="1"/>
              <a:t>Gebiete</a:t>
            </a:r>
            <a:r>
              <a:rPr lang="hu-HU" sz="2400" dirty="0"/>
              <a:t> </a:t>
            </a:r>
            <a:r>
              <a:rPr lang="hu-HU" sz="2400" dirty="0" err="1"/>
              <a:t>ausfüllen</a:t>
            </a:r>
            <a:r>
              <a:rPr lang="hu-HU" sz="2400" dirty="0"/>
              <a:t> (</a:t>
            </a:r>
            <a:r>
              <a:rPr lang="hu-HU" sz="2400" dirty="0" err="1"/>
              <a:t>wo</a:t>
            </a:r>
            <a:r>
              <a:rPr lang="hu-HU" sz="2400" dirty="0"/>
              <a:t> </a:t>
            </a:r>
            <a:r>
              <a:rPr lang="hu-HU" sz="2400" dirty="0" err="1"/>
              <a:t>keine</a:t>
            </a:r>
            <a:r>
              <a:rPr lang="hu-HU" sz="2400" dirty="0"/>
              <a:t> </a:t>
            </a:r>
            <a:r>
              <a:rPr lang="hu-HU" sz="2400" dirty="0" err="1"/>
              <a:t>Nervenzellen</a:t>
            </a:r>
            <a:r>
              <a:rPr lang="hu-HU" sz="2400" dirty="0"/>
              <a:t> </a:t>
            </a:r>
            <a:r>
              <a:rPr lang="hu-HU" sz="2400" dirty="0" err="1"/>
              <a:t>liegen</a:t>
            </a:r>
            <a:r>
              <a:rPr lang="hu-HU" sz="2400" dirty="0"/>
              <a:t>): </a:t>
            </a:r>
            <a:r>
              <a:rPr lang="hu-HU" sz="2400" b="1" dirty="0" err="1"/>
              <a:t>weiße</a:t>
            </a:r>
            <a:r>
              <a:rPr lang="hu-HU" sz="2400" b="1" dirty="0"/>
              <a:t> </a:t>
            </a:r>
            <a:r>
              <a:rPr lang="hu-HU" sz="2400" b="1" dirty="0" err="1"/>
              <a:t>Substanz</a:t>
            </a:r>
            <a:r>
              <a:rPr lang="hu-HU" sz="2400" b="1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sie</a:t>
            </a:r>
            <a:r>
              <a:rPr lang="hu-HU" sz="2400" dirty="0"/>
              <a:t> </a:t>
            </a:r>
            <a:r>
              <a:rPr lang="hu-HU" sz="2400" dirty="0" err="1"/>
              <a:t>können</a:t>
            </a:r>
            <a:r>
              <a:rPr lang="hu-HU" sz="2400" dirty="0"/>
              <a:t> </a:t>
            </a:r>
            <a:r>
              <a:rPr lang="hu-HU" sz="2400" dirty="0" err="1"/>
              <a:t>Bündel</a:t>
            </a:r>
            <a:r>
              <a:rPr lang="hu-HU" sz="2400" dirty="0"/>
              <a:t> </a:t>
            </a:r>
            <a:r>
              <a:rPr lang="hu-HU" sz="2400" dirty="0" err="1"/>
              <a:t>bilden</a:t>
            </a:r>
            <a:r>
              <a:rPr lang="hu-HU" sz="2400" dirty="0"/>
              <a:t> (</a:t>
            </a:r>
            <a:r>
              <a:rPr lang="hu-HU" sz="2400" b="1" dirty="0" err="1"/>
              <a:t>Bahnen</a:t>
            </a:r>
            <a:r>
              <a:rPr lang="hu-HU" sz="2400" dirty="0"/>
              <a:t>)</a:t>
            </a:r>
          </a:p>
          <a:p>
            <a:r>
              <a:rPr lang="hu-HU" sz="2400" dirty="0"/>
              <a:t>ZNS </a:t>
            </a:r>
            <a:r>
              <a:rPr lang="hu-HU" sz="2400" dirty="0" err="1"/>
              <a:t>wird</a:t>
            </a:r>
            <a:r>
              <a:rPr lang="hu-HU" sz="2400" dirty="0"/>
              <a:t> </a:t>
            </a:r>
            <a:r>
              <a:rPr lang="hu-HU" sz="2400" dirty="0" err="1"/>
              <a:t>durch</a:t>
            </a:r>
            <a:r>
              <a:rPr lang="hu-HU" sz="2400" dirty="0"/>
              <a:t> </a:t>
            </a:r>
            <a:r>
              <a:rPr lang="hu-HU" sz="2400" dirty="0" err="1"/>
              <a:t>Hirnhäuten</a:t>
            </a:r>
            <a:r>
              <a:rPr lang="hu-HU" sz="2400" dirty="0"/>
              <a:t> von der </a:t>
            </a:r>
            <a:r>
              <a:rPr lang="hu-HU" sz="2400" dirty="0" err="1"/>
              <a:t>Umgebung</a:t>
            </a:r>
            <a:r>
              <a:rPr lang="hu-HU" sz="2400" dirty="0"/>
              <a:t> </a:t>
            </a:r>
            <a:r>
              <a:rPr lang="hu-HU" sz="2400" dirty="0" err="1"/>
              <a:t>isoliert</a:t>
            </a:r>
            <a:r>
              <a:rPr lang="hu-HU" sz="2400" dirty="0"/>
              <a:t>.</a:t>
            </a:r>
          </a:p>
          <a:p>
            <a:r>
              <a:rPr lang="hu-HU" sz="2400" dirty="0" err="1"/>
              <a:t>Nervengewebe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</a:t>
            </a:r>
            <a:r>
              <a:rPr lang="hu-HU" sz="2400" dirty="0" err="1"/>
              <a:t>reichlich</a:t>
            </a:r>
            <a:r>
              <a:rPr lang="hu-HU" sz="2400" dirty="0"/>
              <a:t> </a:t>
            </a:r>
            <a:r>
              <a:rPr lang="hu-HU" sz="2400" b="1" dirty="0" err="1"/>
              <a:t>vaskularisiert</a:t>
            </a:r>
            <a:r>
              <a:rPr lang="hu-HU" sz="2400" dirty="0"/>
              <a:t> (</a:t>
            </a:r>
            <a:r>
              <a:rPr lang="hu-HU" sz="2400" dirty="0" err="1"/>
              <a:t>d.h</a:t>
            </a:r>
            <a:r>
              <a:rPr lang="hu-HU" sz="2400" dirty="0"/>
              <a:t>. mit </a:t>
            </a:r>
            <a:r>
              <a:rPr lang="hu-HU" sz="2400" dirty="0" err="1"/>
              <a:t>Blutgefäßen</a:t>
            </a:r>
            <a:r>
              <a:rPr lang="hu-HU" sz="2400" dirty="0"/>
              <a:t> </a:t>
            </a:r>
            <a:r>
              <a:rPr lang="hu-HU" sz="2400" dirty="0" err="1"/>
              <a:t>versorgt</a:t>
            </a:r>
            <a:r>
              <a:rPr lang="hu-HU" sz="2400" dirty="0"/>
              <a:t>)</a:t>
            </a:r>
          </a:p>
          <a:p>
            <a:r>
              <a:rPr lang="hu-HU" sz="2400" dirty="0" err="1"/>
              <a:t>Nervengewebe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</a:t>
            </a:r>
            <a:r>
              <a:rPr lang="hu-HU" sz="2400" dirty="0" err="1"/>
              <a:t>immer</a:t>
            </a:r>
            <a:r>
              <a:rPr lang="hu-HU" sz="2400" dirty="0"/>
              <a:t> von den </a:t>
            </a:r>
            <a:r>
              <a:rPr lang="hu-HU" sz="2400" dirty="0" err="1"/>
              <a:t>anderen</a:t>
            </a:r>
            <a:r>
              <a:rPr lang="hu-HU" sz="2400" dirty="0"/>
              <a:t> </a:t>
            </a:r>
            <a:r>
              <a:rPr lang="hu-HU" sz="2400" dirty="0" err="1"/>
              <a:t>Geweben</a:t>
            </a:r>
            <a:r>
              <a:rPr lang="hu-HU" sz="2400" dirty="0"/>
              <a:t> (in </a:t>
            </a:r>
            <a:r>
              <a:rPr lang="hu-HU" sz="2400" dirty="0" err="1"/>
              <a:t>meisten</a:t>
            </a:r>
            <a:r>
              <a:rPr lang="hu-HU" sz="2400" dirty="0"/>
              <a:t> </a:t>
            </a:r>
            <a:r>
              <a:rPr lang="hu-HU" sz="2400" dirty="0" err="1"/>
              <a:t>Fallen</a:t>
            </a:r>
            <a:r>
              <a:rPr lang="hu-HU" sz="2400" dirty="0"/>
              <a:t>: </a:t>
            </a:r>
            <a:r>
              <a:rPr lang="hu-HU" sz="2400" dirty="0" err="1"/>
              <a:t>Bindegewebe</a:t>
            </a:r>
            <a:r>
              <a:rPr lang="hu-HU" sz="2400" dirty="0"/>
              <a:t>, </a:t>
            </a:r>
            <a:r>
              <a:rPr lang="hu-HU" sz="2400" dirty="0" err="1"/>
              <a:t>Blutgefäße</a:t>
            </a:r>
            <a:r>
              <a:rPr lang="hu-HU" sz="2400" dirty="0"/>
              <a:t>) </a:t>
            </a:r>
            <a:r>
              <a:rPr lang="hu-HU" sz="2400" dirty="0" err="1"/>
              <a:t>durch</a:t>
            </a:r>
            <a:r>
              <a:rPr lang="hu-HU" sz="2400" dirty="0"/>
              <a:t> </a:t>
            </a:r>
            <a:r>
              <a:rPr lang="hu-HU" sz="2400" b="1" dirty="0" err="1"/>
              <a:t>Blut-Hirn</a:t>
            </a:r>
            <a:r>
              <a:rPr lang="hu-HU" sz="2400" b="1" dirty="0"/>
              <a:t> </a:t>
            </a:r>
            <a:r>
              <a:rPr lang="hu-HU" sz="2400" b="1" dirty="0" err="1"/>
              <a:t>Schranke</a:t>
            </a:r>
            <a:r>
              <a:rPr lang="hu-HU" sz="2400" dirty="0"/>
              <a:t> </a:t>
            </a:r>
            <a:r>
              <a:rPr lang="hu-HU" sz="2400" dirty="0" err="1"/>
              <a:t>isoliert</a:t>
            </a:r>
            <a:r>
              <a:rPr lang="hu-HU" sz="2400" dirty="0"/>
              <a:t>.</a:t>
            </a:r>
            <a:endParaRPr lang="de-DE" sz="24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686800" cy="838200"/>
          </a:xfrm>
        </p:spPr>
        <p:txBody>
          <a:bodyPr/>
          <a:lstStyle/>
          <a:p>
            <a:r>
              <a:rPr lang="hu-HU" sz="3600" dirty="0" err="1"/>
              <a:t>Vergleich</a:t>
            </a:r>
            <a:r>
              <a:rPr lang="hu-HU" sz="3600" dirty="0"/>
              <a:t> der </a:t>
            </a:r>
            <a:r>
              <a:rPr lang="hu-HU" sz="3600" dirty="0" err="1"/>
              <a:t>elektrischen</a:t>
            </a:r>
            <a:r>
              <a:rPr lang="hu-HU" sz="3600" dirty="0"/>
              <a:t> und </a:t>
            </a:r>
            <a:r>
              <a:rPr lang="hu-HU" sz="3600" dirty="0" err="1"/>
              <a:t>chemischen</a:t>
            </a:r>
            <a:r>
              <a:rPr lang="hu-HU" sz="3600" dirty="0"/>
              <a:t> </a:t>
            </a:r>
            <a:r>
              <a:rPr lang="hu-HU" sz="3600" dirty="0" err="1"/>
              <a:t>Synapsen</a:t>
            </a:r>
            <a:endParaRPr lang="hu-HU" sz="3600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28775"/>
            <a:ext cx="8291513" cy="3484563"/>
          </a:xfrm>
        </p:spPr>
        <p:txBody>
          <a:bodyPr rtlCol="0">
            <a:normAutofit lnSpcReduction="10000"/>
          </a:bodyPr>
          <a:lstStyle/>
          <a:p>
            <a:pPr lvl="3"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hu-HU" sz="1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		</a:t>
            </a:r>
            <a:r>
              <a:rPr lang="hu-HU" sz="1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elektrische</a:t>
            </a:r>
            <a:r>
              <a:rPr lang="hu-HU" sz="1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		</a:t>
            </a:r>
            <a:r>
              <a:rPr lang="hu-HU" sz="1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chemische</a:t>
            </a:r>
            <a:endParaRPr lang="hu-HU" sz="1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hu-HU" sz="1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hu-HU" sz="1800" dirty="0" err="1"/>
              <a:t>Synaptischer</a:t>
            </a:r>
            <a:r>
              <a:rPr lang="hu-HU" sz="1800" dirty="0"/>
              <a:t> </a:t>
            </a:r>
            <a:r>
              <a:rPr lang="hu-HU" sz="1800" dirty="0" err="1"/>
              <a:t>Spalt</a:t>
            </a:r>
            <a:r>
              <a:rPr lang="hu-HU" sz="1800" dirty="0"/>
              <a:t>		2 – 4 nm				20 –30 nm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hu-HU" sz="1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hu-HU" sz="1800" dirty="0" err="1"/>
              <a:t>Synaptischer</a:t>
            </a:r>
            <a:r>
              <a:rPr lang="hu-HU" sz="1800" dirty="0"/>
              <a:t> </a:t>
            </a:r>
            <a:r>
              <a:rPr lang="hu-HU" sz="1800" dirty="0" err="1"/>
              <a:t>Vesikel</a:t>
            </a:r>
            <a:r>
              <a:rPr lang="hu-HU" sz="1800" dirty="0"/>
              <a:t>:	KEIN				Es </a:t>
            </a:r>
            <a:r>
              <a:rPr lang="hu-HU" sz="1800" dirty="0" err="1"/>
              <a:t>gibt</a:t>
            </a:r>
            <a:endParaRPr lang="hu-HU" sz="1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hu-HU" sz="1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hu-HU" sz="1800" dirty="0" err="1"/>
              <a:t>Reizweiterleitung</a:t>
            </a:r>
            <a:r>
              <a:rPr lang="hu-HU" sz="1800" dirty="0"/>
              <a:t>:		</a:t>
            </a:r>
            <a:r>
              <a:rPr lang="hu-HU" sz="1800" dirty="0" err="1"/>
              <a:t>schnell</a:t>
            </a:r>
            <a:r>
              <a:rPr lang="hu-HU" sz="1800" dirty="0"/>
              <a:t>				</a:t>
            </a:r>
            <a:r>
              <a:rPr lang="hu-HU" sz="1800" dirty="0" err="1"/>
              <a:t>langsamer</a:t>
            </a:r>
            <a:endParaRPr lang="hu-HU" sz="1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hu-HU" sz="1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hu-HU" sz="1800" dirty="0" err="1"/>
              <a:t>Richtung</a:t>
            </a:r>
            <a:r>
              <a:rPr lang="hu-HU" sz="1800" dirty="0"/>
              <a:t> der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hu-HU" sz="1800" dirty="0" err="1"/>
              <a:t>Reizweiterleitung</a:t>
            </a:r>
            <a:r>
              <a:rPr lang="hu-HU" sz="1800" dirty="0"/>
              <a:t>:		</a:t>
            </a:r>
            <a:r>
              <a:rPr lang="hu-HU" sz="1800" dirty="0" err="1"/>
              <a:t>bidirektionell</a:t>
            </a:r>
            <a:r>
              <a:rPr lang="hu-HU" sz="1800" dirty="0"/>
              <a:t>			</a:t>
            </a:r>
            <a:r>
              <a:rPr lang="hu-HU" sz="1800" dirty="0" err="1"/>
              <a:t>unidirektionell</a:t>
            </a:r>
            <a:endParaRPr lang="hu-HU" sz="1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endParaRPr lang="hu-HU" sz="18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hu-HU" sz="1800" dirty="0"/>
              <a:t>		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538" y="557213"/>
            <a:ext cx="8924925" cy="574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1691680" y="1886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chemische</a:t>
            </a:r>
            <a:r>
              <a:rPr lang="hu-HU" dirty="0"/>
              <a:t> </a:t>
            </a:r>
            <a:r>
              <a:rPr lang="hu-HU" dirty="0" err="1"/>
              <a:t>Synapse</a:t>
            </a:r>
            <a:endParaRPr lang="de-DE" dirty="0"/>
          </a:p>
        </p:txBody>
      </p:sp>
      <p:sp>
        <p:nvSpPr>
          <p:cNvPr id="5" name="Szövegdoboz 4"/>
          <p:cNvSpPr txBox="1"/>
          <p:nvPr/>
        </p:nvSpPr>
        <p:spPr>
          <a:xfrm>
            <a:off x="5364088" y="18864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elektrische</a:t>
            </a:r>
            <a:r>
              <a:rPr lang="hu-HU" dirty="0"/>
              <a:t> </a:t>
            </a:r>
            <a:r>
              <a:rPr lang="hu-HU" dirty="0" err="1"/>
              <a:t>Synapse</a:t>
            </a:r>
            <a:endParaRPr lang="de-DE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molneuro.kaist.ac.kr/contents/common/images/sub02/PS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8676456" cy="687499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Szövegdoboz 2"/>
          <p:cNvSpPr txBox="1"/>
          <p:nvPr/>
        </p:nvSpPr>
        <p:spPr>
          <a:xfrm>
            <a:off x="4283968" y="4581128"/>
            <a:ext cx="4320480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rgbClr val="FFC000"/>
                </a:solidFill>
              </a:rPr>
              <a:t>Nachweis</a:t>
            </a:r>
            <a:r>
              <a:rPr lang="hu-HU" dirty="0">
                <a:solidFill>
                  <a:srgbClr val="FFC000"/>
                </a:solidFill>
              </a:rPr>
              <a:t> von </a:t>
            </a:r>
            <a:r>
              <a:rPr lang="hu-HU" dirty="0" err="1">
                <a:solidFill>
                  <a:srgbClr val="FFC000"/>
                </a:solidFill>
              </a:rPr>
              <a:t>Synapsen</a:t>
            </a:r>
            <a:r>
              <a:rPr lang="hu-HU" dirty="0">
                <a:solidFill>
                  <a:srgbClr val="FFC000"/>
                </a:solidFill>
              </a:rPr>
              <a:t> mit </a:t>
            </a:r>
            <a:r>
              <a:rPr lang="hu-HU" dirty="0" err="1">
                <a:solidFill>
                  <a:srgbClr val="FFC000"/>
                </a:solidFill>
              </a:rPr>
              <a:t>Immunofluoreszenz</a:t>
            </a:r>
            <a:r>
              <a:rPr lang="hu-HU" dirty="0">
                <a:solidFill>
                  <a:srgbClr val="FFC000"/>
                </a:solidFill>
              </a:rPr>
              <a:t> (</a:t>
            </a:r>
            <a:r>
              <a:rPr lang="hu-HU" dirty="0" err="1">
                <a:solidFill>
                  <a:srgbClr val="FFC000"/>
                </a:solidFill>
              </a:rPr>
              <a:t>Antikörper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gegen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Synaptophysin</a:t>
            </a:r>
            <a:r>
              <a:rPr lang="hu-HU" dirty="0">
                <a:solidFill>
                  <a:srgbClr val="FFC000"/>
                </a:solidFill>
              </a:rPr>
              <a:t>). </a:t>
            </a:r>
            <a:r>
              <a:rPr lang="hu-HU" dirty="0" err="1">
                <a:solidFill>
                  <a:srgbClr val="FFC000"/>
                </a:solidFill>
              </a:rPr>
              <a:t>Ein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weißes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Pünktchen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ist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eine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Synapse</a:t>
            </a:r>
            <a:r>
              <a:rPr lang="hu-HU" dirty="0">
                <a:solidFill>
                  <a:srgbClr val="FFC000"/>
                </a:solidFill>
              </a:rPr>
              <a:t>. </a:t>
            </a:r>
            <a:r>
              <a:rPr lang="hu-HU" dirty="0" err="1">
                <a:solidFill>
                  <a:srgbClr val="FFC000"/>
                </a:solidFill>
              </a:rPr>
              <a:t>Hier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ist</a:t>
            </a:r>
            <a:r>
              <a:rPr lang="hu-HU" dirty="0">
                <a:solidFill>
                  <a:srgbClr val="FFC000"/>
                </a:solidFill>
              </a:rPr>
              <a:t> der </a:t>
            </a:r>
            <a:r>
              <a:rPr lang="hu-HU" dirty="0" err="1">
                <a:solidFill>
                  <a:srgbClr val="FFC000"/>
                </a:solidFill>
              </a:rPr>
              <a:t>Zellkörper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links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oben</a:t>
            </a:r>
            <a:r>
              <a:rPr lang="hu-HU" dirty="0">
                <a:solidFill>
                  <a:srgbClr val="FFC000"/>
                </a:solidFill>
              </a:rPr>
              <a:t>)  und die Dendriten von </a:t>
            </a:r>
            <a:r>
              <a:rPr lang="hu-HU" dirty="0" err="1">
                <a:solidFill>
                  <a:srgbClr val="FFC000"/>
                </a:solidFill>
              </a:rPr>
              <a:t>einer</a:t>
            </a:r>
            <a:r>
              <a:rPr lang="hu-HU" dirty="0">
                <a:solidFill>
                  <a:srgbClr val="FFC000"/>
                </a:solidFill>
              </a:rPr>
              <a:t> in </a:t>
            </a:r>
            <a:r>
              <a:rPr lang="hu-HU" dirty="0" err="1">
                <a:solidFill>
                  <a:srgbClr val="FFC000"/>
                </a:solidFill>
              </a:rPr>
              <a:t>Petrischale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gezüchteten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multipolaren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Nervenzelle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zu</a:t>
            </a:r>
            <a:r>
              <a:rPr lang="hu-HU" dirty="0">
                <a:solidFill>
                  <a:srgbClr val="FFC000"/>
                </a:solidFill>
              </a:rPr>
              <a:t> </a:t>
            </a:r>
            <a:r>
              <a:rPr lang="hu-HU" dirty="0" err="1">
                <a:solidFill>
                  <a:srgbClr val="FFC000"/>
                </a:solidFill>
              </a:rPr>
              <a:t>sehen</a:t>
            </a:r>
            <a:r>
              <a:rPr lang="hu-HU" dirty="0">
                <a:solidFill>
                  <a:srgbClr val="FFC000"/>
                </a:solidFill>
              </a:rPr>
              <a:t>.</a:t>
            </a:r>
          </a:p>
          <a:p>
            <a:endParaRPr lang="de-DE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sz="4000" b="1" dirty="0" err="1"/>
              <a:t>Synapsen</a:t>
            </a:r>
            <a:r>
              <a:rPr lang="hu-HU" sz="4000" b="1" dirty="0"/>
              <a:t> II.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hu-HU" sz="2800" dirty="0" err="1"/>
              <a:t>Teile</a:t>
            </a:r>
            <a:r>
              <a:rPr lang="hu-HU" sz="2800" dirty="0"/>
              <a:t> der </a:t>
            </a:r>
            <a:r>
              <a:rPr lang="hu-HU" sz="2800" dirty="0" err="1"/>
              <a:t>Synapse</a:t>
            </a:r>
            <a:r>
              <a:rPr lang="hu-HU" sz="2800" dirty="0"/>
              <a:t>: </a:t>
            </a:r>
            <a:r>
              <a:rPr lang="hu-HU" sz="2800" dirty="0" err="1"/>
              <a:t>präsynaptische</a:t>
            </a:r>
            <a:r>
              <a:rPr lang="hu-HU" sz="2800" dirty="0"/>
              <a:t> </a:t>
            </a:r>
            <a:r>
              <a:rPr lang="hu-HU" sz="2800" dirty="0" err="1"/>
              <a:t>Membran</a:t>
            </a:r>
            <a:r>
              <a:rPr lang="hu-HU" sz="2800" dirty="0"/>
              <a:t>, </a:t>
            </a:r>
            <a:r>
              <a:rPr lang="hu-HU" sz="2800" dirty="0" err="1"/>
              <a:t>synaptischer</a:t>
            </a:r>
            <a:r>
              <a:rPr lang="hu-HU" sz="2800" dirty="0"/>
              <a:t> </a:t>
            </a:r>
            <a:r>
              <a:rPr lang="hu-HU" sz="2800" dirty="0" err="1"/>
              <a:t>Spalt</a:t>
            </a:r>
            <a:r>
              <a:rPr lang="hu-HU" sz="2800" dirty="0"/>
              <a:t>, </a:t>
            </a:r>
            <a:r>
              <a:rPr lang="hu-HU" sz="2800" dirty="0" err="1"/>
              <a:t>postsynaptische</a:t>
            </a:r>
            <a:r>
              <a:rPr lang="hu-HU" sz="2800" dirty="0"/>
              <a:t> </a:t>
            </a:r>
            <a:r>
              <a:rPr lang="hu-HU" sz="2800" dirty="0" err="1"/>
              <a:t>Membran</a:t>
            </a:r>
            <a:endParaRPr lang="hu-HU" sz="2800" dirty="0"/>
          </a:p>
          <a:p>
            <a:r>
              <a:rPr lang="hu-HU" sz="2800" dirty="0" err="1"/>
              <a:t>Ventilfunktion</a:t>
            </a:r>
            <a:r>
              <a:rPr lang="hu-HU" sz="2800" dirty="0"/>
              <a:t>: </a:t>
            </a:r>
            <a:r>
              <a:rPr lang="hu-HU" sz="2800" dirty="0" err="1"/>
              <a:t>Erregungsübertragung</a:t>
            </a:r>
            <a:r>
              <a:rPr lang="hu-HU" sz="2800" dirty="0"/>
              <a:t> </a:t>
            </a:r>
            <a:r>
              <a:rPr lang="hu-HU" sz="2800" dirty="0" err="1"/>
              <a:t>nur</a:t>
            </a:r>
            <a:r>
              <a:rPr lang="hu-HU" sz="2800" dirty="0"/>
              <a:t> in </a:t>
            </a:r>
            <a:r>
              <a:rPr lang="hu-HU" sz="2800" dirty="0" err="1"/>
              <a:t>einer</a:t>
            </a:r>
            <a:r>
              <a:rPr lang="hu-HU" sz="2800" dirty="0"/>
              <a:t> </a:t>
            </a:r>
            <a:r>
              <a:rPr lang="hu-HU" sz="2800" dirty="0" err="1"/>
              <a:t>Richtung</a:t>
            </a:r>
            <a:r>
              <a:rPr lang="hu-HU" sz="2800" dirty="0"/>
              <a:t>! </a:t>
            </a:r>
            <a:r>
              <a:rPr lang="hu-HU" sz="2800" dirty="0" err="1"/>
              <a:t>Immer</a:t>
            </a:r>
            <a:r>
              <a:rPr lang="hu-HU" sz="2800" dirty="0"/>
              <a:t> von </a:t>
            </a:r>
            <a:r>
              <a:rPr lang="hu-HU" sz="2800" dirty="0" err="1"/>
              <a:t>prä-</a:t>
            </a:r>
            <a:r>
              <a:rPr lang="hu-HU" sz="2800" dirty="0"/>
              <a:t> </a:t>
            </a:r>
            <a:r>
              <a:rPr lang="hu-HU" sz="2800" dirty="0" err="1"/>
              <a:t>nach</a:t>
            </a:r>
            <a:r>
              <a:rPr lang="hu-HU" sz="2800" dirty="0"/>
              <a:t> </a:t>
            </a:r>
            <a:r>
              <a:rPr lang="hu-HU" sz="2800" dirty="0" err="1"/>
              <a:t>postsynaptischen</a:t>
            </a:r>
            <a:r>
              <a:rPr lang="hu-HU" sz="2800" dirty="0"/>
              <a:t> </a:t>
            </a:r>
            <a:r>
              <a:rPr lang="hu-HU" sz="2800" dirty="0" err="1"/>
              <a:t>Membran</a:t>
            </a:r>
            <a:endParaRPr lang="hu-HU" sz="2800" dirty="0"/>
          </a:p>
          <a:p>
            <a:r>
              <a:rPr lang="hu-HU" sz="2800" dirty="0" err="1"/>
              <a:t>Erregungsweiterleitung</a:t>
            </a:r>
            <a:r>
              <a:rPr lang="hu-HU" sz="2800" dirty="0"/>
              <a:t> (in </a:t>
            </a:r>
            <a:r>
              <a:rPr lang="hu-HU" sz="2800" dirty="0" err="1"/>
              <a:t>Allgemein</a:t>
            </a:r>
            <a:r>
              <a:rPr lang="hu-HU" sz="2800" dirty="0"/>
              <a:t>): Dendrit </a:t>
            </a:r>
            <a:r>
              <a:rPr lang="hu-HU" sz="2800" dirty="0">
                <a:latin typeface="Arial"/>
                <a:cs typeface="Arial"/>
              </a:rPr>
              <a:t>→ </a:t>
            </a:r>
            <a:r>
              <a:rPr lang="hu-HU" sz="2800" dirty="0">
                <a:cs typeface="Arial"/>
              </a:rPr>
              <a:t>Soma</a:t>
            </a:r>
            <a:r>
              <a:rPr lang="hu-HU" sz="2800" dirty="0">
                <a:latin typeface="Arial"/>
                <a:cs typeface="Arial"/>
              </a:rPr>
              <a:t> → </a:t>
            </a:r>
            <a:r>
              <a:rPr lang="hu-HU" sz="2800" dirty="0">
                <a:cs typeface="Arial"/>
              </a:rPr>
              <a:t>Axonhügel</a:t>
            </a:r>
            <a:r>
              <a:rPr lang="hu-HU" sz="2800" dirty="0">
                <a:latin typeface="Arial"/>
                <a:cs typeface="Arial"/>
              </a:rPr>
              <a:t> → </a:t>
            </a:r>
            <a:r>
              <a:rPr lang="hu-HU" sz="2800" dirty="0" err="1">
                <a:cs typeface="Arial"/>
              </a:rPr>
              <a:t>Axonterminal</a:t>
            </a:r>
            <a:r>
              <a:rPr lang="hu-HU" sz="2800" dirty="0">
                <a:latin typeface="Arial"/>
                <a:cs typeface="Arial"/>
              </a:rPr>
              <a:t> → </a:t>
            </a:r>
            <a:r>
              <a:rPr lang="hu-HU" sz="2800" dirty="0" err="1">
                <a:cs typeface="Arial"/>
              </a:rPr>
              <a:t>postsynaptische</a:t>
            </a:r>
            <a:r>
              <a:rPr lang="hu-HU" sz="2800" dirty="0">
                <a:cs typeface="Arial"/>
              </a:rPr>
              <a:t> </a:t>
            </a:r>
            <a:r>
              <a:rPr lang="hu-HU" sz="2800" dirty="0" err="1">
                <a:cs typeface="Arial"/>
              </a:rPr>
              <a:t>Membran</a:t>
            </a:r>
            <a:endParaRPr lang="hu-HU" sz="2800" dirty="0">
              <a:cs typeface="Arial"/>
            </a:endParaRPr>
          </a:p>
          <a:p>
            <a:r>
              <a:rPr lang="hu-HU" sz="2800" dirty="0" err="1">
                <a:cs typeface="Arial"/>
              </a:rPr>
              <a:t>Erregungsweiterleitung</a:t>
            </a:r>
            <a:r>
              <a:rPr lang="hu-HU" sz="2800" dirty="0">
                <a:cs typeface="Arial"/>
              </a:rPr>
              <a:t>: </a:t>
            </a:r>
            <a:r>
              <a:rPr lang="hu-HU" sz="2800" dirty="0" err="1">
                <a:cs typeface="Arial"/>
              </a:rPr>
              <a:t>erregende</a:t>
            </a:r>
            <a:r>
              <a:rPr lang="hu-HU" sz="2800" dirty="0">
                <a:cs typeface="Arial"/>
              </a:rPr>
              <a:t> (</a:t>
            </a:r>
            <a:r>
              <a:rPr lang="hu-HU" sz="2800" dirty="0" err="1">
                <a:cs typeface="Arial"/>
              </a:rPr>
              <a:t>exzitatorische</a:t>
            </a:r>
            <a:r>
              <a:rPr lang="hu-HU" sz="2800" dirty="0">
                <a:cs typeface="Arial"/>
              </a:rPr>
              <a:t>) und </a:t>
            </a:r>
            <a:r>
              <a:rPr lang="hu-HU" sz="2800" dirty="0" err="1">
                <a:cs typeface="Arial"/>
              </a:rPr>
              <a:t>hemmende</a:t>
            </a:r>
            <a:r>
              <a:rPr lang="hu-HU" sz="2800" dirty="0">
                <a:cs typeface="Arial"/>
              </a:rPr>
              <a:t> (</a:t>
            </a:r>
            <a:r>
              <a:rPr lang="hu-HU" sz="2800" dirty="0" err="1">
                <a:cs typeface="Arial"/>
              </a:rPr>
              <a:t>inhibitorische</a:t>
            </a:r>
            <a:r>
              <a:rPr lang="hu-HU" sz="2800" dirty="0">
                <a:cs typeface="Arial"/>
              </a:rPr>
              <a:t>) </a:t>
            </a:r>
            <a:r>
              <a:rPr lang="hu-HU" sz="2800" dirty="0" err="1">
                <a:cs typeface="Arial"/>
              </a:rPr>
              <a:t>Synapsen</a:t>
            </a:r>
            <a:endParaRPr lang="de-DE" sz="2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sz="4000" b="1" dirty="0" err="1"/>
              <a:t>Synapsen</a:t>
            </a:r>
            <a:r>
              <a:rPr lang="hu-HU" sz="4000" b="1" dirty="0"/>
              <a:t> III.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hu-HU" sz="2400" dirty="0" err="1"/>
              <a:t>präsynaptische</a:t>
            </a:r>
            <a:r>
              <a:rPr lang="hu-HU" sz="2400" dirty="0"/>
              <a:t> </a:t>
            </a:r>
            <a:r>
              <a:rPr lang="hu-HU" sz="2400" dirty="0" err="1"/>
              <a:t>Membran</a:t>
            </a:r>
            <a:r>
              <a:rPr lang="hu-HU" sz="2400" dirty="0"/>
              <a:t> und </a:t>
            </a:r>
            <a:r>
              <a:rPr lang="hu-HU" sz="2400" dirty="0" err="1"/>
              <a:t>ihre</a:t>
            </a:r>
            <a:r>
              <a:rPr lang="hu-HU" sz="2400" dirty="0"/>
              <a:t> </a:t>
            </a:r>
            <a:r>
              <a:rPr lang="hu-HU" sz="2400" dirty="0" err="1"/>
              <a:t>Umgebung</a:t>
            </a:r>
            <a:r>
              <a:rPr lang="hu-HU" sz="2400" dirty="0"/>
              <a:t>: </a:t>
            </a:r>
            <a:r>
              <a:rPr lang="hu-HU" sz="2400" dirty="0" err="1"/>
              <a:t>Membran-Verdichtungen</a:t>
            </a:r>
            <a:r>
              <a:rPr lang="hu-HU" sz="2400" dirty="0"/>
              <a:t> (in </a:t>
            </a:r>
            <a:r>
              <a:rPr lang="hu-HU" sz="2400" dirty="0" err="1"/>
              <a:t>regelmäßigen</a:t>
            </a:r>
            <a:r>
              <a:rPr lang="hu-HU" sz="2400" dirty="0"/>
              <a:t> </a:t>
            </a:r>
            <a:r>
              <a:rPr lang="hu-HU" sz="2400" dirty="0" err="1"/>
              <a:t>Abständen</a:t>
            </a:r>
            <a:r>
              <a:rPr lang="hu-HU" sz="2400" dirty="0"/>
              <a:t> </a:t>
            </a:r>
            <a:r>
              <a:rPr lang="hu-HU" sz="2400" dirty="0" err="1"/>
              <a:t>auch</a:t>
            </a:r>
            <a:r>
              <a:rPr lang="hu-HU" sz="2400" dirty="0"/>
              <a:t> </a:t>
            </a:r>
            <a:r>
              <a:rPr lang="hu-HU" sz="2400" dirty="0" err="1"/>
              <a:t>konische</a:t>
            </a:r>
            <a:r>
              <a:rPr lang="hu-HU" sz="2400" dirty="0"/>
              <a:t> </a:t>
            </a:r>
            <a:r>
              <a:rPr lang="hu-HU" sz="2400" dirty="0" err="1"/>
              <a:t>Verdichtungen</a:t>
            </a:r>
            <a:r>
              <a:rPr lang="hu-HU" sz="2400" dirty="0"/>
              <a:t>): </a:t>
            </a:r>
            <a:r>
              <a:rPr lang="hu-HU" sz="2400" dirty="0" err="1"/>
              <a:t>präsynaptische</a:t>
            </a:r>
            <a:r>
              <a:rPr lang="hu-HU" sz="2400" dirty="0"/>
              <a:t> </a:t>
            </a:r>
            <a:r>
              <a:rPr lang="hu-HU" sz="2400" dirty="0" err="1"/>
              <a:t>Densität</a:t>
            </a:r>
            <a:r>
              <a:rPr lang="hu-HU" sz="2400" dirty="0"/>
              <a:t> </a:t>
            </a:r>
          </a:p>
          <a:p>
            <a:r>
              <a:rPr lang="hu-HU" sz="2400" dirty="0" err="1"/>
              <a:t>synaptische</a:t>
            </a:r>
            <a:r>
              <a:rPr lang="hu-HU" sz="2400" dirty="0"/>
              <a:t> </a:t>
            </a:r>
            <a:r>
              <a:rPr lang="hu-HU" sz="2400" dirty="0" err="1"/>
              <a:t>Vesikeln</a:t>
            </a:r>
            <a:endParaRPr lang="hu-HU" sz="2400" dirty="0"/>
          </a:p>
          <a:p>
            <a:r>
              <a:rPr lang="hu-HU" sz="2400" dirty="0" err="1"/>
              <a:t>synaptischer</a:t>
            </a:r>
            <a:r>
              <a:rPr lang="hu-HU" sz="2400" dirty="0"/>
              <a:t> </a:t>
            </a:r>
            <a:r>
              <a:rPr lang="hu-HU" sz="2400" dirty="0" err="1"/>
              <a:t>Spalt</a:t>
            </a:r>
            <a:r>
              <a:rPr lang="hu-HU" sz="2400" dirty="0"/>
              <a:t>: 20-30 nm </a:t>
            </a:r>
            <a:r>
              <a:rPr lang="hu-HU" sz="2400" dirty="0" err="1"/>
              <a:t>im</a:t>
            </a:r>
            <a:r>
              <a:rPr lang="hu-HU" sz="2400" dirty="0"/>
              <a:t> </a:t>
            </a:r>
            <a:r>
              <a:rPr lang="hu-HU" sz="2400" dirty="0" err="1"/>
              <a:t>Allgemein</a:t>
            </a:r>
            <a:endParaRPr lang="hu-HU" sz="2400" dirty="0"/>
          </a:p>
          <a:p>
            <a:r>
              <a:rPr lang="hu-HU" sz="2400" dirty="0" err="1"/>
              <a:t>postsynaptische</a:t>
            </a:r>
            <a:r>
              <a:rPr lang="hu-HU" sz="2400" dirty="0"/>
              <a:t> </a:t>
            </a:r>
            <a:r>
              <a:rPr lang="hu-HU" sz="2400" dirty="0" err="1"/>
              <a:t>Membran</a:t>
            </a:r>
            <a:r>
              <a:rPr lang="hu-HU" sz="2400" dirty="0"/>
              <a:t>: </a:t>
            </a:r>
            <a:r>
              <a:rPr lang="hu-HU" sz="2400" dirty="0" err="1"/>
              <a:t>auch</a:t>
            </a:r>
            <a:r>
              <a:rPr lang="hu-HU" sz="2400" dirty="0"/>
              <a:t> </a:t>
            </a:r>
            <a:r>
              <a:rPr lang="hu-HU" sz="2400" dirty="0" err="1"/>
              <a:t>Verdichtungen</a:t>
            </a:r>
            <a:endParaRPr lang="hu-HU" sz="2400" dirty="0"/>
          </a:p>
          <a:p>
            <a:r>
              <a:rPr lang="hu-HU" sz="2400" dirty="0" err="1"/>
              <a:t>asymmetrische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Gray I </a:t>
            </a:r>
            <a:r>
              <a:rPr lang="hu-HU" sz="2400" dirty="0" err="1"/>
              <a:t>Typ</a:t>
            </a:r>
            <a:r>
              <a:rPr lang="hu-HU" sz="2400" dirty="0"/>
              <a:t> </a:t>
            </a:r>
            <a:r>
              <a:rPr lang="hu-HU" sz="2400" dirty="0" err="1"/>
              <a:t>Synapsen</a:t>
            </a:r>
            <a:r>
              <a:rPr lang="hu-HU" sz="2400" dirty="0"/>
              <a:t> (</a:t>
            </a:r>
            <a:r>
              <a:rPr lang="hu-HU" sz="2400" dirty="0" err="1"/>
              <a:t>meist</a:t>
            </a:r>
            <a:r>
              <a:rPr lang="hu-HU" sz="2400" dirty="0"/>
              <a:t> </a:t>
            </a:r>
            <a:r>
              <a:rPr lang="hu-HU" sz="2400" dirty="0" err="1"/>
              <a:t>exzitatorisch</a:t>
            </a:r>
            <a:r>
              <a:rPr lang="hu-HU" sz="2400" dirty="0"/>
              <a:t>): </a:t>
            </a:r>
            <a:r>
              <a:rPr lang="hu-HU" sz="2400" dirty="0" err="1"/>
              <a:t>postsyn</a:t>
            </a:r>
            <a:r>
              <a:rPr lang="hu-HU" sz="2400" dirty="0"/>
              <a:t>. </a:t>
            </a:r>
            <a:r>
              <a:rPr lang="hu-HU" sz="2400" dirty="0" err="1"/>
              <a:t>Densität</a:t>
            </a:r>
            <a:r>
              <a:rPr lang="hu-HU" sz="2400" dirty="0"/>
              <a:t> </a:t>
            </a:r>
            <a:r>
              <a:rPr lang="hu-HU" sz="2400" dirty="0" err="1"/>
              <a:t>ist</a:t>
            </a:r>
            <a:r>
              <a:rPr lang="hu-HU" sz="2400" dirty="0"/>
              <a:t> </a:t>
            </a:r>
            <a:r>
              <a:rPr lang="hu-HU" sz="2400" dirty="0" err="1"/>
              <a:t>breiter</a:t>
            </a:r>
            <a:r>
              <a:rPr lang="hu-HU" sz="2400" dirty="0"/>
              <a:t> </a:t>
            </a:r>
            <a:r>
              <a:rPr lang="hu-HU" sz="2400" dirty="0" err="1"/>
              <a:t>als</a:t>
            </a:r>
            <a:r>
              <a:rPr lang="hu-HU" sz="2400" dirty="0"/>
              <a:t> die </a:t>
            </a:r>
            <a:r>
              <a:rPr lang="hu-HU" sz="2400" dirty="0" err="1"/>
              <a:t>präsynaptische</a:t>
            </a:r>
            <a:endParaRPr lang="hu-HU" sz="2400" dirty="0"/>
          </a:p>
          <a:p>
            <a:r>
              <a:rPr lang="hu-HU" sz="2400" dirty="0" err="1"/>
              <a:t>symmetrische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Gray II </a:t>
            </a:r>
            <a:r>
              <a:rPr lang="hu-HU" sz="2400" dirty="0" err="1"/>
              <a:t>Typ</a:t>
            </a:r>
            <a:r>
              <a:rPr lang="hu-HU" sz="2400" dirty="0"/>
              <a:t> </a:t>
            </a:r>
            <a:r>
              <a:rPr lang="hu-HU" sz="2400" dirty="0" err="1"/>
              <a:t>Synapsen</a:t>
            </a:r>
            <a:r>
              <a:rPr lang="hu-HU" sz="2400" dirty="0"/>
              <a:t> (</a:t>
            </a:r>
            <a:r>
              <a:rPr lang="hu-HU" sz="2400" dirty="0" err="1"/>
              <a:t>meist</a:t>
            </a:r>
            <a:r>
              <a:rPr lang="hu-HU" sz="2400" dirty="0"/>
              <a:t> </a:t>
            </a:r>
            <a:r>
              <a:rPr lang="hu-HU" sz="2400" dirty="0" err="1"/>
              <a:t>inhibitorische</a:t>
            </a:r>
            <a:r>
              <a:rPr lang="hu-HU" sz="2400" dirty="0"/>
              <a:t>): die </a:t>
            </a:r>
            <a:r>
              <a:rPr lang="hu-HU" sz="2400" dirty="0" err="1"/>
              <a:t>zwei</a:t>
            </a:r>
            <a:r>
              <a:rPr lang="hu-HU" sz="2400" dirty="0"/>
              <a:t> </a:t>
            </a:r>
            <a:r>
              <a:rPr lang="hu-HU" sz="2400" dirty="0" err="1"/>
              <a:t>Densitäten</a:t>
            </a:r>
            <a:r>
              <a:rPr lang="hu-HU" sz="2400" dirty="0"/>
              <a:t> </a:t>
            </a:r>
            <a:r>
              <a:rPr lang="hu-HU" sz="2400" dirty="0" err="1"/>
              <a:t>sich</a:t>
            </a:r>
            <a:r>
              <a:rPr lang="hu-HU" sz="2400" dirty="0"/>
              <a:t> </a:t>
            </a:r>
            <a:r>
              <a:rPr lang="hu-HU" sz="2400" dirty="0" err="1"/>
              <a:t>ähnlich</a:t>
            </a:r>
            <a:r>
              <a:rPr lang="hu-HU" sz="2400" dirty="0"/>
              <a:t> </a:t>
            </a:r>
            <a:r>
              <a:rPr lang="hu-HU" sz="2400" dirty="0" err="1"/>
              <a:t>breit</a:t>
            </a:r>
            <a:endParaRPr lang="de-DE" sz="24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Synapsentypen</a:t>
            </a:r>
            <a:endParaRPr lang="de-DE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exzitatorisch</a:t>
            </a:r>
            <a:r>
              <a:rPr lang="hu-HU" dirty="0"/>
              <a:t>: am Axon </a:t>
            </a:r>
            <a:r>
              <a:rPr lang="hu-HU" dirty="0" err="1"/>
              <a:t>ankommende</a:t>
            </a:r>
            <a:r>
              <a:rPr lang="hu-HU" dirty="0"/>
              <a:t> </a:t>
            </a:r>
            <a:r>
              <a:rPr lang="hu-HU" dirty="0" err="1"/>
              <a:t>Aktionspotential</a:t>
            </a:r>
            <a:r>
              <a:rPr lang="hu-HU" dirty="0"/>
              <a:t> </a:t>
            </a:r>
            <a:r>
              <a:rPr lang="hu-HU" dirty="0" err="1"/>
              <a:t>löst</a:t>
            </a:r>
            <a:r>
              <a:rPr lang="hu-HU" dirty="0"/>
              <a:t> die </a:t>
            </a:r>
            <a:r>
              <a:rPr lang="hu-HU" dirty="0" err="1"/>
              <a:t>Depolarisation</a:t>
            </a:r>
            <a:r>
              <a:rPr lang="hu-HU" dirty="0"/>
              <a:t> der </a:t>
            </a:r>
            <a:r>
              <a:rPr lang="hu-HU" dirty="0" err="1"/>
              <a:t>postsynaptischen</a:t>
            </a:r>
            <a:r>
              <a:rPr lang="hu-HU" dirty="0"/>
              <a:t> </a:t>
            </a:r>
            <a:r>
              <a:rPr lang="hu-HU" dirty="0" err="1"/>
              <a:t>Membran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.</a:t>
            </a:r>
          </a:p>
          <a:p>
            <a:r>
              <a:rPr lang="hu-HU" dirty="0" err="1"/>
              <a:t>inhibitorisch</a:t>
            </a:r>
            <a:r>
              <a:rPr lang="hu-HU" dirty="0"/>
              <a:t>: am Axon </a:t>
            </a:r>
            <a:r>
              <a:rPr lang="hu-HU" dirty="0" err="1"/>
              <a:t>ankommende</a:t>
            </a:r>
            <a:r>
              <a:rPr lang="hu-HU" dirty="0"/>
              <a:t> </a:t>
            </a:r>
            <a:r>
              <a:rPr lang="hu-HU" dirty="0" err="1"/>
              <a:t>Aktionspotential</a:t>
            </a:r>
            <a:r>
              <a:rPr lang="hu-HU" dirty="0"/>
              <a:t> </a:t>
            </a:r>
            <a:r>
              <a:rPr lang="hu-HU" dirty="0" err="1"/>
              <a:t>löst</a:t>
            </a:r>
            <a:r>
              <a:rPr lang="hu-HU" dirty="0"/>
              <a:t> </a:t>
            </a:r>
            <a:r>
              <a:rPr lang="hu-HU" dirty="0" err="1"/>
              <a:t>eine</a:t>
            </a:r>
            <a:r>
              <a:rPr lang="hu-HU" dirty="0"/>
              <a:t> </a:t>
            </a:r>
            <a:r>
              <a:rPr lang="hu-HU" dirty="0" err="1"/>
              <a:t>Hyperpolarisation</a:t>
            </a:r>
            <a:r>
              <a:rPr lang="hu-HU" dirty="0"/>
              <a:t> der </a:t>
            </a:r>
            <a:r>
              <a:rPr lang="hu-HU" dirty="0" err="1"/>
              <a:t>postsynaptischen</a:t>
            </a:r>
            <a:r>
              <a:rPr lang="hu-HU" dirty="0"/>
              <a:t> </a:t>
            </a:r>
            <a:r>
              <a:rPr lang="hu-HU" dirty="0" err="1"/>
              <a:t>Membran</a:t>
            </a:r>
            <a:r>
              <a:rPr lang="hu-HU" dirty="0"/>
              <a:t> </a:t>
            </a:r>
            <a:r>
              <a:rPr lang="hu-HU" dirty="0" err="1"/>
              <a:t>aus</a:t>
            </a:r>
            <a:r>
              <a:rPr lang="hu-HU" dirty="0"/>
              <a:t>.</a:t>
            </a:r>
            <a:endParaRPr lang="de-DE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err="1"/>
              <a:t>Synaptische</a:t>
            </a:r>
            <a:r>
              <a:rPr lang="hu-HU" sz="4000" b="1" dirty="0"/>
              <a:t> </a:t>
            </a:r>
            <a:r>
              <a:rPr lang="hu-HU" sz="4000" b="1" dirty="0" err="1"/>
              <a:t>Vesikeln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b="1" dirty="0" err="1"/>
              <a:t>exzitatorische</a:t>
            </a:r>
            <a:r>
              <a:rPr lang="hu-HU" dirty="0"/>
              <a:t> </a:t>
            </a:r>
            <a:r>
              <a:rPr lang="hu-HU" dirty="0" err="1"/>
              <a:t>Synapse</a:t>
            </a:r>
            <a:r>
              <a:rPr lang="hu-HU" dirty="0"/>
              <a:t> (</a:t>
            </a:r>
            <a:r>
              <a:rPr lang="hu-HU" dirty="0" err="1"/>
              <a:t>Glutamat</a:t>
            </a:r>
            <a:r>
              <a:rPr lang="hu-HU" dirty="0"/>
              <a:t>, </a:t>
            </a:r>
            <a:r>
              <a:rPr lang="hu-HU" dirty="0" err="1"/>
              <a:t>Ach</a:t>
            </a:r>
            <a:r>
              <a:rPr lang="hu-HU" dirty="0"/>
              <a:t>): 30-60 nm, </a:t>
            </a:r>
            <a:r>
              <a:rPr lang="hu-HU" dirty="0" err="1"/>
              <a:t>runde</a:t>
            </a:r>
            <a:r>
              <a:rPr lang="hu-HU" dirty="0"/>
              <a:t>, </a:t>
            </a:r>
            <a:r>
              <a:rPr lang="hu-HU" dirty="0" err="1"/>
              <a:t>helle</a:t>
            </a:r>
            <a:endParaRPr lang="hu-HU" dirty="0"/>
          </a:p>
          <a:p>
            <a:r>
              <a:rPr lang="hu-HU" b="1" dirty="0" err="1"/>
              <a:t>inhibitorische</a:t>
            </a:r>
            <a:r>
              <a:rPr lang="hu-HU" dirty="0"/>
              <a:t> </a:t>
            </a:r>
            <a:r>
              <a:rPr lang="hu-HU" dirty="0" err="1"/>
              <a:t>Synapse</a:t>
            </a:r>
            <a:r>
              <a:rPr lang="hu-HU" dirty="0"/>
              <a:t> (GABA, </a:t>
            </a:r>
            <a:r>
              <a:rPr lang="hu-HU" dirty="0" err="1"/>
              <a:t>Glyzin</a:t>
            </a:r>
            <a:r>
              <a:rPr lang="hu-HU" dirty="0"/>
              <a:t>): 30-60 nm, </a:t>
            </a:r>
            <a:r>
              <a:rPr lang="hu-HU" dirty="0" err="1"/>
              <a:t>ovale</a:t>
            </a:r>
            <a:r>
              <a:rPr lang="hu-HU" dirty="0"/>
              <a:t> (</a:t>
            </a:r>
            <a:r>
              <a:rPr lang="hu-HU" dirty="0" err="1"/>
              <a:t>abgeflachte</a:t>
            </a:r>
            <a:r>
              <a:rPr lang="hu-HU" dirty="0"/>
              <a:t>), </a:t>
            </a:r>
            <a:r>
              <a:rPr lang="hu-HU" dirty="0" err="1"/>
              <a:t>helle</a:t>
            </a:r>
            <a:endParaRPr lang="hu-HU" dirty="0"/>
          </a:p>
          <a:p>
            <a:r>
              <a:rPr lang="hu-HU" b="1" dirty="0" err="1"/>
              <a:t>Aminenhaltige</a:t>
            </a:r>
            <a:r>
              <a:rPr lang="hu-HU" b="1" dirty="0"/>
              <a:t> </a:t>
            </a:r>
            <a:r>
              <a:rPr lang="hu-HU" dirty="0"/>
              <a:t>(</a:t>
            </a:r>
            <a:r>
              <a:rPr lang="hu-HU" dirty="0" err="1"/>
              <a:t>Noradrenalin</a:t>
            </a:r>
            <a:r>
              <a:rPr lang="hu-HU" dirty="0"/>
              <a:t>, Dopamin, </a:t>
            </a:r>
            <a:r>
              <a:rPr lang="hu-HU" dirty="0" err="1"/>
              <a:t>Serotonin</a:t>
            </a:r>
            <a:r>
              <a:rPr lang="hu-HU" dirty="0"/>
              <a:t>) </a:t>
            </a:r>
            <a:r>
              <a:rPr lang="hu-HU" dirty="0" err="1"/>
              <a:t>Synapse</a:t>
            </a:r>
            <a:r>
              <a:rPr lang="hu-HU" dirty="0"/>
              <a:t>: 40-100nm, </a:t>
            </a:r>
            <a:r>
              <a:rPr lang="hu-HU" dirty="0" err="1"/>
              <a:t>runde</a:t>
            </a:r>
            <a:r>
              <a:rPr lang="hu-HU" dirty="0"/>
              <a:t>, </a:t>
            </a:r>
            <a:r>
              <a:rPr lang="hu-HU" dirty="0" err="1"/>
              <a:t>dunkler</a:t>
            </a:r>
            <a:r>
              <a:rPr lang="hu-HU" dirty="0"/>
              <a:t> </a:t>
            </a:r>
            <a:r>
              <a:rPr lang="hu-HU" dirty="0" err="1"/>
              <a:t>Inhalt</a:t>
            </a:r>
            <a:endParaRPr lang="de-DE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hu-HU" sz="3200" dirty="0" err="1"/>
              <a:t>Synapsentypen</a:t>
            </a:r>
            <a:r>
              <a:rPr lang="hu-HU" sz="3200" dirty="0"/>
              <a:t> </a:t>
            </a:r>
            <a:r>
              <a:rPr lang="hu-HU" sz="3200" dirty="0" err="1"/>
              <a:t>nach</a:t>
            </a:r>
            <a:r>
              <a:rPr lang="hu-HU" sz="3200" dirty="0"/>
              <a:t> </a:t>
            </a:r>
            <a:r>
              <a:rPr lang="hu-HU" sz="3200" b="1" dirty="0" err="1"/>
              <a:t>elektronmikroskopischer</a:t>
            </a:r>
            <a:r>
              <a:rPr lang="hu-HU" sz="3200" b="1" dirty="0"/>
              <a:t> </a:t>
            </a:r>
            <a:r>
              <a:rPr lang="hu-HU" sz="3200" b="1" dirty="0" err="1"/>
              <a:t>Morphologie</a:t>
            </a:r>
            <a:endParaRPr lang="hu-HU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24744"/>
            <a:ext cx="5865440" cy="345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0" y="4581128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    Gray-Typ-I-Synapsen </a:t>
            </a:r>
            <a:r>
              <a:rPr lang="de-DE" sz="1600" dirty="0"/>
              <a:t>oder </a:t>
            </a:r>
            <a:r>
              <a:rPr lang="de-DE" sz="1600" b="1" dirty="0"/>
              <a:t>asymmetrische </a:t>
            </a:r>
            <a:r>
              <a:rPr lang="de-DE" sz="1600" dirty="0"/>
              <a:t>Synapsen: Die postsynaptische Verdichtungszone ist breiter als die </a:t>
            </a:r>
            <a:r>
              <a:rPr lang="de-DE" sz="1600" dirty="0" err="1"/>
              <a:t>präsynaptische</a:t>
            </a:r>
            <a:r>
              <a:rPr lang="de-DE" sz="1600" dirty="0"/>
              <a:t> (</a:t>
            </a:r>
            <a:r>
              <a:rPr lang="de-DE" sz="1600" b="1" dirty="0"/>
              <a:t>asymmetrisch</a:t>
            </a:r>
            <a:r>
              <a:rPr lang="de-DE" sz="1600" dirty="0"/>
              <a:t>), die synaptischen Vesikel sind </a:t>
            </a:r>
            <a:r>
              <a:rPr lang="de-DE" sz="1600" b="1" dirty="0"/>
              <a:t>rund</a:t>
            </a:r>
            <a:r>
              <a:rPr lang="de-DE" sz="1600" dirty="0"/>
              <a:t> und der synaptische Spalt ist </a:t>
            </a:r>
            <a:r>
              <a:rPr lang="de-DE" sz="1600" b="1" dirty="0"/>
              <a:t>20 </a:t>
            </a:r>
            <a:r>
              <a:rPr lang="de-DE" sz="1600" b="1" dirty="0" err="1"/>
              <a:t>nm</a:t>
            </a:r>
            <a:r>
              <a:rPr lang="de-DE" sz="1600" b="1" dirty="0"/>
              <a:t> weit </a:t>
            </a:r>
            <a:r>
              <a:rPr lang="hu-HU" sz="1600" dirty="0" err="1"/>
              <a:t>oder</a:t>
            </a:r>
            <a:r>
              <a:rPr lang="hu-HU" sz="1600" dirty="0"/>
              <a:t> </a:t>
            </a:r>
            <a:r>
              <a:rPr lang="de-DE" sz="1600" dirty="0"/>
              <a:t>mehr. Diese Synapsen sind meist </a:t>
            </a:r>
            <a:r>
              <a:rPr lang="de-DE" sz="1600" b="1" dirty="0" err="1"/>
              <a:t>exzitatorisch</a:t>
            </a:r>
            <a:r>
              <a:rPr lang="hu-HU" sz="1600" dirty="0"/>
              <a:t>.</a:t>
            </a:r>
          </a:p>
          <a:p>
            <a:endParaRPr lang="de-DE" sz="1600" dirty="0"/>
          </a:p>
          <a:p>
            <a:r>
              <a:rPr lang="de-DE" sz="1600" dirty="0"/>
              <a:t>    </a:t>
            </a:r>
            <a:r>
              <a:rPr lang="de-DE" sz="1600" b="1" dirty="0"/>
              <a:t>Gray-Typ-II-Synapsen </a:t>
            </a:r>
            <a:r>
              <a:rPr lang="de-DE" sz="1600" dirty="0"/>
              <a:t>oder </a:t>
            </a:r>
            <a:r>
              <a:rPr lang="de-DE" sz="1600" b="1" dirty="0"/>
              <a:t>symmetrische Synapsen</a:t>
            </a:r>
            <a:r>
              <a:rPr lang="de-DE" sz="1600" dirty="0"/>
              <a:t>: Die postsynaptische Verdichtungszone ist ähnlich breit wie die </a:t>
            </a:r>
            <a:r>
              <a:rPr lang="de-DE" sz="1600" dirty="0" err="1"/>
              <a:t>präsynaptische</a:t>
            </a:r>
            <a:r>
              <a:rPr lang="de-DE" sz="1600" dirty="0"/>
              <a:t> (</a:t>
            </a:r>
            <a:r>
              <a:rPr lang="de-DE" sz="1600" b="1" dirty="0"/>
              <a:t>symmetrisch</a:t>
            </a:r>
            <a:r>
              <a:rPr lang="de-DE" sz="1600" dirty="0"/>
              <a:t>), die synaptischen </a:t>
            </a:r>
            <a:r>
              <a:rPr lang="de-DE" sz="1600" dirty="0" err="1"/>
              <a:t>Vesikel</a:t>
            </a:r>
            <a:r>
              <a:rPr lang="de-DE" sz="1600" dirty="0"/>
              <a:t> sind </a:t>
            </a:r>
            <a:r>
              <a:rPr lang="de-DE" sz="1600" b="1" dirty="0"/>
              <a:t>ellipsoid</a:t>
            </a:r>
            <a:r>
              <a:rPr lang="de-DE" sz="1600" dirty="0"/>
              <a:t> und der synaptische Spalt ist </a:t>
            </a:r>
            <a:r>
              <a:rPr lang="de-DE" sz="1600" b="1" dirty="0"/>
              <a:t>weniger als 20 </a:t>
            </a:r>
            <a:r>
              <a:rPr lang="de-DE" sz="1600" b="1" dirty="0" err="1"/>
              <a:t>nm</a:t>
            </a:r>
            <a:r>
              <a:rPr lang="de-DE" sz="1600" b="1" dirty="0"/>
              <a:t> </a:t>
            </a:r>
            <a:r>
              <a:rPr lang="de-DE" sz="1600" dirty="0"/>
              <a:t>weit. Diese Synapsen sind meist </a:t>
            </a:r>
            <a:r>
              <a:rPr lang="de-DE" sz="1600" b="1" dirty="0" err="1"/>
              <a:t>inhibitorisch</a:t>
            </a:r>
            <a:r>
              <a:rPr lang="hu-HU" sz="1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45676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412845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436233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4788024" y="332656"/>
            <a:ext cx="3600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/>
              <a:t>Synapsentypen</a:t>
            </a:r>
            <a:r>
              <a:rPr lang="hu-HU" dirty="0"/>
              <a:t>: </a:t>
            </a:r>
          </a:p>
          <a:p>
            <a:endParaRPr lang="hu-HU" dirty="0"/>
          </a:p>
          <a:p>
            <a:r>
              <a:rPr lang="hu-HU" b="1" dirty="0" err="1"/>
              <a:t>asymmetrische</a:t>
            </a:r>
            <a:r>
              <a:rPr lang="hu-HU" dirty="0"/>
              <a:t> </a:t>
            </a:r>
            <a:r>
              <a:rPr lang="hu-HU" dirty="0" err="1"/>
              <a:t>Synapse</a:t>
            </a:r>
            <a:r>
              <a:rPr lang="hu-HU" dirty="0"/>
              <a:t> (Gray I </a:t>
            </a:r>
            <a:r>
              <a:rPr lang="hu-HU" dirty="0" err="1"/>
              <a:t>Typ</a:t>
            </a:r>
            <a:r>
              <a:rPr lang="hu-HU" dirty="0"/>
              <a:t>): </a:t>
            </a:r>
            <a:r>
              <a:rPr lang="hu-HU" b="1" dirty="0" err="1"/>
              <a:t>exzitatorische</a:t>
            </a:r>
            <a:r>
              <a:rPr lang="hu-HU" dirty="0"/>
              <a:t> </a:t>
            </a:r>
            <a:r>
              <a:rPr lang="hu-HU" dirty="0" err="1"/>
              <a:t>Synapse</a:t>
            </a:r>
            <a:endParaRPr lang="de-DE" dirty="0"/>
          </a:p>
        </p:txBody>
      </p:sp>
      <p:sp>
        <p:nvSpPr>
          <p:cNvPr id="5" name="Szövegdoboz 4"/>
          <p:cNvSpPr txBox="1"/>
          <p:nvPr/>
        </p:nvSpPr>
        <p:spPr>
          <a:xfrm>
            <a:off x="0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</a:t>
            </a:r>
            <a:endParaRPr lang="de-DE" b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88640"/>
            <a:ext cx="4680520" cy="631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5652120" y="260648"/>
            <a:ext cx="331236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/>
              <a:t>Synapsentypen</a:t>
            </a:r>
            <a:r>
              <a:rPr lang="hu-HU" dirty="0"/>
              <a:t>: </a:t>
            </a:r>
          </a:p>
          <a:p>
            <a:endParaRPr lang="hu-HU" dirty="0"/>
          </a:p>
          <a:p>
            <a:r>
              <a:rPr lang="hu-HU" b="1" dirty="0" err="1"/>
              <a:t>symmetrische</a:t>
            </a:r>
            <a:r>
              <a:rPr lang="hu-HU" dirty="0"/>
              <a:t> </a:t>
            </a:r>
            <a:r>
              <a:rPr lang="hu-HU" dirty="0" err="1"/>
              <a:t>Synapse</a:t>
            </a:r>
            <a:r>
              <a:rPr lang="hu-HU" dirty="0"/>
              <a:t> </a:t>
            </a:r>
            <a:br>
              <a:rPr lang="hu-HU" dirty="0"/>
            </a:br>
            <a:r>
              <a:rPr lang="hu-HU" dirty="0"/>
              <a:t>(Gray II </a:t>
            </a:r>
            <a:r>
              <a:rPr lang="hu-HU" dirty="0" err="1"/>
              <a:t>Typ</a:t>
            </a:r>
            <a:r>
              <a:rPr lang="hu-HU" dirty="0"/>
              <a:t>): </a:t>
            </a:r>
            <a:r>
              <a:rPr lang="hu-HU" b="1" dirty="0" err="1"/>
              <a:t>inhibitrosiche</a:t>
            </a:r>
            <a:r>
              <a:rPr lang="hu-HU" dirty="0"/>
              <a:t> </a:t>
            </a:r>
            <a:r>
              <a:rPr lang="hu-HU" dirty="0" err="1"/>
              <a:t>Synapse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ovale</a:t>
            </a:r>
            <a:r>
              <a:rPr lang="hu-HU" dirty="0"/>
              <a:t> (</a:t>
            </a:r>
            <a:r>
              <a:rPr lang="hu-HU" dirty="0" err="1"/>
              <a:t>abgeflachte</a:t>
            </a:r>
            <a:r>
              <a:rPr lang="hu-HU" dirty="0"/>
              <a:t>) </a:t>
            </a:r>
            <a:r>
              <a:rPr lang="hu-HU" dirty="0" err="1"/>
              <a:t>synaptosche</a:t>
            </a:r>
            <a:r>
              <a:rPr lang="hu-HU" dirty="0"/>
              <a:t> </a:t>
            </a:r>
            <a:r>
              <a:rPr lang="hu-HU" dirty="0" err="1"/>
              <a:t>Vesikeln</a:t>
            </a:r>
            <a:endParaRPr lang="de-DE" dirty="0"/>
          </a:p>
        </p:txBody>
      </p:sp>
      <p:sp>
        <p:nvSpPr>
          <p:cNvPr id="4" name="Szövegdoboz 3"/>
          <p:cNvSpPr txBox="1"/>
          <p:nvPr/>
        </p:nvSpPr>
        <p:spPr>
          <a:xfrm>
            <a:off x="0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</a:t>
            </a:r>
            <a:endParaRPr lang="de-DE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hu-HU" sz="4000" b="1" dirty="0" err="1"/>
              <a:t>Nervengewebe</a:t>
            </a:r>
            <a:r>
              <a:rPr lang="hu-HU" sz="4000" b="1" dirty="0"/>
              <a:t> V.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hu-HU" sz="2400" b="1" dirty="0" err="1">
                <a:solidFill>
                  <a:srgbClr val="C00000"/>
                </a:solidFill>
              </a:rPr>
              <a:t>Aufbau</a:t>
            </a:r>
            <a:r>
              <a:rPr lang="hu-HU" sz="2400" b="1" dirty="0">
                <a:solidFill>
                  <a:srgbClr val="C00000"/>
                </a:solidFill>
              </a:rPr>
              <a:t> des PNS</a:t>
            </a:r>
            <a:r>
              <a:rPr lang="hu-HU" sz="2400" dirty="0"/>
              <a:t>: </a:t>
            </a:r>
            <a:r>
              <a:rPr lang="hu-HU" sz="2400" dirty="0" err="1"/>
              <a:t>Nervenzellen</a:t>
            </a:r>
            <a:r>
              <a:rPr lang="hu-HU" sz="2400" dirty="0"/>
              <a:t> </a:t>
            </a:r>
            <a:r>
              <a:rPr lang="hu-HU" sz="2400" dirty="0" err="1"/>
              <a:t>kommen</a:t>
            </a:r>
            <a:r>
              <a:rPr lang="hu-HU" sz="2400" dirty="0"/>
              <a:t> </a:t>
            </a:r>
            <a:r>
              <a:rPr lang="hu-HU" sz="2400" dirty="0" err="1"/>
              <a:t>ausschließlich</a:t>
            </a:r>
            <a:r>
              <a:rPr lang="hu-HU" sz="2400" dirty="0"/>
              <a:t> in den </a:t>
            </a:r>
            <a:r>
              <a:rPr lang="hu-HU" sz="2400" b="1" dirty="0" err="1"/>
              <a:t>Ganglien</a:t>
            </a:r>
            <a:r>
              <a:rPr lang="hu-HU" sz="2400" dirty="0"/>
              <a:t> (</a:t>
            </a:r>
            <a:r>
              <a:rPr lang="hu-HU" sz="2400" dirty="0" err="1"/>
              <a:t>kleine</a:t>
            </a:r>
            <a:r>
              <a:rPr lang="hu-HU" sz="2400" dirty="0"/>
              <a:t>, mit </a:t>
            </a:r>
            <a:r>
              <a:rPr lang="hu-HU" sz="2400" dirty="0" err="1"/>
              <a:t>Kapsel</a:t>
            </a:r>
            <a:r>
              <a:rPr lang="hu-HU" sz="2400" dirty="0"/>
              <a:t> von der </a:t>
            </a:r>
            <a:r>
              <a:rPr lang="hu-HU" sz="2400" dirty="0" err="1"/>
              <a:t>Umgebung</a:t>
            </a:r>
            <a:r>
              <a:rPr lang="hu-HU" sz="2400" dirty="0"/>
              <a:t> </a:t>
            </a:r>
            <a:r>
              <a:rPr lang="hu-HU" sz="2400" dirty="0" err="1"/>
              <a:t>isolierte</a:t>
            </a:r>
            <a:r>
              <a:rPr lang="hu-HU" sz="2400" dirty="0"/>
              <a:t> </a:t>
            </a:r>
            <a:r>
              <a:rPr lang="hu-HU" sz="2400" dirty="0" err="1"/>
              <a:t>Nervenzellgruppen</a:t>
            </a:r>
            <a:r>
              <a:rPr lang="hu-HU" sz="2400" dirty="0"/>
              <a:t>) </a:t>
            </a:r>
            <a:r>
              <a:rPr lang="hu-HU" sz="2400" dirty="0" err="1"/>
              <a:t>vor</a:t>
            </a:r>
            <a:endParaRPr lang="hu-HU" sz="2400" dirty="0"/>
          </a:p>
          <a:p>
            <a:r>
              <a:rPr lang="hu-HU" sz="2400" dirty="0" err="1"/>
              <a:t>Nervenfaser</a:t>
            </a:r>
            <a:r>
              <a:rPr lang="hu-HU" sz="2400" dirty="0"/>
              <a:t> </a:t>
            </a:r>
            <a:r>
              <a:rPr lang="hu-HU" sz="2400" dirty="0" err="1"/>
              <a:t>bilden</a:t>
            </a:r>
            <a:r>
              <a:rPr lang="hu-HU" sz="2400" dirty="0"/>
              <a:t> </a:t>
            </a:r>
            <a:r>
              <a:rPr lang="hu-HU" sz="2400" dirty="0" err="1"/>
              <a:t>Bündeln</a:t>
            </a:r>
            <a:r>
              <a:rPr lang="hu-HU" sz="2400" dirty="0"/>
              <a:t>: </a:t>
            </a:r>
            <a:r>
              <a:rPr lang="hu-HU" sz="2400" b="1" dirty="0" err="1"/>
              <a:t>periphere</a:t>
            </a:r>
            <a:r>
              <a:rPr lang="hu-HU" sz="2400" b="1" dirty="0"/>
              <a:t> </a:t>
            </a:r>
            <a:r>
              <a:rPr lang="hu-HU" sz="2400" b="1" dirty="0" err="1"/>
              <a:t>Nerven</a:t>
            </a:r>
            <a:endParaRPr lang="de-DE" sz="24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20162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394455"/>
            <a:ext cx="2304256" cy="232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852936"/>
            <a:ext cx="343897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0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</a:t>
            </a:r>
            <a:endParaRPr lang="de-DE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hu-HU" sz="4000" b="1" dirty="0" err="1"/>
              <a:t>Neurotransmittern</a:t>
            </a:r>
            <a:r>
              <a:rPr lang="hu-HU" sz="4000" b="1" dirty="0"/>
              <a:t> I.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/>
          <a:lstStyle/>
          <a:p>
            <a:r>
              <a:rPr lang="hu-HU" sz="2400" dirty="0" err="1"/>
              <a:t>verschieden</a:t>
            </a:r>
            <a:r>
              <a:rPr lang="hu-HU" sz="2400" dirty="0"/>
              <a:t> </a:t>
            </a:r>
            <a:r>
              <a:rPr lang="hu-HU" sz="2400" dirty="0" err="1"/>
              <a:t>Typen</a:t>
            </a:r>
            <a:r>
              <a:rPr lang="hu-HU" sz="2400" dirty="0"/>
              <a:t>: </a:t>
            </a:r>
            <a:r>
              <a:rPr lang="hu-HU" sz="2400" dirty="0" err="1"/>
              <a:t>kleine</a:t>
            </a:r>
            <a:r>
              <a:rPr lang="hu-HU" sz="2400" dirty="0"/>
              <a:t> </a:t>
            </a:r>
            <a:r>
              <a:rPr lang="hu-HU" sz="2400" dirty="0" err="1"/>
              <a:t>organische</a:t>
            </a:r>
            <a:r>
              <a:rPr lang="hu-HU" sz="2400" dirty="0"/>
              <a:t> </a:t>
            </a:r>
            <a:r>
              <a:rPr lang="hu-HU" sz="2400" dirty="0" err="1"/>
              <a:t>Molekülen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Peptiden</a:t>
            </a:r>
            <a:endParaRPr lang="hu-HU" sz="2400" dirty="0"/>
          </a:p>
          <a:p>
            <a:r>
              <a:rPr lang="hu-HU" sz="2400" dirty="0" err="1"/>
              <a:t>eine</a:t>
            </a:r>
            <a:r>
              <a:rPr lang="hu-HU" sz="2400" dirty="0"/>
              <a:t> </a:t>
            </a:r>
            <a:r>
              <a:rPr lang="hu-HU" sz="2400" dirty="0" err="1"/>
              <a:t>Nervenzelle</a:t>
            </a:r>
            <a:r>
              <a:rPr lang="hu-HU" sz="2400" dirty="0"/>
              <a:t>: </a:t>
            </a:r>
            <a:r>
              <a:rPr lang="hu-HU" sz="2400" dirty="0" err="1"/>
              <a:t>eine</a:t>
            </a:r>
            <a:r>
              <a:rPr lang="hu-HU" sz="2400" dirty="0"/>
              <a:t> (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einige</a:t>
            </a:r>
            <a:r>
              <a:rPr lang="hu-HU" sz="2400" dirty="0"/>
              <a:t>, </a:t>
            </a:r>
            <a:r>
              <a:rPr lang="hu-HU" sz="2400" dirty="0" err="1"/>
              <a:t>aber</a:t>
            </a:r>
            <a:r>
              <a:rPr lang="hu-HU" sz="2400" dirty="0"/>
              <a:t> </a:t>
            </a:r>
            <a:r>
              <a:rPr lang="hu-HU" sz="2400" dirty="0" err="1"/>
              <a:t>immer</a:t>
            </a:r>
            <a:r>
              <a:rPr lang="hu-HU" sz="2400" dirty="0"/>
              <a:t> die </a:t>
            </a:r>
            <a:r>
              <a:rPr lang="hu-HU" sz="2400" dirty="0" err="1"/>
              <a:t>gleiche</a:t>
            </a:r>
            <a:r>
              <a:rPr lang="hu-HU" sz="2400" dirty="0"/>
              <a:t>) </a:t>
            </a:r>
            <a:r>
              <a:rPr lang="hu-HU" sz="2400" dirty="0" err="1"/>
              <a:t>synaptische</a:t>
            </a:r>
            <a:r>
              <a:rPr lang="hu-HU" sz="2400" dirty="0"/>
              <a:t> </a:t>
            </a:r>
            <a:r>
              <a:rPr lang="hu-HU" sz="2400" dirty="0" err="1"/>
              <a:t>Transmitter</a:t>
            </a:r>
            <a:r>
              <a:rPr lang="hu-HU" sz="2400" dirty="0"/>
              <a:t> (</a:t>
            </a:r>
            <a:r>
              <a:rPr lang="hu-HU" sz="2400" dirty="0" err="1"/>
              <a:t>d.h</a:t>
            </a:r>
            <a:r>
              <a:rPr lang="hu-HU" sz="2400" dirty="0"/>
              <a:t>.: </a:t>
            </a:r>
            <a:r>
              <a:rPr lang="hu-HU" sz="2400" dirty="0" err="1"/>
              <a:t>Transmittertyp</a:t>
            </a:r>
            <a:r>
              <a:rPr lang="hu-HU" sz="2400" dirty="0"/>
              <a:t> </a:t>
            </a:r>
            <a:r>
              <a:rPr lang="hu-HU" sz="2400" dirty="0" err="1"/>
              <a:t>bleibt</a:t>
            </a:r>
            <a:r>
              <a:rPr lang="hu-HU" sz="2400" dirty="0"/>
              <a:t> </a:t>
            </a:r>
            <a:r>
              <a:rPr lang="hu-HU" sz="2400" dirty="0" err="1"/>
              <a:t>unverändert</a:t>
            </a:r>
            <a:r>
              <a:rPr lang="hu-HU" sz="2400" dirty="0"/>
              <a:t> </a:t>
            </a:r>
            <a:r>
              <a:rPr lang="hu-HU" sz="2400" dirty="0" err="1"/>
              <a:t>während</a:t>
            </a:r>
            <a:r>
              <a:rPr lang="hu-HU" sz="2400" dirty="0"/>
              <a:t> des </a:t>
            </a:r>
            <a:r>
              <a:rPr lang="hu-HU" sz="2400" dirty="0" err="1"/>
              <a:t>Lebens</a:t>
            </a:r>
            <a:r>
              <a:rPr lang="hu-HU" sz="2400" dirty="0"/>
              <a:t> der </a:t>
            </a:r>
            <a:r>
              <a:rPr lang="hu-HU" sz="2400" dirty="0" err="1"/>
              <a:t>Nervenzelle</a:t>
            </a:r>
            <a:r>
              <a:rPr lang="hu-HU" sz="2400" dirty="0"/>
              <a:t>)</a:t>
            </a:r>
          </a:p>
          <a:p>
            <a:r>
              <a:rPr lang="hu-HU" sz="2400" dirty="0" err="1"/>
              <a:t>erregende</a:t>
            </a:r>
            <a:r>
              <a:rPr lang="hu-HU" sz="2400" dirty="0"/>
              <a:t> und </a:t>
            </a:r>
            <a:r>
              <a:rPr lang="hu-HU" sz="2400" dirty="0" err="1"/>
              <a:t>hemmende</a:t>
            </a:r>
            <a:r>
              <a:rPr lang="hu-HU" sz="2400" dirty="0"/>
              <a:t> </a:t>
            </a:r>
            <a:r>
              <a:rPr lang="hu-HU" sz="2400" dirty="0" err="1"/>
              <a:t>Synapse</a:t>
            </a:r>
            <a:r>
              <a:rPr lang="hu-HU" sz="2400" dirty="0"/>
              <a:t>: </a:t>
            </a:r>
            <a:r>
              <a:rPr lang="hu-HU" sz="2400" dirty="0" err="1"/>
              <a:t>erregende</a:t>
            </a:r>
            <a:r>
              <a:rPr lang="hu-HU" sz="2400" dirty="0"/>
              <a:t> (</a:t>
            </a:r>
            <a:r>
              <a:rPr lang="hu-HU" sz="2400" b="1" dirty="0" err="1"/>
              <a:t>exzitatorische</a:t>
            </a:r>
            <a:r>
              <a:rPr lang="hu-HU" sz="2400" dirty="0"/>
              <a:t>) </a:t>
            </a:r>
            <a:r>
              <a:rPr lang="hu-HU" sz="2400" dirty="0" err="1"/>
              <a:t>und</a:t>
            </a:r>
            <a:r>
              <a:rPr lang="hu-HU" sz="2400" dirty="0"/>
              <a:t> </a:t>
            </a:r>
            <a:r>
              <a:rPr lang="hu-HU" sz="2400" dirty="0" err="1"/>
              <a:t>hemmende</a:t>
            </a:r>
            <a:r>
              <a:rPr lang="hu-HU" sz="2400" dirty="0"/>
              <a:t> (</a:t>
            </a:r>
            <a:r>
              <a:rPr lang="hu-HU" sz="2400" b="1" dirty="0" err="1"/>
              <a:t>inhibitorische</a:t>
            </a:r>
            <a:r>
              <a:rPr lang="hu-HU" sz="2400" dirty="0"/>
              <a:t>) </a:t>
            </a:r>
            <a:r>
              <a:rPr lang="hu-HU" sz="2400" dirty="0" err="1"/>
              <a:t>Neurotransmittern</a:t>
            </a:r>
            <a:endParaRPr lang="hu-HU" sz="2400" dirty="0"/>
          </a:p>
          <a:p>
            <a:r>
              <a:rPr lang="hu-HU" sz="2400" dirty="0" err="1"/>
              <a:t>dementsprechend</a:t>
            </a:r>
            <a:r>
              <a:rPr lang="hu-HU" sz="2400" dirty="0"/>
              <a:t>: </a:t>
            </a:r>
            <a:r>
              <a:rPr lang="hu-HU" sz="2400" dirty="0" err="1"/>
              <a:t>erregende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hemmende</a:t>
            </a:r>
            <a:r>
              <a:rPr lang="hu-HU" sz="2400" dirty="0"/>
              <a:t> </a:t>
            </a:r>
            <a:r>
              <a:rPr lang="hu-HU" sz="2400" dirty="0" err="1"/>
              <a:t>Nervenzelle</a:t>
            </a:r>
            <a:endParaRPr lang="hu-HU" sz="2400" dirty="0"/>
          </a:p>
          <a:p>
            <a:r>
              <a:rPr lang="hu-HU" sz="2400" dirty="0" err="1"/>
              <a:t>Exzitatorische</a:t>
            </a:r>
            <a:r>
              <a:rPr lang="hu-HU" sz="2400" dirty="0"/>
              <a:t> </a:t>
            </a:r>
            <a:r>
              <a:rPr lang="hu-HU" sz="2400" dirty="0" err="1"/>
              <a:t>Neuronen</a:t>
            </a:r>
            <a:r>
              <a:rPr lang="hu-HU" sz="2400" dirty="0"/>
              <a:t>: </a:t>
            </a:r>
            <a:r>
              <a:rPr lang="hu-HU" sz="2400" dirty="0" err="1"/>
              <a:t>induzieren</a:t>
            </a:r>
            <a:r>
              <a:rPr lang="hu-HU" sz="2400" dirty="0"/>
              <a:t> </a:t>
            </a:r>
            <a:r>
              <a:rPr lang="hu-HU" sz="2400" dirty="0" err="1"/>
              <a:t>eine</a:t>
            </a:r>
            <a:r>
              <a:rPr lang="hu-HU" sz="2400" dirty="0"/>
              <a:t> AP </a:t>
            </a:r>
            <a:r>
              <a:rPr lang="hu-HU" sz="2400" dirty="0" err="1"/>
              <a:t>postsynaptisch</a:t>
            </a:r>
            <a:endParaRPr lang="hu-HU" sz="2400" dirty="0"/>
          </a:p>
          <a:p>
            <a:r>
              <a:rPr lang="hu-HU" sz="2400" dirty="0" err="1"/>
              <a:t>Inhibitorische</a:t>
            </a:r>
            <a:r>
              <a:rPr lang="hu-HU" sz="2400" dirty="0"/>
              <a:t> </a:t>
            </a:r>
            <a:r>
              <a:rPr lang="hu-HU" sz="2400" dirty="0" err="1"/>
              <a:t>Neuronen</a:t>
            </a:r>
            <a:r>
              <a:rPr lang="hu-HU" sz="2400" dirty="0"/>
              <a:t>: </a:t>
            </a:r>
            <a:r>
              <a:rPr lang="hu-HU" sz="2400" dirty="0" err="1"/>
              <a:t>induzieren</a:t>
            </a:r>
            <a:r>
              <a:rPr lang="hu-HU" sz="2400" dirty="0"/>
              <a:t> </a:t>
            </a:r>
            <a:r>
              <a:rPr lang="hu-HU" sz="2400" dirty="0" err="1"/>
              <a:t>eien</a:t>
            </a:r>
            <a:r>
              <a:rPr lang="hu-HU" sz="2400" dirty="0"/>
              <a:t> </a:t>
            </a:r>
            <a:r>
              <a:rPr lang="hu-HU" sz="2400" dirty="0" err="1"/>
              <a:t>Hyperpolarisation</a:t>
            </a:r>
            <a:r>
              <a:rPr lang="hu-HU" sz="2400" dirty="0"/>
              <a:t> </a:t>
            </a:r>
            <a:r>
              <a:rPr lang="hu-HU" sz="2400" dirty="0" err="1"/>
              <a:t>postsynaptisch</a:t>
            </a:r>
            <a:endParaRPr lang="hu-HU" sz="2400" dirty="0"/>
          </a:p>
          <a:p>
            <a:endParaRPr lang="de-DE" sz="2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hu-HU" sz="4000" b="1" dirty="0" err="1"/>
              <a:t>Neurotransmittern</a:t>
            </a:r>
            <a:r>
              <a:rPr lang="hu-HU" sz="4000" b="1" dirty="0"/>
              <a:t> II.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/>
          <a:lstStyle/>
          <a:p>
            <a:r>
              <a:rPr lang="hu-HU" sz="2400" dirty="0" err="1"/>
              <a:t>Klassen</a:t>
            </a:r>
            <a:r>
              <a:rPr lang="hu-HU" sz="2400" dirty="0"/>
              <a:t> der </a:t>
            </a:r>
            <a:r>
              <a:rPr lang="hu-HU" sz="2400" dirty="0" err="1"/>
              <a:t>Neurotransmittern</a:t>
            </a:r>
            <a:r>
              <a:rPr lang="hu-HU" sz="2400" dirty="0"/>
              <a:t>:</a:t>
            </a:r>
          </a:p>
          <a:p>
            <a:r>
              <a:rPr lang="hu-HU" sz="2400" b="1" dirty="0" err="1"/>
              <a:t>Azetylcholin</a:t>
            </a:r>
            <a:r>
              <a:rPr lang="hu-HU" sz="2400" b="1" dirty="0"/>
              <a:t> </a:t>
            </a:r>
            <a:r>
              <a:rPr lang="hu-HU" sz="2400" dirty="0"/>
              <a:t>(</a:t>
            </a:r>
            <a:r>
              <a:rPr lang="hu-HU" sz="2400" dirty="0" err="1"/>
              <a:t>Ach</a:t>
            </a:r>
            <a:r>
              <a:rPr lang="hu-HU" sz="2400" dirty="0"/>
              <a:t>)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Azetylgruppe</a:t>
            </a:r>
            <a:r>
              <a:rPr lang="hu-HU" sz="2400" dirty="0"/>
              <a:t> und </a:t>
            </a:r>
            <a:r>
              <a:rPr lang="hu-HU" sz="2400" dirty="0" err="1"/>
              <a:t>Cholin</a:t>
            </a:r>
            <a:r>
              <a:rPr lang="hu-HU" sz="2400" dirty="0"/>
              <a:t>; an der </a:t>
            </a:r>
            <a:r>
              <a:rPr lang="hu-HU" sz="2400" dirty="0" err="1"/>
              <a:t>Peripherie</a:t>
            </a:r>
            <a:r>
              <a:rPr lang="hu-HU" sz="2400" dirty="0"/>
              <a:t>: </a:t>
            </a:r>
            <a:r>
              <a:rPr lang="hu-HU" sz="2400" dirty="0" err="1"/>
              <a:t>Neuromuskuläre</a:t>
            </a:r>
            <a:r>
              <a:rPr lang="hu-HU" sz="2400" dirty="0"/>
              <a:t> </a:t>
            </a:r>
            <a:r>
              <a:rPr lang="hu-HU" sz="2400" dirty="0" err="1"/>
              <a:t>Synapse</a:t>
            </a:r>
            <a:r>
              <a:rPr lang="hu-HU" sz="2400" dirty="0"/>
              <a:t> (</a:t>
            </a:r>
            <a:r>
              <a:rPr lang="hu-HU" sz="2400" dirty="0" err="1"/>
              <a:t>exzytatorisch</a:t>
            </a:r>
            <a:r>
              <a:rPr lang="hu-HU" sz="2400" dirty="0"/>
              <a:t>) </a:t>
            </a:r>
            <a:r>
              <a:rPr lang="hu-HU" sz="2400" dirty="0" err="1"/>
              <a:t>im</a:t>
            </a:r>
            <a:r>
              <a:rPr lang="hu-HU" sz="2400" dirty="0"/>
              <a:t> ZNS </a:t>
            </a:r>
            <a:r>
              <a:rPr lang="hu-HU" sz="2400" dirty="0" err="1"/>
              <a:t>exzytatorisch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inhibitorisch</a:t>
            </a:r>
            <a:endParaRPr lang="hu-HU" sz="2400" dirty="0"/>
          </a:p>
          <a:p>
            <a:r>
              <a:rPr lang="hu-HU" sz="2400" b="1" dirty="0" err="1"/>
              <a:t>Monoamine</a:t>
            </a:r>
            <a:r>
              <a:rPr lang="hu-HU" sz="2400" b="1" dirty="0"/>
              <a:t> </a:t>
            </a:r>
            <a:r>
              <a:rPr lang="hu-HU" sz="2400" dirty="0"/>
              <a:t>(</a:t>
            </a:r>
            <a:r>
              <a:rPr lang="hu-HU" sz="2400" dirty="0" err="1"/>
              <a:t>sie</a:t>
            </a:r>
            <a:r>
              <a:rPr lang="hu-HU" sz="2400" dirty="0"/>
              <a:t> </a:t>
            </a:r>
            <a:r>
              <a:rPr lang="hu-HU" sz="2400" dirty="0" err="1"/>
              <a:t>entstehen</a:t>
            </a:r>
            <a:r>
              <a:rPr lang="hu-HU" sz="2400" dirty="0"/>
              <a:t> </a:t>
            </a:r>
            <a:r>
              <a:rPr lang="hu-HU" sz="2400" dirty="0" err="1"/>
              <a:t>aus</a:t>
            </a:r>
            <a:r>
              <a:rPr lang="hu-HU" sz="2400" dirty="0"/>
              <a:t> </a:t>
            </a:r>
            <a:r>
              <a:rPr lang="hu-HU" sz="2400" dirty="0" err="1"/>
              <a:t>Aminosäuren</a:t>
            </a:r>
            <a:r>
              <a:rPr lang="hu-HU" sz="2400" dirty="0"/>
              <a:t> , </a:t>
            </a:r>
            <a:r>
              <a:rPr lang="hu-HU" sz="2400" dirty="0" err="1"/>
              <a:t>wie</a:t>
            </a:r>
            <a:r>
              <a:rPr lang="hu-HU" sz="2400" dirty="0"/>
              <a:t> </a:t>
            </a:r>
            <a:r>
              <a:rPr lang="hu-HU" sz="2400" dirty="0" err="1"/>
              <a:t>Tyrosin</a:t>
            </a:r>
            <a:r>
              <a:rPr lang="hu-HU" sz="2400" dirty="0"/>
              <a:t> </a:t>
            </a:r>
            <a:r>
              <a:rPr lang="hu-HU" sz="2400" dirty="0" err="1"/>
              <a:t>oder</a:t>
            </a:r>
            <a:r>
              <a:rPr lang="hu-HU" sz="2400" dirty="0"/>
              <a:t> </a:t>
            </a:r>
            <a:r>
              <a:rPr lang="hu-HU" sz="2400" dirty="0" err="1"/>
              <a:t>Tryptophan</a:t>
            </a:r>
            <a:r>
              <a:rPr lang="hu-HU" sz="2400" dirty="0"/>
              <a:t>):</a:t>
            </a:r>
            <a:br>
              <a:rPr lang="hu-HU" sz="2400" dirty="0"/>
            </a:br>
            <a:r>
              <a:rPr lang="hu-HU" sz="2400" b="1" dirty="0"/>
              <a:t>Dopamin</a:t>
            </a:r>
            <a:r>
              <a:rPr lang="hu-HU" sz="2400" dirty="0"/>
              <a:t>, </a:t>
            </a:r>
            <a:r>
              <a:rPr lang="hu-HU" sz="2400" b="1" dirty="0" err="1"/>
              <a:t>Norandrenalin</a:t>
            </a:r>
            <a:r>
              <a:rPr lang="hu-HU" sz="2400" dirty="0"/>
              <a:t>, </a:t>
            </a:r>
            <a:r>
              <a:rPr lang="hu-HU" sz="2400" b="1" dirty="0"/>
              <a:t>Adrenalin</a:t>
            </a:r>
            <a:r>
              <a:rPr lang="hu-HU" sz="2400" dirty="0"/>
              <a:t>, </a:t>
            </a:r>
            <a:r>
              <a:rPr lang="hu-HU" sz="2400" b="1" dirty="0" err="1"/>
              <a:t>Serotonin</a:t>
            </a:r>
            <a:r>
              <a:rPr lang="hu-HU" sz="2400" dirty="0"/>
              <a:t>, </a:t>
            </a:r>
            <a:r>
              <a:rPr lang="hu-HU" sz="2400" dirty="0" err="1"/>
              <a:t>Histamin</a:t>
            </a:r>
            <a:endParaRPr lang="hu-HU" sz="2400" dirty="0"/>
          </a:p>
          <a:p>
            <a:r>
              <a:rPr lang="hu-HU" sz="2400" b="1" dirty="0" err="1"/>
              <a:t>Aminosäure</a:t>
            </a:r>
            <a:r>
              <a:rPr lang="hu-HU" sz="2400" dirty="0"/>
              <a:t>:  </a:t>
            </a:r>
            <a:r>
              <a:rPr lang="hu-HU" sz="2400" b="1" dirty="0" err="1"/>
              <a:t>Glutamat</a:t>
            </a:r>
            <a:r>
              <a:rPr lang="hu-HU" sz="2400" dirty="0"/>
              <a:t> (</a:t>
            </a:r>
            <a:r>
              <a:rPr lang="hu-HU" sz="2400" dirty="0" err="1"/>
              <a:t>exzytatorisch</a:t>
            </a:r>
            <a:r>
              <a:rPr lang="hu-HU" sz="2400" dirty="0"/>
              <a:t>), </a:t>
            </a:r>
            <a:r>
              <a:rPr lang="hu-HU" sz="2400" dirty="0" err="1">
                <a:latin typeface="Symbol" pitchFamily="18" charset="2"/>
              </a:rPr>
              <a:t>g</a:t>
            </a:r>
            <a:r>
              <a:rPr lang="hu-HU" sz="2400" dirty="0" err="1"/>
              <a:t>-Amino</a:t>
            </a:r>
            <a:r>
              <a:rPr lang="hu-HU" sz="2400" dirty="0"/>
              <a:t> </a:t>
            </a:r>
            <a:r>
              <a:rPr lang="hu-HU" sz="2400" dirty="0" err="1"/>
              <a:t>Buttersäure</a:t>
            </a:r>
            <a:r>
              <a:rPr lang="hu-HU" sz="2400" dirty="0"/>
              <a:t>, </a:t>
            </a:r>
            <a:r>
              <a:rPr lang="hu-HU" sz="2400" b="1" dirty="0"/>
              <a:t>GABA</a:t>
            </a:r>
            <a:r>
              <a:rPr lang="hu-HU" sz="2400" dirty="0"/>
              <a:t> (</a:t>
            </a:r>
            <a:r>
              <a:rPr lang="hu-HU" sz="2400" dirty="0" err="1"/>
              <a:t>inhibitorisch</a:t>
            </a:r>
            <a:r>
              <a:rPr lang="hu-HU" sz="2400" dirty="0"/>
              <a:t>), </a:t>
            </a:r>
            <a:r>
              <a:rPr lang="hu-HU" sz="2400" b="1" dirty="0" err="1"/>
              <a:t>Glyzin</a:t>
            </a:r>
            <a:r>
              <a:rPr lang="hu-HU" sz="2400" dirty="0"/>
              <a:t> (</a:t>
            </a:r>
            <a:r>
              <a:rPr lang="hu-HU" sz="2400" dirty="0" err="1"/>
              <a:t>inhibitorisch</a:t>
            </a:r>
            <a:r>
              <a:rPr lang="hu-HU" sz="2400" dirty="0"/>
              <a:t>)</a:t>
            </a:r>
          </a:p>
          <a:p>
            <a:r>
              <a:rPr lang="hu-HU" sz="2400" b="1" dirty="0" err="1"/>
              <a:t>Peptide</a:t>
            </a:r>
            <a:r>
              <a:rPr lang="hu-HU" sz="2400" dirty="0"/>
              <a:t>: </a:t>
            </a:r>
            <a:r>
              <a:rPr lang="hu-HU" sz="2400" dirty="0" err="1"/>
              <a:t>viele</a:t>
            </a:r>
            <a:r>
              <a:rPr lang="hu-HU" sz="2400" dirty="0"/>
              <a:t> (</a:t>
            </a:r>
            <a:r>
              <a:rPr lang="hu-HU" sz="2400" dirty="0" err="1"/>
              <a:t>bisher</a:t>
            </a:r>
            <a:r>
              <a:rPr lang="hu-HU" sz="2400" dirty="0"/>
              <a:t> </a:t>
            </a:r>
            <a:r>
              <a:rPr lang="hu-HU" sz="2400" dirty="0" err="1"/>
              <a:t>über</a:t>
            </a:r>
            <a:r>
              <a:rPr lang="hu-HU" sz="2400" dirty="0"/>
              <a:t> 100) </a:t>
            </a:r>
            <a:r>
              <a:rPr lang="hu-HU" sz="2400" dirty="0" err="1"/>
              <a:t>bekannt</a:t>
            </a:r>
            <a:r>
              <a:rPr lang="hu-HU" sz="2400" dirty="0"/>
              <a:t>, </a:t>
            </a:r>
            <a:r>
              <a:rPr lang="hu-HU" sz="2400" dirty="0" err="1"/>
              <a:t>wie</a:t>
            </a:r>
            <a:r>
              <a:rPr lang="hu-HU" sz="2400" dirty="0"/>
              <a:t> </a:t>
            </a:r>
            <a:r>
              <a:rPr lang="hu-HU" sz="2400" dirty="0" err="1"/>
              <a:t>Substanz</a:t>
            </a:r>
            <a:r>
              <a:rPr lang="hu-HU" sz="2400" dirty="0"/>
              <a:t> P (SP), </a:t>
            </a:r>
            <a:r>
              <a:rPr lang="hu-HU" sz="2400" dirty="0" err="1"/>
              <a:t>vasoaktives</a:t>
            </a:r>
            <a:r>
              <a:rPr lang="hu-HU" sz="2400" dirty="0"/>
              <a:t> </a:t>
            </a:r>
            <a:r>
              <a:rPr lang="hu-HU" sz="2400" dirty="0" err="1"/>
              <a:t>intestinales</a:t>
            </a:r>
            <a:r>
              <a:rPr lang="hu-HU" sz="2400" dirty="0"/>
              <a:t> </a:t>
            </a:r>
            <a:r>
              <a:rPr lang="hu-HU" sz="2400" dirty="0" err="1"/>
              <a:t>Polypeptid</a:t>
            </a:r>
            <a:r>
              <a:rPr lang="hu-HU" sz="2400" dirty="0"/>
              <a:t> (VIP), </a:t>
            </a:r>
            <a:r>
              <a:rPr lang="hu-HU" sz="2400" dirty="0" err="1">
                <a:latin typeface="Symbol" pitchFamily="18" charset="2"/>
              </a:rPr>
              <a:t>b</a:t>
            </a:r>
            <a:r>
              <a:rPr lang="hu-HU" sz="2400" dirty="0" err="1"/>
              <a:t>-Endorphin</a:t>
            </a:r>
            <a:r>
              <a:rPr lang="hu-HU" sz="2400" dirty="0"/>
              <a:t> </a:t>
            </a:r>
            <a:endParaRPr lang="de-DE" sz="2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764704"/>
            <a:ext cx="8723435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/>
              <a:t>B</a:t>
            </a:r>
            <a:endParaRPr lang="de-DE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2411760" y="573325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Neuromukuläre</a:t>
            </a:r>
            <a:r>
              <a:rPr lang="hu-HU" dirty="0"/>
              <a:t> </a:t>
            </a:r>
            <a:r>
              <a:rPr lang="hu-HU" dirty="0" err="1"/>
              <a:t>Synapse</a:t>
            </a:r>
            <a:r>
              <a:rPr lang="hu-HU" dirty="0"/>
              <a:t> (mit </a:t>
            </a:r>
            <a:r>
              <a:rPr lang="hu-HU" dirty="0" err="1"/>
              <a:t>ACh</a:t>
            </a:r>
            <a:r>
              <a:rPr lang="hu-HU" dirty="0"/>
              <a:t>)</a:t>
            </a:r>
            <a:endParaRPr lang="de-DE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ím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hu-HU"/>
              <a:t>Quellen</a:t>
            </a:r>
            <a:endParaRPr lang="de-DE"/>
          </a:p>
        </p:txBody>
      </p:sp>
      <p:sp>
        <p:nvSpPr>
          <p:cNvPr id="46082" name="Tartalom helye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hu-HU" sz="2000" b="1" dirty="0"/>
              <a:t>B</a:t>
            </a:r>
            <a:r>
              <a:rPr lang="hu-HU" sz="2000" dirty="0"/>
              <a:t>: </a:t>
            </a:r>
            <a:r>
              <a:rPr lang="hu-HU" sz="2000" dirty="0" err="1"/>
              <a:t>Benninghof-</a:t>
            </a:r>
            <a:r>
              <a:rPr lang="hu-HU" sz="2000" dirty="0"/>
              <a:t> </a:t>
            </a:r>
            <a:r>
              <a:rPr lang="hu-HU" sz="2000" dirty="0" err="1"/>
              <a:t>Drenckhahn</a:t>
            </a:r>
            <a:r>
              <a:rPr lang="hu-HU" sz="2000" dirty="0"/>
              <a:t>: </a:t>
            </a:r>
            <a:r>
              <a:rPr lang="hu-HU" sz="2000" dirty="0" err="1"/>
              <a:t>Anatomie</a:t>
            </a:r>
            <a:r>
              <a:rPr lang="hu-HU" sz="2000" dirty="0"/>
              <a:t>, Urban-Fischer,2004</a:t>
            </a:r>
          </a:p>
          <a:p>
            <a:pPr eaLnBrk="1" hangingPunct="1"/>
            <a:r>
              <a:rPr lang="hu-HU" sz="1200" dirty="0"/>
              <a:t>Die </a:t>
            </a:r>
            <a:r>
              <a:rPr lang="hu-HU" sz="1200" dirty="0" err="1"/>
              <a:t>nicht</a:t>
            </a:r>
            <a:r>
              <a:rPr lang="hu-HU" sz="1200" dirty="0"/>
              <a:t> </a:t>
            </a:r>
            <a:r>
              <a:rPr lang="hu-HU" sz="1200" dirty="0" err="1"/>
              <a:t>markierten</a:t>
            </a:r>
            <a:r>
              <a:rPr lang="hu-HU" sz="1200" dirty="0"/>
              <a:t> </a:t>
            </a:r>
            <a:r>
              <a:rPr lang="hu-HU" sz="1200" dirty="0" err="1"/>
              <a:t>Aufnahmen</a:t>
            </a:r>
            <a:r>
              <a:rPr lang="hu-HU" sz="1200" dirty="0"/>
              <a:t> hat dr. Attila Magyar von </a:t>
            </a:r>
            <a:r>
              <a:rPr lang="hu-HU" sz="1200" dirty="0" err="1"/>
              <a:t>Präparaten</a:t>
            </a:r>
            <a:r>
              <a:rPr lang="hu-HU" sz="1200" dirty="0"/>
              <a:t> der </a:t>
            </a:r>
            <a:r>
              <a:rPr lang="hu-HU" sz="1200" dirty="0" err="1"/>
              <a:t>Tiermedizinische</a:t>
            </a:r>
            <a:r>
              <a:rPr lang="hu-HU" sz="1200" dirty="0"/>
              <a:t> </a:t>
            </a:r>
            <a:r>
              <a:rPr lang="hu-HU" sz="1200" dirty="0" err="1"/>
              <a:t>Universität</a:t>
            </a:r>
            <a:r>
              <a:rPr lang="hu-HU" sz="1200" dirty="0"/>
              <a:t> und Semmelweis </a:t>
            </a:r>
            <a:r>
              <a:rPr lang="hu-HU" sz="1200" dirty="0" err="1"/>
              <a:t>Universität</a:t>
            </a:r>
            <a:r>
              <a:rPr lang="hu-HU" sz="1200" dirty="0"/>
              <a:t> </a:t>
            </a:r>
            <a:r>
              <a:rPr lang="hu-HU" sz="1200" dirty="0" err="1"/>
              <a:t>gemacht</a:t>
            </a:r>
            <a:r>
              <a:rPr lang="hu-HU" sz="1200" dirty="0"/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hu-HU" sz="4000" b="1" dirty="0" err="1"/>
              <a:t>Färbungen</a:t>
            </a:r>
            <a:r>
              <a:rPr lang="hu-HU" sz="4000" b="1" dirty="0"/>
              <a:t> </a:t>
            </a:r>
            <a:r>
              <a:rPr lang="hu-HU" sz="4000" b="1" dirty="0" err="1"/>
              <a:t>für</a:t>
            </a:r>
            <a:r>
              <a:rPr lang="hu-HU" sz="4000" b="1" dirty="0"/>
              <a:t> </a:t>
            </a:r>
            <a:r>
              <a:rPr lang="hu-HU" sz="4000" b="1" dirty="0" err="1"/>
              <a:t>Nervengewebe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hu-HU" sz="2400" dirty="0" err="1"/>
              <a:t>Routine</a:t>
            </a:r>
            <a:r>
              <a:rPr lang="hu-HU" sz="2400" dirty="0"/>
              <a:t> </a:t>
            </a:r>
            <a:r>
              <a:rPr lang="hu-HU" sz="2400" dirty="0" err="1"/>
              <a:t>Färbung</a:t>
            </a:r>
            <a:r>
              <a:rPr lang="hu-HU" sz="2400" dirty="0"/>
              <a:t> (</a:t>
            </a:r>
            <a:r>
              <a:rPr lang="hu-HU" sz="2400" b="1" dirty="0"/>
              <a:t>HE</a:t>
            </a:r>
            <a:r>
              <a:rPr lang="hu-HU" sz="2400" dirty="0"/>
              <a:t>): </a:t>
            </a:r>
            <a:br>
              <a:rPr lang="hu-HU" sz="2400" dirty="0"/>
            </a:br>
            <a:r>
              <a:rPr lang="hu-HU" sz="2400" b="1" dirty="0" err="1">
                <a:solidFill>
                  <a:srgbClr val="C00000"/>
                </a:solidFill>
              </a:rPr>
              <a:t>Nervenzellen</a:t>
            </a:r>
            <a:r>
              <a:rPr lang="hu-HU" sz="2400" dirty="0"/>
              <a:t> </a:t>
            </a:r>
            <a:r>
              <a:rPr lang="hu-HU" sz="2400" dirty="0" err="1"/>
              <a:t>sind</a:t>
            </a:r>
            <a:r>
              <a:rPr lang="hu-HU" sz="2400" dirty="0"/>
              <a:t> </a:t>
            </a:r>
            <a:r>
              <a:rPr lang="hu-HU" sz="2400" b="1" dirty="0" err="1"/>
              <a:t>basophil</a:t>
            </a:r>
            <a:r>
              <a:rPr lang="hu-HU" sz="2400" dirty="0"/>
              <a:t> </a:t>
            </a:r>
            <a:r>
              <a:rPr lang="hu-HU" sz="2400" dirty="0" err="1"/>
              <a:t>gefärbt</a:t>
            </a:r>
            <a:r>
              <a:rPr lang="hu-HU" sz="2400" dirty="0"/>
              <a:t>, </a:t>
            </a:r>
            <a:r>
              <a:rPr lang="hu-HU" sz="2400" dirty="0" err="1"/>
              <a:t>Nervenzellfortsätze</a:t>
            </a:r>
            <a:r>
              <a:rPr lang="hu-HU" sz="2400" dirty="0"/>
              <a:t>: </a:t>
            </a:r>
            <a:r>
              <a:rPr lang="hu-HU" sz="2400" b="1" dirty="0" err="1"/>
              <a:t>hellrosa</a:t>
            </a:r>
            <a:r>
              <a:rPr lang="hu-HU" sz="2400" dirty="0"/>
              <a:t> (</a:t>
            </a:r>
            <a:r>
              <a:rPr lang="hu-HU" sz="2400" dirty="0" err="1"/>
              <a:t>eosinophyl</a:t>
            </a:r>
            <a:r>
              <a:rPr lang="hu-HU" sz="2400" dirty="0"/>
              <a:t>): </a:t>
            </a:r>
            <a:r>
              <a:rPr lang="hu-HU" sz="2400" dirty="0" err="1"/>
              <a:t>insgesamt</a:t>
            </a:r>
            <a:r>
              <a:rPr lang="hu-HU" sz="2400" dirty="0"/>
              <a:t> </a:t>
            </a:r>
            <a:r>
              <a:rPr lang="hu-HU" sz="2400" b="1" dirty="0" err="1"/>
              <a:t>schwach</a:t>
            </a:r>
            <a:r>
              <a:rPr lang="hu-HU" sz="2400" dirty="0"/>
              <a:t> </a:t>
            </a:r>
            <a:r>
              <a:rPr lang="hu-HU" sz="2400" dirty="0" err="1"/>
              <a:t>gefärbt</a:t>
            </a:r>
            <a:r>
              <a:rPr lang="hu-HU" sz="2400" dirty="0"/>
              <a:t/>
            </a:r>
            <a:br>
              <a:rPr lang="hu-HU" sz="2400" dirty="0"/>
            </a:br>
            <a:r>
              <a:rPr lang="hu-HU" sz="2400" b="1" dirty="0" err="1">
                <a:solidFill>
                  <a:srgbClr val="C00000"/>
                </a:solidFill>
              </a:rPr>
              <a:t>Gliazellen</a:t>
            </a:r>
            <a:r>
              <a:rPr lang="hu-HU" sz="2400" dirty="0"/>
              <a:t>: </a:t>
            </a:r>
            <a:r>
              <a:rPr lang="hu-HU" sz="2400" dirty="0" err="1"/>
              <a:t>meist</a:t>
            </a:r>
            <a:r>
              <a:rPr lang="hu-HU" sz="2400" dirty="0"/>
              <a:t> </a:t>
            </a:r>
            <a:r>
              <a:rPr lang="hu-HU" sz="2400" b="1" dirty="0" err="1"/>
              <a:t>nur</a:t>
            </a:r>
            <a:r>
              <a:rPr lang="hu-HU" sz="2400" b="1" dirty="0"/>
              <a:t> </a:t>
            </a:r>
            <a:r>
              <a:rPr lang="hu-HU" sz="2400" b="1" dirty="0" err="1"/>
              <a:t>Zellkern</a:t>
            </a:r>
            <a:r>
              <a:rPr lang="hu-HU" sz="2400" b="1" dirty="0"/>
              <a:t> </a:t>
            </a:r>
            <a:r>
              <a:rPr lang="hu-HU" sz="2400" b="1" dirty="0" err="1"/>
              <a:t>sichtbar</a:t>
            </a:r>
            <a:r>
              <a:rPr lang="hu-HU" sz="2400" dirty="0"/>
              <a:t>, </a:t>
            </a:r>
          </a:p>
          <a:p>
            <a:r>
              <a:rPr lang="hu-HU" sz="2400" dirty="0" err="1"/>
              <a:t>Spezielle</a:t>
            </a:r>
            <a:r>
              <a:rPr lang="hu-HU" sz="2400" dirty="0"/>
              <a:t> </a:t>
            </a:r>
            <a:r>
              <a:rPr lang="hu-HU" sz="2400" dirty="0" err="1"/>
              <a:t>Färbungen</a:t>
            </a:r>
            <a:r>
              <a:rPr lang="hu-HU" sz="2400" dirty="0"/>
              <a:t>:</a:t>
            </a:r>
          </a:p>
          <a:p>
            <a:r>
              <a:rPr lang="hu-HU" sz="2400" b="1" dirty="0"/>
              <a:t>Für </a:t>
            </a:r>
            <a:r>
              <a:rPr lang="hu-HU" sz="2400" b="1" dirty="0" err="1"/>
              <a:t>Zellen</a:t>
            </a:r>
            <a:r>
              <a:rPr lang="hu-HU" sz="2400" dirty="0"/>
              <a:t>: </a:t>
            </a:r>
            <a:br>
              <a:rPr lang="hu-HU" sz="2400" dirty="0"/>
            </a:br>
            <a:r>
              <a:rPr lang="hu-HU" sz="2400" dirty="0" err="1"/>
              <a:t>Kresylviolett</a:t>
            </a:r>
            <a:r>
              <a:rPr lang="hu-HU" sz="2400" dirty="0"/>
              <a:t> </a:t>
            </a:r>
            <a:r>
              <a:rPr lang="hu-HU" sz="2400" dirty="0">
                <a:latin typeface="Arial"/>
                <a:cs typeface="Arial"/>
                <a:sym typeface="Wingdings 3"/>
              </a:rPr>
              <a:t>→ </a:t>
            </a:r>
            <a:r>
              <a:rPr lang="hu-HU" sz="2400" b="1" dirty="0">
                <a:cs typeface="Arial"/>
                <a:sym typeface="Wingdings 3"/>
              </a:rPr>
              <a:t>Nissl </a:t>
            </a:r>
            <a:r>
              <a:rPr lang="hu-HU" sz="2400" b="1" dirty="0" err="1">
                <a:cs typeface="Arial"/>
                <a:sym typeface="Wingdings 3"/>
              </a:rPr>
              <a:t>Färbung</a:t>
            </a:r>
            <a:r>
              <a:rPr lang="hu-HU" sz="2400" dirty="0">
                <a:cs typeface="Arial"/>
                <a:sym typeface="Wingdings 3"/>
              </a:rPr>
              <a:t/>
            </a:r>
            <a:br>
              <a:rPr lang="hu-HU" sz="2400" dirty="0">
                <a:cs typeface="Arial"/>
                <a:sym typeface="Wingdings 3"/>
              </a:rPr>
            </a:br>
            <a:r>
              <a:rPr lang="hu-HU" sz="2400" b="1" dirty="0" err="1">
                <a:cs typeface="Arial"/>
                <a:sym typeface="Wingdings 3"/>
              </a:rPr>
              <a:t>Imprägnation</a:t>
            </a:r>
            <a:r>
              <a:rPr lang="hu-HU" sz="2400" dirty="0">
                <a:cs typeface="Arial"/>
                <a:sym typeface="Wingdings 3"/>
              </a:rPr>
              <a:t> (mit </a:t>
            </a:r>
            <a:r>
              <a:rPr lang="hu-HU" sz="2400" dirty="0" err="1">
                <a:cs typeface="Arial"/>
                <a:sym typeface="Wingdings 3"/>
              </a:rPr>
              <a:t>Silber</a:t>
            </a:r>
            <a:r>
              <a:rPr lang="hu-HU" sz="2400" dirty="0">
                <a:cs typeface="Arial"/>
                <a:sym typeface="Wingdings 3"/>
              </a:rPr>
              <a:t> </a:t>
            </a:r>
            <a:r>
              <a:rPr lang="hu-HU" sz="2400" dirty="0" err="1">
                <a:cs typeface="Arial"/>
                <a:sym typeface="Wingdings 3"/>
              </a:rPr>
              <a:t>oder</a:t>
            </a:r>
            <a:r>
              <a:rPr lang="hu-HU" sz="2400" dirty="0">
                <a:cs typeface="Arial"/>
                <a:sym typeface="Wingdings 3"/>
              </a:rPr>
              <a:t> Gold)</a:t>
            </a:r>
            <a:r>
              <a:rPr lang="hu-HU" sz="2400" dirty="0"/>
              <a:t> </a:t>
            </a:r>
            <a:r>
              <a:rPr lang="hu-HU" sz="2400" dirty="0">
                <a:latin typeface="Arial"/>
                <a:cs typeface="Arial"/>
                <a:sym typeface="Wingdings 3"/>
              </a:rPr>
              <a:t>→ </a:t>
            </a:r>
            <a:r>
              <a:rPr lang="hu-HU" sz="2400" dirty="0" err="1">
                <a:cs typeface="Arial"/>
                <a:sym typeface="Wingdings 3"/>
              </a:rPr>
              <a:t>nach</a:t>
            </a:r>
            <a:r>
              <a:rPr lang="hu-HU" sz="2400" dirty="0">
                <a:cs typeface="Arial"/>
                <a:sym typeface="Wingdings 3"/>
              </a:rPr>
              <a:t> Cajal </a:t>
            </a:r>
            <a:r>
              <a:rPr lang="hu-HU" sz="2400" dirty="0" err="1">
                <a:cs typeface="Arial"/>
                <a:sym typeface="Wingdings 3"/>
              </a:rPr>
              <a:t>oder</a:t>
            </a:r>
            <a:r>
              <a:rPr lang="hu-HU" sz="2400" dirty="0">
                <a:cs typeface="Arial"/>
                <a:sym typeface="Wingdings 3"/>
              </a:rPr>
              <a:t> </a:t>
            </a:r>
            <a:r>
              <a:rPr lang="hu-HU" sz="2400" dirty="0" err="1">
                <a:cs typeface="Arial"/>
                <a:sym typeface="Wingdings 3"/>
              </a:rPr>
              <a:t>Bodian</a:t>
            </a:r>
            <a:endParaRPr lang="hu-HU" sz="2400" dirty="0">
              <a:cs typeface="Arial"/>
              <a:sym typeface="Wingdings 3"/>
            </a:endParaRPr>
          </a:p>
          <a:p>
            <a:r>
              <a:rPr lang="hu-HU" sz="2400" b="1" dirty="0">
                <a:cs typeface="Arial"/>
                <a:sym typeface="Wingdings 3"/>
              </a:rPr>
              <a:t>Für </a:t>
            </a:r>
            <a:r>
              <a:rPr lang="hu-HU" sz="2400" b="1" dirty="0" err="1">
                <a:cs typeface="Arial"/>
                <a:sym typeface="Wingdings 3"/>
              </a:rPr>
              <a:t>Nervenfasern</a:t>
            </a:r>
            <a:r>
              <a:rPr lang="hu-HU" sz="2400" dirty="0">
                <a:cs typeface="Arial"/>
                <a:sym typeface="Wingdings 3"/>
              </a:rPr>
              <a:t>: </a:t>
            </a:r>
            <a:br>
              <a:rPr lang="hu-HU" sz="2400" dirty="0">
                <a:cs typeface="Arial"/>
                <a:sym typeface="Wingdings 3"/>
              </a:rPr>
            </a:br>
            <a:r>
              <a:rPr lang="hu-HU" sz="2400" dirty="0" err="1">
                <a:cs typeface="Arial"/>
                <a:sym typeface="Wingdings 3"/>
              </a:rPr>
              <a:t>Imprägnation</a:t>
            </a:r>
            <a:r>
              <a:rPr lang="hu-HU" sz="2400" dirty="0">
                <a:cs typeface="Arial"/>
                <a:sym typeface="Wingdings 3"/>
              </a:rPr>
              <a:t/>
            </a:r>
            <a:br>
              <a:rPr lang="hu-HU" sz="2400" dirty="0">
                <a:cs typeface="Arial"/>
                <a:sym typeface="Wingdings 3"/>
              </a:rPr>
            </a:br>
            <a:r>
              <a:rPr lang="hu-HU" sz="2400" dirty="0" err="1">
                <a:cs typeface="Arial"/>
                <a:sym typeface="Wingdings 3"/>
              </a:rPr>
              <a:t>LuxolFastBlue</a:t>
            </a:r>
            <a:endParaRPr lang="hu-HU" sz="2400" dirty="0">
              <a:cs typeface="Arial"/>
              <a:sym typeface="Wingdings 3"/>
            </a:endParaRPr>
          </a:p>
          <a:p>
            <a:r>
              <a:rPr lang="hu-HU" sz="2400" dirty="0" err="1">
                <a:cs typeface="Arial"/>
                <a:sym typeface="Wingdings 3"/>
              </a:rPr>
              <a:t>Immunohistochemie</a:t>
            </a:r>
            <a:endParaRPr lang="de-DE" sz="24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err="1"/>
              <a:t>Nervenzellen</a:t>
            </a:r>
            <a:endParaRPr lang="de-DE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hu-HU" sz="2400" dirty="0" err="1"/>
              <a:t>Fortsatzreiche</a:t>
            </a:r>
            <a:r>
              <a:rPr lang="hu-HU" sz="2400" dirty="0"/>
              <a:t> </a:t>
            </a:r>
            <a:r>
              <a:rPr lang="hu-HU" sz="2400" dirty="0" err="1"/>
              <a:t>Zellen</a:t>
            </a:r>
            <a:endParaRPr lang="hu-HU" sz="2400" dirty="0"/>
          </a:p>
          <a:p>
            <a:r>
              <a:rPr lang="hu-HU" sz="2400" dirty="0" err="1"/>
              <a:t>Zelleib</a:t>
            </a:r>
            <a:r>
              <a:rPr lang="hu-HU" sz="2400" dirty="0"/>
              <a:t>: </a:t>
            </a:r>
            <a:r>
              <a:rPr lang="hu-HU" sz="2400" b="1" dirty="0"/>
              <a:t>Perikaryon</a:t>
            </a:r>
            <a:r>
              <a:rPr lang="hu-HU" sz="2400" dirty="0"/>
              <a:t> (Soma)</a:t>
            </a:r>
          </a:p>
          <a:p>
            <a:r>
              <a:rPr lang="hu-HU" sz="2400" b="1" dirty="0" err="1"/>
              <a:t>Zellkern</a:t>
            </a:r>
            <a:r>
              <a:rPr lang="hu-HU" sz="2400" dirty="0"/>
              <a:t>: </a:t>
            </a:r>
            <a:r>
              <a:rPr lang="hu-HU" sz="2400" dirty="0" err="1"/>
              <a:t>häufig</a:t>
            </a:r>
            <a:r>
              <a:rPr lang="hu-HU" sz="2400" dirty="0"/>
              <a:t> </a:t>
            </a:r>
            <a:r>
              <a:rPr lang="hu-HU" sz="2400" dirty="0" err="1"/>
              <a:t>groß</a:t>
            </a:r>
            <a:r>
              <a:rPr lang="hu-HU" sz="2400" dirty="0"/>
              <a:t>, </a:t>
            </a:r>
            <a:r>
              <a:rPr lang="hu-HU" sz="2400" dirty="0" err="1"/>
              <a:t>euchromatisch</a:t>
            </a:r>
            <a:r>
              <a:rPr lang="hu-HU" sz="2400" dirty="0"/>
              <a:t>, </a:t>
            </a:r>
            <a:r>
              <a:rPr lang="hu-HU" sz="2400" dirty="0" err="1"/>
              <a:t>sehr</a:t>
            </a:r>
            <a:r>
              <a:rPr lang="hu-HU" sz="2400" dirty="0"/>
              <a:t> </a:t>
            </a:r>
            <a:r>
              <a:rPr lang="hu-HU" sz="2400" dirty="0" err="1"/>
              <a:t>ausgeprägter</a:t>
            </a:r>
            <a:r>
              <a:rPr lang="hu-HU" sz="2400" dirty="0"/>
              <a:t> Nukleolus</a:t>
            </a:r>
          </a:p>
          <a:p>
            <a:r>
              <a:rPr lang="hu-HU" sz="2400" dirty="0" err="1"/>
              <a:t>Größe</a:t>
            </a:r>
            <a:r>
              <a:rPr lang="hu-HU" sz="2400" dirty="0"/>
              <a:t> des  </a:t>
            </a:r>
            <a:r>
              <a:rPr lang="hu-HU" sz="2400" dirty="0" err="1"/>
              <a:t>Perikaryons</a:t>
            </a:r>
            <a:r>
              <a:rPr lang="hu-HU" sz="2400" dirty="0"/>
              <a:t>: von 5-8 </a:t>
            </a:r>
            <a:r>
              <a:rPr lang="hu-HU" sz="2400" dirty="0">
                <a:latin typeface="Symbol" pitchFamily="18" charset="2"/>
              </a:rPr>
              <a:t>m</a:t>
            </a:r>
            <a:r>
              <a:rPr lang="hu-HU" sz="2400" dirty="0"/>
              <a:t>m (</a:t>
            </a:r>
            <a:r>
              <a:rPr lang="hu-HU" sz="2400" dirty="0" err="1"/>
              <a:t>kleine</a:t>
            </a:r>
            <a:r>
              <a:rPr lang="hu-HU" sz="2400" dirty="0"/>
              <a:t> </a:t>
            </a:r>
            <a:r>
              <a:rPr lang="hu-HU" sz="2400" dirty="0" err="1"/>
              <a:t>Nervenzelle</a:t>
            </a:r>
            <a:r>
              <a:rPr lang="hu-HU" sz="2400" dirty="0"/>
              <a:t>) </a:t>
            </a:r>
            <a:r>
              <a:rPr lang="hu-HU" sz="2400" dirty="0" err="1"/>
              <a:t>bis</a:t>
            </a:r>
            <a:r>
              <a:rPr lang="hu-HU" sz="2400" dirty="0"/>
              <a:t> 110 </a:t>
            </a:r>
            <a:r>
              <a:rPr lang="hu-HU" sz="2400" dirty="0">
                <a:latin typeface="Symbol" pitchFamily="18" charset="2"/>
              </a:rPr>
              <a:t>m</a:t>
            </a:r>
            <a:r>
              <a:rPr lang="hu-HU" sz="2400" dirty="0"/>
              <a:t>m (</a:t>
            </a:r>
            <a:r>
              <a:rPr lang="hu-HU" sz="2400" dirty="0" err="1"/>
              <a:t>Betz</a:t>
            </a:r>
            <a:r>
              <a:rPr lang="hu-HU" sz="2400" dirty="0"/>
              <a:t>”</a:t>
            </a:r>
            <a:r>
              <a:rPr lang="hu-HU" sz="2400" dirty="0" err="1"/>
              <a:t>sche</a:t>
            </a:r>
            <a:r>
              <a:rPr lang="hu-HU" sz="2400" dirty="0"/>
              <a:t> </a:t>
            </a:r>
            <a:r>
              <a:rPr lang="hu-HU" sz="2400" dirty="0" err="1"/>
              <a:t>Riesenzelle</a:t>
            </a:r>
            <a:r>
              <a:rPr lang="hu-HU" sz="2400" dirty="0"/>
              <a:t>)</a:t>
            </a:r>
            <a:endParaRPr lang="de-DE" sz="2400" dirty="0"/>
          </a:p>
          <a:p>
            <a:r>
              <a:rPr lang="hu-HU" sz="2400" dirty="0" err="1"/>
              <a:t>Fortsätze</a:t>
            </a:r>
            <a:r>
              <a:rPr lang="hu-HU" sz="2400" dirty="0"/>
              <a:t>: Dendriten und </a:t>
            </a:r>
            <a:r>
              <a:rPr lang="hu-HU" sz="2400" dirty="0" err="1"/>
              <a:t>ein</a:t>
            </a:r>
            <a:r>
              <a:rPr lang="hu-HU" sz="2400" dirty="0"/>
              <a:t> Axon</a:t>
            </a:r>
          </a:p>
          <a:p>
            <a:r>
              <a:rPr lang="hu-HU" sz="2400" b="1" dirty="0"/>
              <a:t>Dendriten</a:t>
            </a:r>
            <a:r>
              <a:rPr lang="hu-HU" sz="2400" dirty="0"/>
              <a:t>: in </a:t>
            </a:r>
            <a:r>
              <a:rPr lang="hu-HU" sz="2400" dirty="0" err="1"/>
              <a:t>meisten</a:t>
            </a:r>
            <a:r>
              <a:rPr lang="hu-HU" sz="2400" dirty="0"/>
              <a:t> </a:t>
            </a:r>
            <a:r>
              <a:rPr lang="hu-HU" sz="2400" dirty="0" err="1"/>
              <a:t>Fallen</a:t>
            </a:r>
            <a:r>
              <a:rPr lang="hu-HU" sz="2400" dirty="0"/>
              <a:t> </a:t>
            </a:r>
            <a:r>
              <a:rPr lang="hu-HU" sz="2400" dirty="0" err="1"/>
              <a:t>gibt</a:t>
            </a:r>
            <a:r>
              <a:rPr lang="hu-HU" sz="2400" dirty="0"/>
              <a:t> es </a:t>
            </a:r>
            <a:r>
              <a:rPr lang="hu-HU" sz="2400" dirty="0" err="1"/>
              <a:t>mehrere</a:t>
            </a:r>
            <a:r>
              <a:rPr lang="hu-HU" sz="2400" dirty="0"/>
              <a:t> (</a:t>
            </a:r>
            <a:r>
              <a:rPr lang="hu-HU" sz="2400" dirty="0" err="1"/>
              <a:t>Ausnahmen</a:t>
            </a:r>
            <a:r>
              <a:rPr lang="hu-HU" sz="2400" dirty="0"/>
              <a:t>: </a:t>
            </a:r>
            <a:r>
              <a:rPr lang="hu-HU" sz="2400" dirty="0" err="1"/>
              <a:t>bipolare</a:t>
            </a:r>
            <a:r>
              <a:rPr lang="hu-HU" sz="2400" dirty="0"/>
              <a:t> und </a:t>
            </a:r>
            <a:r>
              <a:rPr lang="hu-HU" sz="2400" dirty="0" err="1"/>
              <a:t>pseudounipolare</a:t>
            </a:r>
            <a:r>
              <a:rPr lang="hu-HU" sz="2400" dirty="0"/>
              <a:t> </a:t>
            </a:r>
            <a:r>
              <a:rPr lang="hu-HU" sz="2400" dirty="0" err="1"/>
              <a:t>Nervenzellen</a:t>
            </a:r>
            <a:r>
              <a:rPr lang="hu-HU" sz="2400" dirty="0"/>
              <a:t>)</a:t>
            </a:r>
          </a:p>
          <a:p>
            <a:r>
              <a:rPr lang="hu-HU" sz="2400" dirty="0"/>
              <a:t>Dendriten </a:t>
            </a:r>
            <a:r>
              <a:rPr lang="hu-HU" sz="2400" dirty="0" err="1"/>
              <a:t>verzweigen</a:t>
            </a:r>
            <a:r>
              <a:rPr lang="hu-HU" sz="2400" dirty="0"/>
              <a:t> </a:t>
            </a:r>
            <a:r>
              <a:rPr lang="hu-HU" sz="2400" dirty="0" err="1"/>
              <a:t>sich</a:t>
            </a:r>
            <a:r>
              <a:rPr lang="hu-HU" sz="2400" dirty="0"/>
              <a:t> </a:t>
            </a:r>
            <a:r>
              <a:rPr lang="hu-HU" sz="2400" dirty="0" err="1"/>
              <a:t>reichlich</a:t>
            </a:r>
            <a:endParaRPr lang="hu-HU" sz="2400" dirty="0"/>
          </a:p>
          <a:p>
            <a:r>
              <a:rPr lang="hu-HU" sz="2400" b="1" dirty="0"/>
              <a:t>Axon</a:t>
            </a:r>
            <a:r>
              <a:rPr lang="hu-HU" sz="2400" dirty="0"/>
              <a:t>: </a:t>
            </a:r>
            <a:r>
              <a:rPr lang="hu-HU" sz="2400" dirty="0" err="1"/>
              <a:t>ein</a:t>
            </a:r>
            <a:r>
              <a:rPr lang="hu-HU" sz="2400" dirty="0"/>
              <a:t> </a:t>
            </a:r>
            <a:r>
              <a:rPr lang="hu-HU" sz="2400" dirty="0" err="1"/>
              <a:t>Stück</a:t>
            </a:r>
            <a:r>
              <a:rPr lang="hu-HU" sz="2400" dirty="0"/>
              <a:t> (</a:t>
            </a:r>
            <a:r>
              <a:rPr lang="hu-HU" sz="2400" dirty="0" err="1"/>
              <a:t>kann</a:t>
            </a:r>
            <a:r>
              <a:rPr lang="hu-HU" sz="2400" dirty="0"/>
              <a:t> 1 </a:t>
            </a:r>
            <a:r>
              <a:rPr lang="hu-HU" sz="2400" dirty="0" err="1"/>
              <a:t>meter</a:t>
            </a:r>
            <a:r>
              <a:rPr lang="hu-HU" sz="2400" dirty="0"/>
              <a:t> </a:t>
            </a:r>
            <a:r>
              <a:rPr lang="hu-HU" sz="2400" dirty="0" err="1"/>
              <a:t>lang</a:t>
            </a:r>
            <a:r>
              <a:rPr lang="hu-HU" sz="2400" dirty="0"/>
              <a:t> </a:t>
            </a:r>
            <a:r>
              <a:rPr lang="hu-HU" sz="2400" dirty="0" err="1"/>
              <a:t>sein</a:t>
            </a:r>
            <a:r>
              <a:rPr lang="hu-HU" sz="2400" dirty="0"/>
              <a:t>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ím 6"/>
          <p:cNvSpPr>
            <a:spLocks noGrp="1"/>
          </p:cNvSpPr>
          <p:nvPr>
            <p:ph type="title"/>
          </p:nvPr>
        </p:nvSpPr>
        <p:spPr>
          <a:xfrm>
            <a:off x="539750" y="333375"/>
            <a:ext cx="8229600" cy="1143000"/>
          </a:xfrm>
        </p:spPr>
        <p:txBody>
          <a:bodyPr/>
          <a:lstStyle/>
          <a:p>
            <a:r>
              <a:rPr lang="hu-HU" dirty="0">
                <a:latin typeface="Arial" charset="0"/>
                <a:cs typeface="Arial" charset="0"/>
              </a:rPr>
              <a:t>Die </a:t>
            </a:r>
            <a:r>
              <a:rPr lang="hu-HU" dirty="0" err="1">
                <a:latin typeface="Arial" charset="0"/>
                <a:cs typeface="Arial" charset="0"/>
              </a:rPr>
              <a:t>Nervenzelle</a:t>
            </a:r>
            <a:endParaRPr lang="de-DE" dirty="0"/>
          </a:p>
        </p:txBody>
      </p:sp>
      <p:sp>
        <p:nvSpPr>
          <p:cNvPr id="22530" name="Tartalom helye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sz="2800" dirty="0" err="1"/>
              <a:t>bildet</a:t>
            </a:r>
            <a:r>
              <a:rPr lang="hu-HU" sz="2800" dirty="0"/>
              <a:t> und </a:t>
            </a:r>
            <a:r>
              <a:rPr lang="hu-HU" sz="2800" dirty="0" err="1"/>
              <a:t>leitet</a:t>
            </a:r>
            <a:r>
              <a:rPr lang="hu-HU" sz="2800" dirty="0"/>
              <a:t> </a:t>
            </a:r>
            <a:r>
              <a:rPr lang="hu-HU" sz="2800" dirty="0" err="1"/>
              <a:t>elektrische</a:t>
            </a:r>
            <a:r>
              <a:rPr lang="hu-HU" sz="2800" dirty="0"/>
              <a:t> </a:t>
            </a:r>
            <a:r>
              <a:rPr lang="hu-HU" sz="2800" dirty="0" err="1"/>
              <a:t>Impulse</a:t>
            </a:r>
            <a:r>
              <a:rPr lang="hu-HU" sz="2800" dirty="0"/>
              <a:t> (</a:t>
            </a:r>
            <a:r>
              <a:rPr lang="hu-HU" sz="2800" dirty="0" err="1"/>
              <a:t>postsynaptische</a:t>
            </a:r>
            <a:r>
              <a:rPr lang="hu-HU" sz="2800" dirty="0"/>
              <a:t> </a:t>
            </a:r>
            <a:r>
              <a:rPr lang="hu-HU" sz="2800" dirty="0" err="1"/>
              <a:t>Potenzialen</a:t>
            </a:r>
            <a:r>
              <a:rPr lang="hu-HU" sz="2800" dirty="0"/>
              <a:t>, </a:t>
            </a:r>
            <a:r>
              <a:rPr lang="hu-HU" sz="2800" dirty="0" err="1"/>
              <a:t>Aktionspotential</a:t>
            </a:r>
            <a:r>
              <a:rPr lang="hu-HU" sz="2800" dirty="0"/>
              <a:t>) </a:t>
            </a:r>
            <a:r>
              <a:rPr lang="hu-HU" sz="2800" dirty="0" err="1"/>
              <a:t>weiter</a:t>
            </a:r>
            <a:endParaRPr lang="hu-HU" sz="2800" dirty="0"/>
          </a:p>
          <a:p>
            <a:r>
              <a:rPr lang="hu-HU" sz="2800" dirty="0"/>
              <a:t>K</a:t>
            </a:r>
            <a:r>
              <a:rPr lang="hu-HU" sz="2800" baseline="30000" dirty="0"/>
              <a:t>+</a:t>
            </a:r>
            <a:r>
              <a:rPr lang="hu-HU" sz="2800" dirty="0"/>
              <a:t>, Na</a:t>
            </a:r>
            <a:r>
              <a:rPr lang="hu-HU" sz="2800" baseline="30000" dirty="0"/>
              <a:t>+</a:t>
            </a:r>
            <a:r>
              <a:rPr lang="hu-HU" sz="2800" dirty="0"/>
              <a:t>, Cl</a:t>
            </a:r>
            <a:r>
              <a:rPr lang="hu-HU" sz="2800" baseline="30000" dirty="0"/>
              <a:t>-</a:t>
            </a:r>
            <a:r>
              <a:rPr lang="hu-HU" sz="2800" dirty="0"/>
              <a:t>: </a:t>
            </a:r>
            <a:r>
              <a:rPr lang="hu-HU" sz="2800" dirty="0" err="1"/>
              <a:t>ungleiche</a:t>
            </a:r>
            <a:r>
              <a:rPr lang="hu-HU" sz="2800" dirty="0"/>
              <a:t> </a:t>
            </a:r>
            <a:r>
              <a:rPr lang="hu-HU" sz="2800" dirty="0" err="1"/>
              <a:t>Verteilung</a:t>
            </a:r>
            <a:r>
              <a:rPr lang="hu-HU" sz="2800" dirty="0"/>
              <a:t> </a:t>
            </a:r>
            <a:r>
              <a:rPr lang="hu-HU" sz="2800" dirty="0" err="1"/>
              <a:t>innerhalb</a:t>
            </a:r>
            <a:r>
              <a:rPr lang="hu-HU" sz="2800" dirty="0"/>
              <a:t> und </a:t>
            </a:r>
            <a:r>
              <a:rPr lang="hu-HU" sz="2800" dirty="0" err="1"/>
              <a:t>außerhalb</a:t>
            </a:r>
            <a:r>
              <a:rPr lang="hu-HU" sz="2800" dirty="0"/>
              <a:t> der </a:t>
            </a:r>
            <a:r>
              <a:rPr lang="hu-HU" sz="2800" dirty="0" err="1"/>
              <a:t>Nervenzelle</a:t>
            </a:r>
            <a:r>
              <a:rPr lang="hu-HU" sz="2800" dirty="0"/>
              <a:t> (</a:t>
            </a:r>
            <a:r>
              <a:rPr lang="hu-HU" sz="2800" dirty="0" err="1"/>
              <a:t>extrazellulär-intrazellulär</a:t>
            </a:r>
            <a:r>
              <a:rPr lang="hu-HU" sz="2800" dirty="0"/>
              <a:t>)</a:t>
            </a:r>
          </a:p>
          <a:p>
            <a:r>
              <a:rPr lang="hu-HU" sz="2800" dirty="0" err="1"/>
              <a:t>diese</a:t>
            </a:r>
            <a:r>
              <a:rPr lang="hu-HU" sz="2800" dirty="0"/>
              <a:t> </a:t>
            </a:r>
            <a:r>
              <a:rPr lang="hu-HU" sz="2800" dirty="0" err="1"/>
              <a:t>Verteilung</a:t>
            </a:r>
            <a:r>
              <a:rPr lang="hu-HU" sz="2800" dirty="0"/>
              <a:t> </a:t>
            </a:r>
            <a:r>
              <a:rPr lang="hu-HU" sz="2800" dirty="0" err="1"/>
              <a:t>kommt</a:t>
            </a:r>
            <a:r>
              <a:rPr lang="hu-HU" sz="2800" dirty="0"/>
              <a:t> </a:t>
            </a:r>
            <a:r>
              <a:rPr lang="hu-HU" sz="2800" dirty="0" err="1"/>
              <a:t>durch</a:t>
            </a:r>
            <a:r>
              <a:rPr lang="hu-HU" sz="2800" dirty="0"/>
              <a:t> die </a:t>
            </a:r>
            <a:r>
              <a:rPr lang="hu-HU" sz="2800" dirty="0" err="1"/>
              <a:t>Tätigkeit</a:t>
            </a:r>
            <a:r>
              <a:rPr lang="hu-HU" sz="2800" dirty="0"/>
              <a:t> der </a:t>
            </a:r>
            <a:r>
              <a:rPr lang="hu-HU" sz="2800" b="1" dirty="0"/>
              <a:t>Na-K </a:t>
            </a:r>
            <a:r>
              <a:rPr lang="hu-HU" sz="2800" b="1" dirty="0" err="1"/>
              <a:t>Pumpe</a:t>
            </a:r>
            <a:r>
              <a:rPr lang="hu-HU" sz="2800" dirty="0"/>
              <a:t> (und </a:t>
            </a:r>
            <a:r>
              <a:rPr lang="hu-HU" sz="2800" dirty="0" err="1"/>
              <a:t>einige</a:t>
            </a:r>
            <a:r>
              <a:rPr lang="hu-HU" sz="2800" dirty="0"/>
              <a:t> </a:t>
            </a:r>
            <a:r>
              <a:rPr lang="hu-HU" sz="2800" dirty="0" err="1"/>
              <a:t>Ionenkanälen</a:t>
            </a:r>
            <a:r>
              <a:rPr lang="hu-HU" sz="2800" dirty="0"/>
              <a:t>) </a:t>
            </a:r>
            <a:r>
              <a:rPr lang="hu-HU" sz="2800" dirty="0" err="1"/>
              <a:t>zustande</a:t>
            </a:r>
            <a:endParaRPr lang="hu-HU" sz="2800" dirty="0"/>
          </a:p>
          <a:p>
            <a:r>
              <a:rPr lang="hu-HU" sz="2800" dirty="0" err="1"/>
              <a:t>durch</a:t>
            </a:r>
            <a:r>
              <a:rPr lang="hu-HU" sz="2800" dirty="0"/>
              <a:t> </a:t>
            </a:r>
            <a:r>
              <a:rPr lang="hu-HU" sz="2800" dirty="0" err="1"/>
              <a:t>ungleiche</a:t>
            </a:r>
            <a:r>
              <a:rPr lang="hu-HU" sz="2800" dirty="0"/>
              <a:t> </a:t>
            </a:r>
            <a:r>
              <a:rPr lang="hu-HU" sz="2800" dirty="0" err="1"/>
              <a:t>Ionenverteilung</a:t>
            </a:r>
            <a:r>
              <a:rPr lang="hu-HU" sz="2800" dirty="0"/>
              <a:t> </a:t>
            </a:r>
            <a:r>
              <a:rPr lang="hu-HU" sz="2800" dirty="0" err="1"/>
              <a:t>entsteht</a:t>
            </a:r>
            <a:r>
              <a:rPr lang="hu-HU" sz="2800" dirty="0"/>
              <a:t> die </a:t>
            </a:r>
            <a:r>
              <a:rPr lang="hu-HU" sz="2800" b="1" dirty="0" err="1"/>
              <a:t>Ruhepotenzial</a:t>
            </a:r>
            <a:r>
              <a:rPr lang="hu-HU" sz="2800" dirty="0"/>
              <a:t> </a:t>
            </a:r>
            <a:r>
              <a:rPr lang="hu-HU" sz="2800" dirty="0" err="1"/>
              <a:t>entlang</a:t>
            </a:r>
            <a:r>
              <a:rPr lang="hu-HU" sz="2800" dirty="0"/>
              <a:t> der </a:t>
            </a:r>
            <a:r>
              <a:rPr lang="hu-HU" sz="2800" dirty="0" err="1"/>
              <a:t>beiden</a:t>
            </a:r>
            <a:r>
              <a:rPr lang="hu-HU" sz="2800" dirty="0"/>
              <a:t> </a:t>
            </a:r>
            <a:r>
              <a:rPr lang="hu-HU" sz="2800" dirty="0" err="1"/>
              <a:t>Seiten</a:t>
            </a:r>
            <a:r>
              <a:rPr lang="hu-HU" sz="2800" dirty="0"/>
              <a:t> </a:t>
            </a:r>
            <a:r>
              <a:rPr lang="hu-HU" sz="2800" dirty="0" err="1"/>
              <a:t>der</a:t>
            </a:r>
            <a:r>
              <a:rPr lang="hu-HU" sz="2800" dirty="0"/>
              <a:t> </a:t>
            </a:r>
            <a:r>
              <a:rPr lang="hu-HU" sz="2800" dirty="0" err="1"/>
              <a:t>Zellmembran</a:t>
            </a:r>
            <a:r>
              <a:rPr lang="hu-HU" sz="2800" dirty="0"/>
              <a:t>: es </a:t>
            </a:r>
            <a:r>
              <a:rPr lang="hu-HU" sz="2800" dirty="0" err="1"/>
              <a:t>ist</a:t>
            </a:r>
            <a:r>
              <a:rPr lang="hu-HU" sz="2800" dirty="0"/>
              <a:t> </a:t>
            </a:r>
            <a:r>
              <a:rPr lang="hu-HU" sz="2800" dirty="0" err="1"/>
              <a:t>durchschnittlich</a:t>
            </a:r>
            <a:r>
              <a:rPr lang="hu-HU" sz="2800" dirty="0"/>
              <a:t> -70 </a:t>
            </a:r>
            <a:r>
              <a:rPr lang="hu-HU" sz="2800" dirty="0" err="1"/>
              <a:t>mV</a:t>
            </a:r>
            <a:r>
              <a:rPr lang="hu-HU" sz="2800" dirty="0"/>
              <a:t>; </a:t>
            </a:r>
            <a:r>
              <a:rPr lang="hu-HU" sz="2800" dirty="0" err="1"/>
              <a:t>Zellinnere</a:t>
            </a:r>
            <a:r>
              <a:rPr lang="hu-HU" sz="2800" dirty="0"/>
              <a:t> </a:t>
            </a:r>
            <a:r>
              <a:rPr lang="hu-HU" sz="2800" dirty="0" err="1"/>
              <a:t>ist</a:t>
            </a:r>
            <a:r>
              <a:rPr lang="hu-HU" sz="2800" dirty="0"/>
              <a:t> </a:t>
            </a:r>
            <a:r>
              <a:rPr lang="hu-HU" sz="2800" dirty="0" err="1"/>
              <a:t>Negativ</a:t>
            </a:r>
            <a:endParaRPr lang="hu-HU" sz="2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1893</Words>
  <Application>Microsoft Office PowerPoint</Application>
  <PresentationFormat>Diavetítés a képernyőre (4:3 oldalarány)</PresentationFormat>
  <Paragraphs>274</Paragraphs>
  <Slides>64</Slides>
  <Notes>9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64</vt:i4>
      </vt:variant>
    </vt:vector>
  </HeadingPairs>
  <TitlesOfParts>
    <vt:vector size="72" baseType="lpstr">
      <vt:lpstr>Arial</vt:lpstr>
      <vt:lpstr>Calibri</vt:lpstr>
      <vt:lpstr>Segoe UI</vt:lpstr>
      <vt:lpstr>Symbol</vt:lpstr>
      <vt:lpstr>Times New Roman</vt:lpstr>
      <vt:lpstr>Wingdings 3</vt:lpstr>
      <vt:lpstr>Office-téma</vt:lpstr>
      <vt:lpstr>Image</vt:lpstr>
      <vt:lpstr>PowerPoint-bemutató</vt:lpstr>
      <vt:lpstr>Nervengewebe I.</vt:lpstr>
      <vt:lpstr>Nervengewebe II.</vt:lpstr>
      <vt:lpstr>Nervengewebe III.</vt:lpstr>
      <vt:lpstr>Nervengewebe IV.</vt:lpstr>
      <vt:lpstr>Nervengewebe V.</vt:lpstr>
      <vt:lpstr>Färbungen für Nervengewebe</vt:lpstr>
      <vt:lpstr>Nervenzellen</vt:lpstr>
      <vt:lpstr>Die Nervenzelle</vt:lpstr>
      <vt:lpstr>Die Nervenzelle</vt:lpstr>
      <vt:lpstr>PowerPoint-bemutató</vt:lpstr>
      <vt:lpstr>PowerPoint-bemutató</vt:lpstr>
      <vt:lpstr>Die Nervenzelle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Nervenzell-Typen nach Fortsätzen</vt:lpstr>
      <vt:lpstr>Nervenzell-Typen nach Gestalt</vt:lpstr>
      <vt:lpstr>PowerPoint-bemutató</vt:lpstr>
      <vt:lpstr>PowerPoint-bemutató</vt:lpstr>
      <vt:lpstr>PowerPoint-bemutató</vt:lpstr>
      <vt:lpstr>PowerPoint-bemutató</vt:lpstr>
      <vt:lpstr>Färbungen für Nervengewebe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Weiße Substanz</vt:lpstr>
      <vt:lpstr>PowerPoint-bemutató</vt:lpstr>
      <vt:lpstr>PowerPoint-bemutató</vt:lpstr>
      <vt:lpstr>PowerPoint-bemutató</vt:lpstr>
      <vt:lpstr>Synapsen</vt:lpstr>
      <vt:lpstr>Verbindungen der Nervenzellen</vt:lpstr>
      <vt:lpstr>Die Synapse</vt:lpstr>
      <vt:lpstr>Synapsentypen nach den Partnerzellen</vt:lpstr>
      <vt:lpstr>PowerPoint-bemutató</vt:lpstr>
      <vt:lpstr>Synapsentypen (interneuronaler Synapsen) nach der Kontaktregion</vt:lpstr>
      <vt:lpstr>Synapsen I.</vt:lpstr>
      <vt:lpstr>Vergleich der elektrischen und chemischen Synapsen</vt:lpstr>
      <vt:lpstr>PowerPoint-bemutató</vt:lpstr>
      <vt:lpstr>PowerPoint-bemutató</vt:lpstr>
      <vt:lpstr>Synapsen II.</vt:lpstr>
      <vt:lpstr>Synapsen III.</vt:lpstr>
      <vt:lpstr>Synapsentypen</vt:lpstr>
      <vt:lpstr>Synaptische Vesikeln</vt:lpstr>
      <vt:lpstr>Synapsentypen nach elektronmikroskopischer Morphologie</vt:lpstr>
      <vt:lpstr>PowerPoint-bemutató</vt:lpstr>
      <vt:lpstr>PowerPoint-bemutató</vt:lpstr>
      <vt:lpstr>PowerPoint-bemutató</vt:lpstr>
      <vt:lpstr>Neurotransmittern I.</vt:lpstr>
      <vt:lpstr>Neurotransmittern II.</vt:lpstr>
      <vt:lpstr>PowerPoint-bemutató</vt:lpstr>
      <vt:lpstr>Quellen</vt:lpstr>
    </vt:vector>
  </TitlesOfParts>
  <Company>S E Humánmorfológiai Intézet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Quergestreifte Muskelfaser</dc:title>
  <dc:creator>Dr. Magyar Attila</dc:creator>
  <cp:lastModifiedBy>Dr. Magyar Attila</cp:lastModifiedBy>
  <cp:revision>65</cp:revision>
  <dcterms:created xsi:type="dcterms:W3CDTF">2013-10-18T04:35:09Z</dcterms:created>
  <dcterms:modified xsi:type="dcterms:W3CDTF">2017-11-13T07:10:08Z</dcterms:modified>
</cp:coreProperties>
</file>