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0" r:id="rId6"/>
    <p:sldId id="284" r:id="rId7"/>
    <p:sldId id="261" r:id="rId8"/>
    <p:sldId id="309" r:id="rId9"/>
    <p:sldId id="308" r:id="rId10"/>
    <p:sldId id="320" r:id="rId11"/>
    <p:sldId id="307" r:id="rId12"/>
    <p:sldId id="314" r:id="rId13"/>
    <p:sldId id="310" r:id="rId14"/>
    <p:sldId id="311" r:id="rId15"/>
    <p:sldId id="312" r:id="rId16"/>
    <p:sldId id="313" r:id="rId17"/>
    <p:sldId id="286" r:id="rId18"/>
    <p:sldId id="304" r:id="rId19"/>
    <p:sldId id="305" r:id="rId20"/>
    <p:sldId id="263" r:id="rId21"/>
    <p:sldId id="299" r:id="rId22"/>
    <p:sldId id="300" r:id="rId23"/>
    <p:sldId id="301" r:id="rId24"/>
    <p:sldId id="302" r:id="rId25"/>
    <p:sldId id="303" r:id="rId26"/>
    <p:sldId id="306" r:id="rId27"/>
    <p:sldId id="257" r:id="rId28"/>
    <p:sldId id="315" r:id="rId29"/>
    <p:sldId id="316" r:id="rId30"/>
    <p:sldId id="317" r:id="rId31"/>
    <p:sldId id="318" r:id="rId32"/>
    <p:sldId id="319" r:id="rId33"/>
    <p:sldId id="266" r:id="rId34"/>
    <p:sldId id="267" r:id="rId35"/>
    <p:sldId id="268" r:id="rId36"/>
    <p:sldId id="321" r:id="rId37"/>
    <p:sldId id="269" r:id="rId38"/>
    <p:sldId id="322" r:id="rId39"/>
    <p:sldId id="323" r:id="rId40"/>
    <p:sldId id="324" r:id="rId41"/>
    <p:sldId id="339" r:id="rId42"/>
    <p:sldId id="340" r:id="rId43"/>
    <p:sldId id="345" r:id="rId44"/>
    <p:sldId id="342" r:id="rId45"/>
    <p:sldId id="357" r:id="rId46"/>
    <p:sldId id="358" r:id="rId47"/>
    <p:sldId id="349" r:id="rId48"/>
    <p:sldId id="352" r:id="rId49"/>
    <p:sldId id="350" r:id="rId50"/>
    <p:sldId id="351" r:id="rId51"/>
    <p:sldId id="353" r:id="rId52"/>
    <p:sldId id="326" r:id="rId53"/>
    <p:sldId id="346" r:id="rId54"/>
    <p:sldId id="325" r:id="rId55"/>
    <p:sldId id="343" r:id="rId56"/>
    <p:sldId id="344" r:id="rId57"/>
    <p:sldId id="327" r:id="rId58"/>
    <p:sldId id="347" r:id="rId59"/>
    <p:sldId id="329" r:id="rId60"/>
    <p:sldId id="330" r:id="rId61"/>
    <p:sldId id="348" r:id="rId62"/>
    <p:sldId id="354" r:id="rId63"/>
    <p:sldId id="355" r:id="rId64"/>
    <p:sldId id="356" r:id="rId65"/>
    <p:sldId id="359" r:id="rId66"/>
    <p:sldId id="360" r:id="rId67"/>
    <p:sldId id="331" r:id="rId68"/>
    <p:sldId id="363" r:id="rId69"/>
    <p:sldId id="362" r:id="rId70"/>
    <p:sldId id="364" r:id="rId71"/>
    <p:sldId id="365" r:id="rId72"/>
    <p:sldId id="295" r:id="rId73"/>
    <p:sldId id="297" r:id="rId74"/>
    <p:sldId id="298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280" autoAdjust="0"/>
  </p:normalViewPr>
  <p:slideViewPr>
    <p:cSldViewPr snapToGrid="0">
      <p:cViewPr varScale="1">
        <p:scale>
          <a:sx n="102" d="100"/>
          <a:sy n="102" d="100"/>
        </p:scale>
        <p:origin x="216" y="96"/>
      </p:cViewPr>
      <p:guideLst/>
    </p:cSldViewPr>
  </p:slideViewPr>
  <p:outlineViewPr>
    <p:cViewPr>
      <p:scale>
        <a:sx n="33" d="100"/>
        <a:sy n="33" d="100"/>
      </p:scale>
      <p:origin x="0" y="-12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31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9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83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84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50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95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30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71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08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4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00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4384D-2974-4704-BC3C-7B4E301AE8B0}" type="datetimeFigureOut">
              <a:rPr lang="de-DE" smtClean="0"/>
              <a:t>25.09.2017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29322-E863-4F7A-A190-457175674B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2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morfogenezis_new.bm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/>
              <a:t>Einleitung</a:t>
            </a:r>
            <a:r>
              <a:rPr lang="hu-HU" b="1" dirty="0"/>
              <a:t> in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Nervensystem</a:t>
            </a:r>
            <a:r>
              <a:rPr lang="hu-HU" b="1"/>
              <a:t/>
            </a:r>
            <a:br>
              <a:rPr lang="hu-HU" b="1"/>
            </a:br>
            <a:r>
              <a:rPr lang="hu-HU" b="1"/>
              <a:t>1.</a:t>
            </a:r>
            <a:endParaRPr lang="de-DE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660136" y="5513134"/>
            <a:ext cx="3081528" cy="1097978"/>
          </a:xfrm>
        </p:spPr>
        <p:txBody>
          <a:bodyPr/>
          <a:lstStyle/>
          <a:p>
            <a:r>
              <a:rPr lang="hu-HU" dirty="0"/>
              <a:t>Attila Magyar</a:t>
            </a:r>
          </a:p>
          <a:p>
            <a:r>
              <a:rPr lang="hu-HU" dirty="0"/>
              <a:t>13.19.2017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82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des </a:t>
            </a:r>
            <a:r>
              <a:rPr lang="hu-HU" dirty="0" err="1"/>
              <a:t>Rückenmarks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40-45 cm Länge</a:t>
            </a:r>
          </a:p>
          <a:p>
            <a:r>
              <a:rPr lang="de-DE" dirty="0" smtClean="0"/>
              <a:t>30 g Gewicht (2% des Gehirns)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048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5976664" cy="679924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50966" y="886264"/>
            <a:ext cx="16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Schimpanse</a:t>
            </a:r>
            <a:endParaRPr lang="de-DE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5908430" y="1069145"/>
            <a:ext cx="90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6850965" y="2937958"/>
            <a:ext cx="213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Menschliche Vorfahrer </a:t>
            </a:r>
            <a:r>
              <a:rPr lang="hu-HU" dirty="0" smtClean="0"/>
              <a:t>(</a:t>
            </a:r>
            <a:r>
              <a:rPr lang="hu-HU" dirty="0" err="1"/>
              <a:t>Homininen</a:t>
            </a:r>
            <a:r>
              <a:rPr lang="hu-HU" dirty="0"/>
              <a:t>)</a:t>
            </a:r>
            <a:endParaRPr lang="de-DE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50966" y="4288301"/>
            <a:ext cx="16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Lucy</a:t>
            </a:r>
            <a:endParaRPr lang="de-DE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5908430" y="4498758"/>
            <a:ext cx="90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6850966" y="554365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Neanderthaler</a:t>
            </a:r>
            <a:r>
              <a:rPr lang="hu-HU" dirty="0"/>
              <a:t> !!!</a:t>
            </a:r>
            <a:endParaRPr lang="de-DE" dirty="0"/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5908430" y="5723068"/>
            <a:ext cx="900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5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906"/>
            <a:ext cx="6624736" cy="675924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84168" y="5157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A: </a:t>
            </a:r>
            <a:r>
              <a:rPr lang="hu-HU" dirty="0" err="1"/>
              <a:t>Australopithecus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84168" y="2429301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Größenveränderung des Gehirns während menschlicher Evolution</a:t>
            </a:r>
          </a:p>
          <a:p>
            <a:r>
              <a:rPr lang="de-DE" dirty="0" smtClean="0"/>
              <a:t>(Aufgrund Schädelausgüsse)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8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200800" cy="65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0"/>
            <a:ext cx="4848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2"/>
            <a:ext cx="7317904" cy="53545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72" y="5085184"/>
            <a:ext cx="3730527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1047750"/>
            <a:ext cx="5956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B6C5D-BCA5-41A4-A2D1-AAFC0BB1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/>
              <a:t>Aufteilung des ZNS</a:t>
            </a:r>
            <a:endParaRPr lang="de-DE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C60214-010A-4B8D-9109-79BACAA39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Entwicklungsgeschichtlich ist am besten verstehbar!</a:t>
            </a:r>
          </a:p>
          <a:p>
            <a:r>
              <a:rPr lang="de-DE" dirty="0" smtClean="0"/>
              <a:t>Beim Gehirn: die Aufteilung geht nach den Hirnbläschen (primären, sekundären)</a:t>
            </a:r>
          </a:p>
          <a:p>
            <a:r>
              <a:rPr lang="de-DE" dirty="0" smtClean="0"/>
              <a:t>Rückenmark ist in d</a:t>
            </a:r>
            <a:r>
              <a:rPr lang="hu-HU" dirty="0" smtClean="0"/>
              <a:t>.</a:t>
            </a:r>
            <a:r>
              <a:rPr lang="de-DE" dirty="0" err="1" smtClean="0"/>
              <a:t>iesem</a:t>
            </a:r>
            <a:r>
              <a:rPr lang="de-DE" dirty="0" smtClean="0"/>
              <a:t> Hinsicht einheitlich</a:t>
            </a:r>
            <a:r>
              <a:rPr lang="hu-HU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19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Gehirn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8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272209"/>
            <a:ext cx="7886700" cy="4904754"/>
          </a:xfrm>
        </p:spPr>
        <p:txBody>
          <a:bodyPr/>
          <a:lstStyle/>
          <a:p>
            <a:r>
              <a:rPr lang="de-DE" dirty="0" smtClean="0"/>
              <a:t>Gehirn: primäre Hirnbläschen sind: </a:t>
            </a:r>
            <a:r>
              <a:rPr lang="de-DE" dirty="0" err="1" smtClean="0"/>
              <a:t>Prosenecephalon</a:t>
            </a:r>
            <a:r>
              <a:rPr lang="de-DE" dirty="0" smtClean="0"/>
              <a:t>, Mesencephalon, </a:t>
            </a:r>
            <a:r>
              <a:rPr lang="de-DE" dirty="0" err="1" smtClean="0"/>
              <a:t>Rhombencephalon</a:t>
            </a:r>
            <a:endParaRPr lang="de-DE" dirty="0" smtClean="0"/>
          </a:p>
          <a:p>
            <a:r>
              <a:rPr lang="de-DE" dirty="0" smtClean="0"/>
              <a:t>Später werden aus </a:t>
            </a:r>
            <a:r>
              <a:rPr lang="de-DE" dirty="0" err="1" smtClean="0"/>
              <a:t>Prosencephalon</a:t>
            </a:r>
            <a:r>
              <a:rPr lang="de-DE" dirty="0" smtClean="0"/>
              <a:t>: </a:t>
            </a:r>
            <a:r>
              <a:rPr lang="de-DE" dirty="0" err="1" smtClean="0"/>
              <a:t>Telencephalon</a:t>
            </a:r>
            <a:r>
              <a:rPr lang="de-DE" dirty="0" smtClean="0"/>
              <a:t> (Endhirn) und </a:t>
            </a:r>
            <a:r>
              <a:rPr lang="de-DE" dirty="0" err="1" smtClean="0"/>
              <a:t>Dienecephalon</a:t>
            </a:r>
            <a:r>
              <a:rPr lang="de-DE" dirty="0" smtClean="0"/>
              <a:t> (Zwischenhirn);</a:t>
            </a:r>
          </a:p>
          <a:p>
            <a:r>
              <a:rPr lang="de-DE" dirty="0" smtClean="0"/>
              <a:t>Mesencephalon (Mittelhirn) wird nicht weiter geteilt;</a:t>
            </a:r>
          </a:p>
          <a:p>
            <a:r>
              <a:rPr lang="de-DE" dirty="0" err="1" smtClean="0"/>
              <a:t>Rhombencephalon</a:t>
            </a:r>
            <a:r>
              <a:rPr lang="de-DE" dirty="0" smtClean="0"/>
              <a:t> wird in Metencephalon (Brücke, Pons und Kleinhirn, Cerebellum) und </a:t>
            </a:r>
            <a:r>
              <a:rPr lang="de-DE" dirty="0" err="1" smtClean="0"/>
              <a:t>Myelencephalon</a:t>
            </a:r>
            <a:r>
              <a:rPr lang="de-DE" dirty="0" smtClean="0"/>
              <a:t> (</a:t>
            </a:r>
            <a:r>
              <a:rPr lang="de-DE" dirty="0" err="1" smtClean="0"/>
              <a:t>Medula</a:t>
            </a:r>
            <a:r>
              <a:rPr lang="de-DE" dirty="0" smtClean="0"/>
              <a:t> </a:t>
            </a:r>
            <a:r>
              <a:rPr lang="de-DE" dirty="0" err="1" smtClean="0"/>
              <a:t>oblongata</a:t>
            </a:r>
            <a:r>
              <a:rPr lang="de-DE" dirty="0" smtClean="0"/>
              <a:t>) aufgeteilt.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98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 err="1"/>
              <a:t>Nervensystem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 smtClean="0"/>
              <a:t>Besteht aus </a:t>
            </a:r>
          </a:p>
          <a:p>
            <a:pPr marL="0" indent="0">
              <a:buNone/>
            </a:pPr>
            <a:r>
              <a:rPr lang="de-DE" sz="2800" dirty="0" smtClean="0"/>
              <a:t>dem zentralen Nervensystem (</a:t>
            </a:r>
            <a:r>
              <a:rPr lang="de-DE" sz="2800" b="1" dirty="0" smtClean="0"/>
              <a:t>ZNS</a:t>
            </a:r>
            <a:r>
              <a:rPr lang="de-DE" sz="2800" dirty="0" smtClean="0"/>
              <a:t>) und </a:t>
            </a:r>
          </a:p>
          <a:p>
            <a:pPr marL="0" indent="0">
              <a:buNone/>
            </a:pPr>
            <a:r>
              <a:rPr lang="de-DE" dirty="0" smtClean="0"/>
              <a:t>de</a:t>
            </a:r>
            <a:r>
              <a:rPr lang="de-DE" sz="2800" dirty="0" smtClean="0"/>
              <a:t>m peripheren Nervensystem (</a:t>
            </a:r>
            <a:r>
              <a:rPr lang="de-DE" sz="2800" b="1" dirty="0" smtClean="0"/>
              <a:t>PNS</a:t>
            </a:r>
            <a:r>
              <a:rPr lang="de-DE" sz="2800" dirty="0" smtClean="0"/>
              <a:t>).</a:t>
            </a:r>
          </a:p>
          <a:p>
            <a:r>
              <a:rPr lang="de-DE" sz="2800" dirty="0" smtClean="0"/>
              <a:t>ZNS: </a:t>
            </a:r>
            <a:r>
              <a:rPr lang="de-DE" sz="2800" b="1" dirty="0" smtClean="0"/>
              <a:t>Gehirn (Encephalon)</a:t>
            </a:r>
            <a:r>
              <a:rPr lang="de-DE" sz="2800" dirty="0" smtClean="0"/>
              <a:t> und </a:t>
            </a:r>
            <a:r>
              <a:rPr lang="de-DE" sz="2800" b="1" dirty="0" err="1" smtClean="0"/>
              <a:t>Rücknemark</a:t>
            </a:r>
            <a:r>
              <a:rPr lang="de-DE" sz="2800" b="1" dirty="0" smtClean="0"/>
              <a:t> (Medulla </a:t>
            </a:r>
            <a:r>
              <a:rPr lang="de-DE" sz="2800" b="1" dirty="0" err="1" smtClean="0"/>
              <a:t>spinalis</a:t>
            </a:r>
            <a:r>
              <a:rPr lang="de-DE" sz="2800" b="1" dirty="0" smtClean="0"/>
              <a:t>)</a:t>
            </a:r>
          </a:p>
          <a:p>
            <a:r>
              <a:rPr lang="de-DE" sz="2800" dirty="0" smtClean="0"/>
              <a:t>PNS: </a:t>
            </a:r>
            <a:r>
              <a:rPr lang="de-DE" sz="2800" b="1" dirty="0" smtClean="0"/>
              <a:t>Nerven </a:t>
            </a:r>
            <a:r>
              <a:rPr lang="de-DE" sz="2800" dirty="0" smtClean="0"/>
              <a:t>(</a:t>
            </a:r>
            <a:r>
              <a:rPr lang="de-DE" sz="2800" b="1" dirty="0" smtClean="0"/>
              <a:t>Hirnnerven</a:t>
            </a:r>
            <a:r>
              <a:rPr lang="de-DE" sz="2800" dirty="0" smtClean="0"/>
              <a:t>: treten aus dem Gehirn   und </a:t>
            </a:r>
            <a:r>
              <a:rPr lang="de-DE" sz="2800" b="1" dirty="0" smtClean="0"/>
              <a:t>Spinalnerven</a:t>
            </a:r>
            <a:r>
              <a:rPr lang="de-DE" sz="2800" dirty="0" smtClean="0"/>
              <a:t> aus dem Rückenmark aus) und </a:t>
            </a:r>
            <a:r>
              <a:rPr lang="de-DE" sz="2800" b="1" dirty="0" smtClean="0"/>
              <a:t>Ganglien</a:t>
            </a:r>
            <a:r>
              <a:rPr lang="de-DE" sz="2800" dirty="0" smtClean="0"/>
              <a:t> im Körper</a:t>
            </a:r>
          </a:p>
          <a:p>
            <a:pPr>
              <a:buNone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851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4" y="172278"/>
            <a:ext cx="6095404" cy="642141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1AF8744-4660-4DC5-9DCC-BB6475623BBD}"/>
              </a:ext>
            </a:extLst>
          </p:cNvPr>
          <p:cNvSpPr txBox="1"/>
          <p:nvPr/>
        </p:nvSpPr>
        <p:spPr>
          <a:xfrm>
            <a:off x="6400800" y="668740"/>
            <a:ext cx="26239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Aufteilung des Gehirns</a:t>
            </a:r>
          </a:p>
          <a:p>
            <a:r>
              <a:rPr lang="de-DE" dirty="0" smtClean="0"/>
              <a:t>(die folgt die Entwicklung):</a:t>
            </a:r>
          </a:p>
          <a:p>
            <a:endParaRPr lang="de-DE" dirty="0" smtClean="0"/>
          </a:p>
          <a:p>
            <a:r>
              <a:rPr lang="de-DE" b="1" dirty="0" smtClean="0"/>
              <a:t>-Cerebrum, Großhirn</a:t>
            </a:r>
          </a:p>
          <a:p>
            <a:endParaRPr lang="de-DE" b="1" dirty="0" smtClean="0"/>
          </a:p>
          <a:p>
            <a:r>
              <a:rPr lang="de-DE" b="1" dirty="0" smtClean="0"/>
              <a:t>-</a:t>
            </a:r>
            <a:r>
              <a:rPr lang="de-DE" b="1" dirty="0" err="1" smtClean="0"/>
              <a:t>Diencephalon</a:t>
            </a:r>
            <a:r>
              <a:rPr lang="de-DE" b="1" dirty="0" smtClean="0"/>
              <a:t>, Zwischenhirn</a:t>
            </a:r>
          </a:p>
          <a:p>
            <a:endParaRPr lang="de-DE" b="1" dirty="0" smtClean="0"/>
          </a:p>
          <a:p>
            <a:r>
              <a:rPr lang="de-DE" b="1" dirty="0" smtClean="0"/>
              <a:t>-Mittelhirn, Mesencephalon,</a:t>
            </a:r>
          </a:p>
          <a:p>
            <a:r>
              <a:rPr lang="de-DE" b="1" dirty="0" smtClean="0"/>
              <a:t>-Pons, Brücke</a:t>
            </a:r>
          </a:p>
          <a:p>
            <a:endParaRPr lang="de-DE" b="1" dirty="0" smtClean="0"/>
          </a:p>
          <a:p>
            <a:r>
              <a:rPr lang="de-DE" b="1" dirty="0" smtClean="0"/>
              <a:t>-Cerebellum, Kleinhirn</a:t>
            </a:r>
          </a:p>
          <a:p>
            <a:endParaRPr lang="de-DE" b="1" dirty="0" smtClean="0"/>
          </a:p>
          <a:p>
            <a:r>
              <a:rPr lang="de-DE" b="1" dirty="0" smtClean="0"/>
              <a:t>-Medulla </a:t>
            </a:r>
            <a:r>
              <a:rPr lang="de-DE" b="1" dirty="0" err="1" smtClean="0"/>
              <a:t>oblongata</a:t>
            </a:r>
            <a:r>
              <a:rPr lang="de-DE" b="1" dirty="0" smtClean="0"/>
              <a:t>, verlängertes Mark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0243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Sobotta_Band_3\Kapitel_12\mit_Beschriftung\chp12_fi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3888432" cy="6291003"/>
          </a:xfrm>
          <a:prstGeom prst="rect">
            <a:avLst/>
          </a:prstGeom>
          <a:noFill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24C89FC-2CD7-47F5-8493-9514ED6BE6B5}"/>
              </a:ext>
            </a:extLst>
          </p:cNvPr>
          <p:cNvSpPr txBox="1"/>
          <p:nvPr/>
        </p:nvSpPr>
        <p:spPr>
          <a:xfrm>
            <a:off x="5292080" y="62068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Primäre Hirnbläschen am </a:t>
            </a:r>
            <a:r>
              <a:rPr lang="de-DE" dirty="0" err="1" smtClean="0"/>
              <a:t>rostralen</a:t>
            </a:r>
            <a:r>
              <a:rPr lang="de-DE" dirty="0" smtClean="0"/>
              <a:t> Ende des Neuralrohrs</a:t>
            </a:r>
          </a:p>
          <a:p>
            <a:r>
              <a:rPr lang="de-DE" dirty="0" smtClean="0"/>
              <a:t>(schematische Dorsalansicht)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2644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Sobotta_Band_3\Kapitel_12\mit_Beschriftung\chp12_fig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0988"/>
            <a:ext cx="6192687" cy="6354438"/>
          </a:xfrm>
          <a:prstGeom prst="rect">
            <a:avLst/>
          </a:prstGeom>
          <a:noFill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6A8EC0E-F9D3-4102-B297-D3BD6C2020B1}"/>
              </a:ext>
            </a:extLst>
          </p:cNvPr>
          <p:cNvSpPr txBox="1"/>
          <p:nvPr/>
        </p:nvSpPr>
        <p:spPr>
          <a:xfrm>
            <a:off x="3275856" y="62068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Primäre</a:t>
            </a:r>
            <a:r>
              <a:rPr lang="hu-HU" dirty="0"/>
              <a:t> </a:t>
            </a:r>
            <a:r>
              <a:rPr lang="hu-HU" dirty="0" err="1"/>
              <a:t>Hirnbläschen</a:t>
            </a:r>
            <a:r>
              <a:rPr lang="hu-HU" dirty="0"/>
              <a:t> am </a:t>
            </a:r>
            <a:r>
              <a:rPr lang="hu-HU" dirty="0" err="1"/>
              <a:t>rostralen</a:t>
            </a:r>
            <a:r>
              <a:rPr lang="hu-HU" dirty="0"/>
              <a:t> </a:t>
            </a:r>
            <a:r>
              <a:rPr lang="hu-HU" dirty="0" err="1"/>
              <a:t>Ende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Neuralrohrs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schematische</a:t>
            </a:r>
            <a:r>
              <a:rPr lang="hu-HU" dirty="0"/>
              <a:t> </a:t>
            </a:r>
            <a:r>
              <a:rPr lang="hu-HU" dirty="0" err="1"/>
              <a:t>Seitensicht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2418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Sobotta_Band_3\Kapitel_12\mit_Beschriftung\chp12_fi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25950"/>
            <a:ext cx="6408712" cy="6275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9029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Sobotta_Band_3\Kapitel_12\mit_Beschriftung\chp12_fi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61457"/>
            <a:ext cx="8928992" cy="6333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547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ktatás\neurodevelopment\morfogenezis_new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111250"/>
            <a:ext cx="720248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82600" y="1295400"/>
            <a:ext cx="1409700" cy="4953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Primäre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55800" y="762000"/>
            <a:ext cx="2082800" cy="3556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Sekundäre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Hirnbläschen</a:t>
            </a:r>
            <a:endParaRPr lang="hu-HU" altLang="hu-HU" sz="1200" b="1" dirty="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6300" y="876300"/>
            <a:ext cx="1028700" cy="4191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FFFC00"/>
                </a:solidFill>
              </a:rPr>
              <a:t>Hirnventrikel</a:t>
            </a:r>
            <a:endParaRPr lang="hu-HU" altLang="hu-HU" sz="1200" b="1" dirty="0">
              <a:solidFill>
                <a:srgbClr val="FFFC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41300" y="2171700"/>
            <a:ext cx="1016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Vorderhirn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Prosen-cephalon</a:t>
            </a:r>
            <a:endParaRPr lang="hu-HU" altLang="hu-HU" sz="1200" b="1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90500" y="2997200"/>
            <a:ext cx="110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Mittelhirn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Mesen-cephalon</a:t>
            </a:r>
            <a:endParaRPr lang="hu-HU" altLang="hu-HU" sz="1200" b="1" dirty="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7800" y="3924300"/>
            <a:ext cx="1117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Nachhirn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Rhomben-cephalon</a:t>
            </a:r>
            <a:endParaRPr lang="hu-HU" altLang="hu-HU" sz="1200" b="1" dirty="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28600" y="5397500"/>
            <a:ext cx="1104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816100" y="1612900"/>
            <a:ext cx="12700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Telencephalon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/>
              <a:t>(</a:t>
            </a:r>
            <a:r>
              <a:rPr lang="hu-HU" altLang="hu-HU" sz="1200" b="1" dirty="0" err="1"/>
              <a:t>Hämisphärien</a:t>
            </a:r>
            <a:r>
              <a:rPr lang="hu-HU" altLang="hu-HU" sz="1200" b="1" dirty="0"/>
              <a:t>)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917700" y="3009900"/>
            <a:ext cx="1498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Mesencephalon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Mittelhirn</a:t>
            </a:r>
            <a:endParaRPr lang="hu-HU" altLang="hu-HU" sz="1200" b="1" dirty="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97100" y="2171700"/>
            <a:ext cx="1282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Diencephalon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zB</a:t>
            </a:r>
            <a:r>
              <a:rPr lang="hu-HU" altLang="hu-HU" sz="1200" b="1" dirty="0"/>
              <a:t>. </a:t>
            </a:r>
            <a:r>
              <a:rPr lang="hu-HU" altLang="hu-HU" sz="1200" b="1" dirty="0" err="1"/>
              <a:t>Thalamus</a:t>
            </a:r>
            <a:r>
              <a:rPr lang="hu-HU" altLang="hu-HU" sz="1200" b="1" dirty="0"/>
              <a:t>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866900" y="3670300"/>
            <a:ext cx="1511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Metencephalon</a:t>
            </a:r>
            <a:r>
              <a:rPr lang="hu-HU" altLang="hu-HU" sz="1200" b="1" dirty="0"/>
              <a:t> (</a:t>
            </a:r>
            <a:r>
              <a:rPr lang="hu-HU" altLang="hu-HU" sz="1200" b="1" dirty="0" err="1"/>
              <a:t>Pons</a:t>
            </a:r>
            <a:r>
              <a:rPr lang="hu-HU" altLang="hu-HU" sz="1200" b="1" dirty="0"/>
              <a:t>, </a:t>
            </a:r>
            <a:r>
              <a:rPr lang="hu-HU" altLang="hu-HU" sz="1200" b="1" dirty="0" err="1"/>
              <a:t>Cerebellum</a:t>
            </a:r>
            <a:r>
              <a:rPr lang="hu-HU" altLang="hu-HU" sz="1200" b="1" dirty="0"/>
              <a:t>)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930400" y="4292600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Myelencephalon</a:t>
            </a:r>
            <a:endParaRPr lang="hu-HU" altLang="hu-HU" sz="1200" b="1" i="1" dirty="0">
              <a:solidFill>
                <a:srgbClr val="990099"/>
              </a:solidFill>
            </a:endParaRPr>
          </a:p>
          <a:p>
            <a:pPr algn="ctr" eaLnBrk="0" hangingPunct="0"/>
            <a:r>
              <a:rPr lang="hu-HU" altLang="hu-HU" sz="1200" b="1" dirty="0"/>
              <a:t>(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oblongata</a:t>
            </a:r>
            <a:r>
              <a:rPr lang="hu-HU" altLang="hu-HU" sz="1200" b="1" dirty="0"/>
              <a:t>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235200" y="5562600"/>
            <a:ext cx="1181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i="1" dirty="0" err="1">
                <a:solidFill>
                  <a:srgbClr val="990099"/>
                </a:solidFill>
              </a:rPr>
              <a:t>Rückenmark</a:t>
            </a:r>
            <a:r>
              <a:rPr lang="hu-HU" altLang="hu-HU" sz="1200" b="1" i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/>
              <a:t>Medulla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spinalis</a:t>
            </a:r>
            <a:endParaRPr lang="hu-HU" altLang="hu-HU" sz="1200" b="1" dirty="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711700" y="1536700"/>
            <a:ext cx="1155700" cy="317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Seitenventrikel</a:t>
            </a:r>
            <a:endParaRPr lang="hu-HU" altLang="hu-HU" sz="1200" dirty="0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330700" y="2235200"/>
            <a:ext cx="1155700" cy="355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III.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406900" y="2933700"/>
            <a:ext cx="1016000" cy="4699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Aqueductus</a:t>
            </a:r>
            <a:r>
              <a:rPr lang="hu-HU" altLang="hu-HU" sz="1200" dirty="0"/>
              <a:t> </a:t>
            </a:r>
            <a:r>
              <a:rPr lang="hu-HU" altLang="hu-HU" sz="1200" dirty="0" err="1"/>
              <a:t>cerebri</a:t>
            </a:r>
            <a:endParaRPr lang="hu-HU" altLang="hu-HU" sz="12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495800" y="4368800"/>
            <a:ext cx="9525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/>
              <a:t>IV. </a:t>
            </a:r>
            <a:r>
              <a:rPr lang="hu-HU" altLang="hu-HU" sz="1200" dirty="0" err="1"/>
              <a:t>Ventrikel</a:t>
            </a:r>
            <a:endParaRPr lang="hu-HU" altLang="hu-HU" sz="1200" dirty="0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279900" y="5689600"/>
            <a:ext cx="914400" cy="48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dirty="0" err="1"/>
              <a:t>Canalis</a:t>
            </a:r>
            <a:r>
              <a:rPr lang="hu-HU" altLang="hu-HU" sz="1200" dirty="0"/>
              <a:t> centralis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867400" y="955576"/>
            <a:ext cx="125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chemeClr val="accent2"/>
                </a:solidFill>
              </a:rPr>
              <a:t>Flexura</a:t>
            </a:r>
            <a:r>
              <a:rPr lang="hu-HU" altLang="hu-HU" sz="1200" b="1" dirty="0">
                <a:solidFill>
                  <a:schemeClr val="accent2"/>
                </a:solidFill>
              </a:rPr>
              <a:t> </a:t>
            </a:r>
            <a:r>
              <a:rPr lang="hu-HU" altLang="hu-HU" sz="1200" b="1" dirty="0" err="1">
                <a:solidFill>
                  <a:schemeClr val="accent2"/>
                </a:solidFill>
              </a:rPr>
              <a:t>mesencephalica</a:t>
            </a:r>
            <a:endParaRPr lang="hu-HU" altLang="hu-HU" sz="1200" b="1" dirty="0">
              <a:solidFill>
                <a:schemeClr val="accent2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912100" y="1905000"/>
            <a:ext cx="1028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375400" y="3022600"/>
            <a:ext cx="1435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6870700" y="952500"/>
            <a:ext cx="1447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Isthmus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rhombencephali</a:t>
            </a:r>
            <a:endParaRPr lang="hu-HU" altLang="hu-HU" sz="1200" b="1" dirty="0"/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6781800" y="36068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mesodiencephalicus</a:t>
            </a:r>
            <a:endParaRPr lang="hu-HU" altLang="hu-HU" sz="1200" b="1" dirty="0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054600" y="3606800"/>
            <a:ext cx="170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/>
              <a:t>Sulcus</a:t>
            </a:r>
            <a:r>
              <a:rPr lang="hu-HU" altLang="hu-HU" sz="1200" b="1" dirty="0"/>
              <a:t> </a:t>
            </a:r>
            <a:r>
              <a:rPr lang="hu-HU" altLang="hu-HU" sz="1200" b="1" dirty="0" err="1"/>
              <a:t>telodiencephalicus</a:t>
            </a:r>
            <a:endParaRPr lang="hu-HU" altLang="hu-HU" sz="1200" b="1" dirty="0"/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6146800" y="6286500"/>
            <a:ext cx="1397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800000"/>
                </a:solidFill>
              </a:rPr>
              <a:t>Flexura</a:t>
            </a:r>
            <a:r>
              <a:rPr lang="hu-HU" altLang="hu-HU" sz="1200" b="1" dirty="0">
                <a:solidFill>
                  <a:srgbClr val="800000"/>
                </a:solidFill>
              </a:rPr>
              <a:t> </a:t>
            </a:r>
            <a:r>
              <a:rPr lang="hu-HU" altLang="hu-HU" sz="1200" b="1" dirty="0" err="1">
                <a:solidFill>
                  <a:srgbClr val="800000"/>
                </a:solidFill>
              </a:rPr>
              <a:t>pontis</a:t>
            </a:r>
            <a:endParaRPr lang="hu-HU" altLang="hu-HU" sz="1200" b="1" dirty="0">
              <a:solidFill>
                <a:srgbClr val="800000"/>
              </a:solidFill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8051800" y="4826000"/>
            <a:ext cx="901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 dirty="0" err="1">
                <a:solidFill>
                  <a:srgbClr val="990099"/>
                </a:solidFill>
              </a:rPr>
              <a:t>Flexura</a:t>
            </a:r>
            <a:r>
              <a:rPr lang="hu-HU" altLang="hu-HU" sz="1200" b="1" dirty="0">
                <a:solidFill>
                  <a:srgbClr val="990099"/>
                </a:solidFill>
              </a:rPr>
              <a:t> </a:t>
            </a:r>
            <a:r>
              <a:rPr lang="hu-HU" altLang="hu-HU" sz="1200" b="1" dirty="0" err="1">
                <a:solidFill>
                  <a:srgbClr val="990099"/>
                </a:solidFill>
              </a:rPr>
              <a:t>cervicalis</a:t>
            </a:r>
            <a:endParaRPr lang="hu-HU" altLang="hu-HU" sz="1200" b="1" dirty="0">
              <a:solidFill>
                <a:srgbClr val="990099"/>
              </a:solidFill>
            </a:endParaRP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912100" y="41148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hu-HU" altLang="hu-HU" sz="1200" b="1">
                <a:solidFill>
                  <a:schemeClr val="accent2"/>
                </a:solidFill>
              </a:rPr>
              <a:t>flexura cephalica</a:t>
            </a:r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V="1">
            <a:off x="6896100" y="2743200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 flipH="1">
            <a:off x="6121400" y="1435100"/>
            <a:ext cx="1905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 flipH="1">
            <a:off x="7861300" y="2311400"/>
            <a:ext cx="215900" cy="17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H="1">
            <a:off x="6972300" y="4013200"/>
            <a:ext cx="698500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5905500" y="4025900"/>
            <a:ext cx="596900" cy="546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V="1">
            <a:off x="6819900" y="5956300"/>
            <a:ext cx="304800" cy="368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H="1">
            <a:off x="8013700" y="5295900"/>
            <a:ext cx="1778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>
            <a:off x="7645400" y="4457700"/>
            <a:ext cx="30480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6311900" y="1384300"/>
            <a:ext cx="1155700" cy="469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779912" y="228600"/>
            <a:ext cx="5173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Die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Entwicklung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der</a:t>
            </a:r>
            <a:r>
              <a:rPr lang="hu-HU" altLang="hu-HU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hu-HU" altLang="hu-HU" sz="2400" b="1" i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Hirnbläschen</a:t>
            </a:r>
            <a:endParaRPr lang="hu-HU" altLang="hu-HU" sz="2400" b="1" i="1" dirty="0">
              <a:solidFill>
                <a:srgbClr val="99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30400" y="6416286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Dorsalansicht</a:t>
            </a:r>
            <a:endParaRPr lang="hu-HU" b="1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7153148" y="6420350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Seitenansicht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63095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Richtungen</a:t>
            </a:r>
            <a:r>
              <a:rPr lang="hu-HU" dirty="0"/>
              <a:t> in </a:t>
            </a:r>
            <a:r>
              <a:rPr lang="hu-HU" dirty="0" err="1"/>
              <a:t>dem</a:t>
            </a:r>
            <a:r>
              <a:rPr lang="hu-HU" dirty="0"/>
              <a:t> ZNS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97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113993"/>
            <a:ext cx="7288696" cy="66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Anteile</a:t>
            </a:r>
            <a:r>
              <a:rPr lang="hu-HU" dirty="0"/>
              <a:t> des </a:t>
            </a:r>
            <a:r>
              <a:rPr lang="hu-HU" dirty="0" err="1"/>
              <a:t>Gehirns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031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3" y="172439"/>
            <a:ext cx="8816567" cy="54846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9433" y="5895833"/>
            <a:ext cx="813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Seitenansicht</a:t>
            </a:r>
            <a:r>
              <a:rPr lang="hu-HU" dirty="0"/>
              <a:t>: </a:t>
            </a:r>
            <a:r>
              <a:rPr lang="hu-HU" dirty="0" err="1"/>
              <a:t>Großhirn</a:t>
            </a:r>
            <a:r>
              <a:rPr lang="hu-HU" dirty="0"/>
              <a:t> (1-18); </a:t>
            </a:r>
            <a:r>
              <a:rPr lang="hu-HU" dirty="0" err="1"/>
              <a:t>Kleinhirn</a:t>
            </a:r>
            <a:r>
              <a:rPr lang="hu-HU" dirty="0"/>
              <a:t> (19,20) und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 (21)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62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129540"/>
            <a:ext cx="2909316" cy="65615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86" y="450441"/>
            <a:ext cx="5198650" cy="23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67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" y="177421"/>
            <a:ext cx="6928769" cy="48176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7" y="4217158"/>
            <a:ext cx="2324382" cy="256709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0251" y="5377218"/>
            <a:ext cx="593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Mediansagittalschnitt</a:t>
            </a:r>
            <a:r>
              <a:rPr lang="hu-HU" b="1" dirty="0"/>
              <a:t> des </a:t>
            </a:r>
            <a:r>
              <a:rPr lang="hu-HU" b="1" dirty="0" err="1"/>
              <a:t>Gehirns</a:t>
            </a:r>
            <a:endParaRPr lang="hu-HU" b="1" dirty="0"/>
          </a:p>
          <a:p>
            <a:r>
              <a:rPr lang="hu-HU" b="1" dirty="0"/>
              <a:t>mit </a:t>
            </a:r>
            <a:r>
              <a:rPr lang="hu-HU" b="1" dirty="0" err="1"/>
              <a:t>Cerebrum</a:t>
            </a:r>
            <a:r>
              <a:rPr lang="hu-HU" b="1" dirty="0"/>
              <a:t>, </a:t>
            </a:r>
            <a:r>
              <a:rPr lang="hu-HU" b="1" dirty="0" err="1"/>
              <a:t>Diencephalon</a:t>
            </a:r>
            <a:r>
              <a:rPr lang="hu-HU" b="1" dirty="0"/>
              <a:t>, </a:t>
            </a:r>
            <a:r>
              <a:rPr lang="hu-HU" b="1" dirty="0" err="1"/>
              <a:t>Hirnstamm</a:t>
            </a:r>
            <a:r>
              <a:rPr lang="hu-HU" b="1" dirty="0"/>
              <a:t> und </a:t>
            </a:r>
            <a:r>
              <a:rPr lang="hu-HU" b="1" dirty="0" err="1"/>
              <a:t>Kleinhirn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11173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0" y="118758"/>
            <a:ext cx="6894463" cy="57081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77672" y="6018663"/>
            <a:ext cx="765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Hirnbasis</a:t>
            </a:r>
            <a:r>
              <a:rPr lang="hu-HU" b="1" dirty="0"/>
              <a:t> mit </a:t>
            </a:r>
            <a:r>
              <a:rPr lang="hu-HU" b="1" dirty="0" err="1"/>
              <a:t>Hirnnerven</a:t>
            </a:r>
            <a:r>
              <a:rPr lang="hu-HU" b="1" dirty="0"/>
              <a:t> und </a:t>
            </a:r>
            <a:r>
              <a:rPr lang="hu-HU" b="1" dirty="0" err="1"/>
              <a:t>Hirnstamm</a:t>
            </a:r>
            <a:r>
              <a:rPr lang="hu-HU" b="1" dirty="0"/>
              <a:t>, </a:t>
            </a:r>
            <a:r>
              <a:rPr lang="hu-HU" b="1" dirty="0" err="1"/>
              <a:t>aber</a:t>
            </a:r>
            <a:r>
              <a:rPr lang="hu-HU" b="1" dirty="0"/>
              <a:t> </a:t>
            </a:r>
            <a:r>
              <a:rPr lang="hu-HU" b="1" dirty="0" err="1"/>
              <a:t>ohne</a:t>
            </a:r>
            <a:r>
              <a:rPr lang="hu-HU" b="1" dirty="0"/>
              <a:t> </a:t>
            </a:r>
            <a:r>
              <a:rPr lang="hu-HU" b="1" dirty="0" err="1"/>
              <a:t>Arterien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87822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3" y="114890"/>
            <a:ext cx="6081215" cy="652093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37278" y="723331"/>
            <a:ext cx="2047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Hirnbasis ohne Hirnstamm</a:t>
            </a:r>
          </a:p>
          <a:p>
            <a:r>
              <a:rPr lang="de-DE" dirty="0" smtClean="0"/>
              <a:t>Mesencephalon wurde durchgeschnitten</a:t>
            </a:r>
          </a:p>
          <a:p>
            <a:r>
              <a:rPr lang="de-DE" dirty="0" smtClean="0"/>
              <a:t>(so sieht man gut </a:t>
            </a:r>
            <a:r>
              <a:rPr lang="de-DE" dirty="0" err="1" smtClean="0"/>
              <a:t>zB</a:t>
            </a:r>
            <a:r>
              <a:rPr lang="de-DE" dirty="0" smtClean="0"/>
              <a:t>. </a:t>
            </a:r>
            <a:r>
              <a:rPr lang="de-DE" dirty="0" err="1" smtClean="0"/>
              <a:t>Gyrus</a:t>
            </a:r>
            <a:r>
              <a:rPr lang="de-DE" dirty="0" smtClean="0"/>
              <a:t> </a:t>
            </a:r>
            <a:r>
              <a:rPr lang="de-DE" dirty="0" err="1" smtClean="0"/>
              <a:t>parahippocampalis</a:t>
            </a:r>
            <a:r>
              <a:rPr lang="de-DE" dirty="0" smtClean="0"/>
              <a:t> und </a:t>
            </a:r>
            <a:r>
              <a:rPr lang="de-DE" dirty="0" err="1" smtClean="0"/>
              <a:t>Sulcus</a:t>
            </a:r>
            <a:r>
              <a:rPr lang="de-DE" dirty="0" smtClean="0"/>
              <a:t> </a:t>
            </a:r>
            <a:r>
              <a:rPr lang="de-DE" dirty="0" err="1" smtClean="0"/>
              <a:t>collateralis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18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5546"/>
            <a:ext cx="9144001" cy="47941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hellrosa</a:t>
            </a:r>
            <a:r>
              <a:rPr lang="hu-HU" dirty="0"/>
              <a:t> </a:t>
            </a:r>
            <a:r>
              <a:rPr lang="hu-HU" dirty="0" err="1" smtClean="0"/>
              <a:t>oder</a:t>
            </a:r>
            <a:r>
              <a:rPr lang="hu-HU" dirty="0" smtClean="0"/>
              <a:t> </a:t>
            </a:r>
            <a:r>
              <a:rPr lang="hu-HU" dirty="0" err="1"/>
              <a:t>orange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36104" y="172278"/>
            <a:ext cx="78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Repräsentative Frontalschnitt aus </a:t>
            </a:r>
            <a:r>
              <a:rPr lang="de-DE" b="1" dirty="0" err="1" smtClean="0"/>
              <a:t>Telencephalon</a:t>
            </a:r>
            <a:r>
              <a:rPr lang="de-DE" b="1" dirty="0" smtClean="0"/>
              <a:t> und </a:t>
            </a:r>
            <a:r>
              <a:rPr lang="de-DE" b="1" dirty="0" err="1" smtClean="0"/>
              <a:t>Diencephalon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62875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128"/>
            <a:ext cx="9144001" cy="465456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B39737C-C33B-4E9D-BF34-63AF6D56025E}"/>
              </a:ext>
            </a:extLst>
          </p:cNvPr>
          <p:cNvSpPr txBox="1"/>
          <p:nvPr/>
        </p:nvSpPr>
        <p:spPr>
          <a:xfrm>
            <a:off x="2797791" y="272955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Schnitt</a:t>
            </a:r>
            <a:r>
              <a:rPr lang="hu-HU" b="1" dirty="0"/>
              <a:t> </a:t>
            </a:r>
            <a:r>
              <a:rPr lang="hu-HU" b="1" dirty="0" err="1"/>
              <a:t>durch</a:t>
            </a:r>
            <a:r>
              <a:rPr lang="hu-HU" b="1" dirty="0"/>
              <a:t>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Mesencephalon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rosa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3129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265"/>
            <a:ext cx="9140105" cy="38107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F881431-5B81-4A61-A136-B7E94F145C42}"/>
              </a:ext>
            </a:extLst>
          </p:cNvPr>
          <p:cNvSpPr txBox="1"/>
          <p:nvPr/>
        </p:nvSpPr>
        <p:spPr>
          <a:xfrm>
            <a:off x="3672435" y="367819"/>
            <a:ext cx="29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Schnitt</a:t>
            </a:r>
            <a:r>
              <a:rPr lang="hu-HU" b="1" dirty="0"/>
              <a:t> </a:t>
            </a:r>
            <a:r>
              <a:rPr lang="hu-HU" b="1" dirty="0" err="1"/>
              <a:t>durch</a:t>
            </a:r>
            <a:r>
              <a:rPr lang="hu-HU" b="1" dirty="0"/>
              <a:t>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Kleinhirn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44752" y="5733288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Graue</a:t>
            </a:r>
            <a:r>
              <a:rPr lang="hu-HU" dirty="0" smtClean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blau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9366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2" y="130091"/>
            <a:ext cx="5664950" cy="653721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40379" y="577516"/>
            <a:ext cx="23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Rückenmark</a:t>
            </a:r>
            <a:r>
              <a:rPr lang="hu-HU" b="1" dirty="0"/>
              <a:t> mit </a:t>
            </a:r>
            <a:r>
              <a:rPr lang="hu-HU" b="1" dirty="0" err="1"/>
              <a:t>Rückenmarkshäuten</a:t>
            </a:r>
            <a:r>
              <a:rPr lang="hu-HU" b="1" dirty="0"/>
              <a:t> </a:t>
            </a:r>
            <a:r>
              <a:rPr lang="hu-HU" dirty="0"/>
              <a:t>von </a:t>
            </a:r>
            <a:r>
              <a:rPr lang="hu-HU" dirty="0" err="1"/>
              <a:t>ventral</a:t>
            </a:r>
            <a:r>
              <a:rPr lang="hu-HU" dirty="0"/>
              <a:t> (a) und </a:t>
            </a:r>
            <a:r>
              <a:rPr lang="hu-HU" dirty="0" err="1"/>
              <a:t>dorsal</a:t>
            </a:r>
            <a:r>
              <a:rPr lang="hu-HU" dirty="0"/>
              <a:t> (b)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425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39" y="683944"/>
            <a:ext cx="4836616" cy="43386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8" y="-1"/>
            <a:ext cx="3055369" cy="684402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E0F02B7-F913-4A90-8B2A-3CE65FB8E647}"/>
              </a:ext>
            </a:extLst>
          </p:cNvPr>
          <p:cNvSpPr txBox="1"/>
          <p:nvPr/>
        </p:nvSpPr>
        <p:spPr>
          <a:xfrm>
            <a:off x="4694830" y="122829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Querschnitt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Rückenmarks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321808" y="5577840"/>
            <a:ext cx="235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lila</a:t>
            </a:r>
          </a:p>
        </p:txBody>
      </p:sp>
    </p:spTree>
    <p:extLst>
      <p:ext uri="{BB962C8B-B14F-4D97-AF65-F5344CB8AC3E}">
        <p14:creationId xmlns:p14="http://schemas.microsoft.com/office/powerpoint/2010/main" val="3098543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FB5B0E-EC27-4C45-9A0F-CF133080F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Hirnhäuten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B7D253F-6D2E-4A3F-9522-A4546E849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1490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1DC62E-2BA1-499A-BC92-39DCA323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Hirnhäuten</a:t>
            </a:r>
            <a:r>
              <a:rPr lang="hu-HU" dirty="0"/>
              <a:t>, </a:t>
            </a:r>
            <a:r>
              <a:rPr lang="hu-HU" dirty="0" err="1"/>
              <a:t>Meninges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A6FF23-C5A9-4D55-81D3-16DB2CB8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Bindegewebige</a:t>
            </a:r>
            <a:r>
              <a:rPr lang="de-DE" dirty="0" smtClean="0"/>
              <a:t> Strukturen, die zwischen Knochen (Schädelknochen, Wirbelkanal) und die Oberfläche des Nervengewebes liegen</a:t>
            </a:r>
          </a:p>
          <a:p>
            <a:r>
              <a:rPr lang="de-DE" dirty="0" smtClean="0"/>
              <a:t>Harte Hirnhaut (</a:t>
            </a:r>
            <a:r>
              <a:rPr lang="de-DE" dirty="0" err="1" smtClean="0"/>
              <a:t>Pachymeninx</a:t>
            </a:r>
            <a:r>
              <a:rPr lang="de-DE" dirty="0" smtClean="0"/>
              <a:t>): Dura mater (straffes Bindegewebe)</a:t>
            </a:r>
          </a:p>
          <a:p>
            <a:r>
              <a:rPr lang="de-DE" dirty="0" smtClean="0"/>
              <a:t>Weiche Hirnhäuten (</a:t>
            </a:r>
            <a:r>
              <a:rPr lang="de-DE" dirty="0" err="1" smtClean="0"/>
              <a:t>Leptomenninges</a:t>
            </a:r>
            <a:r>
              <a:rPr lang="de-DE" dirty="0" smtClean="0"/>
              <a:t>): </a:t>
            </a:r>
            <a:r>
              <a:rPr lang="de-DE" dirty="0" err="1" smtClean="0"/>
              <a:t>Arachnoidea</a:t>
            </a:r>
            <a:r>
              <a:rPr lang="de-DE" dirty="0" smtClean="0"/>
              <a:t> mater (Spinngewebshaut), Pia mater</a:t>
            </a:r>
          </a:p>
          <a:p>
            <a:r>
              <a:rPr lang="de-DE" dirty="0" smtClean="0"/>
              <a:t>(zufügen: </a:t>
            </a:r>
            <a:r>
              <a:rPr lang="de-DE" dirty="0" err="1" smtClean="0"/>
              <a:t>encephali</a:t>
            </a:r>
            <a:r>
              <a:rPr lang="de-DE" dirty="0" smtClean="0"/>
              <a:t> oder </a:t>
            </a:r>
            <a:r>
              <a:rPr lang="de-DE" dirty="0" err="1" smtClean="0"/>
              <a:t>medullae</a:t>
            </a:r>
            <a:r>
              <a:rPr lang="de-DE" dirty="0" smtClean="0"/>
              <a:t> </a:t>
            </a:r>
            <a:r>
              <a:rPr lang="de-DE" dirty="0" err="1" smtClean="0"/>
              <a:t>spinalis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38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hu-HU" sz="4000" b="1" dirty="0" err="1"/>
              <a:t>Nervengewebe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de-DE" sz="2800" dirty="0" smtClean="0"/>
              <a:t>Nervengewebe: entwickelt aus </a:t>
            </a:r>
            <a:r>
              <a:rPr lang="de-DE" sz="2800" b="1" dirty="0" smtClean="0"/>
              <a:t>Ektoderm</a:t>
            </a:r>
          </a:p>
          <a:p>
            <a:r>
              <a:rPr lang="de-DE" sz="2800" dirty="0" smtClean="0"/>
              <a:t>besteht aus </a:t>
            </a:r>
            <a:r>
              <a:rPr lang="de-DE" sz="2800" b="1" dirty="0" smtClean="0"/>
              <a:t>Nervenzellen (Neuronen)</a:t>
            </a:r>
            <a:r>
              <a:rPr lang="de-DE" sz="2800" dirty="0" smtClean="0"/>
              <a:t> und </a:t>
            </a:r>
            <a:r>
              <a:rPr lang="de-DE" sz="2800" b="1" dirty="0" smtClean="0"/>
              <a:t>Gliazellen</a:t>
            </a:r>
          </a:p>
          <a:p>
            <a:r>
              <a:rPr lang="de-DE" sz="2800" dirty="0" smtClean="0"/>
              <a:t>zwischen diesen Zellen: sehr kleine Menge von extrazellulärer Matrix (</a:t>
            </a:r>
            <a:r>
              <a:rPr lang="de-DE" sz="2800" b="1" dirty="0" smtClean="0"/>
              <a:t>keinerlei</a:t>
            </a:r>
            <a:r>
              <a:rPr lang="de-DE" sz="2800" dirty="0" smtClean="0"/>
              <a:t> Kollagen- oder andere Fasern, nur GAGs!)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66195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" y="132521"/>
            <a:ext cx="6490253" cy="64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1.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Dura: mit Schädelknochen verwachsen (funktioniert als </a:t>
            </a:r>
            <a:r>
              <a:rPr lang="de-DE" dirty="0" err="1" smtClean="0"/>
              <a:t>Endost</a:t>
            </a:r>
            <a:r>
              <a:rPr lang="de-DE" dirty="0" smtClean="0"/>
              <a:t>; </a:t>
            </a:r>
            <a:r>
              <a:rPr lang="de-DE" dirty="0" err="1" smtClean="0"/>
              <a:t>Sharpey</a:t>
            </a:r>
            <a:r>
              <a:rPr lang="de-DE" dirty="0" smtClean="0"/>
              <a:t>-Fasern); </a:t>
            </a:r>
            <a:r>
              <a:rPr lang="de-DE" b="1" dirty="0" smtClean="0"/>
              <a:t>kein</a:t>
            </a:r>
            <a:r>
              <a:rPr lang="de-DE" dirty="0" smtClean="0"/>
              <a:t> Spaltraum zwischen Knochen und Dura unter normalen Bedingungen</a:t>
            </a:r>
          </a:p>
          <a:p>
            <a:r>
              <a:rPr lang="de-DE" dirty="0" smtClean="0"/>
              <a:t>(Unter pathologischen Bedingungen, wie arteriellen Blutungen aus Aa. </a:t>
            </a:r>
            <a:r>
              <a:rPr lang="de-DE" dirty="0" err="1" smtClean="0"/>
              <a:t>meningeae</a:t>
            </a:r>
            <a:r>
              <a:rPr lang="de-DE" dirty="0" smtClean="0"/>
              <a:t>: entsteht ein Hämatom </a:t>
            </a:r>
            <a:r>
              <a:rPr lang="de-DE" b="1" dirty="0" err="1" smtClean="0"/>
              <a:t>epidural</a:t>
            </a:r>
            <a:r>
              <a:rPr lang="de-DE" dirty="0" smtClean="0"/>
              <a:t>).</a:t>
            </a:r>
          </a:p>
          <a:p>
            <a:r>
              <a:rPr lang="de-DE" dirty="0" err="1" smtClean="0"/>
              <a:t>Arachnoidea</a:t>
            </a:r>
            <a:r>
              <a:rPr lang="de-DE" dirty="0" smtClean="0"/>
              <a:t> besteht aus einem peripheren Blatt und Trabekeln, die </a:t>
            </a:r>
            <a:r>
              <a:rPr lang="de-DE" dirty="0" err="1" smtClean="0"/>
              <a:t>Arachnoidea</a:t>
            </a:r>
            <a:r>
              <a:rPr lang="de-DE" dirty="0" smtClean="0"/>
              <a:t> mit Pia verbinden. </a:t>
            </a:r>
            <a:r>
              <a:rPr lang="de-DE" dirty="0" err="1" smtClean="0"/>
              <a:t>Arachnoidea</a:t>
            </a:r>
            <a:r>
              <a:rPr lang="de-DE" dirty="0" smtClean="0"/>
              <a:t> und Dura sind schwach miteinander verwachsen.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103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 Blutungen (venösen Blutungen aus einer Brückenvene) können Hämatomen unter der Dura, zwischen Dura und </a:t>
            </a:r>
            <a:r>
              <a:rPr lang="de-DE" dirty="0" err="1" smtClean="0"/>
              <a:t>Arachnoidea</a:t>
            </a:r>
            <a:r>
              <a:rPr lang="de-DE" dirty="0" smtClean="0"/>
              <a:t> entstehen: erscheint ein </a:t>
            </a:r>
            <a:r>
              <a:rPr lang="de-DE" b="1" dirty="0" smtClean="0"/>
              <a:t>pathologischer </a:t>
            </a:r>
            <a:r>
              <a:rPr lang="de-DE" b="1" dirty="0" err="1" smtClean="0"/>
              <a:t>Subduralraum</a:t>
            </a:r>
            <a:r>
              <a:rPr lang="de-DE" dirty="0" smtClean="0"/>
              <a:t>.</a:t>
            </a:r>
          </a:p>
          <a:p>
            <a:r>
              <a:rPr lang="de-DE" dirty="0" smtClean="0"/>
              <a:t>Pia liegt an der Oberfläche des Nervengewebes.</a:t>
            </a:r>
          </a:p>
          <a:p>
            <a:r>
              <a:rPr lang="de-DE" dirty="0" smtClean="0"/>
              <a:t>Zwischen Pia und </a:t>
            </a:r>
            <a:r>
              <a:rPr lang="de-DE" dirty="0" err="1" smtClean="0"/>
              <a:t>Arachnoidea</a:t>
            </a:r>
            <a:r>
              <a:rPr lang="de-DE" dirty="0" smtClean="0"/>
              <a:t>: </a:t>
            </a:r>
            <a:r>
              <a:rPr lang="de-DE" b="1" dirty="0" err="1" smtClean="0"/>
              <a:t>Subarachnoidealraum</a:t>
            </a:r>
            <a:r>
              <a:rPr lang="de-DE" dirty="0" smtClean="0"/>
              <a:t> mit </a:t>
            </a:r>
            <a:r>
              <a:rPr lang="de-DE" b="1" dirty="0" smtClean="0"/>
              <a:t>Liquor </a:t>
            </a:r>
            <a:r>
              <a:rPr lang="de-DE" b="1" dirty="0" err="1" smtClean="0"/>
              <a:t>cerebrospinalis</a:t>
            </a:r>
            <a:r>
              <a:rPr lang="de-DE" dirty="0" smtClean="0"/>
              <a:t>, Zerebrospinale Flüssigkeit (engl.: CSF).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409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3" y="238141"/>
            <a:ext cx="8623190" cy="63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2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Gehirn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3.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 Schädel Dura bildet Duplikaturen:</a:t>
            </a:r>
          </a:p>
          <a:p>
            <a:r>
              <a:rPr lang="de-DE" b="1" dirty="0" err="1" smtClean="0"/>
              <a:t>Falx</a:t>
            </a:r>
            <a:r>
              <a:rPr lang="de-DE" b="1" dirty="0" smtClean="0"/>
              <a:t> cerebri </a:t>
            </a:r>
            <a:r>
              <a:rPr lang="de-DE" dirty="0" smtClean="0"/>
              <a:t>(in der </a:t>
            </a:r>
            <a:r>
              <a:rPr lang="de-DE" dirty="0" err="1" smtClean="0"/>
              <a:t>Fissura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. cerebri)</a:t>
            </a:r>
          </a:p>
          <a:p>
            <a:r>
              <a:rPr lang="de-DE" b="1" dirty="0" err="1" smtClean="0"/>
              <a:t>Falx</a:t>
            </a:r>
            <a:r>
              <a:rPr lang="de-DE" b="1" dirty="0" smtClean="0"/>
              <a:t> </a:t>
            </a:r>
            <a:r>
              <a:rPr lang="de-DE" b="1" dirty="0" err="1" smtClean="0"/>
              <a:t>cerebelli</a:t>
            </a:r>
            <a:endParaRPr lang="de-DE" b="1" dirty="0" smtClean="0"/>
          </a:p>
          <a:p>
            <a:r>
              <a:rPr lang="de-DE" b="1" dirty="0" err="1" smtClean="0"/>
              <a:t>Tentorium</a:t>
            </a:r>
            <a:r>
              <a:rPr lang="de-DE" b="1" dirty="0" smtClean="0"/>
              <a:t> </a:t>
            </a:r>
            <a:r>
              <a:rPr lang="de-DE" b="1" dirty="0" err="1" smtClean="0"/>
              <a:t>cerebelli</a:t>
            </a:r>
            <a:r>
              <a:rPr lang="de-DE" b="1" dirty="0" smtClean="0"/>
              <a:t> </a:t>
            </a:r>
            <a:r>
              <a:rPr lang="de-DE" dirty="0" smtClean="0"/>
              <a:t>(Kleinhirnzelt) mit </a:t>
            </a:r>
            <a:r>
              <a:rPr lang="de-DE" dirty="0" err="1" smtClean="0"/>
              <a:t>Tentoriumslitz</a:t>
            </a:r>
            <a:r>
              <a:rPr lang="de-DE" dirty="0" smtClean="0"/>
              <a:t> (</a:t>
            </a:r>
            <a:r>
              <a:rPr lang="de-DE" dirty="0" err="1" smtClean="0"/>
              <a:t>Incisura</a:t>
            </a:r>
            <a:r>
              <a:rPr lang="de-DE" dirty="0" smtClean="0"/>
              <a:t> </a:t>
            </a:r>
            <a:r>
              <a:rPr lang="de-DE" dirty="0" err="1" smtClean="0"/>
              <a:t>tentorii</a:t>
            </a:r>
            <a:r>
              <a:rPr lang="de-DE" dirty="0" smtClean="0"/>
              <a:t>), hier tritt Mesencephalon durch (Pathologie: obere Einklemmungen beim </a:t>
            </a:r>
            <a:r>
              <a:rPr lang="de-DE" dirty="0" err="1" smtClean="0"/>
              <a:t>zB</a:t>
            </a:r>
            <a:r>
              <a:rPr lang="de-DE" dirty="0" smtClean="0"/>
              <a:t> Tumoren)</a:t>
            </a:r>
          </a:p>
          <a:p>
            <a:r>
              <a:rPr lang="de-DE" b="1" dirty="0" smtClean="0"/>
              <a:t>Diaphragma </a:t>
            </a:r>
            <a:r>
              <a:rPr lang="de-DE" b="1" dirty="0" err="1" smtClean="0"/>
              <a:t>sellae</a:t>
            </a:r>
            <a:r>
              <a:rPr lang="de-DE" b="1" dirty="0" smtClean="0"/>
              <a:t> </a:t>
            </a:r>
            <a:r>
              <a:rPr lang="de-DE" dirty="0" smtClean="0"/>
              <a:t>(umgibt </a:t>
            </a:r>
            <a:r>
              <a:rPr lang="de-DE" dirty="0" err="1" smtClean="0"/>
              <a:t>Hypophysenstiel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Cavum</a:t>
            </a:r>
            <a:r>
              <a:rPr lang="de-DE" b="1" dirty="0" smtClean="0"/>
              <a:t> </a:t>
            </a:r>
            <a:r>
              <a:rPr lang="de-DE" b="1" dirty="0" err="1" smtClean="0"/>
              <a:t>Meckeli</a:t>
            </a:r>
            <a:r>
              <a:rPr lang="de-DE" b="1" dirty="0" smtClean="0"/>
              <a:t> </a:t>
            </a:r>
            <a:r>
              <a:rPr lang="de-DE" dirty="0" smtClean="0"/>
              <a:t>(für </a:t>
            </a:r>
            <a:r>
              <a:rPr lang="de-DE" dirty="0" err="1" smtClean="0"/>
              <a:t>Trigeminalganglion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1976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1" y="653397"/>
            <a:ext cx="8605043" cy="55088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48972" y="168812"/>
            <a:ext cx="630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Subarachnoidealraum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24222" y="5092505"/>
            <a:ext cx="18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Nervengewebe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569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12" y="0"/>
            <a:ext cx="4788776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1280159"/>
            <a:ext cx="243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Subarachnoidealraum</a:t>
            </a:r>
            <a:r>
              <a:rPr lang="hu-HU" dirty="0"/>
              <a:t> in SEM-</a:t>
            </a:r>
            <a:r>
              <a:rPr lang="hu-HU" dirty="0" err="1"/>
              <a:t>Bilder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590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Subarachnoideale</a:t>
            </a:r>
            <a:r>
              <a:rPr lang="hu-HU" dirty="0"/>
              <a:t> </a:t>
            </a:r>
            <a:r>
              <a:rPr lang="hu-HU" dirty="0" err="1" smtClean="0"/>
              <a:t>Zisternen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Stark erweiterte </a:t>
            </a:r>
            <a:r>
              <a:rPr lang="de-DE" dirty="0" err="1" smtClean="0"/>
              <a:t>Subarachnoidealräume</a:t>
            </a:r>
            <a:r>
              <a:rPr lang="de-DE" dirty="0" smtClean="0"/>
              <a:t>: die Pia und </a:t>
            </a:r>
            <a:r>
              <a:rPr lang="de-DE" dirty="0" err="1" smtClean="0"/>
              <a:t>Arachnoidea</a:t>
            </a:r>
            <a:r>
              <a:rPr lang="de-DE" dirty="0" smtClean="0"/>
              <a:t> liegen weit (mm-cm) voneinander.</a:t>
            </a:r>
          </a:p>
          <a:p>
            <a:r>
              <a:rPr lang="de-DE" dirty="0" smtClean="0"/>
              <a:t>Größte: </a:t>
            </a:r>
            <a:r>
              <a:rPr lang="de-DE" dirty="0" err="1" smtClean="0"/>
              <a:t>Cysterna</a:t>
            </a:r>
            <a:r>
              <a:rPr lang="de-DE" dirty="0" smtClean="0"/>
              <a:t> magna oder C. </a:t>
            </a:r>
            <a:r>
              <a:rPr lang="de-DE" dirty="0" err="1" smtClean="0"/>
              <a:t>cerebellomedullaris</a:t>
            </a:r>
            <a:r>
              <a:rPr lang="de-DE" dirty="0" smtClean="0"/>
              <a:t>: Z</a:t>
            </a:r>
            <a:r>
              <a:rPr lang="hu-HU" dirty="0" smtClean="0"/>
              <a:t>i</a:t>
            </a:r>
            <a:r>
              <a:rPr lang="de-DE" dirty="0" err="1" smtClean="0"/>
              <a:t>sternenpunktion</a:t>
            </a:r>
            <a:r>
              <a:rPr lang="de-DE" dirty="0" smtClean="0"/>
              <a:t>, </a:t>
            </a:r>
            <a:r>
              <a:rPr lang="de-DE" dirty="0" err="1" smtClean="0"/>
              <a:t>Okzipitalpunktion</a:t>
            </a:r>
            <a:r>
              <a:rPr lang="de-DE" dirty="0" smtClean="0"/>
              <a:t> (für Gewinn de</a:t>
            </a:r>
            <a:r>
              <a:rPr lang="hu-HU" dirty="0" smtClean="0"/>
              <a:t>r</a:t>
            </a:r>
            <a:r>
              <a:rPr lang="de-DE" dirty="0" smtClean="0"/>
              <a:t> CSF)</a:t>
            </a:r>
            <a:r>
              <a:rPr lang="hu-HU" dirty="0" smtClean="0"/>
              <a:t>.</a:t>
            </a:r>
            <a:endParaRPr lang="de-DE" dirty="0" smtClean="0"/>
          </a:p>
          <a:p>
            <a:r>
              <a:rPr lang="hu-HU" dirty="0" smtClean="0"/>
              <a:t>Es </a:t>
            </a:r>
            <a:r>
              <a:rPr lang="hu-HU" dirty="0" err="1" smtClean="0"/>
              <a:t>gibt</a:t>
            </a:r>
            <a:r>
              <a:rPr lang="hu-HU" dirty="0" smtClean="0"/>
              <a:t> </a:t>
            </a:r>
            <a:r>
              <a:rPr lang="de-DE" dirty="0" smtClean="0"/>
              <a:t>paarige und unpaare Zisternen</a:t>
            </a:r>
            <a:r>
              <a:rPr lang="hu-HU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51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483573"/>
            <a:ext cx="9129679" cy="57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11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3" y="170687"/>
            <a:ext cx="8583434" cy="592036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8358" y="6256421"/>
            <a:ext cx="506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wichtigste</a:t>
            </a:r>
            <a:r>
              <a:rPr lang="hu-HU" dirty="0"/>
              <a:t>: </a:t>
            </a:r>
            <a:endParaRPr lang="de-DE" dirty="0"/>
          </a:p>
        </p:txBody>
      </p:sp>
      <p:sp>
        <p:nvSpPr>
          <p:cNvPr id="4" name="Ellipszis 3"/>
          <p:cNvSpPr/>
          <p:nvPr/>
        </p:nvSpPr>
        <p:spPr>
          <a:xfrm>
            <a:off x="2197768" y="6336632"/>
            <a:ext cx="224590" cy="2085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zis 4"/>
          <p:cNvSpPr/>
          <p:nvPr/>
        </p:nvSpPr>
        <p:spPr>
          <a:xfrm>
            <a:off x="898358" y="2109537"/>
            <a:ext cx="224590" cy="2085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85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570"/>
          </a:xfrm>
        </p:spPr>
        <p:txBody>
          <a:bodyPr/>
          <a:lstStyle/>
          <a:p>
            <a:pPr algn="ctr"/>
            <a:r>
              <a:rPr lang="hu-HU" sz="4000" b="1" dirty="0" err="1"/>
              <a:t>Nervengewebe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33670"/>
            <a:ext cx="7886700" cy="5618921"/>
          </a:xfrm>
        </p:spPr>
        <p:txBody>
          <a:bodyPr>
            <a:no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Aufbau des ZNS</a:t>
            </a:r>
            <a:r>
              <a:rPr lang="de-DE" sz="2400" dirty="0" smtClean="0"/>
              <a:t>: Nervenzellen (Neuronen) findet man im ZNS in Zellgruppen (</a:t>
            </a:r>
            <a:r>
              <a:rPr lang="de-DE" sz="2400" b="1" dirty="0" smtClean="0"/>
              <a:t>graue Substanz</a:t>
            </a:r>
            <a:r>
              <a:rPr lang="de-DE" sz="2400" dirty="0" smtClean="0"/>
              <a:t> im Gehirn oder Rückenmark); und Gliazellen (Astro-, </a:t>
            </a:r>
            <a:r>
              <a:rPr lang="de-DE" sz="2400" dirty="0" err="1" smtClean="0"/>
              <a:t>Oligodenrozyten</a:t>
            </a:r>
            <a:r>
              <a:rPr lang="de-DE" sz="2400" dirty="0" smtClean="0"/>
              <a:t>, </a:t>
            </a:r>
            <a:r>
              <a:rPr lang="de-DE" sz="2400" dirty="0" err="1" smtClean="0"/>
              <a:t>Mikroglia</a:t>
            </a:r>
            <a:r>
              <a:rPr lang="de-DE" sz="2400" dirty="0" smtClean="0"/>
              <a:t>, </a:t>
            </a:r>
            <a:r>
              <a:rPr lang="de-DE" sz="2400" dirty="0" err="1" smtClean="0"/>
              <a:t>Ependymzellen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Nervenfasern können große Gebiete ausfüllen (wo keine Nervenzellen liegen): </a:t>
            </a:r>
            <a:r>
              <a:rPr lang="de-DE" sz="2400" b="1" dirty="0" smtClean="0"/>
              <a:t>weiße Substanz; </a:t>
            </a:r>
            <a:r>
              <a:rPr lang="de-DE" sz="2400" dirty="0" smtClean="0"/>
              <a:t>bestehend aus gehüllten (oder unverhüllten) Nervenfasern, und Gliazellen (</a:t>
            </a:r>
            <a:r>
              <a:rPr lang="de-DE" sz="2400" dirty="0" err="1" smtClean="0"/>
              <a:t>Oligodenrozyt</a:t>
            </a:r>
            <a:r>
              <a:rPr lang="de-DE" sz="2400" dirty="0" smtClean="0"/>
              <a:t>, </a:t>
            </a:r>
            <a:r>
              <a:rPr lang="de-DE" sz="2400" dirty="0" err="1" smtClean="0"/>
              <a:t>Astrozyt</a:t>
            </a:r>
            <a:r>
              <a:rPr lang="de-DE" sz="2400" dirty="0" smtClean="0"/>
              <a:t>, </a:t>
            </a:r>
            <a:r>
              <a:rPr lang="de-DE" sz="2400" dirty="0" err="1" smtClean="0"/>
              <a:t>Mikroglia</a:t>
            </a:r>
            <a:r>
              <a:rPr lang="de-DE" sz="2400" dirty="0" smtClean="0"/>
              <a:t>, </a:t>
            </a:r>
            <a:r>
              <a:rPr lang="de-DE" sz="2400" dirty="0" err="1" smtClean="0"/>
              <a:t>Ependym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ZNS wird durch </a:t>
            </a:r>
            <a:r>
              <a:rPr lang="de-DE" sz="2400" b="1" dirty="0" smtClean="0"/>
              <a:t>Hirnhäuten</a:t>
            </a:r>
            <a:r>
              <a:rPr lang="de-DE" sz="2400" dirty="0" smtClean="0"/>
              <a:t> von der Umgebung isoliert.</a:t>
            </a:r>
          </a:p>
          <a:p>
            <a:r>
              <a:rPr lang="de-DE" sz="2400" dirty="0" smtClean="0"/>
              <a:t>Nervengewebe ist reichlich </a:t>
            </a:r>
            <a:r>
              <a:rPr lang="de-DE" sz="2400" b="1" dirty="0" err="1" smtClean="0"/>
              <a:t>vaskularisiert</a:t>
            </a:r>
            <a:r>
              <a:rPr lang="de-DE" sz="2400" dirty="0" smtClean="0"/>
              <a:t> (d.h. mit Blutgefäßen versorgt)</a:t>
            </a:r>
          </a:p>
          <a:p>
            <a:r>
              <a:rPr lang="de-DE" sz="2400" dirty="0" smtClean="0"/>
              <a:t>Nervengewebe ist immer von den anderen Geweben (in meisten Fallen: Bindegewebe, Blutgefäße) durch die </a:t>
            </a:r>
            <a:r>
              <a:rPr lang="de-DE" sz="2400" b="1" dirty="0" smtClean="0"/>
              <a:t>Blut-Hirn Schranke</a:t>
            </a:r>
            <a:r>
              <a:rPr lang="de-DE" sz="2400" dirty="0" smtClean="0"/>
              <a:t> isoliert.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4749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8" y="103698"/>
            <a:ext cx="5671466" cy="6669490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1202503" y="1490935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zis 3"/>
          <p:cNvSpPr/>
          <p:nvPr/>
        </p:nvSpPr>
        <p:spPr>
          <a:xfrm>
            <a:off x="1578837" y="1848608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zis 4"/>
          <p:cNvSpPr/>
          <p:nvPr/>
        </p:nvSpPr>
        <p:spPr>
          <a:xfrm>
            <a:off x="1379785" y="2196951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zis 5"/>
          <p:cNvSpPr/>
          <p:nvPr/>
        </p:nvSpPr>
        <p:spPr>
          <a:xfrm>
            <a:off x="1379784" y="4125278"/>
            <a:ext cx="128665" cy="1388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27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0"/>
            <a:ext cx="9144000" cy="557264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13347" y="6139703"/>
            <a:ext cx="787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Zysternen</a:t>
            </a:r>
            <a:r>
              <a:rPr lang="hu-HU" dirty="0"/>
              <a:t> am MRI-</a:t>
            </a:r>
            <a:r>
              <a:rPr lang="hu-HU" dirty="0" err="1"/>
              <a:t>Aufnahem</a:t>
            </a:r>
            <a:r>
              <a:rPr lang="hu-HU" dirty="0"/>
              <a:t>. </a:t>
            </a:r>
            <a:r>
              <a:rPr lang="hu-HU" dirty="0" err="1"/>
              <a:t>Nummerierung</a:t>
            </a:r>
            <a:r>
              <a:rPr lang="hu-HU" dirty="0"/>
              <a:t>: 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vorige</a:t>
            </a:r>
            <a:r>
              <a:rPr lang="hu-HU" dirty="0"/>
              <a:t> </a:t>
            </a:r>
            <a:r>
              <a:rPr lang="hu-HU" dirty="0" err="1"/>
              <a:t>Dias</a:t>
            </a:r>
            <a:r>
              <a:rPr lang="hu-HU" dirty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5292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3" y="119438"/>
            <a:ext cx="8816936" cy="626829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81263" y="6481011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/>
              <a:t>Falx</a:t>
            </a:r>
            <a:r>
              <a:rPr lang="hu-HU" sz="2000" b="1" dirty="0"/>
              <a:t> </a:t>
            </a:r>
            <a:r>
              <a:rPr lang="hu-HU" sz="2000" b="1" dirty="0" err="1"/>
              <a:t>cerebri</a:t>
            </a:r>
            <a:r>
              <a:rPr lang="hu-HU" sz="2000" b="1" dirty="0"/>
              <a:t> und </a:t>
            </a:r>
            <a:r>
              <a:rPr lang="hu-HU" sz="2000" b="1" dirty="0" err="1"/>
              <a:t>Tentorium</a:t>
            </a:r>
            <a:r>
              <a:rPr lang="hu-HU" sz="2000" b="1" dirty="0"/>
              <a:t> mit Incisura </a:t>
            </a:r>
            <a:r>
              <a:rPr lang="hu-HU" sz="2000" b="1" dirty="0" err="1"/>
              <a:t>tentorii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048056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Sinusen</a:t>
            </a:r>
            <a:r>
              <a:rPr lang="hu-HU" dirty="0"/>
              <a:t> in der Dura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Falx</a:t>
            </a:r>
            <a:r>
              <a:rPr lang="de-DE" dirty="0" smtClean="0"/>
              <a:t> cerebri: Sinus </a:t>
            </a:r>
            <a:r>
              <a:rPr lang="de-DE" dirty="0" err="1" smtClean="0"/>
              <a:t>sagittalis</a:t>
            </a:r>
            <a:r>
              <a:rPr lang="de-DE" dirty="0" smtClean="0"/>
              <a:t> </a:t>
            </a:r>
            <a:r>
              <a:rPr lang="de-DE" dirty="0" err="1" smtClean="0"/>
              <a:t>superior</a:t>
            </a:r>
            <a:r>
              <a:rPr lang="de-DE" dirty="0" smtClean="0"/>
              <a:t>, inferior</a:t>
            </a:r>
          </a:p>
          <a:p>
            <a:r>
              <a:rPr lang="de-DE" dirty="0" err="1" smtClean="0"/>
              <a:t>Tentorium-Falx</a:t>
            </a:r>
            <a:r>
              <a:rPr lang="de-DE" dirty="0" smtClean="0"/>
              <a:t> cerebri: Sinus </a:t>
            </a:r>
            <a:r>
              <a:rPr lang="de-DE" dirty="0" err="1" smtClean="0"/>
              <a:t>rectus</a:t>
            </a:r>
            <a:endParaRPr lang="de-DE" dirty="0" smtClean="0"/>
          </a:p>
          <a:p>
            <a:r>
              <a:rPr lang="de-DE" dirty="0" err="1" smtClean="0"/>
              <a:t>Tentorium</a:t>
            </a:r>
            <a:r>
              <a:rPr lang="de-DE" dirty="0" smtClean="0"/>
              <a:t>: Sinus </a:t>
            </a:r>
            <a:r>
              <a:rPr lang="de-DE" dirty="0" err="1" smtClean="0"/>
              <a:t>petrosus</a:t>
            </a:r>
            <a:r>
              <a:rPr lang="de-DE" dirty="0" smtClean="0"/>
              <a:t> </a:t>
            </a:r>
            <a:r>
              <a:rPr lang="de-DE" dirty="0" err="1" smtClean="0"/>
              <a:t>superior</a:t>
            </a:r>
            <a:endParaRPr lang="de-DE" dirty="0" smtClean="0"/>
          </a:p>
          <a:p>
            <a:r>
              <a:rPr lang="de-DE" dirty="0" err="1" smtClean="0"/>
              <a:t>Sella</a:t>
            </a:r>
            <a:r>
              <a:rPr lang="de-DE" dirty="0" smtClean="0"/>
              <a:t> </a:t>
            </a:r>
            <a:r>
              <a:rPr lang="de-DE" dirty="0" err="1" smtClean="0"/>
              <a:t>turcica</a:t>
            </a:r>
            <a:r>
              <a:rPr lang="de-DE" dirty="0" smtClean="0"/>
              <a:t>: Sinus </a:t>
            </a:r>
            <a:r>
              <a:rPr lang="de-DE" dirty="0" err="1" smtClean="0"/>
              <a:t>cavernosus</a:t>
            </a:r>
            <a:r>
              <a:rPr lang="de-DE" dirty="0" smtClean="0"/>
              <a:t>, </a:t>
            </a:r>
            <a:r>
              <a:rPr lang="de-DE" dirty="0" err="1" smtClean="0"/>
              <a:t>intercavernosus</a:t>
            </a:r>
            <a:endParaRPr lang="de-DE" dirty="0" smtClean="0"/>
          </a:p>
          <a:p>
            <a:r>
              <a:rPr lang="de-DE" dirty="0" err="1" smtClean="0"/>
              <a:t>Durawand</a:t>
            </a:r>
            <a:r>
              <a:rPr lang="de-DE" dirty="0" smtClean="0"/>
              <a:t>: Sinus </a:t>
            </a:r>
            <a:r>
              <a:rPr lang="de-DE" dirty="0" err="1" smtClean="0"/>
              <a:t>transversus</a:t>
            </a:r>
            <a:r>
              <a:rPr lang="de-DE" dirty="0" smtClean="0"/>
              <a:t>, </a:t>
            </a:r>
            <a:r>
              <a:rPr lang="de-DE" dirty="0" err="1" smtClean="0"/>
              <a:t>sigmoideus</a:t>
            </a:r>
            <a:endParaRPr lang="de-DE" dirty="0" smtClean="0"/>
          </a:p>
          <a:p>
            <a:r>
              <a:rPr lang="de-DE" dirty="0" err="1" smtClean="0"/>
              <a:t>Clivus</a:t>
            </a:r>
            <a:r>
              <a:rPr lang="de-DE" dirty="0" smtClean="0"/>
              <a:t>: Sinus </a:t>
            </a:r>
            <a:r>
              <a:rPr lang="de-DE" dirty="0" err="1" smtClean="0"/>
              <a:t>basilaris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7400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6" y="738279"/>
            <a:ext cx="7896501" cy="331688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82316" y="4892842"/>
            <a:ext cx="163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Gehirn</a:t>
            </a:r>
            <a:endParaRPr lang="de-DE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855368" y="4892841"/>
            <a:ext cx="2302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Rückenmark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002178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Rückenmark –Hirnhäuten 1</a:t>
            </a:r>
            <a:r>
              <a:rPr lang="hu-HU" dirty="0" smtClean="0"/>
              <a:t>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Dura: bildet ein freier Schlauch, nicht mit Wirbelknochen verwachsen</a:t>
            </a:r>
          </a:p>
          <a:p>
            <a:r>
              <a:rPr lang="de-DE" dirty="0" smtClean="0"/>
              <a:t>Es gibt hier ein separates Periost (</a:t>
            </a:r>
            <a:r>
              <a:rPr lang="de-DE" dirty="0" err="1" smtClean="0"/>
              <a:t>Endost</a:t>
            </a:r>
            <a:r>
              <a:rPr lang="de-DE" dirty="0" smtClean="0"/>
              <a:t>, </a:t>
            </a:r>
            <a:r>
              <a:rPr lang="de-DE" dirty="0" err="1" smtClean="0"/>
              <a:t>Endorachis</a:t>
            </a:r>
            <a:r>
              <a:rPr lang="de-DE" dirty="0" smtClean="0"/>
              <a:t>); </a:t>
            </a:r>
            <a:endParaRPr lang="de-DE" b="1" dirty="0" smtClean="0"/>
          </a:p>
          <a:p>
            <a:r>
              <a:rPr lang="de-DE" dirty="0" smtClean="0"/>
              <a:t>Zwischen Dura (mater </a:t>
            </a:r>
            <a:r>
              <a:rPr lang="de-DE" dirty="0" err="1" smtClean="0"/>
              <a:t>spinalis</a:t>
            </a:r>
            <a:r>
              <a:rPr lang="de-DE" dirty="0" smtClean="0"/>
              <a:t>) und </a:t>
            </a:r>
            <a:r>
              <a:rPr lang="de-DE" dirty="0" err="1" smtClean="0"/>
              <a:t>Endorachis</a:t>
            </a:r>
            <a:r>
              <a:rPr lang="de-DE" dirty="0" smtClean="0"/>
              <a:t>: </a:t>
            </a:r>
            <a:r>
              <a:rPr lang="de-DE" b="1" dirty="0" err="1" smtClean="0"/>
              <a:t>Epiduralraum</a:t>
            </a:r>
            <a:r>
              <a:rPr lang="de-DE" dirty="0" smtClean="0"/>
              <a:t> (Anästhesie!); gefüllt mit Fettgewebe und Venengeflecht aus (normal).</a:t>
            </a:r>
          </a:p>
          <a:p>
            <a:r>
              <a:rPr lang="de-DE" dirty="0" err="1" smtClean="0"/>
              <a:t>Arachnoidea</a:t>
            </a:r>
            <a:r>
              <a:rPr lang="de-DE" dirty="0" smtClean="0"/>
              <a:t>: peripheres Blatt und kaum Trabekeln. </a:t>
            </a:r>
            <a:r>
              <a:rPr lang="de-DE" dirty="0" err="1" smtClean="0"/>
              <a:t>Arachnoidea</a:t>
            </a:r>
            <a:r>
              <a:rPr lang="de-DE" dirty="0" smtClean="0"/>
              <a:t> und Dura sind schwach miteinander verwachsen.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859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Rückenmark</a:t>
            </a:r>
            <a:r>
              <a:rPr lang="hu-HU" dirty="0"/>
              <a:t> –</a:t>
            </a:r>
            <a:r>
              <a:rPr lang="hu-HU" dirty="0" err="1"/>
              <a:t>Hirnhäuten</a:t>
            </a:r>
            <a:r>
              <a:rPr lang="hu-HU" dirty="0"/>
              <a:t> 2.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 Blutungen (venöse, wie Brückenvene) können Hämatomen unter der Dura, zwischen Dura und </a:t>
            </a:r>
            <a:r>
              <a:rPr lang="de-DE" dirty="0" err="1" smtClean="0"/>
              <a:t>Arachnoidea</a:t>
            </a:r>
            <a:r>
              <a:rPr lang="de-DE" dirty="0" smtClean="0"/>
              <a:t> entstehen: erscheint ein pathologischer </a:t>
            </a:r>
            <a:r>
              <a:rPr lang="de-DE" b="1" dirty="0" err="1" smtClean="0"/>
              <a:t>Subduralraum</a:t>
            </a:r>
            <a:r>
              <a:rPr lang="de-DE" dirty="0" smtClean="0"/>
              <a:t>.</a:t>
            </a:r>
          </a:p>
          <a:p>
            <a:r>
              <a:rPr lang="de-DE" dirty="0" smtClean="0"/>
              <a:t>Pia liegt an der Oberfläche des Rückenmarkes.</a:t>
            </a:r>
          </a:p>
          <a:p>
            <a:r>
              <a:rPr lang="de-DE" dirty="0" smtClean="0"/>
              <a:t>Pia bildet laterale, dreieckige Bänder: </a:t>
            </a:r>
            <a:r>
              <a:rPr lang="de-DE" b="1" dirty="0" err="1" smtClean="0"/>
              <a:t>Ligg</a:t>
            </a:r>
            <a:r>
              <a:rPr lang="de-DE" b="1" dirty="0" smtClean="0"/>
              <a:t>. </a:t>
            </a:r>
            <a:r>
              <a:rPr lang="de-DE" b="1" dirty="0" err="1" smtClean="0"/>
              <a:t>denticulata</a:t>
            </a:r>
            <a:r>
              <a:rPr lang="de-DE" dirty="0" smtClean="0"/>
              <a:t>, die die Dura erreichen.</a:t>
            </a:r>
          </a:p>
          <a:p>
            <a:r>
              <a:rPr lang="de-DE" dirty="0" smtClean="0"/>
              <a:t>Zwischen Pia und </a:t>
            </a:r>
            <a:r>
              <a:rPr lang="de-DE" dirty="0" err="1" smtClean="0"/>
              <a:t>Arachnoidea</a:t>
            </a:r>
            <a:r>
              <a:rPr lang="de-DE" dirty="0" smtClean="0"/>
              <a:t>: </a:t>
            </a:r>
            <a:r>
              <a:rPr lang="de-DE" b="1" dirty="0" err="1" smtClean="0"/>
              <a:t>Subarachnoidealraum</a:t>
            </a:r>
            <a:r>
              <a:rPr lang="de-DE" dirty="0" smtClean="0"/>
              <a:t> mit Liquor </a:t>
            </a:r>
            <a:r>
              <a:rPr lang="de-DE" dirty="0" err="1" smtClean="0"/>
              <a:t>cerebrospinalis</a:t>
            </a:r>
            <a:r>
              <a:rPr lang="de-DE" dirty="0" smtClean="0"/>
              <a:t>, Zerebrospinale </a:t>
            </a:r>
            <a:r>
              <a:rPr lang="de-DE" dirty="0" err="1" smtClean="0"/>
              <a:t>Flüßigkeit</a:t>
            </a:r>
            <a:r>
              <a:rPr lang="de-DE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24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281344"/>
            <a:ext cx="6145696" cy="61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Feinstruktur</a:t>
            </a:r>
            <a:r>
              <a:rPr lang="hu-HU" dirty="0"/>
              <a:t> der </a:t>
            </a:r>
            <a:r>
              <a:rPr lang="hu-HU" dirty="0" err="1"/>
              <a:t>Hirnhäuten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426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36"/>
            <a:ext cx="9144000" cy="66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2D3945-DE61-492A-9478-931007F2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2AD305-D3AA-4D71-A04C-6C3FD8F8B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 smtClean="0"/>
              <a:t>Graue Substanz </a:t>
            </a:r>
            <a:r>
              <a:rPr lang="de-DE" dirty="0" smtClean="0"/>
              <a:t>im ZNS: </a:t>
            </a:r>
          </a:p>
          <a:p>
            <a:r>
              <a:rPr lang="de-DE" dirty="0" smtClean="0"/>
              <a:t>an der Oberfläche: Rinde (</a:t>
            </a:r>
            <a:r>
              <a:rPr lang="de-DE" b="1" dirty="0" smtClean="0"/>
              <a:t>Cortex</a:t>
            </a:r>
            <a:r>
              <a:rPr lang="de-DE" dirty="0" smtClean="0"/>
              <a:t>), wie beim Großhirn, Kleinhirn, oder </a:t>
            </a:r>
          </a:p>
          <a:p>
            <a:r>
              <a:rPr lang="de-DE" dirty="0" smtClean="0"/>
              <a:t>in der Tiefe:  </a:t>
            </a:r>
            <a:r>
              <a:rPr lang="de-DE" b="1" dirty="0" smtClean="0"/>
              <a:t>Kerne</a:t>
            </a:r>
            <a:r>
              <a:rPr lang="de-DE" dirty="0" smtClean="0"/>
              <a:t> (Nucleus), wie überall; </a:t>
            </a:r>
          </a:p>
          <a:p>
            <a:r>
              <a:rPr lang="de-DE" dirty="0" smtClean="0"/>
              <a:t>(Vorsicht: Nucleus (Kern) bedeutet hier eine makroskopisch sichtbare, zelluläre Aggregation aus Nervenzellen) </a:t>
            </a:r>
          </a:p>
          <a:p>
            <a:r>
              <a:rPr lang="de-DE" dirty="0" smtClean="0"/>
              <a:t>Es gibt in dem ZNS auch vereinzelte Neuronen, oder lockere </a:t>
            </a:r>
            <a:r>
              <a:rPr lang="de-DE" dirty="0" err="1" smtClean="0"/>
              <a:t>Neuronenkette</a:t>
            </a:r>
            <a:r>
              <a:rPr lang="de-DE" dirty="0" smtClean="0"/>
              <a:t> (</a:t>
            </a:r>
            <a:r>
              <a:rPr lang="de-DE" dirty="0" err="1" smtClean="0"/>
              <a:t>zB</a:t>
            </a:r>
            <a:r>
              <a:rPr lang="de-DE" dirty="0" smtClean="0"/>
              <a:t>: </a:t>
            </a:r>
            <a:r>
              <a:rPr lang="de-DE" dirty="0" err="1" smtClean="0"/>
              <a:t>Formatio</a:t>
            </a:r>
            <a:r>
              <a:rPr lang="de-DE" dirty="0" smtClean="0"/>
              <a:t> </a:t>
            </a:r>
            <a:r>
              <a:rPr lang="de-DE" dirty="0" err="1" smtClean="0"/>
              <a:t>reticularis</a:t>
            </a:r>
            <a:r>
              <a:rPr lang="de-DE" dirty="0" smtClean="0"/>
              <a:t> des Hirnstammes); diese liegen in der weißen Substanz, und sind nicht sichtbar makroskopisch.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679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6" y="0"/>
            <a:ext cx="5786032" cy="686031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45179" y="770021"/>
            <a:ext cx="19410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Arachnoidea</a:t>
            </a:r>
            <a:r>
              <a:rPr lang="hu-HU" dirty="0"/>
              <a:t> mit </a:t>
            </a:r>
            <a:r>
              <a:rPr lang="hu-HU" dirty="0" err="1"/>
              <a:t>Granulationes</a:t>
            </a:r>
            <a:r>
              <a:rPr lang="hu-HU" dirty="0"/>
              <a:t> </a:t>
            </a:r>
            <a:r>
              <a:rPr lang="hu-HU" dirty="0" err="1"/>
              <a:t>arachnoideales</a:t>
            </a:r>
            <a:r>
              <a:rPr lang="hu-HU" dirty="0"/>
              <a:t> (</a:t>
            </a:r>
            <a:r>
              <a:rPr lang="hu-HU" dirty="0" err="1"/>
              <a:t>Pacchioni-Körnchen</a:t>
            </a:r>
            <a:r>
              <a:rPr lang="hu-HU" dirty="0"/>
              <a:t>: 18)</a:t>
            </a:r>
          </a:p>
          <a:p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diese</a:t>
            </a:r>
            <a:r>
              <a:rPr lang="hu-HU" dirty="0"/>
              <a:t> </a:t>
            </a:r>
            <a:r>
              <a:rPr lang="hu-HU" dirty="0" err="1"/>
              <a:t>Granulationes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CSF in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 der </a:t>
            </a:r>
            <a:r>
              <a:rPr lang="hu-HU" dirty="0" err="1"/>
              <a:t>Durasinusen</a:t>
            </a:r>
            <a:r>
              <a:rPr lang="hu-HU" dirty="0"/>
              <a:t> </a:t>
            </a:r>
            <a:r>
              <a:rPr lang="hu-HU" dirty="0" err="1"/>
              <a:t>resorbiert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551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Ventrikelsystem</a:t>
            </a:r>
            <a:r>
              <a:rPr lang="hu-HU" dirty="0"/>
              <a:t> des </a:t>
            </a:r>
            <a:r>
              <a:rPr lang="hu-HU" dirty="0" err="1"/>
              <a:t>Gehrins</a:t>
            </a:r>
            <a:r>
              <a:rPr lang="hu-HU" dirty="0"/>
              <a:t> und </a:t>
            </a:r>
            <a:r>
              <a:rPr lang="hu-HU" dirty="0" err="1"/>
              <a:t>Rückenmarks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608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Sobotta_Band_3\Kapitel_12\mit_Beschriftung\chp12_fi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3888432" cy="6291003"/>
          </a:xfrm>
          <a:prstGeom prst="rect">
            <a:avLst/>
          </a:prstGeom>
          <a:noFill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24C89FC-2CD7-47F5-8493-9514ED6BE6B5}"/>
              </a:ext>
            </a:extLst>
          </p:cNvPr>
          <p:cNvSpPr txBox="1"/>
          <p:nvPr/>
        </p:nvSpPr>
        <p:spPr>
          <a:xfrm>
            <a:off x="5292080" y="620688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Neuralrohr besitzt ein Innenraum, woraus das Ventrikelsystem des ZNS sich entwickelt.</a:t>
            </a:r>
          </a:p>
          <a:p>
            <a:r>
              <a:rPr lang="de-DE" dirty="0" smtClean="0"/>
              <a:t>Aus den Räumen der Hirnbläschen werden die </a:t>
            </a:r>
            <a:r>
              <a:rPr lang="de-DE" b="1" dirty="0" smtClean="0"/>
              <a:t>Hirnventrikeln</a:t>
            </a:r>
            <a:r>
              <a:rPr lang="de-DE" dirty="0" smtClean="0"/>
              <a:t>, aus dem Kanalartigen Innenraum des Rückenmarks wird </a:t>
            </a:r>
            <a:r>
              <a:rPr lang="de-DE" b="1" dirty="0" smtClean="0"/>
              <a:t>Canalis </a:t>
            </a:r>
            <a:r>
              <a:rPr lang="de-DE" b="1" dirty="0" err="1" smtClean="0"/>
              <a:t>centralis</a:t>
            </a:r>
            <a:r>
              <a:rPr lang="de-DE" dirty="0" smtClean="0"/>
              <a:t>. Miteinander verbundene Raumsystem.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0844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Sobotta_Band_3\Kapitel_12\mit_Beschriftung\chp12_fi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96" y="171205"/>
            <a:ext cx="4652598" cy="4555540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5359791" y="661182"/>
            <a:ext cx="2926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Mit Weiterentwicklung der Hirnbläschen, entstehen 4 Hirnventrikeln: je ein in den </a:t>
            </a:r>
            <a:r>
              <a:rPr lang="de-DE" dirty="0" err="1" smtClean="0"/>
              <a:t>telencephalischen</a:t>
            </a:r>
            <a:r>
              <a:rPr lang="de-DE" dirty="0" smtClean="0"/>
              <a:t> Bläschen (Seitenventrikeln, I. und II.), ein im </a:t>
            </a:r>
            <a:r>
              <a:rPr lang="de-DE" dirty="0" err="1" smtClean="0"/>
              <a:t>Diencephalon</a:t>
            </a:r>
            <a:r>
              <a:rPr lang="de-DE" dirty="0" smtClean="0"/>
              <a:t> (III.) und ein im </a:t>
            </a:r>
            <a:r>
              <a:rPr lang="de-DE" dirty="0" err="1" smtClean="0"/>
              <a:t>Rhomencephalon</a:t>
            </a:r>
            <a:r>
              <a:rPr lang="de-DE" dirty="0" smtClean="0"/>
              <a:t> (IV.) Embryonales, </a:t>
            </a:r>
            <a:r>
              <a:rPr lang="de-DE" dirty="0" err="1" smtClean="0"/>
              <a:t>mesencephalisches</a:t>
            </a:r>
            <a:r>
              <a:rPr lang="de-DE" dirty="0" smtClean="0"/>
              <a:t> Ventrikel </a:t>
            </a:r>
            <a:r>
              <a:rPr lang="de-DE" dirty="0" err="1" smtClean="0"/>
              <a:t>verent</a:t>
            </a:r>
            <a:r>
              <a:rPr lang="de-DE" dirty="0" smtClean="0"/>
              <a:t> sich zum </a:t>
            </a:r>
            <a:r>
              <a:rPr lang="de-DE" dirty="0" err="1" smtClean="0"/>
              <a:t>Aquaeductus</a:t>
            </a:r>
            <a:r>
              <a:rPr lang="de-DE" dirty="0" smtClean="0"/>
              <a:t> </a:t>
            </a:r>
            <a:r>
              <a:rPr lang="de-DE" dirty="0" err="1" smtClean="0"/>
              <a:t>mesencephali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034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4" y="100385"/>
            <a:ext cx="3727571" cy="66733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43744" y="1906172"/>
            <a:ext cx="4064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Raumsystem des ZNS besteht aus:</a:t>
            </a:r>
          </a:p>
          <a:p>
            <a:endParaRPr lang="de-DE" dirty="0" smtClean="0"/>
          </a:p>
          <a:p>
            <a:r>
              <a:rPr lang="de-DE" dirty="0" smtClean="0"/>
              <a:t>-4 Ventrikeln im Gehirn</a:t>
            </a:r>
          </a:p>
          <a:p>
            <a:r>
              <a:rPr lang="de-DE" dirty="0" smtClean="0"/>
              <a:t>-Canalis </a:t>
            </a:r>
            <a:r>
              <a:rPr lang="de-DE" dirty="0" err="1" smtClean="0"/>
              <a:t>centralis</a:t>
            </a:r>
            <a:r>
              <a:rPr lang="de-DE" dirty="0" smtClean="0"/>
              <a:t> im RM</a:t>
            </a:r>
          </a:p>
          <a:p>
            <a:r>
              <a:rPr lang="de-DE" dirty="0" err="1" smtClean="0"/>
              <a:t>a,b,c,d</a:t>
            </a:r>
            <a:r>
              <a:rPr lang="de-DE" dirty="0" smtClean="0"/>
              <a:t>: die Anteilen eines Seitenventrikels</a:t>
            </a:r>
          </a:p>
          <a:p>
            <a:r>
              <a:rPr lang="de-DE" dirty="0" smtClean="0"/>
              <a:t>(a: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anterius</a:t>
            </a:r>
            <a:r>
              <a:rPr lang="de-DE" dirty="0" smtClean="0"/>
              <a:t>; b: pars </a:t>
            </a:r>
            <a:r>
              <a:rPr lang="de-DE" dirty="0" err="1" smtClean="0"/>
              <a:t>centralis</a:t>
            </a:r>
            <a:r>
              <a:rPr lang="de-DE" dirty="0" smtClean="0"/>
              <a:t>, c: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post</a:t>
            </a:r>
            <a:r>
              <a:rPr lang="de-DE" dirty="0" smtClean="0"/>
              <a:t>., d: </a:t>
            </a:r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inf.</a:t>
            </a:r>
            <a:r>
              <a:rPr lang="de-DE" dirty="0" smtClean="0"/>
              <a:t>)</a:t>
            </a:r>
          </a:p>
          <a:p>
            <a:r>
              <a:rPr lang="de-DE" b="1" dirty="0" smtClean="0"/>
              <a:t>Seitenventrikel</a:t>
            </a:r>
            <a:r>
              <a:rPr lang="de-DE" dirty="0" smtClean="0"/>
              <a:t>: Steinbockhornartig gekrümmt; ein Seitenventrikel pro </a:t>
            </a:r>
            <a:r>
              <a:rPr lang="de-DE" dirty="0" err="1" smtClean="0"/>
              <a:t>Hämisphärium</a:t>
            </a:r>
            <a:r>
              <a:rPr lang="de-DE" dirty="0" smtClean="0"/>
              <a:t> – Großhirn</a:t>
            </a:r>
          </a:p>
          <a:p>
            <a:r>
              <a:rPr lang="de-DE" dirty="0" smtClean="0"/>
              <a:t>Seitenventrikel kommunizieren durch </a:t>
            </a:r>
            <a:r>
              <a:rPr lang="de-DE" b="1" dirty="0" smtClean="0"/>
              <a:t>Foramen </a:t>
            </a:r>
            <a:r>
              <a:rPr lang="de-DE" b="1" dirty="0" err="1" smtClean="0"/>
              <a:t>interventriculare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Monroi</a:t>
            </a:r>
            <a:r>
              <a:rPr lang="de-DE" dirty="0" smtClean="0"/>
              <a:t>) mit dem unpaaren, mediansagittalen III. Ventrikel.</a:t>
            </a:r>
            <a:endParaRPr lang="de-DE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5F34438-B3DA-4C62-9ACB-E5875E7BCDF4}"/>
              </a:ext>
            </a:extLst>
          </p:cNvPr>
          <p:cNvSpPr txBox="1"/>
          <p:nvPr/>
        </p:nvSpPr>
        <p:spPr>
          <a:xfrm>
            <a:off x="4459458" y="156657"/>
            <a:ext cx="448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Projektion </a:t>
            </a:r>
            <a:r>
              <a:rPr lang="hu-HU" sz="2400" b="1" dirty="0" err="1"/>
              <a:t>der</a:t>
            </a:r>
            <a:r>
              <a:rPr lang="hu-HU" sz="2400" b="1" dirty="0"/>
              <a:t> </a:t>
            </a:r>
            <a:r>
              <a:rPr lang="hu-HU" sz="2400" b="1" dirty="0" err="1"/>
              <a:t>Hirnvetrikeln</a:t>
            </a:r>
            <a:r>
              <a:rPr lang="hu-HU" sz="2400" b="1" dirty="0"/>
              <a:t> </a:t>
            </a:r>
            <a:r>
              <a:rPr lang="hu-HU" sz="2400" b="1" dirty="0" err="1"/>
              <a:t>auf</a:t>
            </a:r>
            <a:r>
              <a:rPr lang="hu-HU" sz="2400" b="1" dirty="0"/>
              <a:t> </a:t>
            </a:r>
            <a:r>
              <a:rPr lang="hu-HU" sz="2400" b="1" dirty="0" err="1"/>
              <a:t>die</a:t>
            </a:r>
            <a:r>
              <a:rPr lang="hu-HU" sz="2400" b="1" dirty="0"/>
              <a:t> </a:t>
            </a:r>
            <a:r>
              <a:rPr lang="hu-HU" sz="2400" b="1" dirty="0" err="1"/>
              <a:t>Gehirnoberfläche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82054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2" y="525434"/>
            <a:ext cx="7299524" cy="545334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5" y="6044575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Aquaeductus</a:t>
            </a:r>
            <a:r>
              <a:rPr lang="hu-HU" dirty="0"/>
              <a:t>: </a:t>
            </a:r>
            <a:r>
              <a:rPr lang="hu-HU" dirty="0" err="1"/>
              <a:t>Verbindung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III. und IV. </a:t>
            </a:r>
            <a:r>
              <a:rPr lang="hu-HU" dirty="0" err="1"/>
              <a:t>Ventrikeln</a:t>
            </a:r>
            <a:r>
              <a:rPr lang="hu-HU" dirty="0"/>
              <a:t> (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Mittelhirn</a:t>
            </a:r>
            <a:r>
              <a:rPr lang="hu-HU" dirty="0"/>
              <a:t>)</a:t>
            </a:r>
          </a:p>
          <a:p>
            <a:r>
              <a:rPr lang="hu-HU" dirty="0"/>
              <a:t>IV. </a:t>
            </a:r>
            <a:r>
              <a:rPr lang="hu-HU" dirty="0" err="1"/>
              <a:t>Ventrikel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/</a:t>
            </a:r>
            <a:r>
              <a:rPr lang="hu-HU" dirty="0" err="1"/>
              <a:t>Pons</a:t>
            </a:r>
            <a:r>
              <a:rPr lang="hu-HU" dirty="0"/>
              <a:t> und </a:t>
            </a:r>
            <a:r>
              <a:rPr lang="hu-HU" dirty="0" err="1"/>
              <a:t>Kleinhirn</a:t>
            </a:r>
            <a:endParaRPr lang="de-DE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5201540-D109-4AF9-B1AE-C67CC896A9CE}"/>
              </a:ext>
            </a:extLst>
          </p:cNvPr>
          <p:cNvSpPr txBox="1"/>
          <p:nvPr/>
        </p:nvSpPr>
        <p:spPr>
          <a:xfrm>
            <a:off x="569394" y="28129"/>
            <a:ext cx="826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Ausgusspräparat von Ventrikelsystem des Gehirns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377716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Ventrikelsystem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ist auch mit CSF ausgefüllt: innere </a:t>
            </a:r>
            <a:r>
              <a:rPr lang="de-DE" dirty="0" err="1" smtClean="0"/>
              <a:t>Liquorräume</a:t>
            </a:r>
            <a:r>
              <a:rPr lang="de-DE" dirty="0" smtClean="0"/>
              <a:t>!!!</a:t>
            </a:r>
          </a:p>
          <a:p>
            <a:r>
              <a:rPr lang="de-DE" dirty="0" err="1" smtClean="0"/>
              <a:t>Subarachnoidealraum</a:t>
            </a:r>
            <a:r>
              <a:rPr lang="de-DE" dirty="0" smtClean="0"/>
              <a:t> mit dem gleichen CSF ausgefüllt: äußere </a:t>
            </a:r>
            <a:r>
              <a:rPr lang="de-DE" dirty="0" err="1" smtClean="0"/>
              <a:t>Liquorräume</a:t>
            </a:r>
            <a:r>
              <a:rPr lang="de-DE" dirty="0" smtClean="0"/>
              <a:t>!!!</a:t>
            </a:r>
          </a:p>
          <a:p>
            <a:r>
              <a:rPr lang="de-DE" dirty="0" smtClean="0"/>
              <a:t>Wo kommunizieren sie miteinander? In der kaudalen Wand des IV. Ventrikels: hier gibt es 3 Löcher: ein </a:t>
            </a:r>
            <a:r>
              <a:rPr lang="de-DE" dirty="0" err="1" smtClean="0"/>
              <a:t>medinane</a:t>
            </a:r>
            <a:r>
              <a:rPr lang="hu-HU" dirty="0" smtClean="0"/>
              <a:t>s</a:t>
            </a:r>
            <a:r>
              <a:rPr lang="de-DE" dirty="0" smtClean="0"/>
              <a:t> Foramen </a:t>
            </a:r>
            <a:r>
              <a:rPr lang="de-DE" dirty="0" err="1" smtClean="0"/>
              <a:t>Magendie</a:t>
            </a:r>
            <a:r>
              <a:rPr lang="de-DE" dirty="0" smtClean="0"/>
              <a:t> und </a:t>
            </a:r>
            <a:r>
              <a:rPr lang="hu-HU" dirty="0" err="1" smtClean="0"/>
              <a:t>zwei</a:t>
            </a:r>
            <a:r>
              <a:rPr lang="hu-HU" dirty="0" smtClean="0"/>
              <a:t> </a:t>
            </a:r>
            <a:r>
              <a:rPr lang="de-DE" dirty="0" smtClean="0"/>
              <a:t>laterale</a:t>
            </a:r>
            <a:r>
              <a:rPr lang="hu-HU" dirty="0" smtClean="0"/>
              <a:t>n</a:t>
            </a:r>
            <a:r>
              <a:rPr lang="de-DE" dirty="0" smtClean="0"/>
              <a:t> </a:t>
            </a:r>
            <a:r>
              <a:rPr lang="de-DE" dirty="0" err="1" smtClean="0"/>
              <a:t>Foramina</a:t>
            </a:r>
            <a:r>
              <a:rPr lang="de-DE" dirty="0" smtClean="0"/>
              <a:t> </a:t>
            </a:r>
            <a:r>
              <a:rPr lang="de-DE" dirty="0" err="1" smtClean="0"/>
              <a:t>Luschkae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5301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164259"/>
            <a:ext cx="9129679" cy="5784706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 flipH="1">
            <a:off x="3460652" y="928468"/>
            <a:ext cx="1364566" cy="18710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4712677" y="693673"/>
            <a:ext cx="81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III. </a:t>
            </a:r>
            <a:r>
              <a:rPr lang="hu-HU" sz="1200" dirty="0" err="1"/>
              <a:t>Ventr</a:t>
            </a:r>
            <a:r>
              <a:rPr lang="hu-HU" sz="1200" dirty="0"/>
              <a:t>.</a:t>
            </a:r>
            <a:endParaRPr lang="de-DE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41111" y="3846067"/>
            <a:ext cx="81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IV. </a:t>
            </a:r>
            <a:r>
              <a:rPr lang="hu-HU" sz="1200" dirty="0" err="1"/>
              <a:t>Ventr</a:t>
            </a:r>
            <a:r>
              <a:rPr lang="hu-HU" sz="1200" dirty="0"/>
              <a:t>.</a:t>
            </a:r>
            <a:endParaRPr lang="de-DE" sz="1200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1424247" y="3846067"/>
            <a:ext cx="2377440" cy="138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149074" y="6037943"/>
            <a:ext cx="702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Strömungsrichtung</a:t>
            </a:r>
            <a:r>
              <a:rPr lang="hu-HU" dirty="0"/>
              <a:t> des CSF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inneren</a:t>
            </a:r>
            <a:r>
              <a:rPr lang="hu-HU" dirty="0"/>
              <a:t> </a:t>
            </a:r>
            <a:r>
              <a:rPr lang="hu-HU" dirty="0" err="1"/>
              <a:t>Liquorräume</a:t>
            </a:r>
            <a:r>
              <a:rPr lang="hu-HU" dirty="0"/>
              <a:t> ind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äußere</a:t>
            </a:r>
            <a:r>
              <a:rPr lang="hu-HU" dirty="0"/>
              <a:t>, und </a:t>
            </a:r>
            <a:r>
              <a:rPr lang="hu-HU" dirty="0" err="1"/>
              <a:t>dort</a:t>
            </a:r>
            <a:r>
              <a:rPr lang="hu-HU" dirty="0"/>
              <a:t> in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venöse</a:t>
            </a:r>
            <a:r>
              <a:rPr lang="hu-HU" dirty="0"/>
              <a:t> </a:t>
            </a:r>
            <a:r>
              <a:rPr lang="hu-HU" dirty="0" err="1"/>
              <a:t>Blut</a:t>
            </a:r>
            <a:r>
              <a:rPr lang="hu-HU" dirty="0"/>
              <a:t>.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CSF </a:t>
            </a:r>
            <a:r>
              <a:rPr lang="hu-HU" dirty="0" err="1"/>
              <a:t>resorbiert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9462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CSF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79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149881"/>
            <a:ext cx="6423991" cy="64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6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V.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Aufbau des PNS</a:t>
            </a:r>
            <a:r>
              <a:rPr lang="de-DE" sz="2400" dirty="0" smtClean="0"/>
              <a:t>: Nervenzellen kommen ausschließlich in den peripheren </a:t>
            </a:r>
            <a:r>
              <a:rPr lang="de-DE" sz="2400" b="1" dirty="0" smtClean="0"/>
              <a:t>Ganglien</a:t>
            </a:r>
            <a:r>
              <a:rPr lang="de-DE" sz="2400" dirty="0" smtClean="0"/>
              <a:t> (kleine, mit </a:t>
            </a:r>
            <a:r>
              <a:rPr lang="de-DE" sz="2400" dirty="0" err="1" smtClean="0"/>
              <a:t>bindegewebiger</a:t>
            </a:r>
            <a:r>
              <a:rPr lang="de-DE" sz="2400" dirty="0" smtClean="0"/>
              <a:t> Kapsel von der Umgebung isolierte Nervenzellgruppen) vor;</a:t>
            </a:r>
          </a:p>
          <a:p>
            <a:r>
              <a:rPr lang="de-DE" sz="2400" dirty="0" smtClean="0"/>
              <a:t>Nervenfaser bilden Bündeln: </a:t>
            </a:r>
            <a:r>
              <a:rPr lang="de-DE" sz="2400" b="1" dirty="0" smtClean="0"/>
              <a:t>periphere Nerven;</a:t>
            </a:r>
          </a:p>
          <a:p>
            <a:r>
              <a:rPr lang="de-DE" sz="2400" b="1" dirty="0" smtClean="0"/>
              <a:t>Gliazellen an der Peripherie: </a:t>
            </a:r>
            <a:r>
              <a:rPr lang="de-DE" sz="2400" dirty="0" smtClean="0"/>
              <a:t>um den Axonen: </a:t>
            </a:r>
            <a:r>
              <a:rPr lang="de-DE" sz="2400" dirty="0" err="1" smtClean="0"/>
              <a:t>Schwann’sche</a:t>
            </a:r>
            <a:r>
              <a:rPr lang="de-DE" sz="2400" dirty="0" smtClean="0"/>
              <a:t> Zellen (statt OD) oder Mantelzellen, die die </a:t>
            </a:r>
            <a:r>
              <a:rPr lang="de-DE" sz="2400" dirty="0" err="1" smtClean="0"/>
              <a:t>Perikarya</a:t>
            </a:r>
            <a:r>
              <a:rPr lang="de-DE" sz="2400" dirty="0" smtClean="0"/>
              <a:t> der Neuronen in den Ganglien umgeben.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4005408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Welche</a:t>
            </a:r>
            <a:r>
              <a:rPr lang="hu-HU" dirty="0" smtClean="0"/>
              <a:t> </a:t>
            </a:r>
            <a:r>
              <a:rPr lang="hu-HU" dirty="0" err="1" smtClean="0"/>
              <a:t>Strukture</a:t>
            </a:r>
            <a:r>
              <a:rPr lang="hu-HU" dirty="0" smtClean="0"/>
              <a:t> </a:t>
            </a:r>
            <a:r>
              <a:rPr lang="hu-HU" dirty="0" err="1"/>
              <a:t>produziert</a:t>
            </a:r>
            <a:r>
              <a:rPr lang="hu-HU" dirty="0"/>
              <a:t> CSF?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Spezielle Gefäßgeflechte, die sog. Plexus </a:t>
            </a:r>
            <a:r>
              <a:rPr lang="de-DE" dirty="0" err="1" smtClean="0"/>
              <a:t>chorioideus</a:t>
            </a:r>
            <a:r>
              <a:rPr lang="de-DE" dirty="0" smtClean="0"/>
              <a:t> (4 Stück), die in den Ventrikeln liegen (</a:t>
            </a:r>
            <a:r>
              <a:rPr lang="de-DE" dirty="0" err="1" smtClean="0"/>
              <a:t>Plexux</a:t>
            </a:r>
            <a:r>
              <a:rPr lang="de-DE" dirty="0" smtClean="0"/>
              <a:t> </a:t>
            </a:r>
            <a:r>
              <a:rPr lang="de-DE" dirty="0" err="1" smtClean="0"/>
              <a:t>chorioideus</a:t>
            </a:r>
            <a:r>
              <a:rPr lang="de-DE" dirty="0" smtClean="0"/>
              <a:t> ventriculi </a:t>
            </a:r>
            <a:r>
              <a:rPr lang="de-DE" dirty="0" err="1" smtClean="0"/>
              <a:t>lateralis</a:t>
            </a:r>
            <a:r>
              <a:rPr lang="de-DE" dirty="0" smtClean="0"/>
              <a:t>, </a:t>
            </a:r>
            <a:r>
              <a:rPr lang="de-DE" dirty="0" err="1" smtClean="0"/>
              <a:t>tertii</a:t>
            </a:r>
            <a:r>
              <a:rPr lang="de-DE" dirty="0" smtClean="0"/>
              <a:t>, </a:t>
            </a:r>
            <a:r>
              <a:rPr lang="de-DE" dirty="0" err="1" smtClean="0"/>
              <a:t>quarti</a:t>
            </a:r>
            <a:r>
              <a:rPr lang="de-DE" dirty="0" smtClean="0"/>
              <a:t>)</a:t>
            </a:r>
          </a:p>
          <a:p>
            <a:r>
              <a:rPr lang="de-DE" b="1" dirty="0" smtClean="0"/>
              <a:t>Plexus </a:t>
            </a:r>
            <a:r>
              <a:rPr lang="de-DE" b="1" dirty="0" err="1" smtClean="0"/>
              <a:t>chorioideus</a:t>
            </a:r>
            <a:r>
              <a:rPr lang="de-DE" dirty="0" smtClean="0"/>
              <a:t>: besteht aus eine </a:t>
            </a:r>
            <a:r>
              <a:rPr lang="de-DE" dirty="0" err="1" smtClean="0"/>
              <a:t>Ependymzellschicht</a:t>
            </a:r>
            <a:r>
              <a:rPr lang="de-DE" dirty="0" smtClean="0"/>
              <a:t> plus darunter </a:t>
            </a:r>
            <a:r>
              <a:rPr lang="de-DE" dirty="0" err="1" smtClean="0"/>
              <a:t>pialem</a:t>
            </a:r>
            <a:r>
              <a:rPr lang="de-DE" dirty="0" smtClean="0"/>
              <a:t> Bindegewebe, das sehr reich in Blutgefäßen.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9679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Fehlbildung</a:t>
            </a:r>
            <a:r>
              <a:rPr lang="hu-HU" dirty="0"/>
              <a:t>: </a:t>
            </a:r>
            <a:r>
              <a:rPr lang="hu-HU" dirty="0" err="1"/>
              <a:t>Hydrocephalus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54088"/>
            <a:ext cx="7685791" cy="870441"/>
          </a:xfrm>
        </p:spPr>
        <p:txBody>
          <a:bodyPr/>
          <a:lstStyle/>
          <a:p>
            <a:r>
              <a:rPr lang="hu-HU" dirty="0"/>
              <a:t>zu </a:t>
            </a:r>
            <a:r>
              <a:rPr lang="hu-HU" dirty="0" err="1"/>
              <a:t>viel</a:t>
            </a:r>
            <a:r>
              <a:rPr lang="hu-HU" dirty="0"/>
              <a:t> CSF </a:t>
            </a:r>
            <a:r>
              <a:rPr lang="hu-HU" dirty="0" err="1"/>
              <a:t>wird</a:t>
            </a:r>
            <a:r>
              <a:rPr lang="hu-HU" dirty="0"/>
              <a:t> </a:t>
            </a:r>
            <a:r>
              <a:rPr lang="hu-HU" dirty="0" err="1" smtClean="0"/>
              <a:t>während</a:t>
            </a:r>
            <a:r>
              <a:rPr lang="hu-HU" dirty="0" smtClean="0"/>
              <a:t> der </a:t>
            </a:r>
            <a:r>
              <a:rPr lang="hu-HU" dirty="0" err="1" smtClean="0"/>
              <a:t>Fetalzeit</a:t>
            </a:r>
            <a:r>
              <a:rPr lang="hu-HU" dirty="0" smtClean="0"/>
              <a:t> </a:t>
            </a:r>
            <a:r>
              <a:rPr lang="hu-HU" dirty="0" err="1" smtClean="0"/>
              <a:t>produziert</a:t>
            </a:r>
            <a:r>
              <a:rPr lang="hu-HU" dirty="0" smtClean="0"/>
              <a:t> </a:t>
            </a:r>
            <a:r>
              <a:rPr lang="hu-HU" dirty="0" err="1"/>
              <a:t>oder</a:t>
            </a:r>
            <a:r>
              <a:rPr lang="hu-HU" dirty="0"/>
              <a:t> CSF </a:t>
            </a:r>
            <a:r>
              <a:rPr lang="hu-HU" dirty="0" err="1"/>
              <a:t>kann</a:t>
            </a:r>
            <a:r>
              <a:rPr lang="hu-HU" dirty="0"/>
              <a:t> </a:t>
            </a:r>
            <a:r>
              <a:rPr lang="hu-HU" dirty="0" err="1"/>
              <a:t>nicht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Gehirn</a:t>
            </a:r>
            <a:r>
              <a:rPr lang="hu-HU" dirty="0"/>
              <a:t> </a:t>
            </a:r>
            <a:r>
              <a:rPr lang="hu-HU" dirty="0" err="1"/>
              <a:t>ausfließen</a:t>
            </a:r>
            <a:endParaRPr lang="de-DE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43" y="2287928"/>
            <a:ext cx="3696607" cy="43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542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1" y="-1"/>
            <a:ext cx="5605206" cy="68855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02400" y="653143"/>
            <a:ext cx="2017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Die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Seitenventrikel</a:t>
            </a:r>
            <a:r>
              <a:rPr lang="hu-HU" dirty="0"/>
              <a:t> in den </a:t>
            </a:r>
            <a:r>
              <a:rPr lang="hu-HU" dirty="0" err="1"/>
              <a:t>Hämispherien</a:t>
            </a:r>
            <a:r>
              <a:rPr lang="hu-HU" dirty="0" smtClean="0"/>
              <a:t>; mit den </a:t>
            </a:r>
            <a:endParaRPr lang="hu-HU" dirty="0"/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 smtClean="0"/>
              <a:t>chorioideus</a:t>
            </a:r>
            <a:r>
              <a:rPr lang="hu-HU" dirty="0" smtClean="0"/>
              <a:t> ventriculi </a:t>
            </a:r>
            <a:r>
              <a:rPr lang="hu-HU" dirty="0" err="1" smtClean="0"/>
              <a:t>lateralis</a:t>
            </a:r>
            <a:r>
              <a:rPr lang="hu-HU" dirty="0" smtClean="0"/>
              <a:t> (9)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1003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" y="184020"/>
            <a:ext cx="6555281" cy="542887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62742" y="5888670"/>
            <a:ext cx="680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Die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Seitenventrikel</a:t>
            </a:r>
            <a:r>
              <a:rPr lang="hu-HU" dirty="0"/>
              <a:t> (10) in den </a:t>
            </a:r>
            <a:r>
              <a:rPr lang="hu-HU" dirty="0" err="1"/>
              <a:t>Hämispherien</a:t>
            </a:r>
            <a:r>
              <a:rPr lang="hu-HU" dirty="0"/>
              <a:t>;</a:t>
            </a:r>
          </a:p>
          <a:p>
            <a:r>
              <a:rPr lang="hu-HU" dirty="0" err="1"/>
              <a:t>Cornu</a:t>
            </a:r>
            <a:r>
              <a:rPr lang="hu-HU" dirty="0"/>
              <a:t> </a:t>
            </a:r>
            <a:r>
              <a:rPr lang="hu-HU" dirty="0" err="1"/>
              <a:t>anterius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0475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3" y="148359"/>
            <a:ext cx="6384234" cy="64529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23314" y="1011870"/>
            <a:ext cx="18723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zwei Seitenventrikel (</a:t>
            </a:r>
            <a:r>
              <a:rPr lang="hu-HU" dirty="0" smtClean="0"/>
              <a:t>10: </a:t>
            </a:r>
            <a:r>
              <a:rPr lang="de-DE" dirty="0" smtClean="0"/>
              <a:t>Pars </a:t>
            </a:r>
            <a:r>
              <a:rPr lang="de-DE" dirty="0" err="1" smtClean="0"/>
              <a:t>centralis</a:t>
            </a:r>
            <a:r>
              <a:rPr lang="de-DE" dirty="0" smtClean="0"/>
              <a:t> des rechten Seitenventrikels);</a:t>
            </a:r>
          </a:p>
          <a:p>
            <a:r>
              <a:rPr lang="de-DE" dirty="0" err="1" smtClean="0"/>
              <a:t>Cornu</a:t>
            </a:r>
            <a:r>
              <a:rPr lang="de-DE" dirty="0" smtClean="0"/>
              <a:t> </a:t>
            </a:r>
            <a:r>
              <a:rPr lang="de-DE" dirty="0" err="1" smtClean="0"/>
              <a:t>inferius</a:t>
            </a:r>
            <a:r>
              <a:rPr lang="de-DE" dirty="0" smtClean="0"/>
              <a:t> ist auch getroffen in der Temporallappe: 9.</a:t>
            </a:r>
          </a:p>
          <a:p>
            <a:r>
              <a:rPr lang="de-DE" dirty="0" smtClean="0"/>
              <a:t>Der unpaare III. Ventrikel liegt innerhalb des </a:t>
            </a:r>
            <a:r>
              <a:rPr lang="de-DE" dirty="0" err="1" smtClean="0"/>
              <a:t>Diencephalons</a:t>
            </a:r>
            <a:r>
              <a:rPr lang="de-DE" dirty="0" smtClean="0"/>
              <a:t>: 20.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01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des ZNS</a:t>
            </a:r>
            <a:endParaRPr lang="de-DE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90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D3AA92-47CC-429E-BB4A-A1834553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Größe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Gehirns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1B7A86-C9E0-4900-A679-C67F74BD3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Männer: 1350-1550 g</a:t>
            </a:r>
          </a:p>
          <a:p>
            <a:r>
              <a:rPr lang="de-DE" dirty="0" smtClean="0"/>
              <a:t>Frauen: 1200-1350 g</a:t>
            </a:r>
          </a:p>
          <a:p>
            <a:r>
              <a:rPr lang="de-DE" dirty="0" smtClean="0"/>
              <a:t>Hängt von der Körpergröße an!!</a:t>
            </a:r>
          </a:p>
          <a:p>
            <a:r>
              <a:rPr lang="de-DE" dirty="0" smtClean="0"/>
              <a:t>Durchschnittlich um 1400 g</a:t>
            </a:r>
          </a:p>
          <a:p>
            <a:r>
              <a:rPr lang="de-DE" dirty="0" smtClean="0"/>
              <a:t>Extremwerte: 1100-1700 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14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1654</Words>
  <Application>Microsoft Office PowerPoint</Application>
  <PresentationFormat>Diavetítés a képernyőre (4:3 oldalarány)</PresentationFormat>
  <Paragraphs>210</Paragraphs>
  <Slides>74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Office-téma</vt:lpstr>
      <vt:lpstr>Einleitung in das Nervensystem 1.</vt:lpstr>
      <vt:lpstr>Nervensystem</vt:lpstr>
      <vt:lpstr>PowerPoint-bemutató</vt:lpstr>
      <vt:lpstr>Nervengewebe</vt:lpstr>
      <vt:lpstr>Nervengewebe</vt:lpstr>
      <vt:lpstr>Graue Substanz</vt:lpstr>
      <vt:lpstr>Nervengewebe V.</vt:lpstr>
      <vt:lpstr>Größe des ZNS</vt:lpstr>
      <vt:lpstr>Größe des Gehirns</vt:lpstr>
      <vt:lpstr>Größe des Rückenmarks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Aufteilung des ZNS</vt:lpstr>
      <vt:lpstr>Gehirn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Richtungen in dem ZNS</vt:lpstr>
      <vt:lpstr>PowerPoint-bemutató</vt:lpstr>
      <vt:lpstr>Anteile des Gehirns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Hirnhäuten</vt:lpstr>
      <vt:lpstr>Hirnhäuten, Meninges</vt:lpstr>
      <vt:lpstr>PowerPoint-bemutató</vt:lpstr>
      <vt:lpstr>Gehirn –Hirnhäuten 1.</vt:lpstr>
      <vt:lpstr>Gehirn –Hirnhäuten 2.</vt:lpstr>
      <vt:lpstr>PowerPoint-bemutató</vt:lpstr>
      <vt:lpstr>Gehirn –Hirnhäuten 3.</vt:lpstr>
      <vt:lpstr>PowerPoint-bemutató</vt:lpstr>
      <vt:lpstr>PowerPoint-bemutató</vt:lpstr>
      <vt:lpstr>Subarachnoideale Zisternen</vt:lpstr>
      <vt:lpstr>PowerPoint-bemutató</vt:lpstr>
      <vt:lpstr>PowerPoint-bemutató</vt:lpstr>
      <vt:lpstr>PowerPoint-bemutató</vt:lpstr>
      <vt:lpstr>PowerPoint-bemutató</vt:lpstr>
      <vt:lpstr>PowerPoint-bemutató</vt:lpstr>
      <vt:lpstr>Venöse Sinusen in der Dura</vt:lpstr>
      <vt:lpstr>PowerPoint-bemutató</vt:lpstr>
      <vt:lpstr>Rückenmark –Hirnhäuten 1.</vt:lpstr>
      <vt:lpstr>Rückenmark –Hirnhäuten 2.</vt:lpstr>
      <vt:lpstr>PowerPoint-bemutató</vt:lpstr>
      <vt:lpstr>Feinstruktur der Hirnhäuten</vt:lpstr>
      <vt:lpstr>PowerPoint-bemutató</vt:lpstr>
      <vt:lpstr>PowerPoint-bemutató</vt:lpstr>
      <vt:lpstr>Ventrikelsystem des Gehrins und Rückenmarks</vt:lpstr>
      <vt:lpstr>PowerPoint-bemutató</vt:lpstr>
      <vt:lpstr>PowerPoint-bemutató</vt:lpstr>
      <vt:lpstr>PowerPoint-bemutató</vt:lpstr>
      <vt:lpstr>PowerPoint-bemutató</vt:lpstr>
      <vt:lpstr>Ventrikelsystem</vt:lpstr>
      <vt:lpstr>PowerPoint-bemutató</vt:lpstr>
      <vt:lpstr>CSF</vt:lpstr>
      <vt:lpstr>PowerPoint-bemutató</vt:lpstr>
      <vt:lpstr>Welche Strukture produziert CSF?</vt:lpstr>
      <vt:lpstr>Fehlbildung: Hydrocephalus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Einleitung in das Nervensystem</dc:title>
  <dc:creator>M</dc:creator>
  <cp:lastModifiedBy>Dr. Magyar Attila</cp:lastModifiedBy>
  <cp:revision>44</cp:revision>
  <dcterms:created xsi:type="dcterms:W3CDTF">2017-09-09T10:19:13Z</dcterms:created>
  <dcterms:modified xsi:type="dcterms:W3CDTF">2017-09-25T12:50:04Z</dcterms:modified>
</cp:coreProperties>
</file>