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4" r:id="rId3"/>
    <p:sldId id="283" r:id="rId4"/>
    <p:sldId id="277" r:id="rId5"/>
    <p:sldId id="282" r:id="rId6"/>
    <p:sldId id="280" r:id="rId7"/>
    <p:sldId id="281" r:id="rId8"/>
    <p:sldId id="259" r:id="rId9"/>
    <p:sldId id="257" r:id="rId10"/>
    <p:sldId id="262" r:id="rId11"/>
    <p:sldId id="276" r:id="rId12"/>
    <p:sldId id="261" r:id="rId13"/>
    <p:sldId id="263" r:id="rId14"/>
    <p:sldId id="264" r:id="rId15"/>
    <p:sldId id="265" r:id="rId16"/>
    <p:sldId id="266" r:id="rId17"/>
    <p:sldId id="268" r:id="rId18"/>
    <p:sldId id="267" r:id="rId19"/>
    <p:sldId id="269" r:id="rId20"/>
    <p:sldId id="270" r:id="rId21"/>
    <p:sldId id="285" r:id="rId22"/>
    <p:sldId id="271" r:id="rId23"/>
    <p:sldId id="286" r:id="rId24"/>
    <p:sldId id="273" r:id="rId25"/>
    <p:sldId id="272" r:id="rId26"/>
    <p:sldId id="274" r:id="rId27"/>
    <p:sldId id="275"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35" autoAdjust="0"/>
  </p:normalViewPr>
  <p:slideViewPr>
    <p:cSldViewPr>
      <p:cViewPr varScale="1">
        <p:scale>
          <a:sx n="63" d="100"/>
          <a:sy n="63" d="100"/>
        </p:scale>
        <p:origin x="730" y="67"/>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7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mese\Documents\kvantidat\IOS_Kerneldensiti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SOTE\kvantidat\patch_ferets_by_areas_by%20supravsinfr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86926011206171"/>
          <c:y val="0.15456450287191859"/>
          <c:w val="0.72938675223441185"/>
          <c:h val="0.69296767519385805"/>
        </c:manualLayout>
      </c:layout>
      <c:barChart>
        <c:barDir val="col"/>
        <c:grouping val="clustered"/>
        <c:varyColors val="0"/>
        <c:ser>
          <c:idx val="0"/>
          <c:order val="0"/>
          <c:tx>
            <c:strRef>
              <c:f>'h_cory, zala'!$B$277</c:f>
              <c:strCache>
                <c:ptCount val="1"/>
                <c:pt idx="0">
                  <c:v>supragranular layers</c:v>
                </c:pt>
              </c:strCache>
            </c:strRef>
          </c:tx>
          <c:invertIfNegative val="0"/>
          <c:errBars>
            <c:errBarType val="plus"/>
            <c:errValType val="cust"/>
            <c:noEndCap val="0"/>
            <c:plus>
              <c:numRef>
                <c:f>('h_cory, zala'!$B$285;'h_cory, zala'!$D$285)</c:f>
                <c:numCache>
                  <c:formatCode>General</c:formatCode>
                  <c:ptCount val="2"/>
                  <c:pt idx="0">
                    <c:v>431.60837070441318</c:v>
                  </c:pt>
                  <c:pt idx="1">
                    <c:v>109.78963102277832</c:v>
                  </c:pt>
                </c:numCache>
              </c:numRef>
            </c:plus>
            <c:minus>
              <c:numLit>
                <c:formatCode>General</c:formatCode>
                <c:ptCount val="1"/>
                <c:pt idx="0">
                  <c:v>1</c:v>
                </c:pt>
              </c:numLit>
            </c:minus>
          </c:errBars>
          <c:cat>
            <c:strRef>
              <c:f>('h_cory, zala'!$A$277;'h_cory, zala'!$C$277)</c:f>
              <c:strCache>
                <c:ptCount val="2"/>
                <c:pt idx="0">
                  <c:v>Area 3b</c:v>
                </c:pt>
                <c:pt idx="1">
                  <c:v>Area 1</c:v>
                </c:pt>
              </c:strCache>
            </c:strRef>
          </c:cat>
          <c:val>
            <c:numRef>
              <c:f>('h_cory, zala'!$B$284;'h_cory, zala'!$D$284)</c:f>
              <c:numCache>
                <c:formatCode>General</c:formatCode>
                <c:ptCount val="2"/>
                <c:pt idx="0">
                  <c:v>1248.1310833333334</c:v>
                </c:pt>
                <c:pt idx="1">
                  <c:v>1047.7739166666668</c:v>
                </c:pt>
              </c:numCache>
            </c:numRef>
          </c:val>
        </c:ser>
        <c:ser>
          <c:idx val="1"/>
          <c:order val="1"/>
          <c:tx>
            <c:strRef>
              <c:f>'h_cory, zala'!$B$293</c:f>
              <c:strCache>
                <c:ptCount val="1"/>
                <c:pt idx="0">
                  <c:v>infragranular layers</c:v>
                </c:pt>
              </c:strCache>
            </c:strRef>
          </c:tx>
          <c:invertIfNegative val="0"/>
          <c:errBars>
            <c:errBarType val="plus"/>
            <c:errValType val="cust"/>
            <c:noEndCap val="0"/>
            <c:plus>
              <c:numRef>
                <c:f>('h_cory, zala'!$B$301;'h_cory, zala'!$D$301)</c:f>
                <c:numCache>
                  <c:formatCode>General</c:formatCode>
                  <c:ptCount val="2"/>
                  <c:pt idx="0">
                    <c:v>444.53504506815932</c:v>
                  </c:pt>
                  <c:pt idx="1">
                    <c:v>428.50207537157854</c:v>
                  </c:pt>
                </c:numCache>
              </c:numRef>
            </c:plus>
            <c:minus>
              <c:numLit>
                <c:formatCode>General</c:formatCode>
                <c:ptCount val="1"/>
                <c:pt idx="0">
                  <c:v>1</c:v>
                </c:pt>
              </c:numLit>
            </c:minus>
          </c:errBars>
          <c:val>
            <c:numRef>
              <c:f>('h_cory, zala'!$B$300;'h_cory, zala'!$D$300)</c:f>
              <c:numCache>
                <c:formatCode>General</c:formatCode>
                <c:ptCount val="2"/>
                <c:pt idx="0">
                  <c:v>1177.3544999999997</c:v>
                </c:pt>
                <c:pt idx="1">
                  <c:v>894.67700000000002</c:v>
                </c:pt>
              </c:numCache>
            </c:numRef>
          </c:val>
        </c:ser>
        <c:dLbls>
          <c:showLegendKey val="0"/>
          <c:showVal val="0"/>
          <c:showCatName val="0"/>
          <c:showSerName val="0"/>
          <c:showPercent val="0"/>
          <c:showBubbleSize val="0"/>
        </c:dLbls>
        <c:gapWidth val="150"/>
        <c:axId val="136287616"/>
        <c:axId val="160149600"/>
      </c:barChart>
      <c:catAx>
        <c:axId val="136287616"/>
        <c:scaling>
          <c:orientation val="minMax"/>
        </c:scaling>
        <c:delete val="0"/>
        <c:axPos val="b"/>
        <c:numFmt formatCode="General" sourceLinked="0"/>
        <c:majorTickMark val="none"/>
        <c:minorTickMark val="none"/>
        <c:tickLblPos val="nextTo"/>
        <c:crossAx val="160149600"/>
        <c:crosses val="autoZero"/>
        <c:auto val="1"/>
        <c:lblAlgn val="ctr"/>
        <c:lblOffset val="100"/>
        <c:noMultiLvlLbl val="0"/>
      </c:catAx>
      <c:valAx>
        <c:axId val="160149600"/>
        <c:scaling>
          <c:orientation val="minMax"/>
        </c:scaling>
        <c:delete val="0"/>
        <c:axPos val="l"/>
        <c:title>
          <c:tx>
            <c:rich>
              <a:bodyPr/>
              <a:lstStyle/>
              <a:p>
                <a:pPr>
                  <a:defRPr/>
                </a:pPr>
                <a:r>
                  <a:rPr lang="hu-HU"/>
                  <a:t>Feret  average (µm)</a:t>
                </a:r>
              </a:p>
            </c:rich>
          </c:tx>
          <c:layout>
            <c:manualLayout>
              <c:xMode val="edge"/>
              <c:yMode val="edge"/>
              <c:x val="5.9536247865152166E-2"/>
              <c:y val="0.14395774354373553"/>
            </c:manualLayout>
          </c:layout>
          <c:overlay val="0"/>
        </c:title>
        <c:numFmt formatCode="General" sourceLinked="1"/>
        <c:majorTickMark val="out"/>
        <c:minorTickMark val="none"/>
        <c:tickLblPos val="nextTo"/>
        <c:crossAx val="136287616"/>
        <c:crosses val="autoZero"/>
        <c:crossBetween val="between"/>
      </c:valAx>
    </c:plotArea>
    <c:legend>
      <c:legendPos val="t"/>
      <c:layout>
        <c:manualLayout>
          <c:xMode val="edge"/>
          <c:yMode val="edge"/>
          <c:x val="0.18950756601396918"/>
          <c:y val="0.11256585186663441"/>
          <c:w val="0.73770943727664073"/>
          <c:h val="9.1563257772608028E-2"/>
        </c:manualLayout>
      </c:layout>
      <c:overlay val="0"/>
    </c:legend>
    <c:plotVisOnly val="1"/>
    <c:dispBlanksAs val="gap"/>
    <c:showDLblsOverMax val="0"/>
  </c:chart>
  <c:txPr>
    <a:bodyPr/>
    <a:lstStyle/>
    <a:p>
      <a:pPr>
        <a:defRPr sz="1400">
          <a:latin typeface="Arial" panose="020B0604020202020204" pitchFamily="34" charset="0"/>
          <a:cs typeface="Arial" panose="020B0604020202020204" pitchFamily="34" charset="0"/>
        </a:defRPr>
      </a:pPr>
      <a:endParaRPr lang="hu-H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hu-HU" sz="1400" b="1" dirty="0" smtClean="0"/>
              <a:t>Spread of </a:t>
            </a:r>
            <a:r>
              <a:rPr lang="hu-HU" sz="1400" b="1" dirty="0" err="1" smtClean="0"/>
              <a:t>intrinsic</a:t>
            </a:r>
            <a:r>
              <a:rPr lang="hu-HU" sz="1400" b="1" baseline="0" dirty="0" smtClean="0"/>
              <a:t> </a:t>
            </a:r>
            <a:r>
              <a:rPr lang="hu-HU" sz="1400" b="1" i="0" u="none" strike="noStrike" baseline="0" dirty="0" err="1" smtClean="0">
                <a:effectLst/>
              </a:rPr>
              <a:t>terminal</a:t>
            </a:r>
            <a:r>
              <a:rPr lang="hu-HU" sz="1400" b="1" i="0" u="none" strike="noStrike" baseline="0" dirty="0" smtClean="0">
                <a:effectLst/>
              </a:rPr>
              <a:t> </a:t>
            </a:r>
            <a:r>
              <a:rPr lang="hu-HU" sz="1400" b="1" i="0" u="none" strike="noStrike" baseline="0" dirty="0" err="1" smtClean="0">
                <a:effectLst/>
              </a:rPr>
              <a:t>axon</a:t>
            </a:r>
            <a:r>
              <a:rPr lang="hu-HU" sz="1400" b="1" i="0" u="none" strike="noStrike" baseline="0" dirty="0" smtClean="0">
                <a:effectLst/>
              </a:rPr>
              <a:t> </a:t>
            </a:r>
            <a:r>
              <a:rPr lang="hu-HU" sz="1400" b="1" i="0" u="none" strike="noStrike" baseline="0" dirty="0" err="1" smtClean="0">
                <a:effectLst/>
              </a:rPr>
              <a:t>arborizations</a:t>
            </a:r>
            <a:r>
              <a:rPr lang="hu-HU" sz="1400" b="1" dirty="0" smtClean="0"/>
              <a:t> is </a:t>
            </a:r>
            <a:r>
              <a:rPr lang="hu-HU" sz="1400" b="1" i="0" u="none" strike="noStrike" baseline="0" dirty="0" err="1" smtClean="0">
                <a:effectLst/>
              </a:rPr>
              <a:t>significantly</a:t>
            </a:r>
            <a:r>
              <a:rPr lang="hu-HU" sz="1400" b="1" i="0" u="none" strike="noStrike" baseline="0" dirty="0" smtClean="0">
                <a:effectLst/>
              </a:rPr>
              <a:t> </a:t>
            </a:r>
            <a:r>
              <a:rPr lang="hu-HU" sz="1400" b="1" i="0" u="none" strike="noStrike" baseline="0" dirty="0" err="1" smtClean="0">
                <a:effectLst/>
              </a:rPr>
              <a:t>higher</a:t>
            </a:r>
            <a:r>
              <a:rPr lang="hu-HU" sz="1400" b="1" i="0" u="none" strike="noStrike" baseline="0" dirty="0" smtClean="0">
                <a:effectLst/>
              </a:rPr>
              <a:t> </a:t>
            </a:r>
            <a:r>
              <a:rPr lang="hu-HU" sz="1400" b="1" i="0" u="none" strike="noStrike" baseline="0" dirty="0" err="1" smtClean="0">
                <a:effectLst/>
              </a:rPr>
              <a:t>than</a:t>
            </a:r>
            <a:r>
              <a:rPr lang="hu-HU" sz="1400" b="1" i="0" u="none" strike="noStrike" baseline="0" dirty="0" smtClean="0">
                <a:effectLst/>
              </a:rPr>
              <a:t> </a:t>
            </a:r>
            <a:r>
              <a:rPr lang="hu-HU" sz="1400" b="1" i="0" u="none" strike="noStrike" baseline="0" dirty="0" err="1" smtClean="0">
                <a:effectLst/>
              </a:rPr>
              <a:t>the</a:t>
            </a:r>
            <a:r>
              <a:rPr lang="hu-HU" sz="1400" b="1" dirty="0" smtClean="0"/>
              <a:t> </a:t>
            </a:r>
            <a:r>
              <a:rPr lang="hu-HU" sz="1400" b="1" dirty="0" err="1" smtClean="0"/>
              <a:t>inter-areal</a:t>
            </a:r>
            <a:endParaRPr lang="hu-HU" sz="1400" b="1" dirty="0"/>
          </a:p>
        </c:rich>
      </c:tx>
      <c:layout>
        <c:manualLayout>
          <c:xMode val="edge"/>
          <c:yMode val="edge"/>
          <c:x val="0.12350352251199534"/>
          <c:y val="1.8147131237351278E-2"/>
        </c:manualLayout>
      </c:layout>
      <c:overlay val="0"/>
    </c:title>
    <c:autoTitleDeleted val="0"/>
    <c:plotArea>
      <c:layout>
        <c:manualLayout>
          <c:layoutTarget val="inner"/>
          <c:xMode val="edge"/>
          <c:yMode val="edge"/>
          <c:x val="0.21125163659154986"/>
          <c:y val="0.28786201359386709"/>
          <c:w val="0.63478349238849985"/>
          <c:h val="0.46783633575849076"/>
        </c:manualLayout>
      </c:layout>
      <c:barChart>
        <c:barDir val="col"/>
        <c:grouping val="clustered"/>
        <c:varyColors val="0"/>
        <c:ser>
          <c:idx val="0"/>
          <c:order val="0"/>
          <c:tx>
            <c:v>Area 3b injection</c:v>
          </c:tx>
          <c:invertIfNegative val="0"/>
          <c:errBars>
            <c:errBarType val="plus"/>
            <c:errValType val="cust"/>
            <c:noEndCap val="0"/>
            <c:plus>
              <c:numRef>
                <c:f>('patchek által lefedett ter'!$Z$78,'patchek által lefedett ter'!$Z$80)</c:f>
                <c:numCache>
                  <c:formatCode>General</c:formatCode>
                  <c:ptCount val="2"/>
                  <c:pt idx="0">
                    <c:v>480.79545658259639</c:v>
                  </c:pt>
                  <c:pt idx="1">
                    <c:v>233.50093186145284</c:v>
                  </c:pt>
                </c:numCache>
              </c:numRef>
            </c:plus>
            <c:minus>
              <c:numLit>
                <c:formatCode>General</c:formatCode>
                <c:ptCount val="1"/>
                <c:pt idx="0">
                  <c:v>1</c:v>
                </c:pt>
              </c:numLit>
            </c:minus>
          </c:errBars>
          <c:cat>
            <c:strLit>
              <c:ptCount val="2"/>
              <c:pt idx="0">
                <c:v>Intrinsic connections</c:v>
              </c:pt>
              <c:pt idx="1">
                <c:v> Interareal connections</c:v>
              </c:pt>
            </c:strLit>
          </c:cat>
          <c:val>
            <c:numRef>
              <c:f>('patchek által lefedett ter'!$Y$78,'patchek által lefedett ter'!$Y$80)</c:f>
              <c:numCache>
                <c:formatCode>General</c:formatCode>
                <c:ptCount val="2"/>
                <c:pt idx="0">
                  <c:v>1077.3998169312169</c:v>
                </c:pt>
                <c:pt idx="1">
                  <c:v>706.8885076628352</c:v>
                </c:pt>
              </c:numCache>
            </c:numRef>
          </c:val>
        </c:ser>
        <c:ser>
          <c:idx val="1"/>
          <c:order val="1"/>
          <c:tx>
            <c:v>Area 1 injection</c:v>
          </c:tx>
          <c:invertIfNegative val="0"/>
          <c:errBars>
            <c:errBarType val="plus"/>
            <c:errValType val="cust"/>
            <c:noEndCap val="0"/>
            <c:plus>
              <c:numRef>
                <c:f>('patchek által lefedett ter'!$Z$79,'patchek által lefedett ter'!$Z$81)</c:f>
                <c:numCache>
                  <c:formatCode>General</c:formatCode>
                  <c:ptCount val="2"/>
                  <c:pt idx="0">
                    <c:v>502.50654911100253</c:v>
                  </c:pt>
                  <c:pt idx="1">
                    <c:v>342.37550294574964</c:v>
                  </c:pt>
                </c:numCache>
              </c:numRef>
            </c:plus>
            <c:minus>
              <c:numLit>
                <c:formatCode>General</c:formatCode>
                <c:ptCount val="1"/>
                <c:pt idx="0">
                  <c:v>1</c:v>
                </c:pt>
              </c:numLit>
            </c:minus>
          </c:errBars>
          <c:cat>
            <c:strLit>
              <c:ptCount val="2"/>
              <c:pt idx="0">
                <c:v>Intrinsic connections</c:v>
              </c:pt>
              <c:pt idx="1">
                <c:v> Interareal connections</c:v>
              </c:pt>
            </c:strLit>
          </c:cat>
          <c:val>
            <c:numRef>
              <c:f>('patchek által lefedett ter'!$Y$79,'patchek által lefedett ter'!$Y$81)</c:f>
              <c:numCache>
                <c:formatCode>General</c:formatCode>
                <c:ptCount val="2"/>
                <c:pt idx="0">
                  <c:v>1402.4552546897548</c:v>
                </c:pt>
                <c:pt idx="1">
                  <c:v>917.07392190016105</c:v>
                </c:pt>
              </c:numCache>
            </c:numRef>
          </c:val>
        </c:ser>
        <c:dLbls>
          <c:showLegendKey val="0"/>
          <c:showVal val="0"/>
          <c:showCatName val="0"/>
          <c:showSerName val="0"/>
          <c:showPercent val="0"/>
          <c:showBubbleSize val="0"/>
        </c:dLbls>
        <c:gapWidth val="150"/>
        <c:axId val="160152400"/>
        <c:axId val="160152960"/>
      </c:barChart>
      <c:catAx>
        <c:axId val="160152400"/>
        <c:scaling>
          <c:orientation val="minMax"/>
        </c:scaling>
        <c:delete val="0"/>
        <c:axPos val="b"/>
        <c:numFmt formatCode="General" sourceLinked="0"/>
        <c:majorTickMark val="none"/>
        <c:minorTickMark val="none"/>
        <c:tickLblPos val="nextTo"/>
        <c:txPr>
          <a:bodyPr/>
          <a:lstStyle/>
          <a:p>
            <a:pPr>
              <a:defRPr sz="1400" b="1"/>
            </a:pPr>
            <a:endParaRPr lang="hu-HU"/>
          </a:p>
        </c:txPr>
        <c:crossAx val="160152960"/>
        <c:crosses val="autoZero"/>
        <c:auto val="1"/>
        <c:lblAlgn val="ctr"/>
        <c:lblOffset val="100"/>
        <c:noMultiLvlLbl val="0"/>
      </c:catAx>
      <c:valAx>
        <c:axId val="160152960"/>
        <c:scaling>
          <c:orientation val="minMax"/>
        </c:scaling>
        <c:delete val="0"/>
        <c:axPos val="l"/>
        <c:title>
          <c:tx>
            <c:rich>
              <a:bodyPr/>
              <a:lstStyle/>
              <a:p>
                <a:pPr>
                  <a:defRPr sz="1400" b="1"/>
                </a:pPr>
                <a:r>
                  <a:rPr lang="hu-HU" sz="1400" b="1" dirty="0" smtClean="0"/>
                  <a:t>Radius (µm)</a:t>
                </a:r>
                <a:endParaRPr lang="hu-HU" sz="1400" b="1" dirty="0"/>
              </a:p>
            </c:rich>
          </c:tx>
          <c:layout>
            <c:manualLayout>
              <c:xMode val="edge"/>
              <c:yMode val="edge"/>
              <c:x val="7.9810313929039867E-2"/>
              <c:y val="0.29033992033721334"/>
            </c:manualLayout>
          </c:layout>
          <c:overlay val="0"/>
        </c:title>
        <c:numFmt formatCode="General" sourceLinked="1"/>
        <c:majorTickMark val="out"/>
        <c:minorTickMark val="none"/>
        <c:tickLblPos val="nextTo"/>
        <c:txPr>
          <a:bodyPr/>
          <a:lstStyle/>
          <a:p>
            <a:pPr>
              <a:defRPr sz="1400"/>
            </a:pPr>
            <a:endParaRPr lang="hu-HU"/>
          </a:p>
        </c:txPr>
        <c:crossAx val="160152400"/>
        <c:crosses val="autoZero"/>
        <c:crossBetween val="between"/>
      </c:valAx>
    </c:plotArea>
    <c:legend>
      <c:legendPos val="r"/>
      <c:layout>
        <c:manualLayout>
          <c:xMode val="edge"/>
          <c:yMode val="edge"/>
          <c:x val="0.71308760031969132"/>
          <c:y val="0.24812508862162755"/>
          <c:w val="0.28691238216079462"/>
          <c:h val="0.17499391547448587"/>
        </c:manualLayout>
      </c:layout>
      <c:overlay val="0"/>
      <c:txPr>
        <a:bodyPr/>
        <a:lstStyle/>
        <a:p>
          <a:pPr>
            <a:defRPr sz="1400"/>
          </a:pPr>
          <a:endParaRPr lang="hu-HU"/>
        </a:p>
      </c:txPr>
    </c:legend>
    <c:plotVisOnly val="1"/>
    <c:dispBlanksAs val="gap"/>
    <c:showDLblsOverMax val="0"/>
  </c:chart>
  <c:txPr>
    <a:bodyPr/>
    <a:lstStyle/>
    <a:p>
      <a:pPr>
        <a:defRPr>
          <a:latin typeface="Arial" panose="020B0604020202020204" pitchFamily="34" charset="0"/>
          <a:cs typeface="Arial" panose="020B0604020202020204" pitchFamily="34" charset="0"/>
        </a:defRPr>
      </a:pPr>
      <a:endParaRPr lang="hu-H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14BDC6-2193-4729-9318-5F861F9F3915}" type="datetimeFigureOut">
              <a:rPr lang="en-US" smtClean="0"/>
              <a:t>12/12/2017</a:t>
            </a:fld>
            <a:endParaRPr lang="en-US"/>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4928E4-ED08-47C0-B57F-404103EECDB0}" type="slidenum">
              <a:rPr lang="en-US" smtClean="0"/>
              <a:t>‹#›</a:t>
            </a:fld>
            <a:endParaRPr lang="en-US"/>
          </a:p>
        </p:txBody>
      </p:sp>
    </p:spTree>
    <p:extLst>
      <p:ext uri="{BB962C8B-B14F-4D97-AF65-F5344CB8AC3E}">
        <p14:creationId xmlns:p14="http://schemas.microsoft.com/office/powerpoint/2010/main" val="3729175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sciencedirect.com/science/article/pii/S0306452210014041#200000996" TargetMode="External"/><Relationship Id="rId3" Type="http://schemas.openxmlformats.org/officeDocument/2006/relationships/hyperlink" Target="http://dx.doi.org/10.1016/j.neuroscience.2010.10.049" TargetMode="External"/><Relationship Id="rId7" Type="http://schemas.openxmlformats.org/officeDocument/2006/relationships/hyperlink" Target="http://www.sciencedirect.com/science/article/pii/S0306452210014041#200023677"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sciencedirect.com/science/article/pii/S0306452210014041#200024495" TargetMode="External"/><Relationship Id="rId5" Type="http://schemas.openxmlformats.org/officeDocument/2006/relationships/hyperlink" Target="http://www.sciencedirect.com/science/article/pii/S0306452210014041#fig4" TargetMode="External"/><Relationship Id="rId4" Type="http://schemas.openxmlformats.org/officeDocument/2006/relationships/hyperlink" Target="http://www.sciencedirect.com/science/article/pii/S0306452210014041#20002427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cbi.nlm.nih.gov/pmc/articles/PMC4157923/figure/F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ncbi.nlm.nih.gov/pmc/articles/PMC4157923/figure/F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a:p>
        </p:txBody>
      </p:sp>
      <p:sp>
        <p:nvSpPr>
          <p:cNvPr id="4" name="Dia számának helye 3"/>
          <p:cNvSpPr>
            <a:spLocks noGrp="1"/>
          </p:cNvSpPr>
          <p:nvPr>
            <p:ph type="sldNum" sz="quarter" idx="10"/>
          </p:nvPr>
        </p:nvSpPr>
        <p:spPr/>
        <p:txBody>
          <a:bodyPr/>
          <a:lstStyle/>
          <a:p>
            <a:fld id="{F04928E4-ED08-47C0-B57F-404103EECDB0}" type="slidenum">
              <a:rPr lang="en-US" smtClean="0"/>
              <a:t>1</a:t>
            </a:fld>
            <a:endParaRPr lang="en-US"/>
          </a:p>
        </p:txBody>
      </p:sp>
    </p:spTree>
    <p:extLst>
      <p:ext uri="{BB962C8B-B14F-4D97-AF65-F5344CB8AC3E}">
        <p14:creationId xmlns:p14="http://schemas.microsoft.com/office/powerpoint/2010/main" val="1684903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https://www.ncbi.nlm.nih.gov/pubmed/18539394</a:t>
            </a:r>
            <a:r>
              <a:rPr lang="hu-HU" dirty="0" smtClean="0"/>
              <a:t> </a:t>
            </a:r>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18</a:t>
            </a:fld>
            <a:endParaRPr lang="en-US"/>
          </a:p>
        </p:txBody>
      </p:sp>
    </p:spTree>
    <p:extLst>
      <p:ext uri="{BB962C8B-B14F-4D97-AF65-F5344CB8AC3E}">
        <p14:creationId xmlns:p14="http://schemas.microsoft.com/office/powerpoint/2010/main" val="3959284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b="0" dirty="0" smtClean="0"/>
              <a:t>https://en.wikipedia.org/wiki/Tomography </a:t>
            </a:r>
          </a:p>
          <a:p>
            <a:r>
              <a:rPr lang="hu-HU" sz="1200" b="0" i="0" kern="1200" dirty="0" smtClean="0">
                <a:solidFill>
                  <a:schemeClr val="tx1"/>
                </a:solidFill>
                <a:effectLst/>
                <a:latin typeface="+mn-lt"/>
                <a:ea typeface="+mn-ea"/>
                <a:cs typeface="+mn-cs"/>
              </a:rPr>
              <a:t>Alul: </a:t>
            </a:r>
            <a:r>
              <a:rPr lang="en-US" sz="1200" b="1" i="0" kern="1200" dirty="0" smtClean="0">
                <a:solidFill>
                  <a:schemeClr val="tx1"/>
                </a:solidFill>
                <a:effectLst/>
                <a:latin typeface="+mn-lt"/>
                <a:ea typeface="+mn-ea"/>
                <a:cs typeface="+mn-cs"/>
              </a:rPr>
              <a:t>Fig. 3</a:t>
            </a:r>
            <a:r>
              <a:rPr lang="en-US" sz="1200" b="0" i="0" kern="1200" dirty="0" smtClean="0">
                <a:solidFill>
                  <a:schemeClr val="tx1"/>
                </a:solidFill>
                <a:effectLst/>
                <a:latin typeface="+mn-lt"/>
                <a:ea typeface="+mn-ea"/>
                <a:cs typeface="+mn-cs"/>
              </a:rPr>
              <a:t>: Considering a parallel beam irradiation optical system where the angle between the object and all transmission lights equals θ. Here, the numbers in the figure (see the numbers within the parentheses) respectively indicate: (1) = an object; (2) = the parallel beam light source; (3) = the screen; (4) = transmission beam; (5) = the datum circle; (6) = the origin; and (7) = a fluoroscopic image (a one-dimensional image; </a:t>
            </a:r>
            <a:r>
              <a:rPr lang="en-US" sz="1200" b="0" i="0" kern="1200" dirty="0" err="1" smtClean="0">
                <a:solidFill>
                  <a:schemeClr val="tx1"/>
                </a:solidFill>
                <a:effectLst/>
                <a:latin typeface="+mn-lt"/>
                <a:ea typeface="+mn-ea"/>
                <a:cs typeface="+mn-cs"/>
              </a:rPr>
              <a:t>pθ</a:t>
            </a:r>
            <a:r>
              <a:rPr lang="en-US" sz="1200" b="0" i="0" kern="1200" dirty="0" smtClean="0">
                <a:solidFill>
                  <a:schemeClr val="tx1"/>
                </a:solidFill>
                <a:effectLst/>
                <a:latin typeface="+mn-lt"/>
                <a:ea typeface="+mn-ea"/>
                <a:cs typeface="+mn-cs"/>
              </a:rPr>
              <a:t>(s)). Two datum coordinate systems </a:t>
            </a:r>
            <a:r>
              <a:rPr lang="en-US" sz="1200" b="0" i="1" kern="1200" dirty="0" err="1" smtClean="0">
                <a:solidFill>
                  <a:schemeClr val="tx1"/>
                </a:solidFill>
                <a:effectLst/>
                <a:latin typeface="+mn-lt"/>
                <a:ea typeface="+mn-ea"/>
                <a:cs typeface="+mn-cs"/>
              </a:rPr>
              <a:t>xy</a:t>
            </a:r>
            <a:r>
              <a:rPr lang="en-US" sz="1200" b="0" i="0" kern="1200" dirty="0" smtClean="0">
                <a:solidFill>
                  <a:schemeClr val="tx1"/>
                </a:solidFill>
                <a:effectLst/>
                <a:latin typeface="+mn-lt"/>
                <a:ea typeface="+mn-ea"/>
                <a:cs typeface="+mn-cs"/>
              </a:rPr>
              <a:t> and </a:t>
            </a:r>
            <a:r>
              <a:rPr lang="en-US" sz="1200" b="0" i="1" kern="1200" dirty="0" err="1" smtClean="0">
                <a:solidFill>
                  <a:schemeClr val="tx1"/>
                </a:solidFill>
                <a:effectLst/>
                <a:latin typeface="+mn-lt"/>
                <a:ea typeface="+mn-ea"/>
                <a:cs typeface="+mn-cs"/>
              </a:rPr>
              <a:t>ts</a:t>
            </a:r>
            <a:r>
              <a:rPr lang="en-US" sz="1200" b="0" i="0" kern="1200" dirty="0" smtClean="0">
                <a:solidFill>
                  <a:schemeClr val="tx1"/>
                </a:solidFill>
                <a:effectLst/>
                <a:latin typeface="+mn-lt"/>
                <a:ea typeface="+mn-ea"/>
                <a:cs typeface="+mn-cs"/>
              </a:rPr>
              <a:t> are also imagined in order to explain the positional relations and movements of features (0)–(7) in the figure. In addition, a virtual circle centered at the above-mentioned origin (6) is set on the datum plane (it will be called “the datum circle” henceforth). This datum circle (6) will be represents the orbit of the parallel beam irradiation optical system. In the figure above, X-Y plane rotates around the point of origin in the plane in such a way “to keep mutual positional relationship between the light source (2) and screen (7) passing through the trajectory (5).” Rotation angle of this case is defined as θ. In the figure set out above, absorption coefficient at a cross-sectional coordinate (x, y) of the subject is modeled as μ(x, y).</a:t>
            </a:r>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22</a:t>
            </a:fld>
            <a:endParaRPr lang="en-US"/>
          </a:p>
        </p:txBody>
      </p:sp>
    </p:spTree>
    <p:extLst>
      <p:ext uri="{BB962C8B-B14F-4D97-AF65-F5344CB8AC3E}">
        <p14:creationId xmlns:p14="http://schemas.microsoft.com/office/powerpoint/2010/main" val="2113251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24</a:t>
            </a:fld>
            <a:endParaRPr lang="en-US"/>
          </a:p>
        </p:txBody>
      </p:sp>
    </p:spTree>
    <p:extLst>
      <p:ext uri="{BB962C8B-B14F-4D97-AF65-F5344CB8AC3E}">
        <p14:creationId xmlns:p14="http://schemas.microsoft.com/office/powerpoint/2010/main" val="1289063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https://hal.inria.fr/hal-00793573/file/Spine.pdf</a:t>
            </a:r>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25</a:t>
            </a:fld>
            <a:endParaRPr lang="en-US"/>
          </a:p>
        </p:txBody>
      </p:sp>
    </p:spTree>
    <p:extLst>
      <p:ext uri="{BB962C8B-B14F-4D97-AF65-F5344CB8AC3E}">
        <p14:creationId xmlns:p14="http://schemas.microsoft.com/office/powerpoint/2010/main" val="163043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http://mycite.omikk.bme.hu/doc/146255.pdf</a:t>
            </a:r>
            <a:r>
              <a:rPr lang="hu-HU" smtClean="0"/>
              <a:t> </a:t>
            </a:r>
            <a:endParaRPr lang="en-US"/>
          </a:p>
        </p:txBody>
      </p:sp>
      <p:sp>
        <p:nvSpPr>
          <p:cNvPr id="4" name="Dia számának helye 3"/>
          <p:cNvSpPr>
            <a:spLocks noGrp="1"/>
          </p:cNvSpPr>
          <p:nvPr>
            <p:ph type="sldNum" sz="quarter" idx="10"/>
          </p:nvPr>
        </p:nvSpPr>
        <p:spPr/>
        <p:txBody>
          <a:bodyPr/>
          <a:lstStyle/>
          <a:p>
            <a:fld id="{F04928E4-ED08-47C0-B57F-404103EECDB0}" type="slidenum">
              <a:rPr lang="en-US" smtClean="0"/>
              <a:t>26</a:t>
            </a:fld>
            <a:endParaRPr lang="en-US"/>
          </a:p>
        </p:txBody>
      </p:sp>
    </p:spTree>
    <p:extLst>
      <p:ext uri="{BB962C8B-B14F-4D97-AF65-F5344CB8AC3E}">
        <p14:creationId xmlns:p14="http://schemas.microsoft.com/office/powerpoint/2010/main" val="323655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fontAlgn="base"/>
            <a:r>
              <a:rPr lang="en-US" sz="1200" b="0" i="0" u="none" strike="noStrike" kern="1200" dirty="0" smtClean="0">
                <a:solidFill>
                  <a:schemeClr val="tx1"/>
                </a:solidFill>
                <a:effectLst/>
                <a:latin typeface="+mn-lt"/>
                <a:ea typeface="+mn-ea"/>
                <a:cs typeface="+mn-cs"/>
                <a:hlinkClick r:id="rId3"/>
              </a:rPr>
              <a:t>doi:10.1016/j.neuroscience.2010.10.049</a:t>
            </a:r>
            <a:r>
              <a:rPr lang="hu-HU" sz="1200" b="0" i="0" u="none" strike="noStrike" kern="1200" dirty="0" smtClean="0">
                <a:solidFill>
                  <a:schemeClr val="tx1"/>
                </a:solidFill>
                <a:effectLst/>
                <a:latin typeface="+mn-lt"/>
                <a:ea typeface="+mn-ea"/>
                <a:cs typeface="+mn-cs"/>
              </a:rPr>
              <a:t> </a:t>
            </a:r>
            <a:endParaRPr lang="hu-HU" sz="1200" b="0" i="0" kern="1200" dirty="0" smtClean="0">
              <a:solidFill>
                <a:schemeClr val="tx1"/>
              </a:solidFill>
              <a:effectLst/>
              <a:latin typeface="+mn-lt"/>
              <a:ea typeface="+mn-ea"/>
              <a:cs typeface="+mn-cs"/>
            </a:endParaRPr>
          </a:p>
          <a:p>
            <a:pPr fontAlgn="base"/>
            <a:r>
              <a:rPr lang="hu-HU" sz="1200" b="0" i="0" kern="1200" dirty="0" smtClean="0">
                <a:solidFill>
                  <a:schemeClr val="tx1"/>
                </a:solidFill>
                <a:effectLst/>
                <a:latin typeface="+mn-lt"/>
                <a:ea typeface="+mn-ea"/>
                <a:cs typeface="+mn-cs"/>
              </a:rPr>
              <a:t>Bal: </a:t>
            </a:r>
            <a:r>
              <a:rPr lang="en-US" sz="1200" b="0" i="0" kern="1200" dirty="0" smtClean="0">
                <a:solidFill>
                  <a:schemeClr val="tx1"/>
                </a:solidFill>
                <a:effectLst/>
                <a:latin typeface="+mn-lt"/>
                <a:ea typeface="+mn-ea"/>
                <a:cs typeface="+mn-cs"/>
              </a:rPr>
              <a:t>Fig. 5. Quantitative localization of TNAP-positive layer in human </a:t>
            </a:r>
            <a:r>
              <a:rPr lang="en-US" sz="1200" b="0" i="0" u="none" strike="noStrike" kern="1200" dirty="0" smtClean="0">
                <a:solidFill>
                  <a:schemeClr val="tx1"/>
                </a:solidFill>
                <a:effectLst/>
                <a:latin typeface="+mn-lt"/>
                <a:ea typeface="+mn-ea"/>
                <a:cs typeface="+mn-cs"/>
                <a:hlinkClick r:id="rId4"/>
              </a:rPr>
              <a:t>temporal cortex</a:t>
            </a:r>
            <a:r>
              <a:rPr lang="en-US" sz="1200" b="0" i="0" kern="1200" dirty="0" smtClean="0">
                <a:solidFill>
                  <a:schemeClr val="tx1"/>
                </a:solidFill>
                <a:effectLst/>
                <a:latin typeface="+mn-lt"/>
                <a:ea typeface="+mn-ea"/>
                <a:cs typeface="+mn-cs"/>
              </a:rPr>
              <a:t>. Rectangular regions indicated in </a:t>
            </a:r>
            <a:r>
              <a:rPr lang="en-US" sz="1200" b="0" i="0" u="none" strike="noStrike" kern="1200" dirty="0" smtClean="0">
                <a:solidFill>
                  <a:schemeClr val="tx1"/>
                </a:solidFill>
                <a:effectLst/>
                <a:latin typeface="+mn-lt"/>
                <a:ea typeface="+mn-ea"/>
                <a:cs typeface="+mn-cs"/>
                <a:hlinkClick r:id="rId5"/>
              </a:rPr>
              <a:t>Fig. 4</a:t>
            </a:r>
            <a:r>
              <a:rPr lang="en-US" sz="1200" b="0" i="0" kern="1200" dirty="0" smtClean="0">
                <a:solidFill>
                  <a:schemeClr val="tx1"/>
                </a:solidFill>
                <a:effectLst/>
                <a:latin typeface="+mn-lt"/>
                <a:ea typeface="+mn-ea"/>
                <a:cs typeface="+mn-cs"/>
              </a:rPr>
              <a:t> are displayed at a higher magnification for the different samples (case 246 in A, B and case 248 in C). Arrowheads point to common landmarks between serial sections. Layer 4 was identified by a high content in </a:t>
            </a:r>
            <a:r>
              <a:rPr lang="en-US" sz="1200" b="0" i="0" u="none" strike="noStrike" kern="1200" dirty="0" smtClean="0">
                <a:solidFill>
                  <a:schemeClr val="tx1"/>
                </a:solidFill>
                <a:effectLst/>
                <a:latin typeface="+mn-lt"/>
                <a:ea typeface="+mn-ea"/>
                <a:cs typeface="+mn-cs"/>
                <a:hlinkClick r:id="rId6"/>
              </a:rPr>
              <a:t>myelin</a:t>
            </a:r>
            <a:r>
              <a:rPr lang="en-US" sz="1200" b="0" i="0" kern="1200" dirty="0" smtClean="0">
                <a:solidFill>
                  <a:schemeClr val="tx1"/>
                </a:solidFill>
                <a:effectLst/>
                <a:latin typeface="+mn-lt"/>
                <a:ea typeface="+mn-ea"/>
                <a:cs typeface="+mn-cs"/>
              </a:rPr>
              <a:t> (A), a high density of granular cells (B), or a low intensity of SMI-32 staining (</a:t>
            </a:r>
            <a:r>
              <a:rPr lang="en-US" sz="1200" b="0" i="0" u="none" strike="noStrike" kern="1200" dirty="0" smtClean="0">
                <a:solidFill>
                  <a:schemeClr val="tx1"/>
                </a:solidFill>
                <a:effectLst/>
                <a:latin typeface="+mn-lt"/>
                <a:ea typeface="+mn-ea"/>
                <a:cs typeface="+mn-cs"/>
                <a:hlinkClick r:id="rId7"/>
              </a:rPr>
              <a:t>NF</a:t>
            </a:r>
            <a:r>
              <a:rPr lang="en-US" sz="1200" b="0" i="0" kern="1200" dirty="0" smtClean="0">
                <a:solidFill>
                  <a:schemeClr val="tx1"/>
                </a:solidFill>
                <a:effectLst/>
                <a:latin typeface="+mn-lt"/>
                <a:ea typeface="+mn-ea"/>
                <a:cs typeface="+mn-cs"/>
              </a:rPr>
              <a:t>) as opposed to layer 3 and 5 which are </a:t>
            </a:r>
            <a:r>
              <a:rPr lang="en-US" sz="1200" b="0" i="0" u="none" strike="noStrike" kern="1200" dirty="0" err="1" smtClean="0">
                <a:solidFill>
                  <a:schemeClr val="tx1"/>
                </a:solidFill>
                <a:effectLst/>
                <a:latin typeface="+mn-lt"/>
                <a:ea typeface="+mn-ea"/>
                <a:cs typeface="+mn-cs"/>
                <a:hlinkClick r:id="rId7"/>
              </a:rPr>
              <a:t>neurofilament</a:t>
            </a:r>
            <a:r>
              <a:rPr lang="en-US" sz="1200" b="0" i="0" kern="1200" dirty="0" smtClean="0">
                <a:solidFill>
                  <a:schemeClr val="tx1"/>
                </a:solidFill>
                <a:effectLst/>
                <a:latin typeface="+mn-lt"/>
                <a:ea typeface="+mn-ea"/>
                <a:cs typeface="+mn-cs"/>
              </a:rPr>
              <a:t>-rich layers (C). In all cases, the TNAP-positive band was observed below layer 4 (yellow dashed lines). Moreover it was found to correspond to layer 5, as demonstrated with the SMI-32 staining. Optical density measurements done on three different sections in sample 246–1 (white, gray, black triangles) and 246–4 (white, gray, black circles) confirmed these results: layer 4 position measured on </a:t>
            </a:r>
            <a:r>
              <a:rPr lang="en-US" sz="1200" b="0" i="0" u="none" strike="noStrike" kern="1200" dirty="0" err="1" smtClean="0">
                <a:solidFill>
                  <a:schemeClr val="tx1"/>
                </a:solidFill>
                <a:effectLst/>
                <a:latin typeface="+mn-lt"/>
                <a:ea typeface="+mn-ea"/>
                <a:cs typeface="+mn-cs"/>
                <a:hlinkClick r:id="rId8"/>
              </a:rPr>
              <a:t>cresyl</a:t>
            </a:r>
            <a:r>
              <a:rPr lang="en-US" sz="1200" b="0" i="0" u="none" strike="noStrike" kern="1200" dirty="0" smtClean="0">
                <a:solidFill>
                  <a:schemeClr val="tx1"/>
                </a:solidFill>
                <a:effectLst/>
                <a:latin typeface="+mn-lt"/>
                <a:ea typeface="+mn-ea"/>
                <a:cs typeface="+mn-cs"/>
                <a:hlinkClick r:id="rId8"/>
              </a:rPr>
              <a:t> violet</a:t>
            </a:r>
            <a:r>
              <a:rPr lang="en-US" sz="1200" b="0" i="0" kern="1200" dirty="0" smtClean="0">
                <a:solidFill>
                  <a:schemeClr val="tx1"/>
                </a:solidFill>
                <a:effectLst/>
                <a:latin typeface="+mn-lt"/>
                <a:ea typeface="+mn-ea"/>
                <a:cs typeface="+mn-cs"/>
              </a:rPr>
              <a:t> stained sections was found between 48% and 56% of the cortical depth, while the TNAP band occupied a band ranging between 52% and 77% of the cortical depth in the different samples. Optical density measurements carried out in case 248–2 on TNAP- and SMI-32 stained sections revealed that the TNAP-positive band (two measurements, plain and bordered diamonds) was found at a similar location than the lower SMI-32 positive band (NF, two measurements, plain and bordered squares) corresponding to layer 5 (between 50% and 70% of the cortical depth). In this sample layer 4 was positioned between 42% and 49.5% of the cortical depth. Bar: 200 </a:t>
            </a:r>
            <a:r>
              <a:rPr lang="en-US" sz="1200" b="0" i="0" kern="1200" dirty="0" err="1" smtClean="0">
                <a:solidFill>
                  <a:schemeClr val="tx1"/>
                </a:solidFill>
                <a:effectLst/>
                <a:latin typeface="+mn-lt"/>
                <a:ea typeface="+mn-ea"/>
                <a:cs typeface="+mn-cs"/>
              </a:rPr>
              <a:t>μm</a:t>
            </a:r>
            <a:r>
              <a:rPr lang="en-US" sz="1200" b="0" i="0" kern="1200" dirty="0" smtClean="0">
                <a:solidFill>
                  <a:schemeClr val="tx1"/>
                </a:solidFill>
                <a:effectLst/>
                <a:latin typeface="+mn-lt"/>
                <a:ea typeface="+mn-ea"/>
                <a:cs typeface="+mn-cs"/>
              </a:rPr>
              <a:t>. For interpretation of the references to color in this figure legend, the reader is referred to the Web version of this article.</a:t>
            </a:r>
            <a:endParaRPr lang="hu-HU" sz="1200" b="0" i="0" kern="1200" dirty="0" smtClean="0">
              <a:solidFill>
                <a:schemeClr val="tx1"/>
              </a:solidFill>
              <a:effectLst/>
              <a:latin typeface="+mn-lt"/>
              <a:ea typeface="+mn-ea"/>
              <a:cs typeface="+mn-cs"/>
            </a:endParaRPr>
          </a:p>
          <a:p>
            <a:pPr fontAlgn="base"/>
            <a:endParaRPr lang="hu-HU" sz="1200" b="0" i="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hu-HU" sz="1200" b="0" i="0" kern="1200" dirty="0" smtClean="0">
                <a:solidFill>
                  <a:schemeClr val="tx1"/>
                </a:solidFill>
                <a:effectLst/>
                <a:latin typeface="+mn-lt"/>
                <a:ea typeface="+mn-ea"/>
                <a:cs typeface="+mn-cs"/>
              </a:rPr>
              <a:t>Jobb: </a:t>
            </a:r>
            <a:r>
              <a:rPr lang="en-US" sz="1200" b="0" i="0" kern="1200" dirty="0" smtClean="0">
                <a:solidFill>
                  <a:schemeClr val="tx1"/>
                </a:solidFill>
                <a:effectLst/>
                <a:latin typeface="+mn-lt"/>
                <a:ea typeface="+mn-ea"/>
                <a:cs typeface="+mn-cs"/>
              </a:rPr>
              <a:t>Fig. 6. Quantitative analysis of TNAP pattern in human cortical areas. Optical density values (OD) of TNAP stained sections of the primary visual cortex (A), prefrontal cortex (B) and temporal cortex of case 246 (C) and case 248 (D) are shown in common coordinate systems. OD values are plotted relative to the bottom of layer 4 (zero on the abscissa) identified on the </a:t>
            </a:r>
            <a:r>
              <a:rPr lang="en-US" sz="1200" b="0" i="0" kern="1200" dirty="0" err="1" smtClean="0">
                <a:solidFill>
                  <a:schemeClr val="tx1"/>
                </a:solidFill>
                <a:effectLst/>
                <a:latin typeface="+mn-lt"/>
                <a:ea typeface="+mn-ea"/>
                <a:cs typeface="+mn-cs"/>
              </a:rPr>
              <a:t>cresyl</a:t>
            </a:r>
            <a:r>
              <a:rPr lang="en-US" sz="1200" b="0" i="0" kern="1200" dirty="0" smtClean="0">
                <a:solidFill>
                  <a:schemeClr val="tx1"/>
                </a:solidFill>
                <a:effectLst/>
                <a:latin typeface="+mn-lt"/>
                <a:ea typeface="+mn-ea"/>
                <a:cs typeface="+mn-cs"/>
              </a:rPr>
              <a:t> violet-series, in the case of TNAP labeling. On the abscissa, large negative values represent proportionally more superficial layers, while more positive values show gradually deeper layers relative to the bottom of layer 4. Different line types indicate different measurements on one section in (A) on different sections in (B) or on different blocks of the temporal cortex in (C; several sections/block). In (D) sections stained for SMI32 and TNAP are shown by continuous lines and dashed lines, respectively. Long-dashed lines correspond to two measurements on a same TNAP-labeled section, short-dashed lines to three other </a:t>
            </a:r>
            <a:r>
              <a:rPr lang="en-US" sz="1200" b="0" i="0" kern="1200" dirty="0" err="1" smtClean="0">
                <a:solidFill>
                  <a:schemeClr val="tx1"/>
                </a:solidFill>
                <a:effectLst/>
                <a:latin typeface="+mn-lt"/>
                <a:ea typeface="+mn-ea"/>
                <a:cs typeface="+mn-cs"/>
              </a:rPr>
              <a:t>neighbouring</a:t>
            </a:r>
            <a:r>
              <a:rPr lang="en-US" sz="1200" b="0" i="0" kern="1200" dirty="0" smtClean="0">
                <a:solidFill>
                  <a:schemeClr val="tx1"/>
                </a:solidFill>
                <a:effectLst/>
                <a:latin typeface="+mn-lt"/>
                <a:ea typeface="+mn-ea"/>
                <a:cs typeface="+mn-cs"/>
              </a:rPr>
              <a:t> TNAP-labeled sections. Lines were fitted to the data points by way of moving average with window size 3.</a:t>
            </a:r>
          </a:p>
        </p:txBody>
      </p:sp>
      <p:sp>
        <p:nvSpPr>
          <p:cNvPr id="4" name="Dia számának helye 3"/>
          <p:cNvSpPr>
            <a:spLocks noGrp="1"/>
          </p:cNvSpPr>
          <p:nvPr>
            <p:ph type="sldNum" sz="quarter" idx="10"/>
          </p:nvPr>
        </p:nvSpPr>
        <p:spPr/>
        <p:txBody>
          <a:bodyPr/>
          <a:lstStyle/>
          <a:p>
            <a:fld id="{F04928E4-ED08-47C0-B57F-404103EECDB0}" type="slidenum">
              <a:rPr lang="en-US" smtClean="0"/>
              <a:t>8</a:t>
            </a:fld>
            <a:endParaRPr lang="en-US"/>
          </a:p>
        </p:txBody>
      </p:sp>
    </p:spTree>
    <p:extLst>
      <p:ext uri="{BB962C8B-B14F-4D97-AF65-F5344CB8AC3E}">
        <p14:creationId xmlns:p14="http://schemas.microsoft.com/office/powerpoint/2010/main" val="18027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DOI</a:t>
            </a:r>
            <a:r>
              <a:rPr lang="hu-HU" dirty="0" smtClean="0"/>
              <a:t>.</a:t>
            </a:r>
            <a:r>
              <a:rPr lang="en-US" dirty="0" smtClean="0"/>
              <a:t>10.1007/s00441-014-2047-x</a:t>
            </a:r>
            <a:endParaRPr lang="hu-HU"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Fig. 2</a:t>
            </a:r>
            <a:r>
              <a:rPr lang="hu-HU"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Determination of the number and position of TNAP-labeled IPL strata. In addition to retinal vessels, photoreceptors, and the outer plexiform layer, TNAP </a:t>
            </a:r>
            <a:r>
              <a:rPr lang="en-US" sz="1200" b="0" i="0" kern="1200" dirty="0" err="1" smtClean="0">
                <a:solidFill>
                  <a:schemeClr val="tx1"/>
                </a:solidFill>
                <a:effectLst/>
                <a:latin typeface="+mn-lt"/>
                <a:ea typeface="+mn-ea"/>
                <a:cs typeface="+mn-cs"/>
              </a:rPr>
              <a:t>histochemistry</a:t>
            </a:r>
            <a:r>
              <a:rPr lang="en-US" sz="1200" b="0" i="0" kern="1200" dirty="0" smtClean="0">
                <a:solidFill>
                  <a:schemeClr val="tx1"/>
                </a:solidFill>
                <a:effectLst/>
                <a:latin typeface="+mn-lt"/>
                <a:ea typeface="+mn-ea"/>
                <a:cs typeface="+mn-cs"/>
              </a:rPr>
              <a:t> revealed several strata of the rat IPL. Five darkly labeled strata and one pale stripe were visualized with five more lightly stained strata between them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at higher magnification). Individual intensity plots of TNAP </a:t>
            </a:r>
            <a:r>
              <a:rPr lang="en-US" sz="1200" b="0" i="0" kern="1200" dirty="0" err="1" smtClean="0">
                <a:solidFill>
                  <a:schemeClr val="tx1"/>
                </a:solidFill>
                <a:effectLst/>
                <a:latin typeface="+mn-lt"/>
                <a:ea typeface="+mn-ea"/>
                <a:cs typeface="+mn-cs"/>
              </a:rPr>
              <a:t>histochemistry</a:t>
            </a:r>
            <a:r>
              <a:rPr lang="en-US" sz="1200" b="0" i="0" kern="1200" dirty="0" smtClean="0">
                <a:solidFill>
                  <a:schemeClr val="tx1"/>
                </a:solidFill>
                <a:effectLst/>
                <a:latin typeface="+mn-lt"/>
                <a:ea typeface="+mn-ea"/>
                <a:cs typeface="+mn-cs"/>
              </a:rPr>
              <a:t> from the IPL (</a:t>
            </a:r>
            <a:r>
              <a:rPr lang="en-US" sz="1200" b="0" i="1" kern="1200" dirty="0" smtClean="0">
                <a:solidFill>
                  <a:schemeClr val="tx1"/>
                </a:solidFill>
                <a:effectLst/>
                <a:latin typeface="+mn-lt"/>
                <a:ea typeface="+mn-ea"/>
                <a:cs typeface="+mn-cs"/>
              </a:rPr>
              <a:t>light </a:t>
            </a:r>
            <a:r>
              <a:rPr lang="en-US" sz="1200" b="0" i="1" kern="1200" dirty="0" err="1" smtClean="0">
                <a:solidFill>
                  <a:schemeClr val="tx1"/>
                </a:solidFill>
                <a:effectLst/>
                <a:latin typeface="+mn-lt"/>
                <a:ea typeface="+mn-ea"/>
                <a:cs typeface="+mn-cs"/>
              </a:rPr>
              <a:t>lines</a:t>
            </a:r>
            <a:r>
              <a:rPr lang="en-US" sz="1200" b="0" i="0" kern="1200" dirty="0" err="1" smtClean="0">
                <a:solidFill>
                  <a:schemeClr val="tx1"/>
                </a:solidFill>
                <a:effectLst/>
                <a:latin typeface="+mn-lt"/>
                <a:ea typeface="+mn-ea"/>
                <a:cs typeface="+mn-cs"/>
              </a:rPr>
              <a:t>in</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were combined to create a mean TNAP intensity profile (</a:t>
            </a:r>
            <a:r>
              <a:rPr lang="en-US" sz="1200" b="0" i="1" kern="1200" dirty="0" smtClean="0">
                <a:solidFill>
                  <a:schemeClr val="tx1"/>
                </a:solidFill>
                <a:effectLst/>
                <a:latin typeface="+mn-lt"/>
                <a:ea typeface="+mn-ea"/>
                <a:cs typeface="+mn-cs"/>
              </a:rPr>
              <a:t>bold line</a:t>
            </a:r>
            <a:r>
              <a:rPr lang="en-US" sz="1200" b="0" i="0" kern="1200" dirty="0" smtClean="0">
                <a:solidFill>
                  <a:schemeClr val="tx1"/>
                </a:solidFill>
                <a:effectLst/>
                <a:latin typeface="+mn-lt"/>
                <a:ea typeface="+mn-ea"/>
                <a:cs typeface="+mn-cs"/>
              </a:rPr>
              <a:t> in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exhibiting five clearly visible peaks corresponding to the five easily identifiable, darkly labeled TNAP strata. Next, we constructed the model best describing the mean TNAP staining. Bayesian information criterion analysis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resulted in a minimum value of six; thus, the mean TNAP staining can be best modeled with the sum of six Gaussian curves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Indeed, an almost exact match was found between the mean TNAP intensity profile (</a:t>
            </a:r>
            <a:r>
              <a:rPr lang="en-US" sz="1200" b="0" i="1" kern="1200" dirty="0" smtClean="0">
                <a:solidFill>
                  <a:schemeClr val="tx1"/>
                </a:solidFill>
                <a:effectLst/>
                <a:latin typeface="+mn-lt"/>
                <a:ea typeface="+mn-ea"/>
                <a:cs typeface="+mn-cs"/>
              </a:rPr>
              <a:t>bold line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in</a:t>
            </a:r>
            <a:r>
              <a:rPr lang="en-US" sz="1200" b="1" i="0" kern="1200" dirty="0" err="1"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and the best fitting model (</a:t>
            </a:r>
            <a:r>
              <a:rPr lang="en-US" sz="1200" b="0" i="1" kern="1200" dirty="0" smtClean="0">
                <a:solidFill>
                  <a:schemeClr val="tx1"/>
                </a:solidFill>
                <a:effectLst/>
                <a:latin typeface="+mn-lt"/>
                <a:ea typeface="+mn-ea"/>
                <a:cs typeface="+mn-cs"/>
              </a:rPr>
              <a:t>dashed line</a:t>
            </a:r>
            <a:r>
              <a:rPr lang="en-US" sz="1200" b="0" i="0" kern="1200" dirty="0" smtClean="0">
                <a:solidFill>
                  <a:schemeClr val="tx1"/>
                </a:solidFill>
                <a:effectLst/>
                <a:latin typeface="+mn-lt"/>
                <a:ea typeface="+mn-ea"/>
                <a:cs typeface="+mn-cs"/>
              </a:rPr>
              <a:t> in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Inflection points of the individually fitted Gaussians delineated the borders of the IPL strata seen after TNAP </a:t>
            </a:r>
            <a:r>
              <a:rPr lang="en-US" sz="1200" b="0" i="0" kern="1200" dirty="0" err="1" smtClean="0">
                <a:solidFill>
                  <a:schemeClr val="tx1"/>
                </a:solidFill>
                <a:effectLst/>
                <a:latin typeface="+mn-lt"/>
                <a:ea typeface="+mn-ea"/>
                <a:cs typeface="+mn-cs"/>
              </a:rPr>
              <a:t>histochemistry</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alternating white and shaded </a:t>
            </a:r>
            <a:r>
              <a:rPr lang="en-US" sz="1200" b="0" i="1" kern="1200" dirty="0" err="1" smtClean="0">
                <a:solidFill>
                  <a:schemeClr val="tx1"/>
                </a:solidFill>
                <a:effectLst/>
                <a:latin typeface="+mn-lt"/>
                <a:ea typeface="+mn-ea"/>
                <a:cs typeface="+mn-cs"/>
              </a:rPr>
              <a:t>areas</a:t>
            </a:r>
            <a:r>
              <a:rPr lang="en-US" sz="1200" b="0" i="0" kern="1200" dirty="0" err="1" smtClean="0">
                <a:solidFill>
                  <a:schemeClr val="tx1"/>
                </a:solidFill>
                <a:effectLst/>
                <a:latin typeface="+mn-lt"/>
                <a:ea typeface="+mn-ea"/>
                <a:cs typeface="+mn-cs"/>
              </a:rPr>
              <a:t>in</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According to the model, 11 strata were revealed by TNAP (</a:t>
            </a:r>
            <a:r>
              <a:rPr lang="en-US" sz="1200" b="0" i="1" kern="1200" dirty="0" smtClean="0">
                <a:solidFill>
                  <a:schemeClr val="tx1"/>
                </a:solidFill>
                <a:effectLst/>
                <a:latin typeface="+mn-lt"/>
                <a:ea typeface="+mn-ea"/>
                <a:cs typeface="+mn-cs"/>
              </a:rPr>
              <a:t>OS</a:t>
            </a:r>
            <a:r>
              <a:rPr lang="en-US" sz="1200" b="0" i="0" kern="1200" dirty="0" smtClean="0">
                <a:solidFill>
                  <a:schemeClr val="tx1"/>
                </a:solidFill>
                <a:effectLst/>
                <a:latin typeface="+mn-lt"/>
                <a:ea typeface="+mn-ea"/>
                <a:cs typeface="+mn-cs"/>
              </a:rPr>
              <a:t> photoreceptor outer segments, </a:t>
            </a:r>
            <a:r>
              <a:rPr lang="en-US" sz="1200" b="0" i="1" kern="1200" dirty="0" err="1" smtClean="0">
                <a:solidFill>
                  <a:schemeClr val="tx1"/>
                </a:solidFill>
                <a:effectLst/>
                <a:latin typeface="+mn-lt"/>
                <a:ea typeface="+mn-ea"/>
                <a:cs typeface="+mn-cs"/>
              </a:rPr>
              <a:t>ONL</a:t>
            </a:r>
            <a:r>
              <a:rPr lang="en-US" sz="1200" b="0" i="0" kern="1200" dirty="0" err="1" smtClean="0">
                <a:solidFill>
                  <a:schemeClr val="tx1"/>
                </a:solidFill>
                <a:effectLst/>
                <a:latin typeface="+mn-lt"/>
                <a:ea typeface="+mn-ea"/>
                <a:cs typeface="+mn-cs"/>
              </a:rPr>
              <a:t>outer</a:t>
            </a:r>
            <a:r>
              <a:rPr lang="en-US" sz="1200" b="0" i="0" kern="1200" dirty="0" smtClean="0">
                <a:solidFill>
                  <a:schemeClr val="tx1"/>
                </a:solidFill>
                <a:effectLst/>
                <a:latin typeface="+mn-lt"/>
                <a:ea typeface="+mn-ea"/>
                <a:cs typeface="+mn-cs"/>
              </a:rPr>
              <a:t> nuclear layer, </a:t>
            </a:r>
            <a:r>
              <a:rPr lang="en-US" sz="1200" b="0" i="1" kern="1200" dirty="0" smtClean="0">
                <a:solidFill>
                  <a:schemeClr val="tx1"/>
                </a:solidFill>
                <a:effectLst/>
                <a:latin typeface="+mn-lt"/>
                <a:ea typeface="+mn-ea"/>
                <a:cs typeface="+mn-cs"/>
              </a:rPr>
              <a:t>OPL</a:t>
            </a:r>
            <a:r>
              <a:rPr lang="en-US" sz="1200" b="0" i="0" kern="1200" dirty="0" smtClean="0">
                <a:solidFill>
                  <a:schemeClr val="tx1"/>
                </a:solidFill>
                <a:effectLst/>
                <a:latin typeface="+mn-lt"/>
                <a:ea typeface="+mn-ea"/>
                <a:cs typeface="+mn-cs"/>
              </a:rPr>
              <a:t> outer plexiform layer, </a:t>
            </a:r>
            <a:r>
              <a:rPr lang="en-US" sz="1200" b="0" i="1" kern="1200" dirty="0" smtClean="0">
                <a:solidFill>
                  <a:schemeClr val="tx1"/>
                </a:solidFill>
                <a:effectLst/>
                <a:latin typeface="+mn-lt"/>
                <a:ea typeface="+mn-ea"/>
                <a:cs typeface="+mn-cs"/>
              </a:rPr>
              <a:t>INL</a:t>
            </a:r>
            <a:r>
              <a:rPr lang="en-US" sz="1200" b="0" i="0" kern="1200" dirty="0" smtClean="0">
                <a:solidFill>
                  <a:schemeClr val="tx1"/>
                </a:solidFill>
                <a:effectLst/>
                <a:latin typeface="+mn-lt"/>
                <a:ea typeface="+mn-ea"/>
                <a:cs typeface="+mn-cs"/>
              </a:rPr>
              <a:t> inner nuclear layer, </a:t>
            </a:r>
            <a:r>
              <a:rPr lang="en-US" sz="1200" b="0" i="1" kern="1200" dirty="0" smtClean="0">
                <a:solidFill>
                  <a:schemeClr val="tx1"/>
                </a:solidFill>
                <a:effectLst/>
                <a:latin typeface="+mn-lt"/>
                <a:ea typeface="+mn-ea"/>
                <a:cs typeface="+mn-cs"/>
              </a:rPr>
              <a:t>IPL</a:t>
            </a:r>
            <a:r>
              <a:rPr lang="en-US" sz="1200" b="0" i="0" kern="1200" dirty="0" smtClean="0">
                <a:solidFill>
                  <a:schemeClr val="tx1"/>
                </a:solidFill>
                <a:effectLst/>
                <a:latin typeface="+mn-lt"/>
                <a:ea typeface="+mn-ea"/>
                <a:cs typeface="+mn-cs"/>
              </a:rPr>
              <a:t> inner plexiform layer, </a:t>
            </a:r>
            <a:r>
              <a:rPr lang="en-US" sz="1200" b="0" i="1" kern="1200" dirty="0" err="1" smtClean="0">
                <a:solidFill>
                  <a:schemeClr val="tx1"/>
                </a:solidFill>
                <a:effectLst/>
                <a:latin typeface="+mn-lt"/>
                <a:ea typeface="+mn-ea"/>
                <a:cs typeface="+mn-cs"/>
              </a:rPr>
              <a:t>GCL</a:t>
            </a:r>
            <a:r>
              <a:rPr lang="en-US" sz="1200" b="0" i="0" kern="1200" dirty="0" err="1" smtClean="0">
                <a:solidFill>
                  <a:schemeClr val="tx1"/>
                </a:solidFill>
                <a:effectLst/>
                <a:latin typeface="+mn-lt"/>
                <a:ea typeface="+mn-ea"/>
                <a:cs typeface="+mn-cs"/>
              </a:rPr>
              <a:t>ganglion</a:t>
            </a:r>
            <a:r>
              <a:rPr lang="en-US" sz="1200" b="0" i="0" kern="1200" dirty="0" smtClean="0">
                <a:solidFill>
                  <a:schemeClr val="tx1"/>
                </a:solidFill>
                <a:effectLst/>
                <a:latin typeface="+mn-lt"/>
                <a:ea typeface="+mn-ea"/>
                <a:cs typeface="+mn-cs"/>
              </a:rPr>
              <a:t> cell layer). </a:t>
            </a:r>
            <a:r>
              <a:rPr lang="en-US" sz="1200" b="0" i="1" kern="1200" dirty="0" smtClean="0">
                <a:solidFill>
                  <a:schemeClr val="tx1"/>
                </a:solidFill>
                <a:effectLst/>
                <a:latin typeface="+mn-lt"/>
                <a:ea typeface="+mn-ea"/>
                <a:cs typeface="+mn-cs"/>
              </a:rPr>
              <a:t>Bars</a:t>
            </a:r>
            <a:r>
              <a:rPr lang="en-US" sz="1200" b="0" i="0" kern="1200" dirty="0" smtClean="0">
                <a:solidFill>
                  <a:schemeClr val="tx1"/>
                </a:solidFill>
                <a:effectLst/>
                <a:latin typeface="+mn-lt"/>
                <a:ea typeface="+mn-ea"/>
                <a:cs typeface="+mn-cs"/>
              </a:rPr>
              <a:t> 20 </a:t>
            </a:r>
            <a:r>
              <a:rPr lang="en-US" sz="1200" b="0" i="0" kern="1200" dirty="0" err="1" smtClean="0">
                <a:solidFill>
                  <a:schemeClr val="tx1"/>
                </a:solidFill>
                <a:effectLst/>
                <a:latin typeface="+mn-lt"/>
                <a:ea typeface="+mn-ea"/>
                <a:cs typeface="+mn-cs"/>
              </a:rPr>
              <a:t>μm</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a:t>
            </a:r>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9</a:t>
            </a:fld>
            <a:endParaRPr lang="en-US"/>
          </a:p>
        </p:txBody>
      </p:sp>
    </p:spTree>
    <p:extLst>
      <p:ext uri="{BB962C8B-B14F-4D97-AF65-F5344CB8AC3E}">
        <p14:creationId xmlns:p14="http://schemas.microsoft.com/office/powerpoint/2010/main" val="3973912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http://www.ncbi.nlm.nih.gov/pmc/articles/PMC4157923/</a:t>
            </a:r>
            <a:endParaRPr lang="hu-HU" dirty="0" smtClean="0"/>
          </a:p>
          <a:p>
            <a:r>
              <a:rPr lang="hu-HU" dirty="0" smtClean="0"/>
              <a:t>Bal: Fig.2. </a:t>
            </a:r>
            <a:r>
              <a:rPr lang="en-US" sz="1200" b="0" i="0" kern="1200" dirty="0" smtClean="0">
                <a:solidFill>
                  <a:schemeClr val="tx1"/>
                </a:solidFill>
                <a:effectLst/>
                <a:latin typeface="+mn-lt"/>
                <a:ea typeface="+mn-ea"/>
                <a:cs typeface="+mn-cs"/>
              </a:rPr>
              <a:t>Alignment of functional maps and BDA label (case M). (A) Vessel map. Color dots: some of electrophysiological recording sites (see </a:t>
            </a:r>
            <a:r>
              <a:rPr lang="en-US" sz="1200" b="0" i="0" kern="1200" dirty="0" smtClean="0">
                <a:solidFill>
                  <a:schemeClr val="tx1"/>
                </a:solidFill>
                <a:effectLst/>
                <a:latin typeface="+mn-lt"/>
                <a:ea typeface="+mn-ea"/>
                <a:cs typeface="+mn-cs"/>
                <a:hlinkClick r:id="rId3"/>
              </a:rPr>
              <a:t>Fig. 1</a:t>
            </a:r>
            <a:r>
              <a:rPr lang="en-US" sz="1200" b="0" i="0" kern="1200" dirty="0" smtClean="0">
                <a:solidFill>
                  <a:schemeClr val="tx1"/>
                </a:solidFill>
                <a:effectLst/>
                <a:latin typeface="+mn-lt"/>
                <a:ea typeface="+mn-ea"/>
                <a:cs typeface="+mn-cs"/>
              </a:rPr>
              <a:t>for full map). Open circles: surface vessel endings used for alignment. Blue arrow: injection site. m: medial, p: posterior. (B) Optical map: blank condition. (C) Optical map in response to D2 tip stimulation reveals one activation in area 3b and another in area 1 (white arrows). (D) Dark field photomicrographs of the resulting label near the BDA injection site aligned and superimposed on the surface vessel map. The figure was made by the superposition of the reconstructed series of this case (6 inverse photomicrographs on each other) with the image of the cortical surface. Green and red circles outline several vessel lumens used for the alignment. (E) Histological section revealing darkly stained injection site and other patches. Open circles: same as those shown in A and D and used to align with vessel lumen across sections. Note the almost perfect match of these blood vessels on the serial sections. Break at top of section: end of the central sulcus. (F) Map of BDA-labeled cells projected on cortical surface and some of electrophysiological map. (G) Enlarged view of the area outlined by the dotted rectangle in (E). </a:t>
            </a:r>
            <a:r>
              <a:rPr lang="en-US" sz="1200" b="0" i="0" kern="1200" dirty="0" err="1" smtClean="0">
                <a:solidFill>
                  <a:schemeClr val="tx1"/>
                </a:solidFill>
                <a:effectLst/>
                <a:latin typeface="+mn-lt"/>
                <a:ea typeface="+mn-ea"/>
                <a:cs typeface="+mn-cs"/>
              </a:rPr>
              <a:t>Retrogradely</a:t>
            </a:r>
            <a:r>
              <a:rPr lang="en-US" sz="1200" b="0" i="0" kern="1200" dirty="0" smtClean="0">
                <a:solidFill>
                  <a:schemeClr val="tx1"/>
                </a:solidFill>
                <a:effectLst/>
                <a:latin typeface="+mn-lt"/>
                <a:ea typeface="+mn-ea"/>
                <a:cs typeface="+mn-cs"/>
              </a:rPr>
              <a:t> labeled neurons appear as small black dots. Patches of darkly stained regions also include the fine net of BDA labeled neuronal processes composed both of dendrites and axons. Arrows show blood vessel cross sections encircled on (E). Arrowheads indicate blood vessels, which are encircled by green near the injection site in (D). White arrows point onto electrode penetrations shown in (F) near d4t and d4ap, respectively. Axis: m = medial, p = posterior. Scale bars represent 1 mm.</a:t>
            </a:r>
            <a:endParaRPr lang="hu-HU" dirty="0" smtClean="0"/>
          </a:p>
          <a:p>
            <a:endParaRPr lang="hu-HU" dirty="0" smtClean="0"/>
          </a:p>
          <a:p>
            <a:r>
              <a:rPr lang="hu-HU" sz="1200" b="0" i="0" kern="1200" dirty="0" smtClean="0">
                <a:solidFill>
                  <a:schemeClr val="tx1"/>
                </a:solidFill>
                <a:effectLst/>
                <a:latin typeface="+mn-lt"/>
                <a:ea typeface="+mn-ea"/>
                <a:cs typeface="+mn-cs"/>
              </a:rPr>
              <a:t>Jobb: Fig.6.</a:t>
            </a:r>
            <a:r>
              <a:rPr lang="hu-HU"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Horizontal distribution of the retrograde and anterograde BDA labeling in the three different cases (V, J, M). (A-C) Distribution of the retrograde labeling on the merged representations of the serial reconstructions. Small black triangles represent </a:t>
            </a:r>
            <a:r>
              <a:rPr lang="en-US" sz="1200" b="0" i="0" kern="1200" dirty="0" err="1" smtClean="0">
                <a:solidFill>
                  <a:schemeClr val="tx1"/>
                </a:solidFill>
                <a:effectLst/>
                <a:latin typeface="+mn-lt"/>
                <a:ea typeface="+mn-ea"/>
                <a:cs typeface="+mn-cs"/>
              </a:rPr>
              <a:t>retrogradely</a:t>
            </a:r>
            <a:r>
              <a:rPr lang="en-US" sz="1200" b="0" i="0" kern="1200" dirty="0" smtClean="0">
                <a:solidFill>
                  <a:schemeClr val="tx1"/>
                </a:solidFill>
                <a:effectLst/>
                <a:latin typeface="+mn-lt"/>
                <a:ea typeface="+mn-ea"/>
                <a:cs typeface="+mn-cs"/>
              </a:rPr>
              <a:t> labeled neuronal </a:t>
            </a:r>
            <a:r>
              <a:rPr lang="en-US" sz="1200" b="0" i="0" kern="1200" dirty="0" err="1" smtClean="0">
                <a:solidFill>
                  <a:schemeClr val="tx1"/>
                </a:solidFill>
                <a:effectLst/>
                <a:latin typeface="+mn-lt"/>
                <a:ea typeface="+mn-ea"/>
                <a:cs typeface="+mn-cs"/>
              </a:rPr>
              <a:t>perikarya</a:t>
            </a:r>
            <a:r>
              <a:rPr lang="en-US" sz="1200" b="0" i="0" kern="1200" dirty="0" smtClean="0">
                <a:solidFill>
                  <a:schemeClr val="tx1"/>
                </a:solidFill>
                <a:effectLst/>
                <a:latin typeface="+mn-lt"/>
                <a:ea typeface="+mn-ea"/>
                <a:cs typeface="+mn-cs"/>
              </a:rPr>
              <a:t>. Injections site is shown by the white dot. (D-F) </a:t>
            </a:r>
            <a:r>
              <a:rPr lang="en-US" sz="1200" b="0" i="0" kern="1200" dirty="0" err="1" smtClean="0">
                <a:solidFill>
                  <a:schemeClr val="tx1"/>
                </a:solidFill>
                <a:effectLst/>
                <a:latin typeface="+mn-lt"/>
                <a:ea typeface="+mn-ea"/>
                <a:cs typeface="+mn-cs"/>
              </a:rPr>
              <a:t>Voronoi</a:t>
            </a:r>
            <a:r>
              <a:rPr lang="en-US" sz="1200" b="0" i="0" kern="1200" dirty="0" smtClean="0">
                <a:solidFill>
                  <a:schemeClr val="tx1"/>
                </a:solidFill>
                <a:effectLst/>
                <a:latin typeface="+mn-lt"/>
                <a:ea typeface="+mn-ea"/>
                <a:cs typeface="+mn-cs"/>
              </a:rPr>
              <a:t> tessellation as a measure of the density of cell body labeling overlaid on the cortical surface. </a:t>
            </a:r>
            <a:r>
              <a:rPr lang="en-US" sz="1200" b="0" i="0" kern="1200" dirty="0" err="1" smtClean="0">
                <a:solidFill>
                  <a:schemeClr val="tx1"/>
                </a:solidFill>
                <a:effectLst/>
                <a:latin typeface="+mn-lt"/>
                <a:ea typeface="+mn-ea"/>
                <a:cs typeface="+mn-cs"/>
              </a:rPr>
              <a:t>Voronoi</a:t>
            </a:r>
            <a:r>
              <a:rPr lang="en-US" sz="1200" b="0" i="0" kern="1200" dirty="0" smtClean="0">
                <a:solidFill>
                  <a:schemeClr val="tx1"/>
                </a:solidFill>
                <a:effectLst/>
                <a:latin typeface="+mn-lt"/>
                <a:ea typeface="+mn-ea"/>
                <a:cs typeface="+mn-cs"/>
              </a:rPr>
              <a:t> areas are </a:t>
            </a:r>
            <a:r>
              <a:rPr lang="en-US" sz="1200" b="0" i="0" kern="1200" dirty="0" err="1" smtClean="0">
                <a:solidFill>
                  <a:schemeClr val="tx1"/>
                </a:solidFill>
                <a:effectLst/>
                <a:latin typeface="+mn-lt"/>
                <a:ea typeface="+mn-ea"/>
                <a:cs typeface="+mn-cs"/>
              </a:rPr>
              <a:t>greyscaled</a:t>
            </a:r>
            <a:r>
              <a:rPr lang="en-US" sz="1200" b="0" i="0" kern="1200" dirty="0" smtClean="0">
                <a:solidFill>
                  <a:schemeClr val="tx1"/>
                </a:solidFill>
                <a:effectLst/>
                <a:latin typeface="+mn-lt"/>
                <a:ea typeface="+mn-ea"/>
                <a:cs typeface="+mn-cs"/>
              </a:rPr>
              <a:t> providing darker tones for smaller areas using log values. White region directly around the injection site, representing about 300 </a:t>
            </a:r>
            <a:r>
              <a:rPr lang="en-US" sz="1200" b="0" i="0" kern="1200" dirty="0" err="1" smtClean="0">
                <a:solidFill>
                  <a:schemeClr val="tx1"/>
                </a:solidFill>
                <a:effectLst/>
                <a:latin typeface="+mn-lt"/>
                <a:ea typeface="+mn-ea"/>
                <a:cs typeface="+mn-cs"/>
              </a:rPr>
              <a:t>μm</a:t>
            </a:r>
            <a:r>
              <a:rPr lang="en-US" sz="1200" b="0" i="0" kern="1200" dirty="0" smtClean="0">
                <a:solidFill>
                  <a:schemeClr val="tx1"/>
                </a:solidFill>
                <a:effectLst/>
                <a:latin typeface="+mn-lt"/>
                <a:ea typeface="+mn-ea"/>
                <a:cs typeface="+mn-cs"/>
              </a:rPr>
              <a:t>, shows the area omitted from the analyses. (G-I) Anterograde labeling is represented by connections intrinsic (blue lines) and extrinsic (red lines) to the hand representation region of area 3b; intrinsic connections mostly course medially and laterally (blue lines) and inter-areal axonal fibers course anteriorly and posteriorly (red lines). Green outlines represent patches of terminal axon </a:t>
            </a:r>
            <a:r>
              <a:rPr lang="en-US" sz="1200" b="0" i="0" kern="1200" dirty="0" err="1" smtClean="0">
                <a:solidFill>
                  <a:schemeClr val="tx1"/>
                </a:solidFill>
                <a:effectLst/>
                <a:latin typeface="+mn-lt"/>
                <a:ea typeface="+mn-ea"/>
                <a:cs typeface="+mn-cs"/>
              </a:rPr>
              <a:t>arborizations</a:t>
            </a:r>
            <a:r>
              <a:rPr lang="en-US" sz="1200" b="0" i="0" kern="1200" dirty="0" smtClean="0">
                <a:solidFill>
                  <a:schemeClr val="tx1"/>
                </a:solidFill>
                <a:effectLst/>
                <a:latin typeface="+mn-lt"/>
                <a:ea typeface="+mn-ea"/>
                <a:cs typeface="+mn-cs"/>
              </a:rPr>
              <a:t>. Fibers crossing the estimated borders of the hand representation of area 3b were defined as long distance, inter-areal; otherwise fibers localized within the hand representation were considered intrinsic. The large lateral vein crossing area 3b in (E) is a characteristic landmark identifying the hand-face border within area 3b. </a:t>
            </a:r>
            <a:r>
              <a:rPr lang="en-US" sz="1200" b="0" i="1" kern="1200" dirty="0" smtClean="0">
                <a:solidFill>
                  <a:schemeClr val="tx1"/>
                </a:solidFill>
                <a:effectLst/>
                <a:latin typeface="+mn-lt"/>
                <a:ea typeface="+mn-ea"/>
                <a:cs typeface="+mn-cs"/>
              </a:rPr>
              <a:t>Dashed lines</a:t>
            </a:r>
            <a:r>
              <a:rPr lang="en-US" sz="1200" b="0" i="0" kern="1200" dirty="0" smtClean="0">
                <a:solidFill>
                  <a:schemeClr val="tx1"/>
                </a:solidFill>
                <a:effectLst/>
                <a:latin typeface="+mn-lt"/>
                <a:ea typeface="+mn-ea"/>
                <a:cs typeface="+mn-cs"/>
              </a:rPr>
              <a:t>: estimated areal borders. Scale bars on C, F and I represent 1 mm and apply also to A,B,D,E,G,.H.</a:t>
            </a:r>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10</a:t>
            </a:fld>
            <a:endParaRPr lang="en-US"/>
          </a:p>
        </p:txBody>
      </p:sp>
    </p:spTree>
    <p:extLst>
      <p:ext uri="{BB962C8B-B14F-4D97-AF65-F5344CB8AC3E}">
        <p14:creationId xmlns:p14="http://schemas.microsoft.com/office/powerpoint/2010/main" val="3496062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smtClean="0"/>
              <a:t>https://hu.wikipedia.org/wiki/Voronoj-cella</a:t>
            </a:r>
          </a:p>
          <a:p>
            <a:r>
              <a:rPr lang="en-US" dirty="0" smtClean="0"/>
              <a:t>https://en.wikipedia.org/wiki/Kernel_density_estimation</a:t>
            </a:r>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11</a:t>
            </a:fld>
            <a:endParaRPr lang="en-US"/>
          </a:p>
        </p:txBody>
      </p:sp>
    </p:spTree>
    <p:extLst>
      <p:ext uri="{BB962C8B-B14F-4D97-AF65-F5344CB8AC3E}">
        <p14:creationId xmlns:p14="http://schemas.microsoft.com/office/powerpoint/2010/main" val="1117346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sz="1200" b="0" i="0" kern="1200" dirty="0" smtClean="0">
                <a:solidFill>
                  <a:schemeClr val="tx1"/>
                </a:solidFill>
                <a:effectLst/>
                <a:latin typeface="+mn-lt"/>
                <a:ea typeface="+mn-ea"/>
                <a:cs typeface="+mn-cs"/>
              </a:rPr>
              <a:t>http://www.ncbi.nlm.nih.gov/pmc/articles/PMC4157923/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Figure 9</a:t>
            </a:r>
            <a:r>
              <a:rPr lang="hu-HU"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Input and target preference of the connections revealed by the BDA injection into D2 overlaid on the representation of the distal finger pads. (A-C) input preference is shown by the correspondence of peak labeling densities with the optical imaging maps (black outlines). Color code is given in units of standard deviation (SD) above and below average. (D-F) Target preference is defined by the localization of terminal patches (red outlines) on the optical imaging maps (black outlines). Conventions are the same as in </a:t>
            </a:r>
            <a:r>
              <a:rPr lang="en-US" sz="1200" b="0" i="0" kern="1200" dirty="0" smtClean="0">
                <a:solidFill>
                  <a:schemeClr val="tx1"/>
                </a:solidFill>
                <a:effectLst/>
                <a:latin typeface="+mn-lt"/>
                <a:ea typeface="+mn-ea"/>
                <a:cs typeface="+mn-cs"/>
                <a:hlinkClick r:id="rId3"/>
              </a:rPr>
              <a:t>Figure 7</a:t>
            </a:r>
            <a:r>
              <a:rPr lang="en-US" sz="1200" b="0" i="0" kern="1200" dirty="0" smtClean="0">
                <a:solidFill>
                  <a:schemeClr val="tx1"/>
                </a:solidFill>
                <a:effectLst/>
                <a:latin typeface="+mn-lt"/>
                <a:ea typeface="+mn-ea"/>
                <a:cs typeface="+mn-cs"/>
              </a:rPr>
              <a:t>. Scale bars represent 1 mm.</a:t>
            </a:r>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12</a:t>
            </a:fld>
            <a:endParaRPr lang="en-US"/>
          </a:p>
        </p:txBody>
      </p:sp>
    </p:spTree>
    <p:extLst>
      <p:ext uri="{BB962C8B-B14F-4D97-AF65-F5344CB8AC3E}">
        <p14:creationId xmlns:p14="http://schemas.microsoft.com/office/powerpoint/2010/main" val="1003027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http://www.ncbi.nlm.nih.gov/pmc/articles/PMC3415568/</a:t>
            </a:r>
            <a:endParaRPr lang="hu-HU" dirty="0" smtClean="0"/>
          </a:p>
          <a:p>
            <a:r>
              <a:rPr lang="hu-HU" dirty="0" smtClean="0"/>
              <a:t>Fig.1.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Cross-sections of the spinal cord cervical segment in wild-type (</a:t>
            </a:r>
            <a:r>
              <a:rPr lang="en-US" sz="1200" b="0" i="1" kern="1200" dirty="0" smtClean="0">
                <a:solidFill>
                  <a:schemeClr val="tx1"/>
                </a:solidFill>
                <a:effectLst/>
                <a:latin typeface="+mn-lt"/>
                <a:ea typeface="+mn-ea"/>
                <a:cs typeface="+mn-cs"/>
              </a:rPr>
              <a:t>WT</a:t>
            </a:r>
            <a:r>
              <a:rPr lang="en-US" sz="1200" b="0" i="0" kern="1200" dirty="0" smtClean="0">
                <a:solidFill>
                  <a:schemeClr val="tx1"/>
                </a:solidFill>
                <a:effectLst/>
                <a:latin typeface="+mn-lt"/>
                <a:ea typeface="+mn-ea"/>
                <a:cs typeface="+mn-cs"/>
              </a:rPr>
              <a:t>) and TNAP knockout (</a:t>
            </a:r>
            <a:r>
              <a:rPr lang="en-US" sz="1200" b="0" i="1" kern="1200" dirty="0" smtClean="0">
                <a:solidFill>
                  <a:schemeClr val="tx1"/>
                </a:solidFill>
                <a:effectLst/>
                <a:latin typeface="+mn-lt"/>
                <a:ea typeface="+mn-ea"/>
                <a:cs typeface="+mn-cs"/>
              </a:rPr>
              <a:t>KO</a:t>
            </a:r>
            <a:r>
              <a:rPr lang="en-US" sz="1200" b="0" i="0" kern="1200" dirty="0" smtClean="0">
                <a:solidFill>
                  <a:schemeClr val="tx1"/>
                </a:solidFill>
                <a:effectLst/>
                <a:latin typeface="+mn-lt"/>
                <a:ea typeface="+mn-ea"/>
                <a:cs typeface="+mn-cs"/>
              </a:rPr>
              <a:t>) animals at postnatal days 8 and 10 (</a:t>
            </a:r>
            <a:r>
              <a:rPr lang="en-US" sz="1200" b="0" i="1" kern="1200" dirty="0" smtClean="0">
                <a:solidFill>
                  <a:schemeClr val="tx1"/>
                </a:solidFill>
                <a:effectLst/>
                <a:latin typeface="+mn-lt"/>
                <a:ea typeface="+mn-ea"/>
                <a:cs typeface="+mn-cs"/>
              </a:rPr>
              <a:t>P8</a:t>
            </a:r>
            <a:r>
              <a:rPr lang="en-US" sz="1200" b="0" i="0" kern="1200" dirty="0" smtClean="0">
                <a:solidFill>
                  <a:schemeClr val="tx1"/>
                </a:solidFill>
                <a:effectLst/>
                <a:latin typeface="+mn-lt"/>
                <a:ea typeface="+mn-ea"/>
                <a:cs typeface="+mn-cs"/>
              </a:rPr>
              <a:t>,</a:t>
            </a:r>
            <a:r>
              <a:rPr lang="en-US" sz="1200" b="0" i="1" kern="1200" dirty="0" smtClean="0">
                <a:solidFill>
                  <a:schemeClr val="tx1"/>
                </a:solidFill>
                <a:effectLst/>
                <a:latin typeface="+mn-lt"/>
                <a:ea typeface="+mn-ea"/>
                <a:cs typeface="+mn-cs"/>
              </a:rPr>
              <a:t>P10</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Upper two sections</a:t>
            </a:r>
            <a:r>
              <a:rPr lang="en-US" sz="1200" b="0" i="0" kern="1200" dirty="0" smtClean="0">
                <a:solidFill>
                  <a:schemeClr val="tx1"/>
                </a:solidFill>
                <a:effectLst/>
                <a:latin typeface="+mn-lt"/>
                <a:ea typeface="+mn-ea"/>
                <a:cs typeface="+mn-cs"/>
              </a:rPr>
              <a:t> are stained for myelin and </a:t>
            </a:r>
            <a:r>
              <a:rPr lang="en-US" sz="1200" b="0" i="1" kern="1200" dirty="0" smtClean="0">
                <a:solidFill>
                  <a:schemeClr val="tx1"/>
                </a:solidFill>
                <a:effectLst/>
                <a:latin typeface="+mn-lt"/>
                <a:ea typeface="+mn-ea"/>
                <a:cs typeface="+mn-cs"/>
              </a:rPr>
              <a:t>lower left and right sections</a:t>
            </a:r>
            <a:r>
              <a:rPr lang="en-US" sz="1200" b="0" i="0" kern="1200" dirty="0" smtClean="0">
                <a:solidFill>
                  <a:schemeClr val="tx1"/>
                </a:solidFill>
                <a:effectLst/>
                <a:latin typeface="+mn-lt"/>
                <a:ea typeface="+mn-ea"/>
                <a:cs typeface="+mn-cs"/>
              </a:rPr>
              <a:t> are stained by </a:t>
            </a:r>
            <a:r>
              <a:rPr lang="en-US" sz="1200" b="0" i="0" kern="1200" dirty="0" err="1" smtClean="0">
                <a:solidFill>
                  <a:schemeClr val="tx1"/>
                </a:solidFill>
                <a:effectLst/>
                <a:latin typeface="+mn-lt"/>
                <a:ea typeface="+mn-ea"/>
                <a:cs typeface="+mn-cs"/>
              </a:rPr>
              <a:t>cresyl</a:t>
            </a:r>
            <a:r>
              <a:rPr lang="en-US" sz="1200" b="0" i="0" kern="1200" dirty="0" smtClean="0">
                <a:solidFill>
                  <a:schemeClr val="tx1"/>
                </a:solidFill>
                <a:effectLst/>
                <a:latin typeface="+mn-lt"/>
                <a:ea typeface="+mn-ea"/>
                <a:cs typeface="+mn-cs"/>
              </a:rPr>
              <a:t> violet and TNAP </a:t>
            </a:r>
            <a:r>
              <a:rPr lang="en-US" sz="1200" b="0" i="0" kern="1200" dirty="0" err="1" smtClean="0">
                <a:solidFill>
                  <a:schemeClr val="tx1"/>
                </a:solidFill>
                <a:effectLst/>
                <a:latin typeface="+mn-lt"/>
                <a:ea typeface="+mn-ea"/>
                <a:cs typeface="+mn-cs"/>
              </a:rPr>
              <a:t>histochemistry</a:t>
            </a:r>
            <a:r>
              <a:rPr lang="en-US" sz="1200" b="0" i="0" kern="1200" dirty="0" smtClean="0">
                <a:solidFill>
                  <a:schemeClr val="tx1"/>
                </a:solidFill>
                <a:effectLst/>
                <a:latin typeface="+mn-lt"/>
                <a:ea typeface="+mn-ea"/>
                <a:cs typeface="+mn-cs"/>
              </a:rPr>
              <a:t>, respectively. Note the high activity of TNAP in the gray matter and along fibers in the white matter. Ventral is down. </a:t>
            </a:r>
            <a:r>
              <a:rPr lang="en-US" sz="1200" b="0" i="1" kern="1200" dirty="0" smtClean="0">
                <a:solidFill>
                  <a:schemeClr val="tx1"/>
                </a:solidFill>
                <a:effectLst/>
                <a:latin typeface="+mn-lt"/>
                <a:ea typeface="+mn-ea"/>
                <a:cs typeface="+mn-cs"/>
              </a:rPr>
              <a:t>Scale bar</a:t>
            </a:r>
            <a:r>
              <a:rPr lang="en-US" sz="1200" b="0" i="0" kern="1200" dirty="0" smtClean="0">
                <a:solidFill>
                  <a:schemeClr val="tx1"/>
                </a:solidFill>
                <a:effectLst/>
                <a:latin typeface="+mn-lt"/>
                <a:ea typeface="+mn-ea"/>
                <a:cs typeface="+mn-cs"/>
              </a:rPr>
              <a:t> 200 </a:t>
            </a:r>
            <a:r>
              <a:rPr lang="en-US" sz="1200" b="0" i="0" kern="1200" dirty="0" err="1" smtClean="0">
                <a:solidFill>
                  <a:schemeClr val="tx1"/>
                </a:solidFill>
                <a:effectLst/>
                <a:latin typeface="+mn-lt"/>
                <a:ea typeface="+mn-ea"/>
                <a:cs typeface="+mn-cs"/>
              </a:rPr>
              <a:t>μm</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Size of total cross-sectional area measured on the myelin-stained sections of the spinal cord is illustrated as the function of age. Individual cases are shown as </a:t>
            </a:r>
            <a:r>
              <a:rPr lang="en-US" sz="1200" b="0" i="1" kern="1200" dirty="0" smtClean="0">
                <a:solidFill>
                  <a:schemeClr val="tx1"/>
                </a:solidFill>
                <a:effectLst/>
                <a:latin typeface="+mn-lt"/>
                <a:ea typeface="+mn-ea"/>
                <a:cs typeface="+mn-cs"/>
              </a:rPr>
              <a:t>open triangles</a:t>
            </a:r>
            <a:r>
              <a:rPr lang="en-US" sz="1200" b="0" i="0" kern="1200" dirty="0" smtClean="0">
                <a:solidFill>
                  <a:schemeClr val="tx1"/>
                </a:solidFill>
                <a:effectLst/>
                <a:latin typeface="+mn-lt"/>
                <a:ea typeface="+mn-ea"/>
                <a:cs typeface="+mn-cs"/>
              </a:rPr>
              <a:t> in case of the WT as well as </a:t>
            </a:r>
            <a:r>
              <a:rPr lang="en-US" sz="1200" b="0" i="1" kern="1200" dirty="0" err="1" smtClean="0">
                <a:solidFill>
                  <a:schemeClr val="tx1"/>
                </a:solidFill>
                <a:effectLst/>
                <a:latin typeface="+mn-lt"/>
                <a:ea typeface="+mn-ea"/>
                <a:cs typeface="+mn-cs"/>
              </a:rPr>
              <a:t>opern</a:t>
            </a:r>
            <a:r>
              <a:rPr lang="en-US" sz="1200" b="0" i="1" kern="1200" dirty="0" smtClean="0">
                <a:solidFill>
                  <a:schemeClr val="tx1"/>
                </a:solidFill>
                <a:effectLst/>
                <a:latin typeface="+mn-lt"/>
                <a:ea typeface="+mn-ea"/>
                <a:cs typeface="+mn-cs"/>
              </a:rPr>
              <a:t> circles</a:t>
            </a:r>
            <a:r>
              <a:rPr lang="en-US" sz="1200" b="0" i="0" kern="1200" dirty="0" smtClean="0">
                <a:solidFill>
                  <a:schemeClr val="tx1"/>
                </a:solidFill>
                <a:effectLst/>
                <a:latin typeface="+mn-lt"/>
                <a:ea typeface="+mn-ea"/>
                <a:cs typeface="+mn-cs"/>
              </a:rPr>
              <a:t> in case of the KO animals. Linear fit is represented by the </a:t>
            </a:r>
            <a:r>
              <a:rPr lang="en-US" sz="1200" b="0" i="1" kern="1200" dirty="0" smtClean="0">
                <a:solidFill>
                  <a:schemeClr val="tx1"/>
                </a:solidFill>
                <a:effectLst/>
                <a:latin typeface="+mn-lt"/>
                <a:ea typeface="+mn-ea"/>
                <a:cs typeface="+mn-cs"/>
              </a:rPr>
              <a:t>straight line</a:t>
            </a:r>
            <a:r>
              <a:rPr lang="en-US" sz="1200" b="0" i="0" kern="1200" dirty="0" smtClean="0">
                <a:solidFill>
                  <a:schemeClr val="tx1"/>
                </a:solidFill>
                <a:effectLst/>
                <a:latin typeface="+mn-lt"/>
                <a:ea typeface="+mn-ea"/>
                <a:cs typeface="+mn-cs"/>
              </a:rPr>
              <a:t> in the case of WT and </a:t>
            </a:r>
            <a:r>
              <a:rPr lang="en-US" sz="1200" b="0" i="1" kern="1200" dirty="0" smtClean="0">
                <a:solidFill>
                  <a:schemeClr val="tx1"/>
                </a:solidFill>
                <a:effectLst/>
                <a:latin typeface="+mn-lt"/>
                <a:ea typeface="+mn-ea"/>
                <a:cs typeface="+mn-cs"/>
              </a:rPr>
              <a:t>dashed line</a:t>
            </a:r>
            <a:r>
              <a:rPr lang="en-US" sz="1200" b="0" i="0" kern="1200" dirty="0" smtClean="0">
                <a:solidFill>
                  <a:schemeClr val="tx1"/>
                </a:solidFill>
                <a:effectLst/>
                <a:latin typeface="+mn-lt"/>
                <a:ea typeface="+mn-ea"/>
                <a:cs typeface="+mn-cs"/>
              </a:rPr>
              <a:t> in the case of KO animals. </a:t>
            </a:r>
            <a:r>
              <a:rPr lang="en-US" sz="1200" b="0" i="1" kern="1200" dirty="0" smtClean="0">
                <a:solidFill>
                  <a:schemeClr val="tx1"/>
                </a:solidFill>
                <a:effectLst/>
                <a:latin typeface="+mn-lt"/>
                <a:ea typeface="+mn-ea"/>
                <a:cs typeface="+mn-cs"/>
              </a:rPr>
              <a:t>Filled symbols</a:t>
            </a:r>
            <a:r>
              <a:rPr lang="en-US" sz="1200" b="0" i="0" kern="1200" dirty="0" smtClean="0">
                <a:solidFill>
                  <a:schemeClr val="tx1"/>
                </a:solidFill>
                <a:effectLst/>
                <a:latin typeface="+mn-lt"/>
                <a:ea typeface="+mn-ea"/>
                <a:cs typeface="+mn-cs"/>
              </a:rPr>
              <a:t> represent averages of the KO (</a:t>
            </a:r>
            <a:r>
              <a:rPr lang="en-US" sz="1200" b="0" i="1" kern="1200" dirty="0" smtClean="0">
                <a:solidFill>
                  <a:schemeClr val="tx1"/>
                </a:solidFill>
                <a:effectLst/>
                <a:latin typeface="+mn-lt"/>
                <a:ea typeface="+mn-ea"/>
                <a:cs typeface="+mn-cs"/>
              </a:rPr>
              <a:t>circle</a:t>
            </a:r>
            <a:r>
              <a:rPr lang="en-US" sz="1200" b="0" i="0" kern="1200" dirty="0" smtClean="0">
                <a:solidFill>
                  <a:schemeClr val="tx1"/>
                </a:solidFill>
                <a:effectLst/>
                <a:latin typeface="+mn-lt"/>
                <a:ea typeface="+mn-ea"/>
                <a:cs typeface="+mn-cs"/>
              </a:rPr>
              <a:t>) and WT (</a:t>
            </a:r>
            <a:r>
              <a:rPr lang="en-US" sz="1200" b="0" i="1" kern="1200" dirty="0" smtClean="0">
                <a:solidFill>
                  <a:schemeClr val="tx1"/>
                </a:solidFill>
                <a:effectLst/>
                <a:latin typeface="+mn-lt"/>
                <a:ea typeface="+mn-ea"/>
                <a:cs typeface="+mn-cs"/>
              </a:rPr>
              <a:t>triangle</a:t>
            </a:r>
            <a:r>
              <a:rPr lang="en-US" sz="1200" b="0" i="0" kern="1200" dirty="0" smtClean="0">
                <a:solidFill>
                  <a:schemeClr val="tx1"/>
                </a:solidFill>
                <a:effectLst/>
                <a:latin typeface="+mn-lt"/>
                <a:ea typeface="+mn-ea"/>
                <a:cs typeface="+mn-cs"/>
              </a:rPr>
              <a:t>) data. </a:t>
            </a:r>
            <a:r>
              <a:rPr lang="en-US" sz="1200" b="1" i="0" kern="1200" dirty="0" smtClean="0">
                <a:solidFill>
                  <a:schemeClr val="tx1"/>
                </a:solidFill>
                <a:effectLst/>
                <a:latin typeface="+mn-lt"/>
                <a:ea typeface="+mn-ea"/>
                <a:cs typeface="+mn-cs"/>
              </a:rPr>
              <a:t>C</a:t>
            </a:r>
            <a:r>
              <a:rPr lang="hu-HU"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Growth rates of grey and white matter between P1 and P10 in the WT and KO animals.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Relative white matter content (WM%) in the two groups as the function of age. Conventions are the same as in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a:t>
            </a:r>
            <a:endParaRPr lang="hu-HU" sz="1200" b="0" i="0" kern="1200" dirty="0" smtClean="0">
              <a:solidFill>
                <a:schemeClr val="tx1"/>
              </a:solidFill>
              <a:effectLst/>
              <a:latin typeface="+mn-lt"/>
              <a:ea typeface="+mn-ea"/>
              <a:cs typeface="+mn-cs"/>
            </a:endParaRPr>
          </a:p>
          <a:p>
            <a:endParaRPr lang="hu-HU" sz="1200" b="0" i="0" kern="1200" dirty="0" smtClean="0">
              <a:solidFill>
                <a:schemeClr val="tx1"/>
              </a:solidFill>
              <a:effectLst/>
              <a:latin typeface="+mn-lt"/>
              <a:ea typeface="+mn-ea"/>
              <a:cs typeface="+mn-cs"/>
            </a:endParaRPr>
          </a:p>
          <a:p>
            <a:r>
              <a:rPr lang="hu-HU" sz="1200" b="0" i="0" kern="1200" dirty="0" smtClean="0">
                <a:solidFill>
                  <a:schemeClr val="tx1"/>
                </a:solidFill>
                <a:effectLst/>
                <a:latin typeface="+mn-lt"/>
                <a:ea typeface="+mn-ea"/>
                <a:cs typeface="+mn-cs"/>
              </a:rPr>
              <a:t>Fig.2. </a:t>
            </a:r>
            <a:r>
              <a:rPr lang="en-US" sz="1200" b="0" i="0" kern="1200" dirty="0" smtClean="0">
                <a:solidFill>
                  <a:schemeClr val="tx1"/>
                </a:solidFill>
                <a:effectLst/>
                <a:latin typeface="+mn-lt"/>
                <a:ea typeface="+mn-ea"/>
                <a:cs typeface="+mn-cs"/>
              </a:rPr>
              <a:t>Myelinated fibers in the spinal cord of normal (</a:t>
            </a:r>
            <a:r>
              <a:rPr lang="en-US" sz="1200" b="0" i="1" kern="1200" dirty="0" smtClean="0">
                <a:solidFill>
                  <a:schemeClr val="tx1"/>
                </a:solidFill>
                <a:effectLst/>
                <a:latin typeface="+mn-lt"/>
                <a:ea typeface="+mn-ea"/>
                <a:cs typeface="+mn-cs"/>
              </a:rPr>
              <a:t>WT</a:t>
            </a:r>
            <a:r>
              <a:rPr lang="en-US" sz="1200" b="0" i="0" kern="1200" dirty="0" smtClean="0">
                <a:solidFill>
                  <a:schemeClr val="tx1"/>
                </a:solidFill>
                <a:effectLst/>
                <a:latin typeface="+mn-lt"/>
                <a:ea typeface="+mn-ea"/>
                <a:cs typeface="+mn-cs"/>
              </a:rPr>
              <a:t>) and </a:t>
            </a:r>
            <a:r>
              <a:rPr lang="en-US" sz="1200" b="0" i="1" kern="1200" dirty="0" smtClean="0">
                <a:solidFill>
                  <a:schemeClr val="tx1"/>
                </a:solidFill>
                <a:effectLst/>
                <a:latin typeface="+mn-lt"/>
                <a:ea typeface="+mn-ea"/>
                <a:cs typeface="+mn-cs"/>
              </a:rPr>
              <a:t>Akp2</a:t>
            </a:r>
            <a:r>
              <a:rPr lang="en-US" sz="1200" b="0" i="0" kern="1200" dirty="0" smtClean="0">
                <a:solidFill>
                  <a:schemeClr val="tx1"/>
                </a:solidFill>
                <a:effectLst/>
                <a:latin typeface="+mn-lt"/>
                <a:ea typeface="+mn-ea"/>
                <a:cs typeface="+mn-cs"/>
              </a:rPr>
              <a:t> gene-ablated (</a:t>
            </a:r>
            <a:r>
              <a:rPr lang="en-US" sz="1200" b="0" i="1" kern="1200" dirty="0" smtClean="0">
                <a:solidFill>
                  <a:schemeClr val="tx1"/>
                </a:solidFill>
                <a:effectLst/>
                <a:latin typeface="+mn-lt"/>
                <a:ea typeface="+mn-ea"/>
                <a:cs typeface="+mn-cs"/>
              </a:rPr>
              <a:t>KO</a:t>
            </a:r>
            <a:r>
              <a:rPr lang="en-US" sz="1200" b="0" i="0" kern="1200" dirty="0" smtClean="0">
                <a:solidFill>
                  <a:schemeClr val="tx1"/>
                </a:solidFill>
                <a:effectLst/>
                <a:latin typeface="+mn-lt"/>
                <a:ea typeface="+mn-ea"/>
                <a:cs typeface="+mn-cs"/>
              </a:rPr>
              <a:t>) animals. Light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and electron microscopic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images taken from the ventral funiculus of WT and KO mice at postnatal day 8 (P8). Images of </a:t>
            </a:r>
            <a:r>
              <a:rPr lang="en-US" sz="1200" b="0" i="0" kern="1200" dirty="0" err="1" smtClean="0">
                <a:solidFill>
                  <a:schemeClr val="tx1"/>
                </a:solidFill>
                <a:effectLst/>
                <a:latin typeface="+mn-lt"/>
                <a:ea typeface="+mn-ea"/>
                <a:cs typeface="+mn-cs"/>
              </a:rPr>
              <a:t>semithin</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and ultrathin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sections taken from the same resin-embedded blocks of WTP8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and KOP8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are shown in </a:t>
            </a:r>
            <a:r>
              <a:rPr lang="en-US" sz="1200" b="0" i="1" kern="1200" dirty="0" smtClean="0">
                <a:solidFill>
                  <a:schemeClr val="tx1"/>
                </a:solidFill>
                <a:effectLst/>
                <a:latin typeface="+mn-lt"/>
                <a:ea typeface="+mn-ea"/>
                <a:cs typeface="+mn-cs"/>
              </a:rPr>
              <a:t>columns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Note strongly labeled circular structures corresponding to myelinated axons in the </a:t>
            </a:r>
            <a:r>
              <a:rPr lang="en-US" sz="1200" b="0" i="0" kern="1200" dirty="0" err="1" smtClean="0">
                <a:solidFill>
                  <a:schemeClr val="tx1"/>
                </a:solidFill>
                <a:effectLst/>
                <a:latin typeface="+mn-lt"/>
                <a:ea typeface="+mn-ea"/>
                <a:cs typeface="+mn-cs"/>
              </a:rPr>
              <a:t>toluidin</a:t>
            </a:r>
            <a:r>
              <a:rPr lang="en-US" sz="1200" b="0" i="0" kern="1200" dirty="0" smtClean="0">
                <a:solidFill>
                  <a:schemeClr val="tx1"/>
                </a:solidFill>
                <a:effectLst/>
                <a:latin typeface="+mn-lt"/>
                <a:ea typeface="+mn-ea"/>
                <a:cs typeface="+mn-cs"/>
              </a:rPr>
              <a:t> blue azure II-stained </a:t>
            </a:r>
            <a:r>
              <a:rPr lang="en-US" sz="1200" b="0" i="0" kern="1200" dirty="0" err="1" smtClean="0">
                <a:solidFill>
                  <a:schemeClr val="tx1"/>
                </a:solidFill>
                <a:effectLst/>
                <a:latin typeface="+mn-lt"/>
                <a:ea typeface="+mn-ea"/>
                <a:cs typeface="+mn-cs"/>
              </a:rPr>
              <a:t>semithin</a:t>
            </a:r>
            <a:r>
              <a:rPr lang="en-US" sz="1200" b="0" i="0" kern="1200" dirty="0" smtClean="0">
                <a:solidFill>
                  <a:schemeClr val="tx1"/>
                </a:solidFill>
                <a:effectLst/>
                <a:latin typeface="+mn-lt"/>
                <a:ea typeface="+mn-ea"/>
                <a:cs typeface="+mn-cs"/>
              </a:rPr>
              <a:t> sections.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Note irregular shape of the cross-section of myelinated fibers in the KO. I, II, and III mark the three classes of fibers (see definition in the text).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Higher resolution of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M</a:t>
            </a:r>
            <a:r>
              <a:rPr lang="en-US" sz="1200" b="0" i="0" kern="1200" dirty="0" smtClean="0">
                <a:solidFill>
                  <a:schemeClr val="tx1"/>
                </a:solidFill>
                <a:effectLst/>
                <a:latin typeface="+mn-lt"/>
                <a:ea typeface="+mn-ea"/>
                <a:cs typeface="+mn-cs"/>
              </a:rPr>
              <a:t> myelin, </a:t>
            </a:r>
            <a:r>
              <a:rPr lang="en-US" sz="1200" b="0" i="1" kern="1200" dirty="0" err="1" smtClean="0">
                <a:solidFill>
                  <a:schemeClr val="tx1"/>
                </a:solidFill>
                <a:effectLst/>
                <a:latin typeface="+mn-lt"/>
                <a:ea typeface="+mn-ea"/>
                <a:cs typeface="+mn-cs"/>
              </a:rPr>
              <a:t>O</a:t>
            </a:r>
            <a:r>
              <a:rPr lang="en-US" sz="1200" b="0" i="0" kern="1200" dirty="0" err="1" smtClean="0">
                <a:solidFill>
                  <a:schemeClr val="tx1"/>
                </a:solidFill>
                <a:effectLst/>
                <a:latin typeface="+mn-lt"/>
                <a:ea typeface="+mn-ea"/>
                <a:cs typeface="+mn-cs"/>
              </a:rPr>
              <a:t>processes</a:t>
            </a:r>
            <a:r>
              <a:rPr lang="en-US" sz="1200" b="0" i="0" kern="1200" dirty="0" smtClean="0">
                <a:solidFill>
                  <a:schemeClr val="tx1"/>
                </a:solidFill>
                <a:effectLst/>
                <a:latin typeface="+mn-lt"/>
                <a:ea typeface="+mn-ea"/>
                <a:cs typeface="+mn-cs"/>
              </a:rPr>
              <a:t> of oligodendrocytes, </a:t>
            </a:r>
            <a:r>
              <a:rPr lang="en-US" sz="1200" b="0" i="1"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axon.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Effect of TNAP gene deletion on the proportional distribution of the myelinated (Class II and Class III) fibers 2 days (P2) or 8 days (P8) after birth. </a:t>
            </a:r>
            <a:r>
              <a:rPr lang="en-US" sz="1200" b="0" i="1" kern="1200" dirty="0" smtClean="0">
                <a:solidFill>
                  <a:schemeClr val="tx1"/>
                </a:solidFill>
                <a:effectLst/>
                <a:latin typeface="+mn-lt"/>
                <a:ea typeface="+mn-ea"/>
                <a:cs typeface="+mn-cs"/>
              </a:rPr>
              <a:t>Scale bars</a:t>
            </a:r>
            <a:r>
              <a:rPr lang="en-US" sz="1200" b="0" i="0" kern="1200" dirty="0" smtClean="0">
                <a:solidFill>
                  <a:schemeClr val="tx1"/>
                </a:solidFill>
                <a:effectLst/>
                <a:latin typeface="+mn-lt"/>
                <a:ea typeface="+mn-ea"/>
                <a:cs typeface="+mn-cs"/>
              </a:rPr>
              <a:t> 10 </a:t>
            </a:r>
            <a:r>
              <a:rPr lang="en-US" sz="1200" b="0" i="0" kern="1200" dirty="0" err="1" smtClean="0">
                <a:solidFill>
                  <a:schemeClr val="tx1"/>
                </a:solidFill>
                <a:effectLst/>
                <a:latin typeface="+mn-lt"/>
                <a:ea typeface="+mn-ea"/>
                <a:cs typeface="+mn-cs"/>
              </a:rPr>
              <a:t>μm</a:t>
            </a:r>
            <a:r>
              <a:rPr lang="en-US" sz="1200" b="0" i="0" kern="1200" dirty="0" smtClean="0">
                <a:solidFill>
                  <a:schemeClr val="tx1"/>
                </a:solidFill>
                <a:effectLst/>
                <a:latin typeface="+mn-lt"/>
                <a:ea typeface="+mn-ea"/>
                <a:cs typeface="+mn-cs"/>
              </a:rPr>
              <a:t> on the light micrographs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and 500 nm on the electron micrographs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a:t>
            </a:r>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15</a:t>
            </a:fld>
            <a:endParaRPr lang="en-US"/>
          </a:p>
        </p:txBody>
      </p:sp>
    </p:spTree>
    <p:extLst>
      <p:ext uri="{BB962C8B-B14F-4D97-AF65-F5344CB8AC3E}">
        <p14:creationId xmlns:p14="http://schemas.microsoft.com/office/powerpoint/2010/main" val="3756837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smtClean="0"/>
          </a:p>
          <a:p>
            <a:r>
              <a:rPr lang="hu-HU" dirty="0" smtClean="0"/>
              <a:t>Bal: Fig.6. </a:t>
            </a:r>
            <a:r>
              <a:rPr lang="en-US" sz="1200" b="0" i="0" kern="1200" dirty="0" smtClean="0">
                <a:solidFill>
                  <a:schemeClr val="tx1"/>
                </a:solidFill>
                <a:effectLst/>
                <a:latin typeface="+mn-lt"/>
                <a:ea typeface="+mn-ea"/>
                <a:cs typeface="+mn-cs"/>
              </a:rPr>
              <a:t>Synaptic organization of the cerebral cortex in the WT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and TNAP KO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mice at P7.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Arrows</a:t>
            </a:r>
            <a:r>
              <a:rPr lang="en-US" sz="1200" b="0" i="0" kern="1200" dirty="0" smtClean="0">
                <a:solidFill>
                  <a:schemeClr val="tx1"/>
                </a:solidFill>
                <a:effectLst/>
                <a:latin typeface="+mn-lt"/>
                <a:ea typeface="+mn-ea"/>
                <a:cs typeface="+mn-cs"/>
              </a:rPr>
              <a:t> indicate synaptic contacts exhibiting all the ultrastructural characteristics of matured synapses. </a:t>
            </a:r>
            <a:r>
              <a:rPr lang="en-US" sz="1200" b="0" i="1" kern="1200" dirty="0" smtClean="0">
                <a:solidFill>
                  <a:schemeClr val="tx1"/>
                </a:solidFill>
                <a:effectLst/>
                <a:latin typeface="+mn-lt"/>
                <a:ea typeface="+mn-ea"/>
                <a:cs typeface="+mn-cs"/>
              </a:rPr>
              <a:t>Inset</a:t>
            </a:r>
            <a:r>
              <a:rPr lang="en-US" sz="1200" b="0" i="0" kern="1200" dirty="0" smtClean="0">
                <a:solidFill>
                  <a:schemeClr val="tx1"/>
                </a:solidFill>
                <a:effectLst/>
                <a:latin typeface="+mn-lt"/>
                <a:ea typeface="+mn-ea"/>
                <a:cs typeface="+mn-cs"/>
              </a:rPr>
              <a:t> shows non-matured synapses lacking synaptic vesicles with recognizable synaptic membrane specializations (</a:t>
            </a:r>
            <a:r>
              <a:rPr lang="en-US" sz="1200" b="0" i="1" kern="1200" dirty="0" smtClean="0">
                <a:solidFill>
                  <a:schemeClr val="tx1"/>
                </a:solidFill>
                <a:effectLst/>
                <a:latin typeface="+mn-lt"/>
                <a:ea typeface="+mn-ea"/>
                <a:cs typeface="+mn-cs"/>
              </a:rPr>
              <a:t>arrows</a:t>
            </a:r>
            <a:r>
              <a:rPr lang="en-US" sz="1200" b="0" i="0" kern="1200" dirty="0" smtClean="0">
                <a:solidFill>
                  <a:schemeClr val="tx1"/>
                </a:solidFill>
                <a:effectLst/>
                <a:latin typeface="+mn-lt"/>
                <a:ea typeface="+mn-ea"/>
                <a:cs typeface="+mn-cs"/>
              </a:rPr>
              <a:t>) and synaptic cleft in the KO mice.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Three-dimensional reconstructions showing the ultrastructural differences between developed and non-developed synaptic contacts. Axon terminal is shown </a:t>
            </a:r>
            <a:r>
              <a:rPr lang="en-US" sz="1200" b="0" i="1" kern="1200" dirty="0" smtClean="0">
                <a:solidFill>
                  <a:schemeClr val="tx1"/>
                </a:solidFill>
                <a:effectLst/>
                <a:latin typeface="+mn-lt"/>
                <a:ea typeface="+mn-ea"/>
                <a:cs typeface="+mn-cs"/>
              </a:rPr>
              <a:t>darker</a:t>
            </a:r>
            <a:r>
              <a:rPr lang="en-US" sz="1200" b="0" i="0" kern="1200" dirty="0" smtClean="0">
                <a:solidFill>
                  <a:schemeClr val="tx1"/>
                </a:solidFill>
                <a:effectLst/>
                <a:latin typeface="+mn-lt"/>
                <a:ea typeface="+mn-ea"/>
                <a:cs typeface="+mn-cs"/>
              </a:rPr>
              <a:t> and postsynaptic dendrite is in </a:t>
            </a:r>
            <a:r>
              <a:rPr lang="en-US" sz="1200" b="0" i="1" kern="1200" dirty="0" smtClean="0">
                <a:solidFill>
                  <a:schemeClr val="tx1"/>
                </a:solidFill>
                <a:effectLst/>
                <a:latin typeface="+mn-lt"/>
                <a:ea typeface="+mn-ea"/>
                <a:cs typeface="+mn-cs"/>
              </a:rPr>
              <a:t>lighter shading. Dots</a:t>
            </a:r>
            <a:r>
              <a:rPr lang="en-US" sz="1200" b="0" i="0" kern="1200" dirty="0" smtClean="0">
                <a:solidFill>
                  <a:schemeClr val="tx1"/>
                </a:solidFill>
                <a:effectLst/>
                <a:latin typeface="+mn-lt"/>
                <a:ea typeface="+mn-ea"/>
                <a:cs typeface="+mn-cs"/>
              </a:rPr>
              <a:t> represent synaptic vesicles in the axon terminals. Synaptic membrane specialization is shown in </a:t>
            </a:r>
            <a:r>
              <a:rPr lang="en-US" sz="1200" b="0" i="1" kern="1200" dirty="0" smtClean="0">
                <a:solidFill>
                  <a:schemeClr val="tx1"/>
                </a:solidFill>
                <a:effectLst/>
                <a:latin typeface="+mn-lt"/>
                <a:ea typeface="+mn-ea"/>
                <a:cs typeface="+mn-cs"/>
              </a:rPr>
              <a:t>black</a:t>
            </a:r>
            <a:r>
              <a:rPr lang="en-US" sz="1200" b="0" i="0" kern="1200" dirty="0" smtClean="0">
                <a:solidFill>
                  <a:schemeClr val="tx1"/>
                </a:solidFill>
                <a:effectLst/>
                <a:latin typeface="+mn-lt"/>
                <a:ea typeface="+mn-ea"/>
                <a:cs typeface="+mn-cs"/>
              </a:rPr>
              <a:t>. Note small synaptic membrane specialization and the paucity of synaptic vesicles in the KO.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Electron micrographs from the series used for the reconstructions shown in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where the synapses exhibited the most elaborated structural specialization. </a:t>
            </a:r>
            <a:r>
              <a:rPr lang="en-US" sz="1200" b="0" i="1" kern="1200" dirty="0" smtClean="0">
                <a:solidFill>
                  <a:schemeClr val="tx1"/>
                </a:solidFill>
                <a:effectLst/>
                <a:latin typeface="+mn-lt"/>
                <a:ea typeface="+mn-ea"/>
                <a:cs typeface="+mn-cs"/>
              </a:rPr>
              <a:t>Arrows</a:t>
            </a:r>
            <a:r>
              <a:rPr lang="en-US" sz="1200" b="0" i="0" kern="1200" dirty="0" smtClean="0">
                <a:solidFill>
                  <a:schemeClr val="tx1"/>
                </a:solidFill>
                <a:effectLst/>
                <a:latin typeface="+mn-lt"/>
                <a:ea typeface="+mn-ea"/>
                <a:cs typeface="+mn-cs"/>
              </a:rPr>
              <a:t> connect corresponding structures of the reconstructions and the electron micrographs. </a:t>
            </a:r>
            <a:r>
              <a:rPr lang="en-US" sz="1200" b="0" i="1" kern="1200" dirty="0" smtClean="0">
                <a:solidFill>
                  <a:schemeClr val="tx1"/>
                </a:solidFill>
                <a:effectLst/>
                <a:latin typeface="+mn-lt"/>
                <a:ea typeface="+mn-ea"/>
                <a:cs typeface="+mn-cs"/>
              </a:rPr>
              <a:t>Arrowhead</a:t>
            </a:r>
            <a:r>
              <a:rPr lang="en-US" sz="1200" b="0" i="0" kern="1200" dirty="0" smtClean="0">
                <a:solidFill>
                  <a:schemeClr val="tx1"/>
                </a:solidFill>
                <a:effectLst/>
                <a:latin typeface="+mn-lt"/>
                <a:ea typeface="+mn-ea"/>
                <a:cs typeface="+mn-cs"/>
              </a:rPr>
              <a:t> synaptic membrane specialization. </a:t>
            </a:r>
            <a:r>
              <a:rPr lang="en-US" sz="1200" b="0" i="1"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axon terminal, </a:t>
            </a:r>
            <a:r>
              <a:rPr lang="en-US" sz="1200" b="0" i="1" kern="1200" dirty="0" smtClean="0">
                <a:solidFill>
                  <a:schemeClr val="tx1"/>
                </a:solidFill>
                <a:effectLst/>
                <a:latin typeface="+mn-lt"/>
                <a:ea typeface="+mn-ea"/>
                <a:cs typeface="+mn-cs"/>
              </a:rPr>
              <a:t>d</a:t>
            </a:r>
            <a:r>
              <a:rPr lang="en-US" sz="1200" b="0" i="0" kern="1200" dirty="0" smtClean="0">
                <a:solidFill>
                  <a:schemeClr val="tx1"/>
                </a:solidFill>
                <a:effectLst/>
                <a:latin typeface="+mn-lt"/>
                <a:ea typeface="+mn-ea"/>
                <a:cs typeface="+mn-cs"/>
              </a:rPr>
              <a:t> postsynaptic dendrite. </a:t>
            </a:r>
            <a:r>
              <a:rPr lang="en-US" sz="1200" b="0" i="1" kern="1200" dirty="0" smtClean="0">
                <a:solidFill>
                  <a:schemeClr val="tx1"/>
                </a:solidFill>
                <a:effectLst/>
                <a:latin typeface="+mn-lt"/>
                <a:ea typeface="+mn-ea"/>
                <a:cs typeface="+mn-cs"/>
              </a:rPr>
              <a:t>Scale bars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1 </a:t>
            </a:r>
            <a:r>
              <a:rPr lang="en-US" sz="1200" b="0" i="0" kern="1200" dirty="0" err="1" smtClean="0">
                <a:solidFill>
                  <a:schemeClr val="tx1"/>
                </a:solidFill>
                <a:effectLst/>
                <a:latin typeface="+mn-lt"/>
                <a:ea typeface="+mn-ea"/>
                <a:cs typeface="+mn-cs"/>
              </a:rPr>
              <a:t>μm</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insett</a:t>
            </a:r>
            <a:r>
              <a:rPr lang="en-US" sz="1200" b="0" i="0" kern="1200" dirty="0" smtClean="0">
                <a:solidFill>
                  <a:schemeClr val="tx1"/>
                </a:solidFill>
                <a:effectLst/>
                <a:latin typeface="+mn-lt"/>
                <a:ea typeface="+mn-ea"/>
                <a:cs typeface="+mn-cs"/>
              </a:rPr>
              <a:t> and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500 nm</a:t>
            </a:r>
            <a:endParaRPr lang="hu-HU" sz="1200" b="0" i="0" kern="1200" dirty="0" smtClean="0">
              <a:solidFill>
                <a:schemeClr val="tx1"/>
              </a:solidFill>
              <a:effectLst/>
              <a:latin typeface="+mn-lt"/>
              <a:ea typeface="+mn-ea"/>
              <a:cs typeface="+mn-cs"/>
            </a:endParaRPr>
          </a:p>
          <a:p>
            <a:endParaRPr lang="hu-HU" sz="1200" b="0" i="0" kern="1200" dirty="0" smtClean="0">
              <a:solidFill>
                <a:schemeClr val="tx1"/>
              </a:solidFill>
              <a:effectLst/>
              <a:latin typeface="+mn-lt"/>
              <a:ea typeface="+mn-ea"/>
              <a:cs typeface="+mn-cs"/>
            </a:endParaRPr>
          </a:p>
          <a:p>
            <a:r>
              <a:rPr lang="hu-HU" sz="1200" b="0" i="0" kern="1200" dirty="0" smtClean="0">
                <a:solidFill>
                  <a:schemeClr val="tx1"/>
                </a:solidFill>
                <a:effectLst/>
                <a:latin typeface="+mn-lt"/>
                <a:ea typeface="+mn-ea"/>
                <a:cs typeface="+mn-cs"/>
              </a:rPr>
              <a:t>Jobb: Fig.7. </a:t>
            </a:r>
            <a:r>
              <a:rPr lang="en-US" sz="1200" b="0" i="0" kern="1200" dirty="0" smtClean="0">
                <a:solidFill>
                  <a:schemeClr val="tx1"/>
                </a:solidFill>
                <a:effectLst/>
                <a:latin typeface="+mn-lt"/>
                <a:ea typeface="+mn-ea"/>
                <a:cs typeface="+mn-cs"/>
              </a:rPr>
              <a:t>The ratio of mature (</a:t>
            </a:r>
            <a:r>
              <a:rPr lang="en-US" sz="1200" b="0" i="1" kern="1200" dirty="0" smtClean="0">
                <a:solidFill>
                  <a:schemeClr val="tx1"/>
                </a:solidFill>
                <a:effectLst/>
                <a:latin typeface="+mn-lt"/>
                <a:ea typeface="+mn-ea"/>
                <a:cs typeface="+mn-cs"/>
              </a:rPr>
              <a:t>mat</a:t>
            </a:r>
            <a:r>
              <a:rPr lang="en-US" sz="1200" b="0" i="0" kern="1200" dirty="0" smtClean="0">
                <a:solidFill>
                  <a:schemeClr val="tx1"/>
                </a:solidFill>
                <a:effectLst/>
                <a:latin typeface="+mn-lt"/>
                <a:ea typeface="+mn-ea"/>
                <a:cs typeface="+mn-cs"/>
              </a:rPr>
              <a:t>) and immature (</a:t>
            </a:r>
            <a:r>
              <a:rPr lang="en-US" sz="1200" b="0" i="1" kern="1200" dirty="0" err="1" smtClean="0">
                <a:solidFill>
                  <a:schemeClr val="tx1"/>
                </a:solidFill>
                <a:effectLst/>
                <a:latin typeface="+mn-lt"/>
                <a:ea typeface="+mn-ea"/>
                <a:cs typeface="+mn-cs"/>
              </a:rPr>
              <a:t>immat</a:t>
            </a:r>
            <a:r>
              <a:rPr lang="en-US" sz="1200" b="0" i="0" kern="1200" dirty="0" smtClean="0">
                <a:solidFill>
                  <a:schemeClr val="tx1"/>
                </a:solidFill>
                <a:effectLst/>
                <a:latin typeface="+mn-lt"/>
                <a:ea typeface="+mn-ea"/>
                <a:cs typeface="+mn-cs"/>
              </a:rPr>
              <a:t>) synaptic contacts are shown in two animals at postnatal day 7 (</a:t>
            </a:r>
            <a:r>
              <a:rPr lang="en-US" sz="1200" b="0" i="1" kern="1200" dirty="0" smtClean="0">
                <a:solidFill>
                  <a:schemeClr val="tx1"/>
                </a:solidFill>
                <a:effectLst/>
                <a:latin typeface="+mn-lt"/>
                <a:ea typeface="+mn-ea"/>
                <a:cs typeface="+mn-cs"/>
              </a:rPr>
              <a:t>P7a</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P7b</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diamonds</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and</a:t>
            </a:r>
            <a:r>
              <a:rPr lang="en-US" sz="1200" b="0" i="1" kern="1200" dirty="0" err="1" smtClean="0">
                <a:solidFill>
                  <a:schemeClr val="tx1"/>
                </a:solidFill>
                <a:effectLst/>
                <a:latin typeface="+mn-lt"/>
                <a:ea typeface="+mn-ea"/>
                <a:cs typeface="+mn-cs"/>
              </a:rPr>
              <a:t>squares</a:t>
            </a:r>
            <a:r>
              <a:rPr lang="en-US" sz="1200" b="0" i="0" kern="1200" dirty="0" smtClean="0">
                <a:solidFill>
                  <a:schemeClr val="tx1"/>
                </a:solidFill>
                <a:effectLst/>
                <a:latin typeface="+mn-lt"/>
                <a:ea typeface="+mn-ea"/>
                <a:cs typeface="+mn-cs"/>
              </a:rPr>
              <a:t>) and in one animal at postnatal day 8 (</a:t>
            </a:r>
            <a:r>
              <a:rPr lang="en-US" sz="1200" b="0" i="1" kern="1200" dirty="0" smtClean="0">
                <a:solidFill>
                  <a:schemeClr val="tx1"/>
                </a:solidFill>
                <a:effectLst/>
                <a:latin typeface="+mn-lt"/>
                <a:ea typeface="+mn-ea"/>
                <a:cs typeface="+mn-cs"/>
              </a:rPr>
              <a:t>P8</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triangles</a:t>
            </a:r>
            <a:r>
              <a:rPr lang="en-US" sz="1200" b="0" i="0" kern="1200" dirty="0" smtClean="0">
                <a:solidFill>
                  <a:schemeClr val="tx1"/>
                </a:solidFill>
                <a:effectLst/>
                <a:latin typeface="+mn-lt"/>
                <a:ea typeface="+mn-ea"/>
                <a:cs typeface="+mn-cs"/>
              </a:rPr>
              <a:t>) in both WT and TNAP KO mice</a:t>
            </a:r>
            <a:endParaRPr lang="en-US" dirty="0"/>
          </a:p>
        </p:txBody>
      </p:sp>
      <p:sp>
        <p:nvSpPr>
          <p:cNvPr id="4" name="Dia számának helye 3"/>
          <p:cNvSpPr>
            <a:spLocks noGrp="1"/>
          </p:cNvSpPr>
          <p:nvPr>
            <p:ph type="sldNum" sz="quarter" idx="10"/>
          </p:nvPr>
        </p:nvSpPr>
        <p:spPr/>
        <p:txBody>
          <a:bodyPr/>
          <a:lstStyle/>
          <a:p>
            <a:fld id="{F04928E4-ED08-47C0-B57F-404103EECDB0}" type="slidenum">
              <a:rPr lang="en-US" smtClean="0"/>
              <a:t>16</a:t>
            </a:fld>
            <a:endParaRPr lang="en-US"/>
          </a:p>
        </p:txBody>
      </p:sp>
    </p:spTree>
    <p:extLst>
      <p:ext uri="{BB962C8B-B14F-4D97-AF65-F5344CB8AC3E}">
        <p14:creationId xmlns:p14="http://schemas.microsoft.com/office/powerpoint/2010/main" val="2629850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smtClean="0"/>
              <a:t>DOI</a:t>
            </a:r>
            <a:r>
              <a:rPr lang="hu-HU" dirty="0" smtClean="0"/>
              <a:t>.</a:t>
            </a:r>
            <a:r>
              <a:rPr lang="en-US" dirty="0" smtClean="0"/>
              <a:t>10.1007/s00221-005-2237-6</a:t>
            </a:r>
            <a:endParaRPr lang="hu-H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Fig. 2a–b</a:t>
            </a:r>
            <a:r>
              <a:rPr lang="hu-HU" sz="1200" b="1"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Electron micrographs illustrate BDA-labeled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parvalbumin-immunopositive</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axon terminals in the middle layers of the prefrontal cortex (</a:t>
            </a:r>
            <a:r>
              <a:rPr lang="en-US" sz="1200" b="0" i="1" kern="1200" dirty="0" smtClean="0">
                <a:solidFill>
                  <a:schemeClr val="tx1"/>
                </a:solidFill>
                <a:effectLst/>
                <a:latin typeface="+mn-lt"/>
                <a:ea typeface="+mn-ea"/>
                <a:cs typeface="+mn-cs"/>
              </a:rPr>
              <a:t>PFC</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Arrows</a:t>
            </a:r>
            <a:r>
              <a:rPr lang="en-US" sz="1200" b="0" i="0" kern="1200" dirty="0" smtClean="0">
                <a:solidFill>
                  <a:schemeClr val="tx1"/>
                </a:solidFill>
                <a:effectLst/>
                <a:latin typeface="+mn-lt"/>
                <a:ea typeface="+mn-ea"/>
                <a:cs typeface="+mn-cs"/>
              </a:rPr>
              <a:t> show postsynaptic membrane </a:t>
            </a:r>
            <a:r>
              <a:rPr lang="en-US" sz="1200" b="0" i="0" kern="1200" dirty="0" err="1" smtClean="0">
                <a:solidFill>
                  <a:schemeClr val="tx1"/>
                </a:solidFill>
                <a:effectLst/>
                <a:latin typeface="+mn-lt"/>
                <a:ea typeface="+mn-ea"/>
                <a:cs typeface="+mn-cs"/>
              </a:rPr>
              <a:t>specializations.</a:t>
            </a:r>
            <a:r>
              <a:rPr lang="en-US" sz="1200" b="0" i="1" kern="1200" dirty="0" err="1" smtClean="0">
                <a:solidFill>
                  <a:schemeClr val="tx1"/>
                </a:solidFill>
                <a:effectLst/>
                <a:latin typeface="+mn-lt"/>
                <a:ea typeface="+mn-ea"/>
                <a:cs typeface="+mn-cs"/>
              </a:rPr>
              <a:t>Asterisks</a:t>
            </a:r>
            <a:r>
              <a:rPr lang="en-US" sz="1200" b="0" i="0" kern="1200" dirty="0" smtClean="0">
                <a:solidFill>
                  <a:schemeClr val="tx1"/>
                </a:solidFill>
                <a:effectLst/>
                <a:latin typeface="+mn-lt"/>
                <a:ea typeface="+mn-ea"/>
                <a:cs typeface="+mn-cs"/>
              </a:rPr>
              <a:t> mark non-labeled endings forming asymmetric </a:t>
            </a:r>
            <a:r>
              <a:rPr lang="en-US" sz="1200" b="0" i="0" kern="1200" dirty="0" err="1" smtClean="0">
                <a:solidFill>
                  <a:schemeClr val="tx1"/>
                </a:solidFill>
                <a:effectLst/>
                <a:latin typeface="+mn-lt"/>
                <a:ea typeface="+mn-ea"/>
                <a:cs typeface="+mn-cs"/>
              </a:rPr>
              <a:t>axospinous</a:t>
            </a:r>
            <a:r>
              <a:rPr lang="en-US" sz="1200" b="0" i="0" kern="1200" dirty="0" smtClean="0">
                <a:solidFill>
                  <a:schemeClr val="tx1"/>
                </a:solidFill>
                <a:effectLst/>
                <a:latin typeface="+mn-lt"/>
                <a:ea typeface="+mn-ea"/>
                <a:cs typeface="+mn-cs"/>
              </a:rPr>
              <a:t> contacts. </a:t>
            </a:r>
            <a:r>
              <a:rPr lang="en-US" sz="1200" b="0" i="1" kern="1200" dirty="0" smtClean="0">
                <a:solidFill>
                  <a:schemeClr val="tx1"/>
                </a:solidFill>
                <a:effectLst/>
                <a:latin typeface="+mn-lt"/>
                <a:ea typeface="+mn-ea"/>
                <a:cs typeface="+mn-cs"/>
              </a:rPr>
              <a:t>Scale bar</a:t>
            </a:r>
            <a:r>
              <a:rPr lang="en-US" sz="1200" b="0" i="0" kern="1200" dirty="0" smtClean="0">
                <a:solidFill>
                  <a:schemeClr val="tx1"/>
                </a:solidFill>
                <a:effectLst/>
                <a:latin typeface="+mn-lt"/>
                <a:ea typeface="+mn-ea"/>
                <a:cs typeface="+mn-cs"/>
              </a:rPr>
              <a:t>: 500 nm</a:t>
            </a:r>
          </a:p>
          <a:p>
            <a:endParaRPr lang="hu-H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Fig. 4.a</a:t>
            </a:r>
            <a:r>
              <a:rPr lang="en-US" sz="1200" b="0" i="0" kern="1200" dirty="0" smtClean="0">
                <a:solidFill>
                  <a:schemeClr val="tx1"/>
                </a:solidFill>
                <a:effectLst/>
                <a:latin typeface="+mn-lt"/>
                <a:ea typeface="+mn-ea"/>
                <a:cs typeface="+mn-cs"/>
              </a:rPr>
              <a:t> Mean values (±SD) of bouton-size measurements in the different groups.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Mean values (±SD) of spine-size measurements in the different groups.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Average lengths (±SD) of postsynaptic densities in the different groups. </a:t>
            </a:r>
            <a:r>
              <a:rPr lang="en-US" sz="1200" b="1" i="0" kern="1200" dirty="0" smtClean="0">
                <a:solidFill>
                  <a:schemeClr val="tx1"/>
                </a:solidFill>
                <a:effectLst/>
                <a:latin typeface="+mn-lt"/>
                <a:ea typeface="+mn-ea"/>
                <a:cs typeface="+mn-cs"/>
              </a:rPr>
              <a:t>d–f</a:t>
            </a:r>
            <a:r>
              <a:rPr lang="en-US" sz="1200" b="0" i="0" kern="1200" dirty="0" smtClean="0">
                <a:solidFill>
                  <a:schemeClr val="tx1"/>
                </a:solidFill>
                <a:effectLst/>
                <a:latin typeface="+mn-lt"/>
                <a:ea typeface="+mn-ea"/>
                <a:cs typeface="+mn-cs"/>
              </a:rPr>
              <a:t> The percentage of each population of nerve endings that:</a:t>
            </a:r>
            <a:r>
              <a:rPr lang="en-US" sz="1200" b="1" i="0" kern="1200" dirty="0" smtClean="0">
                <a:solidFill>
                  <a:schemeClr val="tx1"/>
                </a:solidFill>
                <a:effectLst/>
                <a:latin typeface="+mn-lt"/>
                <a:ea typeface="+mn-ea"/>
                <a:cs typeface="+mn-cs"/>
              </a:rPr>
              <a:t> d</a:t>
            </a:r>
            <a:r>
              <a:rPr lang="en-US" sz="1200" b="0" i="0" kern="1200" dirty="0" smtClean="0">
                <a:solidFill>
                  <a:schemeClr val="tx1"/>
                </a:solidFill>
                <a:effectLst/>
                <a:latin typeface="+mn-lt"/>
                <a:ea typeface="+mn-ea"/>
                <a:cs typeface="+mn-cs"/>
              </a:rPr>
              <a:t> exhibit either multiple or perforated synapses; </a:t>
            </a:r>
            <a:r>
              <a:rPr lang="en-US" sz="1200" b="1" i="0" kern="1200" dirty="0" smtClean="0">
                <a:solidFill>
                  <a:schemeClr val="tx1"/>
                </a:solidFill>
                <a:effectLst/>
                <a:latin typeface="+mn-lt"/>
                <a:ea typeface="+mn-ea"/>
                <a:cs typeface="+mn-cs"/>
              </a:rPr>
              <a:t>e</a:t>
            </a:r>
            <a:r>
              <a:rPr lang="en-US" sz="1200" b="0" i="0" kern="1200" dirty="0" smtClean="0">
                <a:solidFill>
                  <a:schemeClr val="tx1"/>
                </a:solidFill>
                <a:effectLst/>
                <a:latin typeface="+mn-lt"/>
                <a:ea typeface="+mn-ea"/>
                <a:cs typeface="+mn-cs"/>
              </a:rPr>
              <a:t> exhibit one or more mitochondria; </a:t>
            </a:r>
            <a:r>
              <a:rPr lang="en-US" sz="1200" b="1" i="0" kern="1200" dirty="0" smtClean="0">
                <a:solidFill>
                  <a:schemeClr val="tx1"/>
                </a:solidFill>
                <a:effectLst/>
                <a:latin typeface="+mn-lt"/>
                <a:ea typeface="+mn-ea"/>
                <a:cs typeface="+mn-cs"/>
              </a:rPr>
              <a:t>f</a:t>
            </a:r>
            <a:r>
              <a:rPr lang="en-US" sz="1200" b="0" i="0" kern="1200" dirty="0" smtClean="0">
                <a:solidFill>
                  <a:schemeClr val="tx1"/>
                </a:solidFill>
                <a:effectLst/>
                <a:latin typeface="+mn-lt"/>
                <a:ea typeface="+mn-ea"/>
                <a:cs typeface="+mn-cs"/>
              </a:rPr>
              <a:t> synapse on either spines or dendrites. </a:t>
            </a:r>
            <a:r>
              <a:rPr lang="en-US" sz="1200" b="0" i="1" kern="1200" dirty="0" smtClean="0">
                <a:solidFill>
                  <a:schemeClr val="tx1"/>
                </a:solidFill>
                <a:effectLst/>
                <a:latin typeface="+mn-lt"/>
                <a:ea typeface="+mn-ea"/>
                <a:cs typeface="+mn-cs"/>
              </a:rPr>
              <a:t>TC</a:t>
            </a:r>
            <a:r>
              <a:rPr lang="en-US" sz="1200" b="0" i="0" kern="1200" dirty="0" smtClean="0">
                <a:solidFill>
                  <a:schemeClr val="tx1"/>
                </a:solidFill>
                <a:effectLst/>
                <a:latin typeface="+mn-lt"/>
                <a:ea typeface="+mn-ea"/>
                <a:cs typeface="+mn-cs"/>
              </a:rPr>
              <a:t> BDA-labeled </a:t>
            </a:r>
            <a:r>
              <a:rPr lang="en-US" sz="1200" b="0" i="0" kern="1200" dirty="0" err="1" smtClean="0">
                <a:solidFill>
                  <a:schemeClr val="tx1"/>
                </a:solidFill>
                <a:effectLst/>
                <a:latin typeface="+mn-lt"/>
                <a:ea typeface="+mn-ea"/>
                <a:cs typeface="+mn-cs"/>
              </a:rPr>
              <a:t>mediodorsal</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thalamocortical</a:t>
            </a:r>
            <a:r>
              <a:rPr lang="en-US" sz="1200" b="0" i="0" kern="1200" dirty="0" smtClean="0">
                <a:solidFill>
                  <a:schemeClr val="tx1"/>
                </a:solidFill>
                <a:effectLst/>
                <a:latin typeface="+mn-lt"/>
                <a:ea typeface="+mn-ea"/>
                <a:cs typeface="+mn-cs"/>
              </a:rPr>
              <a:t> afferents, </a:t>
            </a:r>
            <a:r>
              <a:rPr lang="en-US" sz="1200" b="0" i="1" kern="1200" dirty="0" smtClean="0">
                <a:solidFill>
                  <a:schemeClr val="tx1"/>
                </a:solidFill>
                <a:effectLst/>
                <a:latin typeface="+mn-lt"/>
                <a:ea typeface="+mn-ea"/>
                <a:cs typeface="+mn-cs"/>
              </a:rPr>
              <a:t>PV</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parvalbumin-immunoreactive</a:t>
            </a:r>
            <a:r>
              <a:rPr lang="en-US" sz="1200" b="0" i="0" kern="1200" dirty="0" smtClean="0">
                <a:solidFill>
                  <a:schemeClr val="tx1"/>
                </a:solidFill>
                <a:effectLst/>
                <a:latin typeface="+mn-lt"/>
                <a:ea typeface="+mn-ea"/>
                <a:cs typeface="+mn-cs"/>
              </a:rPr>
              <a:t> axon terminals, </a:t>
            </a:r>
            <a:r>
              <a:rPr lang="en-US" sz="1200" b="0" i="1"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non-labeled axonal endings</a:t>
            </a:r>
          </a:p>
        </p:txBody>
      </p:sp>
      <p:sp>
        <p:nvSpPr>
          <p:cNvPr id="4" name="Dia számának helye 3"/>
          <p:cNvSpPr>
            <a:spLocks noGrp="1"/>
          </p:cNvSpPr>
          <p:nvPr>
            <p:ph type="sldNum" sz="quarter" idx="10"/>
          </p:nvPr>
        </p:nvSpPr>
        <p:spPr/>
        <p:txBody>
          <a:bodyPr/>
          <a:lstStyle/>
          <a:p>
            <a:fld id="{F04928E4-ED08-47C0-B57F-404103EECDB0}" type="slidenum">
              <a:rPr lang="en-US" smtClean="0"/>
              <a:t>17</a:t>
            </a:fld>
            <a:endParaRPr lang="en-US"/>
          </a:p>
        </p:txBody>
      </p:sp>
    </p:spTree>
    <p:extLst>
      <p:ext uri="{BB962C8B-B14F-4D97-AF65-F5344CB8AC3E}">
        <p14:creationId xmlns:p14="http://schemas.microsoft.com/office/powerpoint/2010/main" val="3570270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sp>
        <p:nvSpPr>
          <p:cNvPr id="6" name="Dia számának helye 5"/>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1399829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sp>
        <p:nvSpPr>
          <p:cNvPr id="6" name="Dia számának helye 5"/>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52588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sp>
        <p:nvSpPr>
          <p:cNvPr id="6" name="Dia számának helye 5"/>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2596348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sp>
        <p:nvSpPr>
          <p:cNvPr id="6" name="Dia számának helye 5"/>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2668545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sp>
        <p:nvSpPr>
          <p:cNvPr id="6" name="Dia számának helye 5"/>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1709199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r>
              <a:rPr lang="en-US" smtClean="0"/>
              <a:t>11/20/2017</a:t>
            </a:r>
            <a:endParaRPr lang="en-US"/>
          </a:p>
        </p:txBody>
      </p:sp>
      <p:sp>
        <p:nvSpPr>
          <p:cNvPr id="6" name="Élőláb helye 5"/>
          <p:cNvSpPr>
            <a:spLocks noGrp="1"/>
          </p:cNvSpPr>
          <p:nvPr>
            <p:ph type="ftr" sz="quarter" idx="11"/>
          </p:nvPr>
        </p:nvSpPr>
        <p:spPr/>
        <p:txBody>
          <a:bodyPr/>
          <a:lstStyle/>
          <a:p>
            <a:r>
              <a:rPr lang="en-US" smtClean="0"/>
              <a:t>Kvant.Mikroszkóp, SE Anat</a:t>
            </a:r>
            <a:endParaRPr lang="en-US"/>
          </a:p>
        </p:txBody>
      </p:sp>
      <p:sp>
        <p:nvSpPr>
          <p:cNvPr id="7" name="Dia számának helye 6"/>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361302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r>
              <a:rPr lang="en-US" smtClean="0"/>
              <a:t>11/20/2017</a:t>
            </a:r>
            <a:endParaRPr lang="en-US"/>
          </a:p>
        </p:txBody>
      </p:sp>
      <p:sp>
        <p:nvSpPr>
          <p:cNvPr id="8" name="Élőláb helye 7"/>
          <p:cNvSpPr>
            <a:spLocks noGrp="1"/>
          </p:cNvSpPr>
          <p:nvPr>
            <p:ph type="ftr" sz="quarter" idx="11"/>
          </p:nvPr>
        </p:nvSpPr>
        <p:spPr/>
        <p:txBody>
          <a:bodyPr/>
          <a:lstStyle/>
          <a:p>
            <a:r>
              <a:rPr lang="en-US" smtClean="0"/>
              <a:t>Kvant.Mikroszkóp, SE Anat</a:t>
            </a:r>
            <a:endParaRPr lang="en-US"/>
          </a:p>
        </p:txBody>
      </p:sp>
      <p:sp>
        <p:nvSpPr>
          <p:cNvPr id="9" name="Dia számának helye 8"/>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4181404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133395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r>
              <a:rPr lang="en-US" smtClean="0"/>
              <a:t>11/20/2017</a:t>
            </a:r>
            <a:endParaRPr lang="en-US"/>
          </a:p>
        </p:txBody>
      </p:sp>
      <p:sp>
        <p:nvSpPr>
          <p:cNvPr id="3" name="Élőláb helye 2"/>
          <p:cNvSpPr>
            <a:spLocks noGrp="1"/>
          </p:cNvSpPr>
          <p:nvPr>
            <p:ph type="ftr" sz="quarter" idx="11"/>
          </p:nvPr>
        </p:nvSpPr>
        <p:spPr/>
        <p:txBody>
          <a:bodyPr/>
          <a:lstStyle/>
          <a:p>
            <a:r>
              <a:rPr lang="en-US" smtClean="0"/>
              <a:t>Kvant.Mikroszkóp, SE Anat</a:t>
            </a:r>
            <a:endParaRPr lang="en-US"/>
          </a:p>
        </p:txBody>
      </p:sp>
      <p:sp>
        <p:nvSpPr>
          <p:cNvPr id="4" name="Dia számának helye 3"/>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410247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r>
              <a:rPr lang="en-US" smtClean="0"/>
              <a:t>11/20/2017</a:t>
            </a:r>
            <a:endParaRPr lang="en-US"/>
          </a:p>
        </p:txBody>
      </p:sp>
      <p:sp>
        <p:nvSpPr>
          <p:cNvPr id="6" name="Élőláb helye 5"/>
          <p:cNvSpPr>
            <a:spLocks noGrp="1"/>
          </p:cNvSpPr>
          <p:nvPr>
            <p:ph type="ftr" sz="quarter" idx="11"/>
          </p:nvPr>
        </p:nvSpPr>
        <p:spPr/>
        <p:txBody>
          <a:bodyPr/>
          <a:lstStyle/>
          <a:p>
            <a:r>
              <a:rPr lang="en-US" smtClean="0"/>
              <a:t>Kvant.Mikroszkóp, SE Anat</a:t>
            </a:r>
            <a:endParaRPr lang="en-US"/>
          </a:p>
        </p:txBody>
      </p:sp>
      <p:sp>
        <p:nvSpPr>
          <p:cNvPr id="7" name="Dia számának helye 6"/>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2057527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r>
              <a:rPr lang="en-US" smtClean="0"/>
              <a:t>11/20/2017</a:t>
            </a:r>
            <a:endParaRPr lang="en-US"/>
          </a:p>
        </p:txBody>
      </p:sp>
      <p:sp>
        <p:nvSpPr>
          <p:cNvPr id="6" name="Élőláb helye 5"/>
          <p:cNvSpPr>
            <a:spLocks noGrp="1"/>
          </p:cNvSpPr>
          <p:nvPr>
            <p:ph type="ftr" sz="quarter" idx="11"/>
          </p:nvPr>
        </p:nvSpPr>
        <p:spPr/>
        <p:txBody>
          <a:bodyPr/>
          <a:lstStyle/>
          <a:p>
            <a:r>
              <a:rPr lang="en-US" smtClean="0"/>
              <a:t>Kvant.Mikroszkóp, SE Anat</a:t>
            </a:r>
            <a:endParaRPr lang="en-US"/>
          </a:p>
        </p:txBody>
      </p:sp>
      <p:sp>
        <p:nvSpPr>
          <p:cNvPr id="7" name="Dia számának helye 6"/>
          <p:cNvSpPr>
            <a:spLocks noGrp="1"/>
          </p:cNvSpPr>
          <p:nvPr>
            <p:ph type="sldNum" sz="quarter" idx="12"/>
          </p:nvPr>
        </p:nvSpPr>
        <p:spPr/>
        <p:txBody>
          <a:bodyPr/>
          <a:lstStyle/>
          <a:p>
            <a:fld id="{F0550AC1-89F3-4471-BA7F-C5D6614C4F5F}" type="slidenum">
              <a:rPr lang="en-US" smtClean="0"/>
              <a:t>‹#›</a:t>
            </a:fld>
            <a:endParaRPr lang="en-US"/>
          </a:p>
        </p:txBody>
      </p:sp>
    </p:spTree>
    <p:extLst>
      <p:ext uri="{BB962C8B-B14F-4D97-AF65-F5344CB8AC3E}">
        <p14:creationId xmlns:p14="http://schemas.microsoft.com/office/powerpoint/2010/main" val="1852516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tHorz">
          <a:fgClr>
            <a:schemeClr val="accent3">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11/20/2017</a:t>
            </a:r>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Kvant.Mikroszkóp, SE Anat</a:t>
            </a:r>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550AC1-89F3-4471-BA7F-C5D6614C4F5F}" type="slidenum">
              <a:rPr lang="en-US" smtClean="0"/>
              <a:t>‹#›</a:t>
            </a:fld>
            <a:endParaRPr lang="en-US"/>
          </a:p>
        </p:txBody>
      </p:sp>
    </p:spTree>
    <p:extLst>
      <p:ext uri="{BB962C8B-B14F-4D97-AF65-F5344CB8AC3E}">
        <p14:creationId xmlns:p14="http://schemas.microsoft.com/office/powerpoint/2010/main" val="4163879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egyessy@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6.tiff"/><Relationship Id="rId1" Type="http://schemas.openxmlformats.org/officeDocument/2006/relationships/slideLayout" Target="../slideLayouts/slideLayout6.xml"/><Relationship Id="rId5" Type="http://schemas.openxmlformats.org/officeDocument/2006/relationships/image" Target="../media/image18.jpg"/><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hyperlink" Target="http://elte.prompt.hu/sites/default/files/tananyagok/SzovettaniEsSejttaniVizsgaloModszerek/index.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6.png"/><Relationship Id="rId5" Type="http://schemas.microsoft.com/office/2007/relationships/hdphoto" Target="../media/hdphoto1.wdp"/><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fiji.sc/ImageJ2" TargetMode="External"/><Relationship Id="rId2" Type="http://schemas.openxmlformats.org/officeDocument/2006/relationships/hyperlink" Target="http://imagej.nih.gov/ij/" TargetMode="Externa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rsbweb.nih.gov/ij/docs/guide/" TargetMode="External"/><Relationship Id="rId2" Type="http://schemas.openxmlformats.org/officeDocument/2006/relationships/hyperlink" Target="https://imagej.nih.gov/ij/features.html" TargetMode="External"/><Relationship Id="rId1" Type="http://schemas.openxmlformats.org/officeDocument/2006/relationships/slideLayout" Target="../slideLayouts/slideLayout2.xml"/><Relationship Id="rId4" Type="http://schemas.openxmlformats.org/officeDocument/2006/relationships/hyperlink" Target="http://imagej.net/Development"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mbfbioscience.com/neurolucida360" TargetMode="External"/><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hyperlink" Target="http://www.mbfbioscience.com/neurolucid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synapses.clm.utexas.edu/tools/reconstruct/reconstruct.stm" TargetMode="Externa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normAutofit fontScale="90000"/>
          </a:bodyPr>
          <a:lstStyle/>
          <a:p>
            <a:r>
              <a:rPr lang="hu-HU" dirty="0"/>
              <a:t>Fény- és elektronmikroszkópos kvantitatív vizsgálatok, </a:t>
            </a:r>
            <a:r>
              <a:rPr lang="hu-HU" dirty="0" err="1"/>
              <a:t>morfometria</a:t>
            </a:r>
            <a:endParaRPr lang="en-US" dirty="0"/>
          </a:p>
        </p:txBody>
      </p:sp>
      <p:sp>
        <p:nvSpPr>
          <p:cNvPr id="3" name="Alcím 2"/>
          <p:cNvSpPr>
            <a:spLocks noGrp="1"/>
          </p:cNvSpPr>
          <p:nvPr>
            <p:ph type="subTitle" idx="1"/>
          </p:nvPr>
        </p:nvSpPr>
        <p:spPr/>
        <p:txBody>
          <a:bodyPr>
            <a:normAutofit/>
          </a:bodyPr>
          <a:lstStyle/>
          <a:p>
            <a:r>
              <a:rPr lang="hu-HU" sz="2000" dirty="0" err="1" smtClean="0"/>
              <a:t>Négyessy</a:t>
            </a:r>
            <a:r>
              <a:rPr lang="hu-HU" sz="2000" dirty="0" smtClean="0"/>
              <a:t> László</a:t>
            </a:r>
          </a:p>
          <a:p>
            <a:r>
              <a:rPr lang="hu-HU" sz="2000" dirty="0" smtClean="0"/>
              <a:t>MTA, Wigner FK</a:t>
            </a:r>
          </a:p>
          <a:p>
            <a:r>
              <a:rPr lang="hu-HU" sz="2000" dirty="0" smtClean="0">
                <a:hlinkClick r:id="rId3"/>
              </a:rPr>
              <a:t>negyessy@</a:t>
            </a:r>
            <a:r>
              <a:rPr lang="hu-HU" sz="2000" dirty="0" err="1" smtClean="0">
                <a:hlinkClick r:id="rId3"/>
              </a:rPr>
              <a:t>gmail.com</a:t>
            </a:r>
            <a:r>
              <a:rPr lang="hu-HU" sz="2000" dirty="0" smtClean="0"/>
              <a:t> </a:t>
            </a:r>
          </a:p>
        </p:txBody>
      </p:sp>
      <p:sp>
        <p:nvSpPr>
          <p:cNvPr id="4" name="Dátum helye 3"/>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sp>
        <p:nvSpPr>
          <p:cNvPr id="6" name="Dia számának helye 5"/>
          <p:cNvSpPr>
            <a:spLocks noGrp="1"/>
          </p:cNvSpPr>
          <p:nvPr>
            <p:ph type="sldNum" sz="quarter" idx="12"/>
          </p:nvPr>
        </p:nvSpPr>
        <p:spPr/>
        <p:txBody>
          <a:bodyPr/>
          <a:lstStyle/>
          <a:p>
            <a:r>
              <a:rPr lang="hu-HU" dirty="0" smtClean="0"/>
              <a:t>26 dia</a:t>
            </a:r>
            <a:endParaRPr lang="en-US" dirty="0"/>
          </a:p>
        </p:txBody>
      </p:sp>
    </p:spTree>
    <p:extLst>
      <p:ext uri="{BB962C8B-B14F-4D97-AF65-F5344CB8AC3E}">
        <p14:creationId xmlns:p14="http://schemas.microsoft.com/office/powerpoint/2010/main" val="2316343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pPr algn="l"/>
            <a:r>
              <a:rPr lang="hu-HU" dirty="0" err="1" smtClean="0"/>
              <a:t>Konnektivitás</a:t>
            </a:r>
            <a:r>
              <a:rPr lang="hu-HU" dirty="0" smtClean="0"/>
              <a:t> vizsgálat </a:t>
            </a:r>
            <a:r>
              <a:rPr lang="hu-HU" dirty="0" err="1" smtClean="0"/>
              <a:t>Neurolucidával</a:t>
            </a:r>
            <a:endParaRPr lang="en-US" dirty="0"/>
          </a:p>
        </p:txBody>
      </p:sp>
      <p:pic>
        <p:nvPicPr>
          <p:cNvPr id="4108" name="Picture 12" descr="An external file that holds a picture, illustration, etc.&#10;Object name is nihms-598355-f0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280" y="1268760"/>
            <a:ext cx="3781958" cy="4967021"/>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An external file that holds a picture, illustration, etc.&#10;Object name is nihms-598355-f0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294" y="1556792"/>
            <a:ext cx="3972154" cy="4389120"/>
          </a:xfrm>
          <a:prstGeom prst="rect">
            <a:avLst/>
          </a:prstGeom>
          <a:noFill/>
          <a:extLst>
            <a:ext uri="{909E8E84-426E-40DD-AFC4-6F175D3DCCD1}">
              <a14:hiddenFill xmlns:a14="http://schemas.microsoft.com/office/drawing/2010/main">
                <a:solidFill>
                  <a:srgbClr val="FFFFFF"/>
                </a:solidFill>
              </a14:hiddenFill>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10</a:t>
            </a:fld>
            <a:endParaRPr lang="en-US"/>
          </a:p>
        </p:txBody>
      </p:sp>
    </p:spTree>
    <p:extLst>
      <p:ext uri="{BB962C8B-B14F-4D97-AF65-F5344CB8AC3E}">
        <p14:creationId xmlns:p14="http://schemas.microsoft.com/office/powerpoint/2010/main" val="1862844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ép 7"/>
          <p:cNvPicPr>
            <a:picLocks noChangeAspect="1"/>
          </p:cNvPicPr>
          <p:nvPr/>
        </p:nvPicPr>
        <p:blipFill rotWithShape="1">
          <a:blip r:embed="rId3"/>
          <a:srcRect l="22199" t="30486" r="32764" b="11089"/>
          <a:stretch/>
        </p:blipFill>
        <p:spPr>
          <a:xfrm>
            <a:off x="3563888" y="1844824"/>
            <a:ext cx="5490995" cy="4006818"/>
          </a:xfrm>
          <a:prstGeom prst="rect">
            <a:avLst/>
          </a:prstGeom>
        </p:spPr>
      </p:pic>
      <p:sp>
        <p:nvSpPr>
          <p:cNvPr id="2" name="Cím 1"/>
          <p:cNvSpPr>
            <a:spLocks noGrp="1"/>
          </p:cNvSpPr>
          <p:nvPr>
            <p:ph type="title"/>
          </p:nvPr>
        </p:nvSpPr>
        <p:spPr/>
        <p:txBody>
          <a:bodyPr>
            <a:normAutofit fontScale="90000"/>
          </a:bodyPr>
          <a:lstStyle/>
          <a:p>
            <a:r>
              <a:rPr lang="hu-HU" dirty="0" smtClean="0"/>
              <a:t>Sűrűség eloszlás </a:t>
            </a:r>
            <a:br>
              <a:rPr lang="hu-HU" dirty="0" smtClean="0"/>
            </a:br>
            <a:r>
              <a:rPr lang="hu-HU" dirty="0" err="1" smtClean="0"/>
              <a:t>Voronoj</a:t>
            </a:r>
            <a:r>
              <a:rPr lang="hu-HU" dirty="0" smtClean="0"/>
              <a:t> cellák, kernel </a:t>
            </a:r>
            <a:r>
              <a:rPr lang="hu-HU" dirty="0" err="1" smtClean="0"/>
              <a:t>denzitás</a:t>
            </a:r>
            <a:endParaRPr lang="en-US" dirty="0"/>
          </a:p>
        </p:txBody>
      </p:sp>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pic>
        <p:nvPicPr>
          <p:cNvPr id="3074" name="Picture 2" descr="https://upload.wikimedia.org/wikipedia/commons/thumb/2/20/Coloured_Voronoi_2D.svg/699px-Coloured_Voronoi_2D.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522654"/>
            <a:ext cx="3328988" cy="3328988"/>
          </a:xfrm>
          <a:prstGeom prst="rect">
            <a:avLst/>
          </a:prstGeom>
          <a:noFill/>
          <a:extLst>
            <a:ext uri="{909E8E84-426E-40DD-AFC4-6F175D3DCCD1}">
              <a14:hiddenFill xmlns:a14="http://schemas.microsoft.com/office/drawing/2010/main">
                <a:solidFill>
                  <a:srgbClr val="FFFFFF"/>
                </a:solidFill>
              </a14:hiddenFill>
            </a:ext>
          </a:extLst>
        </p:spPr>
      </p:pic>
      <p:sp>
        <p:nvSpPr>
          <p:cNvPr id="5" name="Dia számának helye 4"/>
          <p:cNvSpPr>
            <a:spLocks noGrp="1"/>
          </p:cNvSpPr>
          <p:nvPr>
            <p:ph type="sldNum" sz="quarter" idx="12"/>
          </p:nvPr>
        </p:nvSpPr>
        <p:spPr/>
        <p:txBody>
          <a:bodyPr/>
          <a:lstStyle/>
          <a:p>
            <a:fld id="{F0550AC1-89F3-4471-BA7F-C5D6614C4F5F}" type="slidenum">
              <a:rPr lang="en-US" smtClean="0"/>
              <a:t>11</a:t>
            </a:fld>
            <a:endParaRPr lang="en-US"/>
          </a:p>
        </p:txBody>
      </p:sp>
    </p:spTree>
    <p:extLst>
      <p:ext uri="{BB962C8B-B14F-4D97-AF65-F5344CB8AC3E}">
        <p14:creationId xmlns:p14="http://schemas.microsoft.com/office/powerpoint/2010/main" val="2614233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Agykérgi összeköttetések elemzése</a:t>
            </a:r>
            <a:endParaRPr lang="en-US" dirty="0"/>
          </a:p>
        </p:txBody>
      </p:sp>
      <p:pic>
        <p:nvPicPr>
          <p:cNvPr id="5122" name="Picture 2" descr="An external file that holds a picture, illustration, etc.&#10;Object name is nihms-598355-f00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281261"/>
            <a:ext cx="5715000" cy="5172075"/>
          </a:xfrm>
          <a:prstGeom prst="rect">
            <a:avLst/>
          </a:prstGeom>
          <a:noFill/>
          <a:extLst>
            <a:ext uri="{909E8E84-426E-40DD-AFC4-6F175D3DCCD1}">
              <a14:hiddenFill xmlns:a14="http://schemas.microsoft.com/office/drawing/2010/main">
                <a:solidFill>
                  <a:srgbClr val="FFFFFF"/>
                </a:solidFill>
              </a14:hiddenFill>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12</a:t>
            </a:fld>
            <a:endParaRPr lang="en-US"/>
          </a:p>
        </p:txBody>
      </p:sp>
    </p:spTree>
    <p:extLst>
      <p:ext uri="{BB962C8B-B14F-4D97-AF65-F5344CB8AC3E}">
        <p14:creationId xmlns:p14="http://schemas.microsoft.com/office/powerpoint/2010/main" val="36241647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Agykérgi összeköttetések elemzése</a:t>
            </a:r>
            <a:endParaRPr lang="en-US" dirty="0"/>
          </a:p>
        </p:txBody>
      </p:sp>
      <p:graphicFrame>
        <p:nvGraphicFramePr>
          <p:cNvPr id="26" name="Chart 138"/>
          <p:cNvGraphicFramePr>
            <a:graphicFrameLocks/>
          </p:cNvGraphicFramePr>
          <p:nvPr>
            <p:extLst>
              <p:ext uri="{D42A27DB-BD31-4B8C-83A1-F6EECF244321}">
                <p14:modId xmlns:p14="http://schemas.microsoft.com/office/powerpoint/2010/main" val="3243971472"/>
              </p:ext>
            </p:extLst>
          </p:nvPr>
        </p:nvGraphicFramePr>
        <p:xfrm>
          <a:off x="2004976" y="4005064"/>
          <a:ext cx="5076056" cy="2382240"/>
        </p:xfrm>
        <a:graphic>
          <a:graphicData uri="http://schemas.openxmlformats.org/drawingml/2006/chart">
            <c:chart xmlns:c="http://schemas.openxmlformats.org/drawingml/2006/chart" xmlns:r="http://schemas.openxmlformats.org/officeDocument/2006/relationships" r:id="rId2"/>
          </a:graphicData>
        </a:graphic>
      </p:graphicFrame>
      <p:grpSp>
        <p:nvGrpSpPr>
          <p:cNvPr id="27" name="Group 169"/>
          <p:cNvGrpSpPr>
            <a:grpSpLocks noChangeAspect="1"/>
          </p:cNvGrpSpPr>
          <p:nvPr/>
        </p:nvGrpSpPr>
        <p:grpSpPr>
          <a:xfrm>
            <a:off x="6253845" y="1800773"/>
            <a:ext cx="838435" cy="1454970"/>
            <a:chOff x="125578" y="-382209"/>
            <a:chExt cx="1192940" cy="3909577"/>
          </a:xfrm>
        </p:grpSpPr>
        <p:sp>
          <p:nvSpPr>
            <p:cNvPr id="28" name="Rectangle 170"/>
            <p:cNvSpPr/>
            <p:nvPr/>
          </p:nvSpPr>
          <p:spPr>
            <a:xfrm>
              <a:off x="251520" y="548679"/>
              <a:ext cx="154235" cy="1542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 name="Rectangle 174"/>
            <p:cNvSpPr/>
            <p:nvPr/>
          </p:nvSpPr>
          <p:spPr>
            <a:xfrm>
              <a:off x="253165" y="2245514"/>
              <a:ext cx="154235" cy="15423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 name="Rectangle 175"/>
            <p:cNvSpPr/>
            <p:nvPr/>
          </p:nvSpPr>
          <p:spPr>
            <a:xfrm>
              <a:off x="253165" y="1844824"/>
              <a:ext cx="154235" cy="15423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Rectangle 176"/>
            <p:cNvSpPr/>
            <p:nvPr/>
          </p:nvSpPr>
          <p:spPr>
            <a:xfrm>
              <a:off x="251520" y="980728"/>
              <a:ext cx="154235" cy="154235"/>
            </a:xfrm>
            <a:prstGeom prst="rect">
              <a:avLst/>
            </a:prstGeom>
            <a:solidFill>
              <a:srgbClr val="17F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2" name="Rectangle 177"/>
            <p:cNvSpPr/>
            <p:nvPr/>
          </p:nvSpPr>
          <p:spPr>
            <a:xfrm>
              <a:off x="251520" y="1412776"/>
              <a:ext cx="154235" cy="154235"/>
            </a:xfrm>
            <a:prstGeom prst="rect">
              <a:avLst/>
            </a:prstGeom>
            <a:solidFill>
              <a:srgbClr val="341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3" name="Rectangle 178"/>
            <p:cNvSpPr/>
            <p:nvPr/>
          </p:nvSpPr>
          <p:spPr>
            <a:xfrm>
              <a:off x="253165" y="2677562"/>
              <a:ext cx="154235" cy="1542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4" name="Rectangle 181"/>
            <p:cNvSpPr/>
            <p:nvPr/>
          </p:nvSpPr>
          <p:spPr>
            <a:xfrm>
              <a:off x="253165" y="3109611"/>
              <a:ext cx="154235" cy="15423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 name="TextBox 183"/>
            <p:cNvSpPr txBox="1"/>
            <p:nvPr/>
          </p:nvSpPr>
          <p:spPr>
            <a:xfrm>
              <a:off x="324075" y="765122"/>
              <a:ext cx="892789"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+ 2 SD</a:t>
              </a:r>
              <a:endParaRPr lang="en-US" sz="1800" dirty="0">
                <a:latin typeface="Arial" panose="020B0604020202020204" pitchFamily="34" charset="0"/>
                <a:cs typeface="Arial" panose="020B0604020202020204" pitchFamily="34" charset="0"/>
              </a:endParaRPr>
            </a:p>
          </p:txBody>
        </p:sp>
        <p:sp>
          <p:nvSpPr>
            <p:cNvPr id="36" name="TextBox 190"/>
            <p:cNvSpPr txBox="1"/>
            <p:nvPr/>
          </p:nvSpPr>
          <p:spPr>
            <a:xfrm>
              <a:off x="324075" y="255195"/>
              <a:ext cx="892789"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+ 3 SD</a:t>
              </a:r>
              <a:endParaRPr lang="en-US" sz="1800" dirty="0">
                <a:latin typeface="Arial" panose="020B0604020202020204" pitchFamily="34" charset="0"/>
                <a:cs typeface="Arial" panose="020B0604020202020204" pitchFamily="34" charset="0"/>
              </a:endParaRPr>
            </a:p>
          </p:txBody>
        </p:sp>
        <p:sp>
          <p:nvSpPr>
            <p:cNvPr id="37" name="TextBox 193"/>
            <p:cNvSpPr txBox="1"/>
            <p:nvPr/>
          </p:nvSpPr>
          <p:spPr>
            <a:xfrm>
              <a:off x="489438" y="1530004"/>
              <a:ext cx="694817"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0 SD</a:t>
              </a:r>
              <a:endParaRPr lang="en-US" sz="1800" dirty="0">
                <a:latin typeface="Arial" panose="020B0604020202020204" pitchFamily="34" charset="0"/>
                <a:cs typeface="Arial" panose="020B0604020202020204" pitchFamily="34" charset="0"/>
              </a:endParaRPr>
            </a:p>
          </p:txBody>
        </p:sp>
        <p:sp>
          <p:nvSpPr>
            <p:cNvPr id="38" name="TextBox 194"/>
            <p:cNvSpPr txBox="1"/>
            <p:nvPr/>
          </p:nvSpPr>
          <p:spPr>
            <a:xfrm>
              <a:off x="314053" y="1157695"/>
              <a:ext cx="892789"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+ 1 SD</a:t>
              </a:r>
              <a:endParaRPr lang="en-US" sz="1800" dirty="0">
                <a:latin typeface="Arial" panose="020B0604020202020204" pitchFamily="34" charset="0"/>
                <a:cs typeface="Arial" panose="020B0604020202020204" pitchFamily="34" charset="0"/>
              </a:endParaRPr>
            </a:p>
          </p:txBody>
        </p:sp>
        <p:sp>
          <p:nvSpPr>
            <p:cNvPr id="39" name="TextBox 198"/>
            <p:cNvSpPr txBox="1"/>
            <p:nvPr/>
          </p:nvSpPr>
          <p:spPr>
            <a:xfrm>
              <a:off x="346226" y="1995187"/>
              <a:ext cx="835313"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- 1 SD</a:t>
              </a:r>
              <a:endParaRPr lang="en-US" sz="1800" dirty="0">
                <a:latin typeface="Arial" panose="020B0604020202020204" pitchFamily="34" charset="0"/>
                <a:cs typeface="Arial" panose="020B0604020202020204" pitchFamily="34" charset="0"/>
              </a:endParaRPr>
            </a:p>
          </p:txBody>
        </p:sp>
        <p:sp>
          <p:nvSpPr>
            <p:cNvPr id="40" name="TextBox 199"/>
            <p:cNvSpPr txBox="1"/>
            <p:nvPr/>
          </p:nvSpPr>
          <p:spPr>
            <a:xfrm>
              <a:off x="371528" y="2832679"/>
              <a:ext cx="835313"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- 3 SD</a:t>
              </a:r>
              <a:endParaRPr lang="en-US" sz="1800" dirty="0">
                <a:latin typeface="Arial" panose="020B0604020202020204" pitchFamily="34" charset="0"/>
                <a:cs typeface="Arial" panose="020B0604020202020204" pitchFamily="34" charset="0"/>
              </a:endParaRPr>
            </a:p>
          </p:txBody>
        </p:sp>
        <p:sp>
          <p:nvSpPr>
            <p:cNvPr id="41" name="TextBox 200"/>
            <p:cNvSpPr txBox="1"/>
            <p:nvPr/>
          </p:nvSpPr>
          <p:spPr>
            <a:xfrm>
              <a:off x="346226" y="2369551"/>
              <a:ext cx="835313"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- 2 SD</a:t>
              </a:r>
              <a:endParaRPr lang="en-US" sz="1800" dirty="0">
                <a:latin typeface="Arial" panose="020B0604020202020204" pitchFamily="34" charset="0"/>
                <a:cs typeface="Arial" panose="020B0604020202020204" pitchFamily="34" charset="0"/>
              </a:endParaRPr>
            </a:p>
          </p:txBody>
        </p:sp>
        <p:sp>
          <p:nvSpPr>
            <p:cNvPr id="42" name="TextBox 202"/>
            <p:cNvSpPr txBox="1"/>
            <p:nvPr/>
          </p:nvSpPr>
          <p:spPr>
            <a:xfrm>
              <a:off x="125578" y="-382209"/>
              <a:ext cx="1192940" cy="752581"/>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log scale</a:t>
              </a:r>
              <a:endParaRPr lang="en-US" sz="2000" dirty="0">
                <a:latin typeface="Arial" panose="020B0604020202020204" pitchFamily="34" charset="0"/>
                <a:cs typeface="Arial" panose="020B0604020202020204" pitchFamily="34" charset="0"/>
              </a:endParaRPr>
            </a:p>
          </p:txBody>
        </p:sp>
      </p:grpSp>
      <p:grpSp>
        <p:nvGrpSpPr>
          <p:cNvPr id="43" name="Csoportba foglalás 42"/>
          <p:cNvGrpSpPr>
            <a:grpSpLocks noChangeAspect="1"/>
          </p:cNvGrpSpPr>
          <p:nvPr/>
        </p:nvGrpSpPr>
        <p:grpSpPr>
          <a:xfrm>
            <a:off x="1716944" y="1412776"/>
            <a:ext cx="4536901" cy="2570894"/>
            <a:chOff x="1801125" y="2420888"/>
            <a:chExt cx="6481288" cy="3672706"/>
          </a:xfrm>
        </p:grpSpPr>
        <p:pic>
          <p:nvPicPr>
            <p:cNvPr id="44" name="Kép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3768" y="2420888"/>
              <a:ext cx="5798645" cy="3672706"/>
            </a:xfrm>
            <a:prstGeom prst="rect">
              <a:avLst/>
            </a:prstGeom>
          </p:spPr>
        </p:pic>
        <p:cxnSp>
          <p:nvCxnSpPr>
            <p:cNvPr id="45" name="Straight Connector 182"/>
            <p:cNvCxnSpPr/>
            <p:nvPr/>
          </p:nvCxnSpPr>
          <p:spPr>
            <a:xfrm>
              <a:off x="2606367" y="3000454"/>
              <a:ext cx="2325674" cy="1050787"/>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6" name="TextBox 201"/>
            <p:cNvSpPr txBox="1"/>
            <p:nvPr/>
          </p:nvSpPr>
          <p:spPr>
            <a:xfrm>
              <a:off x="1801125" y="2420888"/>
              <a:ext cx="1263487" cy="461664"/>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Area 3b</a:t>
              </a:r>
              <a:endParaRPr lang="en-US" dirty="0">
                <a:latin typeface="Arial" panose="020B0604020202020204" pitchFamily="34" charset="0"/>
                <a:cs typeface="Arial" panose="020B0604020202020204" pitchFamily="34" charset="0"/>
              </a:endParaRPr>
            </a:p>
          </p:txBody>
        </p:sp>
        <p:sp>
          <p:nvSpPr>
            <p:cNvPr id="47" name="TextBox 203"/>
            <p:cNvSpPr txBox="1"/>
            <p:nvPr/>
          </p:nvSpPr>
          <p:spPr>
            <a:xfrm>
              <a:off x="1801125" y="3552442"/>
              <a:ext cx="1091966" cy="461664"/>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Area 1</a:t>
              </a:r>
              <a:endParaRPr lang="en-US" dirty="0">
                <a:latin typeface="Arial" panose="020B0604020202020204" pitchFamily="34" charset="0"/>
                <a:cs typeface="Arial" panose="020B0604020202020204" pitchFamily="34" charset="0"/>
              </a:endParaRPr>
            </a:p>
          </p:txBody>
        </p:sp>
      </p:grpSp>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13</a:t>
            </a:fld>
            <a:endParaRPr lang="en-US"/>
          </a:p>
        </p:txBody>
      </p:sp>
    </p:spTree>
    <p:extLst>
      <p:ext uri="{BB962C8B-B14F-4D97-AF65-F5344CB8AC3E}">
        <p14:creationId xmlns:p14="http://schemas.microsoft.com/office/powerpoint/2010/main" val="1915754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Agykérgi összeköttetések elemzése</a:t>
            </a:r>
            <a:endParaRPr lang="en-US" dirty="0"/>
          </a:p>
        </p:txBody>
      </p:sp>
      <p:grpSp>
        <p:nvGrpSpPr>
          <p:cNvPr id="27" name="Group 214"/>
          <p:cNvGrpSpPr>
            <a:grpSpLocks noChangeAspect="1"/>
          </p:cNvGrpSpPr>
          <p:nvPr/>
        </p:nvGrpSpPr>
        <p:grpSpPr>
          <a:xfrm>
            <a:off x="6289245" y="1764268"/>
            <a:ext cx="838452" cy="1454935"/>
            <a:chOff x="125578" y="-382209"/>
            <a:chExt cx="1192940" cy="3909577"/>
          </a:xfrm>
        </p:grpSpPr>
        <p:sp>
          <p:nvSpPr>
            <p:cNvPr id="28" name="Rectangle 215"/>
            <p:cNvSpPr/>
            <p:nvPr/>
          </p:nvSpPr>
          <p:spPr>
            <a:xfrm>
              <a:off x="251520" y="548679"/>
              <a:ext cx="154235" cy="15423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9" name="Rectangle 216"/>
            <p:cNvSpPr/>
            <p:nvPr/>
          </p:nvSpPr>
          <p:spPr>
            <a:xfrm>
              <a:off x="253165" y="2245514"/>
              <a:ext cx="154235" cy="15423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0" name="Rectangle 217"/>
            <p:cNvSpPr/>
            <p:nvPr/>
          </p:nvSpPr>
          <p:spPr>
            <a:xfrm>
              <a:off x="253165" y="1844824"/>
              <a:ext cx="154235" cy="15423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1" name="Rectangle 222"/>
            <p:cNvSpPr/>
            <p:nvPr/>
          </p:nvSpPr>
          <p:spPr>
            <a:xfrm>
              <a:off x="251520" y="980728"/>
              <a:ext cx="154235" cy="154235"/>
            </a:xfrm>
            <a:prstGeom prst="rect">
              <a:avLst/>
            </a:prstGeom>
            <a:solidFill>
              <a:srgbClr val="17F5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2" name="Rectangle 224"/>
            <p:cNvSpPr/>
            <p:nvPr/>
          </p:nvSpPr>
          <p:spPr>
            <a:xfrm>
              <a:off x="251520" y="1412776"/>
              <a:ext cx="154235" cy="154235"/>
            </a:xfrm>
            <a:prstGeom prst="rect">
              <a:avLst/>
            </a:prstGeom>
            <a:solidFill>
              <a:srgbClr val="341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3" name="Rectangle 225"/>
            <p:cNvSpPr/>
            <p:nvPr/>
          </p:nvSpPr>
          <p:spPr>
            <a:xfrm>
              <a:off x="253165" y="2677562"/>
              <a:ext cx="154235" cy="1542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4" name="Rectangle 226"/>
            <p:cNvSpPr/>
            <p:nvPr/>
          </p:nvSpPr>
          <p:spPr>
            <a:xfrm>
              <a:off x="253165" y="3109611"/>
              <a:ext cx="154235" cy="15423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5" name="TextBox 233"/>
            <p:cNvSpPr txBox="1"/>
            <p:nvPr/>
          </p:nvSpPr>
          <p:spPr>
            <a:xfrm>
              <a:off x="324075" y="765122"/>
              <a:ext cx="892789"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+ 2 SD</a:t>
              </a:r>
              <a:endParaRPr lang="en-US" sz="1800" dirty="0">
                <a:latin typeface="Arial" panose="020B0604020202020204" pitchFamily="34" charset="0"/>
                <a:cs typeface="Arial" panose="020B0604020202020204" pitchFamily="34" charset="0"/>
              </a:endParaRPr>
            </a:p>
          </p:txBody>
        </p:sp>
        <p:sp>
          <p:nvSpPr>
            <p:cNvPr id="36" name="TextBox 243"/>
            <p:cNvSpPr txBox="1"/>
            <p:nvPr/>
          </p:nvSpPr>
          <p:spPr>
            <a:xfrm>
              <a:off x="324075" y="255195"/>
              <a:ext cx="892789"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+ 3 SD</a:t>
              </a:r>
              <a:endParaRPr lang="en-US" sz="1800" dirty="0">
                <a:latin typeface="Arial" panose="020B0604020202020204" pitchFamily="34" charset="0"/>
                <a:cs typeface="Arial" panose="020B0604020202020204" pitchFamily="34" charset="0"/>
              </a:endParaRPr>
            </a:p>
          </p:txBody>
        </p:sp>
        <p:sp>
          <p:nvSpPr>
            <p:cNvPr id="37" name="TextBox 244"/>
            <p:cNvSpPr txBox="1"/>
            <p:nvPr/>
          </p:nvSpPr>
          <p:spPr>
            <a:xfrm>
              <a:off x="489438" y="1530004"/>
              <a:ext cx="694817"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0 SD</a:t>
              </a:r>
              <a:endParaRPr lang="en-US" sz="1800" dirty="0">
                <a:latin typeface="Arial" panose="020B0604020202020204" pitchFamily="34" charset="0"/>
                <a:cs typeface="Arial" panose="020B0604020202020204" pitchFamily="34" charset="0"/>
              </a:endParaRPr>
            </a:p>
          </p:txBody>
        </p:sp>
        <p:sp>
          <p:nvSpPr>
            <p:cNvPr id="38" name="TextBox 245"/>
            <p:cNvSpPr txBox="1"/>
            <p:nvPr/>
          </p:nvSpPr>
          <p:spPr>
            <a:xfrm>
              <a:off x="314053" y="1157695"/>
              <a:ext cx="892789"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+ 1 SD</a:t>
              </a:r>
              <a:endParaRPr lang="en-US" sz="1800" dirty="0">
                <a:latin typeface="Arial" panose="020B0604020202020204" pitchFamily="34" charset="0"/>
                <a:cs typeface="Arial" panose="020B0604020202020204" pitchFamily="34" charset="0"/>
              </a:endParaRPr>
            </a:p>
          </p:txBody>
        </p:sp>
        <p:sp>
          <p:nvSpPr>
            <p:cNvPr id="39" name="TextBox 246"/>
            <p:cNvSpPr txBox="1"/>
            <p:nvPr/>
          </p:nvSpPr>
          <p:spPr>
            <a:xfrm>
              <a:off x="346226" y="1995187"/>
              <a:ext cx="835313"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- 1 SD</a:t>
              </a:r>
              <a:endParaRPr lang="en-US" sz="1800" dirty="0">
                <a:latin typeface="Arial" panose="020B0604020202020204" pitchFamily="34" charset="0"/>
                <a:cs typeface="Arial" panose="020B0604020202020204" pitchFamily="34" charset="0"/>
              </a:endParaRPr>
            </a:p>
          </p:txBody>
        </p:sp>
        <p:sp>
          <p:nvSpPr>
            <p:cNvPr id="40" name="TextBox 247"/>
            <p:cNvSpPr txBox="1"/>
            <p:nvPr/>
          </p:nvSpPr>
          <p:spPr>
            <a:xfrm>
              <a:off x="371528" y="2832679"/>
              <a:ext cx="835313"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- 3 SD</a:t>
              </a:r>
              <a:endParaRPr lang="en-US" sz="1800" dirty="0">
                <a:latin typeface="Arial" panose="020B0604020202020204" pitchFamily="34" charset="0"/>
                <a:cs typeface="Arial" panose="020B0604020202020204" pitchFamily="34" charset="0"/>
              </a:endParaRPr>
            </a:p>
          </p:txBody>
        </p:sp>
        <p:sp>
          <p:nvSpPr>
            <p:cNvPr id="41" name="TextBox 250"/>
            <p:cNvSpPr txBox="1"/>
            <p:nvPr/>
          </p:nvSpPr>
          <p:spPr>
            <a:xfrm>
              <a:off x="346226" y="2369551"/>
              <a:ext cx="835313" cy="694689"/>
            </a:xfrm>
            <a:prstGeom prst="rect">
              <a:avLst/>
            </a:prstGeom>
            <a:noFill/>
          </p:spPr>
          <p:txBody>
            <a:bodyPr wrap="none" rtlCol="0">
              <a:spAutoFit/>
            </a:bodyPr>
            <a:lstStyle/>
            <a:p>
              <a:r>
                <a:rPr lang="en-US" sz="1800" dirty="0" smtClean="0">
                  <a:latin typeface="Arial" panose="020B0604020202020204" pitchFamily="34" charset="0"/>
                  <a:cs typeface="Arial" panose="020B0604020202020204" pitchFamily="34" charset="0"/>
                </a:rPr>
                <a:t>- 2 SD</a:t>
              </a:r>
              <a:endParaRPr lang="en-US" sz="1800" dirty="0">
                <a:latin typeface="Arial" panose="020B0604020202020204" pitchFamily="34" charset="0"/>
                <a:cs typeface="Arial" panose="020B0604020202020204" pitchFamily="34" charset="0"/>
              </a:endParaRPr>
            </a:p>
          </p:txBody>
        </p:sp>
        <p:sp>
          <p:nvSpPr>
            <p:cNvPr id="42" name="TextBox 251"/>
            <p:cNvSpPr txBox="1"/>
            <p:nvPr/>
          </p:nvSpPr>
          <p:spPr>
            <a:xfrm>
              <a:off x="125578" y="-382209"/>
              <a:ext cx="1192940" cy="752581"/>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log scale</a:t>
              </a:r>
              <a:endParaRPr lang="en-US" sz="2000" dirty="0">
                <a:latin typeface="Arial" panose="020B0604020202020204" pitchFamily="34" charset="0"/>
                <a:cs typeface="Arial" panose="020B0604020202020204" pitchFamily="34" charset="0"/>
              </a:endParaRPr>
            </a:p>
          </p:txBody>
        </p:sp>
      </p:grpSp>
      <p:grpSp>
        <p:nvGrpSpPr>
          <p:cNvPr id="46" name="Csoportba foglalás 45"/>
          <p:cNvGrpSpPr/>
          <p:nvPr/>
        </p:nvGrpSpPr>
        <p:grpSpPr>
          <a:xfrm>
            <a:off x="1619672" y="1222265"/>
            <a:ext cx="4669573" cy="2605318"/>
            <a:chOff x="1151974" y="2169709"/>
            <a:chExt cx="4669573" cy="2605318"/>
          </a:xfrm>
        </p:grpSpPr>
        <p:pic>
          <p:nvPicPr>
            <p:cNvPr id="26" name="Kép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2204863"/>
              <a:ext cx="4057859" cy="2570164"/>
            </a:xfrm>
            <a:prstGeom prst="rect">
              <a:avLst/>
            </a:prstGeom>
          </p:spPr>
        </p:pic>
        <p:cxnSp>
          <p:nvCxnSpPr>
            <p:cNvPr id="43" name="Straight Connector 5"/>
            <p:cNvCxnSpPr>
              <a:cxnSpLocks noChangeAspect="1"/>
            </p:cNvCxnSpPr>
            <p:nvPr/>
          </p:nvCxnSpPr>
          <p:spPr>
            <a:xfrm>
              <a:off x="1872054" y="2665500"/>
              <a:ext cx="1627974" cy="735553"/>
            </a:xfrm>
            <a:prstGeom prst="line">
              <a:avLst/>
            </a:prstGeom>
            <a:ln w="28575">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44" name="TextBox 13"/>
            <p:cNvSpPr txBox="1">
              <a:spLocks noChangeAspect="1"/>
            </p:cNvSpPr>
            <p:nvPr/>
          </p:nvSpPr>
          <p:spPr>
            <a:xfrm>
              <a:off x="1151974" y="2169709"/>
              <a:ext cx="884441" cy="323187"/>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Area 3b</a:t>
              </a:r>
              <a:endParaRPr lang="en-US" dirty="0">
                <a:latin typeface="Arial" panose="020B0604020202020204" pitchFamily="34" charset="0"/>
                <a:cs typeface="Arial" panose="020B0604020202020204" pitchFamily="34" charset="0"/>
              </a:endParaRPr>
            </a:p>
          </p:txBody>
        </p:sp>
        <p:sp>
          <p:nvSpPr>
            <p:cNvPr id="45" name="TextBox 227"/>
            <p:cNvSpPr txBox="1">
              <a:spLocks noChangeAspect="1"/>
            </p:cNvSpPr>
            <p:nvPr/>
          </p:nvSpPr>
          <p:spPr>
            <a:xfrm>
              <a:off x="1359336" y="3140968"/>
              <a:ext cx="764392" cy="323187"/>
            </a:xfrm>
            <a:prstGeom prst="rect">
              <a:avLst/>
            </a:prstGeom>
            <a:noFill/>
          </p:spPr>
          <p:txBody>
            <a:bodyPr wrap="none" rtlCol="0">
              <a:spAutoFit/>
            </a:bodyPr>
            <a:lstStyle/>
            <a:p>
              <a:r>
                <a:rPr lang="en-US" dirty="0" smtClean="0">
                  <a:latin typeface="Arial" panose="020B0604020202020204" pitchFamily="34" charset="0"/>
                  <a:cs typeface="Arial" panose="020B0604020202020204" pitchFamily="34" charset="0"/>
                </a:rPr>
                <a:t>Area 1</a:t>
              </a:r>
              <a:endParaRPr lang="en-US" dirty="0">
                <a:latin typeface="Arial" panose="020B0604020202020204" pitchFamily="34" charset="0"/>
                <a:cs typeface="Arial" panose="020B0604020202020204" pitchFamily="34" charset="0"/>
              </a:endParaRPr>
            </a:p>
          </p:txBody>
        </p:sp>
      </p:grpSp>
      <p:grpSp>
        <p:nvGrpSpPr>
          <p:cNvPr id="47" name="Csoportba foglalás 46"/>
          <p:cNvGrpSpPr>
            <a:grpSpLocks noChangeAspect="1"/>
          </p:cNvGrpSpPr>
          <p:nvPr/>
        </p:nvGrpSpPr>
        <p:grpSpPr>
          <a:xfrm>
            <a:off x="3402719" y="4043608"/>
            <a:ext cx="5633777" cy="2481736"/>
            <a:chOff x="35490691" y="15312919"/>
            <a:chExt cx="14274748" cy="5739971"/>
          </a:xfrm>
        </p:grpSpPr>
        <p:graphicFrame>
          <p:nvGraphicFramePr>
            <p:cNvPr id="48" name="Chart 253"/>
            <p:cNvGraphicFramePr>
              <a:graphicFrameLocks/>
            </p:cNvGraphicFramePr>
            <p:nvPr>
              <p:extLst>
                <p:ext uri="{D42A27DB-BD31-4B8C-83A1-F6EECF244321}">
                  <p14:modId xmlns:p14="http://schemas.microsoft.com/office/powerpoint/2010/main" val="1061613058"/>
                </p:ext>
              </p:extLst>
            </p:nvPr>
          </p:nvGraphicFramePr>
          <p:xfrm>
            <a:off x="35490691" y="15312919"/>
            <a:ext cx="14274748" cy="5739971"/>
          </p:xfrm>
          <a:graphic>
            <a:graphicData uri="http://schemas.openxmlformats.org/drawingml/2006/chart">
              <c:chart xmlns:c="http://schemas.openxmlformats.org/drawingml/2006/chart" xmlns:r="http://schemas.openxmlformats.org/officeDocument/2006/relationships" r:id="rId3"/>
            </a:graphicData>
          </a:graphic>
        </p:graphicFrame>
        <p:grpSp>
          <p:nvGrpSpPr>
            <p:cNvPr id="49" name="Group 16"/>
            <p:cNvGrpSpPr/>
            <p:nvPr/>
          </p:nvGrpSpPr>
          <p:grpSpPr>
            <a:xfrm>
              <a:off x="40107400" y="16503116"/>
              <a:ext cx="5737036" cy="1637056"/>
              <a:chOff x="20133002" y="16832090"/>
              <a:chExt cx="3630468" cy="1637056"/>
            </a:xfrm>
          </p:grpSpPr>
          <p:grpSp>
            <p:nvGrpSpPr>
              <p:cNvPr id="50" name="Group 254"/>
              <p:cNvGrpSpPr/>
              <p:nvPr/>
            </p:nvGrpSpPr>
            <p:grpSpPr>
              <a:xfrm>
                <a:off x="20442981" y="16832090"/>
                <a:ext cx="2993242" cy="1637056"/>
                <a:chOff x="25833130" y="19623882"/>
                <a:chExt cx="2437883" cy="1637056"/>
              </a:xfrm>
            </p:grpSpPr>
            <p:sp>
              <p:nvSpPr>
                <p:cNvPr id="53" name="5-Point Star 255"/>
                <p:cNvSpPr/>
                <p:nvPr/>
              </p:nvSpPr>
              <p:spPr>
                <a:xfrm>
                  <a:off x="26781822" y="19623882"/>
                  <a:ext cx="241047" cy="37394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54" name="Group 256"/>
                <p:cNvGrpSpPr/>
                <p:nvPr/>
              </p:nvGrpSpPr>
              <p:grpSpPr>
                <a:xfrm>
                  <a:off x="25833130" y="20141616"/>
                  <a:ext cx="2437883" cy="1119322"/>
                  <a:chOff x="14238395" y="23928233"/>
                  <a:chExt cx="2093784" cy="1119322"/>
                </a:xfrm>
              </p:grpSpPr>
              <p:cxnSp>
                <p:nvCxnSpPr>
                  <p:cNvPr id="55" name="Straight Connector 263"/>
                  <p:cNvCxnSpPr/>
                  <p:nvPr/>
                </p:nvCxnSpPr>
                <p:spPr>
                  <a:xfrm>
                    <a:off x="14238395" y="23928233"/>
                    <a:ext cx="2093783" cy="1710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6" name="Straight Connector 264"/>
                  <p:cNvCxnSpPr/>
                  <p:nvPr/>
                </p:nvCxnSpPr>
                <p:spPr>
                  <a:xfrm>
                    <a:off x="14239667" y="23945297"/>
                    <a:ext cx="1" cy="43936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7" name="Straight Connector 265"/>
                  <p:cNvCxnSpPr/>
                  <p:nvPr/>
                </p:nvCxnSpPr>
                <p:spPr>
                  <a:xfrm flipV="1">
                    <a:off x="16332179" y="23945302"/>
                    <a:ext cx="0" cy="1102253"/>
                  </a:xfrm>
                  <a:prstGeom prst="line">
                    <a:avLst/>
                  </a:prstGeom>
                  <a:ln w="25400"/>
                </p:spPr>
                <p:style>
                  <a:lnRef idx="1">
                    <a:schemeClr val="accent1"/>
                  </a:lnRef>
                  <a:fillRef idx="0">
                    <a:schemeClr val="accent1"/>
                  </a:fillRef>
                  <a:effectRef idx="0">
                    <a:schemeClr val="accent1"/>
                  </a:effectRef>
                  <a:fontRef idx="minor">
                    <a:schemeClr val="tx1"/>
                  </a:fontRef>
                </p:style>
              </p:cxnSp>
            </p:grpSp>
          </p:grpSp>
          <p:cxnSp>
            <p:nvCxnSpPr>
              <p:cNvPr id="51" name="Straight Connector 266"/>
              <p:cNvCxnSpPr/>
              <p:nvPr/>
            </p:nvCxnSpPr>
            <p:spPr>
              <a:xfrm>
                <a:off x="20133002" y="17816133"/>
                <a:ext cx="65445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2" name="Straight Connector 267"/>
              <p:cNvCxnSpPr/>
              <p:nvPr/>
            </p:nvCxnSpPr>
            <p:spPr>
              <a:xfrm>
                <a:off x="23109019" y="18464206"/>
                <a:ext cx="654451" cy="0"/>
              </a:xfrm>
              <a:prstGeom prst="line">
                <a:avLst/>
              </a:prstGeom>
              <a:ln w="25400"/>
            </p:spPr>
            <p:style>
              <a:lnRef idx="1">
                <a:schemeClr val="accent1"/>
              </a:lnRef>
              <a:fillRef idx="0">
                <a:schemeClr val="accent1"/>
              </a:fillRef>
              <a:effectRef idx="0">
                <a:schemeClr val="accent1"/>
              </a:effectRef>
              <a:fontRef idx="minor">
                <a:schemeClr val="tx1"/>
              </a:fontRef>
            </p:style>
          </p:cxnSp>
        </p:grpSp>
      </p:grpSp>
      <p:grpSp>
        <p:nvGrpSpPr>
          <p:cNvPr id="58" name="Group 252"/>
          <p:cNvGrpSpPr>
            <a:grpSpLocks noChangeAspect="1"/>
          </p:cNvGrpSpPr>
          <p:nvPr/>
        </p:nvGrpSpPr>
        <p:grpSpPr>
          <a:xfrm>
            <a:off x="323528" y="3526521"/>
            <a:ext cx="3193382" cy="2957633"/>
            <a:chOff x="24637075" y="15683086"/>
            <a:chExt cx="1738566" cy="1822873"/>
          </a:xfrm>
        </p:grpSpPr>
        <p:grpSp>
          <p:nvGrpSpPr>
            <p:cNvPr id="59" name="Group 4480"/>
            <p:cNvGrpSpPr/>
            <p:nvPr/>
          </p:nvGrpSpPr>
          <p:grpSpPr>
            <a:xfrm>
              <a:off x="24637075" y="15683086"/>
              <a:ext cx="1738566" cy="1822873"/>
              <a:chOff x="15187758" y="27060745"/>
              <a:chExt cx="2667528" cy="2796884"/>
            </a:xfrm>
          </p:grpSpPr>
          <p:pic>
            <p:nvPicPr>
              <p:cNvPr id="61" name="Picture 34"/>
              <p:cNvPicPr>
                <a:picLocks noChangeAspect="1"/>
              </p:cNvPicPr>
              <p:nvPr/>
            </p:nvPicPr>
            <p:blipFill rotWithShape="1">
              <a:blip r:embed="rId4" cstate="print">
                <a:extLst>
                  <a:ext uri="{28A0092B-C50C-407E-A947-70E740481C1C}">
                    <a14:useLocalDpi xmlns:a14="http://schemas.microsoft.com/office/drawing/2010/main" val="0"/>
                  </a:ext>
                </a:extLst>
              </a:blip>
              <a:srcRect l="31945" t="39650" r="49404" b="38367"/>
              <a:stretch/>
            </p:blipFill>
            <p:spPr>
              <a:xfrm rot="1263182">
                <a:off x="15187758" y="27060745"/>
                <a:ext cx="2534155" cy="2389580"/>
              </a:xfrm>
              <a:prstGeom prst="rect">
                <a:avLst/>
              </a:prstGeom>
            </p:spPr>
          </p:pic>
          <p:pic>
            <p:nvPicPr>
              <p:cNvPr id="62" name="Picture 23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1720" y="29005482"/>
                <a:ext cx="773566" cy="852147"/>
              </a:xfrm>
              <a:prstGeom prst="rect">
                <a:avLst/>
              </a:prstGeom>
            </p:spPr>
          </p:pic>
          <p:grpSp>
            <p:nvGrpSpPr>
              <p:cNvPr id="63" name="Group 41"/>
              <p:cNvGrpSpPr/>
              <p:nvPr/>
            </p:nvGrpSpPr>
            <p:grpSpPr>
              <a:xfrm>
                <a:off x="16244941" y="29321738"/>
                <a:ext cx="1230765" cy="305601"/>
                <a:chOff x="17572064" y="29111511"/>
                <a:chExt cx="1086116" cy="269684"/>
              </a:xfrm>
            </p:grpSpPr>
            <p:cxnSp>
              <p:nvCxnSpPr>
                <p:cNvPr id="65" name="Straight Connector 39"/>
                <p:cNvCxnSpPr/>
                <p:nvPr/>
              </p:nvCxnSpPr>
              <p:spPr>
                <a:xfrm>
                  <a:off x="17572064" y="29341317"/>
                  <a:ext cx="7781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237"/>
                <p:cNvSpPr txBox="1"/>
                <p:nvPr/>
              </p:nvSpPr>
              <p:spPr>
                <a:xfrm>
                  <a:off x="17618350" y="29111511"/>
                  <a:ext cx="1039830" cy="269684"/>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500 µm</a:t>
                  </a:r>
                  <a:endParaRPr lang="en-US" dirty="0">
                    <a:latin typeface="Arial" panose="020B0604020202020204" pitchFamily="34" charset="0"/>
                    <a:cs typeface="Arial" panose="020B0604020202020204" pitchFamily="34" charset="0"/>
                  </a:endParaRPr>
                </a:p>
              </p:txBody>
            </p:sp>
          </p:grpSp>
          <p:sp>
            <p:nvSpPr>
              <p:cNvPr id="64" name="Oval 243"/>
              <p:cNvSpPr/>
              <p:nvPr/>
            </p:nvSpPr>
            <p:spPr>
              <a:xfrm>
                <a:off x="16377472" y="28077078"/>
                <a:ext cx="106940" cy="1033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0" name="Oval 258"/>
            <p:cNvSpPr/>
            <p:nvPr/>
          </p:nvSpPr>
          <p:spPr>
            <a:xfrm>
              <a:off x="24845126" y="15778764"/>
              <a:ext cx="1166647" cy="1167741"/>
            </a:xfrm>
            <a:prstGeom prst="ellipse">
              <a:avLst/>
            </a:prstGeom>
            <a:noFill/>
            <a:ln>
              <a:solidFill>
                <a:schemeClr val="accent4">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14</a:t>
            </a:fld>
            <a:endParaRPr lang="en-US"/>
          </a:p>
        </p:txBody>
      </p:sp>
    </p:spTree>
    <p:extLst>
      <p:ext uri="{BB962C8B-B14F-4D97-AF65-F5344CB8AC3E}">
        <p14:creationId xmlns:p14="http://schemas.microsoft.com/office/powerpoint/2010/main" val="1736785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Profilok mérete és </a:t>
            </a:r>
            <a:r>
              <a:rPr lang="hu-HU" dirty="0" err="1" smtClean="0"/>
              <a:t>abundanciája</a:t>
            </a:r>
            <a:endParaRPr lang="en-US" dirty="0"/>
          </a:p>
        </p:txBody>
      </p:sp>
      <p:pic>
        <p:nvPicPr>
          <p:cNvPr id="6146" name="Picture 2" descr="An external file that holds a picture, illustration, etc.&#10;Object name is nihms388735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66" y="2204864"/>
            <a:ext cx="4770730" cy="31540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 external file that holds a picture, illustration, etc.&#10;Object name is nihms388735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484784"/>
            <a:ext cx="2792578" cy="5201107"/>
          </a:xfrm>
          <a:prstGeom prst="rect">
            <a:avLst/>
          </a:prstGeom>
          <a:noFill/>
          <a:extLst>
            <a:ext uri="{909E8E84-426E-40DD-AFC4-6F175D3DCCD1}">
              <a14:hiddenFill xmlns:a14="http://schemas.microsoft.com/office/drawing/2010/main">
                <a:solidFill>
                  <a:srgbClr val="FFFFFF"/>
                </a:solidFill>
              </a14:hiddenFill>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15</a:t>
            </a:fld>
            <a:endParaRPr lang="en-US"/>
          </a:p>
        </p:txBody>
      </p:sp>
    </p:spTree>
    <p:extLst>
      <p:ext uri="{BB962C8B-B14F-4D97-AF65-F5344CB8AC3E}">
        <p14:creationId xmlns:p14="http://schemas.microsoft.com/office/powerpoint/2010/main" val="33199997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Szinapszisok: </a:t>
            </a:r>
            <a:r>
              <a:rPr lang="hu-HU" dirty="0" err="1" smtClean="0"/>
              <a:t>morfometria</a:t>
            </a:r>
            <a:r>
              <a:rPr lang="hu-HU" dirty="0" smtClean="0"/>
              <a:t>, rekonstrukció</a:t>
            </a:r>
            <a:endParaRPr lang="en-US" dirty="0"/>
          </a:p>
        </p:txBody>
      </p:sp>
      <p:pic>
        <p:nvPicPr>
          <p:cNvPr id="10242" name="Picture 2" descr="An external file that holds a picture, illustration, etc.&#10;Object name is nihms388735f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96" y="2062320"/>
            <a:ext cx="4352544" cy="37429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n external file that holds a picture, illustration, etc.&#10;Object name is nihms388735f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852936"/>
            <a:ext cx="3555187" cy="2184806"/>
          </a:xfrm>
          <a:prstGeom prst="rect">
            <a:avLst/>
          </a:prstGeom>
          <a:noFill/>
          <a:extLst>
            <a:ext uri="{909E8E84-426E-40DD-AFC4-6F175D3DCCD1}">
              <a14:hiddenFill xmlns:a14="http://schemas.microsoft.com/office/drawing/2010/main">
                <a:solidFill>
                  <a:srgbClr val="FFFFFF"/>
                </a:solidFill>
              </a14:hiddenFill>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16</a:t>
            </a:fld>
            <a:endParaRPr lang="en-US"/>
          </a:p>
        </p:txBody>
      </p:sp>
    </p:spTree>
    <p:extLst>
      <p:ext uri="{BB962C8B-B14F-4D97-AF65-F5344CB8AC3E}">
        <p14:creationId xmlns:p14="http://schemas.microsoft.com/office/powerpoint/2010/main" val="17117994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2D méret </a:t>
            </a:r>
            <a:endParaRPr lang="en-US"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480" y="1188720"/>
            <a:ext cx="4953000" cy="56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412776"/>
            <a:ext cx="2782222" cy="5288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17</a:t>
            </a:fld>
            <a:endParaRPr lang="en-US"/>
          </a:p>
        </p:txBody>
      </p:sp>
    </p:spTree>
    <p:extLst>
      <p:ext uri="{BB962C8B-B14F-4D97-AF65-F5344CB8AC3E}">
        <p14:creationId xmlns:p14="http://schemas.microsoft.com/office/powerpoint/2010/main" val="3464152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3D rekonstrukció</a:t>
            </a:r>
            <a:endParaRPr lang="en-US" dirty="0"/>
          </a:p>
        </p:txBody>
      </p:sp>
      <p:pic>
        <p:nvPicPr>
          <p:cNvPr id="11266" name="Picture 2" descr="Three-dimensional reconstruction of calcyon-immunoreactive segments of spines i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1496909"/>
            <a:ext cx="3042605" cy="5316467"/>
          </a:xfrm>
          <a:prstGeom prst="rect">
            <a:avLst/>
          </a:prstGeom>
          <a:noFill/>
          <a:extLst>
            <a:ext uri="{909E8E84-426E-40DD-AFC4-6F175D3DCCD1}">
              <a14:hiddenFill xmlns:a14="http://schemas.microsoft.com/office/drawing/2010/main">
                <a:solidFill>
                  <a:srgbClr val="FFFFFF"/>
                </a:solidFill>
              </a14:hiddenFill>
            </a:ext>
          </a:extLst>
        </p:spPr>
      </p:pic>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9912" y="2147488"/>
            <a:ext cx="4871494" cy="3657776"/>
          </a:xfrm>
          <a:prstGeom prst="rect">
            <a:avLst/>
          </a:prstGeom>
        </p:spPr>
      </p:pic>
      <p:sp>
        <p:nvSpPr>
          <p:cNvPr id="4" name="Dátum helye 3"/>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sp>
        <p:nvSpPr>
          <p:cNvPr id="6" name="Dia számának helye 5"/>
          <p:cNvSpPr>
            <a:spLocks noGrp="1"/>
          </p:cNvSpPr>
          <p:nvPr>
            <p:ph type="sldNum" sz="quarter" idx="12"/>
          </p:nvPr>
        </p:nvSpPr>
        <p:spPr/>
        <p:txBody>
          <a:bodyPr/>
          <a:lstStyle/>
          <a:p>
            <a:fld id="{F0550AC1-89F3-4471-BA7F-C5D6614C4F5F}" type="slidenum">
              <a:rPr lang="en-US" smtClean="0"/>
              <a:t>18</a:t>
            </a:fld>
            <a:endParaRPr lang="en-US"/>
          </a:p>
        </p:txBody>
      </p:sp>
    </p:spTree>
    <p:extLst>
      <p:ext uri="{BB962C8B-B14F-4D97-AF65-F5344CB8AC3E}">
        <p14:creationId xmlns:p14="http://schemas.microsoft.com/office/powerpoint/2010/main" val="7219660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840908"/>
            <a:ext cx="3715968" cy="3311950"/>
          </a:xfrm>
          <a:prstGeom prst="rect">
            <a:avLst/>
          </a:prstGeom>
        </p:spPr>
      </p:pic>
      <p:pic>
        <p:nvPicPr>
          <p:cNvPr id="4" name="Kép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024" y="1196752"/>
            <a:ext cx="3565715" cy="4388572"/>
          </a:xfrm>
          <a:prstGeom prst="rect">
            <a:avLst/>
          </a:prstGeom>
        </p:spPr>
      </p:pic>
      <p:sp>
        <p:nvSpPr>
          <p:cNvPr id="5" name="Dátum helye 4"/>
          <p:cNvSpPr>
            <a:spLocks noGrp="1"/>
          </p:cNvSpPr>
          <p:nvPr>
            <p:ph type="dt" sz="half" idx="10"/>
          </p:nvPr>
        </p:nvSpPr>
        <p:spPr/>
        <p:txBody>
          <a:bodyPr/>
          <a:lstStyle/>
          <a:p>
            <a:r>
              <a:rPr lang="en-US" smtClean="0"/>
              <a:t>11/20/2017</a:t>
            </a:r>
            <a:endParaRPr lang="en-US"/>
          </a:p>
        </p:txBody>
      </p:sp>
      <p:sp>
        <p:nvSpPr>
          <p:cNvPr id="6" name="Élőláb helye 5"/>
          <p:cNvSpPr>
            <a:spLocks noGrp="1"/>
          </p:cNvSpPr>
          <p:nvPr>
            <p:ph type="ftr" sz="quarter" idx="11"/>
          </p:nvPr>
        </p:nvSpPr>
        <p:spPr/>
        <p:txBody>
          <a:bodyPr/>
          <a:lstStyle/>
          <a:p>
            <a:r>
              <a:rPr lang="en-US" smtClean="0"/>
              <a:t>Kvant.Mikroszkóp, SE Anat</a:t>
            </a:r>
            <a:endParaRPr lang="en-US"/>
          </a:p>
        </p:txBody>
      </p:sp>
      <p:sp>
        <p:nvSpPr>
          <p:cNvPr id="7" name="Dia számának helye 6"/>
          <p:cNvSpPr>
            <a:spLocks noGrp="1"/>
          </p:cNvSpPr>
          <p:nvPr>
            <p:ph type="sldNum" sz="quarter" idx="12"/>
          </p:nvPr>
        </p:nvSpPr>
        <p:spPr/>
        <p:txBody>
          <a:bodyPr/>
          <a:lstStyle/>
          <a:p>
            <a:fld id="{F0550AC1-89F3-4471-BA7F-C5D6614C4F5F}" type="slidenum">
              <a:rPr lang="en-US" smtClean="0"/>
              <a:t>19</a:t>
            </a:fld>
            <a:endParaRPr lang="en-US"/>
          </a:p>
        </p:txBody>
      </p:sp>
    </p:spTree>
    <p:extLst>
      <p:ext uri="{BB962C8B-B14F-4D97-AF65-F5344CB8AC3E}">
        <p14:creationId xmlns:p14="http://schemas.microsoft.com/office/powerpoint/2010/main" val="24095701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Morfometria</a:t>
            </a:r>
            <a:endParaRPr lang="en-US" dirty="0"/>
          </a:p>
        </p:txBody>
      </p:sp>
      <p:sp>
        <p:nvSpPr>
          <p:cNvPr id="5" name="Tartalom helye 4"/>
          <p:cNvSpPr>
            <a:spLocks noGrp="1"/>
          </p:cNvSpPr>
          <p:nvPr>
            <p:ph idx="1"/>
          </p:nvPr>
        </p:nvSpPr>
        <p:spPr>
          <a:xfrm>
            <a:off x="457200" y="1484784"/>
            <a:ext cx="8229600" cy="4752528"/>
          </a:xfrm>
        </p:spPr>
        <p:txBody>
          <a:bodyPr>
            <a:normAutofit fontScale="92500" lnSpcReduction="10000"/>
          </a:bodyPr>
          <a:lstStyle/>
          <a:p>
            <a:pPr marL="0" indent="0">
              <a:buNone/>
            </a:pPr>
            <a:r>
              <a:rPr lang="hu-HU" dirty="0"/>
              <a:t>testek morfológiai jellemzőinek és azok térbeli és/vagy időbeni változásának mennyiségi adatokkal való (kvantitatív) </a:t>
            </a:r>
            <a:r>
              <a:rPr lang="hu-HU" dirty="0" smtClean="0"/>
              <a:t>jellemzése</a:t>
            </a:r>
          </a:p>
          <a:p>
            <a:pPr marL="0" indent="0">
              <a:buNone/>
            </a:pPr>
            <a:endParaRPr lang="hu-HU" dirty="0" smtClean="0"/>
          </a:p>
          <a:p>
            <a:r>
              <a:rPr lang="hu-HU" dirty="0" err="1" smtClean="0"/>
              <a:t>G</a:t>
            </a:r>
            <a:r>
              <a:rPr lang="en-US" dirty="0" err="1" smtClean="0"/>
              <a:t>eometriai</a:t>
            </a:r>
            <a:r>
              <a:rPr lang="en-US" dirty="0" smtClean="0"/>
              <a:t> </a:t>
            </a:r>
            <a:r>
              <a:rPr lang="en-US" dirty="0" err="1" smtClean="0"/>
              <a:t>morfológia</a:t>
            </a:r>
            <a:r>
              <a:rPr lang="hu-HU" dirty="0" smtClean="0"/>
              <a:t> (topológia, topográfia)</a:t>
            </a:r>
          </a:p>
          <a:p>
            <a:r>
              <a:rPr lang="en-US" dirty="0" err="1" smtClean="0"/>
              <a:t>Sztereológia</a:t>
            </a:r>
            <a:r>
              <a:rPr lang="hu-HU" dirty="0" smtClean="0"/>
              <a:t>: </a:t>
            </a:r>
            <a:r>
              <a:rPr lang="hu-HU" dirty="0"/>
              <a:t>háromdimenziós szerkezetek térbeli viszonyainak kétdimenziós minták (képek) alapján történő </a:t>
            </a:r>
            <a:r>
              <a:rPr lang="hu-HU" dirty="0" smtClean="0"/>
              <a:t>értelmezése (</a:t>
            </a:r>
            <a:r>
              <a:rPr lang="hu-HU" dirty="0" err="1" smtClean="0"/>
              <a:t>disszektor</a:t>
            </a:r>
            <a:r>
              <a:rPr lang="hu-HU" dirty="0" smtClean="0"/>
              <a:t> módszerek)</a:t>
            </a:r>
          </a:p>
          <a:p>
            <a:r>
              <a:rPr lang="hu-HU" sz="2600" dirty="0"/>
              <a:t>Forrás: </a:t>
            </a:r>
            <a:r>
              <a:rPr lang="hu-HU" sz="2600" dirty="0">
                <a:hlinkClick r:id="rId2"/>
              </a:rPr>
              <a:t>http://</a:t>
            </a:r>
            <a:r>
              <a:rPr lang="hu-HU" sz="2600" dirty="0" smtClean="0">
                <a:hlinkClick r:id="rId2"/>
              </a:rPr>
              <a:t>elte.prompt.hu/sites/default/files/tananyagok/SzovettaniEsSejttaniVizsgaloModszerek/index.html</a:t>
            </a:r>
            <a:r>
              <a:rPr lang="hu-HU" sz="2600" dirty="0" smtClean="0"/>
              <a:t> </a:t>
            </a:r>
            <a:endParaRPr lang="en-US" sz="2600" dirty="0"/>
          </a:p>
        </p:txBody>
      </p:sp>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dirty="0" err="1" smtClean="0"/>
              <a:t>Kvant.Mikroszkóp</a:t>
            </a:r>
            <a:r>
              <a:rPr lang="en-US" dirty="0" smtClean="0"/>
              <a:t>, SE </a:t>
            </a:r>
            <a:r>
              <a:rPr lang="en-US" dirty="0" err="1" smtClean="0"/>
              <a:t>Anat</a:t>
            </a:r>
            <a:endParaRPr lang="en-US" dirty="0"/>
          </a:p>
        </p:txBody>
      </p:sp>
      <p:sp>
        <p:nvSpPr>
          <p:cNvPr id="6" name="Dia számának helye 5"/>
          <p:cNvSpPr>
            <a:spLocks noGrp="1"/>
          </p:cNvSpPr>
          <p:nvPr>
            <p:ph type="sldNum" sz="quarter" idx="12"/>
          </p:nvPr>
        </p:nvSpPr>
        <p:spPr/>
        <p:txBody>
          <a:bodyPr/>
          <a:lstStyle/>
          <a:p>
            <a:fld id="{F0550AC1-89F3-4471-BA7F-C5D6614C4F5F}" type="slidenum">
              <a:rPr lang="en-US" smtClean="0"/>
              <a:t>2</a:t>
            </a:fld>
            <a:endParaRPr lang="en-US"/>
          </a:p>
        </p:txBody>
      </p:sp>
    </p:spTree>
    <p:extLst>
      <p:ext uri="{BB962C8B-B14F-4D97-AF65-F5344CB8AC3E}">
        <p14:creationId xmlns:p14="http://schemas.microsoft.com/office/powerpoint/2010/main" val="64887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5630" y="1628800"/>
            <a:ext cx="6316730" cy="4339037"/>
          </a:xfrm>
          <a:prstGeom prst="rect">
            <a:avLst/>
          </a:prstGeom>
        </p:spPr>
      </p:pic>
      <p:sp>
        <p:nvSpPr>
          <p:cNvPr id="5" name="Dátum helye 4"/>
          <p:cNvSpPr>
            <a:spLocks noGrp="1"/>
          </p:cNvSpPr>
          <p:nvPr>
            <p:ph type="dt" sz="half" idx="10"/>
          </p:nvPr>
        </p:nvSpPr>
        <p:spPr/>
        <p:txBody>
          <a:bodyPr/>
          <a:lstStyle/>
          <a:p>
            <a:r>
              <a:rPr lang="en-US" smtClean="0"/>
              <a:t>11/20/2017</a:t>
            </a:r>
            <a:endParaRPr lang="en-US"/>
          </a:p>
        </p:txBody>
      </p:sp>
      <p:sp>
        <p:nvSpPr>
          <p:cNvPr id="6" name="Élőláb helye 5"/>
          <p:cNvSpPr>
            <a:spLocks noGrp="1"/>
          </p:cNvSpPr>
          <p:nvPr>
            <p:ph type="ftr" sz="quarter" idx="11"/>
          </p:nvPr>
        </p:nvSpPr>
        <p:spPr/>
        <p:txBody>
          <a:bodyPr/>
          <a:lstStyle/>
          <a:p>
            <a:r>
              <a:rPr lang="en-US" smtClean="0"/>
              <a:t>Kvant.Mikroszkóp, SE Anat</a:t>
            </a:r>
            <a:endParaRPr lang="en-US"/>
          </a:p>
        </p:txBody>
      </p:sp>
      <p:sp>
        <p:nvSpPr>
          <p:cNvPr id="3" name="Dia számának helye 2"/>
          <p:cNvSpPr>
            <a:spLocks noGrp="1"/>
          </p:cNvSpPr>
          <p:nvPr>
            <p:ph type="sldNum" sz="quarter" idx="12"/>
          </p:nvPr>
        </p:nvSpPr>
        <p:spPr/>
        <p:txBody>
          <a:bodyPr/>
          <a:lstStyle/>
          <a:p>
            <a:fld id="{F0550AC1-89F3-4471-BA7F-C5D6614C4F5F}" type="slidenum">
              <a:rPr lang="en-US" smtClean="0"/>
              <a:t>20</a:t>
            </a:fld>
            <a:endParaRPr lang="en-US"/>
          </a:p>
        </p:txBody>
      </p:sp>
    </p:spTree>
    <p:extLst>
      <p:ext uri="{BB962C8B-B14F-4D97-AF65-F5344CB8AC3E}">
        <p14:creationId xmlns:p14="http://schemas.microsoft.com/office/powerpoint/2010/main" val="3056310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en-US"/>
          </a:p>
        </p:txBody>
      </p:sp>
      <p:sp>
        <p:nvSpPr>
          <p:cNvPr id="5" name="Dátum helye 4"/>
          <p:cNvSpPr>
            <a:spLocks noGrp="1"/>
          </p:cNvSpPr>
          <p:nvPr>
            <p:ph type="dt" sz="half" idx="10"/>
          </p:nvPr>
        </p:nvSpPr>
        <p:spPr/>
        <p:txBody>
          <a:bodyPr/>
          <a:lstStyle/>
          <a:p>
            <a:r>
              <a:rPr lang="en-US" smtClean="0"/>
              <a:t>11/20/2017</a:t>
            </a:r>
            <a:endParaRPr lang="en-US"/>
          </a:p>
        </p:txBody>
      </p:sp>
      <p:sp>
        <p:nvSpPr>
          <p:cNvPr id="6" name="Élőláb helye 5"/>
          <p:cNvSpPr>
            <a:spLocks noGrp="1"/>
          </p:cNvSpPr>
          <p:nvPr>
            <p:ph type="ftr" sz="quarter" idx="11"/>
          </p:nvPr>
        </p:nvSpPr>
        <p:spPr/>
        <p:txBody>
          <a:bodyPr/>
          <a:lstStyle/>
          <a:p>
            <a:r>
              <a:rPr lang="en-US" smtClean="0"/>
              <a:t>Kvant.Mikroszkóp, SE Anat</a:t>
            </a:r>
            <a:endParaRPr lang="en-US"/>
          </a:p>
        </p:txBody>
      </p:sp>
      <p:pic>
        <p:nvPicPr>
          <p:cNvPr id="3" name="Kép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3688" y="764704"/>
            <a:ext cx="5654400" cy="2673600"/>
          </a:xfrm>
          <a:prstGeom prst="rect">
            <a:avLst/>
          </a:prstGeom>
        </p:spPr>
      </p:pic>
      <p:pic>
        <p:nvPicPr>
          <p:cNvPr id="8" name="Kép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9578" y="3501008"/>
            <a:ext cx="6504843" cy="2887594"/>
          </a:xfrm>
          <a:prstGeom prst="rect">
            <a:avLst/>
          </a:prstGeom>
        </p:spPr>
      </p:pic>
      <p:sp>
        <p:nvSpPr>
          <p:cNvPr id="4" name="Dia számának helye 3"/>
          <p:cNvSpPr>
            <a:spLocks noGrp="1"/>
          </p:cNvSpPr>
          <p:nvPr>
            <p:ph type="sldNum" sz="quarter" idx="12"/>
          </p:nvPr>
        </p:nvSpPr>
        <p:spPr/>
        <p:txBody>
          <a:bodyPr/>
          <a:lstStyle/>
          <a:p>
            <a:fld id="{F0550AC1-89F3-4471-BA7F-C5D6614C4F5F}" type="slidenum">
              <a:rPr lang="en-US" smtClean="0"/>
              <a:t>21</a:t>
            </a:fld>
            <a:endParaRPr lang="en-US"/>
          </a:p>
        </p:txBody>
      </p:sp>
    </p:spTree>
    <p:extLst>
      <p:ext uri="{BB962C8B-B14F-4D97-AF65-F5344CB8AC3E}">
        <p14:creationId xmlns:p14="http://schemas.microsoft.com/office/powerpoint/2010/main" val="27689059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Röntgensugár </a:t>
            </a:r>
            <a:r>
              <a:rPr lang="hu-HU" dirty="0" err="1" smtClean="0"/>
              <a:t>mikrotomográfia</a:t>
            </a:r>
            <a:endParaRPr lang="en-US" dirty="0"/>
          </a:p>
        </p:txBody>
      </p:sp>
      <p:pic>
        <p:nvPicPr>
          <p:cNvPr id="13321" name="Picture 9" descr="http://www.nature.com/ki/journal/v75/n9/images/ki200942f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038" y="1628800"/>
            <a:ext cx="5429250"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3325" name="Picture 13" descr="https://upload.wikimedia.org/wikipedia/commons/6/63/CT_PRINCI_P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933056"/>
            <a:ext cx="2986088" cy="2171700"/>
          </a:xfrm>
          <a:prstGeom prst="rect">
            <a:avLst/>
          </a:prstGeom>
          <a:noFill/>
          <a:extLst>
            <a:ext uri="{909E8E84-426E-40DD-AFC4-6F175D3DCCD1}">
              <a14:hiddenFill xmlns:a14="http://schemas.microsoft.com/office/drawing/2010/main">
                <a:solidFill>
                  <a:srgbClr val="FFFFFF"/>
                </a:solidFill>
              </a14:hiddenFill>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22</a:t>
            </a:fld>
            <a:endParaRPr lang="en-US"/>
          </a:p>
        </p:txBody>
      </p:sp>
    </p:spTree>
    <p:extLst>
      <p:ext uri="{BB962C8B-B14F-4D97-AF65-F5344CB8AC3E}">
        <p14:creationId xmlns:p14="http://schemas.microsoft.com/office/powerpoint/2010/main" val="14302402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r>
              <a:rPr lang="en-US" smtClean="0"/>
              <a:t>11/20/2017</a:t>
            </a:r>
            <a:endParaRPr lang="en-US"/>
          </a:p>
        </p:txBody>
      </p:sp>
      <p:sp>
        <p:nvSpPr>
          <p:cNvPr id="3" name="Élőláb helye 2"/>
          <p:cNvSpPr>
            <a:spLocks noGrp="1"/>
          </p:cNvSpPr>
          <p:nvPr>
            <p:ph type="ftr" sz="quarter" idx="11"/>
          </p:nvPr>
        </p:nvSpPr>
        <p:spPr/>
        <p:txBody>
          <a:bodyPr/>
          <a:lstStyle/>
          <a:p>
            <a:r>
              <a:rPr lang="en-US" smtClean="0"/>
              <a:t>Kvant.Mikroszkóp, SE Anat</a:t>
            </a:r>
            <a:endParaRPr lang="en-US"/>
          </a:p>
        </p:txBody>
      </p:sp>
      <p:sp>
        <p:nvSpPr>
          <p:cNvPr id="4" name="Dia számának helye 3"/>
          <p:cNvSpPr>
            <a:spLocks noGrp="1"/>
          </p:cNvSpPr>
          <p:nvPr>
            <p:ph type="sldNum" sz="quarter" idx="12"/>
          </p:nvPr>
        </p:nvSpPr>
        <p:spPr/>
        <p:txBody>
          <a:bodyPr/>
          <a:lstStyle/>
          <a:p>
            <a:fld id="{F0550AC1-89F3-4471-BA7F-C5D6614C4F5F}" type="slidenum">
              <a:rPr lang="en-US" smtClean="0"/>
              <a:t>23</a:t>
            </a:fld>
            <a:endParaRPr lang="en-US"/>
          </a:p>
        </p:txBody>
      </p:sp>
      <p:pic>
        <p:nvPicPr>
          <p:cNvPr id="1026" name="Picture 2" descr="Képtalálat a következőre: „paul scherrer institute villigen switzer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250" y="1437754"/>
            <a:ext cx="6153150" cy="2133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éptalálat a következőre: „paul scherrer institute villigen switzer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64" y="2504554"/>
            <a:ext cx="3428572" cy="37714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éptalálat a következőre: „paul scherrer institute villigen switzer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9200" y="3742010"/>
            <a:ext cx="27432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éptalálat a következőre: „paul scherrer institute villigen switzerla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78101"/>
            <a:ext cx="3429000" cy="1225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041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M</a:t>
            </a:r>
            <a:r>
              <a:rPr lang="hu-HU" dirty="0" err="1" smtClean="0"/>
              <a:t>intaelőkészítés</a:t>
            </a:r>
            <a:endParaRPr lang="en-US" dirty="0"/>
          </a:p>
        </p:txBody>
      </p:sp>
      <p:pic>
        <p:nvPicPr>
          <p:cNvPr id="9" name="Kép 8" descr="C:\Users\Kristóf\Dropbox\Golgi_cat\sect1_puched_1x.TIF"/>
          <p:cNvPicPr/>
          <p:nvPr/>
        </p:nvPicPr>
        <p:blipFill rotWithShape="1">
          <a:blip r:embed="rId3" cstate="print">
            <a:extLst>
              <a:ext uri="{28A0092B-C50C-407E-A947-70E740481C1C}">
                <a14:useLocalDpi xmlns:a14="http://schemas.microsoft.com/office/drawing/2010/main" val="0"/>
              </a:ext>
            </a:extLst>
          </a:blip>
          <a:srcRect l="21727" t="12542" r="18707" b="11197"/>
          <a:stretch/>
        </p:blipFill>
        <p:spPr bwMode="auto">
          <a:xfrm>
            <a:off x="1871350" y="1335276"/>
            <a:ext cx="2340610" cy="2237740"/>
          </a:xfrm>
          <a:prstGeom prst="rect">
            <a:avLst/>
          </a:prstGeom>
          <a:noFill/>
          <a:ln>
            <a:noFill/>
          </a:ln>
          <a:extLst>
            <a:ext uri="{53640926-AAD7-44D8-BBD7-CCE9431645EC}">
              <a14:shadowObscured xmlns:a14="http://schemas.microsoft.com/office/drawing/2010/main"/>
            </a:ext>
          </a:extLst>
        </p:spPr>
      </p:pic>
      <p:pic>
        <p:nvPicPr>
          <p:cNvPr id="10" name="Picture 3" descr="C:\Users\Kristóf\Dropbox\Golgi_cat\sect1_puched_10x.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335276"/>
            <a:ext cx="2995930" cy="2237740"/>
          </a:xfrm>
          <a:prstGeom prst="rect">
            <a:avLst/>
          </a:prstGeom>
          <a:noFill/>
          <a:extLst/>
        </p:spPr>
      </p:pic>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pic>
        <p:nvPicPr>
          <p:cNvPr id="8" name="Kép 7"/>
          <p:cNvPicPr>
            <a:picLocks noChangeAspect="1"/>
          </p:cNvPicPr>
          <p:nvPr/>
        </p:nvPicPr>
        <p:blipFill>
          <a:blip r:embed="rId5"/>
          <a:stretch>
            <a:fillRect/>
          </a:stretch>
        </p:blipFill>
        <p:spPr>
          <a:xfrm>
            <a:off x="2699135" y="3757664"/>
            <a:ext cx="3745073" cy="2479648"/>
          </a:xfrm>
          <a:prstGeom prst="rect">
            <a:avLst/>
          </a:prstGeom>
        </p:spPr>
      </p:pic>
      <p:sp>
        <p:nvSpPr>
          <p:cNvPr id="5" name="Dia számának helye 4"/>
          <p:cNvSpPr>
            <a:spLocks noGrp="1"/>
          </p:cNvSpPr>
          <p:nvPr>
            <p:ph type="sldNum" sz="quarter" idx="12"/>
          </p:nvPr>
        </p:nvSpPr>
        <p:spPr/>
        <p:txBody>
          <a:bodyPr/>
          <a:lstStyle/>
          <a:p>
            <a:fld id="{F0550AC1-89F3-4471-BA7F-C5D6614C4F5F}" type="slidenum">
              <a:rPr lang="en-US" smtClean="0"/>
              <a:t>24</a:t>
            </a:fld>
            <a:endParaRPr lang="en-US"/>
          </a:p>
        </p:txBody>
      </p:sp>
    </p:spTree>
    <p:extLst>
      <p:ext uri="{BB962C8B-B14F-4D97-AF65-F5344CB8AC3E}">
        <p14:creationId xmlns:p14="http://schemas.microsoft.com/office/powerpoint/2010/main" val="11583564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Dendrtittüske</a:t>
            </a:r>
            <a:r>
              <a:rPr lang="hu-HU" dirty="0" smtClean="0"/>
              <a:t> azonosítás</a:t>
            </a:r>
            <a:endParaRPr lang="en-US" dirty="0"/>
          </a:p>
        </p:txBody>
      </p:sp>
      <p:pic>
        <p:nvPicPr>
          <p:cNvPr id="4" name="Kép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312" y="1340768"/>
            <a:ext cx="7199376" cy="2328672"/>
          </a:xfrm>
          <a:prstGeom prst="rect">
            <a:avLst/>
          </a:prstGeom>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202732"/>
            <a:ext cx="314325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823" y="3769568"/>
            <a:ext cx="485775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sp>
        <p:nvSpPr>
          <p:cNvPr id="6" name="Dia számának helye 5"/>
          <p:cNvSpPr>
            <a:spLocks noGrp="1"/>
          </p:cNvSpPr>
          <p:nvPr>
            <p:ph type="sldNum" sz="quarter" idx="12"/>
          </p:nvPr>
        </p:nvSpPr>
        <p:spPr/>
        <p:txBody>
          <a:bodyPr/>
          <a:lstStyle/>
          <a:p>
            <a:fld id="{F0550AC1-89F3-4471-BA7F-C5D6614C4F5F}" type="slidenum">
              <a:rPr lang="en-US" smtClean="0"/>
              <a:t>25</a:t>
            </a:fld>
            <a:endParaRPr lang="en-US"/>
          </a:p>
        </p:txBody>
      </p:sp>
    </p:spTree>
    <p:extLst>
      <p:ext uri="{BB962C8B-B14F-4D97-AF65-F5344CB8AC3E}">
        <p14:creationId xmlns:p14="http://schemas.microsoft.com/office/powerpoint/2010/main" val="2841439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Mikro-érhálózat rekonstrukciója</a:t>
            </a:r>
            <a:endParaRPr lang="en-US" dirty="0"/>
          </a:p>
        </p:txBody>
      </p:sp>
      <p:grpSp>
        <p:nvGrpSpPr>
          <p:cNvPr id="7" name="Csoportba foglalás 6"/>
          <p:cNvGrpSpPr/>
          <p:nvPr/>
        </p:nvGrpSpPr>
        <p:grpSpPr>
          <a:xfrm>
            <a:off x="323528" y="2043296"/>
            <a:ext cx="3850486" cy="3833976"/>
            <a:chOff x="755576" y="1772816"/>
            <a:chExt cx="3850486" cy="3833976"/>
          </a:xfrm>
        </p:grpSpPr>
        <p:pic>
          <p:nvPicPr>
            <p:cNvPr id="3" name="Kép 2"/>
            <p:cNvPicPr/>
            <p:nvPr/>
          </p:nvPicPr>
          <p:blipFill rotWithShape="1">
            <a:blip r:embed="rId3" cstate="print">
              <a:extLst>
                <a:ext uri="{28A0092B-C50C-407E-A947-70E740481C1C}">
                  <a14:useLocalDpi xmlns:a14="http://schemas.microsoft.com/office/drawing/2010/main" val="0"/>
                </a:ext>
              </a:extLst>
            </a:blip>
            <a:srcRect l="11777" t="4067" r="12954" b="9373"/>
            <a:stretch/>
          </p:blipFill>
          <p:spPr bwMode="auto">
            <a:xfrm>
              <a:off x="755576" y="1772816"/>
              <a:ext cx="1813560" cy="1838325"/>
            </a:xfrm>
            <a:prstGeom prst="rect">
              <a:avLst/>
            </a:prstGeom>
            <a:noFill/>
            <a:ln>
              <a:noFill/>
            </a:ln>
            <a:extLst>
              <a:ext uri="{53640926-AAD7-44D8-BBD7-CCE9431645EC}">
                <a14:shadowObscured xmlns:a14="http://schemas.microsoft.com/office/drawing/2010/main"/>
              </a:ext>
            </a:extLst>
          </p:spPr>
        </p:pic>
        <p:pic>
          <p:nvPicPr>
            <p:cNvPr id="4" name="Kép 3"/>
            <p:cNvPicPr/>
            <p:nvPr/>
          </p:nvPicPr>
          <p:blipFill rotWithShape="1">
            <a:blip r:embed="rId4" cstate="print">
              <a:extLst>
                <a:ext uri="{BEBA8EAE-BF5A-486C-A8C5-ECC9F3942E4B}">
                  <a14:imgProps xmlns:a14="http://schemas.microsoft.com/office/drawing/2010/main">
                    <a14:imgLayer r:embed="rId5">
                      <a14:imgEffect>
                        <a14:brightnessContrast bright="30000" contrast="40000"/>
                      </a14:imgEffect>
                    </a14:imgLayer>
                  </a14:imgProps>
                </a:ext>
                <a:ext uri="{28A0092B-C50C-407E-A947-70E740481C1C}">
                  <a14:useLocalDpi xmlns:a14="http://schemas.microsoft.com/office/drawing/2010/main" val="0"/>
                </a:ext>
              </a:extLst>
            </a:blip>
            <a:srcRect l="12552" t="4558" r="12120" b="9977"/>
            <a:stretch/>
          </p:blipFill>
          <p:spPr bwMode="auto">
            <a:xfrm>
              <a:off x="2733675" y="1772816"/>
              <a:ext cx="1838325" cy="1838325"/>
            </a:xfrm>
            <a:prstGeom prst="rect">
              <a:avLst/>
            </a:prstGeom>
            <a:noFill/>
            <a:ln>
              <a:noFill/>
            </a:ln>
            <a:extLst>
              <a:ext uri="{53640926-AAD7-44D8-BBD7-CCE9431645EC}">
                <a14:shadowObscured xmlns:a14="http://schemas.microsoft.com/office/drawing/2010/main"/>
              </a:ext>
            </a:extLst>
          </p:spPr>
        </p:pic>
        <p:pic>
          <p:nvPicPr>
            <p:cNvPr id="5" name="Kép 4"/>
            <p:cNvPicPr/>
            <p:nvPr/>
          </p:nvPicPr>
          <p:blipFill>
            <a:blip r:embed="rId6" cstate="print">
              <a:extLst>
                <a:ext uri="{28A0092B-C50C-407E-A947-70E740481C1C}">
                  <a14:useLocalDpi xmlns:a14="http://schemas.microsoft.com/office/drawing/2010/main" val="0"/>
                </a:ext>
              </a:extLst>
            </a:blip>
            <a:stretch>
              <a:fillRect/>
            </a:stretch>
          </p:blipFill>
          <p:spPr bwMode="auto">
            <a:xfrm>
              <a:off x="755576" y="3717032"/>
              <a:ext cx="1889760" cy="1889760"/>
            </a:xfrm>
            <a:prstGeom prst="rect">
              <a:avLst/>
            </a:prstGeom>
            <a:noFill/>
            <a:ln>
              <a:noFill/>
            </a:ln>
            <a:extLst>
              <a:ext uri="{53640926-AAD7-44D8-BBD7-CCE9431645EC}">
                <a14:shadowObscured xmlns:a14="http://schemas.microsoft.com/office/drawing/2010/main"/>
              </a:ext>
            </a:extLst>
          </p:spPr>
        </p:pic>
        <p:pic>
          <p:nvPicPr>
            <p:cNvPr id="6" name="Kép 5"/>
            <p:cNvPicPr/>
            <p:nvPr/>
          </p:nvPicPr>
          <p:blipFill rotWithShape="1">
            <a:blip r:embed="rId7" cstate="print">
              <a:extLst>
                <a:ext uri="{BEBA8EAE-BF5A-486C-A8C5-ECC9F3942E4B}">
                  <a14:imgProps xmlns:a14="http://schemas.microsoft.com/office/drawing/2010/main">
                    <a14:imgLayer r:embed="rId8">
                      <a14:imgEffect>
                        <a14:brightnessContrast bright="30000" contrast="20000"/>
                      </a14:imgEffect>
                    </a14:imgLayer>
                  </a14:imgProps>
                </a:ext>
                <a:ext uri="{28A0092B-C50C-407E-A947-70E740481C1C}">
                  <a14:useLocalDpi xmlns:a14="http://schemas.microsoft.com/office/drawing/2010/main" val="0"/>
                </a:ext>
              </a:extLst>
            </a:blip>
            <a:srcRect l="12006" t="5108" r="12442" b="10307"/>
            <a:stretch/>
          </p:blipFill>
          <p:spPr bwMode="auto">
            <a:xfrm>
              <a:off x="2699792" y="3725287"/>
              <a:ext cx="1906270" cy="1881505"/>
            </a:xfrm>
            <a:prstGeom prst="rect">
              <a:avLst/>
            </a:prstGeom>
            <a:noFill/>
            <a:ln>
              <a:noFill/>
            </a:ln>
            <a:extLst>
              <a:ext uri="{53640926-AAD7-44D8-BBD7-CCE9431645EC}">
                <a14:shadowObscured xmlns:a14="http://schemas.microsoft.com/office/drawing/2010/main"/>
              </a:ext>
            </a:extLst>
          </p:spPr>
        </p:pic>
      </p:grpSp>
      <p:pic>
        <p:nvPicPr>
          <p:cNvPr id="8" name="Kép 7" descr="Leírás: idössz"/>
          <p:cNvPicPr/>
          <p:nvPr/>
        </p:nvPicPr>
        <p:blipFill>
          <a:blip r:embed="rId9">
            <a:extLst>
              <a:ext uri="{28A0092B-C50C-407E-A947-70E740481C1C}">
                <a14:useLocalDpi xmlns:a14="http://schemas.microsoft.com/office/drawing/2010/main" val="0"/>
              </a:ext>
            </a:extLst>
          </a:blip>
          <a:srcRect/>
          <a:stretch>
            <a:fillRect/>
          </a:stretch>
        </p:blipFill>
        <p:spPr bwMode="auto">
          <a:xfrm>
            <a:off x="4417253" y="1628800"/>
            <a:ext cx="4547235" cy="2066925"/>
          </a:xfrm>
          <a:prstGeom prst="rect">
            <a:avLst/>
          </a:prstGeom>
          <a:noFill/>
          <a:ln>
            <a:noFill/>
          </a:ln>
        </p:spPr>
      </p:pic>
      <p:pic>
        <p:nvPicPr>
          <p:cNvPr id="9"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l="28831" t="-1395" r="19364"/>
          <a:stretch/>
        </p:blipFill>
        <p:spPr bwMode="auto">
          <a:xfrm>
            <a:off x="5292080" y="3896251"/>
            <a:ext cx="2697807" cy="2557085"/>
          </a:xfrm>
          <a:prstGeom prst="rect">
            <a:avLst/>
          </a:prstGeom>
          <a:noFill/>
          <a:ln>
            <a:noFill/>
          </a:ln>
          <a:extLst>
            <a:ext uri="{53640926-AAD7-44D8-BBD7-CCE9431645EC}">
              <a14:shadowObscured xmlns:a14="http://schemas.microsoft.com/office/drawing/2010/main"/>
            </a:ext>
          </a:extLst>
        </p:spPr>
      </p:pic>
      <p:sp>
        <p:nvSpPr>
          <p:cNvPr id="10" name="Dátum helye 9"/>
          <p:cNvSpPr>
            <a:spLocks noGrp="1"/>
          </p:cNvSpPr>
          <p:nvPr>
            <p:ph type="dt" sz="half" idx="10"/>
          </p:nvPr>
        </p:nvSpPr>
        <p:spPr/>
        <p:txBody>
          <a:bodyPr/>
          <a:lstStyle/>
          <a:p>
            <a:r>
              <a:rPr lang="en-US" smtClean="0"/>
              <a:t>11/20/2017</a:t>
            </a:r>
            <a:endParaRPr lang="en-US"/>
          </a:p>
        </p:txBody>
      </p:sp>
      <p:sp>
        <p:nvSpPr>
          <p:cNvPr id="11" name="Élőláb helye 10"/>
          <p:cNvSpPr>
            <a:spLocks noGrp="1"/>
          </p:cNvSpPr>
          <p:nvPr>
            <p:ph type="ftr" sz="quarter" idx="11"/>
          </p:nvPr>
        </p:nvSpPr>
        <p:spPr/>
        <p:txBody>
          <a:bodyPr/>
          <a:lstStyle/>
          <a:p>
            <a:r>
              <a:rPr lang="en-US" smtClean="0"/>
              <a:t>Kvant.Mikroszkóp, SE Anat</a:t>
            </a:r>
            <a:endParaRPr lang="en-US"/>
          </a:p>
        </p:txBody>
      </p:sp>
      <p:sp>
        <p:nvSpPr>
          <p:cNvPr id="12" name="Dia számának helye 11"/>
          <p:cNvSpPr>
            <a:spLocks noGrp="1"/>
          </p:cNvSpPr>
          <p:nvPr>
            <p:ph type="sldNum" sz="quarter" idx="12"/>
          </p:nvPr>
        </p:nvSpPr>
        <p:spPr/>
        <p:txBody>
          <a:bodyPr/>
          <a:lstStyle/>
          <a:p>
            <a:fld id="{F0550AC1-89F3-4471-BA7F-C5D6614C4F5F}" type="slidenum">
              <a:rPr lang="en-US" smtClean="0"/>
              <a:t>26</a:t>
            </a:fld>
            <a:endParaRPr lang="en-US"/>
          </a:p>
        </p:txBody>
      </p:sp>
    </p:spTree>
    <p:extLst>
      <p:ext uri="{BB962C8B-B14F-4D97-AF65-F5344CB8AC3E}">
        <p14:creationId xmlns:p14="http://schemas.microsoft.com/office/powerpoint/2010/main" val="16538790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Kvantitatív tulajdonságai</a:t>
            </a:r>
            <a:endParaRPr lang="en-US" dirty="0"/>
          </a:p>
        </p:txBody>
      </p:sp>
      <p:grpSp>
        <p:nvGrpSpPr>
          <p:cNvPr id="6" name="Csoportba foglalás 5"/>
          <p:cNvGrpSpPr/>
          <p:nvPr/>
        </p:nvGrpSpPr>
        <p:grpSpPr>
          <a:xfrm>
            <a:off x="683568" y="1340768"/>
            <a:ext cx="7560840" cy="3543300"/>
            <a:chOff x="683568" y="1657350"/>
            <a:chExt cx="7560840" cy="3543300"/>
          </a:xfrm>
        </p:grpSpPr>
        <p:pic>
          <p:nvPicPr>
            <p:cNvPr id="5" name="Kép 4"/>
            <p:cNvPicPr/>
            <p:nvPr/>
          </p:nvPicPr>
          <p:blipFill rotWithShape="1">
            <a:blip r:embed="rId2">
              <a:extLst>
                <a:ext uri="{28A0092B-C50C-407E-A947-70E740481C1C}">
                  <a14:useLocalDpi xmlns:a14="http://schemas.microsoft.com/office/drawing/2010/main" val="0"/>
                </a:ext>
              </a:extLst>
            </a:blip>
            <a:srcRect l="24411" t="5120" r="8265" b="-6"/>
            <a:stretch/>
          </p:blipFill>
          <p:spPr bwMode="auto">
            <a:xfrm>
              <a:off x="683568" y="1657350"/>
              <a:ext cx="5191125" cy="3543300"/>
            </a:xfrm>
            <a:prstGeom prst="rect">
              <a:avLst/>
            </a:prstGeom>
            <a:noFill/>
            <a:ln>
              <a:noFill/>
            </a:ln>
            <a:extLst>
              <a:ext uri="{53640926-AAD7-44D8-BBD7-CCE9431645EC}">
                <a14:shadowObscured xmlns:a14="http://schemas.microsoft.com/office/drawing/2010/main"/>
              </a:ext>
            </a:extLst>
          </p:spPr>
        </p:pic>
        <p:pic>
          <p:nvPicPr>
            <p:cNvPr id="4" name="Kép 3"/>
            <p:cNvPicPr/>
            <p:nvPr/>
          </p:nvPicPr>
          <p:blipFill rotWithShape="1">
            <a:blip r:embed="rId3">
              <a:extLst>
                <a:ext uri="{28A0092B-C50C-407E-A947-70E740481C1C}">
                  <a14:useLocalDpi xmlns:a14="http://schemas.microsoft.com/office/drawing/2010/main" val="0"/>
                </a:ext>
              </a:extLst>
            </a:blip>
            <a:srcRect l="4990" t="5749" r="9147" b="3312"/>
            <a:stretch/>
          </p:blipFill>
          <p:spPr bwMode="auto">
            <a:xfrm>
              <a:off x="4769688" y="1844824"/>
              <a:ext cx="3474720" cy="2927350"/>
            </a:xfrm>
            <a:prstGeom prst="rect">
              <a:avLst/>
            </a:prstGeom>
            <a:noFill/>
            <a:ln>
              <a:noFill/>
            </a:ln>
            <a:extLst>
              <a:ext uri="{53640926-AAD7-44D8-BBD7-CCE9431645EC}">
                <a14:shadowObscured xmlns:a14="http://schemas.microsoft.com/office/drawing/2010/main"/>
              </a:ext>
            </a:extLst>
          </p:spPr>
        </p:pic>
      </p:grpSp>
      <p:pic>
        <p:nvPicPr>
          <p:cNvPr id="7" name="Kép 6"/>
          <p:cNvPicPr/>
          <p:nvPr/>
        </p:nvPicPr>
        <p:blipFill>
          <a:blip r:embed="rId4" cstate="print">
            <a:extLst>
              <a:ext uri="{28A0092B-C50C-407E-A947-70E740481C1C}">
                <a14:useLocalDpi xmlns:a14="http://schemas.microsoft.com/office/drawing/2010/main" val="0"/>
              </a:ext>
            </a:extLst>
          </a:blip>
          <a:stretch>
            <a:fillRect/>
          </a:stretch>
        </p:blipFill>
        <p:spPr bwMode="auto">
          <a:xfrm>
            <a:off x="2307049" y="4493468"/>
            <a:ext cx="4641215" cy="2247900"/>
          </a:xfrm>
          <a:prstGeom prst="rect">
            <a:avLst/>
          </a:prstGeom>
          <a:noFill/>
          <a:ln>
            <a:noFill/>
          </a:ln>
          <a:extLst>
            <a:ext uri="{53640926-AAD7-44D8-BBD7-CCE9431645EC}">
              <a14:shadowObscured xmlns:a14="http://schemas.microsoft.com/office/drawing/2010/main"/>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8" name="Élőláb helye 7"/>
          <p:cNvSpPr>
            <a:spLocks noGrp="1"/>
          </p:cNvSpPr>
          <p:nvPr>
            <p:ph type="ftr" sz="quarter" idx="11"/>
          </p:nvPr>
        </p:nvSpPr>
        <p:spPr/>
        <p:txBody>
          <a:bodyPr/>
          <a:lstStyle/>
          <a:p>
            <a:r>
              <a:rPr lang="en-US" smtClean="0"/>
              <a:t>Kvant.Mikroszkóp, SE Anat</a:t>
            </a:r>
            <a:endParaRPr lang="en-US"/>
          </a:p>
        </p:txBody>
      </p:sp>
      <p:sp>
        <p:nvSpPr>
          <p:cNvPr id="9" name="Dia számának helye 8"/>
          <p:cNvSpPr>
            <a:spLocks noGrp="1"/>
          </p:cNvSpPr>
          <p:nvPr>
            <p:ph type="sldNum" sz="quarter" idx="12"/>
          </p:nvPr>
        </p:nvSpPr>
        <p:spPr/>
        <p:txBody>
          <a:bodyPr/>
          <a:lstStyle/>
          <a:p>
            <a:fld id="{F0550AC1-89F3-4471-BA7F-C5D6614C4F5F}" type="slidenum">
              <a:rPr lang="en-US" smtClean="0"/>
              <a:t>27</a:t>
            </a:fld>
            <a:endParaRPr lang="en-US"/>
          </a:p>
        </p:txBody>
      </p:sp>
    </p:spTree>
    <p:extLst>
      <p:ext uri="{BB962C8B-B14F-4D97-AF65-F5344CB8AC3E}">
        <p14:creationId xmlns:p14="http://schemas.microsoft.com/office/powerpoint/2010/main" val="3136091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smtClean="0"/>
              <a:t>Mérés előtt</a:t>
            </a:r>
            <a:endParaRPr lang="en-US" dirty="0"/>
          </a:p>
        </p:txBody>
      </p:sp>
      <p:sp>
        <p:nvSpPr>
          <p:cNvPr id="8" name="Tartalom helye 7"/>
          <p:cNvSpPr>
            <a:spLocks noGrp="1"/>
          </p:cNvSpPr>
          <p:nvPr>
            <p:ph idx="1"/>
          </p:nvPr>
        </p:nvSpPr>
        <p:spPr>
          <a:xfrm>
            <a:off x="457200" y="1484784"/>
            <a:ext cx="8229600" cy="4824536"/>
          </a:xfrm>
        </p:spPr>
        <p:txBody>
          <a:bodyPr>
            <a:noAutofit/>
          </a:bodyPr>
          <a:lstStyle/>
          <a:p>
            <a:r>
              <a:rPr lang="hu-HU" sz="2400" dirty="0" smtClean="0"/>
              <a:t>Lencsék leképezési hibái (kromatikus-, szférikus aberráció)</a:t>
            </a:r>
          </a:p>
          <a:p>
            <a:r>
              <a:rPr lang="hu-HU" sz="2400" dirty="0" smtClean="0"/>
              <a:t>Digitalizálás </a:t>
            </a:r>
          </a:p>
          <a:p>
            <a:pPr lvl="1"/>
            <a:r>
              <a:rPr lang="hu-HU" sz="2000" dirty="0" smtClean="0"/>
              <a:t>folytonos </a:t>
            </a:r>
            <a:r>
              <a:rPr lang="hu-HU" sz="2000" dirty="0"/>
              <a:t>fényességfüggvényből (tárgy) mintavételezés és kvantálás (diszkrét értékek létrehozása)</a:t>
            </a:r>
          </a:p>
          <a:p>
            <a:r>
              <a:rPr lang="hu-HU" sz="2400" dirty="0"/>
              <a:t>Információtartalom</a:t>
            </a:r>
          </a:p>
          <a:p>
            <a:pPr lvl="1"/>
            <a:r>
              <a:rPr lang="hu-HU" sz="2000" dirty="0"/>
              <a:t>Elemi képpontokat hány tulajdonság írja le (dimenziószám)</a:t>
            </a:r>
          </a:p>
          <a:p>
            <a:pPr lvl="1"/>
            <a:r>
              <a:rPr lang="hu-HU" sz="2000" dirty="0"/>
              <a:t>Mintavételi sűrűség határozza meg a képpont méretét, vagyis a </a:t>
            </a:r>
            <a:r>
              <a:rPr lang="hu-HU" sz="2000" dirty="0">
                <a:solidFill>
                  <a:srgbClr val="C00000"/>
                </a:solidFill>
              </a:rPr>
              <a:t>térbeli felbontást</a:t>
            </a:r>
          </a:p>
          <a:p>
            <a:pPr lvl="1"/>
            <a:r>
              <a:rPr lang="hu-HU" sz="2000" dirty="0"/>
              <a:t>A képponthoz társított színinformációk minősége és részletessége pedig a </a:t>
            </a:r>
            <a:r>
              <a:rPr lang="hu-HU" sz="2000" dirty="0">
                <a:solidFill>
                  <a:srgbClr val="C00000"/>
                </a:solidFill>
              </a:rPr>
              <a:t>színfelbontást</a:t>
            </a:r>
            <a:r>
              <a:rPr lang="hu-HU" sz="2000" dirty="0"/>
              <a:t> (</a:t>
            </a:r>
            <a:r>
              <a:rPr lang="hu-HU" sz="2000" dirty="0" err="1"/>
              <a:t>pl</a:t>
            </a:r>
            <a:r>
              <a:rPr lang="hu-HU" sz="2000" dirty="0"/>
              <a:t>: 1 bit (</a:t>
            </a:r>
            <a:r>
              <a:rPr lang="hu-HU" sz="2000" dirty="0" err="1"/>
              <a:t>b&amp;w</a:t>
            </a:r>
            <a:r>
              <a:rPr lang="hu-HU" sz="2000" dirty="0"/>
              <a:t>), 8 bit (</a:t>
            </a:r>
            <a:r>
              <a:rPr lang="hu-HU" sz="2000" dirty="0" err="1"/>
              <a:t>grayscale</a:t>
            </a:r>
            <a:r>
              <a:rPr lang="hu-HU" sz="2000" dirty="0"/>
              <a:t>), 24 bit (RGB), stb</a:t>
            </a:r>
            <a:r>
              <a:rPr lang="hu-HU" sz="2000" dirty="0" smtClean="0"/>
              <a:t>.)</a:t>
            </a:r>
          </a:p>
          <a:p>
            <a:r>
              <a:rPr lang="hu-HU" sz="2400" dirty="0"/>
              <a:t>jel/zaj </a:t>
            </a:r>
            <a:r>
              <a:rPr lang="hu-HU" sz="2400" dirty="0" smtClean="0"/>
              <a:t>arány (S/N, SNR)</a:t>
            </a:r>
            <a:endParaRPr lang="hu-HU" sz="2400" dirty="0"/>
          </a:p>
        </p:txBody>
      </p:sp>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3</a:t>
            </a:fld>
            <a:endParaRPr lang="en-US"/>
          </a:p>
        </p:txBody>
      </p:sp>
    </p:spTree>
    <p:extLst>
      <p:ext uri="{BB962C8B-B14F-4D97-AF65-F5344CB8AC3E}">
        <p14:creationId xmlns:p14="http://schemas.microsoft.com/office/powerpoint/2010/main" val="2090706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44624"/>
            <a:ext cx="8229600" cy="1143000"/>
          </a:xfrm>
        </p:spPr>
        <p:txBody>
          <a:bodyPr>
            <a:noAutofit/>
          </a:bodyPr>
          <a:lstStyle/>
          <a:p>
            <a:r>
              <a:rPr lang="hu-HU" sz="3600" dirty="0" smtClean="0"/>
              <a:t>Kvantitatív (digitális) mikroszkópia eszközei</a:t>
            </a:r>
            <a:br>
              <a:rPr lang="hu-HU" sz="3600" dirty="0" smtClean="0"/>
            </a:br>
            <a:r>
              <a:rPr lang="hu-HU" sz="3600" dirty="0" err="1" smtClean="0"/>
              <a:t>ImageJ</a:t>
            </a:r>
            <a:r>
              <a:rPr lang="hu-HU" sz="3600" dirty="0" smtClean="0"/>
              <a:t>, FIJI</a:t>
            </a:r>
            <a:endParaRPr lang="en-US" sz="3600" dirty="0"/>
          </a:p>
        </p:txBody>
      </p:sp>
      <p:sp>
        <p:nvSpPr>
          <p:cNvPr id="3" name="Tartalom helye 2"/>
          <p:cNvSpPr txBox="1">
            <a:spLocks/>
          </p:cNvSpPr>
          <p:nvPr/>
        </p:nvSpPr>
        <p:spPr>
          <a:xfrm>
            <a:off x="899592" y="3647256"/>
            <a:ext cx="7543800" cy="280608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hu-HU" sz="2400" dirty="0" smtClean="0"/>
              <a:t>Ingyenes Java alapú képfeldolgozó szoftver</a:t>
            </a:r>
          </a:p>
          <a:p>
            <a:r>
              <a:rPr lang="hu-HU" sz="2400" dirty="0" smtClean="0"/>
              <a:t>Letölthető: </a:t>
            </a:r>
            <a:r>
              <a:rPr lang="hu-HU" sz="2000" dirty="0" smtClean="0">
                <a:hlinkClick r:id="rId2"/>
              </a:rPr>
              <a:t>http://imagej.nih.gov/ij/</a:t>
            </a:r>
            <a:r>
              <a:rPr lang="hu-HU" sz="2000" dirty="0"/>
              <a:t>, </a:t>
            </a:r>
            <a:r>
              <a:rPr lang="hu-HU" sz="2000" dirty="0">
                <a:hlinkClick r:id="rId3"/>
              </a:rPr>
              <a:t>http://</a:t>
            </a:r>
            <a:r>
              <a:rPr lang="hu-HU" sz="2000" dirty="0" smtClean="0">
                <a:hlinkClick r:id="rId3"/>
              </a:rPr>
              <a:t>fiji.sc/ImageJ2</a:t>
            </a:r>
            <a:r>
              <a:rPr lang="hu-HU" sz="2000" dirty="0" smtClean="0"/>
              <a:t> </a:t>
            </a:r>
          </a:p>
          <a:p>
            <a:r>
              <a:rPr lang="hu-HU" sz="2400" dirty="0" smtClean="0"/>
              <a:t>Áttekinthető menüszerkezet</a:t>
            </a:r>
          </a:p>
          <a:p>
            <a:r>
              <a:rPr lang="hu-HU" sz="2400" dirty="0" smtClean="0"/>
              <a:t>Számos orvosi/biológiai funkció</a:t>
            </a:r>
          </a:p>
          <a:p>
            <a:r>
              <a:rPr lang="hu-HU" sz="2400" dirty="0" smtClean="0"/>
              <a:t>Bővíthető (</a:t>
            </a:r>
            <a:r>
              <a:rPr lang="hu-HU" sz="2400" dirty="0" err="1" smtClean="0"/>
              <a:t>plugin</a:t>
            </a:r>
            <a:r>
              <a:rPr lang="hu-HU" sz="2400" dirty="0" smtClean="0"/>
              <a:t>)</a:t>
            </a:r>
          </a:p>
          <a:p>
            <a:r>
              <a:rPr lang="hu-HU" sz="2400" dirty="0" smtClean="0"/>
              <a:t>Jól dokumentált (</a:t>
            </a:r>
            <a:r>
              <a:rPr lang="hu-HU" sz="2400" dirty="0" err="1" smtClean="0"/>
              <a:t>Help</a:t>
            </a:r>
            <a:r>
              <a:rPr lang="hu-HU" sz="2400" dirty="0" smtClean="0"/>
              <a:t>, </a:t>
            </a:r>
            <a:r>
              <a:rPr lang="hu-HU" sz="2400" dirty="0" err="1" smtClean="0"/>
              <a:t>Tutorial</a:t>
            </a:r>
            <a:r>
              <a:rPr lang="hu-HU" sz="2400" dirty="0" smtClean="0"/>
              <a:t>, videók)</a:t>
            </a:r>
          </a:p>
          <a:p>
            <a:endParaRPr lang="hu-HU" sz="2800"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68" y="1268760"/>
            <a:ext cx="54483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Kép 4"/>
          <p:cNvPicPr>
            <a:picLocks noChangeAspect="1"/>
          </p:cNvPicPr>
          <p:nvPr/>
        </p:nvPicPr>
        <p:blipFill>
          <a:blip r:embed="rId5"/>
          <a:stretch>
            <a:fillRect/>
          </a:stretch>
        </p:blipFill>
        <p:spPr>
          <a:xfrm>
            <a:off x="2771800" y="2453258"/>
            <a:ext cx="5572125" cy="1047750"/>
          </a:xfrm>
          <a:prstGeom prst="rect">
            <a:avLst/>
          </a:prstGeom>
        </p:spPr>
      </p:pic>
      <p:sp>
        <p:nvSpPr>
          <p:cNvPr id="6" name="Dátum helye 5"/>
          <p:cNvSpPr>
            <a:spLocks noGrp="1"/>
          </p:cNvSpPr>
          <p:nvPr>
            <p:ph type="dt" sz="half" idx="10"/>
          </p:nvPr>
        </p:nvSpPr>
        <p:spPr/>
        <p:txBody>
          <a:bodyPr/>
          <a:lstStyle/>
          <a:p>
            <a:r>
              <a:rPr lang="en-US" smtClean="0"/>
              <a:t>11/20/2017</a:t>
            </a:r>
            <a:endParaRPr lang="en-US"/>
          </a:p>
        </p:txBody>
      </p:sp>
      <p:sp>
        <p:nvSpPr>
          <p:cNvPr id="7" name="Élőláb helye 6"/>
          <p:cNvSpPr>
            <a:spLocks noGrp="1"/>
          </p:cNvSpPr>
          <p:nvPr>
            <p:ph type="ftr" sz="quarter" idx="11"/>
          </p:nvPr>
        </p:nvSpPr>
        <p:spPr/>
        <p:txBody>
          <a:bodyPr/>
          <a:lstStyle/>
          <a:p>
            <a:r>
              <a:rPr lang="en-US" smtClean="0"/>
              <a:t>Kvant.Mikroszkóp, SE Anat</a:t>
            </a:r>
            <a:endParaRPr lang="en-US"/>
          </a:p>
        </p:txBody>
      </p:sp>
      <p:sp>
        <p:nvSpPr>
          <p:cNvPr id="8" name="Dia számának helye 7"/>
          <p:cNvSpPr>
            <a:spLocks noGrp="1"/>
          </p:cNvSpPr>
          <p:nvPr>
            <p:ph type="sldNum" sz="quarter" idx="12"/>
          </p:nvPr>
        </p:nvSpPr>
        <p:spPr/>
        <p:txBody>
          <a:bodyPr/>
          <a:lstStyle/>
          <a:p>
            <a:fld id="{F0550AC1-89F3-4471-BA7F-C5D6614C4F5F}" type="slidenum">
              <a:rPr lang="en-US" smtClean="0"/>
              <a:t>4</a:t>
            </a:fld>
            <a:endParaRPr lang="en-US"/>
          </a:p>
        </p:txBody>
      </p:sp>
    </p:spTree>
    <p:extLst>
      <p:ext uri="{BB962C8B-B14F-4D97-AF65-F5344CB8AC3E}">
        <p14:creationId xmlns:p14="http://schemas.microsoft.com/office/powerpoint/2010/main" val="393793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smtClean="0"/>
              <a:t>ImageJ</a:t>
            </a:r>
            <a:r>
              <a:rPr lang="hu-HU" dirty="0" smtClean="0"/>
              <a:t> </a:t>
            </a:r>
            <a:endParaRPr lang="en-US" dirty="0"/>
          </a:p>
        </p:txBody>
      </p:sp>
      <p:sp>
        <p:nvSpPr>
          <p:cNvPr id="5" name="Tartalom helye 4"/>
          <p:cNvSpPr>
            <a:spLocks noGrp="1"/>
          </p:cNvSpPr>
          <p:nvPr>
            <p:ph idx="1"/>
          </p:nvPr>
        </p:nvSpPr>
        <p:spPr/>
        <p:txBody>
          <a:bodyPr/>
          <a:lstStyle/>
          <a:p>
            <a:r>
              <a:rPr lang="hu-HU" dirty="0" smtClean="0">
                <a:hlinkClick r:id="rId2"/>
              </a:rPr>
              <a:t>Tulajdonságok</a:t>
            </a:r>
            <a:r>
              <a:rPr lang="hu-HU" dirty="0" smtClean="0"/>
              <a:t> (frissített leírás a kézikönyvben)</a:t>
            </a:r>
          </a:p>
          <a:p>
            <a:r>
              <a:rPr lang="en-US" dirty="0">
                <a:hlinkClick r:id="rId3"/>
              </a:rPr>
              <a:t>http://rsbweb.nih.gov/ij/docs/guide</a:t>
            </a:r>
            <a:r>
              <a:rPr lang="en-US" dirty="0" smtClean="0">
                <a:hlinkClick r:id="rId3"/>
              </a:rPr>
              <a:t>/</a:t>
            </a:r>
            <a:r>
              <a:rPr lang="hu-HU" dirty="0" smtClean="0"/>
              <a:t> </a:t>
            </a:r>
          </a:p>
          <a:p>
            <a:r>
              <a:rPr lang="hu-HU" dirty="0" smtClean="0">
                <a:hlinkClick r:id="rId4"/>
              </a:rPr>
              <a:t>Fejlesztés</a:t>
            </a:r>
            <a:r>
              <a:rPr lang="hu-HU" dirty="0" smtClean="0"/>
              <a:t> </a:t>
            </a:r>
            <a:endParaRPr lang="en-US" dirty="0"/>
          </a:p>
        </p:txBody>
      </p:sp>
      <p:sp>
        <p:nvSpPr>
          <p:cNvPr id="3" name="Dátum helye 2"/>
          <p:cNvSpPr>
            <a:spLocks noGrp="1"/>
          </p:cNvSpPr>
          <p:nvPr>
            <p:ph type="dt" sz="half" idx="10"/>
          </p:nvPr>
        </p:nvSpPr>
        <p:spPr/>
        <p:txBody>
          <a:bodyPr/>
          <a:lstStyle/>
          <a:p>
            <a:r>
              <a:rPr lang="en-US" smtClean="0"/>
              <a:t>11/20/2017</a:t>
            </a:r>
            <a:endParaRPr lang="en-US" dirty="0"/>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6" name="Dia számának helye 5"/>
          <p:cNvSpPr>
            <a:spLocks noGrp="1"/>
          </p:cNvSpPr>
          <p:nvPr>
            <p:ph type="sldNum" sz="quarter" idx="12"/>
          </p:nvPr>
        </p:nvSpPr>
        <p:spPr/>
        <p:txBody>
          <a:bodyPr/>
          <a:lstStyle/>
          <a:p>
            <a:fld id="{F0550AC1-89F3-4471-BA7F-C5D6614C4F5F}" type="slidenum">
              <a:rPr lang="en-US" smtClean="0"/>
              <a:t>5</a:t>
            </a:fld>
            <a:endParaRPr lang="en-US"/>
          </a:p>
        </p:txBody>
      </p:sp>
    </p:spTree>
    <p:extLst>
      <p:ext uri="{BB962C8B-B14F-4D97-AF65-F5344CB8AC3E}">
        <p14:creationId xmlns:p14="http://schemas.microsoft.com/office/powerpoint/2010/main" val="1845802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Térinformatikai eszközök</a:t>
            </a:r>
            <a:br>
              <a:rPr lang="hu-HU" dirty="0" smtClean="0"/>
            </a:br>
            <a:r>
              <a:rPr lang="hu-HU" dirty="0" err="1" smtClean="0"/>
              <a:t>Neurolucida</a:t>
            </a:r>
            <a:endParaRPr lang="en-US" dirty="0"/>
          </a:p>
        </p:txBody>
      </p:sp>
      <p:sp>
        <p:nvSpPr>
          <p:cNvPr id="4" name="Dátum helye 3"/>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pic>
        <p:nvPicPr>
          <p:cNvPr id="1028" name="Picture 4" descr="http://www.iwoo.co.kr/DATA/small/476_MBF-neurolucid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01168"/>
            <a:ext cx="3810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3" name="Téglalap 2"/>
          <p:cNvSpPr/>
          <p:nvPr/>
        </p:nvSpPr>
        <p:spPr>
          <a:xfrm>
            <a:off x="4161114" y="2765246"/>
            <a:ext cx="4572000" cy="1815882"/>
          </a:xfrm>
          <a:prstGeom prst="rect">
            <a:avLst/>
          </a:prstGeom>
        </p:spPr>
        <p:txBody>
          <a:bodyPr>
            <a:spAutoFit/>
          </a:bodyPr>
          <a:lstStyle/>
          <a:p>
            <a:pPr algn="ctr"/>
            <a:r>
              <a:rPr lang="hu-HU" sz="3200" dirty="0" smtClean="0"/>
              <a:t>Rekonstrukció</a:t>
            </a:r>
          </a:p>
          <a:p>
            <a:pPr algn="ctr"/>
            <a:r>
              <a:rPr lang="hu-HU" sz="3200" dirty="0"/>
              <a:t>T</a:t>
            </a:r>
            <a:r>
              <a:rPr lang="hu-HU" sz="3200" dirty="0" smtClean="0"/>
              <a:t>érképezés</a:t>
            </a:r>
          </a:p>
          <a:p>
            <a:pPr algn="ctr"/>
            <a:r>
              <a:rPr lang="hu-HU" sz="3200" dirty="0"/>
              <a:t>A</a:t>
            </a:r>
            <a:r>
              <a:rPr lang="hu-HU" sz="3200" smtClean="0"/>
              <a:t>nalízis</a:t>
            </a:r>
            <a:endParaRPr lang="hu-HU" sz="3200" dirty="0" smtClean="0"/>
          </a:p>
          <a:p>
            <a:pPr algn="ctr"/>
            <a:r>
              <a:rPr lang="hu-HU" sz="1600" dirty="0" smtClean="0"/>
              <a:t>pl. </a:t>
            </a:r>
            <a:r>
              <a:rPr lang="hu-HU" sz="1600" dirty="0" smtClean="0">
                <a:hlinkClick r:id="rId3"/>
              </a:rPr>
              <a:t>http</a:t>
            </a:r>
            <a:r>
              <a:rPr lang="hu-HU" sz="1600" dirty="0">
                <a:hlinkClick r:id="rId3"/>
              </a:rPr>
              <a:t>://www.mbfbioscience.com/neurolucida360</a:t>
            </a:r>
            <a:r>
              <a:rPr lang="hu-HU" sz="1600" dirty="0"/>
              <a:t> </a:t>
            </a:r>
          </a:p>
        </p:txBody>
      </p:sp>
      <p:sp>
        <p:nvSpPr>
          <p:cNvPr id="6" name="Téglalap 5"/>
          <p:cNvSpPr/>
          <p:nvPr/>
        </p:nvSpPr>
        <p:spPr>
          <a:xfrm>
            <a:off x="323528" y="5085184"/>
            <a:ext cx="4438779" cy="369332"/>
          </a:xfrm>
          <a:prstGeom prst="rect">
            <a:avLst/>
          </a:prstGeom>
        </p:spPr>
        <p:txBody>
          <a:bodyPr wrap="none">
            <a:spAutoFit/>
          </a:bodyPr>
          <a:lstStyle/>
          <a:p>
            <a:r>
              <a:rPr lang="en-US" dirty="0">
                <a:hlinkClick r:id="rId4"/>
              </a:rPr>
              <a:t>http://</a:t>
            </a:r>
            <a:r>
              <a:rPr lang="en-US" dirty="0" smtClean="0">
                <a:hlinkClick r:id="rId4"/>
              </a:rPr>
              <a:t>www.mbfbioscience.com/neurolucida</a:t>
            </a:r>
            <a:r>
              <a:rPr lang="hu-HU" dirty="0" smtClean="0"/>
              <a:t> </a:t>
            </a:r>
            <a:endParaRPr lang="en-US" dirty="0"/>
          </a:p>
        </p:txBody>
      </p:sp>
      <p:sp>
        <p:nvSpPr>
          <p:cNvPr id="7" name="Dia számának helye 6"/>
          <p:cNvSpPr>
            <a:spLocks noGrp="1"/>
          </p:cNvSpPr>
          <p:nvPr>
            <p:ph type="sldNum" sz="quarter" idx="12"/>
          </p:nvPr>
        </p:nvSpPr>
        <p:spPr/>
        <p:txBody>
          <a:bodyPr/>
          <a:lstStyle/>
          <a:p>
            <a:fld id="{F0550AC1-89F3-4471-BA7F-C5D6614C4F5F}" type="slidenum">
              <a:rPr lang="en-US" smtClean="0"/>
              <a:t>6</a:t>
            </a:fld>
            <a:endParaRPr lang="en-US"/>
          </a:p>
        </p:txBody>
      </p:sp>
    </p:spTree>
    <p:extLst>
      <p:ext uri="{BB962C8B-B14F-4D97-AF65-F5344CB8AC3E}">
        <p14:creationId xmlns:p14="http://schemas.microsoft.com/office/powerpoint/2010/main" val="1109126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fontScale="90000"/>
          </a:bodyPr>
          <a:lstStyle/>
          <a:p>
            <a:r>
              <a:rPr lang="hu-HU" dirty="0" smtClean="0"/>
              <a:t>Kvantitatív </a:t>
            </a:r>
            <a:r>
              <a:rPr lang="hu-HU" dirty="0" err="1" smtClean="0"/>
              <a:t>elekrtonmikroszkópia</a:t>
            </a:r>
            <a:r>
              <a:rPr lang="hu-HU" dirty="0" smtClean="0"/>
              <a:t> </a:t>
            </a:r>
            <a:br>
              <a:rPr lang="hu-HU" dirty="0" smtClean="0"/>
            </a:br>
            <a:r>
              <a:rPr lang="hu-HU" dirty="0" err="1" smtClean="0"/>
              <a:t>Reconstruct</a:t>
            </a:r>
            <a:endParaRPr lang="en-US" dirty="0"/>
          </a:p>
        </p:txBody>
      </p:sp>
      <p:sp>
        <p:nvSpPr>
          <p:cNvPr id="4" name="Dátum helye 3"/>
          <p:cNvSpPr>
            <a:spLocks noGrp="1"/>
          </p:cNvSpPr>
          <p:nvPr>
            <p:ph type="dt" sz="half" idx="10"/>
          </p:nvPr>
        </p:nvSpPr>
        <p:spPr/>
        <p:txBody>
          <a:bodyPr/>
          <a:lstStyle/>
          <a:p>
            <a:r>
              <a:rPr lang="en-US" smtClean="0"/>
              <a:t>11/20/2017</a:t>
            </a:r>
            <a:endParaRPr lang="en-US"/>
          </a:p>
        </p:txBody>
      </p:sp>
      <p:sp>
        <p:nvSpPr>
          <p:cNvPr id="5" name="Élőláb helye 4"/>
          <p:cNvSpPr>
            <a:spLocks noGrp="1"/>
          </p:cNvSpPr>
          <p:nvPr>
            <p:ph type="ftr" sz="quarter" idx="11"/>
          </p:nvPr>
        </p:nvSpPr>
        <p:spPr/>
        <p:txBody>
          <a:bodyPr/>
          <a:lstStyle/>
          <a:p>
            <a:r>
              <a:rPr lang="en-US" smtClean="0"/>
              <a:t>Kvant.Mikroszkóp, SE Anat</a:t>
            </a:r>
            <a:endParaRPr lang="en-US"/>
          </a:p>
        </p:txBody>
      </p:sp>
      <p:sp>
        <p:nvSpPr>
          <p:cNvPr id="6" name="Téglalap 5"/>
          <p:cNvSpPr/>
          <p:nvPr/>
        </p:nvSpPr>
        <p:spPr>
          <a:xfrm>
            <a:off x="539551" y="1916832"/>
            <a:ext cx="8208913" cy="830997"/>
          </a:xfrm>
          <a:prstGeom prst="rect">
            <a:avLst/>
          </a:prstGeom>
        </p:spPr>
        <p:txBody>
          <a:bodyPr wrap="square">
            <a:spAutoFit/>
          </a:bodyPr>
          <a:lstStyle/>
          <a:p>
            <a:r>
              <a:rPr lang="hu-HU" sz="2800" dirty="0" smtClean="0"/>
              <a:t>3D rekonstrukciók készítése sorozatmetszetekből</a:t>
            </a:r>
          </a:p>
          <a:p>
            <a:r>
              <a:rPr lang="en-US" sz="2000" dirty="0">
                <a:hlinkClick r:id="rId2"/>
              </a:rPr>
              <a:t>http://</a:t>
            </a:r>
            <a:r>
              <a:rPr lang="en-US" sz="2000" dirty="0" smtClean="0">
                <a:hlinkClick r:id="rId2"/>
              </a:rPr>
              <a:t>synapses.clm.utexas.edu/tools/reconstruct/reconstruct.stm</a:t>
            </a:r>
            <a:r>
              <a:rPr lang="hu-HU" sz="2000" dirty="0" smtClean="0"/>
              <a:t> </a:t>
            </a:r>
            <a:endParaRPr lang="en-US" sz="2000" dirty="0"/>
          </a:p>
        </p:txBody>
      </p:sp>
      <p:pic>
        <p:nvPicPr>
          <p:cNvPr id="2050" name="Picture 2" descr="http://onlinelibrary.wiley.com/store/10.1111/j.1365-2818.2005.01466.x/asset/image_n/JMI_1466_f1.gif?v=1&amp;t=ih2fspz6&amp;s=dabce5f3894740b63e5276f8d34f0037679f96b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2852936"/>
            <a:ext cx="54864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ynapses.clm.utexas.edu/citation/2012JCNOstroffLedouxFig2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3501008"/>
            <a:ext cx="3223260" cy="2428875"/>
          </a:xfrm>
          <a:prstGeom prst="rect">
            <a:avLst/>
          </a:prstGeom>
          <a:noFill/>
          <a:extLst>
            <a:ext uri="{909E8E84-426E-40DD-AFC4-6F175D3DCCD1}">
              <a14:hiddenFill xmlns:a14="http://schemas.microsoft.com/office/drawing/2010/main">
                <a:solidFill>
                  <a:srgbClr val="FFFFFF"/>
                </a:solidFill>
              </a14:hiddenFill>
            </a:ext>
          </a:extLst>
        </p:spPr>
      </p:pic>
      <p:sp>
        <p:nvSpPr>
          <p:cNvPr id="3" name="Dia számának helye 2"/>
          <p:cNvSpPr>
            <a:spLocks noGrp="1"/>
          </p:cNvSpPr>
          <p:nvPr>
            <p:ph type="sldNum" sz="quarter" idx="12"/>
          </p:nvPr>
        </p:nvSpPr>
        <p:spPr/>
        <p:txBody>
          <a:bodyPr/>
          <a:lstStyle/>
          <a:p>
            <a:fld id="{F0550AC1-89F3-4471-BA7F-C5D6614C4F5F}" type="slidenum">
              <a:rPr lang="en-US" smtClean="0"/>
              <a:t>7</a:t>
            </a:fld>
            <a:endParaRPr lang="en-US"/>
          </a:p>
        </p:txBody>
      </p:sp>
    </p:spTree>
    <p:extLst>
      <p:ext uri="{BB962C8B-B14F-4D97-AF65-F5344CB8AC3E}">
        <p14:creationId xmlns:p14="http://schemas.microsoft.com/office/powerpoint/2010/main" val="4280239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457200" y="53752"/>
            <a:ext cx="8229600" cy="1143000"/>
          </a:xfrm>
        </p:spPr>
        <p:txBody>
          <a:bodyPr>
            <a:normAutofit fontScale="90000"/>
          </a:bodyPr>
          <a:lstStyle/>
          <a:p>
            <a:r>
              <a:rPr lang="hu-HU" dirty="0" smtClean="0"/>
              <a:t>Réteganalízis optikai </a:t>
            </a:r>
            <a:r>
              <a:rPr lang="hu-HU" dirty="0" err="1" smtClean="0"/>
              <a:t>denzitás</a:t>
            </a:r>
            <a:r>
              <a:rPr lang="hu-HU" dirty="0" smtClean="0"/>
              <a:t> méréssel</a:t>
            </a:r>
            <a:br>
              <a:rPr lang="hu-HU" dirty="0" smtClean="0"/>
            </a:br>
            <a:r>
              <a:rPr lang="hu-HU" dirty="0"/>
              <a:t>a</a:t>
            </a:r>
            <a:r>
              <a:rPr lang="hu-HU" dirty="0" smtClean="0"/>
              <a:t>z agykéregben</a:t>
            </a:r>
            <a:endParaRPr lang="en-US" dirty="0"/>
          </a:p>
        </p:txBody>
      </p:sp>
      <p:pic>
        <p:nvPicPr>
          <p:cNvPr id="3076" name="Picture 4" descr="Quantitative localization of TNAP-positive layer in human temporal cortex.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27" y="1268760"/>
            <a:ext cx="4266121" cy="553495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Quantitative analysis of TNAP pattern in human cortical areas. Optical density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0957" y="1305149"/>
            <a:ext cx="3104105" cy="5364211"/>
          </a:xfrm>
          <a:prstGeom prst="rect">
            <a:avLst/>
          </a:prstGeom>
          <a:noFill/>
          <a:extLst>
            <a:ext uri="{909E8E84-426E-40DD-AFC4-6F175D3DCCD1}">
              <a14:hiddenFill xmlns:a14="http://schemas.microsoft.com/office/drawing/2010/main">
                <a:solidFill>
                  <a:srgbClr val="FFFFFF"/>
                </a:solidFill>
              </a14:hiddenFill>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sp>
        <p:nvSpPr>
          <p:cNvPr id="5" name="Dia számának helye 4"/>
          <p:cNvSpPr>
            <a:spLocks noGrp="1"/>
          </p:cNvSpPr>
          <p:nvPr>
            <p:ph type="sldNum" sz="quarter" idx="12"/>
          </p:nvPr>
        </p:nvSpPr>
        <p:spPr/>
        <p:txBody>
          <a:bodyPr/>
          <a:lstStyle/>
          <a:p>
            <a:fld id="{F0550AC1-89F3-4471-BA7F-C5D6614C4F5F}" type="slidenum">
              <a:rPr lang="en-US" smtClean="0"/>
              <a:t>8</a:t>
            </a:fld>
            <a:endParaRPr lang="en-US"/>
          </a:p>
        </p:txBody>
      </p:sp>
    </p:spTree>
    <p:extLst>
      <p:ext uri="{BB962C8B-B14F-4D97-AF65-F5344CB8AC3E}">
        <p14:creationId xmlns:p14="http://schemas.microsoft.com/office/powerpoint/2010/main" val="80708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a:t>
            </a:r>
            <a:r>
              <a:rPr lang="hu-HU" dirty="0" smtClean="0"/>
              <a:t> retinában</a:t>
            </a:r>
            <a:endParaRPr lang="en-US" dirty="0"/>
          </a:p>
        </p:txBody>
      </p:sp>
      <p:pic>
        <p:nvPicPr>
          <p:cNvPr id="1026" name="Picture 2" descr="http://static-content.springer.com/image/art%3A10.1007%2Fs00441-014-2047-x/MediaObjects/441_2014_2047_Fig2_HTM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012658"/>
            <a:ext cx="4640580" cy="3566160"/>
          </a:xfrm>
          <a:prstGeom prst="rect">
            <a:avLst/>
          </a:prstGeom>
          <a:noFill/>
          <a:extLst>
            <a:ext uri="{909E8E84-426E-40DD-AFC4-6F175D3DCCD1}">
              <a14:hiddenFill xmlns:a14="http://schemas.microsoft.com/office/drawing/2010/main">
                <a:solidFill>
                  <a:srgbClr val="FFFFFF"/>
                </a:solidFill>
              </a14:hiddenFill>
            </a:ext>
          </a:extLst>
        </p:spPr>
      </p:pic>
      <p:sp>
        <p:nvSpPr>
          <p:cNvPr id="3" name="Dátum helye 2"/>
          <p:cNvSpPr>
            <a:spLocks noGrp="1"/>
          </p:cNvSpPr>
          <p:nvPr>
            <p:ph type="dt" sz="half" idx="10"/>
          </p:nvPr>
        </p:nvSpPr>
        <p:spPr/>
        <p:txBody>
          <a:bodyPr/>
          <a:lstStyle/>
          <a:p>
            <a:r>
              <a:rPr lang="en-US" smtClean="0"/>
              <a:t>11/20/2017</a:t>
            </a:r>
            <a:endParaRPr lang="en-US"/>
          </a:p>
        </p:txBody>
      </p:sp>
      <p:sp>
        <p:nvSpPr>
          <p:cNvPr id="4" name="Élőláb helye 3"/>
          <p:cNvSpPr>
            <a:spLocks noGrp="1"/>
          </p:cNvSpPr>
          <p:nvPr>
            <p:ph type="ftr" sz="quarter" idx="11"/>
          </p:nvPr>
        </p:nvSpPr>
        <p:spPr/>
        <p:txBody>
          <a:bodyPr/>
          <a:lstStyle/>
          <a:p>
            <a:r>
              <a:rPr lang="en-US" smtClean="0"/>
              <a:t>Kvant.Mikroszkóp, SE Anat</a:t>
            </a:r>
            <a:endParaRPr lang="en-US"/>
          </a:p>
        </p:txBody>
      </p:sp>
      <p:pic>
        <p:nvPicPr>
          <p:cNvPr id="6" name="Picture 2" descr="http://static-content.springer.com/image/art%3A10.1007%2Fs00441-014-2047-x/MediaObjects/441_2014_2047_Fig3_HTM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628800"/>
            <a:ext cx="3771900" cy="4333875"/>
          </a:xfrm>
          <a:prstGeom prst="rect">
            <a:avLst/>
          </a:prstGeom>
          <a:noFill/>
          <a:extLst>
            <a:ext uri="{909E8E84-426E-40DD-AFC4-6F175D3DCCD1}">
              <a14:hiddenFill xmlns:a14="http://schemas.microsoft.com/office/drawing/2010/main">
                <a:solidFill>
                  <a:srgbClr val="FFFFFF"/>
                </a:solidFill>
              </a14:hiddenFill>
            </a:ext>
          </a:extLst>
        </p:spPr>
      </p:pic>
      <p:sp>
        <p:nvSpPr>
          <p:cNvPr id="5" name="Dia számának helye 4"/>
          <p:cNvSpPr>
            <a:spLocks noGrp="1"/>
          </p:cNvSpPr>
          <p:nvPr>
            <p:ph type="sldNum" sz="quarter" idx="12"/>
          </p:nvPr>
        </p:nvSpPr>
        <p:spPr/>
        <p:txBody>
          <a:bodyPr/>
          <a:lstStyle/>
          <a:p>
            <a:fld id="{F0550AC1-89F3-4471-BA7F-C5D6614C4F5F}" type="slidenum">
              <a:rPr lang="en-US" smtClean="0"/>
              <a:t>9</a:t>
            </a:fld>
            <a:endParaRPr lang="en-US"/>
          </a:p>
        </p:txBody>
      </p:sp>
    </p:spTree>
    <p:extLst>
      <p:ext uri="{BB962C8B-B14F-4D97-AF65-F5344CB8AC3E}">
        <p14:creationId xmlns:p14="http://schemas.microsoft.com/office/powerpoint/2010/main" val="33365983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1013</TotalTime>
  <Words>863</Words>
  <Application>Microsoft Office PowerPoint</Application>
  <PresentationFormat>Diavetítés a képernyőre (4:3 oldalarány)</PresentationFormat>
  <Paragraphs>205</Paragraphs>
  <Slides>27</Slides>
  <Notes>14</Notes>
  <HiddenSlides>0</HiddenSlides>
  <MMClips>0</MMClips>
  <ScaleCrop>false</ScaleCrop>
  <HeadingPairs>
    <vt:vector size="6" baseType="variant">
      <vt:variant>
        <vt:lpstr>Használt betűtípusok</vt:lpstr>
      </vt:variant>
      <vt:variant>
        <vt:i4>2</vt:i4>
      </vt:variant>
      <vt:variant>
        <vt:lpstr>Téma</vt:lpstr>
      </vt:variant>
      <vt:variant>
        <vt:i4>1</vt:i4>
      </vt:variant>
      <vt:variant>
        <vt:lpstr>Diacímek</vt:lpstr>
      </vt:variant>
      <vt:variant>
        <vt:i4>27</vt:i4>
      </vt:variant>
    </vt:vector>
  </HeadingPairs>
  <TitlesOfParts>
    <vt:vector size="30" baseType="lpstr">
      <vt:lpstr>Arial</vt:lpstr>
      <vt:lpstr>Calibri</vt:lpstr>
      <vt:lpstr>Office-téma</vt:lpstr>
      <vt:lpstr>Fény- és elektronmikroszkópos kvantitatív vizsgálatok, morfometria</vt:lpstr>
      <vt:lpstr>Morfometria</vt:lpstr>
      <vt:lpstr>Mérés előtt</vt:lpstr>
      <vt:lpstr>Kvantitatív (digitális) mikroszkópia eszközei ImageJ, FIJI</vt:lpstr>
      <vt:lpstr>ImageJ </vt:lpstr>
      <vt:lpstr>Térinformatikai eszközök Neurolucida</vt:lpstr>
      <vt:lpstr>Kvantitatív elekrtonmikroszkópia  Reconstruct</vt:lpstr>
      <vt:lpstr>Réteganalízis optikai denzitás méréssel az agykéregben</vt:lpstr>
      <vt:lpstr>a retinában</vt:lpstr>
      <vt:lpstr>Konnektivitás vizsgálat Neurolucidával</vt:lpstr>
      <vt:lpstr>Sűrűség eloszlás  Voronoj cellák, kernel denzitás</vt:lpstr>
      <vt:lpstr>Agykérgi összeköttetések elemzése</vt:lpstr>
      <vt:lpstr>Agykérgi összeköttetések elemzése</vt:lpstr>
      <vt:lpstr>Agykérgi összeköttetések elemzése</vt:lpstr>
      <vt:lpstr>Profilok mérete és abundanciája</vt:lpstr>
      <vt:lpstr>Szinapszisok: morfometria, rekonstrukció</vt:lpstr>
      <vt:lpstr>2D méret </vt:lpstr>
      <vt:lpstr>3D rekonstrukció</vt:lpstr>
      <vt:lpstr>PowerPoint bemutató</vt:lpstr>
      <vt:lpstr>PowerPoint bemutató</vt:lpstr>
      <vt:lpstr>PowerPoint bemutató</vt:lpstr>
      <vt:lpstr>Röntgensugár mikrotomográfia</vt:lpstr>
      <vt:lpstr>PowerPoint bemutató</vt:lpstr>
      <vt:lpstr>Mintaelőkészítés</vt:lpstr>
      <vt:lpstr>Dendrtittüske azonosítás</vt:lpstr>
      <vt:lpstr>Mikro-érhálózat rekonstrukciója</vt:lpstr>
      <vt:lpstr>Kvantitatív tulajdonságai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negyessy</dc:creator>
  <cp:lastModifiedBy>H.-Minkó Krisztina</cp:lastModifiedBy>
  <cp:revision>130</cp:revision>
  <dcterms:created xsi:type="dcterms:W3CDTF">2015-11-16T09:50:31Z</dcterms:created>
  <dcterms:modified xsi:type="dcterms:W3CDTF">2017-12-12T13:46:12Z</dcterms:modified>
</cp:coreProperties>
</file>