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2" r:id="rId2"/>
    <p:sldId id="367" r:id="rId3"/>
    <p:sldId id="384" r:id="rId4"/>
    <p:sldId id="440" r:id="rId5"/>
    <p:sldId id="386" r:id="rId6"/>
    <p:sldId id="387" r:id="rId7"/>
    <p:sldId id="388" r:id="rId8"/>
    <p:sldId id="389" r:id="rId9"/>
    <p:sldId id="392" r:id="rId10"/>
    <p:sldId id="391" r:id="rId11"/>
    <p:sldId id="397" r:id="rId12"/>
    <p:sldId id="441" r:id="rId13"/>
    <p:sldId id="393" r:id="rId14"/>
    <p:sldId id="396" r:id="rId15"/>
    <p:sldId id="399" r:id="rId16"/>
    <p:sldId id="395" r:id="rId17"/>
    <p:sldId id="442" r:id="rId18"/>
    <p:sldId id="409" r:id="rId19"/>
    <p:sldId id="411" r:id="rId20"/>
    <p:sldId id="412" r:id="rId21"/>
    <p:sldId id="414" r:id="rId22"/>
    <p:sldId id="371" r:id="rId23"/>
    <p:sldId id="410" r:id="rId24"/>
    <p:sldId id="423" r:id="rId25"/>
    <p:sldId id="424" r:id="rId26"/>
    <p:sldId id="421" r:id="rId27"/>
    <p:sldId id="373" r:id="rId28"/>
    <p:sldId id="427" r:id="rId29"/>
    <p:sldId id="374" r:id="rId30"/>
    <p:sldId id="428" r:id="rId31"/>
    <p:sldId id="415" r:id="rId32"/>
    <p:sldId id="429" r:id="rId33"/>
    <p:sldId id="443" r:id="rId34"/>
    <p:sldId id="372" r:id="rId35"/>
    <p:sldId id="436" r:id="rId36"/>
    <p:sldId id="434" r:id="rId37"/>
    <p:sldId id="439" r:id="rId38"/>
    <p:sldId id="377" r:id="rId39"/>
    <p:sldId id="433" r:id="rId40"/>
    <p:sldId id="430" r:id="rId41"/>
    <p:sldId id="432" r:id="rId42"/>
    <p:sldId id="405" r:id="rId43"/>
    <p:sldId id="378" r:id="rId44"/>
    <p:sldId id="379" r:id="rId45"/>
    <p:sldId id="381" r:id="rId46"/>
    <p:sldId id="401" r:id="rId47"/>
    <p:sldId id="437" r:id="rId48"/>
  </p:sldIdLst>
  <p:sldSz cx="9144000" cy="6858000" type="screen4x3"/>
  <p:notesSz cx="6858000" cy="9723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70000"/>
    <a:srgbClr val="CC0000"/>
    <a:srgbClr val="FF5050"/>
    <a:srgbClr val="800000"/>
    <a:srgbClr val="FF0000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anose="02020603050405020304" pitchFamily="18" charset="0"/>
              </a:defRPr>
            </a:lvl1pPr>
          </a:lstStyle>
          <a:p>
            <a:fld id="{7A8B8689-F99E-463E-A414-CC5D6821D3C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868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74C7-74A1-4467-B2BF-8256B4CEB1CD}" type="datetimeFigureOut">
              <a:rPr lang="hu-HU" smtClean="0"/>
              <a:t>2017.10.08.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216025"/>
            <a:ext cx="4375150" cy="3281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679950"/>
            <a:ext cx="5486400" cy="3827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A9759-C23A-4292-ADF9-DF44A3D77E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4C6D5-10E1-4B0F-92DF-C4E4188275E3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2780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6A896-2DD6-466C-B9B1-C4577BC62EC1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74919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7473-ED81-48F1-B7F5-818B680CE7DE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68000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80BC1-C252-41D5-B094-1ED7494B1B97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423264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0FAF8-D785-4AA5-B06D-616079E6BEE6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45929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4F4C-8010-40D3-B149-278311E4EBC3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82699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36545-BE9A-410D-A649-2C6971041351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37237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A94A-8195-4DF3-B605-C0D11A379D44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89572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987E-92DF-4D16-93F3-3AE26F2166F1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4857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007CF-1B33-491E-BF51-38F84B0510E7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310194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45EF-95FA-4110-B1C5-5AE2A3200710}" type="slidenum">
              <a:rPr lang="en-GB" altLang="hu-HU"/>
              <a:pPr/>
              <a:t>‹#›</a:t>
            </a:fld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145117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Master text styles</a:t>
            </a:r>
          </a:p>
          <a:p>
            <a:pPr lvl="1"/>
            <a:r>
              <a:rPr lang="en-GB" altLang="hu-HU" smtClean="0"/>
              <a:t>Second level</a:t>
            </a:r>
          </a:p>
          <a:p>
            <a:pPr lvl="2"/>
            <a:r>
              <a:rPr lang="en-GB" altLang="hu-HU" smtClean="0"/>
              <a:t>Third level</a:t>
            </a:r>
          </a:p>
          <a:p>
            <a:pPr lvl="3"/>
            <a:r>
              <a:rPr lang="en-GB" altLang="hu-HU" smtClean="0"/>
              <a:t>Fourth level</a:t>
            </a:r>
          </a:p>
          <a:p>
            <a:pPr lvl="4"/>
            <a:r>
              <a:rPr lang="en-GB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endParaRPr lang="en-GB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endParaRPr lang="en-GB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fld id="{EFCD3D02-68FD-41E4-9CDB-1BF4377AE581}" type="slidenum">
              <a:rPr lang="en-GB" altLang="hu-HU"/>
              <a:pPr/>
              <a:t>‹#›</a:t>
            </a:fld>
            <a:endParaRPr lang="en-GB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assasoit-bio.net/courses/201/201_content/topicdir/skeletal/skeletal_RG/skeletal_RG5/files/BIGfigure_06_17_labeled.jpg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enesdev.cshlp.org/content/16/12/1446/F1.large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assasoit-bio.net/courses/201/201_content/topicdir/skeletal/skeletal_RG/skeletal_RG5/files/BIGim_silverthorn23-19.jpg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assasoit-bio.net/courses/201/201_content/topicdir/skeletal/skeletal_RG/skeletal_RG5/files/BIGfigure_06_17_labeled.jpg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assasoit-bio.net/courses/201/201_content/topicdir/skeletal/skeletal_RG/skeletal_RG5/files/BIGim_silverthorn23-19.jpg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esenchymal_Stem_Cel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en.wikipedia.org/wiki/File:Bony_nidus_2.jpg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5505" y="1204632"/>
            <a:ext cx="893781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800" dirty="0" err="1" smtClean="0"/>
              <a:t>Ossification</a:t>
            </a:r>
            <a:r>
              <a:rPr lang="hu-HU" sz="4800" dirty="0"/>
              <a:t>, </a:t>
            </a:r>
            <a:r>
              <a:rPr lang="hu-HU" sz="4800" dirty="0" err="1"/>
              <a:t>bone</a:t>
            </a:r>
            <a:r>
              <a:rPr lang="hu-HU" sz="4800" dirty="0"/>
              <a:t> </a:t>
            </a:r>
            <a:r>
              <a:rPr lang="hu-HU" sz="4800" dirty="0" err="1"/>
              <a:t>remodelling</a:t>
            </a:r>
            <a:endParaRPr lang="hu-HU" altLang="hu-HU" dirty="0"/>
          </a:p>
          <a:p>
            <a:pPr algn="ctr"/>
            <a:endParaRPr lang="hu-HU" altLang="hu-HU" dirty="0"/>
          </a:p>
          <a:p>
            <a:pPr algn="ctr"/>
            <a:endParaRPr lang="hu-HU" altLang="hu-HU" dirty="0">
              <a:effectLst/>
            </a:endParaRPr>
          </a:p>
          <a:p>
            <a:pPr algn="ctr"/>
            <a:r>
              <a:rPr lang="hu-HU" altLang="hu-HU" dirty="0">
                <a:effectLst/>
              </a:rPr>
              <a:t>Semmelweis University, </a:t>
            </a:r>
            <a:r>
              <a:rPr lang="hu-HU" altLang="hu-HU" dirty="0" err="1">
                <a:effectLst/>
              </a:rPr>
              <a:t>Faculty</a:t>
            </a:r>
            <a:r>
              <a:rPr lang="hu-HU" altLang="hu-HU" dirty="0">
                <a:effectLst/>
              </a:rPr>
              <a:t> of </a:t>
            </a:r>
            <a:r>
              <a:rPr lang="hu-HU" altLang="hu-HU" dirty="0" err="1">
                <a:effectLst/>
              </a:rPr>
              <a:t>Medicine</a:t>
            </a:r>
            <a:endParaRPr lang="hu-HU" altLang="hu-HU" dirty="0">
              <a:effectLst/>
            </a:endParaRPr>
          </a:p>
          <a:p>
            <a:pPr algn="ctr"/>
            <a:r>
              <a:rPr lang="hu-HU" altLang="hu-HU" dirty="0" smtClean="0">
                <a:effectLst/>
              </a:rPr>
              <a:t>1st </a:t>
            </a:r>
            <a:r>
              <a:rPr lang="hu-HU" altLang="hu-HU" dirty="0" err="1">
                <a:effectLst/>
              </a:rPr>
              <a:t>year</a:t>
            </a:r>
            <a:r>
              <a:rPr lang="hu-HU" altLang="hu-HU" dirty="0">
                <a:effectLst/>
              </a:rPr>
              <a:t>, </a:t>
            </a:r>
            <a:r>
              <a:rPr lang="hu-HU" altLang="hu-HU" dirty="0" err="1">
                <a:effectLst/>
              </a:rPr>
              <a:t>1st</a:t>
            </a:r>
            <a:r>
              <a:rPr lang="hu-HU" altLang="hu-HU" dirty="0">
                <a:effectLst/>
              </a:rPr>
              <a:t> </a:t>
            </a:r>
            <a:r>
              <a:rPr lang="hu-HU" altLang="hu-HU" dirty="0" err="1">
                <a:effectLst/>
              </a:rPr>
              <a:t>semester</a:t>
            </a:r>
            <a:endParaRPr lang="hu-HU" altLang="hu-HU" dirty="0">
              <a:effectLst/>
            </a:endParaRPr>
          </a:p>
          <a:p>
            <a:pPr algn="ctr"/>
            <a:endParaRPr lang="hu-HU" altLang="hu-HU" dirty="0">
              <a:effectLst/>
            </a:endParaRPr>
          </a:p>
          <a:p>
            <a:pPr algn="ctr"/>
            <a:r>
              <a:rPr lang="hu-HU" altLang="hu-HU" dirty="0" err="1">
                <a:effectLst/>
              </a:rPr>
              <a:t>Department</a:t>
            </a:r>
            <a:r>
              <a:rPr lang="hu-HU" altLang="hu-HU" dirty="0">
                <a:effectLst/>
              </a:rPr>
              <a:t> of </a:t>
            </a:r>
            <a:r>
              <a:rPr lang="hu-HU" altLang="hu-HU" dirty="0" err="1" smtClean="0">
                <a:effectLst/>
              </a:rPr>
              <a:t>Anatomy</a:t>
            </a:r>
            <a:r>
              <a:rPr lang="hu-HU" altLang="hu-HU" dirty="0" smtClean="0">
                <a:effectLst/>
              </a:rPr>
              <a:t>, </a:t>
            </a:r>
            <a:r>
              <a:rPr lang="hu-HU" altLang="hu-HU" dirty="0" err="1" smtClean="0">
                <a:effectLst/>
              </a:rPr>
              <a:t>Histology</a:t>
            </a:r>
            <a:r>
              <a:rPr lang="hu-HU" altLang="hu-HU" dirty="0" smtClean="0">
                <a:effectLst/>
              </a:rPr>
              <a:t> and </a:t>
            </a:r>
            <a:r>
              <a:rPr lang="hu-HU" altLang="hu-HU" dirty="0" err="1" smtClean="0">
                <a:effectLst/>
              </a:rPr>
              <a:t>Embryology</a:t>
            </a:r>
            <a:endParaRPr lang="hu-HU" altLang="hu-HU" dirty="0">
              <a:effectLst/>
            </a:endParaRPr>
          </a:p>
          <a:p>
            <a:pPr algn="ctr"/>
            <a:endParaRPr lang="hu-HU" altLang="hu-HU" dirty="0">
              <a:effectLst/>
            </a:endParaRPr>
          </a:p>
          <a:p>
            <a:pPr algn="ctr"/>
            <a:r>
              <a:rPr lang="hu-HU" altLang="hu-HU" dirty="0">
                <a:effectLst/>
              </a:rPr>
              <a:t>Katalin Kocsis</a:t>
            </a:r>
          </a:p>
          <a:p>
            <a:pPr algn="ctr"/>
            <a:r>
              <a:rPr lang="hu-HU" altLang="hu-HU" dirty="0" smtClean="0">
                <a:effectLst/>
              </a:rPr>
              <a:t>09/10/2017</a:t>
            </a:r>
            <a:endParaRPr lang="hu-HU" altLang="hu-H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5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0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OSTEOBLASTS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624443"/>
              </p:ext>
            </p:extLst>
          </p:nvPr>
        </p:nvGraphicFramePr>
        <p:xfrm>
          <a:off x="218328" y="0"/>
          <a:ext cx="8821738" cy="681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3047232" imgH="2584490" progId="Photoshop.Image.7">
                  <p:embed/>
                </p:oleObj>
              </mc:Choice>
              <mc:Fallback>
                <p:oleObj name="Image" r:id="rId3" imgW="3047232" imgH="258449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267" t="17299"/>
                      <a:stretch>
                        <a:fillRect/>
                      </a:stretch>
                    </p:blipFill>
                    <p:spPr bwMode="auto">
                      <a:xfrm>
                        <a:off x="218328" y="0"/>
                        <a:ext cx="8821738" cy="681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268071" y="5065059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osteoblasts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904439" y="206364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osteocytes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04330" y="482526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osteoid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32083" y="2484566"/>
            <a:ext cx="225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bone</a:t>
            </a:r>
            <a:r>
              <a:rPr lang="hu-HU" dirty="0" smtClean="0"/>
              <a:t> </a:t>
            </a:r>
            <a:r>
              <a:rPr lang="hu-HU" dirty="0" err="1" smtClean="0"/>
              <a:t>marrow</a:t>
            </a:r>
            <a:r>
              <a:rPr lang="hu-HU" dirty="0" smtClean="0"/>
              <a:t> </a:t>
            </a:r>
            <a:r>
              <a:rPr lang="hu-HU" dirty="0" err="1" smtClean="0"/>
              <a:t>cavity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4" idx="2"/>
          </p:cNvCxnSpPr>
          <p:nvPr/>
        </p:nvCxnSpPr>
        <p:spPr bwMode="auto">
          <a:xfrm>
            <a:off x="6827128" y="2525310"/>
            <a:ext cx="237060" cy="7758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gyenes összekötő nyíllal 10"/>
          <p:cNvCxnSpPr>
            <a:stCxn id="4" idx="2"/>
          </p:cNvCxnSpPr>
          <p:nvPr/>
        </p:nvCxnSpPr>
        <p:spPr bwMode="auto">
          <a:xfrm flipH="1">
            <a:off x="6216183" y="2525310"/>
            <a:ext cx="610945" cy="11152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gyenes összekötő nyíllal 14"/>
          <p:cNvCxnSpPr/>
          <p:nvPr/>
        </p:nvCxnSpPr>
        <p:spPr bwMode="auto">
          <a:xfrm flipV="1">
            <a:off x="6216183" y="4032674"/>
            <a:ext cx="336543" cy="9068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Egyenes összekötő nyíllal 16"/>
          <p:cNvCxnSpPr>
            <a:stCxn id="3" idx="0"/>
          </p:cNvCxnSpPr>
          <p:nvPr/>
        </p:nvCxnSpPr>
        <p:spPr bwMode="auto">
          <a:xfrm flipV="1">
            <a:off x="3244461" y="3928355"/>
            <a:ext cx="1553007" cy="1136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gyenes összekötő nyíllal 17"/>
          <p:cNvCxnSpPr>
            <a:stCxn id="3" idx="0"/>
          </p:cNvCxnSpPr>
          <p:nvPr/>
        </p:nvCxnSpPr>
        <p:spPr bwMode="auto">
          <a:xfrm flipH="1" flipV="1">
            <a:off x="2584530" y="4084515"/>
            <a:ext cx="659931" cy="980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66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69325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AutoShape 5" descr="Z"/>
          <p:cNvSpPr>
            <a:spLocks noChangeAspect="1" noChangeArrowheads="1"/>
          </p:cNvSpPr>
          <p:nvPr/>
        </p:nvSpPr>
        <p:spPr bwMode="auto">
          <a:xfrm>
            <a:off x="3652838" y="2833688"/>
            <a:ext cx="18383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75" name="AutoShape 7" descr="Z"/>
          <p:cNvSpPr>
            <a:spLocks noChangeAspect="1" noChangeArrowheads="1"/>
          </p:cNvSpPr>
          <p:nvPr/>
        </p:nvSpPr>
        <p:spPr bwMode="auto">
          <a:xfrm>
            <a:off x="3652838" y="2833688"/>
            <a:ext cx="18383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83977" name="Picture 9" descr="CTL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CTL40%20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2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92430" y="2895600"/>
            <a:ext cx="8229600" cy="83661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Endochondral</a:t>
            </a:r>
            <a:r>
              <a:rPr lang="hu-HU" b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enchondral</a:t>
            </a:r>
            <a:r>
              <a:rPr lang="hu-HU" b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intrachondral</a:t>
            </a:r>
            <a:r>
              <a:rPr lang="hu-HU" b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endParaRPr lang="hu-HU" b="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 dirty="0"/>
              <a:t>Steps of </a:t>
            </a:r>
            <a:r>
              <a:rPr lang="hu-HU" altLang="hu-HU" sz="4000" dirty="0" err="1" smtClean="0"/>
              <a:t>endo</a:t>
            </a:r>
            <a:r>
              <a:rPr lang="en-US" altLang="hu-HU" sz="4000" dirty="0" smtClean="0"/>
              <a:t>chondral </a:t>
            </a:r>
            <a:r>
              <a:rPr lang="en-US" altLang="hu-HU" sz="4000" dirty="0"/>
              <a:t>ossification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hu-HU" sz="2400"/>
              <a:t>Hyaline cartilage models are formed</a:t>
            </a:r>
          </a:p>
          <a:p>
            <a:pPr>
              <a:lnSpc>
                <a:spcPct val="90000"/>
              </a:lnSpc>
            </a:pPr>
            <a:r>
              <a:rPr lang="en-US" altLang="hu-HU" sz="2400"/>
              <a:t>Bone collar forms around the hyaline cartilage model</a:t>
            </a:r>
          </a:p>
          <a:p>
            <a:pPr>
              <a:lnSpc>
                <a:spcPct val="90000"/>
              </a:lnSpc>
            </a:pPr>
            <a:r>
              <a:rPr lang="en-US" altLang="hu-HU" sz="2400"/>
              <a:t>Cartilage in the center of diaphysis calcifies and then cavities develop</a:t>
            </a:r>
          </a:p>
          <a:p>
            <a:pPr>
              <a:lnSpc>
                <a:spcPct val="90000"/>
              </a:lnSpc>
            </a:pPr>
            <a:r>
              <a:rPr lang="en-US" altLang="hu-HU" sz="2400"/>
              <a:t>Periost</a:t>
            </a:r>
            <a:r>
              <a:rPr lang="hu-HU" altLang="hu-HU" sz="2400"/>
              <a:t>e</a:t>
            </a:r>
            <a:r>
              <a:rPr lang="en-US" altLang="hu-HU" sz="2400"/>
              <a:t>al bud invades the internal cavities, spongy bone begin to form</a:t>
            </a:r>
          </a:p>
          <a:p>
            <a:pPr>
              <a:lnSpc>
                <a:spcPct val="90000"/>
              </a:lnSpc>
            </a:pPr>
            <a:r>
              <a:rPr lang="en-US" altLang="hu-HU" sz="2400"/>
              <a:t>Diaphysis elongates, medullary cavity forms as ossification continues. Secondary ossification centers appear at the epiphyses</a:t>
            </a:r>
          </a:p>
          <a:p>
            <a:pPr>
              <a:lnSpc>
                <a:spcPct val="90000"/>
              </a:lnSpc>
            </a:pPr>
            <a:r>
              <a:rPr lang="en-US" altLang="hu-HU" sz="2400"/>
              <a:t>Epiphyses ossify. When completed hyaline cartilage remains only in the epiphyseal plates and articulating surfaces</a:t>
            </a:r>
          </a:p>
          <a:p>
            <a:pPr>
              <a:lnSpc>
                <a:spcPct val="90000"/>
              </a:lnSpc>
            </a:pPr>
            <a:endParaRPr lang="en-US" altLang="hu-HU" sz="2400"/>
          </a:p>
        </p:txBody>
      </p:sp>
    </p:spTree>
    <p:extLst>
      <p:ext uri="{BB962C8B-B14F-4D97-AF65-F5344CB8AC3E}">
        <p14:creationId xmlns:p14="http://schemas.microsoft.com/office/powerpoint/2010/main" val="41966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41824" y="6006354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cartilage</a:t>
            </a:r>
            <a:r>
              <a:rPr lang="hu-HU" dirty="0" smtClean="0"/>
              <a:t> </a:t>
            </a:r>
            <a:r>
              <a:rPr lang="hu-HU" dirty="0" err="1" smtClean="0"/>
              <a:t>differentiation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93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0350" y="792537"/>
            <a:ext cx="8551956" cy="6065463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hu-H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angiogenic</a:t>
            </a:r>
            <a:r>
              <a:rPr lang="hu-H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r>
              <a:rPr lang="hu-H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24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Krompecher</a:t>
            </a:r>
            <a:r>
              <a:rPr lang="hu-HU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synthesized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hu-HU" sz="2400" i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novo</a:t>
            </a:r>
            <a:r>
              <a:rPr lang="hu-HU" sz="2400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osteoblasts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differentiated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mesenchymal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adventitia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vessels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human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1" eaLnBrk="1" hangingPunct="1">
              <a:defRPr/>
            </a:pPr>
            <a:endParaRPr lang="hu-HU" sz="24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hu-H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hu-H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ossifications</a:t>
            </a:r>
            <a:endParaRPr lang="hu-H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replaces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producing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load-bearing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lang="hu-HU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u-HU" sz="24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defRPr/>
            </a:pPr>
            <a:r>
              <a:rPr lang="hu-HU" sz="2000" b="1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sz="2000" b="1" u="sng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ntramembranous</a:t>
            </a:r>
            <a:r>
              <a:rPr lang="hu-HU" sz="2000" b="1" u="sng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u="sng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r>
              <a:rPr lang="hu-HU" sz="20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osteoblasts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differentiate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mesenchymal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preexisting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connective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tissue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flat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bones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skull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clavicle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mandible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periosteal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20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eaLnBrk="1" hangingPunct="1">
              <a:buFont typeface="Wingdings" panose="05000000000000000000" pitchFamily="2" charset="2"/>
              <a:buNone/>
              <a:defRPr/>
            </a:pPr>
            <a:endParaRPr lang="hu-HU" sz="20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defRPr/>
            </a:pPr>
            <a:r>
              <a:rPr lang="hu-HU" sz="2000" b="1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u-HU" sz="2000" b="1" u="sng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ndochondral</a:t>
            </a:r>
            <a:r>
              <a:rPr lang="hu-HU" sz="2000" b="1" u="sng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u="sng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r>
              <a:rPr lang="hu-HU" sz="20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load-bearing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cartilage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replaced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rebuild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bones</a:t>
            </a:r>
            <a:r>
              <a:rPr lang="hu-HU" sz="20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21528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Figure 1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fig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3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Endochondral</a:t>
            </a:r>
            <a:r>
              <a:rPr lang="hu-HU" dirty="0" smtClean="0"/>
              <a:t> </a:t>
            </a:r>
            <a:r>
              <a:rPr lang="hu-HU" dirty="0" err="1" smtClean="0"/>
              <a:t>ossification</a:t>
            </a:r>
            <a:endParaRPr lang="hu-HU" dirty="0" smtClean="0"/>
          </a:p>
        </p:txBody>
      </p:sp>
      <p:pic>
        <p:nvPicPr>
          <p:cNvPr id="12291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9144000" cy="594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508625" y="4868863"/>
            <a:ext cx="358775" cy="5762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0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35" y="0"/>
            <a:ext cx="7772400" cy="1143000"/>
          </a:xfrm>
        </p:spPr>
        <p:txBody>
          <a:bodyPr/>
          <a:lstStyle/>
          <a:p>
            <a:r>
              <a:rPr lang="en-US" altLang="hu-HU" dirty="0"/>
              <a:t>Zones of </a:t>
            </a:r>
            <a:r>
              <a:rPr lang="en-US" altLang="hu-HU" dirty="0" err="1"/>
              <a:t>enchondral</a:t>
            </a:r>
            <a:r>
              <a:rPr lang="en-US" altLang="hu-HU" dirty="0"/>
              <a:t> ossification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990599"/>
            <a:ext cx="7772400" cy="4114800"/>
          </a:xfrm>
        </p:spPr>
        <p:txBody>
          <a:bodyPr/>
          <a:lstStyle/>
          <a:p>
            <a:r>
              <a:rPr lang="hu-HU" altLang="hu-HU" sz="2800" b="1" dirty="0" smtClean="0"/>
              <a:t>1. </a:t>
            </a:r>
            <a:r>
              <a:rPr lang="en-US" altLang="hu-HU" sz="2800" b="1" dirty="0" smtClean="0"/>
              <a:t>Zone </a:t>
            </a:r>
            <a:r>
              <a:rPr lang="en-US" altLang="hu-HU" sz="2800" b="1" dirty="0"/>
              <a:t>of </a:t>
            </a:r>
            <a:r>
              <a:rPr lang="en-US" altLang="hu-HU" sz="2800" b="1" u="sng" dirty="0"/>
              <a:t>reserve</a:t>
            </a:r>
            <a:r>
              <a:rPr lang="en-US" altLang="hu-HU" sz="2800" b="1" dirty="0"/>
              <a:t> </a:t>
            </a:r>
            <a:r>
              <a:rPr lang="en-US" altLang="hu-HU" sz="2800" b="1" dirty="0" smtClean="0"/>
              <a:t>cartilage</a:t>
            </a:r>
            <a:r>
              <a:rPr lang="hu-HU" altLang="hu-HU" sz="2800" b="1" dirty="0" smtClean="0"/>
              <a:t> (resting)</a:t>
            </a:r>
            <a:endParaRPr lang="en-US" altLang="hu-HU" sz="2800" b="1" dirty="0"/>
          </a:p>
          <a:p>
            <a:r>
              <a:rPr lang="hu-HU" altLang="hu-HU" sz="2800" b="1" dirty="0" smtClean="0"/>
              <a:t>2. </a:t>
            </a:r>
            <a:r>
              <a:rPr lang="en-US" altLang="hu-HU" sz="2800" b="1" dirty="0" smtClean="0"/>
              <a:t>Zone </a:t>
            </a:r>
            <a:r>
              <a:rPr lang="en-US" altLang="hu-HU" sz="2800" b="1" dirty="0"/>
              <a:t>of </a:t>
            </a:r>
            <a:r>
              <a:rPr lang="en-US" altLang="hu-HU" sz="2800" b="1" u="sng" dirty="0" smtClean="0"/>
              <a:t>proliferation</a:t>
            </a:r>
            <a:endParaRPr lang="en-US" altLang="hu-HU" sz="2800" b="1" u="sng" dirty="0"/>
          </a:p>
          <a:p>
            <a:r>
              <a:rPr lang="hu-HU" altLang="hu-HU" sz="2800" b="1" dirty="0" smtClean="0"/>
              <a:t>3. (a,b,c) </a:t>
            </a:r>
            <a:r>
              <a:rPr lang="en-US" altLang="hu-HU" sz="2800" b="1" dirty="0" smtClean="0"/>
              <a:t>Zone </a:t>
            </a:r>
            <a:r>
              <a:rPr lang="en-US" altLang="hu-HU" sz="2800" b="1" dirty="0"/>
              <a:t>of </a:t>
            </a:r>
            <a:r>
              <a:rPr lang="en-US" altLang="hu-HU" sz="2800" b="1" dirty="0"/>
              <a:t>chondrocyte </a:t>
            </a:r>
            <a:r>
              <a:rPr lang="hu-HU" altLang="hu-HU" sz="2800" b="1" u="sng" dirty="0" err="1" smtClean="0"/>
              <a:t>maturation</a:t>
            </a:r>
            <a:r>
              <a:rPr lang="hu-HU" altLang="hu-HU" sz="2800" b="1" dirty="0" smtClean="0"/>
              <a:t>, </a:t>
            </a:r>
            <a:r>
              <a:rPr lang="en-US" altLang="hu-HU" sz="2800" b="1" u="sng" dirty="0" smtClean="0"/>
              <a:t>hypertrophy</a:t>
            </a:r>
            <a:r>
              <a:rPr lang="hu-HU" altLang="hu-HU" sz="2800" b="1" dirty="0" smtClean="0"/>
              <a:t>,</a:t>
            </a:r>
            <a:r>
              <a:rPr lang="en-US" altLang="hu-HU" sz="2800" b="1" dirty="0" smtClean="0"/>
              <a:t>  </a:t>
            </a:r>
            <a:r>
              <a:rPr lang="en-US" altLang="hu-HU" sz="2800" b="1" dirty="0"/>
              <a:t>and </a:t>
            </a:r>
            <a:r>
              <a:rPr lang="en-US" altLang="hu-HU" sz="2800" b="1" u="sng" dirty="0" smtClean="0"/>
              <a:t>degeneration</a:t>
            </a:r>
            <a:r>
              <a:rPr lang="hu-HU" altLang="hu-HU" sz="2800" b="1" u="sng" dirty="0" smtClean="0"/>
              <a:t>,</a:t>
            </a:r>
            <a:r>
              <a:rPr lang="hu-HU" altLang="hu-HU" sz="2800" b="1" dirty="0" smtClean="0"/>
              <a:t> parallel </a:t>
            </a:r>
            <a:r>
              <a:rPr lang="hu-HU" altLang="hu-HU" sz="2800" b="1" dirty="0" err="1" smtClean="0"/>
              <a:t>process</a:t>
            </a:r>
            <a:r>
              <a:rPr lang="hu-HU" altLang="hu-HU" sz="2800" b="1" dirty="0" smtClean="0"/>
              <a:t>: </a:t>
            </a:r>
            <a:r>
              <a:rPr lang="en-US" altLang="hu-HU" sz="2800" b="1" dirty="0" smtClean="0"/>
              <a:t>cartilage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/>
              <a:t>matrix</a:t>
            </a:r>
            <a:r>
              <a:rPr lang="en-US" altLang="hu-HU" sz="2800" b="1" dirty="0"/>
              <a:t> calcification</a:t>
            </a:r>
            <a:endParaRPr lang="en-US" altLang="hu-HU" sz="2800" b="1" u="sng" dirty="0"/>
          </a:p>
          <a:p>
            <a:r>
              <a:rPr lang="hu-HU" altLang="hu-HU" sz="2800" b="1" dirty="0" smtClean="0"/>
              <a:t>4. </a:t>
            </a:r>
            <a:r>
              <a:rPr lang="en-US" altLang="hu-HU" sz="2800" b="1" dirty="0" smtClean="0"/>
              <a:t>Zone </a:t>
            </a:r>
            <a:r>
              <a:rPr lang="en-US" altLang="hu-HU" sz="2800" b="1" dirty="0"/>
              <a:t>of </a:t>
            </a:r>
            <a:r>
              <a:rPr lang="en-US" altLang="hu-HU" sz="2800" b="1" u="sng" dirty="0" smtClean="0"/>
              <a:t>osteogenesis</a:t>
            </a:r>
            <a:r>
              <a:rPr lang="hu-HU" altLang="hu-HU" sz="2800" b="1" dirty="0" smtClean="0"/>
              <a:t> (</a:t>
            </a:r>
            <a:r>
              <a:rPr lang="hu-HU" altLang="hu-HU" sz="2800" b="1" dirty="0" err="1" smtClean="0"/>
              <a:t>mesenchymal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invasion</a:t>
            </a:r>
            <a:r>
              <a:rPr lang="hu-HU" altLang="hu-HU" sz="2800" b="1" dirty="0" smtClean="0"/>
              <a:t>)</a:t>
            </a:r>
          </a:p>
          <a:p>
            <a:r>
              <a:rPr lang="hu-HU" altLang="hu-HU" sz="2800" dirty="0" smtClean="0"/>
              <a:t>Mixed </a:t>
            </a:r>
            <a:r>
              <a:rPr lang="hu-HU" altLang="hu-HU" sz="2800" dirty="0" err="1" smtClean="0"/>
              <a:t>cartilage</a:t>
            </a:r>
            <a:r>
              <a:rPr lang="hu-HU" altLang="hu-HU" sz="2800" dirty="0" smtClean="0"/>
              <a:t> - </a:t>
            </a:r>
            <a:r>
              <a:rPr lang="hu-HU" altLang="hu-HU" sz="2800" dirty="0" err="1" smtClean="0"/>
              <a:t>bone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matrix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spicules</a:t>
            </a:r>
            <a:r>
              <a:rPr lang="hu-HU" altLang="hu-HU" sz="2800" dirty="0" smtClean="0"/>
              <a:t>, </a:t>
            </a:r>
            <a:r>
              <a:rPr lang="hu-HU" altLang="hu-HU" sz="2800" dirty="0" err="1" smtClean="0"/>
              <a:t>primitive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bone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marrow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cavities</a:t>
            </a:r>
            <a:endParaRPr lang="hu-HU" altLang="hu-HU" sz="2800" dirty="0" smtClean="0"/>
          </a:p>
          <a:p>
            <a:r>
              <a:rPr lang="hu-HU" altLang="hu-HU" sz="2800" dirty="0" err="1" smtClean="0"/>
              <a:t>Bone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tissue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rebuilds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the</a:t>
            </a:r>
            <a:r>
              <a:rPr lang="hu-HU" altLang="hu-HU" sz="2800" dirty="0" smtClean="0"/>
              <a:t> mixed </a:t>
            </a:r>
            <a:r>
              <a:rPr lang="hu-HU" altLang="hu-HU" sz="2800" dirty="0" err="1" smtClean="0"/>
              <a:t>matrix</a:t>
            </a:r>
            <a:r>
              <a:rPr lang="hu-HU" altLang="hu-HU" sz="2800" dirty="0" smtClean="0"/>
              <a:t> (</a:t>
            </a:r>
            <a:r>
              <a:rPr lang="hu-HU" altLang="hu-HU" sz="2800" dirty="0" err="1" smtClean="0"/>
              <a:t>osteoclasts</a:t>
            </a:r>
            <a:r>
              <a:rPr lang="hu-HU" altLang="hu-HU" sz="2800" dirty="0" smtClean="0"/>
              <a:t>, </a:t>
            </a:r>
            <a:r>
              <a:rPr lang="hu-HU" altLang="hu-HU" sz="2800" dirty="0" err="1" smtClean="0"/>
              <a:t>remodelling</a:t>
            </a:r>
            <a:r>
              <a:rPr lang="hu-HU" altLang="hu-HU" sz="2800" dirty="0" smtClean="0"/>
              <a:t>), </a:t>
            </a:r>
            <a:r>
              <a:rPr lang="hu-HU" altLang="hu-HU" sz="2800" dirty="0" err="1" smtClean="0"/>
              <a:t>spongy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bone</a:t>
            </a:r>
            <a:r>
              <a:rPr lang="hu-HU" altLang="hu-HU" sz="2800" dirty="0" smtClean="0"/>
              <a:t>/</a:t>
            </a:r>
            <a:r>
              <a:rPr lang="hu-HU" altLang="hu-HU" sz="2800" dirty="0" err="1" smtClean="0"/>
              <a:t>compact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bone</a:t>
            </a:r>
            <a:r>
              <a:rPr lang="hu-HU" altLang="hu-HU" sz="2800" dirty="0" smtClean="0"/>
              <a:t>, </a:t>
            </a:r>
            <a:r>
              <a:rPr lang="hu-HU" altLang="hu-HU" sz="2800" dirty="0" err="1" smtClean="0"/>
              <a:t>bone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marrow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cavities</a:t>
            </a:r>
            <a:endParaRPr lang="hu-HU" altLang="hu-HU" sz="2800" dirty="0"/>
          </a:p>
          <a:p>
            <a:r>
              <a:rPr lang="hu-HU" altLang="hu-HU" sz="2800" dirty="0" err="1" smtClean="0"/>
              <a:t>Thickening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via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periosteal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ossification</a:t>
            </a:r>
            <a:endParaRPr lang="hu-HU" altLang="hu-HU" sz="2800" dirty="0" smtClean="0"/>
          </a:p>
          <a:p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8454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Kati\csonteloadas\csont chondr vazlat RP 150 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" y="0"/>
            <a:ext cx="18097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73876" y="-9573"/>
            <a:ext cx="7270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Cartilage-bone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border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zones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enchondral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ossification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61189" y="698313"/>
            <a:ext cx="69025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altLang="hu-HU" dirty="0"/>
              <a:t>1. </a:t>
            </a:r>
            <a:r>
              <a:rPr lang="en-US" altLang="hu-HU" dirty="0"/>
              <a:t>Zone of </a:t>
            </a:r>
            <a:r>
              <a:rPr lang="en-US" altLang="hu-HU" u="sng" dirty="0"/>
              <a:t>reserve</a:t>
            </a:r>
            <a:r>
              <a:rPr lang="en-US" altLang="hu-HU" dirty="0"/>
              <a:t> cartilage</a:t>
            </a:r>
            <a:r>
              <a:rPr lang="hu-HU" altLang="hu-HU" dirty="0"/>
              <a:t> (resting)</a:t>
            </a:r>
            <a:endParaRPr lang="en-US" altLang="hu-HU" dirty="0"/>
          </a:p>
          <a:p>
            <a:endParaRPr lang="hu-HU" altLang="hu-HU" dirty="0" smtClean="0"/>
          </a:p>
          <a:p>
            <a:endParaRPr lang="hu-HU" altLang="hu-HU" dirty="0"/>
          </a:p>
          <a:p>
            <a:r>
              <a:rPr lang="hu-HU" altLang="hu-HU" dirty="0" smtClean="0"/>
              <a:t>2</a:t>
            </a:r>
            <a:r>
              <a:rPr lang="hu-HU" altLang="hu-HU" dirty="0"/>
              <a:t>. </a:t>
            </a:r>
            <a:r>
              <a:rPr lang="en-US" altLang="hu-HU" dirty="0" smtClean="0"/>
              <a:t>Zone </a:t>
            </a:r>
            <a:r>
              <a:rPr lang="en-US" altLang="hu-HU" dirty="0"/>
              <a:t>of </a:t>
            </a:r>
            <a:r>
              <a:rPr lang="en-US" altLang="hu-HU" u="sng" dirty="0"/>
              <a:t>proliferation</a:t>
            </a:r>
          </a:p>
          <a:p>
            <a:endParaRPr lang="hu-HU" altLang="hu-HU" dirty="0" smtClean="0"/>
          </a:p>
          <a:p>
            <a:endParaRPr lang="hu-HU" altLang="hu-HU" dirty="0"/>
          </a:p>
          <a:p>
            <a:r>
              <a:rPr lang="hu-HU" altLang="hu-HU" dirty="0" smtClean="0"/>
              <a:t>3</a:t>
            </a:r>
            <a:r>
              <a:rPr lang="hu-HU" altLang="hu-HU" dirty="0"/>
              <a:t>. (a,b,c) </a:t>
            </a:r>
            <a:r>
              <a:rPr lang="en-US" altLang="hu-HU" dirty="0"/>
              <a:t>Zone of chondrocyte </a:t>
            </a:r>
            <a:r>
              <a:rPr lang="hu-HU" altLang="hu-HU" u="sng" dirty="0" err="1"/>
              <a:t>maturation</a:t>
            </a:r>
            <a:r>
              <a:rPr lang="hu-HU" altLang="hu-HU" dirty="0"/>
              <a:t>, </a:t>
            </a:r>
            <a:r>
              <a:rPr lang="en-US" altLang="hu-HU" u="sng" dirty="0"/>
              <a:t>hypertrophy</a:t>
            </a:r>
            <a:r>
              <a:rPr lang="hu-HU" altLang="hu-HU" dirty="0"/>
              <a:t>,</a:t>
            </a:r>
            <a:r>
              <a:rPr lang="en-US" altLang="hu-HU" dirty="0"/>
              <a:t>  and </a:t>
            </a:r>
            <a:r>
              <a:rPr lang="en-US" altLang="hu-HU" u="sng" dirty="0"/>
              <a:t>degeneration</a:t>
            </a:r>
            <a:r>
              <a:rPr lang="hu-HU" altLang="hu-HU" u="sng" dirty="0"/>
              <a:t>,</a:t>
            </a:r>
            <a:r>
              <a:rPr lang="hu-HU" altLang="hu-HU" dirty="0"/>
              <a:t> parallel </a:t>
            </a:r>
            <a:r>
              <a:rPr lang="hu-HU" altLang="hu-HU" dirty="0" err="1"/>
              <a:t>process</a:t>
            </a:r>
            <a:r>
              <a:rPr lang="hu-HU" altLang="hu-HU" dirty="0"/>
              <a:t>: </a:t>
            </a:r>
            <a:r>
              <a:rPr lang="en-US" altLang="hu-HU" dirty="0"/>
              <a:t>cartilage</a:t>
            </a:r>
            <a:r>
              <a:rPr lang="hu-HU" altLang="hu-HU" dirty="0"/>
              <a:t> </a:t>
            </a:r>
            <a:r>
              <a:rPr lang="hu-HU" altLang="hu-HU" dirty="0" err="1"/>
              <a:t>matrix</a:t>
            </a:r>
            <a:r>
              <a:rPr lang="en-US" altLang="hu-HU" dirty="0"/>
              <a:t> calcification</a:t>
            </a:r>
            <a:endParaRPr lang="en-US" altLang="hu-HU" u="sng" dirty="0"/>
          </a:p>
          <a:p>
            <a:r>
              <a:rPr lang="hu-HU" altLang="hu-HU" dirty="0"/>
              <a:t>4. </a:t>
            </a:r>
            <a:r>
              <a:rPr lang="en-US" altLang="hu-HU" dirty="0"/>
              <a:t>Zone of </a:t>
            </a:r>
            <a:r>
              <a:rPr lang="en-US" altLang="hu-HU" u="sng" dirty="0"/>
              <a:t>osteogenesis</a:t>
            </a:r>
            <a:r>
              <a:rPr lang="hu-HU" altLang="hu-HU" dirty="0"/>
              <a:t> (</a:t>
            </a:r>
            <a:r>
              <a:rPr lang="hu-HU" altLang="hu-HU" dirty="0" err="1"/>
              <a:t>mesenchymal</a:t>
            </a:r>
            <a:r>
              <a:rPr lang="hu-HU" altLang="hu-HU" dirty="0"/>
              <a:t> </a:t>
            </a:r>
            <a:r>
              <a:rPr lang="hu-HU" altLang="hu-HU" dirty="0" err="1"/>
              <a:t>invasion</a:t>
            </a:r>
            <a:r>
              <a:rPr lang="hu-HU" altLang="hu-HU" dirty="0" smtClean="0"/>
              <a:t>)</a:t>
            </a:r>
            <a:endParaRPr lang="hu-HU" altLang="hu-HU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297627" y="3803650"/>
            <a:ext cx="476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endParaRPr lang="en-GB" sz="4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13589" y="4851400"/>
            <a:ext cx="584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primitive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marrow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cavity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323027" y="5497513"/>
            <a:ext cx="982662" cy="3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45363" y="5622925"/>
            <a:ext cx="6518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calcified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cartilage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matrix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trabecule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359664" y="6029325"/>
            <a:ext cx="584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osteoid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new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matrix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439708" y="5973464"/>
            <a:ext cx="995363" cy="277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535752" y="6334125"/>
            <a:ext cx="703262" cy="2676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220586" y="6340773"/>
            <a:ext cx="584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osteblast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368939" y="4040188"/>
            <a:ext cx="1949450" cy="141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348552" y="5237163"/>
            <a:ext cx="584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osteclast (chondroclast)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4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Kati\csonteloadas\csont chondr foto1 RP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00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75238" y="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Developing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tarsus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bone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0488" y="6400800"/>
            <a:ext cx="7968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periosteal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appozitional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intramembr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.)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ossification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808038" y="5632450"/>
            <a:ext cx="742950" cy="795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438400" y="5711825"/>
            <a:ext cx="2544763" cy="782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80050" y="1946496"/>
            <a:ext cx="3636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altLang="hu-HU" sz="1600" dirty="0"/>
              <a:t>1. </a:t>
            </a:r>
            <a:r>
              <a:rPr lang="en-US" altLang="hu-HU" sz="1600" dirty="0"/>
              <a:t>Zone of </a:t>
            </a:r>
            <a:r>
              <a:rPr lang="en-US" altLang="hu-HU" sz="1600" u="sng" dirty="0"/>
              <a:t>reserve</a:t>
            </a:r>
            <a:r>
              <a:rPr lang="en-US" altLang="hu-HU" sz="1600" dirty="0"/>
              <a:t> cartilage</a:t>
            </a:r>
            <a:r>
              <a:rPr lang="hu-HU" altLang="hu-HU" sz="1600" dirty="0"/>
              <a:t> (resting)</a:t>
            </a:r>
            <a:endParaRPr lang="en-US" altLang="hu-HU" sz="1600" dirty="0"/>
          </a:p>
          <a:p>
            <a:endParaRPr lang="hu-HU" altLang="hu-HU" sz="1600" dirty="0" smtClean="0"/>
          </a:p>
          <a:p>
            <a:endParaRPr lang="hu-HU" altLang="hu-HU" sz="1600" dirty="0"/>
          </a:p>
          <a:p>
            <a:r>
              <a:rPr lang="hu-HU" altLang="hu-HU" sz="1600" dirty="0" smtClean="0"/>
              <a:t>2</a:t>
            </a:r>
            <a:r>
              <a:rPr lang="hu-HU" altLang="hu-HU" sz="1600" dirty="0"/>
              <a:t>. </a:t>
            </a:r>
            <a:r>
              <a:rPr lang="en-US" altLang="hu-HU" sz="1600" dirty="0" smtClean="0"/>
              <a:t>Zone </a:t>
            </a:r>
            <a:r>
              <a:rPr lang="en-US" altLang="hu-HU" sz="1600" dirty="0"/>
              <a:t>of </a:t>
            </a:r>
            <a:r>
              <a:rPr lang="en-US" altLang="hu-HU" sz="1600" u="sng" dirty="0"/>
              <a:t>proliferation</a:t>
            </a:r>
          </a:p>
          <a:p>
            <a:endParaRPr lang="hu-HU" altLang="hu-HU" sz="1600" dirty="0" smtClean="0"/>
          </a:p>
          <a:p>
            <a:endParaRPr lang="hu-HU" altLang="hu-HU" sz="1600" dirty="0"/>
          </a:p>
          <a:p>
            <a:r>
              <a:rPr lang="hu-HU" altLang="hu-HU" sz="1600" dirty="0" smtClean="0"/>
              <a:t>3</a:t>
            </a:r>
            <a:r>
              <a:rPr lang="hu-HU" altLang="hu-HU" sz="1600" dirty="0"/>
              <a:t>. (a,b,c) </a:t>
            </a:r>
            <a:r>
              <a:rPr lang="en-US" altLang="hu-HU" sz="1600" dirty="0"/>
              <a:t>Zone of chondrocyte </a:t>
            </a:r>
            <a:r>
              <a:rPr lang="hu-HU" altLang="hu-HU" sz="1600" u="sng" dirty="0" err="1"/>
              <a:t>maturation</a:t>
            </a:r>
            <a:r>
              <a:rPr lang="hu-HU" altLang="hu-HU" sz="1600" dirty="0"/>
              <a:t>, </a:t>
            </a:r>
            <a:r>
              <a:rPr lang="en-US" altLang="hu-HU" sz="1600" u="sng" dirty="0"/>
              <a:t>hypertrophy</a:t>
            </a:r>
            <a:r>
              <a:rPr lang="hu-HU" altLang="hu-HU" sz="1600" dirty="0"/>
              <a:t>,</a:t>
            </a:r>
            <a:r>
              <a:rPr lang="en-US" altLang="hu-HU" sz="1600" dirty="0"/>
              <a:t>  and </a:t>
            </a:r>
            <a:r>
              <a:rPr lang="en-US" altLang="hu-HU" sz="1600" u="sng" dirty="0" smtClean="0"/>
              <a:t>degeneration</a:t>
            </a:r>
            <a:endParaRPr lang="en-US" altLang="hu-HU" sz="1600" u="sng" dirty="0"/>
          </a:p>
          <a:p>
            <a:r>
              <a:rPr lang="hu-HU" altLang="hu-HU" sz="1600" dirty="0"/>
              <a:t>4. </a:t>
            </a:r>
            <a:r>
              <a:rPr lang="en-US" altLang="hu-HU" sz="1600" dirty="0"/>
              <a:t>Zone of </a:t>
            </a:r>
            <a:r>
              <a:rPr lang="en-US" altLang="hu-HU" sz="1600" u="sng" dirty="0"/>
              <a:t>osteogenesis</a:t>
            </a:r>
            <a:r>
              <a:rPr lang="hu-HU" altLang="hu-HU" sz="1600" dirty="0"/>
              <a:t> (</a:t>
            </a:r>
            <a:r>
              <a:rPr lang="hu-HU" altLang="hu-HU" sz="1600" dirty="0" err="1"/>
              <a:t>mesenchymal</a:t>
            </a:r>
            <a:r>
              <a:rPr lang="hu-HU" altLang="hu-HU" sz="1600" dirty="0"/>
              <a:t> </a:t>
            </a:r>
            <a:r>
              <a:rPr lang="hu-HU" altLang="hu-HU" sz="1600" dirty="0" err="1"/>
              <a:t>invasion</a:t>
            </a:r>
            <a:r>
              <a:rPr lang="hu-HU" altLang="hu-HU" sz="1600" dirty="0" smtClean="0"/>
              <a:t>)</a:t>
            </a: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371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PROVISIONAL%20CALCIFICATION%2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7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aturalheightgrowth.com/wp-content/uploads/2012/08/Growth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7638"/>
            <a:ext cx="4679950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 descr="http://www.vetmed.vt.edu/education/curriculum/vm8054/Labs/Lab8/IMAGES/GROWTH%20PLATE%20CLOSE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89" r="3464" b="-89"/>
          <a:stretch>
            <a:fillRect/>
          </a:stretch>
        </p:blipFill>
        <p:spPr bwMode="auto">
          <a:xfrm>
            <a:off x="5120341" y="153988"/>
            <a:ext cx="3997325" cy="637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Szövegdoboz 1"/>
          <p:cNvSpPr txBox="1">
            <a:spLocks noChangeArrowheads="1"/>
          </p:cNvSpPr>
          <p:nvPr/>
        </p:nvSpPr>
        <p:spPr bwMode="auto">
          <a:xfrm>
            <a:off x="34365" y="3340100"/>
            <a:ext cx="530187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hu-HU" sz="2400" b="1" kern="0" dirty="0" smtClean="0"/>
              <a:t>EPIPHYSEAL </a:t>
            </a:r>
            <a:r>
              <a:rPr lang="hu-HU" sz="2400" b="1" kern="0" dirty="0" smtClean="0"/>
              <a:t>(GROWTH) PLATES</a:t>
            </a:r>
            <a:r>
              <a:rPr lang="hu-HU" sz="2400" b="1" kern="0" dirty="0" smtClean="0"/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hu-HU" altLang="hu-HU" sz="2400" b="1" dirty="0" smtClean="0"/>
              <a:t>zone of resting </a:t>
            </a:r>
            <a:r>
              <a:rPr lang="hu-HU" altLang="hu-HU" sz="2400" b="1" dirty="0" err="1" smtClean="0"/>
              <a:t>cartilage</a:t>
            </a:r>
            <a:endParaRPr lang="hu-HU" altLang="hu-HU" sz="24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hu-HU" altLang="hu-HU" sz="2400" b="1" dirty="0" smtClean="0"/>
              <a:t>zone of </a:t>
            </a:r>
            <a:r>
              <a:rPr lang="hu-HU" altLang="hu-HU" sz="2400" b="1" dirty="0" err="1" smtClean="0"/>
              <a:t>proliferation</a:t>
            </a:r>
            <a:endParaRPr lang="hu-HU" altLang="hu-HU" sz="24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hu-HU" altLang="hu-HU" sz="2400" b="1" dirty="0" smtClean="0"/>
              <a:t>zone of </a:t>
            </a:r>
            <a:r>
              <a:rPr lang="hu-HU" altLang="hu-HU" sz="2400" b="1" dirty="0" err="1" smtClean="0"/>
              <a:t>degenaration</a:t>
            </a:r>
            <a:r>
              <a:rPr lang="hu-HU" altLang="hu-HU" sz="2400" b="1" dirty="0" smtClean="0"/>
              <a:t> and </a:t>
            </a:r>
            <a:r>
              <a:rPr lang="hu-HU" altLang="hu-HU" sz="2400" b="1" dirty="0" err="1" smtClean="0"/>
              <a:t>matrix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calcification</a:t>
            </a:r>
            <a:endParaRPr lang="hu-HU" altLang="hu-HU" sz="24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hu-HU" altLang="hu-HU" sz="2400" b="1" dirty="0" smtClean="0"/>
              <a:t>zone of </a:t>
            </a:r>
            <a:r>
              <a:rPr lang="hu-HU" altLang="hu-HU" sz="2400" b="1" dirty="0" err="1" smtClean="0"/>
              <a:t>mesenchymal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invasion</a:t>
            </a:r>
            <a:endParaRPr lang="hu-HU" altLang="hu-HU" sz="2400" b="1" dirty="0" smtClean="0"/>
          </a:p>
        </p:txBody>
      </p:sp>
      <p:sp>
        <p:nvSpPr>
          <p:cNvPr id="14341" name="Szövegdoboz 2"/>
          <p:cNvSpPr txBox="1">
            <a:spLocks noChangeArrowheads="1"/>
          </p:cNvSpPr>
          <p:nvPr/>
        </p:nvSpPr>
        <p:spPr bwMode="auto">
          <a:xfrm>
            <a:off x="5336241" y="1096963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14342" name="Szövegdoboz 5"/>
          <p:cNvSpPr txBox="1">
            <a:spLocks noChangeArrowheads="1"/>
          </p:cNvSpPr>
          <p:nvPr/>
        </p:nvSpPr>
        <p:spPr bwMode="auto">
          <a:xfrm>
            <a:off x="5336241" y="2397125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14343" name="Szövegdoboz 6"/>
          <p:cNvSpPr txBox="1">
            <a:spLocks noChangeArrowheads="1"/>
          </p:cNvSpPr>
          <p:nvPr/>
        </p:nvSpPr>
        <p:spPr bwMode="auto">
          <a:xfrm>
            <a:off x="5336241" y="4029075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14344" name="Szövegdoboz 7"/>
          <p:cNvSpPr txBox="1">
            <a:spLocks noChangeArrowheads="1"/>
          </p:cNvSpPr>
          <p:nvPr/>
        </p:nvSpPr>
        <p:spPr bwMode="auto">
          <a:xfrm>
            <a:off x="5336241" y="5732463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365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Kati\csonteloadas\csont chondr foto4 RP 150 dpi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693738"/>
            <a:ext cx="5564188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resting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cartilage</a:t>
            </a: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proliferative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zone</a:t>
            </a: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degeneration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zone</a:t>
            </a: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eaLnBrk="1" hangingPunct="1">
              <a:lnSpc>
                <a:spcPct val="50000"/>
              </a:lnSpc>
              <a:buFontTx/>
              <a:buAutoNum type="arabicPeriod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osteogenesis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5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8891588" cy="586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Marieb Fig. 6.17">
            <a:hlinkClick r:id="rId2" tooltip="Marieb Fig. 6.1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65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Kati\csonteloadas\csont chondr foto3 RP150 dpi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73288" y="490538"/>
            <a:ext cx="476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  <a:endParaRPr lang="en-GB" sz="4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744788" y="609600"/>
            <a:ext cx="4927600" cy="46166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primitive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marrow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cavity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404938" y="2927350"/>
            <a:ext cx="107473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25713" y="2681288"/>
            <a:ext cx="5021262" cy="4572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calcified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cartilage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matrix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719388" y="3365500"/>
            <a:ext cx="1484312" cy="4572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osteoid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068513" y="3548063"/>
            <a:ext cx="6111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360863" y="4106863"/>
            <a:ext cx="9413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345113" y="3922713"/>
            <a:ext cx="1895475" cy="4572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osteblast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087688" y="1708150"/>
            <a:ext cx="54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75063" y="1512888"/>
            <a:ext cx="1774825" cy="4572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osteclast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32138" y="5273675"/>
            <a:ext cx="1895475" cy="4572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ostecyte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2387600" y="5522913"/>
            <a:ext cx="703263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643063" y="6400800"/>
            <a:ext cx="6029325" cy="4572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MESENCHYMAL INVASION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7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Silverthorn Fig. 23-19">
            <a:hlinkClick r:id="rId2" tooltip="Silverthorn Fig. 23-19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 t="37778" r="4869" b="9151"/>
          <a:stretch/>
        </p:blipFill>
        <p:spPr bwMode="auto">
          <a:xfrm>
            <a:off x="84364" y="0"/>
            <a:ext cx="8975271" cy="56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765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BONE ELONGATION PROVIDED BY ENCHONDRAL OSSIFICATION: CARTILAGE TISSUE FORMS A "LEADING" ("RUNNING") EDGE</a:t>
            </a:r>
            <a:r>
              <a:rPr lang="hu-H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(! CARTILAGE DOES NOT BECOME BONE !)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Lefelé nyíl 3"/>
          <p:cNvSpPr/>
          <p:nvPr/>
        </p:nvSpPr>
        <p:spPr bwMode="auto">
          <a:xfrm rot="10800000">
            <a:off x="8485094" y="752708"/>
            <a:ext cx="331694" cy="4249271"/>
          </a:xfrm>
          <a:prstGeom prst="downArrow">
            <a:avLst>
              <a:gd name="adj1" fmla="val 50000"/>
              <a:gd name="adj2" fmla="val 239189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Kati\csonteloadas\csont chondr vazlat3 RP 150 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5500" cy="5624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E:\Kati\csonteloadas\csont chondr vazlat2 RP 150 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60" y="-1"/>
            <a:ext cx="3913187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5765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BONE ELONGATION PROVIDED BY ENCHONDRAL OSSIFICATION: CARTILAGE TISSUE FORMS A "LEADING" ("RUNNING") EDGE</a:t>
            </a:r>
            <a:r>
              <a:rPr lang="hu-H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(! CARTILAGE DOES NOT BECOME BONE !)</a:t>
            </a:r>
            <a:endParaRPr lang="en-GB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Jobbra nyíl 1"/>
          <p:cNvSpPr/>
          <p:nvPr/>
        </p:nvSpPr>
        <p:spPr bwMode="auto">
          <a:xfrm>
            <a:off x="2026024" y="3612776"/>
            <a:ext cx="385482" cy="2958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" name="Jobbra nyíl 5"/>
          <p:cNvSpPr/>
          <p:nvPr/>
        </p:nvSpPr>
        <p:spPr bwMode="auto">
          <a:xfrm>
            <a:off x="2012577" y="2653226"/>
            <a:ext cx="385482" cy="2958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Jobbra nyíl 6"/>
          <p:cNvSpPr/>
          <p:nvPr/>
        </p:nvSpPr>
        <p:spPr bwMode="auto">
          <a:xfrm>
            <a:off x="2030507" y="916734"/>
            <a:ext cx="385482" cy="2958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" name="Lefelé nyíl 2"/>
          <p:cNvSpPr/>
          <p:nvPr/>
        </p:nvSpPr>
        <p:spPr bwMode="auto">
          <a:xfrm rot="10800000">
            <a:off x="3299012" y="528916"/>
            <a:ext cx="331694" cy="4249271"/>
          </a:xfrm>
          <a:prstGeom prst="downArrow">
            <a:avLst>
              <a:gd name="adj1" fmla="val 50000"/>
              <a:gd name="adj2" fmla="val 239189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Lefelé nyíl 8"/>
          <p:cNvSpPr/>
          <p:nvPr/>
        </p:nvSpPr>
        <p:spPr bwMode="auto">
          <a:xfrm rot="10800000">
            <a:off x="8771965" y="824426"/>
            <a:ext cx="331694" cy="4249271"/>
          </a:xfrm>
          <a:prstGeom prst="downArrow">
            <a:avLst>
              <a:gd name="adj1" fmla="val 50000"/>
              <a:gd name="adj2" fmla="val 239189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enchon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r="7344"/>
          <a:stretch>
            <a:fillRect/>
          </a:stretch>
        </p:blipFill>
        <p:spPr bwMode="auto">
          <a:xfrm>
            <a:off x="161925" y="1965325"/>
            <a:ext cx="28352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"/>
          <a:stretch>
            <a:fillRect/>
          </a:stretch>
        </p:blipFill>
        <p:spPr bwMode="auto">
          <a:xfrm>
            <a:off x="3001963" y="1963738"/>
            <a:ext cx="3003550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38125" y="5740400"/>
            <a:ext cx="8823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400"/>
              <a:t>          4 </a:t>
            </a:r>
            <a:r>
              <a:rPr lang="en-US" altLang="hu-HU" sz="2400"/>
              <a:t>½</a:t>
            </a:r>
            <a:r>
              <a:rPr lang="hu-HU" altLang="hu-HU" sz="2400"/>
              <a:t> years                           11 years                            adult</a:t>
            </a:r>
            <a:endParaRPr lang="en-US" altLang="hu-HU" sz="240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34950"/>
            <a:ext cx="8229600" cy="10334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sz="2800" kern="0" dirty="0" err="1" smtClean="0"/>
              <a:t>Secondary</a:t>
            </a:r>
            <a:r>
              <a:rPr lang="hu-HU" sz="2800" kern="0" dirty="0" smtClean="0"/>
              <a:t> </a:t>
            </a:r>
            <a:r>
              <a:rPr lang="hu-HU" sz="2800" kern="0" dirty="0" err="1" smtClean="0"/>
              <a:t>ossification</a:t>
            </a:r>
            <a:r>
              <a:rPr lang="hu-HU" sz="2800" kern="0" dirty="0" smtClean="0"/>
              <a:t> </a:t>
            </a:r>
            <a:r>
              <a:rPr lang="hu-HU" sz="2800" kern="0" dirty="0" err="1" smtClean="0"/>
              <a:t>centers</a:t>
            </a:r>
            <a:r>
              <a:rPr lang="hu-HU" sz="2800" kern="0" dirty="0" smtClean="0"/>
              <a:t>,</a:t>
            </a:r>
          </a:p>
          <a:p>
            <a:pPr eaLnBrk="1" hangingPunct="1">
              <a:defRPr/>
            </a:pPr>
            <a:r>
              <a:rPr lang="hu-HU" sz="2800" kern="0" dirty="0" smtClean="0"/>
              <a:t>epiphyseal </a:t>
            </a:r>
            <a:r>
              <a:rPr lang="hu-HU" sz="2800" kern="0" dirty="0" err="1" smtClean="0"/>
              <a:t>plates</a:t>
            </a:r>
            <a:endParaRPr lang="hu-HU" sz="2800" kern="0" dirty="0" smtClean="0"/>
          </a:p>
        </p:txBody>
      </p:sp>
      <p:pic>
        <p:nvPicPr>
          <p:cNvPr id="13318" name="Picture 2" descr="media/image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27325" r="12473" b="2592"/>
          <a:stretch>
            <a:fillRect/>
          </a:stretch>
        </p:blipFill>
        <p:spPr bwMode="auto">
          <a:xfrm>
            <a:off x="6005513" y="1965325"/>
            <a:ext cx="305593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6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:\USER\CSAKI\csontpontok\kéz1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625"/>
            <a:ext cx="35702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19624" y="177800"/>
            <a:ext cx="3892550" cy="3163888"/>
            <a:chOff x="2910" y="112"/>
            <a:chExt cx="2452" cy="1993"/>
          </a:xfrm>
        </p:grpSpPr>
        <p:pic>
          <p:nvPicPr>
            <p:cNvPr id="41992" name="Picture 3" descr="K:\USER\CSAKI\csontpontok\kéz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112"/>
              <a:ext cx="1786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09" name="Text Box 5"/>
            <p:cNvSpPr txBox="1">
              <a:spLocks noChangeArrowheads="1"/>
            </p:cNvSpPr>
            <p:nvPr/>
          </p:nvSpPr>
          <p:spPr bwMode="auto">
            <a:xfrm>
              <a:off x="2910" y="1931"/>
              <a:ext cx="5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hu-HU" sz="1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 </a:t>
              </a:r>
              <a:r>
                <a:rPr lang="hu-HU" sz="12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year</a:t>
              </a:r>
              <a:r>
                <a:rPr lang="hu-HU" sz="1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old</a:t>
              </a:r>
              <a:endParaRPr lang="hu-HU" sz="1200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19627" y="3543300"/>
            <a:ext cx="3881439" cy="3136900"/>
            <a:chOff x="2910" y="2232"/>
            <a:chExt cx="2445" cy="1976"/>
          </a:xfrm>
        </p:grpSpPr>
        <p:pic>
          <p:nvPicPr>
            <p:cNvPr id="41990" name="Picture 4" descr="K:\USER\CSAKI\csontpontok\kéz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" y="2232"/>
              <a:ext cx="1786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0" name="Text Box 6"/>
            <p:cNvSpPr txBox="1">
              <a:spLocks noChangeArrowheads="1"/>
            </p:cNvSpPr>
            <p:nvPr/>
          </p:nvSpPr>
          <p:spPr bwMode="auto">
            <a:xfrm>
              <a:off x="2910" y="3969"/>
              <a:ext cx="6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hu-HU" sz="1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11 </a:t>
              </a:r>
              <a:r>
                <a:rPr lang="hu-HU" sz="12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year</a:t>
              </a:r>
              <a:r>
                <a:rPr lang="hu-HU" sz="1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old</a:t>
              </a:r>
              <a:endParaRPr lang="hu-HU" sz="12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987675" y="1584325"/>
            <a:ext cx="1183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age</a:t>
            </a:r>
            <a:r>
              <a:rPr lang="hu-H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is </a:t>
            </a:r>
            <a:r>
              <a:rPr lang="hu-HU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shown</a:t>
            </a:r>
            <a:endParaRPr lang="hu-HU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7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K:\USER\CSAKI\csontpontok\lá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K:\USER\CSAKI\csontpontok\lá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39243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K:\USER\CSAKI\csontpontok\cs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430713"/>
            <a:ext cx="42291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333625" y="5392738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birth</a:t>
            </a:r>
            <a:endParaRPr lang="hu-H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5189538" y="3081338"/>
            <a:ext cx="26468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epiphysis</a:t>
            </a:r>
            <a:r>
              <a:rPr lang="hu-H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1st </a:t>
            </a: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year</a:t>
            </a: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hu-H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trochanter</a:t>
            </a:r>
            <a:r>
              <a:rPr lang="hu-H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major </a:t>
            </a:r>
            <a:r>
              <a:rPr lang="hu-H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5th </a:t>
            </a: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year</a:t>
            </a: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hu-H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trochanter</a:t>
            </a:r>
            <a:r>
              <a:rPr lang="hu-H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minor </a:t>
            </a:r>
            <a:r>
              <a:rPr lang="hu-H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14th </a:t>
            </a: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year</a:t>
            </a: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hu-H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18th-20th </a:t>
            </a: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year</a:t>
            </a:r>
            <a:r>
              <a:rPr lang="hu-H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full</a:t>
            </a: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8061244" y="3175179"/>
            <a:ext cx="857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</a:t>
            </a:r>
            <a:r>
              <a:rPr lang="hu-H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birth</a:t>
            </a: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3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564777" y="3287339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hu-HU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remodelling</a:t>
            </a:r>
            <a:endParaRPr lang="hu-HU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york.ac.uk/res/bonefromblood/background/Bone%20remodelling%20b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27652"/>
          <a:stretch>
            <a:fillRect/>
          </a:stretch>
        </p:blipFill>
        <p:spPr bwMode="auto">
          <a:xfrm>
            <a:off x="173038" y="1484313"/>
            <a:ext cx="8797925" cy="364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/>
              <a:t>Bone</a:t>
            </a:r>
            <a:r>
              <a:rPr lang="hu-HU" kern="0" dirty="0" smtClean="0"/>
              <a:t> </a:t>
            </a:r>
            <a:r>
              <a:rPr lang="hu-HU" kern="0" dirty="0" err="1" smtClean="0"/>
              <a:t>remodelling</a:t>
            </a:r>
            <a:endParaRPr lang="hu-HU" kern="0" dirty="0" smtClean="0"/>
          </a:p>
        </p:txBody>
      </p:sp>
      <p:sp>
        <p:nvSpPr>
          <p:cNvPr id="20484" name="Szövegdoboz 3"/>
          <p:cNvSpPr txBox="1">
            <a:spLocks noChangeArrowheads="1"/>
          </p:cNvSpPr>
          <p:nvPr/>
        </p:nvSpPr>
        <p:spPr bwMode="auto">
          <a:xfrm>
            <a:off x="250825" y="5516563"/>
            <a:ext cx="8763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A</a:t>
            </a:r>
            <a:r>
              <a:rPr lang="en-US" altLang="hu-HU" sz="1800"/>
              <a:t> lifelong process where mature</a:t>
            </a:r>
            <a:r>
              <a:rPr lang="hu-HU" altLang="hu-HU" sz="1800"/>
              <a:t> </a:t>
            </a:r>
            <a:r>
              <a:rPr lang="en-US" altLang="hu-HU" sz="1800"/>
              <a:t>bone </a:t>
            </a:r>
            <a:r>
              <a:rPr lang="hu-HU" altLang="hu-HU" sz="1800"/>
              <a:t>is resorbed and a new bone is synthesized. Remodelling might also be considered as an adaptation to changing demands of </a:t>
            </a:r>
            <a:r>
              <a:rPr lang="en-US" altLang="hu-HU" sz="1800"/>
              <a:t>mechanical loading</a:t>
            </a:r>
            <a:r>
              <a:rPr lang="hu-HU" altLang="hu-HU" sz="1800"/>
              <a:t>s. </a:t>
            </a:r>
            <a:r>
              <a:rPr lang="en-US" altLang="hu-HU" sz="1800"/>
              <a:t>In the first year of life, almost 100% of the skeleton is replaced. In adults, remodeling proceeds at about 10% per year.</a:t>
            </a:r>
          </a:p>
        </p:txBody>
      </p:sp>
    </p:spTree>
    <p:extLst>
      <p:ext uri="{BB962C8B-B14F-4D97-AF65-F5344CB8AC3E}">
        <p14:creationId xmlns:p14="http://schemas.microsoft.com/office/powerpoint/2010/main" val="1717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677863" y="234950"/>
            <a:ext cx="6931025" cy="6623050"/>
            <a:chOff x="146" y="73"/>
            <a:chExt cx="4366" cy="4172"/>
          </a:xfrm>
        </p:grpSpPr>
        <p:pic>
          <p:nvPicPr>
            <p:cNvPr id="34819" name="Picture 3" descr="osteonkép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73"/>
              <a:ext cx="3038" cy="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146" y="177"/>
              <a:ext cx="2043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/>
                <a:t>Bone remodelling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0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692430" y="2895600"/>
            <a:ext cx="8229600" cy="83661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Intramembranous</a:t>
            </a:r>
            <a:r>
              <a:rPr lang="hu-HU" b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desmal</a:t>
            </a:r>
            <a:r>
              <a:rPr lang="hu-HU" b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u-HU" b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ossification</a:t>
            </a:r>
            <a:endParaRPr lang="hu-HU" b="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E:\Kati\csonteloadas\csontatepules foto RP 150 dpi vil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860425"/>
            <a:ext cx="51355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E:\Kati\csonteloadas\csontatepules vazlat 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63"/>
            <a:ext cx="3687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-224117" y="547472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/>
              <a:t>Bone</a:t>
            </a:r>
            <a:r>
              <a:rPr lang="hu-HU" kern="0" dirty="0" smtClean="0"/>
              <a:t> </a:t>
            </a:r>
            <a:r>
              <a:rPr lang="hu-HU" kern="0" dirty="0" err="1" smtClean="0"/>
              <a:t>remodelling</a:t>
            </a:r>
            <a:endParaRPr lang="hu-HU" kern="0" dirty="0" smtClean="0"/>
          </a:p>
        </p:txBody>
      </p:sp>
    </p:spTree>
    <p:extLst>
      <p:ext uri="{BB962C8B-B14F-4D97-AF65-F5344CB8AC3E}">
        <p14:creationId xmlns:p14="http://schemas.microsoft.com/office/powerpoint/2010/main" val="4055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Kati\csonteloadas\csontatepules foto Ross 150 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94447" y="5851245"/>
            <a:ext cx="8229600" cy="84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/>
              <a:t>Bone</a:t>
            </a:r>
            <a:r>
              <a:rPr lang="hu-HU" kern="0" dirty="0" smtClean="0"/>
              <a:t> </a:t>
            </a:r>
            <a:r>
              <a:rPr lang="hu-HU" kern="0" dirty="0" err="1" smtClean="0"/>
              <a:t>remodelling</a:t>
            </a:r>
            <a:endParaRPr lang="hu-HU" kern="0" dirty="0" smtClean="0"/>
          </a:p>
        </p:txBody>
      </p:sp>
    </p:spTree>
    <p:extLst>
      <p:ext uri="{BB962C8B-B14F-4D97-AF65-F5344CB8AC3E}">
        <p14:creationId xmlns:p14="http://schemas.microsoft.com/office/powerpoint/2010/main" val="13710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394447" y="5851245"/>
            <a:ext cx="8229600" cy="84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/>
              <a:t>Bone</a:t>
            </a:r>
            <a:r>
              <a:rPr lang="hu-HU" kern="0" dirty="0" smtClean="0"/>
              <a:t> </a:t>
            </a:r>
            <a:r>
              <a:rPr lang="hu-HU" kern="0" dirty="0" err="1" smtClean="0"/>
              <a:t>remodelling</a:t>
            </a:r>
            <a:endParaRPr lang="hu-HU" kern="0" dirty="0" smtClean="0"/>
          </a:p>
        </p:txBody>
      </p:sp>
    </p:spTree>
    <p:extLst>
      <p:ext uri="{BB962C8B-B14F-4D97-AF65-F5344CB8AC3E}">
        <p14:creationId xmlns:p14="http://schemas.microsoft.com/office/powerpoint/2010/main" val="11301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 2"/>
          <p:cNvSpPr/>
          <p:nvPr/>
        </p:nvSpPr>
        <p:spPr>
          <a:xfrm>
            <a:off x="1241425" y="1911350"/>
            <a:ext cx="7110413" cy="3438525"/>
          </a:xfrm>
          <a:custGeom>
            <a:avLst/>
            <a:gdLst>
              <a:gd name="connsiteX0" fmla="*/ 0 w 6196084"/>
              <a:gd name="connsiteY0" fmla="*/ 168953 h 3185108"/>
              <a:gd name="connsiteX1" fmla="*/ 491320 w 6196084"/>
              <a:gd name="connsiteY1" fmla="*/ 18828 h 3185108"/>
              <a:gd name="connsiteX2" fmla="*/ 846161 w 6196084"/>
              <a:gd name="connsiteY2" fmla="*/ 5180 h 3185108"/>
              <a:gd name="connsiteX3" fmla="*/ 1269242 w 6196084"/>
              <a:gd name="connsiteY3" fmla="*/ 46123 h 3185108"/>
              <a:gd name="connsiteX4" fmla="*/ 1924335 w 6196084"/>
              <a:gd name="connsiteY4" fmla="*/ 209897 h 3185108"/>
              <a:gd name="connsiteX5" fmla="*/ 2879678 w 6196084"/>
              <a:gd name="connsiteY5" fmla="*/ 1097001 h 3185108"/>
              <a:gd name="connsiteX6" fmla="*/ 3657600 w 6196084"/>
              <a:gd name="connsiteY6" fmla="*/ 1902219 h 3185108"/>
              <a:gd name="connsiteX7" fmla="*/ 4653887 w 6196084"/>
              <a:gd name="connsiteY7" fmla="*/ 2639198 h 3185108"/>
              <a:gd name="connsiteX8" fmla="*/ 6196084 w 6196084"/>
              <a:gd name="connsiteY8" fmla="*/ 3185108 h 3185108"/>
              <a:gd name="connsiteX0" fmla="*/ 0 w 6196084"/>
              <a:gd name="connsiteY0" fmla="*/ 168953 h 3185108"/>
              <a:gd name="connsiteX1" fmla="*/ 491320 w 6196084"/>
              <a:gd name="connsiteY1" fmla="*/ 18828 h 3185108"/>
              <a:gd name="connsiteX2" fmla="*/ 846161 w 6196084"/>
              <a:gd name="connsiteY2" fmla="*/ 5180 h 3185108"/>
              <a:gd name="connsiteX3" fmla="*/ 1269242 w 6196084"/>
              <a:gd name="connsiteY3" fmla="*/ 46123 h 3185108"/>
              <a:gd name="connsiteX4" fmla="*/ 1255594 w 6196084"/>
              <a:gd name="connsiteY4" fmla="*/ 18828 h 3185108"/>
              <a:gd name="connsiteX5" fmla="*/ 1924335 w 6196084"/>
              <a:gd name="connsiteY5" fmla="*/ 209897 h 3185108"/>
              <a:gd name="connsiteX6" fmla="*/ 2879678 w 6196084"/>
              <a:gd name="connsiteY6" fmla="*/ 1097001 h 3185108"/>
              <a:gd name="connsiteX7" fmla="*/ 3657600 w 6196084"/>
              <a:gd name="connsiteY7" fmla="*/ 1902219 h 3185108"/>
              <a:gd name="connsiteX8" fmla="*/ 4653887 w 6196084"/>
              <a:gd name="connsiteY8" fmla="*/ 2639198 h 3185108"/>
              <a:gd name="connsiteX9" fmla="*/ 6196084 w 6196084"/>
              <a:gd name="connsiteY9" fmla="*/ 3185108 h 3185108"/>
              <a:gd name="connsiteX0" fmla="*/ 0 w 6196084"/>
              <a:gd name="connsiteY0" fmla="*/ 168953 h 3185108"/>
              <a:gd name="connsiteX1" fmla="*/ 491320 w 6196084"/>
              <a:gd name="connsiteY1" fmla="*/ 18828 h 3185108"/>
              <a:gd name="connsiteX2" fmla="*/ 846161 w 6196084"/>
              <a:gd name="connsiteY2" fmla="*/ 5180 h 3185108"/>
              <a:gd name="connsiteX3" fmla="*/ 1269242 w 6196084"/>
              <a:gd name="connsiteY3" fmla="*/ 46123 h 3185108"/>
              <a:gd name="connsiteX4" fmla="*/ 1924335 w 6196084"/>
              <a:gd name="connsiteY4" fmla="*/ 209897 h 3185108"/>
              <a:gd name="connsiteX5" fmla="*/ 2879678 w 6196084"/>
              <a:gd name="connsiteY5" fmla="*/ 1097001 h 3185108"/>
              <a:gd name="connsiteX6" fmla="*/ 3657600 w 6196084"/>
              <a:gd name="connsiteY6" fmla="*/ 1902219 h 3185108"/>
              <a:gd name="connsiteX7" fmla="*/ 4653887 w 6196084"/>
              <a:gd name="connsiteY7" fmla="*/ 2639198 h 3185108"/>
              <a:gd name="connsiteX8" fmla="*/ 6196084 w 6196084"/>
              <a:gd name="connsiteY8" fmla="*/ 3185108 h 3185108"/>
              <a:gd name="connsiteX0" fmla="*/ 0 w 6196084"/>
              <a:gd name="connsiteY0" fmla="*/ 159282 h 3175437"/>
              <a:gd name="connsiteX1" fmla="*/ 491320 w 6196084"/>
              <a:gd name="connsiteY1" fmla="*/ 9157 h 3175437"/>
              <a:gd name="connsiteX2" fmla="*/ 1269242 w 6196084"/>
              <a:gd name="connsiteY2" fmla="*/ 36452 h 3175437"/>
              <a:gd name="connsiteX3" fmla="*/ 1924335 w 6196084"/>
              <a:gd name="connsiteY3" fmla="*/ 200226 h 3175437"/>
              <a:gd name="connsiteX4" fmla="*/ 2879678 w 6196084"/>
              <a:gd name="connsiteY4" fmla="*/ 1087330 h 3175437"/>
              <a:gd name="connsiteX5" fmla="*/ 3657600 w 6196084"/>
              <a:gd name="connsiteY5" fmla="*/ 1892548 h 3175437"/>
              <a:gd name="connsiteX6" fmla="*/ 4653887 w 6196084"/>
              <a:gd name="connsiteY6" fmla="*/ 2629527 h 3175437"/>
              <a:gd name="connsiteX7" fmla="*/ 6196084 w 6196084"/>
              <a:gd name="connsiteY7" fmla="*/ 3175437 h 3175437"/>
              <a:gd name="connsiteX0" fmla="*/ 0 w 6196084"/>
              <a:gd name="connsiteY0" fmla="*/ 191162 h 3207317"/>
              <a:gd name="connsiteX1" fmla="*/ 491320 w 6196084"/>
              <a:gd name="connsiteY1" fmla="*/ 41037 h 3207317"/>
              <a:gd name="connsiteX2" fmla="*/ 1241947 w 6196084"/>
              <a:gd name="connsiteY2" fmla="*/ 13741 h 3207317"/>
              <a:gd name="connsiteX3" fmla="*/ 1924335 w 6196084"/>
              <a:gd name="connsiteY3" fmla="*/ 232106 h 3207317"/>
              <a:gd name="connsiteX4" fmla="*/ 2879678 w 6196084"/>
              <a:gd name="connsiteY4" fmla="*/ 1119210 h 3207317"/>
              <a:gd name="connsiteX5" fmla="*/ 3657600 w 6196084"/>
              <a:gd name="connsiteY5" fmla="*/ 1924428 h 3207317"/>
              <a:gd name="connsiteX6" fmla="*/ 4653887 w 6196084"/>
              <a:gd name="connsiteY6" fmla="*/ 2661407 h 3207317"/>
              <a:gd name="connsiteX7" fmla="*/ 6196084 w 6196084"/>
              <a:gd name="connsiteY7" fmla="*/ 3207317 h 3207317"/>
              <a:gd name="connsiteX0" fmla="*/ 0 w 6250675"/>
              <a:gd name="connsiteY0" fmla="*/ 51138 h 3203771"/>
              <a:gd name="connsiteX1" fmla="*/ 545911 w 6250675"/>
              <a:gd name="connsiteY1" fmla="*/ 37491 h 3203771"/>
              <a:gd name="connsiteX2" fmla="*/ 1296538 w 6250675"/>
              <a:gd name="connsiteY2" fmla="*/ 10195 h 3203771"/>
              <a:gd name="connsiteX3" fmla="*/ 1978926 w 6250675"/>
              <a:gd name="connsiteY3" fmla="*/ 228560 h 3203771"/>
              <a:gd name="connsiteX4" fmla="*/ 2934269 w 6250675"/>
              <a:gd name="connsiteY4" fmla="*/ 1115664 h 3203771"/>
              <a:gd name="connsiteX5" fmla="*/ 3712191 w 6250675"/>
              <a:gd name="connsiteY5" fmla="*/ 1920882 h 3203771"/>
              <a:gd name="connsiteX6" fmla="*/ 4708478 w 6250675"/>
              <a:gd name="connsiteY6" fmla="*/ 2657861 h 3203771"/>
              <a:gd name="connsiteX7" fmla="*/ 6250675 w 6250675"/>
              <a:gd name="connsiteY7" fmla="*/ 3203771 h 3203771"/>
              <a:gd name="connsiteX0" fmla="*/ 0 w 6250675"/>
              <a:gd name="connsiteY0" fmla="*/ 54681 h 3207314"/>
              <a:gd name="connsiteX1" fmla="*/ 764276 w 6250675"/>
              <a:gd name="connsiteY1" fmla="*/ 91 h 3207314"/>
              <a:gd name="connsiteX2" fmla="*/ 545911 w 6250675"/>
              <a:gd name="connsiteY2" fmla="*/ 41034 h 3207314"/>
              <a:gd name="connsiteX3" fmla="*/ 1296538 w 6250675"/>
              <a:gd name="connsiteY3" fmla="*/ 13738 h 3207314"/>
              <a:gd name="connsiteX4" fmla="*/ 1978926 w 6250675"/>
              <a:gd name="connsiteY4" fmla="*/ 232103 h 3207314"/>
              <a:gd name="connsiteX5" fmla="*/ 2934269 w 6250675"/>
              <a:gd name="connsiteY5" fmla="*/ 1119207 h 3207314"/>
              <a:gd name="connsiteX6" fmla="*/ 3712191 w 6250675"/>
              <a:gd name="connsiteY6" fmla="*/ 1924425 h 3207314"/>
              <a:gd name="connsiteX7" fmla="*/ 4708478 w 6250675"/>
              <a:gd name="connsiteY7" fmla="*/ 2661404 h 3207314"/>
              <a:gd name="connsiteX8" fmla="*/ 6250675 w 6250675"/>
              <a:gd name="connsiteY8" fmla="*/ 3207314 h 3207314"/>
              <a:gd name="connsiteX0" fmla="*/ 0 w 6250675"/>
              <a:gd name="connsiteY0" fmla="*/ 51138 h 3203771"/>
              <a:gd name="connsiteX1" fmla="*/ 545911 w 6250675"/>
              <a:gd name="connsiteY1" fmla="*/ 37491 h 3203771"/>
              <a:gd name="connsiteX2" fmla="*/ 1296538 w 6250675"/>
              <a:gd name="connsiteY2" fmla="*/ 10195 h 3203771"/>
              <a:gd name="connsiteX3" fmla="*/ 1978926 w 6250675"/>
              <a:gd name="connsiteY3" fmla="*/ 228560 h 3203771"/>
              <a:gd name="connsiteX4" fmla="*/ 2934269 w 6250675"/>
              <a:gd name="connsiteY4" fmla="*/ 1115664 h 3203771"/>
              <a:gd name="connsiteX5" fmla="*/ 3712191 w 6250675"/>
              <a:gd name="connsiteY5" fmla="*/ 1920882 h 3203771"/>
              <a:gd name="connsiteX6" fmla="*/ 4708478 w 6250675"/>
              <a:gd name="connsiteY6" fmla="*/ 2657861 h 3203771"/>
              <a:gd name="connsiteX7" fmla="*/ 6250675 w 6250675"/>
              <a:gd name="connsiteY7" fmla="*/ 3203771 h 3203771"/>
              <a:gd name="connsiteX0" fmla="*/ 0 w 6250675"/>
              <a:gd name="connsiteY0" fmla="*/ 64868 h 3217501"/>
              <a:gd name="connsiteX1" fmla="*/ 573206 w 6250675"/>
              <a:gd name="connsiteY1" fmla="*/ 10278 h 3217501"/>
              <a:gd name="connsiteX2" fmla="*/ 1296538 w 6250675"/>
              <a:gd name="connsiteY2" fmla="*/ 23925 h 3217501"/>
              <a:gd name="connsiteX3" fmla="*/ 1978926 w 6250675"/>
              <a:gd name="connsiteY3" fmla="*/ 242290 h 3217501"/>
              <a:gd name="connsiteX4" fmla="*/ 2934269 w 6250675"/>
              <a:gd name="connsiteY4" fmla="*/ 1129394 h 3217501"/>
              <a:gd name="connsiteX5" fmla="*/ 3712191 w 6250675"/>
              <a:gd name="connsiteY5" fmla="*/ 1934612 h 3217501"/>
              <a:gd name="connsiteX6" fmla="*/ 4708478 w 6250675"/>
              <a:gd name="connsiteY6" fmla="*/ 2671591 h 3217501"/>
              <a:gd name="connsiteX7" fmla="*/ 6250675 w 6250675"/>
              <a:gd name="connsiteY7" fmla="*/ 3217501 h 3217501"/>
              <a:gd name="connsiteX0" fmla="*/ 0 w 6250675"/>
              <a:gd name="connsiteY0" fmla="*/ 54590 h 3207223"/>
              <a:gd name="connsiteX1" fmla="*/ 573206 w 6250675"/>
              <a:gd name="connsiteY1" fmla="*/ 0 h 3207223"/>
              <a:gd name="connsiteX2" fmla="*/ 1978926 w 6250675"/>
              <a:gd name="connsiteY2" fmla="*/ 232012 h 3207223"/>
              <a:gd name="connsiteX3" fmla="*/ 2934269 w 6250675"/>
              <a:gd name="connsiteY3" fmla="*/ 1119116 h 3207223"/>
              <a:gd name="connsiteX4" fmla="*/ 3712191 w 6250675"/>
              <a:gd name="connsiteY4" fmla="*/ 1924334 h 3207223"/>
              <a:gd name="connsiteX5" fmla="*/ 4708478 w 6250675"/>
              <a:gd name="connsiteY5" fmla="*/ 2661313 h 3207223"/>
              <a:gd name="connsiteX6" fmla="*/ 6250675 w 6250675"/>
              <a:gd name="connsiteY6" fmla="*/ 3207223 h 3207223"/>
              <a:gd name="connsiteX0" fmla="*/ 0 w 6250675"/>
              <a:gd name="connsiteY0" fmla="*/ 66386 h 3219019"/>
              <a:gd name="connsiteX1" fmla="*/ 573206 w 6250675"/>
              <a:gd name="connsiteY1" fmla="*/ 11796 h 3219019"/>
              <a:gd name="connsiteX2" fmla="*/ 1978926 w 6250675"/>
              <a:gd name="connsiteY2" fmla="*/ 312047 h 3219019"/>
              <a:gd name="connsiteX3" fmla="*/ 2934269 w 6250675"/>
              <a:gd name="connsiteY3" fmla="*/ 1130912 h 3219019"/>
              <a:gd name="connsiteX4" fmla="*/ 3712191 w 6250675"/>
              <a:gd name="connsiteY4" fmla="*/ 1936130 h 3219019"/>
              <a:gd name="connsiteX5" fmla="*/ 4708478 w 6250675"/>
              <a:gd name="connsiteY5" fmla="*/ 2673109 h 3219019"/>
              <a:gd name="connsiteX6" fmla="*/ 6250675 w 6250675"/>
              <a:gd name="connsiteY6" fmla="*/ 3219019 h 3219019"/>
              <a:gd name="connsiteX0" fmla="*/ 0 w 6250675"/>
              <a:gd name="connsiteY0" fmla="*/ 58974 h 3211607"/>
              <a:gd name="connsiteX1" fmla="*/ 573206 w 6250675"/>
              <a:gd name="connsiteY1" fmla="*/ 4384 h 3211607"/>
              <a:gd name="connsiteX2" fmla="*/ 2101756 w 6250675"/>
              <a:gd name="connsiteY2" fmla="*/ 181804 h 3211607"/>
              <a:gd name="connsiteX3" fmla="*/ 1978926 w 6250675"/>
              <a:gd name="connsiteY3" fmla="*/ 304635 h 3211607"/>
              <a:gd name="connsiteX4" fmla="*/ 2934269 w 6250675"/>
              <a:gd name="connsiteY4" fmla="*/ 1123500 h 3211607"/>
              <a:gd name="connsiteX5" fmla="*/ 3712191 w 6250675"/>
              <a:gd name="connsiteY5" fmla="*/ 1928718 h 3211607"/>
              <a:gd name="connsiteX6" fmla="*/ 4708478 w 6250675"/>
              <a:gd name="connsiteY6" fmla="*/ 2665697 h 3211607"/>
              <a:gd name="connsiteX7" fmla="*/ 6250675 w 6250675"/>
              <a:gd name="connsiteY7" fmla="*/ 3211607 h 3211607"/>
              <a:gd name="connsiteX0" fmla="*/ 0 w 5677469"/>
              <a:gd name="connsiteY0" fmla="*/ 0 h 3207223"/>
              <a:gd name="connsiteX1" fmla="*/ 1528550 w 5677469"/>
              <a:gd name="connsiteY1" fmla="*/ 177420 h 3207223"/>
              <a:gd name="connsiteX2" fmla="*/ 1405720 w 5677469"/>
              <a:gd name="connsiteY2" fmla="*/ 300251 h 3207223"/>
              <a:gd name="connsiteX3" fmla="*/ 2361063 w 5677469"/>
              <a:gd name="connsiteY3" fmla="*/ 1119116 h 3207223"/>
              <a:gd name="connsiteX4" fmla="*/ 3138985 w 5677469"/>
              <a:gd name="connsiteY4" fmla="*/ 1924334 h 3207223"/>
              <a:gd name="connsiteX5" fmla="*/ 4135272 w 5677469"/>
              <a:gd name="connsiteY5" fmla="*/ 2661313 h 3207223"/>
              <a:gd name="connsiteX6" fmla="*/ 5677469 w 5677469"/>
              <a:gd name="connsiteY6" fmla="*/ 3207223 h 3207223"/>
              <a:gd name="connsiteX0" fmla="*/ 0 w 6141492"/>
              <a:gd name="connsiteY0" fmla="*/ 0 h 3207223"/>
              <a:gd name="connsiteX1" fmla="*/ 1992573 w 6141492"/>
              <a:gd name="connsiteY1" fmla="*/ 177420 h 3207223"/>
              <a:gd name="connsiteX2" fmla="*/ 1869743 w 6141492"/>
              <a:gd name="connsiteY2" fmla="*/ 300251 h 3207223"/>
              <a:gd name="connsiteX3" fmla="*/ 2825086 w 6141492"/>
              <a:gd name="connsiteY3" fmla="*/ 1119116 h 3207223"/>
              <a:gd name="connsiteX4" fmla="*/ 3603008 w 6141492"/>
              <a:gd name="connsiteY4" fmla="*/ 1924334 h 3207223"/>
              <a:gd name="connsiteX5" fmla="*/ 4599295 w 6141492"/>
              <a:gd name="connsiteY5" fmla="*/ 2661313 h 3207223"/>
              <a:gd name="connsiteX6" fmla="*/ 6141492 w 6141492"/>
              <a:gd name="connsiteY6" fmla="*/ 3207223 h 3207223"/>
              <a:gd name="connsiteX0" fmla="*/ 0 w 6141492"/>
              <a:gd name="connsiteY0" fmla="*/ 0 h 3207223"/>
              <a:gd name="connsiteX1" fmla="*/ 1269241 w 6141492"/>
              <a:gd name="connsiteY1" fmla="*/ 150124 h 3207223"/>
              <a:gd name="connsiteX2" fmla="*/ 1869743 w 6141492"/>
              <a:gd name="connsiteY2" fmla="*/ 300251 h 3207223"/>
              <a:gd name="connsiteX3" fmla="*/ 2825086 w 6141492"/>
              <a:gd name="connsiteY3" fmla="*/ 1119116 h 3207223"/>
              <a:gd name="connsiteX4" fmla="*/ 3603008 w 6141492"/>
              <a:gd name="connsiteY4" fmla="*/ 1924334 h 3207223"/>
              <a:gd name="connsiteX5" fmla="*/ 4599295 w 6141492"/>
              <a:gd name="connsiteY5" fmla="*/ 2661313 h 3207223"/>
              <a:gd name="connsiteX6" fmla="*/ 6141492 w 6141492"/>
              <a:gd name="connsiteY6" fmla="*/ 3207223 h 3207223"/>
              <a:gd name="connsiteX0" fmla="*/ 0 w 6141492"/>
              <a:gd name="connsiteY0" fmla="*/ 0 h 3207223"/>
              <a:gd name="connsiteX1" fmla="*/ 1269241 w 6141492"/>
              <a:gd name="connsiteY1" fmla="*/ 150124 h 3207223"/>
              <a:gd name="connsiteX2" fmla="*/ 1978925 w 6141492"/>
              <a:gd name="connsiteY2" fmla="*/ 409433 h 3207223"/>
              <a:gd name="connsiteX3" fmla="*/ 2825086 w 6141492"/>
              <a:gd name="connsiteY3" fmla="*/ 1119116 h 3207223"/>
              <a:gd name="connsiteX4" fmla="*/ 3603008 w 6141492"/>
              <a:gd name="connsiteY4" fmla="*/ 1924334 h 3207223"/>
              <a:gd name="connsiteX5" fmla="*/ 4599295 w 6141492"/>
              <a:gd name="connsiteY5" fmla="*/ 2661313 h 3207223"/>
              <a:gd name="connsiteX6" fmla="*/ 6141492 w 6141492"/>
              <a:gd name="connsiteY6" fmla="*/ 3207223 h 3207223"/>
              <a:gd name="connsiteX0" fmla="*/ 0 w 6141492"/>
              <a:gd name="connsiteY0" fmla="*/ 0 h 3207223"/>
              <a:gd name="connsiteX1" fmla="*/ 1269241 w 6141492"/>
              <a:gd name="connsiteY1" fmla="*/ 150124 h 3207223"/>
              <a:gd name="connsiteX2" fmla="*/ 1978925 w 6141492"/>
              <a:gd name="connsiteY2" fmla="*/ 409433 h 3207223"/>
              <a:gd name="connsiteX3" fmla="*/ 2825086 w 6141492"/>
              <a:gd name="connsiteY3" fmla="*/ 1119116 h 3207223"/>
              <a:gd name="connsiteX4" fmla="*/ 3234518 w 6141492"/>
              <a:gd name="connsiteY4" fmla="*/ 2729552 h 3207223"/>
              <a:gd name="connsiteX5" fmla="*/ 4599295 w 6141492"/>
              <a:gd name="connsiteY5" fmla="*/ 2661313 h 3207223"/>
              <a:gd name="connsiteX6" fmla="*/ 6141492 w 6141492"/>
              <a:gd name="connsiteY6" fmla="*/ 3207223 h 3207223"/>
              <a:gd name="connsiteX0" fmla="*/ 0 w 6141492"/>
              <a:gd name="connsiteY0" fmla="*/ 0 h 3207223"/>
              <a:gd name="connsiteX1" fmla="*/ 1269241 w 6141492"/>
              <a:gd name="connsiteY1" fmla="*/ 150124 h 3207223"/>
              <a:gd name="connsiteX2" fmla="*/ 1978925 w 6141492"/>
              <a:gd name="connsiteY2" fmla="*/ 409433 h 3207223"/>
              <a:gd name="connsiteX3" fmla="*/ 2825086 w 6141492"/>
              <a:gd name="connsiteY3" fmla="*/ 1119116 h 3207223"/>
              <a:gd name="connsiteX4" fmla="*/ 3234518 w 6141492"/>
              <a:gd name="connsiteY4" fmla="*/ 2729552 h 3207223"/>
              <a:gd name="connsiteX5" fmla="*/ 4558352 w 6141492"/>
              <a:gd name="connsiteY5" fmla="*/ 3152632 h 3207223"/>
              <a:gd name="connsiteX6" fmla="*/ 6141492 w 6141492"/>
              <a:gd name="connsiteY6" fmla="*/ 3207223 h 3207223"/>
              <a:gd name="connsiteX0" fmla="*/ 0 w 6701050"/>
              <a:gd name="connsiteY0" fmla="*/ 0 h 3343701"/>
              <a:gd name="connsiteX1" fmla="*/ 1269241 w 6701050"/>
              <a:gd name="connsiteY1" fmla="*/ 150124 h 3343701"/>
              <a:gd name="connsiteX2" fmla="*/ 1978925 w 6701050"/>
              <a:gd name="connsiteY2" fmla="*/ 409433 h 3343701"/>
              <a:gd name="connsiteX3" fmla="*/ 2825086 w 6701050"/>
              <a:gd name="connsiteY3" fmla="*/ 1119116 h 3343701"/>
              <a:gd name="connsiteX4" fmla="*/ 3234518 w 6701050"/>
              <a:gd name="connsiteY4" fmla="*/ 2729552 h 3343701"/>
              <a:gd name="connsiteX5" fmla="*/ 4558352 w 6701050"/>
              <a:gd name="connsiteY5" fmla="*/ 3152632 h 3343701"/>
              <a:gd name="connsiteX6" fmla="*/ 6701050 w 6701050"/>
              <a:gd name="connsiteY6" fmla="*/ 3343701 h 3343701"/>
              <a:gd name="connsiteX0" fmla="*/ 0 w 6701050"/>
              <a:gd name="connsiteY0" fmla="*/ 0 h 3343701"/>
              <a:gd name="connsiteX1" fmla="*/ 1269241 w 6701050"/>
              <a:gd name="connsiteY1" fmla="*/ 150124 h 3343701"/>
              <a:gd name="connsiteX2" fmla="*/ 2142699 w 6701050"/>
              <a:gd name="connsiteY2" fmla="*/ 395785 h 3343701"/>
              <a:gd name="connsiteX3" fmla="*/ 2825086 w 6701050"/>
              <a:gd name="connsiteY3" fmla="*/ 1119116 h 3343701"/>
              <a:gd name="connsiteX4" fmla="*/ 3234518 w 6701050"/>
              <a:gd name="connsiteY4" fmla="*/ 2729552 h 3343701"/>
              <a:gd name="connsiteX5" fmla="*/ 4558352 w 6701050"/>
              <a:gd name="connsiteY5" fmla="*/ 3152632 h 3343701"/>
              <a:gd name="connsiteX6" fmla="*/ 6701050 w 6701050"/>
              <a:gd name="connsiteY6" fmla="*/ 3343701 h 3343701"/>
              <a:gd name="connsiteX0" fmla="*/ 0 w 6701050"/>
              <a:gd name="connsiteY0" fmla="*/ 0 h 3343701"/>
              <a:gd name="connsiteX1" fmla="*/ 1269241 w 6701050"/>
              <a:gd name="connsiteY1" fmla="*/ 150124 h 3343701"/>
              <a:gd name="connsiteX2" fmla="*/ 2142699 w 6701050"/>
              <a:gd name="connsiteY2" fmla="*/ 395785 h 3343701"/>
              <a:gd name="connsiteX3" fmla="*/ 2784142 w 6701050"/>
              <a:gd name="connsiteY3" fmla="*/ 1187355 h 3343701"/>
              <a:gd name="connsiteX4" fmla="*/ 3234518 w 6701050"/>
              <a:gd name="connsiteY4" fmla="*/ 2729552 h 3343701"/>
              <a:gd name="connsiteX5" fmla="*/ 4558352 w 6701050"/>
              <a:gd name="connsiteY5" fmla="*/ 3152632 h 3343701"/>
              <a:gd name="connsiteX6" fmla="*/ 6701050 w 6701050"/>
              <a:gd name="connsiteY6" fmla="*/ 3343701 h 3343701"/>
              <a:gd name="connsiteX0" fmla="*/ 0 w 7110483"/>
              <a:gd name="connsiteY0" fmla="*/ 0 h 3439235"/>
              <a:gd name="connsiteX1" fmla="*/ 1269241 w 7110483"/>
              <a:gd name="connsiteY1" fmla="*/ 150124 h 3439235"/>
              <a:gd name="connsiteX2" fmla="*/ 2142699 w 7110483"/>
              <a:gd name="connsiteY2" fmla="*/ 395785 h 3439235"/>
              <a:gd name="connsiteX3" fmla="*/ 2784142 w 7110483"/>
              <a:gd name="connsiteY3" fmla="*/ 1187355 h 3439235"/>
              <a:gd name="connsiteX4" fmla="*/ 3234518 w 7110483"/>
              <a:gd name="connsiteY4" fmla="*/ 2729552 h 3439235"/>
              <a:gd name="connsiteX5" fmla="*/ 4558352 w 7110483"/>
              <a:gd name="connsiteY5" fmla="*/ 3152632 h 3439235"/>
              <a:gd name="connsiteX6" fmla="*/ 7110483 w 7110483"/>
              <a:gd name="connsiteY6" fmla="*/ 3439235 h 34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0483" h="3439235">
                <a:moveTo>
                  <a:pt x="0" y="0"/>
                </a:moveTo>
                <a:cubicBezTo>
                  <a:pt x="350293" y="20472"/>
                  <a:pt x="1034954" y="100082"/>
                  <a:pt x="1269241" y="150124"/>
                </a:cubicBezTo>
                <a:cubicBezTo>
                  <a:pt x="1503528" y="200166"/>
                  <a:pt x="1890215" y="222913"/>
                  <a:pt x="2142699" y="395785"/>
                </a:cubicBezTo>
                <a:cubicBezTo>
                  <a:pt x="2395183" y="568657"/>
                  <a:pt x="2602172" y="798394"/>
                  <a:pt x="2784142" y="1187355"/>
                </a:cubicBezTo>
                <a:cubicBezTo>
                  <a:pt x="2966112" y="1576316"/>
                  <a:pt x="2938816" y="2402006"/>
                  <a:pt x="3234518" y="2729552"/>
                </a:cubicBezTo>
                <a:cubicBezTo>
                  <a:pt x="3530220" y="3057098"/>
                  <a:pt x="3912358" y="3034352"/>
                  <a:pt x="4558352" y="3152632"/>
                </a:cubicBezTo>
                <a:cubicBezTo>
                  <a:pt x="5204346" y="3270913"/>
                  <a:pt x="6550925" y="3273187"/>
                  <a:pt x="7110483" y="34392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1270000" y="1187450"/>
            <a:ext cx="7110413" cy="4352925"/>
          </a:xfrm>
          <a:custGeom>
            <a:avLst/>
            <a:gdLst>
              <a:gd name="connsiteX0" fmla="*/ 0 w 6851176"/>
              <a:gd name="connsiteY0" fmla="*/ 0 h 4285397"/>
              <a:gd name="connsiteX1" fmla="*/ 1392071 w 6851176"/>
              <a:gd name="connsiteY1" fmla="*/ 218364 h 4285397"/>
              <a:gd name="connsiteX2" fmla="*/ 2279176 w 6851176"/>
              <a:gd name="connsiteY2" fmla="*/ 900752 h 4285397"/>
              <a:gd name="connsiteX3" fmla="*/ 2906973 w 6851176"/>
              <a:gd name="connsiteY3" fmla="*/ 2142699 h 4285397"/>
              <a:gd name="connsiteX4" fmla="*/ 3179928 w 6851176"/>
              <a:gd name="connsiteY4" fmla="*/ 3289111 h 4285397"/>
              <a:gd name="connsiteX5" fmla="*/ 4039737 w 6851176"/>
              <a:gd name="connsiteY5" fmla="*/ 3766782 h 4285397"/>
              <a:gd name="connsiteX6" fmla="*/ 5718412 w 6851176"/>
              <a:gd name="connsiteY6" fmla="*/ 4107976 h 4285397"/>
              <a:gd name="connsiteX7" fmla="*/ 6851176 w 6851176"/>
              <a:gd name="connsiteY7" fmla="*/ 4285397 h 4285397"/>
              <a:gd name="connsiteX0" fmla="*/ 0 w 6851176"/>
              <a:gd name="connsiteY0" fmla="*/ 0 h 4285397"/>
              <a:gd name="connsiteX1" fmla="*/ 1392071 w 6851176"/>
              <a:gd name="connsiteY1" fmla="*/ 218364 h 4285397"/>
              <a:gd name="connsiteX2" fmla="*/ 2361063 w 6851176"/>
              <a:gd name="connsiteY2" fmla="*/ 941695 h 4285397"/>
              <a:gd name="connsiteX3" fmla="*/ 2906973 w 6851176"/>
              <a:gd name="connsiteY3" fmla="*/ 2142699 h 4285397"/>
              <a:gd name="connsiteX4" fmla="*/ 3179928 w 6851176"/>
              <a:gd name="connsiteY4" fmla="*/ 3289111 h 4285397"/>
              <a:gd name="connsiteX5" fmla="*/ 4039737 w 6851176"/>
              <a:gd name="connsiteY5" fmla="*/ 3766782 h 4285397"/>
              <a:gd name="connsiteX6" fmla="*/ 5718412 w 6851176"/>
              <a:gd name="connsiteY6" fmla="*/ 4107976 h 4285397"/>
              <a:gd name="connsiteX7" fmla="*/ 6851176 w 6851176"/>
              <a:gd name="connsiteY7" fmla="*/ 4285397 h 4285397"/>
              <a:gd name="connsiteX0" fmla="*/ 0 w 6851176"/>
              <a:gd name="connsiteY0" fmla="*/ 0 h 4285397"/>
              <a:gd name="connsiteX1" fmla="*/ 1392071 w 6851176"/>
              <a:gd name="connsiteY1" fmla="*/ 218364 h 4285397"/>
              <a:gd name="connsiteX2" fmla="*/ 2361063 w 6851176"/>
              <a:gd name="connsiteY2" fmla="*/ 941695 h 4285397"/>
              <a:gd name="connsiteX3" fmla="*/ 2906973 w 6851176"/>
              <a:gd name="connsiteY3" fmla="*/ 2142699 h 4285397"/>
              <a:gd name="connsiteX4" fmla="*/ 3220871 w 6851176"/>
              <a:gd name="connsiteY4" fmla="*/ 3302758 h 4285397"/>
              <a:gd name="connsiteX5" fmla="*/ 4039737 w 6851176"/>
              <a:gd name="connsiteY5" fmla="*/ 3766782 h 4285397"/>
              <a:gd name="connsiteX6" fmla="*/ 5718412 w 6851176"/>
              <a:gd name="connsiteY6" fmla="*/ 4107976 h 4285397"/>
              <a:gd name="connsiteX7" fmla="*/ 6851176 w 6851176"/>
              <a:gd name="connsiteY7" fmla="*/ 4285397 h 4285397"/>
              <a:gd name="connsiteX0" fmla="*/ 0 w 6851176"/>
              <a:gd name="connsiteY0" fmla="*/ 0 h 4285397"/>
              <a:gd name="connsiteX1" fmla="*/ 1392071 w 6851176"/>
              <a:gd name="connsiteY1" fmla="*/ 218364 h 4285397"/>
              <a:gd name="connsiteX2" fmla="*/ 2361063 w 6851176"/>
              <a:gd name="connsiteY2" fmla="*/ 941695 h 4285397"/>
              <a:gd name="connsiteX3" fmla="*/ 2906973 w 6851176"/>
              <a:gd name="connsiteY3" fmla="*/ 2142699 h 4285397"/>
              <a:gd name="connsiteX4" fmla="*/ 3220871 w 6851176"/>
              <a:gd name="connsiteY4" fmla="*/ 3302758 h 4285397"/>
              <a:gd name="connsiteX5" fmla="*/ 4039737 w 6851176"/>
              <a:gd name="connsiteY5" fmla="*/ 3766782 h 4285397"/>
              <a:gd name="connsiteX6" fmla="*/ 5663821 w 6851176"/>
              <a:gd name="connsiteY6" fmla="*/ 3930555 h 4285397"/>
              <a:gd name="connsiteX7" fmla="*/ 6851176 w 6851176"/>
              <a:gd name="connsiteY7" fmla="*/ 4285397 h 4285397"/>
              <a:gd name="connsiteX0" fmla="*/ 0 w 6851176"/>
              <a:gd name="connsiteY0" fmla="*/ 0 h 4285397"/>
              <a:gd name="connsiteX1" fmla="*/ 1392071 w 6851176"/>
              <a:gd name="connsiteY1" fmla="*/ 218364 h 4285397"/>
              <a:gd name="connsiteX2" fmla="*/ 2361063 w 6851176"/>
              <a:gd name="connsiteY2" fmla="*/ 941695 h 4285397"/>
              <a:gd name="connsiteX3" fmla="*/ 2906973 w 6851176"/>
              <a:gd name="connsiteY3" fmla="*/ 2142699 h 4285397"/>
              <a:gd name="connsiteX4" fmla="*/ 3220871 w 6851176"/>
              <a:gd name="connsiteY4" fmla="*/ 3302758 h 4285397"/>
              <a:gd name="connsiteX5" fmla="*/ 3835020 w 6851176"/>
              <a:gd name="connsiteY5" fmla="*/ 3698544 h 4285397"/>
              <a:gd name="connsiteX6" fmla="*/ 5663821 w 6851176"/>
              <a:gd name="connsiteY6" fmla="*/ 3930555 h 4285397"/>
              <a:gd name="connsiteX7" fmla="*/ 6851176 w 6851176"/>
              <a:gd name="connsiteY7" fmla="*/ 4285397 h 4285397"/>
              <a:gd name="connsiteX0" fmla="*/ 0 w 7110483"/>
              <a:gd name="connsiteY0" fmla="*/ 0 h 4353636"/>
              <a:gd name="connsiteX1" fmla="*/ 1392071 w 7110483"/>
              <a:gd name="connsiteY1" fmla="*/ 218364 h 4353636"/>
              <a:gd name="connsiteX2" fmla="*/ 2361063 w 7110483"/>
              <a:gd name="connsiteY2" fmla="*/ 941695 h 4353636"/>
              <a:gd name="connsiteX3" fmla="*/ 2906973 w 7110483"/>
              <a:gd name="connsiteY3" fmla="*/ 2142699 h 4353636"/>
              <a:gd name="connsiteX4" fmla="*/ 3220871 w 7110483"/>
              <a:gd name="connsiteY4" fmla="*/ 3302758 h 4353636"/>
              <a:gd name="connsiteX5" fmla="*/ 3835020 w 7110483"/>
              <a:gd name="connsiteY5" fmla="*/ 3698544 h 4353636"/>
              <a:gd name="connsiteX6" fmla="*/ 5663821 w 7110483"/>
              <a:gd name="connsiteY6" fmla="*/ 3930555 h 4353636"/>
              <a:gd name="connsiteX7" fmla="*/ 7110483 w 7110483"/>
              <a:gd name="connsiteY7" fmla="*/ 4353636 h 4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83" h="4353636">
                <a:moveTo>
                  <a:pt x="0" y="0"/>
                </a:moveTo>
                <a:cubicBezTo>
                  <a:pt x="506104" y="34119"/>
                  <a:pt x="998561" y="61415"/>
                  <a:pt x="1392071" y="218364"/>
                </a:cubicBezTo>
                <a:cubicBezTo>
                  <a:pt x="1785582" y="375313"/>
                  <a:pt x="2108579" y="620973"/>
                  <a:pt x="2361063" y="941695"/>
                </a:cubicBezTo>
                <a:cubicBezTo>
                  <a:pt x="2613547" y="1262418"/>
                  <a:pt x="2763672" y="1749189"/>
                  <a:pt x="2906973" y="2142699"/>
                </a:cubicBezTo>
                <a:cubicBezTo>
                  <a:pt x="3050274" y="2536210"/>
                  <a:pt x="3066197" y="3043451"/>
                  <a:pt x="3220871" y="3302758"/>
                </a:cubicBezTo>
                <a:cubicBezTo>
                  <a:pt x="3375545" y="3562065"/>
                  <a:pt x="3427862" y="3593911"/>
                  <a:pt x="3835020" y="3698544"/>
                </a:cubicBezTo>
                <a:cubicBezTo>
                  <a:pt x="4242178" y="3803177"/>
                  <a:pt x="5117911" y="3821373"/>
                  <a:pt x="5663821" y="3930555"/>
                </a:cubicBezTo>
                <a:cubicBezTo>
                  <a:pt x="6209731" y="4039737"/>
                  <a:pt x="6778387" y="4308143"/>
                  <a:pt x="7110483" y="435363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863600" y="836613"/>
            <a:ext cx="0" cy="52562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84213" y="5949950"/>
            <a:ext cx="770413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Szövegdoboz 15"/>
          <p:cNvSpPr txBox="1">
            <a:spLocks noChangeArrowheads="1"/>
          </p:cNvSpPr>
          <p:nvPr/>
        </p:nvSpPr>
        <p:spPr bwMode="auto">
          <a:xfrm rot="-5400000">
            <a:off x="244476" y="3279775"/>
            <a:ext cx="868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activity</a:t>
            </a:r>
          </a:p>
        </p:txBody>
      </p:sp>
      <p:sp>
        <p:nvSpPr>
          <p:cNvPr id="21511" name="Szövegdoboz 16"/>
          <p:cNvSpPr txBox="1">
            <a:spLocks noChangeArrowheads="1"/>
          </p:cNvSpPr>
          <p:nvPr/>
        </p:nvSpPr>
        <p:spPr bwMode="auto">
          <a:xfrm>
            <a:off x="4102100" y="5949950"/>
            <a:ext cx="868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ages</a:t>
            </a:r>
          </a:p>
        </p:txBody>
      </p:sp>
      <p:sp>
        <p:nvSpPr>
          <p:cNvPr id="21512" name="Szövegdoboz 17"/>
          <p:cNvSpPr txBox="1">
            <a:spLocks noChangeArrowheads="1"/>
          </p:cNvSpPr>
          <p:nvPr/>
        </p:nvSpPr>
        <p:spPr bwMode="auto">
          <a:xfrm>
            <a:off x="1241425" y="792163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osteoblast</a:t>
            </a:r>
          </a:p>
        </p:txBody>
      </p:sp>
      <p:sp>
        <p:nvSpPr>
          <p:cNvPr id="21513" name="Szövegdoboz 18"/>
          <p:cNvSpPr txBox="1">
            <a:spLocks noChangeArrowheads="1"/>
          </p:cNvSpPr>
          <p:nvPr/>
        </p:nvSpPr>
        <p:spPr bwMode="auto">
          <a:xfrm>
            <a:off x="1116013" y="206057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osteoclast</a:t>
            </a:r>
          </a:p>
        </p:txBody>
      </p:sp>
    </p:spTree>
    <p:extLst>
      <p:ext uri="{BB962C8B-B14F-4D97-AF65-F5344CB8AC3E}">
        <p14:creationId xmlns:p14="http://schemas.microsoft.com/office/powerpoint/2010/main" val="1275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/>
              <a:t>Hormonal</a:t>
            </a:r>
            <a:r>
              <a:rPr lang="hu-HU" kern="0" dirty="0" smtClean="0"/>
              <a:t> </a:t>
            </a:r>
            <a:r>
              <a:rPr lang="hu-HU" kern="0" dirty="0" err="1" smtClean="0"/>
              <a:t>control</a:t>
            </a:r>
            <a:r>
              <a:rPr lang="hu-HU" kern="0" dirty="0" smtClean="0"/>
              <a:t> of </a:t>
            </a:r>
            <a:r>
              <a:rPr lang="hu-HU" kern="0" dirty="0" err="1" smtClean="0"/>
              <a:t>bone</a:t>
            </a:r>
            <a:r>
              <a:rPr lang="hu-HU" kern="0" dirty="0" smtClean="0"/>
              <a:t> </a:t>
            </a:r>
            <a:r>
              <a:rPr lang="hu-HU" kern="0" dirty="0" err="1" smtClean="0"/>
              <a:t>metabolism</a:t>
            </a:r>
            <a:endParaRPr lang="hu-HU" kern="0" dirty="0" smtClean="0"/>
          </a:p>
        </p:txBody>
      </p:sp>
      <p:pic>
        <p:nvPicPr>
          <p:cNvPr id="22531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916113"/>
            <a:ext cx="66611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Szövegdoboz 2"/>
          <p:cNvSpPr txBox="1">
            <a:spLocks noChangeArrowheads="1"/>
          </p:cNvSpPr>
          <p:nvPr/>
        </p:nvSpPr>
        <p:spPr bwMode="auto">
          <a:xfrm>
            <a:off x="1435100" y="5791200"/>
            <a:ext cx="627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growth hormone, thyroxin, vitamin-D, etc. </a:t>
            </a:r>
          </a:p>
        </p:txBody>
      </p:sp>
    </p:spTree>
    <p:extLst>
      <p:ext uri="{BB962C8B-B14F-4D97-AF65-F5344CB8AC3E}">
        <p14:creationId xmlns:p14="http://schemas.microsoft.com/office/powerpoint/2010/main" val="25042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ivtherapy.eu/img/misc/osteopo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57488"/>
            <a:ext cx="6096000" cy="397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smtClean="0"/>
              <a:t>Osteoporosis</a:t>
            </a:r>
          </a:p>
        </p:txBody>
      </p:sp>
      <p:pic>
        <p:nvPicPr>
          <p:cNvPr id="24580" name="Picture 3" descr="C:\Users\Dr. Kozsurek Márk\Desktop\bone dens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85888"/>
            <a:ext cx="4959350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hu-HU" kern="0" dirty="0" err="1" smtClean="0"/>
              <a:t>Bone</a:t>
            </a:r>
            <a:r>
              <a:rPr lang="hu-HU" kern="0" dirty="0" smtClean="0"/>
              <a:t> </a:t>
            </a:r>
            <a:r>
              <a:rPr lang="hu-HU" kern="0" dirty="0" err="1" smtClean="0"/>
              <a:t>regeneration</a:t>
            </a:r>
            <a:endParaRPr lang="hu-HU" kern="0" dirty="0" smtClean="0"/>
          </a:p>
        </p:txBody>
      </p:sp>
    </p:spTree>
    <p:extLst>
      <p:ext uri="{BB962C8B-B14F-4D97-AF65-F5344CB8AC3E}">
        <p14:creationId xmlns:p14="http://schemas.microsoft.com/office/powerpoint/2010/main" val="1833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46075" y="1624013"/>
            <a:ext cx="83724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hu-HU" b="0" dirty="0">
                <a:effectLst/>
              </a:rPr>
              <a:t>Literature</a:t>
            </a:r>
            <a:endParaRPr lang="hu-HU" altLang="hu-HU" b="0" dirty="0">
              <a:effectLst/>
            </a:endParaRPr>
          </a:p>
          <a:p>
            <a:endParaRPr lang="hu-HU" altLang="hu-HU" b="0" dirty="0">
              <a:effectLst/>
            </a:endParaRPr>
          </a:p>
          <a:p>
            <a:r>
              <a:rPr lang="en-US" altLang="hu-HU" b="0" dirty="0" err="1">
                <a:effectLst/>
              </a:rPr>
              <a:t>Röhlich</a:t>
            </a:r>
            <a:r>
              <a:rPr lang="en-US" altLang="hu-HU" b="0" dirty="0">
                <a:effectLst/>
              </a:rPr>
              <a:t> </a:t>
            </a:r>
            <a:r>
              <a:rPr lang="en-US" altLang="hu-HU" b="0" dirty="0" err="1">
                <a:effectLst/>
              </a:rPr>
              <a:t>Pál</a:t>
            </a:r>
            <a:r>
              <a:rPr lang="en-US" altLang="hu-HU" b="0" dirty="0">
                <a:effectLst/>
              </a:rPr>
              <a:t>: </a:t>
            </a:r>
            <a:r>
              <a:rPr lang="en-US" altLang="hu-HU" b="0" dirty="0" err="1">
                <a:effectLst/>
              </a:rPr>
              <a:t>Szövettan</a:t>
            </a:r>
            <a:r>
              <a:rPr lang="en-US" altLang="hu-HU" b="0" dirty="0">
                <a:effectLst/>
              </a:rPr>
              <a:t>. Budapest, 1999 </a:t>
            </a:r>
            <a:endParaRPr lang="hu-HU" altLang="hu-HU" b="0" dirty="0">
              <a:effectLst/>
            </a:endParaRPr>
          </a:p>
          <a:p>
            <a:endParaRPr lang="en-US" altLang="hu-HU" b="0" dirty="0">
              <a:effectLst/>
            </a:endParaRPr>
          </a:p>
          <a:p>
            <a:r>
              <a:rPr lang="en-US" altLang="hu-HU" b="0" dirty="0" smtClean="0">
                <a:effectLst/>
              </a:rPr>
              <a:t>L.C</a:t>
            </a:r>
            <a:r>
              <a:rPr lang="en-US" altLang="hu-HU" b="0" dirty="0">
                <a:effectLst/>
              </a:rPr>
              <a:t>. </a:t>
            </a:r>
            <a:r>
              <a:rPr lang="en-US" altLang="hu-HU" b="0" dirty="0" err="1">
                <a:effectLst/>
              </a:rPr>
              <a:t>Junqueira</a:t>
            </a:r>
            <a:r>
              <a:rPr lang="en-US" altLang="hu-HU" b="0" dirty="0">
                <a:effectLst/>
              </a:rPr>
              <a:t> et al.: Basic Histology</a:t>
            </a:r>
            <a:endParaRPr lang="hu-HU" altLang="hu-H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77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Intramembranous ossification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hu-HU"/>
              <a:t>Increased vascularity of tissue</a:t>
            </a:r>
          </a:p>
          <a:p>
            <a:pPr>
              <a:lnSpc>
                <a:spcPct val="90000"/>
              </a:lnSpc>
            </a:pPr>
            <a:r>
              <a:rPr lang="en-US" altLang="hu-HU"/>
              <a:t>Active proliferation of mesenchymal cells</a:t>
            </a:r>
          </a:p>
          <a:p>
            <a:pPr>
              <a:lnSpc>
                <a:spcPct val="90000"/>
              </a:lnSpc>
            </a:pPr>
            <a:r>
              <a:rPr lang="en-US" altLang="hu-HU"/>
              <a:t>Differentiation of osteoblasts</a:t>
            </a:r>
          </a:p>
          <a:p>
            <a:pPr>
              <a:lnSpc>
                <a:spcPct val="90000"/>
              </a:lnSpc>
            </a:pPr>
            <a:r>
              <a:rPr lang="en-US" altLang="hu-HU"/>
              <a:t>Osteoid production</a:t>
            </a:r>
          </a:p>
          <a:p>
            <a:pPr>
              <a:lnSpc>
                <a:spcPct val="90000"/>
              </a:lnSpc>
            </a:pPr>
            <a:r>
              <a:rPr lang="en-US" altLang="hu-HU"/>
              <a:t>Differentiation of osteocytes</a:t>
            </a:r>
          </a:p>
          <a:p>
            <a:pPr>
              <a:lnSpc>
                <a:spcPct val="90000"/>
              </a:lnSpc>
            </a:pPr>
            <a:r>
              <a:rPr lang="en-US" altLang="hu-HU"/>
              <a:t>Osteiod calcifies</a:t>
            </a:r>
          </a:p>
          <a:p>
            <a:pPr>
              <a:lnSpc>
                <a:spcPct val="90000"/>
              </a:lnSpc>
            </a:pPr>
            <a:r>
              <a:rPr lang="en-US" altLang="hu-HU"/>
              <a:t>Spicules form trabeculea</a:t>
            </a:r>
          </a:p>
          <a:p>
            <a:pPr>
              <a:lnSpc>
                <a:spcPct val="90000"/>
              </a:lnSpc>
            </a:pPr>
            <a:r>
              <a:rPr lang="en-US" altLang="hu-HU"/>
              <a:t>Bone remodeling</a:t>
            </a:r>
          </a:p>
        </p:txBody>
      </p:sp>
    </p:spTree>
    <p:extLst>
      <p:ext uri="{BB962C8B-B14F-4D97-AF65-F5344CB8AC3E}">
        <p14:creationId xmlns:p14="http://schemas.microsoft.com/office/powerpoint/2010/main" val="12968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sz="4000"/>
              <a:t>Steps of intramembranous ossification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hu-HU" sz="2400" dirty="0"/>
              <a:t>Ossification center </a:t>
            </a:r>
            <a:r>
              <a:rPr lang="en-US" altLang="hu-HU" sz="2400" dirty="0" smtClean="0"/>
              <a:t>appear</a:t>
            </a:r>
            <a:r>
              <a:rPr lang="hu-HU" altLang="hu-HU" sz="2400" dirty="0" smtClean="0"/>
              <a:t>s</a:t>
            </a:r>
            <a:r>
              <a:rPr lang="en-US" altLang="hu-HU" sz="2400" dirty="0" smtClean="0"/>
              <a:t> </a:t>
            </a:r>
            <a:r>
              <a:rPr lang="en-US" altLang="hu-HU" sz="2400" dirty="0"/>
              <a:t>in the fibrous connective tissue membrane – cluster of osteoblasts</a:t>
            </a:r>
          </a:p>
          <a:p>
            <a:pPr>
              <a:lnSpc>
                <a:spcPct val="90000"/>
              </a:lnSpc>
            </a:pPr>
            <a:r>
              <a:rPr lang="en-US" altLang="hu-HU" sz="2400" dirty="0"/>
              <a:t>Bone matrix (osteoid) is secret</a:t>
            </a:r>
            <a:r>
              <a:rPr lang="hu-HU" altLang="hu-HU" sz="2400" dirty="0"/>
              <a:t>e</a:t>
            </a:r>
            <a:r>
              <a:rPr lang="en-US" altLang="hu-HU" sz="2400" dirty="0"/>
              <a:t>d within the fibrous membrane and calcifies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 err="1" smtClean="0"/>
              <a:t>osteoprogenitor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cells</a:t>
            </a:r>
            <a:r>
              <a:rPr lang="hu-HU" altLang="hu-HU" sz="2000" dirty="0" smtClean="0"/>
              <a:t> - </a:t>
            </a:r>
            <a:r>
              <a:rPr lang="en-US" altLang="hu-HU" sz="2000" dirty="0" smtClean="0"/>
              <a:t>osteoblasts </a:t>
            </a:r>
            <a:r>
              <a:rPr lang="en-US" altLang="hu-HU" sz="2000" dirty="0"/>
              <a:t>– osteoid – osteocyte</a:t>
            </a:r>
          </a:p>
          <a:p>
            <a:pPr>
              <a:lnSpc>
                <a:spcPct val="90000"/>
              </a:lnSpc>
            </a:pPr>
            <a:r>
              <a:rPr lang="en-US" altLang="hu-HU" sz="2400" dirty="0"/>
              <a:t>Woven bone and periosteum is formed</a:t>
            </a:r>
          </a:p>
          <a:p>
            <a:pPr lvl="1">
              <a:lnSpc>
                <a:spcPct val="90000"/>
              </a:lnSpc>
            </a:pPr>
            <a:r>
              <a:rPr lang="en-US" altLang="hu-HU" sz="2000" dirty="0" err="1" smtClean="0"/>
              <a:t>osteo</a:t>
            </a:r>
            <a:r>
              <a:rPr lang="hu-HU" altLang="hu-HU" sz="2000" dirty="0" smtClean="0"/>
              <a:t>i</a:t>
            </a:r>
            <a:r>
              <a:rPr lang="en-US" altLang="hu-HU" sz="2000" dirty="0" smtClean="0"/>
              <a:t>d  </a:t>
            </a:r>
            <a:r>
              <a:rPr lang="en-US" altLang="hu-HU" sz="2000" dirty="0"/>
              <a:t>around the blood vessels forming trabeculae</a:t>
            </a:r>
          </a:p>
          <a:p>
            <a:pPr>
              <a:lnSpc>
                <a:spcPct val="90000"/>
              </a:lnSpc>
            </a:pPr>
            <a:r>
              <a:rPr lang="en-US" altLang="hu-HU" sz="2400" dirty="0"/>
              <a:t>Lamellar bone replaces woven bone under the periosteum</a:t>
            </a:r>
          </a:p>
          <a:p>
            <a:pPr lvl="1">
              <a:lnSpc>
                <a:spcPct val="90000"/>
              </a:lnSpc>
            </a:pPr>
            <a:r>
              <a:rPr lang="en-US" altLang="hu-HU" sz="2000" dirty="0"/>
              <a:t>compact plates</a:t>
            </a:r>
          </a:p>
          <a:p>
            <a:pPr lvl="1">
              <a:lnSpc>
                <a:spcPct val="90000"/>
              </a:lnSpc>
            </a:pPr>
            <a:r>
              <a:rPr lang="en-US" altLang="hu-HU" sz="2000" dirty="0"/>
              <a:t>spongy bone forming trabeculae</a:t>
            </a:r>
          </a:p>
          <a:p>
            <a:pPr lvl="1">
              <a:lnSpc>
                <a:spcPct val="90000"/>
              </a:lnSpc>
            </a:pPr>
            <a:r>
              <a:rPr lang="en-US" altLang="hu-HU" sz="2000" dirty="0"/>
              <a:t>vascular tissue becomes bone marrow</a:t>
            </a:r>
          </a:p>
        </p:txBody>
      </p:sp>
    </p:spTree>
    <p:extLst>
      <p:ext uri="{BB962C8B-B14F-4D97-AF65-F5344CB8AC3E}">
        <p14:creationId xmlns:p14="http://schemas.microsoft.com/office/powerpoint/2010/main" val="29604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264px-Bony_nidu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5508625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264px-Mesenchymal_Stem_Ce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567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5" name="Picture 9" descr="264px-Bony_nidus_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40125"/>
            <a:ext cx="550862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19113" y="4600575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>
                <a:solidFill>
                  <a:srgbClr val="000000"/>
                </a:solidFill>
              </a:rPr>
              <a:t>mesenchymal </a:t>
            </a:r>
            <a:r>
              <a:rPr lang="en-US" altLang="hu-HU">
                <a:solidFill>
                  <a:srgbClr val="000000"/>
                </a:solidFill>
              </a:rPr>
              <a:t>cell</a:t>
            </a:r>
            <a:r>
              <a:rPr lang="hu-HU" altLang="hu-HU"/>
              <a:t> 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924300" y="2852738"/>
            <a:ext cx="365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err="1">
                <a:solidFill>
                  <a:srgbClr val="000000"/>
                </a:solidFill>
              </a:rPr>
              <a:t>osteoprogenitor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err="1">
                <a:solidFill>
                  <a:srgbClr val="000000"/>
                </a:solidFill>
              </a:rPr>
              <a:t>cells</a:t>
            </a: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995738" y="61658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0000"/>
                </a:solidFill>
              </a:rPr>
              <a:t>osteoblasts</a:t>
            </a:r>
          </a:p>
        </p:txBody>
      </p:sp>
    </p:spTree>
    <p:extLst>
      <p:ext uri="{BB962C8B-B14F-4D97-AF65-F5344CB8AC3E}">
        <p14:creationId xmlns:p14="http://schemas.microsoft.com/office/powerpoint/2010/main" val="10303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osteogenes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50"/>
            <a:ext cx="8243887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797</Words>
  <Application>Microsoft Office PowerPoint</Application>
  <PresentationFormat>Diavetítés a képernyőre (4:3 oldalarány)</PresentationFormat>
  <Paragraphs>158</Paragraphs>
  <Slides>47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5" baseType="lpstr">
      <vt:lpstr>Arial</vt:lpstr>
      <vt:lpstr>Calibri</vt:lpstr>
      <vt:lpstr>Garamond</vt:lpstr>
      <vt:lpstr>Tahoma</vt:lpstr>
      <vt:lpstr>Times New Roman</vt:lpstr>
      <vt:lpstr>Wingdings</vt:lpstr>
      <vt:lpstr>Default Design</vt:lpstr>
      <vt:lpstr>Adobe Photoshop Image</vt:lpstr>
      <vt:lpstr>PowerPoint bemutató</vt:lpstr>
      <vt:lpstr>PowerPoint bemutató</vt:lpstr>
      <vt:lpstr>PowerPoint bemutató</vt:lpstr>
      <vt:lpstr>PowerPoint bemutató</vt:lpstr>
      <vt:lpstr>Intramembranous ossification</vt:lpstr>
      <vt:lpstr>Steps of intramembranous ossification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Steps of endochondral ossification</vt:lpstr>
      <vt:lpstr>PowerPoint bemutató</vt:lpstr>
      <vt:lpstr>PowerPoint bemutató</vt:lpstr>
      <vt:lpstr>PowerPoint bemutató</vt:lpstr>
      <vt:lpstr>Endochondral ossification</vt:lpstr>
      <vt:lpstr>Zones of enchondral ossification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Szász Károly</dc:creator>
  <cp:lastModifiedBy>Kocsis</cp:lastModifiedBy>
  <cp:revision>112</cp:revision>
  <dcterms:created xsi:type="dcterms:W3CDTF">2002-10-07T16:26:34Z</dcterms:created>
  <dcterms:modified xsi:type="dcterms:W3CDTF">2017-10-08T21:29:09Z</dcterms:modified>
</cp:coreProperties>
</file>