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49" r:id="rId3"/>
    <p:sldId id="350" r:id="rId4"/>
    <p:sldId id="351" r:id="rId5"/>
    <p:sldId id="352" r:id="rId6"/>
    <p:sldId id="326" r:id="rId7"/>
    <p:sldId id="325" r:id="rId8"/>
    <p:sldId id="353" r:id="rId9"/>
    <p:sldId id="354" r:id="rId10"/>
    <p:sldId id="355" r:id="rId11"/>
    <p:sldId id="356" r:id="rId12"/>
    <p:sldId id="357" r:id="rId13"/>
    <p:sldId id="358" r:id="rId14"/>
    <p:sldId id="261" r:id="rId15"/>
    <p:sldId id="359" r:id="rId16"/>
    <p:sldId id="262" r:id="rId17"/>
    <p:sldId id="322" r:id="rId18"/>
    <p:sldId id="328" r:id="rId19"/>
    <p:sldId id="266" r:id="rId20"/>
    <p:sldId id="327" r:id="rId21"/>
    <p:sldId id="267" r:id="rId22"/>
    <p:sldId id="268" r:id="rId23"/>
    <p:sldId id="331" r:id="rId24"/>
    <p:sldId id="270" r:id="rId25"/>
    <p:sldId id="332" r:id="rId26"/>
    <p:sldId id="412" r:id="rId27"/>
    <p:sldId id="360" r:id="rId28"/>
    <p:sldId id="361" r:id="rId29"/>
    <p:sldId id="362" r:id="rId30"/>
    <p:sldId id="415" r:id="rId31"/>
    <p:sldId id="364" r:id="rId32"/>
    <p:sldId id="363" r:id="rId33"/>
    <p:sldId id="366" r:id="rId34"/>
    <p:sldId id="367" r:id="rId35"/>
    <p:sldId id="416" r:id="rId36"/>
    <p:sldId id="369" r:id="rId37"/>
    <p:sldId id="370" r:id="rId38"/>
    <p:sldId id="371" r:id="rId39"/>
    <p:sldId id="372" r:id="rId40"/>
    <p:sldId id="373" r:id="rId41"/>
    <p:sldId id="421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418" r:id="rId51"/>
    <p:sldId id="384" r:id="rId52"/>
    <p:sldId id="385" r:id="rId53"/>
    <p:sldId id="386" r:id="rId54"/>
    <p:sldId id="387" r:id="rId55"/>
    <p:sldId id="414" r:id="rId56"/>
    <p:sldId id="390" r:id="rId57"/>
    <p:sldId id="391" r:id="rId58"/>
    <p:sldId id="392" r:id="rId59"/>
    <p:sldId id="419" r:id="rId60"/>
    <p:sldId id="394" r:id="rId61"/>
    <p:sldId id="395" r:id="rId62"/>
    <p:sldId id="396" r:id="rId63"/>
    <p:sldId id="397" r:id="rId64"/>
    <p:sldId id="398" r:id="rId65"/>
    <p:sldId id="420" r:id="rId66"/>
    <p:sldId id="400" r:id="rId67"/>
    <p:sldId id="401" r:id="rId68"/>
    <p:sldId id="402" r:id="rId69"/>
    <p:sldId id="403" r:id="rId70"/>
    <p:sldId id="404" r:id="rId71"/>
    <p:sldId id="405" r:id="rId72"/>
    <p:sldId id="342" r:id="rId73"/>
    <p:sldId id="407" r:id="rId7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00"/>
    <a:srgbClr val="9900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04" autoAdjust="0"/>
    <p:restoredTop sz="94660"/>
  </p:normalViewPr>
  <p:slideViewPr>
    <p:cSldViewPr>
      <p:cViewPr varScale="1">
        <p:scale>
          <a:sx n="51" d="100"/>
          <a:sy n="51" d="100"/>
        </p:scale>
        <p:origin x="72" y="12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19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D1103-8B8E-4F83-90C8-4E243215656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492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EFDE2-C5BF-4A13-95C8-89E4FFD186B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478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EDB26-EF68-49F5-975D-BF5978067BB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679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6D4F-CFCF-4BDA-8A9D-DEE60AC7E33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6777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79CD5-8A18-4EF3-ADA1-17EF6B62AC7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8821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AA8AC-5C3D-498F-8643-14702DB194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72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B5479-03AB-425E-9334-A43A04B4E45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87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1DD6E-B6E8-49BE-A293-3F2B67ADAA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110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30244-00B2-4951-BD8B-62805A4FE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7494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066E4-0FCA-4389-A7A0-D12B1A7DB5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3549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A9736-B2FC-4581-883C-014A87458A9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8695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50000">
              <a:srgbClr val="FFFF99"/>
            </a:gs>
            <a:gs pos="100000">
              <a:srgbClr val="FF99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AB8ACF-14BF-44ED-BBCE-5B74B8DF0B3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hyperlink" Target="http://uuhsc.utah.edu/healthinfo/pediatric/orthopaedics/ddh.htm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youtube.com/watch?v=DosqbEy8ec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6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9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0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7650" r="9251" b="20888"/>
          <a:stretch/>
        </p:blipFill>
        <p:spPr>
          <a:xfrm rot="16200000">
            <a:off x="-451244" y="1316463"/>
            <a:ext cx="5483818" cy="417078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61136" y="1052736"/>
            <a:ext cx="515771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hu-H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</a:t>
            </a: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</a:t>
            </a: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</a:t>
            </a:r>
            <a:endParaRPr lang="hu-H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>
              <a:spcBef>
                <a:spcPct val="50000"/>
              </a:spcBef>
              <a:defRPr/>
            </a:pPr>
            <a:endParaRPr lang="hu-HU" altLang="hu-HU" sz="3600" dirty="0"/>
          </a:p>
          <a:p>
            <a:pPr algn="r" eaLnBrk="1" hangingPunct="1">
              <a:defRPr/>
            </a:pPr>
            <a:endParaRPr lang="hu-HU" altLang="hu-HU" dirty="0"/>
          </a:p>
          <a:p>
            <a:pPr algn="r" eaLnBrk="1" hangingPunct="1">
              <a:defRPr/>
            </a:pPr>
            <a:endParaRPr lang="hu-HU" altLang="hu-HU" dirty="0"/>
          </a:p>
          <a:p>
            <a:pPr algn="r" eaLnBrk="1" hangingPunct="1">
              <a:defRPr/>
            </a:pPr>
            <a:r>
              <a:rPr lang="hu-HU" altLang="hu-HU" dirty="0"/>
              <a:t>Semmelweis University, </a:t>
            </a:r>
            <a:r>
              <a:rPr lang="hu-HU" altLang="hu-HU" dirty="0" err="1"/>
              <a:t>Faculty</a:t>
            </a:r>
            <a:r>
              <a:rPr lang="hu-HU" altLang="hu-HU" dirty="0"/>
              <a:t> of </a:t>
            </a:r>
            <a:r>
              <a:rPr lang="hu-HU" altLang="hu-HU" dirty="0" err="1"/>
              <a:t>Medicine</a:t>
            </a:r>
            <a:endParaRPr lang="hu-HU" altLang="hu-HU" dirty="0"/>
          </a:p>
          <a:p>
            <a:pPr algn="r" eaLnBrk="1" hangingPunct="1">
              <a:defRPr/>
            </a:pPr>
            <a:r>
              <a:rPr lang="hu-HU" altLang="hu-HU" dirty="0"/>
              <a:t>1st </a:t>
            </a:r>
            <a:r>
              <a:rPr lang="hu-HU" altLang="hu-HU" dirty="0" err="1"/>
              <a:t>year</a:t>
            </a:r>
            <a:r>
              <a:rPr lang="hu-HU" altLang="hu-HU" dirty="0"/>
              <a:t>, </a:t>
            </a:r>
            <a:r>
              <a:rPr lang="hu-HU" altLang="hu-HU" dirty="0" err="1"/>
              <a:t>1st</a:t>
            </a:r>
            <a:r>
              <a:rPr lang="hu-HU" altLang="hu-HU" dirty="0"/>
              <a:t> </a:t>
            </a:r>
            <a:r>
              <a:rPr lang="hu-HU" altLang="hu-HU" dirty="0" err="1"/>
              <a:t>semester</a:t>
            </a:r>
            <a:endParaRPr lang="hu-HU" altLang="hu-HU" dirty="0"/>
          </a:p>
          <a:p>
            <a:pPr algn="r" eaLnBrk="1" hangingPunct="1">
              <a:defRPr/>
            </a:pPr>
            <a:endParaRPr lang="hu-HU" altLang="hu-HU" dirty="0"/>
          </a:p>
          <a:p>
            <a:pPr algn="r" eaLnBrk="1" hangingPunct="1">
              <a:defRPr/>
            </a:pPr>
            <a:r>
              <a:rPr lang="hu-HU" altLang="hu-HU" dirty="0" err="1"/>
              <a:t>Department</a:t>
            </a:r>
            <a:r>
              <a:rPr lang="hu-HU" altLang="hu-HU" dirty="0"/>
              <a:t> of </a:t>
            </a:r>
            <a:r>
              <a:rPr lang="hu-HU" altLang="hu-HU" dirty="0" err="1"/>
              <a:t>Anatomy</a:t>
            </a:r>
            <a:r>
              <a:rPr lang="hu-HU" altLang="hu-HU" dirty="0"/>
              <a:t>, </a:t>
            </a:r>
            <a:r>
              <a:rPr lang="hu-HU" altLang="hu-HU" dirty="0" err="1"/>
              <a:t>Histology</a:t>
            </a:r>
            <a:r>
              <a:rPr lang="hu-HU" altLang="hu-HU" dirty="0"/>
              <a:t> and </a:t>
            </a:r>
            <a:r>
              <a:rPr lang="hu-HU" altLang="hu-HU" dirty="0" err="1"/>
              <a:t>Embryology</a:t>
            </a:r>
            <a:endParaRPr lang="hu-HU" altLang="hu-HU" dirty="0"/>
          </a:p>
          <a:p>
            <a:pPr algn="r" eaLnBrk="1" hangingPunct="1">
              <a:defRPr/>
            </a:pPr>
            <a:endParaRPr lang="hu-HU" altLang="hu-HU" dirty="0"/>
          </a:p>
          <a:p>
            <a:pPr algn="r" eaLnBrk="1" hangingPunct="1">
              <a:defRPr/>
            </a:pPr>
            <a:r>
              <a:rPr lang="hu-HU" altLang="hu-HU" dirty="0"/>
              <a:t>Katalin Kocsis</a:t>
            </a:r>
          </a:p>
          <a:p>
            <a:pPr algn="r" eaLnBrk="1" hangingPunct="1">
              <a:defRPr/>
            </a:pPr>
            <a:r>
              <a:rPr lang="hu-HU" altLang="hu-HU" dirty="0" smtClean="0"/>
              <a:t>26/10/2017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47357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44" y="951722"/>
            <a:ext cx="6461573" cy="570100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Hip joint: ligaments</a:t>
            </a:r>
          </a:p>
        </p:txBody>
      </p:sp>
    </p:spTree>
    <p:extLst>
      <p:ext uri="{BB962C8B-B14F-4D97-AF65-F5344CB8AC3E}">
        <p14:creationId xmlns:p14="http://schemas.microsoft.com/office/powerpoint/2010/main" val="300902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630"/>
            <a:ext cx="9144000" cy="550044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Hip joint: ligaments</a:t>
            </a:r>
          </a:p>
        </p:txBody>
      </p:sp>
    </p:spTree>
    <p:extLst>
      <p:ext uri="{BB962C8B-B14F-4D97-AF65-F5344CB8AC3E}">
        <p14:creationId xmlns:p14="http://schemas.microsoft.com/office/powerpoint/2010/main" val="4140102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23"/>
            <a:ext cx="9144000" cy="488983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Hip joint: ligaments</a:t>
            </a:r>
          </a:p>
        </p:txBody>
      </p:sp>
    </p:spTree>
    <p:extLst>
      <p:ext uri="{BB962C8B-B14F-4D97-AF65-F5344CB8AC3E}">
        <p14:creationId xmlns:p14="http://schemas.microsoft.com/office/powerpoint/2010/main" val="2409539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Blood supply of the head and neck of femur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51500" y="1557338"/>
            <a:ext cx="3241675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/>
              <a:t>Arteries located immediately under the periosteum: often damage in case of cervical fracture of femur. 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In this case, the only supply to the head is the artery in the round ligament (lig. capitis femoris – from obturator artery</a:t>
            </a:r>
            <a:r>
              <a:rPr lang="hu-HU" altLang="hu-HU"/>
              <a:t>)</a:t>
            </a:r>
            <a:r>
              <a:rPr lang="en-US" altLang="hu-HU"/>
              <a:t>.</a:t>
            </a:r>
          </a:p>
          <a:p>
            <a:pPr algn="ctr">
              <a:spcBef>
                <a:spcPct val="50000"/>
              </a:spcBef>
            </a:pPr>
            <a:endParaRPr lang="en-US" altLang="hu-HU"/>
          </a:p>
          <a:p>
            <a:pPr algn="ctr">
              <a:spcBef>
                <a:spcPct val="50000"/>
              </a:spcBef>
            </a:pPr>
            <a:endParaRPr lang="en-US" altLang="hu-HU"/>
          </a:p>
          <a:p>
            <a:pPr algn="ctr">
              <a:spcBef>
                <a:spcPct val="50000"/>
              </a:spcBef>
            </a:pPr>
            <a:r>
              <a:rPr lang="en-US" altLang="hu-HU"/>
              <a:t>avascular necrosis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importance of quick reposition and fixation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164388" y="429260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t="15336" r="45714" b="16896"/>
          <a:stretch/>
        </p:blipFill>
        <p:spPr>
          <a:xfrm>
            <a:off x="86936" y="97097"/>
            <a:ext cx="4123616" cy="341121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6" y="3600127"/>
            <a:ext cx="4993185" cy="318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8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Blood supply of the head and neck of femur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087807"/>
            <a:ext cx="8852795" cy="48614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58878"/>
          <a:stretch/>
        </p:blipFill>
        <p:spPr>
          <a:xfrm>
            <a:off x="5125616" y="1775060"/>
            <a:ext cx="3760237" cy="4985358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45705" y="3244613"/>
            <a:ext cx="4391609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altLang="hu-HU" dirty="0" smtClean="0"/>
              <a:t>(</a:t>
            </a:r>
            <a:r>
              <a:rPr lang="hu-HU" altLang="hu-HU" dirty="0" smtClean="0"/>
              <a:t>ante)</a:t>
            </a:r>
            <a:r>
              <a:rPr lang="hu-HU" altLang="hu-HU" dirty="0" err="1" smtClean="0"/>
              <a:t>flexion</a:t>
            </a:r>
            <a:r>
              <a:rPr lang="hu-HU" altLang="hu-HU" dirty="0" smtClean="0"/>
              <a:t>: </a:t>
            </a:r>
            <a:r>
              <a:rPr lang="hu-HU" altLang="hu-HU" dirty="0"/>
              <a:t>130</a:t>
            </a:r>
            <a:r>
              <a:rPr lang="en-US" altLang="hu-HU" dirty="0">
                <a:cs typeface="Arial" panose="020B0604020202020204" pitchFamily="34" charset="0"/>
              </a:rPr>
              <a:t>°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cs typeface="Arial" panose="020B0604020202020204" pitchFamily="34" charset="0"/>
              </a:rPr>
              <a:t>(</a:t>
            </a:r>
            <a:r>
              <a:rPr lang="hu-HU" altLang="hu-HU" dirty="0" err="1" smtClean="0">
                <a:cs typeface="Arial" panose="020B0604020202020204" pitchFamily="34" charset="0"/>
              </a:rPr>
              <a:t>flexed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knee</a:t>
            </a:r>
            <a:r>
              <a:rPr lang="hu-HU" altLang="hu-HU" dirty="0" smtClean="0">
                <a:cs typeface="Arial" panose="020B0604020202020204" pitchFamily="34" charset="0"/>
              </a:rPr>
              <a:t>) </a:t>
            </a:r>
            <a:endParaRPr lang="hu-HU" altLang="hu-HU" dirty="0" smtClean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hu-HU" altLang="hu-HU" dirty="0" err="1" smtClean="0">
                <a:cs typeface="Arial" panose="020B0604020202020204" pitchFamily="34" charset="0"/>
              </a:rPr>
              <a:t>extension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>
                <a:cs typeface="Arial" panose="020B0604020202020204" pitchFamily="34" charset="0"/>
              </a:rPr>
              <a:t>(</a:t>
            </a:r>
            <a:r>
              <a:rPr lang="hu-HU" altLang="hu-HU" dirty="0" err="1" smtClean="0">
                <a:cs typeface="Arial" panose="020B0604020202020204" pitchFamily="34" charset="0"/>
              </a:rPr>
              <a:t>retroflexion</a:t>
            </a:r>
            <a:r>
              <a:rPr lang="hu-HU" altLang="hu-HU" dirty="0" smtClean="0">
                <a:cs typeface="Arial" panose="020B0604020202020204" pitchFamily="34" charset="0"/>
              </a:rPr>
              <a:t>): </a:t>
            </a:r>
            <a:r>
              <a:rPr lang="hu-HU" altLang="hu-HU" dirty="0">
                <a:cs typeface="Arial" panose="020B0604020202020204" pitchFamily="34" charset="0"/>
              </a:rPr>
              <a:t>0-10</a:t>
            </a:r>
            <a:r>
              <a:rPr lang="en-US" altLang="hu-HU" dirty="0" smtClean="0"/>
              <a:t>°</a:t>
            </a:r>
            <a:endParaRPr lang="hu-HU" altLang="hu-HU" dirty="0"/>
          </a:p>
          <a:p>
            <a:pPr>
              <a:spcBef>
                <a:spcPts val="600"/>
              </a:spcBef>
            </a:pPr>
            <a:endParaRPr lang="hu-HU" altLang="hu-HU" dirty="0"/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abduction</a:t>
            </a:r>
            <a:r>
              <a:rPr lang="hu-HU" altLang="hu-HU" dirty="0" smtClean="0"/>
              <a:t>: </a:t>
            </a:r>
            <a:r>
              <a:rPr lang="hu-HU" altLang="hu-HU" dirty="0"/>
              <a:t>40</a:t>
            </a:r>
            <a:r>
              <a:rPr lang="en-US" altLang="hu-HU" dirty="0" smtClean="0"/>
              <a:t>°</a:t>
            </a:r>
            <a:r>
              <a:rPr lang="hu-HU" altLang="hu-HU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adduction</a:t>
            </a:r>
            <a:r>
              <a:rPr lang="hu-HU" altLang="hu-HU" dirty="0" smtClean="0"/>
              <a:t>: </a:t>
            </a:r>
            <a:r>
              <a:rPr lang="hu-HU" altLang="hu-HU" dirty="0" smtClean="0"/>
              <a:t>0</a:t>
            </a:r>
            <a:r>
              <a:rPr lang="en-US" altLang="hu-HU" dirty="0"/>
              <a:t>°</a:t>
            </a:r>
            <a:r>
              <a:rPr lang="hu-HU" altLang="hu-HU" dirty="0"/>
              <a:t> </a:t>
            </a:r>
            <a:r>
              <a:rPr lang="hu-HU" altLang="hu-HU" dirty="0" smtClean="0"/>
              <a:t>(</a:t>
            </a:r>
            <a:r>
              <a:rPr lang="hu-HU" altLang="hu-HU" dirty="0" err="1" smtClean="0"/>
              <a:t>extended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hip</a:t>
            </a:r>
            <a:r>
              <a:rPr lang="hu-HU" altLang="hu-HU" dirty="0" smtClean="0"/>
              <a:t>)</a:t>
            </a:r>
            <a:endParaRPr lang="hu-HU" altLang="hu-HU" dirty="0" smtClean="0"/>
          </a:p>
          <a:p>
            <a:pPr>
              <a:spcBef>
                <a:spcPts val="600"/>
              </a:spcBef>
            </a:pPr>
            <a:endParaRPr lang="hu-HU" altLang="hu-HU" dirty="0" smtClean="0"/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lateral</a:t>
            </a:r>
            <a:r>
              <a:rPr lang="hu-HU" altLang="hu-HU" dirty="0" smtClean="0"/>
              <a:t> and </a:t>
            </a:r>
            <a:r>
              <a:rPr lang="hu-HU" altLang="hu-HU" dirty="0" err="1" smtClean="0"/>
              <a:t>medial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rotation</a:t>
            </a:r>
            <a:r>
              <a:rPr lang="hu-HU" altLang="hu-HU" dirty="0" smtClean="0"/>
              <a:t>: </a:t>
            </a:r>
            <a:r>
              <a:rPr lang="hu-HU" altLang="hu-HU" dirty="0"/>
              <a:t>90</a:t>
            </a:r>
            <a:r>
              <a:rPr lang="en-US" altLang="hu-HU" dirty="0" smtClean="0"/>
              <a:t>°</a:t>
            </a:r>
            <a:endParaRPr lang="hu-HU" altLang="hu-HU" dirty="0" smtClean="0"/>
          </a:p>
          <a:p>
            <a:pPr>
              <a:spcBef>
                <a:spcPts val="600"/>
              </a:spcBef>
            </a:pPr>
            <a:endParaRPr lang="hu-HU" altLang="hu-HU" dirty="0"/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circumduction</a:t>
            </a:r>
            <a:r>
              <a:rPr lang="hu-HU" altLang="hu-HU" dirty="0" smtClean="0"/>
              <a:t> </a:t>
            </a:r>
            <a:endParaRPr lang="en-US" alt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67815" t="835" r="8" b="46451"/>
          <a:stretch/>
        </p:blipFill>
        <p:spPr>
          <a:xfrm>
            <a:off x="336485" y="47222"/>
            <a:ext cx="3486539" cy="3114119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67175" y="188913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 smtClean="0"/>
              <a:t>Movements</a:t>
            </a:r>
            <a:r>
              <a:rPr lang="hu-HU" altLang="hu-HU" sz="3200" dirty="0" smtClean="0"/>
              <a:t> of </a:t>
            </a:r>
            <a:r>
              <a:rPr lang="hu-HU" altLang="hu-HU" sz="3200" dirty="0" err="1" smtClean="0"/>
              <a:t>hip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joint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75512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Normal X-ray</a:t>
            </a:r>
          </a:p>
        </p:txBody>
      </p:sp>
      <p:pic>
        <p:nvPicPr>
          <p:cNvPr id="8195" name="Picture 3" descr="csipo 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96975"/>
            <a:ext cx="65532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235825" y="2420938"/>
            <a:ext cx="190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400"/>
              <a:t>trochanter major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32138" y="6308725"/>
            <a:ext cx="190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400"/>
              <a:t>trochanter minor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 rot="2634728">
            <a:off x="4932363" y="4076700"/>
            <a:ext cx="1512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400"/>
              <a:t>neck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 rot="-2474486">
            <a:off x="4140200" y="2997200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400"/>
              <a:t>head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5076825" y="5876925"/>
            <a:ext cx="3587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6877050" y="2708275"/>
            <a:ext cx="35877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3016835">
            <a:off x="3247231" y="2232819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400"/>
              <a:t>acetabulum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3635375" y="2997200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284663" y="2276475"/>
            <a:ext cx="7921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4067175" y="2420938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Hip dysplasia, hip dislocation</a:t>
            </a:r>
          </a:p>
        </p:txBody>
      </p:sp>
      <p:pic>
        <p:nvPicPr>
          <p:cNvPr id="69635" name="Picture 3" descr="csipodislocat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048375" cy="42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23850" y="5391150"/>
            <a:ext cx="85693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/>
              <a:t>Causes: intrauterine developmental defect of acetabular fossa, not deep enough, can dislocate to relatively small forces.</a:t>
            </a:r>
          </a:p>
          <a:p>
            <a:pPr>
              <a:spcBef>
                <a:spcPct val="50000"/>
              </a:spcBef>
            </a:pPr>
            <a:r>
              <a:rPr lang="en-US" altLang="hu-HU"/>
              <a:t>(twins, olig</a:t>
            </a:r>
            <a:r>
              <a:rPr lang="hu-HU" altLang="hu-HU"/>
              <a:t>o</a:t>
            </a:r>
            <a:r>
              <a:rPr lang="en-US" altLang="hu-HU"/>
              <a:t>hydramnion, ??)</a:t>
            </a:r>
          </a:p>
          <a:p>
            <a:pPr>
              <a:spcBef>
                <a:spcPct val="50000"/>
              </a:spcBef>
            </a:pPr>
            <a:r>
              <a:rPr lang="en-US" altLang="hu-HU"/>
              <a:t>Screening (physical examination, ultrasound)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pavli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1" y="853969"/>
            <a:ext cx="3208010" cy="30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433567" y="1250315"/>
            <a:ext cx="428466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err="1"/>
              <a:t>Treatment</a:t>
            </a:r>
            <a:r>
              <a:rPr lang="hu-HU" altLang="hu-HU" dirty="0"/>
              <a:t>: </a:t>
            </a:r>
            <a:r>
              <a:rPr lang="hu-HU" altLang="hu-HU" dirty="0" err="1"/>
              <a:t>conservative</a:t>
            </a:r>
            <a:r>
              <a:rPr lang="hu-HU" altLang="hu-HU" dirty="0"/>
              <a:t>: </a:t>
            </a:r>
          </a:p>
          <a:p>
            <a:pPr>
              <a:spcBef>
                <a:spcPct val="50000"/>
              </a:spcBef>
            </a:pPr>
            <a:r>
              <a:rPr lang="hu-HU" altLang="hu-HU" dirty="0" err="1"/>
              <a:t>PavlikHarness</a:t>
            </a:r>
            <a:endParaRPr lang="hu-HU" altLang="hu-HU" dirty="0"/>
          </a:p>
          <a:p>
            <a:pPr>
              <a:spcBef>
                <a:spcPct val="50000"/>
              </a:spcBef>
            </a:pPr>
            <a:r>
              <a:rPr lang="hu-HU" altLang="hu-HU" dirty="0"/>
              <a:t>(</a:t>
            </a:r>
            <a:r>
              <a:rPr lang="hu-HU" altLang="hu-HU" dirty="0" err="1"/>
              <a:t>anteflexio</a:t>
            </a:r>
            <a:r>
              <a:rPr lang="hu-HU" altLang="hu-HU" dirty="0"/>
              <a:t>, </a:t>
            </a:r>
            <a:r>
              <a:rPr lang="hu-HU" altLang="hu-HU" dirty="0" err="1"/>
              <a:t>abductio</a:t>
            </a:r>
            <a:r>
              <a:rPr lang="hu-HU" altLang="hu-HU" dirty="0"/>
              <a:t>)</a:t>
            </a:r>
          </a:p>
          <a:p>
            <a:pPr>
              <a:spcBef>
                <a:spcPct val="50000"/>
              </a:spcBef>
            </a:pPr>
            <a:r>
              <a:rPr lang="hu-HU" altLang="hu-HU" dirty="0" err="1"/>
              <a:t>Force</a:t>
            </a:r>
            <a:r>
              <a:rPr lang="hu-HU" altLang="hu-HU" dirty="0"/>
              <a:t> </a:t>
            </a:r>
            <a:r>
              <a:rPr lang="hu-HU" altLang="hu-HU" dirty="0" err="1"/>
              <a:t>on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head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femur</a:t>
            </a:r>
            <a:r>
              <a:rPr lang="hu-HU" altLang="hu-HU" dirty="0"/>
              <a:t> </a:t>
            </a:r>
            <a:r>
              <a:rPr lang="hu-HU" altLang="hu-HU" dirty="0" err="1"/>
              <a:t>deepens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socket</a:t>
            </a:r>
            <a:r>
              <a:rPr lang="hu-HU" altLang="hu-HU" dirty="0"/>
              <a:t>!</a:t>
            </a:r>
          </a:p>
          <a:p>
            <a:pPr>
              <a:spcBef>
                <a:spcPct val="50000"/>
              </a:spcBef>
            </a:pPr>
            <a:endParaRPr lang="hu-HU" altLang="hu-HU" dirty="0"/>
          </a:p>
          <a:p>
            <a:pPr>
              <a:spcBef>
                <a:spcPct val="50000"/>
              </a:spcBef>
            </a:pPr>
            <a:r>
              <a:rPr lang="hu-HU" altLang="hu-HU" dirty="0" err="1"/>
              <a:t>Surgical</a:t>
            </a:r>
            <a:r>
              <a:rPr lang="hu-HU" altLang="hu-HU" dirty="0"/>
              <a:t> </a:t>
            </a:r>
            <a:r>
              <a:rPr lang="hu-HU" altLang="hu-HU" dirty="0" err="1"/>
              <a:t>intervention</a:t>
            </a:r>
            <a:r>
              <a:rPr lang="hu-HU" altLang="hu-HU" dirty="0"/>
              <a:t> is </a:t>
            </a:r>
            <a:r>
              <a:rPr lang="hu-HU" altLang="hu-HU" dirty="0" err="1"/>
              <a:t>usually</a:t>
            </a:r>
            <a:r>
              <a:rPr lang="hu-HU" altLang="hu-HU" dirty="0"/>
              <a:t> </a:t>
            </a:r>
            <a:r>
              <a:rPr lang="hu-HU" altLang="hu-HU" dirty="0" err="1"/>
              <a:t>avoided</a:t>
            </a:r>
            <a:r>
              <a:rPr lang="hu-HU" altLang="hu-HU" dirty="0"/>
              <a:t>.</a:t>
            </a:r>
          </a:p>
        </p:txBody>
      </p:sp>
      <p:pic>
        <p:nvPicPr>
          <p:cNvPr id="76806" name="Picture 6" descr="csipo szog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4149725"/>
            <a:ext cx="2046287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8" name="Line 8"/>
          <p:cNvSpPr>
            <a:spLocks noChangeShapeType="1"/>
          </p:cNvSpPr>
          <p:nvPr/>
        </p:nvSpPr>
        <p:spPr bwMode="auto">
          <a:xfrm flipV="1">
            <a:off x="6941976" y="5445124"/>
            <a:ext cx="1159037" cy="4321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-190552" y="3610399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 dirty="0">
                <a:hlinkClick r:id="rId4"/>
              </a:rPr>
              <a:t>http://uuhsc.utah.edu/healthinfo/pediatric/orthopaedics/ddh.htm</a:t>
            </a:r>
            <a:r>
              <a:rPr lang="hu-HU" altLang="hu-HU" dirty="0"/>
              <a:t> 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255708" y="8361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 dirty="0"/>
              <a:t>Hip dysplasia, hip dislocation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15"/>
          <a:stretch/>
        </p:blipFill>
        <p:spPr bwMode="auto">
          <a:xfrm>
            <a:off x="7197179" y="0"/>
            <a:ext cx="1948863" cy="253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/>
          <a:srcRect b="51723"/>
          <a:stretch/>
        </p:blipFill>
        <p:spPr>
          <a:xfrm>
            <a:off x="0" y="4212633"/>
            <a:ext cx="5089006" cy="2658264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244743" y="5503862"/>
            <a:ext cx="16972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altLang="hu-HU" dirty="0" err="1" smtClean="0"/>
              <a:t>In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children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angle</a:t>
            </a:r>
            <a:r>
              <a:rPr lang="hu-HU" altLang="hu-HU" dirty="0" smtClean="0"/>
              <a:t> is </a:t>
            </a:r>
            <a:r>
              <a:rPr lang="hu-HU" altLang="hu-HU" dirty="0" err="1" smtClean="0"/>
              <a:t>wider</a:t>
            </a:r>
            <a:endParaRPr lang="hu-HU" altLang="hu-H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Arthrosis, hip dysplasia, untreated case</a:t>
            </a:r>
          </a:p>
        </p:txBody>
      </p:sp>
      <p:pic>
        <p:nvPicPr>
          <p:cNvPr id="12291" name="Picture 3" descr="displasia felno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428750"/>
            <a:ext cx="8169275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531845" y="2756581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 smtClean="0"/>
              <a:t>Hip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joint</a:t>
            </a:r>
            <a:r>
              <a:rPr lang="hu-HU" altLang="hu-HU" dirty="0" smtClean="0"/>
              <a:t> - </a:t>
            </a:r>
            <a:r>
              <a:rPr lang="hu-HU" altLang="hu-HU" dirty="0" err="1" smtClean="0"/>
              <a:t>a</a:t>
            </a:r>
            <a:r>
              <a:rPr lang="hu-HU" altLang="hu-HU" dirty="0" err="1" smtClean="0"/>
              <a:t>rticulatio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coxae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372919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Acetabulum fracture</a:t>
            </a:r>
          </a:p>
        </p:txBody>
      </p:sp>
      <p:pic>
        <p:nvPicPr>
          <p:cNvPr id="75779" name="Picture 3" descr="acetabulum t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5976938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Femoral neck fractures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867400" y="1700213"/>
            <a:ext cx="3097213" cy="44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/>
              <a:t>1 year mortality 20-35%!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Especially in elderly osteoporotic (female) patients.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Cadaver position!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(extremity shorter, rotated outwards)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Problems with the blood supply of the head: avascular necrosis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Quick reposition, mobilization important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(necrosis, other side-effects)</a:t>
            </a:r>
          </a:p>
        </p:txBody>
      </p:sp>
      <p:pic>
        <p:nvPicPr>
          <p:cNvPr id="13316" name="Picture 4" descr="Femurf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3683000" cy="51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1331913" y="1916113"/>
            <a:ext cx="1223962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2051050" y="2349500"/>
            <a:ext cx="936625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2195513" y="4437063"/>
            <a:ext cx="18002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2124075" y="2349500"/>
            <a:ext cx="2087563" cy="2449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71550" y="1341438"/>
            <a:ext cx="197961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/>
              <a:t>Medial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neck fracture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79388" y="3716338"/>
            <a:ext cx="1979612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/>
              <a:t>Lateral </a:t>
            </a:r>
          </a:p>
          <a:p>
            <a:pPr algn="ctr">
              <a:spcBef>
                <a:spcPct val="50000"/>
              </a:spcBef>
            </a:pPr>
            <a:r>
              <a:rPr lang="en-US" altLang="hu-HU"/>
              <a:t>neck fracture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708400" y="1916113"/>
            <a:ext cx="2122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/>
              <a:t>Intertrochanteric fracture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708400" y="4076700"/>
            <a:ext cx="2122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/>
              <a:t>Subtrochanteric fracture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11188" y="6453188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000"/>
              <a:t>Sobota - Atlas of Human Anatomy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Lateral neck fracture</a:t>
            </a:r>
          </a:p>
        </p:txBody>
      </p:sp>
      <p:pic>
        <p:nvPicPr>
          <p:cNvPr id="14339" name="Picture 3" descr="combnyak lat tores rog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1196975"/>
            <a:ext cx="4049712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ombnyak alt t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03325"/>
            <a:ext cx="4468812" cy="54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combnyakt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276975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AutoShape 4"/>
          <p:cNvSpPr>
            <a:spLocks noChangeArrowheads="1"/>
          </p:cNvSpPr>
          <p:nvPr/>
        </p:nvSpPr>
        <p:spPr bwMode="auto">
          <a:xfrm rot="-2804142">
            <a:off x="4283869" y="4004469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Medi</a:t>
            </a:r>
            <a:r>
              <a:rPr lang="en-US" altLang="hu-HU" sz="3200"/>
              <a:t>al neck fracture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z="3200"/>
              <a:t>Intertrochanteric fracture</a:t>
            </a:r>
          </a:p>
        </p:txBody>
      </p:sp>
      <p:pic>
        <p:nvPicPr>
          <p:cNvPr id="16387" name="Picture 3" descr="intertroch t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136650"/>
            <a:ext cx="7145337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23850" y="6165850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hlinkClick r:id="rId2" tooltip="hip joint replacement"/>
              </a:rPr>
              <a:t>hip joint implant</a:t>
            </a:r>
            <a:endParaRPr lang="hu-HU" altLang="hu-HU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1310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9" t="21156" r="30340" b="18617"/>
          <a:stretch/>
        </p:blipFill>
        <p:spPr>
          <a:xfrm rot="16200000">
            <a:off x="1325223" y="-914674"/>
            <a:ext cx="6502886" cy="87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5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39796" y="2652194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 smtClean="0"/>
              <a:t>Muscles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acting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on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hip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joint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2433473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9" y="227935"/>
            <a:ext cx="8586901" cy="64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0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39796" y="2652194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smtClean="0"/>
              <a:t>"</a:t>
            </a:r>
            <a:r>
              <a:rPr lang="hu-HU" altLang="hu-HU" sz="3200" dirty="0" err="1" smtClean="0"/>
              <a:t>Inner</a:t>
            </a:r>
            <a:r>
              <a:rPr lang="hu-HU" altLang="hu-HU" sz="3200" dirty="0" smtClean="0"/>
              <a:t>" </a:t>
            </a:r>
            <a:r>
              <a:rPr lang="hu-HU" altLang="hu-HU" sz="3200" dirty="0" err="1" smtClean="0"/>
              <a:t>hip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muscles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156977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620963"/>
            <a:ext cx="28670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err="1" smtClean="0"/>
              <a:t>Hip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joint</a:t>
            </a:r>
            <a:endParaRPr lang="hu-HU" altLang="hu-HU" dirty="0" smtClean="0"/>
          </a:p>
        </p:txBody>
      </p:sp>
      <p:sp>
        <p:nvSpPr>
          <p:cNvPr id="13316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954555" cy="5146675"/>
          </a:xfrm>
        </p:spPr>
        <p:txBody>
          <a:bodyPr/>
          <a:lstStyle/>
          <a:p>
            <a:r>
              <a:rPr lang="hu-HU" altLang="hu-HU" sz="2400" dirty="0" err="1" smtClean="0"/>
              <a:t>femur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head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–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acetabulum</a:t>
            </a:r>
            <a:r>
              <a:rPr lang="hu-HU" altLang="hu-HU" sz="2400" dirty="0" smtClean="0"/>
              <a:t> </a:t>
            </a:r>
          </a:p>
          <a:p>
            <a:pPr lvl="1"/>
            <a:r>
              <a:rPr lang="hu-HU" altLang="hu-HU" sz="2400" dirty="0" err="1" smtClean="0"/>
              <a:t>acetabulum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facies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lunata</a:t>
            </a:r>
            <a:r>
              <a:rPr lang="hu-HU" altLang="hu-HU" sz="2400" dirty="0" smtClean="0"/>
              <a:t> + </a:t>
            </a:r>
            <a:r>
              <a:rPr lang="hu-HU" altLang="hu-HU" sz="2400" dirty="0" err="1" smtClean="0"/>
              <a:t>transverse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acetabular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lig</a:t>
            </a:r>
            <a:r>
              <a:rPr lang="hu-HU" altLang="hu-HU" sz="2400" dirty="0"/>
              <a:t>.</a:t>
            </a:r>
            <a:endParaRPr lang="hu-HU" altLang="hu-HU" sz="2400" dirty="0" smtClean="0"/>
          </a:p>
          <a:p>
            <a:pPr lvl="1"/>
            <a:r>
              <a:rPr lang="hu-HU" altLang="hu-HU" sz="2400" dirty="0" err="1" smtClean="0"/>
              <a:t>labrum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acetabuli</a:t>
            </a:r>
            <a:endParaRPr lang="hu-HU" altLang="hu-HU" sz="2400" dirty="0" smtClean="0"/>
          </a:p>
          <a:p>
            <a:r>
              <a:rPr lang="hu-HU" altLang="hu-HU" sz="2400" dirty="0" smtClean="0"/>
              <a:t>ball and </a:t>
            </a:r>
            <a:r>
              <a:rPr lang="hu-HU" altLang="hu-HU" sz="2400" dirty="0" err="1" smtClean="0"/>
              <a:t>socket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joint</a:t>
            </a:r>
            <a:r>
              <a:rPr lang="hu-HU" altLang="hu-HU" sz="2400" dirty="0" smtClean="0"/>
              <a:t> </a:t>
            </a:r>
            <a:r>
              <a:rPr lang="hu-HU" altLang="hu-HU" sz="2400" dirty="0" smtClean="0"/>
              <a:t>(</a:t>
            </a:r>
            <a:r>
              <a:rPr lang="hu-HU" altLang="hu-HU" sz="2400" dirty="0" err="1" smtClean="0"/>
              <a:t>enarthrosis</a:t>
            </a:r>
            <a:r>
              <a:rPr lang="hu-HU" altLang="hu-HU" sz="2400" dirty="0" smtClean="0"/>
              <a:t>)</a:t>
            </a:r>
          </a:p>
          <a:p>
            <a:r>
              <a:rPr lang="hu-HU" altLang="hu-HU" sz="2400" dirty="0" err="1" smtClean="0"/>
              <a:t>lig</a:t>
            </a:r>
            <a:r>
              <a:rPr lang="hu-HU" altLang="hu-HU" sz="2400" dirty="0" smtClean="0"/>
              <a:t>. </a:t>
            </a:r>
            <a:r>
              <a:rPr lang="hu-HU" altLang="hu-HU" sz="2400" dirty="0" err="1" smtClean="0"/>
              <a:t>capitis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femoris</a:t>
            </a:r>
            <a:endParaRPr lang="hu-HU" altLang="hu-HU" sz="2400" dirty="0" smtClean="0"/>
          </a:p>
          <a:p>
            <a:r>
              <a:rPr lang="hu-HU" altLang="hu-HU" sz="2400" dirty="0" err="1" smtClean="0"/>
              <a:t>ligaments</a:t>
            </a:r>
            <a:r>
              <a:rPr lang="hu-HU" altLang="hu-HU" sz="2400" dirty="0" smtClean="0"/>
              <a:t>: </a:t>
            </a:r>
            <a:r>
              <a:rPr lang="hu-HU" altLang="hu-HU" sz="2400" dirty="0" err="1" smtClean="0"/>
              <a:t>capsule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thickening</a:t>
            </a:r>
            <a:endParaRPr lang="hu-HU" altLang="hu-HU" sz="2400" dirty="0" smtClean="0"/>
          </a:p>
          <a:p>
            <a:pPr lvl="1"/>
            <a:r>
              <a:rPr lang="hu-HU" altLang="hu-HU" sz="2400" dirty="0" err="1" smtClean="0"/>
              <a:t>longitudinal</a:t>
            </a:r>
            <a:r>
              <a:rPr lang="hu-HU" altLang="hu-HU" sz="2400" dirty="0" smtClean="0"/>
              <a:t> – </a:t>
            </a:r>
            <a:r>
              <a:rPr lang="hu-HU" altLang="hu-HU" sz="2400" dirty="0" err="1" smtClean="0"/>
              <a:t>iliofemoral</a:t>
            </a:r>
            <a:r>
              <a:rPr lang="hu-HU" altLang="hu-HU" sz="2400" dirty="0" smtClean="0"/>
              <a:t>, </a:t>
            </a:r>
            <a:r>
              <a:rPr lang="hu-HU" altLang="hu-HU" sz="2400" dirty="0" err="1" smtClean="0"/>
              <a:t>ischiofemoral</a:t>
            </a:r>
            <a:r>
              <a:rPr lang="hu-HU" altLang="hu-HU" sz="2400" dirty="0" smtClean="0"/>
              <a:t> and </a:t>
            </a:r>
            <a:r>
              <a:rPr lang="hu-HU" altLang="hu-HU" sz="2400" dirty="0" err="1" smtClean="0"/>
              <a:t>pubofemoral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lig</a:t>
            </a:r>
            <a:r>
              <a:rPr lang="hu-HU" altLang="hu-HU" sz="2400" dirty="0" smtClean="0"/>
              <a:t>.</a:t>
            </a:r>
            <a:endParaRPr lang="hu-HU" altLang="hu-HU" sz="2400" dirty="0" smtClean="0"/>
          </a:p>
          <a:p>
            <a:pPr lvl="1"/>
            <a:r>
              <a:rPr lang="hu-HU" altLang="hu-HU" sz="2400" dirty="0" err="1" smtClean="0"/>
              <a:t>circular</a:t>
            </a:r>
            <a:r>
              <a:rPr lang="hu-HU" altLang="hu-HU" sz="2400" dirty="0" smtClean="0"/>
              <a:t> – </a:t>
            </a:r>
            <a:r>
              <a:rPr lang="hu-HU" altLang="hu-HU" sz="2400" dirty="0" err="1"/>
              <a:t>zona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orbicularis</a:t>
            </a:r>
            <a:endParaRPr lang="hu-HU" altLang="hu-HU" sz="2400" dirty="0"/>
          </a:p>
          <a:p>
            <a:pPr marL="457200" lvl="1" indent="0">
              <a:buNone/>
            </a:pPr>
            <a:endParaRPr lang="hu-HU" alt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8318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090"/>
            <a:ext cx="9144000" cy="4037819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0" y="2132856"/>
            <a:ext cx="89959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0" y="2636912"/>
            <a:ext cx="89959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895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243" r="5146"/>
          <a:stretch/>
        </p:blipFill>
        <p:spPr>
          <a:xfrm>
            <a:off x="0" y="-1"/>
            <a:ext cx="4217437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r="49289"/>
          <a:stretch/>
        </p:blipFill>
        <p:spPr>
          <a:xfrm>
            <a:off x="4551170" y="-1"/>
            <a:ext cx="4592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38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b="42263"/>
          <a:stretch/>
        </p:blipFill>
        <p:spPr>
          <a:xfrm>
            <a:off x="0" y="2032991"/>
            <a:ext cx="9144000" cy="1612033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1115616" y="2420888"/>
            <a:ext cx="136815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107908" y="2924944"/>
            <a:ext cx="136815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18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>
            <a:grpSpLocks noChangeAspect="1"/>
          </p:cNvGrpSpPr>
          <p:nvPr/>
        </p:nvGrpSpPr>
        <p:grpSpPr>
          <a:xfrm>
            <a:off x="0" y="0"/>
            <a:ext cx="8975558" cy="6836475"/>
            <a:chOff x="0" y="0"/>
            <a:chExt cx="9256556" cy="7050505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71116" cy="3804499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063" y="1901588"/>
              <a:ext cx="4233493" cy="5148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125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39796" y="2652194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smtClean="0"/>
              <a:t>"</a:t>
            </a:r>
            <a:r>
              <a:rPr lang="hu-HU" altLang="hu-HU" sz="3200" dirty="0" err="1" smtClean="0"/>
              <a:t>Outer</a:t>
            </a:r>
            <a:r>
              <a:rPr lang="hu-HU" altLang="hu-HU" sz="3200" dirty="0" smtClean="0"/>
              <a:t>" </a:t>
            </a:r>
            <a:r>
              <a:rPr lang="hu-HU" altLang="hu-HU" sz="3200" dirty="0" err="1" smtClean="0"/>
              <a:t>hip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muscles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3044165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" y="1844824"/>
            <a:ext cx="9144000" cy="3564037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107099" y="2186683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07099" y="2708562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07099" y="3093524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9654" y="3466140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3264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06" y="0"/>
            <a:ext cx="4383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1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8" y="0"/>
            <a:ext cx="7571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68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940" y="0"/>
            <a:ext cx="6746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8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9796"/>
          <a:stretch/>
        </p:blipFill>
        <p:spPr>
          <a:xfrm>
            <a:off x="167950" y="92669"/>
            <a:ext cx="8416213" cy="65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4" y="936234"/>
            <a:ext cx="8733452" cy="5799324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/>
              <a:t>Hip joint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766909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60"/>
            <a:ext cx="4636518" cy="595509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861249" y="2500605"/>
            <a:ext cx="3862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Trendelenburg-sign</a:t>
            </a:r>
            <a:r>
              <a:rPr lang="hu-HU" sz="2000" dirty="0" smtClean="0"/>
              <a:t> </a:t>
            </a:r>
            <a:endParaRPr lang="hu-HU" sz="2000" dirty="0" smtClean="0"/>
          </a:p>
          <a:p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m. </a:t>
            </a:r>
            <a:r>
              <a:rPr lang="hu-HU" sz="2000" dirty="0" err="1" smtClean="0"/>
              <a:t>gluteus</a:t>
            </a:r>
            <a:r>
              <a:rPr lang="hu-HU" sz="2000" dirty="0" smtClean="0"/>
              <a:t> </a:t>
            </a:r>
            <a:r>
              <a:rPr lang="hu-HU" sz="2000" dirty="0" err="1" smtClean="0"/>
              <a:t>medius</a:t>
            </a:r>
            <a:r>
              <a:rPr lang="hu-HU" sz="2000" dirty="0" smtClean="0"/>
              <a:t> </a:t>
            </a:r>
            <a:r>
              <a:rPr lang="hu-HU" sz="2000" dirty="0" err="1" smtClean="0"/>
              <a:t>dysfunctio</a:t>
            </a: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palsy</a:t>
            </a:r>
            <a:r>
              <a:rPr lang="hu-HU" sz="2000" dirty="0" smtClean="0"/>
              <a:t> </a:t>
            </a:r>
            <a:r>
              <a:rPr lang="hu-HU" sz="2000" dirty="0" err="1" smtClean="0"/>
              <a:t>or</a:t>
            </a:r>
            <a:r>
              <a:rPr lang="hu-HU" sz="2000" dirty="0" smtClean="0"/>
              <a:t> </a:t>
            </a:r>
            <a:r>
              <a:rPr lang="hu-HU" sz="2000" dirty="0" err="1" smtClean="0"/>
              <a:t>dysplasia</a:t>
            </a:r>
            <a:r>
              <a:rPr lang="hu-HU" sz="2000" dirty="0" smtClean="0"/>
              <a:t> </a:t>
            </a: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abductio</a:t>
            </a:r>
            <a:r>
              <a:rPr lang="hu-HU" sz="2000" dirty="0" err="1" smtClean="0"/>
              <a:t>n</a:t>
            </a:r>
            <a:r>
              <a:rPr lang="hu-HU" sz="2000" dirty="0" smtClean="0"/>
              <a:t> </a:t>
            </a:r>
            <a:r>
              <a:rPr lang="hu-HU" sz="2000" dirty="0" err="1" smtClean="0"/>
              <a:t>lost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073134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653"/>
            <a:ext cx="9144000" cy="3564037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135292" y="2554020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35292" y="2811143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32249" y="3048030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1118"/>
            <a:ext cx="9144000" cy="3226882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76671" y="6237312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1604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2" y="0"/>
            <a:ext cx="7737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3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59516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427" y="3553588"/>
            <a:ext cx="2923562" cy="33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65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52" y="0"/>
            <a:ext cx="6673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63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49" y="397247"/>
            <a:ext cx="7740901" cy="60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79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intramuscular injection sites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/>
          <a:stretch/>
        </p:blipFill>
        <p:spPr bwMode="auto">
          <a:xfrm>
            <a:off x="227833" y="871955"/>
            <a:ext cx="3159179" cy="22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45" y="3372032"/>
            <a:ext cx="4072049" cy="33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pcsolódó k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4873" r="5580" b="5525"/>
          <a:stretch/>
        </p:blipFill>
        <p:spPr bwMode="auto">
          <a:xfrm>
            <a:off x="227833" y="3353503"/>
            <a:ext cx="3159179" cy="33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35" y="886314"/>
            <a:ext cx="3579559" cy="226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 err="1"/>
              <a:t>Intramuscularis</a:t>
            </a:r>
            <a:r>
              <a:rPr lang="hu-HU" altLang="hu-HU" sz="2800" dirty="0"/>
              <a:t> </a:t>
            </a:r>
            <a:r>
              <a:rPr lang="hu-HU" altLang="hu-HU" sz="2800" dirty="0" smtClean="0"/>
              <a:t>injekció / </a:t>
            </a:r>
            <a:r>
              <a:rPr lang="en-US" altLang="hu-HU" sz="2800" dirty="0"/>
              <a:t>Intramuscular injection</a:t>
            </a:r>
          </a:p>
          <a:p>
            <a:r>
              <a:rPr lang="hu-HU" altLang="hu-HU" sz="2800" dirty="0" smtClean="0"/>
              <a:t> </a:t>
            </a:r>
            <a:endParaRPr lang="hu-HU" altLang="hu-HU" sz="2800" dirty="0"/>
          </a:p>
        </p:txBody>
      </p:sp>
    </p:spTree>
    <p:extLst>
      <p:ext uri="{BB962C8B-B14F-4D97-AF65-F5344CB8AC3E}">
        <p14:creationId xmlns:p14="http://schemas.microsoft.com/office/powerpoint/2010/main" val="1537659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rsingcrib.com/wp-content/uploads/2015/08/91f9019636cf9b836d92f4978d0c5c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9" y="356896"/>
            <a:ext cx="5414800" cy="62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29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ntramu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049712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95288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 err="1"/>
              <a:t>Intramuscularis</a:t>
            </a:r>
            <a:r>
              <a:rPr lang="hu-HU" altLang="hu-HU" sz="2800" dirty="0"/>
              <a:t> </a:t>
            </a:r>
            <a:r>
              <a:rPr lang="hu-HU" altLang="hu-HU" sz="2800" dirty="0" smtClean="0"/>
              <a:t>injekció / </a:t>
            </a:r>
            <a:r>
              <a:rPr lang="en-US" altLang="hu-HU" sz="2800" dirty="0"/>
              <a:t>Intramuscular injection</a:t>
            </a:r>
          </a:p>
          <a:p>
            <a:r>
              <a:rPr lang="hu-HU" altLang="hu-HU" sz="2800" dirty="0" smtClean="0"/>
              <a:t> </a:t>
            </a:r>
            <a:endParaRPr lang="hu-HU" altLang="hu-HU" sz="2800" dirty="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975808" y="1052513"/>
            <a:ext cx="38163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hu-HU" altLang="hu-HU" dirty="0"/>
          </a:p>
          <a:p>
            <a:pPr algn="ctr">
              <a:spcBef>
                <a:spcPct val="50000"/>
              </a:spcBef>
            </a:pPr>
            <a:r>
              <a:rPr lang="hu-HU" altLang="hu-HU" dirty="0"/>
              <a:t>Háromszögelés</a:t>
            </a:r>
          </a:p>
          <a:p>
            <a:pPr algn="ctr">
              <a:spcBef>
                <a:spcPct val="50000"/>
              </a:spcBef>
            </a:pPr>
            <a:r>
              <a:rPr lang="hu-HU" altLang="hu-HU" dirty="0"/>
              <a:t>(</a:t>
            </a:r>
            <a:r>
              <a:rPr lang="hu-HU" altLang="hu-HU" dirty="0" err="1"/>
              <a:t>trochanter</a:t>
            </a:r>
            <a:r>
              <a:rPr lang="hu-HU" altLang="hu-HU" dirty="0"/>
              <a:t> major, </a:t>
            </a:r>
            <a:r>
              <a:rPr lang="hu-HU" altLang="hu-HU" dirty="0" err="1"/>
              <a:t>spina</a:t>
            </a:r>
            <a:r>
              <a:rPr lang="hu-HU" altLang="hu-HU" dirty="0"/>
              <a:t> </a:t>
            </a:r>
            <a:r>
              <a:rPr lang="hu-HU" altLang="hu-HU" dirty="0" err="1"/>
              <a:t>iliaca</a:t>
            </a:r>
            <a:r>
              <a:rPr lang="hu-HU" altLang="hu-HU" dirty="0"/>
              <a:t> </a:t>
            </a:r>
            <a:r>
              <a:rPr lang="hu-HU" altLang="hu-HU" dirty="0" err="1"/>
              <a:t>anterior</a:t>
            </a:r>
            <a:r>
              <a:rPr lang="hu-HU" altLang="hu-HU" dirty="0"/>
              <a:t> </a:t>
            </a:r>
            <a:r>
              <a:rPr lang="hu-HU" altLang="hu-HU" dirty="0" err="1"/>
              <a:t>superior</a:t>
            </a:r>
            <a:r>
              <a:rPr lang="hu-HU" altLang="hu-HU" dirty="0"/>
              <a:t>, </a:t>
            </a:r>
            <a:r>
              <a:rPr lang="hu-HU" altLang="hu-HU" dirty="0" err="1"/>
              <a:t>crista</a:t>
            </a:r>
            <a:r>
              <a:rPr lang="hu-HU" altLang="hu-HU" dirty="0"/>
              <a:t> </a:t>
            </a:r>
            <a:r>
              <a:rPr lang="hu-HU" altLang="hu-HU" dirty="0" err="1"/>
              <a:t>iliaca</a:t>
            </a:r>
            <a:r>
              <a:rPr lang="hu-HU" altLang="hu-HU" dirty="0"/>
              <a:t>)</a:t>
            </a:r>
          </a:p>
          <a:p>
            <a:pPr algn="ctr">
              <a:spcBef>
                <a:spcPct val="50000"/>
              </a:spcBef>
            </a:pPr>
            <a:r>
              <a:rPr lang="hu-HU" altLang="hu-HU" dirty="0"/>
              <a:t>Elkerülendő: a., v., n. </a:t>
            </a:r>
            <a:r>
              <a:rPr lang="hu-HU" altLang="hu-HU" dirty="0" err="1"/>
              <a:t>glutea</a:t>
            </a:r>
            <a:r>
              <a:rPr lang="hu-HU" altLang="hu-HU" dirty="0"/>
              <a:t> </a:t>
            </a:r>
            <a:r>
              <a:rPr lang="hu-HU" altLang="hu-HU" dirty="0" err="1"/>
              <a:t>superior</a:t>
            </a:r>
            <a:endParaRPr lang="hu-HU" altLang="hu-HU" dirty="0"/>
          </a:p>
          <a:p>
            <a:pPr algn="ctr">
              <a:spcBef>
                <a:spcPct val="50000"/>
              </a:spcBef>
            </a:pPr>
            <a:endParaRPr lang="hu-HU" altLang="hu-HU" dirty="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68313" y="6237288"/>
            <a:ext cx="403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Forrás: </a:t>
            </a:r>
            <a:r>
              <a:rPr lang="en-US" altLang="hu-HU" sz="1000"/>
              <a:t>Sobot</a:t>
            </a:r>
            <a:r>
              <a:rPr lang="hu-HU" altLang="hu-HU" sz="1000"/>
              <a:t>a -</a:t>
            </a:r>
            <a:r>
              <a:rPr lang="en-US" altLang="hu-HU" sz="1000"/>
              <a:t> Atlas of Human Anatomy</a:t>
            </a:r>
            <a:endParaRPr lang="hu-HU" altLang="hu-HU" sz="10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75808" y="3404799"/>
            <a:ext cx="38163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hu-HU" sz="180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dirty="0"/>
              <a:t>Triangular technique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dirty="0"/>
              <a:t>(trochanter major, anterior superior iliac spine, iliac crest)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hu-HU" sz="180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dirty="0"/>
              <a:t>NOT to hit: superior gluteal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dirty="0"/>
              <a:t>a., v., n. </a:t>
            </a:r>
          </a:p>
        </p:txBody>
      </p:sp>
    </p:spTree>
    <p:extLst>
      <p:ext uri="{BB962C8B-B14F-4D97-AF65-F5344CB8AC3E}">
        <p14:creationId xmlns:p14="http://schemas.microsoft.com/office/powerpoint/2010/main" val="1265871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39796" y="2652194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 smtClean="0"/>
              <a:t>Extensor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muscles</a:t>
            </a:r>
            <a:r>
              <a:rPr lang="hu-HU" altLang="hu-HU" sz="3200" dirty="0" smtClean="0"/>
              <a:t> of </a:t>
            </a:r>
            <a:r>
              <a:rPr lang="hu-HU" altLang="hu-HU" sz="3200" dirty="0" err="1" smtClean="0"/>
              <a:t>thigh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87391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36349" b="43537"/>
          <a:stretch/>
        </p:blipFill>
        <p:spPr>
          <a:xfrm>
            <a:off x="949465" y="811824"/>
            <a:ext cx="7056200" cy="5924877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/>
              <a:t>Hip joint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502602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090"/>
            <a:ext cx="9144000" cy="4037819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107504" y="3463887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0" y="3823927"/>
            <a:ext cx="1259632" cy="16239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3555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08" y="0"/>
            <a:ext cx="710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41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0" y="0"/>
            <a:ext cx="740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5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00" y="381374"/>
            <a:ext cx="6514200" cy="609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63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39796" y="2652194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 smtClean="0"/>
              <a:t>Adductor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muscles</a:t>
            </a:r>
            <a:r>
              <a:rPr lang="hu-HU" altLang="hu-HU" sz="3200" dirty="0" smtClean="0"/>
              <a:t> of </a:t>
            </a:r>
            <a:r>
              <a:rPr lang="hu-HU" altLang="hu-HU" sz="3200" dirty="0" err="1" smtClean="0"/>
              <a:t>thigh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393738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559"/>
            <a:ext cx="9144000" cy="3226882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0" y="2276872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0" y="2661253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0" y="3085796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0" y="3452327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0" y="4067364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9749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4" y="0"/>
            <a:ext cx="4568962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57" y="0"/>
            <a:ext cx="423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33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845"/>
            <a:ext cx="4776530" cy="56170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006" y="531845"/>
            <a:ext cx="4218688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0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39796" y="2652194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 smtClean="0"/>
              <a:t>Flexor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muscles</a:t>
            </a:r>
            <a:r>
              <a:rPr lang="hu-HU" altLang="hu-HU" sz="3200" dirty="0" smtClean="0"/>
              <a:t> of </a:t>
            </a:r>
            <a:r>
              <a:rPr lang="hu-HU" altLang="hu-HU" sz="3200" dirty="0" err="1" smtClean="0"/>
              <a:t>thigh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3341484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521"/>
            <a:ext cx="9144000" cy="2132958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35496" y="2780928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70992" y="3074842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70992" y="3605140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049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Hip joint: lig. capitis femoris</a:t>
            </a:r>
          </a:p>
        </p:txBody>
      </p:sp>
      <p:pic>
        <p:nvPicPr>
          <p:cNvPr id="73731" name="Picture 3" descr="lig cap f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3908425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643438" y="2924175"/>
            <a:ext cx="396081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Mechanically not important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Vessels play important role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68313" y="5157788"/>
            <a:ext cx="3887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Forrás: </a:t>
            </a:r>
            <a:r>
              <a:rPr lang="en-US" altLang="hu-HU" sz="1000"/>
              <a:t>Sobot</a:t>
            </a:r>
            <a:r>
              <a:rPr lang="hu-HU" altLang="hu-HU" sz="1000"/>
              <a:t>a -</a:t>
            </a:r>
            <a:r>
              <a:rPr lang="en-US" altLang="hu-HU" sz="1000"/>
              <a:t> Atlas of Human Anatomy</a:t>
            </a:r>
            <a:endParaRPr lang="hu-HU" altLang="hu-HU" sz="1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8" y="0"/>
            <a:ext cx="7571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4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75" y="0"/>
            <a:ext cx="752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8979"/>
          <a:stretch/>
        </p:blipFill>
        <p:spPr>
          <a:xfrm>
            <a:off x="149289" y="122574"/>
            <a:ext cx="8669925" cy="65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87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32" y="3464084"/>
            <a:ext cx="3458939" cy="32055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93" y="1007706"/>
            <a:ext cx="3966570" cy="5661958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41794"/>
            <a:ext cx="5856906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3200" dirty="0" err="1" smtClean="0"/>
              <a:t>Pes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anserinus</a:t>
            </a:r>
            <a:r>
              <a:rPr lang="hu-HU" altLang="hu-HU" sz="3200" dirty="0" smtClean="0"/>
              <a:t> (</a:t>
            </a:r>
            <a:r>
              <a:rPr lang="hu-HU" altLang="hu-HU" sz="3200" dirty="0" err="1" smtClean="0"/>
              <a:t>superficialis</a:t>
            </a:r>
            <a:r>
              <a:rPr lang="hu-HU" altLang="hu-HU" sz="3200" dirty="0" smtClean="0"/>
              <a:t>)</a:t>
            </a:r>
            <a:endParaRPr lang="hu-HU" altLang="hu-HU" sz="3200" dirty="0"/>
          </a:p>
        </p:txBody>
      </p:sp>
      <p:pic>
        <p:nvPicPr>
          <p:cNvPr id="3074" name="Picture 2" descr="Kapcsolódó k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1486" r="6598" b="11526"/>
          <a:stretch/>
        </p:blipFill>
        <p:spPr bwMode="auto">
          <a:xfrm flipH="1">
            <a:off x="4182832" y="1007706"/>
            <a:ext cx="2220685" cy="20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pcsolódó ké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4275" r="17297" b="60"/>
          <a:stretch/>
        </p:blipFill>
        <p:spPr bwMode="auto">
          <a:xfrm>
            <a:off x="6590655" y="0"/>
            <a:ext cx="2569610" cy="30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253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9365" r="29932" b="25329"/>
          <a:stretch/>
        </p:blipFill>
        <p:spPr>
          <a:xfrm rot="16200000">
            <a:off x="-327401" y="597987"/>
            <a:ext cx="6551749" cy="55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8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58878"/>
          <a:stretch/>
        </p:blipFill>
        <p:spPr>
          <a:xfrm>
            <a:off x="5125616" y="1775060"/>
            <a:ext cx="3760237" cy="4985358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45705" y="3244613"/>
            <a:ext cx="4391609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altLang="hu-HU" dirty="0" smtClean="0"/>
              <a:t>(</a:t>
            </a:r>
            <a:r>
              <a:rPr lang="hu-HU" altLang="hu-HU" dirty="0" smtClean="0"/>
              <a:t>ante)</a:t>
            </a:r>
            <a:r>
              <a:rPr lang="hu-HU" altLang="hu-HU" dirty="0" err="1" smtClean="0"/>
              <a:t>flexion</a:t>
            </a:r>
            <a:r>
              <a:rPr lang="hu-HU" altLang="hu-HU" dirty="0" smtClean="0"/>
              <a:t>: </a:t>
            </a:r>
            <a:r>
              <a:rPr lang="hu-HU" altLang="hu-HU" dirty="0"/>
              <a:t>130</a:t>
            </a:r>
            <a:r>
              <a:rPr lang="en-US" altLang="hu-HU" dirty="0">
                <a:cs typeface="Arial" panose="020B0604020202020204" pitchFamily="34" charset="0"/>
              </a:rPr>
              <a:t>°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cs typeface="Arial" panose="020B0604020202020204" pitchFamily="34" charset="0"/>
              </a:rPr>
              <a:t>(</a:t>
            </a:r>
            <a:r>
              <a:rPr lang="hu-HU" altLang="hu-HU" dirty="0" err="1" smtClean="0">
                <a:cs typeface="Arial" panose="020B0604020202020204" pitchFamily="34" charset="0"/>
              </a:rPr>
              <a:t>flexed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knee</a:t>
            </a:r>
            <a:r>
              <a:rPr lang="hu-HU" altLang="hu-HU" dirty="0" smtClean="0">
                <a:cs typeface="Arial" panose="020B0604020202020204" pitchFamily="34" charset="0"/>
              </a:rPr>
              <a:t>) </a:t>
            </a:r>
            <a:endParaRPr lang="hu-HU" altLang="hu-HU" dirty="0" smtClean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hu-HU" altLang="hu-HU" dirty="0" err="1" smtClean="0">
                <a:cs typeface="Arial" panose="020B0604020202020204" pitchFamily="34" charset="0"/>
              </a:rPr>
              <a:t>extension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>
                <a:cs typeface="Arial" panose="020B0604020202020204" pitchFamily="34" charset="0"/>
              </a:rPr>
              <a:t>(</a:t>
            </a:r>
            <a:r>
              <a:rPr lang="hu-HU" altLang="hu-HU" dirty="0" err="1" smtClean="0">
                <a:cs typeface="Arial" panose="020B0604020202020204" pitchFamily="34" charset="0"/>
              </a:rPr>
              <a:t>retroflexion</a:t>
            </a:r>
            <a:r>
              <a:rPr lang="hu-HU" altLang="hu-HU" dirty="0" smtClean="0">
                <a:cs typeface="Arial" panose="020B0604020202020204" pitchFamily="34" charset="0"/>
              </a:rPr>
              <a:t>): </a:t>
            </a:r>
            <a:r>
              <a:rPr lang="hu-HU" altLang="hu-HU" dirty="0">
                <a:cs typeface="Arial" panose="020B0604020202020204" pitchFamily="34" charset="0"/>
              </a:rPr>
              <a:t>0-10</a:t>
            </a:r>
            <a:r>
              <a:rPr lang="en-US" altLang="hu-HU" dirty="0" smtClean="0"/>
              <a:t>°</a:t>
            </a:r>
            <a:endParaRPr lang="hu-HU" altLang="hu-HU" dirty="0"/>
          </a:p>
          <a:p>
            <a:pPr>
              <a:spcBef>
                <a:spcPts val="600"/>
              </a:spcBef>
            </a:pPr>
            <a:endParaRPr lang="hu-HU" altLang="hu-HU" dirty="0"/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abduction</a:t>
            </a:r>
            <a:r>
              <a:rPr lang="hu-HU" altLang="hu-HU" dirty="0" smtClean="0"/>
              <a:t>: </a:t>
            </a:r>
            <a:r>
              <a:rPr lang="hu-HU" altLang="hu-HU" dirty="0"/>
              <a:t>40</a:t>
            </a:r>
            <a:r>
              <a:rPr lang="en-US" altLang="hu-HU" dirty="0" smtClean="0"/>
              <a:t>°</a:t>
            </a:r>
            <a:r>
              <a:rPr lang="hu-HU" altLang="hu-HU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adduction</a:t>
            </a:r>
            <a:r>
              <a:rPr lang="hu-HU" altLang="hu-HU" dirty="0" smtClean="0"/>
              <a:t>: </a:t>
            </a:r>
            <a:r>
              <a:rPr lang="hu-HU" altLang="hu-HU" dirty="0" smtClean="0"/>
              <a:t>0</a:t>
            </a:r>
            <a:r>
              <a:rPr lang="en-US" altLang="hu-HU" dirty="0"/>
              <a:t>°</a:t>
            </a:r>
            <a:r>
              <a:rPr lang="hu-HU" altLang="hu-HU" dirty="0"/>
              <a:t> </a:t>
            </a:r>
            <a:r>
              <a:rPr lang="hu-HU" altLang="hu-HU" dirty="0" smtClean="0"/>
              <a:t>(</a:t>
            </a:r>
            <a:r>
              <a:rPr lang="hu-HU" altLang="hu-HU" dirty="0" err="1" smtClean="0"/>
              <a:t>extended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hip</a:t>
            </a:r>
            <a:r>
              <a:rPr lang="hu-HU" altLang="hu-HU" dirty="0" smtClean="0"/>
              <a:t>)</a:t>
            </a:r>
            <a:endParaRPr lang="hu-HU" altLang="hu-HU" dirty="0" smtClean="0"/>
          </a:p>
          <a:p>
            <a:pPr>
              <a:spcBef>
                <a:spcPts val="600"/>
              </a:spcBef>
            </a:pPr>
            <a:endParaRPr lang="hu-HU" altLang="hu-HU" dirty="0" smtClean="0"/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lateral</a:t>
            </a:r>
            <a:r>
              <a:rPr lang="hu-HU" altLang="hu-HU" dirty="0" smtClean="0"/>
              <a:t> and </a:t>
            </a:r>
            <a:r>
              <a:rPr lang="hu-HU" altLang="hu-HU" dirty="0" err="1" smtClean="0"/>
              <a:t>medial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rotation</a:t>
            </a:r>
            <a:r>
              <a:rPr lang="hu-HU" altLang="hu-HU" dirty="0" smtClean="0"/>
              <a:t>: </a:t>
            </a:r>
            <a:r>
              <a:rPr lang="hu-HU" altLang="hu-HU" dirty="0"/>
              <a:t>90</a:t>
            </a:r>
            <a:r>
              <a:rPr lang="en-US" altLang="hu-HU" dirty="0" smtClean="0"/>
              <a:t>°</a:t>
            </a:r>
            <a:endParaRPr lang="hu-HU" altLang="hu-HU" dirty="0" smtClean="0"/>
          </a:p>
          <a:p>
            <a:pPr>
              <a:spcBef>
                <a:spcPts val="600"/>
              </a:spcBef>
            </a:pPr>
            <a:endParaRPr lang="hu-HU" altLang="hu-HU" dirty="0"/>
          </a:p>
          <a:p>
            <a:pPr>
              <a:spcBef>
                <a:spcPts val="600"/>
              </a:spcBef>
            </a:pPr>
            <a:r>
              <a:rPr lang="hu-HU" altLang="hu-HU" dirty="0" err="1" smtClean="0"/>
              <a:t>circumduction</a:t>
            </a:r>
            <a:r>
              <a:rPr lang="hu-HU" altLang="hu-HU" dirty="0" smtClean="0"/>
              <a:t> </a:t>
            </a:r>
            <a:endParaRPr lang="en-US" alt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67815" t="835" r="8" b="46451"/>
          <a:stretch/>
        </p:blipFill>
        <p:spPr>
          <a:xfrm>
            <a:off x="336485" y="47222"/>
            <a:ext cx="3486539" cy="3114119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67175" y="188913"/>
            <a:ext cx="5076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 smtClean="0"/>
              <a:t>Movements</a:t>
            </a:r>
            <a:r>
              <a:rPr lang="hu-HU" altLang="hu-HU" sz="3200" dirty="0" smtClean="0"/>
              <a:t> of </a:t>
            </a:r>
            <a:r>
              <a:rPr lang="hu-HU" altLang="hu-HU" sz="3200" dirty="0" err="1" smtClean="0"/>
              <a:t>hip</a:t>
            </a:r>
            <a:r>
              <a:rPr lang="hu-HU" altLang="hu-HU" sz="3200" dirty="0" smtClean="0"/>
              <a:t> </a:t>
            </a:r>
            <a:r>
              <a:rPr lang="hu-HU" altLang="hu-HU" sz="3200" dirty="0" err="1" smtClean="0"/>
              <a:t>joint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4026257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10547" y="186612"/>
            <a:ext cx="50665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Hip</a:t>
            </a:r>
            <a:r>
              <a:rPr lang="hu-HU" dirty="0" smtClean="0"/>
              <a:t> </a:t>
            </a:r>
            <a:r>
              <a:rPr lang="hu-HU" dirty="0" err="1" smtClean="0"/>
              <a:t>joint</a:t>
            </a:r>
            <a:r>
              <a:rPr lang="hu-HU" dirty="0" smtClean="0"/>
              <a:t> </a:t>
            </a:r>
            <a:r>
              <a:rPr lang="hu-HU" dirty="0" err="1" smtClean="0"/>
              <a:t>flexor</a:t>
            </a:r>
            <a:r>
              <a:rPr lang="hu-HU" dirty="0" smtClean="0"/>
              <a:t>:</a:t>
            </a:r>
            <a:endParaRPr lang="hu-H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Iliopsoas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Tensor</a:t>
            </a:r>
            <a:r>
              <a:rPr lang="hu-HU" dirty="0" smtClean="0"/>
              <a:t> </a:t>
            </a:r>
            <a:r>
              <a:rPr lang="hu-HU" dirty="0" err="1" smtClean="0"/>
              <a:t>fasciae</a:t>
            </a:r>
            <a:r>
              <a:rPr lang="hu-HU" dirty="0" smtClean="0"/>
              <a:t> </a:t>
            </a:r>
            <a:r>
              <a:rPr lang="hu-HU" dirty="0" err="1" smtClean="0"/>
              <a:t>latae</a:t>
            </a:r>
            <a:endParaRPr lang="hu-H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Pectineus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longus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brevis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smtClean="0"/>
              <a:t>Gracilis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Sartorius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Rectus</a:t>
            </a:r>
            <a:r>
              <a:rPr lang="hu-HU" dirty="0" smtClean="0"/>
              <a:t> </a:t>
            </a:r>
            <a:r>
              <a:rPr lang="hu-HU" dirty="0" err="1" smtClean="0"/>
              <a:t>femoris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/>
          </a:p>
        </p:txBody>
      </p:sp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836991"/>
              </p:ext>
            </p:extLst>
          </p:nvPr>
        </p:nvGraphicFramePr>
        <p:xfrm>
          <a:off x="785813" y="2729138"/>
          <a:ext cx="7907845" cy="4035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2" r:id="rId3" imgW="2998800" imgH="1529640" progId="">
                  <p:embed/>
                </p:oleObj>
              </mc:Choice>
              <mc:Fallback>
                <p:oleObj r:id="rId3" imgW="2998800" imgH="1529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5813" y="2729138"/>
                        <a:ext cx="7907845" cy="4035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0034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10547" y="401216"/>
            <a:ext cx="5066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Hip</a:t>
            </a:r>
            <a:r>
              <a:rPr lang="hu-HU" dirty="0" smtClean="0"/>
              <a:t> </a:t>
            </a:r>
            <a:r>
              <a:rPr lang="hu-HU" dirty="0" err="1" smtClean="0"/>
              <a:t>joint</a:t>
            </a:r>
            <a:r>
              <a:rPr lang="hu-HU" dirty="0" smtClean="0"/>
              <a:t> </a:t>
            </a:r>
            <a:r>
              <a:rPr lang="hu-HU" dirty="0" err="1" smtClean="0"/>
              <a:t>extensors</a:t>
            </a:r>
            <a:r>
              <a:rPr lang="hu-HU" dirty="0" smtClean="0"/>
              <a:t>:</a:t>
            </a:r>
            <a:endParaRPr lang="hu-H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maximus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medius</a:t>
            </a:r>
            <a:r>
              <a:rPr lang="hu-HU" dirty="0" smtClean="0"/>
              <a:t>, </a:t>
            </a:r>
            <a:r>
              <a:rPr lang="hu-HU" dirty="0" err="1" smtClean="0"/>
              <a:t>minimus</a:t>
            </a:r>
            <a:r>
              <a:rPr lang="hu-HU" dirty="0" smtClean="0"/>
              <a:t> (</a:t>
            </a:r>
            <a:r>
              <a:rPr lang="hu-HU" dirty="0" err="1" smtClean="0"/>
              <a:t>posterior</a:t>
            </a:r>
            <a:r>
              <a:rPr lang="hu-HU" dirty="0" smtClean="0"/>
              <a:t> 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magnus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Piriformis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Semitendinosus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Semimembranosus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Biceps</a:t>
            </a:r>
            <a:r>
              <a:rPr lang="hu-HU" dirty="0" smtClean="0"/>
              <a:t> </a:t>
            </a:r>
            <a:r>
              <a:rPr lang="hu-HU" dirty="0" err="1" smtClean="0"/>
              <a:t>femoris</a:t>
            </a:r>
            <a:r>
              <a:rPr lang="hu-HU" dirty="0" smtClean="0"/>
              <a:t> (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head</a:t>
            </a:r>
            <a:r>
              <a:rPr lang="hu-HU" dirty="0" smtClean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/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642377"/>
              </p:ext>
            </p:extLst>
          </p:nvPr>
        </p:nvGraphicFramePr>
        <p:xfrm>
          <a:off x="5952931" y="0"/>
          <a:ext cx="3191069" cy="6839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r:id="rId3" imgW="1407960" imgH="3017160" progId="">
                  <p:embed/>
                </p:oleObj>
              </mc:Choice>
              <mc:Fallback>
                <p:oleObj r:id="rId3" imgW="1407960" imgH="3017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2931" y="0"/>
                        <a:ext cx="3191069" cy="6839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3951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70588" y="1212980"/>
            <a:ext cx="506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Abduction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hip</a:t>
            </a:r>
            <a:r>
              <a:rPr lang="hu-HU" dirty="0" smtClean="0"/>
              <a:t> </a:t>
            </a:r>
            <a:r>
              <a:rPr lang="hu-HU" dirty="0" err="1" smtClean="0"/>
              <a:t>joint</a:t>
            </a:r>
            <a:r>
              <a:rPr lang="hu-HU" dirty="0" smtClean="0"/>
              <a:t>: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medius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Tensor</a:t>
            </a:r>
            <a:r>
              <a:rPr lang="hu-HU" dirty="0" smtClean="0"/>
              <a:t> </a:t>
            </a:r>
            <a:r>
              <a:rPr lang="hu-HU" dirty="0" err="1" smtClean="0"/>
              <a:t>fasciae</a:t>
            </a:r>
            <a:r>
              <a:rPr lang="hu-HU" dirty="0" smtClean="0"/>
              <a:t> </a:t>
            </a:r>
            <a:r>
              <a:rPr lang="hu-HU" dirty="0" err="1" smtClean="0"/>
              <a:t>latae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maximus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minimus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Piriformis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Obturator</a:t>
            </a:r>
            <a:r>
              <a:rPr lang="hu-HU" dirty="0" smtClean="0"/>
              <a:t> </a:t>
            </a:r>
            <a:r>
              <a:rPr lang="hu-HU" dirty="0" err="1" smtClean="0"/>
              <a:t>internus</a:t>
            </a:r>
            <a:endParaRPr lang="hu-HU" dirty="0" smtClean="0"/>
          </a:p>
          <a:p>
            <a:endParaRPr lang="hu-HU" dirty="0"/>
          </a:p>
        </p:txBody>
      </p:sp>
      <p:graphicFrame>
        <p:nvGraphicFramePr>
          <p:cNvPr id="10" name="Objektu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62889"/>
              </p:ext>
            </p:extLst>
          </p:nvPr>
        </p:nvGraphicFramePr>
        <p:xfrm>
          <a:off x="3419872" y="1412776"/>
          <a:ext cx="5383763" cy="503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0" r:id="rId3" imgW="3291480" imgH="3078000" progId="">
                  <p:embed/>
                </p:oleObj>
              </mc:Choice>
              <mc:Fallback>
                <p:oleObj r:id="rId3" imgW="3291480" imgH="3078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1412776"/>
                        <a:ext cx="5383763" cy="5035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3483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23528" y="272707"/>
            <a:ext cx="50665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Adduction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hip</a:t>
            </a:r>
            <a:r>
              <a:rPr lang="hu-HU" dirty="0" smtClean="0"/>
              <a:t> </a:t>
            </a:r>
            <a:r>
              <a:rPr lang="hu-HU" dirty="0" err="1" smtClean="0"/>
              <a:t>joint</a:t>
            </a:r>
            <a:r>
              <a:rPr lang="hu-HU" dirty="0" smtClean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magnus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longus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brevis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smtClean="0"/>
              <a:t>Gracilis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Pectineus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maximus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Quadratus</a:t>
            </a:r>
            <a:r>
              <a:rPr lang="hu-HU" dirty="0" smtClean="0"/>
              <a:t> </a:t>
            </a:r>
            <a:r>
              <a:rPr lang="hu-HU" dirty="0" err="1" smtClean="0"/>
              <a:t>femoris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Obturator</a:t>
            </a:r>
            <a:r>
              <a:rPr lang="hu-HU" dirty="0" smtClean="0"/>
              <a:t> </a:t>
            </a:r>
            <a:r>
              <a:rPr lang="hu-HU" dirty="0" err="1" smtClean="0"/>
              <a:t>externus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Semitendinosus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71086"/>
              </p:ext>
            </p:extLst>
          </p:nvPr>
        </p:nvGraphicFramePr>
        <p:xfrm>
          <a:off x="5206482" y="0"/>
          <a:ext cx="3191069" cy="6824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" r:id="rId3" imgW="1730880" imgH="3699720" progId="">
                  <p:embed/>
                </p:oleObj>
              </mc:Choice>
              <mc:Fallback>
                <p:oleObj r:id="rId3" imgW="1730880" imgH="3699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6482" y="0"/>
                        <a:ext cx="3191069" cy="6824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74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 err="1"/>
              <a:t>Hip</a:t>
            </a:r>
            <a:r>
              <a:rPr lang="hu-HU" altLang="hu-HU" sz="3200" dirty="0"/>
              <a:t> </a:t>
            </a:r>
            <a:r>
              <a:rPr lang="hu-HU" altLang="hu-HU" sz="3200" dirty="0" err="1"/>
              <a:t>joint</a:t>
            </a:r>
            <a:r>
              <a:rPr lang="hu-HU" altLang="hu-HU" sz="3200" dirty="0"/>
              <a:t>: </a:t>
            </a:r>
            <a:r>
              <a:rPr lang="hu-HU" altLang="hu-HU" sz="3200" dirty="0" err="1"/>
              <a:t>ligaments</a:t>
            </a:r>
            <a:endParaRPr lang="hu-HU" altLang="hu-HU" sz="3200" dirty="0"/>
          </a:p>
        </p:txBody>
      </p:sp>
      <p:pic>
        <p:nvPicPr>
          <p:cNvPr id="72707" name="Picture 3" descr="csipo szalago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811463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sipo szalag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159125" cy="37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708400" y="1484313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Lig. iliofemorale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924300" y="3213100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Lig. ischiofemorale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708400" y="2205038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Lig. pubofemorale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V="1">
            <a:off x="6084888" y="2565400"/>
            <a:ext cx="1439862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H="1">
            <a:off x="2051050" y="2420938"/>
            <a:ext cx="15843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H="1">
            <a:off x="1331913" y="1628775"/>
            <a:ext cx="2376487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539750" y="5373688"/>
            <a:ext cx="81375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Strongest ligaments of the body, relaxed in anteflexion, limitation of retroflexion.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Deeper parts:  zona orbicularis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2195513" y="4724400"/>
            <a:ext cx="4681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Forrás: </a:t>
            </a:r>
            <a:r>
              <a:rPr lang="en-US" altLang="hu-HU" sz="1000"/>
              <a:t>Sobot</a:t>
            </a:r>
            <a:r>
              <a:rPr lang="hu-HU" altLang="hu-HU" sz="1000"/>
              <a:t>a -</a:t>
            </a:r>
            <a:r>
              <a:rPr lang="en-US" altLang="hu-HU" sz="1000"/>
              <a:t> Atlas of Human Anatomy</a:t>
            </a:r>
            <a:endParaRPr lang="hu-HU" altLang="hu-HU" sz="10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9919" y="251926"/>
            <a:ext cx="48681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rotation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hip</a:t>
            </a:r>
            <a:r>
              <a:rPr lang="hu-HU" dirty="0" smtClean="0"/>
              <a:t> </a:t>
            </a:r>
            <a:r>
              <a:rPr lang="hu-HU" dirty="0" err="1" smtClean="0"/>
              <a:t>joint</a:t>
            </a:r>
            <a:r>
              <a:rPr lang="hu-HU" dirty="0" smtClean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maximus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medius</a:t>
            </a:r>
            <a:r>
              <a:rPr lang="hu-HU" dirty="0" smtClean="0"/>
              <a:t> and </a:t>
            </a:r>
            <a:r>
              <a:rPr lang="hu-HU" dirty="0" err="1" smtClean="0"/>
              <a:t>minimus</a:t>
            </a:r>
            <a:r>
              <a:rPr lang="hu-HU" dirty="0" smtClean="0"/>
              <a:t> (</a:t>
            </a:r>
            <a:r>
              <a:rPr lang="hu-HU" dirty="0" err="1" smtClean="0"/>
              <a:t>dorsal</a:t>
            </a:r>
            <a:r>
              <a:rPr lang="hu-HU" dirty="0" smtClean="0"/>
              <a:t> 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Iliopsoas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Piriformis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Obturator</a:t>
            </a:r>
            <a:r>
              <a:rPr lang="hu-HU" dirty="0" smtClean="0"/>
              <a:t> </a:t>
            </a:r>
            <a:r>
              <a:rPr lang="hu-HU" dirty="0" err="1" smtClean="0"/>
              <a:t>internus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Obturator</a:t>
            </a:r>
            <a:r>
              <a:rPr lang="hu-HU" dirty="0" smtClean="0"/>
              <a:t> </a:t>
            </a:r>
            <a:r>
              <a:rPr lang="hu-HU" dirty="0" err="1" smtClean="0"/>
              <a:t>externus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Gemelli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Quadratus</a:t>
            </a:r>
            <a:r>
              <a:rPr lang="hu-HU" dirty="0" smtClean="0"/>
              <a:t> </a:t>
            </a:r>
            <a:r>
              <a:rPr lang="hu-HU" dirty="0" err="1" smtClean="0"/>
              <a:t>femoris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longus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brevis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magnus</a:t>
            </a:r>
            <a:r>
              <a:rPr lang="hu-HU" dirty="0" smtClean="0"/>
              <a:t> (part)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Sartorius</a:t>
            </a:r>
            <a:endParaRPr lang="hu-HU" dirty="0" smtClean="0"/>
          </a:p>
          <a:p>
            <a:endParaRPr lang="hu-HU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556516"/>
              </p:ext>
            </p:extLst>
          </p:nvPr>
        </p:nvGraphicFramePr>
        <p:xfrm>
          <a:off x="6176865" y="0"/>
          <a:ext cx="2967135" cy="684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r:id="rId3" imgW="1995840" imgH="4600440" progId="">
                  <p:embed/>
                </p:oleObj>
              </mc:Choice>
              <mc:Fallback>
                <p:oleObj r:id="rId3" imgW="1995840" imgH="4600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6865" y="0"/>
                        <a:ext cx="2967135" cy="684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8980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5903" y="793101"/>
            <a:ext cx="5934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Medial</a:t>
            </a:r>
            <a:r>
              <a:rPr lang="hu-HU" dirty="0" smtClean="0"/>
              <a:t> </a:t>
            </a:r>
            <a:r>
              <a:rPr lang="hu-HU" dirty="0" err="1" smtClean="0"/>
              <a:t>rotation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hip</a:t>
            </a:r>
            <a:r>
              <a:rPr lang="hu-HU" dirty="0" smtClean="0"/>
              <a:t> </a:t>
            </a:r>
            <a:r>
              <a:rPr lang="hu-HU" dirty="0" err="1" smtClean="0"/>
              <a:t>joint</a:t>
            </a:r>
            <a:r>
              <a:rPr lang="hu-HU" dirty="0" smtClean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medius</a:t>
            </a:r>
            <a:r>
              <a:rPr lang="hu-HU" dirty="0" smtClean="0"/>
              <a:t> (</a:t>
            </a:r>
            <a:r>
              <a:rPr lang="hu-HU" dirty="0" err="1" smtClean="0"/>
              <a:t>anterior</a:t>
            </a:r>
            <a:r>
              <a:rPr lang="hu-HU" dirty="0" smtClean="0"/>
              <a:t> part)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Gluteus</a:t>
            </a:r>
            <a:r>
              <a:rPr lang="hu-HU" dirty="0" smtClean="0"/>
              <a:t> </a:t>
            </a:r>
            <a:r>
              <a:rPr lang="hu-HU" dirty="0" err="1" smtClean="0"/>
              <a:t>minimus</a:t>
            </a:r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Adductor</a:t>
            </a:r>
            <a:r>
              <a:rPr lang="hu-HU" dirty="0" smtClean="0"/>
              <a:t> </a:t>
            </a:r>
            <a:r>
              <a:rPr lang="hu-HU" dirty="0" err="1" smtClean="0"/>
              <a:t>magnus</a:t>
            </a:r>
            <a:r>
              <a:rPr lang="hu-HU" dirty="0" smtClean="0"/>
              <a:t> (part)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Tensor</a:t>
            </a:r>
            <a:r>
              <a:rPr lang="hu-HU" dirty="0" smtClean="0"/>
              <a:t> </a:t>
            </a:r>
            <a:r>
              <a:rPr lang="hu-HU" dirty="0" err="1" smtClean="0"/>
              <a:t>fasciae</a:t>
            </a:r>
            <a:r>
              <a:rPr lang="hu-HU" dirty="0" smtClean="0"/>
              <a:t> </a:t>
            </a:r>
            <a:r>
              <a:rPr lang="hu-HU" dirty="0" err="1" smtClean="0"/>
              <a:t>latae</a:t>
            </a:r>
            <a:r>
              <a:rPr lang="hu-HU" dirty="0" smtClean="0"/>
              <a:t> (part)</a:t>
            </a:r>
          </a:p>
          <a:p>
            <a:endParaRPr lang="hu-HU" dirty="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500991"/>
              </p:ext>
            </p:extLst>
          </p:nvPr>
        </p:nvGraphicFramePr>
        <p:xfrm>
          <a:off x="5924939" y="-1"/>
          <a:ext cx="3219061" cy="6844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2" r:id="rId3" imgW="2048040" imgH="4354920" progId="">
                  <p:embed/>
                </p:oleObj>
              </mc:Choice>
              <mc:Fallback>
                <p:oleObj r:id="rId3" imgW="2048040" imgH="4354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4939" y="-1"/>
                        <a:ext cx="3219061" cy="6844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979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9"/>
            <a:ext cx="8229600" cy="1143000"/>
          </a:xfrm>
          <a:noFill/>
        </p:spPr>
        <p:txBody>
          <a:bodyPr/>
          <a:lstStyle/>
          <a:p>
            <a:r>
              <a:rPr lang="hu-HU" altLang="hu-HU" dirty="0" err="1">
                <a:solidFill>
                  <a:schemeClr val="tx1"/>
                </a:solidFill>
              </a:rPr>
              <a:t>Literature</a:t>
            </a:r>
            <a:endParaRPr lang="hu-HU" altLang="hu-HU" dirty="0">
              <a:solidFill>
                <a:schemeClr val="tx1"/>
              </a:solidFill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457200" y="653931"/>
            <a:ext cx="7445375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 dirty="0"/>
          </a:p>
          <a:p>
            <a:r>
              <a:rPr lang="en-US" altLang="hu-HU" dirty="0" err="1"/>
              <a:t>Szentagothai</a:t>
            </a:r>
            <a:r>
              <a:rPr lang="en-US" altLang="hu-HU" dirty="0"/>
              <a:t> J, </a:t>
            </a:r>
            <a:r>
              <a:rPr lang="en-US" altLang="hu-HU" dirty="0" err="1"/>
              <a:t>Réthelyi</a:t>
            </a:r>
            <a:r>
              <a:rPr lang="en-US" altLang="hu-HU" dirty="0"/>
              <a:t> M: </a:t>
            </a:r>
            <a:r>
              <a:rPr lang="en-US" altLang="hu-HU" dirty="0" err="1"/>
              <a:t>Funkcionális</a:t>
            </a:r>
            <a:r>
              <a:rPr lang="en-US" altLang="hu-HU" dirty="0"/>
              <a:t> </a:t>
            </a:r>
            <a:r>
              <a:rPr lang="en-US" altLang="hu-HU" dirty="0" err="1"/>
              <a:t>anatómia</a:t>
            </a:r>
            <a:r>
              <a:rPr lang="hu-HU" altLang="hu-HU" dirty="0"/>
              <a:t>, Medicina, 1989</a:t>
            </a:r>
          </a:p>
          <a:p>
            <a:endParaRPr lang="en-US" altLang="hu-HU" dirty="0"/>
          </a:p>
          <a:p>
            <a:r>
              <a:rPr lang="en-US" altLang="hu-HU" dirty="0" err="1"/>
              <a:t>Sobot</a:t>
            </a:r>
            <a:r>
              <a:rPr lang="hu-HU" altLang="hu-HU" dirty="0"/>
              <a:t>a -</a:t>
            </a:r>
            <a:r>
              <a:rPr lang="en-US" altLang="hu-HU" dirty="0"/>
              <a:t> Atlas of Human Anatomy, 20th edition, Urban and </a:t>
            </a:r>
            <a:r>
              <a:rPr lang="en-US" altLang="hu-HU" dirty="0" err="1"/>
              <a:t>Schwarzenberger</a:t>
            </a:r>
            <a:r>
              <a:rPr lang="en-US" altLang="hu-HU" dirty="0"/>
              <a:t>, 1993</a:t>
            </a:r>
            <a:endParaRPr lang="hu-HU" altLang="hu-HU" dirty="0"/>
          </a:p>
          <a:p>
            <a:endParaRPr lang="hu-HU" altLang="hu-HU" dirty="0"/>
          </a:p>
          <a:p>
            <a:r>
              <a:rPr lang="hu-HU" altLang="hu-HU" dirty="0" err="1"/>
              <a:t>Radiologic</a:t>
            </a:r>
            <a:r>
              <a:rPr lang="hu-HU" altLang="hu-HU" dirty="0"/>
              <a:t> </a:t>
            </a:r>
            <a:r>
              <a:rPr lang="hu-HU" altLang="hu-HU" dirty="0" err="1"/>
              <a:t>images</a:t>
            </a:r>
            <a:r>
              <a:rPr lang="hu-HU" altLang="hu-HU" dirty="0"/>
              <a:t>: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http://rad.usuhs.mil/medpix/index.html</a:t>
            </a:r>
          </a:p>
          <a:p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54469"/>
            <a:ext cx="2541651" cy="300353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854469"/>
            <a:ext cx="1891077" cy="300353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23173" r="26938" b="32700"/>
          <a:stretch/>
        </p:blipFill>
        <p:spPr>
          <a:xfrm>
            <a:off x="298577" y="149095"/>
            <a:ext cx="8509522" cy="65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2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4" y="1417638"/>
            <a:ext cx="4760913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Hip joint: ligaments</a:t>
            </a:r>
          </a:p>
        </p:txBody>
      </p:sp>
    </p:spTree>
    <p:extLst>
      <p:ext uri="{BB962C8B-B14F-4D97-AF65-F5344CB8AC3E}">
        <p14:creationId xmlns:p14="http://schemas.microsoft.com/office/powerpoint/2010/main" val="29238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24590" b="30476"/>
          <a:stretch/>
        </p:blipFill>
        <p:spPr>
          <a:xfrm>
            <a:off x="968334" y="969154"/>
            <a:ext cx="7000008" cy="573955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/>
              <a:t>Hip joint: ligaments</a:t>
            </a:r>
          </a:p>
        </p:txBody>
      </p:sp>
    </p:spTree>
    <p:extLst>
      <p:ext uri="{BB962C8B-B14F-4D97-AF65-F5344CB8AC3E}">
        <p14:creationId xmlns:p14="http://schemas.microsoft.com/office/powerpoint/2010/main" val="840031033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774</Words>
  <Application>Microsoft Office PowerPoint</Application>
  <PresentationFormat>Diavetítés a képernyőre (4:3 oldalarány)</PresentationFormat>
  <Paragraphs>195</Paragraphs>
  <Slides>73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73</vt:i4>
      </vt:variant>
    </vt:vector>
  </HeadingPairs>
  <TitlesOfParts>
    <vt:vector size="78" baseType="lpstr">
      <vt:lpstr>Arial</vt:lpstr>
      <vt:lpstr>Times New Roman</vt:lpstr>
      <vt:lpstr>Times</vt:lpstr>
      <vt:lpstr>Arial Narrow</vt:lpstr>
      <vt:lpstr>Alapértelmezett terv</vt:lpstr>
      <vt:lpstr>PowerPoint bemutató</vt:lpstr>
      <vt:lpstr>PowerPoint bemutató</vt:lpstr>
      <vt:lpstr>Hip joint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Literature</vt:lpstr>
      <vt:lpstr>PowerPoint bemutató</vt:lpstr>
    </vt:vector>
  </TitlesOfParts>
  <Company>SEB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Lukást Ákos</dc:creator>
  <cp:lastModifiedBy>Kocsis</cp:lastModifiedBy>
  <cp:revision>103</cp:revision>
  <dcterms:created xsi:type="dcterms:W3CDTF">2007-01-30T13:43:48Z</dcterms:created>
  <dcterms:modified xsi:type="dcterms:W3CDTF">2017-10-24T17:14:48Z</dcterms:modified>
</cp:coreProperties>
</file>