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7" r:id="rId4"/>
    <p:sldId id="295" r:id="rId5"/>
    <p:sldId id="259" r:id="rId6"/>
    <p:sldId id="263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8" r:id="rId16"/>
    <p:sldId id="279" r:id="rId17"/>
    <p:sldId id="280" r:id="rId18"/>
    <p:sldId id="291" r:id="rId19"/>
    <p:sldId id="292" r:id="rId20"/>
    <p:sldId id="296" r:id="rId21"/>
    <p:sldId id="282" r:id="rId22"/>
    <p:sldId id="293" r:id="rId23"/>
    <p:sldId id="283" r:id="rId24"/>
    <p:sldId id="294" r:id="rId25"/>
    <p:sldId id="288" r:id="rId26"/>
    <p:sldId id="285" r:id="rId27"/>
    <p:sldId id="286" r:id="rId28"/>
    <p:sldId id="289" r:id="rId29"/>
    <p:sldId id="287" r:id="rId30"/>
    <p:sldId id="290" r:id="rId31"/>
    <p:sldId id="265" r:id="rId32"/>
    <p:sldId id="261" r:id="rId3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C000"/>
    <a:srgbClr val="17375E"/>
    <a:srgbClr val="005795"/>
    <a:srgbClr val="00B050"/>
    <a:srgbClr val="9B3828"/>
    <a:srgbClr val="DD5012"/>
    <a:srgbClr val="A33721"/>
    <a:srgbClr val="BE8E8C"/>
    <a:srgbClr val="4D4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12" Type="http://schemas.openxmlformats.org/officeDocument/2006/relationships/image" Target="../media/image49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44.emf"/><Relationship Id="rId11" Type="http://schemas.openxmlformats.org/officeDocument/2006/relationships/image" Target="../media/image7.emf"/><Relationship Id="rId5" Type="http://schemas.openxmlformats.org/officeDocument/2006/relationships/image" Target="../media/image9.emf"/><Relationship Id="rId10" Type="http://schemas.openxmlformats.org/officeDocument/2006/relationships/image" Target="../media/image48.wmf"/><Relationship Id="rId4" Type="http://schemas.openxmlformats.org/officeDocument/2006/relationships/image" Target="../media/image8.emf"/><Relationship Id="rId9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image" Target="../media/image65.emf"/><Relationship Id="rId3" Type="http://schemas.openxmlformats.org/officeDocument/2006/relationships/image" Target="../media/image55.wmf"/><Relationship Id="rId7" Type="http://schemas.openxmlformats.org/officeDocument/2006/relationships/image" Target="../media/image59.emf"/><Relationship Id="rId12" Type="http://schemas.openxmlformats.org/officeDocument/2006/relationships/image" Target="../media/image64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emf"/><Relationship Id="rId11" Type="http://schemas.openxmlformats.org/officeDocument/2006/relationships/image" Target="../media/image63.emf"/><Relationship Id="rId5" Type="http://schemas.openxmlformats.org/officeDocument/2006/relationships/image" Target="../media/image57.emf"/><Relationship Id="rId10" Type="http://schemas.openxmlformats.org/officeDocument/2006/relationships/image" Target="../media/image62.emf"/><Relationship Id="rId4" Type="http://schemas.openxmlformats.org/officeDocument/2006/relationships/image" Target="../media/image56.emf"/><Relationship Id="rId9" Type="http://schemas.openxmlformats.org/officeDocument/2006/relationships/image" Target="../media/image61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image" Target="../media/image49.emf"/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12" Type="http://schemas.openxmlformats.org/officeDocument/2006/relationships/image" Target="../media/image82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Relationship Id="rId6" Type="http://schemas.openxmlformats.org/officeDocument/2006/relationships/image" Target="../media/image76.emf"/><Relationship Id="rId11" Type="http://schemas.openxmlformats.org/officeDocument/2006/relationships/image" Target="../media/image81.emf"/><Relationship Id="rId5" Type="http://schemas.openxmlformats.org/officeDocument/2006/relationships/image" Target="../media/image75.emf"/><Relationship Id="rId10" Type="http://schemas.openxmlformats.org/officeDocument/2006/relationships/image" Target="../media/image80.emf"/><Relationship Id="rId4" Type="http://schemas.openxmlformats.org/officeDocument/2006/relationships/image" Target="../media/image74.emf"/><Relationship Id="rId9" Type="http://schemas.openxmlformats.org/officeDocument/2006/relationships/image" Target="../media/image79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13" Type="http://schemas.openxmlformats.org/officeDocument/2006/relationships/image" Target="../media/image97.emf"/><Relationship Id="rId3" Type="http://schemas.openxmlformats.org/officeDocument/2006/relationships/image" Target="../media/image87.emf"/><Relationship Id="rId7" Type="http://schemas.openxmlformats.org/officeDocument/2006/relationships/image" Target="../media/image91.emf"/><Relationship Id="rId12" Type="http://schemas.openxmlformats.org/officeDocument/2006/relationships/image" Target="../media/image96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Relationship Id="rId6" Type="http://schemas.openxmlformats.org/officeDocument/2006/relationships/image" Target="../media/image90.emf"/><Relationship Id="rId11" Type="http://schemas.openxmlformats.org/officeDocument/2006/relationships/image" Target="../media/image95.emf"/><Relationship Id="rId5" Type="http://schemas.openxmlformats.org/officeDocument/2006/relationships/image" Target="../media/image89.emf"/><Relationship Id="rId10" Type="http://schemas.openxmlformats.org/officeDocument/2006/relationships/image" Target="../media/image94.emf"/><Relationship Id="rId4" Type="http://schemas.openxmlformats.org/officeDocument/2006/relationships/image" Target="../media/image88.emf"/><Relationship Id="rId9" Type="http://schemas.openxmlformats.org/officeDocument/2006/relationships/image" Target="../media/image93.emf"/><Relationship Id="rId14" Type="http://schemas.openxmlformats.org/officeDocument/2006/relationships/image" Target="../media/image98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image" Target="../media/image105.emf"/><Relationship Id="rId7" Type="http://schemas.openxmlformats.org/officeDocument/2006/relationships/image" Target="../media/image109.emf"/><Relationship Id="rId2" Type="http://schemas.openxmlformats.org/officeDocument/2006/relationships/image" Target="../media/image104.emf"/><Relationship Id="rId1" Type="http://schemas.openxmlformats.org/officeDocument/2006/relationships/image" Target="../media/image103.emf"/><Relationship Id="rId6" Type="http://schemas.openxmlformats.org/officeDocument/2006/relationships/image" Target="../media/image108.emf"/><Relationship Id="rId5" Type="http://schemas.openxmlformats.org/officeDocument/2006/relationships/image" Target="../media/image107.emf"/><Relationship Id="rId4" Type="http://schemas.openxmlformats.org/officeDocument/2006/relationships/image" Target="../media/image10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2017. 10. 25.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2017. 10. 25.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2017. 10. 25.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D71CE-1C0B-4402-A03D-A5670A10B15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755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2017. 10. 25.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2017. 10. 25.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2017. 10. 25.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2017. 10. 25.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2017. 10. 25.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2017. 10. 25.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2017. 10. 25.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2017. 10. 25.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50D2C-180E-4719-9CF8-78B5099C267A}" type="datetimeFigureOut">
              <a:rPr lang="hu-HU" smtClean="0"/>
              <a:pPr/>
              <a:t>2017. 10. 25.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zabo.arnold@med.semmelweis-univ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9.emf"/><Relationship Id="rId18" Type="http://schemas.openxmlformats.org/officeDocument/2006/relationships/oleObject" Target="../embeddings/oleObject13.bin"/><Relationship Id="rId26" Type="http://schemas.openxmlformats.org/officeDocument/2006/relationships/image" Target="../media/image7.emf"/><Relationship Id="rId3" Type="http://schemas.openxmlformats.org/officeDocument/2006/relationships/image" Target="../media/image10.jpeg"/><Relationship Id="rId21" Type="http://schemas.openxmlformats.org/officeDocument/2006/relationships/image" Target="../media/image47.emf"/><Relationship Id="rId7" Type="http://schemas.openxmlformats.org/officeDocument/2006/relationships/image" Target="../media/image6.e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45.emf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8.emf"/><Relationship Id="rId24" Type="http://schemas.openxmlformats.org/officeDocument/2006/relationships/image" Target="../media/image50.png"/><Relationship Id="rId5" Type="http://schemas.openxmlformats.org/officeDocument/2006/relationships/image" Target="../media/image5.emf"/><Relationship Id="rId15" Type="http://schemas.openxmlformats.org/officeDocument/2006/relationships/image" Target="../media/image44.emf"/><Relationship Id="rId23" Type="http://schemas.openxmlformats.org/officeDocument/2006/relationships/image" Target="../media/image48.wmf"/><Relationship Id="rId28" Type="http://schemas.openxmlformats.org/officeDocument/2006/relationships/image" Target="../media/image49.e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46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43.e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Relationship Id="rId27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57.emf"/><Relationship Id="rId18" Type="http://schemas.openxmlformats.org/officeDocument/2006/relationships/oleObject" Target="../embeddings/oleObject25.bin"/><Relationship Id="rId26" Type="http://schemas.openxmlformats.org/officeDocument/2006/relationships/oleObject" Target="../embeddings/oleObject29.bin"/><Relationship Id="rId3" Type="http://schemas.openxmlformats.org/officeDocument/2006/relationships/image" Target="../media/image66.jpeg"/><Relationship Id="rId21" Type="http://schemas.openxmlformats.org/officeDocument/2006/relationships/image" Target="../media/image61.emf"/><Relationship Id="rId7" Type="http://schemas.openxmlformats.org/officeDocument/2006/relationships/image" Target="../media/image54.e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59.emf"/><Relationship Id="rId25" Type="http://schemas.openxmlformats.org/officeDocument/2006/relationships/image" Target="../media/image63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29" Type="http://schemas.openxmlformats.org/officeDocument/2006/relationships/oleObject" Target="../embeddings/oleObject3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56.emf"/><Relationship Id="rId24" Type="http://schemas.openxmlformats.org/officeDocument/2006/relationships/oleObject" Target="../embeddings/oleObject28.bin"/><Relationship Id="rId5" Type="http://schemas.openxmlformats.org/officeDocument/2006/relationships/image" Target="../media/image53.emf"/><Relationship Id="rId15" Type="http://schemas.openxmlformats.org/officeDocument/2006/relationships/image" Target="../media/image58.emf"/><Relationship Id="rId23" Type="http://schemas.openxmlformats.org/officeDocument/2006/relationships/image" Target="../media/image62.emf"/><Relationship Id="rId28" Type="http://schemas.openxmlformats.org/officeDocument/2006/relationships/image" Target="../media/image67.png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60.emf"/><Relationship Id="rId31" Type="http://schemas.openxmlformats.org/officeDocument/2006/relationships/image" Target="../media/image68.pn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23.bin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64.emf"/><Relationship Id="rId30" Type="http://schemas.openxmlformats.org/officeDocument/2006/relationships/image" Target="../media/image6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75.emf"/><Relationship Id="rId18" Type="http://schemas.openxmlformats.org/officeDocument/2006/relationships/oleObject" Target="../embeddings/oleObject38.bin"/><Relationship Id="rId26" Type="http://schemas.openxmlformats.org/officeDocument/2006/relationships/oleObject" Target="../embeddings/oleObject42.bin"/><Relationship Id="rId3" Type="http://schemas.openxmlformats.org/officeDocument/2006/relationships/image" Target="../media/image83.jpeg"/><Relationship Id="rId21" Type="http://schemas.openxmlformats.org/officeDocument/2006/relationships/image" Target="../media/image79.emf"/><Relationship Id="rId7" Type="http://schemas.openxmlformats.org/officeDocument/2006/relationships/image" Target="../media/image72.e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77.emf"/><Relationship Id="rId25" Type="http://schemas.openxmlformats.org/officeDocument/2006/relationships/image" Target="../media/image8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29" Type="http://schemas.openxmlformats.org/officeDocument/2006/relationships/image" Target="../media/image49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74.emf"/><Relationship Id="rId24" Type="http://schemas.openxmlformats.org/officeDocument/2006/relationships/oleObject" Target="../embeddings/oleObject41.bin"/><Relationship Id="rId5" Type="http://schemas.openxmlformats.org/officeDocument/2006/relationships/image" Target="../media/image71.emf"/><Relationship Id="rId15" Type="http://schemas.openxmlformats.org/officeDocument/2006/relationships/image" Target="../media/image76.emf"/><Relationship Id="rId23" Type="http://schemas.openxmlformats.org/officeDocument/2006/relationships/image" Target="../media/image80.emf"/><Relationship Id="rId28" Type="http://schemas.openxmlformats.org/officeDocument/2006/relationships/oleObject" Target="../embeddings/oleObject43.bin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78.emf"/><Relationship Id="rId31" Type="http://schemas.openxmlformats.org/officeDocument/2006/relationships/image" Target="../media/image50.png"/><Relationship Id="rId4" Type="http://schemas.openxmlformats.org/officeDocument/2006/relationships/oleObject" Target="../embeddings/oleObject31.bin"/><Relationship Id="rId9" Type="http://schemas.openxmlformats.org/officeDocument/2006/relationships/image" Target="../media/image73.emf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0.bin"/><Relationship Id="rId27" Type="http://schemas.openxmlformats.org/officeDocument/2006/relationships/image" Target="../media/image82.emf"/><Relationship Id="rId30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emf"/><Relationship Id="rId18" Type="http://schemas.openxmlformats.org/officeDocument/2006/relationships/oleObject" Target="../embeddings/oleObject51.bin"/><Relationship Id="rId26" Type="http://schemas.openxmlformats.org/officeDocument/2006/relationships/oleObject" Target="../embeddings/oleObject55.bin"/><Relationship Id="rId3" Type="http://schemas.openxmlformats.org/officeDocument/2006/relationships/image" Target="../media/image99.jpeg"/><Relationship Id="rId21" Type="http://schemas.openxmlformats.org/officeDocument/2006/relationships/image" Target="../media/image93.emf"/><Relationship Id="rId7" Type="http://schemas.openxmlformats.org/officeDocument/2006/relationships/image" Target="../media/image86.e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91.emf"/><Relationship Id="rId25" Type="http://schemas.openxmlformats.org/officeDocument/2006/relationships/image" Target="../media/image95.emf"/><Relationship Id="rId3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29" Type="http://schemas.openxmlformats.org/officeDocument/2006/relationships/image" Target="../media/image97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88.emf"/><Relationship Id="rId24" Type="http://schemas.openxmlformats.org/officeDocument/2006/relationships/oleObject" Target="../embeddings/oleObject54.bin"/><Relationship Id="rId32" Type="http://schemas.openxmlformats.org/officeDocument/2006/relationships/oleObject" Target="../embeddings/oleObject58.bin"/><Relationship Id="rId5" Type="http://schemas.openxmlformats.org/officeDocument/2006/relationships/image" Target="../media/image85.emf"/><Relationship Id="rId15" Type="http://schemas.openxmlformats.org/officeDocument/2006/relationships/image" Target="../media/image90.emf"/><Relationship Id="rId23" Type="http://schemas.openxmlformats.org/officeDocument/2006/relationships/image" Target="../media/image94.emf"/><Relationship Id="rId28" Type="http://schemas.openxmlformats.org/officeDocument/2006/relationships/oleObject" Target="../embeddings/oleObject56.bin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92.emf"/><Relationship Id="rId31" Type="http://schemas.openxmlformats.org/officeDocument/2006/relationships/image" Target="../media/image98.e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87.emf"/><Relationship Id="rId14" Type="http://schemas.openxmlformats.org/officeDocument/2006/relationships/oleObject" Target="../embeddings/oleObject49.bin"/><Relationship Id="rId22" Type="http://schemas.openxmlformats.org/officeDocument/2006/relationships/oleObject" Target="../embeddings/oleObject53.bin"/><Relationship Id="rId27" Type="http://schemas.openxmlformats.org/officeDocument/2006/relationships/image" Target="../media/image96.emf"/><Relationship Id="rId30" Type="http://schemas.openxmlformats.org/officeDocument/2006/relationships/oleObject" Target="../embeddings/oleObject57.bin"/><Relationship Id="rId8" Type="http://schemas.openxmlformats.org/officeDocument/2006/relationships/oleObject" Target="../embeddings/oleObject4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107.emf"/><Relationship Id="rId18" Type="http://schemas.openxmlformats.org/officeDocument/2006/relationships/image" Target="../media/image112.png"/><Relationship Id="rId3" Type="http://schemas.openxmlformats.org/officeDocument/2006/relationships/image" Target="../media/image111.jpeg"/><Relationship Id="rId7" Type="http://schemas.openxmlformats.org/officeDocument/2006/relationships/image" Target="../media/image104.e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10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6.bin"/><Relationship Id="rId20" Type="http://schemas.openxmlformats.org/officeDocument/2006/relationships/image" Target="../media/image110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106.emf"/><Relationship Id="rId5" Type="http://schemas.openxmlformats.org/officeDocument/2006/relationships/image" Target="../media/image103.emf"/><Relationship Id="rId15" Type="http://schemas.openxmlformats.org/officeDocument/2006/relationships/image" Target="../media/image108.emf"/><Relationship Id="rId10" Type="http://schemas.openxmlformats.org/officeDocument/2006/relationships/oleObject" Target="../embeddings/oleObject63.bin"/><Relationship Id="rId19" Type="http://schemas.openxmlformats.org/officeDocument/2006/relationships/oleObject" Target="../embeddings/oleObject67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105.emf"/><Relationship Id="rId14" Type="http://schemas.openxmlformats.org/officeDocument/2006/relationships/oleObject" Target="../embeddings/oleObject6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emf"/><Relationship Id="rId3" Type="http://schemas.openxmlformats.org/officeDocument/2006/relationships/image" Target="../media/image10.jpeg"/><Relationship Id="rId7" Type="http://schemas.openxmlformats.org/officeDocument/2006/relationships/image" Target="../media/image6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jpe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natomie.charite.de/en/eponyms/tabelle_table/" TargetMode="External"/><Relationship Id="rId2" Type="http://schemas.openxmlformats.org/officeDocument/2006/relationships/hyperlink" Target="http://www.uni-duesseldorf.de/MedFak/mai/teaching/content/neuroanatomie/index.php?sec=them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352928" cy="1470025"/>
          </a:xfrm>
        </p:spPr>
        <p:txBody>
          <a:bodyPr>
            <a:normAutofit fontScale="90000"/>
          </a:bodyPr>
          <a:lstStyle/>
          <a:p>
            <a:r>
              <a:rPr lang="de-DE" dirty="0"/>
              <a:t>Kerne und Bahnen des Hirnstammes </a:t>
            </a:r>
            <a:r>
              <a:rPr lang="hu-HU" dirty="0"/>
              <a:t/>
            </a:r>
            <a:br>
              <a:rPr lang="hu-HU" dirty="0"/>
            </a:br>
            <a:r>
              <a:rPr lang="de-DE" sz="2200" dirty="0"/>
              <a:t>Feiner Aufbau des Hirnstammes in einigen repräsentativen Querschnitten</a:t>
            </a:r>
            <a:endParaRPr lang="hu-H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7584" y="4005064"/>
            <a:ext cx="7088188" cy="25193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Dr. Szabó Arnold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  <a:hlinkClick r:id="rId2"/>
              </a:rPr>
              <a:t>szabo.arnold</a:t>
            </a:r>
            <a:r>
              <a:rPr lang="hu-HU" sz="2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  <a:hlinkClick r:id="rId2"/>
              </a:rPr>
              <a:t>@</a:t>
            </a:r>
            <a:r>
              <a:rPr lang="hu-HU" sz="2000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  <a:hlinkClick r:id="rId2"/>
              </a:rPr>
              <a:t>med.semmelweis-univ.hu</a:t>
            </a:r>
            <a:endParaRPr lang="hu-HU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u-HU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Semmelweis </a:t>
            </a:r>
            <a:r>
              <a:rPr lang="hu-HU" sz="2000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Universität</a:t>
            </a:r>
            <a:endParaRPr lang="hu-HU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Institut</a:t>
            </a:r>
            <a:r>
              <a:rPr lang="hu-HU" sz="2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hu-HU" sz="2000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für</a:t>
            </a:r>
            <a:r>
              <a:rPr lang="hu-HU" sz="2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hu-HU" sz="2000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Anatomie</a:t>
            </a:r>
            <a:r>
              <a:rPr lang="hu-HU" sz="2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hu-HU" sz="2000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Histologie</a:t>
            </a:r>
            <a:r>
              <a:rPr lang="hu-HU" sz="2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 und </a:t>
            </a:r>
            <a:r>
              <a:rPr lang="hu-HU" sz="2000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Embryologie</a:t>
            </a:r>
            <a:endParaRPr lang="hu-HU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u-HU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25. </a:t>
            </a:r>
            <a:r>
              <a:rPr lang="hu-HU" sz="2000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Okto</a:t>
            </a:r>
            <a:r>
              <a:rPr lang="hu-HU" sz="2000" dirty="0" err="1">
                <a:solidFill>
                  <a:schemeClr val="tx1">
                    <a:tint val="75000"/>
                  </a:schemeClr>
                </a:solidFill>
              </a:rPr>
              <a:t>ber</a:t>
            </a:r>
            <a:r>
              <a:rPr lang="hu-HU" sz="20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hu-HU" sz="2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2017 </a:t>
            </a:r>
          </a:p>
        </p:txBody>
      </p:sp>
    </p:spTree>
    <p:extLst>
      <p:ext uri="{BB962C8B-B14F-4D97-AF65-F5344CB8AC3E}">
        <p14:creationId xmlns:p14="http://schemas.microsoft.com/office/powerpoint/2010/main" val="1912403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err="1"/>
              <a:t>Hirnnerven</a:t>
            </a:r>
            <a:r>
              <a:rPr lang="hu-HU" sz="3600" dirty="0"/>
              <a:t> - </a:t>
            </a:r>
            <a:r>
              <a:rPr lang="hu-HU" sz="3600" dirty="0" err="1"/>
              <a:t>Kernsäulen</a:t>
            </a:r>
            <a:endParaRPr lang="de-DE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31073"/>
            <a:ext cx="4591342" cy="33381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3931560">
            <a:off x="2259158" y="3371748"/>
            <a:ext cx="1281336" cy="276999"/>
          </a:xfrm>
          <a:prstGeom prst="rect">
            <a:avLst/>
          </a:prstGeom>
          <a:solidFill>
            <a:srgbClr val="E49CA7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Somatoefferent</a:t>
            </a:r>
            <a:endParaRPr lang="de-DE" sz="1200" dirty="0"/>
          </a:p>
        </p:txBody>
      </p:sp>
      <p:sp>
        <p:nvSpPr>
          <p:cNvPr id="6" name="Szövegdoboz 5"/>
          <p:cNvSpPr txBox="1"/>
          <p:nvPr/>
        </p:nvSpPr>
        <p:spPr>
          <a:xfrm rot="3615129">
            <a:off x="2634245" y="3232441"/>
            <a:ext cx="1264950" cy="276999"/>
          </a:xfrm>
          <a:prstGeom prst="rect">
            <a:avLst/>
          </a:prstGeom>
          <a:solidFill>
            <a:srgbClr val="AD8EA6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Visceroefferent</a:t>
            </a:r>
            <a:endParaRPr lang="de-DE" sz="1200" dirty="0"/>
          </a:p>
        </p:txBody>
      </p:sp>
      <p:sp>
        <p:nvSpPr>
          <p:cNvPr id="7" name="Szövegdoboz 6"/>
          <p:cNvSpPr txBox="1"/>
          <p:nvPr/>
        </p:nvSpPr>
        <p:spPr>
          <a:xfrm rot="3435852">
            <a:off x="2952453" y="3096964"/>
            <a:ext cx="1249461" cy="276999"/>
          </a:xfrm>
          <a:prstGeom prst="rect">
            <a:avLst/>
          </a:prstGeom>
          <a:solidFill>
            <a:srgbClr val="698978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Visceroafferent</a:t>
            </a:r>
            <a:endParaRPr lang="de-DE" sz="1200" dirty="0"/>
          </a:p>
        </p:txBody>
      </p:sp>
      <p:sp>
        <p:nvSpPr>
          <p:cNvPr id="8" name="Szövegdoboz 7"/>
          <p:cNvSpPr txBox="1"/>
          <p:nvPr/>
        </p:nvSpPr>
        <p:spPr>
          <a:xfrm rot="3281858">
            <a:off x="3226486" y="2815950"/>
            <a:ext cx="1287889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Somatoafferent</a:t>
            </a:r>
            <a:endParaRPr lang="de-DE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88024" y="1902018"/>
            <a:ext cx="4320480" cy="40472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 err="1"/>
              <a:t>Allgemein</a:t>
            </a:r>
            <a:r>
              <a:rPr lang="hu-HU" b="1" dirty="0"/>
              <a:t> </a:t>
            </a:r>
            <a:r>
              <a:rPr lang="hu-HU" b="1" dirty="0" err="1"/>
              <a:t>somatoafferente</a:t>
            </a:r>
            <a:r>
              <a:rPr lang="hu-HU" b="1" dirty="0"/>
              <a:t> </a:t>
            </a:r>
            <a:r>
              <a:rPr lang="hu-HU" b="1" dirty="0" err="1"/>
              <a:t>Kerne</a:t>
            </a:r>
            <a:r>
              <a:rPr lang="hu-HU" b="1" dirty="0"/>
              <a:t> </a:t>
            </a:r>
          </a:p>
          <a:p>
            <a:r>
              <a:rPr lang="hu-HU" b="1" dirty="0"/>
              <a:t>(</a:t>
            </a:r>
            <a:r>
              <a:rPr lang="hu-HU" b="1" dirty="0" err="1"/>
              <a:t>allg</a:t>
            </a:r>
            <a:r>
              <a:rPr lang="hu-HU" b="1" dirty="0"/>
              <a:t>. </a:t>
            </a:r>
            <a:r>
              <a:rPr lang="hu-HU" b="1" dirty="0" err="1"/>
              <a:t>somatosensibel</a:t>
            </a:r>
            <a:r>
              <a:rPr lang="hu-HU" b="1" dirty="0"/>
              <a:t>)</a:t>
            </a:r>
          </a:p>
          <a:p>
            <a:endParaRPr lang="hu-HU" sz="800" b="1" dirty="0"/>
          </a:p>
          <a:p>
            <a:pPr>
              <a:lnSpc>
                <a:spcPct val="150000"/>
              </a:lnSpc>
            </a:pPr>
            <a:r>
              <a:rPr lang="hu-HU" dirty="0" err="1"/>
              <a:t>Medulla</a:t>
            </a:r>
            <a:r>
              <a:rPr lang="hu-HU" dirty="0"/>
              <a:t> </a:t>
            </a:r>
            <a:r>
              <a:rPr lang="hu-HU" dirty="0" err="1"/>
              <a:t>oblongata</a:t>
            </a:r>
            <a:r>
              <a:rPr lang="hu-HU" dirty="0"/>
              <a:t>: </a:t>
            </a:r>
          </a:p>
          <a:p>
            <a:pPr>
              <a:lnSpc>
                <a:spcPct val="150000"/>
              </a:lnSpc>
            </a:pPr>
            <a:r>
              <a:rPr lang="hu-HU" dirty="0"/>
              <a:t> 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/>
              <a:t>tractus</a:t>
            </a:r>
            <a:r>
              <a:rPr lang="hu-HU" i="1" dirty="0"/>
              <a:t> </a:t>
            </a:r>
            <a:r>
              <a:rPr lang="hu-HU" i="1" dirty="0" err="1"/>
              <a:t>spinalis</a:t>
            </a:r>
            <a:r>
              <a:rPr lang="hu-HU" i="1" dirty="0"/>
              <a:t> n. V.</a:t>
            </a:r>
          </a:p>
          <a:p>
            <a:pPr>
              <a:lnSpc>
                <a:spcPct val="150000"/>
              </a:lnSpc>
            </a:pPr>
            <a:endParaRPr lang="hu-HU" sz="800" dirty="0"/>
          </a:p>
          <a:p>
            <a:pPr>
              <a:lnSpc>
                <a:spcPct val="150000"/>
              </a:lnSpc>
            </a:pPr>
            <a:r>
              <a:rPr lang="hu-HU" dirty="0" err="1"/>
              <a:t>Pons</a:t>
            </a:r>
            <a:r>
              <a:rPr lang="hu-HU" dirty="0"/>
              <a:t>: 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/>
              <a:t>tractus</a:t>
            </a:r>
            <a:r>
              <a:rPr lang="hu-HU" i="1" dirty="0"/>
              <a:t> </a:t>
            </a:r>
            <a:r>
              <a:rPr lang="hu-HU" i="1" dirty="0" err="1"/>
              <a:t>spinalis</a:t>
            </a:r>
            <a:r>
              <a:rPr lang="hu-HU" i="1" dirty="0"/>
              <a:t> n. V.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/>
              <a:t>sensorius</a:t>
            </a:r>
            <a:r>
              <a:rPr lang="hu-HU" i="1" dirty="0"/>
              <a:t> </a:t>
            </a:r>
            <a:r>
              <a:rPr lang="hu-HU" i="1" dirty="0" err="1"/>
              <a:t>principalis</a:t>
            </a:r>
            <a:r>
              <a:rPr lang="hu-HU" i="1" dirty="0"/>
              <a:t> (</a:t>
            </a:r>
            <a:r>
              <a:rPr lang="hu-HU" i="1" dirty="0" err="1"/>
              <a:t>pontis</a:t>
            </a:r>
            <a:r>
              <a:rPr lang="hu-HU" i="1" dirty="0"/>
              <a:t>) n. V. </a:t>
            </a:r>
          </a:p>
          <a:p>
            <a:pPr>
              <a:lnSpc>
                <a:spcPct val="150000"/>
              </a:lnSpc>
            </a:pPr>
            <a:endParaRPr lang="hu-HU" sz="800" i="1" dirty="0"/>
          </a:p>
          <a:p>
            <a:pPr>
              <a:lnSpc>
                <a:spcPct val="150000"/>
              </a:lnSpc>
            </a:pPr>
            <a:r>
              <a:rPr lang="hu-HU" dirty="0" err="1"/>
              <a:t>Mesencephalon</a:t>
            </a:r>
            <a:r>
              <a:rPr lang="hu-HU" dirty="0"/>
              <a:t>: 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/>
              <a:t>mesencephalicus</a:t>
            </a:r>
            <a:r>
              <a:rPr lang="hu-HU" i="1" dirty="0"/>
              <a:t> n. V.</a:t>
            </a:r>
          </a:p>
        </p:txBody>
      </p:sp>
    </p:spTree>
    <p:extLst>
      <p:ext uri="{BB962C8B-B14F-4D97-AF65-F5344CB8AC3E}">
        <p14:creationId xmlns:p14="http://schemas.microsoft.com/office/powerpoint/2010/main" val="377604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err="1"/>
              <a:t>Hirnnerven</a:t>
            </a:r>
            <a:r>
              <a:rPr lang="hu-HU" sz="3600" dirty="0"/>
              <a:t> - </a:t>
            </a:r>
            <a:r>
              <a:rPr lang="hu-HU" sz="3600" dirty="0" err="1"/>
              <a:t>Kernsäulen</a:t>
            </a:r>
            <a:endParaRPr lang="de-DE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31073"/>
            <a:ext cx="4591342" cy="33381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3931560">
            <a:off x="2187150" y="3371748"/>
            <a:ext cx="1281336" cy="276999"/>
          </a:xfrm>
          <a:prstGeom prst="rect">
            <a:avLst/>
          </a:prstGeom>
          <a:solidFill>
            <a:srgbClr val="E49CA7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Somatoefferent</a:t>
            </a:r>
            <a:endParaRPr lang="de-DE" sz="1200" dirty="0"/>
          </a:p>
        </p:txBody>
      </p:sp>
      <p:sp>
        <p:nvSpPr>
          <p:cNvPr id="6" name="Szövegdoboz 5"/>
          <p:cNvSpPr txBox="1"/>
          <p:nvPr/>
        </p:nvSpPr>
        <p:spPr>
          <a:xfrm rot="3615129">
            <a:off x="2562237" y="3232441"/>
            <a:ext cx="1264950" cy="276999"/>
          </a:xfrm>
          <a:prstGeom prst="rect">
            <a:avLst/>
          </a:prstGeom>
          <a:solidFill>
            <a:srgbClr val="AD8EA6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Visceroefferent</a:t>
            </a:r>
            <a:endParaRPr lang="de-DE" sz="1200" dirty="0"/>
          </a:p>
        </p:txBody>
      </p:sp>
      <p:sp>
        <p:nvSpPr>
          <p:cNvPr id="7" name="Szövegdoboz 6"/>
          <p:cNvSpPr txBox="1"/>
          <p:nvPr/>
        </p:nvSpPr>
        <p:spPr>
          <a:xfrm rot="3435852">
            <a:off x="2880445" y="3096964"/>
            <a:ext cx="1249461" cy="276999"/>
          </a:xfrm>
          <a:prstGeom prst="rect">
            <a:avLst/>
          </a:prstGeom>
          <a:solidFill>
            <a:srgbClr val="698978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Visceroafferent</a:t>
            </a:r>
            <a:endParaRPr lang="de-DE" sz="1200" dirty="0"/>
          </a:p>
        </p:txBody>
      </p:sp>
      <p:sp>
        <p:nvSpPr>
          <p:cNvPr id="8" name="Szövegdoboz 7"/>
          <p:cNvSpPr txBox="1"/>
          <p:nvPr/>
        </p:nvSpPr>
        <p:spPr>
          <a:xfrm rot="3281858">
            <a:off x="3154478" y="2815950"/>
            <a:ext cx="1287889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Somatoafferent</a:t>
            </a:r>
            <a:endParaRPr lang="de-DE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20809" y="1831751"/>
            <a:ext cx="4315687" cy="46935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 err="1"/>
              <a:t>Speziell</a:t>
            </a:r>
            <a:r>
              <a:rPr lang="hu-HU" b="1" dirty="0"/>
              <a:t> </a:t>
            </a:r>
            <a:r>
              <a:rPr lang="hu-HU" b="1" dirty="0" err="1"/>
              <a:t>somatoafferente</a:t>
            </a:r>
            <a:r>
              <a:rPr lang="hu-HU" b="1" dirty="0"/>
              <a:t> </a:t>
            </a:r>
            <a:r>
              <a:rPr lang="hu-HU" b="1" dirty="0" err="1"/>
              <a:t>Kerne</a:t>
            </a:r>
            <a:r>
              <a:rPr lang="hu-HU" b="1" dirty="0"/>
              <a:t> </a:t>
            </a:r>
          </a:p>
          <a:p>
            <a:r>
              <a:rPr lang="hu-HU" b="1" dirty="0"/>
              <a:t>(</a:t>
            </a:r>
            <a:r>
              <a:rPr lang="hu-HU" b="1" dirty="0" err="1"/>
              <a:t>spez</a:t>
            </a:r>
            <a:r>
              <a:rPr lang="hu-HU" b="1" dirty="0"/>
              <a:t>. </a:t>
            </a:r>
            <a:r>
              <a:rPr lang="hu-HU" b="1" dirty="0" err="1"/>
              <a:t>somatosensibel</a:t>
            </a:r>
            <a:r>
              <a:rPr lang="hu-HU" b="1" dirty="0"/>
              <a:t>)</a:t>
            </a:r>
          </a:p>
          <a:p>
            <a:endParaRPr lang="hu-HU" sz="800" b="1" dirty="0"/>
          </a:p>
          <a:p>
            <a:pPr>
              <a:lnSpc>
                <a:spcPct val="150000"/>
              </a:lnSpc>
            </a:pPr>
            <a:r>
              <a:rPr lang="hu-HU" dirty="0" err="1"/>
              <a:t>Medulla</a:t>
            </a:r>
            <a:r>
              <a:rPr lang="hu-HU" dirty="0"/>
              <a:t> </a:t>
            </a:r>
            <a:r>
              <a:rPr lang="hu-HU" dirty="0" err="1"/>
              <a:t>oblongata</a:t>
            </a:r>
            <a:r>
              <a:rPr lang="hu-HU" dirty="0"/>
              <a:t> – </a:t>
            </a:r>
            <a:r>
              <a:rPr lang="hu-HU" dirty="0" err="1"/>
              <a:t>Pons</a:t>
            </a:r>
            <a:r>
              <a:rPr lang="hu-HU" dirty="0"/>
              <a:t> 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r>
              <a:rPr lang="hu-HU" dirty="0"/>
              <a:t> 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/>
              <a:t>cochlearis</a:t>
            </a:r>
            <a:r>
              <a:rPr lang="hu-HU" i="1" dirty="0"/>
              <a:t> </a:t>
            </a:r>
            <a:r>
              <a:rPr lang="hu-HU" i="1" dirty="0" err="1"/>
              <a:t>dorsalis</a:t>
            </a:r>
            <a:endParaRPr lang="hu-HU" i="1" dirty="0"/>
          </a:p>
          <a:p>
            <a:pPr>
              <a:lnSpc>
                <a:spcPct val="150000"/>
              </a:lnSpc>
            </a:pPr>
            <a:r>
              <a:rPr lang="hu-HU" i="1" dirty="0"/>
              <a:t>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/>
              <a:t>cochlearis</a:t>
            </a:r>
            <a:r>
              <a:rPr lang="hu-HU" i="1" dirty="0"/>
              <a:t> </a:t>
            </a:r>
            <a:r>
              <a:rPr lang="hu-HU" i="1" dirty="0" err="1"/>
              <a:t>ventralis</a:t>
            </a:r>
            <a:endParaRPr lang="hu-HU" i="1" dirty="0"/>
          </a:p>
          <a:p>
            <a:pPr>
              <a:lnSpc>
                <a:spcPct val="150000"/>
              </a:lnSpc>
            </a:pPr>
            <a:endParaRPr lang="hu-HU" i="1" dirty="0"/>
          </a:p>
          <a:p>
            <a:pPr>
              <a:lnSpc>
                <a:spcPct val="150000"/>
              </a:lnSpc>
            </a:pPr>
            <a:r>
              <a:rPr lang="hu-HU" i="1" dirty="0"/>
              <a:t>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/>
              <a:t>vestibularis</a:t>
            </a:r>
            <a:r>
              <a:rPr lang="hu-HU" i="1" dirty="0"/>
              <a:t> </a:t>
            </a:r>
            <a:r>
              <a:rPr lang="hu-HU" i="1" dirty="0" err="1"/>
              <a:t>inferior</a:t>
            </a:r>
            <a:r>
              <a:rPr lang="hu-HU" i="1" dirty="0"/>
              <a:t> (Roller)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/>
              <a:t>vestibularis</a:t>
            </a:r>
            <a:r>
              <a:rPr lang="hu-HU" i="1" dirty="0"/>
              <a:t> </a:t>
            </a:r>
            <a:r>
              <a:rPr lang="hu-HU" i="1" dirty="0" err="1"/>
              <a:t>superior</a:t>
            </a:r>
            <a:r>
              <a:rPr lang="hu-HU" i="1" dirty="0"/>
              <a:t> (</a:t>
            </a:r>
            <a:r>
              <a:rPr lang="hu-HU" i="1" dirty="0" err="1"/>
              <a:t>Bechterew</a:t>
            </a:r>
            <a:r>
              <a:rPr lang="hu-HU" i="1" dirty="0"/>
              <a:t>)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/>
              <a:t>vestibularis</a:t>
            </a:r>
            <a:r>
              <a:rPr lang="hu-HU" i="1" dirty="0"/>
              <a:t> </a:t>
            </a:r>
            <a:r>
              <a:rPr lang="hu-HU" i="1" dirty="0" err="1"/>
              <a:t>medialis</a:t>
            </a:r>
            <a:r>
              <a:rPr lang="hu-HU" i="1" dirty="0"/>
              <a:t> (</a:t>
            </a:r>
            <a:r>
              <a:rPr lang="hu-HU" i="1" dirty="0" err="1"/>
              <a:t>Schwalbe</a:t>
            </a:r>
            <a:r>
              <a:rPr lang="hu-HU" i="1" dirty="0"/>
              <a:t>)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/>
              <a:t>vestibularis</a:t>
            </a:r>
            <a:r>
              <a:rPr lang="hu-HU" i="1" dirty="0"/>
              <a:t> </a:t>
            </a:r>
            <a:r>
              <a:rPr lang="hu-HU" i="1" dirty="0" err="1"/>
              <a:t>lateralis</a:t>
            </a:r>
            <a:r>
              <a:rPr lang="hu-HU" i="1" dirty="0"/>
              <a:t> (</a:t>
            </a:r>
            <a:r>
              <a:rPr lang="hu-HU" i="1" dirty="0" err="1"/>
              <a:t>Deiters</a:t>
            </a:r>
            <a:r>
              <a:rPr lang="hu-HU" i="1" dirty="0"/>
              <a:t>)</a:t>
            </a:r>
          </a:p>
          <a:p>
            <a:pPr>
              <a:lnSpc>
                <a:spcPct val="150000"/>
              </a:lnSpc>
            </a:pPr>
            <a:endParaRPr lang="hu-HU" sz="800" dirty="0"/>
          </a:p>
        </p:txBody>
      </p:sp>
      <p:pic>
        <p:nvPicPr>
          <p:cNvPr id="8194" name="Picture 2" descr="File:Gustav Schwalb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18542" r="8611" b="22240"/>
          <a:stretch/>
        </p:blipFill>
        <p:spPr bwMode="auto">
          <a:xfrm>
            <a:off x="7103880" y="0"/>
            <a:ext cx="967586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7092280" y="1146810"/>
            <a:ext cx="1080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b="1" dirty="0">
                <a:solidFill>
                  <a:srgbClr val="000000"/>
                </a:solidFill>
                <a:latin typeface="Arial" panose="020B0604020202020204" pitchFamily="34" charset="0"/>
              </a:rPr>
              <a:t>Gustav Albert </a:t>
            </a:r>
            <a:endParaRPr lang="hu-HU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sz="1000" b="1" dirty="0">
                <a:solidFill>
                  <a:srgbClr val="000000"/>
                </a:solidFill>
                <a:latin typeface="Arial" panose="020B0604020202020204" pitchFamily="34" charset="0"/>
              </a:rPr>
              <a:t>Schwalbe</a:t>
            </a:r>
            <a:r>
              <a:rPr lang="hu-HU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de-DE" sz="1000" dirty="0">
                <a:solidFill>
                  <a:srgbClr val="000000"/>
                </a:solidFill>
                <a:latin typeface="Arial" panose="020B0604020202020204" pitchFamily="34" charset="0"/>
              </a:rPr>
              <a:t>(1844 – 1916</a:t>
            </a:r>
            <a:r>
              <a:rPr lang="hu-HU" sz="10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de-DE" sz="1000" dirty="0"/>
          </a:p>
        </p:txBody>
      </p:sp>
      <p:pic>
        <p:nvPicPr>
          <p:cNvPr id="8196" name="Picture 4" descr="File:Deit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875" y="0"/>
            <a:ext cx="1059126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8100392" y="1146810"/>
            <a:ext cx="10773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Otto Friedrich </a:t>
            </a:r>
          </a:p>
          <a:p>
            <a:pPr algn="ctr"/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Karl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Deiters</a:t>
            </a:r>
            <a:r>
              <a:rPr lang="hu-HU" sz="1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hu-HU" sz="1000" dirty="0">
                <a:solidFill>
                  <a:srgbClr val="000000"/>
                </a:solidFill>
                <a:latin typeface="Arial" panose="020B0604020202020204" pitchFamily="34" charset="0"/>
              </a:rPr>
              <a:t>(1834 – 1863)</a:t>
            </a:r>
            <a:endParaRPr lang="de-DE" sz="1000" dirty="0"/>
          </a:p>
        </p:txBody>
      </p:sp>
      <p:pic>
        <p:nvPicPr>
          <p:cNvPr id="8198" name="Picture 6" descr="http://upload.wikimedia.org/wikipedia/commons/3/36/Bexterev19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 bwMode="auto">
          <a:xfrm>
            <a:off x="1160252" y="0"/>
            <a:ext cx="734113" cy="10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églalap 12"/>
          <p:cNvSpPr/>
          <p:nvPr/>
        </p:nvSpPr>
        <p:spPr>
          <a:xfrm>
            <a:off x="971600" y="1052736"/>
            <a:ext cx="109356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Wladimir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Michailowitsch</a:t>
            </a:r>
            <a:endParaRPr lang="hu-HU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Bechterew</a:t>
            </a:r>
            <a:endParaRPr lang="hu-HU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1000" dirty="0">
                <a:solidFill>
                  <a:srgbClr val="000000"/>
                </a:solidFill>
                <a:latin typeface="Arial" panose="020B0604020202020204" pitchFamily="34" charset="0"/>
              </a:rPr>
              <a:t>(1857 – 1927)</a:t>
            </a:r>
            <a:endParaRPr lang="de-DE" sz="1000" dirty="0"/>
          </a:p>
          <a:p>
            <a:pPr algn="ctr"/>
            <a:endParaRPr lang="de-DE" sz="1000" dirty="0"/>
          </a:p>
        </p:txBody>
      </p:sp>
      <p:pic>
        <p:nvPicPr>
          <p:cNvPr id="31746" name="Picture 2" descr="http://www.illenauerstiftungen.de/assets/bilder/geschichte/Roller_Christi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8" y="0"/>
            <a:ext cx="827584" cy="1117239"/>
          </a:xfrm>
          <a:prstGeom prst="rect">
            <a:avLst/>
          </a:prstGeom>
          <a:noFill/>
        </p:spPr>
      </p:pic>
      <p:sp>
        <p:nvSpPr>
          <p:cNvPr id="16" name="Téglalap 15"/>
          <p:cNvSpPr/>
          <p:nvPr/>
        </p:nvSpPr>
        <p:spPr>
          <a:xfrm>
            <a:off x="-29122" y="1052736"/>
            <a:ext cx="1072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Christian </a:t>
            </a:r>
          </a:p>
          <a:p>
            <a:pPr algn="ctr"/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Friedrich </a:t>
            </a:r>
          </a:p>
          <a:p>
            <a:pPr algn="ctr"/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Wilhelm Roller</a:t>
            </a:r>
          </a:p>
          <a:p>
            <a:pPr algn="ctr"/>
            <a:r>
              <a:rPr lang="hu-HU" sz="1000" dirty="0">
                <a:solidFill>
                  <a:srgbClr val="000000"/>
                </a:solidFill>
                <a:latin typeface="Arial" panose="020B0604020202020204" pitchFamily="34" charset="0"/>
              </a:rPr>
              <a:t>1802-1878</a:t>
            </a:r>
          </a:p>
        </p:txBody>
      </p:sp>
    </p:spTree>
    <p:extLst>
      <p:ext uri="{BB962C8B-B14F-4D97-AF65-F5344CB8AC3E}">
        <p14:creationId xmlns:p14="http://schemas.microsoft.com/office/powerpoint/2010/main" val="173164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539552" y="791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err="1"/>
              <a:t>Aufsteigende</a:t>
            </a:r>
            <a:r>
              <a:rPr lang="hu-HU" sz="3600" dirty="0"/>
              <a:t> </a:t>
            </a:r>
            <a:r>
              <a:rPr lang="hu-HU" sz="3600" dirty="0" err="1"/>
              <a:t>protopathische</a:t>
            </a:r>
            <a:r>
              <a:rPr lang="hu-HU" sz="3600" dirty="0"/>
              <a:t> </a:t>
            </a:r>
            <a:r>
              <a:rPr lang="hu-HU" sz="3600" dirty="0" err="1"/>
              <a:t>Bahnen</a:t>
            </a:r>
            <a:endParaRPr lang="de-DE" sz="3600" dirty="0"/>
          </a:p>
        </p:txBody>
      </p:sp>
      <p:pic>
        <p:nvPicPr>
          <p:cNvPr id="5" name="Picture 2" descr="Abb. 10-1: Das Antero-Laterale System (ALS) im Rumpf- und Kopfbereich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128639" cy="56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24357" y="6237312"/>
            <a:ext cx="2435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Tractus</a:t>
            </a:r>
            <a:r>
              <a:rPr lang="hu-HU" dirty="0"/>
              <a:t> </a:t>
            </a:r>
            <a:r>
              <a:rPr lang="hu-HU" dirty="0" err="1"/>
              <a:t>spinothalamicus</a:t>
            </a:r>
            <a:endParaRPr lang="de-DE" dirty="0"/>
          </a:p>
        </p:txBody>
      </p:sp>
      <p:sp>
        <p:nvSpPr>
          <p:cNvPr id="7" name="Szövegdoboz 6"/>
          <p:cNvSpPr txBox="1"/>
          <p:nvPr/>
        </p:nvSpPr>
        <p:spPr>
          <a:xfrm>
            <a:off x="5649654" y="6237312"/>
            <a:ext cx="230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Lemniscus</a:t>
            </a:r>
            <a:r>
              <a:rPr lang="hu-HU" dirty="0"/>
              <a:t> </a:t>
            </a:r>
            <a:r>
              <a:rPr lang="hu-HU" dirty="0" err="1"/>
              <a:t>trigeminalis</a:t>
            </a:r>
            <a:endParaRPr lang="de-DE" dirty="0"/>
          </a:p>
        </p:txBody>
      </p:sp>
      <p:pic>
        <p:nvPicPr>
          <p:cNvPr id="8" name="Kép 7" descr="as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2736304" cy="495093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948264" y="3140968"/>
            <a:ext cx="467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N. V.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624844" y="3944089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N. VII.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444208" y="4509120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N. IX.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6516216" y="5168225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N. X.</a:t>
            </a:r>
          </a:p>
        </p:txBody>
      </p:sp>
      <p:sp>
        <p:nvSpPr>
          <p:cNvPr id="14" name="Nyíl: lefelé mutató 3">
            <a:extLst>
              <a:ext uri="{FF2B5EF4-FFF2-40B4-BE49-F238E27FC236}">
                <a16:creationId xmlns:a16="http://schemas.microsoft.com/office/drawing/2014/main" id="{28871FEA-B35C-4782-90AE-DDCE726988E7}"/>
              </a:ext>
            </a:extLst>
          </p:cNvPr>
          <p:cNvSpPr/>
          <p:nvPr/>
        </p:nvSpPr>
        <p:spPr>
          <a:xfrm rot="10800000">
            <a:off x="7381209" y="764703"/>
            <a:ext cx="380728" cy="2128931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6" name="Kanyar jobbra 5"/>
          <p:cNvSpPr/>
          <p:nvPr/>
        </p:nvSpPr>
        <p:spPr>
          <a:xfrm rot="5400000">
            <a:off x="7448630" y="1675982"/>
            <a:ext cx="1539812" cy="895493"/>
          </a:xfrm>
          <a:prstGeom prst="bentArrow">
            <a:avLst>
              <a:gd name="adj1" fmla="val 25000"/>
              <a:gd name="adj2" fmla="val 22499"/>
              <a:gd name="adj3" fmla="val 25000"/>
              <a:gd name="adj4" fmla="val 43750"/>
            </a:avLst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78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539552" y="791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err="1"/>
              <a:t>Aufsteigende</a:t>
            </a:r>
            <a:r>
              <a:rPr lang="hu-HU" sz="3600" dirty="0"/>
              <a:t> </a:t>
            </a:r>
            <a:r>
              <a:rPr lang="hu-HU" sz="3600" dirty="0" err="1"/>
              <a:t>epikritische</a:t>
            </a:r>
            <a:r>
              <a:rPr lang="hu-HU" sz="3600" dirty="0"/>
              <a:t> </a:t>
            </a:r>
            <a:r>
              <a:rPr lang="hu-HU" sz="3600" dirty="0" err="1"/>
              <a:t>Bahnen</a:t>
            </a:r>
            <a:endParaRPr lang="de-DE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22138"/>
            <a:ext cx="2808312" cy="500803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364088" y="6237312"/>
            <a:ext cx="3075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Lemniscus</a:t>
            </a:r>
            <a:r>
              <a:rPr lang="hu-HU" dirty="0"/>
              <a:t> </a:t>
            </a:r>
            <a:r>
              <a:rPr lang="hu-HU" dirty="0" err="1"/>
              <a:t>trigeminalis</a:t>
            </a:r>
            <a:r>
              <a:rPr lang="hu-HU" dirty="0"/>
              <a:t> </a:t>
            </a:r>
            <a:r>
              <a:rPr lang="hu-HU" dirty="0" err="1"/>
              <a:t>dorsalis</a:t>
            </a:r>
            <a:endParaRPr lang="de-DE" dirty="0"/>
          </a:p>
        </p:txBody>
      </p:sp>
      <p:sp>
        <p:nvSpPr>
          <p:cNvPr id="7" name="Szövegdoboz 6"/>
          <p:cNvSpPr txBox="1"/>
          <p:nvPr/>
        </p:nvSpPr>
        <p:spPr>
          <a:xfrm>
            <a:off x="755576" y="6228020"/>
            <a:ext cx="337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Hinterstrang</a:t>
            </a:r>
            <a:r>
              <a:rPr lang="hu-HU" dirty="0"/>
              <a:t> – </a:t>
            </a:r>
            <a:r>
              <a:rPr lang="hu-HU" dirty="0" err="1"/>
              <a:t>Lemniscus</a:t>
            </a:r>
            <a:r>
              <a:rPr lang="hu-HU" dirty="0"/>
              <a:t> </a:t>
            </a:r>
            <a:r>
              <a:rPr lang="hu-HU" dirty="0" err="1"/>
              <a:t>medialis</a:t>
            </a:r>
            <a:endParaRPr lang="de-DE" dirty="0"/>
          </a:p>
        </p:txBody>
      </p:sp>
      <p:sp>
        <p:nvSpPr>
          <p:cNvPr id="8" name="Szövegdoboz 7"/>
          <p:cNvSpPr txBox="1"/>
          <p:nvPr/>
        </p:nvSpPr>
        <p:spPr>
          <a:xfrm>
            <a:off x="2915816" y="3284111"/>
            <a:ext cx="13525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sz="1400" b="1" dirty="0" err="1">
                <a:solidFill>
                  <a:schemeClr val="bg1"/>
                </a:solidFill>
              </a:rPr>
              <a:t>Fibrae</a:t>
            </a:r>
            <a:r>
              <a:rPr lang="hu-HU" sz="1400" b="1" dirty="0">
                <a:solidFill>
                  <a:schemeClr val="bg1"/>
                </a:solidFill>
              </a:rPr>
              <a:t> </a:t>
            </a:r>
            <a:r>
              <a:rPr lang="hu-HU" sz="1400" b="1" dirty="0" err="1">
                <a:solidFill>
                  <a:schemeClr val="bg1"/>
                </a:solidFill>
              </a:rPr>
              <a:t>arcuatae</a:t>
            </a:r>
            <a:r>
              <a:rPr lang="hu-HU" sz="1400" b="1" dirty="0">
                <a:solidFill>
                  <a:schemeClr val="bg1"/>
                </a:solidFill>
              </a:rPr>
              <a:t> </a:t>
            </a:r>
            <a:r>
              <a:rPr lang="hu-HU" sz="1400" b="1" dirty="0" err="1">
                <a:solidFill>
                  <a:schemeClr val="bg1"/>
                </a:solidFill>
              </a:rPr>
              <a:t>internae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67544" y="2204864"/>
            <a:ext cx="115212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>
                <a:solidFill>
                  <a:schemeClr val="bg1"/>
                </a:solidFill>
              </a:rPr>
              <a:t>Lemniscus</a:t>
            </a:r>
            <a:r>
              <a:rPr lang="hu-HU" sz="1400" b="1" dirty="0">
                <a:solidFill>
                  <a:schemeClr val="bg1"/>
                </a:solidFill>
              </a:rPr>
              <a:t> </a:t>
            </a:r>
            <a:r>
              <a:rPr lang="hu-HU" sz="1400" b="1" dirty="0" err="1">
                <a:solidFill>
                  <a:schemeClr val="bg1"/>
                </a:solidFill>
              </a:rPr>
              <a:t>medialis</a:t>
            </a:r>
            <a:endParaRPr lang="de-DE" sz="1400" b="1" dirty="0">
              <a:solidFill>
                <a:schemeClr val="bg1"/>
              </a:solidFill>
            </a:endParaRPr>
          </a:p>
        </p:txBody>
      </p:sp>
      <p:pic>
        <p:nvPicPr>
          <p:cNvPr id="29698" name="Picture 2" descr="File:Karl Friedrich Burdach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043608" cy="1183677"/>
          </a:xfrm>
          <a:prstGeom prst="rect">
            <a:avLst/>
          </a:prstGeom>
          <a:noFill/>
        </p:spPr>
      </p:pic>
      <p:sp>
        <p:nvSpPr>
          <p:cNvPr id="10" name="Téglalap 9"/>
          <p:cNvSpPr/>
          <p:nvPr/>
        </p:nvSpPr>
        <p:spPr>
          <a:xfrm>
            <a:off x="-108520" y="1074802"/>
            <a:ext cx="11521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000" b="1" dirty="0"/>
              <a:t>Karl Friedrich </a:t>
            </a:r>
            <a:r>
              <a:rPr lang="hu-HU" sz="1000" b="1" dirty="0" err="1"/>
              <a:t>Burdach</a:t>
            </a:r>
            <a:endParaRPr lang="hu-HU" sz="1000" b="1" dirty="0"/>
          </a:p>
          <a:p>
            <a:pPr algn="ctr"/>
            <a:r>
              <a:rPr lang="hu-HU" sz="1000" dirty="0"/>
              <a:t> (1776 – 1847)</a:t>
            </a:r>
          </a:p>
        </p:txBody>
      </p:sp>
      <p:pic>
        <p:nvPicPr>
          <p:cNvPr id="29700" name="Picture 4" descr="http://t1.gstatic.com/images?q=tbn:ANd9GcRBIdOuPVGc8dLCsfcUDF1lar-XZ6i0kpjbtdzsQOyqMNmXQai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1196" y="0"/>
            <a:ext cx="792804" cy="980728"/>
          </a:xfrm>
          <a:prstGeom prst="rect">
            <a:avLst/>
          </a:prstGeom>
          <a:noFill/>
        </p:spPr>
      </p:pic>
      <p:sp>
        <p:nvSpPr>
          <p:cNvPr id="12" name="Téglalap 11"/>
          <p:cNvSpPr/>
          <p:nvPr/>
        </p:nvSpPr>
        <p:spPr>
          <a:xfrm>
            <a:off x="8244408" y="980728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000" b="1" dirty="0"/>
              <a:t>Friedrich </a:t>
            </a:r>
            <a:r>
              <a:rPr lang="hu-HU" sz="1000" b="1" dirty="0" err="1"/>
              <a:t>Goll</a:t>
            </a:r>
            <a:r>
              <a:rPr lang="hu-HU" sz="1000" dirty="0"/>
              <a:t> </a:t>
            </a:r>
          </a:p>
          <a:p>
            <a:pPr algn="ctr"/>
            <a:r>
              <a:rPr lang="hu-HU" sz="1000" dirty="0"/>
              <a:t>(1829 – 1903)</a:t>
            </a:r>
          </a:p>
        </p:txBody>
      </p:sp>
      <p:pic>
        <p:nvPicPr>
          <p:cNvPr id="29702" name="Picture 6" descr="Abb. 10-6: Organisation des Lemniscus-Medialis Systems"/>
          <p:cNvPicPr>
            <a:picLocks noChangeAspect="1" noChangeArrowheads="1"/>
          </p:cNvPicPr>
          <p:nvPr/>
        </p:nvPicPr>
        <p:blipFill>
          <a:blip r:embed="rId5" cstate="print"/>
          <a:srcRect l="34020"/>
          <a:stretch>
            <a:fillRect/>
          </a:stretch>
        </p:blipFill>
        <p:spPr bwMode="auto">
          <a:xfrm>
            <a:off x="5220072" y="1628800"/>
            <a:ext cx="3323724" cy="4300712"/>
          </a:xfrm>
          <a:prstGeom prst="rect">
            <a:avLst/>
          </a:prstGeom>
          <a:noFill/>
        </p:spPr>
      </p:pic>
      <p:sp>
        <p:nvSpPr>
          <p:cNvPr id="14" name="Téglalap 13"/>
          <p:cNvSpPr/>
          <p:nvPr/>
        </p:nvSpPr>
        <p:spPr>
          <a:xfrm>
            <a:off x="5004048" y="3573016"/>
            <a:ext cx="792088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5364088" y="4005064"/>
            <a:ext cx="792088" cy="423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4860032" y="2717304"/>
            <a:ext cx="792088" cy="423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3059832" y="3933056"/>
            <a:ext cx="216024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>
                <a:solidFill>
                  <a:schemeClr val="bg1"/>
                </a:solidFill>
              </a:rPr>
              <a:t>Fasciculus</a:t>
            </a:r>
            <a:r>
              <a:rPr lang="hu-HU" sz="1200" b="1" dirty="0">
                <a:solidFill>
                  <a:schemeClr val="bg1"/>
                </a:solidFill>
              </a:rPr>
              <a:t> </a:t>
            </a:r>
            <a:r>
              <a:rPr lang="hu-HU" sz="1200" b="1" dirty="0" err="1">
                <a:solidFill>
                  <a:schemeClr val="bg1"/>
                </a:solidFill>
              </a:rPr>
              <a:t>cuneatus</a:t>
            </a:r>
            <a:r>
              <a:rPr lang="hu-HU" sz="1200" b="1" dirty="0">
                <a:solidFill>
                  <a:schemeClr val="bg1"/>
                </a:solidFill>
              </a:rPr>
              <a:t> (</a:t>
            </a:r>
            <a:r>
              <a:rPr lang="hu-HU" sz="1200" b="1" dirty="0" err="1">
                <a:solidFill>
                  <a:schemeClr val="bg1"/>
                </a:solidFill>
              </a:rPr>
              <a:t>Burdach</a:t>
            </a:r>
            <a:r>
              <a:rPr lang="hu-HU" sz="1200" b="1" dirty="0">
                <a:solidFill>
                  <a:schemeClr val="bg1"/>
                </a:solidFill>
              </a:rPr>
              <a:t>)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059832" y="5024209"/>
            <a:ext cx="216024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>
                <a:solidFill>
                  <a:schemeClr val="bg1"/>
                </a:solidFill>
              </a:rPr>
              <a:t>Fasciculus</a:t>
            </a:r>
            <a:r>
              <a:rPr lang="hu-HU" sz="1200" b="1" dirty="0">
                <a:solidFill>
                  <a:schemeClr val="bg1"/>
                </a:solidFill>
              </a:rPr>
              <a:t> gracilis (</a:t>
            </a:r>
            <a:r>
              <a:rPr lang="hu-HU" sz="1200" b="1" dirty="0" err="1">
                <a:solidFill>
                  <a:schemeClr val="bg1"/>
                </a:solidFill>
              </a:rPr>
              <a:t>Goll</a:t>
            </a:r>
            <a:r>
              <a:rPr lang="hu-HU" sz="1200" b="1" dirty="0">
                <a:solidFill>
                  <a:schemeClr val="bg1"/>
                </a:solidFill>
              </a:rPr>
              <a:t>)</a:t>
            </a:r>
            <a:endParaRPr lang="de-D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33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539552" y="12576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err="1"/>
              <a:t>Aufsteigende</a:t>
            </a:r>
            <a:r>
              <a:rPr lang="hu-HU" sz="3200" dirty="0"/>
              <a:t> </a:t>
            </a:r>
            <a:r>
              <a:rPr lang="hu-HU" sz="3200" dirty="0" err="1"/>
              <a:t>spinozerebelläre</a:t>
            </a:r>
            <a:r>
              <a:rPr lang="hu-HU" sz="3200" dirty="0"/>
              <a:t> </a:t>
            </a:r>
            <a:r>
              <a:rPr lang="hu-HU" sz="3200" dirty="0" err="1"/>
              <a:t>Bahnen</a:t>
            </a:r>
            <a:r>
              <a:rPr lang="hu-HU" sz="3200" dirty="0"/>
              <a:t> </a:t>
            </a:r>
            <a:endParaRPr lang="de-DE" sz="3200" dirty="0"/>
          </a:p>
        </p:txBody>
      </p:sp>
      <p:pic>
        <p:nvPicPr>
          <p:cNvPr id="16386" name="Picture 2" descr="http://www.uni-duesseldorf.de/MedFak/mai/teaching/content/neuroanatomie/img/kap10_abb_10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19" y="908720"/>
            <a:ext cx="5764993" cy="572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://upload.wikimedia.org/wikipedia/commons/thumb/8/82/Gowers_William.jpg/170px-Gowers_William.jpg"/>
          <p:cNvPicPr>
            <a:picLocks noChangeAspect="1" noChangeArrowheads="1"/>
          </p:cNvPicPr>
          <p:nvPr/>
        </p:nvPicPr>
        <p:blipFill>
          <a:blip r:embed="rId3" cstate="print"/>
          <a:srcRect l="6639" t="6222" r="4421" b="16001"/>
          <a:stretch>
            <a:fillRect/>
          </a:stretch>
        </p:blipFill>
        <p:spPr bwMode="auto">
          <a:xfrm>
            <a:off x="0" y="0"/>
            <a:ext cx="1043608" cy="130451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1268760"/>
            <a:ext cx="1061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Sir William </a:t>
            </a:r>
            <a:endParaRPr lang="hu-HU" sz="1000" b="1" dirty="0"/>
          </a:p>
          <a:p>
            <a:pPr algn="ctr"/>
            <a:r>
              <a:rPr lang="en-US" sz="1000" b="1" dirty="0"/>
              <a:t>Richard </a:t>
            </a:r>
            <a:r>
              <a:rPr lang="en-US" sz="1000" b="1" dirty="0" err="1"/>
              <a:t>Gowers</a:t>
            </a:r>
            <a:r>
              <a:rPr lang="en-US" sz="1000" dirty="0"/>
              <a:t> </a:t>
            </a:r>
            <a:endParaRPr lang="hu-HU" sz="1000" dirty="0"/>
          </a:p>
          <a:p>
            <a:pPr algn="ctr"/>
            <a:r>
              <a:rPr lang="en-US" sz="1000" dirty="0"/>
              <a:t>(1845 –</a:t>
            </a:r>
            <a:r>
              <a:rPr lang="hu-HU" sz="1000" dirty="0"/>
              <a:t> </a:t>
            </a:r>
            <a:r>
              <a:rPr lang="en-US" sz="1000" dirty="0"/>
              <a:t>1915)</a:t>
            </a:r>
            <a:endParaRPr lang="hu-HU" sz="1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652120" y="3429000"/>
            <a:ext cx="187220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>
                <a:solidFill>
                  <a:schemeClr val="bg1"/>
                </a:solidFill>
              </a:rPr>
              <a:t>Tractus</a:t>
            </a:r>
            <a:r>
              <a:rPr lang="hu-HU" sz="1200" b="1" dirty="0">
                <a:solidFill>
                  <a:schemeClr val="bg1"/>
                </a:solidFill>
              </a:rPr>
              <a:t> </a:t>
            </a:r>
            <a:r>
              <a:rPr lang="hu-HU" sz="1200" b="1" dirty="0" err="1">
                <a:solidFill>
                  <a:schemeClr val="bg1"/>
                </a:solidFill>
              </a:rPr>
              <a:t>spinocerebellaris</a:t>
            </a:r>
            <a:r>
              <a:rPr lang="hu-HU" sz="1200" b="1" dirty="0">
                <a:solidFill>
                  <a:schemeClr val="bg1"/>
                </a:solidFill>
              </a:rPr>
              <a:t> </a:t>
            </a:r>
            <a:r>
              <a:rPr lang="hu-HU" sz="1200" b="1" dirty="0" err="1">
                <a:solidFill>
                  <a:schemeClr val="bg1"/>
                </a:solidFill>
              </a:rPr>
              <a:t>anterior</a:t>
            </a:r>
            <a:r>
              <a:rPr lang="hu-HU" sz="1200" b="1" dirty="0">
                <a:solidFill>
                  <a:schemeClr val="bg1"/>
                </a:solidFill>
              </a:rPr>
              <a:t> (</a:t>
            </a:r>
            <a:r>
              <a:rPr lang="hu-HU" sz="1200" b="1" dirty="0" err="1">
                <a:solidFill>
                  <a:schemeClr val="bg1"/>
                </a:solidFill>
              </a:rPr>
              <a:t>Gowers</a:t>
            </a:r>
            <a:r>
              <a:rPr lang="hu-HU" sz="1200" b="1" dirty="0">
                <a:solidFill>
                  <a:schemeClr val="bg1"/>
                </a:solidFill>
              </a:rPr>
              <a:t>)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652120" y="5199583"/>
            <a:ext cx="187220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>
                <a:solidFill>
                  <a:schemeClr val="bg1"/>
                </a:solidFill>
              </a:rPr>
              <a:t>Tractus</a:t>
            </a:r>
            <a:r>
              <a:rPr lang="hu-HU" sz="1200" b="1" dirty="0">
                <a:solidFill>
                  <a:schemeClr val="bg1"/>
                </a:solidFill>
              </a:rPr>
              <a:t> </a:t>
            </a:r>
            <a:r>
              <a:rPr lang="hu-HU" sz="1200" b="1" dirty="0" err="1">
                <a:solidFill>
                  <a:schemeClr val="bg1"/>
                </a:solidFill>
              </a:rPr>
              <a:t>spinocerebellaris</a:t>
            </a:r>
            <a:r>
              <a:rPr lang="hu-HU" sz="1200" b="1" dirty="0">
                <a:solidFill>
                  <a:schemeClr val="bg1"/>
                </a:solidFill>
              </a:rPr>
              <a:t> </a:t>
            </a:r>
            <a:r>
              <a:rPr lang="hu-HU" sz="1200" b="1" dirty="0" err="1">
                <a:solidFill>
                  <a:schemeClr val="bg1"/>
                </a:solidFill>
              </a:rPr>
              <a:t>posterior</a:t>
            </a:r>
            <a:r>
              <a:rPr lang="hu-HU" sz="1200" b="1" dirty="0">
                <a:solidFill>
                  <a:schemeClr val="bg1"/>
                </a:solidFill>
              </a:rPr>
              <a:t> (</a:t>
            </a:r>
            <a:r>
              <a:rPr lang="hu-HU" sz="1200" b="1" dirty="0" err="1">
                <a:solidFill>
                  <a:schemeClr val="bg1"/>
                </a:solidFill>
              </a:rPr>
              <a:t>Flechsig</a:t>
            </a:r>
            <a:r>
              <a:rPr lang="hu-HU" sz="1200" b="1" dirty="0">
                <a:solidFill>
                  <a:schemeClr val="bg1"/>
                </a:solidFill>
              </a:rPr>
              <a:t>)</a:t>
            </a:r>
            <a:endParaRPr lang="de-DE" sz="1200" b="1" dirty="0">
              <a:solidFill>
                <a:schemeClr val="bg1"/>
              </a:solidFill>
            </a:endParaRPr>
          </a:p>
        </p:txBody>
      </p:sp>
      <p:pic>
        <p:nvPicPr>
          <p:cNvPr id="28676" name="Picture 4" descr="Paul Emil Flechs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4705" y="1"/>
            <a:ext cx="939294" cy="1340767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8028384" y="1340768"/>
            <a:ext cx="13316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000" b="1" dirty="0"/>
              <a:t>Paul Emil </a:t>
            </a:r>
          </a:p>
          <a:p>
            <a:pPr algn="ctr"/>
            <a:r>
              <a:rPr lang="hu-HU" sz="1000" b="1" dirty="0"/>
              <a:t>   </a:t>
            </a:r>
            <a:r>
              <a:rPr lang="hu-HU" sz="1000" b="1" dirty="0" err="1"/>
              <a:t>Flechsig</a:t>
            </a:r>
            <a:r>
              <a:rPr lang="hu-HU" sz="1000" dirty="0"/>
              <a:t> </a:t>
            </a:r>
          </a:p>
          <a:p>
            <a:pPr algn="ctr"/>
            <a:r>
              <a:rPr lang="hu-HU" sz="1000" dirty="0"/>
              <a:t>(1847 -  1929)</a:t>
            </a:r>
          </a:p>
        </p:txBody>
      </p:sp>
    </p:spTree>
    <p:extLst>
      <p:ext uri="{BB962C8B-B14F-4D97-AF65-F5344CB8AC3E}">
        <p14:creationId xmlns:p14="http://schemas.microsoft.com/office/powerpoint/2010/main" val="2301649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bb. 11-2: Verlauf der Pyramidenbahn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2"/>
          <a:stretch/>
        </p:blipFill>
        <p:spPr bwMode="auto">
          <a:xfrm>
            <a:off x="3059832" y="1250062"/>
            <a:ext cx="3240360" cy="559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539552" y="79138"/>
            <a:ext cx="8229600" cy="114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err="1"/>
              <a:t>Absteigende</a:t>
            </a:r>
            <a:r>
              <a:rPr lang="hu-HU" sz="3600" dirty="0"/>
              <a:t> </a:t>
            </a:r>
            <a:r>
              <a:rPr lang="hu-HU" sz="3600" dirty="0" err="1"/>
              <a:t>Bahnen</a:t>
            </a:r>
            <a:r>
              <a:rPr lang="hu-HU" sz="3600" dirty="0"/>
              <a:t> – </a:t>
            </a:r>
            <a:r>
              <a:rPr lang="hu-HU" sz="3600" dirty="0" err="1"/>
              <a:t>Pyramindenbahn</a:t>
            </a:r>
            <a:r>
              <a:rPr lang="hu-HU" sz="3600" dirty="0"/>
              <a:t> und </a:t>
            </a:r>
            <a:r>
              <a:rPr lang="hu-HU" sz="3600" dirty="0" err="1"/>
              <a:t>Extrapyramidalen</a:t>
            </a:r>
            <a:r>
              <a:rPr lang="hu-HU" sz="3600" dirty="0"/>
              <a:t> </a:t>
            </a:r>
            <a:r>
              <a:rPr lang="hu-HU" sz="3600" dirty="0" err="1"/>
              <a:t>Bahnen</a:t>
            </a:r>
            <a:endParaRPr lang="de-DE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331640" y="4509120"/>
            <a:ext cx="2051972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sz="1400" b="1" dirty="0" err="1">
                <a:solidFill>
                  <a:schemeClr val="bg1"/>
                </a:solidFill>
              </a:rPr>
              <a:t>Decussatio</a:t>
            </a:r>
            <a:r>
              <a:rPr lang="hu-HU" sz="1400" b="1" dirty="0">
                <a:solidFill>
                  <a:schemeClr val="bg1"/>
                </a:solidFill>
              </a:rPr>
              <a:t> </a:t>
            </a:r>
            <a:r>
              <a:rPr lang="hu-HU" sz="1400" b="1" dirty="0" err="1">
                <a:solidFill>
                  <a:schemeClr val="bg1"/>
                </a:solidFill>
              </a:rPr>
              <a:t>pyramidorum</a:t>
            </a:r>
            <a:endParaRPr lang="hu-H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0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flashcards.com/system/images/543/52/img/15614/medium/3593ea7e7e9c5d2b.jpg?20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86" b="6000"/>
          <a:stretch/>
        </p:blipFill>
        <p:spPr bwMode="auto">
          <a:xfrm>
            <a:off x="2627784" y="1412776"/>
            <a:ext cx="338437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539552" y="79138"/>
            <a:ext cx="8229600" cy="114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err="1"/>
              <a:t>Absteigende</a:t>
            </a:r>
            <a:r>
              <a:rPr lang="hu-HU" sz="3600" dirty="0"/>
              <a:t> </a:t>
            </a:r>
            <a:r>
              <a:rPr lang="hu-HU" sz="3600" dirty="0" err="1"/>
              <a:t>Bahnen</a:t>
            </a:r>
            <a:r>
              <a:rPr lang="hu-HU" sz="3600" dirty="0"/>
              <a:t> </a:t>
            </a:r>
          </a:p>
          <a:p>
            <a:r>
              <a:rPr lang="hu-HU" sz="3600" dirty="0" err="1"/>
              <a:t>Tractus</a:t>
            </a:r>
            <a:r>
              <a:rPr lang="hu-HU" sz="3600" dirty="0"/>
              <a:t> </a:t>
            </a:r>
            <a:r>
              <a:rPr lang="hu-HU" sz="3600" dirty="0" err="1"/>
              <a:t>cortico-ponto-cerebellaris</a:t>
            </a:r>
            <a:endParaRPr lang="de-DE" sz="3600" dirty="0"/>
          </a:p>
        </p:txBody>
      </p:sp>
      <p:pic>
        <p:nvPicPr>
          <p:cNvPr id="4" name="Picture 4" descr="File:Ludwig Türck (ca. 186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112" y="0"/>
            <a:ext cx="890326" cy="122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8157215" y="1222138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000" b="1" dirty="0">
                <a:latin typeface="Arial" panose="020B0604020202020204" pitchFamily="34" charset="0"/>
              </a:rPr>
              <a:t>Ludwig </a:t>
            </a:r>
            <a:r>
              <a:rPr lang="hu-HU" sz="1000" b="1" dirty="0" err="1">
                <a:latin typeface="Arial" panose="020B0604020202020204" pitchFamily="34" charset="0"/>
              </a:rPr>
              <a:t>Türck</a:t>
            </a:r>
            <a:r>
              <a:rPr lang="hu-HU" sz="1000" dirty="0"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hu-HU" sz="1000" dirty="0">
                <a:latin typeface="Arial" panose="020B0604020202020204" pitchFamily="34" charset="0"/>
              </a:rPr>
              <a:t>(1810 - 1868)</a:t>
            </a:r>
            <a:endParaRPr lang="de-DE" sz="1000" dirty="0"/>
          </a:p>
        </p:txBody>
      </p:sp>
      <p:pic>
        <p:nvPicPr>
          <p:cNvPr id="19460" name="Picture 4" descr="http://www.ub.uni-heidelberg.de/helios/digi/bilder/anatomie/arnol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600" cy="12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-108520" y="1290826"/>
            <a:ext cx="11521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Friedrich Arnold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hu-H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(1803 – 1890)</a:t>
            </a:r>
            <a:endParaRPr lang="de-DE" sz="1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292080" y="2780928"/>
            <a:ext cx="1929695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sz="1400" b="1" dirty="0" err="1">
                <a:solidFill>
                  <a:schemeClr val="bg1"/>
                </a:solidFill>
              </a:rPr>
              <a:t>Tractus</a:t>
            </a:r>
            <a:r>
              <a:rPr lang="hu-HU" sz="1400" b="1" dirty="0">
                <a:solidFill>
                  <a:schemeClr val="bg1"/>
                </a:solidFill>
              </a:rPr>
              <a:t> </a:t>
            </a:r>
            <a:r>
              <a:rPr lang="hu-HU" sz="1400" b="1" dirty="0" err="1">
                <a:solidFill>
                  <a:schemeClr val="bg1"/>
                </a:solidFill>
              </a:rPr>
              <a:t>corticopontinus</a:t>
            </a:r>
            <a:endParaRPr lang="hu-HU" sz="1400" b="1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403648" y="4489375"/>
            <a:ext cx="2064027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sz="1400" b="1" dirty="0" err="1">
                <a:solidFill>
                  <a:schemeClr val="bg1"/>
                </a:solidFill>
              </a:rPr>
              <a:t>Tractus</a:t>
            </a:r>
            <a:r>
              <a:rPr lang="hu-HU" sz="1400" b="1" dirty="0">
                <a:solidFill>
                  <a:schemeClr val="bg1"/>
                </a:solidFill>
              </a:rPr>
              <a:t> </a:t>
            </a:r>
            <a:r>
              <a:rPr lang="hu-HU" sz="1400" b="1" dirty="0" err="1">
                <a:solidFill>
                  <a:schemeClr val="bg1"/>
                </a:solidFill>
              </a:rPr>
              <a:t>pontocerebellaris</a:t>
            </a:r>
            <a:endParaRPr lang="hu-HU" sz="1400" b="1" dirty="0">
              <a:solidFill>
                <a:schemeClr val="bg1"/>
              </a:solidFill>
            </a:endParaRPr>
          </a:p>
        </p:txBody>
      </p:sp>
      <p:sp>
        <p:nvSpPr>
          <p:cNvPr id="10" name="Jobbra nyíl 9"/>
          <p:cNvSpPr/>
          <p:nvPr/>
        </p:nvSpPr>
        <p:spPr>
          <a:xfrm>
            <a:off x="5796136" y="3284984"/>
            <a:ext cx="216024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084168" y="3140968"/>
            <a:ext cx="2747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/>
              <a:t>Fibrae</a:t>
            </a:r>
            <a:r>
              <a:rPr lang="hu-HU" sz="1600" dirty="0"/>
              <a:t> </a:t>
            </a:r>
            <a:r>
              <a:rPr lang="hu-HU" sz="1600" dirty="0" err="1"/>
              <a:t>frontopontinae</a:t>
            </a:r>
            <a:r>
              <a:rPr lang="hu-HU" sz="1600" dirty="0"/>
              <a:t> (Arnold)</a:t>
            </a:r>
          </a:p>
        </p:txBody>
      </p:sp>
      <p:sp>
        <p:nvSpPr>
          <p:cNvPr id="18" name="Jobbra nyíl 17"/>
          <p:cNvSpPr/>
          <p:nvPr/>
        </p:nvSpPr>
        <p:spPr>
          <a:xfrm>
            <a:off x="5796136" y="3666510"/>
            <a:ext cx="216024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6084168" y="3522494"/>
            <a:ext cx="2094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/>
              <a:t>Fibrae</a:t>
            </a:r>
            <a:r>
              <a:rPr lang="hu-HU" sz="1600" dirty="0"/>
              <a:t> </a:t>
            </a:r>
            <a:r>
              <a:rPr lang="hu-HU" sz="1600" dirty="0" err="1"/>
              <a:t>parietopontinae</a:t>
            </a:r>
            <a:endParaRPr lang="hu-HU" sz="1600" dirty="0"/>
          </a:p>
        </p:txBody>
      </p:sp>
      <p:sp>
        <p:nvSpPr>
          <p:cNvPr id="20" name="Jobbra nyíl 19"/>
          <p:cNvSpPr/>
          <p:nvPr/>
        </p:nvSpPr>
        <p:spPr>
          <a:xfrm>
            <a:off x="5796136" y="4026550"/>
            <a:ext cx="216024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6084168" y="3882534"/>
            <a:ext cx="2834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/>
              <a:t>Fibrae</a:t>
            </a:r>
            <a:r>
              <a:rPr lang="hu-HU" sz="1600" dirty="0"/>
              <a:t> </a:t>
            </a:r>
            <a:r>
              <a:rPr lang="hu-HU" sz="1600" dirty="0" err="1"/>
              <a:t>temporopontinae</a:t>
            </a:r>
            <a:r>
              <a:rPr lang="hu-HU" sz="1600" dirty="0"/>
              <a:t> (</a:t>
            </a:r>
            <a:r>
              <a:rPr lang="hu-HU" sz="1600" dirty="0" err="1"/>
              <a:t>Türck</a:t>
            </a:r>
            <a:r>
              <a:rPr lang="hu-HU" sz="1600" dirty="0"/>
              <a:t>)</a:t>
            </a:r>
          </a:p>
        </p:txBody>
      </p:sp>
      <p:sp>
        <p:nvSpPr>
          <p:cNvPr id="22" name="Jobbra nyíl 21"/>
          <p:cNvSpPr/>
          <p:nvPr/>
        </p:nvSpPr>
        <p:spPr>
          <a:xfrm>
            <a:off x="5796136" y="4386590"/>
            <a:ext cx="216024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6084168" y="4242574"/>
            <a:ext cx="2765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/>
              <a:t>Fibrae</a:t>
            </a:r>
            <a:r>
              <a:rPr lang="hu-HU" sz="1600" dirty="0"/>
              <a:t> </a:t>
            </a:r>
            <a:r>
              <a:rPr lang="hu-HU" sz="1600" dirty="0" err="1"/>
              <a:t>occipitopontinae</a:t>
            </a:r>
            <a:r>
              <a:rPr lang="hu-HU" sz="1600" dirty="0"/>
              <a:t> (</a:t>
            </a:r>
            <a:r>
              <a:rPr lang="hu-HU" sz="1600" dirty="0" err="1"/>
              <a:t>Türck</a:t>
            </a:r>
            <a:r>
              <a:rPr lang="hu-HU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0752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chema der Hörbahn. (Abbildung: UKT/Klinik für Neurochirurgie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4" b="5181"/>
          <a:stretch/>
        </p:blipFill>
        <p:spPr bwMode="auto">
          <a:xfrm>
            <a:off x="539552" y="1858499"/>
            <a:ext cx="788452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0" y="6597352"/>
            <a:ext cx="64442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rgbClr val="999999"/>
                </a:solidFill>
                <a:latin typeface="Lucida Grande"/>
              </a:rPr>
              <a:t>Schema der </a:t>
            </a:r>
            <a:r>
              <a:rPr lang="de-DE" sz="800" dirty="0" err="1">
                <a:solidFill>
                  <a:srgbClr val="999999"/>
                </a:solidFill>
                <a:latin typeface="Lucida Grande"/>
              </a:rPr>
              <a:t>Hörbahn</a:t>
            </a:r>
            <a:r>
              <a:rPr lang="de-DE" sz="800" dirty="0">
                <a:solidFill>
                  <a:srgbClr val="999999"/>
                </a:solidFill>
                <a:latin typeface="Lucida Grande"/>
              </a:rPr>
              <a:t>. (</a:t>
            </a:r>
            <a:r>
              <a:rPr lang="de-DE" sz="800" dirty="0" err="1">
                <a:solidFill>
                  <a:srgbClr val="999999"/>
                </a:solidFill>
                <a:latin typeface="Lucida Grande"/>
              </a:rPr>
              <a:t>Abb</a:t>
            </a:r>
            <a:r>
              <a:rPr lang="de-DE" sz="800" dirty="0">
                <a:solidFill>
                  <a:srgbClr val="999999"/>
                </a:solidFill>
                <a:latin typeface="Lucida Grande"/>
              </a:rPr>
              <a:t>: UKT/Klinik für Neurochirurgie)</a:t>
            </a:r>
            <a:endParaRPr lang="de-DE" sz="8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539552" y="791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err="1"/>
              <a:t>Hörbahn</a:t>
            </a:r>
            <a:endParaRPr lang="de-DE" sz="3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619710" y="5862201"/>
            <a:ext cx="1270112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>
                <a:solidFill>
                  <a:schemeClr val="bg1"/>
                </a:solidFill>
              </a:rPr>
              <a:t>Nuclei</a:t>
            </a:r>
            <a:r>
              <a:rPr lang="hu-HU" sz="1400" b="1" dirty="0">
                <a:solidFill>
                  <a:schemeClr val="bg1"/>
                </a:solidFill>
              </a:rPr>
              <a:t> </a:t>
            </a:r>
            <a:r>
              <a:rPr lang="hu-HU" sz="1400" b="1" dirty="0" err="1">
                <a:solidFill>
                  <a:schemeClr val="bg1"/>
                </a:solidFill>
              </a:rPr>
              <a:t>cochleares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596336" y="3356992"/>
            <a:ext cx="1008112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chemeClr val="bg1"/>
                </a:solidFill>
              </a:rPr>
              <a:t>Oliva </a:t>
            </a:r>
            <a:r>
              <a:rPr lang="hu-HU" sz="1400" b="1" dirty="0" err="1">
                <a:solidFill>
                  <a:schemeClr val="bg1"/>
                </a:solidFill>
              </a:rPr>
              <a:t>superior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967663" y="1617220"/>
            <a:ext cx="247459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chemeClr val="bg1"/>
                </a:solidFill>
              </a:rPr>
              <a:t>Corpus </a:t>
            </a:r>
            <a:r>
              <a:rPr lang="hu-HU" sz="1400" b="1" dirty="0" err="1">
                <a:solidFill>
                  <a:schemeClr val="bg1"/>
                </a:solidFill>
              </a:rPr>
              <a:t>trapezoideum</a:t>
            </a:r>
            <a:r>
              <a:rPr lang="hu-HU" sz="1400" b="1" dirty="0">
                <a:solidFill>
                  <a:schemeClr val="bg1"/>
                </a:solidFill>
              </a:rPr>
              <a:t> et </a:t>
            </a:r>
            <a:r>
              <a:rPr lang="hu-HU" sz="1400" b="1" dirty="0" err="1">
                <a:solidFill>
                  <a:schemeClr val="bg1"/>
                </a:solidFill>
              </a:rPr>
              <a:t>Nuclei</a:t>
            </a:r>
            <a:r>
              <a:rPr lang="hu-HU" sz="1400" b="1" dirty="0">
                <a:solidFill>
                  <a:schemeClr val="bg1"/>
                </a:solidFill>
              </a:rPr>
              <a:t> </a:t>
            </a:r>
            <a:r>
              <a:rPr lang="hu-HU" sz="1400" b="1" dirty="0" err="1">
                <a:solidFill>
                  <a:schemeClr val="bg1"/>
                </a:solidFill>
              </a:rPr>
              <a:t>corporis</a:t>
            </a:r>
            <a:r>
              <a:rPr lang="hu-HU" sz="1400" b="1" dirty="0">
                <a:solidFill>
                  <a:schemeClr val="bg1"/>
                </a:solidFill>
              </a:rPr>
              <a:t> </a:t>
            </a:r>
            <a:r>
              <a:rPr lang="hu-HU" sz="1400" b="1" dirty="0" err="1">
                <a:solidFill>
                  <a:schemeClr val="bg1"/>
                </a:solidFill>
              </a:rPr>
              <a:t>trapezoidei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948264" y="2420888"/>
            <a:ext cx="115212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>
                <a:solidFill>
                  <a:schemeClr val="bg1"/>
                </a:solidFill>
              </a:rPr>
              <a:t>Lemniscus</a:t>
            </a:r>
            <a:r>
              <a:rPr lang="hu-HU" sz="1400" b="1" dirty="0">
                <a:solidFill>
                  <a:schemeClr val="bg1"/>
                </a:solidFill>
              </a:rPr>
              <a:t> </a:t>
            </a:r>
            <a:r>
              <a:rPr lang="hu-HU" sz="1400" b="1" dirty="0" err="1">
                <a:solidFill>
                  <a:schemeClr val="bg1"/>
                </a:solidFill>
              </a:rPr>
              <a:t>lateralis</a:t>
            </a:r>
            <a:endParaRPr lang="de-D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88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467544" y="19238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3600" dirty="0" err="1"/>
              <a:t>Relevante</a:t>
            </a:r>
            <a:r>
              <a:rPr lang="hu-HU" sz="3600" dirty="0"/>
              <a:t>, </a:t>
            </a:r>
            <a:r>
              <a:rPr lang="hu-HU" sz="3600" dirty="0" err="1"/>
              <a:t>im</a:t>
            </a:r>
            <a:r>
              <a:rPr lang="hu-HU" sz="3600" dirty="0"/>
              <a:t> </a:t>
            </a:r>
            <a:r>
              <a:rPr lang="hu-HU" sz="3600" dirty="0" err="1"/>
              <a:t>Hirnstamm</a:t>
            </a:r>
            <a:r>
              <a:rPr lang="hu-HU" sz="3600" dirty="0"/>
              <a:t> </a:t>
            </a:r>
            <a:r>
              <a:rPr lang="hu-HU" sz="3600" dirty="0" err="1"/>
              <a:t>beginnende</a:t>
            </a:r>
            <a:r>
              <a:rPr lang="hu-HU" sz="3600" dirty="0"/>
              <a:t> </a:t>
            </a:r>
            <a:r>
              <a:rPr lang="hu-HU" sz="3600" dirty="0" err="1"/>
              <a:t>absteigende</a:t>
            </a:r>
            <a:r>
              <a:rPr lang="hu-HU" sz="3600" dirty="0"/>
              <a:t> </a:t>
            </a:r>
            <a:r>
              <a:rPr lang="hu-HU" sz="3600" dirty="0" err="1"/>
              <a:t>Bahnen</a:t>
            </a:r>
            <a:endParaRPr lang="hu-HU" sz="3600" dirty="0"/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>
          <a:xfrm>
            <a:off x="801167" y="1299592"/>
            <a:ext cx="7918450" cy="5657799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400" b="1" dirty="0" err="1"/>
              <a:t>Fasciculus</a:t>
            </a:r>
            <a:r>
              <a:rPr lang="hu-HU" sz="2400" b="1" dirty="0"/>
              <a:t> </a:t>
            </a:r>
            <a:r>
              <a:rPr lang="hu-HU" sz="2400" b="1" dirty="0" err="1"/>
              <a:t>longitudinalis</a:t>
            </a:r>
            <a:r>
              <a:rPr lang="hu-HU" sz="2400" b="1" dirty="0"/>
              <a:t> </a:t>
            </a:r>
            <a:r>
              <a:rPr lang="hu-HU" sz="2400" b="1" dirty="0" err="1"/>
              <a:t>medialis</a:t>
            </a:r>
            <a:endParaRPr lang="hu-HU" sz="2400" b="1" dirty="0"/>
          </a:p>
          <a:p>
            <a:pPr eaLnBrk="1" hangingPunct="1">
              <a:buFontTx/>
              <a:buNone/>
            </a:pPr>
            <a:r>
              <a:rPr lang="hu-HU" sz="2400" b="1" dirty="0"/>
              <a:t>	</a:t>
            </a:r>
            <a:r>
              <a:rPr lang="hu-HU" sz="2000" dirty="0" err="1"/>
              <a:t>Mesencephalon</a:t>
            </a:r>
            <a:r>
              <a:rPr lang="hu-HU" sz="2000" dirty="0"/>
              <a:t>, N. </a:t>
            </a:r>
            <a:r>
              <a:rPr lang="hu-HU" sz="2000" dirty="0" err="1"/>
              <a:t>interstitialis</a:t>
            </a:r>
            <a:r>
              <a:rPr lang="hu-HU" sz="2000" dirty="0"/>
              <a:t>, N. </a:t>
            </a:r>
            <a:r>
              <a:rPr lang="hu-HU" sz="2000" dirty="0" err="1"/>
              <a:t>vestibularis</a:t>
            </a:r>
            <a:r>
              <a:rPr lang="hu-HU" sz="2000" dirty="0"/>
              <a:t> </a:t>
            </a:r>
            <a:r>
              <a:rPr lang="hu-HU" sz="2000" dirty="0" err="1"/>
              <a:t>dors</a:t>
            </a:r>
            <a:r>
              <a:rPr lang="hu-HU" sz="2000" dirty="0"/>
              <a:t>. et </a:t>
            </a:r>
            <a:r>
              <a:rPr lang="hu-HU" sz="2000" dirty="0" err="1"/>
              <a:t>inf</a:t>
            </a:r>
            <a:r>
              <a:rPr lang="hu-HU" sz="2000" dirty="0"/>
              <a:t>.</a:t>
            </a:r>
          </a:p>
          <a:p>
            <a:pPr eaLnBrk="1" hangingPunct="1">
              <a:buFontTx/>
              <a:buNone/>
            </a:pPr>
            <a:endParaRPr lang="hu-HU" sz="2000" dirty="0"/>
          </a:p>
          <a:p>
            <a:pPr eaLnBrk="1" hangingPunct="1">
              <a:buFontTx/>
              <a:buNone/>
            </a:pPr>
            <a:r>
              <a:rPr lang="hu-HU" sz="2000" dirty="0"/>
              <a:t>	</a:t>
            </a:r>
            <a:r>
              <a:rPr lang="hu-HU" sz="2000" dirty="0" err="1"/>
              <a:t>Nuclei</a:t>
            </a:r>
            <a:r>
              <a:rPr lang="hu-HU" sz="2000" dirty="0"/>
              <a:t> </a:t>
            </a:r>
            <a:r>
              <a:rPr lang="hu-HU" sz="2000" dirty="0" err="1"/>
              <a:t>motorii</a:t>
            </a:r>
            <a:r>
              <a:rPr lang="hu-HU" sz="2000" dirty="0"/>
              <a:t> </a:t>
            </a:r>
            <a:r>
              <a:rPr lang="hu-HU" sz="2000" dirty="0" err="1"/>
              <a:t>nervi</a:t>
            </a:r>
            <a:r>
              <a:rPr lang="hu-HU" sz="2000" dirty="0"/>
              <a:t> III., IV., VI. </a:t>
            </a:r>
          </a:p>
          <a:p>
            <a:pPr eaLnBrk="1" hangingPunct="1">
              <a:buFontTx/>
              <a:buNone/>
            </a:pPr>
            <a:r>
              <a:rPr lang="hu-HU" sz="2000" dirty="0"/>
              <a:t>	</a:t>
            </a:r>
            <a:r>
              <a:rPr lang="hu-HU" sz="2000" dirty="0" err="1"/>
              <a:t>Motoneuronen</a:t>
            </a:r>
            <a:r>
              <a:rPr lang="hu-HU" sz="2000" dirty="0"/>
              <a:t> </a:t>
            </a:r>
            <a:r>
              <a:rPr lang="hu-HU" sz="2000" dirty="0" err="1"/>
              <a:t>im</a:t>
            </a:r>
            <a:r>
              <a:rPr lang="hu-HU" sz="2000" dirty="0"/>
              <a:t> </a:t>
            </a:r>
            <a:r>
              <a:rPr lang="hu-HU" sz="2000" dirty="0" err="1"/>
              <a:t>zervikalen</a:t>
            </a:r>
            <a:r>
              <a:rPr lang="hu-HU" sz="2000" dirty="0"/>
              <a:t> </a:t>
            </a:r>
            <a:r>
              <a:rPr lang="hu-HU" sz="2000" dirty="0" err="1"/>
              <a:t>Rückenmark</a:t>
            </a:r>
            <a:r>
              <a:rPr lang="hu-HU" sz="2000" dirty="0"/>
              <a:t> </a:t>
            </a:r>
            <a:r>
              <a:rPr lang="hu-HU" sz="2000" dirty="0" err="1"/>
              <a:t>für</a:t>
            </a:r>
            <a:r>
              <a:rPr lang="hu-HU" sz="2000" dirty="0"/>
              <a:t> die </a:t>
            </a:r>
            <a:r>
              <a:rPr lang="hu-HU" sz="2000" dirty="0" err="1"/>
              <a:t>Nacken-</a:t>
            </a:r>
            <a:r>
              <a:rPr lang="hu-HU" sz="2000" dirty="0"/>
              <a:t> und </a:t>
            </a:r>
            <a:r>
              <a:rPr lang="hu-HU" sz="2000" dirty="0" err="1"/>
              <a:t>Halsmuskulatur</a:t>
            </a:r>
            <a:endParaRPr lang="hu-HU" sz="2000" dirty="0"/>
          </a:p>
          <a:p>
            <a:pPr eaLnBrk="1" hangingPunct="1">
              <a:buFontTx/>
              <a:buNone/>
            </a:pPr>
            <a:endParaRPr lang="hu-HU" sz="800" dirty="0"/>
          </a:p>
          <a:p>
            <a:pPr eaLnBrk="1" hangingPunct="1"/>
            <a:r>
              <a:rPr lang="hu-HU" sz="2400" b="1" dirty="0" err="1"/>
              <a:t>Tractus</a:t>
            </a:r>
            <a:r>
              <a:rPr lang="hu-HU" sz="2400" b="1" dirty="0"/>
              <a:t> </a:t>
            </a:r>
            <a:r>
              <a:rPr lang="hu-HU" sz="2400" b="1" dirty="0" err="1"/>
              <a:t>tectospinalis</a:t>
            </a:r>
            <a:endParaRPr lang="hu-HU" sz="2400" b="1" dirty="0"/>
          </a:p>
          <a:p>
            <a:pPr eaLnBrk="1" hangingPunct="1">
              <a:buFontTx/>
              <a:buNone/>
            </a:pPr>
            <a:r>
              <a:rPr lang="hu-HU" sz="2400" dirty="0"/>
              <a:t>	</a:t>
            </a:r>
            <a:r>
              <a:rPr lang="hu-HU" sz="2000" dirty="0" err="1"/>
              <a:t>Mesencephalon</a:t>
            </a:r>
            <a:r>
              <a:rPr lang="hu-HU" sz="2000" dirty="0"/>
              <a:t>: </a:t>
            </a:r>
            <a:r>
              <a:rPr lang="hu-HU" sz="2000" dirty="0" err="1"/>
              <a:t>Colliculus</a:t>
            </a:r>
            <a:r>
              <a:rPr lang="hu-HU" sz="2000" dirty="0"/>
              <a:t> </a:t>
            </a:r>
            <a:r>
              <a:rPr lang="hu-HU" sz="2000" dirty="0" err="1"/>
              <a:t>superior</a:t>
            </a:r>
            <a:endParaRPr lang="hu-HU" sz="2000" dirty="0"/>
          </a:p>
          <a:p>
            <a:pPr eaLnBrk="1" hangingPunct="1">
              <a:buFontTx/>
              <a:buNone/>
            </a:pPr>
            <a:endParaRPr lang="hu-HU" sz="2000" dirty="0"/>
          </a:p>
          <a:p>
            <a:pPr>
              <a:buNone/>
            </a:pPr>
            <a:r>
              <a:rPr lang="hu-HU" sz="2000" dirty="0"/>
              <a:t>	</a:t>
            </a:r>
            <a:r>
              <a:rPr lang="hu-HU" sz="2000" dirty="0" err="1"/>
              <a:t>Motoneuronen</a:t>
            </a:r>
            <a:r>
              <a:rPr lang="hu-HU" sz="2000" dirty="0"/>
              <a:t> </a:t>
            </a:r>
            <a:r>
              <a:rPr lang="hu-HU" sz="2000" dirty="0" err="1"/>
              <a:t>im</a:t>
            </a:r>
            <a:r>
              <a:rPr lang="hu-HU" sz="2000" dirty="0"/>
              <a:t> </a:t>
            </a:r>
            <a:r>
              <a:rPr lang="hu-HU" sz="2000" dirty="0" err="1"/>
              <a:t>zervikalen</a:t>
            </a:r>
            <a:r>
              <a:rPr lang="hu-HU" sz="2000" dirty="0"/>
              <a:t> </a:t>
            </a:r>
            <a:r>
              <a:rPr lang="hu-HU" sz="2000" dirty="0" err="1"/>
              <a:t>Rückenmark</a:t>
            </a:r>
            <a:r>
              <a:rPr lang="hu-HU" sz="2000" dirty="0"/>
              <a:t> </a:t>
            </a:r>
            <a:r>
              <a:rPr lang="hu-HU" sz="2000" dirty="0" err="1"/>
              <a:t>für</a:t>
            </a:r>
            <a:r>
              <a:rPr lang="hu-HU" sz="2000" dirty="0"/>
              <a:t> die </a:t>
            </a:r>
            <a:r>
              <a:rPr lang="hu-HU" sz="2000" dirty="0" err="1"/>
              <a:t>Nacken-</a:t>
            </a:r>
            <a:r>
              <a:rPr lang="hu-HU" sz="2000" dirty="0"/>
              <a:t> und </a:t>
            </a:r>
            <a:r>
              <a:rPr lang="hu-HU" sz="2000" dirty="0" err="1"/>
              <a:t>Halsmuskulatur</a:t>
            </a:r>
            <a:endParaRPr lang="hu-HU" sz="2000" dirty="0"/>
          </a:p>
          <a:p>
            <a:pPr>
              <a:buNone/>
            </a:pPr>
            <a:endParaRPr lang="hu-HU" sz="800" dirty="0"/>
          </a:p>
          <a:p>
            <a:r>
              <a:rPr lang="hu-HU" sz="2400" b="1" dirty="0" err="1"/>
              <a:t>Tractus</a:t>
            </a:r>
            <a:r>
              <a:rPr lang="hu-HU" sz="2400" b="1" dirty="0"/>
              <a:t> </a:t>
            </a:r>
            <a:r>
              <a:rPr lang="hu-HU" sz="2400" b="1" dirty="0" err="1"/>
              <a:t>rubrospinalis</a:t>
            </a:r>
            <a:endParaRPr lang="hu-HU" sz="2400" b="1" dirty="0"/>
          </a:p>
        </p:txBody>
      </p:sp>
      <p:cxnSp>
        <p:nvCxnSpPr>
          <p:cNvPr id="18436" name="Egyenes összekötő nyíllal 3"/>
          <p:cNvCxnSpPr>
            <a:cxnSpLocks noChangeShapeType="1"/>
          </p:cNvCxnSpPr>
          <p:nvPr/>
        </p:nvCxnSpPr>
        <p:spPr bwMode="auto">
          <a:xfrm rot="5400000">
            <a:off x="2807643" y="2385045"/>
            <a:ext cx="360362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Egyenes összekötő nyíllal 5"/>
          <p:cNvCxnSpPr>
            <a:cxnSpLocks noChangeShapeType="1"/>
          </p:cNvCxnSpPr>
          <p:nvPr/>
        </p:nvCxnSpPr>
        <p:spPr bwMode="auto">
          <a:xfrm rot="5400000">
            <a:off x="2593206" y="4903738"/>
            <a:ext cx="358775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2727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3600" dirty="0" err="1"/>
              <a:t>Relevante</a:t>
            </a:r>
            <a:r>
              <a:rPr lang="hu-HU" sz="3600" dirty="0"/>
              <a:t>, </a:t>
            </a:r>
            <a:r>
              <a:rPr lang="hu-HU" sz="3600" dirty="0" err="1"/>
              <a:t>im</a:t>
            </a:r>
            <a:r>
              <a:rPr lang="hu-HU" sz="3600" dirty="0"/>
              <a:t> </a:t>
            </a:r>
            <a:r>
              <a:rPr lang="hu-HU" sz="3600" dirty="0" err="1"/>
              <a:t>Hirnstamm</a:t>
            </a:r>
            <a:r>
              <a:rPr lang="hu-HU" sz="3600" dirty="0"/>
              <a:t> </a:t>
            </a:r>
            <a:r>
              <a:rPr lang="hu-HU" sz="3600" dirty="0" err="1"/>
              <a:t>endende</a:t>
            </a:r>
            <a:r>
              <a:rPr lang="hu-HU" sz="3600" dirty="0"/>
              <a:t> </a:t>
            </a:r>
            <a:r>
              <a:rPr lang="hu-HU" sz="3600" dirty="0" err="1"/>
              <a:t>absteigende</a:t>
            </a:r>
            <a:r>
              <a:rPr lang="hu-HU" sz="3600" dirty="0"/>
              <a:t> </a:t>
            </a:r>
            <a:r>
              <a:rPr lang="hu-HU" sz="3600" dirty="0" err="1"/>
              <a:t>Bahnen</a:t>
            </a:r>
            <a:endParaRPr lang="hu-HU" sz="3600" dirty="0"/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>
          <a:xfrm>
            <a:off x="611188" y="1484313"/>
            <a:ext cx="8137525" cy="5373687"/>
          </a:xfrm>
        </p:spPr>
        <p:txBody>
          <a:bodyPr/>
          <a:lstStyle/>
          <a:p>
            <a:pPr eaLnBrk="1" hangingPunct="1"/>
            <a:r>
              <a:rPr lang="hu-HU" sz="2400" b="1" dirty="0" err="1"/>
              <a:t>Fasciculus</a:t>
            </a:r>
            <a:r>
              <a:rPr lang="hu-HU" sz="2400" b="1" dirty="0"/>
              <a:t> (</a:t>
            </a:r>
            <a:r>
              <a:rPr lang="hu-HU" sz="2400" b="1" dirty="0" err="1"/>
              <a:t>Tractus</a:t>
            </a:r>
            <a:r>
              <a:rPr lang="hu-HU" sz="2400" b="1" dirty="0"/>
              <a:t>) </a:t>
            </a:r>
            <a:r>
              <a:rPr lang="hu-HU" sz="2400" b="1" dirty="0" err="1"/>
              <a:t>tegmentalis</a:t>
            </a:r>
            <a:r>
              <a:rPr lang="hu-HU" sz="2400" b="1" dirty="0"/>
              <a:t> </a:t>
            </a:r>
            <a:r>
              <a:rPr lang="hu-HU" sz="2400" b="1" dirty="0" err="1"/>
              <a:t>centralis</a:t>
            </a:r>
            <a:endParaRPr lang="hu-HU" sz="2400" b="1" dirty="0"/>
          </a:p>
          <a:p>
            <a:pPr eaLnBrk="1" hangingPunct="1">
              <a:buFontTx/>
              <a:buNone/>
            </a:pPr>
            <a:r>
              <a:rPr lang="hu-HU" sz="2400" dirty="0"/>
              <a:t>		</a:t>
            </a:r>
            <a:r>
              <a:rPr lang="hu-HU" sz="2000" dirty="0" err="1"/>
              <a:t>Thalamus</a:t>
            </a:r>
            <a:endParaRPr lang="hu-HU" sz="2000" dirty="0"/>
          </a:p>
          <a:p>
            <a:pPr eaLnBrk="1" hangingPunct="1">
              <a:buFontTx/>
              <a:buNone/>
            </a:pPr>
            <a:endParaRPr lang="hu-HU" sz="2000" dirty="0"/>
          </a:p>
          <a:p>
            <a:pPr eaLnBrk="1" hangingPunct="1">
              <a:buFontTx/>
              <a:buNone/>
            </a:pPr>
            <a:r>
              <a:rPr lang="hu-HU" sz="2000" dirty="0"/>
              <a:t>		</a:t>
            </a:r>
            <a:r>
              <a:rPr lang="hu-HU" sz="2000" dirty="0" err="1"/>
              <a:t>Nucleus</a:t>
            </a:r>
            <a:r>
              <a:rPr lang="hu-HU" sz="2000" dirty="0"/>
              <a:t> </a:t>
            </a:r>
            <a:r>
              <a:rPr lang="hu-HU" sz="2000" dirty="0" err="1"/>
              <a:t>ruber</a:t>
            </a:r>
            <a:endParaRPr lang="hu-HU" sz="2000" dirty="0"/>
          </a:p>
          <a:p>
            <a:pPr eaLnBrk="1" hangingPunct="1">
              <a:buFontTx/>
              <a:buNone/>
            </a:pPr>
            <a:endParaRPr lang="hu-HU" sz="2000" dirty="0"/>
          </a:p>
          <a:p>
            <a:pPr eaLnBrk="1" hangingPunct="1">
              <a:buFontTx/>
              <a:buNone/>
            </a:pPr>
            <a:r>
              <a:rPr lang="hu-HU" sz="2000" dirty="0"/>
              <a:t>		Oliva </a:t>
            </a:r>
            <a:r>
              <a:rPr lang="hu-HU" sz="2000" dirty="0" err="1"/>
              <a:t>inferior</a:t>
            </a:r>
            <a:endParaRPr lang="hu-HU" sz="2000" dirty="0"/>
          </a:p>
          <a:p>
            <a:pPr eaLnBrk="1" hangingPunct="1">
              <a:buFontTx/>
              <a:buNone/>
            </a:pPr>
            <a:endParaRPr lang="hu-HU" sz="2000" dirty="0"/>
          </a:p>
          <a:p>
            <a:pPr eaLnBrk="1" hangingPunct="1"/>
            <a:r>
              <a:rPr lang="hu-HU" sz="2400" b="1" dirty="0" err="1"/>
              <a:t>Fasciculus</a:t>
            </a:r>
            <a:r>
              <a:rPr lang="hu-HU" sz="2400" b="1" dirty="0"/>
              <a:t> </a:t>
            </a:r>
            <a:r>
              <a:rPr lang="hu-HU" sz="2400" b="1" dirty="0" err="1"/>
              <a:t>longitudinalis</a:t>
            </a:r>
            <a:r>
              <a:rPr lang="hu-HU" sz="2400" b="1" dirty="0"/>
              <a:t> </a:t>
            </a:r>
            <a:r>
              <a:rPr lang="hu-HU" sz="2400" b="1" dirty="0" err="1"/>
              <a:t>dorsalis</a:t>
            </a:r>
            <a:r>
              <a:rPr lang="hu-HU" sz="2400" b="1" dirty="0"/>
              <a:t>  (Schütz)</a:t>
            </a:r>
          </a:p>
          <a:p>
            <a:pPr marL="0" indent="0" eaLnBrk="1" hangingPunct="1">
              <a:buNone/>
            </a:pPr>
            <a:r>
              <a:rPr lang="hu-HU" sz="2400" dirty="0"/>
              <a:t>	</a:t>
            </a:r>
            <a:r>
              <a:rPr lang="hu-HU" sz="2000" dirty="0" err="1"/>
              <a:t>Hypothalamus</a:t>
            </a:r>
            <a:endParaRPr lang="hu-HU" sz="2000" dirty="0"/>
          </a:p>
          <a:p>
            <a:pPr marL="0" indent="0" eaLnBrk="1" hangingPunct="1">
              <a:buNone/>
            </a:pPr>
            <a:endParaRPr lang="hu-HU" sz="2000" dirty="0"/>
          </a:p>
          <a:p>
            <a:pPr eaLnBrk="1" hangingPunct="1">
              <a:buFontTx/>
              <a:buNone/>
            </a:pPr>
            <a:r>
              <a:rPr lang="hu-HU" sz="2000" dirty="0"/>
              <a:t>		</a:t>
            </a:r>
            <a:r>
              <a:rPr lang="hu-HU" sz="2000" dirty="0" err="1"/>
              <a:t>Mesencephalon</a:t>
            </a:r>
            <a:r>
              <a:rPr lang="hu-HU" sz="2000" dirty="0"/>
              <a:t> (</a:t>
            </a:r>
            <a:r>
              <a:rPr lang="hu-HU" sz="2000" dirty="0" err="1"/>
              <a:t>Substantia</a:t>
            </a:r>
            <a:r>
              <a:rPr lang="hu-HU" sz="2000" dirty="0"/>
              <a:t> </a:t>
            </a:r>
            <a:r>
              <a:rPr lang="hu-HU" sz="2000" dirty="0" err="1"/>
              <a:t>grisea</a:t>
            </a:r>
            <a:r>
              <a:rPr lang="hu-HU" sz="2000" dirty="0"/>
              <a:t> </a:t>
            </a:r>
            <a:r>
              <a:rPr lang="hu-HU" sz="2000" dirty="0" err="1"/>
              <a:t>centralis</a:t>
            </a:r>
            <a:r>
              <a:rPr lang="hu-HU" sz="2000" dirty="0"/>
              <a:t>)</a:t>
            </a:r>
          </a:p>
          <a:p>
            <a:pPr eaLnBrk="1" hangingPunct="1">
              <a:buFontTx/>
              <a:buNone/>
            </a:pPr>
            <a:endParaRPr lang="hu-HU" sz="2000" dirty="0"/>
          </a:p>
          <a:p>
            <a:pPr eaLnBrk="1" hangingPunct="1">
              <a:buFontTx/>
              <a:buNone/>
            </a:pPr>
            <a:r>
              <a:rPr lang="hu-HU" sz="2000" dirty="0"/>
              <a:t>		</a:t>
            </a:r>
            <a:r>
              <a:rPr lang="hu-HU" sz="2000" dirty="0" err="1"/>
              <a:t>Formatio</a:t>
            </a:r>
            <a:r>
              <a:rPr lang="hu-HU" sz="2000" dirty="0"/>
              <a:t>  </a:t>
            </a:r>
            <a:r>
              <a:rPr lang="hu-HU" sz="2000" dirty="0" err="1"/>
              <a:t>reticularis</a:t>
            </a:r>
            <a:endParaRPr lang="hu-HU" sz="2000" dirty="0"/>
          </a:p>
        </p:txBody>
      </p:sp>
      <p:cxnSp>
        <p:nvCxnSpPr>
          <p:cNvPr id="19460" name="Egyenes összekötő nyíllal 3"/>
          <p:cNvCxnSpPr>
            <a:cxnSpLocks noChangeShapeType="1"/>
          </p:cNvCxnSpPr>
          <p:nvPr/>
        </p:nvCxnSpPr>
        <p:spPr bwMode="auto">
          <a:xfrm rot="5400000">
            <a:off x="1944687" y="2528888"/>
            <a:ext cx="35877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Egyenes összekötő nyíllal 4"/>
          <p:cNvCxnSpPr>
            <a:cxnSpLocks noChangeShapeType="1"/>
          </p:cNvCxnSpPr>
          <p:nvPr/>
        </p:nvCxnSpPr>
        <p:spPr bwMode="auto">
          <a:xfrm rot="5400000">
            <a:off x="1944686" y="3320356"/>
            <a:ext cx="35877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2" name="Egyenes összekötő nyíllal 5"/>
          <p:cNvCxnSpPr>
            <a:cxnSpLocks noChangeShapeType="1"/>
          </p:cNvCxnSpPr>
          <p:nvPr/>
        </p:nvCxnSpPr>
        <p:spPr bwMode="auto">
          <a:xfrm rot="5400000">
            <a:off x="2232819" y="5263357"/>
            <a:ext cx="358775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3" name="Egyenes összekötő nyíllal 6"/>
          <p:cNvCxnSpPr>
            <a:cxnSpLocks noChangeShapeType="1"/>
          </p:cNvCxnSpPr>
          <p:nvPr/>
        </p:nvCxnSpPr>
        <p:spPr bwMode="auto">
          <a:xfrm rot="5400000">
            <a:off x="2232819" y="5984082"/>
            <a:ext cx="358775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églalap 8"/>
          <p:cNvSpPr/>
          <p:nvPr/>
        </p:nvSpPr>
        <p:spPr>
          <a:xfrm>
            <a:off x="8244408" y="908720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900" b="1" dirty="0">
                <a:solidFill>
                  <a:srgbClr val="000000"/>
                </a:solidFill>
                <a:latin typeface="Arial" panose="020B0604020202020204" pitchFamily="34" charset="0"/>
              </a:rPr>
              <a:t>Hugo Schütz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hu-HU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</a:rPr>
              <a:t>(18</a:t>
            </a:r>
            <a:r>
              <a:rPr lang="hu-HU" sz="900" dirty="0">
                <a:solidFill>
                  <a:srgbClr val="000000"/>
                </a:solidFill>
                <a:latin typeface="Arial" panose="020B0604020202020204" pitchFamily="34" charset="0"/>
              </a:rPr>
              <a:t>59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</a:rPr>
              <a:t> – 19</a:t>
            </a:r>
            <a:r>
              <a:rPr lang="hu-HU" sz="900" dirty="0">
                <a:solidFill>
                  <a:srgbClr val="000000"/>
                </a:solidFill>
                <a:latin typeface="Arial" panose="020B0604020202020204" pitchFamily="34" charset="0"/>
              </a:rPr>
              <a:t>23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de-DE" sz="900" dirty="0"/>
          </a:p>
        </p:txBody>
      </p:sp>
      <p:pic>
        <p:nvPicPr>
          <p:cNvPr id="10" name="Picture 4" descr="https://encrypted-tbn2.gstatic.com/images?q=tbn:ANd9GcRWbV63ICh8P62auJSWODohd01t8oihwtEcXN1MuH8kyXT3Gz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6011" y="0"/>
            <a:ext cx="842493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302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67276"/>
            <a:ext cx="3672408" cy="267003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437" y="44624"/>
            <a:ext cx="8744043" cy="1143000"/>
          </a:xfrm>
        </p:spPr>
        <p:txBody>
          <a:bodyPr>
            <a:normAutofit/>
          </a:bodyPr>
          <a:lstStyle/>
          <a:p>
            <a:r>
              <a:rPr lang="hu-HU" sz="3200" dirty="0" err="1"/>
              <a:t>Fuktionelle</a:t>
            </a:r>
            <a:r>
              <a:rPr lang="hu-HU" sz="3200" dirty="0"/>
              <a:t> </a:t>
            </a:r>
            <a:r>
              <a:rPr lang="hu-HU" sz="3200" dirty="0" err="1"/>
              <a:t>Gliederung</a:t>
            </a:r>
            <a:r>
              <a:rPr lang="hu-HU" sz="3200" dirty="0"/>
              <a:t> der </a:t>
            </a:r>
            <a:r>
              <a:rPr lang="hu-HU" sz="3200" dirty="0" err="1"/>
              <a:t>grauen</a:t>
            </a:r>
            <a:r>
              <a:rPr lang="hu-HU" sz="3200" dirty="0"/>
              <a:t> </a:t>
            </a:r>
            <a:r>
              <a:rPr lang="hu-HU" sz="3200" dirty="0" err="1"/>
              <a:t>Substanz</a:t>
            </a:r>
            <a:endParaRPr lang="hu-HU" sz="3200" dirty="0"/>
          </a:p>
        </p:txBody>
      </p:sp>
      <p:pic>
        <p:nvPicPr>
          <p:cNvPr id="1028" name="Picture 4" descr="http://pixabay.com/static/uploads/photo/2013/03/29/16/27/book-97709_6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t="18192" r="4126" b="19145"/>
          <a:stretch/>
        </p:blipFill>
        <p:spPr bwMode="auto">
          <a:xfrm>
            <a:off x="5954504" y="1743060"/>
            <a:ext cx="2261548" cy="91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Sxl_vVMCFWgqmCEsLXFoLK7PaeJUOncV8R0E0UdvAGnbw25Sl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t="15023" r="3077" b="449"/>
          <a:stretch/>
        </p:blipFill>
        <p:spPr bwMode="auto">
          <a:xfrm rot="15631371">
            <a:off x="2346056" y="1789574"/>
            <a:ext cx="1299658" cy="8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57" y="3639158"/>
            <a:ext cx="3469467" cy="253468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48437" y="3609015"/>
            <a:ext cx="1512168" cy="338554"/>
          </a:xfrm>
          <a:prstGeom prst="rect">
            <a:avLst/>
          </a:prstGeom>
          <a:solidFill>
            <a:srgbClr val="779BC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/>
              <a:t>Somatoafferent</a:t>
            </a:r>
            <a:endParaRPr lang="de-DE" sz="16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48437" y="4446877"/>
            <a:ext cx="1546607" cy="338554"/>
          </a:xfrm>
          <a:prstGeom prst="rect">
            <a:avLst/>
          </a:prstGeom>
          <a:solidFill>
            <a:srgbClr val="698978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/>
              <a:t>Visceroafferent</a:t>
            </a:r>
            <a:endParaRPr lang="de-DE" sz="16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55452" y="5282399"/>
            <a:ext cx="1546607" cy="338554"/>
          </a:xfrm>
          <a:prstGeom prst="rect">
            <a:avLst/>
          </a:prstGeom>
          <a:solidFill>
            <a:srgbClr val="AD8EA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/>
              <a:t>Visceroefferent</a:t>
            </a:r>
            <a:endParaRPr lang="de-DE" sz="16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89891" y="6203989"/>
            <a:ext cx="1512168" cy="338554"/>
          </a:xfrm>
          <a:prstGeom prst="rect">
            <a:avLst/>
          </a:prstGeom>
          <a:solidFill>
            <a:srgbClr val="E49CA7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/>
              <a:t>Somatoefferent</a:t>
            </a:r>
            <a:endParaRPr lang="de-DE" sz="1600" dirty="0"/>
          </a:p>
        </p:txBody>
      </p:sp>
      <p:sp>
        <p:nvSpPr>
          <p:cNvPr id="15" name="Szövegdoboz 14"/>
          <p:cNvSpPr txBox="1"/>
          <p:nvPr/>
        </p:nvSpPr>
        <p:spPr>
          <a:xfrm rot="3931560">
            <a:off x="6884217" y="4479777"/>
            <a:ext cx="1069147" cy="246221"/>
          </a:xfrm>
          <a:prstGeom prst="rect">
            <a:avLst/>
          </a:prstGeom>
          <a:solidFill>
            <a:srgbClr val="E49CA7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000" dirty="0" err="1"/>
              <a:t>Somatoefferent</a:t>
            </a:r>
            <a:endParaRPr lang="de-DE" sz="1000" dirty="0"/>
          </a:p>
        </p:txBody>
      </p:sp>
      <p:sp>
        <p:nvSpPr>
          <p:cNvPr id="16" name="Szövegdoboz 15"/>
          <p:cNvSpPr txBox="1"/>
          <p:nvPr/>
        </p:nvSpPr>
        <p:spPr>
          <a:xfrm rot="3615129">
            <a:off x="7217562" y="4362247"/>
            <a:ext cx="1055475" cy="246221"/>
          </a:xfrm>
          <a:prstGeom prst="rect">
            <a:avLst/>
          </a:prstGeom>
          <a:solidFill>
            <a:srgbClr val="AD8EA6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000" dirty="0" err="1"/>
              <a:t>Visceroefferent</a:t>
            </a:r>
            <a:endParaRPr lang="de-DE" sz="1000" dirty="0"/>
          </a:p>
        </p:txBody>
      </p:sp>
      <p:sp>
        <p:nvSpPr>
          <p:cNvPr id="17" name="Szövegdoboz 16"/>
          <p:cNvSpPr txBox="1"/>
          <p:nvPr/>
        </p:nvSpPr>
        <p:spPr>
          <a:xfrm rot="3435852">
            <a:off x="7483595" y="4268179"/>
            <a:ext cx="1042551" cy="246221"/>
          </a:xfrm>
          <a:prstGeom prst="rect">
            <a:avLst/>
          </a:prstGeom>
          <a:solidFill>
            <a:srgbClr val="698978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000" dirty="0" err="1"/>
              <a:t>Visceroafferent</a:t>
            </a:r>
            <a:endParaRPr lang="de-DE" sz="1000" dirty="0"/>
          </a:p>
        </p:txBody>
      </p:sp>
      <p:sp>
        <p:nvSpPr>
          <p:cNvPr id="18" name="Szövegdoboz 17"/>
          <p:cNvSpPr txBox="1"/>
          <p:nvPr/>
        </p:nvSpPr>
        <p:spPr>
          <a:xfrm rot="3281858">
            <a:off x="7713306" y="4077187"/>
            <a:ext cx="1074615" cy="246221"/>
          </a:xfrm>
          <a:prstGeom prst="rect">
            <a:avLst/>
          </a:prstGeom>
          <a:solidFill>
            <a:srgbClr val="779BC0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000" dirty="0" err="1"/>
              <a:t>Somatoafferent</a:t>
            </a:r>
            <a:endParaRPr lang="de-DE" sz="1000" dirty="0"/>
          </a:p>
        </p:txBody>
      </p:sp>
      <p:cxnSp>
        <p:nvCxnSpPr>
          <p:cNvPr id="20" name="Egyenes összekötő nyíllal 19"/>
          <p:cNvCxnSpPr/>
          <p:nvPr/>
        </p:nvCxnSpPr>
        <p:spPr>
          <a:xfrm flipH="1">
            <a:off x="6588224" y="3645024"/>
            <a:ext cx="288032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6444208" y="3356992"/>
            <a:ext cx="1133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err="1"/>
              <a:t>Sulcus</a:t>
            </a:r>
            <a:r>
              <a:rPr lang="hu-HU" sz="1200" b="1" dirty="0"/>
              <a:t> </a:t>
            </a:r>
            <a:r>
              <a:rPr lang="hu-HU" sz="1200" b="1" dirty="0" err="1"/>
              <a:t>limitans</a:t>
            </a:r>
            <a:endParaRPr lang="hu-HU" sz="1200" b="1" dirty="0"/>
          </a:p>
        </p:txBody>
      </p:sp>
      <p:cxnSp>
        <p:nvCxnSpPr>
          <p:cNvPr id="24" name="Egyenes összekötő nyíllal 23"/>
          <p:cNvCxnSpPr/>
          <p:nvPr/>
        </p:nvCxnSpPr>
        <p:spPr>
          <a:xfrm flipH="1">
            <a:off x="3203848" y="4869160"/>
            <a:ext cx="100811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4139952" y="4736177"/>
            <a:ext cx="1133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err="1"/>
              <a:t>Sulcus</a:t>
            </a:r>
            <a:r>
              <a:rPr lang="hu-HU" sz="1200" b="1" dirty="0"/>
              <a:t> </a:t>
            </a:r>
            <a:r>
              <a:rPr lang="hu-HU" sz="1200" b="1" dirty="0" err="1"/>
              <a:t>limitans</a:t>
            </a:r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val="1749434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tankonyvtar.hu/hu/tartalom/tamop425/2011_0001_524_Funkcionalis_anatomia_3/images/image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120680" cy="557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8913" y="26064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sz="2800" dirty="0" err="1">
                <a:latin typeface="+mj-lt"/>
                <a:ea typeface="+mj-ea"/>
                <a:cs typeface="+mj-cs"/>
              </a:rPr>
              <a:t>Medulla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 smtClean="0">
                <a:latin typeface="+mj-lt"/>
                <a:ea typeface="+mj-ea"/>
                <a:cs typeface="+mj-cs"/>
              </a:rPr>
              <a:t>spinalis</a:t>
            </a:r>
            <a:endParaRPr lang="hu-HU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123728" y="1556792"/>
            <a:ext cx="13436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400" dirty="0" err="1" smtClean="0"/>
              <a:t>Lissauer-Bündel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109592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4"/>
          <p:cNvGrpSpPr>
            <a:grpSpLocks/>
          </p:cNvGrpSpPr>
          <p:nvPr/>
        </p:nvGrpSpPr>
        <p:grpSpPr bwMode="auto">
          <a:xfrm>
            <a:off x="-36513" y="871538"/>
            <a:ext cx="7615238" cy="5581650"/>
            <a:chOff x="124" y="549"/>
            <a:chExt cx="4797" cy="3516"/>
          </a:xfrm>
        </p:grpSpPr>
        <p:pic>
          <p:nvPicPr>
            <p:cNvPr id="14350" name="Picture 4" descr="agíidegek elolrol felirat nelkul"/>
            <p:cNvPicPr>
              <a:picLocks noChangeAspect="1" noChangeArrowheads="1"/>
            </p:cNvPicPr>
            <p:nvPr/>
          </p:nvPicPr>
          <p:blipFill>
            <a:blip r:embed="rId2" cstate="print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549"/>
              <a:ext cx="3119" cy="3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5" descr="alsoagytorzs hatulrol"/>
            <p:cNvPicPr>
              <a:picLocks noChangeAspect="1" noChangeArrowheads="1"/>
            </p:cNvPicPr>
            <p:nvPr/>
          </p:nvPicPr>
          <p:blipFill>
            <a:blip r:embed="rId3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935"/>
              <a:ext cx="2040" cy="2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2" name="Line 6"/>
            <p:cNvSpPr>
              <a:spLocks noChangeShapeType="1"/>
            </p:cNvSpPr>
            <p:nvPr/>
          </p:nvSpPr>
          <p:spPr bwMode="auto">
            <a:xfrm>
              <a:off x="793" y="3702"/>
              <a:ext cx="40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3" name="Line 7"/>
            <p:cNvSpPr>
              <a:spLocks noChangeShapeType="1"/>
            </p:cNvSpPr>
            <p:nvPr/>
          </p:nvSpPr>
          <p:spPr bwMode="auto">
            <a:xfrm>
              <a:off x="793" y="2886"/>
              <a:ext cx="412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4" name="Line 10"/>
            <p:cNvSpPr>
              <a:spLocks noChangeShapeType="1"/>
            </p:cNvSpPr>
            <p:nvPr/>
          </p:nvSpPr>
          <p:spPr bwMode="auto">
            <a:xfrm>
              <a:off x="748" y="2478"/>
              <a:ext cx="417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5" name="Line 11"/>
            <p:cNvSpPr>
              <a:spLocks noChangeShapeType="1"/>
            </p:cNvSpPr>
            <p:nvPr/>
          </p:nvSpPr>
          <p:spPr bwMode="auto">
            <a:xfrm>
              <a:off x="703" y="2115"/>
              <a:ext cx="421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6" name="Line 13"/>
            <p:cNvSpPr>
              <a:spLocks noChangeShapeType="1"/>
            </p:cNvSpPr>
            <p:nvPr/>
          </p:nvSpPr>
          <p:spPr bwMode="auto">
            <a:xfrm>
              <a:off x="748" y="1298"/>
              <a:ext cx="412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339" name="Text Box 15"/>
          <p:cNvSpPr txBox="1">
            <a:spLocks noChangeArrowheads="1"/>
          </p:cNvSpPr>
          <p:nvPr/>
        </p:nvSpPr>
        <p:spPr bwMode="auto">
          <a:xfrm>
            <a:off x="7952953" y="5517232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dirty="0"/>
              <a:t>I.</a:t>
            </a:r>
          </a:p>
        </p:txBody>
      </p:sp>
      <p:sp>
        <p:nvSpPr>
          <p:cNvPr id="14340" name="Text Box 16"/>
          <p:cNvSpPr txBox="1">
            <a:spLocks noChangeArrowheads="1"/>
          </p:cNvSpPr>
          <p:nvPr/>
        </p:nvSpPr>
        <p:spPr bwMode="auto">
          <a:xfrm>
            <a:off x="7996238" y="4313238"/>
            <a:ext cx="46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/>
              <a:t>II.</a:t>
            </a:r>
          </a:p>
        </p:txBody>
      </p:sp>
      <p:sp>
        <p:nvSpPr>
          <p:cNvPr id="14341" name="Text Box 17"/>
          <p:cNvSpPr txBox="1">
            <a:spLocks noChangeArrowheads="1"/>
          </p:cNvSpPr>
          <p:nvPr/>
        </p:nvSpPr>
        <p:spPr bwMode="auto">
          <a:xfrm>
            <a:off x="7956550" y="3665538"/>
            <a:ext cx="56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/>
              <a:t>III.</a:t>
            </a:r>
          </a:p>
        </p:txBody>
      </p:sp>
      <p:sp>
        <p:nvSpPr>
          <p:cNvPr id="14342" name="Text Box 18"/>
          <p:cNvSpPr txBox="1">
            <a:spLocks noChangeArrowheads="1"/>
          </p:cNvSpPr>
          <p:nvPr/>
        </p:nvSpPr>
        <p:spPr bwMode="auto">
          <a:xfrm>
            <a:off x="7967663" y="3089275"/>
            <a:ext cx="547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dirty="0"/>
              <a:t>IV.</a:t>
            </a:r>
          </a:p>
        </p:txBody>
      </p:sp>
      <p:sp>
        <p:nvSpPr>
          <p:cNvPr id="14343" name="Text Box 19"/>
          <p:cNvSpPr txBox="1">
            <a:spLocks noChangeArrowheads="1"/>
          </p:cNvSpPr>
          <p:nvPr/>
        </p:nvSpPr>
        <p:spPr bwMode="auto">
          <a:xfrm>
            <a:off x="7996238" y="1793875"/>
            <a:ext cx="446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/>
              <a:t>V.</a:t>
            </a:r>
          </a:p>
        </p:txBody>
      </p:sp>
      <p:sp>
        <p:nvSpPr>
          <p:cNvPr id="14345" name="Text Box 21"/>
          <p:cNvSpPr txBox="1">
            <a:spLocks noChangeArrowheads="1"/>
          </p:cNvSpPr>
          <p:nvPr/>
        </p:nvSpPr>
        <p:spPr bwMode="auto">
          <a:xfrm>
            <a:off x="7524328" y="5829970"/>
            <a:ext cx="14173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sz="1600" b="1" dirty="0" err="1"/>
              <a:t>Decussatio</a:t>
            </a:r>
            <a:r>
              <a:rPr lang="hu-HU" sz="1600" b="1" dirty="0"/>
              <a:t> </a:t>
            </a:r>
          </a:p>
          <a:p>
            <a:pPr algn="ctr" eaLnBrk="1" hangingPunct="1"/>
            <a:r>
              <a:rPr lang="hu-HU" sz="1600" b="1" dirty="0" err="1"/>
              <a:t>pyramidorum</a:t>
            </a:r>
            <a:endParaRPr lang="en-US" sz="1600" b="1" dirty="0"/>
          </a:p>
        </p:txBody>
      </p:sp>
      <p:sp>
        <p:nvSpPr>
          <p:cNvPr id="14346" name="Text Box 22"/>
          <p:cNvSpPr txBox="1">
            <a:spLocks noChangeArrowheads="1"/>
          </p:cNvSpPr>
          <p:nvPr/>
        </p:nvSpPr>
        <p:spPr bwMode="auto">
          <a:xfrm>
            <a:off x="7236296" y="4652963"/>
            <a:ext cx="19775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600" b="1" dirty="0" err="1"/>
              <a:t>Trigonum</a:t>
            </a:r>
            <a:r>
              <a:rPr lang="hu-HU" sz="1600" b="1" dirty="0"/>
              <a:t> </a:t>
            </a:r>
            <a:r>
              <a:rPr lang="hu-HU" sz="1600" b="1" dirty="0" err="1"/>
              <a:t>nervi</a:t>
            </a:r>
            <a:r>
              <a:rPr lang="hu-HU" sz="1600" b="1" dirty="0"/>
              <a:t> XII.</a:t>
            </a:r>
            <a:endParaRPr lang="en-US" sz="1600" b="1" dirty="0"/>
          </a:p>
        </p:txBody>
      </p:sp>
      <p:sp>
        <p:nvSpPr>
          <p:cNvPr id="14347" name="Text Box 23"/>
          <p:cNvSpPr txBox="1">
            <a:spLocks noChangeArrowheads="1"/>
          </p:cNvSpPr>
          <p:nvPr/>
        </p:nvSpPr>
        <p:spPr bwMode="auto">
          <a:xfrm>
            <a:off x="7380312" y="3978275"/>
            <a:ext cx="17347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600" b="1" dirty="0" err="1"/>
              <a:t>Colliculus</a:t>
            </a:r>
            <a:r>
              <a:rPr lang="hu-HU" sz="1600" b="1" dirty="0"/>
              <a:t> </a:t>
            </a:r>
            <a:r>
              <a:rPr lang="hu-HU" sz="1600" b="1" dirty="0" err="1"/>
              <a:t>facialis</a:t>
            </a:r>
            <a:endParaRPr lang="en-US" sz="1600" b="1" dirty="0"/>
          </a:p>
        </p:txBody>
      </p:sp>
      <p:sp>
        <p:nvSpPr>
          <p:cNvPr id="14348" name="Text Box 24"/>
          <p:cNvSpPr txBox="1">
            <a:spLocks noChangeArrowheads="1"/>
          </p:cNvSpPr>
          <p:nvPr/>
        </p:nvSpPr>
        <p:spPr bwMode="auto">
          <a:xfrm>
            <a:off x="7452320" y="3330575"/>
            <a:ext cx="15937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600" b="1" dirty="0" err="1"/>
              <a:t>Locus</a:t>
            </a:r>
            <a:r>
              <a:rPr lang="hu-HU" sz="1600" b="1" dirty="0"/>
              <a:t> </a:t>
            </a:r>
            <a:r>
              <a:rPr lang="hu-HU" sz="1600" b="1" dirty="0" err="1"/>
              <a:t>coeruleus</a:t>
            </a:r>
            <a:endParaRPr lang="en-US" sz="1600" b="1" dirty="0"/>
          </a:p>
        </p:txBody>
      </p:sp>
      <p:sp>
        <p:nvSpPr>
          <p:cNvPr id="14349" name="Text Box 25"/>
          <p:cNvSpPr txBox="1">
            <a:spLocks noChangeArrowheads="1"/>
          </p:cNvSpPr>
          <p:nvPr/>
        </p:nvSpPr>
        <p:spPr bwMode="auto">
          <a:xfrm>
            <a:off x="7308304" y="2106613"/>
            <a:ext cx="18582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600" b="1" dirty="0" err="1"/>
              <a:t>Colliculus</a:t>
            </a:r>
            <a:r>
              <a:rPr lang="hu-HU" sz="1600" b="1" dirty="0"/>
              <a:t> </a:t>
            </a:r>
            <a:r>
              <a:rPr lang="hu-HU" sz="1600" b="1" dirty="0" err="1"/>
              <a:t>superior</a:t>
            </a:r>
            <a:endParaRPr lang="en-US" sz="1600" b="1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6513" y="11663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sz="2800" dirty="0" err="1">
                <a:latin typeface="+mj-lt"/>
                <a:ea typeface="+mj-ea"/>
                <a:cs typeface="+mj-cs"/>
              </a:rPr>
              <a:t>Schnittebenen</a:t>
            </a:r>
            <a:endParaRPr lang="hu-HU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7076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4" descr="ny v zárt 0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610142"/>
            <a:ext cx="5616575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1" name="Object 5"/>
          <p:cNvGraphicFramePr>
            <a:graphicFrameLocks noChangeAspect="1"/>
          </p:cNvGraphicFramePr>
          <p:nvPr>
            <p:extLst/>
          </p:nvPr>
        </p:nvGraphicFramePr>
        <p:xfrm>
          <a:off x="2467742" y="3629942"/>
          <a:ext cx="3762375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" name="CorelDRAW" r:id="rId4" imgW="4165200" imgH="1922040" progId="">
                  <p:embed/>
                </p:oleObj>
              </mc:Choice>
              <mc:Fallback>
                <p:oleObj name="CorelDRAW" r:id="rId4" imgW="4165200" imgH="1922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7742" y="3629942"/>
                        <a:ext cx="3762375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6"/>
          <p:cNvSpPr>
            <a:spLocks noChangeArrowheads="1"/>
          </p:cNvSpPr>
          <p:nvPr/>
        </p:nvSpPr>
        <p:spPr bwMode="auto">
          <a:xfrm>
            <a:off x="3492500" y="5429250"/>
            <a:ext cx="1014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400" b="1">
                <a:solidFill>
                  <a:srgbClr val="000000"/>
                </a:solidFill>
              </a:rPr>
              <a:t>PYRAMIS</a:t>
            </a: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4479925" y="1700213"/>
          <a:ext cx="16764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9" name="CorelDRAW" r:id="rId6" imgW="1856520" imgH="875880" progId="">
                  <p:embed/>
                </p:oleObj>
              </mc:Choice>
              <mc:Fallback>
                <p:oleObj name="CorelDRAW" r:id="rId6" imgW="1856520" imgH="875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25" y="1700213"/>
                        <a:ext cx="16764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506913" y="1066384"/>
            <a:ext cx="15167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005795"/>
                </a:solidFill>
              </a:rPr>
              <a:t>Nucleus</a:t>
            </a:r>
            <a:r>
              <a:rPr lang="hu-HU" sz="1600" dirty="0">
                <a:solidFill>
                  <a:srgbClr val="005795"/>
                </a:solidFill>
              </a:rPr>
              <a:t> gracilis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044009" y="1224164"/>
            <a:ext cx="16802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005795"/>
                </a:solidFill>
              </a:rPr>
              <a:t>Nucleus</a:t>
            </a:r>
            <a:r>
              <a:rPr lang="hu-HU" sz="1600" dirty="0">
                <a:solidFill>
                  <a:srgbClr val="005795"/>
                </a:solidFill>
              </a:rPr>
              <a:t> </a:t>
            </a:r>
            <a:r>
              <a:rPr lang="hu-HU" sz="1600" dirty="0" err="1">
                <a:solidFill>
                  <a:srgbClr val="005795"/>
                </a:solidFill>
              </a:rPr>
              <a:t>cuneatus</a:t>
            </a:r>
            <a:endParaRPr lang="hu-HU" sz="1600" dirty="0">
              <a:solidFill>
                <a:srgbClr val="005795"/>
              </a:solidFill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4860032" y="1340768"/>
            <a:ext cx="107256" cy="4111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5919787" y="1535529"/>
            <a:ext cx="596899" cy="38565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7380288" y="2492375"/>
            <a:ext cx="14758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005795"/>
                </a:solidFill>
              </a:rPr>
              <a:t>Tractus</a:t>
            </a:r>
            <a:r>
              <a:rPr lang="hu-HU" sz="1600" dirty="0">
                <a:solidFill>
                  <a:srgbClr val="005795"/>
                </a:solidFill>
              </a:rPr>
              <a:t> </a:t>
            </a:r>
            <a:r>
              <a:rPr lang="hu-HU" sz="1600" dirty="0" err="1">
                <a:solidFill>
                  <a:srgbClr val="005795"/>
                </a:solidFill>
              </a:rPr>
              <a:t>spinalis</a:t>
            </a:r>
            <a:endParaRPr lang="hu-HU" sz="1600" dirty="0">
              <a:solidFill>
                <a:srgbClr val="005795"/>
              </a:solidFill>
            </a:endParaRPr>
          </a:p>
          <a:p>
            <a:pPr algn="l" eaLnBrk="1" hangingPunct="1"/>
            <a:r>
              <a:rPr lang="hu-HU" sz="1600" dirty="0" err="1">
                <a:solidFill>
                  <a:srgbClr val="005795"/>
                </a:solidFill>
              </a:rPr>
              <a:t>nervi</a:t>
            </a:r>
            <a:r>
              <a:rPr lang="hu-HU" sz="1600" dirty="0">
                <a:solidFill>
                  <a:srgbClr val="005795"/>
                </a:solidFill>
              </a:rPr>
              <a:t> V.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7092950" y="2708275"/>
            <a:ext cx="287338" cy="730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7451724" y="3141663"/>
            <a:ext cx="1692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600" dirty="0" err="1">
                <a:solidFill>
                  <a:srgbClr val="340E70"/>
                </a:solidFill>
              </a:rPr>
              <a:t>Nucleus</a:t>
            </a:r>
            <a:r>
              <a:rPr lang="hu-HU" sz="1600" dirty="0">
                <a:solidFill>
                  <a:srgbClr val="340E70"/>
                </a:solidFill>
              </a:rPr>
              <a:t> </a:t>
            </a:r>
            <a:r>
              <a:rPr lang="hu-HU" sz="1600" dirty="0" err="1">
                <a:solidFill>
                  <a:srgbClr val="340E70"/>
                </a:solidFill>
              </a:rPr>
              <a:t>tr.spinalis</a:t>
            </a:r>
            <a:endParaRPr lang="hu-HU" sz="1600" dirty="0">
              <a:solidFill>
                <a:srgbClr val="340E70"/>
              </a:solidFill>
            </a:endParaRPr>
          </a:p>
          <a:p>
            <a:pPr eaLnBrk="1" hangingPunct="1"/>
            <a:r>
              <a:rPr lang="hu-HU" sz="1600" dirty="0" err="1">
                <a:solidFill>
                  <a:srgbClr val="340E70"/>
                </a:solidFill>
              </a:rPr>
              <a:t>nervi</a:t>
            </a:r>
            <a:r>
              <a:rPr lang="hu-HU" sz="1600" dirty="0">
                <a:solidFill>
                  <a:srgbClr val="340E70"/>
                </a:solidFill>
              </a:rPr>
              <a:t> V.</a:t>
            </a:r>
          </a:p>
        </p:txBody>
      </p:sp>
      <p:graphicFrame>
        <p:nvGraphicFramePr>
          <p:cNvPr id="29712" name="Object 16"/>
          <p:cNvGraphicFramePr>
            <a:graphicFrameLocks noChangeAspect="1"/>
          </p:cNvGraphicFramePr>
          <p:nvPr/>
        </p:nvGraphicFramePr>
        <p:xfrm>
          <a:off x="6440488" y="2349500"/>
          <a:ext cx="723900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0" name="CorelDRAW" r:id="rId8" imgW="801360" imgH="1509120" progId="">
                  <p:embed/>
                </p:oleObj>
              </mc:Choice>
              <mc:Fallback>
                <p:oleObj name="CorelDRAW" r:id="rId8" imgW="801360" imgH="1509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488" y="2349500"/>
                        <a:ext cx="723900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991308" y="1008063"/>
            <a:ext cx="25667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D98D90"/>
                </a:solidFill>
              </a:rPr>
              <a:t>Nucleus</a:t>
            </a:r>
            <a:r>
              <a:rPr lang="hu-HU" sz="1600" dirty="0">
                <a:solidFill>
                  <a:srgbClr val="D98D90"/>
                </a:solidFill>
              </a:rPr>
              <a:t> </a:t>
            </a:r>
            <a:r>
              <a:rPr lang="hu-HU" sz="1600" dirty="0" err="1">
                <a:solidFill>
                  <a:srgbClr val="D98D90"/>
                </a:solidFill>
              </a:rPr>
              <a:t>tractus</a:t>
            </a:r>
            <a:r>
              <a:rPr lang="hu-HU" sz="1600" dirty="0">
                <a:solidFill>
                  <a:srgbClr val="D98D90"/>
                </a:solidFill>
              </a:rPr>
              <a:t> </a:t>
            </a:r>
            <a:r>
              <a:rPr lang="hu-HU" sz="1600" dirty="0" err="1">
                <a:solidFill>
                  <a:srgbClr val="D98D90"/>
                </a:solidFill>
              </a:rPr>
              <a:t>solitarii</a:t>
            </a:r>
            <a:endParaRPr lang="hu-HU" sz="1600" dirty="0">
              <a:solidFill>
                <a:srgbClr val="D98D90"/>
              </a:solidFill>
            </a:endParaRP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3191878" y="1340768"/>
            <a:ext cx="1363453" cy="14103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9715" name="Object 19"/>
          <p:cNvGraphicFramePr>
            <a:graphicFrameLocks noChangeAspect="1"/>
          </p:cNvGraphicFramePr>
          <p:nvPr/>
        </p:nvGraphicFramePr>
        <p:xfrm>
          <a:off x="4533900" y="3308350"/>
          <a:ext cx="39846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1" name="CorelDRAW" r:id="rId10" imgW="441720" imgH="452520" progId="">
                  <p:embed/>
                </p:oleObj>
              </mc:Choice>
              <mc:Fallback>
                <p:oleObj name="CorelDRAW" r:id="rId10" imgW="441720" imgH="452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3308350"/>
                        <a:ext cx="398463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267495" y="2114966"/>
            <a:ext cx="16417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EB3D00"/>
                </a:solidFill>
              </a:rPr>
              <a:t>Nucleus</a:t>
            </a:r>
            <a:r>
              <a:rPr lang="hu-HU" sz="1600" dirty="0">
                <a:solidFill>
                  <a:srgbClr val="EB3D00"/>
                </a:solidFill>
              </a:rPr>
              <a:t> </a:t>
            </a:r>
            <a:r>
              <a:rPr lang="hu-HU" sz="1600" dirty="0" err="1">
                <a:solidFill>
                  <a:srgbClr val="EB3D00"/>
                </a:solidFill>
              </a:rPr>
              <a:t>motorius</a:t>
            </a:r>
            <a:endParaRPr lang="hu-HU" sz="1600" dirty="0">
              <a:solidFill>
                <a:srgbClr val="EB3D00"/>
              </a:solidFill>
            </a:endParaRPr>
          </a:p>
          <a:p>
            <a:pPr algn="l" eaLnBrk="1" hangingPunct="1"/>
            <a:r>
              <a:rPr lang="hu-HU" sz="1600" dirty="0" err="1">
                <a:solidFill>
                  <a:srgbClr val="EB3D00"/>
                </a:solidFill>
              </a:rPr>
              <a:t>nervi</a:t>
            </a:r>
            <a:r>
              <a:rPr lang="hu-HU" sz="1600" dirty="0">
                <a:solidFill>
                  <a:srgbClr val="EB3D00"/>
                </a:solidFill>
              </a:rPr>
              <a:t> XII.</a:t>
            </a:r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1397001" y="2530477"/>
            <a:ext cx="3246438" cy="89852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9718" name="Object 22"/>
          <p:cNvGraphicFramePr>
            <a:graphicFrameLocks noChangeAspect="1"/>
          </p:cNvGraphicFramePr>
          <p:nvPr/>
        </p:nvGraphicFramePr>
        <p:xfrm>
          <a:off x="5435600" y="3987800"/>
          <a:ext cx="5048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2" name="CorelDRAW" r:id="rId12" imgW="482400" imgH="360000" progId="">
                  <p:embed/>
                </p:oleObj>
              </mc:Choice>
              <mc:Fallback>
                <p:oleObj name="CorelDRAW" r:id="rId12" imgW="482400" imgH="36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987800"/>
                        <a:ext cx="5048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7235825" y="4314582"/>
            <a:ext cx="17091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EB3D00"/>
                </a:solidFill>
              </a:rPr>
              <a:t>Nucleus</a:t>
            </a:r>
            <a:r>
              <a:rPr lang="hu-HU" sz="1600" dirty="0">
                <a:solidFill>
                  <a:srgbClr val="EB3D00"/>
                </a:solidFill>
              </a:rPr>
              <a:t> </a:t>
            </a:r>
            <a:r>
              <a:rPr lang="hu-HU" sz="1600" dirty="0" err="1">
                <a:solidFill>
                  <a:srgbClr val="EB3D00"/>
                </a:solidFill>
              </a:rPr>
              <a:t>ambiguus</a:t>
            </a:r>
            <a:endParaRPr lang="hu-HU" sz="1600" dirty="0">
              <a:solidFill>
                <a:srgbClr val="EB3D00"/>
              </a:solidFill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H="1" flipV="1">
            <a:off x="5795962" y="4149724"/>
            <a:ext cx="1479549" cy="33019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9721" name="Object 25"/>
          <p:cNvGraphicFramePr>
            <a:graphicFrameLocks noChangeAspect="1"/>
          </p:cNvGraphicFramePr>
          <p:nvPr>
            <p:extLst/>
          </p:nvPr>
        </p:nvGraphicFramePr>
        <p:xfrm>
          <a:off x="5148263" y="4292600"/>
          <a:ext cx="15351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3" name="CorelDRAW" r:id="rId14" imgW="1699200" imgH="1036800" progId="">
                  <p:embed/>
                </p:oleObj>
              </mc:Choice>
              <mc:Fallback>
                <p:oleObj name="CorelDRAW" r:id="rId14" imgW="1699200" imgH="1036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292600"/>
                        <a:ext cx="153511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6794990" y="5411477"/>
            <a:ext cx="13115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>
                <a:solidFill>
                  <a:srgbClr val="8D3C28"/>
                </a:solidFill>
              </a:rPr>
              <a:t>Oliva </a:t>
            </a:r>
            <a:r>
              <a:rPr lang="hu-HU" sz="1600" dirty="0" err="1">
                <a:solidFill>
                  <a:srgbClr val="8D3C28"/>
                </a:solidFill>
              </a:rPr>
              <a:t>inferior</a:t>
            </a:r>
            <a:endParaRPr lang="hu-HU" sz="1600" dirty="0">
              <a:solidFill>
                <a:srgbClr val="8D3C28"/>
              </a:solidFill>
            </a:endParaRPr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 flipH="1" flipV="1">
            <a:off x="6372199" y="5155716"/>
            <a:ext cx="506438" cy="27829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9724" name="Object 28"/>
          <p:cNvGraphicFramePr>
            <a:graphicFrameLocks noChangeAspect="1"/>
          </p:cNvGraphicFramePr>
          <p:nvPr>
            <p:extLst/>
          </p:nvPr>
        </p:nvGraphicFramePr>
        <p:xfrm>
          <a:off x="1785143" y="2852940"/>
          <a:ext cx="549751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4" name="CorelDRAW" r:id="rId16" imgW="6086520" imgH="821160" progId="">
                  <p:embed/>
                </p:oleObj>
              </mc:Choice>
              <mc:Fallback>
                <p:oleObj name="CorelDRAW" r:id="rId16" imgW="6086520" imgH="821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143" y="2852940"/>
                        <a:ext cx="5497512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5" name="Line 29"/>
          <p:cNvSpPr>
            <a:spLocks noChangeShapeType="1"/>
          </p:cNvSpPr>
          <p:nvPr/>
        </p:nvSpPr>
        <p:spPr bwMode="auto">
          <a:xfrm flipH="1" flipV="1">
            <a:off x="6804025" y="3141663"/>
            <a:ext cx="6477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177802" y="3210921"/>
            <a:ext cx="1631951" cy="830263"/>
            <a:chOff x="136" y="2010"/>
            <a:chExt cx="1028" cy="523"/>
          </a:xfrm>
        </p:grpSpPr>
        <p:sp>
          <p:nvSpPr>
            <p:cNvPr id="1064" name="Text Box 33"/>
            <p:cNvSpPr txBox="1">
              <a:spLocks noChangeArrowheads="1"/>
            </p:cNvSpPr>
            <p:nvPr/>
          </p:nvSpPr>
          <p:spPr bwMode="auto">
            <a:xfrm>
              <a:off x="136" y="2010"/>
              <a:ext cx="102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hu-HU" sz="1600" dirty="0" err="1">
                  <a:solidFill>
                    <a:srgbClr val="008A99"/>
                  </a:solidFill>
                </a:rPr>
                <a:t>Tractus</a:t>
              </a:r>
              <a:endParaRPr lang="hu-HU" sz="1600" dirty="0">
                <a:solidFill>
                  <a:srgbClr val="008A99"/>
                </a:solidFill>
              </a:endParaRPr>
            </a:p>
            <a:p>
              <a:pPr algn="l" eaLnBrk="1" hangingPunct="1"/>
              <a:r>
                <a:rPr lang="hu-HU" sz="1600" dirty="0" err="1">
                  <a:solidFill>
                    <a:srgbClr val="008A99"/>
                  </a:solidFill>
                </a:rPr>
                <a:t>spinocerebellaris</a:t>
              </a:r>
              <a:r>
                <a:rPr lang="hu-HU" sz="1600" dirty="0">
                  <a:solidFill>
                    <a:srgbClr val="008A99"/>
                  </a:solidFill>
                </a:rPr>
                <a:t> </a:t>
              </a:r>
            </a:p>
            <a:p>
              <a:pPr algn="l" eaLnBrk="1" hangingPunct="1"/>
              <a:r>
                <a:rPr lang="hu-HU" sz="1600" dirty="0" err="1">
                  <a:solidFill>
                    <a:srgbClr val="008A99"/>
                  </a:solidFill>
                </a:rPr>
                <a:t>posterior</a:t>
              </a:r>
              <a:endParaRPr lang="hu-HU" sz="1600" dirty="0">
                <a:solidFill>
                  <a:srgbClr val="008A99"/>
                </a:solidFill>
              </a:endParaRPr>
            </a:p>
          </p:txBody>
        </p:sp>
        <p:sp>
          <p:nvSpPr>
            <p:cNvPr id="1065" name="Line 34"/>
            <p:cNvSpPr>
              <a:spLocks noChangeShapeType="1"/>
            </p:cNvSpPr>
            <p:nvPr/>
          </p:nvSpPr>
          <p:spPr bwMode="auto">
            <a:xfrm flipV="1">
              <a:off x="785" y="2069"/>
              <a:ext cx="372" cy="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29731" name="Object 35"/>
          <p:cNvGraphicFramePr>
            <a:graphicFrameLocks noChangeAspect="1"/>
          </p:cNvGraphicFramePr>
          <p:nvPr>
            <p:extLst/>
          </p:nvPr>
        </p:nvGraphicFramePr>
        <p:xfrm>
          <a:off x="2041527" y="4025658"/>
          <a:ext cx="50752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5" name="CorelDRAW" r:id="rId18" imgW="5497560" imgH="438840" progId="">
                  <p:embed/>
                </p:oleObj>
              </mc:Choice>
              <mc:Fallback>
                <p:oleObj name="CorelDRAW" r:id="rId18" imgW="5497560" imgH="438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7" y="4025658"/>
                        <a:ext cx="507523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546099" y="4360554"/>
            <a:ext cx="1682752" cy="2349502"/>
            <a:chOff x="293" y="2610"/>
            <a:chExt cx="1060" cy="1480"/>
          </a:xfrm>
        </p:grpSpPr>
        <p:sp>
          <p:nvSpPr>
            <p:cNvPr id="1062" name="Text Box 37"/>
            <p:cNvSpPr txBox="1">
              <a:spLocks noChangeArrowheads="1"/>
            </p:cNvSpPr>
            <p:nvPr/>
          </p:nvSpPr>
          <p:spPr bwMode="auto">
            <a:xfrm>
              <a:off x="293" y="3567"/>
              <a:ext cx="106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hu-HU" sz="1600" dirty="0" err="1">
                  <a:solidFill>
                    <a:srgbClr val="007362"/>
                  </a:solidFill>
                </a:rPr>
                <a:t>Tractus</a:t>
              </a:r>
              <a:endParaRPr lang="hu-HU" sz="1600" dirty="0">
                <a:solidFill>
                  <a:srgbClr val="007362"/>
                </a:solidFill>
              </a:endParaRPr>
            </a:p>
            <a:p>
              <a:pPr algn="l" eaLnBrk="1" hangingPunct="1"/>
              <a:r>
                <a:rPr lang="hu-HU" sz="1600" dirty="0">
                  <a:solidFill>
                    <a:srgbClr val="007362"/>
                  </a:solidFill>
                </a:rPr>
                <a:t> </a:t>
              </a:r>
              <a:r>
                <a:rPr lang="hu-HU" sz="1600" dirty="0" err="1">
                  <a:solidFill>
                    <a:srgbClr val="007362"/>
                  </a:solidFill>
                </a:rPr>
                <a:t>spinocerebellaris</a:t>
              </a:r>
              <a:r>
                <a:rPr lang="hu-HU" sz="1600" dirty="0">
                  <a:solidFill>
                    <a:srgbClr val="007362"/>
                  </a:solidFill>
                </a:rPr>
                <a:t> </a:t>
              </a:r>
            </a:p>
            <a:p>
              <a:pPr algn="l" eaLnBrk="1" hangingPunct="1"/>
              <a:r>
                <a:rPr lang="hu-HU" sz="1600" dirty="0" err="1">
                  <a:solidFill>
                    <a:srgbClr val="007362"/>
                  </a:solidFill>
                </a:rPr>
                <a:t>anterior</a:t>
              </a:r>
              <a:endParaRPr lang="hu-HU" sz="1600" dirty="0">
                <a:solidFill>
                  <a:srgbClr val="007362"/>
                </a:solidFill>
              </a:endParaRPr>
            </a:p>
          </p:txBody>
        </p:sp>
        <p:sp>
          <p:nvSpPr>
            <p:cNvPr id="1063" name="Line 38"/>
            <p:cNvSpPr>
              <a:spLocks noChangeShapeType="1"/>
            </p:cNvSpPr>
            <p:nvPr/>
          </p:nvSpPr>
          <p:spPr bwMode="auto">
            <a:xfrm flipV="1">
              <a:off x="894" y="2610"/>
              <a:ext cx="398" cy="108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29735" name="Object 39"/>
          <p:cNvGraphicFramePr>
            <a:graphicFrameLocks noChangeAspect="1"/>
          </p:cNvGraphicFramePr>
          <p:nvPr/>
        </p:nvGraphicFramePr>
        <p:xfrm>
          <a:off x="6156325" y="3860800"/>
          <a:ext cx="6826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6" name="CorelDRAW" r:id="rId20" imgW="755640" imgH="462600" progId="">
                  <p:embed/>
                </p:oleObj>
              </mc:Choice>
              <mc:Fallback>
                <p:oleObj name="CorelDRAW" r:id="rId20" imgW="755640" imgH="46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860800"/>
                        <a:ext cx="68262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6659563" y="3641726"/>
            <a:ext cx="2027237" cy="581025"/>
            <a:chOff x="4195" y="2294"/>
            <a:chExt cx="1277" cy="366"/>
          </a:xfrm>
        </p:grpSpPr>
        <p:sp>
          <p:nvSpPr>
            <p:cNvPr id="1060" name="Text Box 41"/>
            <p:cNvSpPr txBox="1">
              <a:spLocks noChangeArrowheads="1"/>
            </p:cNvSpPr>
            <p:nvPr/>
          </p:nvSpPr>
          <p:spPr bwMode="auto">
            <a:xfrm>
              <a:off x="4521" y="2294"/>
              <a:ext cx="95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hu-HU" sz="1600" dirty="0" err="1">
                  <a:solidFill>
                    <a:srgbClr val="27AD52"/>
                  </a:solidFill>
                </a:rPr>
                <a:t>Tractus</a:t>
              </a:r>
              <a:endParaRPr lang="hu-HU" sz="1600" dirty="0">
                <a:solidFill>
                  <a:srgbClr val="27AD52"/>
                </a:solidFill>
              </a:endParaRPr>
            </a:p>
            <a:p>
              <a:pPr algn="l" eaLnBrk="1" hangingPunct="1"/>
              <a:r>
                <a:rPr lang="hu-HU" sz="1600" dirty="0" err="1">
                  <a:solidFill>
                    <a:srgbClr val="27AD52"/>
                  </a:solidFill>
                </a:rPr>
                <a:t>spinothalamicus</a:t>
              </a:r>
              <a:endParaRPr lang="hu-HU" sz="1600" dirty="0">
                <a:solidFill>
                  <a:srgbClr val="27AD52"/>
                </a:solidFill>
              </a:endParaRPr>
            </a:p>
          </p:txBody>
        </p:sp>
        <p:sp>
          <p:nvSpPr>
            <p:cNvPr id="1061" name="Line 42"/>
            <p:cNvSpPr>
              <a:spLocks noChangeShapeType="1"/>
            </p:cNvSpPr>
            <p:nvPr/>
          </p:nvSpPr>
          <p:spPr bwMode="auto">
            <a:xfrm flipH="1">
              <a:off x="4195" y="2478"/>
              <a:ext cx="363" cy="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29739" name="Object 43"/>
          <p:cNvGraphicFramePr>
            <a:graphicFrameLocks noChangeAspect="1"/>
          </p:cNvGraphicFramePr>
          <p:nvPr/>
        </p:nvGraphicFramePr>
        <p:xfrm>
          <a:off x="4500563" y="2708275"/>
          <a:ext cx="4667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7" name="CorelDRAW" r:id="rId22" imgW="509016" imgH="518160" progId="">
                  <p:embed/>
                </p:oleObj>
              </mc:Choice>
              <mc:Fallback>
                <p:oleObj name="CorelDRAW" r:id="rId22" imgW="509016" imgH="518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708275"/>
                        <a:ext cx="4667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Line 18"/>
          <p:cNvSpPr>
            <a:spLocks noChangeShapeType="1"/>
          </p:cNvSpPr>
          <p:nvPr/>
        </p:nvSpPr>
        <p:spPr bwMode="auto">
          <a:xfrm>
            <a:off x="1500189" y="1643478"/>
            <a:ext cx="1846582" cy="11554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323528" y="1293397"/>
            <a:ext cx="25667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60B1DC"/>
                </a:solidFill>
              </a:rPr>
              <a:t>Fibrae</a:t>
            </a:r>
            <a:r>
              <a:rPr lang="hu-HU" sz="1600" dirty="0">
                <a:solidFill>
                  <a:srgbClr val="60B1DC"/>
                </a:solidFill>
              </a:rPr>
              <a:t> </a:t>
            </a:r>
            <a:r>
              <a:rPr lang="hu-HU" sz="1600" dirty="0" err="1">
                <a:solidFill>
                  <a:srgbClr val="60B1DC"/>
                </a:solidFill>
              </a:rPr>
              <a:t>arcuatae</a:t>
            </a:r>
            <a:r>
              <a:rPr lang="hu-HU" sz="1600" dirty="0">
                <a:solidFill>
                  <a:srgbClr val="60B1DC"/>
                </a:solidFill>
              </a:rPr>
              <a:t> </a:t>
            </a:r>
            <a:r>
              <a:rPr lang="hu-HU" sz="1600" dirty="0" err="1">
                <a:solidFill>
                  <a:srgbClr val="60B1DC"/>
                </a:solidFill>
              </a:rPr>
              <a:t>internae</a:t>
            </a:r>
            <a:endParaRPr lang="hu-HU" sz="1600" dirty="0">
              <a:solidFill>
                <a:srgbClr val="60B1DC"/>
              </a:solidFill>
            </a:endParaRPr>
          </a:p>
        </p:txBody>
      </p:sp>
      <p:sp>
        <p:nvSpPr>
          <p:cNvPr id="47" name="Line 18"/>
          <p:cNvSpPr>
            <a:spLocks noChangeShapeType="1"/>
          </p:cNvSpPr>
          <p:nvPr/>
        </p:nvSpPr>
        <p:spPr bwMode="auto">
          <a:xfrm flipV="1">
            <a:off x="1573828" y="3813664"/>
            <a:ext cx="2742114" cy="35438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169995" y="4175052"/>
            <a:ext cx="25667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60B1DC"/>
                </a:solidFill>
              </a:rPr>
              <a:t>Lemniscus</a:t>
            </a:r>
            <a:r>
              <a:rPr lang="hu-HU" sz="1600" dirty="0">
                <a:solidFill>
                  <a:srgbClr val="60B1DC"/>
                </a:solidFill>
              </a:rPr>
              <a:t> </a:t>
            </a:r>
            <a:r>
              <a:rPr lang="hu-HU" sz="1600" dirty="0" err="1">
                <a:solidFill>
                  <a:srgbClr val="60B1DC"/>
                </a:solidFill>
              </a:rPr>
              <a:t>medialis</a:t>
            </a:r>
            <a:endParaRPr lang="hu-HU" sz="1600" dirty="0">
              <a:solidFill>
                <a:srgbClr val="60B1DC"/>
              </a:solidFill>
            </a:endParaRPr>
          </a:p>
        </p:txBody>
      </p:sp>
      <p:grpSp>
        <p:nvGrpSpPr>
          <p:cNvPr id="49" name="Group 47"/>
          <p:cNvGrpSpPr>
            <a:grpSpLocks/>
          </p:cNvGrpSpPr>
          <p:nvPr/>
        </p:nvGrpSpPr>
        <p:grpSpPr bwMode="auto">
          <a:xfrm>
            <a:off x="3670644" y="4881735"/>
            <a:ext cx="2422533" cy="1795463"/>
            <a:chOff x="235" y="2740"/>
            <a:chExt cx="1526" cy="1131"/>
          </a:xfrm>
        </p:grpSpPr>
        <p:sp>
          <p:nvSpPr>
            <p:cNvPr id="50" name="Text Box 37"/>
            <p:cNvSpPr txBox="1">
              <a:spLocks noChangeArrowheads="1"/>
            </p:cNvSpPr>
            <p:nvPr/>
          </p:nvSpPr>
          <p:spPr bwMode="auto">
            <a:xfrm>
              <a:off x="235" y="3503"/>
              <a:ext cx="152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hu-HU" sz="1600" dirty="0" err="1">
                  <a:solidFill>
                    <a:srgbClr val="E95C38"/>
                  </a:solidFill>
                </a:rPr>
                <a:t>Tractus</a:t>
              </a:r>
              <a:r>
                <a:rPr lang="hu-HU" sz="1600" dirty="0">
                  <a:solidFill>
                    <a:srgbClr val="E95C38"/>
                  </a:solidFill>
                </a:rPr>
                <a:t> </a:t>
              </a:r>
              <a:r>
                <a:rPr lang="hu-HU" sz="1600" dirty="0" err="1">
                  <a:solidFill>
                    <a:srgbClr val="E95C38"/>
                  </a:solidFill>
                </a:rPr>
                <a:t>corticospinalis</a:t>
              </a:r>
              <a:r>
                <a:rPr lang="hu-HU" sz="1600" dirty="0">
                  <a:solidFill>
                    <a:srgbClr val="E95C38"/>
                  </a:solidFill>
                </a:rPr>
                <a:t>,</a:t>
              </a:r>
            </a:p>
            <a:p>
              <a:pPr algn="ctr" eaLnBrk="1" hangingPunct="1"/>
              <a:r>
                <a:rPr lang="hu-HU" sz="1600" dirty="0">
                  <a:solidFill>
                    <a:srgbClr val="E95C38"/>
                  </a:solidFill>
                </a:rPr>
                <a:t> </a:t>
              </a:r>
              <a:r>
                <a:rPr lang="hu-HU" sz="1600" dirty="0" err="1">
                  <a:solidFill>
                    <a:srgbClr val="E95C38"/>
                  </a:solidFill>
                </a:rPr>
                <a:t>Decussatio</a:t>
              </a:r>
              <a:r>
                <a:rPr lang="hu-HU" sz="1600" dirty="0">
                  <a:solidFill>
                    <a:srgbClr val="E95C38"/>
                  </a:solidFill>
                </a:rPr>
                <a:t> </a:t>
              </a:r>
              <a:r>
                <a:rPr lang="hu-HU" sz="1600" dirty="0" err="1">
                  <a:solidFill>
                    <a:srgbClr val="E95C38"/>
                  </a:solidFill>
                </a:rPr>
                <a:t>pyramidorum</a:t>
              </a:r>
              <a:endParaRPr lang="hu-HU" sz="1600" dirty="0">
                <a:solidFill>
                  <a:srgbClr val="E95C38"/>
                </a:solidFill>
              </a:endParaRPr>
            </a:p>
          </p:txBody>
        </p:sp>
        <p:sp>
          <p:nvSpPr>
            <p:cNvPr id="51" name="Line 38"/>
            <p:cNvSpPr>
              <a:spLocks noChangeShapeType="1"/>
            </p:cNvSpPr>
            <p:nvPr/>
          </p:nvSpPr>
          <p:spPr bwMode="auto">
            <a:xfrm flipH="1" flipV="1">
              <a:off x="769" y="2740"/>
              <a:ext cx="55" cy="7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52" name="Kép 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50" y="3871803"/>
            <a:ext cx="600202" cy="319374"/>
          </a:xfrm>
          <a:prstGeom prst="rect">
            <a:avLst/>
          </a:prstGeom>
        </p:spPr>
      </p:pic>
      <p:sp>
        <p:nvSpPr>
          <p:cNvPr id="53" name="Text Box 54"/>
          <p:cNvSpPr txBox="1">
            <a:spLocks noChangeArrowheads="1"/>
          </p:cNvSpPr>
          <p:nvPr/>
        </p:nvSpPr>
        <p:spPr bwMode="auto">
          <a:xfrm>
            <a:off x="6300192" y="5805264"/>
            <a:ext cx="1370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600" dirty="0" err="1">
                <a:solidFill>
                  <a:srgbClr val="715D9D"/>
                </a:solidFill>
              </a:rPr>
              <a:t>Fasciculus</a:t>
            </a:r>
            <a:r>
              <a:rPr lang="hu-HU" sz="1600" dirty="0">
                <a:solidFill>
                  <a:srgbClr val="715D9D"/>
                </a:solidFill>
              </a:rPr>
              <a:t> </a:t>
            </a:r>
          </a:p>
          <a:p>
            <a:pPr eaLnBrk="1" hangingPunct="1"/>
            <a:r>
              <a:rPr lang="hu-HU" sz="1600" dirty="0" err="1">
                <a:solidFill>
                  <a:srgbClr val="715D9D"/>
                </a:solidFill>
              </a:rPr>
              <a:t>longitudinalis</a:t>
            </a:r>
            <a:r>
              <a:rPr lang="hu-HU" sz="1600" dirty="0">
                <a:solidFill>
                  <a:srgbClr val="715D9D"/>
                </a:solidFill>
              </a:rPr>
              <a:t> </a:t>
            </a:r>
          </a:p>
          <a:p>
            <a:pPr eaLnBrk="1" hangingPunct="1"/>
            <a:r>
              <a:rPr lang="hu-HU" sz="1600" dirty="0" err="1">
                <a:solidFill>
                  <a:srgbClr val="715D9D"/>
                </a:solidFill>
              </a:rPr>
              <a:t>medialis</a:t>
            </a:r>
            <a:endParaRPr lang="hu-HU" sz="1600" dirty="0">
              <a:solidFill>
                <a:srgbClr val="715D9D"/>
              </a:solidFill>
            </a:endParaRPr>
          </a:p>
        </p:txBody>
      </p:sp>
      <p:sp>
        <p:nvSpPr>
          <p:cNvPr id="54" name="Line 51"/>
          <p:cNvSpPr>
            <a:spLocks noChangeShapeType="1"/>
          </p:cNvSpPr>
          <p:nvPr/>
        </p:nvSpPr>
        <p:spPr bwMode="auto">
          <a:xfrm flipH="1" flipV="1">
            <a:off x="4716016" y="4120783"/>
            <a:ext cx="1656184" cy="190050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3248299" y="1916717"/>
          <a:ext cx="2614339" cy="2089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8" name="CorelDRAW" r:id="rId25" imgW="2977920" imgH="2379600" progId="">
                  <p:embed/>
                </p:oleObj>
              </mc:Choice>
              <mc:Fallback>
                <p:oleObj name="CorelDRAW" r:id="rId25" imgW="2977920" imgH="237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299" y="1916717"/>
                        <a:ext cx="2614339" cy="2089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48"/>
          <p:cNvGraphicFramePr>
            <a:graphicFrameLocks noChangeAspect="1"/>
          </p:cNvGraphicFramePr>
          <p:nvPr/>
        </p:nvGraphicFramePr>
        <p:xfrm>
          <a:off x="4244413" y="4157162"/>
          <a:ext cx="428464" cy="23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9" name="CorelDRAW" r:id="rId27" imgW="669960" imgH="373320" progId="">
                  <p:embed/>
                </p:oleObj>
              </mc:Choice>
              <mc:Fallback>
                <p:oleObj name="CorelDRAW" r:id="rId27" imgW="669960" imgH="373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413" y="4157162"/>
                        <a:ext cx="428464" cy="238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" name="Group 49"/>
          <p:cNvGrpSpPr>
            <a:grpSpLocks/>
          </p:cNvGrpSpPr>
          <p:nvPr/>
        </p:nvGrpSpPr>
        <p:grpSpPr bwMode="auto">
          <a:xfrm>
            <a:off x="2424115" y="4346266"/>
            <a:ext cx="1868488" cy="2217737"/>
            <a:chOff x="-649" y="1007"/>
            <a:chExt cx="1177" cy="1397"/>
          </a:xfrm>
        </p:grpSpPr>
        <p:sp>
          <p:nvSpPr>
            <p:cNvPr id="58" name="Text Box 50"/>
            <p:cNvSpPr txBox="1">
              <a:spLocks noChangeArrowheads="1"/>
            </p:cNvSpPr>
            <p:nvPr/>
          </p:nvSpPr>
          <p:spPr bwMode="auto">
            <a:xfrm>
              <a:off x="-649" y="2036"/>
              <a:ext cx="79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EB3D00"/>
                  </a:solidFill>
                </a:rPr>
                <a:t>Tractus</a:t>
              </a:r>
              <a:r>
                <a:rPr lang="hu-HU" sz="1600" dirty="0">
                  <a:solidFill>
                    <a:srgbClr val="EB3D00"/>
                  </a:solidFill>
                </a:rPr>
                <a:t> </a:t>
              </a:r>
            </a:p>
            <a:p>
              <a:pPr eaLnBrk="1" hangingPunct="1"/>
              <a:r>
                <a:rPr lang="hu-HU" sz="1600" dirty="0" err="1">
                  <a:solidFill>
                    <a:srgbClr val="EB3D00"/>
                  </a:solidFill>
                </a:rPr>
                <a:t>tectospinalis</a:t>
              </a:r>
              <a:r>
                <a:rPr lang="hu-HU" sz="1600" dirty="0">
                  <a:solidFill>
                    <a:srgbClr val="EB3D00"/>
                  </a:solidFill>
                </a:rPr>
                <a:t> </a:t>
              </a:r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 flipV="1">
              <a:off x="-247" y="1007"/>
              <a:ext cx="775" cy="10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188913" y="26064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sz="2800" dirty="0" err="1">
                <a:latin typeface="+mj-lt"/>
                <a:ea typeface="+mj-ea"/>
                <a:cs typeface="+mj-cs"/>
              </a:rPr>
              <a:t>Medulla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latin typeface="+mj-lt"/>
                <a:ea typeface="+mj-ea"/>
                <a:cs typeface="+mj-cs"/>
              </a:rPr>
              <a:t>oblongata</a:t>
            </a:r>
            <a:r>
              <a:rPr lang="hu-HU" sz="2800" dirty="0">
                <a:latin typeface="+mj-lt"/>
                <a:ea typeface="+mj-ea"/>
                <a:cs typeface="+mj-cs"/>
              </a:rPr>
              <a:t> (</a:t>
            </a:r>
            <a:r>
              <a:rPr lang="hu-HU" sz="2800" dirty="0" err="1">
                <a:latin typeface="+mj-lt"/>
                <a:ea typeface="+mj-ea"/>
                <a:cs typeface="+mj-cs"/>
              </a:rPr>
              <a:t>Caudaler</a:t>
            </a:r>
            <a:r>
              <a:rPr lang="hu-HU" sz="2800" dirty="0">
                <a:latin typeface="+mj-lt"/>
                <a:ea typeface="+mj-ea"/>
                <a:cs typeface="+mj-cs"/>
              </a:rPr>
              <a:t>, </a:t>
            </a:r>
            <a:r>
              <a:rPr lang="hu-HU" sz="2800" dirty="0" err="1">
                <a:latin typeface="+mj-lt"/>
                <a:ea typeface="+mj-ea"/>
                <a:cs typeface="+mj-cs"/>
              </a:rPr>
              <a:t>geschlossener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latin typeface="+mj-lt"/>
                <a:ea typeface="+mj-ea"/>
                <a:cs typeface="+mj-cs"/>
              </a:rPr>
              <a:t>Abschnitt</a:t>
            </a:r>
            <a:r>
              <a:rPr lang="hu-HU" sz="2800" dirty="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995201" y="6608385"/>
            <a:ext cx="6281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Für die </a:t>
            </a:r>
            <a:r>
              <a:rPr lang="hu-HU" sz="1200" dirty="0" err="1"/>
              <a:t>bessere</a:t>
            </a:r>
            <a:r>
              <a:rPr lang="hu-HU" sz="1200" dirty="0"/>
              <a:t> </a:t>
            </a:r>
            <a:r>
              <a:rPr lang="hu-HU" sz="1200" dirty="0" err="1"/>
              <a:t>Übersicht</a:t>
            </a:r>
            <a:r>
              <a:rPr lang="hu-HU" sz="1200" dirty="0"/>
              <a:t> </a:t>
            </a:r>
            <a:r>
              <a:rPr lang="hu-HU" sz="1200" dirty="0" err="1"/>
              <a:t>wurde</a:t>
            </a:r>
            <a:r>
              <a:rPr lang="hu-HU" sz="1200" dirty="0"/>
              <a:t> </a:t>
            </a:r>
            <a:r>
              <a:rPr lang="hu-HU" sz="1200" dirty="0" err="1"/>
              <a:t>ein</a:t>
            </a:r>
            <a:r>
              <a:rPr lang="hu-HU" sz="1200" dirty="0"/>
              <a:t> </a:t>
            </a:r>
            <a:r>
              <a:rPr lang="hu-HU" sz="1200" dirty="0" err="1"/>
              <a:t>Teil</a:t>
            </a:r>
            <a:r>
              <a:rPr lang="hu-HU" sz="1200" dirty="0"/>
              <a:t> der </a:t>
            </a:r>
            <a:r>
              <a:rPr lang="hu-HU" sz="1200" dirty="0" err="1"/>
              <a:t>Bahnen</a:t>
            </a:r>
            <a:r>
              <a:rPr lang="hu-HU" sz="1200" dirty="0"/>
              <a:t> und der </a:t>
            </a:r>
            <a:r>
              <a:rPr lang="hu-HU" sz="1200" dirty="0" err="1"/>
              <a:t>Kerne</a:t>
            </a:r>
            <a:r>
              <a:rPr lang="hu-HU" sz="1200" dirty="0"/>
              <a:t> </a:t>
            </a:r>
            <a:r>
              <a:rPr lang="hu-HU" sz="1200" dirty="0" err="1"/>
              <a:t>nur</a:t>
            </a:r>
            <a:r>
              <a:rPr lang="hu-HU" sz="1200" dirty="0"/>
              <a:t> </a:t>
            </a:r>
            <a:r>
              <a:rPr lang="hu-HU" sz="1200" dirty="0" err="1"/>
              <a:t>auf</a:t>
            </a:r>
            <a:r>
              <a:rPr lang="hu-HU" sz="1200" dirty="0"/>
              <a:t> </a:t>
            </a:r>
            <a:r>
              <a:rPr lang="hu-HU" sz="1200" dirty="0" err="1"/>
              <a:t>einer</a:t>
            </a:r>
            <a:r>
              <a:rPr lang="hu-HU" sz="1200" dirty="0"/>
              <a:t> </a:t>
            </a:r>
            <a:r>
              <a:rPr lang="hu-HU" sz="1200" dirty="0" err="1"/>
              <a:t>Seite</a:t>
            </a:r>
            <a:r>
              <a:rPr lang="hu-HU" sz="1200" dirty="0"/>
              <a:t> </a:t>
            </a:r>
            <a:r>
              <a:rPr lang="hu-HU" sz="1200" dirty="0" err="1"/>
              <a:t>dargestellt</a:t>
            </a:r>
            <a:r>
              <a:rPr lang="hu-HU" sz="1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224137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  <p:bldP spid="29710" grpId="0" animBg="1"/>
      <p:bldP spid="29711" grpId="0"/>
      <p:bldP spid="29713" grpId="0"/>
      <p:bldP spid="29714" grpId="0" animBg="1"/>
      <p:bldP spid="29716" grpId="0"/>
      <p:bldP spid="29717" grpId="0" animBg="1"/>
      <p:bldP spid="29719" grpId="0"/>
      <p:bldP spid="29720" grpId="0" animBg="1"/>
      <p:bldP spid="29725" grpId="0" animBg="1"/>
      <p:bldP spid="45" grpId="0" animBg="1"/>
      <p:bldP spid="46" grpId="0"/>
      <p:bldP spid="47" grpId="0" animBg="1"/>
      <p:bldP spid="48" grpId="0"/>
      <p:bldP spid="53" grpId="0"/>
      <p:bldP spid="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11896"/>
            <a:ext cx="6834454" cy="4725144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95592"/>
            <a:ext cx="3296440" cy="2122792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4" y="31804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sz="3200" dirty="0" err="1">
                <a:latin typeface="+mj-lt"/>
                <a:ea typeface="+mj-ea"/>
                <a:cs typeface="+mj-cs"/>
              </a:rPr>
              <a:t>Medulla</a:t>
            </a:r>
            <a:r>
              <a:rPr lang="hu-HU" sz="3200" dirty="0">
                <a:latin typeface="+mj-lt"/>
                <a:ea typeface="+mj-ea"/>
                <a:cs typeface="+mj-cs"/>
              </a:rPr>
              <a:t> </a:t>
            </a:r>
            <a:r>
              <a:rPr lang="hu-HU" sz="3200" dirty="0" err="1">
                <a:latin typeface="+mj-lt"/>
                <a:ea typeface="+mj-ea"/>
                <a:cs typeface="+mj-cs"/>
              </a:rPr>
              <a:t>oblongata</a:t>
            </a:r>
            <a:r>
              <a:rPr lang="hu-HU" sz="3200" dirty="0">
                <a:latin typeface="+mj-lt"/>
                <a:ea typeface="+mj-ea"/>
                <a:cs typeface="+mj-cs"/>
              </a:rPr>
              <a:t> (</a:t>
            </a:r>
            <a:r>
              <a:rPr lang="hu-HU" sz="3200" dirty="0" err="1">
                <a:latin typeface="+mj-lt"/>
                <a:ea typeface="+mj-ea"/>
                <a:cs typeface="+mj-cs"/>
              </a:rPr>
              <a:t>Caudaler</a:t>
            </a:r>
            <a:r>
              <a:rPr lang="hu-HU" sz="3200" dirty="0">
                <a:latin typeface="+mj-lt"/>
                <a:ea typeface="+mj-ea"/>
                <a:cs typeface="+mj-cs"/>
              </a:rPr>
              <a:t>, </a:t>
            </a:r>
            <a:r>
              <a:rPr lang="hu-HU" sz="3200" dirty="0" err="1">
                <a:latin typeface="+mj-lt"/>
                <a:ea typeface="+mj-ea"/>
                <a:cs typeface="+mj-cs"/>
              </a:rPr>
              <a:t>geschlossener</a:t>
            </a:r>
            <a:r>
              <a:rPr lang="hu-HU" sz="3200" dirty="0">
                <a:latin typeface="+mj-lt"/>
                <a:ea typeface="+mj-ea"/>
                <a:cs typeface="+mj-cs"/>
              </a:rPr>
              <a:t> </a:t>
            </a:r>
            <a:r>
              <a:rPr lang="hu-HU" sz="3200" dirty="0" err="1">
                <a:latin typeface="+mj-lt"/>
                <a:ea typeface="+mj-ea"/>
                <a:cs typeface="+mj-cs"/>
              </a:rPr>
              <a:t>Abschnitt</a:t>
            </a:r>
            <a:r>
              <a:rPr lang="hu-HU" sz="3200" dirty="0">
                <a:latin typeface="+mj-lt"/>
                <a:ea typeface="+mj-ea"/>
                <a:cs typeface="+mj-cs"/>
              </a:rPr>
              <a:t>) - </a:t>
            </a:r>
            <a:r>
              <a:rPr lang="hu-HU" sz="3200" dirty="0" err="1">
                <a:latin typeface="+mj-lt"/>
                <a:ea typeface="+mj-ea"/>
                <a:cs typeface="+mj-cs"/>
              </a:rPr>
              <a:t>Blutversorgung</a:t>
            </a:r>
            <a:endParaRPr lang="hu-HU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907704" y="5877272"/>
            <a:ext cx="19463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A. </a:t>
            </a:r>
            <a:r>
              <a:rPr lang="hu-HU" dirty="0" err="1">
                <a:solidFill>
                  <a:srgbClr val="FF0000"/>
                </a:solidFill>
              </a:rPr>
              <a:t>spinalis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anterior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790258" y="6165304"/>
            <a:ext cx="14204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A. </a:t>
            </a:r>
            <a:r>
              <a:rPr lang="hu-HU" dirty="0" err="1">
                <a:solidFill>
                  <a:srgbClr val="FF0000"/>
                </a:solidFill>
              </a:rPr>
              <a:t>vertebralis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804248" y="3333718"/>
            <a:ext cx="20889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A. </a:t>
            </a:r>
            <a:r>
              <a:rPr lang="hu-HU" dirty="0" err="1">
                <a:solidFill>
                  <a:srgbClr val="FF0000"/>
                </a:solidFill>
              </a:rPr>
              <a:t>cerebelli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inf</a:t>
            </a:r>
            <a:r>
              <a:rPr lang="hu-HU" dirty="0">
                <a:solidFill>
                  <a:srgbClr val="FF0000"/>
                </a:solidFill>
              </a:rPr>
              <a:t>. post.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918050" y="1927230"/>
            <a:ext cx="20308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A. </a:t>
            </a:r>
            <a:r>
              <a:rPr lang="hu-HU" dirty="0" err="1">
                <a:solidFill>
                  <a:srgbClr val="FF0000"/>
                </a:solidFill>
              </a:rPr>
              <a:t>spinalis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posterior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 flipV="1">
            <a:off x="3774034" y="6061938"/>
            <a:ext cx="437926" cy="73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 flipV="1">
            <a:off x="6108130" y="6027784"/>
            <a:ext cx="219293" cy="2188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>
            <a:off x="6550586" y="3554434"/>
            <a:ext cx="310232" cy="1486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4933456" y="2296562"/>
            <a:ext cx="502640" cy="2683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459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3" descr="nyv nyilt 2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6192838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5729288" y="4364038"/>
          <a:ext cx="14954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3" name="CorelDRAW" r:id="rId4" imgW="1752120" imgH="1214640" progId="">
                  <p:embed/>
                </p:oleObj>
              </mc:Choice>
              <mc:Fallback>
                <p:oleObj name="CorelDRAW" r:id="rId4" imgW="1752120" imgH="1214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4364038"/>
                        <a:ext cx="149542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Rectangle 7"/>
          <p:cNvSpPr>
            <a:spLocks noChangeArrowheads="1"/>
          </p:cNvSpPr>
          <p:nvPr/>
        </p:nvSpPr>
        <p:spPr bwMode="auto">
          <a:xfrm>
            <a:off x="3413125" y="5373688"/>
            <a:ext cx="1014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400" b="1">
                <a:solidFill>
                  <a:srgbClr val="000000"/>
                </a:solidFill>
              </a:rPr>
              <a:t>PYRAMIS</a:t>
            </a:r>
          </a:p>
        </p:txBody>
      </p:sp>
      <p:sp>
        <p:nvSpPr>
          <p:cNvPr id="2068" name="Text Box 8"/>
          <p:cNvSpPr txBox="1">
            <a:spLocks noChangeArrowheads="1"/>
          </p:cNvSpPr>
          <p:nvPr/>
        </p:nvSpPr>
        <p:spPr bwMode="auto">
          <a:xfrm>
            <a:off x="6924677" y="5980113"/>
            <a:ext cx="13115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600" dirty="0">
                <a:solidFill>
                  <a:srgbClr val="8D3C28"/>
                </a:solidFill>
              </a:rPr>
              <a:t>Oliva </a:t>
            </a:r>
            <a:r>
              <a:rPr lang="hu-HU" sz="1600" dirty="0" err="1">
                <a:solidFill>
                  <a:srgbClr val="8D3C28"/>
                </a:solidFill>
              </a:rPr>
              <a:t>inferior</a:t>
            </a:r>
            <a:endParaRPr lang="hu-HU" sz="1600" dirty="0">
              <a:solidFill>
                <a:srgbClr val="8D3C28"/>
              </a:solidFill>
            </a:endParaRPr>
          </a:p>
        </p:txBody>
      </p:sp>
      <p:sp>
        <p:nvSpPr>
          <p:cNvPr id="2069" name="Line 9"/>
          <p:cNvSpPr>
            <a:spLocks noChangeShapeType="1"/>
          </p:cNvSpPr>
          <p:nvPr/>
        </p:nvSpPr>
        <p:spPr bwMode="auto">
          <a:xfrm flipH="1" flipV="1">
            <a:off x="6829425" y="5259944"/>
            <a:ext cx="458788" cy="71381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graphicFrame>
        <p:nvGraphicFramePr>
          <p:cNvPr id="30735" name="Object 1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610350" y="2940050"/>
          <a:ext cx="59372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4" name="CorelDRAW" r:id="rId6" imgW="832320" imgH="890640" progId="">
                  <p:embed/>
                </p:oleObj>
              </mc:Choice>
              <mc:Fallback>
                <p:oleObj name="CorelDRAW" r:id="rId6" imgW="832320" imgH="890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940050"/>
                        <a:ext cx="593725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6" name="Object 16"/>
          <p:cNvGraphicFramePr>
            <a:graphicFrameLocks noChangeAspect="1"/>
          </p:cNvGraphicFramePr>
          <p:nvPr>
            <p:extLst/>
          </p:nvPr>
        </p:nvGraphicFramePr>
        <p:xfrm>
          <a:off x="6630767" y="2755380"/>
          <a:ext cx="75088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5" name="CorelDRAW" r:id="rId8" imgW="890016" imgH="1207008" progId="">
                  <p:embed/>
                </p:oleObj>
              </mc:Choice>
              <mc:Fallback>
                <p:oleObj name="CorelDRAW" r:id="rId8" imgW="890016" imgH="12070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767" y="2755380"/>
                        <a:ext cx="750888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7" name="Object 17"/>
          <p:cNvGraphicFramePr>
            <a:graphicFrameLocks noChangeAspect="1"/>
          </p:cNvGraphicFramePr>
          <p:nvPr>
            <p:extLst/>
          </p:nvPr>
        </p:nvGraphicFramePr>
        <p:xfrm>
          <a:off x="1584325" y="2658358"/>
          <a:ext cx="60515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6" name="CorelDRAW" r:id="rId10" imgW="6940440" imgH="1236960" progId="">
                  <p:embed/>
                </p:oleObj>
              </mc:Choice>
              <mc:Fallback>
                <p:oleObj name="CorelDRAW" r:id="rId10" imgW="6940440" imgH="1236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2658358"/>
                        <a:ext cx="60515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917659" y="2191242"/>
            <a:ext cx="2446338" cy="1323976"/>
            <a:chOff x="4061" y="1797"/>
            <a:chExt cx="1541" cy="834"/>
          </a:xfrm>
        </p:grpSpPr>
        <p:sp>
          <p:nvSpPr>
            <p:cNvPr id="2100" name="Text Box 19"/>
            <p:cNvSpPr txBox="1">
              <a:spLocks noChangeArrowheads="1"/>
            </p:cNvSpPr>
            <p:nvPr/>
          </p:nvSpPr>
          <p:spPr bwMode="auto">
            <a:xfrm>
              <a:off x="4582" y="1797"/>
              <a:ext cx="102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340E70"/>
                  </a:solidFill>
                </a:rPr>
                <a:t>Nucleus</a:t>
              </a:r>
              <a:r>
                <a:rPr lang="hu-HU" sz="1600" dirty="0">
                  <a:solidFill>
                    <a:srgbClr val="340E70"/>
                  </a:solidFill>
                </a:rPr>
                <a:t> </a:t>
              </a:r>
              <a:r>
                <a:rPr lang="hu-HU" sz="1600" dirty="0" err="1">
                  <a:solidFill>
                    <a:srgbClr val="340E70"/>
                  </a:solidFill>
                </a:rPr>
                <a:t>tr.spinalis</a:t>
              </a:r>
              <a:endParaRPr lang="hu-HU" sz="1600" dirty="0">
                <a:solidFill>
                  <a:srgbClr val="340E70"/>
                </a:solidFill>
              </a:endParaRPr>
            </a:p>
            <a:p>
              <a:pPr eaLnBrk="1" hangingPunct="1"/>
              <a:r>
                <a:rPr lang="hu-HU" sz="1600" dirty="0" err="1">
                  <a:solidFill>
                    <a:srgbClr val="340E70"/>
                  </a:solidFill>
                </a:rPr>
                <a:t>nervi</a:t>
              </a:r>
              <a:r>
                <a:rPr lang="hu-HU" sz="1600" dirty="0">
                  <a:solidFill>
                    <a:srgbClr val="340E70"/>
                  </a:solidFill>
                </a:rPr>
                <a:t> V.</a:t>
              </a:r>
            </a:p>
            <a:p>
              <a:pPr eaLnBrk="1" hangingPunct="1"/>
              <a:r>
                <a:rPr lang="hu-HU" sz="1600" dirty="0" err="1">
                  <a:solidFill>
                    <a:srgbClr val="005795"/>
                  </a:solidFill>
                </a:rPr>
                <a:t>Tractus</a:t>
              </a:r>
              <a:r>
                <a:rPr lang="hu-HU" sz="1600" dirty="0">
                  <a:solidFill>
                    <a:srgbClr val="005795"/>
                  </a:solidFill>
                </a:rPr>
                <a:t> </a:t>
              </a:r>
              <a:r>
                <a:rPr lang="hu-HU" sz="1600" dirty="0" err="1">
                  <a:solidFill>
                    <a:srgbClr val="005795"/>
                  </a:solidFill>
                </a:rPr>
                <a:t>spinalis</a:t>
              </a:r>
              <a:endParaRPr lang="hu-HU" sz="1600" dirty="0">
                <a:solidFill>
                  <a:srgbClr val="005795"/>
                </a:solidFill>
              </a:endParaRPr>
            </a:p>
            <a:p>
              <a:pPr eaLnBrk="1" hangingPunct="1"/>
              <a:r>
                <a:rPr lang="hu-HU" sz="1600" dirty="0" err="1">
                  <a:solidFill>
                    <a:srgbClr val="005795"/>
                  </a:solidFill>
                </a:rPr>
                <a:t>nervi</a:t>
              </a:r>
              <a:r>
                <a:rPr lang="hu-HU" sz="1600" dirty="0">
                  <a:solidFill>
                    <a:srgbClr val="005795"/>
                  </a:solidFill>
                </a:rPr>
                <a:t> V.</a:t>
              </a:r>
            </a:p>
          </p:txBody>
        </p:sp>
        <p:sp>
          <p:nvSpPr>
            <p:cNvPr id="2101" name="Line 20"/>
            <p:cNvSpPr>
              <a:spLocks noChangeShapeType="1"/>
            </p:cNvSpPr>
            <p:nvPr/>
          </p:nvSpPr>
          <p:spPr bwMode="auto">
            <a:xfrm flipH="1">
              <a:off x="4061" y="2068"/>
              <a:ext cx="466" cy="2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2" name="Line 21"/>
            <p:cNvSpPr>
              <a:spLocks noChangeShapeType="1"/>
            </p:cNvSpPr>
            <p:nvPr/>
          </p:nvSpPr>
          <p:spPr bwMode="auto">
            <a:xfrm flipH="1">
              <a:off x="4304" y="2403"/>
              <a:ext cx="341" cy="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0742" name="Object 22"/>
          <p:cNvGraphicFramePr>
            <a:graphicFrameLocks noChangeAspect="1"/>
          </p:cNvGraphicFramePr>
          <p:nvPr/>
        </p:nvGraphicFramePr>
        <p:xfrm>
          <a:off x="3492500" y="2505075"/>
          <a:ext cx="2070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7" name="CorelDRAW" r:id="rId12" imgW="2512080" imgH="507600" progId="">
                  <p:embed/>
                </p:oleObj>
              </mc:Choice>
              <mc:Fallback>
                <p:oleObj name="CorelDRAW" r:id="rId12" imgW="2512080" imgH="507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505075"/>
                        <a:ext cx="2070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Line 23"/>
          <p:cNvSpPr>
            <a:spLocks noChangeShapeType="1"/>
          </p:cNvSpPr>
          <p:nvPr/>
        </p:nvSpPr>
        <p:spPr bwMode="auto">
          <a:xfrm>
            <a:off x="3708400" y="26368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30481" y="734835"/>
            <a:ext cx="2351091" cy="1946272"/>
            <a:chOff x="1084" y="480"/>
            <a:chExt cx="1481" cy="1226"/>
          </a:xfrm>
        </p:grpSpPr>
        <p:sp>
          <p:nvSpPr>
            <p:cNvPr id="2098" name="Text Box 25"/>
            <p:cNvSpPr txBox="1">
              <a:spLocks noChangeArrowheads="1"/>
            </p:cNvSpPr>
            <p:nvPr/>
          </p:nvSpPr>
          <p:spPr bwMode="auto">
            <a:xfrm>
              <a:off x="1084" y="480"/>
              <a:ext cx="148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hu-HU" sz="1600" dirty="0" err="1">
                  <a:solidFill>
                    <a:srgbClr val="BF7975"/>
                  </a:solidFill>
                </a:rPr>
                <a:t>Nucleus</a:t>
              </a:r>
              <a:r>
                <a:rPr lang="hu-HU" sz="1600" dirty="0">
                  <a:solidFill>
                    <a:srgbClr val="BF7975"/>
                  </a:solidFill>
                </a:rPr>
                <a:t> </a:t>
              </a:r>
              <a:r>
                <a:rPr lang="hu-HU" sz="1600" dirty="0" err="1">
                  <a:solidFill>
                    <a:srgbClr val="BF7975"/>
                  </a:solidFill>
                </a:rPr>
                <a:t>dorsalis</a:t>
              </a:r>
              <a:r>
                <a:rPr lang="hu-HU" sz="1600" dirty="0">
                  <a:solidFill>
                    <a:srgbClr val="BF7975"/>
                  </a:solidFill>
                </a:rPr>
                <a:t> n. X</a:t>
              </a:r>
            </a:p>
            <a:p>
              <a:pPr algn="ctr" eaLnBrk="1" hangingPunct="1"/>
              <a:r>
                <a:rPr lang="hu-HU" sz="1600" dirty="0">
                  <a:solidFill>
                    <a:srgbClr val="BF7975"/>
                  </a:solidFill>
                </a:rPr>
                <a:t>(</a:t>
              </a:r>
              <a:r>
                <a:rPr lang="hu-HU" sz="1600" dirty="0" err="1">
                  <a:solidFill>
                    <a:srgbClr val="BF7975"/>
                  </a:solidFill>
                </a:rPr>
                <a:t>Nucl</a:t>
              </a:r>
              <a:r>
                <a:rPr lang="hu-HU" sz="1600" dirty="0">
                  <a:solidFill>
                    <a:srgbClr val="BF7975"/>
                  </a:solidFill>
                </a:rPr>
                <a:t>. </a:t>
              </a:r>
              <a:r>
                <a:rPr lang="hu-HU" sz="1600" dirty="0" err="1">
                  <a:solidFill>
                    <a:srgbClr val="BF7975"/>
                  </a:solidFill>
                </a:rPr>
                <a:t>med</a:t>
              </a:r>
              <a:r>
                <a:rPr lang="hu-HU" sz="1600" dirty="0">
                  <a:solidFill>
                    <a:srgbClr val="BF7975"/>
                  </a:solidFill>
                </a:rPr>
                <a:t>. </a:t>
              </a:r>
              <a:r>
                <a:rPr lang="hu-HU" sz="1600" dirty="0" err="1">
                  <a:solidFill>
                    <a:srgbClr val="BF7975"/>
                  </a:solidFill>
                </a:rPr>
                <a:t>alae</a:t>
              </a:r>
              <a:r>
                <a:rPr lang="hu-HU" sz="1600" dirty="0">
                  <a:solidFill>
                    <a:srgbClr val="BF7975"/>
                  </a:solidFill>
                </a:rPr>
                <a:t> </a:t>
              </a:r>
              <a:r>
                <a:rPr lang="hu-HU" sz="1600" dirty="0" err="1">
                  <a:solidFill>
                    <a:srgbClr val="BF7975"/>
                  </a:solidFill>
                </a:rPr>
                <a:t>cinereae</a:t>
              </a:r>
              <a:r>
                <a:rPr lang="hu-HU" sz="1600" dirty="0">
                  <a:solidFill>
                    <a:srgbClr val="BF7975"/>
                  </a:solidFill>
                </a:rPr>
                <a:t>)</a:t>
              </a:r>
            </a:p>
          </p:txBody>
        </p:sp>
        <p:sp>
          <p:nvSpPr>
            <p:cNvPr id="2099" name="Line 26"/>
            <p:cNvSpPr>
              <a:spLocks noChangeShapeType="1"/>
            </p:cNvSpPr>
            <p:nvPr/>
          </p:nvSpPr>
          <p:spPr bwMode="auto">
            <a:xfrm>
              <a:off x="1867" y="855"/>
              <a:ext cx="469" cy="8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0747" name="Object 27"/>
          <p:cNvGraphicFramePr>
            <a:graphicFrameLocks noChangeAspect="1"/>
          </p:cNvGraphicFramePr>
          <p:nvPr/>
        </p:nvGraphicFramePr>
        <p:xfrm>
          <a:off x="3203575" y="2308225"/>
          <a:ext cx="26638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8" name="CorelDRAW" r:id="rId14" imgW="3263040" imgH="565560" progId="">
                  <p:embed/>
                </p:oleObj>
              </mc:Choice>
              <mc:Fallback>
                <p:oleObj name="CorelDRAW" r:id="rId14" imgW="3263040" imgH="565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308225"/>
                        <a:ext cx="26638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1" name="Object 31"/>
          <p:cNvGraphicFramePr>
            <a:graphicFrameLocks noChangeAspect="1"/>
          </p:cNvGraphicFramePr>
          <p:nvPr/>
        </p:nvGraphicFramePr>
        <p:xfrm>
          <a:off x="3348038" y="2090738"/>
          <a:ext cx="2519362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9" name="CorelDRAW" r:id="rId16" imgW="3057120" imgH="376560" progId="">
                  <p:embed/>
                </p:oleObj>
              </mc:Choice>
              <mc:Fallback>
                <p:oleObj name="CorelDRAW" r:id="rId16" imgW="3057120" imgH="376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090738"/>
                        <a:ext cx="2519362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68311" y="1290781"/>
            <a:ext cx="2951158" cy="976313"/>
            <a:chOff x="883" y="897"/>
            <a:chExt cx="1859" cy="615"/>
          </a:xfrm>
        </p:grpSpPr>
        <p:sp>
          <p:nvSpPr>
            <p:cNvPr id="2094" name="Text Box 33"/>
            <p:cNvSpPr txBox="1">
              <a:spLocks noChangeArrowheads="1"/>
            </p:cNvSpPr>
            <p:nvPr/>
          </p:nvSpPr>
          <p:spPr bwMode="auto">
            <a:xfrm>
              <a:off x="883" y="897"/>
              <a:ext cx="87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hu-HU" sz="1600" dirty="0" err="1">
                  <a:solidFill>
                    <a:srgbClr val="EEA11E"/>
                  </a:solidFill>
                </a:rPr>
                <a:t>Area</a:t>
              </a:r>
              <a:r>
                <a:rPr lang="hu-HU" sz="1600" dirty="0">
                  <a:solidFill>
                    <a:srgbClr val="EEA11E"/>
                  </a:solidFill>
                </a:rPr>
                <a:t> </a:t>
              </a:r>
              <a:r>
                <a:rPr lang="hu-HU" sz="1600" dirty="0" err="1">
                  <a:solidFill>
                    <a:srgbClr val="EEA11E"/>
                  </a:solidFill>
                </a:rPr>
                <a:t>postrema</a:t>
              </a:r>
              <a:endParaRPr lang="hu-HU" sz="1600" dirty="0">
                <a:solidFill>
                  <a:srgbClr val="EEA11E"/>
                </a:solidFill>
              </a:endParaRPr>
            </a:p>
          </p:txBody>
        </p:sp>
        <p:sp>
          <p:nvSpPr>
            <p:cNvPr id="2095" name="Line 34"/>
            <p:cNvSpPr>
              <a:spLocks noChangeShapeType="1"/>
            </p:cNvSpPr>
            <p:nvPr/>
          </p:nvSpPr>
          <p:spPr bwMode="auto">
            <a:xfrm>
              <a:off x="1760" y="1040"/>
              <a:ext cx="982" cy="4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0755" name="Object 35"/>
          <p:cNvGraphicFramePr>
            <a:graphicFrameLocks noChangeAspect="1"/>
          </p:cNvGraphicFramePr>
          <p:nvPr>
            <p:extLst/>
          </p:nvPr>
        </p:nvGraphicFramePr>
        <p:xfrm>
          <a:off x="5578773" y="2638390"/>
          <a:ext cx="2508250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0" name="CorelDRAW" r:id="rId18" imgW="2777040" imgH="1302840" progId="">
                  <p:embed/>
                </p:oleObj>
              </mc:Choice>
              <mc:Fallback>
                <p:oleObj name="CorelDRAW" r:id="rId18" imgW="2777040" imgH="1302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773" y="2638390"/>
                        <a:ext cx="2508250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5918061" y="1779730"/>
            <a:ext cx="3287854" cy="1036559"/>
            <a:chOff x="4234" y="1434"/>
            <a:chExt cx="1991" cy="597"/>
          </a:xfrm>
        </p:grpSpPr>
        <p:sp>
          <p:nvSpPr>
            <p:cNvPr id="2092" name="Text Box 37"/>
            <p:cNvSpPr txBox="1">
              <a:spLocks noChangeArrowheads="1"/>
            </p:cNvSpPr>
            <p:nvPr/>
          </p:nvSpPr>
          <p:spPr bwMode="auto">
            <a:xfrm>
              <a:off x="4876" y="1434"/>
              <a:ext cx="13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005795"/>
                  </a:solidFill>
                </a:rPr>
                <a:t>Nucleus</a:t>
              </a:r>
              <a:r>
                <a:rPr lang="hu-HU" sz="1600" dirty="0">
                  <a:solidFill>
                    <a:srgbClr val="005795"/>
                  </a:solidFill>
                </a:rPr>
                <a:t> </a:t>
              </a:r>
              <a:r>
                <a:rPr lang="hu-HU" sz="1600" dirty="0" err="1">
                  <a:solidFill>
                    <a:srgbClr val="005795"/>
                  </a:solidFill>
                </a:rPr>
                <a:t>tractus</a:t>
              </a:r>
              <a:r>
                <a:rPr lang="hu-HU" sz="1600" dirty="0">
                  <a:solidFill>
                    <a:srgbClr val="005795"/>
                  </a:solidFill>
                </a:rPr>
                <a:t> </a:t>
              </a:r>
              <a:r>
                <a:rPr lang="hu-HU" sz="1600" dirty="0" err="1">
                  <a:solidFill>
                    <a:srgbClr val="005795"/>
                  </a:solidFill>
                </a:rPr>
                <a:t>solitarii</a:t>
              </a:r>
              <a:endParaRPr lang="hu-HU" sz="1600" dirty="0">
                <a:solidFill>
                  <a:srgbClr val="005795"/>
                </a:solidFill>
              </a:endParaRPr>
            </a:p>
          </p:txBody>
        </p:sp>
        <p:sp>
          <p:nvSpPr>
            <p:cNvPr id="2093" name="Line 38"/>
            <p:cNvSpPr>
              <a:spLocks noChangeShapeType="1"/>
            </p:cNvSpPr>
            <p:nvPr/>
          </p:nvSpPr>
          <p:spPr bwMode="auto">
            <a:xfrm flipH="1">
              <a:off x="4234" y="1648"/>
              <a:ext cx="1132" cy="3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0759" name="Object 39"/>
          <p:cNvGraphicFramePr>
            <a:graphicFrameLocks noChangeAspect="1"/>
          </p:cNvGraphicFramePr>
          <p:nvPr>
            <p:extLst/>
          </p:nvPr>
        </p:nvGraphicFramePr>
        <p:xfrm>
          <a:off x="2491184" y="3507767"/>
          <a:ext cx="5614987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1" name="CorelDRAW" r:id="rId20" imgW="6662880" imgH="1006560" progId="">
                  <p:embed/>
                </p:oleObj>
              </mc:Choice>
              <mc:Fallback>
                <p:oleObj name="CorelDRAW" r:id="rId20" imgW="6662880" imgH="1006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184" y="3507767"/>
                        <a:ext cx="5614987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0" name="Object 40"/>
          <p:cNvGraphicFramePr>
            <a:graphicFrameLocks noChangeAspect="1"/>
          </p:cNvGraphicFramePr>
          <p:nvPr>
            <p:extLst/>
          </p:nvPr>
        </p:nvGraphicFramePr>
        <p:xfrm>
          <a:off x="1762918" y="4017535"/>
          <a:ext cx="55451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2" name="CorelDRAW" r:id="rId22" imgW="6370920" imgH="513360" progId="">
                  <p:embed/>
                </p:oleObj>
              </mc:Choice>
              <mc:Fallback>
                <p:oleObj name="CorelDRAW" r:id="rId22" imgW="6370920" imgH="513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918" y="4017535"/>
                        <a:ext cx="554513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6542882" y="3907303"/>
            <a:ext cx="2579688" cy="660401"/>
            <a:chOff x="4402" y="1653"/>
            <a:chExt cx="1625" cy="416"/>
          </a:xfrm>
        </p:grpSpPr>
        <p:sp>
          <p:nvSpPr>
            <p:cNvPr id="2090" name="Text Box 42"/>
            <p:cNvSpPr txBox="1">
              <a:spLocks noChangeArrowheads="1"/>
            </p:cNvSpPr>
            <p:nvPr/>
          </p:nvSpPr>
          <p:spPr bwMode="auto">
            <a:xfrm>
              <a:off x="4950" y="1856"/>
              <a:ext cx="107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EB3D00"/>
                  </a:solidFill>
                </a:rPr>
                <a:t>Nucleus</a:t>
              </a:r>
              <a:r>
                <a:rPr lang="hu-HU" sz="1600" dirty="0">
                  <a:solidFill>
                    <a:srgbClr val="EB3D00"/>
                  </a:solidFill>
                </a:rPr>
                <a:t> </a:t>
              </a:r>
              <a:r>
                <a:rPr lang="hu-HU" sz="1600" dirty="0" err="1">
                  <a:solidFill>
                    <a:srgbClr val="EB3D00"/>
                  </a:solidFill>
                </a:rPr>
                <a:t>ambiguus</a:t>
              </a:r>
              <a:endParaRPr lang="hu-HU" sz="1600" dirty="0">
                <a:solidFill>
                  <a:srgbClr val="EB3D00"/>
                </a:solidFill>
              </a:endParaRPr>
            </a:p>
          </p:txBody>
        </p:sp>
        <p:sp>
          <p:nvSpPr>
            <p:cNvPr id="2091" name="Line 43"/>
            <p:cNvSpPr>
              <a:spLocks noChangeShapeType="1"/>
            </p:cNvSpPr>
            <p:nvPr/>
          </p:nvSpPr>
          <p:spPr bwMode="auto">
            <a:xfrm flipH="1" flipV="1">
              <a:off x="4402" y="1653"/>
              <a:ext cx="890" cy="2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0764" name="Object 44"/>
          <p:cNvGraphicFramePr>
            <a:graphicFrameLocks noChangeAspect="1"/>
          </p:cNvGraphicFramePr>
          <p:nvPr>
            <p:extLst/>
          </p:nvPr>
        </p:nvGraphicFramePr>
        <p:xfrm>
          <a:off x="2135485" y="4076568"/>
          <a:ext cx="49101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3" name="CorelDRAW" r:id="rId24" imgW="5916240" imgH="417240" progId="">
                  <p:embed/>
                </p:oleObj>
              </mc:Choice>
              <mc:Fallback>
                <p:oleObj name="CorelDRAW" r:id="rId24" imgW="5916240" imgH="417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485" y="4076568"/>
                        <a:ext cx="49101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5" name="Object 45"/>
          <p:cNvGraphicFramePr>
            <a:graphicFrameLocks noChangeAspect="1"/>
          </p:cNvGraphicFramePr>
          <p:nvPr>
            <p:extLst/>
          </p:nvPr>
        </p:nvGraphicFramePr>
        <p:xfrm>
          <a:off x="2872917" y="2508416"/>
          <a:ext cx="3609975" cy="341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4" name="CorelDRAW" r:id="rId26" imgW="4166280" imgH="3941280" progId="">
                  <p:embed/>
                </p:oleObj>
              </mc:Choice>
              <mc:Fallback>
                <p:oleObj name="CorelDRAW" r:id="rId26" imgW="4166280" imgH="3941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2917" y="2508416"/>
                        <a:ext cx="3609975" cy="341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67791" y="4498738"/>
            <a:ext cx="2001838" cy="1809752"/>
            <a:chOff x="55" y="1987"/>
            <a:chExt cx="1261" cy="1140"/>
          </a:xfrm>
        </p:grpSpPr>
        <p:sp>
          <p:nvSpPr>
            <p:cNvPr id="2088" name="Text Box 47"/>
            <p:cNvSpPr txBox="1">
              <a:spLocks noChangeArrowheads="1"/>
            </p:cNvSpPr>
            <p:nvPr/>
          </p:nvSpPr>
          <p:spPr bwMode="auto">
            <a:xfrm>
              <a:off x="55" y="2761"/>
              <a:ext cx="95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27AD52"/>
                  </a:solidFill>
                </a:rPr>
                <a:t>Tractus</a:t>
              </a:r>
              <a:endParaRPr lang="hu-HU" sz="1600" dirty="0">
                <a:solidFill>
                  <a:srgbClr val="27AD52"/>
                </a:solidFill>
              </a:endParaRPr>
            </a:p>
            <a:p>
              <a:pPr eaLnBrk="1" hangingPunct="1"/>
              <a:r>
                <a:rPr lang="hu-HU" sz="1600" dirty="0" err="1">
                  <a:solidFill>
                    <a:srgbClr val="27AD52"/>
                  </a:solidFill>
                </a:rPr>
                <a:t>spinothalamicus</a:t>
              </a:r>
              <a:endParaRPr lang="hu-HU" sz="1600" dirty="0">
                <a:solidFill>
                  <a:srgbClr val="27AD52"/>
                </a:solidFill>
              </a:endParaRPr>
            </a:p>
          </p:txBody>
        </p:sp>
        <p:sp>
          <p:nvSpPr>
            <p:cNvPr id="2089" name="Line 48"/>
            <p:cNvSpPr>
              <a:spLocks noChangeShapeType="1"/>
            </p:cNvSpPr>
            <p:nvPr/>
          </p:nvSpPr>
          <p:spPr bwMode="auto">
            <a:xfrm flipV="1">
              <a:off x="574" y="1987"/>
              <a:ext cx="742" cy="9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93660" y="2534907"/>
            <a:ext cx="1631951" cy="830263"/>
            <a:chOff x="158" y="1344"/>
            <a:chExt cx="1028" cy="523"/>
          </a:xfrm>
        </p:grpSpPr>
        <p:sp>
          <p:nvSpPr>
            <p:cNvPr id="2086" name="Text Box 50"/>
            <p:cNvSpPr txBox="1">
              <a:spLocks noChangeArrowheads="1"/>
            </p:cNvSpPr>
            <p:nvPr/>
          </p:nvSpPr>
          <p:spPr bwMode="auto">
            <a:xfrm>
              <a:off x="158" y="1344"/>
              <a:ext cx="102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008A99"/>
                  </a:solidFill>
                </a:rPr>
                <a:t>Tractus</a:t>
              </a:r>
              <a:endParaRPr lang="hu-HU" sz="1600" dirty="0">
                <a:solidFill>
                  <a:srgbClr val="008A99"/>
                </a:solidFill>
              </a:endParaRPr>
            </a:p>
            <a:p>
              <a:pPr eaLnBrk="1" hangingPunct="1"/>
              <a:r>
                <a:rPr lang="hu-HU" sz="1600" dirty="0" err="1">
                  <a:solidFill>
                    <a:srgbClr val="008A99"/>
                  </a:solidFill>
                </a:rPr>
                <a:t>spinocerebellaris</a:t>
              </a:r>
              <a:r>
                <a:rPr lang="hu-HU" sz="1600" dirty="0">
                  <a:solidFill>
                    <a:srgbClr val="008A99"/>
                  </a:solidFill>
                </a:rPr>
                <a:t> </a:t>
              </a:r>
            </a:p>
            <a:p>
              <a:pPr eaLnBrk="1" hangingPunct="1"/>
              <a:r>
                <a:rPr lang="hu-HU" sz="1600" dirty="0" err="1">
                  <a:solidFill>
                    <a:srgbClr val="008A99"/>
                  </a:solidFill>
                </a:rPr>
                <a:t>posterior</a:t>
              </a:r>
              <a:endParaRPr lang="hu-HU" sz="1600" dirty="0">
                <a:solidFill>
                  <a:srgbClr val="008A99"/>
                </a:solidFill>
              </a:endParaRPr>
            </a:p>
          </p:txBody>
        </p:sp>
        <p:sp>
          <p:nvSpPr>
            <p:cNvPr id="2087" name="Line 51"/>
            <p:cNvSpPr>
              <a:spLocks noChangeShapeType="1"/>
            </p:cNvSpPr>
            <p:nvPr/>
          </p:nvSpPr>
          <p:spPr bwMode="auto">
            <a:xfrm>
              <a:off x="657" y="1661"/>
              <a:ext cx="467" cy="1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56"/>
          <p:cNvGrpSpPr>
            <a:grpSpLocks/>
          </p:cNvGrpSpPr>
          <p:nvPr/>
        </p:nvGrpSpPr>
        <p:grpSpPr bwMode="auto">
          <a:xfrm>
            <a:off x="-14288" y="2852738"/>
            <a:ext cx="4154488" cy="1476375"/>
            <a:chOff x="-9" y="1797"/>
            <a:chExt cx="2617" cy="930"/>
          </a:xfrm>
        </p:grpSpPr>
        <p:sp>
          <p:nvSpPr>
            <p:cNvPr id="2082" name="Text Box 57"/>
            <p:cNvSpPr txBox="1">
              <a:spLocks noChangeArrowheads="1"/>
            </p:cNvSpPr>
            <p:nvPr/>
          </p:nvSpPr>
          <p:spPr bwMode="auto">
            <a:xfrm>
              <a:off x="-9" y="2359"/>
              <a:ext cx="103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EB3D00"/>
                  </a:solidFill>
                </a:rPr>
                <a:t>Nucleus</a:t>
              </a:r>
              <a:r>
                <a:rPr lang="hu-HU" sz="1600" dirty="0">
                  <a:solidFill>
                    <a:srgbClr val="EB3D00"/>
                  </a:solidFill>
                </a:rPr>
                <a:t> </a:t>
              </a:r>
              <a:r>
                <a:rPr lang="hu-HU" sz="1600" dirty="0" err="1">
                  <a:solidFill>
                    <a:srgbClr val="EB3D00"/>
                  </a:solidFill>
                </a:rPr>
                <a:t>motorius</a:t>
              </a:r>
              <a:endParaRPr lang="hu-HU" sz="1600" dirty="0">
                <a:solidFill>
                  <a:srgbClr val="EB3D00"/>
                </a:solidFill>
              </a:endParaRPr>
            </a:p>
            <a:p>
              <a:pPr eaLnBrk="1" hangingPunct="1"/>
              <a:r>
                <a:rPr lang="hu-HU" sz="1600" dirty="0" err="1">
                  <a:solidFill>
                    <a:srgbClr val="EB3D00"/>
                  </a:solidFill>
                </a:rPr>
                <a:t>nervi</a:t>
              </a:r>
              <a:r>
                <a:rPr lang="hu-HU" sz="1600" dirty="0">
                  <a:solidFill>
                    <a:srgbClr val="EB3D00"/>
                  </a:solidFill>
                </a:rPr>
                <a:t> XII.</a:t>
              </a:r>
            </a:p>
          </p:txBody>
        </p:sp>
        <p:sp>
          <p:nvSpPr>
            <p:cNvPr id="2083" name="Line 58"/>
            <p:cNvSpPr>
              <a:spLocks noChangeShapeType="1"/>
            </p:cNvSpPr>
            <p:nvPr/>
          </p:nvSpPr>
          <p:spPr bwMode="auto">
            <a:xfrm flipV="1">
              <a:off x="1006" y="1797"/>
              <a:ext cx="1602" cy="6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36513" y="11663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sz="2800" dirty="0" err="1">
                <a:latin typeface="+mj-lt"/>
                <a:ea typeface="+mj-ea"/>
                <a:cs typeface="+mj-cs"/>
              </a:rPr>
              <a:t>Medulla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latin typeface="+mj-lt"/>
                <a:ea typeface="+mj-ea"/>
                <a:cs typeface="+mj-cs"/>
              </a:rPr>
              <a:t>oblongata</a:t>
            </a:r>
            <a:r>
              <a:rPr lang="hu-HU" sz="2800" dirty="0">
                <a:latin typeface="+mj-lt"/>
                <a:ea typeface="+mj-ea"/>
                <a:cs typeface="+mj-cs"/>
              </a:rPr>
              <a:t> (</a:t>
            </a:r>
            <a:r>
              <a:rPr lang="hu-HU" sz="2800" dirty="0" err="1"/>
              <a:t>Rostraler</a:t>
            </a:r>
            <a:r>
              <a:rPr lang="hu-HU" sz="2800" dirty="0"/>
              <a:t>, </a:t>
            </a:r>
            <a:r>
              <a:rPr lang="hu-HU" sz="2800" dirty="0" err="1"/>
              <a:t>offener</a:t>
            </a:r>
            <a:r>
              <a:rPr lang="hu-HU" sz="2800" dirty="0"/>
              <a:t> </a:t>
            </a:r>
            <a:r>
              <a:rPr lang="hu-HU" sz="2800" dirty="0" err="1"/>
              <a:t>Abschnitt</a:t>
            </a:r>
            <a:r>
              <a:rPr lang="hu-HU" sz="2800" dirty="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62" name="Text Box 37"/>
          <p:cNvSpPr txBox="1">
            <a:spLocks noChangeArrowheads="1"/>
          </p:cNvSpPr>
          <p:nvPr/>
        </p:nvSpPr>
        <p:spPr bwMode="auto">
          <a:xfrm>
            <a:off x="80165" y="4409282"/>
            <a:ext cx="168275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007362"/>
                </a:solidFill>
              </a:rPr>
              <a:t>Tractus</a:t>
            </a:r>
            <a:endParaRPr lang="hu-HU" sz="1600" dirty="0">
              <a:solidFill>
                <a:srgbClr val="007362"/>
              </a:solidFill>
            </a:endParaRPr>
          </a:p>
          <a:p>
            <a:pPr algn="l" eaLnBrk="1" hangingPunct="1"/>
            <a:r>
              <a:rPr lang="hu-HU" sz="1600" dirty="0">
                <a:solidFill>
                  <a:srgbClr val="007362"/>
                </a:solidFill>
              </a:rPr>
              <a:t> </a:t>
            </a:r>
            <a:r>
              <a:rPr lang="hu-HU" sz="1600" dirty="0" err="1">
                <a:solidFill>
                  <a:srgbClr val="007362"/>
                </a:solidFill>
              </a:rPr>
              <a:t>spinocerebellaris</a:t>
            </a:r>
            <a:r>
              <a:rPr lang="hu-HU" sz="1600" dirty="0">
                <a:solidFill>
                  <a:srgbClr val="007362"/>
                </a:solidFill>
              </a:rPr>
              <a:t> </a:t>
            </a:r>
          </a:p>
          <a:p>
            <a:pPr algn="l" eaLnBrk="1" hangingPunct="1"/>
            <a:r>
              <a:rPr lang="hu-HU" sz="1600" dirty="0" err="1">
                <a:solidFill>
                  <a:srgbClr val="007362"/>
                </a:solidFill>
              </a:rPr>
              <a:t>anterior</a:t>
            </a:r>
            <a:endParaRPr lang="hu-HU" sz="1600" dirty="0">
              <a:solidFill>
                <a:srgbClr val="007362"/>
              </a:solidFill>
            </a:endParaRPr>
          </a:p>
        </p:txBody>
      </p:sp>
      <p:sp>
        <p:nvSpPr>
          <p:cNvPr id="63" name="Line 48"/>
          <p:cNvSpPr>
            <a:spLocks noChangeShapeType="1"/>
          </p:cNvSpPr>
          <p:nvPr/>
        </p:nvSpPr>
        <p:spPr bwMode="auto">
          <a:xfrm flipV="1">
            <a:off x="884237" y="4314760"/>
            <a:ext cx="923131" cy="22462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Ellipszis 64"/>
          <p:cNvSpPr/>
          <p:nvPr/>
        </p:nvSpPr>
        <p:spPr>
          <a:xfrm>
            <a:off x="3413125" y="4991101"/>
            <a:ext cx="1029095" cy="825027"/>
          </a:xfrm>
          <a:prstGeom prst="ellipse">
            <a:avLst/>
          </a:prstGeom>
          <a:solidFill>
            <a:srgbClr val="E95C38"/>
          </a:solidFill>
          <a:ln>
            <a:solidFill>
              <a:srgbClr val="E95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zis 65"/>
          <p:cNvSpPr/>
          <p:nvPr/>
        </p:nvSpPr>
        <p:spPr>
          <a:xfrm>
            <a:off x="4794653" y="4921960"/>
            <a:ext cx="1029095" cy="825027"/>
          </a:xfrm>
          <a:prstGeom prst="ellipse">
            <a:avLst/>
          </a:prstGeom>
          <a:solidFill>
            <a:srgbClr val="E95C38"/>
          </a:solidFill>
          <a:ln>
            <a:solidFill>
              <a:srgbClr val="E95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Text Box 37"/>
          <p:cNvSpPr txBox="1">
            <a:spLocks noChangeArrowheads="1"/>
          </p:cNvSpPr>
          <p:nvPr/>
        </p:nvSpPr>
        <p:spPr bwMode="auto">
          <a:xfrm>
            <a:off x="2236333" y="6240463"/>
            <a:ext cx="2422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sz="1600" dirty="0" err="1">
                <a:solidFill>
                  <a:srgbClr val="E95C38"/>
                </a:solidFill>
              </a:rPr>
              <a:t>Tractus</a:t>
            </a:r>
            <a:r>
              <a:rPr lang="hu-HU" sz="1600" dirty="0">
                <a:solidFill>
                  <a:srgbClr val="E95C38"/>
                </a:solidFill>
              </a:rPr>
              <a:t> </a:t>
            </a:r>
            <a:r>
              <a:rPr lang="hu-HU" sz="1600" dirty="0" err="1">
                <a:solidFill>
                  <a:srgbClr val="E95C38"/>
                </a:solidFill>
              </a:rPr>
              <a:t>corticospinalis</a:t>
            </a:r>
            <a:endParaRPr lang="hu-HU" sz="1600" dirty="0">
              <a:solidFill>
                <a:srgbClr val="E95C38"/>
              </a:solidFill>
            </a:endParaRPr>
          </a:p>
        </p:txBody>
      </p:sp>
      <p:sp>
        <p:nvSpPr>
          <p:cNvPr id="68" name="Line 48"/>
          <p:cNvSpPr>
            <a:spLocks noChangeShapeType="1"/>
          </p:cNvSpPr>
          <p:nvPr/>
        </p:nvSpPr>
        <p:spPr bwMode="auto">
          <a:xfrm flipV="1">
            <a:off x="3492499" y="5727464"/>
            <a:ext cx="309562" cy="56062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Jobb oldali kapcsos zárójel 14"/>
          <p:cNvSpPr/>
          <p:nvPr/>
        </p:nvSpPr>
        <p:spPr>
          <a:xfrm>
            <a:off x="8068865" y="3608059"/>
            <a:ext cx="74613" cy="33337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8126360" y="3581430"/>
            <a:ext cx="9012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600" dirty="0"/>
              <a:t>N. IX, X</a:t>
            </a: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5796136" y="6258798"/>
            <a:ext cx="7713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600" dirty="0">
                <a:solidFill>
                  <a:srgbClr val="8D3C28"/>
                </a:solidFill>
              </a:rPr>
              <a:t>N. XII.</a:t>
            </a:r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flipV="1">
            <a:off x="6150209" y="5802741"/>
            <a:ext cx="142977" cy="5071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73" name="Text Box 17"/>
          <p:cNvSpPr txBox="1">
            <a:spLocks noChangeArrowheads="1"/>
          </p:cNvSpPr>
          <p:nvPr/>
        </p:nvSpPr>
        <p:spPr bwMode="auto">
          <a:xfrm>
            <a:off x="4042568" y="5993799"/>
            <a:ext cx="19763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60B1DC"/>
                </a:solidFill>
              </a:rPr>
              <a:t>Lemniscus</a:t>
            </a:r>
            <a:r>
              <a:rPr lang="hu-HU" sz="1600" dirty="0">
                <a:solidFill>
                  <a:srgbClr val="60B1DC"/>
                </a:solidFill>
              </a:rPr>
              <a:t> </a:t>
            </a:r>
            <a:r>
              <a:rPr lang="hu-HU" sz="1600" dirty="0" err="1">
                <a:solidFill>
                  <a:srgbClr val="60B1DC"/>
                </a:solidFill>
              </a:rPr>
              <a:t>medialis</a:t>
            </a:r>
            <a:endParaRPr lang="hu-HU" sz="1600" dirty="0">
              <a:solidFill>
                <a:srgbClr val="60B1DC"/>
              </a:solidFill>
            </a:endParaRPr>
          </a:p>
        </p:txBody>
      </p:sp>
      <p:sp>
        <p:nvSpPr>
          <p:cNvPr id="74" name="Line 9"/>
          <p:cNvSpPr>
            <a:spLocks noChangeShapeType="1"/>
          </p:cNvSpPr>
          <p:nvPr/>
        </p:nvSpPr>
        <p:spPr bwMode="auto">
          <a:xfrm flipH="1" flipV="1">
            <a:off x="4668044" y="4176712"/>
            <a:ext cx="119979" cy="184457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7"/>
          <a:stretch/>
        </p:blipFill>
        <p:spPr>
          <a:xfrm>
            <a:off x="4115477" y="2672680"/>
            <a:ext cx="914479" cy="854171"/>
          </a:xfrm>
          <a:prstGeom prst="rect">
            <a:avLst/>
          </a:prstGeom>
        </p:spPr>
      </p:pic>
      <p:sp>
        <p:nvSpPr>
          <p:cNvPr id="77" name="Ellipszis 76"/>
          <p:cNvSpPr/>
          <p:nvPr/>
        </p:nvSpPr>
        <p:spPr>
          <a:xfrm>
            <a:off x="2867024" y="2281752"/>
            <a:ext cx="267187" cy="426524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rgbClr val="4A45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Ellipszis 77"/>
          <p:cNvSpPr/>
          <p:nvPr/>
        </p:nvSpPr>
        <p:spPr>
          <a:xfrm>
            <a:off x="6112479" y="2276872"/>
            <a:ext cx="259721" cy="41517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rgbClr val="4A45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0726" name="Object 6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2616200" y="1822450"/>
          <a:ext cx="4059238" cy="243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5" name="CorelDRAW" r:id="rId29" imgW="5037120" imgH="3423600" progId="">
                  <p:embed/>
                </p:oleObj>
              </mc:Choice>
              <mc:Fallback>
                <p:oleObj name="CorelDRAW" r:id="rId29" imgW="5037120" imgH="3423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822450"/>
                        <a:ext cx="4059238" cy="243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 Box 33"/>
          <p:cNvSpPr txBox="1">
            <a:spLocks noChangeArrowheads="1"/>
          </p:cNvSpPr>
          <p:nvPr/>
        </p:nvSpPr>
        <p:spPr bwMode="auto">
          <a:xfrm>
            <a:off x="142030" y="1822018"/>
            <a:ext cx="1859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4A452A"/>
                </a:solidFill>
              </a:rPr>
              <a:t>Nucleus</a:t>
            </a:r>
            <a:r>
              <a:rPr lang="hu-HU" sz="1600" dirty="0">
                <a:solidFill>
                  <a:srgbClr val="4A452A"/>
                </a:solidFill>
              </a:rPr>
              <a:t> </a:t>
            </a:r>
            <a:r>
              <a:rPr lang="hu-HU" sz="1600" dirty="0" err="1">
                <a:solidFill>
                  <a:srgbClr val="4A452A"/>
                </a:solidFill>
              </a:rPr>
              <a:t>vestibularis</a:t>
            </a:r>
            <a:endParaRPr lang="hu-HU" sz="1600" dirty="0">
              <a:solidFill>
                <a:srgbClr val="4A452A"/>
              </a:solidFill>
            </a:endParaRPr>
          </a:p>
          <a:p>
            <a:pPr algn="l" eaLnBrk="1" hangingPunct="1"/>
            <a:r>
              <a:rPr lang="hu-HU" sz="1600" dirty="0">
                <a:solidFill>
                  <a:srgbClr val="4A452A"/>
                </a:solidFill>
              </a:rPr>
              <a:t> </a:t>
            </a:r>
            <a:r>
              <a:rPr lang="hu-HU" sz="1600" dirty="0" err="1">
                <a:solidFill>
                  <a:srgbClr val="4A452A"/>
                </a:solidFill>
              </a:rPr>
              <a:t>inferior</a:t>
            </a:r>
            <a:endParaRPr lang="hu-HU" sz="1600" dirty="0">
              <a:solidFill>
                <a:srgbClr val="4A452A"/>
              </a:solidFill>
            </a:endParaRPr>
          </a:p>
        </p:txBody>
      </p:sp>
      <p:sp>
        <p:nvSpPr>
          <p:cNvPr id="82" name="Line 34"/>
          <p:cNvSpPr>
            <a:spLocks noChangeShapeType="1"/>
          </p:cNvSpPr>
          <p:nvPr/>
        </p:nvSpPr>
        <p:spPr bwMode="auto">
          <a:xfrm>
            <a:off x="1079054" y="2247652"/>
            <a:ext cx="1831974" cy="158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" name="Text Box 33"/>
          <p:cNvSpPr txBox="1">
            <a:spLocks noChangeArrowheads="1"/>
          </p:cNvSpPr>
          <p:nvPr/>
        </p:nvSpPr>
        <p:spPr bwMode="auto">
          <a:xfrm>
            <a:off x="4731841" y="1162719"/>
            <a:ext cx="1369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715D9D"/>
                </a:solidFill>
              </a:rPr>
              <a:t>Fasciculus</a:t>
            </a:r>
            <a:r>
              <a:rPr lang="hu-HU" sz="1600" dirty="0">
                <a:solidFill>
                  <a:srgbClr val="715D9D"/>
                </a:solidFill>
              </a:rPr>
              <a:t> </a:t>
            </a:r>
          </a:p>
          <a:p>
            <a:pPr algn="l" eaLnBrk="1" hangingPunct="1"/>
            <a:r>
              <a:rPr lang="hu-HU" sz="1600" dirty="0" err="1">
                <a:solidFill>
                  <a:srgbClr val="715D9D"/>
                </a:solidFill>
              </a:rPr>
              <a:t>longitudinalis</a:t>
            </a:r>
            <a:r>
              <a:rPr lang="hu-HU" sz="1600" dirty="0">
                <a:solidFill>
                  <a:srgbClr val="715D9D"/>
                </a:solidFill>
              </a:rPr>
              <a:t> </a:t>
            </a:r>
          </a:p>
          <a:p>
            <a:pPr algn="l" eaLnBrk="1" hangingPunct="1"/>
            <a:r>
              <a:rPr lang="hu-HU" sz="1600" dirty="0" err="1">
                <a:solidFill>
                  <a:srgbClr val="715D9D"/>
                </a:solidFill>
              </a:rPr>
              <a:t>medialis</a:t>
            </a:r>
            <a:endParaRPr lang="hu-HU" sz="1600" dirty="0">
              <a:solidFill>
                <a:srgbClr val="715D9D"/>
              </a:solidFill>
            </a:endParaRPr>
          </a:p>
        </p:txBody>
      </p:sp>
      <p:sp>
        <p:nvSpPr>
          <p:cNvPr id="84" name="Line 51"/>
          <p:cNvSpPr>
            <a:spLocks noChangeShapeType="1"/>
          </p:cNvSpPr>
          <p:nvPr/>
        </p:nvSpPr>
        <p:spPr bwMode="auto">
          <a:xfrm flipH="1">
            <a:off x="4472299" y="1911845"/>
            <a:ext cx="356344" cy="83579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102351" y="942577"/>
            <a:ext cx="3057525" cy="1035050"/>
            <a:chOff x="3947" y="503"/>
            <a:chExt cx="1926" cy="652"/>
          </a:xfrm>
        </p:grpSpPr>
        <p:sp>
          <p:nvSpPr>
            <p:cNvPr id="2103" name="Text Box 11"/>
            <p:cNvSpPr txBox="1">
              <a:spLocks noChangeArrowheads="1"/>
            </p:cNvSpPr>
            <p:nvPr/>
          </p:nvSpPr>
          <p:spPr bwMode="auto">
            <a:xfrm>
              <a:off x="4405" y="503"/>
              <a:ext cx="9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005795"/>
                  </a:solidFill>
                </a:rPr>
                <a:t>Nucleus</a:t>
              </a:r>
              <a:r>
                <a:rPr lang="hu-HU" sz="1600" dirty="0">
                  <a:solidFill>
                    <a:srgbClr val="005795"/>
                  </a:solidFill>
                </a:rPr>
                <a:t> gracilis</a:t>
              </a:r>
            </a:p>
          </p:txBody>
        </p:sp>
        <p:sp>
          <p:nvSpPr>
            <p:cNvPr id="2104" name="Text Box 12"/>
            <p:cNvSpPr txBox="1">
              <a:spLocks noChangeArrowheads="1"/>
            </p:cNvSpPr>
            <p:nvPr/>
          </p:nvSpPr>
          <p:spPr bwMode="auto">
            <a:xfrm>
              <a:off x="4847" y="659"/>
              <a:ext cx="10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005795"/>
                  </a:solidFill>
                </a:rPr>
                <a:t>Nucleus</a:t>
              </a:r>
              <a:r>
                <a:rPr lang="hu-HU" sz="1600" dirty="0">
                  <a:solidFill>
                    <a:srgbClr val="005795"/>
                  </a:solidFill>
                </a:rPr>
                <a:t> </a:t>
              </a:r>
              <a:r>
                <a:rPr lang="hu-HU" sz="1600" dirty="0" err="1">
                  <a:solidFill>
                    <a:srgbClr val="005795"/>
                  </a:solidFill>
                </a:rPr>
                <a:t>cuneatus</a:t>
              </a:r>
              <a:endParaRPr lang="hu-HU" sz="1600" dirty="0">
                <a:solidFill>
                  <a:srgbClr val="005795"/>
                </a:solidFill>
              </a:endParaRPr>
            </a:p>
          </p:txBody>
        </p:sp>
        <p:sp>
          <p:nvSpPr>
            <p:cNvPr id="2105" name="Line 13"/>
            <p:cNvSpPr>
              <a:spLocks noChangeShapeType="1"/>
            </p:cNvSpPr>
            <p:nvPr/>
          </p:nvSpPr>
          <p:spPr bwMode="auto">
            <a:xfrm flipH="1">
              <a:off x="3947" y="702"/>
              <a:ext cx="760" cy="4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6" name="Line 14"/>
            <p:cNvSpPr>
              <a:spLocks noChangeShapeType="1"/>
            </p:cNvSpPr>
            <p:nvPr/>
          </p:nvSpPr>
          <p:spPr bwMode="auto">
            <a:xfrm flipH="1">
              <a:off x="4224" y="863"/>
              <a:ext cx="960" cy="2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540673" y="761352"/>
            <a:ext cx="1504950" cy="1609725"/>
            <a:chOff x="2896" y="660"/>
            <a:chExt cx="948" cy="1014"/>
          </a:xfrm>
        </p:grpSpPr>
        <p:sp>
          <p:nvSpPr>
            <p:cNvPr id="2096" name="Text Box 29"/>
            <p:cNvSpPr txBox="1">
              <a:spLocks noChangeArrowheads="1"/>
            </p:cNvSpPr>
            <p:nvPr/>
          </p:nvSpPr>
          <p:spPr bwMode="auto">
            <a:xfrm>
              <a:off x="2896" y="660"/>
              <a:ext cx="94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hu-HU"/>
              </a:defPPr>
              <a:lvl1pPr>
                <a:defRPr sz="1600">
                  <a:solidFill>
                    <a:srgbClr val="00736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 New Roman" panose="02020603050405020304" pitchFamily="18" charset="0"/>
                </a:defRPr>
              </a:lvl9pPr>
            </a:lstStyle>
            <a:p>
              <a:r>
                <a:rPr lang="hu-HU" dirty="0" err="1"/>
                <a:t>Nucl</a:t>
              </a:r>
              <a:r>
                <a:rPr lang="hu-HU" dirty="0"/>
                <a:t>. </a:t>
              </a:r>
              <a:r>
                <a:rPr lang="hu-HU" dirty="0" err="1"/>
                <a:t>lateralis</a:t>
              </a:r>
              <a:r>
                <a:rPr lang="hu-HU" dirty="0"/>
                <a:t> </a:t>
              </a:r>
              <a:r>
                <a:rPr lang="hu-HU" dirty="0" err="1"/>
                <a:t>alae</a:t>
              </a:r>
              <a:r>
                <a:rPr lang="hu-HU" dirty="0"/>
                <a:t> </a:t>
              </a:r>
              <a:r>
                <a:rPr lang="hu-HU" dirty="0" err="1"/>
                <a:t>cinereae</a:t>
              </a:r>
              <a:endParaRPr lang="hu-HU" dirty="0"/>
            </a:p>
          </p:txBody>
        </p:sp>
        <p:sp>
          <p:nvSpPr>
            <p:cNvPr id="2097" name="Line 30"/>
            <p:cNvSpPr>
              <a:spLocks noChangeShapeType="1"/>
            </p:cNvSpPr>
            <p:nvPr/>
          </p:nvSpPr>
          <p:spPr bwMode="auto">
            <a:xfrm flipH="1">
              <a:off x="2950" y="1028"/>
              <a:ext cx="366" cy="6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5" name="Text Box 33"/>
          <p:cNvSpPr txBox="1">
            <a:spLocks noChangeArrowheads="1"/>
          </p:cNvSpPr>
          <p:nvPr/>
        </p:nvSpPr>
        <p:spPr bwMode="auto">
          <a:xfrm>
            <a:off x="3192349" y="1298745"/>
            <a:ext cx="12666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EB3D00"/>
                </a:solidFill>
              </a:rPr>
              <a:t>Tractus</a:t>
            </a:r>
            <a:r>
              <a:rPr lang="hu-HU" sz="1600" dirty="0">
                <a:solidFill>
                  <a:srgbClr val="EB3D00"/>
                </a:solidFill>
              </a:rPr>
              <a:t> </a:t>
            </a:r>
          </a:p>
          <a:p>
            <a:pPr algn="l" eaLnBrk="1" hangingPunct="1"/>
            <a:r>
              <a:rPr lang="hu-HU" sz="1600" dirty="0" err="1">
                <a:solidFill>
                  <a:srgbClr val="EB3D00"/>
                </a:solidFill>
              </a:rPr>
              <a:t>tectospinalis</a:t>
            </a:r>
            <a:r>
              <a:rPr lang="hu-HU" sz="1600" dirty="0">
                <a:solidFill>
                  <a:srgbClr val="EB3D00"/>
                </a:solidFill>
              </a:rPr>
              <a:t> </a:t>
            </a:r>
          </a:p>
        </p:txBody>
      </p:sp>
      <p:sp>
        <p:nvSpPr>
          <p:cNvPr id="86" name="Line 51"/>
          <p:cNvSpPr>
            <a:spLocks noChangeShapeType="1"/>
          </p:cNvSpPr>
          <p:nvPr/>
        </p:nvSpPr>
        <p:spPr bwMode="auto">
          <a:xfrm>
            <a:off x="3745292" y="1842344"/>
            <a:ext cx="637795" cy="137729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323013" y="2498946"/>
            <a:ext cx="530956" cy="162635"/>
          </a:xfrm>
          <a:prstGeom prst="rect">
            <a:avLst/>
          </a:prstGeom>
        </p:spPr>
      </p:pic>
      <p:sp>
        <p:nvSpPr>
          <p:cNvPr id="76" name="Line 51"/>
          <p:cNvSpPr>
            <a:spLocks noChangeShapeType="1"/>
          </p:cNvSpPr>
          <p:nvPr/>
        </p:nvSpPr>
        <p:spPr bwMode="auto">
          <a:xfrm>
            <a:off x="4410345" y="1382879"/>
            <a:ext cx="32840" cy="117975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" name="Text Box 33"/>
          <p:cNvSpPr txBox="1">
            <a:spLocks noChangeArrowheads="1"/>
          </p:cNvSpPr>
          <p:nvPr/>
        </p:nvSpPr>
        <p:spPr bwMode="auto">
          <a:xfrm>
            <a:off x="3983401" y="604745"/>
            <a:ext cx="1369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EB3D00"/>
                </a:solidFill>
              </a:rPr>
              <a:t>Fasciculus</a:t>
            </a:r>
            <a:r>
              <a:rPr lang="hu-HU" sz="1600" dirty="0">
                <a:solidFill>
                  <a:srgbClr val="EB3D00"/>
                </a:solidFill>
              </a:rPr>
              <a:t> </a:t>
            </a:r>
          </a:p>
          <a:p>
            <a:pPr algn="l" eaLnBrk="1" hangingPunct="1"/>
            <a:r>
              <a:rPr lang="hu-HU" sz="1600" dirty="0" err="1">
                <a:solidFill>
                  <a:srgbClr val="EB3D00"/>
                </a:solidFill>
              </a:rPr>
              <a:t>longitudinalis</a:t>
            </a:r>
            <a:r>
              <a:rPr lang="hu-HU" sz="1600" dirty="0">
                <a:solidFill>
                  <a:srgbClr val="EB3D00"/>
                </a:solidFill>
              </a:rPr>
              <a:t> </a:t>
            </a:r>
          </a:p>
          <a:p>
            <a:pPr algn="l" eaLnBrk="1" hangingPunct="1"/>
            <a:r>
              <a:rPr lang="hu-HU" sz="1600" dirty="0" err="1">
                <a:solidFill>
                  <a:srgbClr val="EB3D00"/>
                </a:solidFill>
              </a:rPr>
              <a:t>dorsalis</a:t>
            </a:r>
            <a:endParaRPr lang="hu-HU" sz="1600" dirty="0">
              <a:solidFill>
                <a:srgbClr val="EB3D00"/>
              </a:solidFill>
            </a:endParaRPr>
          </a:p>
        </p:txBody>
      </p:sp>
      <p:sp>
        <p:nvSpPr>
          <p:cNvPr id="81" name="Szövegdoboz 80"/>
          <p:cNvSpPr txBox="1"/>
          <p:nvPr/>
        </p:nvSpPr>
        <p:spPr>
          <a:xfrm>
            <a:off x="2995201" y="6608385"/>
            <a:ext cx="6281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Für die </a:t>
            </a:r>
            <a:r>
              <a:rPr lang="hu-HU" sz="1200" dirty="0" err="1"/>
              <a:t>bessere</a:t>
            </a:r>
            <a:r>
              <a:rPr lang="hu-HU" sz="1200" dirty="0"/>
              <a:t> </a:t>
            </a:r>
            <a:r>
              <a:rPr lang="hu-HU" sz="1200" dirty="0" err="1"/>
              <a:t>Übersicht</a:t>
            </a:r>
            <a:r>
              <a:rPr lang="hu-HU" sz="1200" dirty="0"/>
              <a:t> </a:t>
            </a:r>
            <a:r>
              <a:rPr lang="hu-HU" sz="1200" dirty="0" err="1"/>
              <a:t>wurde</a:t>
            </a:r>
            <a:r>
              <a:rPr lang="hu-HU" sz="1200" dirty="0"/>
              <a:t> </a:t>
            </a:r>
            <a:r>
              <a:rPr lang="hu-HU" sz="1200" dirty="0" err="1"/>
              <a:t>ein</a:t>
            </a:r>
            <a:r>
              <a:rPr lang="hu-HU" sz="1200" dirty="0"/>
              <a:t> </a:t>
            </a:r>
            <a:r>
              <a:rPr lang="hu-HU" sz="1200" dirty="0" err="1"/>
              <a:t>Teil</a:t>
            </a:r>
            <a:r>
              <a:rPr lang="hu-HU" sz="1200" dirty="0"/>
              <a:t> der </a:t>
            </a:r>
            <a:r>
              <a:rPr lang="hu-HU" sz="1200" dirty="0" err="1"/>
              <a:t>Bahnen</a:t>
            </a:r>
            <a:r>
              <a:rPr lang="hu-HU" sz="1200" dirty="0"/>
              <a:t> und der </a:t>
            </a:r>
            <a:r>
              <a:rPr lang="hu-HU" sz="1200" dirty="0" err="1"/>
              <a:t>Kerne</a:t>
            </a:r>
            <a:r>
              <a:rPr lang="hu-HU" sz="1200" dirty="0"/>
              <a:t> </a:t>
            </a:r>
            <a:r>
              <a:rPr lang="hu-HU" sz="1200" dirty="0" err="1"/>
              <a:t>nur</a:t>
            </a:r>
            <a:r>
              <a:rPr lang="hu-HU" sz="1200" dirty="0"/>
              <a:t> </a:t>
            </a:r>
            <a:r>
              <a:rPr lang="hu-HU" sz="1200" dirty="0" err="1"/>
              <a:t>auf</a:t>
            </a:r>
            <a:r>
              <a:rPr lang="hu-HU" sz="1200" dirty="0"/>
              <a:t> </a:t>
            </a:r>
            <a:r>
              <a:rPr lang="hu-HU" sz="1200" dirty="0" err="1"/>
              <a:t>einer</a:t>
            </a:r>
            <a:r>
              <a:rPr lang="hu-HU" sz="1200" dirty="0"/>
              <a:t> </a:t>
            </a:r>
            <a:r>
              <a:rPr lang="hu-HU" sz="1200" dirty="0" err="1"/>
              <a:t>Seite</a:t>
            </a:r>
            <a:r>
              <a:rPr lang="hu-HU" sz="1200" dirty="0"/>
              <a:t> </a:t>
            </a:r>
            <a:r>
              <a:rPr lang="hu-HU" sz="1200" dirty="0" err="1"/>
              <a:t>dargestellt</a:t>
            </a:r>
            <a:r>
              <a:rPr lang="hu-HU" sz="1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0642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 animBg="1"/>
      <p:bldP spid="65" grpId="0" animBg="1"/>
      <p:bldP spid="66" grpId="0" animBg="1"/>
      <p:bldP spid="67" grpId="0"/>
      <p:bldP spid="68" grpId="0" animBg="1"/>
      <p:bldP spid="15" grpId="0" animBg="1"/>
      <p:bldP spid="70" grpId="0"/>
      <p:bldP spid="71" grpId="0"/>
      <p:bldP spid="72" grpId="0" animBg="1"/>
      <p:bldP spid="73" grpId="0"/>
      <p:bldP spid="74" grpId="0" animBg="1"/>
      <p:bldP spid="77" grpId="0" animBg="1"/>
      <p:bldP spid="78" grpId="0" animBg="1"/>
      <p:bldP spid="79" grpId="0"/>
      <p:bldP spid="82" grpId="0" animBg="1"/>
      <p:bldP spid="83" grpId="0"/>
      <p:bldP spid="84" grpId="0" animBg="1"/>
      <p:bldP spid="85" grpId="0"/>
      <p:bldP spid="86" grpId="0" animBg="1"/>
      <p:bldP spid="76" grpId="0" animBg="1"/>
      <p:bldP spid="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6513" y="195263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sz="2800" dirty="0" err="1">
                <a:latin typeface="+mj-lt"/>
                <a:ea typeface="+mj-ea"/>
                <a:cs typeface="+mj-cs"/>
              </a:rPr>
              <a:t>Medulla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latin typeface="+mj-lt"/>
                <a:ea typeface="+mj-ea"/>
                <a:cs typeface="+mj-cs"/>
              </a:rPr>
              <a:t>oblongata</a:t>
            </a:r>
            <a:r>
              <a:rPr lang="hu-HU" sz="2800" dirty="0">
                <a:latin typeface="+mj-lt"/>
                <a:ea typeface="+mj-ea"/>
                <a:cs typeface="+mj-cs"/>
              </a:rPr>
              <a:t> (</a:t>
            </a:r>
            <a:r>
              <a:rPr lang="hu-HU" sz="2800" dirty="0" err="1">
                <a:latin typeface="+mj-lt"/>
                <a:ea typeface="+mj-ea"/>
                <a:cs typeface="+mj-cs"/>
              </a:rPr>
              <a:t>Rostraler</a:t>
            </a:r>
            <a:r>
              <a:rPr lang="hu-HU" sz="2800" dirty="0">
                <a:latin typeface="+mj-lt"/>
                <a:ea typeface="+mj-ea"/>
                <a:cs typeface="+mj-cs"/>
              </a:rPr>
              <a:t>, </a:t>
            </a:r>
            <a:r>
              <a:rPr lang="hu-HU" sz="2800" dirty="0" err="1">
                <a:latin typeface="+mj-lt"/>
                <a:ea typeface="+mj-ea"/>
                <a:cs typeface="+mj-cs"/>
              </a:rPr>
              <a:t>offener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latin typeface="+mj-lt"/>
                <a:ea typeface="+mj-ea"/>
                <a:cs typeface="+mj-cs"/>
              </a:rPr>
              <a:t>Abschnitt</a:t>
            </a:r>
            <a:r>
              <a:rPr lang="hu-HU" sz="2800" dirty="0">
                <a:latin typeface="+mj-lt"/>
                <a:ea typeface="+mj-ea"/>
                <a:cs typeface="+mj-cs"/>
              </a:rPr>
              <a:t>) - </a:t>
            </a:r>
            <a:r>
              <a:rPr lang="hu-HU" sz="2800" dirty="0" err="1">
                <a:latin typeface="+mj-lt"/>
                <a:ea typeface="+mj-ea"/>
                <a:cs typeface="+mj-cs"/>
              </a:rPr>
              <a:t>Blutversorgung</a:t>
            </a:r>
            <a:endParaRPr lang="hu-H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35" y="2564904"/>
            <a:ext cx="6479765" cy="416813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811455" y="6216511"/>
            <a:ext cx="19463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A. </a:t>
            </a:r>
            <a:r>
              <a:rPr lang="hu-HU" dirty="0" err="1">
                <a:solidFill>
                  <a:srgbClr val="FF0000"/>
                </a:solidFill>
              </a:rPr>
              <a:t>spinalis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anterior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858528" y="6023808"/>
            <a:ext cx="14204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A. </a:t>
            </a:r>
            <a:r>
              <a:rPr lang="hu-HU" dirty="0" err="1">
                <a:solidFill>
                  <a:srgbClr val="FF0000"/>
                </a:solidFill>
              </a:rPr>
              <a:t>vertebralis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914073" y="2852936"/>
            <a:ext cx="20889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A. </a:t>
            </a:r>
            <a:r>
              <a:rPr lang="hu-HU" dirty="0" err="1">
                <a:solidFill>
                  <a:srgbClr val="FF0000"/>
                </a:solidFill>
              </a:rPr>
              <a:t>cerebelli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inf</a:t>
            </a:r>
            <a:r>
              <a:rPr lang="hu-HU" dirty="0">
                <a:solidFill>
                  <a:srgbClr val="FF0000"/>
                </a:solidFill>
              </a:rPr>
              <a:t>. post.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413076" y="2112316"/>
            <a:ext cx="20308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A. </a:t>
            </a:r>
            <a:r>
              <a:rPr lang="hu-HU" dirty="0" err="1">
                <a:solidFill>
                  <a:srgbClr val="FF0000"/>
                </a:solidFill>
              </a:rPr>
              <a:t>spinalis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posterior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 flipV="1">
            <a:off x="4608513" y="6177923"/>
            <a:ext cx="517420" cy="1720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 flipV="1">
            <a:off x="6582559" y="6177923"/>
            <a:ext cx="310232" cy="116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>
            <a:off x="7092280" y="3243602"/>
            <a:ext cx="631590" cy="9054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6413076" y="2461359"/>
            <a:ext cx="679204" cy="4144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Kép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0686"/>
            <a:ext cx="3240360" cy="200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86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4" descr="nyv h átme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94" y="1907108"/>
            <a:ext cx="5761037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4140200" y="4076700"/>
          <a:ext cx="10302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2" name="CorelDRAW" r:id="rId4" imgW="1140120" imgH="398160" progId="">
                  <p:embed/>
                </p:oleObj>
              </mc:Choice>
              <mc:Fallback>
                <p:oleObj name="CorelDRAW" r:id="rId4" imgW="1140120" imgH="398160" progId="">
                  <p:embed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076700"/>
                        <a:ext cx="10302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074636"/>
              </p:ext>
            </p:extLst>
          </p:nvPr>
        </p:nvGraphicFramePr>
        <p:xfrm>
          <a:off x="2451323" y="3284538"/>
          <a:ext cx="43529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3" name="CorelDRAW" r:id="rId6" imgW="4819680" imgH="726480" progId="">
                  <p:embed/>
                </p:oleObj>
              </mc:Choice>
              <mc:Fallback>
                <p:oleObj name="CorelDRAW" r:id="rId6" imgW="4819680" imgH="726480" progId="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323" y="3284538"/>
                        <a:ext cx="43529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751002" y="3392751"/>
            <a:ext cx="2286001" cy="584200"/>
            <a:chOff x="4048" y="2432"/>
            <a:chExt cx="1440" cy="368"/>
          </a:xfrm>
        </p:grpSpPr>
        <p:sp>
          <p:nvSpPr>
            <p:cNvPr id="3125" name="Text Box 8"/>
            <p:cNvSpPr txBox="1">
              <a:spLocks noChangeArrowheads="1"/>
            </p:cNvSpPr>
            <p:nvPr/>
          </p:nvSpPr>
          <p:spPr bwMode="auto">
            <a:xfrm>
              <a:off x="4558" y="2432"/>
              <a:ext cx="93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005795"/>
                  </a:solidFill>
                </a:rPr>
                <a:t>Tractus</a:t>
              </a:r>
              <a:r>
                <a:rPr lang="hu-HU" sz="1600" dirty="0">
                  <a:solidFill>
                    <a:srgbClr val="005795"/>
                  </a:solidFill>
                </a:rPr>
                <a:t> </a:t>
              </a:r>
              <a:r>
                <a:rPr lang="hu-HU" sz="1600" dirty="0" err="1">
                  <a:solidFill>
                    <a:srgbClr val="005795"/>
                  </a:solidFill>
                </a:rPr>
                <a:t>spinalis</a:t>
              </a:r>
              <a:endParaRPr lang="hu-HU" sz="1600" dirty="0">
                <a:solidFill>
                  <a:srgbClr val="005795"/>
                </a:solidFill>
              </a:endParaRPr>
            </a:p>
            <a:p>
              <a:pPr eaLnBrk="1" hangingPunct="1"/>
              <a:r>
                <a:rPr lang="hu-HU" sz="1600" dirty="0" err="1">
                  <a:solidFill>
                    <a:srgbClr val="005795"/>
                  </a:solidFill>
                </a:rPr>
                <a:t>nervi</a:t>
              </a:r>
              <a:r>
                <a:rPr lang="hu-HU" sz="1600" dirty="0">
                  <a:solidFill>
                    <a:srgbClr val="005795"/>
                  </a:solidFill>
                </a:rPr>
                <a:t> V.</a:t>
              </a:r>
            </a:p>
          </p:txBody>
        </p:sp>
        <p:sp>
          <p:nvSpPr>
            <p:cNvPr id="3126" name="Line 9"/>
            <p:cNvSpPr>
              <a:spLocks noChangeShapeType="1"/>
            </p:cNvSpPr>
            <p:nvPr/>
          </p:nvSpPr>
          <p:spPr bwMode="auto">
            <a:xfrm flipH="1">
              <a:off x="4048" y="2568"/>
              <a:ext cx="556" cy="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17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090544"/>
              </p:ext>
            </p:extLst>
          </p:nvPr>
        </p:nvGraphicFramePr>
        <p:xfrm>
          <a:off x="3590925" y="2636912"/>
          <a:ext cx="2205038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4" name="CorelDRAW" r:id="rId8" imgW="2442240" imgH="2908080" progId="">
                  <p:embed/>
                </p:oleObj>
              </mc:Choice>
              <mc:Fallback>
                <p:oleObj name="CorelDRAW" r:id="rId8" imgW="2442240" imgH="2908080" progId="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2636912"/>
                        <a:ext cx="2205038" cy="262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678847" y="1343478"/>
            <a:ext cx="17796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C13D1C"/>
                </a:solidFill>
              </a:rPr>
              <a:t>Nucleus</a:t>
            </a:r>
            <a:r>
              <a:rPr lang="hu-HU" sz="1600" dirty="0">
                <a:solidFill>
                  <a:srgbClr val="C13D1C"/>
                </a:solidFill>
              </a:rPr>
              <a:t> (</a:t>
            </a:r>
            <a:r>
              <a:rPr lang="hu-HU" sz="1600" dirty="0" err="1">
                <a:solidFill>
                  <a:srgbClr val="C13D1C"/>
                </a:solidFill>
              </a:rPr>
              <a:t>motorius</a:t>
            </a:r>
            <a:r>
              <a:rPr lang="hu-HU" sz="1600" dirty="0">
                <a:solidFill>
                  <a:srgbClr val="C13D1C"/>
                </a:solidFill>
              </a:rPr>
              <a:t>)</a:t>
            </a:r>
          </a:p>
          <a:p>
            <a:pPr algn="l" eaLnBrk="1" hangingPunct="1"/>
            <a:r>
              <a:rPr lang="hu-HU" sz="1600" dirty="0">
                <a:solidFill>
                  <a:srgbClr val="C13D1C"/>
                </a:solidFill>
              </a:rPr>
              <a:t> </a:t>
            </a:r>
            <a:r>
              <a:rPr lang="hu-HU" sz="1600" dirty="0" err="1">
                <a:solidFill>
                  <a:srgbClr val="C13D1C"/>
                </a:solidFill>
              </a:rPr>
              <a:t>nervi</a:t>
            </a:r>
            <a:r>
              <a:rPr lang="hu-HU" sz="1600" dirty="0">
                <a:solidFill>
                  <a:srgbClr val="C13D1C"/>
                </a:solidFill>
              </a:rPr>
              <a:t> VI.</a:t>
            </a:r>
          </a:p>
        </p:txBody>
      </p:sp>
      <p:graphicFrame>
        <p:nvGraphicFramePr>
          <p:cNvPr id="317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764633"/>
              </p:ext>
            </p:extLst>
          </p:nvPr>
        </p:nvGraphicFramePr>
        <p:xfrm>
          <a:off x="2555776" y="2708920"/>
          <a:ext cx="4224337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5" name="CorelDRAW" r:id="rId10" imgW="4678200" imgH="2037240" progId="">
                  <p:embed/>
                </p:oleObj>
              </mc:Choice>
              <mc:Fallback>
                <p:oleObj name="CorelDRAW" r:id="rId10" imgW="4678200" imgH="2037240" progId="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708920"/>
                        <a:ext cx="4224337" cy="183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69593" y="5071160"/>
            <a:ext cx="16417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EB3D00"/>
                </a:solidFill>
              </a:rPr>
              <a:t>Nucleus</a:t>
            </a:r>
            <a:r>
              <a:rPr lang="hu-HU" sz="1600" dirty="0">
                <a:solidFill>
                  <a:srgbClr val="EB3D00"/>
                </a:solidFill>
              </a:rPr>
              <a:t> </a:t>
            </a:r>
            <a:r>
              <a:rPr lang="hu-HU" sz="1600" dirty="0" err="1">
                <a:solidFill>
                  <a:srgbClr val="EB3D00"/>
                </a:solidFill>
              </a:rPr>
              <a:t>motorius</a:t>
            </a:r>
            <a:endParaRPr lang="hu-HU" sz="1600" dirty="0">
              <a:solidFill>
                <a:srgbClr val="EB3D00"/>
              </a:solidFill>
            </a:endParaRPr>
          </a:p>
          <a:p>
            <a:pPr algn="l" eaLnBrk="1" hangingPunct="1"/>
            <a:r>
              <a:rPr lang="hu-HU" sz="1600" dirty="0">
                <a:solidFill>
                  <a:srgbClr val="EB3D00"/>
                </a:solidFill>
              </a:rPr>
              <a:t> </a:t>
            </a:r>
            <a:r>
              <a:rPr lang="hu-HU" sz="1600" dirty="0" err="1">
                <a:solidFill>
                  <a:srgbClr val="EB3D00"/>
                </a:solidFill>
              </a:rPr>
              <a:t>nervi</a:t>
            </a:r>
            <a:r>
              <a:rPr lang="hu-HU" sz="1600" dirty="0">
                <a:solidFill>
                  <a:srgbClr val="EB3D00"/>
                </a:solidFill>
              </a:rPr>
              <a:t> VII.</a:t>
            </a:r>
          </a:p>
        </p:txBody>
      </p:sp>
      <p:graphicFrame>
        <p:nvGraphicFramePr>
          <p:cNvPr id="31758" name="Object 14"/>
          <p:cNvGraphicFramePr>
            <a:graphicFrameLocks noChangeAspect="1"/>
          </p:cNvGraphicFramePr>
          <p:nvPr/>
        </p:nvGraphicFramePr>
        <p:xfrm>
          <a:off x="3463925" y="3395663"/>
          <a:ext cx="2403475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6" name="CorelDRAW" r:id="rId12" imgW="2661480" imgH="354960" progId="">
                  <p:embed/>
                </p:oleObj>
              </mc:Choice>
              <mc:Fallback>
                <p:oleObj name="CorelDRAW" r:id="rId12" imgW="2661480" imgH="35496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3395663"/>
                        <a:ext cx="2403475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7194284" y="1541188"/>
            <a:ext cx="11352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E38F8B"/>
                </a:solidFill>
              </a:rPr>
              <a:t>Nucleus</a:t>
            </a:r>
            <a:r>
              <a:rPr lang="hu-HU" sz="1600" dirty="0">
                <a:solidFill>
                  <a:srgbClr val="E38F8B"/>
                </a:solidFill>
              </a:rPr>
              <a:t> </a:t>
            </a:r>
          </a:p>
          <a:p>
            <a:pPr algn="l" eaLnBrk="1" hangingPunct="1"/>
            <a:r>
              <a:rPr lang="hu-HU" sz="1600" dirty="0" err="1">
                <a:solidFill>
                  <a:srgbClr val="E38F8B"/>
                </a:solidFill>
              </a:rPr>
              <a:t>salivatorius</a:t>
            </a:r>
            <a:endParaRPr lang="hu-HU" sz="1600" dirty="0">
              <a:solidFill>
                <a:srgbClr val="E38F8B"/>
              </a:solidFill>
            </a:endParaRPr>
          </a:p>
          <a:p>
            <a:pPr algn="l" eaLnBrk="1" hangingPunct="1"/>
            <a:r>
              <a:rPr lang="hu-HU" sz="1600" dirty="0" err="1">
                <a:solidFill>
                  <a:srgbClr val="E38F8B"/>
                </a:solidFill>
              </a:rPr>
              <a:t>inferior</a:t>
            </a:r>
            <a:endParaRPr lang="hu-HU" sz="1600" dirty="0">
              <a:solidFill>
                <a:srgbClr val="E38F8B"/>
              </a:solidFill>
            </a:endParaRPr>
          </a:p>
        </p:txBody>
      </p:sp>
      <p:graphicFrame>
        <p:nvGraphicFramePr>
          <p:cNvPr id="317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620297"/>
              </p:ext>
            </p:extLst>
          </p:nvPr>
        </p:nvGraphicFramePr>
        <p:xfrm>
          <a:off x="2699792" y="2348880"/>
          <a:ext cx="39592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7" name="CorelDRAW" r:id="rId14" imgW="4392000" imgH="1091160" progId="">
                  <p:embed/>
                </p:oleObj>
              </mc:Choice>
              <mc:Fallback>
                <p:oleObj name="CorelDRAW" r:id="rId14" imgW="4392000" imgH="1091160" progId="">
                  <p:embed/>
                  <p:pic>
                    <p:nvPicPr>
                      <p:cNvPr id="0" name="Picture 2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348880"/>
                        <a:ext cx="39592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194052" y="4292601"/>
            <a:ext cx="1162051" cy="2016126"/>
            <a:chOff x="2012" y="2704"/>
            <a:chExt cx="732" cy="1270"/>
          </a:xfrm>
        </p:grpSpPr>
        <p:sp>
          <p:nvSpPr>
            <p:cNvPr id="3123" name="Text Box 18"/>
            <p:cNvSpPr txBox="1">
              <a:spLocks noChangeArrowheads="1"/>
            </p:cNvSpPr>
            <p:nvPr/>
          </p:nvSpPr>
          <p:spPr bwMode="auto">
            <a:xfrm>
              <a:off x="2012" y="3606"/>
              <a:ext cx="67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60B1DC"/>
                  </a:solidFill>
                </a:rPr>
                <a:t>Lemniscus</a:t>
              </a:r>
              <a:endParaRPr lang="hu-HU" sz="1600" dirty="0">
                <a:solidFill>
                  <a:srgbClr val="60B1DC"/>
                </a:solidFill>
              </a:endParaRPr>
            </a:p>
            <a:p>
              <a:pPr eaLnBrk="1" hangingPunct="1"/>
              <a:r>
                <a:rPr lang="hu-HU" sz="1600" dirty="0">
                  <a:solidFill>
                    <a:srgbClr val="60B1DC"/>
                  </a:solidFill>
                </a:rPr>
                <a:t> </a:t>
              </a:r>
              <a:r>
                <a:rPr lang="hu-HU" sz="1600" dirty="0" err="1">
                  <a:solidFill>
                    <a:srgbClr val="60B1DC"/>
                  </a:solidFill>
                </a:rPr>
                <a:t>medialis</a:t>
              </a:r>
              <a:endParaRPr lang="hu-HU" sz="1600" dirty="0">
                <a:solidFill>
                  <a:srgbClr val="60B1DC"/>
                </a:solidFill>
              </a:endParaRPr>
            </a:p>
          </p:txBody>
        </p:sp>
        <p:sp>
          <p:nvSpPr>
            <p:cNvPr id="3124" name="Line 19"/>
            <p:cNvSpPr>
              <a:spLocks noChangeShapeType="1"/>
            </p:cNvSpPr>
            <p:nvPr/>
          </p:nvSpPr>
          <p:spPr bwMode="auto">
            <a:xfrm flipV="1">
              <a:off x="2369" y="2704"/>
              <a:ext cx="375" cy="8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1764" name="Line 20"/>
          <p:cNvSpPr>
            <a:spLocks noChangeShapeType="1"/>
          </p:cNvSpPr>
          <p:nvPr/>
        </p:nvSpPr>
        <p:spPr bwMode="auto">
          <a:xfrm flipH="1">
            <a:off x="5724524" y="2330451"/>
            <a:ext cx="1480229" cy="11699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31768" name="Object 24"/>
          <p:cNvGraphicFramePr>
            <a:graphicFrameLocks noChangeAspect="1"/>
          </p:cNvGraphicFramePr>
          <p:nvPr/>
        </p:nvGraphicFramePr>
        <p:xfrm>
          <a:off x="3924300" y="4581525"/>
          <a:ext cx="146843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8" name="CorelDRAW" r:id="rId16" imgW="1625760" imgH="482760" progId="">
                  <p:embed/>
                </p:oleObj>
              </mc:Choice>
              <mc:Fallback>
                <p:oleObj name="CorelDRAW" r:id="rId16" imgW="1625760" imgH="482760" progId="">
                  <p:embed/>
                  <p:pic>
                    <p:nvPicPr>
                      <p:cNvPr id="0" name="Picture 2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581525"/>
                        <a:ext cx="1468438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960939" y="4868868"/>
            <a:ext cx="1387476" cy="1246189"/>
            <a:chOff x="3125" y="3067"/>
            <a:chExt cx="874" cy="785"/>
          </a:xfrm>
        </p:grpSpPr>
        <p:sp>
          <p:nvSpPr>
            <p:cNvPr id="3121" name="Text Box 26"/>
            <p:cNvSpPr txBox="1">
              <a:spLocks noChangeArrowheads="1"/>
            </p:cNvSpPr>
            <p:nvPr/>
          </p:nvSpPr>
          <p:spPr bwMode="auto">
            <a:xfrm>
              <a:off x="3125" y="3484"/>
              <a:ext cx="87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hu-HU" sz="1600" dirty="0" err="1">
                  <a:solidFill>
                    <a:srgbClr val="E95C38"/>
                  </a:solidFill>
                </a:rPr>
                <a:t>Tractus</a:t>
              </a:r>
              <a:r>
                <a:rPr lang="hu-HU" sz="1600" dirty="0">
                  <a:solidFill>
                    <a:srgbClr val="E95C38"/>
                  </a:solidFill>
                </a:rPr>
                <a:t> </a:t>
              </a:r>
            </a:p>
            <a:p>
              <a:pPr algn="ctr" eaLnBrk="1" hangingPunct="1"/>
              <a:r>
                <a:rPr lang="hu-HU" sz="1600" dirty="0" err="1">
                  <a:solidFill>
                    <a:srgbClr val="E95C38"/>
                  </a:solidFill>
                </a:rPr>
                <a:t>corticospinalis</a:t>
              </a:r>
              <a:endParaRPr lang="hu-HU" sz="1600" dirty="0">
                <a:solidFill>
                  <a:srgbClr val="E95C38"/>
                </a:solidFill>
              </a:endParaRPr>
            </a:p>
          </p:txBody>
        </p:sp>
        <p:sp>
          <p:nvSpPr>
            <p:cNvPr id="3122" name="Line 27"/>
            <p:cNvSpPr>
              <a:spLocks noChangeShapeType="1"/>
            </p:cNvSpPr>
            <p:nvPr/>
          </p:nvSpPr>
          <p:spPr bwMode="auto">
            <a:xfrm flipH="1" flipV="1">
              <a:off x="3243" y="3067"/>
              <a:ext cx="271" cy="45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177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412786"/>
              </p:ext>
            </p:extLst>
          </p:nvPr>
        </p:nvGraphicFramePr>
        <p:xfrm>
          <a:off x="2894013" y="4096816"/>
          <a:ext cx="354965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9" name="CorelDRAW" r:id="rId18" imgW="3930120" imgH="297360" progId="">
                  <p:embed/>
                </p:oleObj>
              </mc:Choice>
              <mc:Fallback>
                <p:oleObj name="CorelDRAW" r:id="rId18" imgW="3930120" imgH="297360" progId="">
                  <p:embed/>
                  <p:pic>
                    <p:nvPicPr>
                      <p:cNvPr id="0" name="Picture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4096816"/>
                        <a:ext cx="354965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03230" y="4251073"/>
            <a:ext cx="2786033" cy="622300"/>
            <a:chOff x="673" y="2524"/>
            <a:chExt cx="2103" cy="392"/>
          </a:xfrm>
        </p:grpSpPr>
        <p:sp>
          <p:nvSpPr>
            <p:cNvPr id="3119" name="Text Box 30"/>
            <p:cNvSpPr txBox="1">
              <a:spLocks noChangeArrowheads="1"/>
            </p:cNvSpPr>
            <p:nvPr/>
          </p:nvSpPr>
          <p:spPr bwMode="auto">
            <a:xfrm>
              <a:off x="673" y="2548"/>
              <a:ext cx="127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27AD52"/>
                  </a:solidFill>
                </a:rPr>
                <a:t>Tractus</a:t>
              </a:r>
              <a:endParaRPr lang="hu-HU" sz="1600" dirty="0">
                <a:solidFill>
                  <a:srgbClr val="27AD52"/>
                </a:solidFill>
              </a:endParaRPr>
            </a:p>
            <a:p>
              <a:pPr eaLnBrk="1" hangingPunct="1"/>
              <a:r>
                <a:rPr lang="hu-HU" sz="1600" dirty="0" err="1">
                  <a:solidFill>
                    <a:srgbClr val="27AD52"/>
                  </a:solidFill>
                </a:rPr>
                <a:t>spinothalamicus</a:t>
              </a:r>
              <a:endParaRPr lang="hu-HU" sz="1600" dirty="0">
                <a:solidFill>
                  <a:srgbClr val="27AD52"/>
                </a:solidFill>
              </a:endParaRPr>
            </a:p>
          </p:txBody>
        </p:sp>
        <p:sp>
          <p:nvSpPr>
            <p:cNvPr id="3120" name="Line 31"/>
            <p:cNvSpPr>
              <a:spLocks noChangeShapeType="1"/>
            </p:cNvSpPr>
            <p:nvPr/>
          </p:nvSpPr>
          <p:spPr bwMode="auto">
            <a:xfrm flipV="1">
              <a:off x="1525" y="2524"/>
              <a:ext cx="1251" cy="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177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92062"/>
              </p:ext>
            </p:extLst>
          </p:nvPr>
        </p:nvGraphicFramePr>
        <p:xfrm>
          <a:off x="2557463" y="4008933"/>
          <a:ext cx="4246562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0" name="CorelDRAW" r:id="rId20" imgW="4701600" imgH="314640" progId="">
                  <p:embed/>
                </p:oleObj>
              </mc:Choice>
              <mc:Fallback>
                <p:oleObj name="CorelDRAW" r:id="rId20" imgW="4701600" imgH="314640" progId="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463" y="4008933"/>
                        <a:ext cx="4246562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39726" y="3379789"/>
            <a:ext cx="2219326" cy="830263"/>
            <a:chOff x="214" y="2129"/>
            <a:chExt cx="1398" cy="523"/>
          </a:xfrm>
        </p:grpSpPr>
        <p:sp>
          <p:nvSpPr>
            <p:cNvPr id="3117" name="Text Box 34"/>
            <p:cNvSpPr txBox="1">
              <a:spLocks noChangeArrowheads="1"/>
            </p:cNvSpPr>
            <p:nvPr/>
          </p:nvSpPr>
          <p:spPr bwMode="auto">
            <a:xfrm>
              <a:off x="214" y="2129"/>
              <a:ext cx="106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007362"/>
                  </a:solidFill>
                </a:rPr>
                <a:t>Tractus</a:t>
              </a:r>
              <a:endParaRPr lang="hu-HU" sz="1600" dirty="0">
                <a:solidFill>
                  <a:srgbClr val="007362"/>
                </a:solidFill>
              </a:endParaRPr>
            </a:p>
            <a:p>
              <a:pPr eaLnBrk="1" hangingPunct="1"/>
              <a:r>
                <a:rPr lang="hu-HU" sz="1600" dirty="0">
                  <a:solidFill>
                    <a:srgbClr val="007362"/>
                  </a:solidFill>
                </a:rPr>
                <a:t> </a:t>
              </a:r>
              <a:r>
                <a:rPr lang="hu-HU" sz="1600" dirty="0" err="1">
                  <a:solidFill>
                    <a:srgbClr val="007362"/>
                  </a:solidFill>
                </a:rPr>
                <a:t>spinocerebellaris</a:t>
              </a:r>
              <a:r>
                <a:rPr lang="hu-HU" sz="1600" dirty="0">
                  <a:solidFill>
                    <a:srgbClr val="007362"/>
                  </a:solidFill>
                </a:rPr>
                <a:t> </a:t>
              </a:r>
            </a:p>
            <a:p>
              <a:pPr eaLnBrk="1" hangingPunct="1"/>
              <a:r>
                <a:rPr lang="hu-HU" sz="1600" dirty="0" err="1">
                  <a:solidFill>
                    <a:srgbClr val="007362"/>
                  </a:solidFill>
                </a:rPr>
                <a:t>anterior</a:t>
              </a:r>
              <a:endParaRPr lang="hu-HU" sz="1600" dirty="0">
                <a:solidFill>
                  <a:srgbClr val="007362"/>
                </a:solidFill>
              </a:endParaRPr>
            </a:p>
          </p:txBody>
        </p:sp>
        <p:sp>
          <p:nvSpPr>
            <p:cNvPr id="3118" name="Line 35"/>
            <p:cNvSpPr>
              <a:spLocks noChangeShapeType="1"/>
            </p:cNvSpPr>
            <p:nvPr/>
          </p:nvSpPr>
          <p:spPr bwMode="auto">
            <a:xfrm>
              <a:off x="1174" y="2480"/>
              <a:ext cx="438" cy="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1780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35541"/>
              </p:ext>
            </p:extLst>
          </p:nvPr>
        </p:nvGraphicFramePr>
        <p:xfrm>
          <a:off x="3492500" y="4005064"/>
          <a:ext cx="242728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1" name="CorelDRAW" r:id="rId22" imgW="2688120" imgH="477000" progId="">
                  <p:embed/>
                </p:oleObj>
              </mc:Choice>
              <mc:Fallback>
                <p:oleObj name="CorelDRAW" r:id="rId22" imgW="2688120" imgH="477000" progId="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005064"/>
                        <a:ext cx="242728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793588" y="4356636"/>
            <a:ext cx="1474789" cy="1041400"/>
            <a:chOff x="2032" y="1825"/>
            <a:chExt cx="929" cy="656"/>
          </a:xfrm>
        </p:grpSpPr>
        <p:sp>
          <p:nvSpPr>
            <p:cNvPr id="3115" name="Text Box 38"/>
            <p:cNvSpPr txBox="1">
              <a:spLocks noChangeArrowheads="1"/>
            </p:cNvSpPr>
            <p:nvPr/>
          </p:nvSpPr>
          <p:spPr bwMode="auto">
            <a:xfrm>
              <a:off x="2099" y="2268"/>
              <a:ext cx="8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hu-HU" sz="1600" dirty="0">
                  <a:solidFill>
                    <a:srgbClr val="A33721"/>
                  </a:solidFill>
                </a:rPr>
                <a:t>Oliva </a:t>
              </a:r>
              <a:r>
                <a:rPr lang="hu-HU" sz="1600" dirty="0" err="1">
                  <a:solidFill>
                    <a:srgbClr val="A33721"/>
                  </a:solidFill>
                </a:rPr>
                <a:t>superior</a:t>
              </a:r>
              <a:endParaRPr lang="hu-HU" sz="1600" dirty="0">
                <a:solidFill>
                  <a:srgbClr val="A33721"/>
                </a:solidFill>
              </a:endParaRPr>
            </a:p>
          </p:txBody>
        </p:sp>
        <p:sp>
          <p:nvSpPr>
            <p:cNvPr id="3116" name="Line 39"/>
            <p:cNvSpPr>
              <a:spLocks noChangeShapeType="1"/>
            </p:cNvSpPr>
            <p:nvPr/>
          </p:nvSpPr>
          <p:spPr bwMode="auto">
            <a:xfrm flipH="1" flipV="1">
              <a:off x="2032" y="1825"/>
              <a:ext cx="354" cy="5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1784" name="Object 40"/>
          <p:cNvGraphicFramePr>
            <a:graphicFrameLocks noChangeAspect="1"/>
          </p:cNvGraphicFramePr>
          <p:nvPr/>
        </p:nvGraphicFramePr>
        <p:xfrm>
          <a:off x="3743325" y="4341813"/>
          <a:ext cx="1908175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2" name="CorelDRAW" r:id="rId24" imgW="2112840" imgH="264960" progId="">
                  <p:embed/>
                </p:oleObj>
              </mc:Choice>
              <mc:Fallback>
                <p:oleObj name="CorelDRAW" r:id="rId24" imgW="2112840" imgH="264960" progId="">
                  <p:embed/>
                  <p:pic>
                    <p:nvPicPr>
                      <p:cNvPr id="0" name="Picture 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4341813"/>
                        <a:ext cx="1908175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4" name="Line 43"/>
          <p:cNvSpPr>
            <a:spLocks noChangeShapeType="1"/>
          </p:cNvSpPr>
          <p:nvPr/>
        </p:nvSpPr>
        <p:spPr bwMode="auto">
          <a:xfrm flipV="1">
            <a:off x="2044703" y="4141613"/>
            <a:ext cx="1290788" cy="96678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31788" name="Object 44"/>
          <p:cNvGraphicFramePr>
            <a:graphicFrameLocks noChangeAspect="1"/>
          </p:cNvGraphicFramePr>
          <p:nvPr/>
        </p:nvGraphicFramePr>
        <p:xfrm>
          <a:off x="3687763" y="3644900"/>
          <a:ext cx="18923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3" name="CorelDRAW" r:id="rId26" imgW="2095200" imgH="398880" progId="">
                  <p:embed/>
                </p:oleObj>
              </mc:Choice>
              <mc:Fallback>
                <p:oleObj name="CorelDRAW" r:id="rId26" imgW="2095200" imgH="398880" progId="">
                  <p:embed/>
                  <p:pic>
                    <p:nvPicPr>
                      <p:cNvPr id="0" name="Picture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3" y="3644900"/>
                        <a:ext cx="18923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5461800" y="3843044"/>
            <a:ext cx="2914651" cy="1412876"/>
            <a:chOff x="3260" y="1535"/>
            <a:chExt cx="1836" cy="890"/>
          </a:xfrm>
        </p:grpSpPr>
        <p:sp>
          <p:nvSpPr>
            <p:cNvPr id="3111" name="Text Box 46"/>
            <p:cNvSpPr txBox="1">
              <a:spLocks noChangeArrowheads="1"/>
            </p:cNvSpPr>
            <p:nvPr/>
          </p:nvSpPr>
          <p:spPr bwMode="auto">
            <a:xfrm>
              <a:off x="4349" y="1902"/>
              <a:ext cx="74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hu-HU" sz="1600" dirty="0" err="1">
                  <a:solidFill>
                    <a:srgbClr val="BE8E8C"/>
                  </a:solidFill>
                </a:rPr>
                <a:t>Fasciculus</a:t>
              </a:r>
              <a:r>
                <a:rPr lang="hu-HU" sz="1600" dirty="0">
                  <a:solidFill>
                    <a:srgbClr val="BE8E8C"/>
                  </a:solidFill>
                </a:rPr>
                <a:t> </a:t>
              </a:r>
            </a:p>
            <a:p>
              <a:pPr algn="l" eaLnBrk="1" hangingPunct="1"/>
              <a:r>
                <a:rPr lang="hu-HU" sz="1600" dirty="0" err="1">
                  <a:solidFill>
                    <a:srgbClr val="BE8E8C"/>
                  </a:solidFill>
                </a:rPr>
                <a:t>tegmentalis</a:t>
              </a:r>
              <a:r>
                <a:rPr lang="hu-HU" sz="1600" dirty="0">
                  <a:solidFill>
                    <a:srgbClr val="BE8E8C"/>
                  </a:solidFill>
                </a:rPr>
                <a:t> </a:t>
              </a:r>
            </a:p>
            <a:p>
              <a:pPr algn="l" eaLnBrk="1" hangingPunct="1"/>
              <a:r>
                <a:rPr lang="hu-HU" sz="1600" dirty="0" err="1">
                  <a:solidFill>
                    <a:srgbClr val="BE8E8C"/>
                  </a:solidFill>
                </a:rPr>
                <a:t>centralis</a:t>
              </a:r>
              <a:endParaRPr lang="hu-HU" sz="1600" dirty="0">
                <a:solidFill>
                  <a:srgbClr val="BE8E8C"/>
                </a:solidFill>
              </a:endParaRPr>
            </a:p>
          </p:txBody>
        </p:sp>
        <p:sp>
          <p:nvSpPr>
            <p:cNvPr id="3112" name="Line 47"/>
            <p:cNvSpPr>
              <a:spLocks noChangeShapeType="1"/>
            </p:cNvSpPr>
            <p:nvPr/>
          </p:nvSpPr>
          <p:spPr bwMode="auto">
            <a:xfrm flipH="1" flipV="1">
              <a:off x="3260" y="1535"/>
              <a:ext cx="1084" cy="6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1792" name="Object 48"/>
          <p:cNvGraphicFramePr>
            <a:graphicFrameLocks noChangeAspect="1"/>
          </p:cNvGraphicFramePr>
          <p:nvPr/>
        </p:nvGraphicFramePr>
        <p:xfrm>
          <a:off x="4356100" y="3524250"/>
          <a:ext cx="60483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4" name="CorelDRAW" r:id="rId28" imgW="669960" imgH="373320" progId="">
                  <p:embed/>
                </p:oleObj>
              </mc:Choice>
              <mc:Fallback>
                <p:oleObj name="CorelDRAW" r:id="rId28" imgW="669960" imgH="373320" progId="">
                  <p:embed/>
                  <p:pic>
                    <p:nvPicPr>
                      <p:cNvPr id="0" name="Picture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524250"/>
                        <a:ext cx="604838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01" name="Text Box 57"/>
          <p:cNvSpPr txBox="1">
            <a:spLocks noChangeArrowheads="1"/>
          </p:cNvSpPr>
          <p:nvPr/>
        </p:nvSpPr>
        <p:spPr bwMode="auto">
          <a:xfrm>
            <a:off x="147621" y="2118619"/>
            <a:ext cx="16589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600" dirty="0" err="1">
                <a:solidFill>
                  <a:srgbClr val="0089E1"/>
                </a:solidFill>
              </a:rPr>
              <a:t>Nuclei</a:t>
            </a:r>
            <a:r>
              <a:rPr lang="hu-HU" sz="1600" dirty="0">
                <a:solidFill>
                  <a:srgbClr val="0089E1"/>
                </a:solidFill>
              </a:rPr>
              <a:t>  </a:t>
            </a:r>
            <a:r>
              <a:rPr lang="hu-HU" sz="1600" dirty="0" err="1">
                <a:solidFill>
                  <a:srgbClr val="0089E1"/>
                </a:solidFill>
              </a:rPr>
              <a:t>vestibulares</a:t>
            </a:r>
            <a:r>
              <a:rPr lang="hu-HU" sz="1600" dirty="0">
                <a:solidFill>
                  <a:srgbClr val="0089E1"/>
                </a:solidFill>
              </a:rPr>
              <a:t>  </a:t>
            </a:r>
            <a:r>
              <a:rPr lang="hu-HU" sz="1600" dirty="0" err="1">
                <a:solidFill>
                  <a:srgbClr val="0089E1"/>
                </a:solidFill>
              </a:rPr>
              <a:t>superior</a:t>
            </a:r>
            <a:r>
              <a:rPr lang="hu-HU" sz="1600" dirty="0">
                <a:solidFill>
                  <a:srgbClr val="0089E1"/>
                </a:solidFill>
              </a:rPr>
              <a:t>,  </a:t>
            </a:r>
            <a:r>
              <a:rPr lang="hu-HU" sz="1600" dirty="0" err="1">
                <a:solidFill>
                  <a:srgbClr val="0089E1"/>
                </a:solidFill>
              </a:rPr>
              <a:t>lateralis</a:t>
            </a:r>
            <a:endParaRPr lang="hu-HU" sz="1600" dirty="0">
              <a:solidFill>
                <a:srgbClr val="0089E1"/>
              </a:solidFill>
            </a:endParaRPr>
          </a:p>
          <a:p>
            <a:pPr eaLnBrk="1" hangingPunct="1"/>
            <a:r>
              <a:rPr lang="hu-HU" sz="1600" dirty="0">
                <a:solidFill>
                  <a:srgbClr val="0089E1"/>
                </a:solidFill>
              </a:rPr>
              <a:t>et </a:t>
            </a:r>
            <a:r>
              <a:rPr lang="hu-HU" sz="1600" dirty="0" err="1">
                <a:solidFill>
                  <a:srgbClr val="0089E1"/>
                </a:solidFill>
              </a:rPr>
              <a:t>medialis</a:t>
            </a:r>
            <a:endParaRPr lang="hu-HU" sz="1600" dirty="0">
              <a:solidFill>
                <a:srgbClr val="0089E1"/>
              </a:solidFill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36513" y="19526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sz="2800" dirty="0" err="1">
                <a:latin typeface="+mj-lt"/>
                <a:ea typeface="+mj-ea"/>
                <a:cs typeface="+mj-cs"/>
              </a:rPr>
              <a:t>Pons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latin typeface="+mj-lt"/>
                <a:ea typeface="+mj-ea"/>
                <a:cs typeface="+mj-cs"/>
              </a:rPr>
              <a:t>in</a:t>
            </a:r>
            <a:r>
              <a:rPr lang="hu-HU" sz="2800" dirty="0">
                <a:latin typeface="+mj-lt"/>
                <a:ea typeface="+mj-ea"/>
                <a:cs typeface="+mj-cs"/>
              </a:rPr>
              <a:t> der </a:t>
            </a:r>
            <a:r>
              <a:rPr lang="hu-HU" sz="2800" dirty="0" err="1">
                <a:latin typeface="+mj-lt"/>
                <a:ea typeface="+mj-ea"/>
                <a:cs typeface="+mj-cs"/>
              </a:rPr>
              <a:t>Höhe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latin typeface="+mj-lt"/>
                <a:ea typeface="+mj-ea"/>
                <a:cs typeface="+mj-cs"/>
              </a:rPr>
              <a:t>vom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latin typeface="+mj-lt"/>
                <a:ea typeface="+mj-ea"/>
                <a:cs typeface="+mj-cs"/>
              </a:rPr>
              <a:t>Colliculus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latin typeface="+mj-lt"/>
                <a:ea typeface="+mj-ea"/>
                <a:cs typeface="+mj-cs"/>
              </a:rPr>
              <a:t>facialis</a:t>
            </a:r>
            <a:endParaRPr lang="hu-H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23" y="2751818"/>
            <a:ext cx="676715" cy="207282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516" y="2970040"/>
            <a:ext cx="664522" cy="353599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3415624" y="912244"/>
            <a:ext cx="1475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err="1">
                <a:solidFill>
                  <a:srgbClr val="EB3D00"/>
                </a:solidFill>
                <a:latin typeface="Times New Roman" panose="02020603050405020304" pitchFamily="18" charset="0"/>
              </a:rPr>
              <a:t>Fasciculus</a:t>
            </a:r>
            <a:r>
              <a:rPr lang="hu-HU" sz="1600" dirty="0">
                <a:solidFill>
                  <a:srgbClr val="EB3D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hu-HU" sz="1600" dirty="0" err="1">
                <a:solidFill>
                  <a:srgbClr val="EB3D00"/>
                </a:solidFill>
                <a:latin typeface="Times New Roman" panose="02020603050405020304" pitchFamily="18" charset="0"/>
              </a:rPr>
              <a:t>longitudinalis</a:t>
            </a:r>
            <a:r>
              <a:rPr lang="hu-HU" sz="1600" dirty="0">
                <a:solidFill>
                  <a:srgbClr val="EB3D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hu-HU" sz="1600" dirty="0" err="1">
                <a:solidFill>
                  <a:srgbClr val="EB3D00"/>
                </a:solidFill>
                <a:latin typeface="Times New Roman" panose="02020603050405020304" pitchFamily="18" charset="0"/>
              </a:rPr>
              <a:t>dorsalis</a:t>
            </a:r>
            <a:endParaRPr lang="hu-HU" sz="1600" dirty="0">
              <a:solidFill>
                <a:srgbClr val="EB3D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Text Box 42"/>
          <p:cNvSpPr txBox="1">
            <a:spLocks noChangeArrowheads="1"/>
          </p:cNvSpPr>
          <p:nvPr/>
        </p:nvSpPr>
        <p:spPr bwMode="auto">
          <a:xfrm>
            <a:off x="4208437" y="5550694"/>
            <a:ext cx="7906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/>
              <a:t>Nuclei</a:t>
            </a:r>
            <a:endParaRPr lang="hu-HU" sz="1600" dirty="0"/>
          </a:p>
          <a:p>
            <a:pPr algn="l" eaLnBrk="1" hangingPunct="1"/>
            <a:r>
              <a:rPr lang="hu-HU" sz="1600" dirty="0"/>
              <a:t> </a:t>
            </a:r>
            <a:r>
              <a:rPr lang="hu-HU" sz="1600" dirty="0" err="1"/>
              <a:t>pontis</a:t>
            </a:r>
            <a:r>
              <a:rPr lang="hu-HU" sz="1600" dirty="0"/>
              <a:t> </a:t>
            </a:r>
          </a:p>
        </p:txBody>
      </p:sp>
      <p:sp>
        <p:nvSpPr>
          <p:cNvPr id="64" name="Line 31"/>
          <p:cNvSpPr>
            <a:spLocks noChangeShapeType="1"/>
          </p:cNvSpPr>
          <p:nvPr/>
        </p:nvSpPr>
        <p:spPr bwMode="auto">
          <a:xfrm flipV="1">
            <a:off x="1501007" y="2546601"/>
            <a:ext cx="1393006" cy="22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>
            <a:off x="1501007" y="2569121"/>
            <a:ext cx="1292993" cy="27433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Line 31"/>
          <p:cNvSpPr>
            <a:spLocks noChangeShapeType="1"/>
          </p:cNvSpPr>
          <p:nvPr/>
        </p:nvSpPr>
        <p:spPr bwMode="auto">
          <a:xfrm>
            <a:off x="1501007" y="2583451"/>
            <a:ext cx="1653732" cy="5082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35"/>
          <p:cNvSpPr>
            <a:spLocks noChangeShapeType="1"/>
          </p:cNvSpPr>
          <p:nvPr/>
        </p:nvSpPr>
        <p:spPr bwMode="auto">
          <a:xfrm>
            <a:off x="2796555" y="1700808"/>
            <a:ext cx="1229721" cy="116138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Szövegdoboz 16"/>
          <p:cNvSpPr txBox="1"/>
          <p:nvPr/>
        </p:nvSpPr>
        <p:spPr>
          <a:xfrm>
            <a:off x="3898900" y="2113797"/>
            <a:ext cx="1512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/>
              <a:t>Ventriculus</a:t>
            </a:r>
            <a:r>
              <a:rPr lang="hu-HU" dirty="0"/>
              <a:t> IV.</a:t>
            </a:r>
            <a:endParaRPr lang="de-DE" dirty="0"/>
          </a:p>
        </p:txBody>
      </p:sp>
      <p:sp>
        <p:nvSpPr>
          <p:cNvPr id="70" name="Line 35"/>
          <p:cNvSpPr>
            <a:spLocks noChangeShapeType="1"/>
          </p:cNvSpPr>
          <p:nvPr/>
        </p:nvSpPr>
        <p:spPr bwMode="auto">
          <a:xfrm>
            <a:off x="4211960" y="1484784"/>
            <a:ext cx="222067" cy="133358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4547330" y="806451"/>
            <a:ext cx="1509713" cy="2273301"/>
            <a:chOff x="-64" y="323"/>
            <a:chExt cx="951" cy="1432"/>
          </a:xfrm>
        </p:grpSpPr>
        <p:sp>
          <p:nvSpPr>
            <p:cNvPr id="3106" name="Text Box 54"/>
            <p:cNvSpPr txBox="1">
              <a:spLocks noChangeArrowheads="1"/>
            </p:cNvSpPr>
            <p:nvPr/>
          </p:nvSpPr>
          <p:spPr bwMode="auto">
            <a:xfrm>
              <a:off x="24" y="323"/>
              <a:ext cx="86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715D9D"/>
                  </a:solidFill>
                </a:rPr>
                <a:t>Fasciculus</a:t>
              </a:r>
              <a:r>
                <a:rPr lang="hu-HU" sz="1600" dirty="0">
                  <a:solidFill>
                    <a:srgbClr val="715D9D"/>
                  </a:solidFill>
                </a:rPr>
                <a:t> </a:t>
              </a:r>
            </a:p>
            <a:p>
              <a:pPr eaLnBrk="1" hangingPunct="1"/>
              <a:r>
                <a:rPr lang="hu-HU" sz="1600" dirty="0" err="1">
                  <a:solidFill>
                    <a:srgbClr val="715D9D"/>
                  </a:solidFill>
                </a:rPr>
                <a:t>longitudinalis</a:t>
              </a:r>
              <a:r>
                <a:rPr lang="hu-HU" sz="1600" dirty="0">
                  <a:solidFill>
                    <a:srgbClr val="715D9D"/>
                  </a:solidFill>
                </a:rPr>
                <a:t> </a:t>
              </a:r>
            </a:p>
            <a:p>
              <a:pPr eaLnBrk="1" hangingPunct="1"/>
              <a:r>
                <a:rPr lang="hu-HU" sz="1600" dirty="0" err="1">
                  <a:solidFill>
                    <a:srgbClr val="715D9D"/>
                  </a:solidFill>
                </a:rPr>
                <a:t>medialis</a:t>
              </a:r>
              <a:endParaRPr lang="hu-HU" sz="1600" dirty="0">
                <a:solidFill>
                  <a:srgbClr val="715D9D"/>
                </a:solidFill>
              </a:endParaRPr>
            </a:p>
          </p:txBody>
        </p:sp>
        <p:sp>
          <p:nvSpPr>
            <p:cNvPr id="3107" name="Line 55"/>
            <p:cNvSpPr>
              <a:spLocks noChangeShapeType="1"/>
            </p:cNvSpPr>
            <p:nvPr/>
          </p:nvSpPr>
          <p:spPr bwMode="auto">
            <a:xfrm flipH="1">
              <a:off x="-64" y="835"/>
              <a:ext cx="346" cy="9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4508511" y="1393826"/>
            <a:ext cx="2605087" cy="2190749"/>
            <a:chOff x="2534" y="1016"/>
            <a:chExt cx="1641" cy="1380"/>
          </a:xfrm>
        </p:grpSpPr>
        <p:sp>
          <p:nvSpPr>
            <p:cNvPr id="3109" name="Text Box 50"/>
            <p:cNvSpPr txBox="1">
              <a:spLocks noChangeArrowheads="1"/>
            </p:cNvSpPr>
            <p:nvPr/>
          </p:nvSpPr>
          <p:spPr bwMode="auto">
            <a:xfrm>
              <a:off x="3377" y="1016"/>
              <a:ext cx="79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EB3D00"/>
                  </a:solidFill>
                </a:rPr>
                <a:t>Tractus</a:t>
              </a:r>
              <a:r>
                <a:rPr lang="hu-HU" sz="1600" dirty="0">
                  <a:solidFill>
                    <a:srgbClr val="EB3D00"/>
                  </a:solidFill>
                </a:rPr>
                <a:t> </a:t>
              </a:r>
            </a:p>
            <a:p>
              <a:pPr eaLnBrk="1" hangingPunct="1"/>
              <a:r>
                <a:rPr lang="hu-HU" sz="1600" dirty="0" err="1">
                  <a:solidFill>
                    <a:srgbClr val="EB3D00"/>
                  </a:solidFill>
                </a:rPr>
                <a:t>tectospinalis</a:t>
              </a:r>
              <a:r>
                <a:rPr lang="hu-HU" sz="1600" dirty="0">
                  <a:solidFill>
                    <a:srgbClr val="EB3D00"/>
                  </a:solidFill>
                </a:rPr>
                <a:t> </a:t>
              </a:r>
            </a:p>
          </p:txBody>
        </p:sp>
        <p:sp>
          <p:nvSpPr>
            <p:cNvPr id="3110" name="Line 51"/>
            <p:cNvSpPr>
              <a:spLocks noChangeShapeType="1"/>
            </p:cNvSpPr>
            <p:nvPr/>
          </p:nvSpPr>
          <p:spPr bwMode="auto">
            <a:xfrm flipH="1">
              <a:off x="2534" y="1363"/>
              <a:ext cx="926" cy="10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1" name="Group 41"/>
          <p:cNvGrpSpPr>
            <a:grpSpLocks/>
          </p:cNvGrpSpPr>
          <p:nvPr/>
        </p:nvGrpSpPr>
        <p:grpSpPr bwMode="auto">
          <a:xfrm>
            <a:off x="2044696" y="4490178"/>
            <a:ext cx="1746251" cy="1887539"/>
            <a:chOff x="451" y="2168"/>
            <a:chExt cx="1100" cy="1189"/>
          </a:xfrm>
        </p:grpSpPr>
        <p:sp>
          <p:nvSpPr>
            <p:cNvPr id="72" name="Text Box 42"/>
            <p:cNvSpPr txBox="1">
              <a:spLocks noChangeArrowheads="1"/>
            </p:cNvSpPr>
            <p:nvPr/>
          </p:nvSpPr>
          <p:spPr bwMode="auto">
            <a:xfrm>
              <a:off x="451" y="2834"/>
              <a:ext cx="69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hu-HU" sz="1600" dirty="0" err="1">
                  <a:solidFill>
                    <a:srgbClr val="BE8E8C"/>
                  </a:solidFill>
                </a:rPr>
                <a:t>Nucleus</a:t>
              </a:r>
              <a:endParaRPr lang="hu-HU" sz="1600" dirty="0">
                <a:solidFill>
                  <a:srgbClr val="BE8E8C"/>
                </a:solidFill>
              </a:endParaRPr>
            </a:p>
            <a:p>
              <a:pPr algn="l" eaLnBrk="1" hangingPunct="1"/>
              <a:r>
                <a:rPr lang="hu-HU" sz="1600" dirty="0">
                  <a:solidFill>
                    <a:srgbClr val="BE8E8C"/>
                  </a:solidFill>
                </a:rPr>
                <a:t> </a:t>
              </a:r>
              <a:r>
                <a:rPr lang="hu-HU" sz="1600" dirty="0" err="1">
                  <a:solidFill>
                    <a:srgbClr val="BE8E8C"/>
                  </a:solidFill>
                </a:rPr>
                <a:t>corporis</a:t>
              </a:r>
              <a:r>
                <a:rPr lang="hu-HU" sz="1600" dirty="0">
                  <a:solidFill>
                    <a:srgbClr val="BE8E8C"/>
                  </a:solidFill>
                </a:rPr>
                <a:t> </a:t>
              </a:r>
            </a:p>
            <a:p>
              <a:pPr algn="l" eaLnBrk="1" hangingPunct="1"/>
              <a:r>
                <a:rPr lang="hu-HU" sz="1600" dirty="0" err="1">
                  <a:solidFill>
                    <a:srgbClr val="BE8E8C"/>
                  </a:solidFill>
                </a:rPr>
                <a:t>trapezoidei</a:t>
              </a:r>
              <a:endParaRPr lang="hu-HU" sz="1600" dirty="0">
                <a:solidFill>
                  <a:srgbClr val="BE8E8C"/>
                </a:solidFill>
              </a:endParaRPr>
            </a:p>
          </p:txBody>
        </p:sp>
        <p:sp>
          <p:nvSpPr>
            <p:cNvPr id="73" name="Line 43"/>
            <p:cNvSpPr>
              <a:spLocks noChangeShapeType="1"/>
            </p:cNvSpPr>
            <p:nvPr/>
          </p:nvSpPr>
          <p:spPr bwMode="auto">
            <a:xfrm flipV="1">
              <a:off x="864" y="2168"/>
              <a:ext cx="687" cy="7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4" name="Line 27"/>
          <p:cNvSpPr>
            <a:spLocks noChangeShapeType="1"/>
          </p:cNvSpPr>
          <p:nvPr/>
        </p:nvSpPr>
        <p:spPr bwMode="auto">
          <a:xfrm flipH="1" flipV="1">
            <a:off x="4469550" y="5151974"/>
            <a:ext cx="101664" cy="47070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/>
      <p:bldP spid="31757" grpId="0"/>
      <p:bldP spid="31759" grpId="0"/>
      <p:bldP spid="31764" grpId="0" animBg="1"/>
      <p:bldP spid="3114" grpId="0" animBg="1"/>
      <p:bldP spid="31801" grpId="0"/>
      <p:bldP spid="16" grpId="0"/>
      <p:bldP spid="64" grpId="0" animBg="1"/>
      <p:bldP spid="65" grpId="0" animBg="1"/>
      <p:bldP spid="66" grpId="0" animBg="1"/>
      <p:bldP spid="68" grpId="0" animBg="1"/>
      <p:bldP spid="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4" descr="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24273"/>
            <a:ext cx="561657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Text Box 5"/>
          <p:cNvSpPr txBox="1">
            <a:spLocks noChangeArrowheads="1"/>
          </p:cNvSpPr>
          <p:nvPr/>
        </p:nvSpPr>
        <p:spPr bwMode="auto">
          <a:xfrm>
            <a:off x="4943142" y="804220"/>
            <a:ext cx="10310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000000"/>
                </a:solidFill>
              </a:rPr>
              <a:t>Velum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</a:p>
          <a:p>
            <a:pPr algn="l" eaLnBrk="1" hangingPunct="1"/>
            <a:r>
              <a:rPr lang="hu-HU" sz="1600" dirty="0" err="1">
                <a:solidFill>
                  <a:srgbClr val="000000"/>
                </a:solidFill>
              </a:rPr>
              <a:t>medullare</a:t>
            </a:r>
            <a:endParaRPr lang="hu-HU" sz="1600" dirty="0">
              <a:solidFill>
                <a:srgbClr val="000000"/>
              </a:solidFill>
            </a:endParaRPr>
          </a:p>
          <a:p>
            <a:pPr algn="l" eaLnBrk="1" hangingPunct="1"/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sup</a:t>
            </a:r>
            <a:r>
              <a:rPr lang="hu-HU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116" name="Line 6"/>
          <p:cNvSpPr>
            <a:spLocks noChangeShapeType="1"/>
          </p:cNvSpPr>
          <p:nvPr/>
        </p:nvSpPr>
        <p:spPr bwMode="auto">
          <a:xfrm flipH="1">
            <a:off x="4716459" y="1577235"/>
            <a:ext cx="327295" cy="483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7" name="Text Box 7"/>
          <p:cNvSpPr txBox="1">
            <a:spLocks noChangeArrowheads="1"/>
          </p:cNvSpPr>
          <p:nvPr/>
        </p:nvSpPr>
        <p:spPr bwMode="auto">
          <a:xfrm>
            <a:off x="1837183" y="6186983"/>
            <a:ext cx="7906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600" dirty="0" err="1"/>
              <a:t>Nuclei</a:t>
            </a:r>
            <a:endParaRPr lang="hu-HU" sz="1600" dirty="0"/>
          </a:p>
          <a:p>
            <a:pPr eaLnBrk="1" hangingPunct="1"/>
            <a:r>
              <a:rPr lang="hu-HU" sz="1600" dirty="0"/>
              <a:t> </a:t>
            </a:r>
            <a:r>
              <a:rPr lang="hu-HU" sz="1600" dirty="0" err="1"/>
              <a:t>pontis</a:t>
            </a:r>
            <a:r>
              <a:rPr lang="hu-HU" sz="1600" dirty="0"/>
              <a:t> </a:t>
            </a:r>
          </a:p>
        </p:txBody>
      </p:sp>
      <p:sp>
        <p:nvSpPr>
          <p:cNvPr id="4118" name="Line 8"/>
          <p:cNvSpPr>
            <a:spLocks noChangeShapeType="1"/>
          </p:cNvSpPr>
          <p:nvPr/>
        </p:nvSpPr>
        <p:spPr bwMode="auto">
          <a:xfrm flipV="1">
            <a:off x="2485658" y="6093296"/>
            <a:ext cx="1216391" cy="40956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9" name="Text Box 9"/>
          <p:cNvSpPr txBox="1">
            <a:spLocks noChangeArrowheads="1"/>
          </p:cNvSpPr>
          <p:nvPr/>
        </p:nvSpPr>
        <p:spPr bwMode="auto">
          <a:xfrm>
            <a:off x="225085" y="5675562"/>
            <a:ext cx="1603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000000"/>
                </a:solidFill>
              </a:rPr>
              <a:t>Tractus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</a:p>
          <a:p>
            <a:pPr algn="l" eaLnBrk="1" hangingPunct="1"/>
            <a:r>
              <a:rPr lang="hu-HU" sz="1600" dirty="0" err="1">
                <a:solidFill>
                  <a:srgbClr val="000000"/>
                </a:solidFill>
              </a:rPr>
              <a:t>pontocerebellaris</a:t>
            </a: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4120" name="Line 10"/>
          <p:cNvSpPr>
            <a:spLocks noChangeShapeType="1"/>
          </p:cNvSpPr>
          <p:nvPr/>
        </p:nvSpPr>
        <p:spPr bwMode="auto">
          <a:xfrm flipV="1">
            <a:off x="1043608" y="5373936"/>
            <a:ext cx="1489244" cy="545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32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022969"/>
              </p:ext>
            </p:extLst>
          </p:nvPr>
        </p:nvGraphicFramePr>
        <p:xfrm>
          <a:off x="3203848" y="3195091"/>
          <a:ext cx="4346575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2" name="CorelDRAW" r:id="rId4" imgW="4812840" imgH="1207440" progId="">
                  <p:embed/>
                </p:oleObj>
              </mc:Choice>
              <mc:Fallback>
                <p:oleObj name="CorelDRAW" r:id="rId4" imgW="4812840" imgH="1207440" progId="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195091"/>
                        <a:ext cx="4346575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84163" y="2501355"/>
            <a:ext cx="3063878" cy="909638"/>
            <a:chOff x="179" y="1269"/>
            <a:chExt cx="1930" cy="573"/>
          </a:xfrm>
        </p:grpSpPr>
        <p:sp>
          <p:nvSpPr>
            <p:cNvPr id="4156" name="Text Box 13"/>
            <p:cNvSpPr txBox="1">
              <a:spLocks noChangeArrowheads="1"/>
            </p:cNvSpPr>
            <p:nvPr/>
          </p:nvSpPr>
          <p:spPr bwMode="auto">
            <a:xfrm>
              <a:off x="179" y="1269"/>
              <a:ext cx="110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hu-HU" sz="1600" dirty="0" err="1">
                  <a:solidFill>
                    <a:srgbClr val="005795"/>
                  </a:solidFill>
                </a:rPr>
                <a:t>Nucleus</a:t>
              </a:r>
              <a:r>
                <a:rPr lang="hu-HU" sz="1600" dirty="0">
                  <a:solidFill>
                    <a:srgbClr val="005795"/>
                  </a:solidFill>
                </a:rPr>
                <a:t> </a:t>
              </a:r>
              <a:r>
                <a:rPr lang="hu-HU" sz="1600" dirty="0" err="1">
                  <a:solidFill>
                    <a:srgbClr val="005795"/>
                  </a:solidFill>
                </a:rPr>
                <a:t>sensorius</a:t>
              </a:r>
              <a:r>
                <a:rPr lang="hu-HU" sz="1600" dirty="0">
                  <a:solidFill>
                    <a:srgbClr val="005795"/>
                  </a:solidFill>
                </a:rPr>
                <a:t> </a:t>
              </a:r>
            </a:p>
            <a:p>
              <a:pPr algn="l" eaLnBrk="1" hangingPunct="1"/>
              <a:r>
                <a:rPr lang="hu-HU" sz="1600" dirty="0" err="1">
                  <a:solidFill>
                    <a:srgbClr val="005795"/>
                  </a:solidFill>
                </a:rPr>
                <a:t>principalis</a:t>
              </a:r>
              <a:r>
                <a:rPr lang="hu-HU" sz="1600" dirty="0">
                  <a:solidFill>
                    <a:srgbClr val="005795"/>
                  </a:solidFill>
                </a:rPr>
                <a:t> </a:t>
              </a:r>
              <a:r>
                <a:rPr lang="hu-HU" sz="1600" dirty="0" err="1">
                  <a:solidFill>
                    <a:srgbClr val="005795"/>
                  </a:solidFill>
                </a:rPr>
                <a:t>nervi</a:t>
              </a:r>
              <a:r>
                <a:rPr lang="hu-HU" sz="1600" dirty="0">
                  <a:solidFill>
                    <a:srgbClr val="005795"/>
                  </a:solidFill>
                </a:rPr>
                <a:t> V.</a:t>
              </a:r>
            </a:p>
          </p:txBody>
        </p:sp>
        <p:sp>
          <p:nvSpPr>
            <p:cNvPr id="4157" name="Line 14"/>
            <p:cNvSpPr>
              <a:spLocks noChangeShapeType="1"/>
            </p:cNvSpPr>
            <p:nvPr/>
          </p:nvSpPr>
          <p:spPr bwMode="auto">
            <a:xfrm>
              <a:off x="1242" y="1553"/>
              <a:ext cx="867" cy="28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278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869923"/>
              </p:ext>
            </p:extLst>
          </p:nvPr>
        </p:nvGraphicFramePr>
        <p:xfrm>
          <a:off x="3563888" y="3140323"/>
          <a:ext cx="3973512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3" name="CorelDRAW" r:id="rId6" imgW="4400640" imgH="1301760" progId="">
                  <p:embed/>
                </p:oleObj>
              </mc:Choice>
              <mc:Fallback>
                <p:oleObj name="CorelDRAW" r:id="rId6" imgW="4400640" imgH="1301760" progId="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140323"/>
                        <a:ext cx="3973512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419872" y="3140323"/>
            <a:ext cx="2630488" cy="501650"/>
            <a:chOff x="2154" y="1706"/>
            <a:chExt cx="1657" cy="316"/>
          </a:xfrm>
        </p:grpSpPr>
        <p:graphicFrame>
          <p:nvGraphicFramePr>
            <p:cNvPr id="4110" name="Object 17"/>
            <p:cNvGraphicFramePr>
              <a:graphicFrameLocks noChangeAspect="1"/>
            </p:cNvGraphicFramePr>
            <p:nvPr/>
          </p:nvGraphicFramePr>
          <p:xfrm>
            <a:off x="2154" y="1752"/>
            <a:ext cx="178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44" name="CorelDRAW" r:id="rId8" imgW="312840" imgH="460080" progId="">
                    <p:embed/>
                  </p:oleObj>
                </mc:Choice>
                <mc:Fallback>
                  <p:oleObj name="CorelDRAW" r:id="rId8" imgW="312840" imgH="460080" progId="">
                    <p:embed/>
                    <p:pic>
                      <p:nvPicPr>
                        <p:cNvPr id="0" name="Picture 2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1752"/>
                          <a:ext cx="178" cy="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1" name="Object 18"/>
            <p:cNvGraphicFramePr>
              <a:graphicFrameLocks noChangeAspect="1"/>
            </p:cNvGraphicFramePr>
            <p:nvPr/>
          </p:nvGraphicFramePr>
          <p:xfrm>
            <a:off x="3696" y="1706"/>
            <a:ext cx="115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45" name="CorelDRAW" r:id="rId10" imgW="202680" imgH="556200" progId="">
                    <p:embed/>
                  </p:oleObj>
                </mc:Choice>
                <mc:Fallback>
                  <p:oleObj name="CorelDRAW" r:id="rId10" imgW="202680" imgH="556200" progId="">
                    <p:embed/>
                    <p:pic>
                      <p:nvPicPr>
                        <p:cNvPr id="0" name="Picture 2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706"/>
                          <a:ext cx="115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59499" y="1845172"/>
            <a:ext cx="2961823" cy="1511052"/>
            <a:chOff x="842" y="874"/>
            <a:chExt cx="1724" cy="1066"/>
          </a:xfrm>
        </p:grpSpPr>
        <p:sp>
          <p:nvSpPr>
            <p:cNvPr id="4154" name="Text Box 20"/>
            <p:cNvSpPr txBox="1">
              <a:spLocks noChangeArrowheads="1"/>
            </p:cNvSpPr>
            <p:nvPr/>
          </p:nvSpPr>
          <p:spPr bwMode="auto">
            <a:xfrm>
              <a:off x="842" y="874"/>
              <a:ext cx="12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hu-HU" sz="1600" dirty="0" err="1">
                  <a:solidFill>
                    <a:srgbClr val="E38F8B"/>
                  </a:solidFill>
                </a:rPr>
                <a:t>Nucleus</a:t>
              </a:r>
              <a:r>
                <a:rPr lang="hu-HU" sz="1600" dirty="0">
                  <a:solidFill>
                    <a:srgbClr val="E38F8B"/>
                  </a:solidFill>
                </a:rPr>
                <a:t> </a:t>
              </a:r>
              <a:r>
                <a:rPr lang="hu-HU" sz="1600" dirty="0" err="1">
                  <a:solidFill>
                    <a:srgbClr val="E38F8B"/>
                  </a:solidFill>
                </a:rPr>
                <a:t>salivatorius</a:t>
              </a:r>
              <a:r>
                <a:rPr lang="hu-HU" sz="1600" dirty="0">
                  <a:solidFill>
                    <a:srgbClr val="E38F8B"/>
                  </a:solidFill>
                </a:rPr>
                <a:t> </a:t>
              </a:r>
            </a:p>
            <a:p>
              <a:pPr algn="l" eaLnBrk="1" hangingPunct="1"/>
              <a:r>
                <a:rPr lang="hu-HU" sz="1600" dirty="0" err="1">
                  <a:solidFill>
                    <a:srgbClr val="E38F8B"/>
                  </a:solidFill>
                </a:rPr>
                <a:t>superior</a:t>
              </a:r>
              <a:endParaRPr lang="hu-HU" sz="1600" dirty="0">
                <a:solidFill>
                  <a:srgbClr val="E38F8B"/>
                </a:solidFill>
              </a:endParaRPr>
            </a:p>
          </p:txBody>
        </p:sp>
        <p:sp>
          <p:nvSpPr>
            <p:cNvPr id="4155" name="Line 21"/>
            <p:cNvSpPr>
              <a:spLocks noChangeShapeType="1"/>
            </p:cNvSpPr>
            <p:nvPr/>
          </p:nvSpPr>
          <p:spPr bwMode="auto">
            <a:xfrm>
              <a:off x="1504" y="1178"/>
              <a:ext cx="1062" cy="7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279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771363"/>
              </p:ext>
            </p:extLst>
          </p:nvPr>
        </p:nvGraphicFramePr>
        <p:xfrm>
          <a:off x="6084888" y="3808661"/>
          <a:ext cx="139858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6" name="CorelDRAW" r:id="rId12" imgW="1548000" imgH="695880" progId="">
                  <p:embed/>
                </p:oleObj>
              </mc:Choice>
              <mc:Fallback>
                <p:oleObj name="CorelDRAW" r:id="rId12" imgW="1548000" imgH="695880" progId="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3808661"/>
                        <a:ext cx="139858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300787" y="4148386"/>
            <a:ext cx="2609849" cy="1073150"/>
            <a:chOff x="3969" y="2341"/>
            <a:chExt cx="1644" cy="676"/>
          </a:xfrm>
        </p:grpSpPr>
        <p:sp>
          <p:nvSpPr>
            <p:cNvPr id="4152" name="Text Box 24"/>
            <p:cNvSpPr txBox="1">
              <a:spLocks noChangeArrowheads="1"/>
            </p:cNvSpPr>
            <p:nvPr/>
          </p:nvSpPr>
          <p:spPr bwMode="auto">
            <a:xfrm>
              <a:off x="4683" y="2649"/>
              <a:ext cx="93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005795"/>
                  </a:solidFill>
                </a:rPr>
                <a:t>Tractus</a:t>
              </a:r>
              <a:r>
                <a:rPr lang="hu-HU" sz="1600" dirty="0">
                  <a:solidFill>
                    <a:srgbClr val="005795"/>
                  </a:solidFill>
                </a:rPr>
                <a:t> </a:t>
              </a:r>
              <a:r>
                <a:rPr lang="hu-HU" sz="1600" dirty="0" err="1">
                  <a:solidFill>
                    <a:srgbClr val="005795"/>
                  </a:solidFill>
                </a:rPr>
                <a:t>spinalis</a:t>
              </a:r>
              <a:endParaRPr lang="hu-HU" sz="1600" dirty="0">
                <a:solidFill>
                  <a:srgbClr val="005795"/>
                </a:solidFill>
              </a:endParaRPr>
            </a:p>
            <a:p>
              <a:pPr eaLnBrk="1" hangingPunct="1"/>
              <a:r>
                <a:rPr lang="hu-HU" sz="1600" dirty="0" err="1">
                  <a:solidFill>
                    <a:srgbClr val="005795"/>
                  </a:solidFill>
                </a:rPr>
                <a:t>nervi</a:t>
              </a:r>
              <a:r>
                <a:rPr lang="hu-HU" sz="1600" dirty="0">
                  <a:solidFill>
                    <a:srgbClr val="005795"/>
                  </a:solidFill>
                </a:rPr>
                <a:t> V.</a:t>
              </a:r>
            </a:p>
          </p:txBody>
        </p:sp>
        <p:sp>
          <p:nvSpPr>
            <p:cNvPr id="4153" name="Line 25"/>
            <p:cNvSpPr>
              <a:spLocks noChangeShapeType="1"/>
            </p:cNvSpPr>
            <p:nvPr/>
          </p:nvSpPr>
          <p:spPr bwMode="auto">
            <a:xfrm flipH="1" flipV="1">
              <a:off x="3969" y="2341"/>
              <a:ext cx="714" cy="4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279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633884"/>
              </p:ext>
            </p:extLst>
          </p:nvPr>
        </p:nvGraphicFramePr>
        <p:xfrm>
          <a:off x="4859338" y="5373936"/>
          <a:ext cx="614362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7" name="CorelDRAW" r:id="rId14" imgW="680040" imgH="452520" progId="">
                  <p:embed/>
                </p:oleObj>
              </mc:Choice>
              <mc:Fallback>
                <p:oleObj name="CorelDRAW" r:id="rId14" imgW="680040" imgH="452520" progId="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373936"/>
                        <a:ext cx="614362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5382021" y="5646685"/>
            <a:ext cx="2646363" cy="773113"/>
            <a:chOff x="3334" y="3220"/>
            <a:chExt cx="1667" cy="487"/>
          </a:xfrm>
        </p:grpSpPr>
        <p:sp>
          <p:nvSpPr>
            <p:cNvPr id="4150" name="Text Box 28"/>
            <p:cNvSpPr txBox="1">
              <a:spLocks noChangeArrowheads="1"/>
            </p:cNvSpPr>
            <p:nvPr/>
          </p:nvSpPr>
          <p:spPr bwMode="auto">
            <a:xfrm>
              <a:off x="4127" y="3339"/>
              <a:ext cx="87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hu-HU" sz="1600" dirty="0" err="1">
                  <a:solidFill>
                    <a:srgbClr val="E95C38"/>
                  </a:solidFill>
                </a:rPr>
                <a:t>Tractus</a:t>
              </a:r>
              <a:r>
                <a:rPr lang="hu-HU" sz="1600" dirty="0">
                  <a:solidFill>
                    <a:srgbClr val="E95C38"/>
                  </a:solidFill>
                </a:rPr>
                <a:t> </a:t>
              </a:r>
            </a:p>
            <a:p>
              <a:pPr algn="ctr" eaLnBrk="1" hangingPunct="1"/>
              <a:r>
                <a:rPr lang="hu-HU" sz="1600" dirty="0" err="1">
                  <a:solidFill>
                    <a:srgbClr val="E95C38"/>
                  </a:solidFill>
                </a:rPr>
                <a:t>corticospinalis</a:t>
              </a:r>
              <a:endParaRPr lang="hu-HU" sz="1600" dirty="0">
                <a:solidFill>
                  <a:srgbClr val="E95C38"/>
                </a:solidFill>
              </a:endParaRPr>
            </a:p>
          </p:txBody>
        </p:sp>
        <p:sp>
          <p:nvSpPr>
            <p:cNvPr id="4151" name="Line 29"/>
            <p:cNvSpPr>
              <a:spLocks noChangeShapeType="1"/>
            </p:cNvSpPr>
            <p:nvPr/>
          </p:nvSpPr>
          <p:spPr bwMode="auto">
            <a:xfrm flipH="1" flipV="1">
              <a:off x="3334" y="3220"/>
              <a:ext cx="927" cy="2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279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731280"/>
              </p:ext>
            </p:extLst>
          </p:nvPr>
        </p:nvGraphicFramePr>
        <p:xfrm>
          <a:off x="4702919" y="3429248"/>
          <a:ext cx="169863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8" name="CorelDRAW" r:id="rId16" imgW="188280" imgH="277560" progId="">
                  <p:embed/>
                </p:oleObj>
              </mc:Choice>
              <mc:Fallback>
                <p:oleObj name="CorelDRAW" r:id="rId16" imgW="188280" imgH="277560" progId="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919" y="3429248"/>
                        <a:ext cx="169863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0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432499"/>
              </p:ext>
            </p:extLst>
          </p:nvPr>
        </p:nvGraphicFramePr>
        <p:xfrm>
          <a:off x="4754563" y="3849936"/>
          <a:ext cx="465137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9" name="CorelDRAW" r:id="rId18" imgW="514440" imgH="252000" progId="">
                  <p:embed/>
                </p:oleObj>
              </mc:Choice>
              <mc:Fallback>
                <p:oleObj name="CorelDRAW" r:id="rId18" imgW="514440" imgH="25200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3849936"/>
                        <a:ext cx="465137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481177" y="3988048"/>
            <a:ext cx="1463675" cy="638175"/>
            <a:chOff x="2230" y="2251"/>
            <a:chExt cx="922" cy="402"/>
          </a:xfrm>
        </p:grpSpPr>
        <p:sp>
          <p:nvSpPr>
            <p:cNvPr id="4146" name="Text Box 36"/>
            <p:cNvSpPr txBox="1">
              <a:spLocks noChangeArrowheads="1"/>
            </p:cNvSpPr>
            <p:nvPr/>
          </p:nvSpPr>
          <p:spPr bwMode="auto">
            <a:xfrm>
              <a:off x="2230" y="2285"/>
              <a:ext cx="67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6476B3"/>
                  </a:solidFill>
                </a:rPr>
                <a:t>Lemniscus</a:t>
              </a:r>
              <a:endParaRPr lang="hu-HU" sz="1600" dirty="0">
                <a:solidFill>
                  <a:srgbClr val="6476B3"/>
                </a:solidFill>
              </a:endParaRPr>
            </a:p>
            <a:p>
              <a:pPr eaLnBrk="1" hangingPunct="1"/>
              <a:r>
                <a:rPr lang="hu-HU" sz="1600" dirty="0">
                  <a:solidFill>
                    <a:srgbClr val="6476B3"/>
                  </a:solidFill>
                </a:rPr>
                <a:t> </a:t>
              </a:r>
              <a:r>
                <a:rPr lang="hu-HU" sz="1600" dirty="0" err="1">
                  <a:solidFill>
                    <a:srgbClr val="6476B3"/>
                  </a:solidFill>
                </a:rPr>
                <a:t>medialis</a:t>
              </a:r>
              <a:endParaRPr lang="hu-HU" sz="1600" dirty="0">
                <a:solidFill>
                  <a:srgbClr val="6476B3"/>
                </a:solidFill>
              </a:endParaRPr>
            </a:p>
          </p:txBody>
        </p:sp>
        <p:sp>
          <p:nvSpPr>
            <p:cNvPr id="4147" name="Line 37"/>
            <p:cNvSpPr>
              <a:spLocks noChangeShapeType="1"/>
            </p:cNvSpPr>
            <p:nvPr/>
          </p:nvSpPr>
          <p:spPr bwMode="auto">
            <a:xfrm flipV="1">
              <a:off x="2880" y="2251"/>
              <a:ext cx="272" cy="1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280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936971"/>
              </p:ext>
            </p:extLst>
          </p:nvPr>
        </p:nvGraphicFramePr>
        <p:xfrm>
          <a:off x="3264718" y="3284984"/>
          <a:ext cx="18113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0" name="CorelDRAW" r:id="rId20" imgW="2004840" imgH="619560" progId="">
                  <p:embed/>
                </p:oleObj>
              </mc:Choice>
              <mc:Fallback>
                <p:oleObj name="CorelDRAW" r:id="rId20" imgW="2004840" imgH="619560" progId="">
                  <p:embed/>
                  <p:pic>
                    <p:nvPicPr>
                      <p:cNvPr id="0" name="Picture 2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4718" y="3284984"/>
                        <a:ext cx="181133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388144" y="3788024"/>
            <a:ext cx="4300538" cy="1022352"/>
            <a:chOff x="1413" y="2320"/>
            <a:chExt cx="2709" cy="644"/>
          </a:xfrm>
        </p:grpSpPr>
        <p:sp>
          <p:nvSpPr>
            <p:cNvPr id="4144" name="Text Box 40"/>
            <p:cNvSpPr txBox="1">
              <a:spLocks noChangeArrowheads="1"/>
            </p:cNvSpPr>
            <p:nvPr/>
          </p:nvSpPr>
          <p:spPr bwMode="auto">
            <a:xfrm>
              <a:off x="1413" y="2441"/>
              <a:ext cx="73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hu-HU" sz="1600" dirty="0" err="1">
                  <a:solidFill>
                    <a:srgbClr val="495577"/>
                  </a:solidFill>
                </a:rPr>
                <a:t>Lemniscus</a:t>
              </a:r>
              <a:endParaRPr lang="hu-HU" sz="1600" dirty="0">
                <a:solidFill>
                  <a:srgbClr val="495577"/>
                </a:solidFill>
              </a:endParaRPr>
            </a:p>
            <a:p>
              <a:pPr algn="l" eaLnBrk="1" hangingPunct="1"/>
              <a:r>
                <a:rPr lang="hu-HU" sz="1600" dirty="0" err="1">
                  <a:solidFill>
                    <a:srgbClr val="495577"/>
                  </a:solidFill>
                </a:rPr>
                <a:t>trigeminalis</a:t>
              </a:r>
              <a:endParaRPr lang="hu-HU" sz="1600" dirty="0">
                <a:solidFill>
                  <a:srgbClr val="495577"/>
                </a:solidFill>
              </a:endParaRPr>
            </a:p>
            <a:p>
              <a:pPr algn="l" eaLnBrk="1" hangingPunct="1"/>
              <a:r>
                <a:rPr lang="hu-HU" sz="1600" dirty="0" err="1">
                  <a:solidFill>
                    <a:srgbClr val="495577"/>
                  </a:solidFill>
                </a:rPr>
                <a:t>dorsalis</a:t>
              </a:r>
              <a:endParaRPr lang="hu-HU" sz="1600" dirty="0">
                <a:solidFill>
                  <a:srgbClr val="495577"/>
                </a:solidFill>
              </a:endParaRPr>
            </a:p>
          </p:txBody>
        </p:sp>
        <p:sp>
          <p:nvSpPr>
            <p:cNvPr id="4145" name="Line 41"/>
            <p:cNvSpPr>
              <a:spLocks noChangeShapeType="1"/>
            </p:cNvSpPr>
            <p:nvPr/>
          </p:nvSpPr>
          <p:spPr bwMode="auto">
            <a:xfrm flipV="1">
              <a:off x="2058" y="2320"/>
              <a:ext cx="2064" cy="3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2810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564426"/>
              </p:ext>
            </p:extLst>
          </p:nvPr>
        </p:nvGraphicFramePr>
        <p:xfrm>
          <a:off x="5435600" y="3645148"/>
          <a:ext cx="4445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1" name="CorelDRAW" r:id="rId22" imgW="492840" imgH="218880" progId="">
                  <p:embed/>
                </p:oleObj>
              </mc:Choice>
              <mc:Fallback>
                <p:oleObj name="CorelDRAW" r:id="rId22" imgW="492840" imgH="218880" progId="">
                  <p:embed/>
                  <p:pic>
                    <p:nvPicPr>
                      <p:cNvPr id="0" name="Picture 2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645148"/>
                        <a:ext cx="4445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5724529" y="3470524"/>
            <a:ext cx="2936877" cy="584201"/>
            <a:chOff x="3606" y="1914"/>
            <a:chExt cx="1850" cy="368"/>
          </a:xfrm>
        </p:grpSpPr>
        <p:sp>
          <p:nvSpPr>
            <p:cNvPr id="4142" name="Text Box 44"/>
            <p:cNvSpPr txBox="1">
              <a:spLocks noChangeArrowheads="1"/>
            </p:cNvSpPr>
            <p:nvPr/>
          </p:nvSpPr>
          <p:spPr bwMode="auto">
            <a:xfrm>
              <a:off x="4746" y="1914"/>
              <a:ext cx="71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hu-HU" sz="1600" dirty="0" err="1">
                  <a:solidFill>
                    <a:srgbClr val="BE8E8C"/>
                  </a:solidFill>
                </a:rPr>
                <a:t>Lemniscus</a:t>
              </a:r>
              <a:r>
                <a:rPr lang="hu-HU" sz="1600" dirty="0">
                  <a:solidFill>
                    <a:srgbClr val="BE8E8C"/>
                  </a:solidFill>
                </a:rPr>
                <a:t> </a:t>
              </a:r>
            </a:p>
            <a:p>
              <a:pPr algn="l" eaLnBrk="1" hangingPunct="1"/>
              <a:r>
                <a:rPr lang="hu-HU" sz="1600" dirty="0" err="1">
                  <a:solidFill>
                    <a:srgbClr val="BE8E8C"/>
                  </a:solidFill>
                </a:rPr>
                <a:t>lateralis</a:t>
              </a:r>
              <a:endParaRPr lang="hu-HU" sz="1600" dirty="0">
                <a:solidFill>
                  <a:srgbClr val="BE8E8C"/>
                </a:solidFill>
              </a:endParaRPr>
            </a:p>
          </p:txBody>
        </p:sp>
        <p:sp>
          <p:nvSpPr>
            <p:cNvPr id="4143" name="Line 45"/>
            <p:cNvSpPr>
              <a:spLocks noChangeShapeType="1"/>
            </p:cNvSpPr>
            <p:nvPr/>
          </p:nvSpPr>
          <p:spPr bwMode="auto">
            <a:xfrm flipH="1" flipV="1">
              <a:off x="3606" y="2069"/>
              <a:ext cx="1162" cy="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2814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549454"/>
              </p:ext>
            </p:extLst>
          </p:nvPr>
        </p:nvGraphicFramePr>
        <p:xfrm>
          <a:off x="5076825" y="3743573"/>
          <a:ext cx="455613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2" name="CorelDRAW" r:id="rId24" imgW="504000" imgH="262080" progId="">
                  <p:embed/>
                </p:oleObj>
              </mc:Choice>
              <mc:Fallback>
                <p:oleObj name="CorelDRAW" r:id="rId24" imgW="504000" imgH="262080" progId="">
                  <p:embed/>
                  <p:pic>
                    <p:nvPicPr>
                      <p:cNvPr id="0" name="Picture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743573"/>
                        <a:ext cx="455613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5014914" y="3861048"/>
            <a:ext cx="1522413" cy="912813"/>
            <a:chOff x="3159" y="2160"/>
            <a:chExt cx="959" cy="575"/>
          </a:xfrm>
        </p:grpSpPr>
        <p:sp>
          <p:nvSpPr>
            <p:cNvPr id="4140" name="Text Box 48"/>
            <p:cNvSpPr txBox="1">
              <a:spLocks noChangeArrowheads="1"/>
            </p:cNvSpPr>
            <p:nvPr/>
          </p:nvSpPr>
          <p:spPr bwMode="auto">
            <a:xfrm>
              <a:off x="3159" y="2367"/>
              <a:ext cx="95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27AD52"/>
                  </a:solidFill>
                </a:rPr>
                <a:t>Tractus</a:t>
              </a:r>
              <a:endParaRPr lang="hu-HU" sz="1600" dirty="0">
                <a:solidFill>
                  <a:srgbClr val="27AD52"/>
                </a:solidFill>
              </a:endParaRPr>
            </a:p>
            <a:p>
              <a:pPr eaLnBrk="1" hangingPunct="1"/>
              <a:r>
                <a:rPr lang="hu-HU" sz="1600" dirty="0" err="1">
                  <a:solidFill>
                    <a:srgbClr val="27AD52"/>
                  </a:solidFill>
                </a:rPr>
                <a:t>spinothalamicus</a:t>
              </a:r>
              <a:endParaRPr lang="hu-HU" sz="1600" dirty="0">
                <a:solidFill>
                  <a:srgbClr val="27AD52"/>
                </a:solidFill>
              </a:endParaRPr>
            </a:p>
          </p:txBody>
        </p:sp>
        <p:sp>
          <p:nvSpPr>
            <p:cNvPr id="4141" name="Line 49"/>
            <p:cNvSpPr>
              <a:spLocks noChangeShapeType="1"/>
            </p:cNvSpPr>
            <p:nvPr/>
          </p:nvSpPr>
          <p:spPr bwMode="auto">
            <a:xfrm flipH="1" flipV="1">
              <a:off x="3334" y="2160"/>
              <a:ext cx="190" cy="2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2818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338637"/>
              </p:ext>
            </p:extLst>
          </p:nvPr>
        </p:nvGraphicFramePr>
        <p:xfrm>
          <a:off x="6048375" y="2205286"/>
          <a:ext cx="179388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3" name="CorelDRAW" r:id="rId26" imgW="198000" imgH="708840" progId="">
                  <p:embed/>
                </p:oleObj>
              </mc:Choice>
              <mc:Fallback>
                <p:oleObj name="CorelDRAW" r:id="rId26" imgW="198000" imgH="708840" progId="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2205286"/>
                        <a:ext cx="179388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6155723" y="1503624"/>
            <a:ext cx="2333626" cy="996949"/>
            <a:chOff x="3727" y="645"/>
            <a:chExt cx="1470" cy="628"/>
          </a:xfrm>
        </p:grpSpPr>
        <p:sp>
          <p:nvSpPr>
            <p:cNvPr id="4138" name="Text Box 52"/>
            <p:cNvSpPr txBox="1">
              <a:spLocks noChangeArrowheads="1"/>
            </p:cNvSpPr>
            <p:nvPr/>
          </p:nvSpPr>
          <p:spPr bwMode="auto">
            <a:xfrm>
              <a:off x="4137" y="645"/>
              <a:ext cx="106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007362"/>
                  </a:solidFill>
                </a:rPr>
                <a:t>Tractus</a:t>
              </a:r>
              <a:endParaRPr lang="hu-HU" sz="1600" dirty="0">
                <a:solidFill>
                  <a:srgbClr val="007362"/>
                </a:solidFill>
              </a:endParaRPr>
            </a:p>
            <a:p>
              <a:pPr eaLnBrk="1" hangingPunct="1"/>
              <a:r>
                <a:rPr lang="hu-HU" sz="1600" dirty="0">
                  <a:solidFill>
                    <a:srgbClr val="007362"/>
                  </a:solidFill>
                </a:rPr>
                <a:t> </a:t>
              </a:r>
              <a:r>
                <a:rPr lang="hu-HU" sz="1600" dirty="0" err="1">
                  <a:solidFill>
                    <a:srgbClr val="007362"/>
                  </a:solidFill>
                </a:rPr>
                <a:t>spinocerebellaris</a:t>
              </a:r>
              <a:r>
                <a:rPr lang="hu-HU" sz="1600" dirty="0">
                  <a:solidFill>
                    <a:srgbClr val="007362"/>
                  </a:solidFill>
                </a:rPr>
                <a:t> </a:t>
              </a:r>
            </a:p>
            <a:p>
              <a:pPr eaLnBrk="1" hangingPunct="1"/>
              <a:r>
                <a:rPr lang="hu-HU" sz="1600" dirty="0" err="1">
                  <a:solidFill>
                    <a:srgbClr val="007362"/>
                  </a:solidFill>
                </a:rPr>
                <a:t>anterior</a:t>
              </a:r>
              <a:endParaRPr lang="hu-HU" sz="1600" dirty="0">
                <a:solidFill>
                  <a:srgbClr val="007362"/>
                </a:solidFill>
              </a:endParaRPr>
            </a:p>
          </p:txBody>
        </p:sp>
        <p:sp>
          <p:nvSpPr>
            <p:cNvPr id="4139" name="Line 53"/>
            <p:cNvSpPr>
              <a:spLocks noChangeShapeType="1"/>
            </p:cNvSpPr>
            <p:nvPr/>
          </p:nvSpPr>
          <p:spPr bwMode="auto">
            <a:xfrm flipH="1">
              <a:off x="3727" y="996"/>
              <a:ext cx="440" cy="2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2822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053624"/>
              </p:ext>
            </p:extLst>
          </p:nvPr>
        </p:nvGraphicFramePr>
        <p:xfrm>
          <a:off x="3463926" y="2906167"/>
          <a:ext cx="396875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4" name="CorelDRAW" r:id="rId28" imgW="439200" imgH="241200" progId="">
                  <p:embed/>
                </p:oleObj>
              </mc:Choice>
              <mc:Fallback>
                <p:oleObj name="CorelDRAW" r:id="rId28" imgW="439200" imgH="241200" progId="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6" y="2906167"/>
                        <a:ext cx="396875" cy="21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26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684990"/>
              </p:ext>
            </p:extLst>
          </p:nvPr>
        </p:nvGraphicFramePr>
        <p:xfrm>
          <a:off x="4692879" y="2924423"/>
          <a:ext cx="8001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5" name="CorelDRAW" r:id="rId30" imgW="885600" imgH="747720" progId="">
                  <p:embed/>
                </p:oleObj>
              </mc:Choice>
              <mc:Fallback>
                <p:oleObj name="CorelDRAW" r:id="rId30" imgW="885600" imgH="747720" progId="">
                  <p:embed/>
                  <p:pic>
                    <p:nvPicPr>
                      <p:cNvPr id="0" name="Picture 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879" y="2924423"/>
                        <a:ext cx="8001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5798092" y="2846648"/>
            <a:ext cx="3132134" cy="604837"/>
            <a:chOff x="3651" y="1461"/>
            <a:chExt cx="1973" cy="381"/>
          </a:xfrm>
        </p:grpSpPr>
        <p:sp>
          <p:nvSpPr>
            <p:cNvPr id="4134" name="Text Box 60"/>
            <p:cNvSpPr txBox="1">
              <a:spLocks noChangeArrowheads="1"/>
            </p:cNvSpPr>
            <p:nvPr/>
          </p:nvSpPr>
          <p:spPr bwMode="auto">
            <a:xfrm>
              <a:off x="4590" y="1461"/>
              <a:ext cx="103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hu-HU" sz="1600" dirty="0" err="1">
                  <a:solidFill>
                    <a:srgbClr val="C13D1C"/>
                  </a:solidFill>
                </a:rPr>
                <a:t>Nucleus</a:t>
              </a:r>
              <a:r>
                <a:rPr lang="hu-HU" sz="1600" dirty="0">
                  <a:solidFill>
                    <a:srgbClr val="C13D1C"/>
                  </a:solidFill>
                </a:rPr>
                <a:t> </a:t>
              </a:r>
              <a:r>
                <a:rPr lang="hu-HU" sz="1600" dirty="0" err="1">
                  <a:solidFill>
                    <a:srgbClr val="C13D1C"/>
                  </a:solidFill>
                </a:rPr>
                <a:t>motorius</a:t>
              </a:r>
              <a:endParaRPr lang="hu-HU" sz="1600" dirty="0">
                <a:solidFill>
                  <a:srgbClr val="C13D1C"/>
                </a:solidFill>
              </a:endParaRPr>
            </a:p>
            <a:p>
              <a:pPr algn="l" eaLnBrk="1" hangingPunct="1"/>
              <a:r>
                <a:rPr lang="hu-HU" sz="1600" dirty="0">
                  <a:solidFill>
                    <a:srgbClr val="C13D1C"/>
                  </a:solidFill>
                </a:rPr>
                <a:t> </a:t>
              </a:r>
              <a:r>
                <a:rPr lang="hu-HU" sz="1600" dirty="0" err="1">
                  <a:solidFill>
                    <a:srgbClr val="C13D1C"/>
                  </a:solidFill>
                </a:rPr>
                <a:t>nervi</a:t>
              </a:r>
              <a:r>
                <a:rPr lang="hu-HU" sz="1600" dirty="0">
                  <a:solidFill>
                    <a:srgbClr val="C13D1C"/>
                  </a:solidFill>
                </a:rPr>
                <a:t> V. </a:t>
              </a:r>
            </a:p>
          </p:txBody>
        </p:sp>
        <p:sp>
          <p:nvSpPr>
            <p:cNvPr id="4135" name="Line 61"/>
            <p:cNvSpPr>
              <a:spLocks noChangeShapeType="1"/>
            </p:cNvSpPr>
            <p:nvPr/>
          </p:nvSpPr>
          <p:spPr bwMode="auto">
            <a:xfrm flipH="1">
              <a:off x="3651" y="1659"/>
              <a:ext cx="1043" cy="1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36513" y="-4654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sz="2800" dirty="0" err="1">
                <a:latin typeface="+mj-lt"/>
                <a:ea typeface="+mj-ea"/>
                <a:cs typeface="+mj-cs"/>
              </a:rPr>
              <a:t>Pons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latin typeface="+mj-lt"/>
                <a:ea typeface="+mj-ea"/>
                <a:cs typeface="+mj-cs"/>
              </a:rPr>
              <a:t>in</a:t>
            </a:r>
            <a:r>
              <a:rPr lang="hu-HU" sz="2800" dirty="0">
                <a:latin typeface="+mj-lt"/>
                <a:ea typeface="+mj-ea"/>
                <a:cs typeface="+mj-cs"/>
              </a:rPr>
              <a:t> der </a:t>
            </a:r>
            <a:r>
              <a:rPr lang="hu-HU" sz="2800" dirty="0" err="1">
                <a:latin typeface="+mj-lt"/>
                <a:ea typeface="+mj-ea"/>
                <a:cs typeface="+mj-cs"/>
              </a:rPr>
              <a:t>Höhe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latin typeface="+mj-lt"/>
                <a:ea typeface="+mj-ea"/>
                <a:cs typeface="+mj-cs"/>
              </a:rPr>
              <a:t>vom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latin typeface="+mj-lt"/>
                <a:ea typeface="+mj-ea"/>
                <a:cs typeface="+mj-cs"/>
              </a:rPr>
              <a:t>Locus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latin typeface="+mj-lt"/>
                <a:ea typeface="+mj-ea"/>
                <a:cs typeface="+mj-cs"/>
              </a:rPr>
              <a:t>coeruleus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3" name="Szövegdoboz 62"/>
          <p:cNvSpPr txBox="1"/>
          <p:nvPr/>
        </p:nvSpPr>
        <p:spPr>
          <a:xfrm>
            <a:off x="3909617" y="2356098"/>
            <a:ext cx="1512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/>
              <a:t>Ventriculus</a:t>
            </a:r>
            <a:r>
              <a:rPr lang="hu-HU" dirty="0"/>
              <a:t> IV.</a:t>
            </a:r>
            <a:endParaRPr lang="de-DE" dirty="0"/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2527250" y="1014662"/>
            <a:ext cx="2182813" cy="2509836"/>
            <a:chOff x="1983" y="1788"/>
            <a:chExt cx="1375" cy="1581"/>
          </a:xfrm>
        </p:grpSpPr>
        <p:sp>
          <p:nvSpPr>
            <p:cNvPr id="4148" name="Text Box 32"/>
            <p:cNvSpPr txBox="1">
              <a:spLocks noChangeArrowheads="1"/>
            </p:cNvSpPr>
            <p:nvPr/>
          </p:nvSpPr>
          <p:spPr bwMode="auto">
            <a:xfrm>
              <a:off x="1983" y="1788"/>
              <a:ext cx="79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EB3D00"/>
                  </a:solidFill>
                </a:rPr>
                <a:t>Tractus</a:t>
              </a:r>
              <a:r>
                <a:rPr lang="hu-HU" sz="1600" dirty="0">
                  <a:solidFill>
                    <a:srgbClr val="EB3D00"/>
                  </a:solidFill>
                </a:rPr>
                <a:t> </a:t>
              </a:r>
            </a:p>
            <a:p>
              <a:pPr eaLnBrk="1" hangingPunct="1"/>
              <a:r>
                <a:rPr lang="hu-HU" sz="1600" dirty="0" err="1">
                  <a:solidFill>
                    <a:srgbClr val="EB3D00"/>
                  </a:solidFill>
                </a:rPr>
                <a:t>tectospinalis</a:t>
              </a:r>
              <a:r>
                <a:rPr lang="hu-HU" sz="1600" dirty="0">
                  <a:solidFill>
                    <a:srgbClr val="EB3D00"/>
                  </a:solidFill>
                </a:rPr>
                <a:t> </a:t>
              </a:r>
            </a:p>
          </p:txBody>
        </p:sp>
        <p:sp>
          <p:nvSpPr>
            <p:cNvPr id="4149" name="Line 33"/>
            <p:cNvSpPr>
              <a:spLocks noChangeShapeType="1"/>
            </p:cNvSpPr>
            <p:nvPr/>
          </p:nvSpPr>
          <p:spPr bwMode="auto">
            <a:xfrm>
              <a:off x="2465" y="2139"/>
              <a:ext cx="893" cy="12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" name="Text Box 54"/>
          <p:cNvSpPr txBox="1">
            <a:spLocks noChangeArrowheads="1"/>
          </p:cNvSpPr>
          <p:nvPr/>
        </p:nvSpPr>
        <p:spPr bwMode="auto">
          <a:xfrm>
            <a:off x="3723437" y="664071"/>
            <a:ext cx="1370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600" dirty="0" err="1">
                <a:solidFill>
                  <a:srgbClr val="715D9D"/>
                </a:solidFill>
              </a:rPr>
              <a:t>Fasciculus</a:t>
            </a:r>
            <a:r>
              <a:rPr lang="hu-HU" sz="1600" dirty="0">
                <a:solidFill>
                  <a:srgbClr val="715D9D"/>
                </a:solidFill>
              </a:rPr>
              <a:t> </a:t>
            </a:r>
          </a:p>
          <a:p>
            <a:pPr eaLnBrk="1" hangingPunct="1"/>
            <a:r>
              <a:rPr lang="hu-HU" sz="1600" dirty="0" err="1">
                <a:solidFill>
                  <a:srgbClr val="715D9D"/>
                </a:solidFill>
              </a:rPr>
              <a:t>longitudinalis</a:t>
            </a:r>
            <a:r>
              <a:rPr lang="hu-HU" sz="1600" dirty="0">
                <a:solidFill>
                  <a:srgbClr val="715D9D"/>
                </a:solidFill>
              </a:rPr>
              <a:t> </a:t>
            </a:r>
          </a:p>
          <a:p>
            <a:pPr eaLnBrk="1" hangingPunct="1"/>
            <a:r>
              <a:rPr lang="hu-HU" sz="1600" dirty="0" err="1">
                <a:solidFill>
                  <a:srgbClr val="715D9D"/>
                </a:solidFill>
              </a:rPr>
              <a:t>medialis</a:t>
            </a:r>
            <a:endParaRPr lang="hu-HU" sz="1600" dirty="0">
              <a:solidFill>
                <a:srgbClr val="715D9D"/>
              </a:solidFill>
            </a:endParaRPr>
          </a:p>
        </p:txBody>
      </p:sp>
      <p:sp>
        <p:nvSpPr>
          <p:cNvPr id="65" name="Line 21"/>
          <p:cNvSpPr>
            <a:spLocks noChangeShapeType="1"/>
          </p:cNvSpPr>
          <p:nvPr/>
        </p:nvSpPr>
        <p:spPr bwMode="auto">
          <a:xfrm>
            <a:off x="4556875" y="1196752"/>
            <a:ext cx="195263" cy="193245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Téglalap 65"/>
          <p:cNvSpPr/>
          <p:nvPr/>
        </p:nvSpPr>
        <p:spPr>
          <a:xfrm>
            <a:off x="5864975" y="350473"/>
            <a:ext cx="1475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err="1">
                <a:solidFill>
                  <a:srgbClr val="EB3D00"/>
                </a:solidFill>
                <a:latin typeface="Times New Roman" panose="02020603050405020304" pitchFamily="18" charset="0"/>
              </a:rPr>
              <a:t>Fasciculus</a:t>
            </a:r>
            <a:r>
              <a:rPr lang="hu-HU" sz="1600" dirty="0">
                <a:solidFill>
                  <a:srgbClr val="EB3D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hu-HU" sz="1600" dirty="0" err="1">
                <a:solidFill>
                  <a:srgbClr val="EB3D00"/>
                </a:solidFill>
                <a:latin typeface="Times New Roman" panose="02020603050405020304" pitchFamily="18" charset="0"/>
              </a:rPr>
              <a:t>longitudinalis</a:t>
            </a:r>
            <a:r>
              <a:rPr lang="hu-HU" sz="1600" dirty="0">
                <a:solidFill>
                  <a:srgbClr val="EB3D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hu-HU" sz="1600" dirty="0" err="1">
                <a:solidFill>
                  <a:srgbClr val="EB3D00"/>
                </a:solidFill>
                <a:latin typeface="Times New Roman" panose="02020603050405020304" pitchFamily="18" charset="0"/>
              </a:rPr>
              <a:t>dorsalis</a:t>
            </a:r>
            <a:endParaRPr lang="hu-HU" sz="1600" dirty="0">
              <a:solidFill>
                <a:srgbClr val="EB3D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 flipH="1">
            <a:off x="4941082" y="1181470"/>
            <a:ext cx="1314879" cy="17879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68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917454"/>
              </p:ext>
            </p:extLst>
          </p:nvPr>
        </p:nvGraphicFramePr>
        <p:xfrm>
          <a:off x="5539579" y="2923629"/>
          <a:ext cx="396875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6" name="CorelDRAW" r:id="rId32" imgW="439200" imgH="241200" progId="">
                  <p:embed/>
                </p:oleObj>
              </mc:Choice>
              <mc:Fallback>
                <p:oleObj name="CorelDRAW" r:id="rId32" imgW="439200" imgH="241200" progId="">
                  <p:embed/>
                  <p:pic>
                    <p:nvPicPr>
                      <p:cNvPr id="0" name="Picture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9579" y="2923629"/>
                        <a:ext cx="396875" cy="21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992428"/>
              </p:ext>
            </p:extLst>
          </p:nvPr>
        </p:nvGraphicFramePr>
        <p:xfrm>
          <a:off x="3139625" y="2293115"/>
          <a:ext cx="179388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7" name="CorelDRAW" r:id="rId33" imgW="198000" imgH="708840" progId="">
                  <p:embed/>
                </p:oleObj>
              </mc:Choice>
              <mc:Fallback>
                <p:oleObj name="CorelDRAW" r:id="rId33" imgW="198000" imgH="708840" progId="">
                  <p:embed/>
                  <p:pic>
                    <p:nvPicPr>
                      <p:cNvPr id="0" name="Picture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9625" y="2293115"/>
                        <a:ext cx="179388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724687" y="1402549"/>
            <a:ext cx="2916242" cy="1612900"/>
            <a:chOff x="311" y="665"/>
            <a:chExt cx="1837" cy="1016"/>
          </a:xfrm>
        </p:grpSpPr>
        <p:sp>
          <p:nvSpPr>
            <p:cNvPr id="4136" name="Text Box 56"/>
            <p:cNvSpPr txBox="1">
              <a:spLocks noChangeArrowheads="1"/>
            </p:cNvSpPr>
            <p:nvPr/>
          </p:nvSpPr>
          <p:spPr bwMode="auto">
            <a:xfrm>
              <a:off x="311" y="665"/>
              <a:ext cx="113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hu-HU" sz="1600" dirty="0" err="1">
                  <a:solidFill>
                    <a:srgbClr val="EEA11E"/>
                  </a:solidFill>
                </a:rPr>
                <a:t>Nuclei</a:t>
              </a:r>
              <a:r>
                <a:rPr lang="hu-HU" sz="1600" dirty="0">
                  <a:solidFill>
                    <a:srgbClr val="EEA11E"/>
                  </a:solidFill>
                </a:rPr>
                <a:t> loci </a:t>
              </a:r>
              <a:r>
                <a:rPr lang="hu-HU" sz="1600" dirty="0" err="1">
                  <a:solidFill>
                    <a:srgbClr val="EEA11E"/>
                  </a:solidFill>
                </a:rPr>
                <a:t>coerulei</a:t>
              </a:r>
              <a:endParaRPr lang="hu-HU" sz="1600" dirty="0">
                <a:solidFill>
                  <a:srgbClr val="EEA11E"/>
                </a:solidFill>
              </a:endParaRPr>
            </a:p>
          </p:txBody>
        </p:sp>
        <p:sp>
          <p:nvSpPr>
            <p:cNvPr id="4137" name="Line 57"/>
            <p:cNvSpPr>
              <a:spLocks noChangeShapeType="1"/>
            </p:cNvSpPr>
            <p:nvPr/>
          </p:nvSpPr>
          <p:spPr bwMode="auto">
            <a:xfrm>
              <a:off x="1363" y="856"/>
              <a:ext cx="785" cy="8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6654960" y="1024020"/>
            <a:ext cx="1907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000000"/>
                </a:solidFill>
              </a:rPr>
              <a:t>Pedunculus</a:t>
            </a:r>
            <a:endParaRPr lang="hu-HU" sz="1600" dirty="0">
              <a:solidFill>
                <a:srgbClr val="000000"/>
              </a:solidFill>
            </a:endParaRPr>
          </a:p>
          <a:p>
            <a:pPr algn="l" eaLnBrk="1" hangingPunct="1"/>
            <a:r>
              <a:rPr lang="hu-HU" sz="1600" dirty="0" err="1">
                <a:solidFill>
                  <a:srgbClr val="000000"/>
                </a:solidFill>
              </a:rPr>
              <a:t>cerebellaris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superior</a:t>
            </a:r>
            <a:endParaRPr lang="hu-HU" sz="1600" dirty="0">
              <a:solidFill>
                <a:srgbClr val="000000"/>
              </a:solidFill>
            </a:endParaRPr>
          </a:p>
        </p:txBody>
      </p:sp>
      <p:grpSp>
        <p:nvGrpSpPr>
          <p:cNvPr id="71" name="Group 59"/>
          <p:cNvGrpSpPr>
            <a:grpSpLocks/>
          </p:cNvGrpSpPr>
          <p:nvPr/>
        </p:nvGrpSpPr>
        <p:grpSpPr bwMode="auto">
          <a:xfrm>
            <a:off x="5985667" y="1204367"/>
            <a:ext cx="760412" cy="935037"/>
            <a:chOff x="3651" y="1253"/>
            <a:chExt cx="479" cy="589"/>
          </a:xfrm>
        </p:grpSpPr>
        <p:sp>
          <p:nvSpPr>
            <p:cNvPr id="72" name="Text Box 60"/>
            <p:cNvSpPr txBox="1">
              <a:spLocks noChangeArrowheads="1"/>
            </p:cNvSpPr>
            <p:nvPr/>
          </p:nvSpPr>
          <p:spPr bwMode="auto">
            <a:xfrm>
              <a:off x="4014" y="1253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hu-HU" sz="1600" dirty="0">
                <a:solidFill>
                  <a:srgbClr val="000000"/>
                </a:solidFill>
              </a:endParaRPr>
            </a:p>
          </p:txBody>
        </p:sp>
        <p:sp>
          <p:nvSpPr>
            <p:cNvPr id="73" name="Line 61"/>
            <p:cNvSpPr>
              <a:spLocks noChangeShapeType="1"/>
            </p:cNvSpPr>
            <p:nvPr/>
          </p:nvSpPr>
          <p:spPr bwMode="auto">
            <a:xfrm flipH="1">
              <a:off x="3651" y="1390"/>
              <a:ext cx="463" cy="4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4" name="Jobb oldali kapcsos zárójel 73"/>
          <p:cNvSpPr/>
          <p:nvPr/>
        </p:nvSpPr>
        <p:spPr>
          <a:xfrm>
            <a:off x="7524328" y="4103737"/>
            <a:ext cx="74613" cy="33337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7676012" y="4076948"/>
            <a:ext cx="7038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600" dirty="0"/>
              <a:t>N. V</a:t>
            </a:r>
          </a:p>
        </p:txBody>
      </p:sp>
      <p:sp>
        <p:nvSpPr>
          <p:cNvPr id="15" name="Téglalap 14"/>
          <p:cNvSpPr/>
          <p:nvPr/>
        </p:nvSpPr>
        <p:spPr>
          <a:xfrm>
            <a:off x="7632848" y="20459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600" dirty="0" err="1">
                <a:solidFill>
                  <a:srgbClr val="BE8E8C"/>
                </a:solidFill>
                <a:latin typeface="Times New Roman" panose="02020603050405020304" pitchFamily="18" charset="0"/>
              </a:rPr>
              <a:t>Fasciculus</a:t>
            </a:r>
            <a:r>
              <a:rPr lang="hu-HU" sz="1600" dirty="0">
                <a:solidFill>
                  <a:srgbClr val="BE8E8C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hu-HU" sz="1600" dirty="0" err="1">
                <a:solidFill>
                  <a:srgbClr val="BE8E8C"/>
                </a:solidFill>
                <a:latin typeface="Times New Roman" panose="02020603050405020304" pitchFamily="18" charset="0"/>
              </a:rPr>
              <a:t>tegmentalis</a:t>
            </a:r>
            <a:r>
              <a:rPr lang="hu-HU" sz="1600" dirty="0">
                <a:solidFill>
                  <a:srgbClr val="BE8E8C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hu-HU" sz="1600" dirty="0" err="1">
                <a:solidFill>
                  <a:srgbClr val="BE8E8C"/>
                </a:solidFill>
                <a:latin typeface="Times New Roman" panose="02020603050405020304" pitchFamily="18" charset="0"/>
              </a:rPr>
              <a:t>centralis</a:t>
            </a:r>
            <a:endParaRPr lang="hu-HU" sz="1600" dirty="0">
              <a:solidFill>
                <a:srgbClr val="BE8E8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" name="Line 61"/>
          <p:cNvSpPr>
            <a:spLocks noChangeShapeType="1"/>
          </p:cNvSpPr>
          <p:nvPr/>
        </p:nvSpPr>
        <p:spPr bwMode="auto">
          <a:xfrm flipH="1">
            <a:off x="5332510" y="2494192"/>
            <a:ext cx="2381108" cy="85169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Szövegdoboz 75"/>
          <p:cNvSpPr txBox="1"/>
          <p:nvPr/>
        </p:nvSpPr>
        <p:spPr>
          <a:xfrm>
            <a:off x="2995201" y="6608385"/>
            <a:ext cx="6281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Für die </a:t>
            </a:r>
            <a:r>
              <a:rPr lang="hu-HU" sz="1200" dirty="0" err="1"/>
              <a:t>bessere</a:t>
            </a:r>
            <a:r>
              <a:rPr lang="hu-HU" sz="1200" dirty="0"/>
              <a:t> </a:t>
            </a:r>
            <a:r>
              <a:rPr lang="hu-HU" sz="1200" dirty="0" err="1"/>
              <a:t>Übersicht</a:t>
            </a:r>
            <a:r>
              <a:rPr lang="hu-HU" sz="1200" dirty="0"/>
              <a:t> </a:t>
            </a:r>
            <a:r>
              <a:rPr lang="hu-HU" sz="1200" dirty="0" err="1"/>
              <a:t>wurde</a:t>
            </a:r>
            <a:r>
              <a:rPr lang="hu-HU" sz="1200" dirty="0"/>
              <a:t> </a:t>
            </a:r>
            <a:r>
              <a:rPr lang="hu-HU" sz="1200" dirty="0" err="1"/>
              <a:t>ein</a:t>
            </a:r>
            <a:r>
              <a:rPr lang="hu-HU" sz="1200" dirty="0"/>
              <a:t> </a:t>
            </a:r>
            <a:r>
              <a:rPr lang="hu-HU" sz="1200" dirty="0" err="1"/>
              <a:t>Teil</a:t>
            </a:r>
            <a:r>
              <a:rPr lang="hu-HU" sz="1200" dirty="0"/>
              <a:t> der </a:t>
            </a:r>
            <a:r>
              <a:rPr lang="hu-HU" sz="1200" dirty="0" err="1"/>
              <a:t>Bahnen</a:t>
            </a:r>
            <a:r>
              <a:rPr lang="hu-HU" sz="1200" dirty="0"/>
              <a:t> und der </a:t>
            </a:r>
            <a:r>
              <a:rPr lang="hu-HU" sz="1200" dirty="0" err="1"/>
              <a:t>Kerne</a:t>
            </a:r>
            <a:r>
              <a:rPr lang="hu-HU" sz="1200" dirty="0"/>
              <a:t> </a:t>
            </a:r>
            <a:r>
              <a:rPr lang="hu-HU" sz="1200" dirty="0" err="1"/>
              <a:t>nur</a:t>
            </a:r>
            <a:r>
              <a:rPr lang="hu-HU" sz="1200" dirty="0"/>
              <a:t> </a:t>
            </a:r>
            <a:r>
              <a:rPr lang="hu-HU" sz="1200" dirty="0" err="1"/>
              <a:t>auf</a:t>
            </a:r>
            <a:r>
              <a:rPr lang="hu-HU" sz="1200" dirty="0"/>
              <a:t> </a:t>
            </a:r>
            <a:r>
              <a:rPr lang="hu-HU" sz="1200" dirty="0" err="1"/>
              <a:t>einer</a:t>
            </a:r>
            <a:r>
              <a:rPr lang="hu-HU" sz="1200" dirty="0"/>
              <a:t> </a:t>
            </a:r>
            <a:r>
              <a:rPr lang="hu-HU" sz="1200" dirty="0" err="1"/>
              <a:t>Seite</a:t>
            </a:r>
            <a:r>
              <a:rPr lang="hu-HU" sz="1200" dirty="0"/>
              <a:t> </a:t>
            </a:r>
            <a:r>
              <a:rPr lang="hu-HU" sz="1200" dirty="0" err="1"/>
              <a:t>dargestellt</a:t>
            </a:r>
            <a:r>
              <a:rPr lang="hu-HU" sz="1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564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/>
      <p:bldP spid="4120" grpId="0" animBg="1"/>
      <p:bldP spid="64" grpId="0"/>
      <p:bldP spid="65" grpId="0" animBg="1"/>
      <p:bldP spid="66" grpId="0"/>
      <p:bldP spid="67" grpId="0" animBg="1"/>
      <p:bldP spid="74" grpId="0" animBg="1"/>
      <p:bldP spid="75" grpId="0"/>
      <p:bldP spid="15" grpId="0"/>
      <p:bldP spid="7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02" y="2258985"/>
            <a:ext cx="5848798" cy="368924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3903870" cy="247484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903870" y="5859385"/>
            <a:ext cx="11910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A. </a:t>
            </a:r>
            <a:r>
              <a:rPr lang="hu-HU" dirty="0" err="1">
                <a:solidFill>
                  <a:srgbClr val="FF0000"/>
                </a:solidFill>
              </a:rPr>
              <a:t>basilaris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 flipV="1">
            <a:off x="4572000" y="5715371"/>
            <a:ext cx="432048" cy="2409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5287381" y="5850066"/>
            <a:ext cx="11219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rgbClr val="FF0000"/>
                </a:solidFill>
              </a:rPr>
              <a:t>Aa</a:t>
            </a:r>
            <a:r>
              <a:rPr lang="hu-HU" dirty="0">
                <a:solidFill>
                  <a:srgbClr val="FF0000"/>
                </a:solidFill>
              </a:rPr>
              <a:t>. </a:t>
            </a:r>
            <a:r>
              <a:rPr lang="hu-HU" dirty="0" err="1">
                <a:solidFill>
                  <a:srgbClr val="FF0000"/>
                </a:solidFill>
              </a:rPr>
              <a:t>pontis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 flipH="1" flipV="1">
            <a:off x="5436096" y="5643361"/>
            <a:ext cx="248318" cy="3270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6588224" y="5717110"/>
            <a:ext cx="168135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A. </a:t>
            </a:r>
            <a:r>
              <a:rPr lang="hu-HU" dirty="0" err="1">
                <a:solidFill>
                  <a:srgbClr val="FF0000"/>
                </a:solidFill>
              </a:rPr>
              <a:t>cerebelli</a:t>
            </a:r>
            <a:r>
              <a:rPr lang="hu-HU" dirty="0">
                <a:solidFill>
                  <a:srgbClr val="FF0000"/>
                </a:solidFill>
              </a:rPr>
              <a:t> </a:t>
            </a:r>
          </a:p>
          <a:p>
            <a:r>
              <a:rPr lang="hu-HU" dirty="0" err="1">
                <a:solidFill>
                  <a:srgbClr val="FF0000"/>
                </a:solidFill>
              </a:rPr>
              <a:t>inferior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anterior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24" name="Egyenes összekötő nyíllal 23"/>
          <p:cNvCxnSpPr/>
          <p:nvPr/>
        </p:nvCxnSpPr>
        <p:spPr>
          <a:xfrm flipH="1" flipV="1">
            <a:off x="6585692" y="5462269"/>
            <a:ext cx="439803" cy="3264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6805593" y="2393525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A. </a:t>
            </a:r>
            <a:r>
              <a:rPr lang="hu-HU" dirty="0" err="1">
                <a:solidFill>
                  <a:srgbClr val="FF0000"/>
                </a:solidFill>
              </a:rPr>
              <a:t>cerebelli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superior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27" name="Egyenes összekötő nyíllal 26"/>
          <p:cNvCxnSpPr/>
          <p:nvPr/>
        </p:nvCxnSpPr>
        <p:spPr>
          <a:xfrm flipH="1">
            <a:off x="6948264" y="2762857"/>
            <a:ext cx="480640" cy="3602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6513" y="241484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sz="3600" dirty="0" err="1">
                <a:latin typeface="+mj-lt"/>
                <a:ea typeface="+mj-ea"/>
                <a:cs typeface="+mj-cs"/>
              </a:rPr>
              <a:t>Pons</a:t>
            </a:r>
            <a:r>
              <a:rPr lang="hu-HU" sz="3600" dirty="0">
                <a:latin typeface="+mj-lt"/>
                <a:ea typeface="+mj-ea"/>
                <a:cs typeface="+mj-cs"/>
              </a:rPr>
              <a:t> - </a:t>
            </a:r>
            <a:r>
              <a:rPr lang="hu-HU" sz="3600" dirty="0" err="1">
                <a:latin typeface="+mj-lt"/>
                <a:ea typeface="+mj-ea"/>
                <a:cs typeface="+mj-cs"/>
              </a:rPr>
              <a:t>Blutversorgung</a:t>
            </a:r>
            <a:endParaRPr lang="hu-HU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31" name="Kép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9" y="3826930"/>
            <a:ext cx="3429497" cy="255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1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3" descr="középa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08" y="1863425"/>
            <a:ext cx="64071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39826"/>
          </a:xfrm>
        </p:spPr>
        <p:txBody>
          <a:bodyPr>
            <a:normAutofit/>
          </a:bodyPr>
          <a:lstStyle/>
          <a:p>
            <a:r>
              <a:rPr lang="hu-HU" sz="2800" dirty="0" err="1"/>
              <a:t>Mesencephalon</a:t>
            </a:r>
            <a:r>
              <a:rPr lang="hu-HU" sz="2800" dirty="0"/>
              <a:t> </a:t>
            </a:r>
            <a:r>
              <a:rPr lang="hu-HU" sz="2800" dirty="0" err="1"/>
              <a:t>in</a:t>
            </a:r>
            <a:r>
              <a:rPr lang="hu-HU" sz="2800" dirty="0"/>
              <a:t> der </a:t>
            </a:r>
            <a:r>
              <a:rPr lang="hu-HU" sz="2800" dirty="0" err="1"/>
              <a:t>Höhe</a:t>
            </a:r>
            <a:r>
              <a:rPr lang="hu-HU" sz="2800" dirty="0"/>
              <a:t> </a:t>
            </a:r>
            <a:r>
              <a:rPr lang="hu-HU" sz="2800" dirty="0" err="1"/>
              <a:t>vom</a:t>
            </a:r>
            <a:r>
              <a:rPr lang="hu-HU" sz="2800" dirty="0"/>
              <a:t> </a:t>
            </a:r>
            <a:r>
              <a:rPr lang="hu-HU" sz="2800" dirty="0" err="1"/>
              <a:t>Colliculus</a:t>
            </a:r>
            <a:r>
              <a:rPr lang="hu-HU" sz="2800" dirty="0"/>
              <a:t> </a:t>
            </a:r>
            <a:r>
              <a:rPr lang="hu-HU" sz="2800" dirty="0" err="1"/>
              <a:t>superior</a:t>
            </a:r>
            <a:endParaRPr lang="hu-HU" sz="2800" dirty="0"/>
          </a:p>
        </p:txBody>
      </p:sp>
      <p:sp>
        <p:nvSpPr>
          <p:cNvPr id="5133" name="Text Box 5"/>
          <p:cNvSpPr txBox="1">
            <a:spLocks noChangeArrowheads="1"/>
          </p:cNvSpPr>
          <p:nvPr/>
        </p:nvSpPr>
        <p:spPr bwMode="auto">
          <a:xfrm>
            <a:off x="2453353" y="1100613"/>
            <a:ext cx="14269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sz="1600" dirty="0" err="1">
                <a:solidFill>
                  <a:srgbClr val="000000"/>
                </a:solidFill>
              </a:rPr>
              <a:t>Substantia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</a:p>
          <a:p>
            <a:pPr algn="ctr" eaLnBrk="1" hangingPunct="1"/>
            <a:r>
              <a:rPr lang="hu-HU" sz="1600" dirty="0" err="1">
                <a:solidFill>
                  <a:srgbClr val="000000"/>
                </a:solidFill>
              </a:rPr>
              <a:t>grisea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centralis</a:t>
            </a: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5137" name="Line 9"/>
          <p:cNvSpPr>
            <a:spLocks noChangeShapeType="1"/>
          </p:cNvSpPr>
          <p:nvPr/>
        </p:nvSpPr>
        <p:spPr bwMode="auto">
          <a:xfrm>
            <a:off x="3179425" y="1651496"/>
            <a:ext cx="700083" cy="135448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41" name="Text Box 13"/>
          <p:cNvSpPr txBox="1">
            <a:spLocks noChangeArrowheads="1"/>
          </p:cNvSpPr>
          <p:nvPr/>
        </p:nvSpPr>
        <p:spPr bwMode="auto">
          <a:xfrm>
            <a:off x="6991897" y="1405829"/>
            <a:ext cx="23326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>
                <a:solidFill>
                  <a:srgbClr val="000000"/>
                </a:solidFill>
              </a:rPr>
              <a:t>Corpus </a:t>
            </a:r>
          </a:p>
          <a:p>
            <a:pPr algn="l" eaLnBrk="1" hangingPunct="1"/>
            <a:r>
              <a:rPr lang="hu-HU" sz="1600" dirty="0" err="1">
                <a:solidFill>
                  <a:srgbClr val="000000"/>
                </a:solidFill>
              </a:rPr>
              <a:t>geniculatum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mediale</a:t>
            </a:r>
            <a:endParaRPr lang="hu-HU" sz="1600" dirty="0">
              <a:solidFill>
                <a:srgbClr val="000000"/>
              </a:solidFill>
            </a:endParaRPr>
          </a:p>
          <a:p>
            <a:pPr algn="l" eaLnBrk="1" hangingPunct="1"/>
            <a:r>
              <a:rPr lang="hu-HU" sz="1600" dirty="0">
                <a:solidFill>
                  <a:srgbClr val="000000"/>
                </a:solidFill>
              </a:rPr>
              <a:t>et </a:t>
            </a:r>
            <a:r>
              <a:rPr lang="hu-HU" sz="1600" dirty="0" err="1">
                <a:solidFill>
                  <a:srgbClr val="000000"/>
                </a:solidFill>
              </a:rPr>
              <a:t>Brachium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</a:p>
          <a:p>
            <a:pPr algn="l" eaLnBrk="1" hangingPunct="1"/>
            <a:r>
              <a:rPr lang="hu-HU" sz="1600" dirty="0" err="1">
                <a:solidFill>
                  <a:srgbClr val="000000"/>
                </a:solidFill>
              </a:rPr>
              <a:t>colliculi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inferioris</a:t>
            </a: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5142" name="Line 14"/>
          <p:cNvSpPr>
            <a:spLocks noChangeShapeType="1"/>
          </p:cNvSpPr>
          <p:nvPr/>
        </p:nvSpPr>
        <p:spPr bwMode="auto">
          <a:xfrm flipH="1">
            <a:off x="6824315" y="2483047"/>
            <a:ext cx="592143" cy="37070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338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772474"/>
              </p:ext>
            </p:extLst>
          </p:nvPr>
        </p:nvGraphicFramePr>
        <p:xfrm>
          <a:off x="3522321" y="3811290"/>
          <a:ext cx="2230438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4" name="CorelDRAW" r:id="rId4" imgW="2469240" imgH="1389600" progId="">
                  <p:embed/>
                </p:oleObj>
              </mc:Choice>
              <mc:Fallback>
                <p:oleObj name="CorelDRAW" r:id="rId4" imgW="2469240" imgH="1389600" progId="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321" y="3811290"/>
                        <a:ext cx="2230438" cy="12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8" name="Text Box 17"/>
          <p:cNvSpPr txBox="1">
            <a:spLocks noChangeArrowheads="1"/>
          </p:cNvSpPr>
          <p:nvPr/>
        </p:nvSpPr>
        <p:spPr bwMode="auto">
          <a:xfrm>
            <a:off x="34686" y="3431876"/>
            <a:ext cx="1641479" cy="58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A33721"/>
                </a:solidFill>
              </a:rPr>
              <a:t>Nucleus</a:t>
            </a:r>
            <a:r>
              <a:rPr lang="hu-HU" sz="1600" dirty="0">
                <a:solidFill>
                  <a:srgbClr val="A33721"/>
                </a:solidFill>
              </a:rPr>
              <a:t> </a:t>
            </a:r>
            <a:r>
              <a:rPr lang="hu-HU" sz="1600" dirty="0" err="1">
                <a:solidFill>
                  <a:srgbClr val="A33721"/>
                </a:solidFill>
              </a:rPr>
              <a:t>motorius</a:t>
            </a:r>
            <a:endParaRPr lang="hu-HU" sz="1600" dirty="0">
              <a:solidFill>
                <a:srgbClr val="A33721"/>
              </a:solidFill>
            </a:endParaRPr>
          </a:p>
          <a:p>
            <a:pPr algn="l" eaLnBrk="1" hangingPunct="1"/>
            <a:r>
              <a:rPr lang="hu-HU" sz="1600" dirty="0">
                <a:solidFill>
                  <a:srgbClr val="A33721"/>
                </a:solidFill>
              </a:rPr>
              <a:t> </a:t>
            </a:r>
            <a:r>
              <a:rPr lang="hu-HU" sz="1600" dirty="0" err="1">
                <a:solidFill>
                  <a:srgbClr val="A33721"/>
                </a:solidFill>
              </a:rPr>
              <a:t>nervi</a:t>
            </a:r>
            <a:r>
              <a:rPr lang="hu-HU" sz="1600" dirty="0">
                <a:solidFill>
                  <a:srgbClr val="A33721"/>
                </a:solidFill>
              </a:rPr>
              <a:t> III.</a:t>
            </a:r>
          </a:p>
        </p:txBody>
      </p:sp>
      <p:graphicFrame>
        <p:nvGraphicFramePr>
          <p:cNvPr id="3381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240169"/>
              </p:ext>
            </p:extLst>
          </p:nvPr>
        </p:nvGraphicFramePr>
        <p:xfrm>
          <a:off x="4600234" y="2971502"/>
          <a:ext cx="3206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5" name="CorelDRAW" r:id="rId6" imgW="354240" imgH="532440" progId="">
                  <p:embed/>
                </p:oleObj>
              </mc:Choice>
              <mc:Fallback>
                <p:oleObj name="CorelDRAW" r:id="rId6" imgW="354240" imgH="532440" progId="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234" y="2971502"/>
                        <a:ext cx="32067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774258" y="861218"/>
            <a:ext cx="2749547" cy="2247900"/>
            <a:chOff x="3095" y="890"/>
            <a:chExt cx="1732" cy="1416"/>
          </a:xfrm>
        </p:grpSpPr>
        <p:sp>
          <p:nvSpPr>
            <p:cNvPr id="5166" name="Text Box 21"/>
            <p:cNvSpPr txBox="1">
              <a:spLocks noChangeArrowheads="1"/>
            </p:cNvSpPr>
            <p:nvPr/>
          </p:nvSpPr>
          <p:spPr bwMode="auto">
            <a:xfrm>
              <a:off x="3832" y="890"/>
              <a:ext cx="995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hu-HU" sz="1600" dirty="0" err="1">
                  <a:solidFill>
                    <a:srgbClr val="005795"/>
                  </a:solidFill>
                </a:rPr>
                <a:t>Nucleus</a:t>
              </a:r>
              <a:r>
                <a:rPr lang="hu-HU" sz="1600" dirty="0">
                  <a:solidFill>
                    <a:srgbClr val="005795"/>
                  </a:solidFill>
                </a:rPr>
                <a:t> </a:t>
              </a:r>
            </a:p>
            <a:p>
              <a:pPr algn="l" eaLnBrk="1" hangingPunct="1"/>
              <a:r>
                <a:rPr lang="hu-HU" sz="1600" dirty="0" err="1">
                  <a:solidFill>
                    <a:srgbClr val="005795"/>
                  </a:solidFill>
                </a:rPr>
                <a:t>mesencephalicus</a:t>
              </a:r>
              <a:endParaRPr lang="hu-HU" sz="1600" dirty="0">
                <a:solidFill>
                  <a:srgbClr val="005795"/>
                </a:solidFill>
              </a:endParaRPr>
            </a:p>
            <a:p>
              <a:pPr algn="l" eaLnBrk="1" hangingPunct="1"/>
              <a:r>
                <a:rPr lang="hu-HU" sz="1600" dirty="0">
                  <a:solidFill>
                    <a:srgbClr val="005795"/>
                  </a:solidFill>
                </a:rPr>
                <a:t> </a:t>
              </a:r>
              <a:r>
                <a:rPr lang="hu-HU" sz="1600" dirty="0" err="1">
                  <a:solidFill>
                    <a:srgbClr val="005795"/>
                  </a:solidFill>
                </a:rPr>
                <a:t>nervi</a:t>
              </a:r>
              <a:r>
                <a:rPr lang="hu-HU" sz="1600" dirty="0">
                  <a:solidFill>
                    <a:srgbClr val="005795"/>
                  </a:solidFill>
                </a:rPr>
                <a:t> V.</a:t>
              </a:r>
            </a:p>
          </p:txBody>
        </p:sp>
        <p:sp>
          <p:nvSpPr>
            <p:cNvPr id="5167" name="Line 22"/>
            <p:cNvSpPr>
              <a:spLocks noChangeShapeType="1"/>
            </p:cNvSpPr>
            <p:nvPr/>
          </p:nvSpPr>
          <p:spPr bwMode="auto">
            <a:xfrm flipH="1">
              <a:off x="3095" y="1413"/>
              <a:ext cx="899" cy="89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5795"/>
                </a:solidFill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786642" y="4669586"/>
            <a:ext cx="1019175" cy="1130298"/>
            <a:chOff x="2587" y="2716"/>
            <a:chExt cx="642" cy="712"/>
          </a:xfrm>
        </p:grpSpPr>
        <p:sp>
          <p:nvSpPr>
            <p:cNvPr id="5164" name="Text Box 24"/>
            <p:cNvSpPr txBox="1">
              <a:spLocks noChangeArrowheads="1"/>
            </p:cNvSpPr>
            <p:nvPr/>
          </p:nvSpPr>
          <p:spPr bwMode="auto">
            <a:xfrm>
              <a:off x="2587" y="3060"/>
              <a:ext cx="5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hu-HU" sz="1600" dirty="0" err="1">
                  <a:solidFill>
                    <a:srgbClr val="9B3828"/>
                  </a:solidFill>
                </a:rPr>
                <a:t>Nucleus</a:t>
              </a:r>
              <a:endParaRPr lang="hu-HU" sz="1600" dirty="0">
                <a:solidFill>
                  <a:srgbClr val="9B3828"/>
                </a:solidFill>
              </a:endParaRPr>
            </a:p>
            <a:p>
              <a:pPr algn="l" eaLnBrk="1" hangingPunct="1"/>
              <a:r>
                <a:rPr lang="hu-HU" sz="1600" dirty="0">
                  <a:solidFill>
                    <a:srgbClr val="9B3828"/>
                  </a:solidFill>
                </a:rPr>
                <a:t> </a:t>
              </a:r>
              <a:r>
                <a:rPr lang="hu-HU" sz="1600" dirty="0" err="1">
                  <a:solidFill>
                    <a:srgbClr val="9B3828"/>
                  </a:solidFill>
                </a:rPr>
                <a:t>ruber</a:t>
              </a:r>
              <a:endParaRPr lang="hu-HU" sz="1600" dirty="0">
                <a:solidFill>
                  <a:srgbClr val="9B3828"/>
                </a:solidFill>
              </a:endParaRPr>
            </a:p>
          </p:txBody>
        </p:sp>
        <p:sp>
          <p:nvSpPr>
            <p:cNvPr id="5165" name="Line 25"/>
            <p:cNvSpPr>
              <a:spLocks noChangeShapeType="1"/>
            </p:cNvSpPr>
            <p:nvPr/>
          </p:nvSpPr>
          <p:spPr bwMode="auto">
            <a:xfrm flipV="1">
              <a:off x="2887" y="2716"/>
              <a:ext cx="342" cy="3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381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197783"/>
              </p:ext>
            </p:extLst>
          </p:nvPr>
        </p:nvGraphicFramePr>
        <p:xfrm>
          <a:off x="5092359" y="4387552"/>
          <a:ext cx="8763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6" name="CorelDRAW" r:id="rId8" imgW="969840" imgH="780120" progId="">
                  <p:embed/>
                </p:oleObj>
              </mc:Choice>
              <mc:Fallback>
                <p:oleObj name="CorelDRAW" r:id="rId8" imgW="969840" imgH="780120" progId="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359" y="4387552"/>
                        <a:ext cx="8763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351218"/>
              </p:ext>
            </p:extLst>
          </p:nvPr>
        </p:nvGraphicFramePr>
        <p:xfrm>
          <a:off x="3945756" y="2309862"/>
          <a:ext cx="1130300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7" name="CorelDRAW" r:id="rId10" imgW="1252440" imgH="2355480" progId="">
                  <p:embed/>
                </p:oleObj>
              </mc:Choice>
              <mc:Fallback>
                <p:oleObj name="CorelDRAW" r:id="rId10" imgW="1252440" imgH="2355480" progId="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5756" y="2309862"/>
                        <a:ext cx="1130300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1704634" y="4254474"/>
            <a:ext cx="2386012" cy="2243138"/>
            <a:chOff x="717" y="980"/>
            <a:chExt cx="1503" cy="1413"/>
          </a:xfrm>
        </p:grpSpPr>
        <p:sp>
          <p:nvSpPr>
            <p:cNvPr id="5158" name="Text Box 36"/>
            <p:cNvSpPr txBox="1">
              <a:spLocks noChangeArrowheads="1"/>
            </p:cNvSpPr>
            <p:nvPr/>
          </p:nvSpPr>
          <p:spPr bwMode="auto">
            <a:xfrm>
              <a:off x="717" y="2025"/>
              <a:ext cx="79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hu-HU" sz="1600" dirty="0" err="1">
                  <a:solidFill>
                    <a:srgbClr val="EB3D00"/>
                  </a:solidFill>
                </a:rPr>
                <a:t>Tractus</a:t>
              </a:r>
              <a:r>
                <a:rPr lang="hu-HU" sz="1600" dirty="0">
                  <a:solidFill>
                    <a:srgbClr val="EB3D00"/>
                  </a:solidFill>
                </a:rPr>
                <a:t> </a:t>
              </a:r>
            </a:p>
            <a:p>
              <a:r>
                <a:rPr lang="hu-HU" sz="1600" dirty="0" err="1">
                  <a:solidFill>
                    <a:srgbClr val="EB3D00"/>
                  </a:solidFill>
                </a:rPr>
                <a:t>tectospinalis</a:t>
              </a:r>
              <a:r>
                <a:rPr lang="hu-HU" sz="1600" dirty="0">
                  <a:solidFill>
                    <a:srgbClr val="EB3D00"/>
                  </a:solidFill>
                </a:rPr>
                <a:t> </a:t>
              </a:r>
            </a:p>
          </p:txBody>
        </p:sp>
        <p:sp>
          <p:nvSpPr>
            <p:cNvPr id="5159" name="Line 37"/>
            <p:cNvSpPr>
              <a:spLocks noChangeShapeType="1"/>
            </p:cNvSpPr>
            <p:nvPr/>
          </p:nvSpPr>
          <p:spPr bwMode="auto">
            <a:xfrm flipV="1">
              <a:off x="1229" y="980"/>
              <a:ext cx="991" cy="11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383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575814"/>
              </p:ext>
            </p:extLst>
          </p:nvPr>
        </p:nvGraphicFramePr>
        <p:xfrm>
          <a:off x="3923928" y="3250902"/>
          <a:ext cx="8001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8" name="CorelDRAW" r:id="rId12" imgW="885600" imgH="1083600" progId="">
                  <p:embed/>
                </p:oleObj>
              </mc:Choice>
              <mc:Fallback>
                <p:oleObj name="CorelDRAW" r:id="rId12" imgW="885600" imgH="1083600" progId="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250902"/>
                        <a:ext cx="8001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1246107" y="1605804"/>
            <a:ext cx="2768601" cy="1736725"/>
            <a:chOff x="1096" y="645"/>
            <a:chExt cx="1744" cy="1094"/>
          </a:xfrm>
        </p:grpSpPr>
        <p:sp>
          <p:nvSpPr>
            <p:cNvPr id="5156" name="Text Box 40"/>
            <p:cNvSpPr txBox="1">
              <a:spLocks noChangeArrowheads="1"/>
            </p:cNvSpPr>
            <p:nvPr/>
          </p:nvSpPr>
          <p:spPr bwMode="auto">
            <a:xfrm>
              <a:off x="1096" y="645"/>
              <a:ext cx="86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hu-HU" sz="1600" dirty="0" err="1">
                  <a:solidFill>
                    <a:srgbClr val="EB3D00"/>
                  </a:solidFill>
                </a:rPr>
                <a:t>Fasciculus</a:t>
              </a:r>
              <a:r>
                <a:rPr lang="hu-HU" sz="1600" dirty="0">
                  <a:solidFill>
                    <a:srgbClr val="EB3D00"/>
                  </a:solidFill>
                </a:rPr>
                <a:t> </a:t>
              </a:r>
            </a:p>
            <a:p>
              <a:r>
                <a:rPr lang="hu-HU" sz="1600" dirty="0" err="1">
                  <a:solidFill>
                    <a:srgbClr val="EB3D00"/>
                  </a:solidFill>
                </a:rPr>
                <a:t>longitudinalis</a:t>
              </a:r>
              <a:r>
                <a:rPr lang="hu-HU" sz="1600" dirty="0">
                  <a:solidFill>
                    <a:srgbClr val="EB3D00"/>
                  </a:solidFill>
                </a:rPr>
                <a:t> </a:t>
              </a:r>
            </a:p>
            <a:p>
              <a:r>
                <a:rPr lang="hu-HU" sz="1600" dirty="0" err="1">
                  <a:solidFill>
                    <a:srgbClr val="EB3D00"/>
                  </a:solidFill>
                </a:rPr>
                <a:t>dorsalis</a:t>
              </a:r>
              <a:endParaRPr lang="hu-HU" sz="1600" dirty="0">
                <a:solidFill>
                  <a:srgbClr val="EB3D00"/>
                </a:solidFill>
              </a:endParaRPr>
            </a:p>
          </p:txBody>
        </p:sp>
        <p:sp>
          <p:nvSpPr>
            <p:cNvPr id="5157" name="Line 41"/>
            <p:cNvSpPr>
              <a:spLocks noChangeShapeType="1"/>
            </p:cNvSpPr>
            <p:nvPr/>
          </p:nvSpPr>
          <p:spPr bwMode="auto">
            <a:xfrm>
              <a:off x="1608" y="1058"/>
              <a:ext cx="1232" cy="6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4675640" y="2580403"/>
            <a:ext cx="4019551" cy="1184276"/>
            <a:chOff x="5478" y="213"/>
            <a:chExt cx="2532" cy="746"/>
          </a:xfrm>
        </p:grpSpPr>
        <p:sp>
          <p:nvSpPr>
            <p:cNvPr id="5154" name="Text Box 43"/>
            <p:cNvSpPr txBox="1">
              <a:spLocks noChangeArrowheads="1"/>
            </p:cNvSpPr>
            <p:nvPr/>
          </p:nvSpPr>
          <p:spPr bwMode="auto">
            <a:xfrm>
              <a:off x="7147" y="213"/>
              <a:ext cx="86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715D9D"/>
                  </a:solidFill>
                </a:rPr>
                <a:t>Fasciculus</a:t>
              </a:r>
              <a:r>
                <a:rPr lang="hu-HU" sz="1600" dirty="0">
                  <a:solidFill>
                    <a:srgbClr val="715D9D"/>
                  </a:solidFill>
                </a:rPr>
                <a:t> </a:t>
              </a:r>
            </a:p>
            <a:p>
              <a:pPr eaLnBrk="1" hangingPunct="1"/>
              <a:r>
                <a:rPr lang="hu-HU" sz="1600" dirty="0" err="1">
                  <a:solidFill>
                    <a:srgbClr val="715D9D"/>
                  </a:solidFill>
                </a:rPr>
                <a:t>longitudinalis</a:t>
              </a:r>
              <a:r>
                <a:rPr lang="hu-HU" sz="1600" dirty="0">
                  <a:solidFill>
                    <a:srgbClr val="715D9D"/>
                  </a:solidFill>
                </a:rPr>
                <a:t> </a:t>
              </a:r>
            </a:p>
            <a:p>
              <a:pPr eaLnBrk="1" hangingPunct="1"/>
              <a:r>
                <a:rPr lang="hu-HU" sz="1600" dirty="0" err="1">
                  <a:solidFill>
                    <a:srgbClr val="715D9D"/>
                  </a:solidFill>
                </a:rPr>
                <a:t>medialis</a:t>
              </a:r>
              <a:endParaRPr lang="hu-HU" sz="1600" dirty="0">
                <a:solidFill>
                  <a:srgbClr val="715D9D"/>
                </a:solidFill>
              </a:endParaRPr>
            </a:p>
          </p:txBody>
        </p:sp>
        <p:sp>
          <p:nvSpPr>
            <p:cNvPr id="5155" name="Line 44"/>
            <p:cNvSpPr>
              <a:spLocks noChangeShapeType="1"/>
            </p:cNvSpPr>
            <p:nvPr/>
          </p:nvSpPr>
          <p:spPr bwMode="auto">
            <a:xfrm flipH="1">
              <a:off x="5478" y="478"/>
              <a:ext cx="1721" cy="4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38" name="Text Box 46"/>
          <p:cNvSpPr txBox="1">
            <a:spLocks noChangeArrowheads="1"/>
          </p:cNvSpPr>
          <p:nvPr/>
        </p:nvSpPr>
        <p:spPr bwMode="auto">
          <a:xfrm>
            <a:off x="3944596" y="6361995"/>
            <a:ext cx="20577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17375E"/>
                </a:solidFill>
              </a:rPr>
              <a:t>Tractus</a:t>
            </a:r>
            <a:r>
              <a:rPr lang="hu-HU" sz="1600" dirty="0">
                <a:solidFill>
                  <a:srgbClr val="17375E"/>
                </a:solidFill>
              </a:rPr>
              <a:t> </a:t>
            </a:r>
            <a:r>
              <a:rPr lang="hu-HU" sz="1600" dirty="0" err="1">
                <a:solidFill>
                  <a:srgbClr val="17375E"/>
                </a:solidFill>
              </a:rPr>
              <a:t>frontopontinus</a:t>
            </a:r>
            <a:endParaRPr lang="hu-HU" sz="1600" dirty="0">
              <a:solidFill>
                <a:srgbClr val="17375E"/>
              </a:solidFill>
            </a:endParaRPr>
          </a:p>
        </p:txBody>
      </p:sp>
      <p:sp>
        <p:nvSpPr>
          <p:cNvPr id="33839" name="Text Box 47"/>
          <p:cNvSpPr txBox="1">
            <a:spLocks noChangeArrowheads="1"/>
          </p:cNvSpPr>
          <p:nvPr/>
        </p:nvSpPr>
        <p:spPr bwMode="auto">
          <a:xfrm>
            <a:off x="1880955" y="3174702"/>
            <a:ext cx="1755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000000"/>
                </a:solidFill>
              </a:rPr>
              <a:t>formatio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reticularis</a:t>
            </a:r>
            <a:endParaRPr lang="hu-HU" sz="1600" dirty="0">
              <a:solidFill>
                <a:srgbClr val="000000"/>
              </a:solidFill>
            </a:endParaRPr>
          </a:p>
        </p:txBody>
      </p:sp>
      <p:graphicFrame>
        <p:nvGraphicFramePr>
          <p:cNvPr id="33840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228780"/>
              </p:ext>
            </p:extLst>
          </p:nvPr>
        </p:nvGraphicFramePr>
        <p:xfrm>
          <a:off x="4308723" y="3452614"/>
          <a:ext cx="695325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9" name="CorelDRAW" r:id="rId14" imgW="770040" imgH="2472480" progId="">
                  <p:embed/>
                </p:oleObj>
              </mc:Choice>
              <mc:Fallback>
                <p:oleObj name="CorelDRAW" r:id="rId14" imgW="770040" imgH="2472480" progId="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723" y="3452614"/>
                        <a:ext cx="695325" cy="223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41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101978"/>
              </p:ext>
            </p:extLst>
          </p:nvPr>
        </p:nvGraphicFramePr>
        <p:xfrm>
          <a:off x="4139952" y="3645024"/>
          <a:ext cx="733425" cy="197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0" name="CorelDRAW" r:id="rId16" imgW="812520" imgH="2185560" progId="">
                  <p:embed/>
                </p:oleObj>
              </mc:Choice>
              <mc:Fallback>
                <p:oleObj name="CorelDRAW" r:id="rId16" imgW="812520" imgH="2185560" progId="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645024"/>
                        <a:ext cx="733425" cy="197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7" t="1" r="20355" b="31440"/>
          <a:stretch/>
        </p:blipFill>
        <p:spPr>
          <a:xfrm rot="1882002">
            <a:off x="2409528" y="4802330"/>
            <a:ext cx="179301" cy="306693"/>
          </a:xfrm>
          <a:prstGeom prst="rect">
            <a:avLst/>
          </a:prstGeom>
        </p:spPr>
      </p:pic>
      <p:sp>
        <p:nvSpPr>
          <p:cNvPr id="15" name="Téglalap 14"/>
          <p:cNvSpPr/>
          <p:nvPr/>
        </p:nvSpPr>
        <p:spPr>
          <a:xfrm>
            <a:off x="3491880" y="779384"/>
            <a:ext cx="2550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 err="1">
                <a:solidFill>
                  <a:srgbClr val="BE8E8C"/>
                </a:solidFill>
                <a:latin typeface="Times New Roman" panose="02020603050405020304" pitchFamily="18" charset="0"/>
              </a:rPr>
              <a:t>Nucleus</a:t>
            </a:r>
            <a:r>
              <a:rPr lang="hu-HU" sz="1600" dirty="0">
                <a:solidFill>
                  <a:srgbClr val="BE8E8C"/>
                </a:solidFill>
                <a:latin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rgbClr val="BE8E8C"/>
                </a:solidFill>
                <a:latin typeface="Times New Roman" panose="02020603050405020304" pitchFamily="18" charset="0"/>
              </a:rPr>
              <a:t>accesorius</a:t>
            </a:r>
            <a:r>
              <a:rPr lang="hu-HU" sz="1600" dirty="0">
                <a:solidFill>
                  <a:srgbClr val="BE8E8C"/>
                </a:solidFill>
                <a:latin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rgbClr val="BE8E8C"/>
                </a:solidFill>
                <a:latin typeface="Times New Roman" panose="02020603050405020304" pitchFamily="18" charset="0"/>
              </a:rPr>
              <a:t>nervi</a:t>
            </a:r>
            <a:r>
              <a:rPr lang="hu-HU" sz="1600" dirty="0">
                <a:solidFill>
                  <a:srgbClr val="BE8E8C"/>
                </a:solidFill>
                <a:latin typeface="Times New Roman" panose="02020603050405020304" pitchFamily="18" charset="0"/>
              </a:rPr>
              <a:t> III.</a:t>
            </a:r>
          </a:p>
          <a:p>
            <a:r>
              <a:rPr lang="hu-HU" sz="1600" dirty="0">
                <a:solidFill>
                  <a:srgbClr val="BE8E8C"/>
                </a:solidFill>
                <a:latin typeface="Times New Roman" panose="02020603050405020304" pitchFamily="18" charset="0"/>
              </a:rPr>
              <a:t> (</a:t>
            </a:r>
            <a:r>
              <a:rPr lang="hu-HU" sz="1600" dirty="0" err="1">
                <a:solidFill>
                  <a:srgbClr val="BE8E8C"/>
                </a:solidFill>
                <a:latin typeface="Times New Roman" panose="02020603050405020304" pitchFamily="18" charset="0"/>
              </a:rPr>
              <a:t>Nucl</a:t>
            </a:r>
            <a:r>
              <a:rPr lang="hu-HU" sz="1600" dirty="0">
                <a:solidFill>
                  <a:srgbClr val="BE8E8C"/>
                </a:solidFill>
                <a:latin typeface="Times New Roman" panose="02020603050405020304" pitchFamily="18" charset="0"/>
              </a:rPr>
              <a:t>. </a:t>
            </a:r>
            <a:r>
              <a:rPr lang="hu-HU" sz="1600" dirty="0" err="1">
                <a:solidFill>
                  <a:srgbClr val="BE8E8C"/>
                </a:solidFill>
                <a:latin typeface="Times New Roman" panose="02020603050405020304" pitchFamily="18" charset="0"/>
              </a:rPr>
              <a:t>Edinger-Westphal</a:t>
            </a:r>
            <a:r>
              <a:rPr lang="hu-HU" sz="1600" dirty="0">
                <a:solidFill>
                  <a:srgbClr val="BE8E8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6" name="Line 29"/>
          <p:cNvSpPr>
            <a:spLocks noChangeShapeType="1"/>
          </p:cNvSpPr>
          <p:nvPr/>
        </p:nvSpPr>
        <p:spPr bwMode="auto">
          <a:xfrm flipH="1">
            <a:off x="4465033" y="1343373"/>
            <a:ext cx="2547" cy="216787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Line 18"/>
          <p:cNvSpPr>
            <a:spLocks noChangeShapeType="1"/>
          </p:cNvSpPr>
          <p:nvPr/>
        </p:nvSpPr>
        <p:spPr bwMode="auto">
          <a:xfrm>
            <a:off x="1606315" y="3702248"/>
            <a:ext cx="2603394" cy="15859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Ellipszis 15"/>
          <p:cNvSpPr/>
          <p:nvPr/>
        </p:nvSpPr>
        <p:spPr>
          <a:xfrm>
            <a:off x="5723183" y="4034830"/>
            <a:ext cx="312737" cy="35877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382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17046"/>
              </p:ext>
            </p:extLst>
          </p:nvPr>
        </p:nvGraphicFramePr>
        <p:xfrm>
          <a:off x="5431507" y="3630314"/>
          <a:ext cx="1228725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1" name="CorelDRAW" r:id="rId19" imgW="1360080" imgH="2456640" progId="">
                  <p:embed/>
                </p:oleObj>
              </mc:Choice>
              <mc:Fallback>
                <p:oleObj name="CorelDRAW" r:id="rId19" imgW="1360080" imgH="2456640" progId="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1507" y="3630314"/>
                        <a:ext cx="1228725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Line 14"/>
          <p:cNvSpPr>
            <a:spLocks noChangeShapeType="1"/>
          </p:cNvSpPr>
          <p:nvPr/>
        </p:nvSpPr>
        <p:spPr bwMode="auto">
          <a:xfrm flipH="1">
            <a:off x="5968060" y="3709689"/>
            <a:ext cx="983847" cy="43362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Téglalap 16"/>
          <p:cNvSpPr/>
          <p:nvPr/>
        </p:nvSpPr>
        <p:spPr>
          <a:xfrm>
            <a:off x="6866952" y="3341725"/>
            <a:ext cx="2387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Tractus</a:t>
            </a:r>
            <a:r>
              <a:rPr lang="hu-HU" sz="16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spinotahalmicus</a:t>
            </a:r>
            <a:r>
              <a:rPr lang="hu-HU" sz="16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hu-HU" sz="1600" dirty="0">
                <a:solidFill>
                  <a:srgbClr val="00B050"/>
                </a:solidFill>
                <a:latin typeface="Times New Roman" panose="02020603050405020304" pitchFamily="18" charset="0"/>
              </a:rPr>
              <a:t>et </a:t>
            </a:r>
            <a:r>
              <a:rPr lang="hu-HU" sz="16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Lemniscus</a:t>
            </a:r>
            <a:r>
              <a:rPr lang="hu-HU" sz="16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trigeminalis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62" name="Téglalap 61"/>
          <p:cNvSpPr/>
          <p:nvPr/>
        </p:nvSpPr>
        <p:spPr>
          <a:xfrm>
            <a:off x="7403015" y="3912020"/>
            <a:ext cx="23877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err="1">
                <a:solidFill>
                  <a:srgbClr val="005795"/>
                </a:solidFill>
                <a:latin typeface="Times New Roman" panose="02020603050405020304" pitchFamily="18" charset="0"/>
              </a:rPr>
              <a:t>Lemniscus</a:t>
            </a:r>
            <a:r>
              <a:rPr lang="hu-HU" sz="1600" dirty="0">
                <a:solidFill>
                  <a:srgbClr val="005795"/>
                </a:solidFill>
                <a:latin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rgbClr val="005795"/>
                </a:solidFill>
                <a:latin typeface="Times New Roman" panose="02020603050405020304" pitchFamily="18" charset="0"/>
              </a:rPr>
              <a:t>medialis</a:t>
            </a:r>
            <a:endParaRPr lang="hu-HU" sz="1600" dirty="0">
              <a:solidFill>
                <a:srgbClr val="005795"/>
              </a:solidFill>
              <a:latin typeface="Times New Roman" panose="02020603050405020304" pitchFamily="18" charset="0"/>
            </a:endParaRPr>
          </a:p>
          <a:p>
            <a:r>
              <a:rPr lang="hu-HU" sz="1600" dirty="0">
                <a:solidFill>
                  <a:srgbClr val="005795"/>
                </a:solidFill>
                <a:latin typeface="Times New Roman" panose="02020603050405020304" pitchFamily="18" charset="0"/>
              </a:rPr>
              <a:t>et </a:t>
            </a:r>
            <a:r>
              <a:rPr lang="hu-HU" sz="1600" dirty="0" err="1">
                <a:solidFill>
                  <a:srgbClr val="005795"/>
                </a:solidFill>
                <a:latin typeface="Times New Roman" panose="02020603050405020304" pitchFamily="18" charset="0"/>
              </a:rPr>
              <a:t>Lemniscus</a:t>
            </a:r>
            <a:r>
              <a:rPr lang="hu-HU" sz="1600" dirty="0">
                <a:solidFill>
                  <a:srgbClr val="005795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hu-HU" sz="1600" dirty="0" err="1">
                <a:solidFill>
                  <a:srgbClr val="005795"/>
                </a:solidFill>
                <a:latin typeface="Times New Roman" panose="02020603050405020304" pitchFamily="18" charset="0"/>
              </a:rPr>
              <a:t>trigeminalis</a:t>
            </a:r>
            <a:endParaRPr lang="hu-HU" sz="1600" dirty="0">
              <a:solidFill>
                <a:srgbClr val="005795"/>
              </a:solidFill>
              <a:latin typeface="Times New Roman" panose="02020603050405020304" pitchFamily="18" charset="0"/>
            </a:endParaRPr>
          </a:p>
          <a:p>
            <a:r>
              <a:rPr lang="hu-HU" sz="1600" dirty="0" err="1">
                <a:solidFill>
                  <a:srgbClr val="005795"/>
                </a:solidFill>
                <a:latin typeface="Times New Roman" panose="02020603050405020304" pitchFamily="18" charset="0"/>
              </a:rPr>
              <a:t>dorsalis</a:t>
            </a:r>
            <a:endParaRPr lang="hu-HU" dirty="0">
              <a:solidFill>
                <a:srgbClr val="005795"/>
              </a:solidFill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6212695" y="5588719"/>
            <a:ext cx="1387476" cy="871538"/>
            <a:chOff x="4300" y="3339"/>
            <a:chExt cx="874" cy="549"/>
          </a:xfrm>
        </p:grpSpPr>
        <p:sp>
          <p:nvSpPr>
            <p:cNvPr id="5160" name="Text Box 32"/>
            <p:cNvSpPr txBox="1">
              <a:spLocks noChangeArrowheads="1"/>
            </p:cNvSpPr>
            <p:nvPr/>
          </p:nvSpPr>
          <p:spPr bwMode="auto">
            <a:xfrm>
              <a:off x="4300" y="3520"/>
              <a:ext cx="87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hu-HU" sz="1600" dirty="0" err="1">
                  <a:solidFill>
                    <a:srgbClr val="DD5012"/>
                  </a:solidFill>
                </a:rPr>
                <a:t>Tractus</a:t>
              </a:r>
              <a:r>
                <a:rPr lang="hu-HU" sz="1600" dirty="0">
                  <a:solidFill>
                    <a:srgbClr val="DD5012"/>
                  </a:solidFill>
                </a:rPr>
                <a:t> </a:t>
              </a:r>
            </a:p>
            <a:p>
              <a:pPr algn="ctr" eaLnBrk="1" hangingPunct="1"/>
              <a:r>
                <a:rPr lang="hu-HU" sz="1600" dirty="0" err="1">
                  <a:solidFill>
                    <a:srgbClr val="DD5012"/>
                  </a:solidFill>
                </a:rPr>
                <a:t>corticospinalis</a:t>
              </a:r>
              <a:endParaRPr lang="hu-HU" sz="1600" dirty="0">
                <a:solidFill>
                  <a:srgbClr val="DD5012"/>
                </a:solidFill>
              </a:endParaRPr>
            </a:p>
          </p:txBody>
        </p:sp>
        <p:sp>
          <p:nvSpPr>
            <p:cNvPr id="5161" name="Line 33"/>
            <p:cNvSpPr>
              <a:spLocks noChangeShapeType="1"/>
            </p:cNvSpPr>
            <p:nvPr/>
          </p:nvSpPr>
          <p:spPr bwMode="auto">
            <a:xfrm flipH="1" flipV="1">
              <a:off x="4348" y="3339"/>
              <a:ext cx="234" cy="2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" name="Lekerekített téglalap 17"/>
          <p:cNvSpPr/>
          <p:nvPr/>
        </p:nvSpPr>
        <p:spPr>
          <a:xfrm rot="20641563">
            <a:off x="4985954" y="5554513"/>
            <a:ext cx="708517" cy="47699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Lekerekített téglalap 63"/>
          <p:cNvSpPr/>
          <p:nvPr/>
        </p:nvSpPr>
        <p:spPr>
          <a:xfrm rot="18255827">
            <a:off x="6466073" y="4553995"/>
            <a:ext cx="945043" cy="48009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Line 14"/>
          <p:cNvSpPr>
            <a:spLocks noChangeShapeType="1"/>
          </p:cNvSpPr>
          <p:nvPr/>
        </p:nvSpPr>
        <p:spPr bwMode="auto">
          <a:xfrm flipH="1">
            <a:off x="5824047" y="4301082"/>
            <a:ext cx="1632110" cy="28004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Text Box 46"/>
          <p:cNvSpPr txBox="1">
            <a:spLocks noChangeArrowheads="1"/>
          </p:cNvSpPr>
          <p:nvPr/>
        </p:nvSpPr>
        <p:spPr bwMode="auto">
          <a:xfrm>
            <a:off x="7357768" y="5364505"/>
            <a:ext cx="1600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00B0F0"/>
                </a:solidFill>
              </a:rPr>
              <a:t>Tractus</a:t>
            </a:r>
            <a:r>
              <a:rPr lang="hu-HU" sz="1600" dirty="0">
                <a:solidFill>
                  <a:srgbClr val="00B0F0"/>
                </a:solidFill>
              </a:rPr>
              <a:t> </a:t>
            </a:r>
            <a:r>
              <a:rPr lang="hu-HU" sz="1600" dirty="0" err="1">
                <a:solidFill>
                  <a:srgbClr val="00B0F0"/>
                </a:solidFill>
              </a:rPr>
              <a:t>temporo-</a:t>
            </a:r>
            <a:endParaRPr lang="hu-HU" sz="1600" dirty="0">
              <a:solidFill>
                <a:srgbClr val="00B0F0"/>
              </a:solidFill>
            </a:endParaRPr>
          </a:p>
          <a:p>
            <a:pPr algn="l" eaLnBrk="1" hangingPunct="1"/>
            <a:r>
              <a:rPr lang="hu-HU" sz="1600" dirty="0" err="1">
                <a:solidFill>
                  <a:srgbClr val="00B0F0"/>
                </a:solidFill>
              </a:rPr>
              <a:t>occipitopontinus</a:t>
            </a:r>
            <a:endParaRPr lang="hu-HU" sz="1600" dirty="0">
              <a:solidFill>
                <a:srgbClr val="00B0F0"/>
              </a:solidFill>
            </a:endParaRPr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 flipH="1" flipV="1">
            <a:off x="7027471" y="4930002"/>
            <a:ext cx="621852" cy="51477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 flipV="1">
            <a:off x="4905820" y="5960020"/>
            <a:ext cx="242244" cy="49331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Text Box 46"/>
          <p:cNvSpPr txBox="1">
            <a:spLocks noChangeArrowheads="1"/>
          </p:cNvSpPr>
          <p:nvPr/>
        </p:nvSpPr>
        <p:spPr bwMode="auto">
          <a:xfrm>
            <a:off x="3534401" y="5789211"/>
            <a:ext cx="12602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/>
              <a:t>Tractus</a:t>
            </a:r>
            <a:r>
              <a:rPr lang="hu-HU" sz="1600" dirty="0"/>
              <a:t> </a:t>
            </a:r>
          </a:p>
          <a:p>
            <a:pPr algn="l" eaLnBrk="1" hangingPunct="1"/>
            <a:r>
              <a:rPr lang="hu-HU" sz="1600" dirty="0" err="1"/>
              <a:t>rubrospinalis</a:t>
            </a:r>
            <a:endParaRPr lang="hu-HU" sz="1600" dirty="0"/>
          </a:p>
        </p:txBody>
      </p:sp>
      <p:sp>
        <p:nvSpPr>
          <p:cNvPr id="69" name="Line 14"/>
          <p:cNvSpPr>
            <a:spLocks noChangeShapeType="1"/>
          </p:cNvSpPr>
          <p:nvPr/>
        </p:nvSpPr>
        <p:spPr bwMode="auto">
          <a:xfrm flipH="1" flipV="1">
            <a:off x="3766255" y="4930002"/>
            <a:ext cx="85665" cy="94727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Szövegdoboz 52"/>
          <p:cNvSpPr txBox="1"/>
          <p:nvPr/>
        </p:nvSpPr>
        <p:spPr>
          <a:xfrm>
            <a:off x="2995201" y="6608385"/>
            <a:ext cx="6281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Für die </a:t>
            </a:r>
            <a:r>
              <a:rPr lang="hu-HU" sz="1200" dirty="0" err="1"/>
              <a:t>bessere</a:t>
            </a:r>
            <a:r>
              <a:rPr lang="hu-HU" sz="1200" dirty="0"/>
              <a:t> </a:t>
            </a:r>
            <a:r>
              <a:rPr lang="hu-HU" sz="1200" dirty="0" err="1"/>
              <a:t>Übersicht</a:t>
            </a:r>
            <a:r>
              <a:rPr lang="hu-HU" sz="1200" dirty="0"/>
              <a:t> </a:t>
            </a:r>
            <a:r>
              <a:rPr lang="hu-HU" sz="1200" dirty="0" err="1"/>
              <a:t>wurde</a:t>
            </a:r>
            <a:r>
              <a:rPr lang="hu-HU" sz="1200" dirty="0"/>
              <a:t> </a:t>
            </a:r>
            <a:r>
              <a:rPr lang="hu-HU" sz="1200" dirty="0" err="1"/>
              <a:t>ein</a:t>
            </a:r>
            <a:r>
              <a:rPr lang="hu-HU" sz="1200" dirty="0"/>
              <a:t> </a:t>
            </a:r>
            <a:r>
              <a:rPr lang="hu-HU" sz="1200" dirty="0" err="1"/>
              <a:t>Teil</a:t>
            </a:r>
            <a:r>
              <a:rPr lang="hu-HU" sz="1200" dirty="0"/>
              <a:t> der </a:t>
            </a:r>
            <a:r>
              <a:rPr lang="hu-HU" sz="1200" dirty="0" err="1"/>
              <a:t>Bahnen</a:t>
            </a:r>
            <a:r>
              <a:rPr lang="hu-HU" sz="1200" dirty="0"/>
              <a:t> und der </a:t>
            </a:r>
            <a:r>
              <a:rPr lang="hu-HU" sz="1200" dirty="0" err="1"/>
              <a:t>Kerne</a:t>
            </a:r>
            <a:r>
              <a:rPr lang="hu-HU" sz="1200" dirty="0"/>
              <a:t> </a:t>
            </a:r>
            <a:r>
              <a:rPr lang="hu-HU" sz="1200" dirty="0" err="1"/>
              <a:t>nur</a:t>
            </a:r>
            <a:r>
              <a:rPr lang="hu-HU" sz="1200" dirty="0"/>
              <a:t> </a:t>
            </a:r>
            <a:r>
              <a:rPr lang="hu-HU" sz="1200" dirty="0" err="1"/>
              <a:t>auf</a:t>
            </a:r>
            <a:r>
              <a:rPr lang="hu-HU" sz="1200" dirty="0"/>
              <a:t> </a:t>
            </a:r>
            <a:r>
              <a:rPr lang="hu-HU" sz="1200" dirty="0" err="1"/>
              <a:t>einer</a:t>
            </a:r>
            <a:r>
              <a:rPr lang="hu-HU" sz="1200" dirty="0"/>
              <a:t> </a:t>
            </a:r>
            <a:r>
              <a:rPr lang="hu-HU" sz="1200" dirty="0" err="1"/>
              <a:t>Seite</a:t>
            </a:r>
            <a:r>
              <a:rPr lang="hu-HU" sz="1200" dirty="0"/>
              <a:t> </a:t>
            </a:r>
            <a:r>
              <a:rPr lang="hu-HU" sz="1200" dirty="0" err="1"/>
              <a:t>dargestellt</a:t>
            </a:r>
            <a:r>
              <a:rPr lang="hu-HU" sz="1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011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/>
      <p:bldP spid="33838" grpId="0"/>
      <p:bldP spid="15" grpId="0"/>
      <p:bldP spid="56" grpId="0" animBg="1"/>
      <p:bldP spid="57" grpId="0" animBg="1"/>
      <p:bldP spid="16" grpId="0" animBg="1"/>
      <p:bldP spid="59" grpId="0" animBg="1"/>
      <p:bldP spid="17" grpId="0"/>
      <p:bldP spid="62" grpId="0"/>
      <p:bldP spid="18" grpId="0" animBg="1"/>
      <p:bldP spid="64" grpId="0" animBg="1"/>
      <p:bldP spid="60" grpId="0" animBg="1"/>
      <p:bldP spid="65" grpId="0"/>
      <p:bldP spid="66" grpId="0" animBg="1"/>
      <p:bldP spid="67" grpId="0" animBg="1"/>
      <p:bldP spid="68" grpId="0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4" descr="ny v zárt 0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955"/>
            <a:ext cx="5616575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331374"/>
              </p:ext>
            </p:extLst>
          </p:nvPr>
        </p:nvGraphicFramePr>
        <p:xfrm>
          <a:off x="1456681" y="3788618"/>
          <a:ext cx="3762375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" name="CorelDRAW" r:id="rId4" imgW="4165200" imgH="1922040" progId="">
                  <p:embed/>
                </p:oleObj>
              </mc:Choice>
              <mc:Fallback>
                <p:oleObj name="CorelDRAW" r:id="rId4" imgW="4165200" imgH="1922040" progId="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681" y="3788618"/>
                        <a:ext cx="3762375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6"/>
          <p:cNvSpPr>
            <a:spLocks noChangeArrowheads="1"/>
          </p:cNvSpPr>
          <p:nvPr/>
        </p:nvSpPr>
        <p:spPr bwMode="auto">
          <a:xfrm>
            <a:off x="2483793" y="5717430"/>
            <a:ext cx="1014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400" b="1">
                <a:solidFill>
                  <a:srgbClr val="000000"/>
                </a:solidFill>
              </a:rPr>
              <a:t>PYRAMIS</a:t>
            </a: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161710"/>
              </p:ext>
            </p:extLst>
          </p:nvPr>
        </p:nvGraphicFramePr>
        <p:xfrm>
          <a:off x="3471218" y="1988393"/>
          <a:ext cx="16764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" name="CorelDRAW" r:id="rId6" imgW="1856520" imgH="875880" progId="">
                  <p:embed/>
                </p:oleObj>
              </mc:Choice>
              <mc:Fallback>
                <p:oleObj name="CorelDRAW" r:id="rId6" imgW="1856520" imgH="87588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218" y="1988393"/>
                        <a:ext cx="16764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257450"/>
              </p:ext>
            </p:extLst>
          </p:nvPr>
        </p:nvGraphicFramePr>
        <p:xfrm>
          <a:off x="2194868" y="2132855"/>
          <a:ext cx="2689225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" name="CorelDRAW" r:id="rId8" imgW="2977920" imgH="2379600" progId="">
                  <p:embed/>
                </p:oleObj>
              </mc:Choice>
              <mc:Fallback>
                <p:oleObj name="CorelDRAW" r:id="rId8" imgW="2977920" imgH="237960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4868" y="2132855"/>
                        <a:ext cx="2689225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491880" y="1196752"/>
            <a:ext cx="909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sz="1600" dirty="0" err="1">
                <a:solidFill>
                  <a:srgbClr val="000000"/>
                </a:solidFill>
              </a:rPr>
              <a:t>Nucleus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</a:p>
          <a:p>
            <a:pPr algn="ctr" eaLnBrk="1" hangingPunct="1"/>
            <a:r>
              <a:rPr lang="hu-HU" sz="1600" dirty="0">
                <a:solidFill>
                  <a:srgbClr val="000000"/>
                </a:solidFill>
              </a:rPr>
              <a:t>gracilis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572000" y="1196752"/>
            <a:ext cx="909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>
                <a:solidFill>
                  <a:srgbClr val="000000"/>
                </a:solidFill>
              </a:rPr>
              <a:t>Nucleus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</a:p>
          <a:p>
            <a:pPr algn="l" eaLnBrk="1" hangingPunct="1"/>
            <a:r>
              <a:rPr lang="hu-HU" sz="1600" dirty="0" err="1">
                <a:solidFill>
                  <a:srgbClr val="000000"/>
                </a:solidFill>
              </a:rPr>
              <a:t>cuneatus</a:t>
            </a: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3783292" y="1710581"/>
            <a:ext cx="140364" cy="42813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4757227" y="1781528"/>
            <a:ext cx="126865" cy="40878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97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324747"/>
              </p:ext>
            </p:extLst>
          </p:nvPr>
        </p:nvGraphicFramePr>
        <p:xfrm>
          <a:off x="3525193" y="3596530"/>
          <a:ext cx="39846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" name="CorelDRAW" r:id="rId10" imgW="441720" imgH="452520" progId="">
                  <p:embed/>
                </p:oleObj>
              </mc:Choice>
              <mc:Fallback>
                <p:oleObj name="CorelDRAW" r:id="rId10" imgW="441720" imgH="452520" progId="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193" y="3596530"/>
                        <a:ext cx="398463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782394"/>
              </p:ext>
            </p:extLst>
          </p:nvPr>
        </p:nvGraphicFramePr>
        <p:xfrm>
          <a:off x="4426893" y="4275980"/>
          <a:ext cx="5048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" name="CorelDRAW" r:id="rId12" imgW="482400" imgH="360000" progId="">
                  <p:embed/>
                </p:oleObj>
              </mc:Choice>
              <mc:Fallback>
                <p:oleObj name="CorelDRAW" r:id="rId12" imgW="482400" imgH="360000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893" y="4275980"/>
                        <a:ext cx="5048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0" name="Line 24"/>
          <p:cNvSpPr>
            <a:spLocks noChangeShapeType="1"/>
          </p:cNvSpPr>
          <p:nvPr/>
        </p:nvSpPr>
        <p:spPr bwMode="auto">
          <a:xfrm flipH="1" flipV="1">
            <a:off x="4793741" y="4559741"/>
            <a:ext cx="2279514" cy="132891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Line 24"/>
          <p:cNvSpPr>
            <a:spLocks noChangeShapeType="1"/>
          </p:cNvSpPr>
          <p:nvPr/>
        </p:nvSpPr>
        <p:spPr bwMode="auto">
          <a:xfrm flipH="1">
            <a:off x="3764124" y="2612279"/>
            <a:ext cx="3112131" cy="110410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Szövegdoboz 4"/>
          <p:cNvSpPr txBox="1"/>
          <p:nvPr/>
        </p:nvSpPr>
        <p:spPr>
          <a:xfrm>
            <a:off x="6267869" y="1906633"/>
            <a:ext cx="3086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Somatoefferente</a:t>
            </a:r>
            <a:r>
              <a:rPr lang="hu-HU" dirty="0"/>
              <a:t> </a:t>
            </a:r>
            <a:r>
              <a:rPr lang="hu-HU" dirty="0" err="1"/>
              <a:t>Kernsäule</a:t>
            </a:r>
            <a:r>
              <a:rPr lang="hu-HU" dirty="0"/>
              <a:t> (</a:t>
            </a:r>
            <a:r>
              <a:rPr lang="hu-HU" dirty="0" err="1"/>
              <a:t>Dorsomediale</a:t>
            </a:r>
            <a:r>
              <a:rPr lang="hu-HU" dirty="0"/>
              <a:t> </a:t>
            </a:r>
            <a:r>
              <a:rPr lang="hu-HU" dirty="0" err="1"/>
              <a:t>Kernsäule</a:t>
            </a:r>
            <a:r>
              <a:rPr lang="hu-HU" dirty="0"/>
              <a:t>)</a:t>
            </a:r>
            <a:endParaRPr lang="de-DE" dirty="0"/>
          </a:p>
          <a:p>
            <a:pPr algn="ctr"/>
            <a:endParaRPr lang="de-DE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5696426" y="5888658"/>
            <a:ext cx="3483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Speziell</a:t>
            </a:r>
            <a:r>
              <a:rPr lang="hu-HU" dirty="0"/>
              <a:t> </a:t>
            </a:r>
            <a:r>
              <a:rPr lang="hu-HU" dirty="0" err="1"/>
              <a:t>viszeroefferente</a:t>
            </a:r>
            <a:r>
              <a:rPr lang="hu-HU" dirty="0"/>
              <a:t> </a:t>
            </a:r>
            <a:r>
              <a:rPr lang="hu-HU" dirty="0" err="1"/>
              <a:t>Kernsäule</a:t>
            </a:r>
            <a:r>
              <a:rPr lang="hu-HU" dirty="0"/>
              <a:t> (</a:t>
            </a:r>
            <a:r>
              <a:rPr lang="hu-HU" dirty="0" err="1"/>
              <a:t>Ventrolaterale</a:t>
            </a:r>
            <a:r>
              <a:rPr lang="hu-HU" dirty="0"/>
              <a:t> </a:t>
            </a:r>
            <a:r>
              <a:rPr lang="hu-HU" dirty="0" err="1"/>
              <a:t>Kernsäule</a:t>
            </a:r>
            <a:r>
              <a:rPr lang="hu-HU" dirty="0"/>
              <a:t>)</a:t>
            </a:r>
            <a:endParaRPr lang="de-DE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145632" y="1458168"/>
            <a:ext cx="2507381" cy="369332"/>
          </a:xfrm>
          <a:prstGeom prst="rect">
            <a:avLst/>
          </a:prstGeom>
          <a:solidFill>
            <a:srgbClr val="60B1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Decussatio</a:t>
            </a:r>
            <a:r>
              <a:rPr lang="hu-HU" b="1" dirty="0"/>
              <a:t> </a:t>
            </a:r>
            <a:r>
              <a:rPr lang="hu-HU" b="1" dirty="0" err="1"/>
              <a:t>lemniscorum</a:t>
            </a:r>
            <a:endParaRPr lang="de-DE" b="1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179512" y="6228020"/>
            <a:ext cx="2808312" cy="369332"/>
          </a:xfrm>
          <a:prstGeom prst="rect">
            <a:avLst/>
          </a:prstGeom>
          <a:solidFill>
            <a:srgbClr val="E95C38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Decussatio</a:t>
            </a:r>
            <a:r>
              <a:rPr lang="hu-HU" b="1" dirty="0"/>
              <a:t> </a:t>
            </a:r>
            <a:r>
              <a:rPr lang="hu-HU" b="1" dirty="0" err="1"/>
              <a:t>pyramidorum</a:t>
            </a:r>
            <a:endParaRPr lang="de-DE" b="1" dirty="0"/>
          </a:p>
        </p:txBody>
      </p:sp>
      <p:sp>
        <p:nvSpPr>
          <p:cNvPr id="47" name="Cím 1"/>
          <p:cNvSpPr txBox="1">
            <a:spLocks/>
          </p:cNvSpPr>
          <p:nvPr/>
        </p:nvSpPr>
        <p:spPr>
          <a:xfrm>
            <a:off x="0" y="16718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err="1"/>
              <a:t>Fuktionelle</a:t>
            </a:r>
            <a:r>
              <a:rPr lang="hu-HU" sz="3200" dirty="0"/>
              <a:t> </a:t>
            </a:r>
            <a:r>
              <a:rPr lang="hu-HU" sz="3200" dirty="0" err="1"/>
              <a:t>Gliederung</a:t>
            </a:r>
            <a:r>
              <a:rPr lang="hu-HU" sz="3200" dirty="0"/>
              <a:t> der </a:t>
            </a:r>
            <a:r>
              <a:rPr lang="hu-HU" sz="3200" dirty="0" err="1"/>
              <a:t>grauen</a:t>
            </a:r>
            <a:r>
              <a:rPr lang="hu-HU" sz="3200" dirty="0"/>
              <a:t> </a:t>
            </a:r>
            <a:r>
              <a:rPr lang="hu-HU" sz="3200" dirty="0" err="1"/>
              <a:t>Substanz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89045398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64" y="2060848"/>
            <a:ext cx="6074124" cy="4487416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513" y="241484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sz="3600" dirty="0" err="1">
                <a:latin typeface="+mj-lt"/>
                <a:ea typeface="+mj-ea"/>
                <a:cs typeface="+mj-cs"/>
              </a:rPr>
              <a:t>Mesencephalon</a:t>
            </a:r>
            <a:r>
              <a:rPr lang="hu-HU" sz="3600" dirty="0">
                <a:latin typeface="+mj-lt"/>
                <a:ea typeface="+mj-ea"/>
                <a:cs typeface="+mj-cs"/>
              </a:rPr>
              <a:t> - </a:t>
            </a:r>
            <a:r>
              <a:rPr lang="hu-HU" sz="3600" dirty="0" err="1">
                <a:latin typeface="+mj-lt"/>
                <a:ea typeface="+mj-ea"/>
                <a:cs typeface="+mj-cs"/>
              </a:rPr>
              <a:t>Blutversorgung</a:t>
            </a:r>
            <a:endParaRPr lang="hu-HU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812953" y="6021286"/>
            <a:ext cx="11910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A. </a:t>
            </a:r>
            <a:r>
              <a:rPr lang="hu-HU" dirty="0" err="1">
                <a:solidFill>
                  <a:srgbClr val="FF0000"/>
                </a:solidFill>
              </a:rPr>
              <a:t>basilaris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 flipV="1">
            <a:off x="4481083" y="5877272"/>
            <a:ext cx="432048" cy="2409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5508104" y="6205952"/>
            <a:ext cx="20937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A. </a:t>
            </a:r>
            <a:r>
              <a:rPr lang="hu-HU" dirty="0" err="1">
                <a:solidFill>
                  <a:srgbClr val="FF0000"/>
                </a:solidFill>
              </a:rPr>
              <a:t>cerebelli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superior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 flipH="1" flipV="1">
            <a:off x="5683226" y="5693189"/>
            <a:ext cx="400942" cy="6161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7705993" y="5303499"/>
            <a:ext cx="11431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A. </a:t>
            </a:r>
            <a:r>
              <a:rPr lang="hu-HU" dirty="0" err="1">
                <a:solidFill>
                  <a:srgbClr val="FF0000"/>
                </a:solidFill>
              </a:rPr>
              <a:t>cerebri</a:t>
            </a:r>
            <a:r>
              <a:rPr lang="hu-HU" dirty="0">
                <a:solidFill>
                  <a:srgbClr val="FF0000"/>
                </a:solidFill>
              </a:rPr>
              <a:t> </a:t>
            </a:r>
          </a:p>
          <a:p>
            <a:r>
              <a:rPr lang="hu-HU" dirty="0" err="1">
                <a:solidFill>
                  <a:srgbClr val="FF0000"/>
                </a:solidFill>
              </a:rPr>
              <a:t>posterior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 flipH="1" flipV="1">
            <a:off x="7398086" y="5109310"/>
            <a:ext cx="414274" cy="2420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5" y="1155354"/>
            <a:ext cx="3117651" cy="19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77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6holocron.com/wiki/images/thumb/1/15/Millenium-Falcon1.jpg/800px-Millenium-Falc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3863"/>
            <a:ext cx="2808312" cy="19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1.bp.blogspot.com/_ONR_qFaUWAM/S9zfk8bDQII/AAAAAAAAAXU/M94bwneXDcY/s1600/hippopotamus_denver_zo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19" y="1772403"/>
            <a:ext cx="224232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88119"/>
            <a:ext cx="3178738" cy="204699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16111"/>
            <a:ext cx="3284455" cy="2020574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3" y="241484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sz="3600" dirty="0" err="1">
                <a:latin typeface="+mj-lt"/>
                <a:ea typeface="+mj-ea"/>
                <a:cs typeface="+mj-cs"/>
              </a:rPr>
              <a:t>Üben</a:t>
            </a:r>
            <a:r>
              <a:rPr lang="hu-HU" sz="3600" dirty="0">
                <a:latin typeface="+mj-lt"/>
                <a:ea typeface="+mj-ea"/>
                <a:cs typeface="+mj-cs"/>
              </a:rPr>
              <a:t>, </a:t>
            </a:r>
            <a:r>
              <a:rPr lang="hu-HU" sz="3600" dirty="0" err="1">
                <a:latin typeface="+mj-lt"/>
                <a:ea typeface="+mj-ea"/>
                <a:cs typeface="+mj-cs"/>
              </a:rPr>
              <a:t>üben</a:t>
            </a:r>
            <a:r>
              <a:rPr lang="hu-HU" sz="3600" dirty="0">
                <a:latin typeface="+mj-lt"/>
                <a:ea typeface="+mj-ea"/>
                <a:cs typeface="+mj-cs"/>
              </a:rPr>
              <a:t>, </a:t>
            </a:r>
            <a:r>
              <a:rPr lang="hu-HU" sz="3600" dirty="0" err="1">
                <a:latin typeface="+mj-lt"/>
                <a:ea typeface="+mj-ea"/>
                <a:cs typeface="+mj-cs"/>
              </a:rPr>
              <a:t>üben</a:t>
            </a:r>
            <a:r>
              <a:rPr lang="hu-HU" sz="3600" dirty="0">
                <a:latin typeface="+mj-lt"/>
                <a:ea typeface="+mj-ea"/>
                <a:cs typeface="+mj-cs"/>
              </a:rPr>
              <a:t>…</a:t>
            </a:r>
          </a:p>
          <a:p>
            <a:pPr algn="ctr" eaLnBrk="1" hangingPunct="1">
              <a:spcBef>
                <a:spcPct val="0"/>
              </a:spcBef>
            </a:pPr>
            <a:r>
              <a:rPr lang="hu-HU" sz="3600" dirty="0" err="1">
                <a:latin typeface="+mj-lt"/>
                <a:ea typeface="+mj-ea"/>
                <a:cs typeface="+mj-cs"/>
              </a:rPr>
              <a:t>Wiederholen</a:t>
            </a:r>
            <a:r>
              <a:rPr lang="hu-HU" sz="3600" dirty="0">
                <a:latin typeface="+mj-lt"/>
                <a:ea typeface="+mj-ea"/>
                <a:cs typeface="+mj-cs"/>
              </a:rPr>
              <a:t>, </a:t>
            </a:r>
            <a:r>
              <a:rPr lang="hu-HU" sz="3600" dirty="0" err="1">
                <a:latin typeface="+mj-lt"/>
                <a:ea typeface="+mj-ea"/>
                <a:cs typeface="+mj-cs"/>
              </a:rPr>
              <a:t>wiederholen</a:t>
            </a:r>
            <a:r>
              <a:rPr lang="hu-HU" sz="3600" dirty="0">
                <a:latin typeface="+mj-lt"/>
                <a:ea typeface="+mj-ea"/>
                <a:cs typeface="+mj-cs"/>
              </a:rPr>
              <a:t>, </a:t>
            </a:r>
            <a:r>
              <a:rPr lang="hu-HU" sz="3600" dirty="0" err="1">
                <a:latin typeface="+mj-lt"/>
                <a:ea typeface="+mj-ea"/>
                <a:cs typeface="+mj-cs"/>
              </a:rPr>
              <a:t>wiederholen</a:t>
            </a:r>
            <a:r>
              <a:rPr lang="hu-HU" sz="3600" dirty="0">
                <a:latin typeface="+mj-lt"/>
                <a:ea typeface="+mj-ea"/>
                <a:cs typeface="+mj-cs"/>
              </a:rPr>
              <a:t>…</a:t>
            </a:r>
          </a:p>
        </p:txBody>
      </p:sp>
      <p:pic>
        <p:nvPicPr>
          <p:cNvPr id="3082" name="Picture 10" descr="http://www.vanity.hu/pictures/subitem/5194/7280_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2393" r="2699" b="12009"/>
          <a:stretch/>
        </p:blipFill>
        <p:spPr bwMode="auto">
          <a:xfrm>
            <a:off x="3707904" y="1750457"/>
            <a:ext cx="1944216" cy="210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51518"/>
            <a:ext cx="3024336" cy="225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15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pPr eaLnBrk="1" hangingPunct="1">
              <a:tabLst>
                <a:tab pos="1077913" algn="l"/>
              </a:tabLst>
            </a:pPr>
            <a:r>
              <a:rPr lang="hu-HU" sz="3200" dirty="0" err="1"/>
              <a:t>Angewendete</a:t>
            </a:r>
            <a:r>
              <a:rPr lang="hu-HU" sz="3200" dirty="0"/>
              <a:t> </a:t>
            </a:r>
            <a:r>
              <a:rPr lang="hu-HU" sz="3200" dirty="0" err="1"/>
              <a:t>Literatur</a:t>
            </a:r>
            <a:endParaRPr lang="hu-HU" sz="32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65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hu-HU" sz="2400" dirty="0" err="1"/>
              <a:t>Benninghoff</a:t>
            </a:r>
            <a:r>
              <a:rPr lang="hu-HU" sz="2400" dirty="0"/>
              <a:t>, </a:t>
            </a:r>
            <a:r>
              <a:rPr lang="hu-HU" sz="2400" dirty="0" err="1"/>
              <a:t>Drenckmhahn</a:t>
            </a:r>
            <a:r>
              <a:rPr lang="hu-HU" sz="2400" dirty="0"/>
              <a:t>: </a:t>
            </a:r>
            <a:r>
              <a:rPr lang="hu-HU" sz="2400" dirty="0" err="1"/>
              <a:t>Anatomie</a:t>
            </a:r>
            <a:r>
              <a:rPr lang="hu-HU" sz="2400" dirty="0"/>
              <a:t>, </a:t>
            </a:r>
            <a:r>
              <a:rPr lang="hu-HU" sz="2400" i="1" dirty="0"/>
              <a:t>16. </a:t>
            </a:r>
            <a:r>
              <a:rPr lang="hu-HU" sz="2400" i="1" dirty="0" err="1"/>
              <a:t>Auflage</a:t>
            </a:r>
            <a:r>
              <a:rPr lang="hu-HU" sz="2400" i="1" dirty="0"/>
              <a:t>, </a:t>
            </a:r>
            <a:r>
              <a:rPr lang="hu-HU" sz="2400" i="1" dirty="0" err="1"/>
              <a:t>Elsevier</a:t>
            </a:r>
            <a:r>
              <a:rPr lang="hu-HU" sz="2400" i="1" dirty="0"/>
              <a:t> Urban Fischer, Stuttgart</a:t>
            </a:r>
          </a:p>
          <a:p>
            <a:pPr eaLnBrk="1" hangingPunct="1"/>
            <a:endParaRPr lang="hu-HU" sz="1000" i="1" dirty="0"/>
          </a:p>
          <a:p>
            <a:pPr eaLnBrk="1" hangingPunct="1"/>
            <a:r>
              <a:rPr lang="hu-HU" sz="2400" dirty="0" err="1"/>
              <a:t>Paulsen</a:t>
            </a:r>
            <a:r>
              <a:rPr lang="hu-HU" sz="2400" dirty="0"/>
              <a:t>, </a:t>
            </a:r>
            <a:r>
              <a:rPr lang="hu-HU" sz="2400" dirty="0" err="1"/>
              <a:t>Waschke</a:t>
            </a:r>
            <a:r>
              <a:rPr lang="hu-HU" sz="2400" dirty="0"/>
              <a:t>: </a:t>
            </a:r>
            <a:r>
              <a:rPr lang="hu-HU" sz="2400" dirty="0" err="1"/>
              <a:t>Sobotta</a:t>
            </a:r>
            <a:r>
              <a:rPr lang="hu-HU" sz="2400" dirty="0"/>
              <a:t> Atlas der </a:t>
            </a:r>
            <a:r>
              <a:rPr lang="hu-HU" sz="2400" dirty="0" err="1"/>
              <a:t>Anatomie</a:t>
            </a:r>
            <a:r>
              <a:rPr lang="hu-HU" sz="2400" dirty="0"/>
              <a:t> des </a:t>
            </a:r>
            <a:r>
              <a:rPr lang="hu-HU" sz="2400" dirty="0" err="1"/>
              <a:t>Menschen</a:t>
            </a:r>
            <a:r>
              <a:rPr lang="hu-HU" sz="2400" dirty="0"/>
              <a:t>, </a:t>
            </a:r>
            <a:r>
              <a:rPr lang="hu-HU" sz="2400" i="1" dirty="0"/>
              <a:t>23. </a:t>
            </a:r>
            <a:r>
              <a:rPr lang="hu-HU" sz="2400" i="1" dirty="0" err="1"/>
              <a:t>Auflage</a:t>
            </a:r>
            <a:r>
              <a:rPr lang="hu-HU" sz="2400" i="1" dirty="0"/>
              <a:t> Urban &amp; Fischer </a:t>
            </a:r>
            <a:r>
              <a:rPr lang="hu-HU" sz="2400" i="1" dirty="0" err="1"/>
              <a:t>Verlag</a:t>
            </a:r>
            <a:r>
              <a:rPr lang="hu-HU" sz="2400" i="1" dirty="0"/>
              <a:t> </a:t>
            </a:r>
          </a:p>
          <a:p>
            <a:pPr eaLnBrk="1" hangingPunct="1"/>
            <a:endParaRPr lang="hu-HU" sz="1000" i="1" dirty="0"/>
          </a:p>
          <a:p>
            <a:pPr eaLnBrk="1" hangingPunct="1"/>
            <a:r>
              <a:rPr lang="hu-HU" sz="2400" dirty="0" err="1"/>
              <a:t>Schünke</a:t>
            </a:r>
            <a:r>
              <a:rPr lang="hu-HU" sz="2400" dirty="0"/>
              <a:t>, </a:t>
            </a:r>
            <a:r>
              <a:rPr lang="hu-HU" sz="2400" dirty="0" err="1"/>
              <a:t>Schulte</a:t>
            </a:r>
            <a:r>
              <a:rPr lang="hu-HU" sz="2400" dirty="0"/>
              <a:t>, Schumacher, </a:t>
            </a:r>
            <a:r>
              <a:rPr lang="hu-HU" sz="2400" dirty="0" err="1"/>
              <a:t>Voll</a:t>
            </a:r>
            <a:r>
              <a:rPr lang="hu-HU" sz="2400" dirty="0"/>
              <a:t>, </a:t>
            </a:r>
            <a:r>
              <a:rPr lang="hu-HU" sz="2400" dirty="0" err="1"/>
              <a:t>Wesker</a:t>
            </a:r>
            <a:r>
              <a:rPr lang="hu-HU" sz="2400" dirty="0"/>
              <a:t>: Prometheus </a:t>
            </a:r>
            <a:r>
              <a:rPr lang="hu-HU" sz="2400" dirty="0" err="1"/>
              <a:t>LernAtlas</a:t>
            </a:r>
            <a:r>
              <a:rPr lang="hu-HU" sz="2400" dirty="0"/>
              <a:t> der </a:t>
            </a:r>
            <a:r>
              <a:rPr lang="hu-HU" sz="2400" dirty="0" err="1"/>
              <a:t>Anatomie</a:t>
            </a:r>
            <a:r>
              <a:rPr lang="hu-HU" sz="2400" dirty="0"/>
              <a:t>, 1. </a:t>
            </a:r>
            <a:r>
              <a:rPr lang="hu-HU" sz="2400" i="1" dirty="0" err="1"/>
              <a:t>Auflage</a:t>
            </a:r>
            <a:r>
              <a:rPr lang="hu-HU" sz="2400" i="1" dirty="0"/>
              <a:t>, </a:t>
            </a:r>
            <a:r>
              <a:rPr lang="hu-HU" sz="2400" i="1" dirty="0" err="1"/>
              <a:t>Thieme</a:t>
            </a:r>
            <a:endParaRPr lang="hu-HU" sz="2400" i="1" dirty="0"/>
          </a:p>
          <a:p>
            <a:pPr eaLnBrk="1" hangingPunct="1"/>
            <a:endParaRPr lang="hu-HU" sz="2400" i="1" dirty="0"/>
          </a:p>
          <a:p>
            <a:r>
              <a:rPr lang="hu-HU" sz="2400" dirty="0" err="1"/>
              <a:t>Vorlesung</a:t>
            </a:r>
            <a:r>
              <a:rPr lang="hu-HU" sz="2400" dirty="0"/>
              <a:t> von Dr. Anna L. Kiss</a:t>
            </a:r>
            <a:endParaRPr lang="hu-HU" sz="2400" i="1" dirty="0"/>
          </a:p>
          <a:p>
            <a:pPr marL="0" indent="0" eaLnBrk="1" hangingPunct="1">
              <a:buNone/>
            </a:pPr>
            <a:endParaRPr lang="hu-HU" sz="1000" dirty="0"/>
          </a:p>
          <a:p>
            <a:pPr eaLnBrk="1" hangingPunct="1">
              <a:buNone/>
            </a:pPr>
            <a:endParaRPr lang="hu-HU" sz="2400" dirty="0"/>
          </a:p>
          <a:p>
            <a:r>
              <a:rPr lang="hu-HU" sz="2400" dirty="0">
                <a:hlinkClick r:id="rId2"/>
              </a:rPr>
              <a:t>http://www.uni-duesseldorf.de/MedFak/mai/teaching/content/neuroanatomie/index.php?sec=themen</a:t>
            </a:r>
            <a:endParaRPr lang="hu-HU" sz="2400" dirty="0"/>
          </a:p>
          <a:p>
            <a:endParaRPr lang="hu-HU" sz="2400" dirty="0"/>
          </a:p>
          <a:p>
            <a:r>
              <a:rPr lang="hu-HU" sz="2400" dirty="0">
                <a:hlinkClick r:id="rId3"/>
              </a:rPr>
              <a:t>http://anatomie.charite.de/en/eponyms/tabelle_table/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0560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nyv nyilt szurke">
            <a:extLst>
              <a:ext uri="{FF2B5EF4-FFF2-40B4-BE49-F238E27FC236}">
                <a16:creationId xmlns:a16="http://schemas.microsoft.com/office/drawing/2014/main" id="{3E428949-8065-490F-83CA-03362D719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539" y="1116236"/>
            <a:ext cx="2376488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9">
            <a:extLst>
              <a:ext uri="{FF2B5EF4-FFF2-40B4-BE49-F238E27FC236}">
                <a16:creationId xmlns:a16="http://schemas.microsoft.com/office/drawing/2014/main" id="{991F90F2-0499-4779-AD9E-45C230C7B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319" y="2924399"/>
            <a:ext cx="1508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 err="1" smtClean="0">
                <a:latin typeface="Calibri" panose="020F0502020204030204" pitchFamily="34" charset="0"/>
              </a:rPr>
              <a:t>Rückenmark</a:t>
            </a:r>
            <a:endParaRPr lang="en-US" altLang="hu-HU" sz="2000" b="1" dirty="0">
              <a:latin typeface="Calibri" panose="020F0502020204030204" pitchFamily="34" charset="0"/>
            </a:endParaRPr>
          </a:p>
        </p:txBody>
      </p:sp>
      <p:sp>
        <p:nvSpPr>
          <p:cNvPr id="9220" name="Text Box 10">
            <a:extLst>
              <a:ext uri="{FF2B5EF4-FFF2-40B4-BE49-F238E27FC236}">
                <a16:creationId xmlns:a16="http://schemas.microsoft.com/office/drawing/2014/main" id="{D4F7F6B0-14F7-433F-9AE7-C8890EA0B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814" y="2924399"/>
            <a:ext cx="237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 err="1" smtClean="0">
                <a:latin typeface="Calibri" panose="020F0502020204030204" pitchFamily="34" charset="0"/>
              </a:rPr>
              <a:t>Medulla</a:t>
            </a:r>
            <a:r>
              <a:rPr lang="hu-HU" altLang="hu-HU" sz="2000" b="1" dirty="0" smtClean="0">
                <a:latin typeface="Calibri" panose="020F0502020204030204" pitchFamily="34" charset="0"/>
              </a:rPr>
              <a:t> </a:t>
            </a:r>
            <a:r>
              <a:rPr lang="hu-HU" altLang="hu-HU" sz="2000" b="1" dirty="0" err="1" smtClean="0">
                <a:latin typeface="Calibri" panose="020F0502020204030204" pitchFamily="34" charset="0"/>
              </a:rPr>
              <a:t>oblongata</a:t>
            </a:r>
            <a:endParaRPr lang="hu-HU" altLang="hu-HU" sz="2000" b="1" dirty="0" smtClean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 err="1" smtClean="0">
                <a:latin typeface="Calibri" panose="020F0502020204030204" pitchFamily="34" charset="0"/>
              </a:rPr>
              <a:t>Geschlossener</a:t>
            </a:r>
            <a:r>
              <a:rPr lang="hu-HU" altLang="hu-HU" sz="2000" b="1" dirty="0" smtClean="0">
                <a:latin typeface="Calibri" panose="020F0502020204030204" pitchFamily="34" charset="0"/>
              </a:rPr>
              <a:t> </a:t>
            </a:r>
            <a:r>
              <a:rPr lang="hu-HU" altLang="hu-HU" sz="2000" b="1" dirty="0" err="1" smtClean="0">
                <a:latin typeface="Calibri" panose="020F0502020204030204" pitchFamily="34" charset="0"/>
              </a:rPr>
              <a:t>Teil</a:t>
            </a:r>
            <a:endParaRPr lang="en-US" altLang="hu-HU" sz="2000" b="1" dirty="0">
              <a:latin typeface="Calibri" panose="020F0502020204030204" pitchFamily="34" charset="0"/>
            </a:endParaRPr>
          </a:p>
        </p:txBody>
      </p:sp>
      <p:sp>
        <p:nvSpPr>
          <p:cNvPr id="9221" name="Text Box 11">
            <a:extLst>
              <a:ext uri="{FF2B5EF4-FFF2-40B4-BE49-F238E27FC236}">
                <a16:creationId xmlns:a16="http://schemas.microsoft.com/office/drawing/2014/main" id="{F79E4029-11FD-490D-A07B-039FE1DF7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539" y="2933130"/>
            <a:ext cx="2231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hu-HU" altLang="hu-HU" sz="2000" b="1" dirty="0" err="1" smtClean="0">
                <a:latin typeface="Calibri" panose="020F0502020204030204" pitchFamily="34" charset="0"/>
              </a:rPr>
              <a:t>Medulla</a:t>
            </a:r>
            <a:r>
              <a:rPr lang="hu-HU" altLang="hu-HU" sz="2000" b="1" dirty="0" smtClean="0">
                <a:latin typeface="Calibri" panose="020F0502020204030204" pitchFamily="34" charset="0"/>
              </a:rPr>
              <a:t> </a:t>
            </a:r>
            <a:r>
              <a:rPr lang="hu-HU" altLang="hu-HU" sz="2000" b="1" dirty="0" err="1" smtClean="0">
                <a:latin typeface="Calibri" panose="020F0502020204030204" pitchFamily="34" charset="0"/>
              </a:rPr>
              <a:t>oblongata</a:t>
            </a:r>
            <a:r>
              <a:rPr lang="hu-HU" altLang="hu-HU" sz="2000" b="1" dirty="0" smtClean="0">
                <a:latin typeface="Calibri" panose="020F0502020204030204" pitchFamily="34" charset="0"/>
              </a:rPr>
              <a:t> </a:t>
            </a:r>
            <a:r>
              <a:rPr lang="hu-HU" altLang="hu-HU" sz="2000" b="1" dirty="0" err="1" smtClean="0">
                <a:latin typeface="Calibri" panose="020F0502020204030204" pitchFamily="34" charset="0"/>
              </a:rPr>
              <a:t>Offerner</a:t>
            </a:r>
            <a:r>
              <a:rPr lang="hu-HU" altLang="hu-HU" sz="2000" b="1" dirty="0" smtClean="0">
                <a:latin typeface="Calibri" panose="020F0502020204030204" pitchFamily="34" charset="0"/>
              </a:rPr>
              <a:t> </a:t>
            </a:r>
            <a:r>
              <a:rPr lang="hu-HU" altLang="hu-HU" sz="2000" b="1" dirty="0" err="1" smtClean="0">
                <a:latin typeface="Calibri" panose="020F0502020204030204" pitchFamily="34" charset="0"/>
              </a:rPr>
              <a:t>Teil</a:t>
            </a:r>
            <a:endParaRPr lang="en-US" altLang="hu-HU" sz="2000" b="1" dirty="0">
              <a:latin typeface="Calibri" panose="020F0502020204030204" pitchFamily="34" charset="0"/>
            </a:endParaRPr>
          </a:p>
        </p:txBody>
      </p:sp>
      <p:sp>
        <p:nvSpPr>
          <p:cNvPr id="9222" name="Text Box 12">
            <a:extLst>
              <a:ext uri="{FF2B5EF4-FFF2-40B4-BE49-F238E27FC236}">
                <a16:creationId xmlns:a16="http://schemas.microsoft.com/office/drawing/2014/main" id="{8D00FA0C-F1AA-40E1-B218-F760A7DCE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70" y="5768876"/>
            <a:ext cx="1980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 err="1" smtClean="0">
                <a:latin typeface="Calibri" panose="020F0502020204030204" pitchFamily="34" charset="0"/>
              </a:rPr>
              <a:t>Pons</a:t>
            </a:r>
            <a:endParaRPr lang="hu-HU" altLang="hu-HU" sz="2000" b="1" dirty="0" smtClean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 err="1" smtClean="0">
                <a:latin typeface="Calibri" panose="020F0502020204030204" pitchFamily="34" charset="0"/>
              </a:rPr>
              <a:t>Colliculus</a:t>
            </a:r>
            <a:r>
              <a:rPr lang="hu-HU" altLang="hu-HU" sz="2000" b="1" dirty="0" smtClean="0">
                <a:latin typeface="Calibri" panose="020F0502020204030204" pitchFamily="34" charset="0"/>
              </a:rPr>
              <a:t> </a:t>
            </a:r>
            <a:r>
              <a:rPr lang="hu-HU" altLang="hu-HU" sz="2000" b="1" dirty="0" err="1" smtClean="0">
                <a:latin typeface="Calibri" panose="020F0502020204030204" pitchFamily="34" charset="0"/>
              </a:rPr>
              <a:t>facialis</a:t>
            </a:r>
            <a:endParaRPr lang="en-US" altLang="hu-HU" sz="2000" b="1" dirty="0">
              <a:latin typeface="Calibri" panose="020F0502020204030204" pitchFamily="34" charset="0"/>
            </a:endParaRPr>
          </a:p>
        </p:txBody>
      </p:sp>
      <p:sp>
        <p:nvSpPr>
          <p:cNvPr id="9223" name="Text Box 13">
            <a:extLst>
              <a:ext uri="{FF2B5EF4-FFF2-40B4-BE49-F238E27FC236}">
                <a16:creationId xmlns:a16="http://schemas.microsoft.com/office/drawing/2014/main" id="{38BC5A9F-02BC-42A0-993B-109F4BF42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252" y="5738714"/>
            <a:ext cx="2244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 err="1" smtClean="0">
                <a:latin typeface="Calibri" panose="020F0502020204030204" pitchFamily="34" charset="0"/>
              </a:rPr>
              <a:t>Pons</a:t>
            </a:r>
            <a:endParaRPr lang="hu-HU" altLang="hu-HU" sz="2000" b="1" dirty="0" smtClean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 err="1" smtClean="0">
                <a:latin typeface="Calibri" panose="020F0502020204030204" pitchFamily="34" charset="0"/>
              </a:rPr>
              <a:t>Locus</a:t>
            </a:r>
            <a:r>
              <a:rPr lang="hu-HU" altLang="hu-HU" sz="2000" b="1" dirty="0" smtClean="0">
                <a:latin typeface="Calibri" panose="020F0502020204030204" pitchFamily="34" charset="0"/>
              </a:rPr>
              <a:t> </a:t>
            </a:r>
            <a:r>
              <a:rPr lang="hu-HU" altLang="hu-HU" sz="2000" b="1" dirty="0" err="1" smtClean="0">
                <a:latin typeface="Calibri" panose="020F0502020204030204" pitchFamily="34" charset="0"/>
              </a:rPr>
              <a:t>coeruleus</a:t>
            </a:r>
            <a:endParaRPr lang="en-US" altLang="hu-HU" sz="2000" b="1" dirty="0">
              <a:latin typeface="Calibri" panose="020F0502020204030204" pitchFamily="34" charset="0"/>
            </a:endParaRPr>
          </a:p>
        </p:txBody>
      </p:sp>
      <p:sp>
        <p:nvSpPr>
          <p:cNvPr id="9224" name="Text Box 14">
            <a:extLst>
              <a:ext uri="{FF2B5EF4-FFF2-40B4-BE49-F238E27FC236}">
                <a16:creationId xmlns:a16="http://schemas.microsoft.com/office/drawing/2014/main" id="{63C8EB2F-AF15-4F24-83BB-712B1B27D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445" y="5805389"/>
            <a:ext cx="18870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 err="1" smtClean="0">
                <a:latin typeface="Calibri" panose="020F0502020204030204" pitchFamily="34" charset="0"/>
              </a:rPr>
              <a:t>Mesencephalon</a:t>
            </a:r>
            <a:endParaRPr lang="en-US" altLang="hu-HU" sz="2000" b="1" dirty="0">
              <a:latin typeface="Calibri" panose="020F0502020204030204" pitchFamily="34" charset="0"/>
            </a:endParaRPr>
          </a:p>
        </p:txBody>
      </p:sp>
      <p:sp>
        <p:nvSpPr>
          <p:cNvPr id="9225" name="Rectangle 16">
            <a:extLst>
              <a:ext uri="{FF2B5EF4-FFF2-40B4-BE49-F238E27FC236}">
                <a16:creationId xmlns:a16="http://schemas.microsoft.com/office/drawing/2014/main" id="{F5270113-19EC-488E-B301-5D306999D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074" y="179929"/>
            <a:ext cx="82138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dirty="0">
                <a:latin typeface="+mj-lt"/>
                <a:ea typeface="+mj-ea"/>
                <a:cs typeface="+mj-cs"/>
              </a:rPr>
              <a:t>A szürkeállomány átrendeződése az agytörzsben</a:t>
            </a:r>
          </a:p>
        </p:txBody>
      </p:sp>
      <p:pic>
        <p:nvPicPr>
          <p:cNvPr id="9227" name="Picture 2" descr="gv km">
            <a:extLst>
              <a:ext uri="{FF2B5EF4-FFF2-40B4-BE49-F238E27FC236}">
                <a16:creationId xmlns:a16="http://schemas.microsoft.com/office/drawing/2014/main" id="{FCCF214E-128A-494E-A568-090DDC10C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4" y="1124174"/>
            <a:ext cx="2016125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3" descr="nyv zart szurke">
            <a:extLst>
              <a:ext uri="{FF2B5EF4-FFF2-40B4-BE49-F238E27FC236}">
                <a16:creationId xmlns:a16="http://schemas.microsoft.com/office/drawing/2014/main" id="{5E072771-8B15-437B-AF56-2AE3147BE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789" y="1052736"/>
            <a:ext cx="2376488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5" descr="nyv hid atm szurke">
            <a:extLst>
              <a:ext uri="{FF2B5EF4-FFF2-40B4-BE49-F238E27FC236}">
                <a16:creationId xmlns:a16="http://schemas.microsoft.com/office/drawing/2014/main" id="{639DF99A-7A3D-4877-8CFD-2AD0ADA3C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4" y="4005164"/>
            <a:ext cx="280828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6" descr="hid  szurke">
            <a:extLst>
              <a:ext uri="{FF2B5EF4-FFF2-40B4-BE49-F238E27FC236}">
                <a16:creationId xmlns:a16="http://schemas.microsoft.com/office/drawing/2014/main" id="{DEC9E127-964C-4FC0-AACE-C0D914BAF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14" y="3860701"/>
            <a:ext cx="23749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7" descr="mesencephalon szurke">
            <a:extLst>
              <a:ext uri="{FF2B5EF4-FFF2-40B4-BE49-F238E27FC236}">
                <a16:creationId xmlns:a16="http://schemas.microsoft.com/office/drawing/2014/main" id="{2E55030B-521F-430C-A772-644173E4E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77" y="3933726"/>
            <a:ext cx="2592387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Freeform 15">
            <a:extLst>
              <a:ext uri="{FF2B5EF4-FFF2-40B4-BE49-F238E27FC236}">
                <a16:creationId xmlns:a16="http://schemas.microsoft.com/office/drawing/2014/main" id="{752930FA-612F-4C64-9171-D4D43329775F}"/>
              </a:ext>
            </a:extLst>
          </p:cNvPr>
          <p:cNvSpPr>
            <a:spLocks/>
          </p:cNvSpPr>
          <p:nvPr/>
        </p:nvSpPr>
        <p:spPr bwMode="auto">
          <a:xfrm>
            <a:off x="1190377" y="1268636"/>
            <a:ext cx="1446212" cy="1116013"/>
          </a:xfrm>
          <a:custGeom>
            <a:avLst/>
            <a:gdLst>
              <a:gd name="T0" fmla="*/ 2147483646 w 911"/>
              <a:gd name="T1" fmla="*/ 2147483646 h 703"/>
              <a:gd name="T2" fmla="*/ 2147483646 w 911"/>
              <a:gd name="T3" fmla="*/ 0 h 703"/>
              <a:gd name="T4" fmla="*/ 2147483646 w 911"/>
              <a:gd name="T5" fmla="*/ 2147483646 h 703"/>
              <a:gd name="T6" fmla="*/ 2147483646 w 911"/>
              <a:gd name="T7" fmla="*/ 2147483646 h 703"/>
              <a:gd name="T8" fmla="*/ 2147483646 w 911"/>
              <a:gd name="T9" fmla="*/ 2147483646 h 703"/>
              <a:gd name="T10" fmla="*/ 2147483646 w 911"/>
              <a:gd name="T11" fmla="*/ 2147483646 h 703"/>
              <a:gd name="T12" fmla="*/ 2147483646 w 911"/>
              <a:gd name="T13" fmla="*/ 2147483646 h 703"/>
              <a:gd name="T14" fmla="*/ 2147483646 w 911"/>
              <a:gd name="T15" fmla="*/ 2147483646 h 703"/>
              <a:gd name="T16" fmla="*/ 2147483646 w 911"/>
              <a:gd name="T17" fmla="*/ 2147483646 h 703"/>
              <a:gd name="T18" fmla="*/ 2147483646 w 911"/>
              <a:gd name="T19" fmla="*/ 2147483646 h 703"/>
              <a:gd name="T20" fmla="*/ 2147483646 w 911"/>
              <a:gd name="T21" fmla="*/ 2147483646 h 703"/>
              <a:gd name="T22" fmla="*/ 2147483646 w 911"/>
              <a:gd name="T23" fmla="*/ 2147483646 h 703"/>
              <a:gd name="T24" fmla="*/ 2147483646 w 911"/>
              <a:gd name="T25" fmla="*/ 2147483646 h 703"/>
              <a:gd name="T26" fmla="*/ 2147483646 w 911"/>
              <a:gd name="T27" fmla="*/ 2147483646 h 703"/>
              <a:gd name="T28" fmla="*/ 2147483646 w 911"/>
              <a:gd name="T29" fmla="*/ 2147483646 h 703"/>
              <a:gd name="T30" fmla="*/ 2147483646 w 911"/>
              <a:gd name="T31" fmla="*/ 2147483646 h 703"/>
              <a:gd name="T32" fmla="*/ 2147483646 w 911"/>
              <a:gd name="T33" fmla="*/ 2147483646 h 703"/>
              <a:gd name="T34" fmla="*/ 2147483646 w 911"/>
              <a:gd name="T35" fmla="*/ 2147483646 h 703"/>
              <a:gd name="T36" fmla="*/ 2147483646 w 911"/>
              <a:gd name="T37" fmla="*/ 2147483646 h 703"/>
              <a:gd name="T38" fmla="*/ 2147483646 w 911"/>
              <a:gd name="T39" fmla="*/ 2147483646 h 703"/>
              <a:gd name="T40" fmla="*/ 2147483646 w 911"/>
              <a:gd name="T41" fmla="*/ 2147483646 h 703"/>
              <a:gd name="T42" fmla="*/ 2147483646 w 911"/>
              <a:gd name="T43" fmla="*/ 2147483646 h 703"/>
              <a:gd name="T44" fmla="*/ 2147483646 w 911"/>
              <a:gd name="T45" fmla="*/ 2147483646 h 703"/>
              <a:gd name="T46" fmla="*/ 2147483646 w 911"/>
              <a:gd name="T47" fmla="*/ 2147483646 h 703"/>
              <a:gd name="T48" fmla="*/ 2147483646 w 911"/>
              <a:gd name="T49" fmla="*/ 2147483646 h 703"/>
              <a:gd name="T50" fmla="*/ 2147483646 w 911"/>
              <a:gd name="T51" fmla="*/ 2147483646 h 703"/>
              <a:gd name="T52" fmla="*/ 2147483646 w 911"/>
              <a:gd name="T53" fmla="*/ 2147483646 h 703"/>
              <a:gd name="T54" fmla="*/ 2147483646 w 911"/>
              <a:gd name="T55" fmla="*/ 2147483646 h 703"/>
              <a:gd name="T56" fmla="*/ 2147483646 w 911"/>
              <a:gd name="T57" fmla="*/ 2147483646 h 703"/>
              <a:gd name="T58" fmla="*/ 2147483646 w 911"/>
              <a:gd name="T59" fmla="*/ 2147483646 h 703"/>
              <a:gd name="T60" fmla="*/ 2147483646 w 911"/>
              <a:gd name="T61" fmla="*/ 2147483646 h 703"/>
              <a:gd name="T62" fmla="*/ 2147483646 w 911"/>
              <a:gd name="T63" fmla="*/ 2147483646 h 703"/>
              <a:gd name="T64" fmla="*/ 2147483646 w 911"/>
              <a:gd name="T65" fmla="*/ 2147483646 h 703"/>
              <a:gd name="T66" fmla="*/ 2147483646 w 911"/>
              <a:gd name="T67" fmla="*/ 2147483646 h 703"/>
              <a:gd name="T68" fmla="*/ 2147483646 w 911"/>
              <a:gd name="T69" fmla="*/ 2147483646 h 703"/>
              <a:gd name="T70" fmla="*/ 2147483646 w 911"/>
              <a:gd name="T71" fmla="*/ 2147483646 h 703"/>
              <a:gd name="T72" fmla="*/ 2147483646 w 911"/>
              <a:gd name="T73" fmla="*/ 2147483646 h 703"/>
              <a:gd name="T74" fmla="*/ 2147483646 w 911"/>
              <a:gd name="T75" fmla="*/ 2147483646 h 703"/>
              <a:gd name="T76" fmla="*/ 2147483646 w 911"/>
              <a:gd name="T77" fmla="*/ 2147483646 h 70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11"/>
              <a:gd name="T118" fmla="*/ 0 h 703"/>
              <a:gd name="T119" fmla="*/ 911 w 911"/>
              <a:gd name="T120" fmla="*/ 703 h 70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11" h="703">
                <a:moveTo>
                  <a:pt x="43" y="91"/>
                </a:moveTo>
                <a:lnTo>
                  <a:pt x="89" y="46"/>
                </a:lnTo>
                <a:lnTo>
                  <a:pt x="179" y="0"/>
                </a:lnTo>
                <a:lnTo>
                  <a:pt x="225" y="0"/>
                </a:lnTo>
                <a:lnTo>
                  <a:pt x="270" y="46"/>
                </a:lnTo>
                <a:lnTo>
                  <a:pt x="270" y="91"/>
                </a:lnTo>
                <a:lnTo>
                  <a:pt x="270" y="136"/>
                </a:lnTo>
                <a:lnTo>
                  <a:pt x="270" y="182"/>
                </a:lnTo>
                <a:lnTo>
                  <a:pt x="270" y="227"/>
                </a:lnTo>
                <a:lnTo>
                  <a:pt x="316" y="272"/>
                </a:lnTo>
                <a:lnTo>
                  <a:pt x="270" y="227"/>
                </a:lnTo>
                <a:lnTo>
                  <a:pt x="270" y="136"/>
                </a:lnTo>
                <a:lnTo>
                  <a:pt x="270" y="182"/>
                </a:lnTo>
                <a:cubicBezTo>
                  <a:pt x="286" y="176"/>
                  <a:pt x="281" y="174"/>
                  <a:pt x="283" y="199"/>
                </a:cubicBezTo>
                <a:cubicBezTo>
                  <a:pt x="285" y="219"/>
                  <a:pt x="293" y="280"/>
                  <a:pt x="319" y="286"/>
                </a:cubicBezTo>
                <a:cubicBezTo>
                  <a:pt x="343" y="302"/>
                  <a:pt x="314" y="281"/>
                  <a:pt x="334" y="301"/>
                </a:cubicBezTo>
                <a:cubicBezTo>
                  <a:pt x="341" y="308"/>
                  <a:pt x="353" y="310"/>
                  <a:pt x="361" y="316"/>
                </a:cubicBezTo>
                <a:cubicBezTo>
                  <a:pt x="367" y="335"/>
                  <a:pt x="398" y="335"/>
                  <a:pt x="415" y="337"/>
                </a:cubicBezTo>
                <a:cubicBezTo>
                  <a:pt x="431" y="342"/>
                  <a:pt x="443" y="346"/>
                  <a:pt x="460" y="349"/>
                </a:cubicBezTo>
                <a:cubicBezTo>
                  <a:pt x="559" y="345"/>
                  <a:pt x="506" y="349"/>
                  <a:pt x="559" y="331"/>
                </a:cubicBezTo>
                <a:cubicBezTo>
                  <a:pt x="561" y="328"/>
                  <a:pt x="562" y="324"/>
                  <a:pt x="565" y="322"/>
                </a:cubicBezTo>
                <a:cubicBezTo>
                  <a:pt x="567" y="320"/>
                  <a:pt x="572" y="321"/>
                  <a:pt x="574" y="319"/>
                </a:cubicBezTo>
                <a:cubicBezTo>
                  <a:pt x="586" y="307"/>
                  <a:pt x="587" y="295"/>
                  <a:pt x="601" y="286"/>
                </a:cubicBezTo>
                <a:cubicBezTo>
                  <a:pt x="609" y="263"/>
                  <a:pt x="597" y="290"/>
                  <a:pt x="613" y="271"/>
                </a:cubicBezTo>
                <a:cubicBezTo>
                  <a:pt x="621" y="260"/>
                  <a:pt x="630" y="239"/>
                  <a:pt x="634" y="226"/>
                </a:cubicBezTo>
                <a:cubicBezTo>
                  <a:pt x="639" y="174"/>
                  <a:pt x="628" y="121"/>
                  <a:pt x="658" y="76"/>
                </a:cubicBezTo>
                <a:cubicBezTo>
                  <a:pt x="662" y="41"/>
                  <a:pt x="661" y="30"/>
                  <a:pt x="694" y="25"/>
                </a:cubicBezTo>
                <a:cubicBezTo>
                  <a:pt x="717" y="10"/>
                  <a:pt x="723" y="17"/>
                  <a:pt x="757" y="19"/>
                </a:cubicBezTo>
                <a:cubicBezTo>
                  <a:pt x="778" y="24"/>
                  <a:pt x="794" y="39"/>
                  <a:pt x="814" y="46"/>
                </a:cubicBezTo>
                <a:cubicBezTo>
                  <a:pt x="818" y="68"/>
                  <a:pt x="823" y="71"/>
                  <a:pt x="844" y="76"/>
                </a:cubicBezTo>
                <a:cubicBezTo>
                  <a:pt x="850" y="93"/>
                  <a:pt x="855" y="114"/>
                  <a:pt x="835" y="121"/>
                </a:cubicBezTo>
                <a:cubicBezTo>
                  <a:pt x="828" y="132"/>
                  <a:pt x="822" y="132"/>
                  <a:pt x="811" y="139"/>
                </a:cubicBezTo>
                <a:cubicBezTo>
                  <a:pt x="806" y="147"/>
                  <a:pt x="799" y="166"/>
                  <a:pt x="799" y="166"/>
                </a:cubicBezTo>
                <a:cubicBezTo>
                  <a:pt x="796" y="205"/>
                  <a:pt x="798" y="265"/>
                  <a:pt x="787" y="298"/>
                </a:cubicBezTo>
                <a:cubicBezTo>
                  <a:pt x="786" y="319"/>
                  <a:pt x="786" y="340"/>
                  <a:pt x="784" y="361"/>
                </a:cubicBezTo>
                <a:cubicBezTo>
                  <a:pt x="783" y="367"/>
                  <a:pt x="778" y="379"/>
                  <a:pt x="778" y="379"/>
                </a:cubicBezTo>
                <a:cubicBezTo>
                  <a:pt x="781" y="416"/>
                  <a:pt x="771" y="421"/>
                  <a:pt x="799" y="430"/>
                </a:cubicBezTo>
                <a:cubicBezTo>
                  <a:pt x="800" y="435"/>
                  <a:pt x="798" y="441"/>
                  <a:pt x="802" y="445"/>
                </a:cubicBezTo>
                <a:cubicBezTo>
                  <a:pt x="806" y="449"/>
                  <a:pt x="820" y="451"/>
                  <a:pt x="820" y="451"/>
                </a:cubicBezTo>
                <a:cubicBezTo>
                  <a:pt x="827" y="472"/>
                  <a:pt x="821" y="465"/>
                  <a:pt x="835" y="475"/>
                </a:cubicBezTo>
                <a:cubicBezTo>
                  <a:pt x="840" y="489"/>
                  <a:pt x="850" y="485"/>
                  <a:pt x="862" y="493"/>
                </a:cubicBezTo>
                <a:cubicBezTo>
                  <a:pt x="865" y="509"/>
                  <a:pt x="866" y="516"/>
                  <a:pt x="874" y="529"/>
                </a:cubicBezTo>
                <a:cubicBezTo>
                  <a:pt x="877" y="542"/>
                  <a:pt x="880" y="559"/>
                  <a:pt x="886" y="571"/>
                </a:cubicBezTo>
                <a:cubicBezTo>
                  <a:pt x="907" y="612"/>
                  <a:pt x="893" y="573"/>
                  <a:pt x="901" y="598"/>
                </a:cubicBezTo>
                <a:cubicBezTo>
                  <a:pt x="898" y="652"/>
                  <a:pt x="911" y="655"/>
                  <a:pt x="868" y="661"/>
                </a:cubicBezTo>
                <a:cubicBezTo>
                  <a:pt x="820" y="677"/>
                  <a:pt x="865" y="674"/>
                  <a:pt x="802" y="679"/>
                </a:cubicBezTo>
                <a:cubicBezTo>
                  <a:pt x="731" y="703"/>
                  <a:pt x="736" y="675"/>
                  <a:pt x="694" y="661"/>
                </a:cubicBezTo>
                <a:cubicBezTo>
                  <a:pt x="684" y="646"/>
                  <a:pt x="673" y="629"/>
                  <a:pt x="658" y="619"/>
                </a:cubicBezTo>
                <a:cubicBezTo>
                  <a:pt x="653" y="603"/>
                  <a:pt x="644" y="585"/>
                  <a:pt x="628" y="580"/>
                </a:cubicBezTo>
                <a:cubicBezTo>
                  <a:pt x="626" y="577"/>
                  <a:pt x="625" y="573"/>
                  <a:pt x="622" y="571"/>
                </a:cubicBezTo>
                <a:cubicBezTo>
                  <a:pt x="620" y="569"/>
                  <a:pt x="615" y="570"/>
                  <a:pt x="613" y="568"/>
                </a:cubicBezTo>
                <a:cubicBezTo>
                  <a:pt x="608" y="563"/>
                  <a:pt x="608" y="555"/>
                  <a:pt x="604" y="550"/>
                </a:cubicBezTo>
                <a:cubicBezTo>
                  <a:pt x="596" y="540"/>
                  <a:pt x="587" y="539"/>
                  <a:pt x="577" y="532"/>
                </a:cubicBezTo>
                <a:cubicBezTo>
                  <a:pt x="564" y="513"/>
                  <a:pt x="564" y="495"/>
                  <a:pt x="547" y="478"/>
                </a:cubicBezTo>
                <a:cubicBezTo>
                  <a:pt x="540" y="471"/>
                  <a:pt x="526" y="464"/>
                  <a:pt x="517" y="460"/>
                </a:cubicBezTo>
                <a:cubicBezTo>
                  <a:pt x="511" y="457"/>
                  <a:pt x="499" y="454"/>
                  <a:pt x="499" y="454"/>
                </a:cubicBezTo>
                <a:cubicBezTo>
                  <a:pt x="365" y="458"/>
                  <a:pt x="412" y="443"/>
                  <a:pt x="355" y="481"/>
                </a:cubicBezTo>
                <a:cubicBezTo>
                  <a:pt x="350" y="489"/>
                  <a:pt x="349" y="492"/>
                  <a:pt x="340" y="496"/>
                </a:cubicBezTo>
                <a:cubicBezTo>
                  <a:pt x="334" y="499"/>
                  <a:pt x="322" y="502"/>
                  <a:pt x="322" y="502"/>
                </a:cubicBezTo>
                <a:cubicBezTo>
                  <a:pt x="314" y="526"/>
                  <a:pt x="317" y="517"/>
                  <a:pt x="298" y="529"/>
                </a:cubicBezTo>
                <a:cubicBezTo>
                  <a:pt x="292" y="547"/>
                  <a:pt x="287" y="566"/>
                  <a:pt x="271" y="577"/>
                </a:cubicBezTo>
                <a:cubicBezTo>
                  <a:pt x="265" y="586"/>
                  <a:pt x="247" y="598"/>
                  <a:pt x="247" y="598"/>
                </a:cubicBezTo>
                <a:cubicBezTo>
                  <a:pt x="236" y="614"/>
                  <a:pt x="237" y="629"/>
                  <a:pt x="220" y="640"/>
                </a:cubicBezTo>
                <a:cubicBezTo>
                  <a:pt x="206" y="662"/>
                  <a:pt x="189" y="659"/>
                  <a:pt x="163" y="661"/>
                </a:cubicBezTo>
                <a:cubicBezTo>
                  <a:pt x="155" y="666"/>
                  <a:pt x="136" y="673"/>
                  <a:pt x="136" y="673"/>
                </a:cubicBezTo>
                <a:cubicBezTo>
                  <a:pt x="115" y="672"/>
                  <a:pt x="94" y="674"/>
                  <a:pt x="73" y="670"/>
                </a:cubicBezTo>
                <a:cubicBezTo>
                  <a:pt x="68" y="669"/>
                  <a:pt x="25" y="644"/>
                  <a:pt x="19" y="640"/>
                </a:cubicBezTo>
                <a:cubicBezTo>
                  <a:pt x="15" y="634"/>
                  <a:pt x="5" y="630"/>
                  <a:pt x="4" y="622"/>
                </a:cubicBezTo>
                <a:cubicBezTo>
                  <a:pt x="0" y="586"/>
                  <a:pt x="6" y="513"/>
                  <a:pt x="49" y="499"/>
                </a:cubicBezTo>
                <a:cubicBezTo>
                  <a:pt x="57" y="487"/>
                  <a:pt x="69" y="484"/>
                  <a:pt x="82" y="475"/>
                </a:cubicBezTo>
                <a:cubicBezTo>
                  <a:pt x="85" y="473"/>
                  <a:pt x="91" y="469"/>
                  <a:pt x="91" y="469"/>
                </a:cubicBezTo>
                <a:cubicBezTo>
                  <a:pt x="101" y="454"/>
                  <a:pt x="115" y="461"/>
                  <a:pt x="130" y="451"/>
                </a:cubicBezTo>
                <a:cubicBezTo>
                  <a:pt x="135" y="435"/>
                  <a:pt x="139" y="430"/>
                  <a:pt x="142" y="412"/>
                </a:cubicBezTo>
                <a:cubicBezTo>
                  <a:pt x="140" y="358"/>
                  <a:pt x="134" y="322"/>
                  <a:pt x="127" y="271"/>
                </a:cubicBezTo>
                <a:cubicBezTo>
                  <a:pt x="123" y="128"/>
                  <a:pt x="149" y="188"/>
                  <a:pt x="106" y="145"/>
                </a:cubicBezTo>
                <a:cubicBezTo>
                  <a:pt x="101" y="125"/>
                  <a:pt x="95" y="124"/>
                  <a:pt x="79" y="115"/>
                </a:cubicBezTo>
                <a:cubicBezTo>
                  <a:pt x="73" y="111"/>
                  <a:pt x="67" y="107"/>
                  <a:pt x="61" y="103"/>
                </a:cubicBezTo>
                <a:cubicBezTo>
                  <a:pt x="58" y="101"/>
                  <a:pt x="52" y="97"/>
                  <a:pt x="52" y="97"/>
                </a:cubicBezTo>
                <a:cubicBezTo>
                  <a:pt x="48" y="86"/>
                  <a:pt x="52" y="87"/>
                  <a:pt x="43" y="91"/>
                </a:cubicBezTo>
                <a:close/>
              </a:path>
            </a:pathLst>
          </a:custGeom>
          <a:noFill/>
          <a:ln w="28575">
            <a:solidFill>
              <a:srgbClr val="00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" name="Szabadkézi sokszög 29">
            <a:extLst>
              <a:ext uri="{FF2B5EF4-FFF2-40B4-BE49-F238E27FC236}">
                <a16:creationId xmlns:a16="http://schemas.microsoft.com/office/drawing/2014/main" id="{998B6FED-90DD-4764-8F6F-F880038E0341}"/>
              </a:ext>
            </a:extLst>
          </p:cNvPr>
          <p:cNvSpPr/>
          <p:nvPr/>
        </p:nvSpPr>
        <p:spPr>
          <a:xfrm>
            <a:off x="1196727" y="1303561"/>
            <a:ext cx="1412875" cy="1030288"/>
          </a:xfrm>
          <a:custGeom>
            <a:avLst/>
            <a:gdLst>
              <a:gd name="connsiteX0" fmla="*/ 145256 w 1412443"/>
              <a:gd name="connsiteY0" fmla="*/ 52388 h 1031081"/>
              <a:gd name="connsiteX1" fmla="*/ 169069 w 1412443"/>
              <a:gd name="connsiteY1" fmla="*/ 45244 h 1031081"/>
              <a:gd name="connsiteX2" fmla="*/ 178594 w 1412443"/>
              <a:gd name="connsiteY2" fmla="*/ 40481 h 1031081"/>
              <a:gd name="connsiteX3" fmla="*/ 192881 w 1412443"/>
              <a:gd name="connsiteY3" fmla="*/ 35719 h 1031081"/>
              <a:gd name="connsiteX4" fmla="*/ 200025 w 1412443"/>
              <a:gd name="connsiteY4" fmla="*/ 33338 h 1031081"/>
              <a:gd name="connsiteX5" fmla="*/ 211931 w 1412443"/>
              <a:gd name="connsiteY5" fmla="*/ 28575 h 1031081"/>
              <a:gd name="connsiteX6" fmla="*/ 221456 w 1412443"/>
              <a:gd name="connsiteY6" fmla="*/ 23813 h 1031081"/>
              <a:gd name="connsiteX7" fmla="*/ 235744 w 1412443"/>
              <a:gd name="connsiteY7" fmla="*/ 19050 h 1031081"/>
              <a:gd name="connsiteX8" fmla="*/ 242888 w 1412443"/>
              <a:gd name="connsiteY8" fmla="*/ 16669 h 1031081"/>
              <a:gd name="connsiteX9" fmla="*/ 261938 w 1412443"/>
              <a:gd name="connsiteY9" fmla="*/ 9525 h 1031081"/>
              <a:gd name="connsiteX10" fmla="*/ 269081 w 1412443"/>
              <a:gd name="connsiteY10" fmla="*/ 4763 h 1031081"/>
              <a:gd name="connsiteX11" fmla="*/ 285750 w 1412443"/>
              <a:gd name="connsiteY11" fmla="*/ 2381 h 1031081"/>
              <a:gd name="connsiteX12" fmla="*/ 295275 w 1412443"/>
              <a:gd name="connsiteY12" fmla="*/ 0 h 1031081"/>
              <a:gd name="connsiteX13" fmla="*/ 335756 w 1412443"/>
              <a:gd name="connsiteY13" fmla="*/ 4763 h 1031081"/>
              <a:gd name="connsiteX14" fmla="*/ 350044 w 1412443"/>
              <a:gd name="connsiteY14" fmla="*/ 9525 h 1031081"/>
              <a:gd name="connsiteX15" fmla="*/ 371475 w 1412443"/>
              <a:gd name="connsiteY15" fmla="*/ 28575 h 1031081"/>
              <a:gd name="connsiteX16" fmla="*/ 373856 w 1412443"/>
              <a:gd name="connsiteY16" fmla="*/ 35719 h 1031081"/>
              <a:gd name="connsiteX17" fmla="*/ 378619 w 1412443"/>
              <a:gd name="connsiteY17" fmla="*/ 42863 h 1031081"/>
              <a:gd name="connsiteX18" fmla="*/ 383381 w 1412443"/>
              <a:gd name="connsiteY18" fmla="*/ 52388 h 1031081"/>
              <a:gd name="connsiteX19" fmla="*/ 390525 w 1412443"/>
              <a:gd name="connsiteY19" fmla="*/ 100013 h 1031081"/>
              <a:gd name="connsiteX20" fmla="*/ 392906 w 1412443"/>
              <a:gd name="connsiteY20" fmla="*/ 209550 h 1031081"/>
              <a:gd name="connsiteX21" fmla="*/ 395288 w 1412443"/>
              <a:gd name="connsiteY21" fmla="*/ 219075 h 1031081"/>
              <a:gd name="connsiteX22" fmla="*/ 402431 w 1412443"/>
              <a:gd name="connsiteY22" fmla="*/ 257175 h 1031081"/>
              <a:gd name="connsiteX23" fmla="*/ 409575 w 1412443"/>
              <a:gd name="connsiteY23" fmla="*/ 278606 h 1031081"/>
              <a:gd name="connsiteX24" fmla="*/ 411956 w 1412443"/>
              <a:gd name="connsiteY24" fmla="*/ 285750 h 1031081"/>
              <a:gd name="connsiteX25" fmla="*/ 423863 w 1412443"/>
              <a:gd name="connsiteY25" fmla="*/ 300038 h 1031081"/>
              <a:gd name="connsiteX26" fmla="*/ 433388 w 1412443"/>
              <a:gd name="connsiteY26" fmla="*/ 321469 h 1031081"/>
              <a:gd name="connsiteX27" fmla="*/ 435769 w 1412443"/>
              <a:gd name="connsiteY27" fmla="*/ 328613 h 1031081"/>
              <a:gd name="connsiteX28" fmla="*/ 440531 w 1412443"/>
              <a:gd name="connsiteY28" fmla="*/ 338138 h 1031081"/>
              <a:gd name="connsiteX29" fmla="*/ 442913 w 1412443"/>
              <a:gd name="connsiteY29" fmla="*/ 354806 h 1031081"/>
              <a:gd name="connsiteX30" fmla="*/ 445294 w 1412443"/>
              <a:gd name="connsiteY30" fmla="*/ 366713 h 1031081"/>
              <a:gd name="connsiteX31" fmla="*/ 447675 w 1412443"/>
              <a:gd name="connsiteY31" fmla="*/ 373856 h 1031081"/>
              <a:gd name="connsiteX32" fmla="*/ 452438 w 1412443"/>
              <a:gd name="connsiteY32" fmla="*/ 381000 h 1031081"/>
              <a:gd name="connsiteX33" fmla="*/ 464344 w 1412443"/>
              <a:gd name="connsiteY33" fmla="*/ 404813 h 1031081"/>
              <a:gd name="connsiteX34" fmla="*/ 473869 w 1412443"/>
              <a:gd name="connsiteY34" fmla="*/ 419100 h 1031081"/>
              <a:gd name="connsiteX35" fmla="*/ 481013 w 1412443"/>
              <a:gd name="connsiteY35" fmla="*/ 423863 h 1031081"/>
              <a:gd name="connsiteX36" fmla="*/ 488156 w 1412443"/>
              <a:gd name="connsiteY36" fmla="*/ 438150 h 1031081"/>
              <a:gd name="connsiteX37" fmla="*/ 495300 w 1412443"/>
              <a:gd name="connsiteY37" fmla="*/ 445294 h 1031081"/>
              <a:gd name="connsiteX38" fmla="*/ 502444 w 1412443"/>
              <a:gd name="connsiteY38" fmla="*/ 454819 h 1031081"/>
              <a:gd name="connsiteX39" fmla="*/ 507206 w 1412443"/>
              <a:gd name="connsiteY39" fmla="*/ 461963 h 1031081"/>
              <a:gd name="connsiteX40" fmla="*/ 514350 w 1412443"/>
              <a:gd name="connsiteY40" fmla="*/ 464344 h 1031081"/>
              <a:gd name="connsiteX41" fmla="*/ 535781 w 1412443"/>
              <a:gd name="connsiteY41" fmla="*/ 481013 h 1031081"/>
              <a:gd name="connsiteX42" fmla="*/ 542925 w 1412443"/>
              <a:gd name="connsiteY42" fmla="*/ 485775 h 1031081"/>
              <a:gd name="connsiteX43" fmla="*/ 550069 w 1412443"/>
              <a:gd name="connsiteY43" fmla="*/ 490538 h 1031081"/>
              <a:gd name="connsiteX44" fmla="*/ 571500 w 1412443"/>
              <a:gd name="connsiteY44" fmla="*/ 497681 h 1031081"/>
              <a:gd name="connsiteX45" fmla="*/ 578644 w 1412443"/>
              <a:gd name="connsiteY45" fmla="*/ 500063 h 1031081"/>
              <a:gd name="connsiteX46" fmla="*/ 585788 w 1412443"/>
              <a:gd name="connsiteY46" fmla="*/ 504825 h 1031081"/>
              <a:gd name="connsiteX47" fmla="*/ 600075 w 1412443"/>
              <a:gd name="connsiteY47" fmla="*/ 509588 h 1031081"/>
              <a:gd name="connsiteX48" fmla="*/ 611981 w 1412443"/>
              <a:gd name="connsiteY48" fmla="*/ 514350 h 1031081"/>
              <a:gd name="connsiteX49" fmla="*/ 626269 w 1412443"/>
              <a:gd name="connsiteY49" fmla="*/ 519113 h 1031081"/>
              <a:gd name="connsiteX50" fmla="*/ 642938 w 1412443"/>
              <a:gd name="connsiteY50" fmla="*/ 526256 h 1031081"/>
              <a:gd name="connsiteX51" fmla="*/ 659606 w 1412443"/>
              <a:gd name="connsiteY51" fmla="*/ 535781 h 1031081"/>
              <a:gd name="connsiteX52" fmla="*/ 666750 w 1412443"/>
              <a:gd name="connsiteY52" fmla="*/ 538163 h 1031081"/>
              <a:gd name="connsiteX53" fmla="*/ 697706 w 1412443"/>
              <a:gd name="connsiteY53" fmla="*/ 545306 h 1031081"/>
              <a:gd name="connsiteX54" fmla="*/ 792956 w 1412443"/>
              <a:gd name="connsiteY54" fmla="*/ 542925 h 1031081"/>
              <a:gd name="connsiteX55" fmla="*/ 821531 w 1412443"/>
              <a:gd name="connsiteY55" fmla="*/ 538163 h 1031081"/>
              <a:gd name="connsiteX56" fmla="*/ 842963 w 1412443"/>
              <a:gd name="connsiteY56" fmla="*/ 535781 h 1031081"/>
              <a:gd name="connsiteX57" fmla="*/ 862013 w 1412443"/>
              <a:gd name="connsiteY57" fmla="*/ 531019 h 1031081"/>
              <a:gd name="connsiteX58" fmla="*/ 869156 w 1412443"/>
              <a:gd name="connsiteY58" fmla="*/ 528638 h 1031081"/>
              <a:gd name="connsiteX59" fmla="*/ 883444 w 1412443"/>
              <a:gd name="connsiteY59" fmla="*/ 521494 h 1031081"/>
              <a:gd name="connsiteX60" fmla="*/ 897731 w 1412443"/>
              <a:gd name="connsiteY60" fmla="*/ 514350 h 1031081"/>
              <a:gd name="connsiteX61" fmla="*/ 916781 w 1412443"/>
              <a:gd name="connsiteY61" fmla="*/ 497681 h 1031081"/>
              <a:gd name="connsiteX62" fmla="*/ 923925 w 1412443"/>
              <a:gd name="connsiteY62" fmla="*/ 492919 h 1031081"/>
              <a:gd name="connsiteX63" fmla="*/ 931069 w 1412443"/>
              <a:gd name="connsiteY63" fmla="*/ 488156 h 1031081"/>
              <a:gd name="connsiteX64" fmla="*/ 935831 w 1412443"/>
              <a:gd name="connsiteY64" fmla="*/ 481013 h 1031081"/>
              <a:gd name="connsiteX65" fmla="*/ 942975 w 1412443"/>
              <a:gd name="connsiteY65" fmla="*/ 469106 h 1031081"/>
              <a:gd name="connsiteX66" fmla="*/ 950119 w 1412443"/>
              <a:gd name="connsiteY66" fmla="*/ 459581 h 1031081"/>
              <a:gd name="connsiteX67" fmla="*/ 962025 w 1412443"/>
              <a:gd name="connsiteY67" fmla="*/ 442913 h 1031081"/>
              <a:gd name="connsiteX68" fmla="*/ 978694 w 1412443"/>
              <a:gd name="connsiteY68" fmla="*/ 421481 h 1031081"/>
              <a:gd name="connsiteX69" fmla="*/ 983456 w 1412443"/>
              <a:gd name="connsiteY69" fmla="*/ 414338 h 1031081"/>
              <a:gd name="connsiteX70" fmla="*/ 988219 w 1412443"/>
              <a:gd name="connsiteY70" fmla="*/ 400050 h 1031081"/>
              <a:gd name="connsiteX71" fmla="*/ 990600 w 1412443"/>
              <a:gd name="connsiteY71" fmla="*/ 392906 h 1031081"/>
              <a:gd name="connsiteX72" fmla="*/ 995363 w 1412443"/>
              <a:gd name="connsiteY72" fmla="*/ 385763 h 1031081"/>
              <a:gd name="connsiteX73" fmla="*/ 1000125 w 1412443"/>
              <a:gd name="connsiteY73" fmla="*/ 371475 h 1031081"/>
              <a:gd name="connsiteX74" fmla="*/ 1004888 w 1412443"/>
              <a:gd name="connsiteY74" fmla="*/ 354806 h 1031081"/>
              <a:gd name="connsiteX75" fmla="*/ 1009650 w 1412443"/>
              <a:gd name="connsiteY75" fmla="*/ 321469 h 1031081"/>
              <a:gd name="connsiteX76" fmla="*/ 1012031 w 1412443"/>
              <a:gd name="connsiteY76" fmla="*/ 314325 h 1031081"/>
              <a:gd name="connsiteX77" fmla="*/ 1014413 w 1412443"/>
              <a:gd name="connsiteY77" fmla="*/ 302419 h 1031081"/>
              <a:gd name="connsiteX78" fmla="*/ 1021556 w 1412443"/>
              <a:gd name="connsiteY78" fmla="*/ 276225 h 1031081"/>
              <a:gd name="connsiteX79" fmla="*/ 1023938 w 1412443"/>
              <a:gd name="connsiteY79" fmla="*/ 259556 h 1031081"/>
              <a:gd name="connsiteX80" fmla="*/ 1026319 w 1412443"/>
              <a:gd name="connsiteY80" fmla="*/ 247650 h 1031081"/>
              <a:gd name="connsiteX81" fmla="*/ 1028700 w 1412443"/>
              <a:gd name="connsiteY81" fmla="*/ 230981 h 1031081"/>
              <a:gd name="connsiteX82" fmla="*/ 1031081 w 1412443"/>
              <a:gd name="connsiteY82" fmla="*/ 221456 h 1031081"/>
              <a:gd name="connsiteX83" fmla="*/ 1035844 w 1412443"/>
              <a:gd name="connsiteY83" fmla="*/ 188119 h 1031081"/>
              <a:gd name="connsiteX84" fmla="*/ 1040606 w 1412443"/>
              <a:gd name="connsiteY84" fmla="*/ 157163 h 1031081"/>
              <a:gd name="connsiteX85" fmla="*/ 1042988 w 1412443"/>
              <a:gd name="connsiteY85" fmla="*/ 135731 h 1031081"/>
              <a:gd name="connsiteX86" fmla="*/ 1045369 w 1412443"/>
              <a:gd name="connsiteY86" fmla="*/ 128588 h 1031081"/>
              <a:gd name="connsiteX87" fmla="*/ 1047750 w 1412443"/>
              <a:gd name="connsiteY87" fmla="*/ 119063 h 1031081"/>
              <a:gd name="connsiteX88" fmla="*/ 1050131 w 1412443"/>
              <a:gd name="connsiteY88" fmla="*/ 102394 h 1031081"/>
              <a:gd name="connsiteX89" fmla="*/ 1054894 w 1412443"/>
              <a:gd name="connsiteY89" fmla="*/ 88106 h 1031081"/>
              <a:gd name="connsiteX90" fmla="*/ 1057275 w 1412443"/>
              <a:gd name="connsiteY90" fmla="*/ 80963 h 1031081"/>
              <a:gd name="connsiteX91" fmla="*/ 1062038 w 1412443"/>
              <a:gd name="connsiteY91" fmla="*/ 73819 h 1031081"/>
              <a:gd name="connsiteX92" fmla="*/ 1073944 w 1412443"/>
              <a:gd name="connsiteY92" fmla="*/ 52388 h 1031081"/>
              <a:gd name="connsiteX93" fmla="*/ 1078706 w 1412443"/>
              <a:gd name="connsiteY93" fmla="*/ 45244 h 1031081"/>
              <a:gd name="connsiteX94" fmla="*/ 1085850 w 1412443"/>
              <a:gd name="connsiteY94" fmla="*/ 40481 h 1031081"/>
              <a:gd name="connsiteX95" fmla="*/ 1088231 w 1412443"/>
              <a:gd name="connsiteY95" fmla="*/ 33338 h 1031081"/>
              <a:gd name="connsiteX96" fmla="*/ 1109663 w 1412443"/>
              <a:gd name="connsiteY96" fmla="*/ 21431 h 1031081"/>
              <a:gd name="connsiteX97" fmla="*/ 1123950 w 1412443"/>
              <a:gd name="connsiteY97" fmla="*/ 16669 h 1031081"/>
              <a:gd name="connsiteX98" fmla="*/ 1135856 w 1412443"/>
              <a:gd name="connsiteY98" fmla="*/ 14288 h 1031081"/>
              <a:gd name="connsiteX99" fmla="*/ 1200150 w 1412443"/>
              <a:gd name="connsiteY99" fmla="*/ 21431 h 1031081"/>
              <a:gd name="connsiteX100" fmla="*/ 1207294 w 1412443"/>
              <a:gd name="connsiteY100" fmla="*/ 23813 h 1031081"/>
              <a:gd name="connsiteX101" fmla="*/ 1226344 w 1412443"/>
              <a:gd name="connsiteY101" fmla="*/ 28575 h 1031081"/>
              <a:gd name="connsiteX102" fmla="*/ 1233488 w 1412443"/>
              <a:gd name="connsiteY102" fmla="*/ 33338 h 1031081"/>
              <a:gd name="connsiteX103" fmla="*/ 1247775 w 1412443"/>
              <a:gd name="connsiteY103" fmla="*/ 38100 h 1031081"/>
              <a:gd name="connsiteX104" fmla="*/ 1262063 w 1412443"/>
              <a:gd name="connsiteY104" fmla="*/ 47625 h 1031081"/>
              <a:gd name="connsiteX105" fmla="*/ 1269206 w 1412443"/>
              <a:gd name="connsiteY105" fmla="*/ 54769 h 1031081"/>
              <a:gd name="connsiteX106" fmla="*/ 1276350 w 1412443"/>
              <a:gd name="connsiteY106" fmla="*/ 59531 h 1031081"/>
              <a:gd name="connsiteX107" fmla="*/ 1290638 w 1412443"/>
              <a:gd name="connsiteY107" fmla="*/ 71438 h 1031081"/>
              <a:gd name="connsiteX108" fmla="*/ 1300163 w 1412443"/>
              <a:gd name="connsiteY108" fmla="*/ 83344 h 1031081"/>
              <a:gd name="connsiteX109" fmla="*/ 1309688 w 1412443"/>
              <a:gd name="connsiteY109" fmla="*/ 97631 h 1031081"/>
              <a:gd name="connsiteX110" fmla="*/ 1314450 w 1412443"/>
              <a:gd name="connsiteY110" fmla="*/ 104775 h 1031081"/>
              <a:gd name="connsiteX111" fmla="*/ 1319213 w 1412443"/>
              <a:gd name="connsiteY111" fmla="*/ 111919 h 1031081"/>
              <a:gd name="connsiteX112" fmla="*/ 1314450 w 1412443"/>
              <a:gd name="connsiteY112" fmla="*/ 138113 h 1031081"/>
              <a:gd name="connsiteX113" fmla="*/ 1307306 w 1412443"/>
              <a:gd name="connsiteY113" fmla="*/ 145256 h 1031081"/>
              <a:gd name="connsiteX114" fmla="*/ 1302544 w 1412443"/>
              <a:gd name="connsiteY114" fmla="*/ 154781 h 1031081"/>
              <a:gd name="connsiteX115" fmla="*/ 1295400 w 1412443"/>
              <a:gd name="connsiteY115" fmla="*/ 161925 h 1031081"/>
              <a:gd name="connsiteX116" fmla="*/ 1288256 w 1412443"/>
              <a:gd name="connsiteY116" fmla="*/ 171450 h 1031081"/>
              <a:gd name="connsiteX117" fmla="*/ 1269206 w 1412443"/>
              <a:gd name="connsiteY117" fmla="*/ 200025 h 1031081"/>
              <a:gd name="connsiteX118" fmla="*/ 1264444 w 1412443"/>
              <a:gd name="connsiteY118" fmla="*/ 207169 h 1031081"/>
              <a:gd name="connsiteX119" fmla="*/ 1262063 w 1412443"/>
              <a:gd name="connsiteY119" fmla="*/ 214313 h 1031081"/>
              <a:gd name="connsiteX120" fmla="*/ 1252538 w 1412443"/>
              <a:gd name="connsiteY120" fmla="*/ 235744 h 1031081"/>
              <a:gd name="connsiteX121" fmla="*/ 1247775 w 1412443"/>
              <a:gd name="connsiteY121" fmla="*/ 269081 h 1031081"/>
              <a:gd name="connsiteX122" fmla="*/ 1245394 w 1412443"/>
              <a:gd name="connsiteY122" fmla="*/ 280988 h 1031081"/>
              <a:gd name="connsiteX123" fmla="*/ 1243013 w 1412443"/>
              <a:gd name="connsiteY123" fmla="*/ 295275 h 1031081"/>
              <a:gd name="connsiteX124" fmla="*/ 1238250 w 1412443"/>
              <a:gd name="connsiteY124" fmla="*/ 321469 h 1031081"/>
              <a:gd name="connsiteX125" fmla="*/ 1233488 w 1412443"/>
              <a:gd name="connsiteY125" fmla="*/ 350044 h 1031081"/>
              <a:gd name="connsiteX126" fmla="*/ 1231106 w 1412443"/>
              <a:gd name="connsiteY126" fmla="*/ 364331 h 1031081"/>
              <a:gd name="connsiteX127" fmla="*/ 1228725 w 1412443"/>
              <a:gd name="connsiteY127" fmla="*/ 371475 h 1031081"/>
              <a:gd name="connsiteX128" fmla="*/ 1223963 w 1412443"/>
              <a:gd name="connsiteY128" fmla="*/ 409575 h 1031081"/>
              <a:gd name="connsiteX129" fmla="*/ 1221581 w 1412443"/>
              <a:gd name="connsiteY129" fmla="*/ 416719 h 1031081"/>
              <a:gd name="connsiteX130" fmla="*/ 1223963 w 1412443"/>
              <a:gd name="connsiteY130" fmla="*/ 523875 h 1031081"/>
              <a:gd name="connsiteX131" fmla="*/ 1228725 w 1412443"/>
              <a:gd name="connsiteY131" fmla="*/ 547688 h 1031081"/>
              <a:gd name="connsiteX132" fmla="*/ 1231106 w 1412443"/>
              <a:gd name="connsiteY132" fmla="*/ 566738 h 1031081"/>
              <a:gd name="connsiteX133" fmla="*/ 1235869 w 1412443"/>
              <a:gd name="connsiteY133" fmla="*/ 614363 h 1031081"/>
              <a:gd name="connsiteX134" fmla="*/ 1243013 w 1412443"/>
              <a:gd name="connsiteY134" fmla="*/ 652463 h 1031081"/>
              <a:gd name="connsiteX135" fmla="*/ 1252538 w 1412443"/>
              <a:gd name="connsiteY135" fmla="*/ 673894 h 1031081"/>
              <a:gd name="connsiteX136" fmla="*/ 1259681 w 1412443"/>
              <a:gd name="connsiteY136" fmla="*/ 678656 h 1031081"/>
              <a:gd name="connsiteX137" fmla="*/ 1269206 w 1412443"/>
              <a:gd name="connsiteY137" fmla="*/ 695325 h 1031081"/>
              <a:gd name="connsiteX138" fmla="*/ 1283494 w 1412443"/>
              <a:gd name="connsiteY138" fmla="*/ 704850 h 1031081"/>
              <a:gd name="connsiteX139" fmla="*/ 1290638 w 1412443"/>
              <a:gd name="connsiteY139" fmla="*/ 709613 h 1031081"/>
              <a:gd name="connsiteX140" fmla="*/ 1297781 w 1412443"/>
              <a:gd name="connsiteY140" fmla="*/ 716756 h 1031081"/>
              <a:gd name="connsiteX141" fmla="*/ 1312069 w 1412443"/>
              <a:gd name="connsiteY141" fmla="*/ 726281 h 1031081"/>
              <a:gd name="connsiteX142" fmla="*/ 1319213 w 1412443"/>
              <a:gd name="connsiteY142" fmla="*/ 731044 h 1031081"/>
              <a:gd name="connsiteX143" fmla="*/ 1323975 w 1412443"/>
              <a:gd name="connsiteY143" fmla="*/ 738188 h 1031081"/>
              <a:gd name="connsiteX144" fmla="*/ 1331119 w 1412443"/>
              <a:gd name="connsiteY144" fmla="*/ 740569 h 1031081"/>
              <a:gd name="connsiteX145" fmla="*/ 1338263 w 1412443"/>
              <a:gd name="connsiteY145" fmla="*/ 745331 h 1031081"/>
              <a:gd name="connsiteX146" fmla="*/ 1347788 w 1412443"/>
              <a:gd name="connsiteY146" fmla="*/ 759619 h 1031081"/>
              <a:gd name="connsiteX147" fmla="*/ 1352550 w 1412443"/>
              <a:gd name="connsiteY147" fmla="*/ 766763 h 1031081"/>
              <a:gd name="connsiteX148" fmla="*/ 1366838 w 1412443"/>
              <a:gd name="connsiteY148" fmla="*/ 778669 h 1031081"/>
              <a:gd name="connsiteX149" fmla="*/ 1371600 w 1412443"/>
              <a:gd name="connsiteY149" fmla="*/ 785813 h 1031081"/>
              <a:gd name="connsiteX150" fmla="*/ 1378744 w 1412443"/>
              <a:gd name="connsiteY150" fmla="*/ 792956 h 1031081"/>
              <a:gd name="connsiteX151" fmla="*/ 1383506 w 1412443"/>
              <a:gd name="connsiteY151" fmla="*/ 800100 h 1031081"/>
              <a:gd name="connsiteX152" fmla="*/ 1390650 w 1412443"/>
              <a:gd name="connsiteY152" fmla="*/ 809625 h 1031081"/>
              <a:gd name="connsiteX153" fmla="*/ 1397794 w 1412443"/>
              <a:gd name="connsiteY153" fmla="*/ 826294 h 1031081"/>
              <a:gd name="connsiteX154" fmla="*/ 1402556 w 1412443"/>
              <a:gd name="connsiteY154" fmla="*/ 833438 h 1031081"/>
              <a:gd name="connsiteX155" fmla="*/ 1407319 w 1412443"/>
              <a:gd name="connsiteY155" fmla="*/ 847725 h 1031081"/>
              <a:gd name="connsiteX156" fmla="*/ 1409700 w 1412443"/>
              <a:gd name="connsiteY156" fmla="*/ 912019 h 1031081"/>
              <a:gd name="connsiteX157" fmla="*/ 1412081 w 1412443"/>
              <a:gd name="connsiteY157" fmla="*/ 923925 h 1031081"/>
              <a:gd name="connsiteX158" fmla="*/ 1409700 w 1412443"/>
              <a:gd name="connsiteY158" fmla="*/ 973931 h 1031081"/>
              <a:gd name="connsiteX159" fmla="*/ 1402556 w 1412443"/>
              <a:gd name="connsiteY159" fmla="*/ 981075 h 1031081"/>
              <a:gd name="connsiteX160" fmla="*/ 1388269 w 1412443"/>
              <a:gd name="connsiteY160" fmla="*/ 990600 h 1031081"/>
              <a:gd name="connsiteX161" fmla="*/ 1381125 w 1412443"/>
              <a:gd name="connsiteY161" fmla="*/ 995363 h 1031081"/>
              <a:gd name="connsiteX162" fmla="*/ 1371600 w 1412443"/>
              <a:gd name="connsiteY162" fmla="*/ 997744 h 1031081"/>
              <a:gd name="connsiteX163" fmla="*/ 1354931 w 1412443"/>
              <a:gd name="connsiteY163" fmla="*/ 1004888 h 1031081"/>
              <a:gd name="connsiteX164" fmla="*/ 1347788 w 1412443"/>
              <a:gd name="connsiteY164" fmla="*/ 1009650 h 1031081"/>
              <a:gd name="connsiteX165" fmla="*/ 1323975 w 1412443"/>
              <a:gd name="connsiteY165" fmla="*/ 1016794 h 1031081"/>
              <a:gd name="connsiteX166" fmla="*/ 1316831 w 1412443"/>
              <a:gd name="connsiteY166" fmla="*/ 1019175 h 1031081"/>
              <a:gd name="connsiteX167" fmla="*/ 1281113 w 1412443"/>
              <a:gd name="connsiteY167" fmla="*/ 1023938 h 1031081"/>
              <a:gd name="connsiteX168" fmla="*/ 1250156 w 1412443"/>
              <a:gd name="connsiteY168" fmla="*/ 1028700 h 1031081"/>
              <a:gd name="connsiteX169" fmla="*/ 1240631 w 1412443"/>
              <a:gd name="connsiteY169" fmla="*/ 1031081 h 1031081"/>
              <a:gd name="connsiteX170" fmla="*/ 1145381 w 1412443"/>
              <a:gd name="connsiteY170" fmla="*/ 1028700 h 1031081"/>
              <a:gd name="connsiteX171" fmla="*/ 1138238 w 1412443"/>
              <a:gd name="connsiteY171" fmla="*/ 1026319 h 1031081"/>
              <a:gd name="connsiteX172" fmla="*/ 1116806 w 1412443"/>
              <a:gd name="connsiteY172" fmla="*/ 1009650 h 1031081"/>
              <a:gd name="connsiteX173" fmla="*/ 1107281 w 1412443"/>
              <a:gd name="connsiteY173" fmla="*/ 1004888 h 1031081"/>
              <a:gd name="connsiteX174" fmla="*/ 1097756 w 1412443"/>
              <a:gd name="connsiteY174" fmla="*/ 995363 h 1031081"/>
              <a:gd name="connsiteX175" fmla="*/ 1090613 w 1412443"/>
              <a:gd name="connsiteY175" fmla="*/ 985838 h 1031081"/>
              <a:gd name="connsiteX176" fmla="*/ 1073944 w 1412443"/>
              <a:gd name="connsiteY176" fmla="*/ 973931 h 1031081"/>
              <a:gd name="connsiteX177" fmla="*/ 1066800 w 1412443"/>
              <a:gd name="connsiteY177" fmla="*/ 966788 h 1031081"/>
              <a:gd name="connsiteX178" fmla="*/ 1057275 w 1412443"/>
              <a:gd name="connsiteY178" fmla="*/ 962025 h 1031081"/>
              <a:gd name="connsiteX179" fmla="*/ 1042988 w 1412443"/>
              <a:gd name="connsiteY179" fmla="*/ 947738 h 1031081"/>
              <a:gd name="connsiteX180" fmla="*/ 1033463 w 1412443"/>
              <a:gd name="connsiteY180" fmla="*/ 938213 h 1031081"/>
              <a:gd name="connsiteX181" fmla="*/ 1023938 w 1412443"/>
              <a:gd name="connsiteY181" fmla="*/ 923925 h 1031081"/>
              <a:gd name="connsiteX182" fmla="*/ 1019175 w 1412443"/>
              <a:gd name="connsiteY182" fmla="*/ 916781 h 1031081"/>
              <a:gd name="connsiteX183" fmla="*/ 1004888 w 1412443"/>
              <a:gd name="connsiteY183" fmla="*/ 902494 h 1031081"/>
              <a:gd name="connsiteX184" fmla="*/ 1002506 w 1412443"/>
              <a:gd name="connsiteY184" fmla="*/ 892969 h 1031081"/>
              <a:gd name="connsiteX185" fmla="*/ 988219 w 1412443"/>
              <a:gd name="connsiteY185" fmla="*/ 876300 h 1031081"/>
              <a:gd name="connsiteX186" fmla="*/ 983456 w 1412443"/>
              <a:gd name="connsiteY186" fmla="*/ 869156 h 1031081"/>
              <a:gd name="connsiteX187" fmla="*/ 973931 w 1412443"/>
              <a:gd name="connsiteY187" fmla="*/ 852488 h 1031081"/>
              <a:gd name="connsiteX188" fmla="*/ 954881 w 1412443"/>
              <a:gd name="connsiteY188" fmla="*/ 828675 h 1031081"/>
              <a:gd name="connsiteX189" fmla="*/ 940594 w 1412443"/>
              <a:gd name="connsiteY189" fmla="*/ 809625 h 1031081"/>
              <a:gd name="connsiteX190" fmla="*/ 931069 w 1412443"/>
              <a:gd name="connsiteY190" fmla="*/ 792956 h 1031081"/>
              <a:gd name="connsiteX191" fmla="*/ 923925 w 1412443"/>
              <a:gd name="connsiteY191" fmla="*/ 785813 h 1031081"/>
              <a:gd name="connsiteX192" fmla="*/ 907256 w 1412443"/>
              <a:gd name="connsiteY192" fmla="*/ 766763 h 1031081"/>
              <a:gd name="connsiteX193" fmla="*/ 904875 w 1412443"/>
              <a:gd name="connsiteY193" fmla="*/ 759619 h 1031081"/>
              <a:gd name="connsiteX194" fmla="*/ 897731 w 1412443"/>
              <a:gd name="connsiteY194" fmla="*/ 752475 h 1031081"/>
              <a:gd name="connsiteX195" fmla="*/ 890588 w 1412443"/>
              <a:gd name="connsiteY195" fmla="*/ 742950 h 1031081"/>
              <a:gd name="connsiteX196" fmla="*/ 881063 w 1412443"/>
              <a:gd name="connsiteY196" fmla="*/ 728663 h 1031081"/>
              <a:gd name="connsiteX197" fmla="*/ 876300 w 1412443"/>
              <a:gd name="connsiteY197" fmla="*/ 721519 h 1031081"/>
              <a:gd name="connsiteX198" fmla="*/ 869156 w 1412443"/>
              <a:gd name="connsiteY198" fmla="*/ 714375 h 1031081"/>
              <a:gd name="connsiteX199" fmla="*/ 850106 w 1412443"/>
              <a:gd name="connsiteY199" fmla="*/ 692944 h 1031081"/>
              <a:gd name="connsiteX200" fmla="*/ 835819 w 1412443"/>
              <a:gd name="connsiteY200" fmla="*/ 683419 h 1031081"/>
              <a:gd name="connsiteX201" fmla="*/ 821531 w 1412443"/>
              <a:gd name="connsiteY201" fmla="*/ 678656 h 1031081"/>
              <a:gd name="connsiteX202" fmla="*/ 814388 w 1412443"/>
              <a:gd name="connsiteY202" fmla="*/ 673894 h 1031081"/>
              <a:gd name="connsiteX203" fmla="*/ 771525 w 1412443"/>
              <a:gd name="connsiteY203" fmla="*/ 664369 h 1031081"/>
              <a:gd name="connsiteX204" fmla="*/ 764381 w 1412443"/>
              <a:gd name="connsiteY204" fmla="*/ 661988 h 1031081"/>
              <a:gd name="connsiteX205" fmla="*/ 683419 w 1412443"/>
              <a:gd name="connsiteY205" fmla="*/ 666750 h 1031081"/>
              <a:gd name="connsiteX206" fmla="*/ 669131 w 1412443"/>
              <a:gd name="connsiteY206" fmla="*/ 671513 h 1031081"/>
              <a:gd name="connsiteX207" fmla="*/ 654844 w 1412443"/>
              <a:gd name="connsiteY207" fmla="*/ 678656 h 1031081"/>
              <a:gd name="connsiteX208" fmla="*/ 633413 w 1412443"/>
              <a:gd name="connsiteY208" fmla="*/ 688181 h 1031081"/>
              <a:gd name="connsiteX209" fmla="*/ 604838 w 1412443"/>
              <a:gd name="connsiteY209" fmla="*/ 697706 h 1031081"/>
              <a:gd name="connsiteX210" fmla="*/ 583406 w 1412443"/>
              <a:gd name="connsiteY210" fmla="*/ 704850 h 1031081"/>
              <a:gd name="connsiteX211" fmla="*/ 576263 w 1412443"/>
              <a:gd name="connsiteY211" fmla="*/ 707231 h 1031081"/>
              <a:gd name="connsiteX212" fmla="*/ 569119 w 1412443"/>
              <a:gd name="connsiteY212" fmla="*/ 711994 h 1031081"/>
              <a:gd name="connsiteX213" fmla="*/ 559594 w 1412443"/>
              <a:gd name="connsiteY213" fmla="*/ 714375 h 1031081"/>
              <a:gd name="connsiteX214" fmla="*/ 552450 w 1412443"/>
              <a:gd name="connsiteY214" fmla="*/ 716756 h 1031081"/>
              <a:gd name="connsiteX215" fmla="*/ 533400 w 1412443"/>
              <a:gd name="connsiteY215" fmla="*/ 723900 h 1031081"/>
              <a:gd name="connsiteX216" fmla="*/ 526256 w 1412443"/>
              <a:gd name="connsiteY216" fmla="*/ 728663 h 1031081"/>
              <a:gd name="connsiteX217" fmla="*/ 516731 w 1412443"/>
              <a:gd name="connsiteY217" fmla="*/ 733425 h 1031081"/>
              <a:gd name="connsiteX218" fmla="*/ 504825 w 1412443"/>
              <a:gd name="connsiteY218" fmla="*/ 742950 h 1031081"/>
              <a:gd name="connsiteX219" fmla="*/ 495300 w 1412443"/>
              <a:gd name="connsiteY219" fmla="*/ 750094 h 1031081"/>
              <a:gd name="connsiteX220" fmla="*/ 488156 w 1412443"/>
              <a:gd name="connsiteY220" fmla="*/ 754856 h 1031081"/>
              <a:gd name="connsiteX221" fmla="*/ 481013 w 1412443"/>
              <a:gd name="connsiteY221" fmla="*/ 762000 h 1031081"/>
              <a:gd name="connsiteX222" fmla="*/ 471488 w 1412443"/>
              <a:gd name="connsiteY222" fmla="*/ 766763 h 1031081"/>
              <a:gd name="connsiteX223" fmla="*/ 459581 w 1412443"/>
              <a:gd name="connsiteY223" fmla="*/ 781050 h 1031081"/>
              <a:gd name="connsiteX224" fmla="*/ 452438 w 1412443"/>
              <a:gd name="connsiteY224" fmla="*/ 788194 h 1031081"/>
              <a:gd name="connsiteX225" fmla="*/ 450056 w 1412443"/>
              <a:gd name="connsiteY225" fmla="*/ 795338 h 1031081"/>
              <a:gd name="connsiteX226" fmla="*/ 438150 w 1412443"/>
              <a:gd name="connsiteY226" fmla="*/ 812006 h 1031081"/>
              <a:gd name="connsiteX227" fmla="*/ 431006 w 1412443"/>
              <a:gd name="connsiteY227" fmla="*/ 826294 h 1031081"/>
              <a:gd name="connsiteX228" fmla="*/ 428625 w 1412443"/>
              <a:gd name="connsiteY228" fmla="*/ 833438 h 1031081"/>
              <a:gd name="connsiteX229" fmla="*/ 421481 w 1412443"/>
              <a:gd name="connsiteY229" fmla="*/ 840581 h 1031081"/>
              <a:gd name="connsiteX230" fmla="*/ 407194 w 1412443"/>
              <a:gd name="connsiteY230" fmla="*/ 862013 h 1031081"/>
              <a:gd name="connsiteX231" fmla="*/ 402431 w 1412443"/>
              <a:gd name="connsiteY231" fmla="*/ 869156 h 1031081"/>
              <a:gd name="connsiteX232" fmla="*/ 395288 w 1412443"/>
              <a:gd name="connsiteY232" fmla="*/ 876300 h 1031081"/>
              <a:gd name="connsiteX233" fmla="*/ 390525 w 1412443"/>
              <a:gd name="connsiteY233" fmla="*/ 885825 h 1031081"/>
              <a:gd name="connsiteX234" fmla="*/ 383381 w 1412443"/>
              <a:gd name="connsiteY234" fmla="*/ 892969 h 1031081"/>
              <a:gd name="connsiteX235" fmla="*/ 378619 w 1412443"/>
              <a:gd name="connsiteY235" fmla="*/ 900113 h 1031081"/>
              <a:gd name="connsiteX236" fmla="*/ 361950 w 1412443"/>
              <a:gd name="connsiteY236" fmla="*/ 921544 h 1031081"/>
              <a:gd name="connsiteX237" fmla="*/ 352425 w 1412443"/>
              <a:gd name="connsiteY237" fmla="*/ 935831 h 1031081"/>
              <a:gd name="connsiteX238" fmla="*/ 347663 w 1412443"/>
              <a:gd name="connsiteY238" fmla="*/ 942975 h 1031081"/>
              <a:gd name="connsiteX239" fmla="*/ 340519 w 1412443"/>
              <a:gd name="connsiteY239" fmla="*/ 952500 h 1031081"/>
              <a:gd name="connsiteX240" fmla="*/ 335756 w 1412443"/>
              <a:gd name="connsiteY240" fmla="*/ 959644 h 1031081"/>
              <a:gd name="connsiteX241" fmla="*/ 319088 w 1412443"/>
              <a:gd name="connsiteY241" fmla="*/ 969169 h 1031081"/>
              <a:gd name="connsiteX242" fmla="*/ 304800 w 1412443"/>
              <a:gd name="connsiteY242" fmla="*/ 978694 h 1031081"/>
              <a:gd name="connsiteX243" fmla="*/ 297656 w 1412443"/>
              <a:gd name="connsiteY243" fmla="*/ 983456 h 1031081"/>
              <a:gd name="connsiteX244" fmla="*/ 283369 w 1412443"/>
              <a:gd name="connsiteY244" fmla="*/ 995363 h 1031081"/>
              <a:gd name="connsiteX245" fmla="*/ 273844 w 1412443"/>
              <a:gd name="connsiteY245" fmla="*/ 997744 h 1031081"/>
              <a:gd name="connsiteX246" fmla="*/ 266700 w 1412443"/>
              <a:gd name="connsiteY246" fmla="*/ 1000125 h 1031081"/>
              <a:gd name="connsiteX247" fmla="*/ 245269 w 1412443"/>
              <a:gd name="connsiteY247" fmla="*/ 1009650 h 1031081"/>
              <a:gd name="connsiteX248" fmla="*/ 228600 w 1412443"/>
              <a:gd name="connsiteY248" fmla="*/ 1014413 h 1031081"/>
              <a:gd name="connsiteX249" fmla="*/ 204788 w 1412443"/>
              <a:gd name="connsiteY249" fmla="*/ 1016794 h 1031081"/>
              <a:gd name="connsiteX250" fmla="*/ 119063 w 1412443"/>
              <a:gd name="connsiteY250" fmla="*/ 1016794 h 1031081"/>
              <a:gd name="connsiteX251" fmla="*/ 104775 w 1412443"/>
              <a:gd name="connsiteY251" fmla="*/ 1009650 h 1031081"/>
              <a:gd name="connsiteX252" fmla="*/ 97631 w 1412443"/>
              <a:gd name="connsiteY252" fmla="*/ 1007269 h 1031081"/>
              <a:gd name="connsiteX253" fmla="*/ 85725 w 1412443"/>
              <a:gd name="connsiteY253" fmla="*/ 1000125 h 1031081"/>
              <a:gd name="connsiteX254" fmla="*/ 71438 w 1412443"/>
              <a:gd name="connsiteY254" fmla="*/ 995363 h 1031081"/>
              <a:gd name="connsiteX255" fmla="*/ 64294 w 1412443"/>
              <a:gd name="connsiteY255" fmla="*/ 988219 h 1031081"/>
              <a:gd name="connsiteX256" fmla="*/ 54769 w 1412443"/>
              <a:gd name="connsiteY256" fmla="*/ 983456 h 1031081"/>
              <a:gd name="connsiteX257" fmla="*/ 52388 w 1412443"/>
              <a:gd name="connsiteY257" fmla="*/ 976313 h 1031081"/>
              <a:gd name="connsiteX258" fmla="*/ 45244 w 1412443"/>
              <a:gd name="connsiteY258" fmla="*/ 971550 h 1031081"/>
              <a:gd name="connsiteX259" fmla="*/ 35719 w 1412443"/>
              <a:gd name="connsiteY259" fmla="*/ 964406 h 1031081"/>
              <a:gd name="connsiteX260" fmla="*/ 19050 w 1412443"/>
              <a:gd name="connsiteY260" fmla="*/ 947738 h 1031081"/>
              <a:gd name="connsiteX261" fmla="*/ 14288 w 1412443"/>
              <a:gd name="connsiteY261" fmla="*/ 940594 h 1031081"/>
              <a:gd name="connsiteX262" fmla="*/ 9525 w 1412443"/>
              <a:gd name="connsiteY262" fmla="*/ 926306 h 1031081"/>
              <a:gd name="connsiteX263" fmla="*/ 4763 w 1412443"/>
              <a:gd name="connsiteY263" fmla="*/ 919163 h 1031081"/>
              <a:gd name="connsiteX264" fmla="*/ 0 w 1412443"/>
              <a:gd name="connsiteY264" fmla="*/ 904875 h 1031081"/>
              <a:gd name="connsiteX265" fmla="*/ 4763 w 1412443"/>
              <a:gd name="connsiteY265" fmla="*/ 866775 h 1031081"/>
              <a:gd name="connsiteX266" fmla="*/ 9525 w 1412443"/>
              <a:gd name="connsiteY266" fmla="*/ 852488 h 1031081"/>
              <a:gd name="connsiteX267" fmla="*/ 16669 w 1412443"/>
              <a:gd name="connsiteY267" fmla="*/ 845344 h 1031081"/>
              <a:gd name="connsiteX268" fmla="*/ 21431 w 1412443"/>
              <a:gd name="connsiteY268" fmla="*/ 831056 h 1031081"/>
              <a:gd name="connsiteX269" fmla="*/ 38100 w 1412443"/>
              <a:gd name="connsiteY269" fmla="*/ 809625 h 1031081"/>
              <a:gd name="connsiteX270" fmla="*/ 40481 w 1412443"/>
              <a:gd name="connsiteY270" fmla="*/ 802481 h 1031081"/>
              <a:gd name="connsiteX271" fmla="*/ 54769 w 1412443"/>
              <a:gd name="connsiteY271" fmla="*/ 785813 h 1031081"/>
              <a:gd name="connsiteX272" fmla="*/ 61913 w 1412443"/>
              <a:gd name="connsiteY272" fmla="*/ 771525 h 1031081"/>
              <a:gd name="connsiteX273" fmla="*/ 66675 w 1412443"/>
              <a:gd name="connsiteY273" fmla="*/ 764381 h 1031081"/>
              <a:gd name="connsiteX274" fmla="*/ 73819 w 1412443"/>
              <a:gd name="connsiteY274" fmla="*/ 757238 h 1031081"/>
              <a:gd name="connsiteX275" fmla="*/ 78581 w 1412443"/>
              <a:gd name="connsiteY275" fmla="*/ 750094 h 1031081"/>
              <a:gd name="connsiteX276" fmla="*/ 88106 w 1412443"/>
              <a:gd name="connsiteY276" fmla="*/ 745331 h 1031081"/>
              <a:gd name="connsiteX277" fmla="*/ 95250 w 1412443"/>
              <a:gd name="connsiteY277" fmla="*/ 740569 h 1031081"/>
              <a:gd name="connsiteX278" fmla="*/ 104775 w 1412443"/>
              <a:gd name="connsiteY278" fmla="*/ 733425 h 1031081"/>
              <a:gd name="connsiteX279" fmla="*/ 111919 w 1412443"/>
              <a:gd name="connsiteY279" fmla="*/ 726281 h 1031081"/>
              <a:gd name="connsiteX280" fmla="*/ 119063 w 1412443"/>
              <a:gd name="connsiteY280" fmla="*/ 723900 h 1031081"/>
              <a:gd name="connsiteX281" fmla="*/ 128588 w 1412443"/>
              <a:gd name="connsiteY281" fmla="*/ 716756 h 1031081"/>
              <a:gd name="connsiteX282" fmla="*/ 138113 w 1412443"/>
              <a:gd name="connsiteY282" fmla="*/ 714375 h 1031081"/>
              <a:gd name="connsiteX283" fmla="*/ 145256 w 1412443"/>
              <a:gd name="connsiteY283" fmla="*/ 711994 h 1031081"/>
              <a:gd name="connsiteX284" fmla="*/ 152400 w 1412443"/>
              <a:gd name="connsiteY284" fmla="*/ 702469 h 1031081"/>
              <a:gd name="connsiteX285" fmla="*/ 169069 w 1412443"/>
              <a:gd name="connsiteY285" fmla="*/ 692944 h 1031081"/>
              <a:gd name="connsiteX286" fmla="*/ 176213 w 1412443"/>
              <a:gd name="connsiteY286" fmla="*/ 688181 h 1031081"/>
              <a:gd name="connsiteX287" fmla="*/ 188119 w 1412443"/>
              <a:gd name="connsiteY287" fmla="*/ 678656 h 1031081"/>
              <a:gd name="connsiteX288" fmla="*/ 195263 w 1412443"/>
              <a:gd name="connsiteY288" fmla="*/ 671513 h 1031081"/>
              <a:gd name="connsiteX289" fmla="*/ 202406 w 1412443"/>
              <a:gd name="connsiteY289" fmla="*/ 666750 h 1031081"/>
              <a:gd name="connsiteX290" fmla="*/ 209550 w 1412443"/>
              <a:gd name="connsiteY290" fmla="*/ 659606 h 1031081"/>
              <a:gd name="connsiteX291" fmla="*/ 223838 w 1412443"/>
              <a:gd name="connsiteY291" fmla="*/ 650081 h 1031081"/>
              <a:gd name="connsiteX292" fmla="*/ 238125 w 1412443"/>
              <a:gd name="connsiteY292" fmla="*/ 640556 h 1031081"/>
              <a:gd name="connsiteX293" fmla="*/ 242888 w 1412443"/>
              <a:gd name="connsiteY293" fmla="*/ 633413 h 1031081"/>
              <a:gd name="connsiteX294" fmla="*/ 250031 w 1412443"/>
              <a:gd name="connsiteY294" fmla="*/ 626269 h 1031081"/>
              <a:gd name="connsiteX295" fmla="*/ 252413 w 1412443"/>
              <a:gd name="connsiteY295" fmla="*/ 619125 h 1031081"/>
              <a:gd name="connsiteX296" fmla="*/ 259556 w 1412443"/>
              <a:gd name="connsiteY296" fmla="*/ 611981 h 1031081"/>
              <a:gd name="connsiteX297" fmla="*/ 264319 w 1412443"/>
              <a:gd name="connsiteY297" fmla="*/ 604838 h 1031081"/>
              <a:gd name="connsiteX298" fmla="*/ 261938 w 1412443"/>
              <a:gd name="connsiteY298" fmla="*/ 588169 h 1031081"/>
              <a:gd name="connsiteX299" fmla="*/ 254794 w 1412443"/>
              <a:gd name="connsiteY299" fmla="*/ 585788 h 1031081"/>
              <a:gd name="connsiteX300" fmla="*/ 247650 w 1412443"/>
              <a:gd name="connsiteY300" fmla="*/ 581025 h 1031081"/>
              <a:gd name="connsiteX301" fmla="*/ 242888 w 1412443"/>
              <a:gd name="connsiteY301" fmla="*/ 573881 h 1031081"/>
              <a:gd name="connsiteX302" fmla="*/ 235744 w 1412443"/>
              <a:gd name="connsiteY302" fmla="*/ 566738 h 1031081"/>
              <a:gd name="connsiteX303" fmla="*/ 230981 w 1412443"/>
              <a:gd name="connsiteY303" fmla="*/ 552450 h 1031081"/>
              <a:gd name="connsiteX304" fmla="*/ 226219 w 1412443"/>
              <a:gd name="connsiteY304" fmla="*/ 545306 h 1031081"/>
              <a:gd name="connsiteX305" fmla="*/ 219075 w 1412443"/>
              <a:gd name="connsiteY305" fmla="*/ 519113 h 1031081"/>
              <a:gd name="connsiteX306" fmla="*/ 221456 w 1412443"/>
              <a:gd name="connsiteY306" fmla="*/ 457200 h 1031081"/>
              <a:gd name="connsiteX307" fmla="*/ 223838 w 1412443"/>
              <a:gd name="connsiteY307" fmla="*/ 433388 h 1031081"/>
              <a:gd name="connsiteX308" fmla="*/ 221456 w 1412443"/>
              <a:gd name="connsiteY308" fmla="*/ 347663 h 1031081"/>
              <a:gd name="connsiteX309" fmla="*/ 214313 w 1412443"/>
              <a:gd name="connsiteY309" fmla="*/ 264319 h 1031081"/>
              <a:gd name="connsiteX310" fmla="*/ 211931 w 1412443"/>
              <a:gd name="connsiteY310" fmla="*/ 250031 h 1031081"/>
              <a:gd name="connsiteX311" fmla="*/ 209550 w 1412443"/>
              <a:gd name="connsiteY311" fmla="*/ 242888 h 1031081"/>
              <a:gd name="connsiteX312" fmla="*/ 204788 w 1412443"/>
              <a:gd name="connsiteY312" fmla="*/ 221456 h 1031081"/>
              <a:gd name="connsiteX313" fmla="*/ 200025 w 1412443"/>
              <a:gd name="connsiteY313" fmla="*/ 207169 h 1031081"/>
              <a:gd name="connsiteX314" fmla="*/ 192881 w 1412443"/>
              <a:gd name="connsiteY314" fmla="*/ 200025 h 1031081"/>
              <a:gd name="connsiteX315" fmla="*/ 183356 w 1412443"/>
              <a:gd name="connsiteY315" fmla="*/ 185738 h 1031081"/>
              <a:gd name="connsiteX316" fmla="*/ 176213 w 1412443"/>
              <a:gd name="connsiteY316" fmla="*/ 178594 h 1031081"/>
              <a:gd name="connsiteX317" fmla="*/ 166688 w 1412443"/>
              <a:gd name="connsiteY317" fmla="*/ 171450 h 1031081"/>
              <a:gd name="connsiteX318" fmla="*/ 154781 w 1412443"/>
              <a:gd name="connsiteY318" fmla="*/ 161925 h 1031081"/>
              <a:gd name="connsiteX319" fmla="*/ 147638 w 1412443"/>
              <a:gd name="connsiteY319" fmla="*/ 154781 h 1031081"/>
              <a:gd name="connsiteX320" fmla="*/ 140494 w 1412443"/>
              <a:gd name="connsiteY320" fmla="*/ 150019 h 1031081"/>
              <a:gd name="connsiteX321" fmla="*/ 130969 w 1412443"/>
              <a:gd name="connsiteY321" fmla="*/ 142875 h 1031081"/>
              <a:gd name="connsiteX322" fmla="*/ 109538 w 1412443"/>
              <a:gd name="connsiteY322" fmla="*/ 123825 h 1031081"/>
              <a:gd name="connsiteX323" fmla="*/ 100013 w 1412443"/>
              <a:gd name="connsiteY323" fmla="*/ 109538 h 1031081"/>
              <a:gd name="connsiteX324" fmla="*/ 95250 w 1412443"/>
              <a:gd name="connsiteY324" fmla="*/ 95250 h 1031081"/>
              <a:gd name="connsiteX325" fmla="*/ 111919 w 1412443"/>
              <a:gd name="connsiteY325" fmla="*/ 76200 h 1031081"/>
              <a:gd name="connsiteX326" fmla="*/ 126206 w 1412443"/>
              <a:gd name="connsiteY326" fmla="*/ 71438 h 1031081"/>
              <a:gd name="connsiteX327" fmla="*/ 130969 w 1412443"/>
              <a:gd name="connsiteY327" fmla="*/ 64294 h 1031081"/>
              <a:gd name="connsiteX328" fmla="*/ 145256 w 1412443"/>
              <a:gd name="connsiteY328" fmla="*/ 52388 h 103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</a:cxnLst>
            <a:rect l="l" t="t" r="r" b="b"/>
            <a:pathLst>
              <a:path w="1412443" h="1031081">
                <a:moveTo>
                  <a:pt x="145256" y="52388"/>
                </a:moveTo>
                <a:cubicBezTo>
                  <a:pt x="151606" y="49213"/>
                  <a:pt x="163279" y="48139"/>
                  <a:pt x="169069" y="45244"/>
                </a:cubicBezTo>
                <a:cubicBezTo>
                  <a:pt x="172244" y="43656"/>
                  <a:pt x="175298" y="41799"/>
                  <a:pt x="178594" y="40481"/>
                </a:cubicBezTo>
                <a:cubicBezTo>
                  <a:pt x="183255" y="38617"/>
                  <a:pt x="188119" y="37306"/>
                  <a:pt x="192881" y="35719"/>
                </a:cubicBezTo>
                <a:cubicBezTo>
                  <a:pt x="195262" y="34925"/>
                  <a:pt x="197694" y="34270"/>
                  <a:pt x="200025" y="33338"/>
                </a:cubicBezTo>
                <a:cubicBezTo>
                  <a:pt x="203994" y="31750"/>
                  <a:pt x="208025" y="30311"/>
                  <a:pt x="211931" y="28575"/>
                </a:cubicBezTo>
                <a:cubicBezTo>
                  <a:pt x="215175" y="27133"/>
                  <a:pt x="218160" y="25131"/>
                  <a:pt x="221456" y="23813"/>
                </a:cubicBezTo>
                <a:cubicBezTo>
                  <a:pt x="226117" y="21949"/>
                  <a:pt x="230981" y="20638"/>
                  <a:pt x="235744" y="19050"/>
                </a:cubicBezTo>
                <a:cubicBezTo>
                  <a:pt x="238125" y="18256"/>
                  <a:pt x="240643" y="17792"/>
                  <a:pt x="242888" y="16669"/>
                </a:cubicBezTo>
                <a:cubicBezTo>
                  <a:pt x="255340" y="10442"/>
                  <a:pt x="248969" y="12767"/>
                  <a:pt x="261938" y="9525"/>
                </a:cubicBezTo>
                <a:cubicBezTo>
                  <a:pt x="264319" y="7938"/>
                  <a:pt x="266340" y="5585"/>
                  <a:pt x="269081" y="4763"/>
                </a:cubicBezTo>
                <a:cubicBezTo>
                  <a:pt x="274457" y="3150"/>
                  <a:pt x="280228" y="3385"/>
                  <a:pt x="285750" y="2381"/>
                </a:cubicBezTo>
                <a:cubicBezTo>
                  <a:pt x="288970" y="1796"/>
                  <a:pt x="292100" y="794"/>
                  <a:pt x="295275" y="0"/>
                </a:cubicBezTo>
                <a:cubicBezTo>
                  <a:pt x="315649" y="1567"/>
                  <a:pt x="320570" y="207"/>
                  <a:pt x="335756" y="4763"/>
                </a:cubicBezTo>
                <a:cubicBezTo>
                  <a:pt x="340564" y="6206"/>
                  <a:pt x="350044" y="9525"/>
                  <a:pt x="350044" y="9525"/>
                </a:cubicBezTo>
                <a:cubicBezTo>
                  <a:pt x="366355" y="25837"/>
                  <a:pt x="358727" y="20077"/>
                  <a:pt x="371475" y="28575"/>
                </a:cubicBezTo>
                <a:cubicBezTo>
                  <a:pt x="372269" y="30956"/>
                  <a:pt x="372733" y="33474"/>
                  <a:pt x="373856" y="35719"/>
                </a:cubicBezTo>
                <a:cubicBezTo>
                  <a:pt x="375136" y="38279"/>
                  <a:pt x="377199" y="40378"/>
                  <a:pt x="378619" y="42863"/>
                </a:cubicBezTo>
                <a:cubicBezTo>
                  <a:pt x="380380" y="45945"/>
                  <a:pt x="381794" y="49213"/>
                  <a:pt x="383381" y="52388"/>
                </a:cubicBezTo>
                <a:cubicBezTo>
                  <a:pt x="388550" y="93735"/>
                  <a:pt x="385040" y="78071"/>
                  <a:pt x="390525" y="100013"/>
                </a:cubicBezTo>
                <a:cubicBezTo>
                  <a:pt x="391319" y="136525"/>
                  <a:pt x="391446" y="173058"/>
                  <a:pt x="392906" y="209550"/>
                </a:cubicBezTo>
                <a:cubicBezTo>
                  <a:pt x="393037" y="212820"/>
                  <a:pt x="394685" y="215858"/>
                  <a:pt x="395288" y="219075"/>
                </a:cubicBezTo>
                <a:cubicBezTo>
                  <a:pt x="397708" y="231983"/>
                  <a:pt x="398684" y="244686"/>
                  <a:pt x="402431" y="257175"/>
                </a:cubicBezTo>
                <a:cubicBezTo>
                  <a:pt x="404595" y="264388"/>
                  <a:pt x="407194" y="271462"/>
                  <a:pt x="409575" y="278606"/>
                </a:cubicBezTo>
                <a:cubicBezTo>
                  <a:pt x="410369" y="280987"/>
                  <a:pt x="410181" y="283975"/>
                  <a:pt x="411956" y="285750"/>
                </a:cubicBezTo>
                <a:cubicBezTo>
                  <a:pt x="421124" y="294918"/>
                  <a:pt x="417232" y="290092"/>
                  <a:pt x="423863" y="300038"/>
                </a:cubicBezTo>
                <a:cubicBezTo>
                  <a:pt x="429530" y="317040"/>
                  <a:pt x="425840" y="310148"/>
                  <a:pt x="433388" y="321469"/>
                </a:cubicBezTo>
                <a:cubicBezTo>
                  <a:pt x="434182" y="323850"/>
                  <a:pt x="434780" y="326306"/>
                  <a:pt x="435769" y="328613"/>
                </a:cubicBezTo>
                <a:cubicBezTo>
                  <a:pt x="437167" y="331876"/>
                  <a:pt x="439597" y="334713"/>
                  <a:pt x="440531" y="338138"/>
                </a:cubicBezTo>
                <a:cubicBezTo>
                  <a:pt x="442008" y="343553"/>
                  <a:pt x="441990" y="349270"/>
                  <a:pt x="442913" y="354806"/>
                </a:cubicBezTo>
                <a:cubicBezTo>
                  <a:pt x="443578" y="358798"/>
                  <a:pt x="444312" y="362786"/>
                  <a:pt x="445294" y="366713"/>
                </a:cubicBezTo>
                <a:cubicBezTo>
                  <a:pt x="445903" y="369148"/>
                  <a:pt x="446553" y="371611"/>
                  <a:pt x="447675" y="373856"/>
                </a:cubicBezTo>
                <a:cubicBezTo>
                  <a:pt x="448955" y="376416"/>
                  <a:pt x="450850" y="378619"/>
                  <a:pt x="452438" y="381000"/>
                </a:cubicBezTo>
                <a:cubicBezTo>
                  <a:pt x="456207" y="396078"/>
                  <a:pt x="453004" y="387802"/>
                  <a:pt x="464344" y="404813"/>
                </a:cubicBezTo>
                <a:cubicBezTo>
                  <a:pt x="464345" y="404815"/>
                  <a:pt x="473868" y="419099"/>
                  <a:pt x="473869" y="419100"/>
                </a:cubicBezTo>
                <a:lnTo>
                  <a:pt x="481013" y="423863"/>
                </a:lnTo>
                <a:cubicBezTo>
                  <a:pt x="483399" y="431021"/>
                  <a:pt x="483028" y="431996"/>
                  <a:pt x="488156" y="438150"/>
                </a:cubicBezTo>
                <a:cubicBezTo>
                  <a:pt x="490312" y="440737"/>
                  <a:pt x="493108" y="442737"/>
                  <a:pt x="495300" y="445294"/>
                </a:cubicBezTo>
                <a:cubicBezTo>
                  <a:pt x="497883" y="448307"/>
                  <a:pt x="500137" y="451589"/>
                  <a:pt x="502444" y="454819"/>
                </a:cubicBezTo>
                <a:cubicBezTo>
                  <a:pt x="504107" y="457148"/>
                  <a:pt x="504971" y="460175"/>
                  <a:pt x="507206" y="461963"/>
                </a:cubicBezTo>
                <a:cubicBezTo>
                  <a:pt x="509166" y="463531"/>
                  <a:pt x="511969" y="463550"/>
                  <a:pt x="514350" y="464344"/>
                </a:cubicBezTo>
                <a:cubicBezTo>
                  <a:pt x="525540" y="475534"/>
                  <a:pt x="518694" y="469622"/>
                  <a:pt x="535781" y="481013"/>
                </a:cubicBezTo>
                <a:lnTo>
                  <a:pt x="542925" y="485775"/>
                </a:lnTo>
                <a:cubicBezTo>
                  <a:pt x="545306" y="487363"/>
                  <a:pt x="547354" y="489633"/>
                  <a:pt x="550069" y="490538"/>
                </a:cubicBezTo>
                <a:lnTo>
                  <a:pt x="571500" y="497681"/>
                </a:lnTo>
                <a:cubicBezTo>
                  <a:pt x="573881" y="498475"/>
                  <a:pt x="576555" y="498671"/>
                  <a:pt x="578644" y="500063"/>
                </a:cubicBezTo>
                <a:cubicBezTo>
                  <a:pt x="581025" y="501650"/>
                  <a:pt x="583173" y="503663"/>
                  <a:pt x="585788" y="504825"/>
                </a:cubicBezTo>
                <a:cubicBezTo>
                  <a:pt x="590375" y="506864"/>
                  <a:pt x="595414" y="507724"/>
                  <a:pt x="600075" y="509588"/>
                </a:cubicBezTo>
                <a:cubicBezTo>
                  <a:pt x="604044" y="511175"/>
                  <a:pt x="607964" y="512889"/>
                  <a:pt x="611981" y="514350"/>
                </a:cubicBezTo>
                <a:cubicBezTo>
                  <a:pt x="616699" y="516066"/>
                  <a:pt x="622092" y="516328"/>
                  <a:pt x="626269" y="519113"/>
                </a:cubicBezTo>
                <a:cubicBezTo>
                  <a:pt x="636136" y="525690"/>
                  <a:pt x="630637" y="523181"/>
                  <a:pt x="642938" y="526256"/>
                </a:cubicBezTo>
                <a:cubicBezTo>
                  <a:pt x="650116" y="531042"/>
                  <a:pt x="651142" y="532153"/>
                  <a:pt x="659606" y="535781"/>
                </a:cubicBezTo>
                <a:cubicBezTo>
                  <a:pt x="661913" y="536770"/>
                  <a:pt x="664328" y="537503"/>
                  <a:pt x="666750" y="538163"/>
                </a:cubicBezTo>
                <a:cubicBezTo>
                  <a:pt x="682538" y="542469"/>
                  <a:pt x="683826" y="542530"/>
                  <a:pt x="697706" y="545306"/>
                </a:cubicBezTo>
                <a:lnTo>
                  <a:pt x="792956" y="542925"/>
                </a:lnTo>
                <a:cubicBezTo>
                  <a:pt x="825049" y="541588"/>
                  <a:pt x="800788" y="541354"/>
                  <a:pt x="821531" y="538163"/>
                </a:cubicBezTo>
                <a:cubicBezTo>
                  <a:pt x="828635" y="537070"/>
                  <a:pt x="835819" y="536575"/>
                  <a:pt x="842963" y="535781"/>
                </a:cubicBezTo>
                <a:cubicBezTo>
                  <a:pt x="859291" y="530338"/>
                  <a:pt x="839026" y="536765"/>
                  <a:pt x="862013" y="531019"/>
                </a:cubicBezTo>
                <a:cubicBezTo>
                  <a:pt x="864448" y="530410"/>
                  <a:pt x="866775" y="529432"/>
                  <a:pt x="869156" y="528638"/>
                </a:cubicBezTo>
                <a:cubicBezTo>
                  <a:pt x="889630" y="514988"/>
                  <a:pt x="863726" y="531353"/>
                  <a:pt x="883444" y="521494"/>
                </a:cubicBezTo>
                <a:cubicBezTo>
                  <a:pt x="901911" y="512260"/>
                  <a:pt x="879775" y="520335"/>
                  <a:pt x="897731" y="514350"/>
                </a:cubicBezTo>
                <a:cubicBezTo>
                  <a:pt x="905669" y="502444"/>
                  <a:pt x="900113" y="508792"/>
                  <a:pt x="916781" y="497681"/>
                </a:cubicBezTo>
                <a:lnTo>
                  <a:pt x="923925" y="492919"/>
                </a:lnTo>
                <a:lnTo>
                  <a:pt x="931069" y="488156"/>
                </a:lnTo>
                <a:cubicBezTo>
                  <a:pt x="932656" y="485775"/>
                  <a:pt x="934314" y="483440"/>
                  <a:pt x="935831" y="481013"/>
                </a:cubicBezTo>
                <a:cubicBezTo>
                  <a:pt x="938284" y="477088"/>
                  <a:pt x="940408" y="472957"/>
                  <a:pt x="942975" y="469106"/>
                </a:cubicBezTo>
                <a:cubicBezTo>
                  <a:pt x="945176" y="465804"/>
                  <a:pt x="947812" y="462811"/>
                  <a:pt x="950119" y="459581"/>
                </a:cubicBezTo>
                <a:cubicBezTo>
                  <a:pt x="955505" y="452041"/>
                  <a:pt x="955352" y="450698"/>
                  <a:pt x="962025" y="442913"/>
                </a:cubicBezTo>
                <a:cubicBezTo>
                  <a:pt x="978811" y="423330"/>
                  <a:pt x="957793" y="452834"/>
                  <a:pt x="978694" y="421481"/>
                </a:cubicBezTo>
                <a:cubicBezTo>
                  <a:pt x="980281" y="419100"/>
                  <a:pt x="982551" y="417053"/>
                  <a:pt x="983456" y="414338"/>
                </a:cubicBezTo>
                <a:lnTo>
                  <a:pt x="988219" y="400050"/>
                </a:lnTo>
                <a:cubicBezTo>
                  <a:pt x="989013" y="397669"/>
                  <a:pt x="989207" y="394994"/>
                  <a:pt x="990600" y="392906"/>
                </a:cubicBezTo>
                <a:lnTo>
                  <a:pt x="995363" y="385763"/>
                </a:lnTo>
                <a:cubicBezTo>
                  <a:pt x="996950" y="381000"/>
                  <a:pt x="998908" y="376345"/>
                  <a:pt x="1000125" y="371475"/>
                </a:cubicBezTo>
                <a:cubicBezTo>
                  <a:pt x="1003115" y="359515"/>
                  <a:pt x="1001471" y="365055"/>
                  <a:pt x="1004888" y="354806"/>
                </a:cubicBezTo>
                <a:cubicBezTo>
                  <a:pt x="1006370" y="341470"/>
                  <a:pt x="1006618" y="333600"/>
                  <a:pt x="1009650" y="321469"/>
                </a:cubicBezTo>
                <a:cubicBezTo>
                  <a:pt x="1010259" y="319034"/>
                  <a:pt x="1011422" y="316760"/>
                  <a:pt x="1012031" y="314325"/>
                </a:cubicBezTo>
                <a:cubicBezTo>
                  <a:pt x="1013013" y="310399"/>
                  <a:pt x="1013503" y="306363"/>
                  <a:pt x="1014413" y="302419"/>
                </a:cubicBezTo>
                <a:cubicBezTo>
                  <a:pt x="1018443" y="284957"/>
                  <a:pt x="1017620" y="288036"/>
                  <a:pt x="1021556" y="276225"/>
                </a:cubicBezTo>
                <a:cubicBezTo>
                  <a:pt x="1022350" y="270669"/>
                  <a:pt x="1023015" y="265092"/>
                  <a:pt x="1023938" y="259556"/>
                </a:cubicBezTo>
                <a:cubicBezTo>
                  <a:pt x="1024603" y="255564"/>
                  <a:pt x="1025654" y="251642"/>
                  <a:pt x="1026319" y="247650"/>
                </a:cubicBezTo>
                <a:cubicBezTo>
                  <a:pt x="1027242" y="242114"/>
                  <a:pt x="1027696" y="236503"/>
                  <a:pt x="1028700" y="230981"/>
                </a:cubicBezTo>
                <a:cubicBezTo>
                  <a:pt x="1029285" y="227761"/>
                  <a:pt x="1030543" y="224684"/>
                  <a:pt x="1031081" y="221456"/>
                </a:cubicBezTo>
                <a:cubicBezTo>
                  <a:pt x="1032926" y="210384"/>
                  <a:pt x="1033643" y="199126"/>
                  <a:pt x="1035844" y="188119"/>
                </a:cubicBezTo>
                <a:cubicBezTo>
                  <a:pt x="1039220" y="171237"/>
                  <a:pt x="1038134" y="178175"/>
                  <a:pt x="1040606" y="157163"/>
                </a:cubicBezTo>
                <a:cubicBezTo>
                  <a:pt x="1041446" y="150024"/>
                  <a:pt x="1041806" y="142821"/>
                  <a:pt x="1042988" y="135731"/>
                </a:cubicBezTo>
                <a:cubicBezTo>
                  <a:pt x="1043401" y="133255"/>
                  <a:pt x="1044680" y="131001"/>
                  <a:pt x="1045369" y="128588"/>
                </a:cubicBezTo>
                <a:cubicBezTo>
                  <a:pt x="1046268" y="125441"/>
                  <a:pt x="1047165" y="122283"/>
                  <a:pt x="1047750" y="119063"/>
                </a:cubicBezTo>
                <a:cubicBezTo>
                  <a:pt x="1048754" y="113541"/>
                  <a:pt x="1048869" y="107863"/>
                  <a:pt x="1050131" y="102394"/>
                </a:cubicBezTo>
                <a:cubicBezTo>
                  <a:pt x="1051260" y="97502"/>
                  <a:pt x="1053306" y="92869"/>
                  <a:pt x="1054894" y="88106"/>
                </a:cubicBezTo>
                <a:cubicBezTo>
                  <a:pt x="1055688" y="85725"/>
                  <a:pt x="1055883" y="83051"/>
                  <a:pt x="1057275" y="80963"/>
                </a:cubicBezTo>
                <a:lnTo>
                  <a:pt x="1062038" y="73819"/>
                </a:lnTo>
                <a:cubicBezTo>
                  <a:pt x="1066229" y="61244"/>
                  <a:pt x="1063026" y="68765"/>
                  <a:pt x="1073944" y="52388"/>
                </a:cubicBezTo>
                <a:cubicBezTo>
                  <a:pt x="1075531" y="50007"/>
                  <a:pt x="1076325" y="46832"/>
                  <a:pt x="1078706" y="45244"/>
                </a:cubicBezTo>
                <a:lnTo>
                  <a:pt x="1085850" y="40481"/>
                </a:lnTo>
                <a:cubicBezTo>
                  <a:pt x="1086644" y="38100"/>
                  <a:pt x="1086839" y="35426"/>
                  <a:pt x="1088231" y="33338"/>
                </a:cubicBezTo>
                <a:cubicBezTo>
                  <a:pt x="1094342" y="24172"/>
                  <a:pt x="1099012" y="24981"/>
                  <a:pt x="1109663" y="21431"/>
                </a:cubicBezTo>
                <a:cubicBezTo>
                  <a:pt x="1109667" y="21430"/>
                  <a:pt x="1123947" y="16670"/>
                  <a:pt x="1123950" y="16669"/>
                </a:cubicBezTo>
                <a:lnTo>
                  <a:pt x="1135856" y="14288"/>
                </a:lnTo>
                <a:cubicBezTo>
                  <a:pt x="1164527" y="15797"/>
                  <a:pt x="1176465" y="13534"/>
                  <a:pt x="1200150" y="21431"/>
                </a:cubicBezTo>
                <a:cubicBezTo>
                  <a:pt x="1202531" y="22225"/>
                  <a:pt x="1204872" y="23153"/>
                  <a:pt x="1207294" y="23813"/>
                </a:cubicBezTo>
                <a:cubicBezTo>
                  <a:pt x="1213609" y="25535"/>
                  <a:pt x="1226344" y="28575"/>
                  <a:pt x="1226344" y="28575"/>
                </a:cubicBezTo>
                <a:cubicBezTo>
                  <a:pt x="1228725" y="30163"/>
                  <a:pt x="1230873" y="32176"/>
                  <a:pt x="1233488" y="33338"/>
                </a:cubicBezTo>
                <a:cubicBezTo>
                  <a:pt x="1238075" y="35377"/>
                  <a:pt x="1247775" y="38100"/>
                  <a:pt x="1247775" y="38100"/>
                </a:cubicBezTo>
                <a:cubicBezTo>
                  <a:pt x="1258079" y="53554"/>
                  <a:pt x="1245502" y="38161"/>
                  <a:pt x="1262063" y="47625"/>
                </a:cubicBezTo>
                <a:cubicBezTo>
                  <a:pt x="1264987" y="49296"/>
                  <a:pt x="1266619" y="52613"/>
                  <a:pt x="1269206" y="54769"/>
                </a:cubicBezTo>
                <a:cubicBezTo>
                  <a:pt x="1271405" y="56601"/>
                  <a:pt x="1274151" y="57699"/>
                  <a:pt x="1276350" y="59531"/>
                </a:cubicBezTo>
                <a:cubicBezTo>
                  <a:pt x="1294693" y="74816"/>
                  <a:pt x="1272894" y="59608"/>
                  <a:pt x="1290638" y="71438"/>
                </a:cubicBezTo>
                <a:cubicBezTo>
                  <a:pt x="1296000" y="87523"/>
                  <a:pt x="1288564" y="70088"/>
                  <a:pt x="1300163" y="83344"/>
                </a:cubicBezTo>
                <a:cubicBezTo>
                  <a:pt x="1303932" y="87651"/>
                  <a:pt x="1306513" y="92869"/>
                  <a:pt x="1309688" y="97631"/>
                </a:cubicBezTo>
                <a:lnTo>
                  <a:pt x="1314450" y="104775"/>
                </a:lnTo>
                <a:lnTo>
                  <a:pt x="1319213" y="111919"/>
                </a:lnTo>
                <a:cubicBezTo>
                  <a:pt x="1319113" y="112721"/>
                  <a:pt x="1317837" y="133032"/>
                  <a:pt x="1314450" y="138113"/>
                </a:cubicBezTo>
                <a:cubicBezTo>
                  <a:pt x="1312582" y="140915"/>
                  <a:pt x="1309687" y="142875"/>
                  <a:pt x="1307306" y="145256"/>
                </a:cubicBezTo>
                <a:cubicBezTo>
                  <a:pt x="1305719" y="148431"/>
                  <a:pt x="1304607" y="151892"/>
                  <a:pt x="1302544" y="154781"/>
                </a:cubicBezTo>
                <a:cubicBezTo>
                  <a:pt x="1300587" y="157521"/>
                  <a:pt x="1297592" y="159368"/>
                  <a:pt x="1295400" y="161925"/>
                </a:cubicBezTo>
                <a:cubicBezTo>
                  <a:pt x="1292817" y="164938"/>
                  <a:pt x="1290532" y="168199"/>
                  <a:pt x="1288256" y="171450"/>
                </a:cubicBezTo>
                <a:cubicBezTo>
                  <a:pt x="1281705" y="180808"/>
                  <a:pt x="1275546" y="190514"/>
                  <a:pt x="1269206" y="200025"/>
                </a:cubicBezTo>
                <a:cubicBezTo>
                  <a:pt x="1267619" y="202406"/>
                  <a:pt x="1265349" y="204454"/>
                  <a:pt x="1264444" y="207169"/>
                </a:cubicBezTo>
                <a:cubicBezTo>
                  <a:pt x="1263650" y="209550"/>
                  <a:pt x="1263052" y="212006"/>
                  <a:pt x="1262063" y="214313"/>
                </a:cubicBezTo>
                <a:cubicBezTo>
                  <a:pt x="1257369" y="225266"/>
                  <a:pt x="1256234" y="223425"/>
                  <a:pt x="1252538" y="235744"/>
                </a:cubicBezTo>
                <a:cubicBezTo>
                  <a:pt x="1249599" y="245539"/>
                  <a:pt x="1249088" y="259892"/>
                  <a:pt x="1247775" y="269081"/>
                </a:cubicBezTo>
                <a:cubicBezTo>
                  <a:pt x="1247203" y="273088"/>
                  <a:pt x="1246118" y="277006"/>
                  <a:pt x="1245394" y="280988"/>
                </a:cubicBezTo>
                <a:cubicBezTo>
                  <a:pt x="1244530" y="285738"/>
                  <a:pt x="1243696" y="290496"/>
                  <a:pt x="1243013" y="295275"/>
                </a:cubicBezTo>
                <a:cubicBezTo>
                  <a:pt x="1239647" y="318833"/>
                  <a:pt x="1242918" y="307462"/>
                  <a:pt x="1238250" y="321469"/>
                </a:cubicBezTo>
                <a:cubicBezTo>
                  <a:pt x="1232904" y="364245"/>
                  <a:pt x="1238730" y="323838"/>
                  <a:pt x="1233488" y="350044"/>
                </a:cubicBezTo>
                <a:cubicBezTo>
                  <a:pt x="1232541" y="354778"/>
                  <a:pt x="1232153" y="359618"/>
                  <a:pt x="1231106" y="364331"/>
                </a:cubicBezTo>
                <a:cubicBezTo>
                  <a:pt x="1230561" y="366781"/>
                  <a:pt x="1229269" y="369025"/>
                  <a:pt x="1228725" y="371475"/>
                </a:cubicBezTo>
                <a:cubicBezTo>
                  <a:pt x="1224770" y="389276"/>
                  <a:pt x="1227259" y="388155"/>
                  <a:pt x="1223963" y="409575"/>
                </a:cubicBezTo>
                <a:cubicBezTo>
                  <a:pt x="1223581" y="412056"/>
                  <a:pt x="1222375" y="414338"/>
                  <a:pt x="1221581" y="416719"/>
                </a:cubicBezTo>
                <a:cubicBezTo>
                  <a:pt x="1222375" y="452438"/>
                  <a:pt x="1222563" y="488175"/>
                  <a:pt x="1223963" y="523875"/>
                </a:cubicBezTo>
                <a:cubicBezTo>
                  <a:pt x="1224501" y="537584"/>
                  <a:pt x="1226787" y="536060"/>
                  <a:pt x="1228725" y="547688"/>
                </a:cubicBezTo>
                <a:cubicBezTo>
                  <a:pt x="1229777" y="554000"/>
                  <a:pt x="1230552" y="560363"/>
                  <a:pt x="1231106" y="566738"/>
                </a:cubicBezTo>
                <a:cubicBezTo>
                  <a:pt x="1236938" y="633795"/>
                  <a:pt x="1230069" y="581495"/>
                  <a:pt x="1235869" y="614363"/>
                </a:cubicBezTo>
                <a:cubicBezTo>
                  <a:pt x="1237951" y="626161"/>
                  <a:pt x="1239379" y="640351"/>
                  <a:pt x="1243013" y="652463"/>
                </a:cubicBezTo>
                <a:cubicBezTo>
                  <a:pt x="1245035" y="659202"/>
                  <a:pt x="1247069" y="668425"/>
                  <a:pt x="1252538" y="673894"/>
                </a:cubicBezTo>
                <a:cubicBezTo>
                  <a:pt x="1254561" y="675917"/>
                  <a:pt x="1257300" y="677069"/>
                  <a:pt x="1259681" y="678656"/>
                </a:cubicBezTo>
                <a:cubicBezTo>
                  <a:pt x="1262166" y="686108"/>
                  <a:pt x="1262379" y="689257"/>
                  <a:pt x="1269206" y="695325"/>
                </a:cubicBezTo>
                <a:cubicBezTo>
                  <a:pt x="1273484" y="699128"/>
                  <a:pt x="1278731" y="701675"/>
                  <a:pt x="1283494" y="704850"/>
                </a:cubicBezTo>
                <a:cubicBezTo>
                  <a:pt x="1285875" y="706438"/>
                  <a:pt x="1288614" y="707589"/>
                  <a:pt x="1290638" y="709613"/>
                </a:cubicBezTo>
                <a:cubicBezTo>
                  <a:pt x="1293019" y="711994"/>
                  <a:pt x="1295123" y="714689"/>
                  <a:pt x="1297781" y="716756"/>
                </a:cubicBezTo>
                <a:cubicBezTo>
                  <a:pt x="1302299" y="720270"/>
                  <a:pt x="1307306" y="723106"/>
                  <a:pt x="1312069" y="726281"/>
                </a:cubicBezTo>
                <a:lnTo>
                  <a:pt x="1319213" y="731044"/>
                </a:lnTo>
                <a:cubicBezTo>
                  <a:pt x="1320800" y="733425"/>
                  <a:pt x="1321740" y="736400"/>
                  <a:pt x="1323975" y="738188"/>
                </a:cubicBezTo>
                <a:cubicBezTo>
                  <a:pt x="1325935" y="739756"/>
                  <a:pt x="1328874" y="739447"/>
                  <a:pt x="1331119" y="740569"/>
                </a:cubicBezTo>
                <a:cubicBezTo>
                  <a:pt x="1333679" y="741849"/>
                  <a:pt x="1335882" y="743744"/>
                  <a:pt x="1338263" y="745331"/>
                </a:cubicBezTo>
                <a:lnTo>
                  <a:pt x="1347788" y="759619"/>
                </a:lnTo>
                <a:cubicBezTo>
                  <a:pt x="1349375" y="762000"/>
                  <a:pt x="1350169" y="765176"/>
                  <a:pt x="1352550" y="766763"/>
                </a:cubicBezTo>
                <a:cubicBezTo>
                  <a:pt x="1359575" y="771445"/>
                  <a:pt x="1361108" y="771793"/>
                  <a:pt x="1366838" y="778669"/>
                </a:cubicBezTo>
                <a:cubicBezTo>
                  <a:pt x="1368670" y="780868"/>
                  <a:pt x="1369768" y="783614"/>
                  <a:pt x="1371600" y="785813"/>
                </a:cubicBezTo>
                <a:cubicBezTo>
                  <a:pt x="1373756" y="788400"/>
                  <a:pt x="1376588" y="790369"/>
                  <a:pt x="1378744" y="792956"/>
                </a:cubicBezTo>
                <a:cubicBezTo>
                  <a:pt x="1380576" y="795155"/>
                  <a:pt x="1381843" y="797771"/>
                  <a:pt x="1383506" y="800100"/>
                </a:cubicBezTo>
                <a:cubicBezTo>
                  <a:pt x="1385813" y="803330"/>
                  <a:pt x="1388269" y="806450"/>
                  <a:pt x="1390650" y="809625"/>
                </a:cubicBezTo>
                <a:cubicBezTo>
                  <a:pt x="1393322" y="817642"/>
                  <a:pt x="1393084" y="818051"/>
                  <a:pt x="1397794" y="826294"/>
                </a:cubicBezTo>
                <a:cubicBezTo>
                  <a:pt x="1399214" y="828779"/>
                  <a:pt x="1401394" y="830823"/>
                  <a:pt x="1402556" y="833438"/>
                </a:cubicBezTo>
                <a:cubicBezTo>
                  <a:pt x="1404595" y="838025"/>
                  <a:pt x="1407319" y="847725"/>
                  <a:pt x="1407319" y="847725"/>
                </a:cubicBezTo>
                <a:cubicBezTo>
                  <a:pt x="1408113" y="869156"/>
                  <a:pt x="1408362" y="890615"/>
                  <a:pt x="1409700" y="912019"/>
                </a:cubicBezTo>
                <a:cubicBezTo>
                  <a:pt x="1409952" y="916058"/>
                  <a:pt x="1412081" y="919878"/>
                  <a:pt x="1412081" y="923925"/>
                </a:cubicBezTo>
                <a:cubicBezTo>
                  <a:pt x="1412081" y="940613"/>
                  <a:pt x="1412443" y="957471"/>
                  <a:pt x="1409700" y="973931"/>
                </a:cubicBezTo>
                <a:cubicBezTo>
                  <a:pt x="1409146" y="977253"/>
                  <a:pt x="1405214" y="979007"/>
                  <a:pt x="1402556" y="981075"/>
                </a:cubicBezTo>
                <a:cubicBezTo>
                  <a:pt x="1398038" y="984589"/>
                  <a:pt x="1393031" y="987425"/>
                  <a:pt x="1388269" y="990600"/>
                </a:cubicBezTo>
                <a:cubicBezTo>
                  <a:pt x="1385888" y="992188"/>
                  <a:pt x="1383902" y="994669"/>
                  <a:pt x="1381125" y="995363"/>
                </a:cubicBezTo>
                <a:cubicBezTo>
                  <a:pt x="1377950" y="996157"/>
                  <a:pt x="1374747" y="996845"/>
                  <a:pt x="1371600" y="997744"/>
                </a:cubicBezTo>
                <a:cubicBezTo>
                  <a:pt x="1364919" y="999653"/>
                  <a:pt x="1361284" y="1001258"/>
                  <a:pt x="1354931" y="1004888"/>
                </a:cubicBezTo>
                <a:cubicBezTo>
                  <a:pt x="1352446" y="1006308"/>
                  <a:pt x="1350403" y="1008488"/>
                  <a:pt x="1347788" y="1009650"/>
                </a:cubicBezTo>
                <a:cubicBezTo>
                  <a:pt x="1337599" y="1014179"/>
                  <a:pt x="1333674" y="1014023"/>
                  <a:pt x="1323975" y="1016794"/>
                </a:cubicBezTo>
                <a:cubicBezTo>
                  <a:pt x="1321561" y="1017484"/>
                  <a:pt x="1319266" y="1018566"/>
                  <a:pt x="1316831" y="1019175"/>
                </a:cubicBezTo>
                <a:cubicBezTo>
                  <a:pt x="1302675" y="1022714"/>
                  <a:pt x="1297970" y="1021955"/>
                  <a:pt x="1281113" y="1023938"/>
                </a:cubicBezTo>
                <a:cubicBezTo>
                  <a:pt x="1275557" y="1024592"/>
                  <a:pt x="1256309" y="1027470"/>
                  <a:pt x="1250156" y="1028700"/>
                </a:cubicBezTo>
                <a:cubicBezTo>
                  <a:pt x="1246947" y="1029342"/>
                  <a:pt x="1243806" y="1030287"/>
                  <a:pt x="1240631" y="1031081"/>
                </a:cubicBezTo>
                <a:cubicBezTo>
                  <a:pt x="1208881" y="1030287"/>
                  <a:pt x="1177107" y="1030175"/>
                  <a:pt x="1145381" y="1028700"/>
                </a:cubicBezTo>
                <a:cubicBezTo>
                  <a:pt x="1142874" y="1028583"/>
                  <a:pt x="1140432" y="1027538"/>
                  <a:pt x="1138238" y="1026319"/>
                </a:cubicBezTo>
                <a:cubicBezTo>
                  <a:pt x="1098864" y="1004445"/>
                  <a:pt x="1141108" y="1027008"/>
                  <a:pt x="1116806" y="1009650"/>
                </a:cubicBezTo>
                <a:cubicBezTo>
                  <a:pt x="1113917" y="1007587"/>
                  <a:pt x="1110456" y="1006475"/>
                  <a:pt x="1107281" y="1004888"/>
                </a:cubicBezTo>
                <a:cubicBezTo>
                  <a:pt x="1104106" y="1001713"/>
                  <a:pt x="1100713" y="998742"/>
                  <a:pt x="1097756" y="995363"/>
                </a:cubicBezTo>
                <a:cubicBezTo>
                  <a:pt x="1095143" y="992376"/>
                  <a:pt x="1093419" y="988644"/>
                  <a:pt x="1090613" y="985838"/>
                </a:cubicBezTo>
                <a:cubicBezTo>
                  <a:pt x="1082043" y="977268"/>
                  <a:pt x="1082050" y="980686"/>
                  <a:pt x="1073944" y="973931"/>
                </a:cubicBezTo>
                <a:cubicBezTo>
                  <a:pt x="1071357" y="971775"/>
                  <a:pt x="1069540" y="968745"/>
                  <a:pt x="1066800" y="966788"/>
                </a:cubicBezTo>
                <a:cubicBezTo>
                  <a:pt x="1063911" y="964725"/>
                  <a:pt x="1060047" y="964243"/>
                  <a:pt x="1057275" y="962025"/>
                </a:cubicBezTo>
                <a:cubicBezTo>
                  <a:pt x="1052016" y="957818"/>
                  <a:pt x="1047750" y="952500"/>
                  <a:pt x="1042988" y="947738"/>
                </a:cubicBezTo>
                <a:cubicBezTo>
                  <a:pt x="1039813" y="944563"/>
                  <a:pt x="1035954" y="941949"/>
                  <a:pt x="1033463" y="938213"/>
                </a:cubicBezTo>
                <a:lnTo>
                  <a:pt x="1023938" y="923925"/>
                </a:lnTo>
                <a:cubicBezTo>
                  <a:pt x="1022350" y="921544"/>
                  <a:pt x="1021199" y="918805"/>
                  <a:pt x="1019175" y="916781"/>
                </a:cubicBezTo>
                <a:lnTo>
                  <a:pt x="1004888" y="902494"/>
                </a:lnTo>
                <a:cubicBezTo>
                  <a:pt x="1004094" y="899319"/>
                  <a:pt x="1003970" y="895896"/>
                  <a:pt x="1002506" y="892969"/>
                </a:cubicBezTo>
                <a:cubicBezTo>
                  <a:pt x="998046" y="884049"/>
                  <a:pt x="994178" y="883450"/>
                  <a:pt x="988219" y="876300"/>
                </a:cubicBezTo>
                <a:cubicBezTo>
                  <a:pt x="986387" y="874101"/>
                  <a:pt x="985044" y="871537"/>
                  <a:pt x="983456" y="869156"/>
                </a:cubicBezTo>
                <a:cubicBezTo>
                  <a:pt x="979488" y="857253"/>
                  <a:pt x="983105" y="865594"/>
                  <a:pt x="973931" y="852488"/>
                </a:cubicBezTo>
                <a:cubicBezTo>
                  <a:pt x="959912" y="832460"/>
                  <a:pt x="970025" y="843819"/>
                  <a:pt x="954881" y="828675"/>
                </a:cubicBezTo>
                <a:cubicBezTo>
                  <a:pt x="946209" y="811329"/>
                  <a:pt x="955035" y="826472"/>
                  <a:pt x="940594" y="809625"/>
                </a:cubicBezTo>
                <a:cubicBezTo>
                  <a:pt x="930945" y="798368"/>
                  <a:pt x="940729" y="806479"/>
                  <a:pt x="931069" y="792956"/>
                </a:cubicBezTo>
                <a:cubicBezTo>
                  <a:pt x="929112" y="790216"/>
                  <a:pt x="925992" y="788471"/>
                  <a:pt x="923925" y="785813"/>
                </a:cubicBezTo>
                <a:cubicBezTo>
                  <a:pt x="908965" y="766579"/>
                  <a:pt x="921087" y="775982"/>
                  <a:pt x="907256" y="766763"/>
                </a:cubicBezTo>
                <a:cubicBezTo>
                  <a:pt x="906462" y="764382"/>
                  <a:pt x="906267" y="761708"/>
                  <a:pt x="904875" y="759619"/>
                </a:cubicBezTo>
                <a:cubicBezTo>
                  <a:pt x="903007" y="756817"/>
                  <a:pt x="899923" y="755032"/>
                  <a:pt x="897731" y="752475"/>
                </a:cubicBezTo>
                <a:cubicBezTo>
                  <a:pt x="895148" y="749462"/>
                  <a:pt x="892864" y="746201"/>
                  <a:pt x="890588" y="742950"/>
                </a:cubicBezTo>
                <a:cubicBezTo>
                  <a:pt x="887306" y="738261"/>
                  <a:pt x="884238" y="733425"/>
                  <a:pt x="881063" y="728663"/>
                </a:cubicBezTo>
                <a:cubicBezTo>
                  <a:pt x="879475" y="726282"/>
                  <a:pt x="878324" y="723543"/>
                  <a:pt x="876300" y="721519"/>
                </a:cubicBezTo>
                <a:cubicBezTo>
                  <a:pt x="873919" y="719138"/>
                  <a:pt x="871312" y="716962"/>
                  <a:pt x="869156" y="714375"/>
                </a:cubicBezTo>
                <a:cubicBezTo>
                  <a:pt x="860207" y="703635"/>
                  <a:pt x="867480" y="704527"/>
                  <a:pt x="850106" y="692944"/>
                </a:cubicBezTo>
                <a:cubicBezTo>
                  <a:pt x="845344" y="689769"/>
                  <a:pt x="841249" y="685229"/>
                  <a:pt x="835819" y="683419"/>
                </a:cubicBezTo>
                <a:cubicBezTo>
                  <a:pt x="831056" y="681831"/>
                  <a:pt x="825708" y="681441"/>
                  <a:pt x="821531" y="678656"/>
                </a:cubicBezTo>
                <a:cubicBezTo>
                  <a:pt x="819150" y="677069"/>
                  <a:pt x="817003" y="675056"/>
                  <a:pt x="814388" y="673894"/>
                </a:cubicBezTo>
                <a:cubicBezTo>
                  <a:pt x="788244" y="662274"/>
                  <a:pt x="810236" y="677271"/>
                  <a:pt x="771525" y="664369"/>
                </a:cubicBezTo>
                <a:lnTo>
                  <a:pt x="764381" y="661988"/>
                </a:lnTo>
                <a:cubicBezTo>
                  <a:pt x="757782" y="662224"/>
                  <a:pt x="705553" y="661216"/>
                  <a:pt x="683419" y="666750"/>
                </a:cubicBezTo>
                <a:cubicBezTo>
                  <a:pt x="678549" y="667968"/>
                  <a:pt x="673308" y="668728"/>
                  <a:pt x="669131" y="671513"/>
                </a:cubicBezTo>
                <a:cubicBezTo>
                  <a:pt x="659899" y="677667"/>
                  <a:pt x="664703" y="675370"/>
                  <a:pt x="654844" y="678656"/>
                </a:cubicBezTo>
                <a:cubicBezTo>
                  <a:pt x="643522" y="686204"/>
                  <a:pt x="650417" y="682513"/>
                  <a:pt x="633413" y="688181"/>
                </a:cubicBezTo>
                <a:lnTo>
                  <a:pt x="604838" y="697706"/>
                </a:lnTo>
                <a:lnTo>
                  <a:pt x="583406" y="704850"/>
                </a:lnTo>
                <a:lnTo>
                  <a:pt x="576263" y="707231"/>
                </a:lnTo>
                <a:cubicBezTo>
                  <a:pt x="573882" y="708819"/>
                  <a:pt x="571750" y="710867"/>
                  <a:pt x="569119" y="711994"/>
                </a:cubicBezTo>
                <a:cubicBezTo>
                  <a:pt x="566111" y="713283"/>
                  <a:pt x="562741" y="713476"/>
                  <a:pt x="559594" y="714375"/>
                </a:cubicBezTo>
                <a:cubicBezTo>
                  <a:pt x="557180" y="715065"/>
                  <a:pt x="554757" y="715767"/>
                  <a:pt x="552450" y="716756"/>
                </a:cubicBezTo>
                <a:cubicBezTo>
                  <a:pt x="535015" y="724228"/>
                  <a:pt x="550963" y="719510"/>
                  <a:pt x="533400" y="723900"/>
                </a:cubicBezTo>
                <a:cubicBezTo>
                  <a:pt x="531019" y="725488"/>
                  <a:pt x="528741" y="727243"/>
                  <a:pt x="526256" y="728663"/>
                </a:cubicBezTo>
                <a:cubicBezTo>
                  <a:pt x="523174" y="730424"/>
                  <a:pt x="519458" y="731153"/>
                  <a:pt x="516731" y="733425"/>
                </a:cubicBezTo>
                <a:cubicBezTo>
                  <a:pt x="502370" y="745393"/>
                  <a:pt x="521882" y="737265"/>
                  <a:pt x="504825" y="742950"/>
                </a:cubicBezTo>
                <a:cubicBezTo>
                  <a:pt x="501650" y="745331"/>
                  <a:pt x="498530" y="747787"/>
                  <a:pt x="495300" y="750094"/>
                </a:cubicBezTo>
                <a:cubicBezTo>
                  <a:pt x="492971" y="751757"/>
                  <a:pt x="490355" y="753024"/>
                  <a:pt x="488156" y="754856"/>
                </a:cubicBezTo>
                <a:cubicBezTo>
                  <a:pt x="485569" y="757012"/>
                  <a:pt x="483753" y="760043"/>
                  <a:pt x="481013" y="762000"/>
                </a:cubicBezTo>
                <a:cubicBezTo>
                  <a:pt x="478124" y="764063"/>
                  <a:pt x="474377" y="764700"/>
                  <a:pt x="471488" y="766763"/>
                </a:cubicBezTo>
                <a:cubicBezTo>
                  <a:pt x="462895" y="772901"/>
                  <a:pt x="465724" y="773678"/>
                  <a:pt x="459581" y="781050"/>
                </a:cubicBezTo>
                <a:cubicBezTo>
                  <a:pt x="457425" y="783637"/>
                  <a:pt x="454819" y="785813"/>
                  <a:pt x="452438" y="788194"/>
                </a:cubicBezTo>
                <a:cubicBezTo>
                  <a:pt x="451644" y="790575"/>
                  <a:pt x="451179" y="793093"/>
                  <a:pt x="450056" y="795338"/>
                </a:cubicBezTo>
                <a:cubicBezTo>
                  <a:pt x="448314" y="798821"/>
                  <a:pt x="439769" y="809848"/>
                  <a:pt x="438150" y="812006"/>
                </a:cubicBezTo>
                <a:cubicBezTo>
                  <a:pt x="432165" y="829962"/>
                  <a:pt x="440238" y="807829"/>
                  <a:pt x="431006" y="826294"/>
                </a:cubicBezTo>
                <a:cubicBezTo>
                  <a:pt x="429883" y="828539"/>
                  <a:pt x="430017" y="831349"/>
                  <a:pt x="428625" y="833438"/>
                </a:cubicBezTo>
                <a:cubicBezTo>
                  <a:pt x="426757" y="836240"/>
                  <a:pt x="423548" y="837923"/>
                  <a:pt x="421481" y="840581"/>
                </a:cubicBezTo>
                <a:cubicBezTo>
                  <a:pt x="421467" y="840599"/>
                  <a:pt x="409582" y="858432"/>
                  <a:pt x="407194" y="862013"/>
                </a:cubicBezTo>
                <a:cubicBezTo>
                  <a:pt x="405607" y="864394"/>
                  <a:pt x="404454" y="867132"/>
                  <a:pt x="402431" y="869156"/>
                </a:cubicBezTo>
                <a:cubicBezTo>
                  <a:pt x="400050" y="871537"/>
                  <a:pt x="397245" y="873560"/>
                  <a:pt x="395288" y="876300"/>
                </a:cubicBezTo>
                <a:cubicBezTo>
                  <a:pt x="393225" y="879189"/>
                  <a:pt x="392588" y="882936"/>
                  <a:pt x="390525" y="885825"/>
                </a:cubicBezTo>
                <a:cubicBezTo>
                  <a:pt x="388567" y="888565"/>
                  <a:pt x="385537" y="890382"/>
                  <a:pt x="383381" y="892969"/>
                </a:cubicBezTo>
                <a:cubicBezTo>
                  <a:pt x="381549" y="895168"/>
                  <a:pt x="380451" y="897914"/>
                  <a:pt x="378619" y="900113"/>
                </a:cubicBezTo>
                <a:cubicBezTo>
                  <a:pt x="359966" y="922497"/>
                  <a:pt x="386026" y="885428"/>
                  <a:pt x="361950" y="921544"/>
                </a:cubicBezTo>
                <a:lnTo>
                  <a:pt x="352425" y="935831"/>
                </a:lnTo>
                <a:cubicBezTo>
                  <a:pt x="350837" y="938212"/>
                  <a:pt x="349380" y="940686"/>
                  <a:pt x="347663" y="942975"/>
                </a:cubicBezTo>
                <a:cubicBezTo>
                  <a:pt x="345282" y="946150"/>
                  <a:pt x="342826" y="949271"/>
                  <a:pt x="340519" y="952500"/>
                </a:cubicBezTo>
                <a:cubicBezTo>
                  <a:pt x="338855" y="954829"/>
                  <a:pt x="337780" y="957620"/>
                  <a:pt x="335756" y="959644"/>
                </a:cubicBezTo>
                <a:cubicBezTo>
                  <a:pt x="331639" y="963761"/>
                  <a:pt x="323755" y="966369"/>
                  <a:pt x="319088" y="969169"/>
                </a:cubicBezTo>
                <a:cubicBezTo>
                  <a:pt x="314180" y="972114"/>
                  <a:pt x="309563" y="975519"/>
                  <a:pt x="304800" y="978694"/>
                </a:cubicBezTo>
                <a:cubicBezTo>
                  <a:pt x="302419" y="980281"/>
                  <a:pt x="299680" y="981432"/>
                  <a:pt x="297656" y="983456"/>
                </a:cubicBezTo>
                <a:cubicBezTo>
                  <a:pt x="293365" y="987748"/>
                  <a:pt x="289171" y="992876"/>
                  <a:pt x="283369" y="995363"/>
                </a:cubicBezTo>
                <a:cubicBezTo>
                  <a:pt x="280361" y="996652"/>
                  <a:pt x="276991" y="996845"/>
                  <a:pt x="273844" y="997744"/>
                </a:cubicBezTo>
                <a:cubicBezTo>
                  <a:pt x="271430" y="998434"/>
                  <a:pt x="269081" y="999331"/>
                  <a:pt x="266700" y="1000125"/>
                </a:cubicBezTo>
                <a:cubicBezTo>
                  <a:pt x="255380" y="1007673"/>
                  <a:pt x="262271" y="1003983"/>
                  <a:pt x="245269" y="1009650"/>
                </a:cubicBezTo>
                <a:cubicBezTo>
                  <a:pt x="240185" y="1011344"/>
                  <a:pt x="233826" y="1013666"/>
                  <a:pt x="228600" y="1014413"/>
                </a:cubicBezTo>
                <a:cubicBezTo>
                  <a:pt x="220703" y="1015541"/>
                  <a:pt x="212725" y="1016000"/>
                  <a:pt x="204788" y="1016794"/>
                </a:cubicBezTo>
                <a:cubicBezTo>
                  <a:pt x="172742" y="1024805"/>
                  <a:pt x="181976" y="1023416"/>
                  <a:pt x="119063" y="1016794"/>
                </a:cubicBezTo>
                <a:cubicBezTo>
                  <a:pt x="113767" y="1016237"/>
                  <a:pt x="109641" y="1011813"/>
                  <a:pt x="104775" y="1009650"/>
                </a:cubicBezTo>
                <a:cubicBezTo>
                  <a:pt x="102481" y="1008631"/>
                  <a:pt x="99876" y="1008392"/>
                  <a:pt x="97631" y="1007269"/>
                </a:cubicBezTo>
                <a:cubicBezTo>
                  <a:pt x="93491" y="1005199"/>
                  <a:pt x="89938" y="1002040"/>
                  <a:pt x="85725" y="1000125"/>
                </a:cubicBezTo>
                <a:cubicBezTo>
                  <a:pt x="81155" y="998048"/>
                  <a:pt x="71438" y="995363"/>
                  <a:pt x="71438" y="995363"/>
                </a:cubicBezTo>
                <a:cubicBezTo>
                  <a:pt x="69057" y="992982"/>
                  <a:pt x="67034" y="990177"/>
                  <a:pt x="64294" y="988219"/>
                </a:cubicBezTo>
                <a:cubicBezTo>
                  <a:pt x="61405" y="986156"/>
                  <a:pt x="57279" y="985966"/>
                  <a:pt x="54769" y="983456"/>
                </a:cubicBezTo>
                <a:cubicBezTo>
                  <a:pt x="52994" y="981681"/>
                  <a:pt x="53956" y="978273"/>
                  <a:pt x="52388" y="976313"/>
                </a:cubicBezTo>
                <a:cubicBezTo>
                  <a:pt x="50600" y="974078"/>
                  <a:pt x="47573" y="973214"/>
                  <a:pt x="45244" y="971550"/>
                </a:cubicBezTo>
                <a:cubicBezTo>
                  <a:pt x="42015" y="969243"/>
                  <a:pt x="38525" y="967212"/>
                  <a:pt x="35719" y="964406"/>
                </a:cubicBezTo>
                <a:cubicBezTo>
                  <a:pt x="13499" y="942186"/>
                  <a:pt x="44444" y="966782"/>
                  <a:pt x="19050" y="947738"/>
                </a:cubicBezTo>
                <a:cubicBezTo>
                  <a:pt x="17463" y="945357"/>
                  <a:pt x="15450" y="943209"/>
                  <a:pt x="14288" y="940594"/>
                </a:cubicBezTo>
                <a:cubicBezTo>
                  <a:pt x="12249" y="936006"/>
                  <a:pt x="12310" y="930483"/>
                  <a:pt x="9525" y="926306"/>
                </a:cubicBezTo>
                <a:cubicBezTo>
                  <a:pt x="7938" y="923925"/>
                  <a:pt x="5925" y="921778"/>
                  <a:pt x="4763" y="919163"/>
                </a:cubicBezTo>
                <a:cubicBezTo>
                  <a:pt x="2724" y="914575"/>
                  <a:pt x="0" y="904875"/>
                  <a:pt x="0" y="904875"/>
                </a:cubicBezTo>
                <a:cubicBezTo>
                  <a:pt x="1588" y="892175"/>
                  <a:pt x="716" y="878917"/>
                  <a:pt x="4763" y="866775"/>
                </a:cubicBezTo>
                <a:cubicBezTo>
                  <a:pt x="6350" y="862013"/>
                  <a:pt x="5975" y="856038"/>
                  <a:pt x="9525" y="852488"/>
                </a:cubicBezTo>
                <a:lnTo>
                  <a:pt x="16669" y="845344"/>
                </a:lnTo>
                <a:cubicBezTo>
                  <a:pt x="18256" y="840581"/>
                  <a:pt x="18646" y="835233"/>
                  <a:pt x="21431" y="831056"/>
                </a:cubicBezTo>
                <a:cubicBezTo>
                  <a:pt x="32824" y="813967"/>
                  <a:pt x="26909" y="820816"/>
                  <a:pt x="38100" y="809625"/>
                </a:cubicBezTo>
                <a:cubicBezTo>
                  <a:pt x="38894" y="807244"/>
                  <a:pt x="39358" y="804726"/>
                  <a:pt x="40481" y="802481"/>
                </a:cubicBezTo>
                <a:cubicBezTo>
                  <a:pt x="44853" y="793738"/>
                  <a:pt x="47742" y="794011"/>
                  <a:pt x="54769" y="785813"/>
                </a:cubicBezTo>
                <a:cubicBezTo>
                  <a:pt x="62954" y="776263"/>
                  <a:pt x="56844" y="781662"/>
                  <a:pt x="61913" y="771525"/>
                </a:cubicBezTo>
                <a:cubicBezTo>
                  <a:pt x="63193" y="768965"/>
                  <a:pt x="64843" y="766580"/>
                  <a:pt x="66675" y="764381"/>
                </a:cubicBezTo>
                <a:cubicBezTo>
                  <a:pt x="68831" y="761794"/>
                  <a:pt x="71663" y="759825"/>
                  <a:pt x="73819" y="757238"/>
                </a:cubicBezTo>
                <a:cubicBezTo>
                  <a:pt x="75651" y="755039"/>
                  <a:pt x="76383" y="751926"/>
                  <a:pt x="78581" y="750094"/>
                </a:cubicBezTo>
                <a:cubicBezTo>
                  <a:pt x="81308" y="747821"/>
                  <a:pt x="85024" y="747092"/>
                  <a:pt x="88106" y="745331"/>
                </a:cubicBezTo>
                <a:cubicBezTo>
                  <a:pt x="90591" y="743911"/>
                  <a:pt x="92921" y="742232"/>
                  <a:pt x="95250" y="740569"/>
                </a:cubicBezTo>
                <a:cubicBezTo>
                  <a:pt x="98480" y="738262"/>
                  <a:pt x="101762" y="736008"/>
                  <a:pt x="104775" y="733425"/>
                </a:cubicBezTo>
                <a:cubicBezTo>
                  <a:pt x="107332" y="731233"/>
                  <a:pt x="109117" y="728149"/>
                  <a:pt x="111919" y="726281"/>
                </a:cubicBezTo>
                <a:cubicBezTo>
                  <a:pt x="114008" y="724889"/>
                  <a:pt x="116682" y="724694"/>
                  <a:pt x="119063" y="723900"/>
                </a:cubicBezTo>
                <a:cubicBezTo>
                  <a:pt x="122238" y="721519"/>
                  <a:pt x="125038" y="718531"/>
                  <a:pt x="128588" y="716756"/>
                </a:cubicBezTo>
                <a:cubicBezTo>
                  <a:pt x="131515" y="715292"/>
                  <a:pt x="134966" y="715274"/>
                  <a:pt x="138113" y="714375"/>
                </a:cubicBezTo>
                <a:cubicBezTo>
                  <a:pt x="140526" y="713686"/>
                  <a:pt x="142875" y="712788"/>
                  <a:pt x="145256" y="711994"/>
                </a:cubicBezTo>
                <a:cubicBezTo>
                  <a:pt x="147637" y="708819"/>
                  <a:pt x="149594" y="705275"/>
                  <a:pt x="152400" y="702469"/>
                </a:cubicBezTo>
                <a:cubicBezTo>
                  <a:pt x="156270" y="698599"/>
                  <a:pt x="164708" y="695436"/>
                  <a:pt x="169069" y="692944"/>
                </a:cubicBezTo>
                <a:cubicBezTo>
                  <a:pt x="171554" y="691524"/>
                  <a:pt x="173832" y="689769"/>
                  <a:pt x="176213" y="688181"/>
                </a:cubicBezTo>
                <a:cubicBezTo>
                  <a:pt x="186861" y="672209"/>
                  <a:pt x="174318" y="687856"/>
                  <a:pt x="188119" y="678656"/>
                </a:cubicBezTo>
                <a:cubicBezTo>
                  <a:pt x="190921" y="676788"/>
                  <a:pt x="192676" y="673669"/>
                  <a:pt x="195263" y="671513"/>
                </a:cubicBezTo>
                <a:cubicBezTo>
                  <a:pt x="197461" y="669681"/>
                  <a:pt x="200208" y="668582"/>
                  <a:pt x="202406" y="666750"/>
                </a:cubicBezTo>
                <a:cubicBezTo>
                  <a:pt x="204993" y="664594"/>
                  <a:pt x="206892" y="661674"/>
                  <a:pt x="209550" y="659606"/>
                </a:cubicBezTo>
                <a:cubicBezTo>
                  <a:pt x="214068" y="656092"/>
                  <a:pt x="219791" y="654128"/>
                  <a:pt x="223838" y="650081"/>
                </a:cubicBezTo>
                <a:cubicBezTo>
                  <a:pt x="232756" y="641163"/>
                  <a:pt x="227787" y="644003"/>
                  <a:pt x="238125" y="640556"/>
                </a:cubicBezTo>
                <a:cubicBezTo>
                  <a:pt x="239713" y="638175"/>
                  <a:pt x="241056" y="635611"/>
                  <a:pt x="242888" y="633413"/>
                </a:cubicBezTo>
                <a:cubicBezTo>
                  <a:pt x="245044" y="630826"/>
                  <a:pt x="248163" y="629071"/>
                  <a:pt x="250031" y="626269"/>
                </a:cubicBezTo>
                <a:cubicBezTo>
                  <a:pt x="251423" y="624180"/>
                  <a:pt x="251021" y="621214"/>
                  <a:pt x="252413" y="619125"/>
                </a:cubicBezTo>
                <a:cubicBezTo>
                  <a:pt x="254281" y="616323"/>
                  <a:pt x="257400" y="614568"/>
                  <a:pt x="259556" y="611981"/>
                </a:cubicBezTo>
                <a:cubicBezTo>
                  <a:pt x="261388" y="609783"/>
                  <a:pt x="262731" y="607219"/>
                  <a:pt x="264319" y="604838"/>
                </a:cubicBezTo>
                <a:cubicBezTo>
                  <a:pt x="263525" y="599282"/>
                  <a:pt x="264448" y="593189"/>
                  <a:pt x="261938" y="588169"/>
                </a:cubicBezTo>
                <a:cubicBezTo>
                  <a:pt x="260815" y="585924"/>
                  <a:pt x="257039" y="586911"/>
                  <a:pt x="254794" y="585788"/>
                </a:cubicBezTo>
                <a:cubicBezTo>
                  <a:pt x="252234" y="584508"/>
                  <a:pt x="250031" y="582613"/>
                  <a:pt x="247650" y="581025"/>
                </a:cubicBezTo>
                <a:cubicBezTo>
                  <a:pt x="246063" y="578644"/>
                  <a:pt x="244720" y="576080"/>
                  <a:pt x="242888" y="573881"/>
                </a:cubicBezTo>
                <a:cubicBezTo>
                  <a:pt x="240732" y="571294"/>
                  <a:pt x="237379" y="569682"/>
                  <a:pt x="235744" y="566738"/>
                </a:cubicBezTo>
                <a:cubicBezTo>
                  <a:pt x="233306" y="562350"/>
                  <a:pt x="233766" y="556627"/>
                  <a:pt x="230981" y="552450"/>
                </a:cubicBezTo>
                <a:cubicBezTo>
                  <a:pt x="229394" y="550069"/>
                  <a:pt x="227381" y="547921"/>
                  <a:pt x="226219" y="545306"/>
                </a:cubicBezTo>
                <a:cubicBezTo>
                  <a:pt x="221823" y="535415"/>
                  <a:pt x="221113" y="529302"/>
                  <a:pt x="219075" y="519113"/>
                </a:cubicBezTo>
                <a:cubicBezTo>
                  <a:pt x="219869" y="498475"/>
                  <a:pt x="220310" y="477821"/>
                  <a:pt x="221456" y="457200"/>
                </a:cubicBezTo>
                <a:cubicBezTo>
                  <a:pt x="221899" y="449235"/>
                  <a:pt x="223838" y="441365"/>
                  <a:pt x="223838" y="433388"/>
                </a:cubicBezTo>
                <a:cubicBezTo>
                  <a:pt x="223838" y="404802"/>
                  <a:pt x="222816" y="376217"/>
                  <a:pt x="221456" y="347663"/>
                </a:cubicBezTo>
                <a:cubicBezTo>
                  <a:pt x="220237" y="322065"/>
                  <a:pt x="218163" y="291270"/>
                  <a:pt x="214313" y="264319"/>
                </a:cubicBezTo>
                <a:cubicBezTo>
                  <a:pt x="213630" y="259539"/>
                  <a:pt x="212979" y="254744"/>
                  <a:pt x="211931" y="250031"/>
                </a:cubicBezTo>
                <a:cubicBezTo>
                  <a:pt x="211386" y="247581"/>
                  <a:pt x="210159" y="245323"/>
                  <a:pt x="209550" y="242888"/>
                </a:cubicBezTo>
                <a:cubicBezTo>
                  <a:pt x="206154" y="229303"/>
                  <a:pt x="208452" y="233670"/>
                  <a:pt x="204788" y="221456"/>
                </a:cubicBezTo>
                <a:cubicBezTo>
                  <a:pt x="203345" y="216648"/>
                  <a:pt x="203575" y="210719"/>
                  <a:pt x="200025" y="207169"/>
                </a:cubicBezTo>
                <a:cubicBezTo>
                  <a:pt x="197644" y="204788"/>
                  <a:pt x="194949" y="202683"/>
                  <a:pt x="192881" y="200025"/>
                </a:cubicBezTo>
                <a:cubicBezTo>
                  <a:pt x="189367" y="195507"/>
                  <a:pt x="187403" y="189786"/>
                  <a:pt x="183356" y="185738"/>
                </a:cubicBezTo>
                <a:cubicBezTo>
                  <a:pt x="180975" y="183357"/>
                  <a:pt x="178770" y="180786"/>
                  <a:pt x="176213" y="178594"/>
                </a:cubicBezTo>
                <a:cubicBezTo>
                  <a:pt x="173200" y="176011"/>
                  <a:pt x="169494" y="174256"/>
                  <a:pt x="166688" y="171450"/>
                </a:cubicBezTo>
                <a:cubicBezTo>
                  <a:pt x="155917" y="160679"/>
                  <a:pt x="168688" y="166560"/>
                  <a:pt x="154781" y="161925"/>
                </a:cubicBezTo>
                <a:cubicBezTo>
                  <a:pt x="152400" y="159544"/>
                  <a:pt x="150225" y="156937"/>
                  <a:pt x="147638" y="154781"/>
                </a:cubicBezTo>
                <a:cubicBezTo>
                  <a:pt x="145439" y="152949"/>
                  <a:pt x="142823" y="151682"/>
                  <a:pt x="140494" y="150019"/>
                </a:cubicBezTo>
                <a:cubicBezTo>
                  <a:pt x="137264" y="147712"/>
                  <a:pt x="134199" y="145182"/>
                  <a:pt x="130969" y="142875"/>
                </a:cubicBezTo>
                <a:cubicBezTo>
                  <a:pt x="121856" y="136366"/>
                  <a:pt x="117292" y="135456"/>
                  <a:pt x="109538" y="123825"/>
                </a:cubicBezTo>
                <a:cubicBezTo>
                  <a:pt x="106363" y="119063"/>
                  <a:pt x="101823" y="114968"/>
                  <a:pt x="100013" y="109538"/>
                </a:cubicBezTo>
                <a:lnTo>
                  <a:pt x="95250" y="95250"/>
                </a:lnTo>
                <a:cubicBezTo>
                  <a:pt x="98135" y="83709"/>
                  <a:pt x="96454" y="81355"/>
                  <a:pt x="111919" y="76200"/>
                </a:cubicBezTo>
                <a:lnTo>
                  <a:pt x="126206" y="71438"/>
                </a:lnTo>
                <a:cubicBezTo>
                  <a:pt x="127794" y="69057"/>
                  <a:pt x="128734" y="66082"/>
                  <a:pt x="130969" y="64294"/>
                </a:cubicBezTo>
                <a:cubicBezTo>
                  <a:pt x="138866" y="57977"/>
                  <a:pt x="138906" y="55563"/>
                  <a:pt x="145256" y="5238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31" name="Szabadkézi sokszög 30">
            <a:extLst>
              <a:ext uri="{FF2B5EF4-FFF2-40B4-BE49-F238E27FC236}">
                <a16:creationId xmlns:a16="http://schemas.microsoft.com/office/drawing/2014/main" id="{2A271328-5B90-455F-9144-57E71E4EC3A5}"/>
              </a:ext>
            </a:extLst>
          </p:cNvPr>
          <p:cNvSpPr/>
          <p:nvPr/>
        </p:nvSpPr>
        <p:spPr>
          <a:xfrm>
            <a:off x="3528764" y="1833464"/>
            <a:ext cx="1963738" cy="728662"/>
          </a:xfrm>
          <a:custGeom>
            <a:avLst/>
            <a:gdLst>
              <a:gd name="connsiteX0" fmla="*/ 9114 w 1964121"/>
              <a:gd name="connsiteY0" fmla="*/ 145257 h 728372"/>
              <a:gd name="connsiteX1" fmla="*/ 18639 w 1964121"/>
              <a:gd name="connsiteY1" fmla="*/ 130969 h 728372"/>
              <a:gd name="connsiteX2" fmla="*/ 35308 w 1964121"/>
              <a:gd name="connsiteY2" fmla="*/ 109538 h 728372"/>
              <a:gd name="connsiteX3" fmla="*/ 51977 w 1964121"/>
              <a:gd name="connsiteY3" fmla="*/ 90488 h 728372"/>
              <a:gd name="connsiteX4" fmla="*/ 54358 w 1964121"/>
              <a:gd name="connsiteY4" fmla="*/ 83344 h 728372"/>
              <a:gd name="connsiteX5" fmla="*/ 73408 w 1964121"/>
              <a:gd name="connsiteY5" fmla="*/ 66675 h 728372"/>
              <a:gd name="connsiteX6" fmla="*/ 80552 w 1964121"/>
              <a:gd name="connsiteY6" fmla="*/ 61913 h 728372"/>
              <a:gd name="connsiteX7" fmla="*/ 94839 w 1964121"/>
              <a:gd name="connsiteY7" fmla="*/ 57150 h 728372"/>
              <a:gd name="connsiteX8" fmla="*/ 101983 w 1964121"/>
              <a:gd name="connsiteY8" fmla="*/ 52388 h 728372"/>
              <a:gd name="connsiteX9" fmla="*/ 116271 w 1964121"/>
              <a:gd name="connsiteY9" fmla="*/ 47625 h 728372"/>
              <a:gd name="connsiteX10" fmla="*/ 123414 w 1964121"/>
              <a:gd name="connsiteY10" fmla="*/ 42863 h 728372"/>
              <a:gd name="connsiteX11" fmla="*/ 147227 w 1964121"/>
              <a:gd name="connsiteY11" fmla="*/ 38100 h 728372"/>
              <a:gd name="connsiteX12" fmla="*/ 154371 w 1964121"/>
              <a:gd name="connsiteY12" fmla="*/ 35719 h 728372"/>
              <a:gd name="connsiteX13" fmla="*/ 242477 w 1964121"/>
              <a:gd name="connsiteY13" fmla="*/ 38100 h 728372"/>
              <a:gd name="connsiteX14" fmla="*/ 261527 w 1964121"/>
              <a:gd name="connsiteY14" fmla="*/ 42863 h 728372"/>
              <a:gd name="connsiteX15" fmla="*/ 271052 w 1964121"/>
              <a:gd name="connsiteY15" fmla="*/ 47625 h 728372"/>
              <a:gd name="connsiteX16" fmla="*/ 280577 w 1964121"/>
              <a:gd name="connsiteY16" fmla="*/ 50007 h 728372"/>
              <a:gd name="connsiteX17" fmla="*/ 287721 w 1964121"/>
              <a:gd name="connsiteY17" fmla="*/ 52388 h 728372"/>
              <a:gd name="connsiteX18" fmla="*/ 304389 w 1964121"/>
              <a:gd name="connsiteY18" fmla="*/ 59532 h 728372"/>
              <a:gd name="connsiteX19" fmla="*/ 311533 w 1964121"/>
              <a:gd name="connsiteY19" fmla="*/ 64294 h 728372"/>
              <a:gd name="connsiteX20" fmla="*/ 325821 w 1964121"/>
              <a:gd name="connsiteY20" fmla="*/ 69057 h 728372"/>
              <a:gd name="connsiteX21" fmla="*/ 332964 w 1964121"/>
              <a:gd name="connsiteY21" fmla="*/ 71438 h 728372"/>
              <a:gd name="connsiteX22" fmla="*/ 347252 w 1964121"/>
              <a:gd name="connsiteY22" fmla="*/ 78582 h 728372"/>
              <a:gd name="connsiteX23" fmla="*/ 354396 w 1964121"/>
              <a:gd name="connsiteY23" fmla="*/ 83344 h 728372"/>
              <a:gd name="connsiteX24" fmla="*/ 366302 w 1964121"/>
              <a:gd name="connsiteY24" fmla="*/ 85725 h 728372"/>
              <a:gd name="connsiteX25" fmla="*/ 385352 w 1964121"/>
              <a:gd name="connsiteY25" fmla="*/ 95250 h 728372"/>
              <a:gd name="connsiteX26" fmla="*/ 394877 w 1964121"/>
              <a:gd name="connsiteY26" fmla="*/ 97632 h 728372"/>
              <a:gd name="connsiteX27" fmla="*/ 413927 w 1964121"/>
              <a:gd name="connsiteY27" fmla="*/ 104775 h 728372"/>
              <a:gd name="connsiteX28" fmla="*/ 423452 w 1964121"/>
              <a:gd name="connsiteY28" fmla="*/ 109538 h 728372"/>
              <a:gd name="connsiteX29" fmla="*/ 437739 w 1964121"/>
              <a:gd name="connsiteY29" fmla="*/ 114300 h 728372"/>
              <a:gd name="connsiteX30" fmla="*/ 444883 w 1964121"/>
              <a:gd name="connsiteY30" fmla="*/ 119063 h 728372"/>
              <a:gd name="connsiteX31" fmla="*/ 459171 w 1964121"/>
              <a:gd name="connsiteY31" fmla="*/ 123825 h 728372"/>
              <a:gd name="connsiteX32" fmla="*/ 466314 w 1964121"/>
              <a:gd name="connsiteY32" fmla="*/ 126207 h 728372"/>
              <a:gd name="connsiteX33" fmla="*/ 473458 w 1964121"/>
              <a:gd name="connsiteY33" fmla="*/ 128588 h 728372"/>
              <a:gd name="connsiteX34" fmla="*/ 480602 w 1964121"/>
              <a:gd name="connsiteY34" fmla="*/ 130969 h 728372"/>
              <a:gd name="connsiteX35" fmla="*/ 499652 w 1964121"/>
              <a:gd name="connsiteY35" fmla="*/ 135732 h 728372"/>
              <a:gd name="connsiteX36" fmla="*/ 509177 w 1964121"/>
              <a:gd name="connsiteY36" fmla="*/ 138113 h 728372"/>
              <a:gd name="connsiteX37" fmla="*/ 571089 w 1964121"/>
              <a:gd name="connsiteY37" fmla="*/ 140494 h 728372"/>
              <a:gd name="connsiteX38" fmla="*/ 585377 w 1964121"/>
              <a:gd name="connsiteY38" fmla="*/ 142875 h 728372"/>
              <a:gd name="connsiteX39" fmla="*/ 594902 w 1964121"/>
              <a:gd name="connsiteY39" fmla="*/ 145257 h 728372"/>
              <a:gd name="connsiteX40" fmla="*/ 616333 w 1964121"/>
              <a:gd name="connsiteY40" fmla="*/ 147638 h 728372"/>
              <a:gd name="connsiteX41" fmla="*/ 630621 w 1964121"/>
              <a:gd name="connsiteY41" fmla="*/ 150019 h 728372"/>
              <a:gd name="connsiteX42" fmla="*/ 683008 w 1964121"/>
              <a:gd name="connsiteY42" fmla="*/ 147638 h 728372"/>
              <a:gd name="connsiteX43" fmla="*/ 690152 w 1964121"/>
              <a:gd name="connsiteY43" fmla="*/ 145257 h 728372"/>
              <a:gd name="connsiteX44" fmla="*/ 697296 w 1964121"/>
              <a:gd name="connsiteY44" fmla="*/ 138113 h 728372"/>
              <a:gd name="connsiteX45" fmla="*/ 704439 w 1964121"/>
              <a:gd name="connsiteY45" fmla="*/ 133350 h 728372"/>
              <a:gd name="connsiteX46" fmla="*/ 711583 w 1964121"/>
              <a:gd name="connsiteY46" fmla="*/ 126207 h 728372"/>
              <a:gd name="connsiteX47" fmla="*/ 730633 w 1964121"/>
              <a:gd name="connsiteY47" fmla="*/ 116682 h 728372"/>
              <a:gd name="connsiteX48" fmla="*/ 740158 w 1964121"/>
              <a:gd name="connsiteY48" fmla="*/ 111919 h 728372"/>
              <a:gd name="connsiteX49" fmla="*/ 754446 w 1964121"/>
              <a:gd name="connsiteY49" fmla="*/ 107157 h 728372"/>
              <a:gd name="connsiteX50" fmla="*/ 761589 w 1964121"/>
              <a:gd name="connsiteY50" fmla="*/ 104775 h 728372"/>
              <a:gd name="connsiteX51" fmla="*/ 768733 w 1964121"/>
              <a:gd name="connsiteY51" fmla="*/ 100013 h 728372"/>
              <a:gd name="connsiteX52" fmla="*/ 787783 w 1964121"/>
              <a:gd name="connsiteY52" fmla="*/ 95250 h 728372"/>
              <a:gd name="connsiteX53" fmla="*/ 802071 w 1964121"/>
              <a:gd name="connsiteY53" fmla="*/ 90488 h 728372"/>
              <a:gd name="connsiteX54" fmla="*/ 821121 w 1964121"/>
              <a:gd name="connsiteY54" fmla="*/ 85725 h 728372"/>
              <a:gd name="connsiteX55" fmla="*/ 835408 w 1964121"/>
              <a:gd name="connsiteY55" fmla="*/ 80963 h 728372"/>
              <a:gd name="connsiteX56" fmla="*/ 849696 w 1964121"/>
              <a:gd name="connsiteY56" fmla="*/ 76200 h 728372"/>
              <a:gd name="connsiteX57" fmla="*/ 859221 w 1964121"/>
              <a:gd name="connsiteY57" fmla="*/ 71438 h 728372"/>
              <a:gd name="connsiteX58" fmla="*/ 887796 w 1964121"/>
              <a:gd name="connsiteY58" fmla="*/ 64294 h 728372"/>
              <a:gd name="connsiteX59" fmla="*/ 913989 w 1964121"/>
              <a:gd name="connsiteY59" fmla="*/ 59532 h 728372"/>
              <a:gd name="connsiteX60" fmla="*/ 1025908 w 1964121"/>
              <a:gd name="connsiteY60" fmla="*/ 57150 h 728372"/>
              <a:gd name="connsiteX61" fmla="*/ 1056864 w 1964121"/>
              <a:gd name="connsiteY61" fmla="*/ 52388 h 728372"/>
              <a:gd name="connsiteX62" fmla="*/ 1066389 w 1964121"/>
              <a:gd name="connsiteY62" fmla="*/ 50007 h 728372"/>
              <a:gd name="connsiteX63" fmla="*/ 1083058 w 1964121"/>
              <a:gd name="connsiteY63" fmla="*/ 47625 h 728372"/>
              <a:gd name="connsiteX64" fmla="*/ 1090202 w 1964121"/>
              <a:gd name="connsiteY64" fmla="*/ 45244 h 728372"/>
              <a:gd name="connsiteX65" fmla="*/ 1161639 w 1964121"/>
              <a:gd name="connsiteY65" fmla="*/ 45244 h 728372"/>
              <a:gd name="connsiteX66" fmla="*/ 1175927 w 1964121"/>
              <a:gd name="connsiteY66" fmla="*/ 47625 h 728372"/>
              <a:gd name="connsiteX67" fmla="*/ 1185452 w 1964121"/>
              <a:gd name="connsiteY67" fmla="*/ 52388 h 728372"/>
              <a:gd name="connsiteX68" fmla="*/ 1192596 w 1964121"/>
              <a:gd name="connsiteY68" fmla="*/ 54769 h 728372"/>
              <a:gd name="connsiteX69" fmla="*/ 1202121 w 1964121"/>
              <a:gd name="connsiteY69" fmla="*/ 59532 h 728372"/>
              <a:gd name="connsiteX70" fmla="*/ 1209264 w 1964121"/>
              <a:gd name="connsiteY70" fmla="*/ 61913 h 728372"/>
              <a:gd name="connsiteX71" fmla="*/ 1216408 w 1964121"/>
              <a:gd name="connsiteY71" fmla="*/ 66675 h 728372"/>
              <a:gd name="connsiteX72" fmla="*/ 1228314 w 1964121"/>
              <a:gd name="connsiteY72" fmla="*/ 69057 h 728372"/>
              <a:gd name="connsiteX73" fmla="*/ 1242602 w 1964121"/>
              <a:gd name="connsiteY73" fmla="*/ 73819 h 728372"/>
              <a:gd name="connsiteX74" fmla="*/ 1249746 w 1964121"/>
              <a:gd name="connsiteY74" fmla="*/ 76200 h 728372"/>
              <a:gd name="connsiteX75" fmla="*/ 1268796 w 1964121"/>
              <a:gd name="connsiteY75" fmla="*/ 78582 h 728372"/>
              <a:gd name="connsiteX76" fmla="*/ 1283083 w 1964121"/>
              <a:gd name="connsiteY76" fmla="*/ 80963 h 728372"/>
              <a:gd name="connsiteX77" fmla="*/ 1306896 w 1964121"/>
              <a:gd name="connsiteY77" fmla="*/ 83344 h 728372"/>
              <a:gd name="connsiteX78" fmla="*/ 1318802 w 1964121"/>
              <a:gd name="connsiteY78" fmla="*/ 85725 h 728372"/>
              <a:gd name="connsiteX79" fmla="*/ 1337852 w 1964121"/>
              <a:gd name="connsiteY79" fmla="*/ 90488 h 728372"/>
              <a:gd name="connsiteX80" fmla="*/ 1454533 w 1964121"/>
              <a:gd name="connsiteY80" fmla="*/ 92869 h 728372"/>
              <a:gd name="connsiteX81" fmla="*/ 1504539 w 1964121"/>
              <a:gd name="connsiteY81" fmla="*/ 90488 h 728372"/>
              <a:gd name="connsiteX82" fmla="*/ 1521208 w 1964121"/>
              <a:gd name="connsiteY82" fmla="*/ 83344 h 728372"/>
              <a:gd name="connsiteX83" fmla="*/ 1530733 w 1964121"/>
              <a:gd name="connsiteY83" fmla="*/ 80963 h 728372"/>
              <a:gd name="connsiteX84" fmla="*/ 1537877 w 1964121"/>
              <a:gd name="connsiteY84" fmla="*/ 78582 h 728372"/>
              <a:gd name="connsiteX85" fmla="*/ 1552164 w 1964121"/>
              <a:gd name="connsiteY85" fmla="*/ 71438 h 728372"/>
              <a:gd name="connsiteX86" fmla="*/ 1559308 w 1964121"/>
              <a:gd name="connsiteY86" fmla="*/ 66675 h 728372"/>
              <a:gd name="connsiteX87" fmla="*/ 1566452 w 1964121"/>
              <a:gd name="connsiteY87" fmla="*/ 64294 h 728372"/>
              <a:gd name="connsiteX88" fmla="*/ 1583121 w 1964121"/>
              <a:gd name="connsiteY88" fmla="*/ 54769 h 728372"/>
              <a:gd name="connsiteX89" fmla="*/ 1599789 w 1964121"/>
              <a:gd name="connsiteY89" fmla="*/ 50007 h 728372"/>
              <a:gd name="connsiteX90" fmla="*/ 1606933 w 1964121"/>
              <a:gd name="connsiteY90" fmla="*/ 45244 h 728372"/>
              <a:gd name="connsiteX91" fmla="*/ 1623602 w 1964121"/>
              <a:gd name="connsiteY91" fmla="*/ 38100 h 728372"/>
              <a:gd name="connsiteX92" fmla="*/ 1630746 w 1964121"/>
              <a:gd name="connsiteY92" fmla="*/ 33338 h 728372"/>
              <a:gd name="connsiteX93" fmla="*/ 1645033 w 1964121"/>
              <a:gd name="connsiteY93" fmla="*/ 28575 h 728372"/>
              <a:gd name="connsiteX94" fmla="*/ 1652177 w 1964121"/>
              <a:gd name="connsiteY94" fmla="*/ 23813 h 728372"/>
              <a:gd name="connsiteX95" fmla="*/ 1666464 w 1964121"/>
              <a:gd name="connsiteY95" fmla="*/ 19050 h 728372"/>
              <a:gd name="connsiteX96" fmla="*/ 1699802 w 1964121"/>
              <a:gd name="connsiteY96" fmla="*/ 11907 h 728372"/>
              <a:gd name="connsiteX97" fmla="*/ 1725996 w 1964121"/>
              <a:gd name="connsiteY97" fmla="*/ 9525 h 728372"/>
              <a:gd name="connsiteX98" fmla="*/ 1735521 w 1964121"/>
              <a:gd name="connsiteY98" fmla="*/ 7144 h 728372"/>
              <a:gd name="connsiteX99" fmla="*/ 1742664 w 1964121"/>
              <a:gd name="connsiteY99" fmla="*/ 4763 h 728372"/>
              <a:gd name="connsiteX100" fmla="*/ 1754571 w 1964121"/>
              <a:gd name="connsiteY100" fmla="*/ 2382 h 728372"/>
              <a:gd name="connsiteX101" fmla="*/ 1764096 w 1964121"/>
              <a:gd name="connsiteY101" fmla="*/ 0 h 728372"/>
              <a:gd name="connsiteX102" fmla="*/ 1835533 w 1964121"/>
              <a:gd name="connsiteY102" fmla="*/ 2382 h 728372"/>
              <a:gd name="connsiteX103" fmla="*/ 1842677 w 1964121"/>
              <a:gd name="connsiteY103" fmla="*/ 4763 h 728372"/>
              <a:gd name="connsiteX104" fmla="*/ 1861727 w 1964121"/>
              <a:gd name="connsiteY104" fmla="*/ 9525 h 728372"/>
              <a:gd name="connsiteX105" fmla="*/ 1868871 w 1964121"/>
              <a:gd name="connsiteY105" fmla="*/ 14288 h 728372"/>
              <a:gd name="connsiteX106" fmla="*/ 1878396 w 1964121"/>
              <a:gd name="connsiteY106" fmla="*/ 19050 h 728372"/>
              <a:gd name="connsiteX107" fmla="*/ 1885539 w 1964121"/>
              <a:gd name="connsiteY107" fmla="*/ 28575 h 728372"/>
              <a:gd name="connsiteX108" fmla="*/ 1892683 w 1964121"/>
              <a:gd name="connsiteY108" fmla="*/ 33338 h 728372"/>
              <a:gd name="connsiteX109" fmla="*/ 1897446 w 1964121"/>
              <a:gd name="connsiteY109" fmla="*/ 40482 h 728372"/>
              <a:gd name="connsiteX110" fmla="*/ 1904589 w 1964121"/>
              <a:gd name="connsiteY110" fmla="*/ 45244 h 728372"/>
              <a:gd name="connsiteX111" fmla="*/ 1906971 w 1964121"/>
              <a:gd name="connsiteY111" fmla="*/ 52388 h 728372"/>
              <a:gd name="connsiteX112" fmla="*/ 1916496 w 1964121"/>
              <a:gd name="connsiteY112" fmla="*/ 66675 h 728372"/>
              <a:gd name="connsiteX113" fmla="*/ 1921258 w 1964121"/>
              <a:gd name="connsiteY113" fmla="*/ 73819 h 728372"/>
              <a:gd name="connsiteX114" fmla="*/ 1926021 w 1964121"/>
              <a:gd name="connsiteY114" fmla="*/ 83344 h 728372"/>
              <a:gd name="connsiteX115" fmla="*/ 1933164 w 1964121"/>
              <a:gd name="connsiteY115" fmla="*/ 88107 h 728372"/>
              <a:gd name="connsiteX116" fmla="*/ 1940308 w 1964121"/>
              <a:gd name="connsiteY116" fmla="*/ 111919 h 728372"/>
              <a:gd name="connsiteX117" fmla="*/ 1942689 w 1964121"/>
              <a:gd name="connsiteY117" fmla="*/ 119063 h 728372"/>
              <a:gd name="connsiteX118" fmla="*/ 1947452 w 1964121"/>
              <a:gd name="connsiteY118" fmla="*/ 126207 h 728372"/>
              <a:gd name="connsiteX119" fmla="*/ 1949833 w 1964121"/>
              <a:gd name="connsiteY119" fmla="*/ 133350 h 728372"/>
              <a:gd name="connsiteX120" fmla="*/ 1954596 w 1964121"/>
              <a:gd name="connsiteY120" fmla="*/ 142875 h 728372"/>
              <a:gd name="connsiteX121" fmla="*/ 1961739 w 1964121"/>
              <a:gd name="connsiteY121" fmla="*/ 183357 h 728372"/>
              <a:gd name="connsiteX122" fmla="*/ 1964121 w 1964121"/>
              <a:gd name="connsiteY122" fmla="*/ 197644 h 728372"/>
              <a:gd name="connsiteX123" fmla="*/ 1961739 w 1964121"/>
              <a:gd name="connsiteY123" fmla="*/ 259557 h 728372"/>
              <a:gd name="connsiteX124" fmla="*/ 1959358 w 1964121"/>
              <a:gd name="connsiteY124" fmla="*/ 266700 h 728372"/>
              <a:gd name="connsiteX125" fmla="*/ 1954596 w 1964121"/>
              <a:gd name="connsiteY125" fmla="*/ 273844 h 728372"/>
              <a:gd name="connsiteX126" fmla="*/ 1952214 w 1964121"/>
              <a:gd name="connsiteY126" fmla="*/ 280988 h 728372"/>
              <a:gd name="connsiteX127" fmla="*/ 1947452 w 1964121"/>
              <a:gd name="connsiteY127" fmla="*/ 288132 h 728372"/>
              <a:gd name="connsiteX128" fmla="*/ 1945071 w 1964121"/>
              <a:gd name="connsiteY128" fmla="*/ 295275 h 728372"/>
              <a:gd name="connsiteX129" fmla="*/ 1937927 w 1964121"/>
              <a:gd name="connsiteY129" fmla="*/ 300038 h 728372"/>
              <a:gd name="connsiteX130" fmla="*/ 1928402 w 1964121"/>
              <a:gd name="connsiteY130" fmla="*/ 316707 h 728372"/>
              <a:gd name="connsiteX131" fmla="*/ 1918877 w 1964121"/>
              <a:gd name="connsiteY131" fmla="*/ 330994 h 728372"/>
              <a:gd name="connsiteX132" fmla="*/ 1914114 w 1964121"/>
              <a:gd name="connsiteY132" fmla="*/ 338138 h 728372"/>
              <a:gd name="connsiteX133" fmla="*/ 1906971 w 1964121"/>
              <a:gd name="connsiteY133" fmla="*/ 342900 h 728372"/>
              <a:gd name="connsiteX134" fmla="*/ 1887921 w 1964121"/>
              <a:gd name="connsiteY134" fmla="*/ 361950 h 728372"/>
              <a:gd name="connsiteX135" fmla="*/ 1864108 w 1964121"/>
              <a:gd name="connsiteY135" fmla="*/ 378619 h 728372"/>
              <a:gd name="connsiteX136" fmla="*/ 1856964 w 1964121"/>
              <a:gd name="connsiteY136" fmla="*/ 383382 h 728372"/>
              <a:gd name="connsiteX137" fmla="*/ 1847439 w 1964121"/>
              <a:gd name="connsiteY137" fmla="*/ 385763 h 728372"/>
              <a:gd name="connsiteX138" fmla="*/ 1837914 w 1964121"/>
              <a:gd name="connsiteY138" fmla="*/ 390525 h 728372"/>
              <a:gd name="connsiteX139" fmla="*/ 1823627 w 1964121"/>
              <a:gd name="connsiteY139" fmla="*/ 392907 h 728372"/>
              <a:gd name="connsiteX140" fmla="*/ 1814102 w 1964121"/>
              <a:gd name="connsiteY140" fmla="*/ 395288 h 728372"/>
              <a:gd name="connsiteX141" fmla="*/ 1783146 w 1964121"/>
              <a:gd name="connsiteY141" fmla="*/ 392907 h 728372"/>
              <a:gd name="connsiteX142" fmla="*/ 1759333 w 1964121"/>
              <a:gd name="connsiteY142" fmla="*/ 383382 h 728372"/>
              <a:gd name="connsiteX143" fmla="*/ 1740283 w 1964121"/>
              <a:gd name="connsiteY143" fmla="*/ 376238 h 728372"/>
              <a:gd name="connsiteX144" fmla="*/ 1725996 w 1964121"/>
              <a:gd name="connsiteY144" fmla="*/ 371475 h 728372"/>
              <a:gd name="connsiteX145" fmla="*/ 1718852 w 1964121"/>
              <a:gd name="connsiteY145" fmla="*/ 369094 h 728372"/>
              <a:gd name="connsiteX146" fmla="*/ 1699802 w 1964121"/>
              <a:gd name="connsiteY146" fmla="*/ 361950 h 728372"/>
              <a:gd name="connsiteX147" fmla="*/ 1692658 w 1964121"/>
              <a:gd name="connsiteY147" fmla="*/ 357188 h 728372"/>
              <a:gd name="connsiteX148" fmla="*/ 1678371 w 1964121"/>
              <a:gd name="connsiteY148" fmla="*/ 352425 h 728372"/>
              <a:gd name="connsiteX149" fmla="*/ 1671227 w 1964121"/>
              <a:gd name="connsiteY149" fmla="*/ 347663 h 728372"/>
              <a:gd name="connsiteX150" fmla="*/ 1661702 w 1964121"/>
              <a:gd name="connsiteY150" fmla="*/ 345282 h 728372"/>
              <a:gd name="connsiteX151" fmla="*/ 1654558 w 1964121"/>
              <a:gd name="connsiteY151" fmla="*/ 342900 h 728372"/>
              <a:gd name="connsiteX152" fmla="*/ 1645033 w 1964121"/>
              <a:gd name="connsiteY152" fmla="*/ 340519 h 728372"/>
              <a:gd name="connsiteX153" fmla="*/ 1621221 w 1964121"/>
              <a:gd name="connsiteY153" fmla="*/ 330994 h 728372"/>
              <a:gd name="connsiteX154" fmla="*/ 1580739 w 1964121"/>
              <a:gd name="connsiteY154" fmla="*/ 326232 h 728372"/>
              <a:gd name="connsiteX155" fmla="*/ 1571214 w 1964121"/>
              <a:gd name="connsiteY155" fmla="*/ 323850 h 728372"/>
              <a:gd name="connsiteX156" fmla="*/ 1559308 w 1964121"/>
              <a:gd name="connsiteY156" fmla="*/ 321469 h 728372"/>
              <a:gd name="connsiteX157" fmla="*/ 1552164 w 1964121"/>
              <a:gd name="connsiteY157" fmla="*/ 319088 h 728372"/>
              <a:gd name="connsiteX158" fmla="*/ 1492633 w 1964121"/>
              <a:gd name="connsiteY158" fmla="*/ 321469 h 728372"/>
              <a:gd name="connsiteX159" fmla="*/ 1480727 w 1964121"/>
              <a:gd name="connsiteY159" fmla="*/ 326232 h 728372"/>
              <a:gd name="connsiteX160" fmla="*/ 1473583 w 1964121"/>
              <a:gd name="connsiteY160" fmla="*/ 328613 h 728372"/>
              <a:gd name="connsiteX161" fmla="*/ 1464058 w 1964121"/>
              <a:gd name="connsiteY161" fmla="*/ 333375 h 728372"/>
              <a:gd name="connsiteX162" fmla="*/ 1452152 w 1964121"/>
              <a:gd name="connsiteY162" fmla="*/ 335757 h 728372"/>
              <a:gd name="connsiteX163" fmla="*/ 1425958 w 1964121"/>
              <a:gd name="connsiteY163" fmla="*/ 352425 h 728372"/>
              <a:gd name="connsiteX164" fmla="*/ 1416433 w 1964121"/>
              <a:gd name="connsiteY164" fmla="*/ 366713 h 728372"/>
              <a:gd name="connsiteX165" fmla="*/ 1406908 w 1964121"/>
              <a:gd name="connsiteY165" fmla="*/ 381000 h 728372"/>
              <a:gd name="connsiteX166" fmla="*/ 1404527 w 1964121"/>
              <a:gd name="connsiteY166" fmla="*/ 388144 h 728372"/>
              <a:gd name="connsiteX167" fmla="*/ 1411671 w 1964121"/>
              <a:gd name="connsiteY167" fmla="*/ 411957 h 728372"/>
              <a:gd name="connsiteX168" fmla="*/ 1418814 w 1964121"/>
              <a:gd name="connsiteY168" fmla="*/ 419100 h 728372"/>
              <a:gd name="connsiteX169" fmla="*/ 1435483 w 1964121"/>
              <a:gd name="connsiteY169" fmla="*/ 440532 h 728372"/>
              <a:gd name="connsiteX170" fmla="*/ 1437864 w 1964121"/>
              <a:gd name="connsiteY170" fmla="*/ 447675 h 728372"/>
              <a:gd name="connsiteX171" fmla="*/ 1449771 w 1964121"/>
              <a:gd name="connsiteY171" fmla="*/ 461963 h 728372"/>
              <a:gd name="connsiteX172" fmla="*/ 1456914 w 1964121"/>
              <a:gd name="connsiteY172" fmla="*/ 478632 h 728372"/>
              <a:gd name="connsiteX173" fmla="*/ 1478346 w 1964121"/>
              <a:gd name="connsiteY173" fmla="*/ 492919 h 728372"/>
              <a:gd name="connsiteX174" fmla="*/ 1492633 w 1964121"/>
              <a:gd name="connsiteY174" fmla="*/ 504825 h 728372"/>
              <a:gd name="connsiteX175" fmla="*/ 1506921 w 1964121"/>
              <a:gd name="connsiteY175" fmla="*/ 514350 h 728372"/>
              <a:gd name="connsiteX176" fmla="*/ 1528352 w 1964121"/>
              <a:gd name="connsiteY176" fmla="*/ 528638 h 728372"/>
              <a:gd name="connsiteX177" fmla="*/ 1535496 w 1964121"/>
              <a:gd name="connsiteY177" fmla="*/ 533400 h 728372"/>
              <a:gd name="connsiteX178" fmla="*/ 1540258 w 1964121"/>
              <a:gd name="connsiteY178" fmla="*/ 540544 h 728372"/>
              <a:gd name="connsiteX179" fmla="*/ 1547402 w 1964121"/>
              <a:gd name="connsiteY179" fmla="*/ 542925 h 728372"/>
              <a:gd name="connsiteX180" fmla="*/ 1556927 w 1964121"/>
              <a:gd name="connsiteY180" fmla="*/ 557213 h 728372"/>
              <a:gd name="connsiteX181" fmla="*/ 1559308 w 1964121"/>
              <a:gd name="connsiteY181" fmla="*/ 564357 h 728372"/>
              <a:gd name="connsiteX182" fmla="*/ 1564071 w 1964121"/>
              <a:gd name="connsiteY182" fmla="*/ 571500 h 728372"/>
              <a:gd name="connsiteX183" fmla="*/ 1566452 w 1964121"/>
              <a:gd name="connsiteY183" fmla="*/ 588169 h 728372"/>
              <a:gd name="connsiteX184" fmla="*/ 1564071 w 1964121"/>
              <a:gd name="connsiteY184" fmla="*/ 614363 h 728372"/>
              <a:gd name="connsiteX185" fmla="*/ 1556927 w 1964121"/>
              <a:gd name="connsiteY185" fmla="*/ 631032 h 728372"/>
              <a:gd name="connsiteX186" fmla="*/ 1535496 w 1964121"/>
              <a:gd name="connsiteY186" fmla="*/ 647700 h 728372"/>
              <a:gd name="connsiteX187" fmla="*/ 1521208 w 1964121"/>
              <a:gd name="connsiteY187" fmla="*/ 657225 h 728372"/>
              <a:gd name="connsiteX188" fmla="*/ 1509302 w 1964121"/>
              <a:gd name="connsiteY188" fmla="*/ 664369 h 728372"/>
              <a:gd name="connsiteX189" fmla="*/ 1480727 w 1964121"/>
              <a:gd name="connsiteY189" fmla="*/ 671513 h 728372"/>
              <a:gd name="connsiteX190" fmla="*/ 1447389 w 1964121"/>
              <a:gd name="connsiteY190" fmla="*/ 669132 h 728372"/>
              <a:gd name="connsiteX191" fmla="*/ 1425958 w 1964121"/>
              <a:gd name="connsiteY191" fmla="*/ 659607 h 728372"/>
              <a:gd name="connsiteX192" fmla="*/ 1411671 w 1964121"/>
              <a:gd name="connsiteY192" fmla="*/ 654844 h 728372"/>
              <a:gd name="connsiteX193" fmla="*/ 1404527 w 1964121"/>
              <a:gd name="connsiteY193" fmla="*/ 652463 h 728372"/>
              <a:gd name="connsiteX194" fmla="*/ 1395002 w 1964121"/>
              <a:gd name="connsiteY194" fmla="*/ 645319 h 728372"/>
              <a:gd name="connsiteX195" fmla="*/ 1387858 w 1964121"/>
              <a:gd name="connsiteY195" fmla="*/ 640557 h 728372"/>
              <a:gd name="connsiteX196" fmla="*/ 1368808 w 1964121"/>
              <a:gd name="connsiteY196" fmla="*/ 626269 h 728372"/>
              <a:gd name="connsiteX197" fmla="*/ 1359283 w 1964121"/>
              <a:gd name="connsiteY197" fmla="*/ 619125 h 728372"/>
              <a:gd name="connsiteX198" fmla="*/ 1352139 w 1964121"/>
              <a:gd name="connsiteY198" fmla="*/ 611982 h 728372"/>
              <a:gd name="connsiteX199" fmla="*/ 1342614 w 1964121"/>
              <a:gd name="connsiteY199" fmla="*/ 607219 h 728372"/>
              <a:gd name="connsiteX200" fmla="*/ 1314039 w 1964121"/>
              <a:gd name="connsiteY200" fmla="*/ 585788 h 728372"/>
              <a:gd name="connsiteX201" fmla="*/ 1304514 w 1964121"/>
              <a:gd name="connsiteY201" fmla="*/ 578644 h 728372"/>
              <a:gd name="connsiteX202" fmla="*/ 1292608 w 1964121"/>
              <a:gd name="connsiteY202" fmla="*/ 571500 h 728372"/>
              <a:gd name="connsiteX203" fmla="*/ 1278321 w 1964121"/>
              <a:gd name="connsiteY203" fmla="*/ 557213 h 728372"/>
              <a:gd name="connsiteX204" fmla="*/ 1271177 w 1964121"/>
              <a:gd name="connsiteY204" fmla="*/ 552450 h 728372"/>
              <a:gd name="connsiteX205" fmla="*/ 1256889 w 1964121"/>
              <a:gd name="connsiteY205" fmla="*/ 542925 h 728372"/>
              <a:gd name="connsiteX206" fmla="*/ 1230696 w 1964121"/>
              <a:gd name="connsiteY206" fmla="*/ 523875 h 728372"/>
              <a:gd name="connsiteX207" fmla="*/ 1216408 w 1964121"/>
              <a:gd name="connsiteY207" fmla="*/ 511969 h 728372"/>
              <a:gd name="connsiteX208" fmla="*/ 1209264 w 1964121"/>
              <a:gd name="connsiteY208" fmla="*/ 509588 h 728372"/>
              <a:gd name="connsiteX209" fmla="*/ 1202121 w 1964121"/>
              <a:gd name="connsiteY209" fmla="*/ 502444 h 728372"/>
              <a:gd name="connsiteX210" fmla="*/ 1194977 w 1964121"/>
              <a:gd name="connsiteY210" fmla="*/ 497682 h 728372"/>
              <a:gd name="connsiteX211" fmla="*/ 1173546 w 1964121"/>
              <a:gd name="connsiteY211" fmla="*/ 481013 h 728372"/>
              <a:gd name="connsiteX212" fmla="*/ 1156877 w 1964121"/>
              <a:gd name="connsiteY212" fmla="*/ 466725 h 728372"/>
              <a:gd name="connsiteX213" fmla="*/ 1149733 w 1964121"/>
              <a:gd name="connsiteY213" fmla="*/ 464344 h 728372"/>
              <a:gd name="connsiteX214" fmla="*/ 1144971 w 1964121"/>
              <a:gd name="connsiteY214" fmla="*/ 457200 h 728372"/>
              <a:gd name="connsiteX215" fmla="*/ 1130683 w 1964121"/>
              <a:gd name="connsiteY215" fmla="*/ 447675 h 728372"/>
              <a:gd name="connsiteX216" fmla="*/ 1123539 w 1964121"/>
              <a:gd name="connsiteY216" fmla="*/ 442913 h 728372"/>
              <a:gd name="connsiteX217" fmla="*/ 1116396 w 1964121"/>
              <a:gd name="connsiteY217" fmla="*/ 440532 h 728372"/>
              <a:gd name="connsiteX218" fmla="*/ 1104489 w 1964121"/>
              <a:gd name="connsiteY218" fmla="*/ 435769 h 728372"/>
              <a:gd name="connsiteX219" fmla="*/ 1094964 w 1964121"/>
              <a:gd name="connsiteY219" fmla="*/ 433388 h 728372"/>
              <a:gd name="connsiteX220" fmla="*/ 1066389 w 1964121"/>
              <a:gd name="connsiteY220" fmla="*/ 423863 h 728372"/>
              <a:gd name="connsiteX221" fmla="*/ 1033052 w 1964121"/>
              <a:gd name="connsiteY221" fmla="*/ 419100 h 728372"/>
              <a:gd name="connsiteX222" fmla="*/ 961614 w 1964121"/>
              <a:gd name="connsiteY222" fmla="*/ 423863 h 728372"/>
              <a:gd name="connsiteX223" fmla="*/ 937802 w 1964121"/>
              <a:gd name="connsiteY223" fmla="*/ 428625 h 728372"/>
              <a:gd name="connsiteX224" fmla="*/ 923514 w 1964121"/>
              <a:gd name="connsiteY224" fmla="*/ 433388 h 728372"/>
              <a:gd name="connsiteX225" fmla="*/ 909227 w 1964121"/>
              <a:gd name="connsiteY225" fmla="*/ 435769 h 728372"/>
              <a:gd name="connsiteX226" fmla="*/ 892558 w 1964121"/>
              <a:gd name="connsiteY226" fmla="*/ 445294 h 728372"/>
              <a:gd name="connsiteX227" fmla="*/ 885414 w 1964121"/>
              <a:gd name="connsiteY227" fmla="*/ 447675 h 728372"/>
              <a:gd name="connsiteX228" fmla="*/ 878271 w 1964121"/>
              <a:gd name="connsiteY228" fmla="*/ 454819 h 728372"/>
              <a:gd name="connsiteX229" fmla="*/ 863983 w 1964121"/>
              <a:gd name="connsiteY229" fmla="*/ 464344 h 728372"/>
              <a:gd name="connsiteX230" fmla="*/ 856839 w 1964121"/>
              <a:gd name="connsiteY230" fmla="*/ 471488 h 728372"/>
              <a:gd name="connsiteX231" fmla="*/ 842552 w 1964121"/>
              <a:gd name="connsiteY231" fmla="*/ 481013 h 728372"/>
              <a:gd name="connsiteX232" fmla="*/ 828264 w 1964121"/>
              <a:gd name="connsiteY232" fmla="*/ 492919 h 728372"/>
              <a:gd name="connsiteX233" fmla="*/ 821121 w 1964121"/>
              <a:gd name="connsiteY233" fmla="*/ 495300 h 728372"/>
              <a:gd name="connsiteX234" fmla="*/ 806833 w 1964121"/>
              <a:gd name="connsiteY234" fmla="*/ 504825 h 728372"/>
              <a:gd name="connsiteX235" fmla="*/ 792546 w 1964121"/>
              <a:gd name="connsiteY235" fmla="*/ 509588 h 728372"/>
              <a:gd name="connsiteX236" fmla="*/ 778258 w 1964121"/>
              <a:gd name="connsiteY236" fmla="*/ 516732 h 728372"/>
              <a:gd name="connsiteX237" fmla="*/ 771114 w 1964121"/>
              <a:gd name="connsiteY237" fmla="*/ 521494 h 728372"/>
              <a:gd name="connsiteX238" fmla="*/ 756827 w 1964121"/>
              <a:gd name="connsiteY238" fmla="*/ 526257 h 728372"/>
              <a:gd name="connsiteX239" fmla="*/ 749683 w 1964121"/>
              <a:gd name="connsiteY239" fmla="*/ 528638 h 728372"/>
              <a:gd name="connsiteX240" fmla="*/ 735396 w 1964121"/>
              <a:gd name="connsiteY240" fmla="*/ 535782 h 728372"/>
              <a:gd name="connsiteX241" fmla="*/ 706821 w 1964121"/>
              <a:gd name="connsiteY241" fmla="*/ 554832 h 728372"/>
              <a:gd name="connsiteX242" fmla="*/ 699677 w 1964121"/>
              <a:gd name="connsiteY242" fmla="*/ 564357 h 728372"/>
              <a:gd name="connsiteX243" fmla="*/ 683008 w 1964121"/>
              <a:gd name="connsiteY243" fmla="*/ 573882 h 728372"/>
              <a:gd name="connsiteX244" fmla="*/ 675864 w 1964121"/>
              <a:gd name="connsiteY244" fmla="*/ 581025 h 728372"/>
              <a:gd name="connsiteX245" fmla="*/ 661577 w 1964121"/>
              <a:gd name="connsiteY245" fmla="*/ 590550 h 728372"/>
              <a:gd name="connsiteX246" fmla="*/ 654433 w 1964121"/>
              <a:gd name="connsiteY246" fmla="*/ 595313 h 728372"/>
              <a:gd name="connsiteX247" fmla="*/ 640146 w 1964121"/>
              <a:gd name="connsiteY247" fmla="*/ 604838 h 728372"/>
              <a:gd name="connsiteX248" fmla="*/ 633002 w 1964121"/>
              <a:gd name="connsiteY248" fmla="*/ 611982 h 728372"/>
              <a:gd name="connsiteX249" fmla="*/ 625858 w 1964121"/>
              <a:gd name="connsiteY249" fmla="*/ 614363 h 728372"/>
              <a:gd name="connsiteX250" fmla="*/ 616333 w 1964121"/>
              <a:gd name="connsiteY250" fmla="*/ 619125 h 728372"/>
              <a:gd name="connsiteX251" fmla="*/ 602046 w 1964121"/>
              <a:gd name="connsiteY251" fmla="*/ 628650 h 728372"/>
              <a:gd name="connsiteX252" fmla="*/ 587758 w 1964121"/>
              <a:gd name="connsiteY252" fmla="*/ 635794 h 728372"/>
              <a:gd name="connsiteX253" fmla="*/ 571089 w 1964121"/>
              <a:gd name="connsiteY253" fmla="*/ 640557 h 728372"/>
              <a:gd name="connsiteX254" fmla="*/ 563946 w 1964121"/>
              <a:gd name="connsiteY254" fmla="*/ 645319 h 728372"/>
              <a:gd name="connsiteX255" fmla="*/ 547277 w 1964121"/>
              <a:gd name="connsiteY255" fmla="*/ 652463 h 728372"/>
              <a:gd name="connsiteX256" fmla="*/ 532989 w 1964121"/>
              <a:gd name="connsiteY256" fmla="*/ 666750 h 728372"/>
              <a:gd name="connsiteX257" fmla="*/ 518702 w 1964121"/>
              <a:gd name="connsiteY257" fmla="*/ 676275 h 728372"/>
              <a:gd name="connsiteX258" fmla="*/ 504414 w 1964121"/>
              <a:gd name="connsiteY258" fmla="*/ 690563 h 728372"/>
              <a:gd name="connsiteX259" fmla="*/ 480602 w 1964121"/>
              <a:gd name="connsiteY259" fmla="*/ 704850 h 728372"/>
              <a:gd name="connsiteX260" fmla="*/ 466314 w 1964121"/>
              <a:gd name="connsiteY260" fmla="*/ 716757 h 728372"/>
              <a:gd name="connsiteX261" fmla="*/ 459171 w 1964121"/>
              <a:gd name="connsiteY261" fmla="*/ 719138 h 728372"/>
              <a:gd name="connsiteX262" fmla="*/ 444883 w 1964121"/>
              <a:gd name="connsiteY262" fmla="*/ 726282 h 728372"/>
              <a:gd name="connsiteX263" fmla="*/ 359158 w 1964121"/>
              <a:gd name="connsiteY263" fmla="*/ 723900 h 728372"/>
              <a:gd name="connsiteX264" fmla="*/ 352014 w 1964121"/>
              <a:gd name="connsiteY264" fmla="*/ 721519 h 728372"/>
              <a:gd name="connsiteX265" fmla="*/ 340108 w 1964121"/>
              <a:gd name="connsiteY265" fmla="*/ 719138 h 728372"/>
              <a:gd name="connsiteX266" fmla="*/ 332964 w 1964121"/>
              <a:gd name="connsiteY266" fmla="*/ 714375 h 728372"/>
              <a:gd name="connsiteX267" fmla="*/ 316296 w 1964121"/>
              <a:gd name="connsiteY267" fmla="*/ 709613 h 728372"/>
              <a:gd name="connsiteX268" fmla="*/ 306771 w 1964121"/>
              <a:gd name="connsiteY268" fmla="*/ 697707 h 728372"/>
              <a:gd name="connsiteX269" fmla="*/ 290102 w 1964121"/>
              <a:gd name="connsiteY269" fmla="*/ 676275 h 728372"/>
              <a:gd name="connsiteX270" fmla="*/ 285339 w 1964121"/>
              <a:gd name="connsiteY270" fmla="*/ 661988 h 728372"/>
              <a:gd name="connsiteX271" fmla="*/ 275814 w 1964121"/>
              <a:gd name="connsiteY271" fmla="*/ 647700 h 728372"/>
              <a:gd name="connsiteX272" fmla="*/ 273433 w 1964121"/>
              <a:gd name="connsiteY272" fmla="*/ 638175 h 728372"/>
              <a:gd name="connsiteX273" fmla="*/ 273433 w 1964121"/>
              <a:gd name="connsiteY273" fmla="*/ 590550 h 728372"/>
              <a:gd name="connsiteX274" fmla="*/ 292483 w 1964121"/>
              <a:gd name="connsiteY274" fmla="*/ 564357 h 728372"/>
              <a:gd name="connsiteX275" fmla="*/ 304389 w 1964121"/>
              <a:gd name="connsiteY275" fmla="*/ 545307 h 728372"/>
              <a:gd name="connsiteX276" fmla="*/ 321058 w 1964121"/>
              <a:gd name="connsiteY276" fmla="*/ 531019 h 728372"/>
              <a:gd name="connsiteX277" fmla="*/ 325821 w 1964121"/>
              <a:gd name="connsiteY277" fmla="*/ 523875 h 728372"/>
              <a:gd name="connsiteX278" fmla="*/ 332964 w 1964121"/>
              <a:gd name="connsiteY278" fmla="*/ 516732 h 728372"/>
              <a:gd name="connsiteX279" fmla="*/ 337727 w 1964121"/>
              <a:gd name="connsiteY279" fmla="*/ 509588 h 728372"/>
              <a:gd name="connsiteX280" fmla="*/ 352014 w 1964121"/>
              <a:gd name="connsiteY280" fmla="*/ 492919 h 728372"/>
              <a:gd name="connsiteX281" fmla="*/ 361539 w 1964121"/>
              <a:gd name="connsiteY281" fmla="*/ 478632 h 728372"/>
              <a:gd name="connsiteX282" fmla="*/ 366302 w 1964121"/>
              <a:gd name="connsiteY282" fmla="*/ 461963 h 728372"/>
              <a:gd name="connsiteX283" fmla="*/ 371064 w 1964121"/>
              <a:gd name="connsiteY283" fmla="*/ 454819 h 728372"/>
              <a:gd name="connsiteX284" fmla="*/ 373446 w 1964121"/>
              <a:gd name="connsiteY284" fmla="*/ 445294 h 728372"/>
              <a:gd name="connsiteX285" fmla="*/ 378208 w 1964121"/>
              <a:gd name="connsiteY285" fmla="*/ 431007 h 728372"/>
              <a:gd name="connsiteX286" fmla="*/ 380589 w 1964121"/>
              <a:gd name="connsiteY286" fmla="*/ 423863 h 728372"/>
              <a:gd name="connsiteX287" fmla="*/ 382971 w 1964121"/>
              <a:gd name="connsiteY287" fmla="*/ 414338 h 728372"/>
              <a:gd name="connsiteX288" fmla="*/ 380589 w 1964121"/>
              <a:gd name="connsiteY288" fmla="*/ 395288 h 728372"/>
              <a:gd name="connsiteX289" fmla="*/ 356777 w 1964121"/>
              <a:gd name="connsiteY289" fmla="*/ 388144 h 728372"/>
              <a:gd name="connsiteX290" fmla="*/ 349633 w 1964121"/>
              <a:gd name="connsiteY290" fmla="*/ 385763 h 728372"/>
              <a:gd name="connsiteX291" fmla="*/ 342489 w 1964121"/>
              <a:gd name="connsiteY291" fmla="*/ 381000 h 728372"/>
              <a:gd name="connsiteX292" fmla="*/ 321058 w 1964121"/>
              <a:gd name="connsiteY292" fmla="*/ 373857 h 728372"/>
              <a:gd name="connsiteX293" fmla="*/ 313914 w 1964121"/>
              <a:gd name="connsiteY293" fmla="*/ 371475 h 728372"/>
              <a:gd name="connsiteX294" fmla="*/ 304389 w 1964121"/>
              <a:gd name="connsiteY294" fmla="*/ 366713 h 728372"/>
              <a:gd name="connsiteX295" fmla="*/ 297246 w 1964121"/>
              <a:gd name="connsiteY295" fmla="*/ 364332 h 728372"/>
              <a:gd name="connsiteX296" fmla="*/ 275814 w 1964121"/>
              <a:gd name="connsiteY296" fmla="*/ 359569 h 728372"/>
              <a:gd name="connsiteX297" fmla="*/ 266289 w 1964121"/>
              <a:gd name="connsiteY297" fmla="*/ 357188 h 728372"/>
              <a:gd name="connsiteX298" fmla="*/ 197233 w 1964121"/>
              <a:gd name="connsiteY298" fmla="*/ 359569 h 728372"/>
              <a:gd name="connsiteX299" fmla="*/ 168658 w 1964121"/>
              <a:gd name="connsiteY299" fmla="*/ 364332 h 728372"/>
              <a:gd name="connsiteX300" fmla="*/ 132939 w 1964121"/>
              <a:gd name="connsiteY300" fmla="*/ 369094 h 728372"/>
              <a:gd name="connsiteX301" fmla="*/ 68646 w 1964121"/>
              <a:gd name="connsiteY301" fmla="*/ 361950 h 728372"/>
              <a:gd name="connsiteX302" fmla="*/ 63883 w 1964121"/>
              <a:gd name="connsiteY302" fmla="*/ 354807 h 728372"/>
              <a:gd name="connsiteX303" fmla="*/ 56739 w 1964121"/>
              <a:gd name="connsiteY303" fmla="*/ 347663 h 728372"/>
              <a:gd name="connsiteX304" fmla="*/ 47214 w 1964121"/>
              <a:gd name="connsiteY304" fmla="*/ 333375 h 728372"/>
              <a:gd name="connsiteX305" fmla="*/ 42452 w 1964121"/>
              <a:gd name="connsiteY305" fmla="*/ 326232 h 728372"/>
              <a:gd name="connsiteX306" fmla="*/ 35308 w 1964121"/>
              <a:gd name="connsiteY306" fmla="*/ 319088 h 728372"/>
              <a:gd name="connsiteX307" fmla="*/ 25783 w 1964121"/>
              <a:gd name="connsiteY307" fmla="*/ 304800 h 728372"/>
              <a:gd name="connsiteX308" fmla="*/ 21021 w 1964121"/>
              <a:gd name="connsiteY308" fmla="*/ 290513 h 728372"/>
              <a:gd name="connsiteX309" fmla="*/ 18639 w 1964121"/>
              <a:gd name="connsiteY309" fmla="*/ 283369 h 728372"/>
              <a:gd name="connsiteX310" fmla="*/ 13877 w 1964121"/>
              <a:gd name="connsiteY310" fmla="*/ 276225 h 728372"/>
              <a:gd name="connsiteX311" fmla="*/ 11496 w 1964121"/>
              <a:gd name="connsiteY311" fmla="*/ 254794 h 728372"/>
              <a:gd name="connsiteX312" fmla="*/ 9114 w 1964121"/>
              <a:gd name="connsiteY312" fmla="*/ 245269 h 728372"/>
              <a:gd name="connsiteX313" fmla="*/ 4352 w 1964121"/>
              <a:gd name="connsiteY313" fmla="*/ 221457 h 728372"/>
              <a:gd name="connsiteX314" fmla="*/ 4352 w 1964121"/>
              <a:gd name="connsiteY314" fmla="*/ 164307 h 728372"/>
              <a:gd name="connsiteX315" fmla="*/ 9114 w 1964121"/>
              <a:gd name="connsiteY315" fmla="*/ 145257 h 72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</a:cxnLst>
            <a:rect l="l" t="t" r="r" b="b"/>
            <a:pathLst>
              <a:path w="1964121" h="728372">
                <a:moveTo>
                  <a:pt x="9114" y="145257"/>
                </a:moveTo>
                <a:cubicBezTo>
                  <a:pt x="11495" y="139701"/>
                  <a:pt x="10023" y="146478"/>
                  <a:pt x="18639" y="130969"/>
                </a:cubicBezTo>
                <a:cubicBezTo>
                  <a:pt x="33952" y="103404"/>
                  <a:pt x="21810" y="126893"/>
                  <a:pt x="35308" y="109538"/>
                </a:cubicBezTo>
                <a:cubicBezTo>
                  <a:pt x="50267" y="90305"/>
                  <a:pt x="38147" y="99707"/>
                  <a:pt x="51977" y="90488"/>
                </a:cubicBezTo>
                <a:cubicBezTo>
                  <a:pt x="52771" y="88107"/>
                  <a:pt x="53235" y="85589"/>
                  <a:pt x="54358" y="83344"/>
                </a:cubicBezTo>
                <a:cubicBezTo>
                  <a:pt x="59318" y="73423"/>
                  <a:pt x="62694" y="73817"/>
                  <a:pt x="73408" y="66675"/>
                </a:cubicBezTo>
                <a:cubicBezTo>
                  <a:pt x="75789" y="65088"/>
                  <a:pt x="77837" y="62818"/>
                  <a:pt x="80552" y="61913"/>
                </a:cubicBezTo>
                <a:cubicBezTo>
                  <a:pt x="85314" y="60325"/>
                  <a:pt x="90662" y="59934"/>
                  <a:pt x="94839" y="57150"/>
                </a:cubicBezTo>
                <a:cubicBezTo>
                  <a:pt x="97220" y="55563"/>
                  <a:pt x="99368" y="53550"/>
                  <a:pt x="101983" y="52388"/>
                </a:cubicBezTo>
                <a:cubicBezTo>
                  <a:pt x="106571" y="50349"/>
                  <a:pt x="112094" y="50410"/>
                  <a:pt x="116271" y="47625"/>
                </a:cubicBezTo>
                <a:cubicBezTo>
                  <a:pt x="118652" y="46038"/>
                  <a:pt x="120679" y="43705"/>
                  <a:pt x="123414" y="42863"/>
                </a:cubicBezTo>
                <a:cubicBezTo>
                  <a:pt x="131151" y="40482"/>
                  <a:pt x="139547" y="40660"/>
                  <a:pt x="147227" y="38100"/>
                </a:cubicBezTo>
                <a:lnTo>
                  <a:pt x="154371" y="35719"/>
                </a:lnTo>
                <a:cubicBezTo>
                  <a:pt x="183740" y="36513"/>
                  <a:pt x="213131" y="36702"/>
                  <a:pt x="242477" y="38100"/>
                </a:cubicBezTo>
                <a:cubicBezTo>
                  <a:pt x="246666" y="38300"/>
                  <a:pt x="256856" y="40861"/>
                  <a:pt x="261527" y="42863"/>
                </a:cubicBezTo>
                <a:cubicBezTo>
                  <a:pt x="264790" y="44261"/>
                  <a:pt x="267728" y="46379"/>
                  <a:pt x="271052" y="47625"/>
                </a:cubicBezTo>
                <a:cubicBezTo>
                  <a:pt x="274116" y="48774"/>
                  <a:pt x="277430" y="49108"/>
                  <a:pt x="280577" y="50007"/>
                </a:cubicBezTo>
                <a:cubicBezTo>
                  <a:pt x="282991" y="50697"/>
                  <a:pt x="285340" y="51594"/>
                  <a:pt x="287721" y="52388"/>
                </a:cubicBezTo>
                <a:cubicBezTo>
                  <a:pt x="305651" y="64341"/>
                  <a:pt x="282865" y="50307"/>
                  <a:pt x="304389" y="59532"/>
                </a:cubicBezTo>
                <a:cubicBezTo>
                  <a:pt x="307019" y="60659"/>
                  <a:pt x="308918" y="63132"/>
                  <a:pt x="311533" y="64294"/>
                </a:cubicBezTo>
                <a:cubicBezTo>
                  <a:pt x="316121" y="66333"/>
                  <a:pt x="321058" y="67469"/>
                  <a:pt x="325821" y="69057"/>
                </a:cubicBezTo>
                <a:cubicBezTo>
                  <a:pt x="328202" y="69851"/>
                  <a:pt x="330876" y="70046"/>
                  <a:pt x="332964" y="71438"/>
                </a:cubicBezTo>
                <a:cubicBezTo>
                  <a:pt x="353437" y="85085"/>
                  <a:pt x="327534" y="68723"/>
                  <a:pt x="347252" y="78582"/>
                </a:cubicBezTo>
                <a:cubicBezTo>
                  <a:pt x="349812" y="79862"/>
                  <a:pt x="351716" y="82339"/>
                  <a:pt x="354396" y="83344"/>
                </a:cubicBezTo>
                <a:cubicBezTo>
                  <a:pt x="358186" y="84765"/>
                  <a:pt x="362333" y="84931"/>
                  <a:pt x="366302" y="85725"/>
                </a:cubicBezTo>
                <a:cubicBezTo>
                  <a:pt x="372652" y="88900"/>
                  <a:pt x="378465" y="93528"/>
                  <a:pt x="385352" y="95250"/>
                </a:cubicBezTo>
                <a:cubicBezTo>
                  <a:pt x="388527" y="96044"/>
                  <a:pt x="391813" y="96483"/>
                  <a:pt x="394877" y="97632"/>
                </a:cubicBezTo>
                <a:cubicBezTo>
                  <a:pt x="419771" y="106968"/>
                  <a:pt x="389487" y="98666"/>
                  <a:pt x="413927" y="104775"/>
                </a:cubicBezTo>
                <a:cubicBezTo>
                  <a:pt x="417102" y="106363"/>
                  <a:pt x="420156" y="108220"/>
                  <a:pt x="423452" y="109538"/>
                </a:cubicBezTo>
                <a:cubicBezTo>
                  <a:pt x="428113" y="111402"/>
                  <a:pt x="437739" y="114300"/>
                  <a:pt x="437739" y="114300"/>
                </a:cubicBezTo>
                <a:cubicBezTo>
                  <a:pt x="440120" y="115888"/>
                  <a:pt x="442268" y="117901"/>
                  <a:pt x="444883" y="119063"/>
                </a:cubicBezTo>
                <a:cubicBezTo>
                  <a:pt x="449471" y="121102"/>
                  <a:pt x="454408" y="122237"/>
                  <a:pt x="459171" y="123825"/>
                </a:cubicBezTo>
                <a:lnTo>
                  <a:pt x="466314" y="126207"/>
                </a:lnTo>
                <a:lnTo>
                  <a:pt x="473458" y="128588"/>
                </a:lnTo>
                <a:cubicBezTo>
                  <a:pt x="475839" y="129382"/>
                  <a:pt x="478167" y="130360"/>
                  <a:pt x="480602" y="130969"/>
                </a:cubicBezTo>
                <a:lnTo>
                  <a:pt x="499652" y="135732"/>
                </a:lnTo>
                <a:cubicBezTo>
                  <a:pt x="502827" y="136526"/>
                  <a:pt x="505907" y="137987"/>
                  <a:pt x="509177" y="138113"/>
                </a:cubicBezTo>
                <a:lnTo>
                  <a:pt x="571089" y="140494"/>
                </a:lnTo>
                <a:cubicBezTo>
                  <a:pt x="575852" y="141288"/>
                  <a:pt x="580642" y="141928"/>
                  <a:pt x="585377" y="142875"/>
                </a:cubicBezTo>
                <a:cubicBezTo>
                  <a:pt x="588586" y="143517"/>
                  <a:pt x="591667" y="144759"/>
                  <a:pt x="594902" y="145257"/>
                </a:cubicBezTo>
                <a:cubicBezTo>
                  <a:pt x="602006" y="146350"/>
                  <a:pt x="609208" y="146688"/>
                  <a:pt x="616333" y="147638"/>
                </a:cubicBezTo>
                <a:cubicBezTo>
                  <a:pt x="621119" y="148276"/>
                  <a:pt x="625858" y="149225"/>
                  <a:pt x="630621" y="150019"/>
                </a:cubicBezTo>
                <a:cubicBezTo>
                  <a:pt x="648083" y="149225"/>
                  <a:pt x="665583" y="149032"/>
                  <a:pt x="683008" y="147638"/>
                </a:cubicBezTo>
                <a:cubicBezTo>
                  <a:pt x="685510" y="147438"/>
                  <a:pt x="688063" y="146649"/>
                  <a:pt x="690152" y="145257"/>
                </a:cubicBezTo>
                <a:cubicBezTo>
                  <a:pt x="692954" y="143389"/>
                  <a:pt x="694709" y="140269"/>
                  <a:pt x="697296" y="138113"/>
                </a:cubicBezTo>
                <a:cubicBezTo>
                  <a:pt x="699494" y="136281"/>
                  <a:pt x="702241" y="135182"/>
                  <a:pt x="704439" y="133350"/>
                </a:cubicBezTo>
                <a:cubicBezTo>
                  <a:pt x="707026" y="131194"/>
                  <a:pt x="708742" y="128015"/>
                  <a:pt x="711583" y="126207"/>
                </a:cubicBezTo>
                <a:cubicBezTo>
                  <a:pt x="717573" y="122396"/>
                  <a:pt x="724283" y="119857"/>
                  <a:pt x="730633" y="116682"/>
                </a:cubicBezTo>
                <a:cubicBezTo>
                  <a:pt x="733808" y="115094"/>
                  <a:pt x="736790" y="113041"/>
                  <a:pt x="740158" y="111919"/>
                </a:cubicBezTo>
                <a:lnTo>
                  <a:pt x="754446" y="107157"/>
                </a:lnTo>
                <a:cubicBezTo>
                  <a:pt x="756827" y="106363"/>
                  <a:pt x="759501" y="106167"/>
                  <a:pt x="761589" y="104775"/>
                </a:cubicBezTo>
                <a:cubicBezTo>
                  <a:pt x="763970" y="103188"/>
                  <a:pt x="766043" y="100991"/>
                  <a:pt x="768733" y="100013"/>
                </a:cubicBezTo>
                <a:cubicBezTo>
                  <a:pt x="774884" y="97776"/>
                  <a:pt x="781573" y="97320"/>
                  <a:pt x="787783" y="95250"/>
                </a:cubicBezTo>
                <a:cubicBezTo>
                  <a:pt x="792546" y="93663"/>
                  <a:pt x="797201" y="91706"/>
                  <a:pt x="802071" y="90488"/>
                </a:cubicBezTo>
                <a:cubicBezTo>
                  <a:pt x="808421" y="88900"/>
                  <a:pt x="814911" y="87795"/>
                  <a:pt x="821121" y="85725"/>
                </a:cubicBezTo>
                <a:lnTo>
                  <a:pt x="835408" y="80963"/>
                </a:lnTo>
                <a:lnTo>
                  <a:pt x="849696" y="76200"/>
                </a:lnTo>
                <a:cubicBezTo>
                  <a:pt x="852871" y="74613"/>
                  <a:pt x="855925" y="72756"/>
                  <a:pt x="859221" y="71438"/>
                </a:cubicBezTo>
                <a:cubicBezTo>
                  <a:pt x="875137" y="65071"/>
                  <a:pt x="871395" y="67574"/>
                  <a:pt x="887796" y="64294"/>
                </a:cubicBezTo>
                <a:cubicBezTo>
                  <a:pt x="899821" y="61889"/>
                  <a:pt x="899131" y="60082"/>
                  <a:pt x="913989" y="59532"/>
                </a:cubicBezTo>
                <a:cubicBezTo>
                  <a:pt x="951278" y="58151"/>
                  <a:pt x="988602" y="57944"/>
                  <a:pt x="1025908" y="57150"/>
                </a:cubicBezTo>
                <a:cubicBezTo>
                  <a:pt x="1042483" y="51626"/>
                  <a:pt x="1024634" y="56992"/>
                  <a:pt x="1056864" y="52388"/>
                </a:cubicBezTo>
                <a:cubicBezTo>
                  <a:pt x="1060104" y="51925"/>
                  <a:pt x="1063169" y="50592"/>
                  <a:pt x="1066389" y="50007"/>
                </a:cubicBezTo>
                <a:cubicBezTo>
                  <a:pt x="1071911" y="49003"/>
                  <a:pt x="1077502" y="48419"/>
                  <a:pt x="1083058" y="47625"/>
                </a:cubicBezTo>
                <a:cubicBezTo>
                  <a:pt x="1085439" y="46831"/>
                  <a:pt x="1087767" y="45853"/>
                  <a:pt x="1090202" y="45244"/>
                </a:cubicBezTo>
                <a:cubicBezTo>
                  <a:pt x="1116172" y="38752"/>
                  <a:pt x="1124610" y="43763"/>
                  <a:pt x="1161639" y="45244"/>
                </a:cubicBezTo>
                <a:cubicBezTo>
                  <a:pt x="1166402" y="46038"/>
                  <a:pt x="1171302" y="46238"/>
                  <a:pt x="1175927" y="47625"/>
                </a:cubicBezTo>
                <a:cubicBezTo>
                  <a:pt x="1179327" y="48645"/>
                  <a:pt x="1182189" y="50990"/>
                  <a:pt x="1185452" y="52388"/>
                </a:cubicBezTo>
                <a:cubicBezTo>
                  <a:pt x="1187759" y="53377"/>
                  <a:pt x="1190289" y="53780"/>
                  <a:pt x="1192596" y="54769"/>
                </a:cubicBezTo>
                <a:cubicBezTo>
                  <a:pt x="1195859" y="56167"/>
                  <a:pt x="1198858" y="58134"/>
                  <a:pt x="1202121" y="59532"/>
                </a:cubicBezTo>
                <a:cubicBezTo>
                  <a:pt x="1204428" y="60521"/>
                  <a:pt x="1207019" y="60791"/>
                  <a:pt x="1209264" y="61913"/>
                </a:cubicBezTo>
                <a:cubicBezTo>
                  <a:pt x="1211824" y="63193"/>
                  <a:pt x="1213728" y="65670"/>
                  <a:pt x="1216408" y="66675"/>
                </a:cubicBezTo>
                <a:cubicBezTo>
                  <a:pt x="1220198" y="68096"/>
                  <a:pt x="1224409" y="67992"/>
                  <a:pt x="1228314" y="69057"/>
                </a:cubicBezTo>
                <a:cubicBezTo>
                  <a:pt x="1233157" y="70378"/>
                  <a:pt x="1237839" y="72232"/>
                  <a:pt x="1242602" y="73819"/>
                </a:cubicBezTo>
                <a:cubicBezTo>
                  <a:pt x="1244983" y="74613"/>
                  <a:pt x="1247255" y="75889"/>
                  <a:pt x="1249746" y="76200"/>
                </a:cubicBezTo>
                <a:lnTo>
                  <a:pt x="1268796" y="78582"/>
                </a:lnTo>
                <a:cubicBezTo>
                  <a:pt x="1273575" y="79265"/>
                  <a:pt x="1278292" y="80364"/>
                  <a:pt x="1283083" y="80963"/>
                </a:cubicBezTo>
                <a:cubicBezTo>
                  <a:pt x="1290999" y="81952"/>
                  <a:pt x="1298958" y="82550"/>
                  <a:pt x="1306896" y="83344"/>
                </a:cubicBezTo>
                <a:cubicBezTo>
                  <a:pt x="1310865" y="84138"/>
                  <a:pt x="1314858" y="84815"/>
                  <a:pt x="1318802" y="85725"/>
                </a:cubicBezTo>
                <a:cubicBezTo>
                  <a:pt x="1325180" y="87197"/>
                  <a:pt x="1331308" y="90354"/>
                  <a:pt x="1337852" y="90488"/>
                </a:cubicBezTo>
                <a:lnTo>
                  <a:pt x="1454533" y="92869"/>
                </a:lnTo>
                <a:cubicBezTo>
                  <a:pt x="1471202" y="92075"/>
                  <a:pt x="1487909" y="91874"/>
                  <a:pt x="1504539" y="90488"/>
                </a:cubicBezTo>
                <a:cubicBezTo>
                  <a:pt x="1509610" y="90065"/>
                  <a:pt x="1517132" y="84873"/>
                  <a:pt x="1521208" y="83344"/>
                </a:cubicBezTo>
                <a:cubicBezTo>
                  <a:pt x="1524272" y="82195"/>
                  <a:pt x="1527586" y="81862"/>
                  <a:pt x="1530733" y="80963"/>
                </a:cubicBezTo>
                <a:cubicBezTo>
                  <a:pt x="1533147" y="80273"/>
                  <a:pt x="1535496" y="79376"/>
                  <a:pt x="1537877" y="78582"/>
                </a:cubicBezTo>
                <a:cubicBezTo>
                  <a:pt x="1558353" y="64931"/>
                  <a:pt x="1532446" y="81298"/>
                  <a:pt x="1552164" y="71438"/>
                </a:cubicBezTo>
                <a:cubicBezTo>
                  <a:pt x="1554724" y="70158"/>
                  <a:pt x="1556748" y="67955"/>
                  <a:pt x="1559308" y="66675"/>
                </a:cubicBezTo>
                <a:cubicBezTo>
                  <a:pt x="1561553" y="65552"/>
                  <a:pt x="1564145" y="65283"/>
                  <a:pt x="1566452" y="64294"/>
                </a:cubicBezTo>
                <a:cubicBezTo>
                  <a:pt x="1595655" y="51780"/>
                  <a:pt x="1559222" y="66719"/>
                  <a:pt x="1583121" y="54769"/>
                </a:cubicBezTo>
                <a:cubicBezTo>
                  <a:pt x="1586537" y="53061"/>
                  <a:pt x="1596737" y="50770"/>
                  <a:pt x="1599789" y="50007"/>
                </a:cubicBezTo>
                <a:cubicBezTo>
                  <a:pt x="1602170" y="48419"/>
                  <a:pt x="1604373" y="46524"/>
                  <a:pt x="1606933" y="45244"/>
                </a:cubicBezTo>
                <a:cubicBezTo>
                  <a:pt x="1633665" y="31878"/>
                  <a:pt x="1588893" y="57934"/>
                  <a:pt x="1623602" y="38100"/>
                </a:cubicBezTo>
                <a:cubicBezTo>
                  <a:pt x="1626087" y="36680"/>
                  <a:pt x="1628131" y="34500"/>
                  <a:pt x="1630746" y="33338"/>
                </a:cubicBezTo>
                <a:cubicBezTo>
                  <a:pt x="1635333" y="31299"/>
                  <a:pt x="1640856" y="31359"/>
                  <a:pt x="1645033" y="28575"/>
                </a:cubicBezTo>
                <a:cubicBezTo>
                  <a:pt x="1647414" y="26988"/>
                  <a:pt x="1649562" y="24975"/>
                  <a:pt x="1652177" y="23813"/>
                </a:cubicBezTo>
                <a:cubicBezTo>
                  <a:pt x="1656764" y="21774"/>
                  <a:pt x="1661594" y="20267"/>
                  <a:pt x="1666464" y="19050"/>
                </a:cubicBezTo>
                <a:cubicBezTo>
                  <a:pt x="1679787" y="15720"/>
                  <a:pt x="1686738" y="13444"/>
                  <a:pt x="1699802" y="11907"/>
                </a:cubicBezTo>
                <a:cubicBezTo>
                  <a:pt x="1708509" y="10883"/>
                  <a:pt x="1717265" y="10319"/>
                  <a:pt x="1725996" y="9525"/>
                </a:cubicBezTo>
                <a:cubicBezTo>
                  <a:pt x="1729171" y="8731"/>
                  <a:pt x="1732374" y="8043"/>
                  <a:pt x="1735521" y="7144"/>
                </a:cubicBezTo>
                <a:cubicBezTo>
                  <a:pt x="1737934" y="6455"/>
                  <a:pt x="1740229" y="5372"/>
                  <a:pt x="1742664" y="4763"/>
                </a:cubicBezTo>
                <a:cubicBezTo>
                  <a:pt x="1746591" y="3781"/>
                  <a:pt x="1750620" y="3260"/>
                  <a:pt x="1754571" y="2382"/>
                </a:cubicBezTo>
                <a:cubicBezTo>
                  <a:pt x="1757766" y="1672"/>
                  <a:pt x="1760921" y="794"/>
                  <a:pt x="1764096" y="0"/>
                </a:cubicBezTo>
                <a:cubicBezTo>
                  <a:pt x="1787908" y="794"/>
                  <a:pt x="1811751" y="941"/>
                  <a:pt x="1835533" y="2382"/>
                </a:cubicBezTo>
                <a:cubicBezTo>
                  <a:pt x="1838039" y="2534"/>
                  <a:pt x="1840255" y="4103"/>
                  <a:pt x="1842677" y="4763"/>
                </a:cubicBezTo>
                <a:cubicBezTo>
                  <a:pt x="1848992" y="6485"/>
                  <a:pt x="1861727" y="9525"/>
                  <a:pt x="1861727" y="9525"/>
                </a:cubicBezTo>
                <a:cubicBezTo>
                  <a:pt x="1864108" y="11113"/>
                  <a:pt x="1866386" y="12868"/>
                  <a:pt x="1868871" y="14288"/>
                </a:cubicBezTo>
                <a:cubicBezTo>
                  <a:pt x="1871953" y="16049"/>
                  <a:pt x="1875701" y="16740"/>
                  <a:pt x="1878396" y="19050"/>
                </a:cubicBezTo>
                <a:cubicBezTo>
                  <a:pt x="1881409" y="21633"/>
                  <a:pt x="1882733" y="25769"/>
                  <a:pt x="1885539" y="28575"/>
                </a:cubicBezTo>
                <a:cubicBezTo>
                  <a:pt x="1887563" y="30599"/>
                  <a:pt x="1890302" y="31750"/>
                  <a:pt x="1892683" y="33338"/>
                </a:cubicBezTo>
                <a:cubicBezTo>
                  <a:pt x="1894271" y="35719"/>
                  <a:pt x="1895422" y="38458"/>
                  <a:pt x="1897446" y="40482"/>
                </a:cubicBezTo>
                <a:cubicBezTo>
                  <a:pt x="1899469" y="42505"/>
                  <a:pt x="1902801" y="43009"/>
                  <a:pt x="1904589" y="45244"/>
                </a:cubicBezTo>
                <a:cubicBezTo>
                  <a:pt x="1906157" y="47204"/>
                  <a:pt x="1905752" y="50194"/>
                  <a:pt x="1906971" y="52388"/>
                </a:cubicBezTo>
                <a:cubicBezTo>
                  <a:pt x="1909751" y="57391"/>
                  <a:pt x="1913321" y="61913"/>
                  <a:pt x="1916496" y="66675"/>
                </a:cubicBezTo>
                <a:cubicBezTo>
                  <a:pt x="1918083" y="69056"/>
                  <a:pt x="1919978" y="71259"/>
                  <a:pt x="1921258" y="73819"/>
                </a:cubicBezTo>
                <a:cubicBezTo>
                  <a:pt x="1922846" y="76994"/>
                  <a:pt x="1923749" y="80617"/>
                  <a:pt x="1926021" y="83344"/>
                </a:cubicBezTo>
                <a:cubicBezTo>
                  <a:pt x="1927853" y="85543"/>
                  <a:pt x="1930783" y="86519"/>
                  <a:pt x="1933164" y="88107"/>
                </a:cubicBezTo>
                <a:cubicBezTo>
                  <a:pt x="1936764" y="102503"/>
                  <a:pt x="1934511" y="94526"/>
                  <a:pt x="1940308" y="111919"/>
                </a:cubicBezTo>
                <a:cubicBezTo>
                  <a:pt x="1941102" y="114300"/>
                  <a:pt x="1941297" y="116975"/>
                  <a:pt x="1942689" y="119063"/>
                </a:cubicBezTo>
                <a:lnTo>
                  <a:pt x="1947452" y="126207"/>
                </a:lnTo>
                <a:cubicBezTo>
                  <a:pt x="1948246" y="128588"/>
                  <a:pt x="1948844" y="131043"/>
                  <a:pt x="1949833" y="133350"/>
                </a:cubicBezTo>
                <a:cubicBezTo>
                  <a:pt x="1951231" y="136613"/>
                  <a:pt x="1953621" y="139462"/>
                  <a:pt x="1954596" y="142875"/>
                </a:cubicBezTo>
                <a:cubicBezTo>
                  <a:pt x="1958376" y="156104"/>
                  <a:pt x="1959658" y="169829"/>
                  <a:pt x="1961739" y="183357"/>
                </a:cubicBezTo>
                <a:cubicBezTo>
                  <a:pt x="1962473" y="188129"/>
                  <a:pt x="1963327" y="192882"/>
                  <a:pt x="1964121" y="197644"/>
                </a:cubicBezTo>
                <a:cubicBezTo>
                  <a:pt x="1963327" y="218282"/>
                  <a:pt x="1963160" y="238953"/>
                  <a:pt x="1961739" y="259557"/>
                </a:cubicBezTo>
                <a:cubicBezTo>
                  <a:pt x="1961566" y="262061"/>
                  <a:pt x="1960480" y="264455"/>
                  <a:pt x="1959358" y="266700"/>
                </a:cubicBezTo>
                <a:cubicBezTo>
                  <a:pt x="1958078" y="269260"/>
                  <a:pt x="1955876" y="271284"/>
                  <a:pt x="1954596" y="273844"/>
                </a:cubicBezTo>
                <a:cubicBezTo>
                  <a:pt x="1953473" y="276089"/>
                  <a:pt x="1953337" y="278743"/>
                  <a:pt x="1952214" y="280988"/>
                </a:cubicBezTo>
                <a:cubicBezTo>
                  <a:pt x="1950934" y="283548"/>
                  <a:pt x="1948732" y="285572"/>
                  <a:pt x="1947452" y="288132"/>
                </a:cubicBezTo>
                <a:cubicBezTo>
                  <a:pt x="1946330" y="290377"/>
                  <a:pt x="1946639" y="293315"/>
                  <a:pt x="1945071" y="295275"/>
                </a:cubicBezTo>
                <a:cubicBezTo>
                  <a:pt x="1943283" y="297510"/>
                  <a:pt x="1940308" y="298450"/>
                  <a:pt x="1937927" y="300038"/>
                </a:cubicBezTo>
                <a:cubicBezTo>
                  <a:pt x="1921454" y="324746"/>
                  <a:pt x="1946525" y="286502"/>
                  <a:pt x="1928402" y="316707"/>
                </a:cubicBezTo>
                <a:cubicBezTo>
                  <a:pt x="1925457" y="321615"/>
                  <a:pt x="1922052" y="326232"/>
                  <a:pt x="1918877" y="330994"/>
                </a:cubicBezTo>
                <a:cubicBezTo>
                  <a:pt x="1917289" y="333375"/>
                  <a:pt x="1916495" y="336550"/>
                  <a:pt x="1914114" y="338138"/>
                </a:cubicBezTo>
                <a:cubicBezTo>
                  <a:pt x="1911733" y="339725"/>
                  <a:pt x="1909088" y="340975"/>
                  <a:pt x="1906971" y="342900"/>
                </a:cubicBezTo>
                <a:cubicBezTo>
                  <a:pt x="1900326" y="348941"/>
                  <a:pt x="1895105" y="356562"/>
                  <a:pt x="1887921" y="361950"/>
                </a:cubicBezTo>
                <a:cubicBezTo>
                  <a:pt x="1873813" y="372531"/>
                  <a:pt x="1881703" y="366889"/>
                  <a:pt x="1864108" y="378619"/>
                </a:cubicBezTo>
                <a:cubicBezTo>
                  <a:pt x="1861727" y="380207"/>
                  <a:pt x="1859741" y="382688"/>
                  <a:pt x="1856964" y="383382"/>
                </a:cubicBezTo>
                <a:cubicBezTo>
                  <a:pt x="1853789" y="384176"/>
                  <a:pt x="1850503" y="384614"/>
                  <a:pt x="1847439" y="385763"/>
                </a:cubicBezTo>
                <a:cubicBezTo>
                  <a:pt x="1844115" y="387009"/>
                  <a:pt x="1841314" y="389505"/>
                  <a:pt x="1837914" y="390525"/>
                </a:cubicBezTo>
                <a:cubicBezTo>
                  <a:pt x="1833290" y="391912"/>
                  <a:pt x="1828361" y="391960"/>
                  <a:pt x="1823627" y="392907"/>
                </a:cubicBezTo>
                <a:cubicBezTo>
                  <a:pt x="1820418" y="393549"/>
                  <a:pt x="1817277" y="394494"/>
                  <a:pt x="1814102" y="395288"/>
                </a:cubicBezTo>
                <a:cubicBezTo>
                  <a:pt x="1803783" y="394494"/>
                  <a:pt x="1793259" y="395105"/>
                  <a:pt x="1783146" y="392907"/>
                </a:cubicBezTo>
                <a:cubicBezTo>
                  <a:pt x="1774792" y="391091"/>
                  <a:pt x="1767443" y="386086"/>
                  <a:pt x="1759333" y="383382"/>
                </a:cubicBezTo>
                <a:cubicBezTo>
                  <a:pt x="1738086" y="376298"/>
                  <a:pt x="1771630" y="387637"/>
                  <a:pt x="1740283" y="376238"/>
                </a:cubicBezTo>
                <a:cubicBezTo>
                  <a:pt x="1735565" y="374522"/>
                  <a:pt x="1730758" y="373063"/>
                  <a:pt x="1725996" y="371475"/>
                </a:cubicBezTo>
                <a:cubicBezTo>
                  <a:pt x="1723615" y="370681"/>
                  <a:pt x="1721097" y="370216"/>
                  <a:pt x="1718852" y="369094"/>
                </a:cubicBezTo>
                <a:cubicBezTo>
                  <a:pt x="1706400" y="362868"/>
                  <a:pt x="1712771" y="365193"/>
                  <a:pt x="1699802" y="361950"/>
                </a:cubicBezTo>
                <a:cubicBezTo>
                  <a:pt x="1697421" y="360363"/>
                  <a:pt x="1695273" y="358350"/>
                  <a:pt x="1692658" y="357188"/>
                </a:cubicBezTo>
                <a:cubicBezTo>
                  <a:pt x="1688071" y="355149"/>
                  <a:pt x="1682548" y="355209"/>
                  <a:pt x="1678371" y="352425"/>
                </a:cubicBezTo>
                <a:cubicBezTo>
                  <a:pt x="1675990" y="350838"/>
                  <a:pt x="1673858" y="348790"/>
                  <a:pt x="1671227" y="347663"/>
                </a:cubicBezTo>
                <a:cubicBezTo>
                  <a:pt x="1668219" y="346374"/>
                  <a:pt x="1664849" y="346181"/>
                  <a:pt x="1661702" y="345282"/>
                </a:cubicBezTo>
                <a:cubicBezTo>
                  <a:pt x="1659288" y="344592"/>
                  <a:pt x="1656972" y="343590"/>
                  <a:pt x="1654558" y="342900"/>
                </a:cubicBezTo>
                <a:cubicBezTo>
                  <a:pt x="1651411" y="342001"/>
                  <a:pt x="1648097" y="341668"/>
                  <a:pt x="1645033" y="340519"/>
                </a:cubicBezTo>
                <a:cubicBezTo>
                  <a:pt x="1632601" y="335857"/>
                  <a:pt x="1636637" y="333563"/>
                  <a:pt x="1621221" y="330994"/>
                </a:cubicBezTo>
                <a:cubicBezTo>
                  <a:pt x="1598285" y="327172"/>
                  <a:pt x="1611742" y="329050"/>
                  <a:pt x="1580739" y="326232"/>
                </a:cubicBezTo>
                <a:cubicBezTo>
                  <a:pt x="1577564" y="325438"/>
                  <a:pt x="1574409" y="324560"/>
                  <a:pt x="1571214" y="323850"/>
                </a:cubicBezTo>
                <a:cubicBezTo>
                  <a:pt x="1567263" y="322972"/>
                  <a:pt x="1563234" y="322451"/>
                  <a:pt x="1559308" y="321469"/>
                </a:cubicBezTo>
                <a:cubicBezTo>
                  <a:pt x="1556873" y="320860"/>
                  <a:pt x="1554545" y="319882"/>
                  <a:pt x="1552164" y="319088"/>
                </a:cubicBezTo>
                <a:cubicBezTo>
                  <a:pt x="1532320" y="319882"/>
                  <a:pt x="1512394" y="319493"/>
                  <a:pt x="1492633" y="321469"/>
                </a:cubicBezTo>
                <a:cubicBezTo>
                  <a:pt x="1488380" y="321894"/>
                  <a:pt x="1484729" y="324731"/>
                  <a:pt x="1480727" y="326232"/>
                </a:cubicBezTo>
                <a:cubicBezTo>
                  <a:pt x="1478377" y="327113"/>
                  <a:pt x="1475890" y="327624"/>
                  <a:pt x="1473583" y="328613"/>
                </a:cubicBezTo>
                <a:cubicBezTo>
                  <a:pt x="1470320" y="330011"/>
                  <a:pt x="1467426" y="332252"/>
                  <a:pt x="1464058" y="333375"/>
                </a:cubicBezTo>
                <a:cubicBezTo>
                  <a:pt x="1460218" y="334655"/>
                  <a:pt x="1456121" y="334963"/>
                  <a:pt x="1452152" y="335757"/>
                </a:cubicBezTo>
                <a:cubicBezTo>
                  <a:pt x="1430090" y="346788"/>
                  <a:pt x="1438122" y="340262"/>
                  <a:pt x="1425958" y="352425"/>
                </a:cubicBezTo>
                <a:cubicBezTo>
                  <a:pt x="1421405" y="366087"/>
                  <a:pt x="1426838" y="353336"/>
                  <a:pt x="1416433" y="366713"/>
                </a:cubicBezTo>
                <a:cubicBezTo>
                  <a:pt x="1412919" y="371231"/>
                  <a:pt x="1406908" y="381000"/>
                  <a:pt x="1406908" y="381000"/>
                </a:cubicBezTo>
                <a:cubicBezTo>
                  <a:pt x="1406114" y="383381"/>
                  <a:pt x="1404527" y="385634"/>
                  <a:pt x="1404527" y="388144"/>
                </a:cubicBezTo>
                <a:cubicBezTo>
                  <a:pt x="1404527" y="399671"/>
                  <a:pt x="1405215" y="404210"/>
                  <a:pt x="1411671" y="411957"/>
                </a:cubicBezTo>
                <a:cubicBezTo>
                  <a:pt x="1413827" y="414544"/>
                  <a:pt x="1416747" y="416442"/>
                  <a:pt x="1418814" y="419100"/>
                </a:cubicBezTo>
                <a:cubicBezTo>
                  <a:pt x="1438751" y="444734"/>
                  <a:pt x="1419265" y="424314"/>
                  <a:pt x="1435483" y="440532"/>
                </a:cubicBezTo>
                <a:cubicBezTo>
                  <a:pt x="1436277" y="442913"/>
                  <a:pt x="1436742" y="445430"/>
                  <a:pt x="1437864" y="447675"/>
                </a:cubicBezTo>
                <a:cubicBezTo>
                  <a:pt x="1441179" y="454305"/>
                  <a:pt x="1444505" y="456697"/>
                  <a:pt x="1449771" y="461963"/>
                </a:cubicBezTo>
                <a:cubicBezTo>
                  <a:pt x="1451194" y="466232"/>
                  <a:pt x="1453972" y="475690"/>
                  <a:pt x="1456914" y="478632"/>
                </a:cubicBezTo>
                <a:cubicBezTo>
                  <a:pt x="1456920" y="478638"/>
                  <a:pt x="1474771" y="490535"/>
                  <a:pt x="1478346" y="492919"/>
                </a:cubicBezTo>
                <a:cubicBezTo>
                  <a:pt x="1503869" y="509935"/>
                  <a:pt x="1465134" y="483439"/>
                  <a:pt x="1492633" y="504825"/>
                </a:cubicBezTo>
                <a:cubicBezTo>
                  <a:pt x="1497151" y="508339"/>
                  <a:pt x="1502158" y="511175"/>
                  <a:pt x="1506921" y="514350"/>
                </a:cubicBezTo>
                <a:lnTo>
                  <a:pt x="1528352" y="528638"/>
                </a:lnTo>
                <a:lnTo>
                  <a:pt x="1535496" y="533400"/>
                </a:lnTo>
                <a:cubicBezTo>
                  <a:pt x="1537083" y="535781"/>
                  <a:pt x="1538023" y="538756"/>
                  <a:pt x="1540258" y="540544"/>
                </a:cubicBezTo>
                <a:cubicBezTo>
                  <a:pt x="1542218" y="542112"/>
                  <a:pt x="1545627" y="541150"/>
                  <a:pt x="1547402" y="542925"/>
                </a:cubicBezTo>
                <a:cubicBezTo>
                  <a:pt x="1551449" y="546972"/>
                  <a:pt x="1556927" y="557213"/>
                  <a:pt x="1556927" y="557213"/>
                </a:cubicBezTo>
                <a:cubicBezTo>
                  <a:pt x="1557721" y="559594"/>
                  <a:pt x="1558185" y="562112"/>
                  <a:pt x="1559308" y="564357"/>
                </a:cubicBezTo>
                <a:cubicBezTo>
                  <a:pt x="1560588" y="566917"/>
                  <a:pt x="1563249" y="568759"/>
                  <a:pt x="1564071" y="571500"/>
                </a:cubicBezTo>
                <a:cubicBezTo>
                  <a:pt x="1565684" y="576876"/>
                  <a:pt x="1565658" y="582613"/>
                  <a:pt x="1566452" y="588169"/>
                </a:cubicBezTo>
                <a:cubicBezTo>
                  <a:pt x="1565658" y="596900"/>
                  <a:pt x="1565311" y="605684"/>
                  <a:pt x="1564071" y="614363"/>
                </a:cubicBezTo>
                <a:cubicBezTo>
                  <a:pt x="1563516" y="618247"/>
                  <a:pt x="1558640" y="628634"/>
                  <a:pt x="1556927" y="631032"/>
                </a:cubicBezTo>
                <a:cubicBezTo>
                  <a:pt x="1548552" y="642756"/>
                  <a:pt x="1547797" y="635399"/>
                  <a:pt x="1535496" y="647700"/>
                </a:cubicBezTo>
                <a:cubicBezTo>
                  <a:pt x="1521952" y="661244"/>
                  <a:pt x="1534994" y="650332"/>
                  <a:pt x="1521208" y="657225"/>
                </a:cubicBezTo>
                <a:cubicBezTo>
                  <a:pt x="1517068" y="659295"/>
                  <a:pt x="1513515" y="662454"/>
                  <a:pt x="1509302" y="664369"/>
                </a:cubicBezTo>
                <a:cubicBezTo>
                  <a:pt x="1498377" y="669335"/>
                  <a:pt x="1492327" y="669580"/>
                  <a:pt x="1480727" y="671513"/>
                </a:cubicBezTo>
                <a:cubicBezTo>
                  <a:pt x="1469614" y="670719"/>
                  <a:pt x="1458394" y="670870"/>
                  <a:pt x="1447389" y="669132"/>
                </a:cubicBezTo>
                <a:cubicBezTo>
                  <a:pt x="1440757" y="668085"/>
                  <a:pt x="1432190" y="662100"/>
                  <a:pt x="1425958" y="659607"/>
                </a:cubicBezTo>
                <a:cubicBezTo>
                  <a:pt x="1421297" y="657743"/>
                  <a:pt x="1416433" y="656432"/>
                  <a:pt x="1411671" y="654844"/>
                </a:cubicBezTo>
                <a:lnTo>
                  <a:pt x="1404527" y="652463"/>
                </a:lnTo>
                <a:cubicBezTo>
                  <a:pt x="1401352" y="650082"/>
                  <a:pt x="1398232" y="647626"/>
                  <a:pt x="1395002" y="645319"/>
                </a:cubicBezTo>
                <a:cubicBezTo>
                  <a:pt x="1392673" y="643656"/>
                  <a:pt x="1390173" y="642240"/>
                  <a:pt x="1387858" y="640557"/>
                </a:cubicBezTo>
                <a:cubicBezTo>
                  <a:pt x="1381439" y="635888"/>
                  <a:pt x="1375158" y="631032"/>
                  <a:pt x="1368808" y="626269"/>
                </a:cubicBezTo>
                <a:cubicBezTo>
                  <a:pt x="1365633" y="623888"/>
                  <a:pt x="1362090" y="621931"/>
                  <a:pt x="1359283" y="619125"/>
                </a:cubicBezTo>
                <a:cubicBezTo>
                  <a:pt x="1356902" y="616744"/>
                  <a:pt x="1354879" y="613939"/>
                  <a:pt x="1352139" y="611982"/>
                </a:cubicBezTo>
                <a:cubicBezTo>
                  <a:pt x="1349250" y="609919"/>
                  <a:pt x="1345568" y="609188"/>
                  <a:pt x="1342614" y="607219"/>
                </a:cubicBezTo>
                <a:cubicBezTo>
                  <a:pt x="1342600" y="607210"/>
                  <a:pt x="1318808" y="589365"/>
                  <a:pt x="1314039" y="585788"/>
                </a:cubicBezTo>
                <a:cubicBezTo>
                  <a:pt x="1310864" y="583407"/>
                  <a:pt x="1307917" y="580686"/>
                  <a:pt x="1304514" y="578644"/>
                </a:cubicBezTo>
                <a:cubicBezTo>
                  <a:pt x="1300545" y="576263"/>
                  <a:pt x="1296190" y="574431"/>
                  <a:pt x="1292608" y="571500"/>
                </a:cubicBezTo>
                <a:cubicBezTo>
                  <a:pt x="1287395" y="567235"/>
                  <a:pt x="1283925" y="560949"/>
                  <a:pt x="1278321" y="557213"/>
                </a:cubicBezTo>
                <a:cubicBezTo>
                  <a:pt x="1275940" y="555625"/>
                  <a:pt x="1273376" y="554282"/>
                  <a:pt x="1271177" y="552450"/>
                </a:cubicBezTo>
                <a:cubicBezTo>
                  <a:pt x="1259286" y="542541"/>
                  <a:pt x="1269443" y="547111"/>
                  <a:pt x="1256889" y="542925"/>
                </a:cubicBezTo>
                <a:cubicBezTo>
                  <a:pt x="1239580" y="525616"/>
                  <a:pt x="1248855" y="531140"/>
                  <a:pt x="1230696" y="523875"/>
                </a:cubicBezTo>
                <a:cubicBezTo>
                  <a:pt x="1225431" y="518611"/>
                  <a:pt x="1223037" y="515283"/>
                  <a:pt x="1216408" y="511969"/>
                </a:cubicBezTo>
                <a:cubicBezTo>
                  <a:pt x="1214163" y="510846"/>
                  <a:pt x="1211645" y="510382"/>
                  <a:pt x="1209264" y="509588"/>
                </a:cubicBezTo>
                <a:cubicBezTo>
                  <a:pt x="1206883" y="507207"/>
                  <a:pt x="1204708" y="504600"/>
                  <a:pt x="1202121" y="502444"/>
                </a:cubicBezTo>
                <a:cubicBezTo>
                  <a:pt x="1199922" y="500612"/>
                  <a:pt x="1197116" y="499583"/>
                  <a:pt x="1194977" y="497682"/>
                </a:cubicBezTo>
                <a:cubicBezTo>
                  <a:pt x="1175701" y="480548"/>
                  <a:pt x="1188276" y="485923"/>
                  <a:pt x="1173546" y="481013"/>
                </a:cubicBezTo>
                <a:cubicBezTo>
                  <a:pt x="1167688" y="475155"/>
                  <a:pt x="1164129" y="470351"/>
                  <a:pt x="1156877" y="466725"/>
                </a:cubicBezTo>
                <a:cubicBezTo>
                  <a:pt x="1154632" y="465602"/>
                  <a:pt x="1152114" y="465138"/>
                  <a:pt x="1149733" y="464344"/>
                </a:cubicBezTo>
                <a:cubicBezTo>
                  <a:pt x="1148146" y="461963"/>
                  <a:pt x="1147125" y="459085"/>
                  <a:pt x="1144971" y="457200"/>
                </a:cubicBezTo>
                <a:cubicBezTo>
                  <a:pt x="1140663" y="453431"/>
                  <a:pt x="1135446" y="450850"/>
                  <a:pt x="1130683" y="447675"/>
                </a:cubicBezTo>
                <a:cubicBezTo>
                  <a:pt x="1128302" y="446088"/>
                  <a:pt x="1126254" y="443818"/>
                  <a:pt x="1123539" y="442913"/>
                </a:cubicBezTo>
                <a:cubicBezTo>
                  <a:pt x="1121158" y="442119"/>
                  <a:pt x="1118746" y="441413"/>
                  <a:pt x="1116396" y="440532"/>
                </a:cubicBezTo>
                <a:cubicBezTo>
                  <a:pt x="1112393" y="439031"/>
                  <a:pt x="1108544" y="437121"/>
                  <a:pt x="1104489" y="435769"/>
                </a:cubicBezTo>
                <a:cubicBezTo>
                  <a:pt x="1101384" y="434734"/>
                  <a:pt x="1098139" y="434182"/>
                  <a:pt x="1094964" y="433388"/>
                </a:cubicBezTo>
                <a:cubicBezTo>
                  <a:pt x="1083243" y="427527"/>
                  <a:pt x="1082138" y="426113"/>
                  <a:pt x="1066389" y="423863"/>
                </a:cubicBezTo>
                <a:lnTo>
                  <a:pt x="1033052" y="419100"/>
                </a:lnTo>
                <a:cubicBezTo>
                  <a:pt x="998758" y="420734"/>
                  <a:pt x="989771" y="420109"/>
                  <a:pt x="961614" y="423863"/>
                </a:cubicBezTo>
                <a:cubicBezTo>
                  <a:pt x="953893" y="424892"/>
                  <a:pt x="945372" y="426354"/>
                  <a:pt x="937802" y="428625"/>
                </a:cubicBezTo>
                <a:cubicBezTo>
                  <a:pt x="932993" y="430068"/>
                  <a:pt x="928384" y="432170"/>
                  <a:pt x="923514" y="433388"/>
                </a:cubicBezTo>
                <a:cubicBezTo>
                  <a:pt x="918830" y="434559"/>
                  <a:pt x="913989" y="434975"/>
                  <a:pt x="909227" y="435769"/>
                </a:cubicBezTo>
                <a:cubicBezTo>
                  <a:pt x="902051" y="440553"/>
                  <a:pt x="901019" y="441668"/>
                  <a:pt x="892558" y="445294"/>
                </a:cubicBezTo>
                <a:cubicBezTo>
                  <a:pt x="890251" y="446283"/>
                  <a:pt x="887795" y="446881"/>
                  <a:pt x="885414" y="447675"/>
                </a:cubicBezTo>
                <a:cubicBezTo>
                  <a:pt x="883033" y="450056"/>
                  <a:pt x="880929" y="452752"/>
                  <a:pt x="878271" y="454819"/>
                </a:cubicBezTo>
                <a:cubicBezTo>
                  <a:pt x="873753" y="458333"/>
                  <a:pt x="868030" y="460297"/>
                  <a:pt x="863983" y="464344"/>
                </a:cubicBezTo>
                <a:cubicBezTo>
                  <a:pt x="861602" y="466725"/>
                  <a:pt x="859497" y="469420"/>
                  <a:pt x="856839" y="471488"/>
                </a:cubicBezTo>
                <a:cubicBezTo>
                  <a:pt x="852321" y="475002"/>
                  <a:pt x="846599" y="476966"/>
                  <a:pt x="842552" y="481013"/>
                </a:cubicBezTo>
                <a:cubicBezTo>
                  <a:pt x="837284" y="486281"/>
                  <a:pt x="834896" y="489603"/>
                  <a:pt x="828264" y="492919"/>
                </a:cubicBezTo>
                <a:cubicBezTo>
                  <a:pt x="826019" y="494041"/>
                  <a:pt x="823502" y="494506"/>
                  <a:pt x="821121" y="495300"/>
                </a:cubicBezTo>
                <a:cubicBezTo>
                  <a:pt x="816358" y="498475"/>
                  <a:pt x="812263" y="503015"/>
                  <a:pt x="806833" y="504825"/>
                </a:cubicBezTo>
                <a:cubicBezTo>
                  <a:pt x="802071" y="506413"/>
                  <a:pt x="796723" y="506804"/>
                  <a:pt x="792546" y="509588"/>
                </a:cubicBezTo>
                <a:cubicBezTo>
                  <a:pt x="772073" y="523235"/>
                  <a:pt x="797976" y="506873"/>
                  <a:pt x="778258" y="516732"/>
                </a:cubicBezTo>
                <a:cubicBezTo>
                  <a:pt x="775698" y="518012"/>
                  <a:pt x="773729" y="520332"/>
                  <a:pt x="771114" y="521494"/>
                </a:cubicBezTo>
                <a:cubicBezTo>
                  <a:pt x="766527" y="523533"/>
                  <a:pt x="761589" y="524669"/>
                  <a:pt x="756827" y="526257"/>
                </a:cubicBezTo>
                <a:cubicBezTo>
                  <a:pt x="754446" y="527051"/>
                  <a:pt x="751772" y="527246"/>
                  <a:pt x="749683" y="528638"/>
                </a:cubicBezTo>
                <a:cubicBezTo>
                  <a:pt x="740451" y="534792"/>
                  <a:pt x="745254" y="532495"/>
                  <a:pt x="735396" y="535782"/>
                </a:cubicBezTo>
                <a:cubicBezTo>
                  <a:pt x="713506" y="552199"/>
                  <a:pt x="723445" y="546519"/>
                  <a:pt x="706821" y="554832"/>
                </a:cubicBezTo>
                <a:cubicBezTo>
                  <a:pt x="704440" y="558007"/>
                  <a:pt x="702483" y="561551"/>
                  <a:pt x="699677" y="564357"/>
                </a:cubicBezTo>
                <a:cubicBezTo>
                  <a:pt x="694057" y="569976"/>
                  <a:pt x="689538" y="569218"/>
                  <a:pt x="683008" y="573882"/>
                </a:cubicBezTo>
                <a:cubicBezTo>
                  <a:pt x="680268" y="575839"/>
                  <a:pt x="678522" y="578958"/>
                  <a:pt x="675864" y="581025"/>
                </a:cubicBezTo>
                <a:cubicBezTo>
                  <a:pt x="671346" y="584539"/>
                  <a:pt x="666339" y="587375"/>
                  <a:pt x="661577" y="590550"/>
                </a:cubicBezTo>
                <a:cubicBezTo>
                  <a:pt x="659196" y="592138"/>
                  <a:pt x="656457" y="593289"/>
                  <a:pt x="654433" y="595313"/>
                </a:cubicBezTo>
                <a:cubicBezTo>
                  <a:pt x="645514" y="604232"/>
                  <a:pt x="650484" y="601392"/>
                  <a:pt x="640146" y="604838"/>
                </a:cubicBezTo>
                <a:cubicBezTo>
                  <a:pt x="637765" y="607219"/>
                  <a:pt x="635804" y="610114"/>
                  <a:pt x="633002" y="611982"/>
                </a:cubicBezTo>
                <a:cubicBezTo>
                  <a:pt x="630913" y="613374"/>
                  <a:pt x="628165" y="613374"/>
                  <a:pt x="625858" y="614363"/>
                </a:cubicBezTo>
                <a:cubicBezTo>
                  <a:pt x="622595" y="615761"/>
                  <a:pt x="619377" y="617299"/>
                  <a:pt x="616333" y="619125"/>
                </a:cubicBezTo>
                <a:cubicBezTo>
                  <a:pt x="611425" y="622070"/>
                  <a:pt x="607476" y="626840"/>
                  <a:pt x="602046" y="628650"/>
                </a:cubicBezTo>
                <a:cubicBezTo>
                  <a:pt x="584082" y="634640"/>
                  <a:pt x="606231" y="626559"/>
                  <a:pt x="587758" y="635794"/>
                </a:cubicBezTo>
                <a:cubicBezTo>
                  <a:pt x="584345" y="637500"/>
                  <a:pt x="574136" y="639795"/>
                  <a:pt x="571089" y="640557"/>
                </a:cubicBezTo>
                <a:cubicBezTo>
                  <a:pt x="568708" y="642144"/>
                  <a:pt x="566506" y="644039"/>
                  <a:pt x="563946" y="645319"/>
                </a:cubicBezTo>
                <a:cubicBezTo>
                  <a:pt x="555915" y="649334"/>
                  <a:pt x="555539" y="645853"/>
                  <a:pt x="547277" y="652463"/>
                </a:cubicBezTo>
                <a:cubicBezTo>
                  <a:pt x="542018" y="656670"/>
                  <a:pt x="538593" y="663014"/>
                  <a:pt x="532989" y="666750"/>
                </a:cubicBezTo>
                <a:cubicBezTo>
                  <a:pt x="528227" y="669925"/>
                  <a:pt x="522749" y="672228"/>
                  <a:pt x="518702" y="676275"/>
                </a:cubicBezTo>
                <a:cubicBezTo>
                  <a:pt x="513939" y="681038"/>
                  <a:pt x="510438" y="687551"/>
                  <a:pt x="504414" y="690563"/>
                </a:cubicBezTo>
                <a:cubicBezTo>
                  <a:pt x="496896" y="694321"/>
                  <a:pt x="486351" y="699101"/>
                  <a:pt x="480602" y="704850"/>
                </a:cubicBezTo>
                <a:cubicBezTo>
                  <a:pt x="475336" y="710116"/>
                  <a:pt x="472944" y="713442"/>
                  <a:pt x="466314" y="716757"/>
                </a:cubicBezTo>
                <a:cubicBezTo>
                  <a:pt x="464069" y="717879"/>
                  <a:pt x="461416" y="718016"/>
                  <a:pt x="459171" y="719138"/>
                </a:cubicBezTo>
                <a:cubicBezTo>
                  <a:pt x="440702" y="728372"/>
                  <a:pt x="462844" y="720293"/>
                  <a:pt x="444883" y="726282"/>
                </a:cubicBezTo>
                <a:cubicBezTo>
                  <a:pt x="416308" y="725488"/>
                  <a:pt x="387707" y="725364"/>
                  <a:pt x="359158" y="723900"/>
                </a:cubicBezTo>
                <a:cubicBezTo>
                  <a:pt x="356651" y="723771"/>
                  <a:pt x="354449" y="722128"/>
                  <a:pt x="352014" y="721519"/>
                </a:cubicBezTo>
                <a:cubicBezTo>
                  <a:pt x="348088" y="720537"/>
                  <a:pt x="344077" y="719932"/>
                  <a:pt x="340108" y="719138"/>
                </a:cubicBezTo>
                <a:cubicBezTo>
                  <a:pt x="337727" y="717550"/>
                  <a:pt x="335524" y="715655"/>
                  <a:pt x="332964" y="714375"/>
                </a:cubicBezTo>
                <a:cubicBezTo>
                  <a:pt x="329548" y="712667"/>
                  <a:pt x="319348" y="710376"/>
                  <a:pt x="316296" y="709613"/>
                </a:cubicBezTo>
                <a:cubicBezTo>
                  <a:pt x="300318" y="698960"/>
                  <a:pt x="315973" y="711509"/>
                  <a:pt x="306771" y="697707"/>
                </a:cubicBezTo>
                <a:cubicBezTo>
                  <a:pt x="298551" y="685378"/>
                  <a:pt x="296444" y="695299"/>
                  <a:pt x="290102" y="676275"/>
                </a:cubicBezTo>
                <a:cubicBezTo>
                  <a:pt x="288514" y="671513"/>
                  <a:pt x="288124" y="666165"/>
                  <a:pt x="285339" y="661988"/>
                </a:cubicBezTo>
                <a:lnTo>
                  <a:pt x="275814" y="647700"/>
                </a:lnTo>
                <a:cubicBezTo>
                  <a:pt x="275020" y="644525"/>
                  <a:pt x="274075" y="641384"/>
                  <a:pt x="273433" y="638175"/>
                </a:cubicBezTo>
                <a:cubicBezTo>
                  <a:pt x="270143" y="621722"/>
                  <a:pt x="268580" y="608344"/>
                  <a:pt x="273433" y="590550"/>
                </a:cubicBezTo>
                <a:cubicBezTo>
                  <a:pt x="277651" y="575084"/>
                  <a:pt x="284304" y="573899"/>
                  <a:pt x="292483" y="564357"/>
                </a:cubicBezTo>
                <a:cubicBezTo>
                  <a:pt x="313922" y="539347"/>
                  <a:pt x="286972" y="569692"/>
                  <a:pt x="304389" y="545307"/>
                </a:cubicBezTo>
                <a:cubicBezTo>
                  <a:pt x="310868" y="536236"/>
                  <a:pt x="312930" y="539147"/>
                  <a:pt x="321058" y="531019"/>
                </a:cubicBezTo>
                <a:cubicBezTo>
                  <a:pt x="323082" y="528995"/>
                  <a:pt x="323989" y="526074"/>
                  <a:pt x="325821" y="523875"/>
                </a:cubicBezTo>
                <a:cubicBezTo>
                  <a:pt x="327977" y="521288"/>
                  <a:pt x="330808" y="519319"/>
                  <a:pt x="332964" y="516732"/>
                </a:cubicBezTo>
                <a:cubicBezTo>
                  <a:pt x="334796" y="514533"/>
                  <a:pt x="335895" y="511787"/>
                  <a:pt x="337727" y="509588"/>
                </a:cubicBezTo>
                <a:cubicBezTo>
                  <a:pt x="353144" y="491088"/>
                  <a:pt x="336408" y="515214"/>
                  <a:pt x="352014" y="492919"/>
                </a:cubicBezTo>
                <a:cubicBezTo>
                  <a:pt x="355296" y="488230"/>
                  <a:pt x="361539" y="478632"/>
                  <a:pt x="361539" y="478632"/>
                </a:cubicBezTo>
                <a:cubicBezTo>
                  <a:pt x="362301" y="475585"/>
                  <a:pt x="364596" y="465376"/>
                  <a:pt x="366302" y="461963"/>
                </a:cubicBezTo>
                <a:cubicBezTo>
                  <a:pt x="367582" y="459403"/>
                  <a:pt x="369477" y="457200"/>
                  <a:pt x="371064" y="454819"/>
                </a:cubicBezTo>
                <a:cubicBezTo>
                  <a:pt x="371858" y="451644"/>
                  <a:pt x="372506" y="448429"/>
                  <a:pt x="373446" y="445294"/>
                </a:cubicBezTo>
                <a:cubicBezTo>
                  <a:pt x="374889" y="440486"/>
                  <a:pt x="376621" y="435769"/>
                  <a:pt x="378208" y="431007"/>
                </a:cubicBezTo>
                <a:cubicBezTo>
                  <a:pt x="379002" y="428626"/>
                  <a:pt x="379980" y="426298"/>
                  <a:pt x="380589" y="423863"/>
                </a:cubicBezTo>
                <a:lnTo>
                  <a:pt x="382971" y="414338"/>
                </a:lnTo>
                <a:cubicBezTo>
                  <a:pt x="382177" y="407988"/>
                  <a:pt x="384259" y="400531"/>
                  <a:pt x="380589" y="395288"/>
                </a:cubicBezTo>
                <a:cubicBezTo>
                  <a:pt x="379173" y="393266"/>
                  <a:pt x="360757" y="389281"/>
                  <a:pt x="356777" y="388144"/>
                </a:cubicBezTo>
                <a:cubicBezTo>
                  <a:pt x="354363" y="387454"/>
                  <a:pt x="352014" y="386557"/>
                  <a:pt x="349633" y="385763"/>
                </a:cubicBezTo>
                <a:cubicBezTo>
                  <a:pt x="347252" y="384175"/>
                  <a:pt x="345104" y="382162"/>
                  <a:pt x="342489" y="381000"/>
                </a:cubicBezTo>
                <a:cubicBezTo>
                  <a:pt x="342481" y="380996"/>
                  <a:pt x="324634" y="375049"/>
                  <a:pt x="321058" y="373857"/>
                </a:cubicBezTo>
                <a:cubicBezTo>
                  <a:pt x="318677" y="373063"/>
                  <a:pt x="316159" y="372598"/>
                  <a:pt x="313914" y="371475"/>
                </a:cubicBezTo>
                <a:cubicBezTo>
                  <a:pt x="310739" y="369888"/>
                  <a:pt x="307652" y="368111"/>
                  <a:pt x="304389" y="366713"/>
                </a:cubicBezTo>
                <a:cubicBezTo>
                  <a:pt x="302082" y="365724"/>
                  <a:pt x="299659" y="365022"/>
                  <a:pt x="297246" y="364332"/>
                </a:cubicBezTo>
                <a:cubicBezTo>
                  <a:pt x="287071" y="361424"/>
                  <a:pt x="286878" y="362027"/>
                  <a:pt x="275814" y="359569"/>
                </a:cubicBezTo>
                <a:cubicBezTo>
                  <a:pt x="272619" y="358859"/>
                  <a:pt x="269464" y="357982"/>
                  <a:pt x="266289" y="357188"/>
                </a:cubicBezTo>
                <a:lnTo>
                  <a:pt x="197233" y="359569"/>
                </a:lnTo>
                <a:cubicBezTo>
                  <a:pt x="155614" y="361818"/>
                  <a:pt x="194273" y="360672"/>
                  <a:pt x="168658" y="364332"/>
                </a:cubicBezTo>
                <a:cubicBezTo>
                  <a:pt x="119908" y="371297"/>
                  <a:pt x="163278" y="363027"/>
                  <a:pt x="132939" y="369094"/>
                </a:cubicBezTo>
                <a:cubicBezTo>
                  <a:pt x="126221" y="368814"/>
                  <a:pt x="83653" y="376957"/>
                  <a:pt x="68646" y="361950"/>
                </a:cubicBezTo>
                <a:cubicBezTo>
                  <a:pt x="66622" y="359926"/>
                  <a:pt x="65715" y="357005"/>
                  <a:pt x="63883" y="354807"/>
                </a:cubicBezTo>
                <a:cubicBezTo>
                  <a:pt x="61727" y="352220"/>
                  <a:pt x="58807" y="350321"/>
                  <a:pt x="56739" y="347663"/>
                </a:cubicBezTo>
                <a:cubicBezTo>
                  <a:pt x="53225" y="343145"/>
                  <a:pt x="50389" y="338138"/>
                  <a:pt x="47214" y="333375"/>
                </a:cubicBezTo>
                <a:cubicBezTo>
                  <a:pt x="45627" y="330994"/>
                  <a:pt x="44475" y="328255"/>
                  <a:pt x="42452" y="326232"/>
                </a:cubicBezTo>
                <a:cubicBezTo>
                  <a:pt x="40071" y="323851"/>
                  <a:pt x="37376" y="321746"/>
                  <a:pt x="35308" y="319088"/>
                </a:cubicBezTo>
                <a:cubicBezTo>
                  <a:pt x="31794" y="314570"/>
                  <a:pt x="25783" y="304800"/>
                  <a:pt x="25783" y="304800"/>
                </a:cubicBezTo>
                <a:lnTo>
                  <a:pt x="21021" y="290513"/>
                </a:lnTo>
                <a:cubicBezTo>
                  <a:pt x="20227" y="288132"/>
                  <a:pt x="20031" y="285458"/>
                  <a:pt x="18639" y="283369"/>
                </a:cubicBezTo>
                <a:lnTo>
                  <a:pt x="13877" y="276225"/>
                </a:lnTo>
                <a:cubicBezTo>
                  <a:pt x="13083" y="269081"/>
                  <a:pt x="12589" y="261898"/>
                  <a:pt x="11496" y="254794"/>
                </a:cubicBezTo>
                <a:cubicBezTo>
                  <a:pt x="10998" y="251559"/>
                  <a:pt x="9700" y="248489"/>
                  <a:pt x="9114" y="245269"/>
                </a:cubicBezTo>
                <a:cubicBezTo>
                  <a:pt x="4735" y="221185"/>
                  <a:pt x="9243" y="236129"/>
                  <a:pt x="4352" y="221457"/>
                </a:cubicBezTo>
                <a:cubicBezTo>
                  <a:pt x="1183" y="196103"/>
                  <a:pt x="0" y="196222"/>
                  <a:pt x="4352" y="164307"/>
                </a:cubicBezTo>
                <a:cubicBezTo>
                  <a:pt x="5968" y="152453"/>
                  <a:pt x="6733" y="150813"/>
                  <a:pt x="9114" y="145257"/>
                </a:cubicBezTo>
                <a:close/>
              </a:path>
            </a:pathLst>
          </a:cu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32" name="Szabadkézi sokszög 31">
            <a:extLst>
              <a:ext uri="{FF2B5EF4-FFF2-40B4-BE49-F238E27FC236}">
                <a16:creationId xmlns:a16="http://schemas.microsoft.com/office/drawing/2014/main" id="{F0A91E26-10CB-46F5-A248-35617B8E4883}"/>
              </a:ext>
            </a:extLst>
          </p:cNvPr>
          <p:cNvSpPr/>
          <p:nvPr/>
        </p:nvSpPr>
        <p:spPr>
          <a:xfrm>
            <a:off x="6445002" y="1701701"/>
            <a:ext cx="1900237" cy="739775"/>
          </a:xfrm>
          <a:custGeom>
            <a:avLst/>
            <a:gdLst>
              <a:gd name="connsiteX0" fmla="*/ 625072 w 1899041"/>
              <a:gd name="connsiteY0" fmla="*/ 1191 h 739378"/>
              <a:gd name="connsiteX1" fmla="*/ 608403 w 1899041"/>
              <a:gd name="connsiteY1" fmla="*/ 5953 h 739378"/>
              <a:gd name="connsiteX2" fmla="*/ 594116 w 1899041"/>
              <a:gd name="connsiteY2" fmla="*/ 13097 h 739378"/>
              <a:gd name="connsiteX3" fmla="*/ 586972 w 1899041"/>
              <a:gd name="connsiteY3" fmla="*/ 20241 h 739378"/>
              <a:gd name="connsiteX4" fmla="*/ 572685 w 1899041"/>
              <a:gd name="connsiteY4" fmla="*/ 29766 h 739378"/>
              <a:gd name="connsiteX5" fmla="*/ 565541 w 1899041"/>
              <a:gd name="connsiteY5" fmla="*/ 34528 h 739378"/>
              <a:gd name="connsiteX6" fmla="*/ 558397 w 1899041"/>
              <a:gd name="connsiteY6" fmla="*/ 41672 h 739378"/>
              <a:gd name="connsiteX7" fmla="*/ 551253 w 1899041"/>
              <a:gd name="connsiteY7" fmla="*/ 46434 h 739378"/>
              <a:gd name="connsiteX8" fmla="*/ 541728 w 1899041"/>
              <a:gd name="connsiteY8" fmla="*/ 53578 h 739378"/>
              <a:gd name="connsiteX9" fmla="*/ 529822 w 1899041"/>
              <a:gd name="connsiteY9" fmla="*/ 63103 h 739378"/>
              <a:gd name="connsiteX10" fmla="*/ 525060 w 1899041"/>
              <a:gd name="connsiteY10" fmla="*/ 70247 h 739378"/>
              <a:gd name="connsiteX11" fmla="*/ 517916 w 1899041"/>
              <a:gd name="connsiteY11" fmla="*/ 75009 h 739378"/>
              <a:gd name="connsiteX12" fmla="*/ 513153 w 1899041"/>
              <a:gd name="connsiteY12" fmla="*/ 82153 h 739378"/>
              <a:gd name="connsiteX13" fmla="*/ 506010 w 1899041"/>
              <a:gd name="connsiteY13" fmla="*/ 89297 h 739378"/>
              <a:gd name="connsiteX14" fmla="*/ 503628 w 1899041"/>
              <a:gd name="connsiteY14" fmla="*/ 96441 h 739378"/>
              <a:gd name="connsiteX15" fmla="*/ 489341 w 1899041"/>
              <a:gd name="connsiteY15" fmla="*/ 110728 h 739378"/>
              <a:gd name="connsiteX16" fmla="*/ 484578 w 1899041"/>
              <a:gd name="connsiteY16" fmla="*/ 120253 h 739378"/>
              <a:gd name="connsiteX17" fmla="*/ 477435 w 1899041"/>
              <a:gd name="connsiteY17" fmla="*/ 127397 h 739378"/>
              <a:gd name="connsiteX18" fmla="*/ 472672 w 1899041"/>
              <a:gd name="connsiteY18" fmla="*/ 134541 h 739378"/>
              <a:gd name="connsiteX19" fmla="*/ 465528 w 1899041"/>
              <a:gd name="connsiteY19" fmla="*/ 141684 h 739378"/>
              <a:gd name="connsiteX20" fmla="*/ 458385 w 1899041"/>
              <a:gd name="connsiteY20" fmla="*/ 151209 h 739378"/>
              <a:gd name="connsiteX21" fmla="*/ 451241 w 1899041"/>
              <a:gd name="connsiteY21" fmla="*/ 155972 h 739378"/>
              <a:gd name="connsiteX22" fmla="*/ 432191 w 1899041"/>
              <a:gd name="connsiteY22" fmla="*/ 170259 h 739378"/>
              <a:gd name="connsiteX23" fmla="*/ 425047 w 1899041"/>
              <a:gd name="connsiteY23" fmla="*/ 177403 h 739378"/>
              <a:gd name="connsiteX24" fmla="*/ 410760 w 1899041"/>
              <a:gd name="connsiteY24" fmla="*/ 186928 h 739378"/>
              <a:gd name="connsiteX25" fmla="*/ 403616 w 1899041"/>
              <a:gd name="connsiteY25" fmla="*/ 191691 h 739378"/>
              <a:gd name="connsiteX26" fmla="*/ 389328 w 1899041"/>
              <a:gd name="connsiteY26" fmla="*/ 203597 h 739378"/>
              <a:gd name="connsiteX27" fmla="*/ 379803 w 1899041"/>
              <a:gd name="connsiteY27" fmla="*/ 208359 h 739378"/>
              <a:gd name="connsiteX28" fmla="*/ 360753 w 1899041"/>
              <a:gd name="connsiteY28" fmla="*/ 217884 h 739378"/>
              <a:gd name="connsiteX29" fmla="*/ 348847 w 1899041"/>
              <a:gd name="connsiteY29" fmla="*/ 227409 h 739378"/>
              <a:gd name="connsiteX30" fmla="*/ 341703 w 1899041"/>
              <a:gd name="connsiteY30" fmla="*/ 232172 h 739378"/>
              <a:gd name="connsiteX31" fmla="*/ 327416 w 1899041"/>
              <a:gd name="connsiteY31" fmla="*/ 236934 h 739378"/>
              <a:gd name="connsiteX32" fmla="*/ 296460 w 1899041"/>
              <a:gd name="connsiteY32" fmla="*/ 244078 h 739378"/>
              <a:gd name="connsiteX33" fmla="*/ 272647 w 1899041"/>
              <a:gd name="connsiteY33" fmla="*/ 248841 h 739378"/>
              <a:gd name="connsiteX34" fmla="*/ 225022 w 1899041"/>
              <a:gd name="connsiteY34" fmla="*/ 246459 h 739378"/>
              <a:gd name="connsiteX35" fmla="*/ 217878 w 1899041"/>
              <a:gd name="connsiteY35" fmla="*/ 244078 h 739378"/>
              <a:gd name="connsiteX36" fmla="*/ 194066 w 1899041"/>
              <a:gd name="connsiteY36" fmla="*/ 236934 h 739378"/>
              <a:gd name="connsiteX37" fmla="*/ 186922 w 1899041"/>
              <a:gd name="connsiteY37" fmla="*/ 234553 h 739378"/>
              <a:gd name="connsiteX38" fmla="*/ 160728 w 1899041"/>
              <a:gd name="connsiteY38" fmla="*/ 229791 h 739378"/>
              <a:gd name="connsiteX39" fmla="*/ 108341 w 1899041"/>
              <a:gd name="connsiteY39" fmla="*/ 232172 h 739378"/>
              <a:gd name="connsiteX40" fmla="*/ 91672 w 1899041"/>
              <a:gd name="connsiteY40" fmla="*/ 236934 h 739378"/>
              <a:gd name="connsiteX41" fmla="*/ 84528 w 1899041"/>
              <a:gd name="connsiteY41" fmla="*/ 241697 h 739378"/>
              <a:gd name="connsiteX42" fmla="*/ 67860 w 1899041"/>
              <a:gd name="connsiteY42" fmla="*/ 248841 h 739378"/>
              <a:gd name="connsiteX43" fmla="*/ 48810 w 1899041"/>
              <a:gd name="connsiteY43" fmla="*/ 263128 h 739378"/>
              <a:gd name="connsiteX44" fmla="*/ 32141 w 1899041"/>
              <a:gd name="connsiteY44" fmla="*/ 275034 h 739378"/>
              <a:gd name="connsiteX45" fmla="*/ 17853 w 1899041"/>
              <a:gd name="connsiteY45" fmla="*/ 286941 h 739378"/>
              <a:gd name="connsiteX46" fmla="*/ 8328 w 1899041"/>
              <a:gd name="connsiteY46" fmla="*/ 303609 h 739378"/>
              <a:gd name="connsiteX47" fmla="*/ 5947 w 1899041"/>
              <a:gd name="connsiteY47" fmla="*/ 310753 h 739378"/>
              <a:gd name="connsiteX48" fmla="*/ 1185 w 1899041"/>
              <a:gd name="connsiteY48" fmla="*/ 317897 h 739378"/>
              <a:gd name="connsiteX49" fmla="*/ 5947 w 1899041"/>
              <a:gd name="connsiteY49" fmla="*/ 363141 h 739378"/>
              <a:gd name="connsiteX50" fmla="*/ 10710 w 1899041"/>
              <a:gd name="connsiteY50" fmla="*/ 370284 h 739378"/>
              <a:gd name="connsiteX51" fmla="*/ 22616 w 1899041"/>
              <a:gd name="connsiteY51" fmla="*/ 384572 h 739378"/>
              <a:gd name="connsiteX52" fmla="*/ 27378 w 1899041"/>
              <a:gd name="connsiteY52" fmla="*/ 391716 h 739378"/>
              <a:gd name="connsiteX53" fmla="*/ 29760 w 1899041"/>
              <a:gd name="connsiteY53" fmla="*/ 398859 h 739378"/>
              <a:gd name="connsiteX54" fmla="*/ 36903 w 1899041"/>
              <a:gd name="connsiteY54" fmla="*/ 406003 h 739378"/>
              <a:gd name="connsiteX55" fmla="*/ 46428 w 1899041"/>
              <a:gd name="connsiteY55" fmla="*/ 420291 h 739378"/>
              <a:gd name="connsiteX56" fmla="*/ 53572 w 1899041"/>
              <a:gd name="connsiteY56" fmla="*/ 427434 h 739378"/>
              <a:gd name="connsiteX57" fmla="*/ 58335 w 1899041"/>
              <a:gd name="connsiteY57" fmla="*/ 434578 h 739378"/>
              <a:gd name="connsiteX58" fmla="*/ 65478 w 1899041"/>
              <a:gd name="connsiteY58" fmla="*/ 444103 h 739378"/>
              <a:gd name="connsiteX59" fmla="*/ 70241 w 1899041"/>
              <a:gd name="connsiteY59" fmla="*/ 451247 h 739378"/>
              <a:gd name="connsiteX60" fmla="*/ 77385 w 1899041"/>
              <a:gd name="connsiteY60" fmla="*/ 456009 h 739378"/>
              <a:gd name="connsiteX61" fmla="*/ 98816 w 1899041"/>
              <a:gd name="connsiteY61" fmla="*/ 472678 h 739378"/>
              <a:gd name="connsiteX62" fmla="*/ 113103 w 1899041"/>
              <a:gd name="connsiteY62" fmla="*/ 482203 h 739378"/>
              <a:gd name="connsiteX63" fmla="*/ 127391 w 1899041"/>
              <a:gd name="connsiteY63" fmla="*/ 486966 h 739378"/>
              <a:gd name="connsiteX64" fmla="*/ 146441 w 1899041"/>
              <a:gd name="connsiteY64" fmla="*/ 491728 h 739378"/>
              <a:gd name="connsiteX65" fmla="*/ 265503 w 1899041"/>
              <a:gd name="connsiteY65" fmla="*/ 494109 h 739378"/>
              <a:gd name="connsiteX66" fmla="*/ 272647 w 1899041"/>
              <a:gd name="connsiteY66" fmla="*/ 496491 h 739378"/>
              <a:gd name="connsiteX67" fmla="*/ 282172 w 1899041"/>
              <a:gd name="connsiteY67" fmla="*/ 510778 h 739378"/>
              <a:gd name="connsiteX68" fmla="*/ 279791 w 1899041"/>
              <a:gd name="connsiteY68" fmla="*/ 517922 h 739378"/>
              <a:gd name="connsiteX69" fmla="*/ 267885 w 1899041"/>
              <a:gd name="connsiteY69" fmla="*/ 532209 h 739378"/>
              <a:gd name="connsiteX70" fmla="*/ 260741 w 1899041"/>
              <a:gd name="connsiteY70" fmla="*/ 541734 h 739378"/>
              <a:gd name="connsiteX71" fmla="*/ 253597 w 1899041"/>
              <a:gd name="connsiteY71" fmla="*/ 553641 h 739378"/>
              <a:gd name="connsiteX72" fmla="*/ 246453 w 1899041"/>
              <a:gd name="connsiteY72" fmla="*/ 563166 h 739378"/>
              <a:gd name="connsiteX73" fmla="*/ 236928 w 1899041"/>
              <a:gd name="connsiteY73" fmla="*/ 577453 h 739378"/>
              <a:gd name="connsiteX74" fmla="*/ 232166 w 1899041"/>
              <a:gd name="connsiteY74" fmla="*/ 584597 h 739378"/>
              <a:gd name="connsiteX75" fmla="*/ 229785 w 1899041"/>
              <a:gd name="connsiteY75" fmla="*/ 591741 h 739378"/>
              <a:gd name="connsiteX76" fmla="*/ 217878 w 1899041"/>
              <a:gd name="connsiteY76" fmla="*/ 613172 h 739378"/>
              <a:gd name="connsiteX77" fmla="*/ 220260 w 1899041"/>
              <a:gd name="connsiteY77" fmla="*/ 651272 h 739378"/>
              <a:gd name="connsiteX78" fmla="*/ 225022 w 1899041"/>
              <a:gd name="connsiteY78" fmla="*/ 665559 h 739378"/>
              <a:gd name="connsiteX79" fmla="*/ 239310 w 1899041"/>
              <a:gd name="connsiteY79" fmla="*/ 675084 h 739378"/>
              <a:gd name="connsiteX80" fmla="*/ 253597 w 1899041"/>
              <a:gd name="connsiteY80" fmla="*/ 686991 h 739378"/>
              <a:gd name="connsiteX81" fmla="*/ 267885 w 1899041"/>
              <a:gd name="connsiteY81" fmla="*/ 691753 h 739378"/>
              <a:gd name="connsiteX82" fmla="*/ 315510 w 1899041"/>
              <a:gd name="connsiteY82" fmla="*/ 694134 h 739378"/>
              <a:gd name="connsiteX83" fmla="*/ 334560 w 1899041"/>
              <a:gd name="connsiteY83" fmla="*/ 689372 h 739378"/>
              <a:gd name="connsiteX84" fmla="*/ 344085 w 1899041"/>
              <a:gd name="connsiteY84" fmla="*/ 686991 h 739378"/>
              <a:gd name="connsiteX85" fmla="*/ 363135 w 1899041"/>
              <a:gd name="connsiteY85" fmla="*/ 677466 h 739378"/>
              <a:gd name="connsiteX86" fmla="*/ 382185 w 1899041"/>
              <a:gd name="connsiteY86" fmla="*/ 667941 h 739378"/>
              <a:gd name="connsiteX87" fmla="*/ 394091 w 1899041"/>
              <a:gd name="connsiteY87" fmla="*/ 658416 h 739378"/>
              <a:gd name="connsiteX88" fmla="*/ 408378 w 1899041"/>
              <a:gd name="connsiteY88" fmla="*/ 644128 h 739378"/>
              <a:gd name="connsiteX89" fmla="*/ 415522 w 1899041"/>
              <a:gd name="connsiteY89" fmla="*/ 636984 h 739378"/>
              <a:gd name="connsiteX90" fmla="*/ 432191 w 1899041"/>
              <a:gd name="connsiteY90" fmla="*/ 613172 h 739378"/>
              <a:gd name="connsiteX91" fmla="*/ 436953 w 1899041"/>
              <a:gd name="connsiteY91" fmla="*/ 606028 h 739378"/>
              <a:gd name="connsiteX92" fmla="*/ 444097 w 1899041"/>
              <a:gd name="connsiteY92" fmla="*/ 601266 h 739378"/>
              <a:gd name="connsiteX93" fmla="*/ 456003 w 1899041"/>
              <a:gd name="connsiteY93" fmla="*/ 589359 h 739378"/>
              <a:gd name="connsiteX94" fmla="*/ 463147 w 1899041"/>
              <a:gd name="connsiteY94" fmla="*/ 577453 h 739378"/>
              <a:gd name="connsiteX95" fmla="*/ 479816 w 1899041"/>
              <a:gd name="connsiteY95" fmla="*/ 556022 h 739378"/>
              <a:gd name="connsiteX96" fmla="*/ 484578 w 1899041"/>
              <a:gd name="connsiteY96" fmla="*/ 548878 h 739378"/>
              <a:gd name="connsiteX97" fmla="*/ 508391 w 1899041"/>
              <a:gd name="connsiteY97" fmla="*/ 527447 h 739378"/>
              <a:gd name="connsiteX98" fmla="*/ 513153 w 1899041"/>
              <a:gd name="connsiteY98" fmla="*/ 520303 h 739378"/>
              <a:gd name="connsiteX99" fmla="*/ 525060 w 1899041"/>
              <a:gd name="connsiteY99" fmla="*/ 508397 h 739378"/>
              <a:gd name="connsiteX100" fmla="*/ 529822 w 1899041"/>
              <a:gd name="connsiteY100" fmla="*/ 501253 h 739378"/>
              <a:gd name="connsiteX101" fmla="*/ 536966 w 1899041"/>
              <a:gd name="connsiteY101" fmla="*/ 496491 h 739378"/>
              <a:gd name="connsiteX102" fmla="*/ 546491 w 1899041"/>
              <a:gd name="connsiteY102" fmla="*/ 489347 h 739378"/>
              <a:gd name="connsiteX103" fmla="*/ 570303 w 1899041"/>
              <a:gd name="connsiteY103" fmla="*/ 470297 h 739378"/>
              <a:gd name="connsiteX104" fmla="*/ 575066 w 1899041"/>
              <a:gd name="connsiteY104" fmla="*/ 463153 h 739378"/>
              <a:gd name="connsiteX105" fmla="*/ 582210 w 1899041"/>
              <a:gd name="connsiteY105" fmla="*/ 458391 h 739378"/>
              <a:gd name="connsiteX106" fmla="*/ 591735 w 1899041"/>
              <a:gd name="connsiteY106" fmla="*/ 451247 h 739378"/>
              <a:gd name="connsiteX107" fmla="*/ 598878 w 1899041"/>
              <a:gd name="connsiteY107" fmla="*/ 444103 h 739378"/>
              <a:gd name="connsiteX108" fmla="*/ 622691 w 1899041"/>
              <a:gd name="connsiteY108" fmla="*/ 427434 h 739378"/>
              <a:gd name="connsiteX109" fmla="*/ 629835 w 1899041"/>
              <a:gd name="connsiteY109" fmla="*/ 417909 h 739378"/>
              <a:gd name="connsiteX110" fmla="*/ 641741 w 1899041"/>
              <a:gd name="connsiteY110" fmla="*/ 410766 h 739378"/>
              <a:gd name="connsiteX111" fmla="*/ 658410 w 1899041"/>
              <a:gd name="connsiteY111" fmla="*/ 396478 h 739378"/>
              <a:gd name="connsiteX112" fmla="*/ 667935 w 1899041"/>
              <a:gd name="connsiteY112" fmla="*/ 391716 h 739378"/>
              <a:gd name="connsiteX113" fmla="*/ 684603 w 1899041"/>
              <a:gd name="connsiteY113" fmla="*/ 377428 h 739378"/>
              <a:gd name="connsiteX114" fmla="*/ 691747 w 1899041"/>
              <a:gd name="connsiteY114" fmla="*/ 372666 h 739378"/>
              <a:gd name="connsiteX115" fmla="*/ 703653 w 1899041"/>
              <a:gd name="connsiteY115" fmla="*/ 358378 h 739378"/>
              <a:gd name="connsiteX116" fmla="*/ 713178 w 1899041"/>
              <a:gd name="connsiteY116" fmla="*/ 353616 h 739378"/>
              <a:gd name="connsiteX117" fmla="*/ 727466 w 1899041"/>
              <a:gd name="connsiteY117" fmla="*/ 341709 h 739378"/>
              <a:gd name="connsiteX118" fmla="*/ 734610 w 1899041"/>
              <a:gd name="connsiteY118" fmla="*/ 334566 h 739378"/>
              <a:gd name="connsiteX119" fmla="*/ 744135 w 1899041"/>
              <a:gd name="connsiteY119" fmla="*/ 327422 h 739378"/>
              <a:gd name="connsiteX120" fmla="*/ 751278 w 1899041"/>
              <a:gd name="connsiteY120" fmla="*/ 320278 h 739378"/>
              <a:gd name="connsiteX121" fmla="*/ 758422 w 1899041"/>
              <a:gd name="connsiteY121" fmla="*/ 315516 h 739378"/>
              <a:gd name="connsiteX122" fmla="*/ 765566 w 1899041"/>
              <a:gd name="connsiteY122" fmla="*/ 308372 h 739378"/>
              <a:gd name="connsiteX123" fmla="*/ 779853 w 1899041"/>
              <a:gd name="connsiteY123" fmla="*/ 298847 h 739378"/>
              <a:gd name="connsiteX124" fmla="*/ 786997 w 1899041"/>
              <a:gd name="connsiteY124" fmla="*/ 294084 h 739378"/>
              <a:gd name="connsiteX125" fmla="*/ 794141 w 1899041"/>
              <a:gd name="connsiteY125" fmla="*/ 286941 h 739378"/>
              <a:gd name="connsiteX126" fmla="*/ 803666 w 1899041"/>
              <a:gd name="connsiteY126" fmla="*/ 279797 h 739378"/>
              <a:gd name="connsiteX127" fmla="*/ 817953 w 1899041"/>
              <a:gd name="connsiteY127" fmla="*/ 265509 h 739378"/>
              <a:gd name="connsiteX128" fmla="*/ 822716 w 1899041"/>
              <a:gd name="connsiteY128" fmla="*/ 258366 h 739378"/>
              <a:gd name="connsiteX129" fmla="*/ 839385 w 1899041"/>
              <a:gd name="connsiteY129" fmla="*/ 241697 h 739378"/>
              <a:gd name="connsiteX130" fmla="*/ 844147 w 1899041"/>
              <a:gd name="connsiteY130" fmla="*/ 234553 h 739378"/>
              <a:gd name="connsiteX131" fmla="*/ 848910 w 1899041"/>
              <a:gd name="connsiteY131" fmla="*/ 225028 h 739378"/>
              <a:gd name="connsiteX132" fmla="*/ 865578 w 1899041"/>
              <a:gd name="connsiteY132" fmla="*/ 203597 h 739378"/>
              <a:gd name="connsiteX133" fmla="*/ 875103 w 1899041"/>
              <a:gd name="connsiteY133" fmla="*/ 191691 h 739378"/>
              <a:gd name="connsiteX134" fmla="*/ 894153 w 1899041"/>
              <a:gd name="connsiteY134" fmla="*/ 170259 h 739378"/>
              <a:gd name="connsiteX135" fmla="*/ 901297 w 1899041"/>
              <a:gd name="connsiteY135" fmla="*/ 165497 h 739378"/>
              <a:gd name="connsiteX136" fmla="*/ 927491 w 1899041"/>
              <a:gd name="connsiteY136" fmla="*/ 158353 h 739378"/>
              <a:gd name="connsiteX137" fmla="*/ 934635 w 1899041"/>
              <a:gd name="connsiteY137" fmla="*/ 155972 h 739378"/>
              <a:gd name="connsiteX138" fmla="*/ 948922 w 1899041"/>
              <a:gd name="connsiteY138" fmla="*/ 153591 h 739378"/>
              <a:gd name="connsiteX139" fmla="*/ 975116 w 1899041"/>
              <a:gd name="connsiteY139" fmla="*/ 148828 h 739378"/>
              <a:gd name="connsiteX140" fmla="*/ 996547 w 1899041"/>
              <a:gd name="connsiteY140" fmla="*/ 151209 h 739378"/>
              <a:gd name="connsiteX141" fmla="*/ 1006072 w 1899041"/>
              <a:gd name="connsiteY141" fmla="*/ 153591 h 739378"/>
              <a:gd name="connsiteX142" fmla="*/ 1020360 w 1899041"/>
              <a:gd name="connsiteY142" fmla="*/ 158353 h 739378"/>
              <a:gd name="connsiteX143" fmla="*/ 1029885 w 1899041"/>
              <a:gd name="connsiteY143" fmla="*/ 165497 h 739378"/>
              <a:gd name="connsiteX144" fmla="*/ 1046553 w 1899041"/>
              <a:gd name="connsiteY144" fmla="*/ 179784 h 739378"/>
              <a:gd name="connsiteX145" fmla="*/ 1056078 w 1899041"/>
              <a:gd name="connsiteY145" fmla="*/ 184547 h 739378"/>
              <a:gd name="connsiteX146" fmla="*/ 1067985 w 1899041"/>
              <a:gd name="connsiteY146" fmla="*/ 194072 h 739378"/>
              <a:gd name="connsiteX147" fmla="*/ 1079891 w 1899041"/>
              <a:gd name="connsiteY147" fmla="*/ 208359 h 739378"/>
              <a:gd name="connsiteX148" fmla="*/ 1087035 w 1899041"/>
              <a:gd name="connsiteY148" fmla="*/ 213122 h 739378"/>
              <a:gd name="connsiteX149" fmla="*/ 1091797 w 1899041"/>
              <a:gd name="connsiteY149" fmla="*/ 220266 h 739378"/>
              <a:gd name="connsiteX150" fmla="*/ 1115610 w 1899041"/>
              <a:gd name="connsiteY150" fmla="*/ 239316 h 739378"/>
              <a:gd name="connsiteX151" fmla="*/ 1132278 w 1899041"/>
              <a:gd name="connsiteY151" fmla="*/ 263128 h 739378"/>
              <a:gd name="connsiteX152" fmla="*/ 1139422 w 1899041"/>
              <a:gd name="connsiteY152" fmla="*/ 270272 h 739378"/>
              <a:gd name="connsiteX153" fmla="*/ 1148947 w 1899041"/>
              <a:gd name="connsiteY153" fmla="*/ 286941 h 739378"/>
              <a:gd name="connsiteX154" fmla="*/ 1156091 w 1899041"/>
              <a:gd name="connsiteY154" fmla="*/ 294084 h 739378"/>
              <a:gd name="connsiteX155" fmla="*/ 1160853 w 1899041"/>
              <a:gd name="connsiteY155" fmla="*/ 301228 h 739378"/>
              <a:gd name="connsiteX156" fmla="*/ 1167997 w 1899041"/>
              <a:gd name="connsiteY156" fmla="*/ 308372 h 739378"/>
              <a:gd name="connsiteX157" fmla="*/ 1172760 w 1899041"/>
              <a:gd name="connsiteY157" fmla="*/ 317897 h 739378"/>
              <a:gd name="connsiteX158" fmla="*/ 1184666 w 1899041"/>
              <a:gd name="connsiteY158" fmla="*/ 334566 h 739378"/>
              <a:gd name="connsiteX159" fmla="*/ 1191810 w 1899041"/>
              <a:gd name="connsiteY159" fmla="*/ 339328 h 739378"/>
              <a:gd name="connsiteX160" fmla="*/ 1206097 w 1899041"/>
              <a:gd name="connsiteY160" fmla="*/ 355997 h 739378"/>
              <a:gd name="connsiteX161" fmla="*/ 1220385 w 1899041"/>
              <a:gd name="connsiteY161" fmla="*/ 365522 h 739378"/>
              <a:gd name="connsiteX162" fmla="*/ 1229910 w 1899041"/>
              <a:gd name="connsiteY162" fmla="*/ 372666 h 739378"/>
              <a:gd name="connsiteX163" fmla="*/ 1237053 w 1899041"/>
              <a:gd name="connsiteY163" fmla="*/ 377428 h 739378"/>
              <a:gd name="connsiteX164" fmla="*/ 1258485 w 1899041"/>
              <a:gd name="connsiteY164" fmla="*/ 394097 h 739378"/>
              <a:gd name="connsiteX165" fmla="*/ 1270391 w 1899041"/>
              <a:gd name="connsiteY165" fmla="*/ 403622 h 739378"/>
              <a:gd name="connsiteX166" fmla="*/ 1282297 w 1899041"/>
              <a:gd name="connsiteY166" fmla="*/ 413147 h 739378"/>
              <a:gd name="connsiteX167" fmla="*/ 1289441 w 1899041"/>
              <a:gd name="connsiteY167" fmla="*/ 415528 h 739378"/>
              <a:gd name="connsiteX168" fmla="*/ 1315635 w 1899041"/>
              <a:gd name="connsiteY168" fmla="*/ 436959 h 739378"/>
              <a:gd name="connsiteX169" fmla="*/ 1322778 w 1899041"/>
              <a:gd name="connsiteY169" fmla="*/ 441722 h 739378"/>
              <a:gd name="connsiteX170" fmla="*/ 1329922 w 1899041"/>
              <a:gd name="connsiteY170" fmla="*/ 448866 h 739378"/>
              <a:gd name="connsiteX171" fmla="*/ 1339447 w 1899041"/>
              <a:gd name="connsiteY171" fmla="*/ 453628 h 739378"/>
              <a:gd name="connsiteX172" fmla="*/ 1360878 w 1899041"/>
              <a:gd name="connsiteY172" fmla="*/ 472678 h 739378"/>
              <a:gd name="connsiteX173" fmla="*/ 1375166 w 1899041"/>
              <a:gd name="connsiteY173" fmla="*/ 479822 h 739378"/>
              <a:gd name="connsiteX174" fmla="*/ 1382310 w 1899041"/>
              <a:gd name="connsiteY174" fmla="*/ 484584 h 739378"/>
              <a:gd name="connsiteX175" fmla="*/ 1401360 w 1899041"/>
              <a:gd name="connsiteY175" fmla="*/ 501253 h 739378"/>
              <a:gd name="connsiteX176" fmla="*/ 1415647 w 1899041"/>
              <a:gd name="connsiteY176" fmla="*/ 513159 h 739378"/>
              <a:gd name="connsiteX177" fmla="*/ 1434697 w 1899041"/>
              <a:gd name="connsiteY177" fmla="*/ 527447 h 739378"/>
              <a:gd name="connsiteX178" fmla="*/ 1444222 w 1899041"/>
              <a:gd name="connsiteY178" fmla="*/ 534591 h 739378"/>
              <a:gd name="connsiteX179" fmla="*/ 1458510 w 1899041"/>
              <a:gd name="connsiteY179" fmla="*/ 544116 h 739378"/>
              <a:gd name="connsiteX180" fmla="*/ 1482322 w 1899041"/>
              <a:gd name="connsiteY180" fmla="*/ 567928 h 739378"/>
              <a:gd name="connsiteX181" fmla="*/ 1489466 w 1899041"/>
              <a:gd name="connsiteY181" fmla="*/ 575072 h 739378"/>
              <a:gd name="connsiteX182" fmla="*/ 1501372 w 1899041"/>
              <a:gd name="connsiteY182" fmla="*/ 589359 h 739378"/>
              <a:gd name="connsiteX183" fmla="*/ 1510897 w 1899041"/>
              <a:gd name="connsiteY183" fmla="*/ 603647 h 739378"/>
              <a:gd name="connsiteX184" fmla="*/ 1520422 w 1899041"/>
              <a:gd name="connsiteY184" fmla="*/ 617934 h 739378"/>
              <a:gd name="connsiteX185" fmla="*/ 1529947 w 1899041"/>
              <a:gd name="connsiteY185" fmla="*/ 639366 h 739378"/>
              <a:gd name="connsiteX186" fmla="*/ 1534710 w 1899041"/>
              <a:gd name="connsiteY186" fmla="*/ 656034 h 739378"/>
              <a:gd name="connsiteX187" fmla="*/ 1539472 w 1899041"/>
              <a:gd name="connsiteY187" fmla="*/ 665559 h 739378"/>
              <a:gd name="connsiteX188" fmla="*/ 1544235 w 1899041"/>
              <a:gd name="connsiteY188" fmla="*/ 679847 h 739378"/>
              <a:gd name="connsiteX189" fmla="*/ 1556141 w 1899041"/>
              <a:gd name="connsiteY189" fmla="*/ 694134 h 739378"/>
              <a:gd name="connsiteX190" fmla="*/ 1560903 w 1899041"/>
              <a:gd name="connsiteY190" fmla="*/ 701278 h 739378"/>
              <a:gd name="connsiteX191" fmla="*/ 1563285 w 1899041"/>
              <a:gd name="connsiteY191" fmla="*/ 708422 h 739378"/>
              <a:gd name="connsiteX192" fmla="*/ 1577572 w 1899041"/>
              <a:gd name="connsiteY192" fmla="*/ 717947 h 739378"/>
              <a:gd name="connsiteX193" fmla="*/ 1594241 w 1899041"/>
              <a:gd name="connsiteY193" fmla="*/ 729853 h 739378"/>
              <a:gd name="connsiteX194" fmla="*/ 1608528 w 1899041"/>
              <a:gd name="connsiteY194" fmla="*/ 734616 h 739378"/>
              <a:gd name="connsiteX195" fmla="*/ 1627578 w 1899041"/>
              <a:gd name="connsiteY195" fmla="*/ 739378 h 739378"/>
              <a:gd name="connsiteX196" fmla="*/ 1670441 w 1899041"/>
              <a:gd name="connsiteY196" fmla="*/ 736997 h 739378"/>
              <a:gd name="connsiteX197" fmla="*/ 1684728 w 1899041"/>
              <a:gd name="connsiteY197" fmla="*/ 729853 h 739378"/>
              <a:gd name="connsiteX198" fmla="*/ 1694253 w 1899041"/>
              <a:gd name="connsiteY198" fmla="*/ 727472 h 739378"/>
              <a:gd name="connsiteX199" fmla="*/ 1706160 w 1899041"/>
              <a:gd name="connsiteY199" fmla="*/ 715566 h 739378"/>
              <a:gd name="connsiteX200" fmla="*/ 1720447 w 1899041"/>
              <a:gd name="connsiteY200" fmla="*/ 701278 h 739378"/>
              <a:gd name="connsiteX201" fmla="*/ 1729972 w 1899041"/>
              <a:gd name="connsiteY201" fmla="*/ 686991 h 739378"/>
              <a:gd name="connsiteX202" fmla="*/ 1732353 w 1899041"/>
              <a:gd name="connsiteY202" fmla="*/ 636984 h 739378"/>
              <a:gd name="connsiteX203" fmla="*/ 1729972 w 1899041"/>
              <a:gd name="connsiteY203" fmla="*/ 627459 h 739378"/>
              <a:gd name="connsiteX204" fmla="*/ 1720447 w 1899041"/>
              <a:gd name="connsiteY204" fmla="*/ 613172 h 739378"/>
              <a:gd name="connsiteX205" fmla="*/ 1708541 w 1899041"/>
              <a:gd name="connsiteY205" fmla="*/ 601266 h 739378"/>
              <a:gd name="connsiteX206" fmla="*/ 1684728 w 1899041"/>
              <a:gd name="connsiteY206" fmla="*/ 586978 h 739378"/>
              <a:gd name="connsiteX207" fmla="*/ 1670441 w 1899041"/>
              <a:gd name="connsiteY207" fmla="*/ 582216 h 739378"/>
              <a:gd name="connsiteX208" fmla="*/ 1668060 w 1899041"/>
              <a:gd name="connsiteY208" fmla="*/ 575072 h 739378"/>
              <a:gd name="connsiteX209" fmla="*/ 1699016 w 1899041"/>
              <a:gd name="connsiteY209" fmla="*/ 560784 h 739378"/>
              <a:gd name="connsiteX210" fmla="*/ 1810935 w 1899041"/>
              <a:gd name="connsiteY210" fmla="*/ 558403 h 739378"/>
              <a:gd name="connsiteX211" fmla="*/ 1834747 w 1899041"/>
              <a:gd name="connsiteY211" fmla="*/ 548878 h 739378"/>
              <a:gd name="connsiteX212" fmla="*/ 1849035 w 1899041"/>
              <a:gd name="connsiteY212" fmla="*/ 536972 h 739378"/>
              <a:gd name="connsiteX213" fmla="*/ 1858560 w 1899041"/>
              <a:gd name="connsiteY213" fmla="*/ 532209 h 739378"/>
              <a:gd name="connsiteX214" fmla="*/ 1860941 w 1899041"/>
              <a:gd name="connsiteY214" fmla="*/ 525066 h 739378"/>
              <a:gd name="connsiteX215" fmla="*/ 1872847 w 1899041"/>
              <a:gd name="connsiteY215" fmla="*/ 510778 h 739378"/>
              <a:gd name="connsiteX216" fmla="*/ 1877610 w 1899041"/>
              <a:gd name="connsiteY216" fmla="*/ 496491 h 739378"/>
              <a:gd name="connsiteX217" fmla="*/ 1882372 w 1899041"/>
              <a:gd name="connsiteY217" fmla="*/ 489347 h 739378"/>
              <a:gd name="connsiteX218" fmla="*/ 1887135 w 1899041"/>
              <a:gd name="connsiteY218" fmla="*/ 472678 h 739378"/>
              <a:gd name="connsiteX219" fmla="*/ 1891897 w 1899041"/>
              <a:gd name="connsiteY219" fmla="*/ 444103 h 739378"/>
              <a:gd name="connsiteX220" fmla="*/ 1896660 w 1899041"/>
              <a:gd name="connsiteY220" fmla="*/ 427434 h 739378"/>
              <a:gd name="connsiteX221" fmla="*/ 1899041 w 1899041"/>
              <a:gd name="connsiteY221" fmla="*/ 417909 h 739378"/>
              <a:gd name="connsiteX222" fmla="*/ 1896660 w 1899041"/>
              <a:gd name="connsiteY222" fmla="*/ 382191 h 739378"/>
              <a:gd name="connsiteX223" fmla="*/ 1894278 w 1899041"/>
              <a:gd name="connsiteY223" fmla="*/ 375047 h 739378"/>
              <a:gd name="connsiteX224" fmla="*/ 1887135 w 1899041"/>
              <a:gd name="connsiteY224" fmla="*/ 370284 h 739378"/>
              <a:gd name="connsiteX225" fmla="*/ 1870466 w 1899041"/>
              <a:gd name="connsiteY225" fmla="*/ 353616 h 739378"/>
              <a:gd name="connsiteX226" fmla="*/ 1863322 w 1899041"/>
              <a:gd name="connsiteY226" fmla="*/ 348853 h 739378"/>
              <a:gd name="connsiteX227" fmla="*/ 1856178 w 1899041"/>
              <a:gd name="connsiteY227" fmla="*/ 344091 h 739378"/>
              <a:gd name="connsiteX228" fmla="*/ 1834747 w 1899041"/>
              <a:gd name="connsiteY228" fmla="*/ 327422 h 739378"/>
              <a:gd name="connsiteX229" fmla="*/ 1827603 w 1899041"/>
              <a:gd name="connsiteY229" fmla="*/ 322659 h 739378"/>
              <a:gd name="connsiteX230" fmla="*/ 1813316 w 1899041"/>
              <a:gd name="connsiteY230" fmla="*/ 317897 h 739378"/>
              <a:gd name="connsiteX231" fmla="*/ 1794266 w 1899041"/>
              <a:gd name="connsiteY231" fmla="*/ 313134 h 739378"/>
              <a:gd name="connsiteX232" fmla="*/ 1744260 w 1899041"/>
              <a:gd name="connsiteY232" fmla="*/ 315516 h 739378"/>
              <a:gd name="connsiteX233" fmla="*/ 1729972 w 1899041"/>
              <a:gd name="connsiteY233" fmla="*/ 320278 h 739378"/>
              <a:gd name="connsiteX234" fmla="*/ 1663297 w 1899041"/>
              <a:gd name="connsiteY234" fmla="*/ 317897 h 739378"/>
              <a:gd name="connsiteX235" fmla="*/ 1639485 w 1899041"/>
              <a:gd name="connsiteY235" fmla="*/ 310753 h 739378"/>
              <a:gd name="connsiteX236" fmla="*/ 1629960 w 1899041"/>
              <a:gd name="connsiteY236" fmla="*/ 308372 h 739378"/>
              <a:gd name="connsiteX237" fmla="*/ 1620435 w 1899041"/>
              <a:gd name="connsiteY237" fmla="*/ 303609 h 739378"/>
              <a:gd name="connsiteX238" fmla="*/ 1608528 w 1899041"/>
              <a:gd name="connsiteY238" fmla="*/ 294084 h 739378"/>
              <a:gd name="connsiteX239" fmla="*/ 1599003 w 1899041"/>
              <a:gd name="connsiteY239" fmla="*/ 286941 h 739378"/>
              <a:gd name="connsiteX240" fmla="*/ 1591860 w 1899041"/>
              <a:gd name="connsiteY240" fmla="*/ 282178 h 739378"/>
              <a:gd name="connsiteX241" fmla="*/ 1589478 w 1899041"/>
              <a:gd name="connsiteY241" fmla="*/ 275034 h 739378"/>
              <a:gd name="connsiteX242" fmla="*/ 1584716 w 1899041"/>
              <a:gd name="connsiteY242" fmla="*/ 267891 h 739378"/>
              <a:gd name="connsiteX243" fmla="*/ 1575191 w 1899041"/>
              <a:gd name="connsiteY243" fmla="*/ 258366 h 739378"/>
              <a:gd name="connsiteX244" fmla="*/ 1558522 w 1899041"/>
              <a:gd name="connsiteY244" fmla="*/ 236934 h 739378"/>
              <a:gd name="connsiteX245" fmla="*/ 1546616 w 1899041"/>
              <a:gd name="connsiteY245" fmla="*/ 220266 h 739378"/>
              <a:gd name="connsiteX246" fmla="*/ 1541853 w 1899041"/>
              <a:gd name="connsiteY246" fmla="*/ 210741 h 739378"/>
              <a:gd name="connsiteX247" fmla="*/ 1527566 w 1899041"/>
              <a:gd name="connsiteY247" fmla="*/ 196453 h 739378"/>
              <a:gd name="connsiteX248" fmla="*/ 1518041 w 1899041"/>
              <a:gd name="connsiteY248" fmla="*/ 182166 h 739378"/>
              <a:gd name="connsiteX249" fmla="*/ 1515660 w 1899041"/>
              <a:gd name="connsiteY249" fmla="*/ 175022 h 739378"/>
              <a:gd name="connsiteX250" fmla="*/ 1503753 w 1899041"/>
              <a:gd name="connsiteY250" fmla="*/ 163116 h 739378"/>
              <a:gd name="connsiteX251" fmla="*/ 1496610 w 1899041"/>
              <a:gd name="connsiteY251" fmla="*/ 146447 h 739378"/>
              <a:gd name="connsiteX252" fmla="*/ 1487085 w 1899041"/>
              <a:gd name="connsiteY252" fmla="*/ 125016 h 739378"/>
              <a:gd name="connsiteX253" fmla="*/ 1482322 w 1899041"/>
              <a:gd name="connsiteY253" fmla="*/ 108347 h 739378"/>
              <a:gd name="connsiteX254" fmla="*/ 1475178 w 1899041"/>
              <a:gd name="connsiteY254" fmla="*/ 101203 h 739378"/>
              <a:gd name="connsiteX255" fmla="*/ 1470416 w 1899041"/>
              <a:gd name="connsiteY255" fmla="*/ 94059 h 739378"/>
              <a:gd name="connsiteX256" fmla="*/ 1453747 w 1899041"/>
              <a:gd name="connsiteY256" fmla="*/ 86916 h 739378"/>
              <a:gd name="connsiteX257" fmla="*/ 1444222 w 1899041"/>
              <a:gd name="connsiteY257" fmla="*/ 82153 h 739378"/>
              <a:gd name="connsiteX258" fmla="*/ 1434697 w 1899041"/>
              <a:gd name="connsiteY258" fmla="*/ 79772 h 739378"/>
              <a:gd name="connsiteX259" fmla="*/ 1427553 w 1899041"/>
              <a:gd name="connsiteY259" fmla="*/ 77391 h 739378"/>
              <a:gd name="connsiteX260" fmla="*/ 1408503 w 1899041"/>
              <a:gd name="connsiteY260" fmla="*/ 72628 h 739378"/>
              <a:gd name="connsiteX261" fmla="*/ 1398978 w 1899041"/>
              <a:gd name="connsiteY261" fmla="*/ 70247 h 739378"/>
              <a:gd name="connsiteX262" fmla="*/ 1389453 w 1899041"/>
              <a:gd name="connsiteY262" fmla="*/ 67866 h 739378"/>
              <a:gd name="connsiteX263" fmla="*/ 1379928 w 1899041"/>
              <a:gd name="connsiteY263" fmla="*/ 63103 h 739378"/>
              <a:gd name="connsiteX264" fmla="*/ 1372785 w 1899041"/>
              <a:gd name="connsiteY264" fmla="*/ 60722 h 739378"/>
              <a:gd name="connsiteX265" fmla="*/ 1365641 w 1899041"/>
              <a:gd name="connsiteY265" fmla="*/ 55959 h 739378"/>
              <a:gd name="connsiteX266" fmla="*/ 1351353 w 1899041"/>
              <a:gd name="connsiteY266" fmla="*/ 51197 h 739378"/>
              <a:gd name="connsiteX267" fmla="*/ 1344210 w 1899041"/>
              <a:gd name="connsiteY267" fmla="*/ 46434 h 739378"/>
              <a:gd name="connsiteX268" fmla="*/ 1339447 w 1899041"/>
              <a:gd name="connsiteY268" fmla="*/ 39291 h 739378"/>
              <a:gd name="connsiteX269" fmla="*/ 1322778 w 1899041"/>
              <a:gd name="connsiteY269" fmla="*/ 36909 h 739378"/>
              <a:gd name="connsiteX270" fmla="*/ 1308491 w 1899041"/>
              <a:gd name="connsiteY270" fmla="*/ 39291 h 739378"/>
              <a:gd name="connsiteX271" fmla="*/ 1298966 w 1899041"/>
              <a:gd name="connsiteY271" fmla="*/ 53578 h 739378"/>
              <a:gd name="connsiteX272" fmla="*/ 1291822 w 1899041"/>
              <a:gd name="connsiteY272" fmla="*/ 60722 h 739378"/>
              <a:gd name="connsiteX273" fmla="*/ 1275153 w 1899041"/>
              <a:gd name="connsiteY273" fmla="*/ 77391 h 739378"/>
              <a:gd name="connsiteX274" fmla="*/ 1263247 w 1899041"/>
              <a:gd name="connsiteY274" fmla="*/ 91678 h 739378"/>
              <a:gd name="connsiteX275" fmla="*/ 1256103 w 1899041"/>
              <a:gd name="connsiteY275" fmla="*/ 94059 h 739378"/>
              <a:gd name="connsiteX276" fmla="*/ 1246578 w 1899041"/>
              <a:gd name="connsiteY276" fmla="*/ 108347 h 739378"/>
              <a:gd name="connsiteX277" fmla="*/ 1232291 w 1899041"/>
              <a:gd name="connsiteY277" fmla="*/ 113109 h 739378"/>
              <a:gd name="connsiteX278" fmla="*/ 1218003 w 1899041"/>
              <a:gd name="connsiteY278" fmla="*/ 103584 h 739378"/>
              <a:gd name="connsiteX279" fmla="*/ 1203716 w 1899041"/>
              <a:gd name="connsiteY279" fmla="*/ 94059 h 739378"/>
              <a:gd name="connsiteX280" fmla="*/ 1196572 w 1899041"/>
              <a:gd name="connsiteY280" fmla="*/ 89297 h 739378"/>
              <a:gd name="connsiteX281" fmla="*/ 1182285 w 1899041"/>
              <a:gd name="connsiteY281" fmla="*/ 84534 h 739378"/>
              <a:gd name="connsiteX282" fmla="*/ 1175141 w 1899041"/>
              <a:gd name="connsiteY282" fmla="*/ 79772 h 739378"/>
              <a:gd name="connsiteX283" fmla="*/ 1148947 w 1899041"/>
              <a:gd name="connsiteY283" fmla="*/ 77391 h 739378"/>
              <a:gd name="connsiteX284" fmla="*/ 1067985 w 1899041"/>
              <a:gd name="connsiteY284" fmla="*/ 79772 h 739378"/>
              <a:gd name="connsiteX285" fmla="*/ 1041791 w 1899041"/>
              <a:gd name="connsiteY285" fmla="*/ 84534 h 739378"/>
              <a:gd name="connsiteX286" fmla="*/ 1006072 w 1899041"/>
              <a:gd name="connsiteY286" fmla="*/ 89297 h 739378"/>
              <a:gd name="connsiteX287" fmla="*/ 996547 w 1899041"/>
              <a:gd name="connsiteY287" fmla="*/ 101203 h 739378"/>
              <a:gd name="connsiteX288" fmla="*/ 982260 w 1899041"/>
              <a:gd name="connsiteY288" fmla="*/ 108347 h 739378"/>
              <a:gd name="connsiteX289" fmla="*/ 967972 w 1899041"/>
              <a:gd name="connsiteY289" fmla="*/ 101203 h 739378"/>
              <a:gd name="connsiteX290" fmla="*/ 953685 w 1899041"/>
              <a:gd name="connsiteY290" fmla="*/ 89297 h 739378"/>
              <a:gd name="connsiteX291" fmla="*/ 939397 w 1899041"/>
              <a:gd name="connsiteY291" fmla="*/ 84534 h 739378"/>
              <a:gd name="connsiteX292" fmla="*/ 932253 w 1899041"/>
              <a:gd name="connsiteY292" fmla="*/ 79772 h 739378"/>
              <a:gd name="connsiteX293" fmla="*/ 925110 w 1899041"/>
              <a:gd name="connsiteY293" fmla="*/ 77391 h 739378"/>
              <a:gd name="connsiteX294" fmla="*/ 906060 w 1899041"/>
              <a:gd name="connsiteY294" fmla="*/ 72628 h 739378"/>
              <a:gd name="connsiteX295" fmla="*/ 827478 w 1899041"/>
              <a:gd name="connsiteY295" fmla="*/ 70247 h 739378"/>
              <a:gd name="connsiteX296" fmla="*/ 806047 w 1899041"/>
              <a:gd name="connsiteY296" fmla="*/ 65484 h 739378"/>
              <a:gd name="connsiteX297" fmla="*/ 751278 w 1899041"/>
              <a:gd name="connsiteY297" fmla="*/ 67866 h 739378"/>
              <a:gd name="connsiteX298" fmla="*/ 736991 w 1899041"/>
              <a:gd name="connsiteY298" fmla="*/ 77391 h 739378"/>
              <a:gd name="connsiteX299" fmla="*/ 729847 w 1899041"/>
              <a:gd name="connsiteY299" fmla="*/ 84534 h 739378"/>
              <a:gd name="connsiteX300" fmla="*/ 725085 w 1899041"/>
              <a:gd name="connsiteY300" fmla="*/ 91678 h 739378"/>
              <a:gd name="connsiteX301" fmla="*/ 717941 w 1899041"/>
              <a:gd name="connsiteY301" fmla="*/ 96441 h 739378"/>
              <a:gd name="connsiteX302" fmla="*/ 703653 w 1899041"/>
              <a:gd name="connsiteY302" fmla="*/ 89297 h 739378"/>
              <a:gd name="connsiteX303" fmla="*/ 694128 w 1899041"/>
              <a:gd name="connsiteY303" fmla="*/ 75009 h 739378"/>
              <a:gd name="connsiteX304" fmla="*/ 689366 w 1899041"/>
              <a:gd name="connsiteY304" fmla="*/ 67866 h 739378"/>
              <a:gd name="connsiteX305" fmla="*/ 682222 w 1899041"/>
              <a:gd name="connsiteY305" fmla="*/ 63103 h 739378"/>
              <a:gd name="connsiteX306" fmla="*/ 672697 w 1899041"/>
              <a:gd name="connsiteY306" fmla="*/ 53578 h 739378"/>
              <a:gd name="connsiteX307" fmla="*/ 670316 w 1899041"/>
              <a:gd name="connsiteY307" fmla="*/ 46434 h 739378"/>
              <a:gd name="connsiteX308" fmla="*/ 663172 w 1899041"/>
              <a:gd name="connsiteY308" fmla="*/ 39291 h 739378"/>
              <a:gd name="connsiteX309" fmla="*/ 646503 w 1899041"/>
              <a:gd name="connsiteY309" fmla="*/ 29766 h 739378"/>
              <a:gd name="connsiteX310" fmla="*/ 639360 w 1899041"/>
              <a:gd name="connsiteY310" fmla="*/ 22622 h 739378"/>
              <a:gd name="connsiteX311" fmla="*/ 629835 w 1899041"/>
              <a:gd name="connsiteY311" fmla="*/ 17859 h 739378"/>
              <a:gd name="connsiteX312" fmla="*/ 622691 w 1899041"/>
              <a:gd name="connsiteY312" fmla="*/ 13097 h 739378"/>
              <a:gd name="connsiteX313" fmla="*/ 625072 w 1899041"/>
              <a:gd name="connsiteY313" fmla="*/ 1191 h 73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</a:cxnLst>
            <a:rect l="l" t="t" r="r" b="b"/>
            <a:pathLst>
              <a:path w="1899041" h="739378">
                <a:moveTo>
                  <a:pt x="625072" y="1191"/>
                </a:moveTo>
                <a:cubicBezTo>
                  <a:pt x="622691" y="0"/>
                  <a:pt x="611818" y="4246"/>
                  <a:pt x="608403" y="5953"/>
                </a:cubicBezTo>
                <a:cubicBezTo>
                  <a:pt x="589939" y="15186"/>
                  <a:pt x="612073" y="7112"/>
                  <a:pt x="594116" y="13097"/>
                </a:cubicBezTo>
                <a:cubicBezTo>
                  <a:pt x="591735" y="15478"/>
                  <a:pt x="589630" y="18173"/>
                  <a:pt x="586972" y="20241"/>
                </a:cubicBezTo>
                <a:cubicBezTo>
                  <a:pt x="582454" y="23755"/>
                  <a:pt x="577447" y="26591"/>
                  <a:pt x="572685" y="29766"/>
                </a:cubicBezTo>
                <a:cubicBezTo>
                  <a:pt x="570304" y="31353"/>
                  <a:pt x="567565" y="32504"/>
                  <a:pt x="565541" y="34528"/>
                </a:cubicBezTo>
                <a:cubicBezTo>
                  <a:pt x="563160" y="36909"/>
                  <a:pt x="560984" y="39516"/>
                  <a:pt x="558397" y="41672"/>
                </a:cubicBezTo>
                <a:cubicBezTo>
                  <a:pt x="556198" y="43504"/>
                  <a:pt x="553582" y="44771"/>
                  <a:pt x="551253" y="46434"/>
                </a:cubicBezTo>
                <a:cubicBezTo>
                  <a:pt x="548023" y="48741"/>
                  <a:pt x="544903" y="51197"/>
                  <a:pt x="541728" y="53578"/>
                </a:cubicBezTo>
                <a:cubicBezTo>
                  <a:pt x="528081" y="74051"/>
                  <a:pt x="546253" y="49958"/>
                  <a:pt x="529822" y="63103"/>
                </a:cubicBezTo>
                <a:cubicBezTo>
                  <a:pt x="527587" y="64891"/>
                  <a:pt x="527084" y="68223"/>
                  <a:pt x="525060" y="70247"/>
                </a:cubicBezTo>
                <a:cubicBezTo>
                  <a:pt x="523036" y="72271"/>
                  <a:pt x="520297" y="73422"/>
                  <a:pt x="517916" y="75009"/>
                </a:cubicBezTo>
                <a:cubicBezTo>
                  <a:pt x="516328" y="77390"/>
                  <a:pt x="514985" y="79954"/>
                  <a:pt x="513153" y="82153"/>
                </a:cubicBezTo>
                <a:cubicBezTo>
                  <a:pt x="510997" y="84740"/>
                  <a:pt x="507878" y="86495"/>
                  <a:pt x="506010" y="89297"/>
                </a:cubicBezTo>
                <a:cubicBezTo>
                  <a:pt x="504618" y="91386"/>
                  <a:pt x="505169" y="94460"/>
                  <a:pt x="503628" y="96441"/>
                </a:cubicBezTo>
                <a:cubicBezTo>
                  <a:pt x="499493" y="101757"/>
                  <a:pt x="492353" y="104704"/>
                  <a:pt x="489341" y="110728"/>
                </a:cubicBezTo>
                <a:cubicBezTo>
                  <a:pt x="487753" y="113903"/>
                  <a:pt x="486641" y="117364"/>
                  <a:pt x="484578" y="120253"/>
                </a:cubicBezTo>
                <a:cubicBezTo>
                  <a:pt x="482621" y="122993"/>
                  <a:pt x="479591" y="124810"/>
                  <a:pt x="477435" y="127397"/>
                </a:cubicBezTo>
                <a:cubicBezTo>
                  <a:pt x="475603" y="129596"/>
                  <a:pt x="474504" y="132342"/>
                  <a:pt x="472672" y="134541"/>
                </a:cubicBezTo>
                <a:cubicBezTo>
                  <a:pt x="470516" y="137128"/>
                  <a:pt x="467720" y="139127"/>
                  <a:pt x="465528" y="141684"/>
                </a:cubicBezTo>
                <a:cubicBezTo>
                  <a:pt x="462945" y="144697"/>
                  <a:pt x="461191" y="148403"/>
                  <a:pt x="458385" y="151209"/>
                </a:cubicBezTo>
                <a:cubicBezTo>
                  <a:pt x="456361" y="153233"/>
                  <a:pt x="453556" y="154289"/>
                  <a:pt x="451241" y="155972"/>
                </a:cubicBezTo>
                <a:cubicBezTo>
                  <a:pt x="444822" y="160641"/>
                  <a:pt x="437804" y="164646"/>
                  <a:pt x="432191" y="170259"/>
                </a:cubicBezTo>
                <a:cubicBezTo>
                  <a:pt x="429810" y="172640"/>
                  <a:pt x="427705" y="175335"/>
                  <a:pt x="425047" y="177403"/>
                </a:cubicBezTo>
                <a:cubicBezTo>
                  <a:pt x="420529" y="180917"/>
                  <a:pt x="415522" y="183753"/>
                  <a:pt x="410760" y="186928"/>
                </a:cubicBezTo>
                <a:cubicBezTo>
                  <a:pt x="408379" y="188516"/>
                  <a:pt x="405640" y="189667"/>
                  <a:pt x="403616" y="191691"/>
                </a:cubicBezTo>
                <a:cubicBezTo>
                  <a:pt x="397051" y="198255"/>
                  <a:pt x="397062" y="199178"/>
                  <a:pt x="389328" y="203597"/>
                </a:cubicBezTo>
                <a:cubicBezTo>
                  <a:pt x="386246" y="205358"/>
                  <a:pt x="382813" y="206478"/>
                  <a:pt x="379803" y="208359"/>
                </a:cubicBezTo>
                <a:cubicBezTo>
                  <a:pt x="363611" y="218479"/>
                  <a:pt x="377467" y="213706"/>
                  <a:pt x="360753" y="217884"/>
                </a:cubicBezTo>
                <a:cubicBezTo>
                  <a:pt x="352725" y="229927"/>
                  <a:pt x="360349" y="221658"/>
                  <a:pt x="348847" y="227409"/>
                </a:cubicBezTo>
                <a:cubicBezTo>
                  <a:pt x="346287" y="228689"/>
                  <a:pt x="344318" y="231010"/>
                  <a:pt x="341703" y="232172"/>
                </a:cubicBezTo>
                <a:cubicBezTo>
                  <a:pt x="337116" y="234211"/>
                  <a:pt x="327416" y="236934"/>
                  <a:pt x="327416" y="236934"/>
                </a:cubicBezTo>
                <a:cubicBezTo>
                  <a:pt x="312709" y="246739"/>
                  <a:pt x="325700" y="239692"/>
                  <a:pt x="296460" y="244078"/>
                </a:cubicBezTo>
                <a:cubicBezTo>
                  <a:pt x="288455" y="245279"/>
                  <a:pt x="272647" y="248841"/>
                  <a:pt x="272647" y="248841"/>
                </a:cubicBezTo>
                <a:cubicBezTo>
                  <a:pt x="256772" y="248047"/>
                  <a:pt x="240857" y="247836"/>
                  <a:pt x="225022" y="246459"/>
                </a:cubicBezTo>
                <a:cubicBezTo>
                  <a:pt x="222521" y="246242"/>
                  <a:pt x="220292" y="244768"/>
                  <a:pt x="217878" y="244078"/>
                </a:cubicBezTo>
                <a:cubicBezTo>
                  <a:pt x="192693" y="236883"/>
                  <a:pt x="228009" y="248249"/>
                  <a:pt x="194066" y="236934"/>
                </a:cubicBezTo>
                <a:cubicBezTo>
                  <a:pt x="191685" y="236140"/>
                  <a:pt x="189407" y="234908"/>
                  <a:pt x="186922" y="234553"/>
                </a:cubicBezTo>
                <a:cubicBezTo>
                  <a:pt x="167013" y="231709"/>
                  <a:pt x="175698" y="233533"/>
                  <a:pt x="160728" y="229791"/>
                </a:cubicBezTo>
                <a:cubicBezTo>
                  <a:pt x="143266" y="230585"/>
                  <a:pt x="125770" y="230831"/>
                  <a:pt x="108341" y="232172"/>
                </a:cubicBezTo>
                <a:cubicBezTo>
                  <a:pt x="104454" y="232471"/>
                  <a:pt x="95729" y="235582"/>
                  <a:pt x="91672" y="236934"/>
                </a:cubicBezTo>
                <a:cubicBezTo>
                  <a:pt x="89291" y="238522"/>
                  <a:pt x="87088" y="240417"/>
                  <a:pt x="84528" y="241697"/>
                </a:cubicBezTo>
                <a:cubicBezTo>
                  <a:pt x="71823" y="248050"/>
                  <a:pt x="82734" y="238925"/>
                  <a:pt x="67860" y="248841"/>
                </a:cubicBezTo>
                <a:cubicBezTo>
                  <a:pt x="61256" y="253244"/>
                  <a:pt x="55414" y="258725"/>
                  <a:pt x="48810" y="263128"/>
                </a:cubicBezTo>
                <a:cubicBezTo>
                  <a:pt x="31973" y="274353"/>
                  <a:pt x="52817" y="260266"/>
                  <a:pt x="32141" y="275034"/>
                </a:cubicBezTo>
                <a:cubicBezTo>
                  <a:pt x="24429" y="280542"/>
                  <a:pt x="24392" y="279095"/>
                  <a:pt x="17853" y="286941"/>
                </a:cubicBezTo>
                <a:cubicBezTo>
                  <a:pt x="14337" y="291160"/>
                  <a:pt x="10382" y="298816"/>
                  <a:pt x="8328" y="303609"/>
                </a:cubicBezTo>
                <a:cubicBezTo>
                  <a:pt x="7339" y="305916"/>
                  <a:pt x="7069" y="308508"/>
                  <a:pt x="5947" y="310753"/>
                </a:cubicBezTo>
                <a:cubicBezTo>
                  <a:pt x="4667" y="313313"/>
                  <a:pt x="2772" y="315516"/>
                  <a:pt x="1185" y="317897"/>
                </a:cubicBezTo>
                <a:cubicBezTo>
                  <a:pt x="1403" y="321378"/>
                  <a:pt x="0" y="351248"/>
                  <a:pt x="5947" y="363141"/>
                </a:cubicBezTo>
                <a:cubicBezTo>
                  <a:pt x="7227" y="365701"/>
                  <a:pt x="9290" y="367799"/>
                  <a:pt x="10710" y="370284"/>
                </a:cubicBezTo>
                <a:cubicBezTo>
                  <a:pt x="18148" y="383300"/>
                  <a:pt x="11393" y="377089"/>
                  <a:pt x="22616" y="384572"/>
                </a:cubicBezTo>
                <a:cubicBezTo>
                  <a:pt x="24203" y="386953"/>
                  <a:pt x="26098" y="389156"/>
                  <a:pt x="27378" y="391716"/>
                </a:cubicBezTo>
                <a:cubicBezTo>
                  <a:pt x="28501" y="393961"/>
                  <a:pt x="28368" y="396771"/>
                  <a:pt x="29760" y="398859"/>
                </a:cubicBezTo>
                <a:cubicBezTo>
                  <a:pt x="31628" y="401661"/>
                  <a:pt x="34836" y="403345"/>
                  <a:pt x="36903" y="406003"/>
                </a:cubicBezTo>
                <a:cubicBezTo>
                  <a:pt x="40417" y="410521"/>
                  <a:pt x="42380" y="416244"/>
                  <a:pt x="46428" y="420291"/>
                </a:cubicBezTo>
                <a:cubicBezTo>
                  <a:pt x="48809" y="422672"/>
                  <a:pt x="51416" y="424847"/>
                  <a:pt x="53572" y="427434"/>
                </a:cubicBezTo>
                <a:cubicBezTo>
                  <a:pt x="55404" y="429633"/>
                  <a:pt x="56671" y="432249"/>
                  <a:pt x="58335" y="434578"/>
                </a:cubicBezTo>
                <a:cubicBezTo>
                  <a:pt x="60642" y="437807"/>
                  <a:pt x="63171" y="440874"/>
                  <a:pt x="65478" y="444103"/>
                </a:cubicBezTo>
                <a:cubicBezTo>
                  <a:pt x="67142" y="446432"/>
                  <a:pt x="68217" y="449223"/>
                  <a:pt x="70241" y="451247"/>
                </a:cubicBezTo>
                <a:cubicBezTo>
                  <a:pt x="72265" y="453271"/>
                  <a:pt x="75186" y="454177"/>
                  <a:pt x="77385" y="456009"/>
                </a:cubicBezTo>
                <a:cubicBezTo>
                  <a:pt x="99775" y="474667"/>
                  <a:pt x="62690" y="448594"/>
                  <a:pt x="98816" y="472678"/>
                </a:cubicBezTo>
                <a:lnTo>
                  <a:pt x="113103" y="482203"/>
                </a:lnTo>
                <a:cubicBezTo>
                  <a:pt x="117866" y="483791"/>
                  <a:pt x="122521" y="485749"/>
                  <a:pt x="127391" y="486966"/>
                </a:cubicBezTo>
                <a:cubicBezTo>
                  <a:pt x="133741" y="488553"/>
                  <a:pt x="139897" y="491597"/>
                  <a:pt x="146441" y="491728"/>
                </a:cubicBezTo>
                <a:lnTo>
                  <a:pt x="265503" y="494109"/>
                </a:lnTo>
                <a:cubicBezTo>
                  <a:pt x="267884" y="494903"/>
                  <a:pt x="270872" y="494716"/>
                  <a:pt x="272647" y="496491"/>
                </a:cubicBezTo>
                <a:cubicBezTo>
                  <a:pt x="276694" y="500538"/>
                  <a:pt x="282172" y="510778"/>
                  <a:pt x="282172" y="510778"/>
                </a:cubicBezTo>
                <a:cubicBezTo>
                  <a:pt x="281378" y="513159"/>
                  <a:pt x="280914" y="515677"/>
                  <a:pt x="279791" y="517922"/>
                </a:cubicBezTo>
                <a:cubicBezTo>
                  <a:pt x="275581" y="526342"/>
                  <a:pt x="274203" y="524838"/>
                  <a:pt x="267885" y="532209"/>
                </a:cubicBezTo>
                <a:cubicBezTo>
                  <a:pt x="265302" y="535222"/>
                  <a:pt x="262942" y="538432"/>
                  <a:pt x="260741" y="541734"/>
                </a:cubicBezTo>
                <a:cubicBezTo>
                  <a:pt x="258174" y="545585"/>
                  <a:pt x="256164" y="549790"/>
                  <a:pt x="253597" y="553641"/>
                </a:cubicBezTo>
                <a:cubicBezTo>
                  <a:pt x="251396" y="556943"/>
                  <a:pt x="248729" y="559915"/>
                  <a:pt x="246453" y="563166"/>
                </a:cubicBezTo>
                <a:cubicBezTo>
                  <a:pt x="243171" y="567855"/>
                  <a:pt x="240103" y="572691"/>
                  <a:pt x="236928" y="577453"/>
                </a:cubicBezTo>
                <a:cubicBezTo>
                  <a:pt x="235341" y="579834"/>
                  <a:pt x="233071" y="581882"/>
                  <a:pt x="232166" y="584597"/>
                </a:cubicBezTo>
                <a:cubicBezTo>
                  <a:pt x="231372" y="586978"/>
                  <a:pt x="231004" y="589547"/>
                  <a:pt x="229785" y="591741"/>
                </a:cubicBezTo>
                <a:cubicBezTo>
                  <a:pt x="216136" y="616310"/>
                  <a:pt x="223269" y="597005"/>
                  <a:pt x="217878" y="613172"/>
                </a:cubicBezTo>
                <a:cubicBezTo>
                  <a:pt x="218672" y="625872"/>
                  <a:pt x="218541" y="638664"/>
                  <a:pt x="220260" y="651272"/>
                </a:cubicBezTo>
                <a:cubicBezTo>
                  <a:pt x="220938" y="656246"/>
                  <a:pt x="220845" y="662775"/>
                  <a:pt x="225022" y="665559"/>
                </a:cubicBezTo>
                <a:cubicBezTo>
                  <a:pt x="229785" y="668734"/>
                  <a:pt x="235263" y="671036"/>
                  <a:pt x="239310" y="675084"/>
                </a:cubicBezTo>
                <a:cubicBezTo>
                  <a:pt x="243796" y="679570"/>
                  <a:pt x="247629" y="684339"/>
                  <a:pt x="253597" y="686991"/>
                </a:cubicBezTo>
                <a:cubicBezTo>
                  <a:pt x="258185" y="689030"/>
                  <a:pt x="267885" y="691753"/>
                  <a:pt x="267885" y="691753"/>
                </a:cubicBezTo>
                <a:cubicBezTo>
                  <a:pt x="285561" y="703540"/>
                  <a:pt x="275540" y="698931"/>
                  <a:pt x="315510" y="694134"/>
                </a:cubicBezTo>
                <a:cubicBezTo>
                  <a:pt x="322009" y="693354"/>
                  <a:pt x="328210" y="690959"/>
                  <a:pt x="334560" y="689372"/>
                </a:cubicBezTo>
                <a:lnTo>
                  <a:pt x="344085" y="686991"/>
                </a:lnTo>
                <a:cubicBezTo>
                  <a:pt x="375866" y="667921"/>
                  <a:pt x="341988" y="687078"/>
                  <a:pt x="363135" y="677466"/>
                </a:cubicBezTo>
                <a:cubicBezTo>
                  <a:pt x="369598" y="674528"/>
                  <a:pt x="382185" y="667941"/>
                  <a:pt x="382185" y="667941"/>
                </a:cubicBezTo>
                <a:cubicBezTo>
                  <a:pt x="395256" y="648332"/>
                  <a:pt x="378165" y="670803"/>
                  <a:pt x="394091" y="658416"/>
                </a:cubicBezTo>
                <a:cubicBezTo>
                  <a:pt x="399407" y="654281"/>
                  <a:pt x="403616" y="648891"/>
                  <a:pt x="408378" y="644128"/>
                </a:cubicBezTo>
                <a:cubicBezTo>
                  <a:pt x="410759" y="641747"/>
                  <a:pt x="413501" y="639678"/>
                  <a:pt x="415522" y="636984"/>
                </a:cubicBezTo>
                <a:cubicBezTo>
                  <a:pt x="426096" y="622886"/>
                  <a:pt x="420471" y="630753"/>
                  <a:pt x="432191" y="613172"/>
                </a:cubicBezTo>
                <a:cubicBezTo>
                  <a:pt x="433778" y="610791"/>
                  <a:pt x="434572" y="607615"/>
                  <a:pt x="436953" y="606028"/>
                </a:cubicBezTo>
                <a:lnTo>
                  <a:pt x="444097" y="601266"/>
                </a:lnTo>
                <a:cubicBezTo>
                  <a:pt x="464740" y="570304"/>
                  <a:pt x="432188" y="617145"/>
                  <a:pt x="456003" y="589359"/>
                </a:cubicBezTo>
                <a:cubicBezTo>
                  <a:pt x="459015" y="585845"/>
                  <a:pt x="460457" y="581219"/>
                  <a:pt x="463147" y="577453"/>
                </a:cubicBezTo>
                <a:cubicBezTo>
                  <a:pt x="468407" y="570089"/>
                  <a:pt x="474796" y="563552"/>
                  <a:pt x="479816" y="556022"/>
                </a:cubicBezTo>
                <a:cubicBezTo>
                  <a:pt x="481403" y="553641"/>
                  <a:pt x="482716" y="551051"/>
                  <a:pt x="484578" y="548878"/>
                </a:cubicBezTo>
                <a:cubicBezTo>
                  <a:pt x="497424" y="533890"/>
                  <a:pt x="492121" y="543717"/>
                  <a:pt x="508391" y="527447"/>
                </a:cubicBezTo>
                <a:cubicBezTo>
                  <a:pt x="510415" y="525423"/>
                  <a:pt x="511268" y="522457"/>
                  <a:pt x="513153" y="520303"/>
                </a:cubicBezTo>
                <a:cubicBezTo>
                  <a:pt x="516849" y="516079"/>
                  <a:pt x="521364" y="512621"/>
                  <a:pt x="525060" y="508397"/>
                </a:cubicBezTo>
                <a:cubicBezTo>
                  <a:pt x="526945" y="506243"/>
                  <a:pt x="527798" y="503277"/>
                  <a:pt x="529822" y="501253"/>
                </a:cubicBezTo>
                <a:cubicBezTo>
                  <a:pt x="531846" y="499229"/>
                  <a:pt x="534637" y="498154"/>
                  <a:pt x="536966" y="496491"/>
                </a:cubicBezTo>
                <a:cubicBezTo>
                  <a:pt x="540196" y="494184"/>
                  <a:pt x="543541" y="492002"/>
                  <a:pt x="546491" y="489347"/>
                </a:cubicBezTo>
                <a:cubicBezTo>
                  <a:pt x="567487" y="470450"/>
                  <a:pt x="552541" y="479177"/>
                  <a:pt x="570303" y="470297"/>
                </a:cubicBezTo>
                <a:cubicBezTo>
                  <a:pt x="571891" y="467916"/>
                  <a:pt x="573042" y="465177"/>
                  <a:pt x="575066" y="463153"/>
                </a:cubicBezTo>
                <a:cubicBezTo>
                  <a:pt x="577090" y="461129"/>
                  <a:pt x="579881" y="460054"/>
                  <a:pt x="582210" y="458391"/>
                </a:cubicBezTo>
                <a:cubicBezTo>
                  <a:pt x="585440" y="456084"/>
                  <a:pt x="588722" y="453830"/>
                  <a:pt x="591735" y="451247"/>
                </a:cubicBezTo>
                <a:cubicBezTo>
                  <a:pt x="594292" y="449055"/>
                  <a:pt x="596220" y="446170"/>
                  <a:pt x="598878" y="444103"/>
                </a:cubicBezTo>
                <a:cubicBezTo>
                  <a:pt x="602384" y="441376"/>
                  <a:pt x="618353" y="431772"/>
                  <a:pt x="622691" y="427434"/>
                </a:cubicBezTo>
                <a:cubicBezTo>
                  <a:pt x="625497" y="424628"/>
                  <a:pt x="626848" y="420522"/>
                  <a:pt x="629835" y="417909"/>
                </a:cubicBezTo>
                <a:cubicBezTo>
                  <a:pt x="633318" y="414861"/>
                  <a:pt x="638038" y="413543"/>
                  <a:pt x="641741" y="410766"/>
                </a:cubicBezTo>
                <a:cubicBezTo>
                  <a:pt x="661223" y="396155"/>
                  <a:pt x="634957" y="411136"/>
                  <a:pt x="658410" y="396478"/>
                </a:cubicBezTo>
                <a:cubicBezTo>
                  <a:pt x="661420" y="394597"/>
                  <a:pt x="664925" y="393597"/>
                  <a:pt x="667935" y="391716"/>
                </a:cubicBezTo>
                <a:cubicBezTo>
                  <a:pt x="682208" y="382796"/>
                  <a:pt x="672911" y="387171"/>
                  <a:pt x="684603" y="377428"/>
                </a:cubicBezTo>
                <a:cubicBezTo>
                  <a:pt x="686802" y="375596"/>
                  <a:pt x="689366" y="374253"/>
                  <a:pt x="691747" y="372666"/>
                </a:cubicBezTo>
                <a:cubicBezTo>
                  <a:pt x="695543" y="366972"/>
                  <a:pt x="697822" y="362543"/>
                  <a:pt x="703653" y="358378"/>
                </a:cubicBezTo>
                <a:cubicBezTo>
                  <a:pt x="706541" y="356315"/>
                  <a:pt x="710003" y="355203"/>
                  <a:pt x="713178" y="353616"/>
                </a:cubicBezTo>
                <a:cubicBezTo>
                  <a:pt x="734039" y="332755"/>
                  <a:pt x="707582" y="358278"/>
                  <a:pt x="727466" y="341709"/>
                </a:cubicBezTo>
                <a:cubicBezTo>
                  <a:pt x="730053" y="339553"/>
                  <a:pt x="732053" y="336757"/>
                  <a:pt x="734610" y="334566"/>
                </a:cubicBezTo>
                <a:cubicBezTo>
                  <a:pt x="737623" y="331983"/>
                  <a:pt x="741122" y="330005"/>
                  <a:pt x="744135" y="327422"/>
                </a:cubicBezTo>
                <a:cubicBezTo>
                  <a:pt x="746692" y="325230"/>
                  <a:pt x="748691" y="322434"/>
                  <a:pt x="751278" y="320278"/>
                </a:cubicBezTo>
                <a:cubicBezTo>
                  <a:pt x="753477" y="318446"/>
                  <a:pt x="756223" y="317348"/>
                  <a:pt x="758422" y="315516"/>
                </a:cubicBezTo>
                <a:cubicBezTo>
                  <a:pt x="761009" y="313360"/>
                  <a:pt x="762908" y="310440"/>
                  <a:pt x="765566" y="308372"/>
                </a:cubicBezTo>
                <a:cubicBezTo>
                  <a:pt x="770084" y="304858"/>
                  <a:pt x="775091" y="302022"/>
                  <a:pt x="779853" y="298847"/>
                </a:cubicBezTo>
                <a:cubicBezTo>
                  <a:pt x="782234" y="297259"/>
                  <a:pt x="784973" y="296108"/>
                  <a:pt x="786997" y="294084"/>
                </a:cubicBezTo>
                <a:cubicBezTo>
                  <a:pt x="789378" y="291703"/>
                  <a:pt x="791584" y="289132"/>
                  <a:pt x="794141" y="286941"/>
                </a:cubicBezTo>
                <a:cubicBezTo>
                  <a:pt x="797154" y="284358"/>
                  <a:pt x="800860" y="282603"/>
                  <a:pt x="803666" y="279797"/>
                </a:cubicBezTo>
                <a:cubicBezTo>
                  <a:pt x="821391" y="262072"/>
                  <a:pt x="801117" y="276736"/>
                  <a:pt x="817953" y="265509"/>
                </a:cubicBezTo>
                <a:cubicBezTo>
                  <a:pt x="819541" y="263128"/>
                  <a:pt x="820802" y="260493"/>
                  <a:pt x="822716" y="258366"/>
                </a:cubicBezTo>
                <a:cubicBezTo>
                  <a:pt x="827973" y="252525"/>
                  <a:pt x="835027" y="248235"/>
                  <a:pt x="839385" y="241697"/>
                </a:cubicBezTo>
                <a:cubicBezTo>
                  <a:pt x="840972" y="239316"/>
                  <a:pt x="842727" y="237038"/>
                  <a:pt x="844147" y="234553"/>
                </a:cubicBezTo>
                <a:cubicBezTo>
                  <a:pt x="845908" y="231471"/>
                  <a:pt x="846889" y="227947"/>
                  <a:pt x="848910" y="225028"/>
                </a:cubicBezTo>
                <a:cubicBezTo>
                  <a:pt x="854061" y="217587"/>
                  <a:pt x="865578" y="203597"/>
                  <a:pt x="865578" y="203597"/>
                </a:cubicBezTo>
                <a:cubicBezTo>
                  <a:pt x="870215" y="189689"/>
                  <a:pt x="864332" y="202462"/>
                  <a:pt x="875103" y="191691"/>
                </a:cubicBezTo>
                <a:cubicBezTo>
                  <a:pt x="889412" y="177382"/>
                  <a:pt x="864170" y="190245"/>
                  <a:pt x="894153" y="170259"/>
                </a:cubicBezTo>
                <a:cubicBezTo>
                  <a:pt x="896534" y="168672"/>
                  <a:pt x="898682" y="166659"/>
                  <a:pt x="901297" y="165497"/>
                </a:cubicBezTo>
                <a:cubicBezTo>
                  <a:pt x="914437" y="159657"/>
                  <a:pt x="914683" y="161555"/>
                  <a:pt x="927491" y="158353"/>
                </a:cubicBezTo>
                <a:cubicBezTo>
                  <a:pt x="929926" y="157744"/>
                  <a:pt x="932185" y="156516"/>
                  <a:pt x="934635" y="155972"/>
                </a:cubicBezTo>
                <a:cubicBezTo>
                  <a:pt x="939348" y="154925"/>
                  <a:pt x="944160" y="154385"/>
                  <a:pt x="948922" y="153591"/>
                </a:cubicBezTo>
                <a:cubicBezTo>
                  <a:pt x="958969" y="150241"/>
                  <a:pt x="961650" y="148828"/>
                  <a:pt x="975116" y="148828"/>
                </a:cubicBezTo>
                <a:cubicBezTo>
                  <a:pt x="982304" y="148828"/>
                  <a:pt x="989403" y="150415"/>
                  <a:pt x="996547" y="151209"/>
                </a:cubicBezTo>
                <a:cubicBezTo>
                  <a:pt x="999722" y="152003"/>
                  <a:pt x="1002937" y="152651"/>
                  <a:pt x="1006072" y="153591"/>
                </a:cubicBezTo>
                <a:cubicBezTo>
                  <a:pt x="1010880" y="155034"/>
                  <a:pt x="1020360" y="158353"/>
                  <a:pt x="1020360" y="158353"/>
                </a:cubicBezTo>
                <a:cubicBezTo>
                  <a:pt x="1023535" y="160734"/>
                  <a:pt x="1026872" y="162914"/>
                  <a:pt x="1029885" y="165497"/>
                </a:cubicBezTo>
                <a:cubicBezTo>
                  <a:pt x="1040379" y="174493"/>
                  <a:pt x="1033691" y="171746"/>
                  <a:pt x="1046553" y="179784"/>
                </a:cubicBezTo>
                <a:cubicBezTo>
                  <a:pt x="1049563" y="181665"/>
                  <a:pt x="1052903" y="182959"/>
                  <a:pt x="1056078" y="184547"/>
                </a:cubicBezTo>
                <a:cubicBezTo>
                  <a:pt x="1066732" y="200526"/>
                  <a:pt x="1054181" y="184869"/>
                  <a:pt x="1067985" y="194072"/>
                </a:cubicBezTo>
                <a:cubicBezTo>
                  <a:pt x="1079682" y="201870"/>
                  <a:pt x="1071110" y="199578"/>
                  <a:pt x="1079891" y="208359"/>
                </a:cubicBezTo>
                <a:cubicBezTo>
                  <a:pt x="1081915" y="210383"/>
                  <a:pt x="1084654" y="211534"/>
                  <a:pt x="1087035" y="213122"/>
                </a:cubicBezTo>
                <a:cubicBezTo>
                  <a:pt x="1088622" y="215503"/>
                  <a:pt x="1089965" y="218067"/>
                  <a:pt x="1091797" y="220266"/>
                </a:cubicBezTo>
                <a:cubicBezTo>
                  <a:pt x="1098391" y="228178"/>
                  <a:pt x="1107147" y="233674"/>
                  <a:pt x="1115610" y="239316"/>
                </a:cubicBezTo>
                <a:cubicBezTo>
                  <a:pt x="1119703" y="245455"/>
                  <a:pt x="1126994" y="256963"/>
                  <a:pt x="1132278" y="263128"/>
                </a:cubicBezTo>
                <a:cubicBezTo>
                  <a:pt x="1134470" y="265685"/>
                  <a:pt x="1137464" y="267532"/>
                  <a:pt x="1139422" y="270272"/>
                </a:cubicBezTo>
                <a:cubicBezTo>
                  <a:pt x="1151058" y="286562"/>
                  <a:pt x="1137707" y="273453"/>
                  <a:pt x="1148947" y="286941"/>
                </a:cubicBezTo>
                <a:cubicBezTo>
                  <a:pt x="1151103" y="289528"/>
                  <a:pt x="1153935" y="291497"/>
                  <a:pt x="1156091" y="294084"/>
                </a:cubicBezTo>
                <a:cubicBezTo>
                  <a:pt x="1157923" y="296283"/>
                  <a:pt x="1159021" y="299029"/>
                  <a:pt x="1160853" y="301228"/>
                </a:cubicBezTo>
                <a:cubicBezTo>
                  <a:pt x="1163009" y="303815"/>
                  <a:pt x="1166039" y="305632"/>
                  <a:pt x="1167997" y="308372"/>
                </a:cubicBezTo>
                <a:cubicBezTo>
                  <a:pt x="1170060" y="311261"/>
                  <a:pt x="1170999" y="314815"/>
                  <a:pt x="1172760" y="317897"/>
                </a:cubicBezTo>
                <a:cubicBezTo>
                  <a:pt x="1174564" y="321055"/>
                  <a:pt x="1182959" y="332859"/>
                  <a:pt x="1184666" y="334566"/>
                </a:cubicBezTo>
                <a:cubicBezTo>
                  <a:pt x="1186690" y="336590"/>
                  <a:pt x="1189429" y="337741"/>
                  <a:pt x="1191810" y="339328"/>
                </a:cubicBezTo>
                <a:cubicBezTo>
                  <a:pt x="1196960" y="347054"/>
                  <a:pt x="1197847" y="349397"/>
                  <a:pt x="1206097" y="355997"/>
                </a:cubicBezTo>
                <a:cubicBezTo>
                  <a:pt x="1210567" y="359573"/>
                  <a:pt x="1215806" y="362088"/>
                  <a:pt x="1220385" y="365522"/>
                </a:cubicBezTo>
                <a:cubicBezTo>
                  <a:pt x="1223560" y="367903"/>
                  <a:pt x="1226680" y="370359"/>
                  <a:pt x="1229910" y="372666"/>
                </a:cubicBezTo>
                <a:cubicBezTo>
                  <a:pt x="1232239" y="374329"/>
                  <a:pt x="1234764" y="375711"/>
                  <a:pt x="1237053" y="377428"/>
                </a:cubicBezTo>
                <a:cubicBezTo>
                  <a:pt x="1244293" y="382858"/>
                  <a:pt x="1251368" y="388505"/>
                  <a:pt x="1258485" y="394097"/>
                </a:cubicBezTo>
                <a:cubicBezTo>
                  <a:pt x="1262481" y="397237"/>
                  <a:pt x="1266422" y="400447"/>
                  <a:pt x="1270391" y="403622"/>
                </a:cubicBezTo>
                <a:cubicBezTo>
                  <a:pt x="1274360" y="406797"/>
                  <a:pt x="1277475" y="411540"/>
                  <a:pt x="1282297" y="413147"/>
                </a:cubicBezTo>
                <a:lnTo>
                  <a:pt x="1289441" y="415528"/>
                </a:lnTo>
                <a:cubicBezTo>
                  <a:pt x="1299895" y="425982"/>
                  <a:pt x="1299318" y="426079"/>
                  <a:pt x="1315635" y="436959"/>
                </a:cubicBezTo>
                <a:cubicBezTo>
                  <a:pt x="1318016" y="438547"/>
                  <a:pt x="1320580" y="439890"/>
                  <a:pt x="1322778" y="441722"/>
                </a:cubicBezTo>
                <a:cubicBezTo>
                  <a:pt x="1325365" y="443878"/>
                  <a:pt x="1327182" y="446909"/>
                  <a:pt x="1329922" y="448866"/>
                </a:cubicBezTo>
                <a:cubicBezTo>
                  <a:pt x="1332811" y="450929"/>
                  <a:pt x="1336539" y="451592"/>
                  <a:pt x="1339447" y="453628"/>
                </a:cubicBezTo>
                <a:cubicBezTo>
                  <a:pt x="1365972" y="472194"/>
                  <a:pt x="1344110" y="458703"/>
                  <a:pt x="1360878" y="472678"/>
                </a:cubicBezTo>
                <a:cubicBezTo>
                  <a:pt x="1371113" y="481208"/>
                  <a:pt x="1364428" y="474454"/>
                  <a:pt x="1375166" y="479822"/>
                </a:cubicBezTo>
                <a:cubicBezTo>
                  <a:pt x="1377726" y="481102"/>
                  <a:pt x="1379929" y="482997"/>
                  <a:pt x="1382310" y="484584"/>
                </a:cubicBezTo>
                <a:cubicBezTo>
                  <a:pt x="1395805" y="504829"/>
                  <a:pt x="1373574" y="473463"/>
                  <a:pt x="1401360" y="501253"/>
                </a:cubicBezTo>
                <a:cubicBezTo>
                  <a:pt x="1413130" y="513024"/>
                  <a:pt x="1403489" y="504317"/>
                  <a:pt x="1415647" y="513159"/>
                </a:cubicBezTo>
                <a:cubicBezTo>
                  <a:pt x="1422066" y="517828"/>
                  <a:pt x="1428347" y="522684"/>
                  <a:pt x="1434697" y="527447"/>
                </a:cubicBezTo>
                <a:cubicBezTo>
                  <a:pt x="1437872" y="529828"/>
                  <a:pt x="1440920" y="532390"/>
                  <a:pt x="1444222" y="534591"/>
                </a:cubicBezTo>
                <a:cubicBezTo>
                  <a:pt x="1448985" y="537766"/>
                  <a:pt x="1454463" y="540069"/>
                  <a:pt x="1458510" y="544116"/>
                </a:cubicBezTo>
                <a:lnTo>
                  <a:pt x="1482322" y="567928"/>
                </a:lnTo>
                <a:cubicBezTo>
                  <a:pt x="1484703" y="570309"/>
                  <a:pt x="1487598" y="572270"/>
                  <a:pt x="1489466" y="575072"/>
                </a:cubicBezTo>
                <a:cubicBezTo>
                  <a:pt x="1496096" y="585018"/>
                  <a:pt x="1492204" y="580192"/>
                  <a:pt x="1501372" y="589359"/>
                </a:cubicBezTo>
                <a:cubicBezTo>
                  <a:pt x="1505925" y="603021"/>
                  <a:pt x="1500492" y="590270"/>
                  <a:pt x="1510897" y="603647"/>
                </a:cubicBezTo>
                <a:cubicBezTo>
                  <a:pt x="1514411" y="608165"/>
                  <a:pt x="1520422" y="617934"/>
                  <a:pt x="1520422" y="617934"/>
                </a:cubicBezTo>
                <a:cubicBezTo>
                  <a:pt x="1526090" y="634937"/>
                  <a:pt x="1522400" y="628045"/>
                  <a:pt x="1529947" y="639366"/>
                </a:cubicBezTo>
                <a:cubicBezTo>
                  <a:pt x="1531158" y="644210"/>
                  <a:pt x="1532657" y="651244"/>
                  <a:pt x="1534710" y="656034"/>
                </a:cubicBezTo>
                <a:cubicBezTo>
                  <a:pt x="1536108" y="659297"/>
                  <a:pt x="1538154" y="662263"/>
                  <a:pt x="1539472" y="665559"/>
                </a:cubicBezTo>
                <a:cubicBezTo>
                  <a:pt x="1541336" y="670220"/>
                  <a:pt x="1541450" y="675670"/>
                  <a:pt x="1544235" y="679847"/>
                </a:cubicBezTo>
                <a:cubicBezTo>
                  <a:pt x="1556058" y="697584"/>
                  <a:pt x="1540862" y="675800"/>
                  <a:pt x="1556141" y="694134"/>
                </a:cubicBezTo>
                <a:cubicBezTo>
                  <a:pt x="1557973" y="696333"/>
                  <a:pt x="1559623" y="698718"/>
                  <a:pt x="1560903" y="701278"/>
                </a:cubicBezTo>
                <a:cubicBezTo>
                  <a:pt x="1562026" y="703523"/>
                  <a:pt x="1561510" y="706647"/>
                  <a:pt x="1563285" y="708422"/>
                </a:cubicBezTo>
                <a:cubicBezTo>
                  <a:pt x="1567332" y="712469"/>
                  <a:pt x="1572993" y="714513"/>
                  <a:pt x="1577572" y="717947"/>
                </a:cubicBezTo>
                <a:cubicBezTo>
                  <a:pt x="1578856" y="718910"/>
                  <a:pt x="1591388" y="728585"/>
                  <a:pt x="1594241" y="729853"/>
                </a:cubicBezTo>
                <a:cubicBezTo>
                  <a:pt x="1598828" y="731892"/>
                  <a:pt x="1603658" y="733399"/>
                  <a:pt x="1608528" y="734616"/>
                </a:cubicBezTo>
                <a:lnTo>
                  <a:pt x="1627578" y="739378"/>
                </a:lnTo>
                <a:cubicBezTo>
                  <a:pt x="1641866" y="738584"/>
                  <a:pt x="1656196" y="738354"/>
                  <a:pt x="1670441" y="736997"/>
                </a:cubicBezTo>
                <a:cubicBezTo>
                  <a:pt x="1679045" y="736178"/>
                  <a:pt x="1676927" y="733196"/>
                  <a:pt x="1684728" y="729853"/>
                </a:cubicBezTo>
                <a:cubicBezTo>
                  <a:pt x="1687736" y="728564"/>
                  <a:pt x="1691078" y="728266"/>
                  <a:pt x="1694253" y="727472"/>
                </a:cubicBezTo>
                <a:cubicBezTo>
                  <a:pt x="1713301" y="714773"/>
                  <a:pt x="1690288" y="731438"/>
                  <a:pt x="1706160" y="715566"/>
                </a:cubicBezTo>
                <a:cubicBezTo>
                  <a:pt x="1723307" y="698419"/>
                  <a:pt x="1702292" y="727213"/>
                  <a:pt x="1720447" y="701278"/>
                </a:cubicBezTo>
                <a:cubicBezTo>
                  <a:pt x="1723729" y="696589"/>
                  <a:pt x="1729972" y="686991"/>
                  <a:pt x="1729972" y="686991"/>
                </a:cubicBezTo>
                <a:cubicBezTo>
                  <a:pt x="1736589" y="660525"/>
                  <a:pt x="1736275" y="670317"/>
                  <a:pt x="1732353" y="636984"/>
                </a:cubicBezTo>
                <a:cubicBezTo>
                  <a:pt x="1731971" y="633734"/>
                  <a:pt x="1731436" y="630386"/>
                  <a:pt x="1729972" y="627459"/>
                </a:cubicBezTo>
                <a:cubicBezTo>
                  <a:pt x="1727412" y="622340"/>
                  <a:pt x="1723006" y="618292"/>
                  <a:pt x="1720447" y="613172"/>
                </a:cubicBezTo>
                <a:cubicBezTo>
                  <a:pt x="1714563" y="601402"/>
                  <a:pt x="1719053" y="604769"/>
                  <a:pt x="1708541" y="601266"/>
                </a:cubicBezTo>
                <a:cubicBezTo>
                  <a:pt x="1700159" y="595678"/>
                  <a:pt x="1693878" y="590638"/>
                  <a:pt x="1684728" y="586978"/>
                </a:cubicBezTo>
                <a:cubicBezTo>
                  <a:pt x="1680067" y="585114"/>
                  <a:pt x="1670441" y="582216"/>
                  <a:pt x="1670441" y="582216"/>
                </a:cubicBezTo>
                <a:cubicBezTo>
                  <a:pt x="1669647" y="579835"/>
                  <a:pt x="1667370" y="577486"/>
                  <a:pt x="1668060" y="575072"/>
                </a:cubicBezTo>
                <a:cubicBezTo>
                  <a:pt x="1671888" y="561672"/>
                  <a:pt x="1687979" y="561019"/>
                  <a:pt x="1699016" y="560784"/>
                </a:cubicBezTo>
                <a:lnTo>
                  <a:pt x="1810935" y="558403"/>
                </a:lnTo>
                <a:cubicBezTo>
                  <a:pt x="1822650" y="554498"/>
                  <a:pt x="1824933" y="554486"/>
                  <a:pt x="1834747" y="548878"/>
                </a:cubicBezTo>
                <a:cubicBezTo>
                  <a:pt x="1853645" y="538079"/>
                  <a:pt x="1829333" y="551045"/>
                  <a:pt x="1849035" y="536972"/>
                </a:cubicBezTo>
                <a:cubicBezTo>
                  <a:pt x="1851924" y="534909"/>
                  <a:pt x="1855385" y="533797"/>
                  <a:pt x="1858560" y="532209"/>
                </a:cubicBezTo>
                <a:cubicBezTo>
                  <a:pt x="1859354" y="529828"/>
                  <a:pt x="1859549" y="527154"/>
                  <a:pt x="1860941" y="525066"/>
                </a:cubicBezTo>
                <a:cubicBezTo>
                  <a:pt x="1868421" y="513847"/>
                  <a:pt x="1867652" y="522467"/>
                  <a:pt x="1872847" y="510778"/>
                </a:cubicBezTo>
                <a:cubicBezTo>
                  <a:pt x="1874886" y="506191"/>
                  <a:pt x="1874826" y="500668"/>
                  <a:pt x="1877610" y="496491"/>
                </a:cubicBezTo>
                <a:cubicBezTo>
                  <a:pt x="1879197" y="494110"/>
                  <a:pt x="1881092" y="491907"/>
                  <a:pt x="1882372" y="489347"/>
                </a:cubicBezTo>
                <a:cubicBezTo>
                  <a:pt x="1883961" y="486168"/>
                  <a:pt x="1886526" y="475420"/>
                  <a:pt x="1887135" y="472678"/>
                </a:cubicBezTo>
                <a:cubicBezTo>
                  <a:pt x="1892066" y="450493"/>
                  <a:pt x="1886934" y="471402"/>
                  <a:pt x="1891897" y="444103"/>
                </a:cubicBezTo>
                <a:cubicBezTo>
                  <a:pt x="1893760" y="433857"/>
                  <a:pt x="1894107" y="436367"/>
                  <a:pt x="1896660" y="427434"/>
                </a:cubicBezTo>
                <a:cubicBezTo>
                  <a:pt x="1897559" y="424287"/>
                  <a:pt x="1898247" y="421084"/>
                  <a:pt x="1899041" y="417909"/>
                </a:cubicBezTo>
                <a:cubicBezTo>
                  <a:pt x="1898247" y="406003"/>
                  <a:pt x="1897978" y="394050"/>
                  <a:pt x="1896660" y="382191"/>
                </a:cubicBezTo>
                <a:cubicBezTo>
                  <a:pt x="1896383" y="379696"/>
                  <a:pt x="1895846" y="377007"/>
                  <a:pt x="1894278" y="375047"/>
                </a:cubicBezTo>
                <a:cubicBezTo>
                  <a:pt x="1892490" y="372812"/>
                  <a:pt x="1889516" y="371872"/>
                  <a:pt x="1887135" y="370284"/>
                </a:cubicBezTo>
                <a:cubicBezTo>
                  <a:pt x="1882942" y="357711"/>
                  <a:pt x="1886841" y="364533"/>
                  <a:pt x="1870466" y="353616"/>
                </a:cubicBezTo>
                <a:lnTo>
                  <a:pt x="1863322" y="348853"/>
                </a:lnTo>
                <a:cubicBezTo>
                  <a:pt x="1860941" y="347266"/>
                  <a:pt x="1858202" y="346115"/>
                  <a:pt x="1856178" y="344091"/>
                </a:cubicBezTo>
                <a:cubicBezTo>
                  <a:pt x="1844987" y="332899"/>
                  <a:pt x="1851838" y="338816"/>
                  <a:pt x="1834747" y="327422"/>
                </a:cubicBezTo>
                <a:cubicBezTo>
                  <a:pt x="1832366" y="325834"/>
                  <a:pt x="1830318" y="323564"/>
                  <a:pt x="1827603" y="322659"/>
                </a:cubicBezTo>
                <a:cubicBezTo>
                  <a:pt x="1822841" y="321072"/>
                  <a:pt x="1818186" y="319115"/>
                  <a:pt x="1813316" y="317897"/>
                </a:cubicBezTo>
                <a:lnTo>
                  <a:pt x="1794266" y="313134"/>
                </a:lnTo>
                <a:cubicBezTo>
                  <a:pt x="1777597" y="313928"/>
                  <a:pt x="1760845" y="313673"/>
                  <a:pt x="1744260" y="315516"/>
                </a:cubicBezTo>
                <a:cubicBezTo>
                  <a:pt x="1739270" y="316070"/>
                  <a:pt x="1729972" y="320278"/>
                  <a:pt x="1729972" y="320278"/>
                </a:cubicBezTo>
                <a:cubicBezTo>
                  <a:pt x="1707747" y="319484"/>
                  <a:pt x="1685495" y="319242"/>
                  <a:pt x="1663297" y="317897"/>
                </a:cubicBezTo>
                <a:cubicBezTo>
                  <a:pt x="1651799" y="317200"/>
                  <a:pt x="1650291" y="314355"/>
                  <a:pt x="1639485" y="310753"/>
                </a:cubicBezTo>
                <a:cubicBezTo>
                  <a:pt x="1636380" y="309718"/>
                  <a:pt x="1633135" y="309166"/>
                  <a:pt x="1629960" y="308372"/>
                </a:cubicBezTo>
                <a:cubicBezTo>
                  <a:pt x="1626785" y="306784"/>
                  <a:pt x="1623162" y="305881"/>
                  <a:pt x="1620435" y="303609"/>
                </a:cubicBezTo>
                <a:cubicBezTo>
                  <a:pt x="1606073" y="291641"/>
                  <a:pt x="1625585" y="299771"/>
                  <a:pt x="1608528" y="294084"/>
                </a:cubicBezTo>
                <a:cubicBezTo>
                  <a:pt x="1605353" y="291703"/>
                  <a:pt x="1602232" y="289248"/>
                  <a:pt x="1599003" y="286941"/>
                </a:cubicBezTo>
                <a:cubicBezTo>
                  <a:pt x="1596674" y="285278"/>
                  <a:pt x="1593648" y="284413"/>
                  <a:pt x="1591860" y="282178"/>
                </a:cubicBezTo>
                <a:cubicBezTo>
                  <a:pt x="1590292" y="280218"/>
                  <a:pt x="1590601" y="277279"/>
                  <a:pt x="1589478" y="275034"/>
                </a:cubicBezTo>
                <a:cubicBezTo>
                  <a:pt x="1588198" y="272475"/>
                  <a:pt x="1586578" y="270064"/>
                  <a:pt x="1584716" y="267891"/>
                </a:cubicBezTo>
                <a:cubicBezTo>
                  <a:pt x="1581794" y="264482"/>
                  <a:pt x="1577996" y="261872"/>
                  <a:pt x="1575191" y="258366"/>
                </a:cubicBezTo>
                <a:cubicBezTo>
                  <a:pt x="1552405" y="229883"/>
                  <a:pt x="1576417" y="254829"/>
                  <a:pt x="1558522" y="236934"/>
                </a:cubicBezTo>
                <a:cubicBezTo>
                  <a:pt x="1545474" y="210835"/>
                  <a:pt x="1562702" y="242784"/>
                  <a:pt x="1546616" y="220266"/>
                </a:cubicBezTo>
                <a:cubicBezTo>
                  <a:pt x="1544553" y="217377"/>
                  <a:pt x="1543734" y="213751"/>
                  <a:pt x="1541853" y="210741"/>
                </a:cubicBezTo>
                <a:cubicBezTo>
                  <a:pt x="1535523" y="200613"/>
                  <a:pt x="1536187" y="202201"/>
                  <a:pt x="1527566" y="196453"/>
                </a:cubicBezTo>
                <a:cubicBezTo>
                  <a:pt x="1521904" y="179466"/>
                  <a:pt x="1529933" y="200003"/>
                  <a:pt x="1518041" y="182166"/>
                </a:cubicBezTo>
                <a:cubicBezTo>
                  <a:pt x="1516649" y="180077"/>
                  <a:pt x="1516783" y="177267"/>
                  <a:pt x="1515660" y="175022"/>
                </a:cubicBezTo>
                <a:cubicBezTo>
                  <a:pt x="1511691" y="167084"/>
                  <a:pt x="1510897" y="167878"/>
                  <a:pt x="1503753" y="163116"/>
                </a:cubicBezTo>
                <a:cubicBezTo>
                  <a:pt x="1497456" y="137924"/>
                  <a:pt x="1506005" y="167586"/>
                  <a:pt x="1496610" y="146447"/>
                </a:cubicBezTo>
                <a:cubicBezTo>
                  <a:pt x="1485277" y="120946"/>
                  <a:pt x="1497861" y="141180"/>
                  <a:pt x="1487085" y="125016"/>
                </a:cubicBezTo>
                <a:cubicBezTo>
                  <a:pt x="1486768" y="123750"/>
                  <a:pt x="1483687" y="110394"/>
                  <a:pt x="1482322" y="108347"/>
                </a:cubicBezTo>
                <a:cubicBezTo>
                  <a:pt x="1480454" y="105545"/>
                  <a:pt x="1477334" y="103790"/>
                  <a:pt x="1475178" y="101203"/>
                </a:cubicBezTo>
                <a:cubicBezTo>
                  <a:pt x="1473346" y="99004"/>
                  <a:pt x="1472440" y="96083"/>
                  <a:pt x="1470416" y="94059"/>
                </a:cubicBezTo>
                <a:cubicBezTo>
                  <a:pt x="1464935" y="88578"/>
                  <a:pt x="1461032" y="88737"/>
                  <a:pt x="1453747" y="86916"/>
                </a:cubicBezTo>
                <a:cubicBezTo>
                  <a:pt x="1450572" y="85328"/>
                  <a:pt x="1447546" y="83399"/>
                  <a:pt x="1444222" y="82153"/>
                </a:cubicBezTo>
                <a:cubicBezTo>
                  <a:pt x="1441158" y="81004"/>
                  <a:pt x="1437844" y="80671"/>
                  <a:pt x="1434697" y="79772"/>
                </a:cubicBezTo>
                <a:cubicBezTo>
                  <a:pt x="1432283" y="79082"/>
                  <a:pt x="1429975" y="78051"/>
                  <a:pt x="1427553" y="77391"/>
                </a:cubicBezTo>
                <a:cubicBezTo>
                  <a:pt x="1421238" y="75669"/>
                  <a:pt x="1414853" y="74216"/>
                  <a:pt x="1408503" y="72628"/>
                </a:cubicBezTo>
                <a:lnTo>
                  <a:pt x="1398978" y="70247"/>
                </a:lnTo>
                <a:lnTo>
                  <a:pt x="1389453" y="67866"/>
                </a:lnTo>
                <a:cubicBezTo>
                  <a:pt x="1386278" y="66278"/>
                  <a:pt x="1383191" y="64501"/>
                  <a:pt x="1379928" y="63103"/>
                </a:cubicBezTo>
                <a:cubicBezTo>
                  <a:pt x="1377621" y="62114"/>
                  <a:pt x="1375030" y="61844"/>
                  <a:pt x="1372785" y="60722"/>
                </a:cubicBezTo>
                <a:cubicBezTo>
                  <a:pt x="1370225" y="59442"/>
                  <a:pt x="1368256" y="57121"/>
                  <a:pt x="1365641" y="55959"/>
                </a:cubicBezTo>
                <a:cubicBezTo>
                  <a:pt x="1361053" y="53920"/>
                  <a:pt x="1351353" y="51197"/>
                  <a:pt x="1351353" y="51197"/>
                </a:cubicBezTo>
                <a:cubicBezTo>
                  <a:pt x="1348972" y="49609"/>
                  <a:pt x="1346234" y="48458"/>
                  <a:pt x="1344210" y="46434"/>
                </a:cubicBezTo>
                <a:cubicBezTo>
                  <a:pt x="1342186" y="44410"/>
                  <a:pt x="1342062" y="40453"/>
                  <a:pt x="1339447" y="39291"/>
                </a:cubicBezTo>
                <a:cubicBezTo>
                  <a:pt x="1334318" y="37012"/>
                  <a:pt x="1328334" y="37703"/>
                  <a:pt x="1322778" y="36909"/>
                </a:cubicBezTo>
                <a:cubicBezTo>
                  <a:pt x="1318016" y="37703"/>
                  <a:pt x="1312903" y="37330"/>
                  <a:pt x="1308491" y="39291"/>
                </a:cubicBezTo>
                <a:cubicBezTo>
                  <a:pt x="1297694" y="44090"/>
                  <a:pt x="1303811" y="46310"/>
                  <a:pt x="1298966" y="53578"/>
                </a:cubicBezTo>
                <a:cubicBezTo>
                  <a:pt x="1297098" y="56380"/>
                  <a:pt x="1293890" y="58064"/>
                  <a:pt x="1291822" y="60722"/>
                </a:cubicBezTo>
                <a:cubicBezTo>
                  <a:pt x="1278448" y="77917"/>
                  <a:pt x="1288804" y="72839"/>
                  <a:pt x="1275153" y="77391"/>
                </a:cubicBezTo>
                <a:cubicBezTo>
                  <a:pt x="1271639" y="82662"/>
                  <a:pt x="1268747" y="88011"/>
                  <a:pt x="1263247" y="91678"/>
                </a:cubicBezTo>
                <a:cubicBezTo>
                  <a:pt x="1261158" y="93070"/>
                  <a:pt x="1258484" y="93265"/>
                  <a:pt x="1256103" y="94059"/>
                </a:cubicBezTo>
                <a:cubicBezTo>
                  <a:pt x="1252928" y="98822"/>
                  <a:pt x="1252008" y="106537"/>
                  <a:pt x="1246578" y="108347"/>
                </a:cubicBezTo>
                <a:lnTo>
                  <a:pt x="1232291" y="113109"/>
                </a:lnTo>
                <a:cubicBezTo>
                  <a:pt x="1218629" y="108556"/>
                  <a:pt x="1231380" y="113989"/>
                  <a:pt x="1218003" y="103584"/>
                </a:cubicBezTo>
                <a:cubicBezTo>
                  <a:pt x="1213485" y="100070"/>
                  <a:pt x="1208478" y="97234"/>
                  <a:pt x="1203716" y="94059"/>
                </a:cubicBezTo>
                <a:cubicBezTo>
                  <a:pt x="1201335" y="92472"/>
                  <a:pt x="1199287" y="90202"/>
                  <a:pt x="1196572" y="89297"/>
                </a:cubicBezTo>
                <a:cubicBezTo>
                  <a:pt x="1191810" y="87709"/>
                  <a:pt x="1186462" y="87318"/>
                  <a:pt x="1182285" y="84534"/>
                </a:cubicBezTo>
                <a:cubicBezTo>
                  <a:pt x="1179904" y="82947"/>
                  <a:pt x="1177939" y="80372"/>
                  <a:pt x="1175141" y="79772"/>
                </a:cubicBezTo>
                <a:cubicBezTo>
                  <a:pt x="1166568" y="77935"/>
                  <a:pt x="1157678" y="78185"/>
                  <a:pt x="1148947" y="77391"/>
                </a:cubicBezTo>
                <a:lnTo>
                  <a:pt x="1067985" y="79772"/>
                </a:lnTo>
                <a:cubicBezTo>
                  <a:pt x="1049003" y="80698"/>
                  <a:pt x="1056221" y="81910"/>
                  <a:pt x="1041791" y="84534"/>
                </a:cubicBezTo>
                <a:cubicBezTo>
                  <a:pt x="1034542" y="85852"/>
                  <a:pt x="1012728" y="88465"/>
                  <a:pt x="1006072" y="89297"/>
                </a:cubicBezTo>
                <a:cubicBezTo>
                  <a:pt x="985601" y="102942"/>
                  <a:pt x="1009690" y="84774"/>
                  <a:pt x="996547" y="101203"/>
                </a:cubicBezTo>
                <a:cubicBezTo>
                  <a:pt x="993190" y="105400"/>
                  <a:pt x="986966" y="106778"/>
                  <a:pt x="982260" y="108347"/>
                </a:cubicBezTo>
                <a:cubicBezTo>
                  <a:pt x="975099" y="105960"/>
                  <a:pt x="974128" y="106333"/>
                  <a:pt x="967972" y="101203"/>
                </a:cubicBezTo>
                <a:cubicBezTo>
                  <a:pt x="961564" y="95863"/>
                  <a:pt x="961285" y="92675"/>
                  <a:pt x="953685" y="89297"/>
                </a:cubicBezTo>
                <a:cubicBezTo>
                  <a:pt x="949097" y="87258"/>
                  <a:pt x="943574" y="87319"/>
                  <a:pt x="939397" y="84534"/>
                </a:cubicBezTo>
                <a:cubicBezTo>
                  <a:pt x="937016" y="82947"/>
                  <a:pt x="934813" y="81052"/>
                  <a:pt x="932253" y="79772"/>
                </a:cubicBezTo>
                <a:cubicBezTo>
                  <a:pt x="930008" y="78650"/>
                  <a:pt x="927531" y="78051"/>
                  <a:pt x="925110" y="77391"/>
                </a:cubicBezTo>
                <a:cubicBezTo>
                  <a:pt x="918795" y="75669"/>
                  <a:pt x="912602" y="72826"/>
                  <a:pt x="906060" y="72628"/>
                </a:cubicBezTo>
                <a:lnTo>
                  <a:pt x="827478" y="70247"/>
                </a:lnTo>
                <a:cubicBezTo>
                  <a:pt x="823809" y="69330"/>
                  <a:pt x="809065" y="65484"/>
                  <a:pt x="806047" y="65484"/>
                </a:cubicBezTo>
                <a:cubicBezTo>
                  <a:pt x="787773" y="65484"/>
                  <a:pt x="769534" y="67072"/>
                  <a:pt x="751278" y="67866"/>
                </a:cubicBezTo>
                <a:cubicBezTo>
                  <a:pt x="746516" y="71041"/>
                  <a:pt x="741039" y="73344"/>
                  <a:pt x="736991" y="77391"/>
                </a:cubicBezTo>
                <a:cubicBezTo>
                  <a:pt x="734610" y="79772"/>
                  <a:pt x="732003" y="81947"/>
                  <a:pt x="729847" y="84534"/>
                </a:cubicBezTo>
                <a:cubicBezTo>
                  <a:pt x="728015" y="86733"/>
                  <a:pt x="727109" y="89654"/>
                  <a:pt x="725085" y="91678"/>
                </a:cubicBezTo>
                <a:cubicBezTo>
                  <a:pt x="723061" y="93702"/>
                  <a:pt x="720322" y="94853"/>
                  <a:pt x="717941" y="96441"/>
                </a:cubicBezTo>
                <a:cubicBezTo>
                  <a:pt x="712847" y="94743"/>
                  <a:pt x="707453" y="93640"/>
                  <a:pt x="703653" y="89297"/>
                </a:cubicBezTo>
                <a:cubicBezTo>
                  <a:pt x="699884" y="84989"/>
                  <a:pt x="697303" y="79772"/>
                  <a:pt x="694128" y="75009"/>
                </a:cubicBezTo>
                <a:cubicBezTo>
                  <a:pt x="692541" y="72628"/>
                  <a:pt x="691747" y="69453"/>
                  <a:pt x="689366" y="67866"/>
                </a:cubicBezTo>
                <a:lnTo>
                  <a:pt x="682222" y="63103"/>
                </a:lnTo>
                <a:cubicBezTo>
                  <a:pt x="675873" y="44052"/>
                  <a:pt x="685397" y="66278"/>
                  <a:pt x="672697" y="53578"/>
                </a:cubicBezTo>
                <a:cubicBezTo>
                  <a:pt x="670922" y="51803"/>
                  <a:pt x="671708" y="48523"/>
                  <a:pt x="670316" y="46434"/>
                </a:cubicBezTo>
                <a:cubicBezTo>
                  <a:pt x="668448" y="43632"/>
                  <a:pt x="665759" y="41447"/>
                  <a:pt x="663172" y="39291"/>
                </a:cubicBezTo>
                <a:cubicBezTo>
                  <a:pt x="658120" y="35082"/>
                  <a:pt x="652330" y="32679"/>
                  <a:pt x="646503" y="29766"/>
                </a:cubicBezTo>
                <a:cubicBezTo>
                  <a:pt x="644122" y="27385"/>
                  <a:pt x="642100" y="24579"/>
                  <a:pt x="639360" y="22622"/>
                </a:cubicBezTo>
                <a:cubicBezTo>
                  <a:pt x="636471" y="20559"/>
                  <a:pt x="632917" y="19620"/>
                  <a:pt x="629835" y="17859"/>
                </a:cubicBezTo>
                <a:cubicBezTo>
                  <a:pt x="627350" y="16439"/>
                  <a:pt x="625072" y="14684"/>
                  <a:pt x="622691" y="13097"/>
                </a:cubicBezTo>
                <a:cubicBezTo>
                  <a:pt x="616944" y="4476"/>
                  <a:pt x="627453" y="2382"/>
                  <a:pt x="625072" y="1191"/>
                </a:cubicBezTo>
                <a:close/>
              </a:path>
            </a:pathLst>
          </a:cu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33" name="Szabadkézi sokszög 32">
            <a:extLst>
              <a:ext uri="{FF2B5EF4-FFF2-40B4-BE49-F238E27FC236}">
                <a16:creationId xmlns:a16="http://schemas.microsoft.com/office/drawing/2014/main" id="{F3979700-BE94-4135-BFB3-37136AE5D610}"/>
              </a:ext>
            </a:extLst>
          </p:cNvPr>
          <p:cNvSpPr/>
          <p:nvPr/>
        </p:nvSpPr>
        <p:spPr>
          <a:xfrm>
            <a:off x="963364" y="4359176"/>
            <a:ext cx="781050" cy="666750"/>
          </a:xfrm>
          <a:custGeom>
            <a:avLst/>
            <a:gdLst>
              <a:gd name="connsiteX0" fmla="*/ 366713 w 780759"/>
              <a:gd name="connsiteY0" fmla="*/ 80963 h 657225"/>
              <a:gd name="connsiteX1" fmla="*/ 369094 w 780759"/>
              <a:gd name="connsiteY1" fmla="*/ 154782 h 657225"/>
              <a:gd name="connsiteX2" fmla="*/ 361950 w 780759"/>
              <a:gd name="connsiteY2" fmla="*/ 171450 h 657225"/>
              <a:gd name="connsiteX3" fmla="*/ 357188 w 780759"/>
              <a:gd name="connsiteY3" fmla="*/ 185738 h 657225"/>
              <a:gd name="connsiteX4" fmla="*/ 354806 w 780759"/>
              <a:gd name="connsiteY4" fmla="*/ 192882 h 657225"/>
              <a:gd name="connsiteX5" fmla="*/ 347663 w 780759"/>
              <a:gd name="connsiteY5" fmla="*/ 200025 h 657225"/>
              <a:gd name="connsiteX6" fmla="*/ 335756 w 780759"/>
              <a:gd name="connsiteY6" fmla="*/ 219075 h 657225"/>
              <a:gd name="connsiteX7" fmla="*/ 326231 w 780759"/>
              <a:gd name="connsiteY7" fmla="*/ 235744 h 657225"/>
              <a:gd name="connsiteX8" fmla="*/ 311944 w 780759"/>
              <a:gd name="connsiteY8" fmla="*/ 250032 h 657225"/>
              <a:gd name="connsiteX9" fmla="*/ 304800 w 780759"/>
              <a:gd name="connsiteY9" fmla="*/ 257175 h 657225"/>
              <a:gd name="connsiteX10" fmla="*/ 288131 w 780759"/>
              <a:gd name="connsiteY10" fmla="*/ 269082 h 657225"/>
              <a:gd name="connsiteX11" fmla="*/ 280988 w 780759"/>
              <a:gd name="connsiteY11" fmla="*/ 273844 h 657225"/>
              <a:gd name="connsiteX12" fmla="*/ 273844 w 780759"/>
              <a:gd name="connsiteY12" fmla="*/ 280988 h 657225"/>
              <a:gd name="connsiteX13" fmla="*/ 259556 w 780759"/>
              <a:gd name="connsiteY13" fmla="*/ 290513 h 657225"/>
              <a:gd name="connsiteX14" fmla="*/ 252413 w 780759"/>
              <a:gd name="connsiteY14" fmla="*/ 297657 h 657225"/>
              <a:gd name="connsiteX15" fmla="*/ 245269 w 780759"/>
              <a:gd name="connsiteY15" fmla="*/ 300038 h 657225"/>
              <a:gd name="connsiteX16" fmla="*/ 238125 w 780759"/>
              <a:gd name="connsiteY16" fmla="*/ 304800 h 657225"/>
              <a:gd name="connsiteX17" fmla="*/ 221456 w 780759"/>
              <a:gd name="connsiteY17" fmla="*/ 309563 h 657225"/>
              <a:gd name="connsiteX18" fmla="*/ 207169 w 780759"/>
              <a:gd name="connsiteY18" fmla="*/ 314325 h 657225"/>
              <a:gd name="connsiteX19" fmla="*/ 178594 w 780759"/>
              <a:gd name="connsiteY19" fmla="*/ 319088 h 657225"/>
              <a:gd name="connsiteX20" fmla="*/ 169069 w 780759"/>
              <a:gd name="connsiteY20" fmla="*/ 321469 h 657225"/>
              <a:gd name="connsiteX21" fmla="*/ 150019 w 780759"/>
              <a:gd name="connsiteY21" fmla="*/ 323850 h 657225"/>
              <a:gd name="connsiteX22" fmla="*/ 140494 w 780759"/>
              <a:gd name="connsiteY22" fmla="*/ 326232 h 657225"/>
              <a:gd name="connsiteX23" fmla="*/ 121444 w 780759"/>
              <a:gd name="connsiteY23" fmla="*/ 328613 h 657225"/>
              <a:gd name="connsiteX24" fmla="*/ 114300 w 780759"/>
              <a:gd name="connsiteY24" fmla="*/ 333375 h 657225"/>
              <a:gd name="connsiteX25" fmla="*/ 104775 w 780759"/>
              <a:gd name="connsiteY25" fmla="*/ 335757 h 657225"/>
              <a:gd name="connsiteX26" fmla="*/ 83344 w 780759"/>
              <a:gd name="connsiteY26" fmla="*/ 345282 h 657225"/>
              <a:gd name="connsiteX27" fmla="*/ 73819 w 780759"/>
              <a:gd name="connsiteY27" fmla="*/ 350044 h 657225"/>
              <a:gd name="connsiteX28" fmla="*/ 66675 w 780759"/>
              <a:gd name="connsiteY28" fmla="*/ 354807 h 657225"/>
              <a:gd name="connsiteX29" fmla="*/ 57150 w 780759"/>
              <a:gd name="connsiteY29" fmla="*/ 357188 h 657225"/>
              <a:gd name="connsiteX30" fmla="*/ 50006 w 780759"/>
              <a:gd name="connsiteY30" fmla="*/ 359569 h 657225"/>
              <a:gd name="connsiteX31" fmla="*/ 28575 w 780759"/>
              <a:gd name="connsiteY31" fmla="*/ 364332 h 657225"/>
              <a:gd name="connsiteX32" fmla="*/ 21431 w 780759"/>
              <a:gd name="connsiteY32" fmla="*/ 371475 h 657225"/>
              <a:gd name="connsiteX33" fmla="*/ 14288 w 780759"/>
              <a:gd name="connsiteY33" fmla="*/ 376238 h 657225"/>
              <a:gd name="connsiteX34" fmla="*/ 11906 w 780759"/>
              <a:gd name="connsiteY34" fmla="*/ 383382 h 657225"/>
              <a:gd name="connsiteX35" fmla="*/ 7144 w 780759"/>
              <a:gd name="connsiteY35" fmla="*/ 390525 h 657225"/>
              <a:gd name="connsiteX36" fmla="*/ 2381 w 780759"/>
              <a:gd name="connsiteY36" fmla="*/ 404813 h 657225"/>
              <a:gd name="connsiteX37" fmla="*/ 0 w 780759"/>
              <a:gd name="connsiteY37" fmla="*/ 411957 h 657225"/>
              <a:gd name="connsiteX38" fmla="*/ 2381 w 780759"/>
              <a:gd name="connsiteY38" fmla="*/ 452438 h 657225"/>
              <a:gd name="connsiteX39" fmla="*/ 14288 w 780759"/>
              <a:gd name="connsiteY39" fmla="*/ 466725 h 657225"/>
              <a:gd name="connsiteX40" fmla="*/ 23813 w 780759"/>
              <a:gd name="connsiteY40" fmla="*/ 481013 h 657225"/>
              <a:gd name="connsiteX41" fmla="*/ 30956 w 780759"/>
              <a:gd name="connsiteY41" fmla="*/ 488157 h 657225"/>
              <a:gd name="connsiteX42" fmla="*/ 42863 w 780759"/>
              <a:gd name="connsiteY42" fmla="*/ 504825 h 657225"/>
              <a:gd name="connsiteX43" fmla="*/ 52388 w 780759"/>
              <a:gd name="connsiteY43" fmla="*/ 509588 h 657225"/>
              <a:gd name="connsiteX44" fmla="*/ 66675 w 780759"/>
              <a:gd name="connsiteY44" fmla="*/ 521494 h 657225"/>
              <a:gd name="connsiteX45" fmla="*/ 76200 w 780759"/>
              <a:gd name="connsiteY45" fmla="*/ 523875 h 657225"/>
              <a:gd name="connsiteX46" fmla="*/ 83344 w 780759"/>
              <a:gd name="connsiteY46" fmla="*/ 526257 h 657225"/>
              <a:gd name="connsiteX47" fmla="*/ 114300 w 780759"/>
              <a:gd name="connsiteY47" fmla="*/ 523875 h 657225"/>
              <a:gd name="connsiteX48" fmla="*/ 128588 w 780759"/>
              <a:gd name="connsiteY48" fmla="*/ 519113 h 657225"/>
              <a:gd name="connsiteX49" fmla="*/ 147638 w 780759"/>
              <a:gd name="connsiteY49" fmla="*/ 502444 h 657225"/>
              <a:gd name="connsiteX50" fmla="*/ 161925 w 780759"/>
              <a:gd name="connsiteY50" fmla="*/ 492919 h 657225"/>
              <a:gd name="connsiteX51" fmla="*/ 178594 w 780759"/>
              <a:gd name="connsiteY51" fmla="*/ 481013 h 657225"/>
              <a:gd name="connsiteX52" fmla="*/ 190500 w 780759"/>
              <a:gd name="connsiteY52" fmla="*/ 478632 h 657225"/>
              <a:gd name="connsiteX53" fmla="*/ 197644 w 780759"/>
              <a:gd name="connsiteY53" fmla="*/ 473869 h 657225"/>
              <a:gd name="connsiteX54" fmla="*/ 209550 w 780759"/>
              <a:gd name="connsiteY54" fmla="*/ 471488 h 657225"/>
              <a:gd name="connsiteX55" fmla="*/ 235744 w 780759"/>
              <a:gd name="connsiteY55" fmla="*/ 466725 h 657225"/>
              <a:gd name="connsiteX56" fmla="*/ 271463 w 780759"/>
              <a:gd name="connsiteY56" fmla="*/ 476250 h 657225"/>
              <a:gd name="connsiteX57" fmla="*/ 273844 w 780759"/>
              <a:gd name="connsiteY57" fmla="*/ 483394 h 657225"/>
              <a:gd name="connsiteX58" fmla="*/ 271463 w 780759"/>
              <a:gd name="connsiteY58" fmla="*/ 521494 h 657225"/>
              <a:gd name="connsiteX59" fmla="*/ 266700 w 780759"/>
              <a:gd name="connsiteY59" fmla="*/ 540544 h 657225"/>
              <a:gd name="connsiteX60" fmla="*/ 257175 w 780759"/>
              <a:gd name="connsiteY60" fmla="*/ 564357 h 657225"/>
              <a:gd name="connsiteX61" fmla="*/ 247650 w 780759"/>
              <a:gd name="connsiteY61" fmla="*/ 578644 h 657225"/>
              <a:gd name="connsiteX62" fmla="*/ 242888 w 780759"/>
              <a:gd name="connsiteY62" fmla="*/ 588169 h 657225"/>
              <a:gd name="connsiteX63" fmla="*/ 240506 w 780759"/>
              <a:gd name="connsiteY63" fmla="*/ 595313 h 657225"/>
              <a:gd name="connsiteX64" fmla="*/ 233363 w 780759"/>
              <a:gd name="connsiteY64" fmla="*/ 602457 h 657225"/>
              <a:gd name="connsiteX65" fmla="*/ 238125 w 780759"/>
              <a:gd name="connsiteY65" fmla="*/ 638175 h 657225"/>
              <a:gd name="connsiteX66" fmla="*/ 259556 w 780759"/>
              <a:gd name="connsiteY66" fmla="*/ 645319 h 657225"/>
              <a:gd name="connsiteX67" fmla="*/ 266700 w 780759"/>
              <a:gd name="connsiteY67" fmla="*/ 647700 h 657225"/>
              <a:gd name="connsiteX68" fmla="*/ 273844 w 780759"/>
              <a:gd name="connsiteY68" fmla="*/ 652463 h 657225"/>
              <a:gd name="connsiteX69" fmla="*/ 288131 w 780759"/>
              <a:gd name="connsiteY69" fmla="*/ 657225 h 657225"/>
              <a:gd name="connsiteX70" fmla="*/ 347663 w 780759"/>
              <a:gd name="connsiteY70" fmla="*/ 654844 h 657225"/>
              <a:gd name="connsiteX71" fmla="*/ 354806 w 780759"/>
              <a:gd name="connsiteY71" fmla="*/ 652463 h 657225"/>
              <a:gd name="connsiteX72" fmla="*/ 361950 w 780759"/>
              <a:gd name="connsiteY72" fmla="*/ 645319 h 657225"/>
              <a:gd name="connsiteX73" fmla="*/ 369094 w 780759"/>
              <a:gd name="connsiteY73" fmla="*/ 640557 h 657225"/>
              <a:gd name="connsiteX74" fmla="*/ 381000 w 780759"/>
              <a:gd name="connsiteY74" fmla="*/ 623888 h 657225"/>
              <a:gd name="connsiteX75" fmla="*/ 385763 w 780759"/>
              <a:gd name="connsiteY75" fmla="*/ 614363 h 657225"/>
              <a:gd name="connsiteX76" fmla="*/ 395288 w 780759"/>
              <a:gd name="connsiteY76" fmla="*/ 600075 h 657225"/>
              <a:gd name="connsiteX77" fmla="*/ 400050 w 780759"/>
              <a:gd name="connsiteY77" fmla="*/ 585788 h 657225"/>
              <a:gd name="connsiteX78" fmla="*/ 402431 w 780759"/>
              <a:gd name="connsiteY78" fmla="*/ 578644 h 657225"/>
              <a:gd name="connsiteX79" fmla="*/ 411956 w 780759"/>
              <a:gd name="connsiteY79" fmla="*/ 561975 h 657225"/>
              <a:gd name="connsiteX80" fmla="*/ 416719 w 780759"/>
              <a:gd name="connsiteY80" fmla="*/ 554832 h 657225"/>
              <a:gd name="connsiteX81" fmla="*/ 426244 w 780759"/>
              <a:gd name="connsiteY81" fmla="*/ 540544 h 657225"/>
              <a:gd name="connsiteX82" fmla="*/ 428625 w 780759"/>
              <a:gd name="connsiteY82" fmla="*/ 533400 h 657225"/>
              <a:gd name="connsiteX83" fmla="*/ 433388 w 780759"/>
              <a:gd name="connsiteY83" fmla="*/ 523875 h 657225"/>
              <a:gd name="connsiteX84" fmla="*/ 440531 w 780759"/>
              <a:gd name="connsiteY84" fmla="*/ 516732 h 657225"/>
              <a:gd name="connsiteX85" fmla="*/ 442913 w 780759"/>
              <a:gd name="connsiteY85" fmla="*/ 504825 h 657225"/>
              <a:gd name="connsiteX86" fmla="*/ 450056 w 780759"/>
              <a:gd name="connsiteY86" fmla="*/ 492919 h 657225"/>
              <a:gd name="connsiteX87" fmla="*/ 454819 w 780759"/>
              <a:gd name="connsiteY87" fmla="*/ 485775 h 657225"/>
              <a:gd name="connsiteX88" fmla="*/ 461963 w 780759"/>
              <a:gd name="connsiteY88" fmla="*/ 476250 h 657225"/>
              <a:gd name="connsiteX89" fmla="*/ 466725 w 780759"/>
              <a:gd name="connsiteY89" fmla="*/ 466725 h 657225"/>
              <a:gd name="connsiteX90" fmla="*/ 469106 w 780759"/>
              <a:gd name="connsiteY90" fmla="*/ 459582 h 657225"/>
              <a:gd name="connsiteX91" fmla="*/ 488156 w 780759"/>
              <a:gd name="connsiteY91" fmla="*/ 438150 h 657225"/>
              <a:gd name="connsiteX92" fmla="*/ 495300 w 780759"/>
              <a:gd name="connsiteY92" fmla="*/ 428625 h 657225"/>
              <a:gd name="connsiteX93" fmla="*/ 507206 w 780759"/>
              <a:gd name="connsiteY93" fmla="*/ 414338 h 657225"/>
              <a:gd name="connsiteX94" fmla="*/ 509588 w 780759"/>
              <a:gd name="connsiteY94" fmla="*/ 407194 h 657225"/>
              <a:gd name="connsiteX95" fmla="*/ 516731 w 780759"/>
              <a:gd name="connsiteY95" fmla="*/ 400050 h 657225"/>
              <a:gd name="connsiteX96" fmla="*/ 526256 w 780759"/>
              <a:gd name="connsiteY96" fmla="*/ 385763 h 657225"/>
              <a:gd name="connsiteX97" fmla="*/ 538163 w 780759"/>
              <a:gd name="connsiteY97" fmla="*/ 371475 h 657225"/>
              <a:gd name="connsiteX98" fmla="*/ 547688 w 780759"/>
              <a:gd name="connsiteY98" fmla="*/ 359569 h 657225"/>
              <a:gd name="connsiteX99" fmla="*/ 557213 w 780759"/>
              <a:gd name="connsiteY99" fmla="*/ 345282 h 657225"/>
              <a:gd name="connsiteX100" fmla="*/ 564356 w 780759"/>
              <a:gd name="connsiteY100" fmla="*/ 338138 h 657225"/>
              <a:gd name="connsiteX101" fmla="*/ 578644 w 780759"/>
              <a:gd name="connsiteY101" fmla="*/ 321469 h 657225"/>
              <a:gd name="connsiteX102" fmla="*/ 585788 w 780759"/>
              <a:gd name="connsiteY102" fmla="*/ 316707 h 657225"/>
              <a:gd name="connsiteX103" fmla="*/ 595313 w 780759"/>
              <a:gd name="connsiteY103" fmla="*/ 307182 h 657225"/>
              <a:gd name="connsiteX104" fmla="*/ 600075 w 780759"/>
              <a:gd name="connsiteY104" fmla="*/ 300038 h 657225"/>
              <a:gd name="connsiteX105" fmla="*/ 611981 w 780759"/>
              <a:gd name="connsiteY105" fmla="*/ 290513 h 657225"/>
              <a:gd name="connsiteX106" fmla="*/ 616744 w 780759"/>
              <a:gd name="connsiteY106" fmla="*/ 280988 h 657225"/>
              <a:gd name="connsiteX107" fmla="*/ 635794 w 780759"/>
              <a:gd name="connsiteY107" fmla="*/ 259557 h 657225"/>
              <a:gd name="connsiteX108" fmla="*/ 647700 w 780759"/>
              <a:gd name="connsiteY108" fmla="*/ 242888 h 657225"/>
              <a:gd name="connsiteX109" fmla="*/ 650081 w 780759"/>
              <a:gd name="connsiteY109" fmla="*/ 235744 h 657225"/>
              <a:gd name="connsiteX110" fmla="*/ 657225 w 780759"/>
              <a:gd name="connsiteY110" fmla="*/ 228600 h 657225"/>
              <a:gd name="connsiteX111" fmla="*/ 661988 w 780759"/>
              <a:gd name="connsiteY111" fmla="*/ 221457 h 657225"/>
              <a:gd name="connsiteX112" fmla="*/ 676275 w 780759"/>
              <a:gd name="connsiteY112" fmla="*/ 209550 h 657225"/>
              <a:gd name="connsiteX113" fmla="*/ 685800 w 780759"/>
              <a:gd name="connsiteY113" fmla="*/ 192882 h 657225"/>
              <a:gd name="connsiteX114" fmla="*/ 692944 w 780759"/>
              <a:gd name="connsiteY114" fmla="*/ 185738 h 657225"/>
              <a:gd name="connsiteX115" fmla="*/ 702469 w 780759"/>
              <a:gd name="connsiteY115" fmla="*/ 171450 h 657225"/>
              <a:gd name="connsiteX116" fmla="*/ 709613 w 780759"/>
              <a:gd name="connsiteY116" fmla="*/ 164307 h 657225"/>
              <a:gd name="connsiteX117" fmla="*/ 719138 w 780759"/>
              <a:gd name="connsiteY117" fmla="*/ 150019 h 657225"/>
              <a:gd name="connsiteX118" fmla="*/ 728663 w 780759"/>
              <a:gd name="connsiteY118" fmla="*/ 135732 h 657225"/>
              <a:gd name="connsiteX119" fmla="*/ 733425 w 780759"/>
              <a:gd name="connsiteY119" fmla="*/ 128588 h 657225"/>
              <a:gd name="connsiteX120" fmla="*/ 747713 w 780759"/>
              <a:gd name="connsiteY120" fmla="*/ 109538 h 657225"/>
              <a:gd name="connsiteX121" fmla="*/ 757238 w 780759"/>
              <a:gd name="connsiteY121" fmla="*/ 95250 h 657225"/>
              <a:gd name="connsiteX122" fmla="*/ 769144 w 780759"/>
              <a:gd name="connsiteY122" fmla="*/ 80963 h 657225"/>
              <a:gd name="connsiteX123" fmla="*/ 771525 w 780759"/>
              <a:gd name="connsiteY123" fmla="*/ 73819 h 657225"/>
              <a:gd name="connsiteX124" fmla="*/ 778669 w 780759"/>
              <a:gd name="connsiteY124" fmla="*/ 59532 h 657225"/>
              <a:gd name="connsiteX125" fmla="*/ 771525 w 780759"/>
              <a:gd name="connsiteY125" fmla="*/ 40482 h 657225"/>
              <a:gd name="connsiteX126" fmla="*/ 745331 w 780759"/>
              <a:gd name="connsiteY126" fmla="*/ 38100 h 657225"/>
              <a:gd name="connsiteX127" fmla="*/ 738188 w 780759"/>
              <a:gd name="connsiteY127" fmla="*/ 33338 h 657225"/>
              <a:gd name="connsiteX128" fmla="*/ 728663 w 780759"/>
              <a:gd name="connsiteY128" fmla="*/ 30957 h 657225"/>
              <a:gd name="connsiteX129" fmla="*/ 714375 w 780759"/>
              <a:gd name="connsiteY129" fmla="*/ 23813 h 657225"/>
              <a:gd name="connsiteX130" fmla="*/ 707231 w 780759"/>
              <a:gd name="connsiteY130" fmla="*/ 19050 h 657225"/>
              <a:gd name="connsiteX131" fmla="*/ 669131 w 780759"/>
              <a:gd name="connsiteY131" fmla="*/ 9525 h 657225"/>
              <a:gd name="connsiteX132" fmla="*/ 642938 w 780759"/>
              <a:gd name="connsiteY132" fmla="*/ 4763 h 657225"/>
              <a:gd name="connsiteX133" fmla="*/ 626269 w 780759"/>
              <a:gd name="connsiteY133" fmla="*/ 0 h 657225"/>
              <a:gd name="connsiteX134" fmla="*/ 611981 w 780759"/>
              <a:gd name="connsiteY134" fmla="*/ 2382 h 657225"/>
              <a:gd name="connsiteX135" fmla="*/ 588169 w 780759"/>
              <a:gd name="connsiteY135" fmla="*/ 11907 h 657225"/>
              <a:gd name="connsiteX136" fmla="*/ 581025 w 780759"/>
              <a:gd name="connsiteY136" fmla="*/ 16669 h 657225"/>
              <a:gd name="connsiteX137" fmla="*/ 561975 w 780759"/>
              <a:gd name="connsiteY137" fmla="*/ 21432 h 657225"/>
              <a:gd name="connsiteX138" fmla="*/ 542925 w 780759"/>
              <a:gd name="connsiteY138" fmla="*/ 30957 h 657225"/>
              <a:gd name="connsiteX139" fmla="*/ 535781 w 780759"/>
              <a:gd name="connsiteY139" fmla="*/ 35719 h 657225"/>
              <a:gd name="connsiteX140" fmla="*/ 526256 w 780759"/>
              <a:gd name="connsiteY140" fmla="*/ 40482 h 657225"/>
              <a:gd name="connsiteX141" fmla="*/ 519113 w 780759"/>
              <a:gd name="connsiteY141" fmla="*/ 42863 h 657225"/>
              <a:gd name="connsiteX142" fmla="*/ 507206 w 780759"/>
              <a:gd name="connsiteY142" fmla="*/ 47625 h 657225"/>
              <a:gd name="connsiteX143" fmla="*/ 488156 w 780759"/>
              <a:gd name="connsiteY143" fmla="*/ 54769 h 657225"/>
              <a:gd name="connsiteX144" fmla="*/ 481013 w 780759"/>
              <a:gd name="connsiteY144" fmla="*/ 59532 h 657225"/>
              <a:gd name="connsiteX145" fmla="*/ 461963 w 780759"/>
              <a:gd name="connsiteY145" fmla="*/ 64294 h 657225"/>
              <a:gd name="connsiteX146" fmla="*/ 452438 w 780759"/>
              <a:gd name="connsiteY146" fmla="*/ 69057 h 657225"/>
              <a:gd name="connsiteX147" fmla="*/ 435769 w 780759"/>
              <a:gd name="connsiteY147" fmla="*/ 78582 h 657225"/>
              <a:gd name="connsiteX148" fmla="*/ 426244 w 780759"/>
              <a:gd name="connsiteY148" fmla="*/ 80963 h 657225"/>
              <a:gd name="connsiteX149" fmla="*/ 419100 w 780759"/>
              <a:gd name="connsiteY149" fmla="*/ 85725 h 657225"/>
              <a:gd name="connsiteX150" fmla="*/ 381000 w 780759"/>
              <a:gd name="connsiteY150" fmla="*/ 85725 h 657225"/>
              <a:gd name="connsiteX151" fmla="*/ 366713 w 780759"/>
              <a:gd name="connsiteY151" fmla="*/ 80963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780759" h="657225">
                <a:moveTo>
                  <a:pt x="366713" y="80963"/>
                </a:moveTo>
                <a:cubicBezTo>
                  <a:pt x="364729" y="92472"/>
                  <a:pt x="373225" y="94881"/>
                  <a:pt x="369094" y="154782"/>
                </a:cubicBezTo>
                <a:cubicBezTo>
                  <a:pt x="368503" y="163359"/>
                  <a:pt x="366357" y="164841"/>
                  <a:pt x="361950" y="171450"/>
                </a:cubicBezTo>
                <a:lnTo>
                  <a:pt x="357188" y="185738"/>
                </a:lnTo>
                <a:cubicBezTo>
                  <a:pt x="356394" y="188119"/>
                  <a:pt x="356581" y="191107"/>
                  <a:pt x="354806" y="192882"/>
                </a:cubicBezTo>
                <a:lnTo>
                  <a:pt x="347663" y="200025"/>
                </a:lnTo>
                <a:cubicBezTo>
                  <a:pt x="341995" y="217028"/>
                  <a:pt x="347077" y="211528"/>
                  <a:pt x="335756" y="219075"/>
                </a:cubicBezTo>
                <a:cubicBezTo>
                  <a:pt x="333290" y="224007"/>
                  <a:pt x="330080" y="231414"/>
                  <a:pt x="326231" y="235744"/>
                </a:cubicBezTo>
                <a:cubicBezTo>
                  <a:pt x="321756" y="240778"/>
                  <a:pt x="316707" y="245269"/>
                  <a:pt x="311944" y="250032"/>
                </a:cubicBezTo>
                <a:cubicBezTo>
                  <a:pt x="309563" y="252413"/>
                  <a:pt x="307602" y="255307"/>
                  <a:pt x="304800" y="257175"/>
                </a:cubicBezTo>
                <a:cubicBezTo>
                  <a:pt x="287958" y="268404"/>
                  <a:pt x="308814" y="254308"/>
                  <a:pt x="288131" y="269082"/>
                </a:cubicBezTo>
                <a:cubicBezTo>
                  <a:pt x="285802" y="270745"/>
                  <a:pt x="283186" y="272012"/>
                  <a:pt x="280988" y="273844"/>
                </a:cubicBezTo>
                <a:cubicBezTo>
                  <a:pt x="278401" y="276000"/>
                  <a:pt x="276502" y="278920"/>
                  <a:pt x="273844" y="280988"/>
                </a:cubicBezTo>
                <a:cubicBezTo>
                  <a:pt x="269326" y="284502"/>
                  <a:pt x="263603" y="286465"/>
                  <a:pt x="259556" y="290513"/>
                </a:cubicBezTo>
                <a:cubicBezTo>
                  <a:pt x="257175" y="292894"/>
                  <a:pt x="255215" y="295789"/>
                  <a:pt x="252413" y="297657"/>
                </a:cubicBezTo>
                <a:cubicBezTo>
                  <a:pt x="250324" y="299049"/>
                  <a:pt x="247514" y="298916"/>
                  <a:pt x="245269" y="300038"/>
                </a:cubicBezTo>
                <a:cubicBezTo>
                  <a:pt x="242709" y="301318"/>
                  <a:pt x="240685" y="303520"/>
                  <a:pt x="238125" y="304800"/>
                </a:cubicBezTo>
                <a:cubicBezTo>
                  <a:pt x="234118" y="306804"/>
                  <a:pt x="225279" y="308416"/>
                  <a:pt x="221456" y="309563"/>
                </a:cubicBezTo>
                <a:cubicBezTo>
                  <a:pt x="216648" y="311005"/>
                  <a:pt x="212138" y="313615"/>
                  <a:pt x="207169" y="314325"/>
                </a:cubicBezTo>
                <a:cubicBezTo>
                  <a:pt x="193258" y="316313"/>
                  <a:pt x="191126" y="316303"/>
                  <a:pt x="178594" y="319088"/>
                </a:cubicBezTo>
                <a:cubicBezTo>
                  <a:pt x="175399" y="319798"/>
                  <a:pt x="172297" y="320931"/>
                  <a:pt x="169069" y="321469"/>
                </a:cubicBezTo>
                <a:cubicBezTo>
                  <a:pt x="162757" y="322521"/>
                  <a:pt x="156369" y="323056"/>
                  <a:pt x="150019" y="323850"/>
                </a:cubicBezTo>
                <a:cubicBezTo>
                  <a:pt x="146844" y="324644"/>
                  <a:pt x="143722" y="325694"/>
                  <a:pt x="140494" y="326232"/>
                </a:cubicBezTo>
                <a:cubicBezTo>
                  <a:pt x="134182" y="327284"/>
                  <a:pt x="127618" y="326929"/>
                  <a:pt x="121444" y="328613"/>
                </a:cubicBezTo>
                <a:cubicBezTo>
                  <a:pt x="118683" y="329366"/>
                  <a:pt x="116930" y="332248"/>
                  <a:pt x="114300" y="333375"/>
                </a:cubicBezTo>
                <a:cubicBezTo>
                  <a:pt x="111292" y="334664"/>
                  <a:pt x="107950" y="334963"/>
                  <a:pt x="104775" y="335757"/>
                </a:cubicBezTo>
                <a:cubicBezTo>
                  <a:pt x="83765" y="349762"/>
                  <a:pt x="117342" y="328285"/>
                  <a:pt x="83344" y="345282"/>
                </a:cubicBezTo>
                <a:cubicBezTo>
                  <a:pt x="80169" y="346869"/>
                  <a:pt x="76901" y="348283"/>
                  <a:pt x="73819" y="350044"/>
                </a:cubicBezTo>
                <a:cubicBezTo>
                  <a:pt x="71334" y="351464"/>
                  <a:pt x="69306" y="353680"/>
                  <a:pt x="66675" y="354807"/>
                </a:cubicBezTo>
                <a:cubicBezTo>
                  <a:pt x="63667" y="356096"/>
                  <a:pt x="60297" y="356289"/>
                  <a:pt x="57150" y="357188"/>
                </a:cubicBezTo>
                <a:cubicBezTo>
                  <a:pt x="54736" y="357878"/>
                  <a:pt x="52420" y="358879"/>
                  <a:pt x="50006" y="359569"/>
                </a:cubicBezTo>
                <a:cubicBezTo>
                  <a:pt x="42165" y="361809"/>
                  <a:pt x="36752" y="362696"/>
                  <a:pt x="28575" y="364332"/>
                </a:cubicBezTo>
                <a:cubicBezTo>
                  <a:pt x="26194" y="366713"/>
                  <a:pt x="24018" y="369319"/>
                  <a:pt x="21431" y="371475"/>
                </a:cubicBezTo>
                <a:cubicBezTo>
                  <a:pt x="19233" y="373307"/>
                  <a:pt x="16076" y="374003"/>
                  <a:pt x="14288" y="376238"/>
                </a:cubicBezTo>
                <a:cubicBezTo>
                  <a:pt x="12720" y="378198"/>
                  <a:pt x="13029" y="381137"/>
                  <a:pt x="11906" y="383382"/>
                </a:cubicBezTo>
                <a:cubicBezTo>
                  <a:pt x="10626" y="385941"/>
                  <a:pt x="8731" y="388144"/>
                  <a:pt x="7144" y="390525"/>
                </a:cubicBezTo>
                <a:lnTo>
                  <a:pt x="2381" y="404813"/>
                </a:lnTo>
                <a:lnTo>
                  <a:pt x="0" y="411957"/>
                </a:lnTo>
                <a:cubicBezTo>
                  <a:pt x="794" y="425451"/>
                  <a:pt x="376" y="439071"/>
                  <a:pt x="2381" y="452438"/>
                </a:cubicBezTo>
                <a:cubicBezTo>
                  <a:pt x="3059" y="456957"/>
                  <a:pt x="12124" y="463943"/>
                  <a:pt x="14288" y="466725"/>
                </a:cubicBezTo>
                <a:cubicBezTo>
                  <a:pt x="17802" y="471243"/>
                  <a:pt x="19766" y="476965"/>
                  <a:pt x="23813" y="481013"/>
                </a:cubicBezTo>
                <a:cubicBezTo>
                  <a:pt x="26194" y="483394"/>
                  <a:pt x="28800" y="485570"/>
                  <a:pt x="30956" y="488157"/>
                </a:cubicBezTo>
                <a:cubicBezTo>
                  <a:pt x="35136" y="493172"/>
                  <a:pt x="37865" y="500541"/>
                  <a:pt x="42863" y="504825"/>
                </a:cubicBezTo>
                <a:cubicBezTo>
                  <a:pt x="45558" y="507135"/>
                  <a:pt x="49213" y="508000"/>
                  <a:pt x="52388" y="509588"/>
                </a:cubicBezTo>
                <a:cubicBezTo>
                  <a:pt x="56681" y="513881"/>
                  <a:pt x="60871" y="519007"/>
                  <a:pt x="66675" y="521494"/>
                </a:cubicBezTo>
                <a:cubicBezTo>
                  <a:pt x="69683" y="522783"/>
                  <a:pt x="73053" y="522976"/>
                  <a:pt x="76200" y="523875"/>
                </a:cubicBezTo>
                <a:cubicBezTo>
                  <a:pt x="78614" y="524565"/>
                  <a:pt x="80963" y="525463"/>
                  <a:pt x="83344" y="526257"/>
                </a:cubicBezTo>
                <a:cubicBezTo>
                  <a:pt x="93663" y="525463"/>
                  <a:pt x="104077" y="525489"/>
                  <a:pt x="114300" y="523875"/>
                </a:cubicBezTo>
                <a:cubicBezTo>
                  <a:pt x="119259" y="523092"/>
                  <a:pt x="128588" y="519113"/>
                  <a:pt x="128588" y="519113"/>
                </a:cubicBezTo>
                <a:cubicBezTo>
                  <a:pt x="136525" y="507206"/>
                  <a:pt x="130969" y="513557"/>
                  <a:pt x="147638" y="502444"/>
                </a:cubicBezTo>
                <a:lnTo>
                  <a:pt x="161925" y="492919"/>
                </a:lnTo>
                <a:cubicBezTo>
                  <a:pt x="162476" y="492506"/>
                  <a:pt x="176270" y="481885"/>
                  <a:pt x="178594" y="481013"/>
                </a:cubicBezTo>
                <a:cubicBezTo>
                  <a:pt x="182384" y="479592"/>
                  <a:pt x="186531" y="479426"/>
                  <a:pt x="190500" y="478632"/>
                </a:cubicBezTo>
                <a:cubicBezTo>
                  <a:pt x="192881" y="477044"/>
                  <a:pt x="194964" y="474874"/>
                  <a:pt x="197644" y="473869"/>
                </a:cubicBezTo>
                <a:cubicBezTo>
                  <a:pt x="201434" y="472448"/>
                  <a:pt x="205599" y="472366"/>
                  <a:pt x="209550" y="471488"/>
                </a:cubicBezTo>
                <a:cubicBezTo>
                  <a:pt x="229763" y="466997"/>
                  <a:pt x="206844" y="470855"/>
                  <a:pt x="235744" y="466725"/>
                </a:cubicBezTo>
                <a:cubicBezTo>
                  <a:pt x="253744" y="468225"/>
                  <a:pt x="262468" y="462758"/>
                  <a:pt x="271463" y="476250"/>
                </a:cubicBezTo>
                <a:cubicBezTo>
                  <a:pt x="272855" y="478339"/>
                  <a:pt x="273050" y="481013"/>
                  <a:pt x="273844" y="483394"/>
                </a:cubicBezTo>
                <a:cubicBezTo>
                  <a:pt x="273050" y="496094"/>
                  <a:pt x="273041" y="508867"/>
                  <a:pt x="271463" y="521494"/>
                </a:cubicBezTo>
                <a:cubicBezTo>
                  <a:pt x="270651" y="527989"/>
                  <a:pt x="268770" y="534334"/>
                  <a:pt x="266700" y="540544"/>
                </a:cubicBezTo>
                <a:cubicBezTo>
                  <a:pt x="263292" y="550771"/>
                  <a:pt x="262433" y="555595"/>
                  <a:pt x="257175" y="564357"/>
                </a:cubicBezTo>
                <a:cubicBezTo>
                  <a:pt x="254230" y="569265"/>
                  <a:pt x="250209" y="573524"/>
                  <a:pt x="247650" y="578644"/>
                </a:cubicBezTo>
                <a:cubicBezTo>
                  <a:pt x="246063" y="581819"/>
                  <a:pt x="244286" y="584906"/>
                  <a:pt x="242888" y="588169"/>
                </a:cubicBezTo>
                <a:cubicBezTo>
                  <a:pt x="241899" y="590476"/>
                  <a:pt x="241898" y="593224"/>
                  <a:pt x="240506" y="595313"/>
                </a:cubicBezTo>
                <a:cubicBezTo>
                  <a:pt x="238638" y="598115"/>
                  <a:pt x="235744" y="600076"/>
                  <a:pt x="233363" y="602457"/>
                </a:cubicBezTo>
                <a:cubicBezTo>
                  <a:pt x="234950" y="614363"/>
                  <a:pt x="233011" y="627307"/>
                  <a:pt x="238125" y="638175"/>
                </a:cubicBezTo>
                <a:lnTo>
                  <a:pt x="259556" y="645319"/>
                </a:lnTo>
                <a:lnTo>
                  <a:pt x="266700" y="647700"/>
                </a:lnTo>
                <a:cubicBezTo>
                  <a:pt x="269081" y="649288"/>
                  <a:pt x="271229" y="651301"/>
                  <a:pt x="273844" y="652463"/>
                </a:cubicBezTo>
                <a:cubicBezTo>
                  <a:pt x="278431" y="654502"/>
                  <a:pt x="288131" y="657225"/>
                  <a:pt x="288131" y="657225"/>
                </a:cubicBezTo>
                <a:cubicBezTo>
                  <a:pt x="307975" y="656431"/>
                  <a:pt x="327854" y="656259"/>
                  <a:pt x="347663" y="654844"/>
                </a:cubicBezTo>
                <a:cubicBezTo>
                  <a:pt x="350166" y="654665"/>
                  <a:pt x="352718" y="653855"/>
                  <a:pt x="354806" y="652463"/>
                </a:cubicBezTo>
                <a:cubicBezTo>
                  <a:pt x="357608" y="650595"/>
                  <a:pt x="359363" y="647475"/>
                  <a:pt x="361950" y="645319"/>
                </a:cubicBezTo>
                <a:cubicBezTo>
                  <a:pt x="364149" y="643487"/>
                  <a:pt x="366713" y="642144"/>
                  <a:pt x="369094" y="640557"/>
                </a:cubicBezTo>
                <a:cubicBezTo>
                  <a:pt x="382141" y="614459"/>
                  <a:pt x="364914" y="646407"/>
                  <a:pt x="381000" y="623888"/>
                </a:cubicBezTo>
                <a:cubicBezTo>
                  <a:pt x="383063" y="620999"/>
                  <a:pt x="383937" y="617407"/>
                  <a:pt x="385763" y="614363"/>
                </a:cubicBezTo>
                <a:cubicBezTo>
                  <a:pt x="388708" y="609455"/>
                  <a:pt x="395288" y="600075"/>
                  <a:pt x="395288" y="600075"/>
                </a:cubicBezTo>
                <a:lnTo>
                  <a:pt x="400050" y="585788"/>
                </a:lnTo>
                <a:cubicBezTo>
                  <a:pt x="400844" y="583407"/>
                  <a:pt x="401039" y="580732"/>
                  <a:pt x="402431" y="578644"/>
                </a:cubicBezTo>
                <a:cubicBezTo>
                  <a:pt x="414040" y="561232"/>
                  <a:pt x="399866" y="583132"/>
                  <a:pt x="411956" y="561975"/>
                </a:cubicBezTo>
                <a:cubicBezTo>
                  <a:pt x="413376" y="559490"/>
                  <a:pt x="415131" y="557213"/>
                  <a:pt x="416719" y="554832"/>
                </a:cubicBezTo>
                <a:cubicBezTo>
                  <a:pt x="422380" y="537845"/>
                  <a:pt x="414353" y="558382"/>
                  <a:pt x="426244" y="540544"/>
                </a:cubicBezTo>
                <a:cubicBezTo>
                  <a:pt x="427636" y="538455"/>
                  <a:pt x="427636" y="535707"/>
                  <a:pt x="428625" y="533400"/>
                </a:cubicBezTo>
                <a:cubicBezTo>
                  <a:pt x="430023" y="530137"/>
                  <a:pt x="431325" y="526764"/>
                  <a:pt x="433388" y="523875"/>
                </a:cubicBezTo>
                <a:cubicBezTo>
                  <a:pt x="435345" y="521135"/>
                  <a:pt x="438150" y="519113"/>
                  <a:pt x="440531" y="516732"/>
                </a:cubicBezTo>
                <a:cubicBezTo>
                  <a:pt x="441325" y="512763"/>
                  <a:pt x="441410" y="508583"/>
                  <a:pt x="442913" y="504825"/>
                </a:cubicBezTo>
                <a:cubicBezTo>
                  <a:pt x="444632" y="500528"/>
                  <a:pt x="447603" y="496844"/>
                  <a:pt x="450056" y="492919"/>
                </a:cubicBezTo>
                <a:cubicBezTo>
                  <a:pt x="451573" y="490492"/>
                  <a:pt x="453155" y="488104"/>
                  <a:pt x="454819" y="485775"/>
                </a:cubicBezTo>
                <a:cubicBezTo>
                  <a:pt x="457126" y="482546"/>
                  <a:pt x="459860" y="479616"/>
                  <a:pt x="461963" y="476250"/>
                </a:cubicBezTo>
                <a:cubicBezTo>
                  <a:pt x="463844" y="473240"/>
                  <a:pt x="465327" y="469988"/>
                  <a:pt x="466725" y="466725"/>
                </a:cubicBezTo>
                <a:cubicBezTo>
                  <a:pt x="467714" y="464418"/>
                  <a:pt x="467776" y="461710"/>
                  <a:pt x="469106" y="459582"/>
                </a:cubicBezTo>
                <a:cubicBezTo>
                  <a:pt x="476638" y="447531"/>
                  <a:pt x="479276" y="448299"/>
                  <a:pt x="488156" y="438150"/>
                </a:cubicBezTo>
                <a:cubicBezTo>
                  <a:pt x="490769" y="435163"/>
                  <a:pt x="492919" y="431800"/>
                  <a:pt x="495300" y="428625"/>
                </a:cubicBezTo>
                <a:cubicBezTo>
                  <a:pt x="500759" y="412248"/>
                  <a:pt x="492790" y="431636"/>
                  <a:pt x="507206" y="414338"/>
                </a:cubicBezTo>
                <a:cubicBezTo>
                  <a:pt x="508813" y="412410"/>
                  <a:pt x="508196" y="409283"/>
                  <a:pt x="509588" y="407194"/>
                </a:cubicBezTo>
                <a:cubicBezTo>
                  <a:pt x="511456" y="404392"/>
                  <a:pt x="514350" y="402431"/>
                  <a:pt x="516731" y="400050"/>
                </a:cubicBezTo>
                <a:cubicBezTo>
                  <a:pt x="520917" y="387497"/>
                  <a:pt x="516347" y="397654"/>
                  <a:pt x="526256" y="385763"/>
                </a:cubicBezTo>
                <a:cubicBezTo>
                  <a:pt x="542825" y="365879"/>
                  <a:pt x="517302" y="392336"/>
                  <a:pt x="538163" y="371475"/>
                </a:cubicBezTo>
                <a:cubicBezTo>
                  <a:pt x="543525" y="355390"/>
                  <a:pt x="536089" y="372825"/>
                  <a:pt x="547688" y="359569"/>
                </a:cubicBezTo>
                <a:cubicBezTo>
                  <a:pt x="551457" y="355262"/>
                  <a:pt x="553166" y="349330"/>
                  <a:pt x="557213" y="345282"/>
                </a:cubicBezTo>
                <a:cubicBezTo>
                  <a:pt x="559594" y="342901"/>
                  <a:pt x="562165" y="340695"/>
                  <a:pt x="564356" y="338138"/>
                </a:cubicBezTo>
                <a:cubicBezTo>
                  <a:pt x="572236" y="328945"/>
                  <a:pt x="569784" y="328852"/>
                  <a:pt x="578644" y="321469"/>
                </a:cubicBezTo>
                <a:cubicBezTo>
                  <a:pt x="580843" y="319637"/>
                  <a:pt x="583407" y="318294"/>
                  <a:pt x="585788" y="316707"/>
                </a:cubicBezTo>
                <a:cubicBezTo>
                  <a:pt x="590983" y="301120"/>
                  <a:pt x="583767" y="316419"/>
                  <a:pt x="595313" y="307182"/>
                </a:cubicBezTo>
                <a:cubicBezTo>
                  <a:pt x="597548" y="305394"/>
                  <a:pt x="598051" y="302062"/>
                  <a:pt x="600075" y="300038"/>
                </a:cubicBezTo>
                <a:cubicBezTo>
                  <a:pt x="603669" y="296444"/>
                  <a:pt x="608012" y="293688"/>
                  <a:pt x="611981" y="290513"/>
                </a:cubicBezTo>
                <a:cubicBezTo>
                  <a:pt x="613569" y="287338"/>
                  <a:pt x="614775" y="283942"/>
                  <a:pt x="616744" y="280988"/>
                </a:cubicBezTo>
                <a:cubicBezTo>
                  <a:pt x="622909" y="271741"/>
                  <a:pt x="628122" y="267229"/>
                  <a:pt x="635794" y="259557"/>
                </a:cubicBezTo>
                <a:cubicBezTo>
                  <a:pt x="652235" y="226671"/>
                  <a:pt x="628394" y="271848"/>
                  <a:pt x="647700" y="242888"/>
                </a:cubicBezTo>
                <a:cubicBezTo>
                  <a:pt x="649092" y="240799"/>
                  <a:pt x="648689" y="237833"/>
                  <a:pt x="650081" y="235744"/>
                </a:cubicBezTo>
                <a:cubicBezTo>
                  <a:pt x="651949" y="232942"/>
                  <a:pt x="655069" y="231187"/>
                  <a:pt x="657225" y="228600"/>
                </a:cubicBezTo>
                <a:cubicBezTo>
                  <a:pt x="659057" y="226402"/>
                  <a:pt x="659964" y="223481"/>
                  <a:pt x="661988" y="221457"/>
                </a:cubicBezTo>
                <a:cubicBezTo>
                  <a:pt x="680720" y="202725"/>
                  <a:pt x="656767" y="232958"/>
                  <a:pt x="676275" y="209550"/>
                </a:cubicBezTo>
                <a:cubicBezTo>
                  <a:pt x="687528" y="196047"/>
                  <a:pt x="674151" y="209192"/>
                  <a:pt x="685800" y="192882"/>
                </a:cubicBezTo>
                <a:cubicBezTo>
                  <a:pt x="687757" y="190142"/>
                  <a:pt x="690876" y="188396"/>
                  <a:pt x="692944" y="185738"/>
                </a:cubicBezTo>
                <a:cubicBezTo>
                  <a:pt x="696458" y="181220"/>
                  <a:pt x="698421" y="175497"/>
                  <a:pt x="702469" y="171450"/>
                </a:cubicBezTo>
                <a:cubicBezTo>
                  <a:pt x="704850" y="169069"/>
                  <a:pt x="707546" y="166965"/>
                  <a:pt x="709613" y="164307"/>
                </a:cubicBezTo>
                <a:cubicBezTo>
                  <a:pt x="713127" y="159789"/>
                  <a:pt x="715963" y="154782"/>
                  <a:pt x="719138" y="150019"/>
                </a:cubicBezTo>
                <a:lnTo>
                  <a:pt x="728663" y="135732"/>
                </a:lnTo>
                <a:cubicBezTo>
                  <a:pt x="730251" y="133351"/>
                  <a:pt x="731708" y="130877"/>
                  <a:pt x="733425" y="128588"/>
                </a:cubicBezTo>
                <a:cubicBezTo>
                  <a:pt x="738188" y="122238"/>
                  <a:pt x="743310" y="116143"/>
                  <a:pt x="747713" y="109538"/>
                </a:cubicBezTo>
                <a:cubicBezTo>
                  <a:pt x="750888" y="104775"/>
                  <a:pt x="753191" y="99297"/>
                  <a:pt x="757238" y="95250"/>
                </a:cubicBezTo>
                <a:cubicBezTo>
                  <a:pt x="766405" y="86083"/>
                  <a:pt x="762513" y="90909"/>
                  <a:pt x="769144" y="80963"/>
                </a:cubicBezTo>
                <a:cubicBezTo>
                  <a:pt x="769938" y="78582"/>
                  <a:pt x="770402" y="76064"/>
                  <a:pt x="771525" y="73819"/>
                </a:cubicBezTo>
                <a:cubicBezTo>
                  <a:pt x="780759" y="55352"/>
                  <a:pt x="772684" y="77488"/>
                  <a:pt x="778669" y="59532"/>
                </a:cubicBezTo>
                <a:cubicBezTo>
                  <a:pt x="776288" y="53182"/>
                  <a:pt x="777230" y="44149"/>
                  <a:pt x="771525" y="40482"/>
                </a:cubicBezTo>
                <a:cubicBezTo>
                  <a:pt x="764150" y="35741"/>
                  <a:pt x="753904" y="39937"/>
                  <a:pt x="745331" y="38100"/>
                </a:cubicBezTo>
                <a:cubicBezTo>
                  <a:pt x="742533" y="37500"/>
                  <a:pt x="740818" y="34465"/>
                  <a:pt x="738188" y="33338"/>
                </a:cubicBezTo>
                <a:cubicBezTo>
                  <a:pt x="735180" y="32049"/>
                  <a:pt x="731838" y="31751"/>
                  <a:pt x="728663" y="30957"/>
                </a:cubicBezTo>
                <a:cubicBezTo>
                  <a:pt x="708189" y="17307"/>
                  <a:pt x="734093" y="33672"/>
                  <a:pt x="714375" y="23813"/>
                </a:cubicBezTo>
                <a:cubicBezTo>
                  <a:pt x="711815" y="22533"/>
                  <a:pt x="709846" y="20212"/>
                  <a:pt x="707231" y="19050"/>
                </a:cubicBezTo>
                <a:cubicBezTo>
                  <a:pt x="694767" y="13510"/>
                  <a:pt x="682544" y="12399"/>
                  <a:pt x="669131" y="9525"/>
                </a:cubicBezTo>
                <a:cubicBezTo>
                  <a:pt x="646684" y="4715"/>
                  <a:pt x="675669" y="9439"/>
                  <a:pt x="642938" y="4763"/>
                </a:cubicBezTo>
                <a:cubicBezTo>
                  <a:pt x="639572" y="3641"/>
                  <a:pt x="629255" y="0"/>
                  <a:pt x="626269" y="0"/>
                </a:cubicBezTo>
                <a:cubicBezTo>
                  <a:pt x="621441" y="0"/>
                  <a:pt x="616744" y="1588"/>
                  <a:pt x="611981" y="2382"/>
                </a:cubicBezTo>
                <a:cubicBezTo>
                  <a:pt x="604044" y="5557"/>
                  <a:pt x="595282" y="7165"/>
                  <a:pt x="588169" y="11907"/>
                </a:cubicBezTo>
                <a:cubicBezTo>
                  <a:pt x="585788" y="13494"/>
                  <a:pt x="583715" y="15691"/>
                  <a:pt x="581025" y="16669"/>
                </a:cubicBezTo>
                <a:cubicBezTo>
                  <a:pt x="574874" y="18906"/>
                  <a:pt x="561975" y="21432"/>
                  <a:pt x="561975" y="21432"/>
                </a:cubicBezTo>
                <a:cubicBezTo>
                  <a:pt x="540822" y="37295"/>
                  <a:pt x="563730" y="22041"/>
                  <a:pt x="542925" y="30957"/>
                </a:cubicBezTo>
                <a:cubicBezTo>
                  <a:pt x="540295" y="32084"/>
                  <a:pt x="538266" y="34299"/>
                  <a:pt x="535781" y="35719"/>
                </a:cubicBezTo>
                <a:cubicBezTo>
                  <a:pt x="532699" y="37480"/>
                  <a:pt x="529519" y="39084"/>
                  <a:pt x="526256" y="40482"/>
                </a:cubicBezTo>
                <a:cubicBezTo>
                  <a:pt x="523949" y="41471"/>
                  <a:pt x="521463" y="41982"/>
                  <a:pt x="519113" y="42863"/>
                </a:cubicBezTo>
                <a:cubicBezTo>
                  <a:pt x="515110" y="44364"/>
                  <a:pt x="511112" y="45889"/>
                  <a:pt x="507206" y="47625"/>
                </a:cubicBezTo>
                <a:cubicBezTo>
                  <a:pt x="491192" y="54742"/>
                  <a:pt x="504409" y="50706"/>
                  <a:pt x="488156" y="54769"/>
                </a:cubicBezTo>
                <a:cubicBezTo>
                  <a:pt x="485775" y="56357"/>
                  <a:pt x="483702" y="58554"/>
                  <a:pt x="481013" y="59532"/>
                </a:cubicBezTo>
                <a:cubicBezTo>
                  <a:pt x="474862" y="61769"/>
                  <a:pt x="461963" y="64294"/>
                  <a:pt x="461963" y="64294"/>
                </a:cubicBezTo>
                <a:cubicBezTo>
                  <a:pt x="458788" y="65882"/>
                  <a:pt x="455520" y="67296"/>
                  <a:pt x="452438" y="69057"/>
                </a:cubicBezTo>
                <a:cubicBezTo>
                  <a:pt x="443651" y="74078"/>
                  <a:pt x="446228" y="74660"/>
                  <a:pt x="435769" y="78582"/>
                </a:cubicBezTo>
                <a:cubicBezTo>
                  <a:pt x="432705" y="79731"/>
                  <a:pt x="429419" y="80169"/>
                  <a:pt x="426244" y="80963"/>
                </a:cubicBezTo>
                <a:cubicBezTo>
                  <a:pt x="423863" y="82550"/>
                  <a:pt x="421660" y="84445"/>
                  <a:pt x="419100" y="85725"/>
                </a:cubicBezTo>
                <a:cubicBezTo>
                  <a:pt x="407035" y="91757"/>
                  <a:pt x="394269" y="86746"/>
                  <a:pt x="381000" y="85725"/>
                </a:cubicBezTo>
                <a:cubicBezTo>
                  <a:pt x="372379" y="79979"/>
                  <a:pt x="368697" y="69454"/>
                  <a:pt x="366713" y="80963"/>
                </a:cubicBezTo>
                <a:close/>
              </a:path>
            </a:pathLst>
          </a:cu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34" name="Szabadkézi sokszög 33">
            <a:extLst>
              <a:ext uri="{FF2B5EF4-FFF2-40B4-BE49-F238E27FC236}">
                <a16:creationId xmlns:a16="http://schemas.microsoft.com/office/drawing/2014/main" id="{D3DAE44A-1A45-4270-9F41-39C8CCC7442A}"/>
              </a:ext>
            </a:extLst>
          </p:cNvPr>
          <p:cNvSpPr/>
          <p:nvPr/>
        </p:nvSpPr>
        <p:spPr>
          <a:xfrm flipH="1">
            <a:off x="1979364" y="4357589"/>
            <a:ext cx="792163" cy="682625"/>
          </a:xfrm>
          <a:custGeom>
            <a:avLst/>
            <a:gdLst>
              <a:gd name="connsiteX0" fmla="*/ 366713 w 780759"/>
              <a:gd name="connsiteY0" fmla="*/ 80963 h 657225"/>
              <a:gd name="connsiteX1" fmla="*/ 369094 w 780759"/>
              <a:gd name="connsiteY1" fmla="*/ 154782 h 657225"/>
              <a:gd name="connsiteX2" fmla="*/ 361950 w 780759"/>
              <a:gd name="connsiteY2" fmla="*/ 171450 h 657225"/>
              <a:gd name="connsiteX3" fmla="*/ 357188 w 780759"/>
              <a:gd name="connsiteY3" fmla="*/ 185738 h 657225"/>
              <a:gd name="connsiteX4" fmla="*/ 354806 w 780759"/>
              <a:gd name="connsiteY4" fmla="*/ 192882 h 657225"/>
              <a:gd name="connsiteX5" fmla="*/ 347663 w 780759"/>
              <a:gd name="connsiteY5" fmla="*/ 200025 h 657225"/>
              <a:gd name="connsiteX6" fmla="*/ 335756 w 780759"/>
              <a:gd name="connsiteY6" fmla="*/ 219075 h 657225"/>
              <a:gd name="connsiteX7" fmla="*/ 326231 w 780759"/>
              <a:gd name="connsiteY7" fmla="*/ 235744 h 657225"/>
              <a:gd name="connsiteX8" fmla="*/ 311944 w 780759"/>
              <a:gd name="connsiteY8" fmla="*/ 250032 h 657225"/>
              <a:gd name="connsiteX9" fmla="*/ 304800 w 780759"/>
              <a:gd name="connsiteY9" fmla="*/ 257175 h 657225"/>
              <a:gd name="connsiteX10" fmla="*/ 288131 w 780759"/>
              <a:gd name="connsiteY10" fmla="*/ 269082 h 657225"/>
              <a:gd name="connsiteX11" fmla="*/ 280988 w 780759"/>
              <a:gd name="connsiteY11" fmla="*/ 273844 h 657225"/>
              <a:gd name="connsiteX12" fmla="*/ 273844 w 780759"/>
              <a:gd name="connsiteY12" fmla="*/ 280988 h 657225"/>
              <a:gd name="connsiteX13" fmla="*/ 259556 w 780759"/>
              <a:gd name="connsiteY13" fmla="*/ 290513 h 657225"/>
              <a:gd name="connsiteX14" fmla="*/ 252413 w 780759"/>
              <a:gd name="connsiteY14" fmla="*/ 297657 h 657225"/>
              <a:gd name="connsiteX15" fmla="*/ 245269 w 780759"/>
              <a:gd name="connsiteY15" fmla="*/ 300038 h 657225"/>
              <a:gd name="connsiteX16" fmla="*/ 238125 w 780759"/>
              <a:gd name="connsiteY16" fmla="*/ 304800 h 657225"/>
              <a:gd name="connsiteX17" fmla="*/ 221456 w 780759"/>
              <a:gd name="connsiteY17" fmla="*/ 309563 h 657225"/>
              <a:gd name="connsiteX18" fmla="*/ 207169 w 780759"/>
              <a:gd name="connsiteY18" fmla="*/ 314325 h 657225"/>
              <a:gd name="connsiteX19" fmla="*/ 178594 w 780759"/>
              <a:gd name="connsiteY19" fmla="*/ 319088 h 657225"/>
              <a:gd name="connsiteX20" fmla="*/ 169069 w 780759"/>
              <a:gd name="connsiteY20" fmla="*/ 321469 h 657225"/>
              <a:gd name="connsiteX21" fmla="*/ 150019 w 780759"/>
              <a:gd name="connsiteY21" fmla="*/ 323850 h 657225"/>
              <a:gd name="connsiteX22" fmla="*/ 140494 w 780759"/>
              <a:gd name="connsiteY22" fmla="*/ 326232 h 657225"/>
              <a:gd name="connsiteX23" fmla="*/ 121444 w 780759"/>
              <a:gd name="connsiteY23" fmla="*/ 328613 h 657225"/>
              <a:gd name="connsiteX24" fmla="*/ 114300 w 780759"/>
              <a:gd name="connsiteY24" fmla="*/ 333375 h 657225"/>
              <a:gd name="connsiteX25" fmla="*/ 104775 w 780759"/>
              <a:gd name="connsiteY25" fmla="*/ 335757 h 657225"/>
              <a:gd name="connsiteX26" fmla="*/ 83344 w 780759"/>
              <a:gd name="connsiteY26" fmla="*/ 345282 h 657225"/>
              <a:gd name="connsiteX27" fmla="*/ 73819 w 780759"/>
              <a:gd name="connsiteY27" fmla="*/ 350044 h 657225"/>
              <a:gd name="connsiteX28" fmla="*/ 66675 w 780759"/>
              <a:gd name="connsiteY28" fmla="*/ 354807 h 657225"/>
              <a:gd name="connsiteX29" fmla="*/ 57150 w 780759"/>
              <a:gd name="connsiteY29" fmla="*/ 357188 h 657225"/>
              <a:gd name="connsiteX30" fmla="*/ 50006 w 780759"/>
              <a:gd name="connsiteY30" fmla="*/ 359569 h 657225"/>
              <a:gd name="connsiteX31" fmla="*/ 28575 w 780759"/>
              <a:gd name="connsiteY31" fmla="*/ 364332 h 657225"/>
              <a:gd name="connsiteX32" fmla="*/ 21431 w 780759"/>
              <a:gd name="connsiteY32" fmla="*/ 371475 h 657225"/>
              <a:gd name="connsiteX33" fmla="*/ 14288 w 780759"/>
              <a:gd name="connsiteY33" fmla="*/ 376238 h 657225"/>
              <a:gd name="connsiteX34" fmla="*/ 11906 w 780759"/>
              <a:gd name="connsiteY34" fmla="*/ 383382 h 657225"/>
              <a:gd name="connsiteX35" fmla="*/ 7144 w 780759"/>
              <a:gd name="connsiteY35" fmla="*/ 390525 h 657225"/>
              <a:gd name="connsiteX36" fmla="*/ 2381 w 780759"/>
              <a:gd name="connsiteY36" fmla="*/ 404813 h 657225"/>
              <a:gd name="connsiteX37" fmla="*/ 0 w 780759"/>
              <a:gd name="connsiteY37" fmla="*/ 411957 h 657225"/>
              <a:gd name="connsiteX38" fmla="*/ 2381 w 780759"/>
              <a:gd name="connsiteY38" fmla="*/ 452438 h 657225"/>
              <a:gd name="connsiteX39" fmla="*/ 14288 w 780759"/>
              <a:gd name="connsiteY39" fmla="*/ 466725 h 657225"/>
              <a:gd name="connsiteX40" fmla="*/ 23813 w 780759"/>
              <a:gd name="connsiteY40" fmla="*/ 481013 h 657225"/>
              <a:gd name="connsiteX41" fmla="*/ 30956 w 780759"/>
              <a:gd name="connsiteY41" fmla="*/ 488157 h 657225"/>
              <a:gd name="connsiteX42" fmla="*/ 42863 w 780759"/>
              <a:gd name="connsiteY42" fmla="*/ 504825 h 657225"/>
              <a:gd name="connsiteX43" fmla="*/ 52388 w 780759"/>
              <a:gd name="connsiteY43" fmla="*/ 509588 h 657225"/>
              <a:gd name="connsiteX44" fmla="*/ 66675 w 780759"/>
              <a:gd name="connsiteY44" fmla="*/ 521494 h 657225"/>
              <a:gd name="connsiteX45" fmla="*/ 76200 w 780759"/>
              <a:gd name="connsiteY45" fmla="*/ 523875 h 657225"/>
              <a:gd name="connsiteX46" fmla="*/ 83344 w 780759"/>
              <a:gd name="connsiteY46" fmla="*/ 526257 h 657225"/>
              <a:gd name="connsiteX47" fmla="*/ 114300 w 780759"/>
              <a:gd name="connsiteY47" fmla="*/ 523875 h 657225"/>
              <a:gd name="connsiteX48" fmla="*/ 128588 w 780759"/>
              <a:gd name="connsiteY48" fmla="*/ 519113 h 657225"/>
              <a:gd name="connsiteX49" fmla="*/ 147638 w 780759"/>
              <a:gd name="connsiteY49" fmla="*/ 502444 h 657225"/>
              <a:gd name="connsiteX50" fmla="*/ 161925 w 780759"/>
              <a:gd name="connsiteY50" fmla="*/ 492919 h 657225"/>
              <a:gd name="connsiteX51" fmla="*/ 178594 w 780759"/>
              <a:gd name="connsiteY51" fmla="*/ 481013 h 657225"/>
              <a:gd name="connsiteX52" fmla="*/ 190500 w 780759"/>
              <a:gd name="connsiteY52" fmla="*/ 478632 h 657225"/>
              <a:gd name="connsiteX53" fmla="*/ 197644 w 780759"/>
              <a:gd name="connsiteY53" fmla="*/ 473869 h 657225"/>
              <a:gd name="connsiteX54" fmla="*/ 209550 w 780759"/>
              <a:gd name="connsiteY54" fmla="*/ 471488 h 657225"/>
              <a:gd name="connsiteX55" fmla="*/ 235744 w 780759"/>
              <a:gd name="connsiteY55" fmla="*/ 466725 h 657225"/>
              <a:gd name="connsiteX56" fmla="*/ 271463 w 780759"/>
              <a:gd name="connsiteY56" fmla="*/ 476250 h 657225"/>
              <a:gd name="connsiteX57" fmla="*/ 273844 w 780759"/>
              <a:gd name="connsiteY57" fmla="*/ 483394 h 657225"/>
              <a:gd name="connsiteX58" fmla="*/ 271463 w 780759"/>
              <a:gd name="connsiteY58" fmla="*/ 521494 h 657225"/>
              <a:gd name="connsiteX59" fmla="*/ 266700 w 780759"/>
              <a:gd name="connsiteY59" fmla="*/ 540544 h 657225"/>
              <a:gd name="connsiteX60" fmla="*/ 257175 w 780759"/>
              <a:gd name="connsiteY60" fmla="*/ 564357 h 657225"/>
              <a:gd name="connsiteX61" fmla="*/ 247650 w 780759"/>
              <a:gd name="connsiteY61" fmla="*/ 578644 h 657225"/>
              <a:gd name="connsiteX62" fmla="*/ 242888 w 780759"/>
              <a:gd name="connsiteY62" fmla="*/ 588169 h 657225"/>
              <a:gd name="connsiteX63" fmla="*/ 240506 w 780759"/>
              <a:gd name="connsiteY63" fmla="*/ 595313 h 657225"/>
              <a:gd name="connsiteX64" fmla="*/ 233363 w 780759"/>
              <a:gd name="connsiteY64" fmla="*/ 602457 h 657225"/>
              <a:gd name="connsiteX65" fmla="*/ 238125 w 780759"/>
              <a:gd name="connsiteY65" fmla="*/ 638175 h 657225"/>
              <a:gd name="connsiteX66" fmla="*/ 259556 w 780759"/>
              <a:gd name="connsiteY66" fmla="*/ 645319 h 657225"/>
              <a:gd name="connsiteX67" fmla="*/ 266700 w 780759"/>
              <a:gd name="connsiteY67" fmla="*/ 647700 h 657225"/>
              <a:gd name="connsiteX68" fmla="*/ 273844 w 780759"/>
              <a:gd name="connsiteY68" fmla="*/ 652463 h 657225"/>
              <a:gd name="connsiteX69" fmla="*/ 288131 w 780759"/>
              <a:gd name="connsiteY69" fmla="*/ 657225 h 657225"/>
              <a:gd name="connsiteX70" fmla="*/ 347663 w 780759"/>
              <a:gd name="connsiteY70" fmla="*/ 654844 h 657225"/>
              <a:gd name="connsiteX71" fmla="*/ 354806 w 780759"/>
              <a:gd name="connsiteY71" fmla="*/ 652463 h 657225"/>
              <a:gd name="connsiteX72" fmla="*/ 361950 w 780759"/>
              <a:gd name="connsiteY72" fmla="*/ 645319 h 657225"/>
              <a:gd name="connsiteX73" fmla="*/ 369094 w 780759"/>
              <a:gd name="connsiteY73" fmla="*/ 640557 h 657225"/>
              <a:gd name="connsiteX74" fmla="*/ 381000 w 780759"/>
              <a:gd name="connsiteY74" fmla="*/ 623888 h 657225"/>
              <a:gd name="connsiteX75" fmla="*/ 385763 w 780759"/>
              <a:gd name="connsiteY75" fmla="*/ 614363 h 657225"/>
              <a:gd name="connsiteX76" fmla="*/ 395288 w 780759"/>
              <a:gd name="connsiteY76" fmla="*/ 600075 h 657225"/>
              <a:gd name="connsiteX77" fmla="*/ 400050 w 780759"/>
              <a:gd name="connsiteY77" fmla="*/ 585788 h 657225"/>
              <a:gd name="connsiteX78" fmla="*/ 402431 w 780759"/>
              <a:gd name="connsiteY78" fmla="*/ 578644 h 657225"/>
              <a:gd name="connsiteX79" fmla="*/ 411956 w 780759"/>
              <a:gd name="connsiteY79" fmla="*/ 561975 h 657225"/>
              <a:gd name="connsiteX80" fmla="*/ 416719 w 780759"/>
              <a:gd name="connsiteY80" fmla="*/ 554832 h 657225"/>
              <a:gd name="connsiteX81" fmla="*/ 426244 w 780759"/>
              <a:gd name="connsiteY81" fmla="*/ 540544 h 657225"/>
              <a:gd name="connsiteX82" fmla="*/ 428625 w 780759"/>
              <a:gd name="connsiteY82" fmla="*/ 533400 h 657225"/>
              <a:gd name="connsiteX83" fmla="*/ 433388 w 780759"/>
              <a:gd name="connsiteY83" fmla="*/ 523875 h 657225"/>
              <a:gd name="connsiteX84" fmla="*/ 440531 w 780759"/>
              <a:gd name="connsiteY84" fmla="*/ 516732 h 657225"/>
              <a:gd name="connsiteX85" fmla="*/ 442913 w 780759"/>
              <a:gd name="connsiteY85" fmla="*/ 504825 h 657225"/>
              <a:gd name="connsiteX86" fmla="*/ 450056 w 780759"/>
              <a:gd name="connsiteY86" fmla="*/ 492919 h 657225"/>
              <a:gd name="connsiteX87" fmla="*/ 454819 w 780759"/>
              <a:gd name="connsiteY87" fmla="*/ 485775 h 657225"/>
              <a:gd name="connsiteX88" fmla="*/ 461963 w 780759"/>
              <a:gd name="connsiteY88" fmla="*/ 476250 h 657225"/>
              <a:gd name="connsiteX89" fmla="*/ 466725 w 780759"/>
              <a:gd name="connsiteY89" fmla="*/ 466725 h 657225"/>
              <a:gd name="connsiteX90" fmla="*/ 469106 w 780759"/>
              <a:gd name="connsiteY90" fmla="*/ 459582 h 657225"/>
              <a:gd name="connsiteX91" fmla="*/ 488156 w 780759"/>
              <a:gd name="connsiteY91" fmla="*/ 438150 h 657225"/>
              <a:gd name="connsiteX92" fmla="*/ 495300 w 780759"/>
              <a:gd name="connsiteY92" fmla="*/ 428625 h 657225"/>
              <a:gd name="connsiteX93" fmla="*/ 507206 w 780759"/>
              <a:gd name="connsiteY93" fmla="*/ 414338 h 657225"/>
              <a:gd name="connsiteX94" fmla="*/ 509588 w 780759"/>
              <a:gd name="connsiteY94" fmla="*/ 407194 h 657225"/>
              <a:gd name="connsiteX95" fmla="*/ 516731 w 780759"/>
              <a:gd name="connsiteY95" fmla="*/ 400050 h 657225"/>
              <a:gd name="connsiteX96" fmla="*/ 526256 w 780759"/>
              <a:gd name="connsiteY96" fmla="*/ 385763 h 657225"/>
              <a:gd name="connsiteX97" fmla="*/ 538163 w 780759"/>
              <a:gd name="connsiteY97" fmla="*/ 371475 h 657225"/>
              <a:gd name="connsiteX98" fmla="*/ 547688 w 780759"/>
              <a:gd name="connsiteY98" fmla="*/ 359569 h 657225"/>
              <a:gd name="connsiteX99" fmla="*/ 557213 w 780759"/>
              <a:gd name="connsiteY99" fmla="*/ 345282 h 657225"/>
              <a:gd name="connsiteX100" fmla="*/ 564356 w 780759"/>
              <a:gd name="connsiteY100" fmla="*/ 338138 h 657225"/>
              <a:gd name="connsiteX101" fmla="*/ 578644 w 780759"/>
              <a:gd name="connsiteY101" fmla="*/ 321469 h 657225"/>
              <a:gd name="connsiteX102" fmla="*/ 585788 w 780759"/>
              <a:gd name="connsiteY102" fmla="*/ 316707 h 657225"/>
              <a:gd name="connsiteX103" fmla="*/ 595313 w 780759"/>
              <a:gd name="connsiteY103" fmla="*/ 307182 h 657225"/>
              <a:gd name="connsiteX104" fmla="*/ 600075 w 780759"/>
              <a:gd name="connsiteY104" fmla="*/ 300038 h 657225"/>
              <a:gd name="connsiteX105" fmla="*/ 611981 w 780759"/>
              <a:gd name="connsiteY105" fmla="*/ 290513 h 657225"/>
              <a:gd name="connsiteX106" fmla="*/ 616744 w 780759"/>
              <a:gd name="connsiteY106" fmla="*/ 280988 h 657225"/>
              <a:gd name="connsiteX107" fmla="*/ 635794 w 780759"/>
              <a:gd name="connsiteY107" fmla="*/ 259557 h 657225"/>
              <a:gd name="connsiteX108" fmla="*/ 647700 w 780759"/>
              <a:gd name="connsiteY108" fmla="*/ 242888 h 657225"/>
              <a:gd name="connsiteX109" fmla="*/ 650081 w 780759"/>
              <a:gd name="connsiteY109" fmla="*/ 235744 h 657225"/>
              <a:gd name="connsiteX110" fmla="*/ 657225 w 780759"/>
              <a:gd name="connsiteY110" fmla="*/ 228600 h 657225"/>
              <a:gd name="connsiteX111" fmla="*/ 661988 w 780759"/>
              <a:gd name="connsiteY111" fmla="*/ 221457 h 657225"/>
              <a:gd name="connsiteX112" fmla="*/ 676275 w 780759"/>
              <a:gd name="connsiteY112" fmla="*/ 209550 h 657225"/>
              <a:gd name="connsiteX113" fmla="*/ 685800 w 780759"/>
              <a:gd name="connsiteY113" fmla="*/ 192882 h 657225"/>
              <a:gd name="connsiteX114" fmla="*/ 692944 w 780759"/>
              <a:gd name="connsiteY114" fmla="*/ 185738 h 657225"/>
              <a:gd name="connsiteX115" fmla="*/ 702469 w 780759"/>
              <a:gd name="connsiteY115" fmla="*/ 171450 h 657225"/>
              <a:gd name="connsiteX116" fmla="*/ 709613 w 780759"/>
              <a:gd name="connsiteY116" fmla="*/ 164307 h 657225"/>
              <a:gd name="connsiteX117" fmla="*/ 719138 w 780759"/>
              <a:gd name="connsiteY117" fmla="*/ 150019 h 657225"/>
              <a:gd name="connsiteX118" fmla="*/ 728663 w 780759"/>
              <a:gd name="connsiteY118" fmla="*/ 135732 h 657225"/>
              <a:gd name="connsiteX119" fmla="*/ 733425 w 780759"/>
              <a:gd name="connsiteY119" fmla="*/ 128588 h 657225"/>
              <a:gd name="connsiteX120" fmla="*/ 747713 w 780759"/>
              <a:gd name="connsiteY120" fmla="*/ 109538 h 657225"/>
              <a:gd name="connsiteX121" fmla="*/ 757238 w 780759"/>
              <a:gd name="connsiteY121" fmla="*/ 95250 h 657225"/>
              <a:gd name="connsiteX122" fmla="*/ 769144 w 780759"/>
              <a:gd name="connsiteY122" fmla="*/ 80963 h 657225"/>
              <a:gd name="connsiteX123" fmla="*/ 771525 w 780759"/>
              <a:gd name="connsiteY123" fmla="*/ 73819 h 657225"/>
              <a:gd name="connsiteX124" fmla="*/ 778669 w 780759"/>
              <a:gd name="connsiteY124" fmla="*/ 59532 h 657225"/>
              <a:gd name="connsiteX125" fmla="*/ 771525 w 780759"/>
              <a:gd name="connsiteY125" fmla="*/ 40482 h 657225"/>
              <a:gd name="connsiteX126" fmla="*/ 745331 w 780759"/>
              <a:gd name="connsiteY126" fmla="*/ 38100 h 657225"/>
              <a:gd name="connsiteX127" fmla="*/ 738188 w 780759"/>
              <a:gd name="connsiteY127" fmla="*/ 33338 h 657225"/>
              <a:gd name="connsiteX128" fmla="*/ 728663 w 780759"/>
              <a:gd name="connsiteY128" fmla="*/ 30957 h 657225"/>
              <a:gd name="connsiteX129" fmla="*/ 714375 w 780759"/>
              <a:gd name="connsiteY129" fmla="*/ 23813 h 657225"/>
              <a:gd name="connsiteX130" fmla="*/ 707231 w 780759"/>
              <a:gd name="connsiteY130" fmla="*/ 19050 h 657225"/>
              <a:gd name="connsiteX131" fmla="*/ 669131 w 780759"/>
              <a:gd name="connsiteY131" fmla="*/ 9525 h 657225"/>
              <a:gd name="connsiteX132" fmla="*/ 642938 w 780759"/>
              <a:gd name="connsiteY132" fmla="*/ 4763 h 657225"/>
              <a:gd name="connsiteX133" fmla="*/ 626269 w 780759"/>
              <a:gd name="connsiteY133" fmla="*/ 0 h 657225"/>
              <a:gd name="connsiteX134" fmla="*/ 611981 w 780759"/>
              <a:gd name="connsiteY134" fmla="*/ 2382 h 657225"/>
              <a:gd name="connsiteX135" fmla="*/ 588169 w 780759"/>
              <a:gd name="connsiteY135" fmla="*/ 11907 h 657225"/>
              <a:gd name="connsiteX136" fmla="*/ 581025 w 780759"/>
              <a:gd name="connsiteY136" fmla="*/ 16669 h 657225"/>
              <a:gd name="connsiteX137" fmla="*/ 561975 w 780759"/>
              <a:gd name="connsiteY137" fmla="*/ 21432 h 657225"/>
              <a:gd name="connsiteX138" fmla="*/ 542925 w 780759"/>
              <a:gd name="connsiteY138" fmla="*/ 30957 h 657225"/>
              <a:gd name="connsiteX139" fmla="*/ 535781 w 780759"/>
              <a:gd name="connsiteY139" fmla="*/ 35719 h 657225"/>
              <a:gd name="connsiteX140" fmla="*/ 526256 w 780759"/>
              <a:gd name="connsiteY140" fmla="*/ 40482 h 657225"/>
              <a:gd name="connsiteX141" fmla="*/ 519113 w 780759"/>
              <a:gd name="connsiteY141" fmla="*/ 42863 h 657225"/>
              <a:gd name="connsiteX142" fmla="*/ 507206 w 780759"/>
              <a:gd name="connsiteY142" fmla="*/ 47625 h 657225"/>
              <a:gd name="connsiteX143" fmla="*/ 488156 w 780759"/>
              <a:gd name="connsiteY143" fmla="*/ 54769 h 657225"/>
              <a:gd name="connsiteX144" fmla="*/ 481013 w 780759"/>
              <a:gd name="connsiteY144" fmla="*/ 59532 h 657225"/>
              <a:gd name="connsiteX145" fmla="*/ 461963 w 780759"/>
              <a:gd name="connsiteY145" fmla="*/ 64294 h 657225"/>
              <a:gd name="connsiteX146" fmla="*/ 452438 w 780759"/>
              <a:gd name="connsiteY146" fmla="*/ 69057 h 657225"/>
              <a:gd name="connsiteX147" fmla="*/ 435769 w 780759"/>
              <a:gd name="connsiteY147" fmla="*/ 78582 h 657225"/>
              <a:gd name="connsiteX148" fmla="*/ 426244 w 780759"/>
              <a:gd name="connsiteY148" fmla="*/ 80963 h 657225"/>
              <a:gd name="connsiteX149" fmla="*/ 419100 w 780759"/>
              <a:gd name="connsiteY149" fmla="*/ 85725 h 657225"/>
              <a:gd name="connsiteX150" fmla="*/ 381000 w 780759"/>
              <a:gd name="connsiteY150" fmla="*/ 85725 h 657225"/>
              <a:gd name="connsiteX151" fmla="*/ 366713 w 780759"/>
              <a:gd name="connsiteY151" fmla="*/ 80963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780759" h="657225">
                <a:moveTo>
                  <a:pt x="366713" y="80963"/>
                </a:moveTo>
                <a:cubicBezTo>
                  <a:pt x="364729" y="92472"/>
                  <a:pt x="373225" y="94881"/>
                  <a:pt x="369094" y="154782"/>
                </a:cubicBezTo>
                <a:cubicBezTo>
                  <a:pt x="368503" y="163359"/>
                  <a:pt x="366357" y="164841"/>
                  <a:pt x="361950" y="171450"/>
                </a:cubicBezTo>
                <a:lnTo>
                  <a:pt x="357188" y="185738"/>
                </a:lnTo>
                <a:cubicBezTo>
                  <a:pt x="356394" y="188119"/>
                  <a:pt x="356581" y="191107"/>
                  <a:pt x="354806" y="192882"/>
                </a:cubicBezTo>
                <a:lnTo>
                  <a:pt x="347663" y="200025"/>
                </a:lnTo>
                <a:cubicBezTo>
                  <a:pt x="341995" y="217028"/>
                  <a:pt x="347077" y="211528"/>
                  <a:pt x="335756" y="219075"/>
                </a:cubicBezTo>
                <a:cubicBezTo>
                  <a:pt x="333290" y="224007"/>
                  <a:pt x="330080" y="231414"/>
                  <a:pt x="326231" y="235744"/>
                </a:cubicBezTo>
                <a:cubicBezTo>
                  <a:pt x="321756" y="240778"/>
                  <a:pt x="316707" y="245269"/>
                  <a:pt x="311944" y="250032"/>
                </a:cubicBezTo>
                <a:cubicBezTo>
                  <a:pt x="309563" y="252413"/>
                  <a:pt x="307602" y="255307"/>
                  <a:pt x="304800" y="257175"/>
                </a:cubicBezTo>
                <a:cubicBezTo>
                  <a:pt x="287958" y="268404"/>
                  <a:pt x="308814" y="254308"/>
                  <a:pt x="288131" y="269082"/>
                </a:cubicBezTo>
                <a:cubicBezTo>
                  <a:pt x="285802" y="270745"/>
                  <a:pt x="283186" y="272012"/>
                  <a:pt x="280988" y="273844"/>
                </a:cubicBezTo>
                <a:cubicBezTo>
                  <a:pt x="278401" y="276000"/>
                  <a:pt x="276502" y="278920"/>
                  <a:pt x="273844" y="280988"/>
                </a:cubicBezTo>
                <a:cubicBezTo>
                  <a:pt x="269326" y="284502"/>
                  <a:pt x="263603" y="286465"/>
                  <a:pt x="259556" y="290513"/>
                </a:cubicBezTo>
                <a:cubicBezTo>
                  <a:pt x="257175" y="292894"/>
                  <a:pt x="255215" y="295789"/>
                  <a:pt x="252413" y="297657"/>
                </a:cubicBezTo>
                <a:cubicBezTo>
                  <a:pt x="250324" y="299049"/>
                  <a:pt x="247514" y="298916"/>
                  <a:pt x="245269" y="300038"/>
                </a:cubicBezTo>
                <a:cubicBezTo>
                  <a:pt x="242709" y="301318"/>
                  <a:pt x="240685" y="303520"/>
                  <a:pt x="238125" y="304800"/>
                </a:cubicBezTo>
                <a:cubicBezTo>
                  <a:pt x="234118" y="306804"/>
                  <a:pt x="225279" y="308416"/>
                  <a:pt x="221456" y="309563"/>
                </a:cubicBezTo>
                <a:cubicBezTo>
                  <a:pt x="216648" y="311005"/>
                  <a:pt x="212138" y="313615"/>
                  <a:pt x="207169" y="314325"/>
                </a:cubicBezTo>
                <a:cubicBezTo>
                  <a:pt x="193258" y="316313"/>
                  <a:pt x="191126" y="316303"/>
                  <a:pt x="178594" y="319088"/>
                </a:cubicBezTo>
                <a:cubicBezTo>
                  <a:pt x="175399" y="319798"/>
                  <a:pt x="172297" y="320931"/>
                  <a:pt x="169069" y="321469"/>
                </a:cubicBezTo>
                <a:cubicBezTo>
                  <a:pt x="162757" y="322521"/>
                  <a:pt x="156369" y="323056"/>
                  <a:pt x="150019" y="323850"/>
                </a:cubicBezTo>
                <a:cubicBezTo>
                  <a:pt x="146844" y="324644"/>
                  <a:pt x="143722" y="325694"/>
                  <a:pt x="140494" y="326232"/>
                </a:cubicBezTo>
                <a:cubicBezTo>
                  <a:pt x="134182" y="327284"/>
                  <a:pt x="127618" y="326929"/>
                  <a:pt x="121444" y="328613"/>
                </a:cubicBezTo>
                <a:cubicBezTo>
                  <a:pt x="118683" y="329366"/>
                  <a:pt x="116930" y="332248"/>
                  <a:pt x="114300" y="333375"/>
                </a:cubicBezTo>
                <a:cubicBezTo>
                  <a:pt x="111292" y="334664"/>
                  <a:pt x="107950" y="334963"/>
                  <a:pt x="104775" y="335757"/>
                </a:cubicBezTo>
                <a:cubicBezTo>
                  <a:pt x="83765" y="349762"/>
                  <a:pt x="117342" y="328285"/>
                  <a:pt x="83344" y="345282"/>
                </a:cubicBezTo>
                <a:cubicBezTo>
                  <a:pt x="80169" y="346869"/>
                  <a:pt x="76901" y="348283"/>
                  <a:pt x="73819" y="350044"/>
                </a:cubicBezTo>
                <a:cubicBezTo>
                  <a:pt x="71334" y="351464"/>
                  <a:pt x="69306" y="353680"/>
                  <a:pt x="66675" y="354807"/>
                </a:cubicBezTo>
                <a:cubicBezTo>
                  <a:pt x="63667" y="356096"/>
                  <a:pt x="60297" y="356289"/>
                  <a:pt x="57150" y="357188"/>
                </a:cubicBezTo>
                <a:cubicBezTo>
                  <a:pt x="54736" y="357878"/>
                  <a:pt x="52420" y="358879"/>
                  <a:pt x="50006" y="359569"/>
                </a:cubicBezTo>
                <a:cubicBezTo>
                  <a:pt x="42165" y="361809"/>
                  <a:pt x="36752" y="362696"/>
                  <a:pt x="28575" y="364332"/>
                </a:cubicBezTo>
                <a:cubicBezTo>
                  <a:pt x="26194" y="366713"/>
                  <a:pt x="24018" y="369319"/>
                  <a:pt x="21431" y="371475"/>
                </a:cubicBezTo>
                <a:cubicBezTo>
                  <a:pt x="19233" y="373307"/>
                  <a:pt x="16076" y="374003"/>
                  <a:pt x="14288" y="376238"/>
                </a:cubicBezTo>
                <a:cubicBezTo>
                  <a:pt x="12720" y="378198"/>
                  <a:pt x="13029" y="381137"/>
                  <a:pt x="11906" y="383382"/>
                </a:cubicBezTo>
                <a:cubicBezTo>
                  <a:pt x="10626" y="385941"/>
                  <a:pt x="8731" y="388144"/>
                  <a:pt x="7144" y="390525"/>
                </a:cubicBezTo>
                <a:lnTo>
                  <a:pt x="2381" y="404813"/>
                </a:lnTo>
                <a:lnTo>
                  <a:pt x="0" y="411957"/>
                </a:lnTo>
                <a:cubicBezTo>
                  <a:pt x="794" y="425451"/>
                  <a:pt x="376" y="439071"/>
                  <a:pt x="2381" y="452438"/>
                </a:cubicBezTo>
                <a:cubicBezTo>
                  <a:pt x="3059" y="456957"/>
                  <a:pt x="12124" y="463943"/>
                  <a:pt x="14288" y="466725"/>
                </a:cubicBezTo>
                <a:cubicBezTo>
                  <a:pt x="17802" y="471243"/>
                  <a:pt x="19766" y="476965"/>
                  <a:pt x="23813" y="481013"/>
                </a:cubicBezTo>
                <a:cubicBezTo>
                  <a:pt x="26194" y="483394"/>
                  <a:pt x="28800" y="485570"/>
                  <a:pt x="30956" y="488157"/>
                </a:cubicBezTo>
                <a:cubicBezTo>
                  <a:pt x="35136" y="493172"/>
                  <a:pt x="37865" y="500541"/>
                  <a:pt x="42863" y="504825"/>
                </a:cubicBezTo>
                <a:cubicBezTo>
                  <a:pt x="45558" y="507135"/>
                  <a:pt x="49213" y="508000"/>
                  <a:pt x="52388" y="509588"/>
                </a:cubicBezTo>
                <a:cubicBezTo>
                  <a:pt x="56681" y="513881"/>
                  <a:pt x="60871" y="519007"/>
                  <a:pt x="66675" y="521494"/>
                </a:cubicBezTo>
                <a:cubicBezTo>
                  <a:pt x="69683" y="522783"/>
                  <a:pt x="73053" y="522976"/>
                  <a:pt x="76200" y="523875"/>
                </a:cubicBezTo>
                <a:cubicBezTo>
                  <a:pt x="78614" y="524565"/>
                  <a:pt x="80963" y="525463"/>
                  <a:pt x="83344" y="526257"/>
                </a:cubicBezTo>
                <a:cubicBezTo>
                  <a:pt x="93663" y="525463"/>
                  <a:pt x="104077" y="525489"/>
                  <a:pt x="114300" y="523875"/>
                </a:cubicBezTo>
                <a:cubicBezTo>
                  <a:pt x="119259" y="523092"/>
                  <a:pt x="128588" y="519113"/>
                  <a:pt x="128588" y="519113"/>
                </a:cubicBezTo>
                <a:cubicBezTo>
                  <a:pt x="136525" y="507206"/>
                  <a:pt x="130969" y="513557"/>
                  <a:pt x="147638" y="502444"/>
                </a:cubicBezTo>
                <a:lnTo>
                  <a:pt x="161925" y="492919"/>
                </a:lnTo>
                <a:cubicBezTo>
                  <a:pt x="162476" y="492506"/>
                  <a:pt x="176270" y="481885"/>
                  <a:pt x="178594" y="481013"/>
                </a:cubicBezTo>
                <a:cubicBezTo>
                  <a:pt x="182384" y="479592"/>
                  <a:pt x="186531" y="479426"/>
                  <a:pt x="190500" y="478632"/>
                </a:cubicBezTo>
                <a:cubicBezTo>
                  <a:pt x="192881" y="477044"/>
                  <a:pt x="194964" y="474874"/>
                  <a:pt x="197644" y="473869"/>
                </a:cubicBezTo>
                <a:cubicBezTo>
                  <a:pt x="201434" y="472448"/>
                  <a:pt x="205599" y="472366"/>
                  <a:pt x="209550" y="471488"/>
                </a:cubicBezTo>
                <a:cubicBezTo>
                  <a:pt x="229763" y="466997"/>
                  <a:pt x="206844" y="470855"/>
                  <a:pt x="235744" y="466725"/>
                </a:cubicBezTo>
                <a:cubicBezTo>
                  <a:pt x="253744" y="468225"/>
                  <a:pt x="262468" y="462758"/>
                  <a:pt x="271463" y="476250"/>
                </a:cubicBezTo>
                <a:cubicBezTo>
                  <a:pt x="272855" y="478339"/>
                  <a:pt x="273050" y="481013"/>
                  <a:pt x="273844" y="483394"/>
                </a:cubicBezTo>
                <a:cubicBezTo>
                  <a:pt x="273050" y="496094"/>
                  <a:pt x="273041" y="508867"/>
                  <a:pt x="271463" y="521494"/>
                </a:cubicBezTo>
                <a:cubicBezTo>
                  <a:pt x="270651" y="527989"/>
                  <a:pt x="268770" y="534334"/>
                  <a:pt x="266700" y="540544"/>
                </a:cubicBezTo>
                <a:cubicBezTo>
                  <a:pt x="263292" y="550771"/>
                  <a:pt x="262433" y="555595"/>
                  <a:pt x="257175" y="564357"/>
                </a:cubicBezTo>
                <a:cubicBezTo>
                  <a:pt x="254230" y="569265"/>
                  <a:pt x="250209" y="573524"/>
                  <a:pt x="247650" y="578644"/>
                </a:cubicBezTo>
                <a:cubicBezTo>
                  <a:pt x="246063" y="581819"/>
                  <a:pt x="244286" y="584906"/>
                  <a:pt x="242888" y="588169"/>
                </a:cubicBezTo>
                <a:cubicBezTo>
                  <a:pt x="241899" y="590476"/>
                  <a:pt x="241898" y="593224"/>
                  <a:pt x="240506" y="595313"/>
                </a:cubicBezTo>
                <a:cubicBezTo>
                  <a:pt x="238638" y="598115"/>
                  <a:pt x="235744" y="600076"/>
                  <a:pt x="233363" y="602457"/>
                </a:cubicBezTo>
                <a:cubicBezTo>
                  <a:pt x="234950" y="614363"/>
                  <a:pt x="233011" y="627307"/>
                  <a:pt x="238125" y="638175"/>
                </a:cubicBezTo>
                <a:lnTo>
                  <a:pt x="259556" y="645319"/>
                </a:lnTo>
                <a:lnTo>
                  <a:pt x="266700" y="647700"/>
                </a:lnTo>
                <a:cubicBezTo>
                  <a:pt x="269081" y="649288"/>
                  <a:pt x="271229" y="651301"/>
                  <a:pt x="273844" y="652463"/>
                </a:cubicBezTo>
                <a:cubicBezTo>
                  <a:pt x="278431" y="654502"/>
                  <a:pt x="288131" y="657225"/>
                  <a:pt x="288131" y="657225"/>
                </a:cubicBezTo>
                <a:cubicBezTo>
                  <a:pt x="307975" y="656431"/>
                  <a:pt x="327854" y="656259"/>
                  <a:pt x="347663" y="654844"/>
                </a:cubicBezTo>
                <a:cubicBezTo>
                  <a:pt x="350166" y="654665"/>
                  <a:pt x="352718" y="653855"/>
                  <a:pt x="354806" y="652463"/>
                </a:cubicBezTo>
                <a:cubicBezTo>
                  <a:pt x="357608" y="650595"/>
                  <a:pt x="359363" y="647475"/>
                  <a:pt x="361950" y="645319"/>
                </a:cubicBezTo>
                <a:cubicBezTo>
                  <a:pt x="364149" y="643487"/>
                  <a:pt x="366713" y="642144"/>
                  <a:pt x="369094" y="640557"/>
                </a:cubicBezTo>
                <a:cubicBezTo>
                  <a:pt x="382141" y="614459"/>
                  <a:pt x="364914" y="646407"/>
                  <a:pt x="381000" y="623888"/>
                </a:cubicBezTo>
                <a:cubicBezTo>
                  <a:pt x="383063" y="620999"/>
                  <a:pt x="383937" y="617407"/>
                  <a:pt x="385763" y="614363"/>
                </a:cubicBezTo>
                <a:cubicBezTo>
                  <a:pt x="388708" y="609455"/>
                  <a:pt x="395288" y="600075"/>
                  <a:pt x="395288" y="600075"/>
                </a:cubicBezTo>
                <a:lnTo>
                  <a:pt x="400050" y="585788"/>
                </a:lnTo>
                <a:cubicBezTo>
                  <a:pt x="400844" y="583407"/>
                  <a:pt x="401039" y="580732"/>
                  <a:pt x="402431" y="578644"/>
                </a:cubicBezTo>
                <a:cubicBezTo>
                  <a:pt x="414040" y="561232"/>
                  <a:pt x="399866" y="583132"/>
                  <a:pt x="411956" y="561975"/>
                </a:cubicBezTo>
                <a:cubicBezTo>
                  <a:pt x="413376" y="559490"/>
                  <a:pt x="415131" y="557213"/>
                  <a:pt x="416719" y="554832"/>
                </a:cubicBezTo>
                <a:cubicBezTo>
                  <a:pt x="422380" y="537845"/>
                  <a:pt x="414353" y="558382"/>
                  <a:pt x="426244" y="540544"/>
                </a:cubicBezTo>
                <a:cubicBezTo>
                  <a:pt x="427636" y="538455"/>
                  <a:pt x="427636" y="535707"/>
                  <a:pt x="428625" y="533400"/>
                </a:cubicBezTo>
                <a:cubicBezTo>
                  <a:pt x="430023" y="530137"/>
                  <a:pt x="431325" y="526764"/>
                  <a:pt x="433388" y="523875"/>
                </a:cubicBezTo>
                <a:cubicBezTo>
                  <a:pt x="435345" y="521135"/>
                  <a:pt x="438150" y="519113"/>
                  <a:pt x="440531" y="516732"/>
                </a:cubicBezTo>
                <a:cubicBezTo>
                  <a:pt x="441325" y="512763"/>
                  <a:pt x="441410" y="508583"/>
                  <a:pt x="442913" y="504825"/>
                </a:cubicBezTo>
                <a:cubicBezTo>
                  <a:pt x="444632" y="500528"/>
                  <a:pt x="447603" y="496844"/>
                  <a:pt x="450056" y="492919"/>
                </a:cubicBezTo>
                <a:cubicBezTo>
                  <a:pt x="451573" y="490492"/>
                  <a:pt x="453155" y="488104"/>
                  <a:pt x="454819" y="485775"/>
                </a:cubicBezTo>
                <a:cubicBezTo>
                  <a:pt x="457126" y="482546"/>
                  <a:pt x="459860" y="479616"/>
                  <a:pt x="461963" y="476250"/>
                </a:cubicBezTo>
                <a:cubicBezTo>
                  <a:pt x="463844" y="473240"/>
                  <a:pt x="465327" y="469988"/>
                  <a:pt x="466725" y="466725"/>
                </a:cubicBezTo>
                <a:cubicBezTo>
                  <a:pt x="467714" y="464418"/>
                  <a:pt x="467776" y="461710"/>
                  <a:pt x="469106" y="459582"/>
                </a:cubicBezTo>
                <a:cubicBezTo>
                  <a:pt x="476638" y="447531"/>
                  <a:pt x="479276" y="448299"/>
                  <a:pt x="488156" y="438150"/>
                </a:cubicBezTo>
                <a:cubicBezTo>
                  <a:pt x="490769" y="435163"/>
                  <a:pt x="492919" y="431800"/>
                  <a:pt x="495300" y="428625"/>
                </a:cubicBezTo>
                <a:cubicBezTo>
                  <a:pt x="500759" y="412248"/>
                  <a:pt x="492790" y="431636"/>
                  <a:pt x="507206" y="414338"/>
                </a:cubicBezTo>
                <a:cubicBezTo>
                  <a:pt x="508813" y="412410"/>
                  <a:pt x="508196" y="409283"/>
                  <a:pt x="509588" y="407194"/>
                </a:cubicBezTo>
                <a:cubicBezTo>
                  <a:pt x="511456" y="404392"/>
                  <a:pt x="514350" y="402431"/>
                  <a:pt x="516731" y="400050"/>
                </a:cubicBezTo>
                <a:cubicBezTo>
                  <a:pt x="520917" y="387497"/>
                  <a:pt x="516347" y="397654"/>
                  <a:pt x="526256" y="385763"/>
                </a:cubicBezTo>
                <a:cubicBezTo>
                  <a:pt x="542825" y="365879"/>
                  <a:pt x="517302" y="392336"/>
                  <a:pt x="538163" y="371475"/>
                </a:cubicBezTo>
                <a:cubicBezTo>
                  <a:pt x="543525" y="355390"/>
                  <a:pt x="536089" y="372825"/>
                  <a:pt x="547688" y="359569"/>
                </a:cubicBezTo>
                <a:cubicBezTo>
                  <a:pt x="551457" y="355262"/>
                  <a:pt x="553166" y="349330"/>
                  <a:pt x="557213" y="345282"/>
                </a:cubicBezTo>
                <a:cubicBezTo>
                  <a:pt x="559594" y="342901"/>
                  <a:pt x="562165" y="340695"/>
                  <a:pt x="564356" y="338138"/>
                </a:cubicBezTo>
                <a:cubicBezTo>
                  <a:pt x="572236" y="328945"/>
                  <a:pt x="569784" y="328852"/>
                  <a:pt x="578644" y="321469"/>
                </a:cubicBezTo>
                <a:cubicBezTo>
                  <a:pt x="580843" y="319637"/>
                  <a:pt x="583407" y="318294"/>
                  <a:pt x="585788" y="316707"/>
                </a:cubicBezTo>
                <a:cubicBezTo>
                  <a:pt x="590983" y="301120"/>
                  <a:pt x="583767" y="316419"/>
                  <a:pt x="595313" y="307182"/>
                </a:cubicBezTo>
                <a:cubicBezTo>
                  <a:pt x="597548" y="305394"/>
                  <a:pt x="598051" y="302062"/>
                  <a:pt x="600075" y="300038"/>
                </a:cubicBezTo>
                <a:cubicBezTo>
                  <a:pt x="603669" y="296444"/>
                  <a:pt x="608012" y="293688"/>
                  <a:pt x="611981" y="290513"/>
                </a:cubicBezTo>
                <a:cubicBezTo>
                  <a:pt x="613569" y="287338"/>
                  <a:pt x="614775" y="283942"/>
                  <a:pt x="616744" y="280988"/>
                </a:cubicBezTo>
                <a:cubicBezTo>
                  <a:pt x="622909" y="271741"/>
                  <a:pt x="628122" y="267229"/>
                  <a:pt x="635794" y="259557"/>
                </a:cubicBezTo>
                <a:cubicBezTo>
                  <a:pt x="652235" y="226671"/>
                  <a:pt x="628394" y="271848"/>
                  <a:pt x="647700" y="242888"/>
                </a:cubicBezTo>
                <a:cubicBezTo>
                  <a:pt x="649092" y="240799"/>
                  <a:pt x="648689" y="237833"/>
                  <a:pt x="650081" y="235744"/>
                </a:cubicBezTo>
                <a:cubicBezTo>
                  <a:pt x="651949" y="232942"/>
                  <a:pt x="655069" y="231187"/>
                  <a:pt x="657225" y="228600"/>
                </a:cubicBezTo>
                <a:cubicBezTo>
                  <a:pt x="659057" y="226402"/>
                  <a:pt x="659964" y="223481"/>
                  <a:pt x="661988" y="221457"/>
                </a:cubicBezTo>
                <a:cubicBezTo>
                  <a:pt x="680720" y="202725"/>
                  <a:pt x="656767" y="232958"/>
                  <a:pt x="676275" y="209550"/>
                </a:cubicBezTo>
                <a:cubicBezTo>
                  <a:pt x="687528" y="196047"/>
                  <a:pt x="674151" y="209192"/>
                  <a:pt x="685800" y="192882"/>
                </a:cubicBezTo>
                <a:cubicBezTo>
                  <a:pt x="687757" y="190142"/>
                  <a:pt x="690876" y="188396"/>
                  <a:pt x="692944" y="185738"/>
                </a:cubicBezTo>
                <a:cubicBezTo>
                  <a:pt x="696458" y="181220"/>
                  <a:pt x="698421" y="175497"/>
                  <a:pt x="702469" y="171450"/>
                </a:cubicBezTo>
                <a:cubicBezTo>
                  <a:pt x="704850" y="169069"/>
                  <a:pt x="707546" y="166965"/>
                  <a:pt x="709613" y="164307"/>
                </a:cubicBezTo>
                <a:cubicBezTo>
                  <a:pt x="713127" y="159789"/>
                  <a:pt x="715963" y="154782"/>
                  <a:pt x="719138" y="150019"/>
                </a:cubicBezTo>
                <a:lnTo>
                  <a:pt x="728663" y="135732"/>
                </a:lnTo>
                <a:cubicBezTo>
                  <a:pt x="730251" y="133351"/>
                  <a:pt x="731708" y="130877"/>
                  <a:pt x="733425" y="128588"/>
                </a:cubicBezTo>
                <a:cubicBezTo>
                  <a:pt x="738188" y="122238"/>
                  <a:pt x="743310" y="116143"/>
                  <a:pt x="747713" y="109538"/>
                </a:cubicBezTo>
                <a:cubicBezTo>
                  <a:pt x="750888" y="104775"/>
                  <a:pt x="753191" y="99297"/>
                  <a:pt x="757238" y="95250"/>
                </a:cubicBezTo>
                <a:cubicBezTo>
                  <a:pt x="766405" y="86083"/>
                  <a:pt x="762513" y="90909"/>
                  <a:pt x="769144" y="80963"/>
                </a:cubicBezTo>
                <a:cubicBezTo>
                  <a:pt x="769938" y="78582"/>
                  <a:pt x="770402" y="76064"/>
                  <a:pt x="771525" y="73819"/>
                </a:cubicBezTo>
                <a:cubicBezTo>
                  <a:pt x="780759" y="55352"/>
                  <a:pt x="772684" y="77488"/>
                  <a:pt x="778669" y="59532"/>
                </a:cubicBezTo>
                <a:cubicBezTo>
                  <a:pt x="776288" y="53182"/>
                  <a:pt x="777230" y="44149"/>
                  <a:pt x="771525" y="40482"/>
                </a:cubicBezTo>
                <a:cubicBezTo>
                  <a:pt x="764150" y="35741"/>
                  <a:pt x="753904" y="39937"/>
                  <a:pt x="745331" y="38100"/>
                </a:cubicBezTo>
                <a:cubicBezTo>
                  <a:pt x="742533" y="37500"/>
                  <a:pt x="740818" y="34465"/>
                  <a:pt x="738188" y="33338"/>
                </a:cubicBezTo>
                <a:cubicBezTo>
                  <a:pt x="735180" y="32049"/>
                  <a:pt x="731838" y="31751"/>
                  <a:pt x="728663" y="30957"/>
                </a:cubicBezTo>
                <a:cubicBezTo>
                  <a:pt x="708189" y="17307"/>
                  <a:pt x="734093" y="33672"/>
                  <a:pt x="714375" y="23813"/>
                </a:cubicBezTo>
                <a:cubicBezTo>
                  <a:pt x="711815" y="22533"/>
                  <a:pt x="709846" y="20212"/>
                  <a:pt x="707231" y="19050"/>
                </a:cubicBezTo>
                <a:cubicBezTo>
                  <a:pt x="694767" y="13510"/>
                  <a:pt x="682544" y="12399"/>
                  <a:pt x="669131" y="9525"/>
                </a:cubicBezTo>
                <a:cubicBezTo>
                  <a:pt x="646684" y="4715"/>
                  <a:pt x="675669" y="9439"/>
                  <a:pt x="642938" y="4763"/>
                </a:cubicBezTo>
                <a:cubicBezTo>
                  <a:pt x="639572" y="3641"/>
                  <a:pt x="629255" y="0"/>
                  <a:pt x="626269" y="0"/>
                </a:cubicBezTo>
                <a:cubicBezTo>
                  <a:pt x="621441" y="0"/>
                  <a:pt x="616744" y="1588"/>
                  <a:pt x="611981" y="2382"/>
                </a:cubicBezTo>
                <a:cubicBezTo>
                  <a:pt x="604044" y="5557"/>
                  <a:pt x="595282" y="7165"/>
                  <a:pt x="588169" y="11907"/>
                </a:cubicBezTo>
                <a:cubicBezTo>
                  <a:pt x="585788" y="13494"/>
                  <a:pt x="583715" y="15691"/>
                  <a:pt x="581025" y="16669"/>
                </a:cubicBezTo>
                <a:cubicBezTo>
                  <a:pt x="574874" y="18906"/>
                  <a:pt x="561975" y="21432"/>
                  <a:pt x="561975" y="21432"/>
                </a:cubicBezTo>
                <a:cubicBezTo>
                  <a:pt x="540822" y="37295"/>
                  <a:pt x="563730" y="22041"/>
                  <a:pt x="542925" y="30957"/>
                </a:cubicBezTo>
                <a:cubicBezTo>
                  <a:pt x="540295" y="32084"/>
                  <a:pt x="538266" y="34299"/>
                  <a:pt x="535781" y="35719"/>
                </a:cubicBezTo>
                <a:cubicBezTo>
                  <a:pt x="532699" y="37480"/>
                  <a:pt x="529519" y="39084"/>
                  <a:pt x="526256" y="40482"/>
                </a:cubicBezTo>
                <a:cubicBezTo>
                  <a:pt x="523949" y="41471"/>
                  <a:pt x="521463" y="41982"/>
                  <a:pt x="519113" y="42863"/>
                </a:cubicBezTo>
                <a:cubicBezTo>
                  <a:pt x="515110" y="44364"/>
                  <a:pt x="511112" y="45889"/>
                  <a:pt x="507206" y="47625"/>
                </a:cubicBezTo>
                <a:cubicBezTo>
                  <a:pt x="491192" y="54742"/>
                  <a:pt x="504409" y="50706"/>
                  <a:pt x="488156" y="54769"/>
                </a:cubicBezTo>
                <a:cubicBezTo>
                  <a:pt x="485775" y="56357"/>
                  <a:pt x="483702" y="58554"/>
                  <a:pt x="481013" y="59532"/>
                </a:cubicBezTo>
                <a:cubicBezTo>
                  <a:pt x="474862" y="61769"/>
                  <a:pt x="461963" y="64294"/>
                  <a:pt x="461963" y="64294"/>
                </a:cubicBezTo>
                <a:cubicBezTo>
                  <a:pt x="458788" y="65882"/>
                  <a:pt x="455520" y="67296"/>
                  <a:pt x="452438" y="69057"/>
                </a:cubicBezTo>
                <a:cubicBezTo>
                  <a:pt x="443651" y="74078"/>
                  <a:pt x="446228" y="74660"/>
                  <a:pt x="435769" y="78582"/>
                </a:cubicBezTo>
                <a:cubicBezTo>
                  <a:pt x="432705" y="79731"/>
                  <a:pt x="429419" y="80169"/>
                  <a:pt x="426244" y="80963"/>
                </a:cubicBezTo>
                <a:cubicBezTo>
                  <a:pt x="423863" y="82550"/>
                  <a:pt x="421660" y="84445"/>
                  <a:pt x="419100" y="85725"/>
                </a:cubicBezTo>
                <a:cubicBezTo>
                  <a:pt x="407035" y="91757"/>
                  <a:pt x="394269" y="86746"/>
                  <a:pt x="381000" y="85725"/>
                </a:cubicBezTo>
                <a:cubicBezTo>
                  <a:pt x="372379" y="79979"/>
                  <a:pt x="368697" y="69454"/>
                  <a:pt x="366713" y="80963"/>
                </a:cubicBezTo>
                <a:close/>
              </a:path>
            </a:pathLst>
          </a:cu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35" name="Szabadkézi sokszög 34">
            <a:extLst>
              <a:ext uri="{FF2B5EF4-FFF2-40B4-BE49-F238E27FC236}">
                <a16:creationId xmlns:a16="http://schemas.microsoft.com/office/drawing/2014/main" id="{98DCA25F-8D36-4CEE-8622-272C9FBA6C83}"/>
              </a:ext>
            </a:extLst>
          </p:cNvPr>
          <p:cNvSpPr/>
          <p:nvPr/>
        </p:nvSpPr>
        <p:spPr>
          <a:xfrm>
            <a:off x="3963739" y="4292501"/>
            <a:ext cx="415925" cy="365125"/>
          </a:xfrm>
          <a:custGeom>
            <a:avLst/>
            <a:gdLst>
              <a:gd name="connsiteX0" fmla="*/ 266285 w 415510"/>
              <a:gd name="connsiteY0" fmla="*/ 529 h 365654"/>
              <a:gd name="connsiteX1" fmla="*/ 256760 w 415510"/>
              <a:gd name="connsiteY1" fmla="*/ 6879 h 365654"/>
              <a:gd name="connsiteX2" fmla="*/ 247235 w 415510"/>
              <a:gd name="connsiteY2" fmla="*/ 19579 h 365654"/>
              <a:gd name="connsiteX3" fmla="*/ 240885 w 415510"/>
              <a:gd name="connsiteY3" fmla="*/ 29104 h 365654"/>
              <a:gd name="connsiteX4" fmla="*/ 205960 w 415510"/>
              <a:gd name="connsiteY4" fmla="*/ 48154 h 365654"/>
              <a:gd name="connsiteX5" fmla="*/ 183735 w 415510"/>
              <a:gd name="connsiteY5" fmla="*/ 51329 h 365654"/>
              <a:gd name="connsiteX6" fmla="*/ 155160 w 415510"/>
              <a:gd name="connsiteY6" fmla="*/ 67204 h 365654"/>
              <a:gd name="connsiteX7" fmla="*/ 145635 w 415510"/>
              <a:gd name="connsiteY7" fmla="*/ 73554 h 365654"/>
              <a:gd name="connsiteX8" fmla="*/ 126585 w 415510"/>
              <a:gd name="connsiteY8" fmla="*/ 79904 h 365654"/>
              <a:gd name="connsiteX9" fmla="*/ 117060 w 415510"/>
              <a:gd name="connsiteY9" fmla="*/ 83079 h 365654"/>
              <a:gd name="connsiteX10" fmla="*/ 104360 w 415510"/>
              <a:gd name="connsiteY10" fmla="*/ 89429 h 365654"/>
              <a:gd name="connsiteX11" fmla="*/ 94835 w 415510"/>
              <a:gd name="connsiteY11" fmla="*/ 95779 h 365654"/>
              <a:gd name="connsiteX12" fmla="*/ 75785 w 415510"/>
              <a:gd name="connsiteY12" fmla="*/ 102129 h 365654"/>
              <a:gd name="connsiteX13" fmla="*/ 66260 w 415510"/>
              <a:gd name="connsiteY13" fmla="*/ 105304 h 365654"/>
              <a:gd name="connsiteX14" fmla="*/ 56735 w 415510"/>
              <a:gd name="connsiteY14" fmla="*/ 108479 h 365654"/>
              <a:gd name="connsiteX15" fmla="*/ 47210 w 415510"/>
              <a:gd name="connsiteY15" fmla="*/ 118004 h 365654"/>
              <a:gd name="connsiteX16" fmla="*/ 28160 w 415510"/>
              <a:gd name="connsiteY16" fmla="*/ 130704 h 365654"/>
              <a:gd name="connsiteX17" fmla="*/ 15460 w 415510"/>
              <a:gd name="connsiteY17" fmla="*/ 149754 h 365654"/>
              <a:gd name="connsiteX18" fmla="*/ 9110 w 415510"/>
              <a:gd name="connsiteY18" fmla="*/ 171979 h 365654"/>
              <a:gd name="connsiteX19" fmla="*/ 2760 w 415510"/>
              <a:gd name="connsiteY19" fmla="*/ 194204 h 365654"/>
              <a:gd name="connsiteX20" fmla="*/ 5935 w 415510"/>
              <a:gd name="connsiteY20" fmla="*/ 238654 h 365654"/>
              <a:gd name="connsiteX21" fmla="*/ 12285 w 415510"/>
              <a:gd name="connsiteY21" fmla="*/ 257704 h 365654"/>
              <a:gd name="connsiteX22" fmla="*/ 15460 w 415510"/>
              <a:gd name="connsiteY22" fmla="*/ 267229 h 365654"/>
              <a:gd name="connsiteX23" fmla="*/ 31335 w 415510"/>
              <a:gd name="connsiteY23" fmla="*/ 295804 h 365654"/>
              <a:gd name="connsiteX24" fmla="*/ 40860 w 415510"/>
              <a:gd name="connsiteY24" fmla="*/ 302154 h 365654"/>
              <a:gd name="connsiteX25" fmla="*/ 47210 w 415510"/>
              <a:gd name="connsiteY25" fmla="*/ 311679 h 365654"/>
              <a:gd name="connsiteX26" fmla="*/ 69435 w 415510"/>
              <a:gd name="connsiteY26" fmla="*/ 324379 h 365654"/>
              <a:gd name="connsiteX27" fmla="*/ 91660 w 415510"/>
              <a:gd name="connsiteY27" fmla="*/ 343429 h 365654"/>
              <a:gd name="connsiteX28" fmla="*/ 110710 w 415510"/>
              <a:gd name="connsiteY28" fmla="*/ 349779 h 365654"/>
              <a:gd name="connsiteX29" fmla="*/ 120235 w 415510"/>
              <a:gd name="connsiteY29" fmla="*/ 352954 h 365654"/>
              <a:gd name="connsiteX30" fmla="*/ 132935 w 415510"/>
              <a:gd name="connsiteY30" fmla="*/ 356129 h 365654"/>
              <a:gd name="connsiteX31" fmla="*/ 145635 w 415510"/>
              <a:gd name="connsiteY31" fmla="*/ 362479 h 365654"/>
              <a:gd name="connsiteX32" fmla="*/ 155160 w 415510"/>
              <a:gd name="connsiteY32" fmla="*/ 365654 h 365654"/>
              <a:gd name="connsiteX33" fmla="*/ 180560 w 415510"/>
              <a:gd name="connsiteY33" fmla="*/ 362479 h 365654"/>
              <a:gd name="connsiteX34" fmla="*/ 199610 w 415510"/>
              <a:gd name="connsiteY34" fmla="*/ 356129 h 365654"/>
              <a:gd name="connsiteX35" fmla="*/ 231360 w 415510"/>
              <a:gd name="connsiteY35" fmla="*/ 346604 h 365654"/>
              <a:gd name="connsiteX36" fmla="*/ 240885 w 415510"/>
              <a:gd name="connsiteY36" fmla="*/ 343429 h 365654"/>
              <a:gd name="connsiteX37" fmla="*/ 259935 w 415510"/>
              <a:gd name="connsiteY37" fmla="*/ 330729 h 365654"/>
              <a:gd name="connsiteX38" fmla="*/ 266285 w 415510"/>
              <a:gd name="connsiteY38" fmla="*/ 321204 h 365654"/>
              <a:gd name="connsiteX39" fmla="*/ 275810 w 415510"/>
              <a:gd name="connsiteY39" fmla="*/ 314854 h 365654"/>
              <a:gd name="connsiteX40" fmla="*/ 278985 w 415510"/>
              <a:gd name="connsiteY40" fmla="*/ 305329 h 365654"/>
              <a:gd name="connsiteX41" fmla="*/ 288510 w 415510"/>
              <a:gd name="connsiteY41" fmla="*/ 286279 h 365654"/>
              <a:gd name="connsiteX42" fmla="*/ 285335 w 415510"/>
              <a:gd name="connsiteY42" fmla="*/ 238654 h 365654"/>
              <a:gd name="connsiteX43" fmla="*/ 291685 w 415510"/>
              <a:gd name="connsiteY43" fmla="*/ 181504 h 365654"/>
              <a:gd name="connsiteX44" fmla="*/ 307560 w 415510"/>
              <a:gd name="connsiteY44" fmla="*/ 165629 h 365654"/>
              <a:gd name="connsiteX45" fmla="*/ 317085 w 415510"/>
              <a:gd name="connsiteY45" fmla="*/ 162454 h 365654"/>
              <a:gd name="connsiteX46" fmla="*/ 326610 w 415510"/>
              <a:gd name="connsiteY46" fmla="*/ 156104 h 365654"/>
              <a:gd name="connsiteX47" fmla="*/ 336135 w 415510"/>
              <a:gd name="connsiteY47" fmla="*/ 152929 h 365654"/>
              <a:gd name="connsiteX48" fmla="*/ 358360 w 415510"/>
              <a:gd name="connsiteY48" fmla="*/ 146579 h 365654"/>
              <a:gd name="connsiteX49" fmla="*/ 377410 w 415510"/>
              <a:gd name="connsiteY49" fmla="*/ 137054 h 365654"/>
              <a:gd name="connsiteX50" fmla="*/ 399635 w 415510"/>
              <a:gd name="connsiteY50" fmla="*/ 108479 h 365654"/>
              <a:gd name="connsiteX51" fmla="*/ 405985 w 415510"/>
              <a:gd name="connsiteY51" fmla="*/ 98954 h 365654"/>
              <a:gd name="connsiteX52" fmla="*/ 412335 w 415510"/>
              <a:gd name="connsiteY52" fmla="*/ 89429 h 365654"/>
              <a:gd name="connsiteX53" fmla="*/ 415510 w 415510"/>
              <a:gd name="connsiteY53" fmla="*/ 79904 h 365654"/>
              <a:gd name="connsiteX54" fmla="*/ 409160 w 415510"/>
              <a:gd name="connsiteY54" fmla="*/ 70379 h 365654"/>
              <a:gd name="connsiteX55" fmla="*/ 386935 w 415510"/>
              <a:gd name="connsiteY55" fmla="*/ 67204 h 365654"/>
              <a:gd name="connsiteX56" fmla="*/ 374235 w 415510"/>
              <a:gd name="connsiteY56" fmla="*/ 64029 h 365654"/>
              <a:gd name="connsiteX57" fmla="*/ 355185 w 415510"/>
              <a:gd name="connsiteY57" fmla="*/ 57679 h 365654"/>
              <a:gd name="connsiteX58" fmla="*/ 336135 w 415510"/>
              <a:gd name="connsiteY58" fmla="*/ 48154 h 365654"/>
              <a:gd name="connsiteX59" fmla="*/ 320260 w 415510"/>
              <a:gd name="connsiteY59" fmla="*/ 35454 h 365654"/>
              <a:gd name="connsiteX60" fmla="*/ 301210 w 415510"/>
              <a:gd name="connsiteY60" fmla="*/ 22754 h 365654"/>
              <a:gd name="connsiteX61" fmla="*/ 291685 w 415510"/>
              <a:gd name="connsiteY61" fmla="*/ 13229 h 365654"/>
              <a:gd name="connsiteX62" fmla="*/ 269460 w 415510"/>
              <a:gd name="connsiteY62" fmla="*/ 3704 h 365654"/>
              <a:gd name="connsiteX63" fmla="*/ 266285 w 415510"/>
              <a:gd name="connsiteY63" fmla="*/ 529 h 36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15510" h="365654">
                <a:moveTo>
                  <a:pt x="266285" y="529"/>
                </a:moveTo>
                <a:cubicBezTo>
                  <a:pt x="264168" y="1058"/>
                  <a:pt x="259458" y="4181"/>
                  <a:pt x="256760" y="6879"/>
                </a:cubicBezTo>
                <a:cubicBezTo>
                  <a:pt x="253018" y="10621"/>
                  <a:pt x="250311" y="15273"/>
                  <a:pt x="247235" y="19579"/>
                </a:cubicBezTo>
                <a:cubicBezTo>
                  <a:pt x="245017" y="22684"/>
                  <a:pt x="243757" y="26591"/>
                  <a:pt x="240885" y="29104"/>
                </a:cubicBezTo>
                <a:cubicBezTo>
                  <a:pt x="232403" y="36526"/>
                  <a:pt x="217488" y="45272"/>
                  <a:pt x="205960" y="48154"/>
                </a:cubicBezTo>
                <a:cubicBezTo>
                  <a:pt x="198700" y="49969"/>
                  <a:pt x="191143" y="50271"/>
                  <a:pt x="183735" y="51329"/>
                </a:cubicBezTo>
                <a:cubicBezTo>
                  <a:pt x="166970" y="56917"/>
                  <a:pt x="176995" y="52648"/>
                  <a:pt x="155160" y="67204"/>
                </a:cubicBezTo>
                <a:cubicBezTo>
                  <a:pt x="151985" y="69321"/>
                  <a:pt x="149255" y="72347"/>
                  <a:pt x="145635" y="73554"/>
                </a:cubicBezTo>
                <a:lnTo>
                  <a:pt x="126585" y="79904"/>
                </a:lnTo>
                <a:cubicBezTo>
                  <a:pt x="123410" y="80962"/>
                  <a:pt x="120053" y="81582"/>
                  <a:pt x="117060" y="83079"/>
                </a:cubicBezTo>
                <a:cubicBezTo>
                  <a:pt x="112827" y="85196"/>
                  <a:pt x="108469" y="87081"/>
                  <a:pt x="104360" y="89429"/>
                </a:cubicBezTo>
                <a:cubicBezTo>
                  <a:pt x="101047" y="91322"/>
                  <a:pt x="98322" y="94229"/>
                  <a:pt x="94835" y="95779"/>
                </a:cubicBezTo>
                <a:cubicBezTo>
                  <a:pt x="88718" y="98497"/>
                  <a:pt x="82135" y="100012"/>
                  <a:pt x="75785" y="102129"/>
                </a:cubicBezTo>
                <a:lnTo>
                  <a:pt x="66260" y="105304"/>
                </a:lnTo>
                <a:lnTo>
                  <a:pt x="56735" y="108479"/>
                </a:lnTo>
                <a:cubicBezTo>
                  <a:pt x="53560" y="111654"/>
                  <a:pt x="50754" y="115247"/>
                  <a:pt x="47210" y="118004"/>
                </a:cubicBezTo>
                <a:cubicBezTo>
                  <a:pt x="41186" y="122689"/>
                  <a:pt x="28160" y="130704"/>
                  <a:pt x="28160" y="130704"/>
                </a:cubicBezTo>
                <a:cubicBezTo>
                  <a:pt x="23927" y="137054"/>
                  <a:pt x="17873" y="142514"/>
                  <a:pt x="15460" y="149754"/>
                </a:cubicBezTo>
                <a:cubicBezTo>
                  <a:pt x="7847" y="172592"/>
                  <a:pt x="17083" y="144072"/>
                  <a:pt x="9110" y="171979"/>
                </a:cubicBezTo>
                <a:cubicBezTo>
                  <a:pt x="0" y="203863"/>
                  <a:pt x="12686" y="154502"/>
                  <a:pt x="2760" y="194204"/>
                </a:cubicBezTo>
                <a:cubicBezTo>
                  <a:pt x="3818" y="209021"/>
                  <a:pt x="3731" y="223964"/>
                  <a:pt x="5935" y="238654"/>
                </a:cubicBezTo>
                <a:cubicBezTo>
                  <a:pt x="6928" y="245273"/>
                  <a:pt x="10168" y="251354"/>
                  <a:pt x="12285" y="257704"/>
                </a:cubicBezTo>
                <a:lnTo>
                  <a:pt x="15460" y="267229"/>
                </a:lnTo>
                <a:cubicBezTo>
                  <a:pt x="18769" y="277155"/>
                  <a:pt x="21977" y="289566"/>
                  <a:pt x="31335" y="295804"/>
                </a:cubicBezTo>
                <a:lnTo>
                  <a:pt x="40860" y="302154"/>
                </a:lnTo>
                <a:cubicBezTo>
                  <a:pt x="42977" y="305329"/>
                  <a:pt x="44512" y="308981"/>
                  <a:pt x="47210" y="311679"/>
                </a:cubicBezTo>
                <a:cubicBezTo>
                  <a:pt x="54709" y="319178"/>
                  <a:pt x="60719" y="318153"/>
                  <a:pt x="69435" y="324379"/>
                </a:cubicBezTo>
                <a:cubicBezTo>
                  <a:pt x="84262" y="334970"/>
                  <a:pt x="73529" y="334363"/>
                  <a:pt x="91660" y="343429"/>
                </a:cubicBezTo>
                <a:cubicBezTo>
                  <a:pt x="97647" y="346422"/>
                  <a:pt x="104360" y="347662"/>
                  <a:pt x="110710" y="349779"/>
                </a:cubicBezTo>
                <a:cubicBezTo>
                  <a:pt x="113885" y="350837"/>
                  <a:pt x="116988" y="352142"/>
                  <a:pt x="120235" y="352954"/>
                </a:cubicBezTo>
                <a:cubicBezTo>
                  <a:pt x="124468" y="354012"/>
                  <a:pt x="128849" y="354597"/>
                  <a:pt x="132935" y="356129"/>
                </a:cubicBezTo>
                <a:cubicBezTo>
                  <a:pt x="137367" y="357791"/>
                  <a:pt x="141285" y="360615"/>
                  <a:pt x="145635" y="362479"/>
                </a:cubicBezTo>
                <a:cubicBezTo>
                  <a:pt x="148711" y="363797"/>
                  <a:pt x="151985" y="364596"/>
                  <a:pt x="155160" y="365654"/>
                </a:cubicBezTo>
                <a:cubicBezTo>
                  <a:pt x="163627" y="364596"/>
                  <a:pt x="172217" y="364267"/>
                  <a:pt x="180560" y="362479"/>
                </a:cubicBezTo>
                <a:cubicBezTo>
                  <a:pt x="187105" y="361077"/>
                  <a:pt x="193116" y="357752"/>
                  <a:pt x="199610" y="356129"/>
                </a:cubicBezTo>
                <a:cubicBezTo>
                  <a:pt x="218804" y="351331"/>
                  <a:pt x="208170" y="354334"/>
                  <a:pt x="231360" y="346604"/>
                </a:cubicBezTo>
                <a:cubicBezTo>
                  <a:pt x="234535" y="345546"/>
                  <a:pt x="238100" y="345285"/>
                  <a:pt x="240885" y="343429"/>
                </a:cubicBezTo>
                <a:lnTo>
                  <a:pt x="259935" y="330729"/>
                </a:lnTo>
                <a:cubicBezTo>
                  <a:pt x="262052" y="327554"/>
                  <a:pt x="263587" y="323902"/>
                  <a:pt x="266285" y="321204"/>
                </a:cubicBezTo>
                <a:cubicBezTo>
                  <a:pt x="268983" y="318506"/>
                  <a:pt x="273426" y="317834"/>
                  <a:pt x="275810" y="314854"/>
                </a:cubicBezTo>
                <a:cubicBezTo>
                  <a:pt x="277901" y="312241"/>
                  <a:pt x="277488" y="308322"/>
                  <a:pt x="278985" y="305329"/>
                </a:cubicBezTo>
                <a:cubicBezTo>
                  <a:pt x="291295" y="280710"/>
                  <a:pt x="280530" y="310220"/>
                  <a:pt x="288510" y="286279"/>
                </a:cubicBezTo>
                <a:cubicBezTo>
                  <a:pt x="287452" y="270404"/>
                  <a:pt x="285335" y="254564"/>
                  <a:pt x="285335" y="238654"/>
                </a:cubicBezTo>
                <a:cubicBezTo>
                  <a:pt x="285335" y="233497"/>
                  <a:pt x="284193" y="196487"/>
                  <a:pt x="291685" y="181504"/>
                </a:cubicBezTo>
                <a:cubicBezTo>
                  <a:pt x="295918" y="173037"/>
                  <a:pt x="299093" y="169862"/>
                  <a:pt x="307560" y="165629"/>
                </a:cubicBezTo>
                <a:cubicBezTo>
                  <a:pt x="310553" y="164132"/>
                  <a:pt x="314092" y="163951"/>
                  <a:pt x="317085" y="162454"/>
                </a:cubicBezTo>
                <a:cubicBezTo>
                  <a:pt x="320498" y="160747"/>
                  <a:pt x="323197" y="157811"/>
                  <a:pt x="326610" y="156104"/>
                </a:cubicBezTo>
                <a:cubicBezTo>
                  <a:pt x="329603" y="154607"/>
                  <a:pt x="332917" y="153848"/>
                  <a:pt x="336135" y="152929"/>
                </a:cubicBezTo>
                <a:cubicBezTo>
                  <a:pt x="340882" y="151573"/>
                  <a:pt x="353285" y="149117"/>
                  <a:pt x="358360" y="146579"/>
                </a:cubicBezTo>
                <a:cubicBezTo>
                  <a:pt x="382979" y="134269"/>
                  <a:pt x="353469" y="145034"/>
                  <a:pt x="377410" y="137054"/>
                </a:cubicBezTo>
                <a:cubicBezTo>
                  <a:pt x="392331" y="122133"/>
                  <a:pt x="384444" y="131265"/>
                  <a:pt x="399635" y="108479"/>
                </a:cubicBezTo>
                <a:lnTo>
                  <a:pt x="405985" y="98954"/>
                </a:lnTo>
                <a:cubicBezTo>
                  <a:pt x="408102" y="95779"/>
                  <a:pt x="411128" y="93049"/>
                  <a:pt x="412335" y="89429"/>
                </a:cubicBezTo>
                <a:lnTo>
                  <a:pt x="415510" y="79904"/>
                </a:lnTo>
                <a:cubicBezTo>
                  <a:pt x="413393" y="76729"/>
                  <a:pt x="412647" y="71929"/>
                  <a:pt x="409160" y="70379"/>
                </a:cubicBezTo>
                <a:cubicBezTo>
                  <a:pt x="402321" y="67340"/>
                  <a:pt x="394298" y="68543"/>
                  <a:pt x="386935" y="67204"/>
                </a:cubicBezTo>
                <a:cubicBezTo>
                  <a:pt x="382642" y="66423"/>
                  <a:pt x="378415" y="65283"/>
                  <a:pt x="374235" y="64029"/>
                </a:cubicBezTo>
                <a:cubicBezTo>
                  <a:pt x="367824" y="62106"/>
                  <a:pt x="360754" y="61392"/>
                  <a:pt x="355185" y="57679"/>
                </a:cubicBezTo>
                <a:cubicBezTo>
                  <a:pt x="342875" y="49473"/>
                  <a:pt x="349280" y="52536"/>
                  <a:pt x="336135" y="48154"/>
                </a:cubicBezTo>
                <a:cubicBezTo>
                  <a:pt x="324402" y="30555"/>
                  <a:pt x="336498" y="44475"/>
                  <a:pt x="320260" y="35454"/>
                </a:cubicBezTo>
                <a:cubicBezTo>
                  <a:pt x="313589" y="31748"/>
                  <a:pt x="307560" y="26987"/>
                  <a:pt x="301210" y="22754"/>
                </a:cubicBezTo>
                <a:cubicBezTo>
                  <a:pt x="297474" y="20263"/>
                  <a:pt x="295339" y="15839"/>
                  <a:pt x="291685" y="13229"/>
                </a:cubicBezTo>
                <a:cubicBezTo>
                  <a:pt x="282487" y="6659"/>
                  <a:pt x="278882" y="7473"/>
                  <a:pt x="269460" y="3704"/>
                </a:cubicBezTo>
                <a:cubicBezTo>
                  <a:pt x="267263" y="2825"/>
                  <a:pt x="268402" y="0"/>
                  <a:pt x="266285" y="52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36" name="Szabadkézi sokszög 35">
            <a:extLst>
              <a:ext uri="{FF2B5EF4-FFF2-40B4-BE49-F238E27FC236}">
                <a16:creationId xmlns:a16="http://schemas.microsoft.com/office/drawing/2014/main" id="{E892F58D-0336-4374-B9D9-864A5730394A}"/>
              </a:ext>
            </a:extLst>
          </p:cNvPr>
          <p:cNvSpPr/>
          <p:nvPr/>
        </p:nvSpPr>
        <p:spPr>
          <a:xfrm flipH="1">
            <a:off x="4760664" y="4311551"/>
            <a:ext cx="403225" cy="346075"/>
          </a:xfrm>
          <a:custGeom>
            <a:avLst/>
            <a:gdLst>
              <a:gd name="connsiteX0" fmla="*/ 266285 w 415510"/>
              <a:gd name="connsiteY0" fmla="*/ 529 h 365654"/>
              <a:gd name="connsiteX1" fmla="*/ 256760 w 415510"/>
              <a:gd name="connsiteY1" fmla="*/ 6879 h 365654"/>
              <a:gd name="connsiteX2" fmla="*/ 247235 w 415510"/>
              <a:gd name="connsiteY2" fmla="*/ 19579 h 365654"/>
              <a:gd name="connsiteX3" fmla="*/ 240885 w 415510"/>
              <a:gd name="connsiteY3" fmla="*/ 29104 h 365654"/>
              <a:gd name="connsiteX4" fmla="*/ 205960 w 415510"/>
              <a:gd name="connsiteY4" fmla="*/ 48154 h 365654"/>
              <a:gd name="connsiteX5" fmla="*/ 183735 w 415510"/>
              <a:gd name="connsiteY5" fmla="*/ 51329 h 365654"/>
              <a:gd name="connsiteX6" fmla="*/ 155160 w 415510"/>
              <a:gd name="connsiteY6" fmla="*/ 67204 h 365654"/>
              <a:gd name="connsiteX7" fmla="*/ 145635 w 415510"/>
              <a:gd name="connsiteY7" fmla="*/ 73554 h 365654"/>
              <a:gd name="connsiteX8" fmla="*/ 126585 w 415510"/>
              <a:gd name="connsiteY8" fmla="*/ 79904 h 365654"/>
              <a:gd name="connsiteX9" fmla="*/ 117060 w 415510"/>
              <a:gd name="connsiteY9" fmla="*/ 83079 h 365654"/>
              <a:gd name="connsiteX10" fmla="*/ 104360 w 415510"/>
              <a:gd name="connsiteY10" fmla="*/ 89429 h 365654"/>
              <a:gd name="connsiteX11" fmla="*/ 94835 w 415510"/>
              <a:gd name="connsiteY11" fmla="*/ 95779 h 365654"/>
              <a:gd name="connsiteX12" fmla="*/ 75785 w 415510"/>
              <a:gd name="connsiteY12" fmla="*/ 102129 h 365654"/>
              <a:gd name="connsiteX13" fmla="*/ 66260 w 415510"/>
              <a:gd name="connsiteY13" fmla="*/ 105304 h 365654"/>
              <a:gd name="connsiteX14" fmla="*/ 56735 w 415510"/>
              <a:gd name="connsiteY14" fmla="*/ 108479 h 365654"/>
              <a:gd name="connsiteX15" fmla="*/ 47210 w 415510"/>
              <a:gd name="connsiteY15" fmla="*/ 118004 h 365654"/>
              <a:gd name="connsiteX16" fmla="*/ 28160 w 415510"/>
              <a:gd name="connsiteY16" fmla="*/ 130704 h 365654"/>
              <a:gd name="connsiteX17" fmla="*/ 15460 w 415510"/>
              <a:gd name="connsiteY17" fmla="*/ 149754 h 365654"/>
              <a:gd name="connsiteX18" fmla="*/ 9110 w 415510"/>
              <a:gd name="connsiteY18" fmla="*/ 171979 h 365654"/>
              <a:gd name="connsiteX19" fmla="*/ 2760 w 415510"/>
              <a:gd name="connsiteY19" fmla="*/ 194204 h 365654"/>
              <a:gd name="connsiteX20" fmla="*/ 5935 w 415510"/>
              <a:gd name="connsiteY20" fmla="*/ 238654 h 365654"/>
              <a:gd name="connsiteX21" fmla="*/ 12285 w 415510"/>
              <a:gd name="connsiteY21" fmla="*/ 257704 h 365654"/>
              <a:gd name="connsiteX22" fmla="*/ 15460 w 415510"/>
              <a:gd name="connsiteY22" fmla="*/ 267229 h 365654"/>
              <a:gd name="connsiteX23" fmla="*/ 31335 w 415510"/>
              <a:gd name="connsiteY23" fmla="*/ 295804 h 365654"/>
              <a:gd name="connsiteX24" fmla="*/ 40860 w 415510"/>
              <a:gd name="connsiteY24" fmla="*/ 302154 h 365654"/>
              <a:gd name="connsiteX25" fmla="*/ 47210 w 415510"/>
              <a:gd name="connsiteY25" fmla="*/ 311679 h 365654"/>
              <a:gd name="connsiteX26" fmla="*/ 69435 w 415510"/>
              <a:gd name="connsiteY26" fmla="*/ 324379 h 365654"/>
              <a:gd name="connsiteX27" fmla="*/ 91660 w 415510"/>
              <a:gd name="connsiteY27" fmla="*/ 343429 h 365654"/>
              <a:gd name="connsiteX28" fmla="*/ 110710 w 415510"/>
              <a:gd name="connsiteY28" fmla="*/ 349779 h 365654"/>
              <a:gd name="connsiteX29" fmla="*/ 120235 w 415510"/>
              <a:gd name="connsiteY29" fmla="*/ 352954 h 365654"/>
              <a:gd name="connsiteX30" fmla="*/ 132935 w 415510"/>
              <a:gd name="connsiteY30" fmla="*/ 356129 h 365654"/>
              <a:gd name="connsiteX31" fmla="*/ 145635 w 415510"/>
              <a:gd name="connsiteY31" fmla="*/ 362479 h 365654"/>
              <a:gd name="connsiteX32" fmla="*/ 155160 w 415510"/>
              <a:gd name="connsiteY32" fmla="*/ 365654 h 365654"/>
              <a:gd name="connsiteX33" fmla="*/ 180560 w 415510"/>
              <a:gd name="connsiteY33" fmla="*/ 362479 h 365654"/>
              <a:gd name="connsiteX34" fmla="*/ 199610 w 415510"/>
              <a:gd name="connsiteY34" fmla="*/ 356129 h 365654"/>
              <a:gd name="connsiteX35" fmla="*/ 231360 w 415510"/>
              <a:gd name="connsiteY35" fmla="*/ 346604 h 365654"/>
              <a:gd name="connsiteX36" fmla="*/ 240885 w 415510"/>
              <a:gd name="connsiteY36" fmla="*/ 343429 h 365654"/>
              <a:gd name="connsiteX37" fmla="*/ 259935 w 415510"/>
              <a:gd name="connsiteY37" fmla="*/ 330729 h 365654"/>
              <a:gd name="connsiteX38" fmla="*/ 266285 w 415510"/>
              <a:gd name="connsiteY38" fmla="*/ 321204 h 365654"/>
              <a:gd name="connsiteX39" fmla="*/ 275810 w 415510"/>
              <a:gd name="connsiteY39" fmla="*/ 314854 h 365654"/>
              <a:gd name="connsiteX40" fmla="*/ 278985 w 415510"/>
              <a:gd name="connsiteY40" fmla="*/ 305329 h 365654"/>
              <a:gd name="connsiteX41" fmla="*/ 288510 w 415510"/>
              <a:gd name="connsiteY41" fmla="*/ 286279 h 365654"/>
              <a:gd name="connsiteX42" fmla="*/ 285335 w 415510"/>
              <a:gd name="connsiteY42" fmla="*/ 238654 h 365654"/>
              <a:gd name="connsiteX43" fmla="*/ 291685 w 415510"/>
              <a:gd name="connsiteY43" fmla="*/ 181504 h 365654"/>
              <a:gd name="connsiteX44" fmla="*/ 307560 w 415510"/>
              <a:gd name="connsiteY44" fmla="*/ 165629 h 365654"/>
              <a:gd name="connsiteX45" fmla="*/ 317085 w 415510"/>
              <a:gd name="connsiteY45" fmla="*/ 162454 h 365654"/>
              <a:gd name="connsiteX46" fmla="*/ 326610 w 415510"/>
              <a:gd name="connsiteY46" fmla="*/ 156104 h 365654"/>
              <a:gd name="connsiteX47" fmla="*/ 336135 w 415510"/>
              <a:gd name="connsiteY47" fmla="*/ 152929 h 365654"/>
              <a:gd name="connsiteX48" fmla="*/ 358360 w 415510"/>
              <a:gd name="connsiteY48" fmla="*/ 146579 h 365654"/>
              <a:gd name="connsiteX49" fmla="*/ 377410 w 415510"/>
              <a:gd name="connsiteY49" fmla="*/ 137054 h 365654"/>
              <a:gd name="connsiteX50" fmla="*/ 399635 w 415510"/>
              <a:gd name="connsiteY50" fmla="*/ 108479 h 365654"/>
              <a:gd name="connsiteX51" fmla="*/ 405985 w 415510"/>
              <a:gd name="connsiteY51" fmla="*/ 98954 h 365654"/>
              <a:gd name="connsiteX52" fmla="*/ 412335 w 415510"/>
              <a:gd name="connsiteY52" fmla="*/ 89429 h 365654"/>
              <a:gd name="connsiteX53" fmla="*/ 415510 w 415510"/>
              <a:gd name="connsiteY53" fmla="*/ 79904 h 365654"/>
              <a:gd name="connsiteX54" fmla="*/ 409160 w 415510"/>
              <a:gd name="connsiteY54" fmla="*/ 70379 h 365654"/>
              <a:gd name="connsiteX55" fmla="*/ 386935 w 415510"/>
              <a:gd name="connsiteY55" fmla="*/ 67204 h 365654"/>
              <a:gd name="connsiteX56" fmla="*/ 374235 w 415510"/>
              <a:gd name="connsiteY56" fmla="*/ 64029 h 365654"/>
              <a:gd name="connsiteX57" fmla="*/ 355185 w 415510"/>
              <a:gd name="connsiteY57" fmla="*/ 57679 h 365654"/>
              <a:gd name="connsiteX58" fmla="*/ 336135 w 415510"/>
              <a:gd name="connsiteY58" fmla="*/ 48154 h 365654"/>
              <a:gd name="connsiteX59" fmla="*/ 320260 w 415510"/>
              <a:gd name="connsiteY59" fmla="*/ 35454 h 365654"/>
              <a:gd name="connsiteX60" fmla="*/ 301210 w 415510"/>
              <a:gd name="connsiteY60" fmla="*/ 22754 h 365654"/>
              <a:gd name="connsiteX61" fmla="*/ 291685 w 415510"/>
              <a:gd name="connsiteY61" fmla="*/ 13229 h 365654"/>
              <a:gd name="connsiteX62" fmla="*/ 269460 w 415510"/>
              <a:gd name="connsiteY62" fmla="*/ 3704 h 365654"/>
              <a:gd name="connsiteX63" fmla="*/ 266285 w 415510"/>
              <a:gd name="connsiteY63" fmla="*/ 529 h 36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15510" h="365654">
                <a:moveTo>
                  <a:pt x="266285" y="529"/>
                </a:moveTo>
                <a:cubicBezTo>
                  <a:pt x="264168" y="1058"/>
                  <a:pt x="259458" y="4181"/>
                  <a:pt x="256760" y="6879"/>
                </a:cubicBezTo>
                <a:cubicBezTo>
                  <a:pt x="253018" y="10621"/>
                  <a:pt x="250311" y="15273"/>
                  <a:pt x="247235" y="19579"/>
                </a:cubicBezTo>
                <a:cubicBezTo>
                  <a:pt x="245017" y="22684"/>
                  <a:pt x="243757" y="26591"/>
                  <a:pt x="240885" y="29104"/>
                </a:cubicBezTo>
                <a:cubicBezTo>
                  <a:pt x="232403" y="36526"/>
                  <a:pt x="217488" y="45272"/>
                  <a:pt x="205960" y="48154"/>
                </a:cubicBezTo>
                <a:cubicBezTo>
                  <a:pt x="198700" y="49969"/>
                  <a:pt x="191143" y="50271"/>
                  <a:pt x="183735" y="51329"/>
                </a:cubicBezTo>
                <a:cubicBezTo>
                  <a:pt x="166970" y="56917"/>
                  <a:pt x="176995" y="52648"/>
                  <a:pt x="155160" y="67204"/>
                </a:cubicBezTo>
                <a:cubicBezTo>
                  <a:pt x="151985" y="69321"/>
                  <a:pt x="149255" y="72347"/>
                  <a:pt x="145635" y="73554"/>
                </a:cubicBezTo>
                <a:lnTo>
                  <a:pt x="126585" y="79904"/>
                </a:lnTo>
                <a:cubicBezTo>
                  <a:pt x="123410" y="80962"/>
                  <a:pt x="120053" y="81582"/>
                  <a:pt x="117060" y="83079"/>
                </a:cubicBezTo>
                <a:cubicBezTo>
                  <a:pt x="112827" y="85196"/>
                  <a:pt x="108469" y="87081"/>
                  <a:pt x="104360" y="89429"/>
                </a:cubicBezTo>
                <a:cubicBezTo>
                  <a:pt x="101047" y="91322"/>
                  <a:pt x="98322" y="94229"/>
                  <a:pt x="94835" y="95779"/>
                </a:cubicBezTo>
                <a:cubicBezTo>
                  <a:pt x="88718" y="98497"/>
                  <a:pt x="82135" y="100012"/>
                  <a:pt x="75785" y="102129"/>
                </a:cubicBezTo>
                <a:lnTo>
                  <a:pt x="66260" y="105304"/>
                </a:lnTo>
                <a:lnTo>
                  <a:pt x="56735" y="108479"/>
                </a:lnTo>
                <a:cubicBezTo>
                  <a:pt x="53560" y="111654"/>
                  <a:pt x="50754" y="115247"/>
                  <a:pt x="47210" y="118004"/>
                </a:cubicBezTo>
                <a:cubicBezTo>
                  <a:pt x="41186" y="122689"/>
                  <a:pt x="28160" y="130704"/>
                  <a:pt x="28160" y="130704"/>
                </a:cubicBezTo>
                <a:cubicBezTo>
                  <a:pt x="23927" y="137054"/>
                  <a:pt x="17873" y="142514"/>
                  <a:pt x="15460" y="149754"/>
                </a:cubicBezTo>
                <a:cubicBezTo>
                  <a:pt x="7847" y="172592"/>
                  <a:pt x="17083" y="144072"/>
                  <a:pt x="9110" y="171979"/>
                </a:cubicBezTo>
                <a:cubicBezTo>
                  <a:pt x="0" y="203863"/>
                  <a:pt x="12686" y="154502"/>
                  <a:pt x="2760" y="194204"/>
                </a:cubicBezTo>
                <a:cubicBezTo>
                  <a:pt x="3818" y="209021"/>
                  <a:pt x="3731" y="223964"/>
                  <a:pt x="5935" y="238654"/>
                </a:cubicBezTo>
                <a:cubicBezTo>
                  <a:pt x="6928" y="245273"/>
                  <a:pt x="10168" y="251354"/>
                  <a:pt x="12285" y="257704"/>
                </a:cubicBezTo>
                <a:lnTo>
                  <a:pt x="15460" y="267229"/>
                </a:lnTo>
                <a:cubicBezTo>
                  <a:pt x="18769" y="277155"/>
                  <a:pt x="21977" y="289566"/>
                  <a:pt x="31335" y="295804"/>
                </a:cubicBezTo>
                <a:lnTo>
                  <a:pt x="40860" y="302154"/>
                </a:lnTo>
                <a:cubicBezTo>
                  <a:pt x="42977" y="305329"/>
                  <a:pt x="44512" y="308981"/>
                  <a:pt x="47210" y="311679"/>
                </a:cubicBezTo>
                <a:cubicBezTo>
                  <a:pt x="54709" y="319178"/>
                  <a:pt x="60719" y="318153"/>
                  <a:pt x="69435" y="324379"/>
                </a:cubicBezTo>
                <a:cubicBezTo>
                  <a:pt x="84262" y="334970"/>
                  <a:pt x="73529" y="334363"/>
                  <a:pt x="91660" y="343429"/>
                </a:cubicBezTo>
                <a:cubicBezTo>
                  <a:pt x="97647" y="346422"/>
                  <a:pt x="104360" y="347662"/>
                  <a:pt x="110710" y="349779"/>
                </a:cubicBezTo>
                <a:cubicBezTo>
                  <a:pt x="113885" y="350837"/>
                  <a:pt x="116988" y="352142"/>
                  <a:pt x="120235" y="352954"/>
                </a:cubicBezTo>
                <a:cubicBezTo>
                  <a:pt x="124468" y="354012"/>
                  <a:pt x="128849" y="354597"/>
                  <a:pt x="132935" y="356129"/>
                </a:cubicBezTo>
                <a:cubicBezTo>
                  <a:pt x="137367" y="357791"/>
                  <a:pt x="141285" y="360615"/>
                  <a:pt x="145635" y="362479"/>
                </a:cubicBezTo>
                <a:cubicBezTo>
                  <a:pt x="148711" y="363797"/>
                  <a:pt x="151985" y="364596"/>
                  <a:pt x="155160" y="365654"/>
                </a:cubicBezTo>
                <a:cubicBezTo>
                  <a:pt x="163627" y="364596"/>
                  <a:pt x="172217" y="364267"/>
                  <a:pt x="180560" y="362479"/>
                </a:cubicBezTo>
                <a:cubicBezTo>
                  <a:pt x="187105" y="361077"/>
                  <a:pt x="193116" y="357752"/>
                  <a:pt x="199610" y="356129"/>
                </a:cubicBezTo>
                <a:cubicBezTo>
                  <a:pt x="218804" y="351331"/>
                  <a:pt x="208170" y="354334"/>
                  <a:pt x="231360" y="346604"/>
                </a:cubicBezTo>
                <a:cubicBezTo>
                  <a:pt x="234535" y="345546"/>
                  <a:pt x="238100" y="345285"/>
                  <a:pt x="240885" y="343429"/>
                </a:cubicBezTo>
                <a:lnTo>
                  <a:pt x="259935" y="330729"/>
                </a:lnTo>
                <a:cubicBezTo>
                  <a:pt x="262052" y="327554"/>
                  <a:pt x="263587" y="323902"/>
                  <a:pt x="266285" y="321204"/>
                </a:cubicBezTo>
                <a:cubicBezTo>
                  <a:pt x="268983" y="318506"/>
                  <a:pt x="273426" y="317834"/>
                  <a:pt x="275810" y="314854"/>
                </a:cubicBezTo>
                <a:cubicBezTo>
                  <a:pt x="277901" y="312241"/>
                  <a:pt x="277488" y="308322"/>
                  <a:pt x="278985" y="305329"/>
                </a:cubicBezTo>
                <a:cubicBezTo>
                  <a:pt x="291295" y="280710"/>
                  <a:pt x="280530" y="310220"/>
                  <a:pt x="288510" y="286279"/>
                </a:cubicBezTo>
                <a:cubicBezTo>
                  <a:pt x="287452" y="270404"/>
                  <a:pt x="285335" y="254564"/>
                  <a:pt x="285335" y="238654"/>
                </a:cubicBezTo>
                <a:cubicBezTo>
                  <a:pt x="285335" y="233497"/>
                  <a:pt x="284193" y="196487"/>
                  <a:pt x="291685" y="181504"/>
                </a:cubicBezTo>
                <a:cubicBezTo>
                  <a:pt x="295918" y="173037"/>
                  <a:pt x="299093" y="169862"/>
                  <a:pt x="307560" y="165629"/>
                </a:cubicBezTo>
                <a:cubicBezTo>
                  <a:pt x="310553" y="164132"/>
                  <a:pt x="314092" y="163951"/>
                  <a:pt x="317085" y="162454"/>
                </a:cubicBezTo>
                <a:cubicBezTo>
                  <a:pt x="320498" y="160747"/>
                  <a:pt x="323197" y="157811"/>
                  <a:pt x="326610" y="156104"/>
                </a:cubicBezTo>
                <a:cubicBezTo>
                  <a:pt x="329603" y="154607"/>
                  <a:pt x="332917" y="153848"/>
                  <a:pt x="336135" y="152929"/>
                </a:cubicBezTo>
                <a:cubicBezTo>
                  <a:pt x="340882" y="151573"/>
                  <a:pt x="353285" y="149117"/>
                  <a:pt x="358360" y="146579"/>
                </a:cubicBezTo>
                <a:cubicBezTo>
                  <a:pt x="382979" y="134269"/>
                  <a:pt x="353469" y="145034"/>
                  <a:pt x="377410" y="137054"/>
                </a:cubicBezTo>
                <a:cubicBezTo>
                  <a:pt x="392331" y="122133"/>
                  <a:pt x="384444" y="131265"/>
                  <a:pt x="399635" y="108479"/>
                </a:cubicBezTo>
                <a:lnTo>
                  <a:pt x="405985" y="98954"/>
                </a:lnTo>
                <a:cubicBezTo>
                  <a:pt x="408102" y="95779"/>
                  <a:pt x="411128" y="93049"/>
                  <a:pt x="412335" y="89429"/>
                </a:cubicBezTo>
                <a:lnTo>
                  <a:pt x="415510" y="79904"/>
                </a:lnTo>
                <a:cubicBezTo>
                  <a:pt x="413393" y="76729"/>
                  <a:pt x="412647" y="71929"/>
                  <a:pt x="409160" y="70379"/>
                </a:cubicBezTo>
                <a:cubicBezTo>
                  <a:pt x="402321" y="67340"/>
                  <a:pt x="394298" y="68543"/>
                  <a:pt x="386935" y="67204"/>
                </a:cubicBezTo>
                <a:cubicBezTo>
                  <a:pt x="382642" y="66423"/>
                  <a:pt x="378415" y="65283"/>
                  <a:pt x="374235" y="64029"/>
                </a:cubicBezTo>
                <a:cubicBezTo>
                  <a:pt x="367824" y="62106"/>
                  <a:pt x="360754" y="61392"/>
                  <a:pt x="355185" y="57679"/>
                </a:cubicBezTo>
                <a:cubicBezTo>
                  <a:pt x="342875" y="49473"/>
                  <a:pt x="349280" y="52536"/>
                  <a:pt x="336135" y="48154"/>
                </a:cubicBezTo>
                <a:cubicBezTo>
                  <a:pt x="324402" y="30555"/>
                  <a:pt x="336498" y="44475"/>
                  <a:pt x="320260" y="35454"/>
                </a:cubicBezTo>
                <a:cubicBezTo>
                  <a:pt x="313589" y="31748"/>
                  <a:pt x="307560" y="26987"/>
                  <a:pt x="301210" y="22754"/>
                </a:cubicBezTo>
                <a:cubicBezTo>
                  <a:pt x="297474" y="20263"/>
                  <a:pt x="295339" y="15839"/>
                  <a:pt x="291685" y="13229"/>
                </a:cubicBezTo>
                <a:cubicBezTo>
                  <a:pt x="282487" y="6659"/>
                  <a:pt x="278882" y="7473"/>
                  <a:pt x="269460" y="3704"/>
                </a:cubicBezTo>
                <a:cubicBezTo>
                  <a:pt x="267263" y="2825"/>
                  <a:pt x="268402" y="0"/>
                  <a:pt x="266285" y="52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37" name="Szabadkézi sokszög 36">
            <a:extLst>
              <a:ext uri="{FF2B5EF4-FFF2-40B4-BE49-F238E27FC236}">
                <a16:creationId xmlns:a16="http://schemas.microsoft.com/office/drawing/2014/main" id="{1DFB4175-6E9D-4B38-8A12-7223B0EFB645}"/>
              </a:ext>
            </a:extLst>
          </p:cNvPr>
          <p:cNvSpPr/>
          <p:nvPr/>
        </p:nvSpPr>
        <p:spPr>
          <a:xfrm>
            <a:off x="7251452" y="4341714"/>
            <a:ext cx="234950" cy="396875"/>
          </a:xfrm>
          <a:custGeom>
            <a:avLst/>
            <a:gdLst>
              <a:gd name="connsiteX0" fmla="*/ 225334 w 235388"/>
              <a:gd name="connsiteY0" fmla="*/ 12700 h 396875"/>
              <a:gd name="connsiteX1" fmla="*/ 218984 w 235388"/>
              <a:gd name="connsiteY1" fmla="*/ 73025 h 396875"/>
              <a:gd name="connsiteX2" fmla="*/ 212634 w 235388"/>
              <a:gd name="connsiteY2" fmla="*/ 82550 h 396875"/>
              <a:gd name="connsiteX3" fmla="*/ 209459 w 235388"/>
              <a:gd name="connsiteY3" fmla="*/ 92075 h 396875"/>
              <a:gd name="connsiteX4" fmla="*/ 203109 w 235388"/>
              <a:gd name="connsiteY4" fmla="*/ 101600 h 396875"/>
              <a:gd name="connsiteX5" fmla="*/ 199934 w 235388"/>
              <a:gd name="connsiteY5" fmla="*/ 111125 h 396875"/>
              <a:gd name="connsiteX6" fmla="*/ 190409 w 235388"/>
              <a:gd name="connsiteY6" fmla="*/ 120650 h 396875"/>
              <a:gd name="connsiteX7" fmla="*/ 187234 w 235388"/>
              <a:gd name="connsiteY7" fmla="*/ 130175 h 396875"/>
              <a:gd name="connsiteX8" fmla="*/ 180884 w 235388"/>
              <a:gd name="connsiteY8" fmla="*/ 139700 h 396875"/>
              <a:gd name="connsiteX9" fmla="*/ 184059 w 235388"/>
              <a:gd name="connsiteY9" fmla="*/ 149225 h 396875"/>
              <a:gd name="connsiteX10" fmla="*/ 196759 w 235388"/>
              <a:gd name="connsiteY10" fmla="*/ 168275 h 396875"/>
              <a:gd name="connsiteX11" fmla="*/ 203109 w 235388"/>
              <a:gd name="connsiteY11" fmla="*/ 177800 h 396875"/>
              <a:gd name="connsiteX12" fmla="*/ 209459 w 235388"/>
              <a:gd name="connsiteY12" fmla="*/ 196850 h 396875"/>
              <a:gd name="connsiteX13" fmla="*/ 218984 w 235388"/>
              <a:gd name="connsiteY13" fmla="*/ 225425 h 396875"/>
              <a:gd name="connsiteX14" fmla="*/ 222159 w 235388"/>
              <a:gd name="connsiteY14" fmla="*/ 234950 h 396875"/>
              <a:gd name="connsiteX15" fmla="*/ 218984 w 235388"/>
              <a:gd name="connsiteY15" fmla="*/ 349250 h 396875"/>
              <a:gd name="connsiteX16" fmla="*/ 215809 w 235388"/>
              <a:gd name="connsiteY16" fmla="*/ 365125 h 396875"/>
              <a:gd name="connsiteX17" fmla="*/ 212634 w 235388"/>
              <a:gd name="connsiteY17" fmla="*/ 384175 h 396875"/>
              <a:gd name="connsiteX18" fmla="*/ 209459 w 235388"/>
              <a:gd name="connsiteY18" fmla="*/ 393700 h 396875"/>
              <a:gd name="connsiteX19" fmla="*/ 199934 w 235388"/>
              <a:gd name="connsiteY19" fmla="*/ 396875 h 396875"/>
              <a:gd name="connsiteX20" fmla="*/ 184059 w 235388"/>
              <a:gd name="connsiteY20" fmla="*/ 381000 h 396875"/>
              <a:gd name="connsiteX21" fmla="*/ 177709 w 235388"/>
              <a:gd name="connsiteY21" fmla="*/ 361950 h 396875"/>
              <a:gd name="connsiteX22" fmla="*/ 168184 w 235388"/>
              <a:gd name="connsiteY22" fmla="*/ 352425 h 396875"/>
              <a:gd name="connsiteX23" fmla="*/ 161834 w 235388"/>
              <a:gd name="connsiteY23" fmla="*/ 333375 h 396875"/>
              <a:gd name="connsiteX24" fmla="*/ 158659 w 235388"/>
              <a:gd name="connsiteY24" fmla="*/ 323850 h 396875"/>
              <a:gd name="connsiteX25" fmla="*/ 145959 w 235388"/>
              <a:gd name="connsiteY25" fmla="*/ 298450 h 396875"/>
              <a:gd name="connsiteX26" fmla="*/ 136434 w 235388"/>
              <a:gd name="connsiteY26" fmla="*/ 279400 h 396875"/>
              <a:gd name="connsiteX27" fmla="*/ 126909 w 235388"/>
              <a:gd name="connsiteY27" fmla="*/ 276225 h 396875"/>
              <a:gd name="connsiteX28" fmla="*/ 120559 w 235388"/>
              <a:gd name="connsiteY28" fmla="*/ 263525 h 396875"/>
              <a:gd name="connsiteX29" fmla="*/ 111034 w 235388"/>
              <a:gd name="connsiteY29" fmla="*/ 254000 h 396875"/>
              <a:gd name="connsiteX30" fmla="*/ 98334 w 235388"/>
              <a:gd name="connsiteY30" fmla="*/ 238125 h 396875"/>
              <a:gd name="connsiteX31" fmla="*/ 85634 w 235388"/>
              <a:gd name="connsiteY31" fmla="*/ 219075 h 396875"/>
              <a:gd name="connsiteX32" fmla="*/ 82459 w 235388"/>
              <a:gd name="connsiteY32" fmla="*/ 209550 h 396875"/>
              <a:gd name="connsiteX33" fmla="*/ 53884 w 235388"/>
              <a:gd name="connsiteY33" fmla="*/ 190500 h 396875"/>
              <a:gd name="connsiteX34" fmla="*/ 44359 w 235388"/>
              <a:gd name="connsiteY34" fmla="*/ 184150 h 396875"/>
              <a:gd name="connsiteX35" fmla="*/ 34834 w 235388"/>
              <a:gd name="connsiteY35" fmla="*/ 177800 h 396875"/>
              <a:gd name="connsiteX36" fmla="*/ 6259 w 235388"/>
              <a:gd name="connsiteY36" fmla="*/ 165100 h 396875"/>
              <a:gd name="connsiteX37" fmla="*/ 6259 w 235388"/>
              <a:gd name="connsiteY37" fmla="*/ 120650 h 396875"/>
              <a:gd name="connsiteX38" fmla="*/ 12609 w 235388"/>
              <a:gd name="connsiteY38" fmla="*/ 101600 h 396875"/>
              <a:gd name="connsiteX39" fmla="*/ 28484 w 235388"/>
              <a:gd name="connsiteY39" fmla="*/ 79375 h 396875"/>
              <a:gd name="connsiteX40" fmla="*/ 44359 w 235388"/>
              <a:gd name="connsiteY40" fmla="*/ 63500 h 396875"/>
              <a:gd name="connsiteX41" fmla="*/ 69759 w 235388"/>
              <a:gd name="connsiteY41" fmla="*/ 41275 h 396875"/>
              <a:gd name="connsiteX42" fmla="*/ 79284 w 235388"/>
              <a:gd name="connsiteY42" fmla="*/ 34925 h 396875"/>
              <a:gd name="connsiteX43" fmla="*/ 88809 w 235388"/>
              <a:gd name="connsiteY43" fmla="*/ 28575 h 396875"/>
              <a:gd name="connsiteX44" fmla="*/ 98334 w 235388"/>
              <a:gd name="connsiteY44" fmla="*/ 19050 h 396875"/>
              <a:gd name="connsiteX45" fmla="*/ 130084 w 235388"/>
              <a:gd name="connsiteY45" fmla="*/ 9525 h 396875"/>
              <a:gd name="connsiteX46" fmla="*/ 139609 w 235388"/>
              <a:gd name="connsiteY46" fmla="*/ 3175 h 396875"/>
              <a:gd name="connsiteX47" fmla="*/ 158659 w 235388"/>
              <a:gd name="connsiteY47" fmla="*/ 0 h 396875"/>
              <a:gd name="connsiteX48" fmla="*/ 225334 w 235388"/>
              <a:gd name="connsiteY48" fmla="*/ 12700 h 39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35388" h="396875">
                <a:moveTo>
                  <a:pt x="225334" y="12700"/>
                </a:moveTo>
                <a:cubicBezTo>
                  <a:pt x="235388" y="24871"/>
                  <a:pt x="223819" y="60132"/>
                  <a:pt x="218984" y="73025"/>
                </a:cubicBezTo>
                <a:cubicBezTo>
                  <a:pt x="217644" y="76598"/>
                  <a:pt x="214341" y="79137"/>
                  <a:pt x="212634" y="82550"/>
                </a:cubicBezTo>
                <a:cubicBezTo>
                  <a:pt x="211137" y="85543"/>
                  <a:pt x="210956" y="89082"/>
                  <a:pt x="209459" y="92075"/>
                </a:cubicBezTo>
                <a:cubicBezTo>
                  <a:pt x="207752" y="95488"/>
                  <a:pt x="204816" y="98187"/>
                  <a:pt x="203109" y="101600"/>
                </a:cubicBezTo>
                <a:cubicBezTo>
                  <a:pt x="201612" y="104593"/>
                  <a:pt x="201790" y="108340"/>
                  <a:pt x="199934" y="111125"/>
                </a:cubicBezTo>
                <a:cubicBezTo>
                  <a:pt x="197443" y="114861"/>
                  <a:pt x="193584" y="117475"/>
                  <a:pt x="190409" y="120650"/>
                </a:cubicBezTo>
                <a:cubicBezTo>
                  <a:pt x="189351" y="123825"/>
                  <a:pt x="188731" y="127182"/>
                  <a:pt x="187234" y="130175"/>
                </a:cubicBezTo>
                <a:cubicBezTo>
                  <a:pt x="185527" y="133588"/>
                  <a:pt x="181511" y="135936"/>
                  <a:pt x="180884" y="139700"/>
                </a:cubicBezTo>
                <a:cubicBezTo>
                  <a:pt x="180334" y="143001"/>
                  <a:pt x="182434" y="146299"/>
                  <a:pt x="184059" y="149225"/>
                </a:cubicBezTo>
                <a:cubicBezTo>
                  <a:pt x="187765" y="155896"/>
                  <a:pt x="192526" y="161925"/>
                  <a:pt x="196759" y="168275"/>
                </a:cubicBezTo>
                <a:cubicBezTo>
                  <a:pt x="198876" y="171450"/>
                  <a:pt x="201902" y="174180"/>
                  <a:pt x="203109" y="177800"/>
                </a:cubicBezTo>
                <a:lnTo>
                  <a:pt x="209459" y="196850"/>
                </a:lnTo>
                <a:lnTo>
                  <a:pt x="218984" y="225425"/>
                </a:lnTo>
                <a:lnTo>
                  <a:pt x="222159" y="234950"/>
                </a:lnTo>
                <a:cubicBezTo>
                  <a:pt x="221101" y="273050"/>
                  <a:pt x="220841" y="311181"/>
                  <a:pt x="218984" y="349250"/>
                </a:cubicBezTo>
                <a:cubicBezTo>
                  <a:pt x="218721" y="354640"/>
                  <a:pt x="216774" y="359816"/>
                  <a:pt x="215809" y="365125"/>
                </a:cubicBezTo>
                <a:cubicBezTo>
                  <a:pt x="214657" y="371459"/>
                  <a:pt x="214031" y="377891"/>
                  <a:pt x="212634" y="384175"/>
                </a:cubicBezTo>
                <a:cubicBezTo>
                  <a:pt x="211908" y="387442"/>
                  <a:pt x="211826" y="391333"/>
                  <a:pt x="209459" y="393700"/>
                </a:cubicBezTo>
                <a:cubicBezTo>
                  <a:pt x="207092" y="396067"/>
                  <a:pt x="203109" y="395817"/>
                  <a:pt x="199934" y="396875"/>
                </a:cubicBezTo>
                <a:cubicBezTo>
                  <a:pt x="191245" y="391082"/>
                  <a:pt x="188515" y="391026"/>
                  <a:pt x="184059" y="381000"/>
                </a:cubicBezTo>
                <a:cubicBezTo>
                  <a:pt x="181341" y="374883"/>
                  <a:pt x="182442" y="366683"/>
                  <a:pt x="177709" y="361950"/>
                </a:cubicBezTo>
                <a:lnTo>
                  <a:pt x="168184" y="352425"/>
                </a:lnTo>
                <a:lnTo>
                  <a:pt x="161834" y="333375"/>
                </a:lnTo>
                <a:cubicBezTo>
                  <a:pt x="160776" y="330200"/>
                  <a:pt x="160156" y="326843"/>
                  <a:pt x="158659" y="323850"/>
                </a:cubicBezTo>
                <a:cubicBezTo>
                  <a:pt x="154426" y="315383"/>
                  <a:pt x="148952" y="307430"/>
                  <a:pt x="145959" y="298450"/>
                </a:cubicBezTo>
                <a:cubicBezTo>
                  <a:pt x="143867" y="292175"/>
                  <a:pt x="142029" y="283876"/>
                  <a:pt x="136434" y="279400"/>
                </a:cubicBezTo>
                <a:cubicBezTo>
                  <a:pt x="133821" y="277309"/>
                  <a:pt x="130084" y="277283"/>
                  <a:pt x="126909" y="276225"/>
                </a:cubicBezTo>
                <a:cubicBezTo>
                  <a:pt x="124792" y="271992"/>
                  <a:pt x="123310" y="267376"/>
                  <a:pt x="120559" y="263525"/>
                </a:cubicBezTo>
                <a:cubicBezTo>
                  <a:pt x="117949" y="259871"/>
                  <a:pt x="113525" y="257736"/>
                  <a:pt x="111034" y="254000"/>
                </a:cubicBezTo>
                <a:cubicBezTo>
                  <a:pt x="98765" y="235597"/>
                  <a:pt x="119636" y="252327"/>
                  <a:pt x="98334" y="238125"/>
                </a:cubicBezTo>
                <a:cubicBezTo>
                  <a:pt x="90785" y="215477"/>
                  <a:pt x="101489" y="242858"/>
                  <a:pt x="85634" y="219075"/>
                </a:cubicBezTo>
                <a:cubicBezTo>
                  <a:pt x="83778" y="216290"/>
                  <a:pt x="84826" y="211917"/>
                  <a:pt x="82459" y="209550"/>
                </a:cubicBezTo>
                <a:lnTo>
                  <a:pt x="53884" y="190500"/>
                </a:lnTo>
                <a:lnTo>
                  <a:pt x="44359" y="184150"/>
                </a:lnTo>
                <a:cubicBezTo>
                  <a:pt x="41184" y="182033"/>
                  <a:pt x="38454" y="179007"/>
                  <a:pt x="34834" y="177800"/>
                </a:cubicBezTo>
                <a:cubicBezTo>
                  <a:pt x="12164" y="170243"/>
                  <a:pt x="21353" y="175163"/>
                  <a:pt x="6259" y="165100"/>
                </a:cubicBezTo>
                <a:cubicBezTo>
                  <a:pt x="0" y="146324"/>
                  <a:pt x="641" y="152487"/>
                  <a:pt x="6259" y="120650"/>
                </a:cubicBezTo>
                <a:cubicBezTo>
                  <a:pt x="7422" y="114058"/>
                  <a:pt x="8896" y="107169"/>
                  <a:pt x="12609" y="101600"/>
                </a:cubicBezTo>
                <a:cubicBezTo>
                  <a:pt x="27574" y="79152"/>
                  <a:pt x="8793" y="106942"/>
                  <a:pt x="28484" y="79375"/>
                </a:cubicBezTo>
                <a:cubicBezTo>
                  <a:pt x="38105" y="65905"/>
                  <a:pt x="30504" y="72736"/>
                  <a:pt x="44359" y="63500"/>
                </a:cubicBezTo>
                <a:cubicBezTo>
                  <a:pt x="54942" y="47625"/>
                  <a:pt x="47534" y="56092"/>
                  <a:pt x="69759" y="41275"/>
                </a:cubicBezTo>
                <a:lnTo>
                  <a:pt x="79284" y="34925"/>
                </a:lnTo>
                <a:cubicBezTo>
                  <a:pt x="82459" y="32808"/>
                  <a:pt x="86111" y="31273"/>
                  <a:pt x="88809" y="28575"/>
                </a:cubicBezTo>
                <a:cubicBezTo>
                  <a:pt x="91984" y="25400"/>
                  <a:pt x="94409" y="21231"/>
                  <a:pt x="98334" y="19050"/>
                </a:cubicBezTo>
                <a:cubicBezTo>
                  <a:pt x="104658" y="15536"/>
                  <a:pt x="121885" y="11575"/>
                  <a:pt x="130084" y="9525"/>
                </a:cubicBezTo>
                <a:cubicBezTo>
                  <a:pt x="133259" y="7408"/>
                  <a:pt x="135989" y="4382"/>
                  <a:pt x="139609" y="3175"/>
                </a:cubicBezTo>
                <a:cubicBezTo>
                  <a:pt x="145716" y="1139"/>
                  <a:pt x="152221" y="0"/>
                  <a:pt x="158659" y="0"/>
                </a:cubicBezTo>
                <a:cubicBezTo>
                  <a:pt x="213339" y="0"/>
                  <a:pt x="215280" y="529"/>
                  <a:pt x="225334" y="12700"/>
                </a:cubicBezTo>
                <a:close/>
              </a:path>
            </a:pathLst>
          </a:cu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38" name="Szabadkézi sokszög 37">
            <a:extLst>
              <a:ext uri="{FF2B5EF4-FFF2-40B4-BE49-F238E27FC236}">
                <a16:creationId xmlns:a16="http://schemas.microsoft.com/office/drawing/2014/main" id="{063F7D32-30D4-4E3E-B845-986C7634BBBA}"/>
              </a:ext>
            </a:extLst>
          </p:cNvPr>
          <p:cNvSpPr/>
          <p:nvPr/>
        </p:nvSpPr>
        <p:spPr>
          <a:xfrm rot="158910" flipH="1">
            <a:off x="7457827" y="4351239"/>
            <a:ext cx="231775" cy="396875"/>
          </a:xfrm>
          <a:custGeom>
            <a:avLst/>
            <a:gdLst>
              <a:gd name="connsiteX0" fmla="*/ 225334 w 235388"/>
              <a:gd name="connsiteY0" fmla="*/ 12700 h 396875"/>
              <a:gd name="connsiteX1" fmla="*/ 218984 w 235388"/>
              <a:gd name="connsiteY1" fmla="*/ 73025 h 396875"/>
              <a:gd name="connsiteX2" fmla="*/ 212634 w 235388"/>
              <a:gd name="connsiteY2" fmla="*/ 82550 h 396875"/>
              <a:gd name="connsiteX3" fmla="*/ 209459 w 235388"/>
              <a:gd name="connsiteY3" fmla="*/ 92075 h 396875"/>
              <a:gd name="connsiteX4" fmla="*/ 203109 w 235388"/>
              <a:gd name="connsiteY4" fmla="*/ 101600 h 396875"/>
              <a:gd name="connsiteX5" fmla="*/ 199934 w 235388"/>
              <a:gd name="connsiteY5" fmla="*/ 111125 h 396875"/>
              <a:gd name="connsiteX6" fmla="*/ 190409 w 235388"/>
              <a:gd name="connsiteY6" fmla="*/ 120650 h 396875"/>
              <a:gd name="connsiteX7" fmla="*/ 187234 w 235388"/>
              <a:gd name="connsiteY7" fmla="*/ 130175 h 396875"/>
              <a:gd name="connsiteX8" fmla="*/ 180884 w 235388"/>
              <a:gd name="connsiteY8" fmla="*/ 139700 h 396875"/>
              <a:gd name="connsiteX9" fmla="*/ 184059 w 235388"/>
              <a:gd name="connsiteY9" fmla="*/ 149225 h 396875"/>
              <a:gd name="connsiteX10" fmla="*/ 196759 w 235388"/>
              <a:gd name="connsiteY10" fmla="*/ 168275 h 396875"/>
              <a:gd name="connsiteX11" fmla="*/ 203109 w 235388"/>
              <a:gd name="connsiteY11" fmla="*/ 177800 h 396875"/>
              <a:gd name="connsiteX12" fmla="*/ 209459 w 235388"/>
              <a:gd name="connsiteY12" fmla="*/ 196850 h 396875"/>
              <a:gd name="connsiteX13" fmla="*/ 218984 w 235388"/>
              <a:gd name="connsiteY13" fmla="*/ 225425 h 396875"/>
              <a:gd name="connsiteX14" fmla="*/ 222159 w 235388"/>
              <a:gd name="connsiteY14" fmla="*/ 234950 h 396875"/>
              <a:gd name="connsiteX15" fmla="*/ 218984 w 235388"/>
              <a:gd name="connsiteY15" fmla="*/ 349250 h 396875"/>
              <a:gd name="connsiteX16" fmla="*/ 215809 w 235388"/>
              <a:gd name="connsiteY16" fmla="*/ 365125 h 396875"/>
              <a:gd name="connsiteX17" fmla="*/ 212634 w 235388"/>
              <a:gd name="connsiteY17" fmla="*/ 384175 h 396875"/>
              <a:gd name="connsiteX18" fmla="*/ 209459 w 235388"/>
              <a:gd name="connsiteY18" fmla="*/ 393700 h 396875"/>
              <a:gd name="connsiteX19" fmla="*/ 199934 w 235388"/>
              <a:gd name="connsiteY19" fmla="*/ 396875 h 396875"/>
              <a:gd name="connsiteX20" fmla="*/ 184059 w 235388"/>
              <a:gd name="connsiteY20" fmla="*/ 381000 h 396875"/>
              <a:gd name="connsiteX21" fmla="*/ 177709 w 235388"/>
              <a:gd name="connsiteY21" fmla="*/ 361950 h 396875"/>
              <a:gd name="connsiteX22" fmla="*/ 168184 w 235388"/>
              <a:gd name="connsiteY22" fmla="*/ 352425 h 396875"/>
              <a:gd name="connsiteX23" fmla="*/ 161834 w 235388"/>
              <a:gd name="connsiteY23" fmla="*/ 333375 h 396875"/>
              <a:gd name="connsiteX24" fmla="*/ 158659 w 235388"/>
              <a:gd name="connsiteY24" fmla="*/ 323850 h 396875"/>
              <a:gd name="connsiteX25" fmla="*/ 145959 w 235388"/>
              <a:gd name="connsiteY25" fmla="*/ 298450 h 396875"/>
              <a:gd name="connsiteX26" fmla="*/ 136434 w 235388"/>
              <a:gd name="connsiteY26" fmla="*/ 279400 h 396875"/>
              <a:gd name="connsiteX27" fmla="*/ 126909 w 235388"/>
              <a:gd name="connsiteY27" fmla="*/ 276225 h 396875"/>
              <a:gd name="connsiteX28" fmla="*/ 120559 w 235388"/>
              <a:gd name="connsiteY28" fmla="*/ 263525 h 396875"/>
              <a:gd name="connsiteX29" fmla="*/ 111034 w 235388"/>
              <a:gd name="connsiteY29" fmla="*/ 254000 h 396875"/>
              <a:gd name="connsiteX30" fmla="*/ 98334 w 235388"/>
              <a:gd name="connsiteY30" fmla="*/ 238125 h 396875"/>
              <a:gd name="connsiteX31" fmla="*/ 85634 w 235388"/>
              <a:gd name="connsiteY31" fmla="*/ 219075 h 396875"/>
              <a:gd name="connsiteX32" fmla="*/ 82459 w 235388"/>
              <a:gd name="connsiteY32" fmla="*/ 209550 h 396875"/>
              <a:gd name="connsiteX33" fmla="*/ 53884 w 235388"/>
              <a:gd name="connsiteY33" fmla="*/ 190500 h 396875"/>
              <a:gd name="connsiteX34" fmla="*/ 44359 w 235388"/>
              <a:gd name="connsiteY34" fmla="*/ 184150 h 396875"/>
              <a:gd name="connsiteX35" fmla="*/ 34834 w 235388"/>
              <a:gd name="connsiteY35" fmla="*/ 177800 h 396875"/>
              <a:gd name="connsiteX36" fmla="*/ 6259 w 235388"/>
              <a:gd name="connsiteY36" fmla="*/ 165100 h 396875"/>
              <a:gd name="connsiteX37" fmla="*/ 6259 w 235388"/>
              <a:gd name="connsiteY37" fmla="*/ 120650 h 396875"/>
              <a:gd name="connsiteX38" fmla="*/ 12609 w 235388"/>
              <a:gd name="connsiteY38" fmla="*/ 101600 h 396875"/>
              <a:gd name="connsiteX39" fmla="*/ 28484 w 235388"/>
              <a:gd name="connsiteY39" fmla="*/ 79375 h 396875"/>
              <a:gd name="connsiteX40" fmla="*/ 44359 w 235388"/>
              <a:gd name="connsiteY40" fmla="*/ 63500 h 396875"/>
              <a:gd name="connsiteX41" fmla="*/ 69759 w 235388"/>
              <a:gd name="connsiteY41" fmla="*/ 41275 h 396875"/>
              <a:gd name="connsiteX42" fmla="*/ 79284 w 235388"/>
              <a:gd name="connsiteY42" fmla="*/ 34925 h 396875"/>
              <a:gd name="connsiteX43" fmla="*/ 88809 w 235388"/>
              <a:gd name="connsiteY43" fmla="*/ 28575 h 396875"/>
              <a:gd name="connsiteX44" fmla="*/ 98334 w 235388"/>
              <a:gd name="connsiteY44" fmla="*/ 19050 h 396875"/>
              <a:gd name="connsiteX45" fmla="*/ 130084 w 235388"/>
              <a:gd name="connsiteY45" fmla="*/ 9525 h 396875"/>
              <a:gd name="connsiteX46" fmla="*/ 139609 w 235388"/>
              <a:gd name="connsiteY46" fmla="*/ 3175 h 396875"/>
              <a:gd name="connsiteX47" fmla="*/ 158659 w 235388"/>
              <a:gd name="connsiteY47" fmla="*/ 0 h 396875"/>
              <a:gd name="connsiteX48" fmla="*/ 225334 w 235388"/>
              <a:gd name="connsiteY48" fmla="*/ 12700 h 39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35388" h="396875">
                <a:moveTo>
                  <a:pt x="225334" y="12700"/>
                </a:moveTo>
                <a:cubicBezTo>
                  <a:pt x="235388" y="24871"/>
                  <a:pt x="223819" y="60132"/>
                  <a:pt x="218984" y="73025"/>
                </a:cubicBezTo>
                <a:cubicBezTo>
                  <a:pt x="217644" y="76598"/>
                  <a:pt x="214341" y="79137"/>
                  <a:pt x="212634" y="82550"/>
                </a:cubicBezTo>
                <a:cubicBezTo>
                  <a:pt x="211137" y="85543"/>
                  <a:pt x="210956" y="89082"/>
                  <a:pt x="209459" y="92075"/>
                </a:cubicBezTo>
                <a:cubicBezTo>
                  <a:pt x="207752" y="95488"/>
                  <a:pt x="204816" y="98187"/>
                  <a:pt x="203109" y="101600"/>
                </a:cubicBezTo>
                <a:cubicBezTo>
                  <a:pt x="201612" y="104593"/>
                  <a:pt x="201790" y="108340"/>
                  <a:pt x="199934" y="111125"/>
                </a:cubicBezTo>
                <a:cubicBezTo>
                  <a:pt x="197443" y="114861"/>
                  <a:pt x="193584" y="117475"/>
                  <a:pt x="190409" y="120650"/>
                </a:cubicBezTo>
                <a:cubicBezTo>
                  <a:pt x="189351" y="123825"/>
                  <a:pt x="188731" y="127182"/>
                  <a:pt x="187234" y="130175"/>
                </a:cubicBezTo>
                <a:cubicBezTo>
                  <a:pt x="185527" y="133588"/>
                  <a:pt x="181511" y="135936"/>
                  <a:pt x="180884" y="139700"/>
                </a:cubicBezTo>
                <a:cubicBezTo>
                  <a:pt x="180334" y="143001"/>
                  <a:pt x="182434" y="146299"/>
                  <a:pt x="184059" y="149225"/>
                </a:cubicBezTo>
                <a:cubicBezTo>
                  <a:pt x="187765" y="155896"/>
                  <a:pt x="192526" y="161925"/>
                  <a:pt x="196759" y="168275"/>
                </a:cubicBezTo>
                <a:cubicBezTo>
                  <a:pt x="198876" y="171450"/>
                  <a:pt x="201902" y="174180"/>
                  <a:pt x="203109" y="177800"/>
                </a:cubicBezTo>
                <a:lnTo>
                  <a:pt x="209459" y="196850"/>
                </a:lnTo>
                <a:lnTo>
                  <a:pt x="218984" y="225425"/>
                </a:lnTo>
                <a:lnTo>
                  <a:pt x="222159" y="234950"/>
                </a:lnTo>
                <a:cubicBezTo>
                  <a:pt x="221101" y="273050"/>
                  <a:pt x="220841" y="311181"/>
                  <a:pt x="218984" y="349250"/>
                </a:cubicBezTo>
                <a:cubicBezTo>
                  <a:pt x="218721" y="354640"/>
                  <a:pt x="216774" y="359816"/>
                  <a:pt x="215809" y="365125"/>
                </a:cubicBezTo>
                <a:cubicBezTo>
                  <a:pt x="214657" y="371459"/>
                  <a:pt x="214031" y="377891"/>
                  <a:pt x="212634" y="384175"/>
                </a:cubicBezTo>
                <a:cubicBezTo>
                  <a:pt x="211908" y="387442"/>
                  <a:pt x="211826" y="391333"/>
                  <a:pt x="209459" y="393700"/>
                </a:cubicBezTo>
                <a:cubicBezTo>
                  <a:pt x="207092" y="396067"/>
                  <a:pt x="203109" y="395817"/>
                  <a:pt x="199934" y="396875"/>
                </a:cubicBezTo>
                <a:cubicBezTo>
                  <a:pt x="191245" y="391082"/>
                  <a:pt x="188515" y="391026"/>
                  <a:pt x="184059" y="381000"/>
                </a:cubicBezTo>
                <a:cubicBezTo>
                  <a:pt x="181341" y="374883"/>
                  <a:pt x="182442" y="366683"/>
                  <a:pt x="177709" y="361950"/>
                </a:cubicBezTo>
                <a:lnTo>
                  <a:pt x="168184" y="352425"/>
                </a:lnTo>
                <a:lnTo>
                  <a:pt x="161834" y="333375"/>
                </a:lnTo>
                <a:cubicBezTo>
                  <a:pt x="160776" y="330200"/>
                  <a:pt x="160156" y="326843"/>
                  <a:pt x="158659" y="323850"/>
                </a:cubicBezTo>
                <a:cubicBezTo>
                  <a:pt x="154426" y="315383"/>
                  <a:pt x="148952" y="307430"/>
                  <a:pt x="145959" y="298450"/>
                </a:cubicBezTo>
                <a:cubicBezTo>
                  <a:pt x="143867" y="292175"/>
                  <a:pt x="142029" y="283876"/>
                  <a:pt x="136434" y="279400"/>
                </a:cubicBezTo>
                <a:cubicBezTo>
                  <a:pt x="133821" y="277309"/>
                  <a:pt x="130084" y="277283"/>
                  <a:pt x="126909" y="276225"/>
                </a:cubicBezTo>
                <a:cubicBezTo>
                  <a:pt x="124792" y="271992"/>
                  <a:pt x="123310" y="267376"/>
                  <a:pt x="120559" y="263525"/>
                </a:cubicBezTo>
                <a:cubicBezTo>
                  <a:pt x="117949" y="259871"/>
                  <a:pt x="113525" y="257736"/>
                  <a:pt x="111034" y="254000"/>
                </a:cubicBezTo>
                <a:cubicBezTo>
                  <a:pt x="98765" y="235597"/>
                  <a:pt x="119636" y="252327"/>
                  <a:pt x="98334" y="238125"/>
                </a:cubicBezTo>
                <a:cubicBezTo>
                  <a:pt x="90785" y="215477"/>
                  <a:pt x="101489" y="242858"/>
                  <a:pt x="85634" y="219075"/>
                </a:cubicBezTo>
                <a:cubicBezTo>
                  <a:pt x="83778" y="216290"/>
                  <a:pt x="84826" y="211917"/>
                  <a:pt x="82459" y="209550"/>
                </a:cubicBezTo>
                <a:lnTo>
                  <a:pt x="53884" y="190500"/>
                </a:lnTo>
                <a:lnTo>
                  <a:pt x="44359" y="184150"/>
                </a:lnTo>
                <a:cubicBezTo>
                  <a:pt x="41184" y="182033"/>
                  <a:pt x="38454" y="179007"/>
                  <a:pt x="34834" y="177800"/>
                </a:cubicBezTo>
                <a:cubicBezTo>
                  <a:pt x="12164" y="170243"/>
                  <a:pt x="21353" y="175163"/>
                  <a:pt x="6259" y="165100"/>
                </a:cubicBezTo>
                <a:cubicBezTo>
                  <a:pt x="0" y="146324"/>
                  <a:pt x="641" y="152487"/>
                  <a:pt x="6259" y="120650"/>
                </a:cubicBezTo>
                <a:cubicBezTo>
                  <a:pt x="7422" y="114058"/>
                  <a:pt x="8896" y="107169"/>
                  <a:pt x="12609" y="101600"/>
                </a:cubicBezTo>
                <a:cubicBezTo>
                  <a:pt x="27574" y="79152"/>
                  <a:pt x="8793" y="106942"/>
                  <a:pt x="28484" y="79375"/>
                </a:cubicBezTo>
                <a:cubicBezTo>
                  <a:pt x="38105" y="65905"/>
                  <a:pt x="30504" y="72736"/>
                  <a:pt x="44359" y="63500"/>
                </a:cubicBezTo>
                <a:cubicBezTo>
                  <a:pt x="54942" y="47625"/>
                  <a:pt x="47534" y="56092"/>
                  <a:pt x="69759" y="41275"/>
                </a:cubicBezTo>
                <a:lnTo>
                  <a:pt x="79284" y="34925"/>
                </a:lnTo>
                <a:cubicBezTo>
                  <a:pt x="82459" y="32808"/>
                  <a:pt x="86111" y="31273"/>
                  <a:pt x="88809" y="28575"/>
                </a:cubicBezTo>
                <a:cubicBezTo>
                  <a:pt x="91984" y="25400"/>
                  <a:pt x="94409" y="21231"/>
                  <a:pt x="98334" y="19050"/>
                </a:cubicBezTo>
                <a:cubicBezTo>
                  <a:pt x="104658" y="15536"/>
                  <a:pt x="121885" y="11575"/>
                  <a:pt x="130084" y="9525"/>
                </a:cubicBezTo>
                <a:cubicBezTo>
                  <a:pt x="133259" y="7408"/>
                  <a:pt x="135989" y="4382"/>
                  <a:pt x="139609" y="3175"/>
                </a:cubicBezTo>
                <a:cubicBezTo>
                  <a:pt x="145716" y="1139"/>
                  <a:pt x="152221" y="0"/>
                  <a:pt x="158659" y="0"/>
                </a:cubicBezTo>
                <a:cubicBezTo>
                  <a:pt x="213339" y="0"/>
                  <a:pt x="215280" y="529"/>
                  <a:pt x="225334" y="12700"/>
                </a:cubicBezTo>
                <a:close/>
              </a:path>
            </a:pathLst>
          </a:cu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71253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Sobotta_Band_3\Kapitel_12\mit_Beschriftung\chp12_fig137.jpg"/>
          <p:cNvPicPr>
            <a:picLocks noChangeAspect="1" noChangeArrowheads="1"/>
          </p:cNvPicPr>
          <p:nvPr/>
        </p:nvPicPr>
        <p:blipFill rotWithShape="1">
          <a:blip r:embed="rId2" cstate="print"/>
          <a:srcRect t="2317" b="4088"/>
          <a:stretch/>
        </p:blipFill>
        <p:spPr bwMode="auto">
          <a:xfrm>
            <a:off x="4932040" y="1844824"/>
            <a:ext cx="4158151" cy="4032448"/>
          </a:xfrm>
          <a:prstGeom prst="rect">
            <a:avLst/>
          </a:prstGeom>
          <a:noFill/>
        </p:spPr>
      </p:pic>
      <p:pic>
        <p:nvPicPr>
          <p:cNvPr id="3" name="Picture 2" descr="H:\Sobotta_Band_3\Kapitel_12\mit_Beschriftung\chp12_fig136.jpg"/>
          <p:cNvPicPr>
            <a:picLocks noChangeAspect="1" noChangeArrowheads="1"/>
          </p:cNvPicPr>
          <p:nvPr/>
        </p:nvPicPr>
        <p:blipFill rotWithShape="1">
          <a:blip r:embed="rId3" cstate="print"/>
          <a:srcRect t="2581" b="5771"/>
          <a:stretch/>
        </p:blipFill>
        <p:spPr bwMode="auto">
          <a:xfrm>
            <a:off x="78752" y="1808859"/>
            <a:ext cx="4853288" cy="4140421"/>
          </a:xfrm>
          <a:prstGeom prst="rect">
            <a:avLst/>
          </a:prstGeom>
          <a:noFill/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/>
              <a:t>Hirnnerven - Kernsäulen</a:t>
            </a:r>
            <a:endParaRPr lang="de-DE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err="1"/>
              <a:t>Hirnnerven</a:t>
            </a:r>
            <a:r>
              <a:rPr lang="hu-HU" sz="3600" dirty="0"/>
              <a:t> - </a:t>
            </a:r>
            <a:r>
              <a:rPr lang="hu-HU" sz="3600" dirty="0" err="1"/>
              <a:t>Kernsäulen</a:t>
            </a:r>
            <a:endParaRPr lang="de-DE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3" y="2231073"/>
            <a:ext cx="4591342" cy="33381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3931560">
            <a:off x="2456187" y="3371748"/>
            <a:ext cx="1281336" cy="276999"/>
          </a:xfrm>
          <a:prstGeom prst="rect">
            <a:avLst/>
          </a:prstGeom>
          <a:solidFill>
            <a:srgbClr val="E49CA7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Somatoefferent</a:t>
            </a:r>
            <a:endParaRPr lang="de-DE" sz="1200" dirty="0"/>
          </a:p>
        </p:txBody>
      </p:sp>
      <p:sp>
        <p:nvSpPr>
          <p:cNvPr id="6" name="Szövegdoboz 5"/>
          <p:cNvSpPr txBox="1"/>
          <p:nvPr/>
        </p:nvSpPr>
        <p:spPr>
          <a:xfrm rot="3615129">
            <a:off x="2831274" y="3232441"/>
            <a:ext cx="1264950" cy="276999"/>
          </a:xfrm>
          <a:prstGeom prst="rect">
            <a:avLst/>
          </a:prstGeom>
          <a:solidFill>
            <a:srgbClr val="AD8EA6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Visceroefferent</a:t>
            </a:r>
            <a:endParaRPr lang="de-DE" sz="1200" dirty="0"/>
          </a:p>
        </p:txBody>
      </p:sp>
      <p:sp>
        <p:nvSpPr>
          <p:cNvPr id="7" name="Szövegdoboz 6"/>
          <p:cNvSpPr txBox="1"/>
          <p:nvPr/>
        </p:nvSpPr>
        <p:spPr>
          <a:xfrm rot="3435852">
            <a:off x="3149482" y="3096964"/>
            <a:ext cx="1249461" cy="276999"/>
          </a:xfrm>
          <a:prstGeom prst="rect">
            <a:avLst/>
          </a:prstGeom>
          <a:solidFill>
            <a:srgbClr val="698978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Visceroafferent</a:t>
            </a:r>
            <a:endParaRPr lang="de-DE" sz="1200" dirty="0"/>
          </a:p>
        </p:txBody>
      </p:sp>
      <p:sp>
        <p:nvSpPr>
          <p:cNvPr id="8" name="Szövegdoboz 7"/>
          <p:cNvSpPr txBox="1"/>
          <p:nvPr/>
        </p:nvSpPr>
        <p:spPr>
          <a:xfrm rot="3281858">
            <a:off x="3423515" y="2815950"/>
            <a:ext cx="1287889" cy="276999"/>
          </a:xfrm>
          <a:prstGeom prst="rect">
            <a:avLst/>
          </a:prstGeom>
          <a:solidFill>
            <a:srgbClr val="779BC0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Somatoafferent</a:t>
            </a:r>
            <a:endParaRPr lang="de-DE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220072" y="1862529"/>
            <a:ext cx="3796372" cy="4662815"/>
          </a:xfrm>
          <a:prstGeom prst="rect">
            <a:avLst/>
          </a:prstGeom>
          <a:solidFill>
            <a:srgbClr val="E49CA7"/>
          </a:solidFill>
        </p:spPr>
        <p:txBody>
          <a:bodyPr wrap="square" rtlCol="0">
            <a:spAutoFit/>
          </a:bodyPr>
          <a:lstStyle/>
          <a:p>
            <a:r>
              <a:rPr lang="hu-HU" b="1" dirty="0" err="1"/>
              <a:t>Somatoefferente</a:t>
            </a:r>
            <a:r>
              <a:rPr lang="hu-HU" b="1" dirty="0"/>
              <a:t> </a:t>
            </a:r>
            <a:r>
              <a:rPr lang="hu-HU" b="1" dirty="0" err="1"/>
              <a:t>Kerne</a:t>
            </a:r>
            <a:r>
              <a:rPr lang="hu-HU" b="1" dirty="0"/>
              <a:t> (</a:t>
            </a:r>
            <a:r>
              <a:rPr lang="hu-HU" b="1" dirty="0" err="1"/>
              <a:t>somatomotorisch</a:t>
            </a:r>
            <a:r>
              <a:rPr lang="hu-HU" b="1" dirty="0"/>
              <a:t>, </a:t>
            </a:r>
            <a:r>
              <a:rPr lang="hu-HU" b="1" dirty="0" err="1"/>
              <a:t>dorsomedial</a:t>
            </a:r>
            <a:r>
              <a:rPr lang="hu-HU" b="1" dirty="0"/>
              <a:t>, DM)</a:t>
            </a:r>
          </a:p>
          <a:p>
            <a:endParaRPr lang="hu-HU" b="1" dirty="0"/>
          </a:p>
          <a:p>
            <a:pPr>
              <a:lnSpc>
                <a:spcPct val="150000"/>
              </a:lnSpc>
            </a:pPr>
            <a:r>
              <a:rPr lang="hu-HU" dirty="0" err="1"/>
              <a:t>Medulla</a:t>
            </a:r>
            <a:r>
              <a:rPr lang="hu-HU" dirty="0"/>
              <a:t> </a:t>
            </a:r>
            <a:r>
              <a:rPr lang="hu-HU" dirty="0" err="1"/>
              <a:t>oblongata</a:t>
            </a:r>
            <a:r>
              <a:rPr lang="hu-HU" dirty="0"/>
              <a:t>: </a:t>
            </a:r>
          </a:p>
          <a:p>
            <a:pPr>
              <a:lnSpc>
                <a:spcPct val="150000"/>
              </a:lnSpc>
            </a:pPr>
            <a:r>
              <a:rPr lang="hu-HU" dirty="0"/>
              <a:t>      </a:t>
            </a:r>
            <a:r>
              <a:rPr lang="hu-HU" i="1" dirty="0" err="1"/>
              <a:t>Nucleus</a:t>
            </a:r>
            <a:r>
              <a:rPr lang="hu-HU" i="1" dirty="0"/>
              <a:t> (</a:t>
            </a:r>
            <a:r>
              <a:rPr lang="hu-HU" i="1" dirty="0" err="1"/>
              <a:t>motorius</a:t>
            </a:r>
            <a:r>
              <a:rPr lang="hu-HU" i="1" dirty="0"/>
              <a:t>) </a:t>
            </a:r>
            <a:r>
              <a:rPr lang="hu-HU" i="1" dirty="0" err="1"/>
              <a:t>nervi</a:t>
            </a:r>
            <a:r>
              <a:rPr lang="hu-HU" i="1" dirty="0"/>
              <a:t> XII.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err="1"/>
              <a:t>Pons</a:t>
            </a:r>
            <a:r>
              <a:rPr lang="hu-HU" dirty="0"/>
              <a:t>: 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    </a:t>
            </a:r>
            <a:r>
              <a:rPr lang="hu-HU" i="1" dirty="0" err="1"/>
              <a:t>Nucleus</a:t>
            </a:r>
            <a:r>
              <a:rPr lang="hu-HU" i="1" dirty="0"/>
              <a:t> (</a:t>
            </a:r>
            <a:r>
              <a:rPr lang="hu-HU" i="1" dirty="0" err="1"/>
              <a:t>motorius</a:t>
            </a:r>
            <a:r>
              <a:rPr lang="hu-HU" i="1" dirty="0"/>
              <a:t>) </a:t>
            </a:r>
            <a:r>
              <a:rPr lang="hu-HU" i="1" dirty="0" err="1"/>
              <a:t>nervi</a:t>
            </a:r>
            <a:r>
              <a:rPr lang="hu-HU" i="1" dirty="0"/>
              <a:t> VI.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err="1"/>
              <a:t>Mesencephalon</a:t>
            </a:r>
            <a:r>
              <a:rPr lang="hu-HU" dirty="0"/>
              <a:t>: 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   </a:t>
            </a:r>
            <a:r>
              <a:rPr lang="hu-HU" i="1" dirty="0" err="1"/>
              <a:t>Nucleus</a:t>
            </a:r>
            <a:r>
              <a:rPr lang="hu-HU" i="1" dirty="0"/>
              <a:t> (</a:t>
            </a:r>
            <a:r>
              <a:rPr lang="hu-HU" i="1" dirty="0" err="1"/>
              <a:t>motorius</a:t>
            </a:r>
            <a:r>
              <a:rPr lang="hu-HU" i="1" dirty="0"/>
              <a:t>) </a:t>
            </a:r>
            <a:r>
              <a:rPr lang="hu-HU" i="1" dirty="0" err="1"/>
              <a:t>nervi</a:t>
            </a:r>
            <a:r>
              <a:rPr lang="hu-HU" i="1" dirty="0"/>
              <a:t> IV.    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/>
              <a:t>motorius</a:t>
            </a:r>
            <a:r>
              <a:rPr lang="hu-HU" i="1" dirty="0"/>
              <a:t> </a:t>
            </a:r>
            <a:r>
              <a:rPr lang="hu-HU" i="1" dirty="0" err="1"/>
              <a:t>nervi</a:t>
            </a:r>
            <a:r>
              <a:rPr lang="hu-HU" i="1" dirty="0"/>
              <a:t> III.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8294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err="1"/>
              <a:t>Hirnnerven</a:t>
            </a:r>
            <a:r>
              <a:rPr lang="hu-HU" sz="3600" dirty="0"/>
              <a:t> - </a:t>
            </a:r>
            <a:r>
              <a:rPr lang="hu-HU" sz="3600" dirty="0" err="1"/>
              <a:t>Kernsäulen</a:t>
            </a:r>
            <a:endParaRPr lang="de-DE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3" y="2231073"/>
            <a:ext cx="4591342" cy="33381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3931560">
            <a:off x="2456187" y="3371748"/>
            <a:ext cx="1281336" cy="276999"/>
          </a:xfrm>
          <a:prstGeom prst="rect">
            <a:avLst/>
          </a:prstGeom>
          <a:solidFill>
            <a:srgbClr val="E49CA7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Somatoefferent</a:t>
            </a:r>
            <a:endParaRPr lang="de-DE" sz="1200" dirty="0"/>
          </a:p>
        </p:txBody>
      </p:sp>
      <p:sp>
        <p:nvSpPr>
          <p:cNvPr id="6" name="Szövegdoboz 5"/>
          <p:cNvSpPr txBox="1"/>
          <p:nvPr/>
        </p:nvSpPr>
        <p:spPr>
          <a:xfrm rot="3615129">
            <a:off x="2831274" y="3232441"/>
            <a:ext cx="1264950" cy="276999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Visceroefferent</a:t>
            </a:r>
            <a:endParaRPr lang="de-DE" sz="1200" dirty="0"/>
          </a:p>
        </p:txBody>
      </p:sp>
      <p:sp>
        <p:nvSpPr>
          <p:cNvPr id="7" name="Szövegdoboz 6"/>
          <p:cNvSpPr txBox="1"/>
          <p:nvPr/>
        </p:nvSpPr>
        <p:spPr>
          <a:xfrm rot="3435852">
            <a:off x="3149482" y="3096964"/>
            <a:ext cx="1249461" cy="276999"/>
          </a:xfrm>
          <a:prstGeom prst="rect">
            <a:avLst/>
          </a:prstGeom>
          <a:solidFill>
            <a:srgbClr val="698978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Visceroafferent</a:t>
            </a:r>
            <a:endParaRPr lang="de-DE" sz="1200" dirty="0"/>
          </a:p>
        </p:txBody>
      </p:sp>
      <p:sp>
        <p:nvSpPr>
          <p:cNvPr id="8" name="Szövegdoboz 7"/>
          <p:cNvSpPr txBox="1"/>
          <p:nvPr/>
        </p:nvSpPr>
        <p:spPr>
          <a:xfrm rot="3281858">
            <a:off x="3423515" y="2815950"/>
            <a:ext cx="1287889" cy="276999"/>
          </a:xfrm>
          <a:prstGeom prst="rect">
            <a:avLst/>
          </a:prstGeom>
          <a:solidFill>
            <a:srgbClr val="779BC0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Somatoafferent</a:t>
            </a:r>
            <a:endParaRPr lang="de-DE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220072" y="1988840"/>
            <a:ext cx="3796372" cy="41088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b="1" dirty="0" err="1"/>
              <a:t>Speziell</a:t>
            </a:r>
            <a:r>
              <a:rPr lang="hu-HU" b="1" dirty="0"/>
              <a:t> </a:t>
            </a:r>
            <a:r>
              <a:rPr lang="hu-HU" b="1" dirty="0" err="1"/>
              <a:t>viszeroefferente</a:t>
            </a:r>
            <a:r>
              <a:rPr lang="hu-HU" b="1" dirty="0"/>
              <a:t> </a:t>
            </a:r>
            <a:r>
              <a:rPr lang="hu-HU" b="1" dirty="0" err="1"/>
              <a:t>Kerne</a:t>
            </a:r>
            <a:r>
              <a:rPr lang="hu-HU" b="1" dirty="0"/>
              <a:t> </a:t>
            </a:r>
          </a:p>
          <a:p>
            <a:r>
              <a:rPr lang="hu-HU" b="1" dirty="0"/>
              <a:t>(</a:t>
            </a:r>
            <a:r>
              <a:rPr lang="hu-HU" b="1" dirty="0" err="1"/>
              <a:t>spez</a:t>
            </a:r>
            <a:r>
              <a:rPr lang="hu-HU" b="1" dirty="0"/>
              <a:t>. </a:t>
            </a:r>
            <a:r>
              <a:rPr lang="hu-HU" b="1" dirty="0" err="1"/>
              <a:t>viszeromotorisch</a:t>
            </a:r>
            <a:r>
              <a:rPr lang="hu-HU" b="1" dirty="0"/>
              <a:t>, </a:t>
            </a:r>
            <a:r>
              <a:rPr lang="hu-HU" b="1" dirty="0" err="1"/>
              <a:t>ventrolateral</a:t>
            </a:r>
            <a:r>
              <a:rPr lang="hu-HU" b="1" dirty="0"/>
              <a:t>, VL, </a:t>
            </a:r>
            <a:r>
              <a:rPr lang="hu-HU" b="1" dirty="0" err="1"/>
              <a:t>branchialmotorisch</a:t>
            </a:r>
            <a:r>
              <a:rPr lang="hu-HU" b="1" dirty="0"/>
              <a:t>)</a:t>
            </a:r>
          </a:p>
          <a:p>
            <a:endParaRPr lang="hu-HU" b="1" dirty="0"/>
          </a:p>
          <a:p>
            <a:pPr>
              <a:lnSpc>
                <a:spcPct val="150000"/>
              </a:lnSpc>
            </a:pPr>
            <a:r>
              <a:rPr lang="hu-HU" dirty="0" err="1"/>
              <a:t>Medulla</a:t>
            </a:r>
            <a:r>
              <a:rPr lang="hu-HU" dirty="0"/>
              <a:t> </a:t>
            </a:r>
            <a:r>
              <a:rPr lang="hu-HU" dirty="0" err="1"/>
              <a:t>oblongata</a:t>
            </a:r>
            <a:r>
              <a:rPr lang="hu-HU" dirty="0"/>
              <a:t>: </a:t>
            </a:r>
          </a:p>
          <a:p>
            <a:pPr>
              <a:lnSpc>
                <a:spcPct val="150000"/>
              </a:lnSpc>
            </a:pPr>
            <a:r>
              <a:rPr lang="hu-HU" dirty="0"/>
              <a:t> 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/>
              <a:t>ambiquus</a:t>
            </a:r>
            <a:r>
              <a:rPr lang="hu-HU" i="1" dirty="0"/>
              <a:t> (</a:t>
            </a:r>
            <a:r>
              <a:rPr lang="hu-HU" i="1" dirty="0" err="1"/>
              <a:t>Nn</a:t>
            </a:r>
            <a:r>
              <a:rPr lang="hu-HU" i="1" dirty="0"/>
              <a:t>. IX., X., XI.)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err="1"/>
              <a:t>Pons</a:t>
            </a:r>
            <a:r>
              <a:rPr lang="hu-HU" dirty="0"/>
              <a:t>: 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/>
              <a:t>motorius</a:t>
            </a:r>
            <a:r>
              <a:rPr lang="hu-HU" i="1" dirty="0"/>
              <a:t> </a:t>
            </a:r>
            <a:r>
              <a:rPr lang="hu-HU" i="1" dirty="0" err="1"/>
              <a:t>nervi</a:t>
            </a:r>
            <a:r>
              <a:rPr lang="hu-HU" i="1" dirty="0"/>
              <a:t> VII.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/>
              <a:t>motorius</a:t>
            </a:r>
            <a:r>
              <a:rPr lang="hu-HU" i="1" dirty="0"/>
              <a:t> </a:t>
            </a:r>
            <a:r>
              <a:rPr lang="hu-HU" i="1" dirty="0" err="1"/>
              <a:t>nervi</a:t>
            </a:r>
            <a:r>
              <a:rPr lang="hu-HU" i="1" dirty="0"/>
              <a:t> V.</a:t>
            </a:r>
          </a:p>
          <a:p>
            <a:pPr>
              <a:lnSpc>
                <a:spcPct val="15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2799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err="1"/>
              <a:t>Hirnnerven</a:t>
            </a:r>
            <a:r>
              <a:rPr lang="hu-HU" sz="3600" dirty="0"/>
              <a:t> - </a:t>
            </a:r>
            <a:r>
              <a:rPr lang="hu-HU" sz="3600" dirty="0" err="1"/>
              <a:t>Kernsäulen</a:t>
            </a:r>
            <a:endParaRPr lang="de-DE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31073"/>
            <a:ext cx="4591342" cy="33381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3931560">
            <a:off x="2331166" y="3371748"/>
            <a:ext cx="1281336" cy="276999"/>
          </a:xfrm>
          <a:prstGeom prst="rect">
            <a:avLst/>
          </a:prstGeom>
          <a:solidFill>
            <a:srgbClr val="E49CA7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Somatoefferent</a:t>
            </a:r>
            <a:endParaRPr lang="de-DE" sz="1200" dirty="0"/>
          </a:p>
        </p:txBody>
      </p:sp>
      <p:sp>
        <p:nvSpPr>
          <p:cNvPr id="6" name="Szövegdoboz 5"/>
          <p:cNvSpPr txBox="1"/>
          <p:nvPr/>
        </p:nvSpPr>
        <p:spPr>
          <a:xfrm rot="3615129">
            <a:off x="2706253" y="3232441"/>
            <a:ext cx="1264950" cy="276999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Visceroefferent</a:t>
            </a:r>
            <a:endParaRPr lang="de-DE" sz="1200" dirty="0"/>
          </a:p>
        </p:txBody>
      </p:sp>
      <p:sp>
        <p:nvSpPr>
          <p:cNvPr id="7" name="Szövegdoboz 6"/>
          <p:cNvSpPr txBox="1"/>
          <p:nvPr/>
        </p:nvSpPr>
        <p:spPr>
          <a:xfrm rot="3435852">
            <a:off x="3024461" y="3096964"/>
            <a:ext cx="1249461" cy="276999"/>
          </a:xfrm>
          <a:prstGeom prst="rect">
            <a:avLst/>
          </a:prstGeom>
          <a:solidFill>
            <a:srgbClr val="698978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Visceroafferent</a:t>
            </a:r>
            <a:endParaRPr lang="de-DE" sz="1200" dirty="0"/>
          </a:p>
        </p:txBody>
      </p:sp>
      <p:sp>
        <p:nvSpPr>
          <p:cNvPr id="8" name="Szövegdoboz 7"/>
          <p:cNvSpPr txBox="1"/>
          <p:nvPr/>
        </p:nvSpPr>
        <p:spPr>
          <a:xfrm rot="3281858">
            <a:off x="3298494" y="2815950"/>
            <a:ext cx="1287889" cy="276999"/>
          </a:xfrm>
          <a:prstGeom prst="rect">
            <a:avLst/>
          </a:prstGeom>
          <a:solidFill>
            <a:srgbClr val="779BC0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Somatoafferent</a:t>
            </a:r>
            <a:endParaRPr lang="de-DE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004048" y="1628800"/>
            <a:ext cx="3974642" cy="50629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b="1" dirty="0" err="1"/>
              <a:t>Allgemein</a:t>
            </a:r>
            <a:r>
              <a:rPr lang="hu-HU" b="1" dirty="0"/>
              <a:t> </a:t>
            </a:r>
            <a:r>
              <a:rPr lang="hu-HU" b="1" dirty="0" err="1"/>
              <a:t>viszeroefferente</a:t>
            </a:r>
            <a:r>
              <a:rPr lang="hu-HU" b="1" dirty="0"/>
              <a:t> </a:t>
            </a:r>
            <a:r>
              <a:rPr lang="hu-HU" b="1" dirty="0" err="1"/>
              <a:t>Kerne</a:t>
            </a:r>
            <a:r>
              <a:rPr lang="hu-HU" b="1" dirty="0"/>
              <a:t> </a:t>
            </a:r>
          </a:p>
          <a:p>
            <a:r>
              <a:rPr lang="hu-HU" b="1" dirty="0"/>
              <a:t>(</a:t>
            </a:r>
            <a:r>
              <a:rPr lang="hu-HU" b="1" dirty="0" err="1"/>
              <a:t>allg</a:t>
            </a:r>
            <a:r>
              <a:rPr lang="hu-HU" b="1" dirty="0"/>
              <a:t>. </a:t>
            </a:r>
            <a:r>
              <a:rPr lang="hu-HU" b="1" dirty="0" err="1"/>
              <a:t>viszeromotorisch</a:t>
            </a:r>
            <a:r>
              <a:rPr lang="hu-HU" b="1" dirty="0"/>
              <a:t>, </a:t>
            </a:r>
            <a:r>
              <a:rPr lang="hu-HU" b="1" dirty="0" err="1"/>
              <a:t>vegetativ</a:t>
            </a:r>
            <a:r>
              <a:rPr lang="hu-HU" b="1" dirty="0"/>
              <a:t>, </a:t>
            </a:r>
            <a:r>
              <a:rPr lang="hu-HU" b="1" dirty="0" err="1"/>
              <a:t>parasympathisch</a:t>
            </a:r>
            <a:r>
              <a:rPr lang="hu-HU" b="1" dirty="0"/>
              <a:t>)</a:t>
            </a:r>
          </a:p>
          <a:p>
            <a:endParaRPr lang="hu-HU" sz="800" b="1" dirty="0"/>
          </a:p>
          <a:p>
            <a:pPr>
              <a:lnSpc>
                <a:spcPct val="150000"/>
              </a:lnSpc>
            </a:pPr>
            <a:r>
              <a:rPr lang="hu-HU" dirty="0" err="1"/>
              <a:t>Medulla</a:t>
            </a:r>
            <a:r>
              <a:rPr lang="hu-HU" dirty="0"/>
              <a:t> </a:t>
            </a:r>
            <a:r>
              <a:rPr lang="hu-HU" dirty="0" err="1"/>
              <a:t>oblongata</a:t>
            </a:r>
            <a:r>
              <a:rPr lang="hu-HU" dirty="0"/>
              <a:t>: </a:t>
            </a:r>
          </a:p>
          <a:p>
            <a:pPr>
              <a:lnSpc>
                <a:spcPct val="150000"/>
              </a:lnSpc>
            </a:pPr>
            <a:r>
              <a:rPr lang="hu-HU" dirty="0"/>
              <a:t> 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/>
              <a:t>medialis</a:t>
            </a:r>
            <a:r>
              <a:rPr lang="hu-HU" i="1" dirty="0"/>
              <a:t> </a:t>
            </a:r>
            <a:r>
              <a:rPr lang="hu-HU" i="1" dirty="0" err="1"/>
              <a:t>alae</a:t>
            </a:r>
            <a:r>
              <a:rPr lang="hu-HU" i="1" dirty="0"/>
              <a:t> </a:t>
            </a:r>
            <a:r>
              <a:rPr lang="hu-HU" i="1" dirty="0" err="1"/>
              <a:t>cinereae</a:t>
            </a:r>
            <a:r>
              <a:rPr lang="hu-HU" i="1" dirty="0"/>
              <a:t> (</a:t>
            </a:r>
            <a:r>
              <a:rPr lang="hu-HU" i="1" dirty="0" err="1"/>
              <a:t>Nucl</a:t>
            </a:r>
            <a:r>
              <a:rPr lang="hu-HU" i="1" dirty="0"/>
              <a:t>.  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         </a:t>
            </a:r>
            <a:r>
              <a:rPr lang="hu-HU" i="1" dirty="0" err="1"/>
              <a:t>dorsalis</a:t>
            </a:r>
            <a:r>
              <a:rPr lang="hu-HU" i="1" dirty="0"/>
              <a:t> n X.)</a:t>
            </a:r>
            <a:endParaRPr lang="hu-HU" sz="800" dirty="0"/>
          </a:p>
          <a:p>
            <a:pPr>
              <a:lnSpc>
                <a:spcPct val="200000"/>
              </a:lnSpc>
            </a:pPr>
            <a:r>
              <a:rPr lang="hu-HU" dirty="0" err="1"/>
              <a:t>Pons</a:t>
            </a:r>
            <a:r>
              <a:rPr lang="hu-HU" dirty="0"/>
              <a:t>: 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/>
              <a:t>salivatorius</a:t>
            </a:r>
            <a:r>
              <a:rPr lang="hu-HU" i="1" dirty="0"/>
              <a:t> </a:t>
            </a:r>
            <a:r>
              <a:rPr lang="hu-HU" i="1" dirty="0" err="1"/>
              <a:t>inferior</a:t>
            </a:r>
            <a:endParaRPr lang="hu-HU" i="1" dirty="0"/>
          </a:p>
          <a:p>
            <a:pPr>
              <a:lnSpc>
                <a:spcPct val="150000"/>
              </a:lnSpc>
            </a:pPr>
            <a:r>
              <a:rPr lang="hu-HU" i="1" dirty="0"/>
              <a:t> 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/>
              <a:t>salivatorius</a:t>
            </a:r>
            <a:r>
              <a:rPr lang="hu-HU" i="1" dirty="0"/>
              <a:t> </a:t>
            </a:r>
            <a:r>
              <a:rPr lang="hu-HU" i="1" dirty="0" err="1"/>
              <a:t>superior</a:t>
            </a:r>
            <a:endParaRPr lang="hu-HU" sz="800" i="1" dirty="0"/>
          </a:p>
          <a:p>
            <a:pPr>
              <a:lnSpc>
                <a:spcPct val="200000"/>
              </a:lnSpc>
            </a:pPr>
            <a:r>
              <a:rPr lang="hu-HU" dirty="0" err="1"/>
              <a:t>Mesencephalon</a:t>
            </a:r>
            <a:r>
              <a:rPr lang="hu-HU" dirty="0"/>
              <a:t>: 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/>
              <a:t>accesorius</a:t>
            </a:r>
            <a:r>
              <a:rPr lang="hu-HU" i="1" dirty="0"/>
              <a:t> </a:t>
            </a:r>
            <a:r>
              <a:rPr lang="hu-HU" i="1" dirty="0" err="1"/>
              <a:t>nervi</a:t>
            </a:r>
            <a:r>
              <a:rPr lang="hu-HU" i="1" dirty="0"/>
              <a:t> III. (</a:t>
            </a:r>
            <a:r>
              <a:rPr lang="hu-HU" i="1" dirty="0" err="1"/>
              <a:t>Nucl</a:t>
            </a:r>
            <a:r>
              <a:rPr lang="hu-HU" i="1" dirty="0"/>
              <a:t>. 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         </a:t>
            </a:r>
            <a:r>
              <a:rPr lang="hu-HU" i="1" dirty="0" err="1"/>
              <a:t>Edinger-Westphal</a:t>
            </a:r>
            <a:r>
              <a:rPr lang="hu-HU" i="1" dirty="0"/>
              <a:t>)   </a:t>
            </a:r>
          </a:p>
        </p:txBody>
      </p:sp>
      <p:pic>
        <p:nvPicPr>
          <p:cNvPr id="10" name="Picture 2" descr="http://upload.wikimedia.org/wikipedia/commons/thumb/0/03/Ludwig_Edinger_1915.JPG/220px-Ludwig_Edinger_19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b="17550"/>
          <a:stretch/>
        </p:blipFill>
        <p:spPr bwMode="auto">
          <a:xfrm>
            <a:off x="-16443" y="-2260"/>
            <a:ext cx="916035" cy="104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-108520" y="980728"/>
            <a:ext cx="113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900" b="1" dirty="0">
                <a:solidFill>
                  <a:srgbClr val="000000"/>
                </a:solidFill>
                <a:latin typeface="Arial" panose="020B0604020202020204" pitchFamily="34" charset="0"/>
              </a:rPr>
              <a:t>Ludwig </a:t>
            </a:r>
            <a:r>
              <a:rPr lang="hu-HU" sz="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Edinger</a:t>
            </a:r>
            <a:endParaRPr lang="hu-HU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900" dirty="0">
                <a:solidFill>
                  <a:srgbClr val="000000"/>
                </a:solidFill>
                <a:latin typeface="Arial" panose="020B0604020202020204" pitchFamily="34" charset="0"/>
              </a:rPr>
              <a:t>(1855 – 1918)</a:t>
            </a:r>
            <a:endParaRPr lang="de-DE" sz="900" dirty="0"/>
          </a:p>
        </p:txBody>
      </p:sp>
      <p:sp>
        <p:nvSpPr>
          <p:cNvPr id="12" name="Téglalap 11"/>
          <p:cNvSpPr/>
          <p:nvPr/>
        </p:nvSpPr>
        <p:spPr>
          <a:xfrm>
            <a:off x="8172400" y="1052736"/>
            <a:ext cx="11338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900" b="1" dirty="0">
                <a:solidFill>
                  <a:srgbClr val="000000"/>
                </a:solidFill>
                <a:latin typeface="Arial" panose="020B0604020202020204" pitchFamily="34" charset="0"/>
              </a:rPr>
              <a:t>Carl Friedrich </a:t>
            </a:r>
          </a:p>
          <a:p>
            <a:pPr algn="ctr"/>
            <a:r>
              <a:rPr lang="hu-HU" sz="900" b="1" dirty="0">
                <a:solidFill>
                  <a:srgbClr val="000000"/>
                </a:solidFill>
                <a:latin typeface="Arial" panose="020B0604020202020204" pitchFamily="34" charset="0"/>
              </a:rPr>
              <a:t>Otto </a:t>
            </a:r>
            <a:r>
              <a:rPr lang="hu-HU" sz="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Westphal</a:t>
            </a:r>
            <a:r>
              <a:rPr lang="hu-HU" sz="9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hu-HU" sz="900" dirty="0">
                <a:solidFill>
                  <a:srgbClr val="000000"/>
                </a:solidFill>
                <a:latin typeface="Arial" panose="020B0604020202020204" pitchFamily="34" charset="0"/>
              </a:rPr>
              <a:t>(1833 – 1890)</a:t>
            </a:r>
            <a:endParaRPr lang="de-DE" sz="900" dirty="0"/>
          </a:p>
        </p:txBody>
      </p:sp>
      <p:pic>
        <p:nvPicPr>
          <p:cNvPr id="13" name="Picture 2" descr="http://upload.wikimedia.org/wikipedia/commons/thumb/a/a2/Westphal.jpg/220px-Westphal.jpg"/>
          <p:cNvPicPr>
            <a:picLocks noChangeAspect="1" noChangeArrowheads="1"/>
          </p:cNvPicPr>
          <p:nvPr/>
        </p:nvPicPr>
        <p:blipFill>
          <a:blip r:embed="rId4" cstate="print"/>
          <a:srcRect l="13745" t="13235" r="10656" b="23177"/>
          <a:stretch>
            <a:fillRect/>
          </a:stretch>
        </p:blipFill>
        <p:spPr bwMode="auto">
          <a:xfrm>
            <a:off x="8227542" y="0"/>
            <a:ext cx="916458" cy="1124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875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err="1"/>
              <a:t>Hirnnerven</a:t>
            </a:r>
            <a:r>
              <a:rPr lang="hu-HU" sz="3600" dirty="0"/>
              <a:t> - </a:t>
            </a:r>
            <a:r>
              <a:rPr lang="hu-HU" sz="3600" dirty="0" err="1"/>
              <a:t>Kernsäulen</a:t>
            </a:r>
            <a:endParaRPr lang="de-DE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31073"/>
            <a:ext cx="4591342" cy="33381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3931560">
            <a:off x="2331166" y="3371748"/>
            <a:ext cx="1281336" cy="276999"/>
          </a:xfrm>
          <a:prstGeom prst="rect">
            <a:avLst/>
          </a:prstGeom>
          <a:solidFill>
            <a:srgbClr val="E49CA7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Somatoefferent</a:t>
            </a:r>
            <a:endParaRPr lang="de-DE" sz="1200" dirty="0"/>
          </a:p>
        </p:txBody>
      </p:sp>
      <p:sp>
        <p:nvSpPr>
          <p:cNvPr id="6" name="Szövegdoboz 5"/>
          <p:cNvSpPr txBox="1"/>
          <p:nvPr/>
        </p:nvSpPr>
        <p:spPr>
          <a:xfrm rot="3615129">
            <a:off x="2706253" y="3232441"/>
            <a:ext cx="1264950" cy="276999"/>
          </a:xfrm>
          <a:prstGeom prst="rect">
            <a:avLst/>
          </a:prstGeom>
          <a:solidFill>
            <a:srgbClr val="AD8EA6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Visceroefferent</a:t>
            </a:r>
            <a:endParaRPr lang="de-DE" sz="1200" dirty="0"/>
          </a:p>
        </p:txBody>
      </p:sp>
      <p:sp>
        <p:nvSpPr>
          <p:cNvPr id="7" name="Szövegdoboz 6"/>
          <p:cNvSpPr txBox="1"/>
          <p:nvPr/>
        </p:nvSpPr>
        <p:spPr>
          <a:xfrm rot="3435852">
            <a:off x="3024461" y="3096964"/>
            <a:ext cx="1249461" cy="276999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Visceroafferent</a:t>
            </a:r>
            <a:endParaRPr lang="de-DE" sz="1200" dirty="0"/>
          </a:p>
        </p:txBody>
      </p:sp>
      <p:sp>
        <p:nvSpPr>
          <p:cNvPr id="8" name="Szövegdoboz 7"/>
          <p:cNvSpPr txBox="1"/>
          <p:nvPr/>
        </p:nvSpPr>
        <p:spPr>
          <a:xfrm rot="3281858">
            <a:off x="3298494" y="2815950"/>
            <a:ext cx="1287889" cy="276999"/>
          </a:xfrm>
          <a:prstGeom prst="rect">
            <a:avLst/>
          </a:prstGeom>
          <a:solidFill>
            <a:srgbClr val="779BC0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Somatoafferent</a:t>
            </a:r>
            <a:endParaRPr lang="de-DE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989846" y="1484784"/>
            <a:ext cx="3974642" cy="47859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b="1" dirty="0" err="1"/>
              <a:t>Allgemein</a:t>
            </a:r>
            <a:r>
              <a:rPr lang="hu-HU" b="1" dirty="0"/>
              <a:t> </a:t>
            </a:r>
            <a:r>
              <a:rPr lang="hu-HU" b="1" dirty="0" err="1"/>
              <a:t>viszeroafferente</a:t>
            </a:r>
            <a:r>
              <a:rPr lang="hu-HU" b="1" dirty="0"/>
              <a:t> </a:t>
            </a:r>
            <a:r>
              <a:rPr lang="hu-HU" b="1" dirty="0" err="1"/>
              <a:t>Kerne</a:t>
            </a:r>
            <a:r>
              <a:rPr lang="hu-HU" b="1" dirty="0"/>
              <a:t> </a:t>
            </a:r>
          </a:p>
          <a:p>
            <a:r>
              <a:rPr lang="hu-HU" b="1" dirty="0"/>
              <a:t>(</a:t>
            </a:r>
            <a:r>
              <a:rPr lang="hu-HU" b="1" dirty="0" err="1"/>
              <a:t>allg</a:t>
            </a:r>
            <a:r>
              <a:rPr lang="hu-HU" b="1" dirty="0"/>
              <a:t>. </a:t>
            </a:r>
            <a:r>
              <a:rPr lang="hu-HU" b="1" dirty="0" err="1"/>
              <a:t>viszerosensibel</a:t>
            </a:r>
            <a:r>
              <a:rPr lang="hu-HU" b="1" dirty="0"/>
              <a:t>)</a:t>
            </a:r>
          </a:p>
          <a:p>
            <a:endParaRPr lang="hu-HU" sz="800" b="1" dirty="0"/>
          </a:p>
          <a:p>
            <a:pPr>
              <a:lnSpc>
                <a:spcPct val="150000"/>
              </a:lnSpc>
            </a:pPr>
            <a:r>
              <a:rPr lang="hu-HU" dirty="0" err="1"/>
              <a:t>Medulla</a:t>
            </a:r>
            <a:r>
              <a:rPr lang="hu-HU" dirty="0"/>
              <a:t> </a:t>
            </a:r>
            <a:r>
              <a:rPr lang="hu-HU" dirty="0" err="1"/>
              <a:t>oblongata</a:t>
            </a:r>
            <a:r>
              <a:rPr lang="hu-HU" dirty="0"/>
              <a:t>: </a:t>
            </a:r>
          </a:p>
          <a:p>
            <a:pPr>
              <a:lnSpc>
                <a:spcPct val="150000"/>
              </a:lnSpc>
            </a:pPr>
            <a:r>
              <a:rPr lang="hu-HU" dirty="0"/>
              <a:t> 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/>
              <a:t>lateralis</a:t>
            </a:r>
            <a:r>
              <a:rPr lang="hu-HU" i="1" dirty="0"/>
              <a:t> </a:t>
            </a:r>
            <a:r>
              <a:rPr lang="hu-HU" i="1" dirty="0" err="1"/>
              <a:t>alae</a:t>
            </a:r>
            <a:r>
              <a:rPr lang="hu-HU" i="1" dirty="0"/>
              <a:t> </a:t>
            </a:r>
            <a:r>
              <a:rPr lang="hu-HU" i="1" dirty="0" err="1"/>
              <a:t>cinereae</a:t>
            </a:r>
            <a:endParaRPr lang="hu-HU" i="1" dirty="0"/>
          </a:p>
          <a:p>
            <a:pPr>
              <a:lnSpc>
                <a:spcPct val="150000"/>
              </a:lnSpc>
            </a:pPr>
            <a:endParaRPr lang="hu-HU" i="1" dirty="0"/>
          </a:p>
          <a:p>
            <a:pPr>
              <a:lnSpc>
                <a:spcPct val="150000"/>
              </a:lnSpc>
            </a:pPr>
            <a:endParaRPr lang="hu-HU" i="1" dirty="0"/>
          </a:p>
          <a:p>
            <a:pPr>
              <a:lnSpc>
                <a:spcPct val="150000"/>
              </a:lnSpc>
            </a:pPr>
            <a:endParaRPr lang="hu-HU" i="1" dirty="0"/>
          </a:p>
          <a:p>
            <a:r>
              <a:rPr lang="hu-HU" b="1" dirty="0" err="1"/>
              <a:t>Speziell</a:t>
            </a:r>
            <a:r>
              <a:rPr lang="hu-HU" b="1" dirty="0"/>
              <a:t> </a:t>
            </a:r>
            <a:r>
              <a:rPr lang="hu-HU" b="1" dirty="0" err="1"/>
              <a:t>viszeroafferente</a:t>
            </a:r>
            <a:r>
              <a:rPr lang="hu-HU" b="1" dirty="0"/>
              <a:t> </a:t>
            </a:r>
            <a:r>
              <a:rPr lang="hu-HU" b="1" dirty="0" err="1"/>
              <a:t>Kerne</a:t>
            </a:r>
            <a:r>
              <a:rPr lang="hu-HU" b="1" dirty="0"/>
              <a:t> </a:t>
            </a:r>
          </a:p>
          <a:p>
            <a:r>
              <a:rPr lang="hu-HU" b="1" dirty="0"/>
              <a:t>(</a:t>
            </a:r>
            <a:r>
              <a:rPr lang="hu-HU" b="1" dirty="0" err="1"/>
              <a:t>spez</a:t>
            </a:r>
            <a:r>
              <a:rPr lang="hu-HU" b="1" dirty="0"/>
              <a:t>. </a:t>
            </a:r>
            <a:r>
              <a:rPr lang="hu-HU" b="1" dirty="0" err="1"/>
              <a:t>viszerosensibel</a:t>
            </a:r>
            <a:r>
              <a:rPr lang="hu-HU" b="1" dirty="0"/>
              <a:t>)</a:t>
            </a:r>
          </a:p>
          <a:p>
            <a:endParaRPr lang="hu-HU" b="1" dirty="0"/>
          </a:p>
          <a:p>
            <a:pPr>
              <a:lnSpc>
                <a:spcPct val="150000"/>
              </a:lnSpc>
            </a:pPr>
            <a:r>
              <a:rPr lang="hu-HU" dirty="0"/>
              <a:t> </a:t>
            </a:r>
            <a:r>
              <a:rPr lang="hu-HU" dirty="0" err="1"/>
              <a:t>Medulla</a:t>
            </a:r>
            <a:r>
              <a:rPr lang="hu-HU" dirty="0"/>
              <a:t> </a:t>
            </a:r>
            <a:r>
              <a:rPr lang="hu-HU" dirty="0" err="1"/>
              <a:t>oblongata</a:t>
            </a:r>
            <a:r>
              <a:rPr lang="hu-HU" dirty="0"/>
              <a:t>: </a:t>
            </a:r>
          </a:p>
          <a:p>
            <a:pPr>
              <a:lnSpc>
                <a:spcPct val="150000"/>
              </a:lnSpc>
            </a:pPr>
            <a:r>
              <a:rPr lang="hu-HU" dirty="0"/>
              <a:t> 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/>
              <a:t>tractus</a:t>
            </a:r>
            <a:r>
              <a:rPr lang="hu-HU" i="1" dirty="0"/>
              <a:t> </a:t>
            </a:r>
            <a:r>
              <a:rPr lang="hu-HU" i="1" dirty="0" err="1"/>
              <a:t>solitarii</a:t>
            </a:r>
            <a:endParaRPr lang="hu-HU" i="1" dirty="0"/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24818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1240</Words>
  <Application>Microsoft Office PowerPoint</Application>
  <PresentationFormat>Diavetítés a képernyőre (4:3 oldalarány)</PresentationFormat>
  <Paragraphs>480</Paragraphs>
  <Slides>32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8" baseType="lpstr">
      <vt:lpstr>Arial</vt:lpstr>
      <vt:lpstr>Calibri</vt:lpstr>
      <vt:lpstr>Lucida Grande</vt:lpstr>
      <vt:lpstr>Times New Roman</vt:lpstr>
      <vt:lpstr>Office-téma</vt:lpstr>
      <vt:lpstr>CorelDRAW</vt:lpstr>
      <vt:lpstr>Kerne und Bahnen des Hirnstammes  Feiner Aufbau des Hirnstammes in einigen repräsentativen Querschnitten</vt:lpstr>
      <vt:lpstr>Fuktionelle Gliederung der grauen Substanz</vt:lpstr>
      <vt:lpstr>PowerPoint-bemutató</vt:lpstr>
      <vt:lpstr>PowerPoint-bemutató</vt:lpstr>
      <vt:lpstr>PowerPoint-bemutató</vt:lpstr>
      <vt:lpstr>Hirnnerven - Kernsäulen</vt:lpstr>
      <vt:lpstr>Hirnnerven - Kernsäulen</vt:lpstr>
      <vt:lpstr>Hirnnerven - Kernsäulen</vt:lpstr>
      <vt:lpstr>Hirnnerven - Kernsäulen</vt:lpstr>
      <vt:lpstr>Hirnnerven - Kernsäulen</vt:lpstr>
      <vt:lpstr>Hirnnerven - Kernsäulen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Relevante, im Hirnstamm beginnende absteigende Bahnen</vt:lpstr>
      <vt:lpstr>Relevante, im Hirnstamm endende absteigende Bahnen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Mesencephalon in der Höhe vom Colliculus superior</vt:lpstr>
      <vt:lpstr>PowerPoint-bemutató</vt:lpstr>
      <vt:lpstr>PowerPoint-bemutató</vt:lpstr>
      <vt:lpstr>Angewendete Literatur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Arnold</dc:creator>
  <cp:lastModifiedBy>Szabó Arnold</cp:lastModifiedBy>
  <cp:revision>107</cp:revision>
  <dcterms:created xsi:type="dcterms:W3CDTF">2013-11-15T14:23:27Z</dcterms:created>
  <dcterms:modified xsi:type="dcterms:W3CDTF">2017-10-25T12:23:47Z</dcterms:modified>
</cp:coreProperties>
</file>