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351" r:id="rId2"/>
    <p:sldId id="323" r:id="rId3"/>
    <p:sldId id="319" r:id="rId4"/>
    <p:sldId id="318" r:id="rId5"/>
    <p:sldId id="320" r:id="rId6"/>
    <p:sldId id="321" r:id="rId7"/>
    <p:sldId id="322" r:id="rId8"/>
    <p:sldId id="312" r:id="rId9"/>
    <p:sldId id="317" r:id="rId10"/>
    <p:sldId id="342" r:id="rId11"/>
    <p:sldId id="293" r:id="rId12"/>
    <p:sldId id="304" r:id="rId13"/>
    <p:sldId id="305" r:id="rId14"/>
    <p:sldId id="344" r:id="rId15"/>
    <p:sldId id="345" r:id="rId16"/>
    <p:sldId id="313" r:id="rId17"/>
    <p:sldId id="314" r:id="rId18"/>
    <p:sldId id="306" r:id="rId19"/>
    <p:sldId id="346" r:id="rId20"/>
    <p:sldId id="315" r:id="rId21"/>
    <p:sldId id="347" r:id="rId22"/>
    <p:sldId id="348" r:id="rId23"/>
    <p:sldId id="349" r:id="rId24"/>
    <p:sldId id="307" r:id="rId25"/>
    <p:sldId id="316" r:id="rId26"/>
    <p:sldId id="350" r:id="rId27"/>
    <p:sldId id="309" r:id="rId28"/>
    <p:sldId id="277" r:id="rId29"/>
    <p:sldId id="324" r:id="rId30"/>
    <p:sldId id="325" r:id="rId31"/>
    <p:sldId id="259" r:id="rId32"/>
    <p:sldId id="260" r:id="rId33"/>
    <p:sldId id="326" r:id="rId34"/>
    <p:sldId id="327" r:id="rId35"/>
    <p:sldId id="328" r:id="rId36"/>
    <p:sldId id="331" r:id="rId37"/>
    <p:sldId id="332" r:id="rId38"/>
    <p:sldId id="329" r:id="rId39"/>
    <p:sldId id="333" r:id="rId40"/>
    <p:sldId id="330" r:id="rId41"/>
    <p:sldId id="334" r:id="rId42"/>
    <p:sldId id="335" r:id="rId43"/>
    <p:sldId id="336" r:id="rId44"/>
    <p:sldId id="261" r:id="rId45"/>
    <p:sldId id="262" r:id="rId46"/>
    <p:sldId id="337" r:id="rId47"/>
    <p:sldId id="338" r:id="rId48"/>
    <p:sldId id="263" r:id="rId49"/>
    <p:sldId id="264" r:id="rId50"/>
    <p:sldId id="265" r:id="rId51"/>
    <p:sldId id="267" r:id="rId52"/>
    <p:sldId id="268" r:id="rId53"/>
    <p:sldId id="269" r:id="rId54"/>
    <p:sldId id="270" r:id="rId55"/>
    <p:sldId id="272" r:id="rId56"/>
    <p:sldId id="276" r:id="rId5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23F91-CEF7-4628-8EBC-15ED97468238}" type="datetimeFigureOut">
              <a:rPr lang="de-DE" smtClean="0"/>
              <a:t>13.11.2017</a:t>
            </a:fld>
            <a:endParaRPr lang="de-DE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57693-79F1-4139-906F-E47AA26B67B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6353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http://oerpub.github.io/epubjs-demo-book/resources/1209_Glial_Cells_of_the_CNS-02.jpg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57693-79F1-4139-906F-E47AA26B67B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5358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https://upload.wikimedia.org/wikipedia/commons/c/c3/Neuroglia.png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57693-79F1-4139-906F-E47AA26B67B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7830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http://what-when-how.com/wp-content/uploads/2012/04/tmp1429.jpg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57693-79F1-4139-906F-E47AA26B67B9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9734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57693-79F1-4139-906F-E47AA26B67B9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785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http://scicurious.scientopia.org/wp-content/uploads/sites/3/2011/05/neurons6.jpg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57693-79F1-4139-906F-E47AA26B67B9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6592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http://www.frontiersin.org/files/Articles/696/fnana-03-004/image_n/fnana-03-004-g001.gif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57693-79F1-4139-906F-E47AA26B67B9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6462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https://www.biog1445.org/demo/09/myelinsheath.html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57693-79F1-4139-906F-E47AA26B67B9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293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http://img.medicalxpress.com/newman/gfx/news/2014/microgliathe.jpg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57693-79F1-4139-906F-E47AA26B67B9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0868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de-DE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A3FB-72FA-410E-8533-AFC9F9FBC288}" type="datetimeFigureOut">
              <a:rPr lang="de-DE" smtClean="0"/>
              <a:pPr/>
              <a:t>13.11.2017</a:t>
            </a:fld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B89D-EA60-4D99-B423-8777F7E204C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A3FB-72FA-410E-8533-AFC9F9FBC288}" type="datetimeFigureOut">
              <a:rPr lang="de-DE" smtClean="0"/>
              <a:pPr/>
              <a:t>13.11.2017</a:t>
            </a:fld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B89D-EA60-4D99-B423-8777F7E204C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A3FB-72FA-410E-8533-AFC9F9FBC288}" type="datetimeFigureOut">
              <a:rPr lang="de-DE" smtClean="0"/>
              <a:pPr/>
              <a:t>13.11.2017</a:t>
            </a:fld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B89D-EA60-4D99-B423-8777F7E204C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A3FB-72FA-410E-8533-AFC9F9FBC288}" type="datetimeFigureOut">
              <a:rPr lang="de-DE" smtClean="0"/>
              <a:pPr/>
              <a:t>13.11.2017</a:t>
            </a:fld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B89D-EA60-4D99-B423-8777F7E204C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A3FB-72FA-410E-8533-AFC9F9FBC288}" type="datetimeFigureOut">
              <a:rPr lang="de-DE" smtClean="0"/>
              <a:pPr/>
              <a:t>13.11.2017</a:t>
            </a:fld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B89D-EA60-4D99-B423-8777F7E204C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A3FB-72FA-410E-8533-AFC9F9FBC288}" type="datetimeFigureOut">
              <a:rPr lang="de-DE" smtClean="0"/>
              <a:pPr/>
              <a:t>13.11.2017</a:t>
            </a:fld>
            <a:endParaRPr lang="de-DE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B89D-EA60-4D99-B423-8777F7E204C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A3FB-72FA-410E-8533-AFC9F9FBC288}" type="datetimeFigureOut">
              <a:rPr lang="de-DE" smtClean="0"/>
              <a:pPr/>
              <a:t>13.11.2017</a:t>
            </a:fld>
            <a:endParaRPr lang="de-DE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B89D-EA60-4D99-B423-8777F7E204C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A3FB-72FA-410E-8533-AFC9F9FBC288}" type="datetimeFigureOut">
              <a:rPr lang="de-DE" smtClean="0"/>
              <a:pPr/>
              <a:t>13.11.2017</a:t>
            </a:fld>
            <a:endParaRPr lang="de-DE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B89D-EA60-4D99-B423-8777F7E204C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A3FB-72FA-410E-8533-AFC9F9FBC288}" type="datetimeFigureOut">
              <a:rPr lang="de-DE" smtClean="0"/>
              <a:pPr/>
              <a:t>13.11.2017</a:t>
            </a:fld>
            <a:endParaRPr lang="de-DE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B89D-EA60-4D99-B423-8777F7E204C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A3FB-72FA-410E-8533-AFC9F9FBC288}" type="datetimeFigureOut">
              <a:rPr lang="de-DE" smtClean="0"/>
              <a:pPr/>
              <a:t>13.11.2017</a:t>
            </a:fld>
            <a:endParaRPr lang="de-DE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B89D-EA60-4D99-B423-8777F7E204C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A3FB-72FA-410E-8533-AFC9F9FBC288}" type="datetimeFigureOut">
              <a:rPr lang="de-DE" smtClean="0"/>
              <a:pPr/>
              <a:t>13.11.2017</a:t>
            </a:fld>
            <a:endParaRPr lang="de-DE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B89D-EA60-4D99-B423-8777F7E204C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9A3FB-72FA-410E-8533-AFC9F9FBC288}" type="datetimeFigureOut">
              <a:rPr lang="de-DE" smtClean="0"/>
              <a:pPr/>
              <a:t>13.11.2017</a:t>
            </a:fld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8B89D-EA60-4D99-B423-8777F7E204C1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788024" y="5413000"/>
            <a:ext cx="3923928" cy="105273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Dr. Attila Magyar</a:t>
            </a:r>
            <a:b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hu-H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Anno</a:t>
            </a:r>
            <a:endParaRPr lang="de-DE" sz="28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99592" y="3140968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Gliazellen</a:t>
            </a:r>
            <a:endParaRPr lang="de-DE" sz="3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723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erpub.github.io/epubjs-demo-book/resources/1209_Glial_Cells_of_the_CNS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472"/>
            <a:ext cx="8861986" cy="684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613" y="14288"/>
            <a:ext cx="7724775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184576" cy="6824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hu-HU" sz="4000" b="1" dirty="0" err="1"/>
              <a:t>Gliazelltypen</a:t>
            </a:r>
            <a:r>
              <a:rPr lang="hu-HU" sz="4000" b="1" dirty="0"/>
              <a:t> I: </a:t>
            </a:r>
            <a:r>
              <a:rPr lang="hu-HU" sz="4000" b="1" dirty="0" err="1"/>
              <a:t>Astrozyten</a:t>
            </a:r>
            <a:r>
              <a:rPr lang="hu-HU" sz="4000" b="1" dirty="0"/>
              <a:t> (</a:t>
            </a:r>
            <a:r>
              <a:rPr lang="hu-HU" sz="4000" b="1" dirty="0" err="1"/>
              <a:t>Astroglia</a:t>
            </a:r>
            <a:r>
              <a:rPr lang="hu-HU" sz="4000" b="1" dirty="0"/>
              <a:t>)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hu-HU" sz="2800" dirty="0" err="1"/>
              <a:t>Astrozyt</a:t>
            </a:r>
            <a:r>
              <a:rPr lang="hu-HU" sz="2800" dirty="0"/>
              <a:t>: </a:t>
            </a:r>
            <a:r>
              <a:rPr lang="hu-HU" sz="2800" dirty="0" err="1"/>
              <a:t>protoplasmatische</a:t>
            </a:r>
            <a:r>
              <a:rPr lang="hu-HU" sz="2800" dirty="0"/>
              <a:t> </a:t>
            </a:r>
            <a:r>
              <a:rPr lang="hu-HU" sz="2800" dirty="0" err="1"/>
              <a:t>Astrozyt</a:t>
            </a:r>
            <a:r>
              <a:rPr lang="hu-HU" sz="2800" dirty="0"/>
              <a:t> (</a:t>
            </a:r>
            <a:r>
              <a:rPr lang="hu-HU" sz="2800" dirty="0" err="1"/>
              <a:t>graue</a:t>
            </a:r>
            <a:r>
              <a:rPr lang="hu-HU" sz="2800" dirty="0"/>
              <a:t> </a:t>
            </a:r>
            <a:r>
              <a:rPr lang="hu-HU" sz="2800" dirty="0" err="1"/>
              <a:t>Substanz</a:t>
            </a:r>
            <a:r>
              <a:rPr lang="hu-HU" sz="2800" dirty="0"/>
              <a:t>), </a:t>
            </a:r>
            <a:r>
              <a:rPr lang="hu-HU" sz="2800" dirty="0" err="1"/>
              <a:t>Faserastrozyt</a:t>
            </a:r>
            <a:r>
              <a:rPr lang="hu-HU" sz="2800" dirty="0"/>
              <a:t>  (</a:t>
            </a:r>
            <a:r>
              <a:rPr lang="hu-HU" sz="2800" dirty="0" err="1"/>
              <a:t>weiße</a:t>
            </a:r>
            <a:r>
              <a:rPr lang="hu-HU" sz="2800" dirty="0"/>
              <a:t> </a:t>
            </a:r>
            <a:r>
              <a:rPr lang="hu-HU" sz="2800" dirty="0" err="1"/>
              <a:t>Substanz</a:t>
            </a:r>
            <a:r>
              <a:rPr lang="hu-HU" sz="2800" dirty="0"/>
              <a:t>)</a:t>
            </a:r>
          </a:p>
          <a:p>
            <a:r>
              <a:rPr lang="hu-HU" sz="2800" dirty="0" err="1"/>
              <a:t>Spezielle</a:t>
            </a:r>
            <a:r>
              <a:rPr lang="hu-HU" sz="2800" dirty="0"/>
              <a:t> </a:t>
            </a:r>
            <a:r>
              <a:rPr lang="hu-HU" sz="2800" dirty="0" err="1"/>
              <a:t>Astrozyten</a:t>
            </a:r>
            <a:r>
              <a:rPr lang="hu-HU" sz="2800" dirty="0"/>
              <a:t>: Müller </a:t>
            </a:r>
            <a:r>
              <a:rPr lang="hu-HU" sz="2800" dirty="0" err="1"/>
              <a:t>Zelle</a:t>
            </a:r>
            <a:r>
              <a:rPr lang="hu-HU" sz="2800" dirty="0"/>
              <a:t> (Retina), Bergman Glia (</a:t>
            </a:r>
            <a:r>
              <a:rPr lang="hu-HU" sz="2800" dirty="0" err="1"/>
              <a:t>Kleinhirn</a:t>
            </a:r>
            <a:r>
              <a:rPr lang="hu-HU" sz="2800" dirty="0"/>
              <a:t>)</a:t>
            </a:r>
          </a:p>
          <a:p>
            <a:r>
              <a:rPr lang="hu-HU" sz="2800" dirty="0"/>
              <a:t>10-20 </a:t>
            </a:r>
            <a:r>
              <a:rPr lang="hu-HU" sz="2800" dirty="0">
                <a:latin typeface="Symbol" pitchFamily="18" charset="2"/>
              </a:rPr>
              <a:t>m</a:t>
            </a:r>
            <a:r>
              <a:rPr lang="hu-HU" sz="2800" dirty="0"/>
              <a:t>m </a:t>
            </a:r>
            <a:r>
              <a:rPr lang="hu-HU" sz="2800" dirty="0" err="1"/>
              <a:t>Zelleib</a:t>
            </a:r>
            <a:r>
              <a:rPr lang="hu-HU" sz="2800" dirty="0"/>
              <a:t>, GFAP (</a:t>
            </a:r>
            <a:r>
              <a:rPr lang="hu-HU" sz="2800" dirty="0" err="1"/>
              <a:t>Zelleib</a:t>
            </a:r>
            <a:r>
              <a:rPr lang="hu-HU" sz="2800" dirty="0"/>
              <a:t> und </a:t>
            </a:r>
            <a:r>
              <a:rPr lang="hu-HU" sz="2800" dirty="0" err="1"/>
              <a:t>Fortsatzen</a:t>
            </a:r>
            <a:r>
              <a:rPr lang="hu-HU" sz="2800" dirty="0"/>
              <a:t>)</a:t>
            </a:r>
          </a:p>
          <a:p>
            <a:r>
              <a:rPr lang="hu-HU" sz="2800" dirty="0"/>
              <a:t>Membrana </a:t>
            </a:r>
            <a:r>
              <a:rPr lang="hu-HU" sz="2800" dirty="0" err="1"/>
              <a:t>limitans</a:t>
            </a:r>
            <a:r>
              <a:rPr lang="hu-HU" sz="2800" dirty="0"/>
              <a:t> </a:t>
            </a:r>
            <a:r>
              <a:rPr lang="hu-HU" sz="2800" dirty="0" err="1"/>
              <a:t>gliae</a:t>
            </a:r>
            <a:r>
              <a:rPr lang="hu-HU" sz="2800" dirty="0"/>
              <a:t> </a:t>
            </a:r>
            <a:r>
              <a:rPr lang="hu-HU" sz="2800" dirty="0" err="1"/>
              <a:t>superficialis</a:t>
            </a:r>
            <a:r>
              <a:rPr lang="hu-HU" sz="2800" dirty="0"/>
              <a:t> und </a:t>
            </a:r>
            <a:r>
              <a:rPr lang="hu-HU" sz="2800" dirty="0" err="1"/>
              <a:t>perivascularis</a:t>
            </a:r>
            <a:endParaRPr lang="de-DE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80"/>
            <a:ext cx="8468219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755576" y="594928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Protoplasmatischer</a:t>
            </a:r>
            <a:r>
              <a:rPr lang="hu-HU" dirty="0"/>
              <a:t> (A) und </a:t>
            </a:r>
            <a:r>
              <a:rPr lang="hu-HU" dirty="0" err="1"/>
              <a:t>Faserastrozyt</a:t>
            </a:r>
            <a:r>
              <a:rPr lang="hu-HU" dirty="0"/>
              <a:t> (B)</a:t>
            </a:r>
            <a:endParaRPr lang="de-DE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what-when-how.com/wp-content/uploads/2012/04/tmp1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0"/>
            <a:ext cx="706869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4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hu-HU" sz="4000" b="1" dirty="0" err="1"/>
              <a:t>Gliazelltypen</a:t>
            </a:r>
            <a:r>
              <a:rPr lang="hu-HU" sz="4000" b="1" dirty="0"/>
              <a:t> II: </a:t>
            </a:r>
            <a:r>
              <a:rPr lang="hu-HU" sz="4000" b="1" dirty="0" err="1"/>
              <a:t>Oligodendrozyten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hu-HU" sz="2800" dirty="0" err="1"/>
              <a:t>bilden</a:t>
            </a:r>
            <a:r>
              <a:rPr lang="hu-HU" sz="2800" dirty="0"/>
              <a:t> </a:t>
            </a:r>
            <a:r>
              <a:rPr lang="hu-HU" sz="2800" dirty="0" err="1"/>
              <a:t>Myelinscheide</a:t>
            </a:r>
            <a:r>
              <a:rPr lang="hu-HU" sz="2800" dirty="0"/>
              <a:t> </a:t>
            </a:r>
            <a:r>
              <a:rPr lang="hu-HU" sz="2800" dirty="0" err="1"/>
              <a:t>um</a:t>
            </a:r>
            <a:r>
              <a:rPr lang="hu-HU" sz="2800" dirty="0"/>
              <a:t> </a:t>
            </a:r>
            <a:r>
              <a:rPr lang="hu-HU" sz="2800" dirty="0" err="1"/>
              <a:t>Axonen</a:t>
            </a:r>
            <a:r>
              <a:rPr lang="hu-HU" sz="2800" dirty="0"/>
              <a:t> </a:t>
            </a:r>
            <a:r>
              <a:rPr lang="hu-HU" sz="2800" dirty="0" err="1"/>
              <a:t>im</a:t>
            </a:r>
            <a:r>
              <a:rPr lang="hu-HU" sz="2800" dirty="0"/>
              <a:t> ZNS</a:t>
            </a:r>
          </a:p>
          <a:p>
            <a:r>
              <a:rPr lang="hu-HU" sz="2800" dirty="0"/>
              <a:t>6-8 </a:t>
            </a:r>
            <a:r>
              <a:rPr lang="hu-HU" sz="2800" dirty="0">
                <a:latin typeface="Symbol" pitchFamily="18" charset="2"/>
              </a:rPr>
              <a:t>m</a:t>
            </a:r>
            <a:r>
              <a:rPr lang="hu-HU" sz="2800" dirty="0"/>
              <a:t>m </a:t>
            </a:r>
            <a:r>
              <a:rPr lang="hu-HU" sz="2800" dirty="0" err="1"/>
              <a:t>Zelleib</a:t>
            </a:r>
            <a:r>
              <a:rPr lang="hu-HU" sz="2800" dirty="0"/>
              <a:t>, MT (</a:t>
            </a:r>
            <a:r>
              <a:rPr lang="hu-HU" sz="2800" dirty="0" err="1"/>
              <a:t>Zelleib</a:t>
            </a:r>
            <a:r>
              <a:rPr lang="hu-HU" sz="2800" dirty="0"/>
              <a:t> und </a:t>
            </a:r>
            <a:r>
              <a:rPr lang="hu-HU" sz="2800" dirty="0" err="1"/>
              <a:t>Fortsatzen</a:t>
            </a:r>
            <a:r>
              <a:rPr lang="hu-HU" sz="2800" dirty="0"/>
              <a:t>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upload.wikimedia.org/wikipedia/commons/2/2e/Oligodendrocyte_illustra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860402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Nervenzellen</a:t>
            </a:r>
            <a:r>
              <a:rPr lang="hu-HU" dirty="0"/>
              <a:t> mit HE </a:t>
            </a:r>
            <a:r>
              <a:rPr lang="hu-HU" dirty="0" err="1"/>
              <a:t>im</a:t>
            </a:r>
            <a:r>
              <a:rPr lang="hu-HU" dirty="0"/>
              <a:t> </a:t>
            </a:r>
            <a:r>
              <a:rPr lang="hu-HU" dirty="0" err="1"/>
              <a:t>Rückenmark</a:t>
            </a:r>
            <a:endParaRPr lang="de-DE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496944" cy="56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435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www.frontiersin.org/files/Articles/696/fnana-03-004/image_n/fnana-03-004-g0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0"/>
            <a:ext cx="829362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AutoShape 2" descr="https://www.biog1445.org/media/glial-cell.jpg"/>
          <p:cNvSpPr>
            <a:spLocks noChangeAspect="1" noChangeArrowheads="1"/>
          </p:cNvSpPr>
          <p:nvPr/>
        </p:nvSpPr>
        <p:spPr bwMode="auto">
          <a:xfrm>
            <a:off x="155575" y="-1836738"/>
            <a:ext cx="1247775" cy="3838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3188" name="AutoShape 4" descr="https://www.biog1445.org/media/glial-cel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3190" name="AutoShape 6" descr="https://www.biog1445.org/media/glial-cel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31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0750" y="12700"/>
            <a:ext cx="2222500" cy="683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hu-HU" sz="4000" b="1" dirty="0" err="1"/>
              <a:t>Gliazelltypen</a:t>
            </a:r>
            <a:r>
              <a:rPr lang="hu-HU" sz="4000" b="1" dirty="0"/>
              <a:t> III: </a:t>
            </a:r>
            <a:r>
              <a:rPr lang="hu-HU" sz="4000" b="1" dirty="0" err="1"/>
              <a:t>Mikroglia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hu-HU" sz="2800" dirty="0" err="1"/>
              <a:t>stammt</a:t>
            </a:r>
            <a:r>
              <a:rPr lang="hu-HU" sz="2800" dirty="0"/>
              <a:t> </a:t>
            </a:r>
            <a:r>
              <a:rPr lang="hu-HU" sz="2800" dirty="0" err="1"/>
              <a:t>aus</a:t>
            </a:r>
            <a:r>
              <a:rPr lang="hu-HU" sz="2800" dirty="0"/>
              <a:t> </a:t>
            </a:r>
            <a:r>
              <a:rPr lang="hu-HU" sz="2800" dirty="0" err="1"/>
              <a:t>Knochenmark</a:t>
            </a:r>
            <a:endParaRPr lang="hu-HU" sz="2800" dirty="0"/>
          </a:p>
          <a:p>
            <a:r>
              <a:rPr lang="hu-HU" sz="2800" dirty="0" err="1"/>
              <a:t>phagozytotische</a:t>
            </a:r>
            <a:r>
              <a:rPr lang="hu-HU" sz="2800" dirty="0"/>
              <a:t> </a:t>
            </a:r>
            <a:r>
              <a:rPr lang="hu-HU" sz="2800" dirty="0" err="1"/>
              <a:t>Zellen</a:t>
            </a:r>
            <a:r>
              <a:rPr lang="hu-HU" sz="2800" dirty="0"/>
              <a:t> (</a:t>
            </a:r>
            <a:r>
              <a:rPr lang="hu-HU" sz="2800" dirty="0" err="1"/>
              <a:t>Makrophagen</a:t>
            </a:r>
            <a:r>
              <a:rPr lang="hu-HU" sz="2800" dirty="0"/>
              <a:t>); </a:t>
            </a:r>
            <a:r>
              <a:rPr lang="hu-HU" sz="2800" dirty="0" err="1"/>
              <a:t>Hortega</a:t>
            </a:r>
            <a:r>
              <a:rPr lang="hu-HU" sz="2800" dirty="0"/>
              <a:t> </a:t>
            </a:r>
            <a:r>
              <a:rPr lang="hu-HU" sz="2800" dirty="0" err="1"/>
              <a:t>Zellen</a:t>
            </a:r>
            <a:endParaRPr lang="hu-HU" sz="2800" dirty="0"/>
          </a:p>
          <a:p>
            <a:r>
              <a:rPr lang="hu-HU" sz="2800" dirty="0" err="1"/>
              <a:t>kleinste</a:t>
            </a:r>
            <a:r>
              <a:rPr lang="hu-HU" sz="2800" dirty="0"/>
              <a:t> </a:t>
            </a:r>
            <a:r>
              <a:rPr lang="hu-HU" sz="2800" dirty="0" err="1"/>
              <a:t>Zellen</a:t>
            </a:r>
            <a:r>
              <a:rPr lang="hu-HU" sz="2800" dirty="0"/>
              <a:t> der Glia mit </a:t>
            </a:r>
            <a:r>
              <a:rPr lang="hu-HU" sz="2800" dirty="0" err="1"/>
              <a:t>Fortsätzen</a:t>
            </a:r>
            <a:endParaRPr lang="hu-HU" sz="2800" dirty="0"/>
          </a:p>
          <a:p>
            <a:r>
              <a:rPr lang="hu-HU" sz="2800" dirty="0" err="1"/>
              <a:t>wie</a:t>
            </a:r>
            <a:r>
              <a:rPr lang="hu-HU" sz="2800" dirty="0"/>
              <a:t> in der </a:t>
            </a:r>
            <a:r>
              <a:rPr lang="hu-HU" sz="2800" dirty="0" err="1"/>
              <a:t>grauen</a:t>
            </a:r>
            <a:r>
              <a:rPr lang="hu-HU" sz="2800" dirty="0"/>
              <a:t> </a:t>
            </a:r>
            <a:r>
              <a:rPr lang="hu-HU" sz="2800" dirty="0" err="1"/>
              <a:t>als</a:t>
            </a:r>
            <a:r>
              <a:rPr lang="hu-HU" sz="2800" dirty="0"/>
              <a:t> </a:t>
            </a:r>
            <a:r>
              <a:rPr lang="hu-HU" sz="2800" dirty="0" err="1"/>
              <a:t>auch</a:t>
            </a:r>
            <a:r>
              <a:rPr lang="hu-HU" sz="2800" dirty="0"/>
              <a:t> in </a:t>
            </a:r>
            <a:r>
              <a:rPr lang="hu-HU" sz="2800" dirty="0" err="1"/>
              <a:t>weißen</a:t>
            </a:r>
            <a:r>
              <a:rPr lang="hu-HU" sz="2800" dirty="0"/>
              <a:t> </a:t>
            </a:r>
            <a:r>
              <a:rPr lang="hu-HU" sz="2800" dirty="0" err="1"/>
              <a:t>Substanz</a:t>
            </a:r>
            <a:endParaRPr lang="hu-HU" sz="2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613" y="14288"/>
            <a:ext cx="7724775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img.medicalxpress.com/newman/gfx/news/2014/microgliath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8339055" cy="50367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hu-HU" sz="4000" b="1" dirty="0" err="1"/>
              <a:t>Gliazelltypen</a:t>
            </a:r>
            <a:r>
              <a:rPr lang="hu-HU" sz="4000" b="1" dirty="0"/>
              <a:t> IV: </a:t>
            </a:r>
            <a:r>
              <a:rPr lang="hu-HU" sz="4000" b="1" dirty="0" err="1"/>
              <a:t>Ependym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hu-HU" sz="2800" dirty="0" err="1"/>
              <a:t>einschichtiges</a:t>
            </a:r>
            <a:r>
              <a:rPr lang="hu-HU" sz="2800" dirty="0"/>
              <a:t> </a:t>
            </a:r>
            <a:r>
              <a:rPr lang="hu-HU" sz="2800" dirty="0" err="1"/>
              <a:t>Epithel</a:t>
            </a:r>
            <a:r>
              <a:rPr lang="hu-HU" sz="2800" dirty="0"/>
              <a:t> des ZNS</a:t>
            </a:r>
          </a:p>
          <a:p>
            <a:r>
              <a:rPr lang="hu-HU" sz="2800" dirty="0" err="1"/>
              <a:t>bekleidet</a:t>
            </a:r>
            <a:r>
              <a:rPr lang="hu-HU" sz="2800" dirty="0"/>
              <a:t> </a:t>
            </a:r>
            <a:r>
              <a:rPr lang="hu-HU" sz="2800" dirty="0" err="1"/>
              <a:t>Ventrikelsystem</a:t>
            </a:r>
            <a:r>
              <a:rPr lang="hu-HU" sz="2800" dirty="0"/>
              <a:t> des ZNS von innen</a:t>
            </a:r>
          </a:p>
          <a:p>
            <a:r>
              <a:rPr lang="hu-HU" sz="2800" dirty="0" err="1"/>
              <a:t>Kinozilien-trägendes</a:t>
            </a:r>
            <a:r>
              <a:rPr lang="hu-HU" sz="2800" dirty="0"/>
              <a:t> </a:t>
            </a:r>
            <a:r>
              <a:rPr lang="hu-HU" sz="2800"/>
              <a:t>Epithel</a:t>
            </a:r>
            <a:endParaRPr lang="hu-HU" sz="2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4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Gagnlien</a:t>
            </a:r>
            <a:r>
              <a:rPr lang="hu-HU" dirty="0"/>
              <a:t> </a:t>
            </a:r>
            <a:r>
              <a:rPr lang="hu-HU" dirty="0" err="1"/>
              <a:t>im</a:t>
            </a:r>
            <a:r>
              <a:rPr lang="hu-HU" dirty="0"/>
              <a:t> PNS</a:t>
            </a:r>
            <a:endParaRPr lang="de-DE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475656" y="40466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große</a:t>
            </a:r>
            <a:r>
              <a:rPr lang="hu-HU" dirty="0"/>
              <a:t>, </a:t>
            </a:r>
            <a:r>
              <a:rPr lang="hu-HU" dirty="0" err="1"/>
              <a:t>multipolare</a:t>
            </a:r>
            <a:r>
              <a:rPr lang="hu-HU" dirty="0"/>
              <a:t> </a:t>
            </a:r>
            <a:r>
              <a:rPr lang="hu-HU" dirty="0" err="1"/>
              <a:t>Nervenzelle</a:t>
            </a:r>
            <a:endParaRPr lang="de-DE" dirty="0"/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3059832" y="836712"/>
            <a:ext cx="0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88640"/>
            <a:ext cx="7214377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Egyenes összekötő nyíllal 3"/>
          <p:cNvCxnSpPr/>
          <p:nvPr/>
        </p:nvCxnSpPr>
        <p:spPr>
          <a:xfrm flipH="1" flipV="1">
            <a:off x="5076056" y="836714"/>
            <a:ext cx="2304256" cy="6480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7380312" y="404664"/>
            <a:ext cx="1728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>
                <a:solidFill>
                  <a:srgbClr val="FF0000"/>
                </a:solidFill>
              </a:rPr>
              <a:t>Oberflächenepi-thel</a:t>
            </a:r>
            <a:r>
              <a:rPr lang="hu-HU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hu-HU" dirty="0" err="1"/>
              <a:t>Einschichtiges</a:t>
            </a:r>
            <a:r>
              <a:rPr lang="hu-HU" dirty="0"/>
              <a:t> </a:t>
            </a:r>
            <a:r>
              <a:rPr lang="hu-HU" dirty="0" err="1"/>
              <a:t>Zylinderepithel</a:t>
            </a:r>
            <a:endParaRPr lang="hu-HU" dirty="0"/>
          </a:p>
          <a:p>
            <a:pPr algn="ctr"/>
            <a:r>
              <a:rPr lang="hu-HU" dirty="0"/>
              <a:t>mit</a:t>
            </a:r>
          </a:p>
          <a:p>
            <a:pPr algn="ctr"/>
            <a:r>
              <a:rPr lang="hu-HU" dirty="0" err="1"/>
              <a:t>Becherzellen</a:t>
            </a:r>
            <a:endParaRPr lang="de-DE" dirty="0"/>
          </a:p>
        </p:txBody>
      </p:sp>
      <p:cxnSp>
        <p:nvCxnSpPr>
          <p:cNvPr id="7" name="Egyenes összekötő nyíllal 6"/>
          <p:cNvCxnSpPr/>
          <p:nvPr/>
        </p:nvCxnSpPr>
        <p:spPr>
          <a:xfrm flipH="1" flipV="1">
            <a:off x="5292080" y="2708920"/>
            <a:ext cx="2088232" cy="2160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7415808" y="2420888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>
                <a:solidFill>
                  <a:srgbClr val="FF0000"/>
                </a:solidFill>
              </a:rPr>
              <a:t>Drüsenepithel</a:t>
            </a:r>
            <a:r>
              <a:rPr lang="hu-HU" b="1" dirty="0">
                <a:solidFill>
                  <a:srgbClr val="FF0000"/>
                </a:solidFill>
              </a:rPr>
              <a:t>: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/>
              <a:t>Zylinderepithel</a:t>
            </a:r>
            <a:endParaRPr lang="hu-HU" dirty="0"/>
          </a:p>
          <a:p>
            <a:pPr algn="ctr"/>
            <a:r>
              <a:rPr lang="hu-HU" dirty="0" err="1"/>
              <a:t>bildet</a:t>
            </a:r>
            <a:endParaRPr lang="hu-HU" dirty="0"/>
          </a:p>
          <a:p>
            <a:pPr algn="ctr"/>
            <a:r>
              <a:rPr lang="hu-HU" dirty="0" err="1"/>
              <a:t>tubuläre</a:t>
            </a:r>
            <a:r>
              <a:rPr lang="hu-HU" dirty="0"/>
              <a:t> </a:t>
            </a:r>
            <a:r>
              <a:rPr lang="hu-HU" dirty="0" err="1"/>
              <a:t>Drüsen</a:t>
            </a:r>
            <a:endParaRPr lang="de-DE" dirty="0"/>
          </a:p>
        </p:txBody>
      </p:sp>
      <p:cxnSp>
        <p:nvCxnSpPr>
          <p:cNvPr id="10" name="Egyenes összekötő nyíllal 9"/>
          <p:cNvCxnSpPr/>
          <p:nvPr/>
        </p:nvCxnSpPr>
        <p:spPr>
          <a:xfrm flipH="1" flipV="1">
            <a:off x="5652120" y="4149080"/>
            <a:ext cx="1728192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7632848" y="4293096"/>
            <a:ext cx="1547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Muskulatur</a:t>
            </a:r>
            <a:r>
              <a:rPr lang="hu-HU" dirty="0"/>
              <a:t> der </a:t>
            </a:r>
            <a:r>
              <a:rPr lang="hu-HU" dirty="0" err="1"/>
              <a:t>Darmwand</a:t>
            </a:r>
            <a:endParaRPr lang="de-DE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6156176" y="644404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Dickdarm</a:t>
            </a:r>
            <a:r>
              <a:rPr lang="hu-HU" dirty="0"/>
              <a:t>, </a:t>
            </a:r>
            <a:r>
              <a:rPr lang="hu-HU" dirty="0" err="1"/>
              <a:t>d.h</a:t>
            </a:r>
            <a:r>
              <a:rPr lang="hu-HU" dirty="0"/>
              <a:t>. Colon, HE</a:t>
            </a:r>
            <a:endParaRPr lang="de-DE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529" y="0"/>
            <a:ext cx="9159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5220072" y="18864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Muskulatur</a:t>
            </a:r>
            <a:r>
              <a:rPr lang="hu-HU" b="1" dirty="0"/>
              <a:t> des </a:t>
            </a:r>
            <a:r>
              <a:rPr lang="hu-HU" b="1" dirty="0" err="1"/>
              <a:t>Dickdarmes</a:t>
            </a:r>
            <a:r>
              <a:rPr lang="hu-HU" b="1" dirty="0"/>
              <a:t>, HE</a:t>
            </a:r>
            <a:endParaRPr lang="de-DE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3563888" y="508518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Ganglion</a:t>
            </a:r>
            <a:endParaRPr lang="de-DE" b="1" dirty="0"/>
          </a:p>
        </p:txBody>
      </p:sp>
      <p:cxnSp>
        <p:nvCxnSpPr>
          <p:cNvPr id="6" name="Egyenes összekötő nyíllal 5"/>
          <p:cNvCxnSpPr/>
          <p:nvPr/>
        </p:nvCxnSpPr>
        <p:spPr>
          <a:xfrm flipV="1">
            <a:off x="4164222" y="4170852"/>
            <a:ext cx="576064" cy="9361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51520" y="630932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Muskulatur</a:t>
            </a:r>
            <a:r>
              <a:rPr lang="hu-HU" b="1" dirty="0"/>
              <a:t> des </a:t>
            </a:r>
            <a:r>
              <a:rPr lang="hu-HU" b="1" dirty="0" err="1"/>
              <a:t>Dickdarmes</a:t>
            </a:r>
            <a:r>
              <a:rPr lang="hu-HU" b="1" dirty="0"/>
              <a:t>, HE</a:t>
            </a:r>
            <a:endParaRPr lang="de-DE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Nervenfaser</a:t>
            </a:r>
            <a:endParaRPr lang="de-DE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 err="1"/>
              <a:t>Nervenfaser</a:t>
            </a:r>
            <a:r>
              <a:rPr lang="hu-HU" sz="4000" b="1" dirty="0"/>
              <a:t> I.</a:t>
            </a:r>
            <a:endParaRPr lang="de-DE" sz="4000" b="1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err="1"/>
              <a:t>Nervenfaser</a:t>
            </a:r>
            <a:r>
              <a:rPr lang="hu-HU" sz="2400" dirty="0"/>
              <a:t> = Axon + </a:t>
            </a:r>
            <a:r>
              <a:rPr lang="hu-HU" sz="2400" dirty="0" err="1"/>
              <a:t>axonale</a:t>
            </a:r>
            <a:r>
              <a:rPr lang="hu-HU" sz="2400" dirty="0"/>
              <a:t> </a:t>
            </a:r>
            <a:r>
              <a:rPr lang="hu-HU" sz="2400" dirty="0" err="1"/>
              <a:t>Hülle</a:t>
            </a:r>
            <a:endParaRPr lang="hu-HU" sz="2400" dirty="0"/>
          </a:p>
          <a:p>
            <a:r>
              <a:rPr lang="hu-HU" sz="2400" dirty="0" err="1"/>
              <a:t>Myelinisierte</a:t>
            </a:r>
            <a:r>
              <a:rPr lang="hu-HU" sz="2400" dirty="0"/>
              <a:t> und </a:t>
            </a:r>
            <a:r>
              <a:rPr lang="hu-HU" sz="2400" dirty="0" err="1"/>
              <a:t>nicht</a:t>
            </a:r>
            <a:r>
              <a:rPr lang="hu-HU" sz="2400" dirty="0"/>
              <a:t> </a:t>
            </a:r>
            <a:r>
              <a:rPr lang="hu-HU" sz="2400" dirty="0" err="1"/>
              <a:t>myelinisierte</a:t>
            </a:r>
            <a:r>
              <a:rPr lang="hu-HU" sz="2400" dirty="0"/>
              <a:t> </a:t>
            </a:r>
            <a:r>
              <a:rPr lang="hu-HU" sz="2400" dirty="0" err="1"/>
              <a:t>Nervenfasern</a:t>
            </a:r>
            <a:endParaRPr lang="hu-HU" sz="2400" dirty="0"/>
          </a:p>
          <a:p>
            <a:r>
              <a:rPr lang="hu-HU" sz="2400" dirty="0" err="1"/>
              <a:t>Dendrite</a:t>
            </a:r>
            <a:r>
              <a:rPr lang="hu-HU" sz="2400" dirty="0"/>
              <a:t> </a:t>
            </a:r>
            <a:r>
              <a:rPr lang="hu-HU" sz="2400" dirty="0" err="1"/>
              <a:t>besitzen</a:t>
            </a:r>
            <a:r>
              <a:rPr lang="hu-HU" sz="2400" dirty="0"/>
              <a:t> </a:t>
            </a:r>
            <a:r>
              <a:rPr lang="hu-HU" sz="2400" dirty="0" err="1"/>
              <a:t>keine</a:t>
            </a:r>
            <a:r>
              <a:rPr lang="hu-HU" sz="2400" dirty="0"/>
              <a:t> </a:t>
            </a:r>
            <a:r>
              <a:rPr lang="hu-HU" sz="2400" dirty="0" err="1"/>
              <a:t>Hülle</a:t>
            </a:r>
            <a:r>
              <a:rPr lang="hu-HU" sz="2400" dirty="0"/>
              <a:t>!!</a:t>
            </a:r>
          </a:p>
          <a:p>
            <a:r>
              <a:rPr lang="hu-HU" sz="2400" dirty="0" err="1"/>
              <a:t>Axone</a:t>
            </a:r>
            <a:r>
              <a:rPr lang="hu-HU" sz="2400" dirty="0"/>
              <a:t> </a:t>
            </a:r>
            <a:r>
              <a:rPr lang="hu-HU" sz="2400" dirty="0" err="1"/>
              <a:t>im</a:t>
            </a:r>
            <a:r>
              <a:rPr lang="hu-HU" sz="2400" dirty="0"/>
              <a:t> ZNS: </a:t>
            </a:r>
            <a:r>
              <a:rPr lang="hu-HU" sz="2400" dirty="0" err="1"/>
              <a:t>myelinisierte</a:t>
            </a:r>
            <a:r>
              <a:rPr lang="hu-HU" sz="2400" dirty="0"/>
              <a:t> </a:t>
            </a:r>
            <a:r>
              <a:rPr lang="hu-HU" sz="2400" dirty="0" err="1"/>
              <a:t>oder</a:t>
            </a:r>
            <a:r>
              <a:rPr lang="hu-HU" sz="2400" dirty="0"/>
              <a:t> </a:t>
            </a:r>
            <a:r>
              <a:rPr lang="hu-HU" sz="2400" dirty="0" err="1"/>
              <a:t>freie</a:t>
            </a:r>
            <a:r>
              <a:rPr lang="hu-HU" sz="2400" dirty="0"/>
              <a:t> (</a:t>
            </a:r>
            <a:r>
              <a:rPr lang="hu-HU" sz="2400" dirty="0" err="1"/>
              <a:t>ohne</a:t>
            </a:r>
            <a:r>
              <a:rPr lang="hu-HU" sz="2400" dirty="0"/>
              <a:t> </a:t>
            </a:r>
            <a:r>
              <a:rPr lang="hu-HU" sz="2400" dirty="0" err="1"/>
              <a:t>Hülle</a:t>
            </a:r>
            <a:r>
              <a:rPr lang="hu-HU" sz="2400" dirty="0"/>
              <a:t> </a:t>
            </a:r>
            <a:r>
              <a:rPr lang="hu-HU" sz="2400" dirty="0" err="1"/>
              <a:t>oder</a:t>
            </a:r>
            <a:r>
              <a:rPr lang="hu-HU" sz="2400" dirty="0"/>
              <a:t> </a:t>
            </a:r>
            <a:r>
              <a:rPr lang="hu-HU" sz="2400" dirty="0" err="1"/>
              <a:t>teilweise</a:t>
            </a:r>
            <a:r>
              <a:rPr lang="hu-HU" sz="2400" dirty="0"/>
              <a:t> mit </a:t>
            </a:r>
            <a:r>
              <a:rPr lang="hu-HU" sz="2400" dirty="0" err="1"/>
              <a:t>Astrozytenfortsätzen</a:t>
            </a:r>
            <a:r>
              <a:rPr lang="hu-HU" sz="2400" dirty="0"/>
              <a:t> </a:t>
            </a:r>
            <a:r>
              <a:rPr lang="hu-HU" sz="2400" dirty="0" err="1"/>
              <a:t>bedeckt</a:t>
            </a:r>
            <a:r>
              <a:rPr lang="hu-HU" sz="2400" dirty="0"/>
              <a:t>)</a:t>
            </a:r>
          </a:p>
          <a:p>
            <a:r>
              <a:rPr lang="hu-HU" sz="2400" dirty="0" err="1"/>
              <a:t>Axone</a:t>
            </a:r>
            <a:r>
              <a:rPr lang="hu-HU" sz="2400" dirty="0"/>
              <a:t> </a:t>
            </a:r>
            <a:r>
              <a:rPr lang="hu-HU" sz="2400" dirty="0" err="1"/>
              <a:t>im</a:t>
            </a:r>
            <a:r>
              <a:rPr lang="hu-HU" sz="2400" dirty="0"/>
              <a:t> PNS: </a:t>
            </a:r>
            <a:r>
              <a:rPr lang="hu-HU" sz="2400" dirty="0" err="1"/>
              <a:t>myelinisierte</a:t>
            </a:r>
            <a:r>
              <a:rPr lang="hu-HU" sz="2400" dirty="0"/>
              <a:t> </a:t>
            </a:r>
            <a:r>
              <a:rPr lang="hu-HU" sz="2400" dirty="0" err="1"/>
              <a:t>oder</a:t>
            </a:r>
            <a:r>
              <a:rPr lang="hu-HU" sz="2400" dirty="0"/>
              <a:t> </a:t>
            </a:r>
            <a:r>
              <a:rPr lang="hu-HU" sz="2400" dirty="0" err="1"/>
              <a:t>nichtmyelinisierte</a:t>
            </a:r>
            <a:r>
              <a:rPr lang="hu-HU" sz="2400" dirty="0"/>
              <a:t> </a:t>
            </a:r>
            <a:r>
              <a:rPr lang="hu-HU" sz="2400" dirty="0" err="1"/>
              <a:t>Fasrn</a:t>
            </a:r>
            <a:endParaRPr lang="hu-HU" sz="2400" dirty="0"/>
          </a:p>
          <a:p>
            <a:r>
              <a:rPr lang="hu-HU" sz="2400" dirty="0" err="1"/>
              <a:t>Vorsicht</a:t>
            </a:r>
            <a:r>
              <a:rPr lang="hu-HU" sz="2400" dirty="0"/>
              <a:t>: </a:t>
            </a:r>
            <a:r>
              <a:rPr lang="hu-HU" sz="2400" dirty="0" err="1"/>
              <a:t>nichtmyelinisierte</a:t>
            </a:r>
            <a:r>
              <a:rPr lang="hu-HU" sz="2400" dirty="0"/>
              <a:t> Faser </a:t>
            </a:r>
            <a:r>
              <a:rPr lang="hu-HU" sz="2400" dirty="0" err="1"/>
              <a:t>besitzt</a:t>
            </a:r>
            <a:r>
              <a:rPr lang="hu-HU" sz="2400" dirty="0"/>
              <a:t> </a:t>
            </a:r>
            <a:r>
              <a:rPr lang="hu-HU" sz="2400" dirty="0" err="1"/>
              <a:t>auch</a:t>
            </a:r>
            <a:r>
              <a:rPr lang="hu-HU" sz="2400" dirty="0"/>
              <a:t> </a:t>
            </a:r>
            <a:r>
              <a:rPr lang="hu-HU" sz="2400" dirty="0" err="1"/>
              <a:t>eine</a:t>
            </a:r>
            <a:r>
              <a:rPr lang="hu-HU" sz="2400" dirty="0"/>
              <a:t> </a:t>
            </a:r>
            <a:r>
              <a:rPr lang="hu-HU" sz="2400" dirty="0" err="1"/>
              <a:t>Hülle</a:t>
            </a:r>
            <a:endParaRPr lang="hu-HU" sz="2400" dirty="0"/>
          </a:p>
          <a:p>
            <a:r>
              <a:rPr lang="hu-HU" sz="2400" dirty="0" err="1"/>
              <a:t>Hülle-bildende</a:t>
            </a:r>
            <a:r>
              <a:rPr lang="hu-HU" sz="2400" dirty="0"/>
              <a:t> </a:t>
            </a:r>
            <a:r>
              <a:rPr lang="hu-HU" sz="2400" dirty="0" err="1"/>
              <a:t>Zellen</a:t>
            </a:r>
            <a:r>
              <a:rPr lang="hu-HU" sz="2400" dirty="0"/>
              <a:t>: </a:t>
            </a:r>
            <a:r>
              <a:rPr lang="hu-HU" sz="2400" dirty="0" err="1"/>
              <a:t>Oligodendrozyten</a:t>
            </a:r>
            <a:r>
              <a:rPr lang="hu-HU" sz="2400" dirty="0"/>
              <a:t> (ZNS), Schwann </a:t>
            </a:r>
            <a:r>
              <a:rPr lang="hu-HU" sz="2400" dirty="0" err="1"/>
              <a:t>Zelle</a:t>
            </a:r>
            <a:r>
              <a:rPr lang="hu-HU" sz="2400" dirty="0"/>
              <a:t> (PNS)</a:t>
            </a:r>
            <a:endParaRPr lang="de-DE" sz="2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5832648" cy="504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 err="1"/>
              <a:t>Nervenfaser</a:t>
            </a:r>
            <a:r>
              <a:rPr lang="hu-HU" sz="4000" b="1" dirty="0"/>
              <a:t> II.</a:t>
            </a:r>
            <a:endParaRPr lang="de-DE" sz="4000" b="1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/>
              <a:t>PNS: </a:t>
            </a:r>
            <a:r>
              <a:rPr lang="hu-HU" sz="2400" dirty="0" err="1"/>
              <a:t>nichtmyelinisierte</a:t>
            </a:r>
            <a:r>
              <a:rPr lang="hu-HU" sz="2400" dirty="0"/>
              <a:t> </a:t>
            </a:r>
            <a:r>
              <a:rPr lang="hu-HU" sz="2400" dirty="0" err="1"/>
              <a:t>Axone</a:t>
            </a:r>
            <a:r>
              <a:rPr lang="hu-HU" sz="2400" dirty="0"/>
              <a:t>: 0,1-2 </a:t>
            </a:r>
            <a:r>
              <a:rPr lang="hu-HU" sz="2400" dirty="0">
                <a:latin typeface="Symbol" pitchFamily="18" charset="2"/>
              </a:rPr>
              <a:t>m</a:t>
            </a:r>
            <a:r>
              <a:rPr lang="hu-HU" sz="2400" dirty="0"/>
              <a:t>m </a:t>
            </a:r>
            <a:r>
              <a:rPr lang="hu-HU" sz="2400" dirty="0" err="1"/>
              <a:t>Durchmesser</a:t>
            </a:r>
            <a:endParaRPr lang="hu-HU" sz="2400" dirty="0"/>
          </a:p>
          <a:p>
            <a:r>
              <a:rPr lang="hu-HU" sz="2400" dirty="0"/>
              <a:t>PNS: </a:t>
            </a:r>
            <a:r>
              <a:rPr lang="hu-HU" sz="2400" dirty="0" err="1"/>
              <a:t>myelinisierte</a:t>
            </a:r>
            <a:r>
              <a:rPr lang="hu-HU" sz="2400" dirty="0"/>
              <a:t> </a:t>
            </a:r>
            <a:r>
              <a:rPr lang="hu-HU" sz="2400" dirty="0" err="1"/>
              <a:t>Axone</a:t>
            </a:r>
            <a:r>
              <a:rPr lang="hu-HU" sz="2400" dirty="0"/>
              <a:t> </a:t>
            </a:r>
            <a:r>
              <a:rPr lang="hu-HU" sz="2400" dirty="0" err="1"/>
              <a:t>haben</a:t>
            </a:r>
            <a:r>
              <a:rPr lang="hu-HU" sz="2400" dirty="0"/>
              <a:t> </a:t>
            </a:r>
            <a:r>
              <a:rPr lang="hu-HU" sz="2400" dirty="0" err="1"/>
              <a:t>einen</a:t>
            </a:r>
            <a:r>
              <a:rPr lang="hu-HU" sz="2400" dirty="0"/>
              <a:t> </a:t>
            </a:r>
            <a:r>
              <a:rPr lang="hu-HU" sz="2400" dirty="0" err="1"/>
              <a:t>Durchmesser</a:t>
            </a:r>
            <a:r>
              <a:rPr lang="hu-HU" sz="2400" dirty="0"/>
              <a:t> von 1,5-20 </a:t>
            </a:r>
            <a:r>
              <a:rPr lang="hu-HU" sz="2400" dirty="0">
                <a:latin typeface="Symbol" pitchFamily="18" charset="2"/>
              </a:rPr>
              <a:t>m</a:t>
            </a:r>
            <a:r>
              <a:rPr lang="hu-HU" sz="2400" dirty="0"/>
              <a:t>m</a:t>
            </a:r>
          </a:p>
          <a:p>
            <a:r>
              <a:rPr lang="hu-HU" sz="2400" dirty="0" err="1"/>
              <a:t>Ranviersche</a:t>
            </a:r>
            <a:r>
              <a:rPr lang="hu-HU" sz="2400" dirty="0"/>
              <a:t> </a:t>
            </a:r>
            <a:r>
              <a:rPr lang="hu-HU" sz="2400" dirty="0" err="1"/>
              <a:t>Schnürring</a:t>
            </a:r>
            <a:r>
              <a:rPr lang="hu-HU" sz="2400" dirty="0"/>
              <a:t>, </a:t>
            </a:r>
            <a:r>
              <a:rPr lang="hu-HU" sz="2400" dirty="0" err="1"/>
              <a:t>Ranvier-Knote</a:t>
            </a:r>
            <a:endParaRPr lang="hu-HU" sz="2400" dirty="0"/>
          </a:p>
          <a:p>
            <a:r>
              <a:rPr lang="hu-HU" sz="2400" dirty="0" err="1"/>
              <a:t>Internodium</a:t>
            </a:r>
            <a:r>
              <a:rPr lang="hu-HU" sz="2400" dirty="0"/>
              <a:t>: 0,2-1,5 mm!</a:t>
            </a:r>
          </a:p>
          <a:p>
            <a:r>
              <a:rPr lang="hu-HU" sz="2400" dirty="0" err="1"/>
              <a:t>kompakte</a:t>
            </a:r>
            <a:r>
              <a:rPr lang="hu-HU" sz="2400" dirty="0"/>
              <a:t> </a:t>
            </a:r>
            <a:r>
              <a:rPr lang="hu-HU" sz="2400" dirty="0" err="1"/>
              <a:t>Myelin</a:t>
            </a:r>
            <a:r>
              <a:rPr lang="hu-HU" sz="2400" dirty="0"/>
              <a:t> und </a:t>
            </a:r>
            <a:r>
              <a:rPr lang="hu-HU" sz="2400" dirty="0" err="1"/>
              <a:t>nichtkopmakte</a:t>
            </a:r>
            <a:r>
              <a:rPr lang="hu-HU" sz="2400" dirty="0"/>
              <a:t> </a:t>
            </a:r>
            <a:r>
              <a:rPr lang="hu-HU" sz="2400" dirty="0" err="1"/>
              <a:t>Myelin</a:t>
            </a:r>
            <a:endParaRPr lang="hu-HU" sz="2400" dirty="0"/>
          </a:p>
          <a:p>
            <a:r>
              <a:rPr lang="hu-HU" sz="2400" dirty="0" err="1"/>
              <a:t>Mesaxon</a:t>
            </a:r>
            <a:r>
              <a:rPr lang="hu-HU" sz="2400" dirty="0"/>
              <a:t> (</a:t>
            </a:r>
            <a:r>
              <a:rPr lang="hu-HU" sz="2400" dirty="0" err="1"/>
              <a:t>inneres</a:t>
            </a:r>
            <a:r>
              <a:rPr lang="hu-HU" sz="2400" dirty="0"/>
              <a:t>, </a:t>
            </a:r>
            <a:r>
              <a:rPr lang="hu-HU" sz="2400" dirty="0" err="1"/>
              <a:t>äußeres</a:t>
            </a:r>
            <a:r>
              <a:rPr lang="hu-HU" sz="2400" dirty="0"/>
              <a:t>)</a:t>
            </a:r>
          </a:p>
          <a:p>
            <a:r>
              <a:rPr lang="hu-HU" sz="2400" dirty="0" err="1"/>
              <a:t>Myelin</a:t>
            </a:r>
            <a:r>
              <a:rPr lang="hu-HU" sz="2400" dirty="0"/>
              <a:t> </a:t>
            </a:r>
            <a:r>
              <a:rPr lang="hu-HU" sz="2400" dirty="0" err="1"/>
              <a:t>Basiches</a:t>
            </a:r>
            <a:r>
              <a:rPr lang="hu-HU" sz="2400" dirty="0"/>
              <a:t> Protein (MBP) und </a:t>
            </a:r>
            <a:r>
              <a:rPr lang="hu-HU" sz="2400" dirty="0" err="1"/>
              <a:t>multiple</a:t>
            </a:r>
            <a:r>
              <a:rPr lang="hu-HU" sz="2400" dirty="0"/>
              <a:t> </a:t>
            </a:r>
            <a:r>
              <a:rPr lang="hu-HU" sz="2400" dirty="0" err="1"/>
              <a:t>Sklerose</a:t>
            </a:r>
            <a:endParaRPr lang="de-DE" sz="2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171" y="692696"/>
            <a:ext cx="877870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36712"/>
            <a:ext cx="8964349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763688" y="5085184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Remak</a:t>
            </a:r>
            <a:r>
              <a:rPr lang="hu-HU" dirty="0"/>
              <a:t> Faser: </a:t>
            </a:r>
            <a:r>
              <a:rPr lang="hu-HU" dirty="0" err="1"/>
              <a:t>nichtmyelinisierte</a:t>
            </a:r>
            <a:r>
              <a:rPr lang="hu-HU" dirty="0"/>
              <a:t> </a:t>
            </a:r>
            <a:r>
              <a:rPr lang="hu-HU" dirty="0" err="1"/>
              <a:t>Axonen</a:t>
            </a:r>
            <a:r>
              <a:rPr lang="hu-HU" dirty="0"/>
              <a:t> </a:t>
            </a:r>
            <a:r>
              <a:rPr lang="hu-HU" dirty="0" err="1"/>
              <a:t>innerhalb</a:t>
            </a:r>
            <a:r>
              <a:rPr lang="hu-HU" dirty="0"/>
              <a:t> von </a:t>
            </a:r>
            <a:r>
              <a:rPr lang="hu-HU" dirty="0" err="1"/>
              <a:t>einer</a:t>
            </a:r>
            <a:r>
              <a:rPr lang="hu-HU" dirty="0"/>
              <a:t> Schwann </a:t>
            </a:r>
            <a:r>
              <a:rPr lang="hu-HU" dirty="0" err="1"/>
              <a:t>Zelle</a:t>
            </a:r>
            <a:endParaRPr lang="de-DE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5544616" cy="506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4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4139952" y="191683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mittelgroße</a:t>
            </a:r>
            <a:r>
              <a:rPr lang="hu-HU" dirty="0"/>
              <a:t>, </a:t>
            </a:r>
            <a:r>
              <a:rPr lang="hu-HU" dirty="0" err="1"/>
              <a:t>multipolare</a:t>
            </a:r>
            <a:r>
              <a:rPr lang="hu-HU" dirty="0"/>
              <a:t> </a:t>
            </a:r>
            <a:r>
              <a:rPr lang="hu-HU" dirty="0" err="1"/>
              <a:t>Nervenzelle</a:t>
            </a:r>
            <a:endParaRPr lang="de-DE" dirty="0"/>
          </a:p>
        </p:txBody>
      </p:sp>
      <p:cxnSp>
        <p:nvCxnSpPr>
          <p:cNvPr id="4" name="Egyenes összekötő nyíllal 3"/>
          <p:cNvCxnSpPr/>
          <p:nvPr/>
        </p:nvCxnSpPr>
        <p:spPr>
          <a:xfrm>
            <a:off x="6300192" y="2348880"/>
            <a:ext cx="0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2123728" y="141277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Gliazellen</a:t>
            </a:r>
            <a:endParaRPr lang="de-DE" dirty="0"/>
          </a:p>
        </p:txBody>
      </p:sp>
      <p:cxnSp>
        <p:nvCxnSpPr>
          <p:cNvPr id="6" name="Egyenes összekötő nyíllal 5"/>
          <p:cNvCxnSpPr/>
          <p:nvPr/>
        </p:nvCxnSpPr>
        <p:spPr>
          <a:xfrm flipV="1">
            <a:off x="2555776" y="980728"/>
            <a:ext cx="0" cy="43204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496944" cy="490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807201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5760640" cy="5529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112568" cy="682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366" y="0"/>
            <a:ext cx="8748464" cy="683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Periphere</a:t>
            </a:r>
            <a:r>
              <a:rPr lang="hu-HU" dirty="0"/>
              <a:t> </a:t>
            </a:r>
            <a:r>
              <a:rPr lang="hu-HU" dirty="0" err="1"/>
              <a:t>Nerven</a:t>
            </a:r>
            <a:endParaRPr lang="de-DE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dirty="0" err="1"/>
              <a:t>Periphere</a:t>
            </a:r>
            <a:r>
              <a:rPr lang="hu-HU" sz="4000" b="1" dirty="0"/>
              <a:t> </a:t>
            </a:r>
            <a:r>
              <a:rPr lang="hu-HU" sz="4000" b="1" dirty="0" err="1"/>
              <a:t>Nerven</a:t>
            </a:r>
            <a:endParaRPr lang="de-DE" sz="4000" b="1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251520" y="1268760"/>
            <a:ext cx="8435280" cy="4857403"/>
          </a:xfrm>
        </p:spPr>
        <p:txBody>
          <a:bodyPr>
            <a:normAutofit/>
          </a:bodyPr>
          <a:lstStyle/>
          <a:p>
            <a:r>
              <a:rPr lang="hu-HU" sz="2800" dirty="0" err="1"/>
              <a:t>Nervenfasern-</a:t>
            </a:r>
            <a:r>
              <a:rPr lang="hu-HU" sz="2800" dirty="0"/>
              <a:t> </a:t>
            </a:r>
            <a:r>
              <a:rPr lang="hu-HU" sz="2800" dirty="0" err="1"/>
              <a:t>Nervenfaser-Bündeln</a:t>
            </a:r>
            <a:r>
              <a:rPr lang="hu-HU" sz="2800" dirty="0"/>
              <a:t> (</a:t>
            </a:r>
            <a:r>
              <a:rPr lang="hu-HU" sz="2800" b="1" dirty="0" err="1"/>
              <a:t>Faszikeln</a:t>
            </a:r>
            <a:r>
              <a:rPr lang="hu-HU" sz="2800" dirty="0"/>
              <a:t>) - </a:t>
            </a:r>
            <a:r>
              <a:rPr lang="hu-HU" sz="2800" b="1" dirty="0" err="1"/>
              <a:t>Nerv</a:t>
            </a:r>
            <a:endParaRPr lang="hu-HU" sz="2800" b="1" dirty="0"/>
          </a:p>
          <a:p>
            <a:r>
              <a:rPr lang="hu-HU" sz="2800" b="1" dirty="0" err="1"/>
              <a:t>Epi-</a:t>
            </a:r>
            <a:r>
              <a:rPr lang="hu-HU" sz="2800" b="1" dirty="0"/>
              <a:t>, Peri und </a:t>
            </a:r>
            <a:r>
              <a:rPr lang="hu-HU" sz="2800" b="1" dirty="0" err="1"/>
              <a:t>Endoneurinum</a:t>
            </a:r>
            <a:endParaRPr lang="hu-HU" sz="2800" b="1" dirty="0"/>
          </a:p>
          <a:p>
            <a:r>
              <a:rPr lang="hu-HU" sz="2800" dirty="0" err="1"/>
              <a:t>Schwann-Zellen</a:t>
            </a:r>
            <a:r>
              <a:rPr lang="hu-HU" sz="2800" dirty="0"/>
              <a:t> </a:t>
            </a:r>
            <a:r>
              <a:rPr lang="hu-HU" sz="2800" dirty="0" err="1"/>
              <a:t>bilden</a:t>
            </a:r>
            <a:r>
              <a:rPr lang="hu-HU" sz="2800" dirty="0"/>
              <a:t> die </a:t>
            </a:r>
            <a:r>
              <a:rPr lang="hu-HU" sz="2800" dirty="0" err="1"/>
              <a:t>Hülle</a:t>
            </a:r>
            <a:r>
              <a:rPr lang="hu-HU" sz="2800" dirty="0"/>
              <a:t> </a:t>
            </a:r>
            <a:r>
              <a:rPr lang="hu-HU" sz="2800" dirty="0" err="1"/>
              <a:t>um</a:t>
            </a:r>
            <a:r>
              <a:rPr lang="hu-HU" sz="2800" dirty="0"/>
              <a:t> den </a:t>
            </a:r>
            <a:r>
              <a:rPr lang="hu-HU" sz="2800" dirty="0" err="1"/>
              <a:t>Axonen</a:t>
            </a:r>
            <a:endParaRPr lang="de-DE" sz="28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4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6948264" y="83671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Faszikel</a:t>
            </a:r>
            <a:endParaRPr lang="de-DE" b="1" dirty="0"/>
          </a:p>
        </p:txBody>
      </p:sp>
      <p:cxnSp>
        <p:nvCxnSpPr>
          <p:cNvPr id="5" name="Egyenes összekötő nyíllal 4"/>
          <p:cNvCxnSpPr/>
          <p:nvPr/>
        </p:nvCxnSpPr>
        <p:spPr>
          <a:xfrm flipH="1">
            <a:off x="6444208" y="1196752"/>
            <a:ext cx="792088" cy="10801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>
            <a:off x="7236296" y="1196752"/>
            <a:ext cx="504056" cy="10801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V="1">
            <a:off x="1115616" y="2060848"/>
            <a:ext cx="648072" cy="2880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323528" y="2230572"/>
            <a:ext cx="1575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Perineurium</a:t>
            </a:r>
            <a:endParaRPr lang="de-DE" b="1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251520" y="3933056"/>
            <a:ext cx="1575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Epineurium</a:t>
            </a:r>
            <a:endParaRPr lang="de-DE" b="1" dirty="0"/>
          </a:p>
        </p:txBody>
      </p:sp>
      <p:cxnSp>
        <p:nvCxnSpPr>
          <p:cNvPr id="18" name="Egyenes összekötő nyíllal 17"/>
          <p:cNvCxnSpPr/>
          <p:nvPr/>
        </p:nvCxnSpPr>
        <p:spPr>
          <a:xfrm flipV="1">
            <a:off x="1547664" y="3573016"/>
            <a:ext cx="1368152" cy="50405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2339752" y="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Fettzellreiches</a:t>
            </a:r>
            <a:r>
              <a:rPr lang="hu-HU" b="1" dirty="0"/>
              <a:t> </a:t>
            </a:r>
            <a:r>
              <a:rPr lang="hu-HU" b="1" dirty="0" err="1"/>
              <a:t>lockeres</a:t>
            </a:r>
            <a:r>
              <a:rPr lang="hu-HU" b="1" dirty="0"/>
              <a:t> BGW, </a:t>
            </a:r>
            <a:r>
              <a:rPr lang="hu-HU" b="1" dirty="0" err="1"/>
              <a:t>Blutgefäß</a:t>
            </a:r>
            <a:endParaRPr lang="de-DE" b="1" dirty="0"/>
          </a:p>
        </p:txBody>
      </p:sp>
      <p:cxnSp>
        <p:nvCxnSpPr>
          <p:cNvPr id="22" name="Egyenes összekötő nyíllal 21"/>
          <p:cNvCxnSpPr/>
          <p:nvPr/>
        </p:nvCxnSpPr>
        <p:spPr>
          <a:xfrm>
            <a:off x="4067944" y="404664"/>
            <a:ext cx="216024" cy="15121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 flipH="1">
            <a:off x="5364088" y="332656"/>
            <a:ext cx="216024" cy="10081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/>
          <p:nvPr/>
        </p:nvCxnSpPr>
        <p:spPr>
          <a:xfrm flipH="1" flipV="1">
            <a:off x="6876256" y="2636912"/>
            <a:ext cx="72008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zövegdoboz 27"/>
          <p:cNvSpPr txBox="1"/>
          <p:nvPr/>
        </p:nvSpPr>
        <p:spPr>
          <a:xfrm>
            <a:off x="7020272" y="289923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Nervenfasern</a:t>
            </a:r>
            <a:endParaRPr lang="de-DE" b="1" dirty="0"/>
          </a:p>
        </p:txBody>
      </p:sp>
      <p:sp>
        <p:nvSpPr>
          <p:cNvPr id="29" name="Szövegdoboz 28"/>
          <p:cNvSpPr txBox="1"/>
          <p:nvPr/>
        </p:nvSpPr>
        <p:spPr>
          <a:xfrm>
            <a:off x="179512" y="6165304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/>
              <a:t>Peripherer</a:t>
            </a:r>
            <a:r>
              <a:rPr lang="hu-HU" sz="2800" b="1" dirty="0"/>
              <a:t> </a:t>
            </a:r>
            <a:r>
              <a:rPr lang="hu-HU" sz="2800" b="1" dirty="0" err="1"/>
              <a:t>Nerv</a:t>
            </a:r>
            <a:r>
              <a:rPr lang="hu-HU" sz="2800" b="1" dirty="0"/>
              <a:t> (</a:t>
            </a:r>
            <a:r>
              <a:rPr lang="hu-HU" sz="2800" b="1" dirty="0" err="1"/>
              <a:t>Querschnitt</a:t>
            </a:r>
            <a:r>
              <a:rPr lang="hu-HU" sz="2800" b="1" dirty="0"/>
              <a:t>) mit HE</a:t>
            </a:r>
            <a:endParaRPr lang="de-DE" sz="2800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4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Egyenes összekötő nyíllal 4"/>
          <p:cNvCxnSpPr/>
          <p:nvPr/>
        </p:nvCxnSpPr>
        <p:spPr>
          <a:xfrm>
            <a:off x="2915816" y="672104"/>
            <a:ext cx="1224136" cy="3086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2195736" y="332656"/>
            <a:ext cx="1575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Perineurium</a:t>
            </a:r>
            <a:endParaRPr lang="de-DE" b="1" dirty="0"/>
          </a:p>
        </p:txBody>
      </p:sp>
      <p:cxnSp>
        <p:nvCxnSpPr>
          <p:cNvPr id="9" name="Egyenes összekötő nyíllal 8"/>
          <p:cNvCxnSpPr/>
          <p:nvPr/>
        </p:nvCxnSpPr>
        <p:spPr>
          <a:xfrm flipH="1">
            <a:off x="6156176" y="1916832"/>
            <a:ext cx="1080120" cy="2880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7308304" y="155679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Nervenfasern</a:t>
            </a:r>
            <a:endParaRPr lang="de-DE" b="1" dirty="0"/>
          </a:p>
        </p:txBody>
      </p:sp>
      <p:cxnSp>
        <p:nvCxnSpPr>
          <p:cNvPr id="12" name="Egyenes összekötő nyíllal 11"/>
          <p:cNvCxnSpPr/>
          <p:nvPr/>
        </p:nvCxnSpPr>
        <p:spPr>
          <a:xfrm flipH="1">
            <a:off x="6732240" y="1916832"/>
            <a:ext cx="504056" cy="10801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539552" y="6165304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/>
              <a:t>Ein</a:t>
            </a:r>
            <a:r>
              <a:rPr lang="hu-HU" sz="2800" b="1" dirty="0"/>
              <a:t> </a:t>
            </a:r>
            <a:r>
              <a:rPr lang="hu-HU" sz="2800" b="1" dirty="0" err="1"/>
              <a:t>Nervenbündel</a:t>
            </a:r>
            <a:r>
              <a:rPr lang="hu-HU" sz="2800" b="1" dirty="0"/>
              <a:t> (</a:t>
            </a:r>
            <a:r>
              <a:rPr lang="hu-HU" sz="2800" b="1" dirty="0" err="1"/>
              <a:t>Faszikel</a:t>
            </a:r>
            <a:r>
              <a:rPr lang="hu-HU" sz="2800" b="1" dirty="0"/>
              <a:t>)</a:t>
            </a:r>
            <a:endParaRPr lang="de-DE" sz="2800" b="1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251520" y="5579948"/>
            <a:ext cx="1575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Epineurium</a:t>
            </a:r>
            <a:endParaRPr lang="de-DE" b="1" dirty="0"/>
          </a:p>
        </p:txBody>
      </p:sp>
      <p:cxnSp>
        <p:nvCxnSpPr>
          <p:cNvPr id="16" name="Egyenes összekötő nyíllal 15"/>
          <p:cNvCxnSpPr/>
          <p:nvPr/>
        </p:nvCxnSpPr>
        <p:spPr>
          <a:xfrm flipV="1">
            <a:off x="1547664" y="5445224"/>
            <a:ext cx="936104" cy="27874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 flipH="1">
            <a:off x="2051720" y="692696"/>
            <a:ext cx="864096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4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3419872" y="191683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kleine</a:t>
            </a:r>
            <a:r>
              <a:rPr lang="hu-HU" dirty="0"/>
              <a:t>, </a:t>
            </a:r>
            <a:r>
              <a:rPr lang="hu-HU" dirty="0" err="1"/>
              <a:t>multipolare</a:t>
            </a:r>
            <a:r>
              <a:rPr lang="hu-HU" dirty="0"/>
              <a:t> </a:t>
            </a:r>
            <a:r>
              <a:rPr lang="hu-HU" dirty="0" err="1"/>
              <a:t>Nervenzelle</a:t>
            </a:r>
            <a:endParaRPr lang="de-DE" dirty="0"/>
          </a:p>
        </p:txBody>
      </p:sp>
      <p:cxnSp>
        <p:nvCxnSpPr>
          <p:cNvPr id="4" name="Egyenes összekötő nyíllal 3"/>
          <p:cNvCxnSpPr/>
          <p:nvPr/>
        </p:nvCxnSpPr>
        <p:spPr>
          <a:xfrm>
            <a:off x="5364088" y="2420888"/>
            <a:ext cx="0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6228184" y="335699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Gliazellen</a:t>
            </a:r>
            <a:endParaRPr lang="de-DE" dirty="0"/>
          </a:p>
        </p:txBody>
      </p:sp>
      <p:cxnSp>
        <p:nvCxnSpPr>
          <p:cNvPr id="6" name="Egyenes összekötő nyíllal 5"/>
          <p:cNvCxnSpPr/>
          <p:nvPr/>
        </p:nvCxnSpPr>
        <p:spPr>
          <a:xfrm flipV="1">
            <a:off x="6660232" y="2924944"/>
            <a:ext cx="0" cy="43204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2987824" y="479715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Gliazelle</a:t>
            </a:r>
            <a:endParaRPr lang="de-DE" dirty="0"/>
          </a:p>
        </p:txBody>
      </p:sp>
      <p:cxnSp>
        <p:nvCxnSpPr>
          <p:cNvPr id="8" name="Egyenes összekötő nyíllal 7"/>
          <p:cNvCxnSpPr/>
          <p:nvPr/>
        </p:nvCxnSpPr>
        <p:spPr>
          <a:xfrm flipV="1">
            <a:off x="3419872" y="4365104"/>
            <a:ext cx="0" cy="43204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Egyenes összekötő nyíllal 2"/>
          <p:cNvCxnSpPr/>
          <p:nvPr/>
        </p:nvCxnSpPr>
        <p:spPr>
          <a:xfrm flipV="1">
            <a:off x="1786838" y="4725144"/>
            <a:ext cx="1705042" cy="33689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971600" y="5085184"/>
            <a:ext cx="1575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Perineurium</a:t>
            </a:r>
            <a:endParaRPr lang="de-DE" b="1" dirty="0"/>
          </a:p>
        </p:txBody>
      </p:sp>
      <p:cxnSp>
        <p:nvCxnSpPr>
          <p:cNvPr id="5" name="Egyenes összekötő nyíllal 4"/>
          <p:cNvCxnSpPr/>
          <p:nvPr/>
        </p:nvCxnSpPr>
        <p:spPr>
          <a:xfrm flipH="1" flipV="1">
            <a:off x="683568" y="3429000"/>
            <a:ext cx="1103270" cy="16587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115616" y="6165304"/>
            <a:ext cx="1575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Epineurium</a:t>
            </a:r>
            <a:endParaRPr lang="de-DE" b="1" dirty="0"/>
          </a:p>
        </p:txBody>
      </p:sp>
      <p:cxnSp>
        <p:nvCxnSpPr>
          <p:cNvPr id="10" name="Egyenes összekötő nyíllal 9"/>
          <p:cNvCxnSpPr/>
          <p:nvPr/>
        </p:nvCxnSpPr>
        <p:spPr>
          <a:xfrm flipV="1">
            <a:off x="6516216" y="4653136"/>
            <a:ext cx="564489" cy="122413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H="1" flipV="1">
            <a:off x="5508104" y="4437112"/>
            <a:ext cx="1008112" cy="144016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5508104" y="2636912"/>
            <a:ext cx="1575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Perineurium</a:t>
            </a:r>
            <a:endParaRPr lang="de-DE" b="1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3059832" y="1988840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/>
              <a:t>Zellkern-Schwannsche</a:t>
            </a:r>
            <a:r>
              <a:rPr lang="hu-HU" b="1" dirty="0"/>
              <a:t> </a:t>
            </a:r>
            <a:r>
              <a:rPr lang="hu-HU" b="1" dirty="0" err="1"/>
              <a:t>Zelle</a:t>
            </a:r>
            <a:endParaRPr lang="de-DE" b="1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4825435" y="240056"/>
            <a:ext cx="2511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Stelle</a:t>
            </a:r>
            <a:r>
              <a:rPr lang="hu-HU" b="1" dirty="0"/>
              <a:t> der </a:t>
            </a:r>
            <a:r>
              <a:rPr lang="hu-HU" b="1" dirty="0" err="1"/>
              <a:t>ehemalige</a:t>
            </a:r>
            <a:r>
              <a:rPr lang="hu-HU" b="1" dirty="0"/>
              <a:t> </a:t>
            </a:r>
            <a:r>
              <a:rPr lang="hu-HU" b="1" dirty="0" err="1"/>
              <a:t>Myelinscheide</a:t>
            </a:r>
            <a:endParaRPr lang="de-DE" b="1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5965304" y="3094112"/>
            <a:ext cx="1575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Perineurium</a:t>
            </a:r>
            <a:endParaRPr lang="de-DE" b="1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6012160" y="578467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Axonen</a:t>
            </a:r>
            <a:endParaRPr lang="de-DE" b="1" dirty="0"/>
          </a:p>
        </p:txBody>
      </p:sp>
      <p:cxnSp>
        <p:nvCxnSpPr>
          <p:cNvPr id="19" name="Egyenes összekötő nyíllal 18"/>
          <p:cNvCxnSpPr/>
          <p:nvPr/>
        </p:nvCxnSpPr>
        <p:spPr>
          <a:xfrm>
            <a:off x="4932040" y="3861048"/>
            <a:ext cx="636497" cy="2160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 flipV="1">
            <a:off x="4523142" y="1605650"/>
            <a:ext cx="276457" cy="50405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 flipH="1">
            <a:off x="4128377" y="692696"/>
            <a:ext cx="587639" cy="64807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>
            <a:off x="6853106" y="620688"/>
            <a:ext cx="106854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/>
          <p:nvPr/>
        </p:nvCxnSpPr>
        <p:spPr>
          <a:xfrm flipH="1">
            <a:off x="2184161" y="2276872"/>
            <a:ext cx="803663" cy="1440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zövegdoboz 27"/>
          <p:cNvSpPr txBox="1"/>
          <p:nvPr/>
        </p:nvSpPr>
        <p:spPr>
          <a:xfrm>
            <a:off x="2915816" y="357301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/>
              <a:t>Zellkern-Fibrozyt</a:t>
            </a:r>
            <a:endParaRPr lang="de-DE" b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79512" y="6290156"/>
            <a:ext cx="6048672" cy="523220"/>
          </a:xfrm>
          <a:prstGeom prst="rect">
            <a:avLst/>
          </a:prstGeom>
          <a:solidFill>
            <a:schemeClr val="accent1">
              <a:lumMod val="75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b="1" dirty="0" err="1"/>
              <a:t>Peripherer</a:t>
            </a:r>
            <a:r>
              <a:rPr lang="hu-HU" sz="2800" b="1" dirty="0"/>
              <a:t> </a:t>
            </a:r>
            <a:r>
              <a:rPr lang="hu-HU" sz="2800" b="1" dirty="0" err="1"/>
              <a:t>Nerv</a:t>
            </a:r>
            <a:r>
              <a:rPr lang="hu-HU" sz="2800" b="1" dirty="0"/>
              <a:t> (</a:t>
            </a:r>
            <a:r>
              <a:rPr lang="hu-HU" sz="2800" b="1" dirty="0" err="1"/>
              <a:t>Querschnitt</a:t>
            </a:r>
            <a:r>
              <a:rPr lang="hu-HU" sz="2800" b="1" dirty="0"/>
              <a:t>) mit Azan</a:t>
            </a:r>
            <a:endParaRPr lang="de-DE" sz="2800" b="1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Egyenes összekötő nyíllal 2"/>
          <p:cNvCxnSpPr/>
          <p:nvPr/>
        </p:nvCxnSpPr>
        <p:spPr>
          <a:xfrm flipV="1">
            <a:off x="2411760" y="4941168"/>
            <a:ext cx="1200986" cy="79208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611560" y="566124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Perineuriale</a:t>
            </a:r>
            <a:r>
              <a:rPr lang="hu-HU" b="1" dirty="0"/>
              <a:t> </a:t>
            </a:r>
            <a:r>
              <a:rPr lang="hu-HU" b="1" dirty="0" err="1"/>
              <a:t>Zellen</a:t>
            </a:r>
            <a:r>
              <a:rPr lang="hu-HU" b="1" dirty="0"/>
              <a:t> (</a:t>
            </a:r>
            <a:r>
              <a:rPr lang="hu-HU" b="1" dirty="0" err="1"/>
              <a:t>Neurothel</a:t>
            </a:r>
            <a:r>
              <a:rPr lang="hu-HU" b="1" dirty="0"/>
              <a:t>)</a:t>
            </a:r>
            <a:endParaRPr lang="de-DE" b="1" dirty="0"/>
          </a:p>
        </p:txBody>
      </p:sp>
      <p:cxnSp>
        <p:nvCxnSpPr>
          <p:cNvPr id="6" name="Egyenes összekötő nyíllal 5"/>
          <p:cNvCxnSpPr/>
          <p:nvPr/>
        </p:nvCxnSpPr>
        <p:spPr>
          <a:xfrm flipV="1">
            <a:off x="2411760" y="5445224"/>
            <a:ext cx="2664296" cy="2880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H="1" flipV="1">
            <a:off x="2051720" y="4653136"/>
            <a:ext cx="360040" cy="10801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Egyenes összekötő nyíllal 2"/>
          <p:cNvCxnSpPr/>
          <p:nvPr/>
        </p:nvCxnSpPr>
        <p:spPr>
          <a:xfrm>
            <a:off x="2411760" y="5085184"/>
            <a:ext cx="636497" cy="2160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395536" y="4797152"/>
            <a:ext cx="2448272" cy="369332"/>
          </a:xfrm>
          <a:prstGeom prst="rect">
            <a:avLst/>
          </a:prstGeom>
          <a:solidFill>
            <a:schemeClr val="accent1">
              <a:lumMod val="75000"/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/>
              <a:t>Zellkern-Fibrozyt</a:t>
            </a:r>
            <a:endParaRPr lang="de-DE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1331640" y="1772816"/>
            <a:ext cx="2448272" cy="646331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>
                <a:solidFill>
                  <a:srgbClr val="FFC000"/>
                </a:solidFill>
              </a:rPr>
              <a:t>Zellkern-Schwannsche</a:t>
            </a:r>
            <a:r>
              <a:rPr lang="hu-HU" b="1" dirty="0">
                <a:solidFill>
                  <a:srgbClr val="FFC000"/>
                </a:solidFill>
              </a:rPr>
              <a:t> </a:t>
            </a:r>
            <a:r>
              <a:rPr lang="hu-HU" b="1" dirty="0" err="1">
                <a:solidFill>
                  <a:srgbClr val="FFC000"/>
                </a:solidFill>
              </a:rPr>
              <a:t>Zelle</a:t>
            </a:r>
            <a:endParaRPr lang="de-DE" b="1" dirty="0">
              <a:solidFill>
                <a:srgbClr val="FFC000"/>
              </a:solidFill>
            </a:endParaRPr>
          </a:p>
        </p:txBody>
      </p:sp>
      <p:cxnSp>
        <p:nvCxnSpPr>
          <p:cNvPr id="6" name="Egyenes összekötő nyíllal 5"/>
          <p:cNvCxnSpPr/>
          <p:nvPr/>
        </p:nvCxnSpPr>
        <p:spPr>
          <a:xfrm>
            <a:off x="2915816" y="2420888"/>
            <a:ext cx="25708" cy="133342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H="1">
            <a:off x="1475656" y="2420888"/>
            <a:ext cx="1440160" cy="9361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H="1" flipV="1">
            <a:off x="4416409" y="5177784"/>
            <a:ext cx="515631" cy="113153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4572000" y="616530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Axonen</a:t>
            </a:r>
            <a:endParaRPr lang="de-DE" b="1" dirty="0"/>
          </a:p>
        </p:txBody>
      </p:sp>
      <p:cxnSp>
        <p:nvCxnSpPr>
          <p:cNvPr id="13" name="Egyenes összekötő nyíllal 12"/>
          <p:cNvCxnSpPr/>
          <p:nvPr/>
        </p:nvCxnSpPr>
        <p:spPr>
          <a:xfrm flipV="1">
            <a:off x="4943616" y="4437112"/>
            <a:ext cx="2652720" cy="19236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4572000" y="692696"/>
            <a:ext cx="3888432" cy="646331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FFC000"/>
                </a:solidFill>
              </a:rPr>
              <a:t>Blaue </a:t>
            </a:r>
            <a:r>
              <a:rPr lang="hu-HU" b="1" dirty="0" err="1">
                <a:solidFill>
                  <a:srgbClr val="FFC000"/>
                </a:solidFill>
              </a:rPr>
              <a:t>Farbe</a:t>
            </a:r>
            <a:r>
              <a:rPr lang="hu-HU" b="1" dirty="0">
                <a:solidFill>
                  <a:srgbClr val="FFC000"/>
                </a:solidFill>
              </a:rPr>
              <a:t>: </a:t>
            </a:r>
            <a:r>
              <a:rPr lang="hu-HU" b="1" dirty="0" err="1">
                <a:solidFill>
                  <a:srgbClr val="FFC000"/>
                </a:solidFill>
              </a:rPr>
              <a:t>Kollagenfasern</a:t>
            </a:r>
            <a:r>
              <a:rPr lang="hu-HU" b="1" dirty="0">
                <a:solidFill>
                  <a:srgbClr val="FFC000"/>
                </a:solidFill>
              </a:rPr>
              <a:t> des </a:t>
            </a:r>
            <a:r>
              <a:rPr lang="hu-HU" b="1" dirty="0" err="1">
                <a:solidFill>
                  <a:srgbClr val="FFC000"/>
                </a:solidFill>
              </a:rPr>
              <a:t>Endoneuriums</a:t>
            </a:r>
            <a:endParaRPr lang="de-DE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4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79512" y="6165304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/>
              <a:t>Peripherer</a:t>
            </a:r>
            <a:r>
              <a:rPr lang="hu-HU" sz="2800" b="1" dirty="0"/>
              <a:t> </a:t>
            </a:r>
            <a:r>
              <a:rPr lang="hu-HU" sz="2800" b="1" dirty="0" err="1"/>
              <a:t>Nerv</a:t>
            </a:r>
            <a:r>
              <a:rPr lang="hu-HU" sz="2800" b="1" dirty="0"/>
              <a:t> (</a:t>
            </a:r>
            <a:r>
              <a:rPr lang="hu-HU" sz="2800" b="1" dirty="0" err="1"/>
              <a:t>Längsschnitt</a:t>
            </a:r>
            <a:r>
              <a:rPr lang="hu-HU" sz="2800" b="1" dirty="0"/>
              <a:t>) mit HE</a:t>
            </a:r>
            <a:endParaRPr lang="de-DE" sz="2800" b="1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Egyenes összekötő nyíllal 2"/>
          <p:cNvCxnSpPr/>
          <p:nvPr/>
        </p:nvCxnSpPr>
        <p:spPr>
          <a:xfrm flipV="1">
            <a:off x="4427984" y="4221088"/>
            <a:ext cx="564489" cy="122413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3923928" y="535262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Axon</a:t>
            </a:r>
            <a:endParaRPr lang="de-DE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971600" y="220486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/>
              <a:t>Zellkern-Schwannsche</a:t>
            </a:r>
            <a:r>
              <a:rPr lang="hu-HU" b="1" dirty="0"/>
              <a:t> </a:t>
            </a:r>
            <a:r>
              <a:rPr lang="hu-HU" b="1" dirty="0" err="1"/>
              <a:t>Zelle</a:t>
            </a:r>
            <a:endParaRPr lang="de-DE" b="1" dirty="0"/>
          </a:p>
        </p:txBody>
      </p:sp>
      <p:cxnSp>
        <p:nvCxnSpPr>
          <p:cNvPr id="6" name="Egyenes összekötő nyíllal 5"/>
          <p:cNvCxnSpPr/>
          <p:nvPr/>
        </p:nvCxnSpPr>
        <p:spPr>
          <a:xfrm>
            <a:off x="2627784" y="2780928"/>
            <a:ext cx="1728192" cy="165618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>
            <a:off x="2339752" y="2780928"/>
            <a:ext cx="288032" cy="64807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5652120" y="2276872"/>
            <a:ext cx="2511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Stelle</a:t>
            </a:r>
            <a:r>
              <a:rPr lang="hu-HU" b="1" dirty="0"/>
              <a:t> der </a:t>
            </a:r>
            <a:r>
              <a:rPr lang="hu-HU" b="1" dirty="0" err="1"/>
              <a:t>ehemalige</a:t>
            </a:r>
            <a:r>
              <a:rPr lang="hu-HU" b="1" dirty="0"/>
              <a:t> </a:t>
            </a:r>
            <a:r>
              <a:rPr lang="hu-HU" b="1" dirty="0" err="1"/>
              <a:t>Myelinscheide</a:t>
            </a:r>
            <a:endParaRPr lang="de-DE" b="1" dirty="0"/>
          </a:p>
        </p:txBody>
      </p:sp>
      <p:cxnSp>
        <p:nvCxnSpPr>
          <p:cNvPr id="12" name="Egyenes összekötő nyíllal 11"/>
          <p:cNvCxnSpPr/>
          <p:nvPr/>
        </p:nvCxnSpPr>
        <p:spPr>
          <a:xfrm flipH="1">
            <a:off x="7224722" y="2780928"/>
            <a:ext cx="83582" cy="11521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4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539552" y="2564904"/>
            <a:ext cx="2511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Stelle</a:t>
            </a:r>
            <a:r>
              <a:rPr lang="hu-HU" b="1" dirty="0"/>
              <a:t> der </a:t>
            </a:r>
            <a:r>
              <a:rPr lang="hu-HU" b="1" dirty="0" err="1"/>
              <a:t>ehemalige</a:t>
            </a:r>
            <a:r>
              <a:rPr lang="hu-HU" b="1" dirty="0"/>
              <a:t> </a:t>
            </a:r>
            <a:r>
              <a:rPr lang="hu-HU" b="1" dirty="0" err="1"/>
              <a:t>Myelinscheide</a:t>
            </a:r>
            <a:endParaRPr lang="de-DE" b="1" dirty="0"/>
          </a:p>
        </p:txBody>
      </p:sp>
      <p:cxnSp>
        <p:nvCxnSpPr>
          <p:cNvPr id="4" name="Egyenes összekötő nyíllal 3"/>
          <p:cNvCxnSpPr/>
          <p:nvPr/>
        </p:nvCxnSpPr>
        <p:spPr>
          <a:xfrm>
            <a:off x="1835696" y="3212976"/>
            <a:ext cx="0" cy="9361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>
            <a:off x="2063294" y="3212976"/>
            <a:ext cx="708506" cy="12961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V="1">
            <a:off x="5076056" y="4509120"/>
            <a:ext cx="564489" cy="122413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4572000" y="564065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Axon</a:t>
            </a:r>
            <a:endParaRPr lang="de-DE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4283968" y="206084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/>
              <a:t>Zellkern-Schwannsche</a:t>
            </a:r>
            <a:r>
              <a:rPr lang="hu-HU" b="1" dirty="0"/>
              <a:t> </a:t>
            </a:r>
            <a:r>
              <a:rPr lang="hu-HU" b="1" dirty="0" err="1"/>
              <a:t>Zelle</a:t>
            </a:r>
            <a:endParaRPr lang="de-DE" b="1" dirty="0"/>
          </a:p>
        </p:txBody>
      </p:sp>
      <p:cxnSp>
        <p:nvCxnSpPr>
          <p:cNvPr id="12" name="Egyenes összekötő nyíllal 11"/>
          <p:cNvCxnSpPr/>
          <p:nvPr/>
        </p:nvCxnSpPr>
        <p:spPr>
          <a:xfrm flipH="1">
            <a:off x="4716016" y="2708920"/>
            <a:ext cx="648072" cy="158417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6"/>
          <p:cNvGrpSpPr/>
          <p:nvPr/>
        </p:nvGrpSpPr>
        <p:grpSpPr>
          <a:xfrm>
            <a:off x="1043608" y="504936"/>
            <a:ext cx="7263562" cy="5804384"/>
            <a:chOff x="1540972" y="260648"/>
            <a:chExt cx="7263562" cy="5804384"/>
          </a:xfrm>
        </p:grpSpPr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40972" y="3169432"/>
              <a:ext cx="3644900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47664" y="260648"/>
              <a:ext cx="3619500" cy="292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72334" y="1445434"/>
              <a:ext cx="3632200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4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Gliazellen</a:t>
            </a:r>
            <a:endParaRPr lang="de-DE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Gliazellen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Glia </a:t>
            </a:r>
            <a:r>
              <a:rPr lang="hu-HU" dirty="0" err="1"/>
              <a:t>im</a:t>
            </a:r>
            <a:r>
              <a:rPr lang="hu-HU" dirty="0"/>
              <a:t> ZNS: </a:t>
            </a:r>
            <a:r>
              <a:rPr lang="hu-HU" dirty="0" err="1"/>
              <a:t>Astroglia</a:t>
            </a:r>
            <a:r>
              <a:rPr lang="hu-HU" dirty="0"/>
              <a:t> (</a:t>
            </a:r>
            <a:r>
              <a:rPr lang="hu-HU" dirty="0" err="1"/>
              <a:t>Astrozyten</a:t>
            </a:r>
            <a:r>
              <a:rPr lang="hu-HU" dirty="0"/>
              <a:t>), Oligodendroglia (</a:t>
            </a:r>
            <a:r>
              <a:rPr lang="hu-HU" dirty="0" err="1"/>
              <a:t>Oligodendrozyten</a:t>
            </a:r>
            <a:r>
              <a:rPr lang="hu-HU" dirty="0"/>
              <a:t>), </a:t>
            </a:r>
            <a:r>
              <a:rPr lang="hu-HU" dirty="0" err="1"/>
              <a:t>Mikroglia</a:t>
            </a:r>
            <a:r>
              <a:rPr lang="hu-HU" dirty="0"/>
              <a:t>, Ependym </a:t>
            </a:r>
            <a:r>
              <a:rPr lang="hu-HU" sz="1200" dirty="0"/>
              <a:t>(und </a:t>
            </a:r>
            <a:r>
              <a:rPr lang="hu-HU" sz="1200" dirty="0" err="1"/>
              <a:t>noch</a:t>
            </a:r>
            <a:r>
              <a:rPr lang="hu-HU" sz="1200" dirty="0"/>
              <a:t> </a:t>
            </a:r>
            <a:r>
              <a:rPr lang="hu-HU" sz="1200" dirty="0" err="1"/>
              <a:t>einige</a:t>
            </a:r>
            <a:r>
              <a:rPr lang="hu-HU" sz="1200" dirty="0"/>
              <a:t> </a:t>
            </a:r>
            <a:r>
              <a:rPr lang="hu-HU" sz="1200" dirty="0" err="1"/>
              <a:t>andere</a:t>
            </a:r>
            <a:r>
              <a:rPr lang="hu-HU" sz="1200" dirty="0"/>
              <a:t> </a:t>
            </a:r>
            <a:r>
              <a:rPr lang="hu-HU" sz="1200" dirty="0" err="1"/>
              <a:t>Gliazelltypen</a:t>
            </a:r>
            <a:r>
              <a:rPr lang="hu-HU" sz="1200" dirty="0"/>
              <a:t>: Bergman Glia, Müller </a:t>
            </a:r>
            <a:r>
              <a:rPr lang="hu-HU" sz="1200" dirty="0" err="1"/>
              <a:t>Zelle</a:t>
            </a:r>
            <a:r>
              <a:rPr lang="hu-HU" sz="1200" dirty="0"/>
              <a:t>, </a:t>
            </a:r>
            <a:r>
              <a:rPr lang="hu-HU" sz="1200" dirty="0" err="1"/>
              <a:t>Tanyzyten</a:t>
            </a:r>
            <a:r>
              <a:rPr lang="hu-HU" sz="1200" dirty="0"/>
              <a:t>, </a:t>
            </a:r>
            <a:r>
              <a:rPr lang="hu-HU" sz="1200" dirty="0" err="1"/>
              <a:t>Pituizyten</a:t>
            </a:r>
            <a:r>
              <a:rPr lang="hu-HU" sz="1200" dirty="0"/>
              <a:t>)</a:t>
            </a:r>
          </a:p>
          <a:p>
            <a:r>
              <a:rPr lang="hu-HU" dirty="0" err="1"/>
              <a:t>Glai</a:t>
            </a:r>
            <a:r>
              <a:rPr lang="hu-HU" dirty="0"/>
              <a:t> </a:t>
            </a:r>
            <a:r>
              <a:rPr lang="hu-HU" dirty="0" err="1"/>
              <a:t>im</a:t>
            </a:r>
            <a:r>
              <a:rPr lang="hu-HU" dirty="0"/>
              <a:t> PNS: </a:t>
            </a:r>
            <a:r>
              <a:rPr lang="hu-HU" dirty="0" err="1"/>
              <a:t>Mantelzellen</a:t>
            </a:r>
            <a:r>
              <a:rPr lang="hu-HU" dirty="0"/>
              <a:t> (</a:t>
            </a:r>
            <a:r>
              <a:rPr lang="hu-HU" dirty="0" err="1"/>
              <a:t>Satellitenzelle</a:t>
            </a:r>
            <a:r>
              <a:rPr lang="hu-HU" dirty="0"/>
              <a:t>), </a:t>
            </a:r>
            <a:r>
              <a:rPr lang="hu-HU" dirty="0" err="1"/>
              <a:t>Schwann-Zellen</a:t>
            </a:r>
            <a:endParaRPr lang="de-DE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483</Words>
  <Application>Microsoft Office PowerPoint</Application>
  <PresentationFormat>Diavetítés a képernyőre (4:3 oldalarány)</PresentationFormat>
  <Paragraphs>114</Paragraphs>
  <Slides>56</Slides>
  <Notes>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56</vt:i4>
      </vt:variant>
    </vt:vector>
  </HeadingPairs>
  <TitlesOfParts>
    <vt:vector size="61" baseType="lpstr">
      <vt:lpstr>Arial</vt:lpstr>
      <vt:lpstr>Calibri</vt:lpstr>
      <vt:lpstr>Segoe UI</vt:lpstr>
      <vt:lpstr>Symbol</vt:lpstr>
      <vt:lpstr>Office-téma</vt:lpstr>
      <vt:lpstr>PowerPoint-bemutató</vt:lpstr>
      <vt:lpstr>Nervenzellen mit HE im Rückenmark</vt:lpstr>
      <vt:lpstr>PowerPoint-bemutató</vt:lpstr>
      <vt:lpstr>PowerPoint-bemutató</vt:lpstr>
      <vt:lpstr>PowerPoint-bemutató</vt:lpstr>
      <vt:lpstr>PowerPoint-bemutató</vt:lpstr>
      <vt:lpstr>PowerPoint-bemutató</vt:lpstr>
      <vt:lpstr>Gliazellen</vt:lpstr>
      <vt:lpstr>Gliazellen</vt:lpstr>
      <vt:lpstr>PowerPoint-bemutató</vt:lpstr>
      <vt:lpstr>PowerPoint-bemutató</vt:lpstr>
      <vt:lpstr>PowerPoint-bemutató</vt:lpstr>
      <vt:lpstr>Gliazelltypen I: Astrozyten (Astroglia)</vt:lpstr>
      <vt:lpstr>PowerPoint-bemutató</vt:lpstr>
      <vt:lpstr>PowerPoint-bemutató</vt:lpstr>
      <vt:lpstr>PowerPoint-bemutató</vt:lpstr>
      <vt:lpstr>PowerPoint-bemutató</vt:lpstr>
      <vt:lpstr>Gliazelltypen II: Oligodendrozyten</vt:lpstr>
      <vt:lpstr>PowerPoint-bemutató</vt:lpstr>
      <vt:lpstr>PowerPoint-bemutató</vt:lpstr>
      <vt:lpstr>PowerPoint-bemutató</vt:lpstr>
      <vt:lpstr>PowerPoint-bemutató</vt:lpstr>
      <vt:lpstr>PowerPoint-bemutató</vt:lpstr>
      <vt:lpstr>Gliazelltypen III: Mikroglia</vt:lpstr>
      <vt:lpstr>PowerPoint-bemutató</vt:lpstr>
      <vt:lpstr>PowerPoint-bemutató</vt:lpstr>
      <vt:lpstr>Gliazelltypen IV: Ependym</vt:lpstr>
      <vt:lpstr>PowerPoint-bemutató</vt:lpstr>
      <vt:lpstr>Gagnlien im PNS</vt:lpstr>
      <vt:lpstr>PowerPoint-bemutató</vt:lpstr>
      <vt:lpstr>PowerPoint-bemutató</vt:lpstr>
      <vt:lpstr>PowerPoint-bemutató</vt:lpstr>
      <vt:lpstr>Nervenfaser</vt:lpstr>
      <vt:lpstr>Nervenfaser I.</vt:lpstr>
      <vt:lpstr>PowerPoint-bemutató</vt:lpstr>
      <vt:lpstr>Nervenfaser II.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Periphere Nerven</vt:lpstr>
      <vt:lpstr>Periphere Nerven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S E Humánmorfológiai Intézet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Tiermedizinische Histologie I. Semester, Allgemeine Histologie</dc:title>
  <dc:creator>Dr. Magyar Attila</dc:creator>
  <cp:lastModifiedBy>Dr. Magyar Attila</cp:lastModifiedBy>
  <cp:revision>22</cp:revision>
  <dcterms:created xsi:type="dcterms:W3CDTF">2013-11-14T20:49:04Z</dcterms:created>
  <dcterms:modified xsi:type="dcterms:W3CDTF">2017-11-13T07:11:03Z</dcterms:modified>
</cp:coreProperties>
</file>