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72" r:id="rId7"/>
    <p:sldId id="273" r:id="rId8"/>
    <p:sldId id="274" r:id="rId9"/>
    <p:sldId id="275" r:id="rId10"/>
    <p:sldId id="267" r:id="rId11"/>
    <p:sldId id="268" r:id="rId12"/>
    <p:sldId id="260" r:id="rId13"/>
    <p:sldId id="277" r:id="rId14"/>
    <p:sldId id="278" r:id="rId15"/>
    <p:sldId id="280" r:id="rId16"/>
    <p:sldId id="261" r:id="rId17"/>
    <p:sldId id="279" r:id="rId18"/>
    <p:sldId id="281" r:id="rId19"/>
    <p:sldId id="287" r:id="rId20"/>
    <p:sldId id="262" r:id="rId21"/>
    <p:sldId id="269" r:id="rId22"/>
    <p:sldId id="270" r:id="rId23"/>
    <p:sldId id="282" r:id="rId24"/>
    <p:sldId id="263" r:id="rId25"/>
    <p:sldId id="264" r:id="rId26"/>
    <p:sldId id="265" r:id="rId27"/>
    <p:sldId id="283" r:id="rId28"/>
    <p:sldId id="284" r:id="rId29"/>
    <p:sldId id="285" r:id="rId30"/>
    <p:sldId id="286" r:id="rId31"/>
    <p:sldId id="288" r:id="rId32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BAD8F-B7B3-41BA-BCF6-7C8786AB6CD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4942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4D329-74F4-498A-9FB2-656E6DDBBC1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046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0F981-F099-44C4-97A8-6B7B973ACF2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0897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11AC4-4D0A-4226-93BE-EC631B9F5CD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6128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CD3B1-8A08-4ACC-A5BA-6751D74B124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5276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E99DB-8714-4A27-8C0F-B2EF345A2E9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5316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3ED1F-26BD-44DA-9092-D642268AFD6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813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C8DDD-25FD-4A3D-84D3-AECAB523C52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295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C2D33-ABC0-4B6F-BC9B-012B1985838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9202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F6F98-B510-4575-81EF-5F4A381B569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5023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8B707-1460-4F61-BF67-36BAA488633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2383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B2E411E7-4183-4373-B780-9147D939C94D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1524000"/>
          </a:xfrm>
        </p:spPr>
        <p:txBody>
          <a:bodyPr anchor="ctr"/>
          <a:lstStyle/>
          <a:p>
            <a:r>
              <a:rPr lang="hu-HU" altLang="hu-HU" sz="4400" b="1" i="1">
                <a:latin typeface="Arial" panose="020B0604020202020204" pitchFamily="34" charset="0"/>
              </a:rPr>
              <a:t>Geruchssystem Geschmackssystem</a:t>
            </a:r>
            <a:br>
              <a:rPr lang="hu-HU" altLang="hu-HU" sz="4400" b="1" i="1">
                <a:latin typeface="Arial" panose="020B0604020202020204" pitchFamily="34" charset="0"/>
              </a:rPr>
            </a:br>
            <a:endParaRPr lang="hu-HU" altLang="hu-HU" sz="4400" b="1" i="1">
              <a:latin typeface="Arial" panose="020B0604020202020204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72200" y="5791200"/>
            <a:ext cx="2362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1800" b="1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Attila Magyar</a:t>
            </a:r>
          </a:p>
          <a:p>
            <a:pPr algn="ctr">
              <a:spcBef>
                <a:spcPct val="50000"/>
              </a:spcBef>
            </a:pPr>
            <a:r>
              <a:rPr lang="hu-HU" altLang="hu-HU" sz="1800" b="1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29. 11. 2017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enninghoff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5022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400800" y="1905000"/>
            <a:ext cx="236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Bulbus olfactorius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867400" y="624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ille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556260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" y="4876800"/>
            <a:ext cx="7467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i="0"/>
              <a:t>Bulbus olfactorius bei einem makrosmatischen Insectenfresser (a) und dem mikrosmatischen Mensch (b): alle Schichten sind beim Mensch kommen vor, aber schwach entwickelt.</a:t>
            </a:r>
            <a:endParaRPr lang="hu-HU" altLang="hu-HU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477000" y="838200"/>
            <a:ext cx="2209800" cy="26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400"/>
              <a:t>Schichten (von der Oberfläche nach innen:</a:t>
            </a:r>
          </a:p>
          <a:p>
            <a:pPr>
              <a:spcBef>
                <a:spcPct val="50000"/>
              </a:spcBef>
            </a:pPr>
            <a:r>
              <a:rPr lang="hu-HU" altLang="hu-HU" sz="1400"/>
              <a:t>Str. fibrosum  (externum; Riechnervenfaserschicht)</a:t>
            </a:r>
            <a:br>
              <a:rPr lang="hu-HU" altLang="hu-HU" sz="1400"/>
            </a:br>
            <a:r>
              <a:rPr lang="hu-HU" altLang="hu-HU" sz="1400"/>
              <a:t>Str. glomerulosum</a:t>
            </a:r>
            <a:br>
              <a:rPr lang="hu-HU" altLang="hu-HU" sz="1400"/>
            </a:br>
            <a:r>
              <a:rPr lang="hu-HU" altLang="hu-HU" sz="1400"/>
              <a:t>Str. plexiforme ext</a:t>
            </a:r>
            <a:br>
              <a:rPr lang="hu-HU" altLang="hu-HU" sz="1400"/>
            </a:br>
            <a:r>
              <a:rPr lang="hu-HU" altLang="hu-HU" sz="1400"/>
              <a:t>Str. mitrale</a:t>
            </a:r>
            <a:br>
              <a:rPr lang="hu-HU" altLang="hu-HU" sz="1400"/>
            </a:br>
            <a:r>
              <a:rPr lang="hu-HU" altLang="hu-HU" sz="1400"/>
              <a:t>Str. plexiforme int.</a:t>
            </a:r>
            <a:br>
              <a:rPr lang="hu-HU" altLang="hu-HU" sz="1400"/>
            </a:br>
            <a:r>
              <a:rPr lang="hu-HU" altLang="hu-HU" sz="1400"/>
              <a:t>Str. granulosum</a:t>
            </a:r>
            <a:endParaRPr lang="hu-HU" altLang="hu-HU"/>
          </a:p>
          <a:p>
            <a:pPr>
              <a:spcBef>
                <a:spcPct val="50000"/>
              </a:spcBef>
            </a:pPr>
            <a:endParaRPr lang="hu-HU" altLang="hu-HU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324600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Z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nninghoff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73233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791200" y="990600"/>
            <a:ext cx="2895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600"/>
              <a:t>Glomeruli: Synapsen von Mithral-, Büschelzellen mit Axonen der olfaktorischen Neuronen (histologisches Bild: ganz links; vgl. mit der vorherigen Dia)</a:t>
            </a:r>
            <a:endParaRPr lang="hu-HU" altLang="hu-H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257800" y="4343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/>
              <a:t>Tractus olfactorius</a:t>
            </a:r>
            <a:endParaRPr lang="hu-HU" alt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Nucl. olfactorius ant. (Nucl. retrobulbaris): Gruppen von Nervenzellen im Tractus und im Trigonum olfactorium. Fortsetzung: Stria olfactoria medialis.</a:t>
            </a:r>
          </a:p>
          <a:p>
            <a:r>
              <a:rPr lang="hu-HU" altLang="hu-HU"/>
              <a:t>Tractus olfactorius setzt in Stria olfactoria lateralis fort.</a:t>
            </a:r>
          </a:p>
          <a:p>
            <a:r>
              <a:rPr lang="hu-HU" altLang="hu-HU"/>
              <a:t>Tuberculum olfactorium (beim Stria olf. lat. liegende Zellgruppen.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/>
              <a:t>Olfaktorischer Kortex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hu-HU" altLang="hu-HU" sz="2800"/>
              <a:t>In der Fossa lat. cerebri endet Stria olf. lat. in den </a:t>
            </a:r>
            <a:r>
              <a:rPr lang="hu-HU" altLang="hu-HU" sz="2800" b="1">
                <a:solidFill>
                  <a:srgbClr val="CC0066"/>
                </a:solidFill>
              </a:rPr>
              <a:t>primären olfaktorischen kortikalen Areae</a:t>
            </a:r>
            <a:r>
              <a:rPr lang="hu-HU" altLang="hu-HU" sz="2800"/>
              <a:t>: </a:t>
            </a:r>
          </a:p>
          <a:p>
            <a:r>
              <a:rPr lang="hu-HU" altLang="hu-HU" sz="2800"/>
              <a:t>1. </a:t>
            </a:r>
            <a:r>
              <a:rPr lang="hu-HU" altLang="hu-HU" sz="2800">
                <a:solidFill>
                  <a:srgbClr val="CC0066"/>
                </a:solidFill>
              </a:rPr>
              <a:t>Cortex piriformis</a:t>
            </a:r>
            <a:r>
              <a:rPr lang="hu-HU" altLang="hu-HU" sz="2800"/>
              <a:t> (oder Gyrus olfactorius lateralis)</a:t>
            </a:r>
          </a:p>
          <a:p>
            <a:r>
              <a:rPr lang="hu-HU" altLang="hu-HU" sz="2800"/>
              <a:t>2. an </a:t>
            </a:r>
            <a:r>
              <a:rPr lang="hu-HU" altLang="hu-HU" sz="2800">
                <a:solidFill>
                  <a:srgbClr val="CC0066"/>
                </a:solidFill>
              </a:rPr>
              <a:t>kortikalen Amygdala-Kernen</a:t>
            </a:r>
            <a:r>
              <a:rPr lang="hu-HU" altLang="hu-HU" sz="2800"/>
              <a:t> im Gyrus ambinens und Gyrus semilunaris</a:t>
            </a:r>
          </a:p>
          <a:p>
            <a:r>
              <a:rPr lang="hu-HU" altLang="hu-HU" sz="2800"/>
              <a:t>3. </a:t>
            </a:r>
            <a:r>
              <a:rPr lang="hu-HU" altLang="hu-HU" sz="2800">
                <a:solidFill>
                  <a:srgbClr val="CC0066"/>
                </a:solidFill>
              </a:rPr>
              <a:t>vordere Area entorhinalis</a:t>
            </a:r>
            <a:r>
              <a:rPr lang="hu-HU" altLang="hu-HU" sz="2800"/>
              <a:t> des Gyrus parahyppocampalis</a:t>
            </a:r>
          </a:p>
          <a:p>
            <a:r>
              <a:rPr lang="hu-HU" altLang="hu-HU" sz="2800"/>
              <a:t>vordere Bereiche der </a:t>
            </a:r>
            <a:r>
              <a:rPr lang="hu-HU" altLang="hu-HU" sz="2800">
                <a:solidFill>
                  <a:srgbClr val="CC0066"/>
                </a:solidFill>
              </a:rPr>
              <a:t>Insula</a:t>
            </a:r>
            <a:endParaRPr lang="hu-HU" altLang="hu-HU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r>
              <a:rPr lang="hu-HU" altLang="hu-HU"/>
              <a:t>Gegenseitige Verbindung zwischen rechtem und linkem Bulbus olfactorius und olfaktorischen Arealen: </a:t>
            </a:r>
            <a:br>
              <a:rPr lang="hu-HU" altLang="hu-HU"/>
            </a:br>
            <a:br>
              <a:rPr lang="hu-HU" altLang="hu-HU"/>
            </a:br>
            <a:r>
              <a:rPr lang="hu-HU" altLang="hu-HU" b="1">
                <a:solidFill>
                  <a:srgbClr val="CC0066"/>
                </a:solidFill>
              </a:rPr>
              <a:t>Commisura anterior</a:t>
            </a:r>
            <a:endParaRPr lang="hu-HU" alt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enninghoff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2750"/>
            <a:ext cx="7848600" cy="56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848600" y="5638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Sekundäre olfaktorische kortikale Area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800" b="1">
                <a:solidFill>
                  <a:srgbClr val="CC0066"/>
                </a:solidFill>
              </a:rPr>
              <a:t>hinterer orbitofrontaler Kortex.</a:t>
            </a:r>
          </a:p>
          <a:p>
            <a:r>
              <a:rPr lang="hu-HU" altLang="hu-HU" sz="2800"/>
              <a:t>Seine Verbindungen:</a:t>
            </a:r>
          </a:p>
          <a:p>
            <a:r>
              <a:rPr lang="hu-HU" altLang="hu-HU" sz="2800"/>
              <a:t>1. Area subcallosa, cingularis, hyppocampusformation: Lernen</a:t>
            </a:r>
          </a:p>
          <a:p>
            <a:r>
              <a:rPr lang="hu-HU" altLang="hu-HU" sz="2800"/>
              <a:t>2. Amygdala: emotionale Inhalt der Geruchen (Feind-Fluchten)</a:t>
            </a:r>
          </a:p>
          <a:p>
            <a:r>
              <a:rPr lang="hu-HU" altLang="hu-HU" sz="2800"/>
              <a:t>3. Hypothalamus und Hirnstamm: vegetative reflexe, Nahrungsaufnahme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enninghoff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2750"/>
            <a:ext cx="7848600" cy="56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705600" y="3200400"/>
            <a:ext cx="1828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 i="0">
                <a:latin typeface="Times New Roman" panose="02020603050405020304" pitchFamily="18" charset="0"/>
              </a:rPr>
              <a:t>Hinterer orbitofrontaler Kortex (blau)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7391400" y="1828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781800" y="5638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Organum vomeronasale (Jacobsonsches Organ)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000"/>
              <a:t>Beim Tieren: in der Schelimhaut des Nasenseptums,; nach vorne geöffnetes Röhrchen, mit eigenem Nerv (N. vomeronasalis)</a:t>
            </a:r>
          </a:p>
          <a:p>
            <a:r>
              <a:rPr lang="hu-HU" altLang="hu-HU" sz="2000"/>
              <a:t>Funktion: Chemorezeption der Pheromone, Geruchstoffe der Reproduktion (Säugetieren) oder diese plus die Erkennung der Beuteltieren (Schlangen).</a:t>
            </a:r>
          </a:p>
          <a:p>
            <a:r>
              <a:rPr lang="hu-HU" altLang="hu-HU" sz="2000"/>
              <a:t>Mensch: entwickelt sich embryonal (2. Monat, größte Ausdehnung 25. EW), danach bildet sich zurück. Erwachsene: Rudimente</a:t>
            </a:r>
            <a:endParaRPr lang="hu-HU" alt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95600"/>
            <a:ext cx="6248400" cy="609600"/>
          </a:xfrm>
        </p:spPr>
        <p:txBody>
          <a:bodyPr/>
          <a:lstStyle/>
          <a:p>
            <a:r>
              <a:rPr lang="hu-HU" altLang="hu-HU" sz="4000" b="1">
                <a:latin typeface="Arial" panose="020B0604020202020204" pitchFamily="34" charset="0"/>
              </a:rPr>
              <a:t>1. Geruchssystem</a:t>
            </a:r>
            <a:endParaRPr lang="hu-HU" altLang="hu-HU" sz="40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enninghoff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553200" cy="46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848600" y="5029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43000" y="525780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800"/>
              <a:t>a. Menschliches Embryo (Immunohistochemie für PGP 9.5) b. Erwachsener, HE</a:t>
            </a:r>
            <a:endParaRPr lang="hu-HU" altLang="hu-H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Gray51 Jacobson 28 mm human em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862388" cy="27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Marefleh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365500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4800" y="3886200"/>
            <a:ext cx="4572000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400" i="0"/>
              <a:t>A mare exhibits the </a:t>
            </a:r>
            <a:r>
              <a:rPr lang="hu-HU" altLang="hu-HU" sz="1600" b="1" i="0">
                <a:solidFill>
                  <a:srgbClr val="CC0066"/>
                </a:solidFill>
              </a:rPr>
              <a:t>flehmen response</a:t>
            </a:r>
            <a:r>
              <a:rPr lang="hu-HU" altLang="hu-HU" sz="1400" i="0"/>
              <a:t> by curling back her upper lip</a:t>
            </a:r>
          </a:p>
          <a:p>
            <a:r>
              <a:rPr lang="hu-HU" altLang="hu-HU" sz="1400" i="0"/>
              <a:t>The flehmen response, also called flehming, or flehmening (from German flehmen, meaning to curl the upper lip), is a particular type of curling of the upper lip in ungulates,felids, and many other mammals, which facilitates the transfer of pheromones and other scents into thevomeronasal organ, also called theJaconson’s Organ. </a:t>
            </a:r>
          </a:p>
          <a:p>
            <a:pPr>
              <a:spcBef>
                <a:spcPct val="50000"/>
              </a:spcBef>
            </a:pPr>
            <a:endParaRPr lang="hu-HU" altLang="hu-HU" sz="14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588125" y="6172200"/>
            <a:ext cx="237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Quelle: Wikipedia</a:t>
            </a:r>
            <a:endParaRPr lang="hu-HU" altLang="hu-H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am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4114800" cy="31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Sn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6563"/>
            <a:ext cx="4191000" cy="33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9600" y="5638800"/>
            <a:ext cx="338613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hu-HU" altLang="hu-HU" sz="1400" b="1" i="0">
                <a:latin typeface="Times New Roman" panose="02020603050405020304" pitchFamily="18" charset="0"/>
              </a:rPr>
              <a:t>Quelle: The Vomeronasal Organ</a:t>
            </a:r>
          </a:p>
          <a:p>
            <a:pPr algn="ctr"/>
            <a:r>
              <a:rPr lang="hu-HU" altLang="hu-HU" sz="1400" i="0">
                <a:latin typeface="Times New Roman" panose="02020603050405020304" pitchFamily="18" charset="0"/>
              </a:rPr>
              <a:t>Images© Dr. Michael Meredith, Neuroscience Program Florida State University</a:t>
            </a:r>
            <a:endParaRPr lang="hu-HU" altLang="hu-HU" i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hu-HU" altLang="hu-H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hu-HU" altLang="hu-HU" sz="3600" b="1"/>
              <a:t>2. Geschmackssystem</a:t>
            </a:r>
            <a:endParaRPr lang="hu-HU" altLang="hu-H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nninghoff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302736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86200" y="457200"/>
            <a:ext cx="47244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i="0">
                <a:solidFill>
                  <a:srgbClr val="CC0066"/>
                </a:solidFill>
              </a:rPr>
              <a:t>Geschmackknospen (GK)</a:t>
            </a:r>
            <a:r>
              <a:rPr lang="hu-HU" altLang="hu-HU" sz="2000" i="0"/>
              <a:t>: vorwiegend an der Zunge (Spitze, Randpartien, Sulcus terminalis),</a:t>
            </a:r>
          </a:p>
          <a:p>
            <a:pPr>
              <a:spcBef>
                <a:spcPct val="50000"/>
              </a:spcBef>
            </a:pPr>
            <a:r>
              <a:rPr lang="hu-HU" altLang="hu-HU" sz="2000" i="0"/>
              <a:t>aber auch: Gaumen, Mesopharynx (dors. Wand), Epithel über Epiglottis und Aryknorpeln, oberes Esophagus</a:t>
            </a:r>
          </a:p>
          <a:p>
            <a:pPr>
              <a:spcBef>
                <a:spcPct val="50000"/>
              </a:spcBef>
            </a:pPr>
            <a:r>
              <a:rPr lang="hu-HU" altLang="hu-HU" sz="2000" i="0"/>
              <a:t>Papilla fungiformis: 1-4 GK</a:t>
            </a:r>
          </a:p>
          <a:p>
            <a:pPr>
              <a:spcBef>
                <a:spcPct val="50000"/>
              </a:spcBef>
            </a:pPr>
            <a:r>
              <a:rPr lang="hu-HU" altLang="hu-HU" sz="2000" i="0"/>
              <a:t>Papilla vallata: bis zum 270 GK</a:t>
            </a:r>
          </a:p>
          <a:p>
            <a:pPr>
              <a:spcBef>
                <a:spcPct val="50000"/>
              </a:spcBef>
            </a:pPr>
            <a:r>
              <a:rPr lang="hu-HU" altLang="hu-HU" sz="2000" i="0"/>
              <a:t>Kind: um so 8000 GK, Erwachsene: um 2000 GK</a:t>
            </a:r>
          </a:p>
          <a:p>
            <a:pPr>
              <a:spcBef>
                <a:spcPct val="50000"/>
              </a:spcBef>
            </a:pPr>
            <a:r>
              <a:rPr lang="hu-HU" altLang="hu-HU" sz="2000" i="0"/>
              <a:t>Klassischen Geschmackmodalitäten: salzig, sauer, bitter, süß. Paprika und Ethanol: Schmerzrezeptoren des Trigeminus</a:t>
            </a:r>
            <a:endParaRPr lang="hu-HU" altLang="hu-H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657600" y="6172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enninghoff 19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7086600" cy="3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848600" y="4495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47800" y="4572000"/>
            <a:ext cx="624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Geschmackknospen in den verschiedenen Papillenformen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enninghoff 19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3178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Benninghoff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457200"/>
            <a:ext cx="33242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419600" y="4876800"/>
            <a:ext cx="47244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i="0"/>
              <a:t>Sinneszellen I-III, Stützzellen, Basalzellen (IV), Marginalzellen (V)</a:t>
            </a:r>
          </a:p>
          <a:p>
            <a:pPr>
              <a:spcBef>
                <a:spcPct val="50000"/>
              </a:spcBef>
            </a:pPr>
            <a:r>
              <a:rPr lang="hu-HU" altLang="hu-HU" sz="2000" i="0"/>
              <a:t>Lebensdauer der Sinneszellen: 8-10 Tage</a:t>
            </a:r>
            <a:endParaRPr lang="hu-HU" altLang="hu-HU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352800" y="624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Periphere Geschmacksbahn I.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b="1">
                <a:solidFill>
                  <a:srgbClr val="CC0066"/>
                </a:solidFill>
              </a:rPr>
              <a:t>Papilla fungiformis </a:t>
            </a:r>
            <a:r>
              <a:rPr lang="hu-HU" altLang="hu-HU"/>
              <a:t>und </a:t>
            </a:r>
            <a:r>
              <a:rPr lang="hu-HU" altLang="hu-HU">
                <a:solidFill>
                  <a:srgbClr val="CC0066"/>
                </a:solidFill>
              </a:rPr>
              <a:t>teilweise P. vallata</a:t>
            </a:r>
            <a:r>
              <a:rPr lang="hu-HU" altLang="hu-HU"/>
              <a:t> (doppelt innerviert): </a:t>
            </a:r>
            <a:r>
              <a:rPr lang="hu-HU" altLang="hu-HU" b="1">
                <a:solidFill>
                  <a:srgbClr val="CC0066"/>
                </a:solidFill>
              </a:rPr>
              <a:t>N. VII</a:t>
            </a:r>
            <a:r>
              <a:rPr lang="hu-HU" altLang="hu-HU"/>
              <a:t>:</a:t>
            </a:r>
            <a:br>
              <a:rPr lang="hu-HU" altLang="hu-HU"/>
            </a:br>
            <a:r>
              <a:rPr lang="hu-HU" altLang="hu-HU"/>
              <a:t>Chorda tympani (im N. lingualis)</a:t>
            </a:r>
            <a:r>
              <a:rPr lang="hu-HU" altLang="hu-HU">
                <a:sym typeface="Wingdings" panose="05000000000000000000" pitchFamily="2" charset="2"/>
              </a:rPr>
              <a:t> Glassersche Fissur, PaukenhöhleGgl. geniculi (Pseudounipolares Neuron)  Intermedius-Anteil des Fazialis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Periphere Geschmacksbahn II.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b="1">
                <a:solidFill>
                  <a:srgbClr val="CC0066"/>
                </a:solidFill>
                <a:sym typeface="Wingdings" panose="05000000000000000000" pitchFamily="2" charset="2"/>
              </a:rPr>
              <a:t>Papilla vallata </a:t>
            </a:r>
            <a:r>
              <a:rPr lang="hu-HU" altLang="hu-HU">
                <a:sym typeface="Wingdings" panose="05000000000000000000" pitchFamily="2" charset="2"/>
              </a:rPr>
              <a:t>und </a:t>
            </a:r>
            <a:r>
              <a:rPr lang="hu-HU" altLang="hu-HU" b="1">
                <a:solidFill>
                  <a:srgbClr val="CC0066"/>
                </a:solidFill>
                <a:sym typeface="Wingdings" panose="05000000000000000000" pitchFamily="2" charset="2"/>
              </a:rPr>
              <a:t>P. foliata</a:t>
            </a:r>
            <a:r>
              <a:rPr lang="hu-HU" altLang="hu-HU">
                <a:sym typeface="Wingdings" panose="05000000000000000000" pitchFamily="2" charset="2"/>
              </a:rPr>
              <a:t>: </a:t>
            </a:r>
            <a:r>
              <a:rPr lang="hu-HU" altLang="hu-HU" b="1">
                <a:solidFill>
                  <a:srgbClr val="CC0066"/>
                </a:solidFill>
                <a:sym typeface="Wingdings" panose="05000000000000000000" pitchFamily="2" charset="2"/>
              </a:rPr>
              <a:t>N. IX</a:t>
            </a:r>
            <a:br>
              <a:rPr lang="hu-HU" altLang="hu-HU" b="1">
                <a:solidFill>
                  <a:srgbClr val="CC0066"/>
                </a:solidFill>
                <a:sym typeface="Wingdings" panose="05000000000000000000" pitchFamily="2" charset="2"/>
              </a:rPr>
            </a:br>
            <a:r>
              <a:rPr lang="hu-HU" altLang="hu-HU">
                <a:sym typeface="Wingdings" panose="05000000000000000000" pitchFamily="2" charset="2"/>
              </a:rPr>
              <a:t>N. glossopharyngeusGgl. petrosum</a:t>
            </a:r>
          </a:p>
          <a:p>
            <a:endParaRPr lang="hu-HU" altLang="hu-HU">
              <a:sym typeface="Wingdings" panose="05000000000000000000" pitchFamily="2" charset="2"/>
            </a:endParaRPr>
          </a:p>
          <a:p>
            <a:r>
              <a:rPr lang="hu-HU" altLang="hu-HU" b="1">
                <a:solidFill>
                  <a:srgbClr val="CC0066"/>
                </a:solidFill>
                <a:sym typeface="Wingdings" panose="05000000000000000000" pitchFamily="2" charset="2"/>
              </a:rPr>
              <a:t>Übrigen GK</a:t>
            </a:r>
            <a:r>
              <a:rPr lang="hu-HU" altLang="hu-HU">
                <a:sym typeface="Wingdings" panose="05000000000000000000" pitchFamily="2" charset="2"/>
              </a:rPr>
              <a:t>: </a:t>
            </a:r>
            <a:r>
              <a:rPr lang="hu-HU" altLang="hu-HU" b="1">
                <a:solidFill>
                  <a:srgbClr val="CC0066"/>
                </a:solidFill>
                <a:sym typeface="Wingdings" panose="05000000000000000000" pitchFamily="2" charset="2"/>
              </a:rPr>
              <a:t>N. X</a:t>
            </a:r>
            <a:br>
              <a:rPr lang="hu-HU" altLang="hu-HU" b="1">
                <a:solidFill>
                  <a:srgbClr val="CC0066"/>
                </a:solidFill>
                <a:sym typeface="Wingdings" panose="05000000000000000000" pitchFamily="2" charset="2"/>
              </a:rPr>
            </a:br>
            <a:r>
              <a:rPr lang="hu-HU" altLang="hu-HU" b="1">
                <a:sym typeface="Wingdings" panose="05000000000000000000" pitchFamily="2" charset="2"/>
              </a:rPr>
              <a:t>N. vagus</a:t>
            </a:r>
            <a:r>
              <a:rPr lang="hu-HU" altLang="hu-HU">
                <a:sym typeface="Wingdings" panose="05000000000000000000" pitchFamily="2" charset="2"/>
              </a:rPr>
              <a:t>Ggl. nodosum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Zentrale Geschmacksbahn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>
                <a:sym typeface="Wingdings" panose="05000000000000000000" pitchFamily="2" charset="2"/>
              </a:rPr>
              <a:t> </a:t>
            </a:r>
            <a:r>
              <a:rPr lang="hu-HU" altLang="hu-HU" b="1">
                <a:solidFill>
                  <a:srgbClr val="CC0066"/>
                </a:solidFill>
                <a:sym typeface="Wingdings" panose="05000000000000000000" pitchFamily="2" charset="2"/>
              </a:rPr>
              <a:t>N. VII, IX und X</a:t>
            </a:r>
            <a:r>
              <a:rPr lang="hu-HU" altLang="hu-HU">
                <a:sym typeface="Wingdings" panose="05000000000000000000" pitchFamily="2" charset="2"/>
              </a:rPr>
              <a:t>.:</a:t>
            </a:r>
            <a:r>
              <a:rPr lang="hu-HU" altLang="hu-HU">
                <a:solidFill>
                  <a:srgbClr val="CC0066"/>
                </a:solidFill>
                <a:sym typeface="Wingdings" panose="05000000000000000000" pitchFamily="2" charset="2"/>
              </a:rPr>
              <a:t>Nucl. tractus solitarii</a:t>
            </a:r>
            <a:r>
              <a:rPr lang="hu-HU" altLang="hu-HU">
                <a:sym typeface="Wingdings" panose="05000000000000000000" pitchFamily="2" charset="2"/>
              </a:rPr>
              <a:t> Pars gustatoria (Somatotopie)</a:t>
            </a:r>
            <a:r>
              <a:rPr lang="hu-HU" altLang="hu-HU" b="1">
                <a:sym typeface="Wingdings" panose="05000000000000000000" pitchFamily="2" charset="2"/>
              </a:rPr>
              <a:t>ipsilateral </a:t>
            </a:r>
            <a:r>
              <a:rPr lang="hu-HU" altLang="hu-HU">
                <a:sym typeface="Wingdings" panose="05000000000000000000" pitchFamily="2" charset="2"/>
              </a:rPr>
              <a:t>in der zentralen Haubenbahn (</a:t>
            </a:r>
            <a:r>
              <a:rPr lang="hu-HU" altLang="hu-HU">
                <a:solidFill>
                  <a:srgbClr val="CC0066"/>
                </a:solidFill>
                <a:sym typeface="Wingdings" panose="05000000000000000000" pitchFamily="2" charset="2"/>
              </a:rPr>
              <a:t>Tractus tegmentalis centralis</a:t>
            </a:r>
            <a:r>
              <a:rPr lang="hu-HU" altLang="hu-HU">
                <a:sym typeface="Wingdings" panose="05000000000000000000" pitchFamily="2" charset="2"/>
              </a:rPr>
              <a:t>) und </a:t>
            </a:r>
            <a:r>
              <a:rPr lang="hu-HU" altLang="hu-HU">
                <a:solidFill>
                  <a:srgbClr val="CC0066"/>
                </a:solidFill>
                <a:sym typeface="Wingdings" panose="05000000000000000000" pitchFamily="2" charset="2"/>
              </a:rPr>
              <a:t>Lemniscus medilais</a:t>
            </a:r>
            <a:r>
              <a:rPr lang="hu-HU" altLang="hu-HU">
                <a:sym typeface="Wingdings" panose="05000000000000000000" pitchFamily="2" charset="2"/>
              </a:rPr>
              <a:t>Thalamus, </a:t>
            </a:r>
            <a:r>
              <a:rPr lang="hu-HU" altLang="hu-HU">
                <a:solidFill>
                  <a:srgbClr val="CC0066"/>
                </a:solidFill>
                <a:sym typeface="Wingdings" panose="05000000000000000000" pitchFamily="2" charset="2"/>
              </a:rPr>
              <a:t>VPM </a:t>
            </a:r>
            <a:r>
              <a:rPr lang="hu-HU" altLang="hu-HU">
                <a:sym typeface="Wingdings" panose="05000000000000000000" pitchFamily="2" charset="2"/>
              </a:rPr>
              <a:t>Gyrus postcentralis und anschliessende Inselrinde (Somatotopie)</a:t>
            </a:r>
          </a:p>
          <a:p>
            <a:endParaRPr lang="hu-HU" alt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nninghoff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5022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172200" y="685800"/>
            <a:ext cx="24384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600"/>
              <a:t>Riechepithel (Regio olfactoria): einige Quadratzm grosses gebiet + Inseln am oberen Nasenmuschel (a), und Nasenseptum (b)</a:t>
            </a:r>
            <a:endParaRPr lang="hu-HU" altLang="hu-HU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943600" y="61722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Zentrale Geschmacksbahn II.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800" b="1">
                <a:solidFill>
                  <a:srgbClr val="CC0066"/>
                </a:solidFill>
              </a:rPr>
              <a:t>Abzweig nach</a:t>
            </a:r>
            <a:r>
              <a:rPr lang="hu-HU" altLang="hu-HU" sz="2800"/>
              <a:t> dem Nucleus tractus solitarii: nach </a:t>
            </a:r>
            <a:r>
              <a:rPr lang="hu-HU" altLang="hu-HU" sz="2800" b="1">
                <a:solidFill>
                  <a:srgbClr val="CC0066"/>
                </a:solidFill>
              </a:rPr>
              <a:t>Hypothalamus</a:t>
            </a:r>
            <a:r>
              <a:rPr lang="hu-HU" altLang="hu-HU" sz="2800"/>
              <a:t>: vegetative Reflexe (Speichelsekretion) aber auch: Steuern von emotionalen Reaktionen (Übelkeit bei aversiven Geschmackswahrnehmung)</a:t>
            </a:r>
          </a:p>
          <a:p>
            <a:r>
              <a:rPr lang="hu-HU" altLang="hu-HU" sz="2800"/>
              <a:t>vgl.: gefährliche Geschmackverlust (Ageusie) oder nicht geeignete Geschmackwahrnehmung (Disgeusie), zB alle Speisen mit Tomaten oder Fäkalgeschmack (Anorexia)</a:t>
            </a:r>
            <a:endParaRPr lang="hu-HU" altLang="hu-H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457200"/>
          </a:xfrm>
        </p:spPr>
        <p:txBody>
          <a:bodyPr/>
          <a:lstStyle/>
          <a:p>
            <a:r>
              <a:rPr lang="hu-HU" altLang="hu-HU" sz="2000"/>
              <a:t>Die Quelle der Bildern</a:t>
            </a:r>
            <a:endParaRPr lang="hu-HU" altLang="hu-H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hu-HU" altLang="hu-HU" sz="1800" b="1"/>
              <a:t>B: </a:t>
            </a:r>
            <a:r>
              <a:rPr lang="hu-HU" altLang="hu-HU" sz="1800"/>
              <a:t>Anatomie. Bd. 2. Benninghof, A, Drenckhahn, D.Urban &amp; Fischer – Elsevier, 2002, ISBN 13 978-3437423406</a:t>
            </a:r>
          </a:p>
          <a:p>
            <a:r>
              <a:rPr lang="hu-HU" altLang="hu-HU" sz="1800" b="1"/>
              <a:t>Z: </a:t>
            </a:r>
            <a:r>
              <a:rPr lang="hu-HU" altLang="hu-HU" sz="1800"/>
              <a:t>Funktionelle Neuroanatomie, Zilles, K, Rehkämper, G., Springer, 1998, ISBN 3-540-64293-5</a:t>
            </a:r>
          </a:p>
          <a:p>
            <a:endParaRPr lang="hu-HU" alt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0" y="762000"/>
            <a:ext cx="19050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600"/>
              <a:t>Oben: Regio respiratoria mit der Mündung einer Glandula olfactoria (*)</a:t>
            </a:r>
          </a:p>
          <a:p>
            <a:pPr>
              <a:spcBef>
                <a:spcPct val="50000"/>
              </a:spcBef>
            </a:pPr>
            <a:endParaRPr lang="hu-HU" altLang="hu-HU" sz="1600"/>
          </a:p>
          <a:p>
            <a:pPr>
              <a:spcBef>
                <a:spcPct val="50000"/>
              </a:spcBef>
            </a:pPr>
            <a:endParaRPr lang="hu-HU" altLang="hu-HU" sz="1600"/>
          </a:p>
          <a:p>
            <a:pPr>
              <a:spcBef>
                <a:spcPct val="50000"/>
              </a:spcBef>
            </a:pPr>
            <a:endParaRPr lang="hu-HU" altLang="hu-HU" sz="1600"/>
          </a:p>
          <a:p>
            <a:pPr>
              <a:spcBef>
                <a:spcPct val="50000"/>
              </a:spcBef>
            </a:pPr>
            <a:endParaRPr lang="hu-HU" altLang="hu-HU" sz="1600"/>
          </a:p>
          <a:p>
            <a:pPr>
              <a:spcBef>
                <a:spcPct val="50000"/>
              </a:spcBef>
            </a:pPr>
            <a:endParaRPr lang="hu-HU" altLang="hu-HU" sz="1600"/>
          </a:p>
          <a:p>
            <a:pPr>
              <a:spcBef>
                <a:spcPct val="50000"/>
              </a:spcBef>
            </a:pPr>
            <a:endParaRPr lang="hu-HU" altLang="hu-HU" sz="1600"/>
          </a:p>
          <a:p>
            <a:pPr>
              <a:spcBef>
                <a:spcPct val="50000"/>
              </a:spcBef>
            </a:pPr>
            <a:endParaRPr lang="hu-HU" altLang="hu-HU" sz="1600"/>
          </a:p>
          <a:p>
            <a:pPr>
              <a:spcBef>
                <a:spcPct val="50000"/>
              </a:spcBef>
            </a:pPr>
            <a:r>
              <a:rPr lang="hu-HU" altLang="hu-HU" sz="1600"/>
              <a:t>Unten: Geflecht der Riechzilien in dem Regio olfactoria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629400" y="6172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38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nninghoff 14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4648200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Benninghoff 14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981200"/>
            <a:ext cx="39687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H atlasz 3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4343400"/>
            <a:ext cx="24971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81600" y="244475"/>
            <a:ext cx="3200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200"/>
              <a:t>Riechepithel: Schicht der Stützzellen-Kern: SZS</a:t>
            </a:r>
            <a:br>
              <a:rPr lang="hu-HU" altLang="hu-HU" sz="1200"/>
            </a:br>
            <a:r>
              <a:rPr lang="hu-HU" altLang="hu-HU" sz="1200"/>
              <a:t>30 Mio Riechzellen (olfaktorische Neuronen= ON)</a:t>
            </a:r>
            <a:br>
              <a:rPr lang="hu-HU" altLang="hu-HU" sz="1200"/>
            </a:br>
            <a:r>
              <a:rPr lang="hu-HU" altLang="hu-HU" sz="1200"/>
              <a:t>Schicht der Basalzellen (Ersatzzellen)</a:t>
            </a:r>
          </a:p>
          <a:p>
            <a:pPr>
              <a:spcBef>
                <a:spcPct val="50000"/>
              </a:spcBef>
            </a:pPr>
            <a:r>
              <a:rPr lang="hu-HU" altLang="hu-HU" sz="1200"/>
              <a:t>10-30 Zilien pro ON</a:t>
            </a:r>
          </a:p>
          <a:p>
            <a:pPr>
              <a:spcBef>
                <a:spcPct val="50000"/>
              </a:spcBef>
            </a:pPr>
            <a:r>
              <a:rPr lang="hu-HU" altLang="hu-HU" sz="1200"/>
              <a:t>Zilien: 9x2+2, aber Dyneinärme fehlen (unbeweglich)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81000" y="6248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Zellen des Riechepithels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800">
                <a:solidFill>
                  <a:srgbClr val="CC0066"/>
                </a:solidFill>
              </a:rPr>
              <a:t>ON</a:t>
            </a:r>
            <a:r>
              <a:rPr lang="hu-HU" altLang="hu-HU" sz="2800"/>
              <a:t>: spezielle Neuronen: Kontakt mit Außenwelt, Epithelbarrier (Zonula occludens), regelmässig werden regeneriert (Infektionen, toxische Effekte wie Formalin)</a:t>
            </a:r>
          </a:p>
          <a:p>
            <a:r>
              <a:rPr lang="hu-HU" altLang="hu-HU" sz="2800">
                <a:solidFill>
                  <a:srgbClr val="CC0066"/>
                </a:solidFill>
              </a:rPr>
              <a:t>Basalzelle</a:t>
            </a:r>
            <a:r>
              <a:rPr lang="hu-HU" altLang="hu-HU" sz="2800"/>
              <a:t>: Vorläufer der ON. </a:t>
            </a:r>
          </a:p>
          <a:p>
            <a:r>
              <a:rPr lang="hu-HU" altLang="hu-HU" sz="2800">
                <a:solidFill>
                  <a:srgbClr val="CC0066"/>
                </a:solidFill>
              </a:rPr>
              <a:t>Hüllzellen</a:t>
            </a:r>
            <a:r>
              <a:rPr lang="hu-HU" altLang="hu-HU" sz="2800"/>
              <a:t> (gleichzeitig: Astrozyt und Schwann-like Zelle) helfen bei axonalem Herauswachsen.</a:t>
            </a:r>
            <a:endParaRPr lang="hu-HU" alt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>
                <a:solidFill>
                  <a:srgbClr val="CC0066"/>
                </a:solidFill>
              </a:rPr>
              <a:t>Fila olfactoria, Glandulae olfactoriae</a:t>
            </a:r>
            <a:endParaRPr lang="hu-HU" altLang="hu-H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800"/>
              <a:t>Ungefähr 20 Filum pro Seite.</a:t>
            </a:r>
          </a:p>
          <a:p>
            <a:r>
              <a:rPr lang="hu-HU" altLang="hu-HU" sz="2800"/>
              <a:t>Ein Filum ist ein Bündel (Faszikel) von vielen Axonen.</a:t>
            </a:r>
          </a:p>
          <a:p>
            <a:r>
              <a:rPr lang="hu-HU" altLang="hu-HU" sz="2800"/>
              <a:t>Alle Fila werden als N. olfactorius bezeichnet.</a:t>
            </a:r>
          </a:p>
          <a:p>
            <a:endParaRPr lang="hu-HU" altLang="hu-HU" sz="2800"/>
          </a:p>
          <a:p>
            <a:r>
              <a:rPr lang="hu-HU" altLang="hu-HU" sz="2800"/>
              <a:t>Glandulae olfactoriae (Bowman-Drüsen): kleine  tubuloazinöse, vorwiegend seröse Drüsen. Sie produzieren des Riechschleim.</a:t>
            </a:r>
            <a:endParaRPr lang="hu-HU" alt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Riechrezeptoren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800"/>
              <a:t>Odorant binding proteins (OBP): gelöste Proteine, die im Riechschleim schwimmen zum Sammeln von hydrophoben Riechstoffen.</a:t>
            </a:r>
          </a:p>
          <a:p>
            <a:r>
              <a:rPr lang="hu-HU" altLang="hu-HU" sz="2800"/>
              <a:t>Odorant receptors (OR): liegen in den Riechzilienmembran (seven pass, G protein coupled Proteine)</a:t>
            </a:r>
          </a:p>
          <a:p>
            <a:r>
              <a:rPr lang="hu-HU" altLang="hu-HU" sz="2800"/>
              <a:t>1000 Gene in Hund, viele Pseudogene im Mensch.</a:t>
            </a:r>
          </a:p>
          <a:p>
            <a:r>
              <a:rPr lang="hu-HU" altLang="hu-HU" sz="2800"/>
              <a:t>Klonale Expression in Riechzellen (eine Riechzelle= eine Riechspezifizität?)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400"/>
              <a:t>Boehm,  Zufall: MHC peptides and the sensory evaluation of genotype. </a:t>
            </a:r>
            <a:r>
              <a:rPr lang="hu-HU" altLang="hu-HU" sz="2400" i="1"/>
              <a:t>Trends Neurosci </a:t>
            </a:r>
            <a:r>
              <a:rPr lang="hu-HU" altLang="hu-HU" sz="2400" b="1"/>
              <a:t>29</a:t>
            </a:r>
            <a:r>
              <a:rPr lang="hu-HU" altLang="hu-HU" sz="2400"/>
              <a:t>(2):100-7, 2006 Feb.</a:t>
            </a:r>
            <a:br>
              <a:rPr lang="hu-HU" altLang="hu-HU" sz="2400"/>
            </a:br>
            <a:br>
              <a:rPr lang="hu-HU" altLang="hu-HU" sz="2400"/>
            </a:br>
            <a:r>
              <a:rPr lang="hu-HU" altLang="hu-HU" sz="2400"/>
              <a:t>„In addition to their established role in the immune response, peptide ligands of major histocompatibility complex (MHC) molecules constitute a previously unknown family of social recognition signals detected by specific subsets of sensory neurons in the mammalian nose.” </a:t>
            </a:r>
          </a:p>
          <a:p>
            <a:endParaRPr lang="hu-HU" alt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956</Words>
  <Application>Microsoft Office PowerPoint</Application>
  <PresentationFormat>Diavetítés a képernyőre (4:3 oldalarány)</PresentationFormat>
  <Paragraphs>102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5" baseType="lpstr">
      <vt:lpstr>Times New Roman</vt:lpstr>
      <vt:lpstr>Arial</vt:lpstr>
      <vt:lpstr>Wingdings</vt:lpstr>
      <vt:lpstr>Alapértelmezett terv</vt:lpstr>
      <vt:lpstr>Geruchssystem Geschmackssystem </vt:lpstr>
      <vt:lpstr>PowerPoint-bemutató</vt:lpstr>
      <vt:lpstr>PowerPoint-bemutató</vt:lpstr>
      <vt:lpstr>PowerPoint-bemutató</vt:lpstr>
      <vt:lpstr>PowerPoint-bemutató</vt:lpstr>
      <vt:lpstr>Zellen des Riechepithels</vt:lpstr>
      <vt:lpstr>Fila olfactoria, Glandulae olfactoriae</vt:lpstr>
      <vt:lpstr>Riechrezeptoren</vt:lpstr>
      <vt:lpstr>PowerPoint-bemutató</vt:lpstr>
      <vt:lpstr>PowerPoint-bemutató</vt:lpstr>
      <vt:lpstr>PowerPoint-bemutató</vt:lpstr>
      <vt:lpstr>PowerPoint-bemutató</vt:lpstr>
      <vt:lpstr>Tractus olfactorius</vt:lpstr>
      <vt:lpstr>Olfaktorischer Kortex</vt:lpstr>
      <vt:lpstr>PowerPoint-bemutató</vt:lpstr>
      <vt:lpstr>PowerPoint-bemutató</vt:lpstr>
      <vt:lpstr>Sekundäre olfaktorische kortikale Area</vt:lpstr>
      <vt:lpstr>PowerPoint-bemutató</vt:lpstr>
      <vt:lpstr>Organum vomeronasale (Jacobsonsches Organ)</vt:lpstr>
      <vt:lpstr>PowerPoint-bemutató</vt:lpstr>
      <vt:lpstr>PowerPoint-bemutató</vt:lpstr>
      <vt:lpstr>PowerPoint-bemutató</vt:lpstr>
      <vt:lpstr>2. Geschmackssystem</vt:lpstr>
      <vt:lpstr>PowerPoint-bemutató</vt:lpstr>
      <vt:lpstr>PowerPoint-bemutató</vt:lpstr>
      <vt:lpstr>PowerPoint-bemutató</vt:lpstr>
      <vt:lpstr>Periphere Geschmacksbahn I.</vt:lpstr>
      <vt:lpstr>Periphere Geschmacksbahn II.</vt:lpstr>
      <vt:lpstr>Zentrale Geschmacksbahn</vt:lpstr>
      <vt:lpstr>Zentrale Geschmacksbahn II.</vt:lpstr>
      <vt:lpstr>Die Quelle der Bildern</vt:lpstr>
    </vt:vector>
  </TitlesOfParts>
  <Company>Semmelweis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Geschmackssystem Geruchssystem</dc:title>
  <dc:creator>Dr. Magyar Atilla</dc:creator>
  <cp:lastModifiedBy>M</cp:lastModifiedBy>
  <cp:revision>10</cp:revision>
  <dcterms:created xsi:type="dcterms:W3CDTF">2007-10-14T15:58:04Z</dcterms:created>
  <dcterms:modified xsi:type="dcterms:W3CDTF">2017-11-29T05:53:37Z</dcterms:modified>
</cp:coreProperties>
</file>