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60" r:id="rId4"/>
    <p:sldId id="265" r:id="rId5"/>
    <p:sldId id="259" r:id="rId6"/>
    <p:sldId id="268" r:id="rId7"/>
    <p:sldId id="266" r:id="rId8"/>
    <p:sldId id="270" r:id="rId9"/>
    <p:sldId id="262" r:id="rId10"/>
    <p:sldId id="271" r:id="rId11"/>
    <p:sldId id="272" r:id="rId12"/>
    <p:sldId id="273" r:id="rId13"/>
    <p:sldId id="269" r:id="rId14"/>
    <p:sldId id="274" r:id="rId15"/>
    <p:sldId id="275" r:id="rId16"/>
    <p:sldId id="276" r:id="rId17"/>
    <p:sldId id="277" r:id="rId18"/>
    <p:sldId id="278" r:id="rId19"/>
    <p:sldId id="279" r:id="rId20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34972-A049-40F1-BF25-7A58C26E7A08}" type="datetimeFigureOut">
              <a:rPr lang="hu-HU"/>
              <a:pPr>
                <a:defRPr/>
              </a:pPr>
              <a:t>2017.10.17.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75C03-A32C-4FBD-A01B-E9D0FF1A199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BB8FD-7D47-4584-9E5B-4606D5C8B4CB}" type="datetimeFigureOut">
              <a:rPr lang="hu-HU"/>
              <a:pPr>
                <a:defRPr/>
              </a:pPr>
              <a:t>2017.10.17.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1A358-3C00-4247-9970-2FAA7DEF89B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A28E6-6083-4F91-AA0F-6FFAC0AD1046}" type="datetimeFigureOut">
              <a:rPr lang="hu-HU"/>
              <a:pPr>
                <a:defRPr/>
              </a:pPr>
              <a:t>2017.10.17.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108F3-D7FA-42AF-8DF6-8A2926CB3AC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88756-2158-4F87-8DF1-6EE861884526}" type="datetimeFigureOut">
              <a:rPr lang="hu-HU"/>
              <a:pPr>
                <a:defRPr/>
              </a:pPr>
              <a:t>2017.10.17.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FCCB1-AC0C-4261-99CF-908D10D047B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3F055-6778-40ED-B31B-4B9FB739499B}" type="datetimeFigureOut">
              <a:rPr lang="hu-HU"/>
              <a:pPr>
                <a:defRPr/>
              </a:pPr>
              <a:t>2017.10.17.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F20E7-7AA8-4A6F-A8A5-50A4C2918B3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8FE70-79A8-45C9-8520-D6194C3DBB45}" type="datetimeFigureOut">
              <a:rPr lang="hu-HU"/>
              <a:pPr>
                <a:defRPr/>
              </a:pPr>
              <a:t>2017.10.17.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0930C-5737-4189-99A5-9F26A7F6EDE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D33BC-A293-448F-8D23-0DCA24930C61}" type="datetimeFigureOut">
              <a:rPr lang="hu-HU"/>
              <a:pPr>
                <a:defRPr/>
              </a:pPr>
              <a:t>2017.10.17.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6AFC4-0A0C-4E64-8C6D-15CDEBDAB3B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DC935-2CCD-435D-808E-EF80B896AA08}" type="datetimeFigureOut">
              <a:rPr lang="hu-HU"/>
              <a:pPr>
                <a:defRPr/>
              </a:pPr>
              <a:t>2017.10.17.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00AF1-3468-43BC-A9A2-65D4EA27C02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7D746-D3B4-4580-8181-0108DEBC76B1}" type="datetimeFigureOut">
              <a:rPr lang="hu-HU"/>
              <a:pPr>
                <a:defRPr/>
              </a:pPr>
              <a:t>2017.10.17.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CA884-0E00-4A05-AFB7-B5B9D77C0BE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269BA-89E3-4BBB-B4E4-67FAB0AC65CE}" type="datetimeFigureOut">
              <a:rPr lang="hu-HU"/>
              <a:pPr>
                <a:defRPr/>
              </a:pPr>
              <a:t>2017.10.17.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C936B-2B36-45F4-AD33-4985C15F0DF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3A7C5-3857-4D49-8F28-B9E31D8A3ED7}" type="datetimeFigureOut">
              <a:rPr lang="hu-HU"/>
              <a:pPr>
                <a:defRPr/>
              </a:pPr>
              <a:t>2017.10.17.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C2F20-FF4C-442C-872E-4F19F217C98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EA4B4F2-3A80-4246-AD1C-ACA58DE5C04F}" type="datetimeFigureOut">
              <a:rPr lang="hu-HU"/>
              <a:pPr>
                <a:defRPr/>
              </a:pPr>
              <a:t>2017.10.17.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8DDD36F-D1CF-4FAF-A285-F9916C8343A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Cím 1"/>
          <p:cNvSpPr>
            <a:spLocks noGrp="1"/>
          </p:cNvSpPr>
          <p:nvPr>
            <p:ph type="ctrTitle"/>
          </p:nvPr>
        </p:nvSpPr>
        <p:spPr>
          <a:xfrm>
            <a:off x="755650" y="1844675"/>
            <a:ext cx="7772400" cy="1470025"/>
          </a:xfrm>
        </p:spPr>
        <p:txBody>
          <a:bodyPr/>
          <a:lstStyle/>
          <a:p>
            <a:pPr eaLnBrk="1" hangingPunct="1"/>
            <a:r>
              <a:rPr lang="hu-HU" sz="4000" smtClean="0">
                <a:latin typeface="Arial" charset="0"/>
              </a:rPr>
              <a:t>Halsbewegungen, Halsmuskeln, Halsfaszien. Rücken- und Nackenmuskulatur</a:t>
            </a:r>
          </a:p>
        </p:txBody>
      </p:sp>
      <p:sp>
        <p:nvSpPr>
          <p:cNvPr id="13314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hu-HU" smtClean="0">
                <a:solidFill>
                  <a:srgbClr val="898989"/>
                </a:solidFill>
                <a:latin typeface="Arial" charset="0"/>
              </a:rPr>
              <a:t>Dr. Fehér Erzsébet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zövegdoboz 1"/>
          <p:cNvSpPr txBox="1">
            <a:spLocks noChangeArrowheads="1"/>
          </p:cNvSpPr>
          <p:nvPr/>
        </p:nvSpPr>
        <p:spPr bwMode="auto">
          <a:xfrm>
            <a:off x="539750" y="0"/>
            <a:ext cx="7848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4000" u="sng">
                <a:latin typeface="Times New Roman" pitchFamily="18" charset="0"/>
              </a:rPr>
              <a:t>Mély nyakizmok I. (praevertebralis).:</a:t>
            </a:r>
          </a:p>
        </p:txBody>
      </p:sp>
      <p:sp>
        <p:nvSpPr>
          <p:cNvPr id="22530" name="Szövegdoboz 5"/>
          <p:cNvSpPr txBox="1">
            <a:spLocks noChangeArrowheads="1"/>
          </p:cNvSpPr>
          <p:nvPr/>
        </p:nvSpPr>
        <p:spPr bwMode="auto">
          <a:xfrm>
            <a:off x="0" y="4221163"/>
            <a:ext cx="38163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hu-HU" sz="2400">
                <a:latin typeface="Times New Roman" pitchFamily="18" charset="0"/>
              </a:rPr>
              <a:t>1. m. longus capitis</a:t>
            </a:r>
          </a:p>
          <a:p>
            <a:pPr marL="457200" indent="-457200"/>
            <a:r>
              <a:rPr lang="hu-HU" sz="2400">
                <a:latin typeface="Times New Roman" pitchFamily="18" charset="0"/>
              </a:rPr>
              <a:t>2. m. longus colli</a:t>
            </a:r>
          </a:p>
          <a:p>
            <a:pPr marL="457200" indent="-457200"/>
            <a:r>
              <a:rPr lang="hu-HU" sz="2400">
                <a:latin typeface="Times New Roman" pitchFamily="18" charset="0"/>
              </a:rPr>
              <a:t>3.-4. m. rectus capitis anterior et lateralis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 b="13454"/>
          <a:stretch>
            <a:fillRect/>
          </a:stretch>
        </p:blipFill>
        <p:spPr bwMode="auto">
          <a:xfrm>
            <a:off x="3973513" y="1125538"/>
            <a:ext cx="517048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08050"/>
            <a:ext cx="3135313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zövegdoboz 1"/>
          <p:cNvSpPr txBox="1">
            <a:spLocks noChangeArrowheads="1"/>
          </p:cNvSpPr>
          <p:nvPr/>
        </p:nvSpPr>
        <p:spPr bwMode="auto">
          <a:xfrm>
            <a:off x="323850" y="0"/>
            <a:ext cx="8280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4000" u="sng"/>
              <a:t>Mély nyakizmok II. (lateralis).:</a:t>
            </a:r>
          </a:p>
        </p:txBody>
      </p:sp>
      <p:sp>
        <p:nvSpPr>
          <p:cNvPr id="23554" name="Szövegdoboz 5"/>
          <p:cNvSpPr txBox="1">
            <a:spLocks noChangeArrowheads="1"/>
          </p:cNvSpPr>
          <p:nvPr/>
        </p:nvSpPr>
        <p:spPr bwMode="auto">
          <a:xfrm>
            <a:off x="0" y="4508500"/>
            <a:ext cx="381635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hu-HU" sz="2400">
                <a:latin typeface="Times New Roman" pitchFamily="18" charset="0"/>
              </a:rPr>
              <a:t>1. m. scalenus anterior</a:t>
            </a:r>
          </a:p>
          <a:p>
            <a:pPr marL="457200" indent="-457200"/>
            <a:r>
              <a:rPr lang="hu-HU" sz="2400">
                <a:latin typeface="Times New Roman" pitchFamily="18" charset="0"/>
              </a:rPr>
              <a:t>2. m. scalenus medius</a:t>
            </a:r>
          </a:p>
          <a:p>
            <a:pPr marL="457200" indent="-457200"/>
            <a:r>
              <a:rPr lang="hu-HU" sz="2400">
                <a:latin typeface="Times New Roman" pitchFamily="18" charset="0"/>
              </a:rPr>
              <a:t>3. m. scalenus posterior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425" y="908050"/>
            <a:ext cx="234632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7" descr="26NYAKIZ másola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692150"/>
            <a:ext cx="4973638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2484438" y="260350"/>
            <a:ext cx="4321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400" b="1"/>
              <a:t>Hiatus scaleni</a:t>
            </a:r>
          </a:p>
        </p:txBody>
      </p:sp>
      <p:pic>
        <p:nvPicPr>
          <p:cNvPr id="24578" name="Picture 4" descr="25NYAKIZ másola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700213"/>
            <a:ext cx="225583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1196975"/>
            <a:ext cx="4608513" cy="387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2924175"/>
            <a:ext cx="2054225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Szövegdoboz 4"/>
          <p:cNvSpPr txBox="1">
            <a:spLocks noChangeArrowheads="1"/>
          </p:cNvSpPr>
          <p:nvPr/>
        </p:nvSpPr>
        <p:spPr bwMode="auto">
          <a:xfrm>
            <a:off x="4572000" y="260350"/>
            <a:ext cx="432117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 u="sng"/>
              <a:t>m. trapezius</a:t>
            </a:r>
          </a:p>
          <a:p>
            <a:endParaRPr lang="hu-HU" u="sng">
              <a:latin typeface="Times New Roman" pitchFamily="18" charset="0"/>
            </a:endParaRPr>
          </a:p>
          <a:p>
            <a:r>
              <a:rPr lang="hu-HU" u="sng">
                <a:latin typeface="Times New Roman" pitchFamily="18" charset="0"/>
              </a:rPr>
              <a:t>-p. descendens</a:t>
            </a:r>
            <a:endParaRPr lang="hu-HU">
              <a:latin typeface="Times New Roman" pitchFamily="18" charset="0"/>
            </a:endParaRPr>
          </a:p>
          <a:p>
            <a:r>
              <a:rPr lang="hu-HU" u="sng">
                <a:latin typeface="Times New Roman" pitchFamily="18" charset="0"/>
              </a:rPr>
              <a:t>-p. horizontalis </a:t>
            </a:r>
          </a:p>
          <a:p>
            <a:r>
              <a:rPr lang="hu-HU" u="sng">
                <a:latin typeface="Times New Roman" pitchFamily="18" charset="0"/>
              </a:rPr>
              <a:t>-p. inferior</a:t>
            </a:r>
          </a:p>
          <a:p>
            <a:endParaRPr lang="hu-HU" u="sng">
              <a:latin typeface="Times New Roman" pitchFamily="18" charset="0"/>
            </a:endParaRPr>
          </a:p>
          <a:p>
            <a:endParaRPr lang="hu-HU">
              <a:latin typeface="Times New Roman" pitchFamily="18" charset="0"/>
            </a:endParaRPr>
          </a:p>
          <a:p>
            <a:r>
              <a:rPr lang="hu-HU"/>
              <a:t>N. </a:t>
            </a:r>
            <a:r>
              <a:rPr lang="hu-HU">
                <a:latin typeface="Times New Roman" pitchFamily="18" charset="0"/>
              </a:rPr>
              <a:t>XI.</a:t>
            </a:r>
          </a:p>
        </p:txBody>
      </p:sp>
      <p:pic>
        <p:nvPicPr>
          <p:cNvPr id="25603" name="Picture 2" descr="F:\PAGINI\p2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333375"/>
            <a:ext cx="4276725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28NYAKIZ másola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8929688" cy="55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nyak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7675"/>
            <a:ext cx="914400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2051050" y="188913"/>
            <a:ext cx="5400675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 u="sng"/>
              <a:t>Trigonum submandibulare</a:t>
            </a:r>
          </a:p>
          <a:p>
            <a:pPr>
              <a:spcBef>
                <a:spcPct val="50000"/>
              </a:spcBef>
            </a:pPr>
            <a:endParaRPr lang="hu-HU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484313"/>
            <a:ext cx="6048375" cy="455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Szövegdoboz 3"/>
          <p:cNvSpPr txBox="1">
            <a:spLocks noChangeArrowheads="1"/>
          </p:cNvSpPr>
          <p:nvPr/>
        </p:nvSpPr>
        <p:spPr bwMode="auto">
          <a:xfrm>
            <a:off x="1187450" y="333375"/>
            <a:ext cx="75247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3200"/>
              <a:t>Trigonum omotrapezoideum</a:t>
            </a:r>
          </a:p>
          <a:p>
            <a:r>
              <a:rPr lang="hu-HU" sz="2400"/>
              <a:t>	benne: pl. cervicalis</a:t>
            </a:r>
          </a:p>
          <a:p>
            <a:pPr>
              <a:buFontTx/>
              <a:buChar char="-"/>
            </a:pPr>
            <a:endParaRPr lang="hu-HU" sz="2400" u="sn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30NYAKIZ másola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052513"/>
            <a:ext cx="80645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6"/>
          <p:cNvSpPr>
            <a:spLocks noChangeArrowheads="1"/>
          </p:cNvSpPr>
          <p:nvPr/>
        </p:nvSpPr>
        <p:spPr bwMode="auto">
          <a:xfrm>
            <a:off x="323850" y="188913"/>
            <a:ext cx="2592388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 sz="3200"/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323850" y="188913"/>
            <a:ext cx="5184775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>
                <a:solidFill>
                  <a:srgbClr val="FF0000"/>
                </a:solidFill>
              </a:rPr>
              <a:t>Lamina superficialis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FFFF00"/>
                </a:solidFill>
              </a:rPr>
              <a:t>Lamina pretrachealis</a:t>
            </a:r>
          </a:p>
          <a:p>
            <a:pPr>
              <a:spcBef>
                <a:spcPct val="50000"/>
              </a:spcBef>
            </a:pPr>
            <a:r>
              <a:rPr lang="hu-HU">
                <a:solidFill>
                  <a:srgbClr val="0066FF"/>
                </a:solidFill>
              </a:rPr>
              <a:t>Lamina prevertebralis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31NYAKI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813"/>
            <a:ext cx="9144000" cy="623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/>
          <p:cNvPicPr>
            <a:picLocks noChangeAspect="1" noChangeArrowheads="1"/>
          </p:cNvPicPr>
          <p:nvPr>
            <p:ph type="ctrTitle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411413" y="188913"/>
            <a:ext cx="6550025" cy="6480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smtClean="0">
                <a:latin typeface="Arial" charset="0"/>
              </a:rPr>
              <a:t>Halsmuskeln</a:t>
            </a:r>
            <a:br>
              <a:rPr lang="hu-HU" sz="3600" smtClean="0">
                <a:latin typeface="Arial" charset="0"/>
              </a:rPr>
            </a:br>
            <a:r>
              <a:rPr lang="hu-HU" sz="2000" smtClean="0">
                <a:latin typeface="Arial" charset="0"/>
              </a:rPr>
              <a:t>Oberflächliche Muskeln:</a:t>
            </a:r>
            <a:r>
              <a:rPr lang="hu-HU" sz="4000" smtClean="0">
                <a:latin typeface="Arial" charset="0"/>
              </a:rPr>
              <a:t/>
            </a:r>
            <a:br>
              <a:rPr lang="hu-HU" sz="4000" smtClean="0">
                <a:latin typeface="Arial" charset="0"/>
              </a:rPr>
            </a:br>
            <a:r>
              <a:rPr lang="hu-HU" sz="1600" smtClean="0">
                <a:latin typeface="Arial" charset="0"/>
              </a:rPr>
              <a:t>1. Platysma</a:t>
            </a:r>
            <a:br>
              <a:rPr lang="hu-HU" sz="1600" smtClean="0">
                <a:latin typeface="Arial" charset="0"/>
              </a:rPr>
            </a:br>
            <a:r>
              <a:rPr lang="hu-HU" sz="1600" smtClean="0">
                <a:latin typeface="Arial" charset="0"/>
              </a:rPr>
              <a:t>2. M. sternocleidomastoideus</a:t>
            </a:r>
            <a:r>
              <a:rPr lang="hu-HU" sz="1400" smtClean="0">
                <a:latin typeface="Arial" charset="0"/>
              </a:rPr>
              <a:t/>
            </a:r>
            <a:br>
              <a:rPr lang="hu-HU" sz="1400" smtClean="0">
                <a:latin typeface="Arial" charset="0"/>
              </a:rPr>
            </a:br>
            <a:endParaRPr lang="hu-HU" sz="4000" smtClean="0">
              <a:latin typeface="Arial" charset="0"/>
            </a:endParaRPr>
          </a:p>
        </p:txBody>
      </p:sp>
      <p:sp>
        <p:nvSpPr>
          <p:cNvPr id="14338" name="Rectangle 4"/>
          <p:cNvSpPr>
            <a:spLocks noGrp="1"/>
          </p:cNvSpPr>
          <p:nvPr>
            <p:ph type="body" sz="half" idx="1"/>
          </p:nvPr>
        </p:nvSpPr>
        <p:spPr>
          <a:xfrm>
            <a:off x="395288" y="1341438"/>
            <a:ext cx="4038600" cy="4525962"/>
          </a:xfrm>
        </p:spPr>
        <p:txBody>
          <a:bodyPr/>
          <a:lstStyle/>
          <a:p>
            <a:pPr marL="533400" indent="-533400">
              <a:buFont typeface="Arial" charset="0"/>
              <a:buNone/>
            </a:pPr>
            <a:r>
              <a:rPr lang="hu-HU" sz="2000" smtClean="0">
                <a:latin typeface="Arial" charset="0"/>
              </a:rPr>
              <a:t>Suprahyodale Muskeln:</a:t>
            </a:r>
          </a:p>
          <a:p>
            <a:pPr marL="533400" indent="-533400">
              <a:buFont typeface="Arial" charset="0"/>
              <a:buNone/>
            </a:pPr>
            <a:r>
              <a:rPr lang="hu-HU" sz="1800" smtClean="0">
                <a:latin typeface="Arial" charset="0"/>
              </a:rPr>
              <a:t>1. M.mylohyoideus</a:t>
            </a:r>
          </a:p>
          <a:p>
            <a:pPr marL="533400" indent="-533400">
              <a:buFont typeface="Arial" charset="0"/>
              <a:buNone/>
            </a:pPr>
            <a:r>
              <a:rPr lang="hu-HU" sz="1800" smtClean="0">
                <a:latin typeface="Arial" charset="0"/>
              </a:rPr>
              <a:t>2. M.digastricus</a:t>
            </a:r>
          </a:p>
          <a:p>
            <a:pPr marL="533400" indent="-533400">
              <a:buFont typeface="Arial" charset="0"/>
              <a:buNone/>
            </a:pPr>
            <a:r>
              <a:rPr lang="hu-HU" sz="1800" smtClean="0">
                <a:latin typeface="Arial" charset="0"/>
              </a:rPr>
              <a:t>3. M.stylohyoideus</a:t>
            </a:r>
          </a:p>
          <a:p>
            <a:pPr marL="533400" indent="-533400">
              <a:buFont typeface="Arial" charset="0"/>
              <a:buNone/>
            </a:pPr>
            <a:r>
              <a:rPr lang="hu-HU" sz="1800" smtClean="0">
                <a:latin typeface="Arial" charset="0"/>
              </a:rPr>
              <a:t>4. M.geniohyoideus</a:t>
            </a:r>
          </a:p>
          <a:p>
            <a:pPr marL="533400" indent="-533400">
              <a:buFont typeface="Arial" charset="0"/>
              <a:buNone/>
            </a:pPr>
            <a:endParaRPr lang="hu-HU" sz="1800" smtClean="0">
              <a:latin typeface="Arial" charset="0"/>
            </a:endParaRPr>
          </a:p>
          <a:p>
            <a:pPr marL="533400" indent="-533400">
              <a:buFont typeface="Arial" charset="0"/>
              <a:buNone/>
            </a:pPr>
            <a:r>
              <a:rPr lang="hu-HU" sz="1800" b="1" smtClean="0">
                <a:latin typeface="Arial" charset="0"/>
              </a:rPr>
              <a:t>Prävertebrale Muskeln</a:t>
            </a:r>
            <a:r>
              <a:rPr lang="hu-HU" sz="2000" b="1" smtClean="0">
                <a:latin typeface="Arial" charset="0"/>
              </a:rPr>
              <a:t>:</a:t>
            </a:r>
          </a:p>
          <a:p>
            <a:pPr marL="533400" indent="-533400">
              <a:buFont typeface="Arial" charset="0"/>
              <a:buNone/>
            </a:pPr>
            <a:r>
              <a:rPr lang="hu-HU" sz="1800" smtClean="0">
                <a:latin typeface="Arial" charset="0"/>
              </a:rPr>
              <a:t>1. M. longus capitis</a:t>
            </a:r>
          </a:p>
          <a:p>
            <a:pPr marL="533400" indent="-533400">
              <a:buFont typeface="Arial" charset="0"/>
              <a:buNone/>
            </a:pPr>
            <a:r>
              <a:rPr lang="hu-HU" sz="1800" smtClean="0">
                <a:latin typeface="Arial" charset="0"/>
              </a:rPr>
              <a:t>2. M. longus colli</a:t>
            </a:r>
          </a:p>
        </p:txBody>
      </p:sp>
      <p:sp>
        <p:nvSpPr>
          <p:cNvPr id="14339" name="Rectangle 5"/>
          <p:cNvSpPr>
            <a:spLocks noGrp="1"/>
          </p:cNvSpPr>
          <p:nvPr>
            <p:ph type="body" sz="half" idx="2"/>
          </p:nvPr>
        </p:nvSpPr>
        <p:spPr>
          <a:xfrm>
            <a:off x="4643438" y="1341438"/>
            <a:ext cx="4038600" cy="4525962"/>
          </a:xfrm>
        </p:spPr>
        <p:txBody>
          <a:bodyPr/>
          <a:lstStyle/>
          <a:p>
            <a:pPr marL="533400" indent="-533400">
              <a:buFont typeface="Arial" charset="0"/>
              <a:buNone/>
            </a:pPr>
            <a:r>
              <a:rPr lang="hu-HU" sz="2000" smtClean="0">
                <a:latin typeface="Arial" charset="0"/>
              </a:rPr>
              <a:t>Infrahyoidale Muskeln</a:t>
            </a:r>
          </a:p>
          <a:p>
            <a:pPr marL="533400" indent="-533400">
              <a:buFont typeface="Arial" charset="0"/>
              <a:buNone/>
            </a:pPr>
            <a:r>
              <a:rPr lang="hu-HU" sz="1800" smtClean="0">
                <a:latin typeface="Arial" charset="0"/>
              </a:rPr>
              <a:t>1. M.strenohyoideus</a:t>
            </a:r>
          </a:p>
          <a:p>
            <a:pPr marL="533400" indent="-533400">
              <a:buFont typeface="Arial" charset="0"/>
              <a:buNone/>
            </a:pPr>
            <a:r>
              <a:rPr lang="hu-HU" sz="1800" smtClean="0">
                <a:latin typeface="Arial" charset="0"/>
              </a:rPr>
              <a:t>2. M.sternothyreoideus</a:t>
            </a:r>
          </a:p>
          <a:p>
            <a:pPr marL="533400" indent="-533400">
              <a:buFont typeface="Arial" charset="0"/>
              <a:buNone/>
            </a:pPr>
            <a:r>
              <a:rPr lang="hu-HU" sz="1800" smtClean="0">
                <a:latin typeface="Arial" charset="0"/>
              </a:rPr>
              <a:t>3. M.omohyoideus</a:t>
            </a:r>
          </a:p>
          <a:p>
            <a:pPr marL="533400" indent="-533400">
              <a:buFont typeface="Arial" charset="0"/>
              <a:buNone/>
            </a:pPr>
            <a:r>
              <a:rPr lang="hu-HU" sz="1800" smtClean="0">
                <a:latin typeface="Arial" charset="0"/>
              </a:rPr>
              <a:t>4. M.thyreohyoideus</a:t>
            </a:r>
          </a:p>
          <a:p>
            <a:pPr marL="533400" indent="-533400">
              <a:buFont typeface="Arial" charset="0"/>
              <a:buNone/>
            </a:pPr>
            <a:endParaRPr lang="hu-HU" sz="1800" smtClean="0">
              <a:latin typeface="Arial" charset="0"/>
            </a:endParaRPr>
          </a:p>
          <a:p>
            <a:pPr marL="533400" indent="-533400">
              <a:buFont typeface="Arial" charset="0"/>
              <a:buNone/>
            </a:pPr>
            <a:r>
              <a:rPr lang="hu-HU" sz="2000" smtClean="0">
                <a:latin typeface="Arial" charset="0"/>
              </a:rPr>
              <a:t>Tiefe Halsmuskeln:</a:t>
            </a:r>
          </a:p>
          <a:p>
            <a:pPr marL="533400" indent="-533400">
              <a:buFont typeface="Arial" charset="0"/>
              <a:buNone/>
            </a:pPr>
            <a:r>
              <a:rPr lang="hu-HU" sz="1800" smtClean="0">
                <a:latin typeface="Arial" charset="0"/>
              </a:rPr>
              <a:t>1. M. scalenus anterior</a:t>
            </a:r>
          </a:p>
          <a:p>
            <a:pPr marL="533400" indent="-533400">
              <a:buFont typeface="Arial" charset="0"/>
              <a:buNone/>
            </a:pPr>
            <a:r>
              <a:rPr lang="hu-HU" sz="1800" smtClean="0">
                <a:latin typeface="Arial" charset="0"/>
              </a:rPr>
              <a:t>2. M. scalenus medius</a:t>
            </a:r>
          </a:p>
          <a:p>
            <a:pPr marL="533400" indent="-533400">
              <a:buFont typeface="Arial" charset="0"/>
              <a:buNone/>
            </a:pPr>
            <a:r>
              <a:rPr lang="hu-HU" sz="1800" smtClean="0">
                <a:latin typeface="Arial" charset="0"/>
              </a:rPr>
              <a:t>3. M. scalenus posterior</a:t>
            </a:r>
          </a:p>
          <a:p>
            <a:pPr marL="533400" indent="-533400">
              <a:buFont typeface="Arial" charset="0"/>
              <a:buNone/>
            </a:pPr>
            <a:endParaRPr lang="hu-HU" sz="1800" smtClean="0">
              <a:latin typeface="Arial" charset="0"/>
            </a:endParaRP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2268538" y="51577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/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1908175" y="4652963"/>
            <a:ext cx="45656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hu-HU" b="1"/>
              <a:t>Regio nuchae Muskeln:</a:t>
            </a:r>
          </a:p>
          <a:p>
            <a:pPr marL="342900" indent="-342900"/>
            <a:r>
              <a:rPr lang="hu-HU"/>
              <a:t>1. M. splenius capitis</a:t>
            </a:r>
          </a:p>
          <a:p>
            <a:pPr marL="342900" indent="-342900"/>
            <a:r>
              <a:rPr lang="hu-HU"/>
              <a:t>2. M. semispinalis capitis</a:t>
            </a:r>
          </a:p>
          <a:p>
            <a:pPr marL="342900" indent="-342900"/>
            <a:r>
              <a:rPr lang="hu-HU"/>
              <a:t>3. M. semispinalis cervicis</a:t>
            </a:r>
          </a:p>
          <a:p>
            <a:pPr marL="342900" indent="-342900"/>
            <a:r>
              <a:rPr lang="hu-HU"/>
              <a:t>4. M. rectus capitis posterior maior et minor</a:t>
            </a:r>
          </a:p>
          <a:p>
            <a:pPr marL="342900" indent="-342900"/>
            <a:r>
              <a:rPr lang="hu-HU"/>
              <a:t>5. M. obliqus capitis superior et inferior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Képtalálat a következ&amp;odblac;re: „neck muscle triangles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620713"/>
            <a:ext cx="4810125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Szövegdoboz 2"/>
          <p:cNvSpPr txBox="1">
            <a:spLocks noChangeArrowheads="1"/>
          </p:cNvSpPr>
          <p:nvPr/>
        </p:nvSpPr>
        <p:spPr bwMode="auto">
          <a:xfrm>
            <a:off x="5940425" y="476250"/>
            <a:ext cx="154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b="1">
                <a:latin typeface="Calibri" pitchFamily="34" charset="0"/>
              </a:rPr>
              <a:t>PLATYSMA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AutoShape 2" descr="Képtalálat a következ&amp;odblac;re: „sternocleidomastoid”"/>
          <p:cNvSpPr>
            <a:spLocks noChangeAspect="1" noChangeArrowheads="1"/>
          </p:cNvSpPr>
          <p:nvPr/>
        </p:nvSpPr>
        <p:spPr bwMode="auto">
          <a:xfrm>
            <a:off x="155575" y="-2757488"/>
            <a:ext cx="6762750" cy="575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>
              <a:latin typeface="Calibri" pitchFamily="34" charset="0"/>
            </a:endParaRPr>
          </a:p>
        </p:txBody>
      </p:sp>
      <p:pic>
        <p:nvPicPr>
          <p:cNvPr id="16386" name="Picture 4" descr="Kapcsolódó ké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205038"/>
            <a:ext cx="278606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6" descr="Képtalálat a következ&amp;odblac;re: „torticollis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3825" y="4581525"/>
            <a:ext cx="52101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 descr="Képtalálat a következ&amp;odblac;re: „torticollis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1557338"/>
            <a:ext cx="4381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Szövegdoboz 5"/>
          <p:cNvSpPr txBox="1">
            <a:spLocks noChangeArrowheads="1"/>
          </p:cNvSpPr>
          <p:nvPr/>
        </p:nvSpPr>
        <p:spPr bwMode="auto">
          <a:xfrm>
            <a:off x="5148263" y="620713"/>
            <a:ext cx="1568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>
                <a:latin typeface="Calibri" pitchFamily="34" charset="0"/>
              </a:rPr>
              <a:t>Torticollis</a:t>
            </a:r>
          </a:p>
        </p:txBody>
      </p:sp>
      <p:pic>
        <p:nvPicPr>
          <p:cNvPr id="16390" name="Picture 10" descr="Képtalálat a következ&amp;odblac;re: „torticollis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188913"/>
            <a:ext cx="22860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Szövegdoboz 7"/>
          <p:cNvSpPr txBox="1">
            <a:spLocks noChangeArrowheads="1"/>
          </p:cNvSpPr>
          <p:nvPr/>
        </p:nvSpPr>
        <p:spPr bwMode="auto">
          <a:xfrm>
            <a:off x="250825" y="404813"/>
            <a:ext cx="3606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>
                <a:solidFill>
                  <a:srgbClr val="FF0000"/>
                </a:solidFill>
                <a:latin typeface="Calibri" pitchFamily="34" charset="0"/>
              </a:rPr>
              <a:t>M. Sternocleidomastoideus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Képtalálat a következ&amp;odblac;re: „neck muscle triangles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88913"/>
            <a:ext cx="8142287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14NYAKI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4175" y="296863"/>
            <a:ext cx="5834063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Képtalálat a következ&amp;odblac;re: „infrahyoid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9950" y="3213100"/>
            <a:ext cx="573405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2" descr="Képtalálat a következ&amp;odblac;re: „infrahyoid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620838"/>
            <a:ext cx="4248150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20NYAKI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844675"/>
            <a:ext cx="3816350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7" descr="19NYAKIZ másola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844675"/>
            <a:ext cx="4176712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Képtalálat a következ&amp;odblac;re: „muscles of the neck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333375"/>
            <a:ext cx="7416800" cy="618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156</Words>
  <Application>Microsoft Office PowerPoint</Application>
  <PresentationFormat>On-screen Show (4:3)</PresentationFormat>
  <Paragraphs>54</Paragraphs>
  <Slides>19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Tervezősablon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Office-téma</vt:lpstr>
      <vt:lpstr>Halsbewegungen, Halsmuskeln, Halsfaszien. Rücken- und Nackenmuskulatur</vt:lpstr>
      <vt:lpstr>Halsmuskeln Oberflächliche Muskeln: 1. Platysma 2. M. sternocleidomastoideus 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Nyakizmok, nyaki izomháromszögek, nyaki fasciák</dc:title>
  <dc:creator>AGOTA</dc:creator>
  <cp:lastModifiedBy>flab</cp:lastModifiedBy>
  <cp:revision>5</cp:revision>
  <dcterms:created xsi:type="dcterms:W3CDTF">2016-12-05T16:20:52Z</dcterms:created>
  <dcterms:modified xsi:type="dcterms:W3CDTF">2017-10-17T11:42:42Z</dcterms:modified>
</cp:coreProperties>
</file>