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4" r:id="rId4"/>
    <p:sldId id="300" r:id="rId5"/>
    <p:sldId id="307" r:id="rId6"/>
    <p:sldId id="299" r:id="rId7"/>
    <p:sldId id="287" r:id="rId8"/>
    <p:sldId id="288" r:id="rId9"/>
    <p:sldId id="292" r:id="rId10"/>
    <p:sldId id="294" r:id="rId11"/>
    <p:sldId id="295" r:id="rId12"/>
    <p:sldId id="291" r:id="rId13"/>
    <p:sldId id="268" r:id="rId14"/>
    <p:sldId id="296" r:id="rId1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60"/>
  </p:normalViewPr>
  <p:slideViewPr>
    <p:cSldViewPr>
      <p:cViewPr varScale="1">
        <p:scale>
          <a:sx n="69" d="100"/>
          <a:sy n="69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3ADD-4B7E-41B0-B9F3-80295C12263C}" type="datetimeFigureOut">
              <a:rPr lang="hu-HU"/>
              <a:pPr>
                <a:defRPr/>
              </a:pPr>
              <a:t>2017.10.17.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BB14-7377-4F94-B01A-E4250E9121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B707-8F12-4039-A1C5-D08EB37A9827}" type="datetimeFigureOut">
              <a:rPr lang="hu-HU"/>
              <a:pPr>
                <a:defRPr/>
              </a:pPr>
              <a:t>2017.10.17.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1856E-3CEA-46D3-A2E6-DD8CFB7FE5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88337-09DF-44B4-A308-0F6FBA10D581}" type="datetimeFigureOut">
              <a:rPr lang="hu-HU"/>
              <a:pPr>
                <a:defRPr/>
              </a:pPr>
              <a:t>2017.10.17.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171E-CF05-44A2-A800-8F7621F8E7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D58C-1384-4180-9E9D-CB8DA28E964C}" type="datetimeFigureOut">
              <a:rPr lang="hu-HU"/>
              <a:pPr>
                <a:defRPr/>
              </a:pPr>
              <a:t>2017.10.17.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4130-5EDA-40FC-84BB-D00F28CB30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01DA-EDF4-4E14-B169-49A2140836C1}" type="datetimeFigureOut">
              <a:rPr lang="hu-HU"/>
              <a:pPr>
                <a:defRPr/>
              </a:pPr>
              <a:t>2017.10.17.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D8E5-9128-4B86-932F-FA6C7F20AA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6C6C7-45C9-458D-88D5-F3E4936056A7}" type="datetimeFigureOut">
              <a:rPr lang="hu-HU"/>
              <a:pPr>
                <a:defRPr/>
              </a:pPr>
              <a:t>2017.10.17.</a:t>
            </a:fld>
            <a:endParaRPr lang="hu-H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2285-F3AD-4B5D-BCEF-F7BB6615D0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0A46B-53CA-4C31-B853-2E888BE374ED}" type="datetimeFigureOut">
              <a:rPr lang="hu-HU"/>
              <a:pPr>
                <a:defRPr/>
              </a:pPr>
              <a:t>2017.10.17.</a:t>
            </a:fld>
            <a:endParaRPr lang="hu-HU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9B81-0B32-4E15-9474-A9D5DA9554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7B05B-C65A-44CB-8BC9-B141E75B40BF}" type="datetimeFigureOut">
              <a:rPr lang="hu-HU"/>
              <a:pPr>
                <a:defRPr/>
              </a:pPr>
              <a:t>2017.10.17.</a:t>
            </a:fld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932F-CD2A-48CC-A7B6-CB65B2BCB6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2830D-48CB-44F1-9C40-5B7ED7D56F38}" type="datetimeFigureOut">
              <a:rPr lang="hu-HU"/>
              <a:pPr>
                <a:defRPr/>
              </a:pPr>
              <a:t>2017.10.17.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DAAC-0048-472C-9829-65F382E28D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14A6-8A09-4E90-B917-B32029093E5E}" type="datetimeFigureOut">
              <a:rPr lang="hu-HU"/>
              <a:pPr>
                <a:defRPr/>
              </a:pPr>
              <a:t>2017.10.17.</a:t>
            </a:fld>
            <a:endParaRPr lang="hu-H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A1EC-BDD2-494C-A363-84E15554C4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17C6-5F46-42B7-BF94-222C4E905CAC}" type="datetimeFigureOut">
              <a:rPr lang="hu-HU"/>
              <a:pPr>
                <a:defRPr/>
              </a:pPr>
              <a:t>2017.10.17.</a:t>
            </a:fld>
            <a:endParaRPr lang="hu-H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1062-050B-47D1-83AC-774CC258D5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B3708EC1-A5E7-4CC1-B7F0-67EB8BF978CA}" type="datetimeFigureOut">
              <a:rPr lang="hu-HU"/>
              <a:pPr>
                <a:defRPr/>
              </a:pPr>
              <a:t>2017.10.17.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A6F0BEDA-1B7F-461D-8E54-215BDC1E25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72" r:id="rId4"/>
    <p:sldLayoutId id="2147483673" r:id="rId5"/>
    <p:sldLayoutId id="2147483674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 bwMode="auto">
          <a:xfrm>
            <a:off x="827088" y="1844675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sz="4000" cap="none" smtClean="0">
                <a:solidFill>
                  <a:srgbClr val="002060"/>
                </a:solidFill>
                <a:latin typeface="Arial" charset="0"/>
              </a:rPr>
              <a:t>Gelenke und Muskeln der Hand</a:t>
            </a:r>
            <a:br>
              <a:rPr lang="hu-HU" sz="4000" cap="none" smtClean="0">
                <a:solidFill>
                  <a:srgbClr val="002060"/>
                </a:solidFill>
                <a:latin typeface="Arial" charset="0"/>
              </a:rPr>
            </a:br>
            <a:r>
              <a:rPr lang="hu-HU" sz="4000" cap="none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hu-HU" sz="2000" cap="none" smtClean="0">
                <a:solidFill>
                  <a:srgbClr val="002060"/>
                </a:solidFill>
                <a:latin typeface="Arial" charset="0"/>
              </a:rPr>
              <a:t>Dr. Fehér Erzsébet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57200"/>
            <a:ext cx="48101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58788"/>
            <a:ext cx="3563937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041400"/>
            <a:ext cx="5154612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/>
          <p:cNvPicPr>
            <a:picLocks noChangeAspect="1"/>
          </p:cNvPicPr>
          <p:nvPr/>
        </p:nvPicPr>
        <p:blipFill>
          <a:blip r:embed="rId3"/>
          <a:srcRect l="6171" r="-6171"/>
          <a:stretch>
            <a:fillRect/>
          </a:stretch>
        </p:blipFill>
        <p:spPr bwMode="auto">
          <a:xfrm>
            <a:off x="179388" y="3224213"/>
            <a:ext cx="46767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b="8127"/>
          <a:stretch/>
        </p:blipFill>
        <p:spPr>
          <a:xfrm rot="10800000">
            <a:off x="5356101" y="548680"/>
            <a:ext cx="3626942" cy="5423682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33375"/>
            <a:ext cx="3846512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428625" y="333375"/>
            <a:ext cx="4043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002060"/>
                </a:solidFill>
                <a:latin typeface="Palatino Linotype" pitchFamily="18" charset="0"/>
              </a:rPr>
              <a:t>Guyon csatorna és a  Canalis carpi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614363"/>
            <a:ext cx="53641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08104" y="227171"/>
            <a:ext cx="3563888" cy="637018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508104" y="39935"/>
            <a:ext cx="3600400" cy="677344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/>
          <a:srcRect l="8684" t="1695" r="11620" b="4340"/>
          <a:stretch>
            <a:fillRect/>
          </a:stretch>
        </p:blipFill>
        <p:spPr bwMode="auto">
          <a:xfrm>
            <a:off x="692150" y="595313"/>
            <a:ext cx="3214688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71488"/>
            <a:ext cx="406082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90538"/>
            <a:ext cx="442277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0163" y="269875"/>
            <a:ext cx="3925887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t="-8395" b="8395"/>
          <a:stretch/>
        </p:blipFill>
        <p:spPr>
          <a:xfrm rot="10800000">
            <a:off x="323528" y="476672"/>
            <a:ext cx="4307154" cy="633994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  <a:sp3d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2339975" y="333375"/>
            <a:ext cx="267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2060"/>
                </a:solidFill>
                <a:latin typeface="Palatino Linotype" pitchFamily="18" charset="0"/>
              </a:rPr>
              <a:t>Articulationes manus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27088" y="981075"/>
            <a:ext cx="6684962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Articulationes carpi:</a:t>
            </a:r>
          </a:p>
          <a:p>
            <a:pPr>
              <a:buFontTx/>
              <a:buChar char="-"/>
            </a:pPr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Articulatio radiocarpea (proximalis)</a:t>
            </a:r>
          </a:p>
          <a:p>
            <a:pPr>
              <a:buFontTx/>
              <a:buChar char="-"/>
            </a:pPr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Articulatio intercarpea/ mediocarpea (distalis)</a:t>
            </a:r>
          </a:p>
          <a:p>
            <a:pPr>
              <a:buFontTx/>
              <a:buChar char="-"/>
            </a:pPr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Articulatio ossis pisiformis</a:t>
            </a:r>
          </a:p>
          <a:p>
            <a:endParaRPr lang="hu-HU">
              <a:solidFill>
                <a:srgbClr val="002060"/>
              </a:solidFill>
              <a:latin typeface="Palatino Linotype" pitchFamily="18" charset="0"/>
            </a:endParaRPr>
          </a:p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Articulationes carpometacarpeae:</a:t>
            </a:r>
          </a:p>
          <a:p>
            <a:pPr>
              <a:buFontTx/>
              <a:buChar char="-"/>
            </a:pPr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Articulatio carpometacarpea communis</a:t>
            </a:r>
          </a:p>
          <a:p>
            <a:pPr>
              <a:buFontTx/>
              <a:buChar char="-"/>
            </a:pPr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Articulatio carpometacarpea pollicis</a:t>
            </a:r>
          </a:p>
          <a:p>
            <a:pPr>
              <a:buFontTx/>
              <a:buChar char="-"/>
            </a:pPr>
            <a:endParaRPr lang="hu-HU">
              <a:solidFill>
                <a:srgbClr val="002060"/>
              </a:solidFill>
              <a:latin typeface="Palatino Linotype" pitchFamily="18" charset="0"/>
            </a:endParaRPr>
          </a:p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Articulationes metacarpophalangeae (MCP) et intermetacarpeae</a:t>
            </a:r>
          </a:p>
          <a:p>
            <a:endParaRPr lang="hu-HU">
              <a:solidFill>
                <a:srgbClr val="002060"/>
              </a:solidFill>
              <a:latin typeface="Palatino Linotype" pitchFamily="18" charset="0"/>
            </a:endParaRPr>
          </a:p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Articulationes digitorum manus:</a:t>
            </a:r>
          </a:p>
          <a:p>
            <a:pPr>
              <a:buFontTx/>
              <a:buChar char="-"/>
            </a:pPr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Articulatio interphalangealis proximalis (PIP)</a:t>
            </a:r>
          </a:p>
          <a:p>
            <a:pPr>
              <a:buFontTx/>
              <a:buChar char="-"/>
            </a:pPr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Articulatio interphalangealis distalis (DIP)</a:t>
            </a:r>
          </a:p>
          <a:p>
            <a:endParaRPr lang="hu-HU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6975" y="3917950"/>
            <a:ext cx="25431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43075"/>
            <a:ext cx="368141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700338" y="96838"/>
            <a:ext cx="3876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>
                <a:solidFill>
                  <a:srgbClr val="002060"/>
                </a:solidFill>
                <a:latin typeface="Palatino Linotype" pitchFamily="18" charset="0"/>
              </a:rPr>
              <a:t>Articulatio radiocarpea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787400" y="1052513"/>
            <a:ext cx="567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Íz fej: proximalis kéztőcsontsor az Os Pisiforme nélkül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27538" y="4797425"/>
            <a:ext cx="504825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1095375" y="4552950"/>
            <a:ext cx="33321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12: Articulatio radioulnaris distalis</a:t>
            </a:r>
          </a:p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13: Discus articularis</a:t>
            </a:r>
          </a:p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14: Recessus sacciformis</a:t>
            </a:r>
          </a:p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15: Articulatio radiocarpea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" y="5876925"/>
            <a:ext cx="1938338" cy="36671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Discus articularis</a:t>
            </a:r>
            <a:endParaRPr lang="hu-HU">
              <a:latin typeface="Palatino Linotype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40966" y="1772816"/>
            <a:ext cx="3003442" cy="4216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7"/>
          <p:cNvSpPr txBox="1">
            <a:spLocks noChangeArrowheads="1"/>
          </p:cNvSpPr>
          <p:nvPr/>
        </p:nvSpPr>
        <p:spPr bwMode="auto">
          <a:xfrm>
            <a:off x="468313" y="115888"/>
            <a:ext cx="5976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>
                <a:solidFill>
                  <a:srgbClr val="002060"/>
                </a:solidFill>
                <a:latin typeface="Palatino Linotype" pitchFamily="18" charset="0"/>
              </a:rPr>
              <a:t>Articulatio carpometacarpea pollicis </a:t>
            </a:r>
          </a:p>
        </p:txBody>
      </p:sp>
      <p:pic>
        <p:nvPicPr>
          <p:cNvPr id="1638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9475" y="842963"/>
            <a:ext cx="3686175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5536" y="764704"/>
            <a:ext cx="271827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95250" y="4581525"/>
            <a:ext cx="39719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u="sng">
                <a:solidFill>
                  <a:srgbClr val="002060"/>
                </a:solidFill>
                <a:latin typeface="Palatino Linotype" pitchFamily="18" charset="0"/>
              </a:rPr>
              <a:t>communis:</a:t>
            </a:r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 II-V. metacarpuscsontok</a:t>
            </a:r>
          </a:p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-Ligg. carpometacarpea dorsalia et volaria</a:t>
            </a:r>
          </a:p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-szoros capsula</a:t>
            </a:r>
          </a:p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-Amphiarthrosis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2950" y="3209925"/>
            <a:ext cx="309721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4857750" y="5229225"/>
            <a:ext cx="391318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u="sng">
                <a:solidFill>
                  <a:srgbClr val="002060"/>
                </a:solidFill>
                <a:latin typeface="Palatino Linotype" pitchFamily="18" charset="0"/>
              </a:rPr>
              <a:t>pollicis:</a:t>
            </a:r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 Os trapezium és az I. metacarpus</a:t>
            </a:r>
          </a:p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Nincsenek ligamentumok, laza capsula!</a:t>
            </a:r>
          </a:p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Opposition – Reposition</a:t>
            </a:r>
          </a:p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Abduktion – Adduktion</a:t>
            </a:r>
          </a:p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Circumduktion</a:t>
            </a:r>
          </a:p>
          <a:p>
            <a:r>
              <a:rPr lang="hu-HU" sz="1600">
                <a:solidFill>
                  <a:srgbClr val="002060"/>
                </a:solidFill>
                <a:latin typeface="Palatino Linotype" pitchFamily="18" charset="0"/>
              </a:rPr>
              <a:t>Nyeregízület – Art. sellaris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0725" y="908050"/>
            <a:ext cx="44338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141663"/>
            <a:ext cx="4467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720850" y="115888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>
                <a:solidFill>
                  <a:srgbClr val="002060"/>
                </a:solidFill>
                <a:latin typeface="Palatino Linotype" pitchFamily="18" charset="0"/>
              </a:rPr>
              <a:t>Articulationes metacarpophalangeae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79388" y="3933825"/>
            <a:ext cx="4222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>
                <a:solidFill>
                  <a:srgbClr val="002060"/>
                </a:solidFill>
                <a:latin typeface="Palatino Linotype" pitchFamily="18" charset="0"/>
              </a:rPr>
              <a:t>Art. metacarpophalangeae</a:t>
            </a:r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:</a:t>
            </a:r>
          </a:p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Korlátolt szabadízület, Ligg. collateralia</a:t>
            </a:r>
          </a:p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korlátozza!</a:t>
            </a:r>
          </a:p>
          <a:p>
            <a:pPr>
              <a:buFontTx/>
              <a:buChar char="-"/>
            </a:pPr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flexio – extensio</a:t>
            </a:r>
          </a:p>
          <a:p>
            <a:pPr>
              <a:buFontTx/>
              <a:buChar char="-"/>
            </a:pPr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terpesztés – zárás</a:t>
            </a:r>
          </a:p>
          <a:p>
            <a:pPr>
              <a:buFontTx/>
              <a:buChar char="-"/>
            </a:pPr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passzív rotáció (50°)</a:t>
            </a:r>
          </a:p>
          <a:p>
            <a:endParaRPr lang="hu-HU">
              <a:solidFill>
                <a:srgbClr val="002060"/>
              </a:solidFill>
              <a:latin typeface="Palatino Linotype" pitchFamily="18" charset="0"/>
            </a:endParaRPr>
          </a:p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Pollex esetében: egyszerű csuklóízület!</a:t>
            </a: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" y="765175"/>
            <a:ext cx="29829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2116138" y="188913"/>
            <a:ext cx="526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>
                <a:solidFill>
                  <a:srgbClr val="002060"/>
                </a:solidFill>
                <a:latin typeface="Palatino Linotype" pitchFamily="18" charset="0"/>
              </a:rPr>
              <a:t>Articulationes interphalangeae</a:t>
            </a:r>
          </a:p>
        </p:txBody>
      </p:sp>
      <p:pic>
        <p:nvPicPr>
          <p:cNvPr id="1843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29972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885825"/>
            <a:ext cx="16160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742950"/>
            <a:ext cx="1465262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395288" y="4868863"/>
            <a:ext cx="198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Csuklóízület</a:t>
            </a:r>
          </a:p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Feszes tok</a:t>
            </a:r>
          </a:p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Ligg. collateralia</a:t>
            </a:r>
          </a:p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Flexio és Extensio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024312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/>
          <a:srcRect r="2425"/>
          <a:stretch>
            <a:fillRect/>
          </a:stretch>
        </p:blipFill>
        <p:spPr bwMode="auto">
          <a:xfrm>
            <a:off x="180975" y="333375"/>
            <a:ext cx="8783638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513138"/>
            <a:ext cx="44989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0" y="4868863"/>
            <a:ext cx="403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Fossa tabatier:</a:t>
            </a:r>
          </a:p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M. abductor pollicis longus és</a:t>
            </a:r>
          </a:p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extensor brevis és </a:t>
            </a:r>
          </a:p>
          <a:p>
            <a:r>
              <a:rPr lang="hu-HU">
                <a:solidFill>
                  <a:srgbClr val="002060"/>
                </a:solidFill>
                <a:latin typeface="Palatino Linotype" pitchFamily="18" charset="0"/>
              </a:rPr>
              <a:t>M. extensor pollicis longus inai között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2888"/>
            <a:ext cx="4752975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6825" y="260350"/>
            <a:ext cx="4079875" cy="297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700" dirty="0">
                <a:solidFill>
                  <a:srgbClr val="002060"/>
                </a:solidFill>
                <a:latin typeface="+mn-lt"/>
              </a:rPr>
              <a:t>Die dorsalen Sehnenfächer: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hu-HU" sz="1700" dirty="0">
                <a:solidFill>
                  <a:srgbClr val="002060"/>
                </a:solidFill>
                <a:latin typeface="+mn-lt"/>
              </a:rPr>
              <a:t>M. abductor pollicis longus 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700" dirty="0">
                <a:solidFill>
                  <a:srgbClr val="002060"/>
                </a:solidFill>
                <a:latin typeface="+mn-lt"/>
              </a:rPr>
              <a:t>extensor pollicis brevis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hu-HU" sz="1700" dirty="0">
                <a:solidFill>
                  <a:srgbClr val="002060"/>
                </a:solidFill>
                <a:latin typeface="+mn-lt"/>
              </a:rPr>
              <a:t>M. extensor carpi radialis longus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700" dirty="0">
                <a:solidFill>
                  <a:srgbClr val="002060"/>
                </a:solidFill>
                <a:latin typeface="+mn-lt"/>
              </a:rPr>
              <a:t>und brevis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hu-HU" sz="1700" dirty="0">
                <a:solidFill>
                  <a:srgbClr val="002060"/>
                </a:solidFill>
                <a:latin typeface="+mn-lt"/>
              </a:rPr>
              <a:t>M. extensor pollicis longus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hu-HU" sz="1700" dirty="0">
                <a:solidFill>
                  <a:srgbClr val="002060"/>
                </a:solidFill>
                <a:latin typeface="+mn-lt"/>
              </a:rPr>
              <a:t>M. extensor digitorum et indicis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hu-HU" sz="1700" dirty="0">
                <a:solidFill>
                  <a:srgbClr val="002060"/>
                </a:solidFill>
                <a:latin typeface="+mn-lt"/>
              </a:rPr>
              <a:t>M. extensor digiti minimi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hu-HU" sz="1700" dirty="0">
                <a:solidFill>
                  <a:srgbClr val="002060"/>
                </a:solidFill>
                <a:latin typeface="+mn-lt"/>
              </a:rPr>
              <a:t>M. extensor carpi ulnaris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700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700" dirty="0">
                <a:solidFill>
                  <a:srgbClr val="002060"/>
                </a:solidFill>
                <a:latin typeface="+mn-lt"/>
              </a:rPr>
              <a:t>zw. 2 und 3: Tuberculum dorsale (Lister)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140200" y="19161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2060"/>
                </a:solidFill>
                <a:latin typeface="Palatino Linotype" pitchFamily="18" charset="0"/>
              </a:rPr>
              <a:t>1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3419475" y="1157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2060"/>
                </a:solidFill>
                <a:latin typeface="Palatino Linotype" pitchFamily="18" charset="0"/>
              </a:rPr>
              <a:t>2</a:t>
            </a: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2843213" y="1125538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2060"/>
                </a:solidFill>
                <a:latin typeface="Palatino Linotype" pitchFamily="18" charset="0"/>
              </a:rPr>
              <a:t>3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2027238" y="1557338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2060"/>
                </a:solidFill>
                <a:latin typeface="Palatino Linotype" pitchFamily="18" charset="0"/>
              </a:rPr>
              <a:t>4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971550" y="18049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2060"/>
                </a:solidFill>
                <a:latin typeface="Palatino Linotype" pitchFamily="18" charset="0"/>
              </a:rPr>
              <a:t>5</a:t>
            </a: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514350" y="23812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2060"/>
                </a:solidFill>
                <a:latin typeface="Palatino Linotype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Custom 2">
      <a:dk1>
        <a:srgbClr val="3F3F3F"/>
      </a:dk1>
      <a:lt1>
        <a:srgbClr val="FFFFFF"/>
      </a:lt1>
      <a:dk2>
        <a:srgbClr val="EDF4F7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204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Tervezősablon</vt:lpstr>
      </vt:variant>
      <vt:variant>
        <vt:i4>6</vt:i4>
      </vt:variant>
      <vt:variant>
        <vt:lpstr>Diacímek</vt:lpstr>
      </vt:variant>
      <vt:variant>
        <vt:i4>14</vt:i4>
      </vt:variant>
    </vt:vector>
  </HeadingPairs>
  <TitlesOfParts>
    <vt:vector size="23" baseType="lpstr">
      <vt:lpstr>Arial</vt:lpstr>
      <vt:lpstr>Palatino Linotype</vt:lpstr>
      <vt:lpstr>Calibri</vt:lpstr>
      <vt:lpstr>Tradeshow</vt:lpstr>
      <vt:lpstr>Tradeshow</vt:lpstr>
      <vt:lpstr>Tradeshow</vt:lpstr>
      <vt:lpstr>Tradeshow</vt:lpstr>
      <vt:lpstr>Tradeshow</vt:lpstr>
      <vt:lpstr>Tradeshow</vt:lpstr>
      <vt:lpstr>Gelenke und Muskeln der Hand  Dr. Fehér Erzsébet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kéz ízületei, inai és izmai</dc:title>
  <dc:creator>Baksa Gábor</dc:creator>
  <cp:lastModifiedBy>flab</cp:lastModifiedBy>
  <cp:revision>93</cp:revision>
  <dcterms:created xsi:type="dcterms:W3CDTF">2011-10-23T07:59:47Z</dcterms:created>
  <dcterms:modified xsi:type="dcterms:W3CDTF">2017-10-17T11:47:02Z</dcterms:modified>
</cp:coreProperties>
</file>