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0" r:id="rId2"/>
    <p:sldId id="323" r:id="rId3"/>
    <p:sldId id="373" r:id="rId4"/>
    <p:sldId id="297" r:id="rId5"/>
    <p:sldId id="335" r:id="rId6"/>
    <p:sldId id="322" r:id="rId7"/>
    <p:sldId id="372" r:id="rId8"/>
    <p:sldId id="364" r:id="rId9"/>
    <p:sldId id="350" r:id="rId1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BAFCE"/>
    <a:srgbClr val="006600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10" autoAdjust="0"/>
  </p:normalViewPr>
  <p:slideViewPr>
    <p:cSldViewPr>
      <p:cViewPr varScale="1">
        <p:scale>
          <a:sx n="64" d="100"/>
          <a:sy n="64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A050A-D1BE-4291-9CB5-43B30B27F9CF}" type="datetimeFigureOut">
              <a:rPr lang="hu-HU"/>
              <a:pPr>
                <a:defRPr/>
              </a:pPr>
              <a:t>2017.12.05.</a:t>
            </a:fld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A97286-FB12-4422-A89B-0625359F61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150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40154-EEBC-479E-A0B5-55D6BD6F211C}" type="slidenum">
              <a:rPr lang="hu-HU" smtClean="0"/>
              <a:pPr/>
              <a:t>8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F5B3-93C5-42FA-8D32-DAA82D4754EE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3B38-46FD-4A7F-81D0-1BF83D6C0E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F822-5538-4744-B7DF-9F491340D6B2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F168-1BFC-4937-8803-EC792DB712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F17B6-5E37-4D9D-9B02-BED2CDE9426A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745D-5E60-44F3-9D65-1B968A5431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E550-E6E3-41C2-9959-4302D86E6147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EE10-CAE7-47A4-9AC3-2D39688572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5843-4C29-44DC-8CAF-C440775F41BD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3903-38F5-400A-88F3-EA2B7370FF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CC1A-4F87-4964-800B-4C77E439E636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25DF-7DE2-49D3-9638-C4763D65F6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85D2-5F5C-4017-867A-B252AC7409EB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538F-F2C5-4846-B192-136EC0DD5A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7ADF-4474-434C-8EC7-7B3282078CFF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749A-5B8C-4904-B1BE-E63D0E6C88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3EBD-C831-4B02-B7DF-8D08D540F800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E274-E487-4B19-AC79-9305BD60C3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C83B-04F0-461A-9CF4-6B538AA456F3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4F5D-3CD9-4462-AC02-C1B24862AF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ACE8-B6B4-45E0-BC2F-9FA6398E7CB6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9CB2-74CE-4745-81DB-99E20AED52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de-DE" smtClean="0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1814AF-A81F-493B-92F5-36538CD2348B}" type="datetimeFigureOut">
              <a:rPr lang="de-DE"/>
              <a:pPr>
                <a:defRPr/>
              </a:pPr>
              <a:t>05.12.2017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B2E82B-3E92-4401-AD7B-F480710E2B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zövegdoboz 10"/>
          <p:cNvSpPr txBox="1">
            <a:spLocks noChangeArrowheads="1"/>
          </p:cNvSpPr>
          <p:nvPr/>
        </p:nvSpPr>
        <p:spPr bwMode="auto">
          <a:xfrm>
            <a:off x="1692275" y="3333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CC0000"/>
                </a:solidFill>
              </a:rPr>
              <a:t>2 csíralemez stádium</a:t>
            </a:r>
            <a:endParaRPr lang="de-DE"/>
          </a:p>
        </p:txBody>
      </p:sp>
      <p:pic>
        <p:nvPicPr>
          <p:cNvPr id="14338" name="Picture 2" descr="http://embryology.ch/images/imgmultuse/f2m_implant10j2.gif"/>
          <p:cNvPicPr>
            <a:picLocks noChangeAspect="1" noChangeArrowheads="1"/>
          </p:cNvPicPr>
          <p:nvPr/>
        </p:nvPicPr>
        <p:blipFill>
          <a:blip r:embed="rId2"/>
          <a:srcRect t="13559" r="357" b="13559"/>
          <a:stretch>
            <a:fillRect/>
          </a:stretch>
        </p:blipFill>
        <p:spPr bwMode="auto">
          <a:xfrm>
            <a:off x="1331913" y="2349500"/>
            <a:ext cx="52578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7" name="Group 13"/>
          <p:cNvGraphicFramePr>
            <a:graphicFrameLocks noGrp="1"/>
          </p:cNvGraphicFramePr>
          <p:nvPr/>
        </p:nvGraphicFramePr>
        <p:xfrm>
          <a:off x="5651500" y="188913"/>
          <a:ext cx="3024188" cy="1706562"/>
        </p:xfrm>
        <a:graphic>
          <a:graphicData uri="http://schemas.openxmlformats.org/drawingml/2006/table">
            <a:tbl>
              <a:tblPr/>
              <a:tblGrid>
                <a:gridCol w="268288"/>
                <a:gridCol w="27559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b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b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b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b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b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Extra-embryonales Retikulum</a:t>
                      </a:r>
                      <a:b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Heuser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Membran- 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Szikkhólyag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Amnion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hólyag</a:t>
                      </a: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Zytotrophoblast</a:t>
                      </a:r>
                      <a:b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Synzytiotrophoblast</a:t>
                      </a:r>
                      <a:b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2" name="Szövegdoboz 10"/>
          <p:cNvSpPr txBox="1">
            <a:spLocks noChangeArrowheads="1"/>
          </p:cNvSpPr>
          <p:nvPr/>
        </p:nvSpPr>
        <p:spPr bwMode="auto">
          <a:xfrm>
            <a:off x="323850" y="333375"/>
            <a:ext cx="4319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u="sng">
                <a:solidFill>
                  <a:srgbClr val="C00000"/>
                </a:solidFill>
              </a:rPr>
              <a:t>2. hét:</a:t>
            </a:r>
          </a:p>
          <a:p>
            <a:endParaRPr lang="hu-HU"/>
          </a:p>
          <a:p>
            <a:endParaRPr lang="hu-HU"/>
          </a:p>
          <a:p>
            <a:endParaRPr lang="de-DE"/>
          </a:p>
        </p:txBody>
      </p:sp>
      <p:sp>
        <p:nvSpPr>
          <p:cNvPr id="14343" name="Téglalap 5"/>
          <p:cNvSpPr>
            <a:spLocks noChangeArrowheads="1"/>
          </p:cNvSpPr>
          <p:nvPr/>
        </p:nvSpPr>
        <p:spPr bwMode="auto">
          <a:xfrm>
            <a:off x="323850" y="1196975"/>
            <a:ext cx="399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u="sng">
                <a:solidFill>
                  <a:srgbClr val="CC0000"/>
                </a:solidFill>
              </a:rPr>
              <a:t>3. hét</a:t>
            </a:r>
            <a:r>
              <a:rPr lang="hu-HU" b="1" u="sng">
                <a:solidFill>
                  <a:srgbClr val="C00000"/>
                </a:solidFill>
              </a:rPr>
              <a:t>:</a:t>
            </a:r>
            <a:r>
              <a:rPr lang="hu-HU" b="1">
                <a:solidFill>
                  <a:srgbClr val="C00000"/>
                </a:solidFill>
              </a:rPr>
              <a:t> Gastrulation (Trilamination):</a:t>
            </a:r>
          </a:p>
          <a:p>
            <a:r>
              <a:rPr lang="hu-HU" b="1">
                <a:solidFill>
                  <a:srgbClr val="C00000"/>
                </a:solidFill>
              </a:rPr>
              <a:t>		3 csíralemez</a:t>
            </a:r>
            <a:r>
              <a:rPr lang="hu-H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Dokumentumok\Dropbox\2017\gastrula\ak-gastrulation.jpg"/>
          <p:cNvPicPr>
            <a:picLocks noChangeAspect="1" noChangeArrowheads="1"/>
          </p:cNvPicPr>
          <p:nvPr/>
        </p:nvPicPr>
        <p:blipFill>
          <a:blip r:embed="rId2"/>
          <a:srcRect t="16479" r="60675" b="22096"/>
          <a:stretch>
            <a:fillRect/>
          </a:stretch>
        </p:blipFill>
        <p:spPr bwMode="auto">
          <a:xfrm>
            <a:off x="1835150" y="1341438"/>
            <a:ext cx="25209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D:\Dokumentumok\Dropbox\2017\gastrula\ak-gastrulation.jpg"/>
          <p:cNvPicPr>
            <a:picLocks noChangeAspect="1" noChangeArrowheads="1"/>
          </p:cNvPicPr>
          <p:nvPr/>
        </p:nvPicPr>
        <p:blipFill>
          <a:blip r:embed="rId2"/>
          <a:srcRect l="39326" t="23970" r="5618" b="47566"/>
          <a:stretch>
            <a:fillRect/>
          </a:stretch>
        </p:blipFill>
        <p:spPr bwMode="auto">
          <a:xfrm>
            <a:off x="4356100" y="1700213"/>
            <a:ext cx="3529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://embryology.ch/images/himgdisque/02triderm/h2fb_feuilletprim.gif"/>
          <p:cNvPicPr>
            <a:picLocks noChangeAspect="1" noChangeArrowheads="1"/>
          </p:cNvPicPr>
          <p:nvPr/>
        </p:nvPicPr>
        <p:blipFill>
          <a:blip r:embed="rId3"/>
          <a:srcRect t="25908" b="31000"/>
          <a:stretch>
            <a:fillRect/>
          </a:stretch>
        </p:blipFill>
        <p:spPr bwMode="auto">
          <a:xfrm>
            <a:off x="4356100" y="0"/>
            <a:ext cx="25923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églalap 10"/>
          <p:cNvSpPr>
            <a:spLocks noChangeArrowheads="1"/>
          </p:cNvSpPr>
          <p:nvPr/>
        </p:nvSpPr>
        <p:spPr bwMode="auto">
          <a:xfrm>
            <a:off x="7019925" y="260350"/>
            <a:ext cx="16795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solidFill>
                  <a:srgbClr val="CC0000"/>
                </a:solidFill>
              </a:rPr>
              <a:t>Gastrulation</a:t>
            </a:r>
          </a:p>
          <a:p>
            <a:r>
              <a:rPr lang="hu-HU" sz="1600"/>
              <a:t>mit Invagination </a:t>
            </a:r>
          </a:p>
        </p:txBody>
      </p:sp>
      <p:sp>
        <p:nvSpPr>
          <p:cNvPr id="15365" name="Szövegdoboz 11"/>
          <p:cNvSpPr txBox="1"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</p:txBody>
      </p:sp>
      <p:sp>
        <p:nvSpPr>
          <p:cNvPr id="15366" name="Téglalap 12"/>
          <p:cNvSpPr>
            <a:spLocks noChangeArrowheads="1"/>
          </p:cNvSpPr>
          <p:nvPr/>
        </p:nvSpPr>
        <p:spPr bwMode="auto">
          <a:xfrm>
            <a:off x="3492500" y="765175"/>
            <a:ext cx="865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Hypoblast</a:t>
            </a:r>
          </a:p>
        </p:txBody>
      </p:sp>
      <p:sp>
        <p:nvSpPr>
          <p:cNvPr id="15367" name="Téglalap 13"/>
          <p:cNvSpPr>
            <a:spLocks noChangeArrowheads="1"/>
          </p:cNvSpPr>
          <p:nvPr/>
        </p:nvSpPr>
        <p:spPr bwMode="auto">
          <a:xfrm>
            <a:off x="3635375" y="115888"/>
            <a:ext cx="730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/>
              <a:t>Epiblast</a:t>
            </a:r>
          </a:p>
        </p:txBody>
      </p:sp>
      <p:sp>
        <p:nvSpPr>
          <p:cNvPr id="15368" name="Téglalap 14"/>
          <p:cNvSpPr>
            <a:spLocks noChangeArrowheads="1"/>
          </p:cNvSpPr>
          <p:nvPr/>
        </p:nvSpPr>
        <p:spPr bwMode="auto">
          <a:xfrm>
            <a:off x="5003800" y="3933825"/>
            <a:ext cx="396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>
                <a:solidFill>
                  <a:srgbClr val="C00000"/>
                </a:solidFill>
              </a:rPr>
              <a:t>Alle</a:t>
            </a:r>
            <a:r>
              <a:rPr lang="hu-HU" sz="1200"/>
              <a:t> Keimblätter entwickeln sich aus dem </a:t>
            </a:r>
            <a:r>
              <a:rPr lang="hu-HU" sz="1200" b="1">
                <a:solidFill>
                  <a:srgbClr val="00B0F0"/>
                </a:solidFill>
              </a:rPr>
              <a:t>Epiblast</a:t>
            </a:r>
            <a:r>
              <a:rPr lang="hu-HU" sz="1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3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50913"/>
            <a:ext cx="84248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06437"/>
          </a:xfrm>
        </p:spPr>
        <p:txBody>
          <a:bodyPr/>
          <a:lstStyle/>
          <a:p>
            <a:r>
              <a:rPr lang="hu-HU" smtClean="0"/>
              <a:t>Gastrulation</a:t>
            </a:r>
            <a:endParaRPr lang="de-DE" smtClean="0"/>
          </a:p>
        </p:txBody>
      </p:sp>
      <p:sp>
        <p:nvSpPr>
          <p:cNvPr id="16386" name="Tartalom helye 4"/>
          <p:cNvSpPr>
            <a:spLocks noGrp="1"/>
          </p:cNvSpPr>
          <p:nvPr>
            <p:ph idx="1"/>
          </p:nvPr>
        </p:nvSpPr>
        <p:spPr>
          <a:xfrm>
            <a:off x="323850" y="765175"/>
            <a:ext cx="8229600" cy="4525963"/>
          </a:xfrm>
        </p:spPr>
        <p:txBody>
          <a:bodyPr/>
          <a:lstStyle/>
          <a:p>
            <a:r>
              <a:rPr lang="hu-HU" sz="1800" b="1" smtClean="0">
                <a:solidFill>
                  <a:srgbClr val="C00000"/>
                </a:solidFill>
                <a:latin typeface="Arial" charset="0"/>
              </a:rPr>
              <a:t>Minden csíralemez az </a:t>
            </a:r>
            <a:r>
              <a:rPr lang="hu-HU" sz="1800" b="1" smtClean="0">
                <a:solidFill>
                  <a:srgbClr val="C00000"/>
                </a:solidFill>
              </a:rPr>
              <a:t>Epiblast</a:t>
            </a:r>
            <a:r>
              <a:rPr lang="hu-HU" sz="1800" b="1" smtClean="0">
                <a:solidFill>
                  <a:srgbClr val="C00000"/>
                </a:solidFill>
                <a:latin typeface="Arial" charset="0"/>
              </a:rPr>
              <a:t>ból származik</a:t>
            </a:r>
          </a:p>
          <a:p>
            <a:r>
              <a:rPr lang="hu-HU" sz="1800" smtClean="0"/>
              <a:t>Hypoblast</a:t>
            </a:r>
            <a:r>
              <a:rPr lang="hu-HU" sz="1800" smtClean="0">
                <a:latin typeface="Arial" charset="0"/>
              </a:rPr>
              <a:t> helyett jön létre az Endoderma</a:t>
            </a:r>
          </a:p>
          <a:p>
            <a:r>
              <a:rPr lang="hu-HU" sz="1800" smtClean="0">
                <a:latin typeface="Arial" charset="0"/>
              </a:rPr>
              <a:t>A 2 lemez között alakul ki a Mesoderma</a:t>
            </a:r>
          </a:p>
          <a:p>
            <a:pPr>
              <a:buFont typeface="Arial" charset="0"/>
              <a:buNone/>
            </a:pPr>
            <a:endParaRPr lang="de-DE" sz="1800" smtClean="0"/>
          </a:p>
          <a:p>
            <a:endParaRPr lang="hu-HU" sz="1800" smtClean="0"/>
          </a:p>
        </p:txBody>
      </p:sp>
      <p:pic>
        <p:nvPicPr>
          <p:cNvPr id="16387" name="Kép 1" descr="gastrul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0938"/>
            <a:ext cx="829945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embryology.ch/images/imgmultuse/h2a2_lignepr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83534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49313"/>
          </a:xfrm>
        </p:spPr>
        <p:txBody>
          <a:bodyPr/>
          <a:lstStyle/>
          <a:p>
            <a:r>
              <a:rPr lang="hu-HU" sz="3200" b="1" smtClean="0"/>
              <a:t>Chorda dorsalis</a:t>
            </a:r>
            <a:endParaRPr lang="hu-HU" sz="3200" smtClean="0"/>
          </a:p>
        </p:txBody>
      </p:sp>
      <p:pic>
        <p:nvPicPr>
          <p:cNvPr id="18434" name="Picture 2" descr="http://embryology.ch/images/himgdisque/02triderm/h2a3_lignepr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08050"/>
            <a:ext cx="534511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embryology.ch/images/himgdisque/02triderm/h2ia3_astad7_2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23415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embryology.ch/images/himgdisque/02triderm/h2ia4_cstad7_2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010025"/>
            <a:ext cx="24479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Kép 13" descr="29lead.jpg"/>
          <p:cNvPicPr>
            <a:picLocks noChangeAspect="1"/>
          </p:cNvPicPr>
          <p:nvPr/>
        </p:nvPicPr>
        <p:blipFill>
          <a:blip r:embed="rId2"/>
          <a:srcRect l="6061" t="58388" r="18182" b="19376"/>
          <a:stretch>
            <a:fillRect/>
          </a:stretch>
        </p:blipFill>
        <p:spPr bwMode="auto">
          <a:xfrm>
            <a:off x="0" y="561975"/>
            <a:ext cx="91440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gyenes összekötő nyíllal 7"/>
          <p:cNvCxnSpPr/>
          <p:nvPr/>
        </p:nvCxnSpPr>
        <p:spPr>
          <a:xfrm flipV="1">
            <a:off x="5508625" y="1196975"/>
            <a:ext cx="7938" cy="576263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Szövegdoboz 36"/>
          <p:cNvSpPr txBox="1"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Kép 13" descr="39.jpg"/>
          <p:cNvPicPr>
            <a:picLocks noChangeAspect="1"/>
          </p:cNvPicPr>
          <p:nvPr/>
        </p:nvPicPr>
        <p:blipFill>
          <a:blip r:embed="rId3"/>
          <a:srcRect t="8049" r="67857" b="22061"/>
          <a:stretch>
            <a:fillRect/>
          </a:stretch>
        </p:blipFill>
        <p:spPr bwMode="auto">
          <a:xfrm>
            <a:off x="1692275" y="260350"/>
            <a:ext cx="5969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media-cdn.miamed.de/media/thumbs/big_577d32fb102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6250"/>
            <a:ext cx="37798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églalap 1"/>
          <p:cNvSpPr>
            <a:spLocks noChangeArrowheads="1"/>
          </p:cNvSpPr>
          <p:nvPr/>
        </p:nvSpPr>
        <p:spPr bwMode="auto">
          <a:xfrm>
            <a:off x="827088" y="3500438"/>
            <a:ext cx="1970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0070C0"/>
                </a:solidFill>
              </a:rPr>
              <a:t>NP: Neuralplatte</a:t>
            </a:r>
          </a:p>
          <a:p>
            <a:r>
              <a:rPr lang="hu-HU" sz="1200">
                <a:solidFill>
                  <a:srgbClr val="0070C0"/>
                </a:solidFill>
              </a:rPr>
              <a:t>NR: Neuralrohr</a:t>
            </a:r>
          </a:p>
          <a:p>
            <a:r>
              <a:rPr lang="hu-HU" sz="1200">
                <a:solidFill>
                  <a:srgbClr val="0070C0"/>
                </a:solidFill>
              </a:rPr>
              <a:t>NL: Neuralleiste</a:t>
            </a:r>
          </a:p>
          <a:p>
            <a:r>
              <a:rPr lang="hu-HU" sz="1200">
                <a:solidFill>
                  <a:srgbClr val="0070C0"/>
                </a:solidFill>
              </a:rPr>
              <a:t>OE: Oberflachenektoderm</a:t>
            </a:r>
          </a:p>
          <a:p>
            <a:r>
              <a:rPr lang="hu-HU" sz="1200">
                <a:solidFill>
                  <a:srgbClr val="0070C0"/>
                </a:solidFill>
              </a:rPr>
              <a:t>Plakoden</a:t>
            </a:r>
          </a:p>
        </p:txBody>
      </p:sp>
      <p:sp>
        <p:nvSpPr>
          <p:cNvPr id="22531" name="Téglalap 4"/>
          <p:cNvSpPr>
            <a:spLocks noChangeArrowheads="1"/>
          </p:cNvSpPr>
          <p:nvPr/>
        </p:nvSpPr>
        <p:spPr bwMode="auto">
          <a:xfrm>
            <a:off x="6084888" y="115888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C000"/>
                </a:solidFill>
              </a:rPr>
              <a:t>Endoderm</a:t>
            </a:r>
            <a:endParaRPr lang="hu-HU">
              <a:solidFill>
                <a:srgbClr val="FFC000"/>
              </a:solidFill>
            </a:endParaRPr>
          </a:p>
        </p:txBody>
      </p:sp>
      <p:sp>
        <p:nvSpPr>
          <p:cNvPr id="22532" name="Téglalap 5"/>
          <p:cNvSpPr>
            <a:spLocks noChangeArrowheads="1"/>
          </p:cNvSpPr>
          <p:nvPr/>
        </p:nvSpPr>
        <p:spPr bwMode="auto">
          <a:xfrm>
            <a:off x="1187450" y="115888"/>
            <a:ext cx="124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70C0"/>
                </a:solidFill>
              </a:rPr>
              <a:t>Ektoderm</a:t>
            </a:r>
            <a:endParaRPr lang="hu-HU">
              <a:solidFill>
                <a:srgbClr val="0070C0"/>
              </a:solidFill>
            </a:endParaRPr>
          </a:p>
        </p:txBody>
      </p:sp>
      <p:pic>
        <p:nvPicPr>
          <p:cNvPr id="22533" name="Picture 2" descr="D:\Dokumentumok\Dropbox\2017\gastrula\ak-gastrulation-.jpg"/>
          <p:cNvPicPr>
            <a:picLocks noChangeAspect="1" noChangeArrowheads="1"/>
          </p:cNvPicPr>
          <p:nvPr/>
        </p:nvPicPr>
        <p:blipFill>
          <a:blip r:embed="rId3"/>
          <a:srcRect l="35931" t="4791" r="20950" b="5780"/>
          <a:stretch>
            <a:fillRect/>
          </a:stretch>
        </p:blipFill>
        <p:spPr bwMode="auto">
          <a:xfrm>
            <a:off x="827088" y="476250"/>
            <a:ext cx="19446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Szövegdoboz 8"/>
          <p:cNvSpPr txBox="1"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71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1. dia</vt:lpstr>
      <vt:lpstr>2. dia</vt:lpstr>
      <vt:lpstr>3. dia</vt:lpstr>
      <vt:lpstr>Gastrulation</vt:lpstr>
      <vt:lpstr>5. dia</vt:lpstr>
      <vt:lpstr>Chorda dorsalis</vt:lpstr>
      <vt:lpstr>7. dia</vt:lpstr>
      <vt:lpstr>8. dia</vt:lpstr>
      <vt:lpstr>9. dia</vt:lpstr>
    </vt:vector>
  </TitlesOfParts>
  <Company>S E Humánmorfológiai Intézet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Magyar Attila</dc:creator>
  <cp:lastModifiedBy>flab</cp:lastModifiedBy>
  <cp:revision>147</cp:revision>
  <dcterms:created xsi:type="dcterms:W3CDTF">2012-10-26T18:29:16Z</dcterms:created>
  <dcterms:modified xsi:type="dcterms:W3CDTF">2017-12-05T11:16:47Z</dcterms:modified>
</cp:coreProperties>
</file>