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75" r:id="rId4"/>
    <p:sldId id="263" r:id="rId5"/>
    <p:sldId id="266" r:id="rId6"/>
    <p:sldId id="265" r:id="rId7"/>
    <p:sldId id="274" r:id="rId8"/>
    <p:sldId id="273" r:id="rId9"/>
    <p:sldId id="271" r:id="rId10"/>
    <p:sldId id="269" r:id="rId11"/>
    <p:sldId id="277" r:id="rId12"/>
    <p:sldId id="278" r:id="rId1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8011-0F83-4F46-83F7-BB4B4503BF3F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E1D-B9D6-43EF-BFE1-98EAA2977A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8DD27-BFD2-439B-A32E-FCEA756A8262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0BB2-4BF3-4C9B-9527-6F0FA45B5C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94284-890C-42CC-B504-91E1C1BDEDDA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A6FC5-74F0-4AEA-924A-35166FA2A9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CB7D-7506-4EA6-9090-C3B44D72C7D5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457CD-956D-4E7C-A8A2-EC98642AA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AAAE-701F-4A9E-A84C-930504B8994D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3792-534C-493B-A7FB-619F4A508BB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5D27D-1443-47BD-A356-DB6C9E5FEE0A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C7649-91D2-443E-AACD-05DDA3E0F1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E46E3-D974-433A-87C5-ECED7585D6F9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063ED-008D-4298-A128-852F2BC8E3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0988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5A363-1C88-4625-ADA9-D6AB13285421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3020-96DD-4759-9AE7-9E09E5FF81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B492A-6A65-4703-9B3A-973A9FE5BE38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3593-A386-4CEA-8387-A5556B80F0B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FC35-58CB-4E39-861F-1EC6519D4CE3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4C834-131B-419F-8FD7-8D03F5CB03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BD8C-4660-43B2-88D7-709A75F1143C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C3A1F-9A5E-43C6-ADD5-F8E00708FDD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1554163"/>
            <a:ext cx="2073275" cy="19796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54400" y="1547813"/>
            <a:ext cx="4222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8913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BDA86B8-E86A-4CE7-87BD-FF9AB47879AC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975" y="6356350"/>
            <a:ext cx="510222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625" y="6356350"/>
            <a:ext cx="11382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CAD8F87-AEA3-4A03-BECD-6D99C2983B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72" r:id="rId4"/>
    <p:sldLayoutId id="2147483673" r:id="rId5"/>
    <p:sldLayoutId id="2147483674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4545013" y="3476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hu-HU" sz="2800" b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13318" name="Rectangle 6"/>
          <p:cNvSpPr>
            <a:spLocks noGrp="1"/>
          </p:cNvSpPr>
          <p:nvPr>
            <p:ph type="ctrTitle" idx="4294967295"/>
          </p:nvPr>
        </p:nvSpPr>
        <p:spPr bwMode="auto">
          <a:xfrm>
            <a:off x="611188" y="1196975"/>
            <a:ext cx="7772400" cy="147002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4400" cap="none" smtClean="0">
                <a:solidFill>
                  <a:schemeClr val="bg1"/>
                </a:solidFill>
                <a:latin typeface="Arial" charset="0"/>
              </a:rPr>
              <a:t>Hiatus subinguinalis, canalis femoralis, canalis adductorius, canalis inguinalis</a:t>
            </a:r>
          </a:p>
        </p:txBody>
      </p:sp>
      <p:sp>
        <p:nvSpPr>
          <p:cNvPr id="13319" name="Rectangle 7"/>
          <p:cNvSpPr>
            <a:spLocks noGrp="1"/>
          </p:cNvSpPr>
          <p:nvPr>
            <p:ph type="subTitle" idx="4294967295"/>
          </p:nvPr>
        </p:nvSpPr>
        <p:spPr>
          <a:xfrm>
            <a:off x="1403350" y="4437063"/>
            <a:ext cx="6400800" cy="1752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hu-HU" sz="3200" i="0" smtClean="0">
                <a:solidFill>
                  <a:schemeClr val="bg1"/>
                </a:solidFill>
                <a:latin typeface="Arial" charset="0"/>
              </a:rPr>
              <a:t>Dr. Fehér Erzsébet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518477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430588"/>
            <a:ext cx="46783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71438" y="4076700"/>
            <a:ext cx="43561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500" b="0" u="sng">
                <a:solidFill>
                  <a:srgbClr val="002060"/>
                </a:solidFill>
                <a:latin typeface="Palatino Linotype" pitchFamily="18" charset="0"/>
              </a:rPr>
              <a:t>Plica umbilicalis mediana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Urachusrest (Chorda urachi seu Lig. umbilicale)</a:t>
            </a:r>
          </a:p>
          <a:p>
            <a:endParaRPr lang="hu-HU" sz="15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b="0" u="sng">
                <a:solidFill>
                  <a:srgbClr val="002060"/>
                </a:solidFill>
                <a:latin typeface="Palatino Linotype" pitchFamily="18" charset="0"/>
              </a:rPr>
              <a:t>Plicae umbilicales mediales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A. umbilicalis (Pars occlusa)</a:t>
            </a:r>
          </a:p>
          <a:p>
            <a:endParaRPr lang="hu-HU" sz="15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b="0" u="sng">
                <a:solidFill>
                  <a:srgbClr val="002060"/>
                </a:solidFill>
                <a:latin typeface="Palatino Linotype" pitchFamily="18" charset="0"/>
              </a:rPr>
              <a:t>Plicae umbilicales laterales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A. et V. epigastrica inferior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5356225" y="981075"/>
            <a:ext cx="36798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Beidseits von Plica umb. lateralis:</a:t>
            </a:r>
          </a:p>
          <a:p>
            <a:endParaRPr lang="hu-HU" sz="8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b="0" u="sng">
                <a:solidFill>
                  <a:srgbClr val="002060"/>
                </a:solidFill>
                <a:latin typeface="Palatino Linotype" pitchFamily="18" charset="0"/>
              </a:rPr>
              <a:t>Fovea inguinalis lateralis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 (beim Anulus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inguinalis profundus) (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indirekte Hernie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)</a:t>
            </a:r>
          </a:p>
          <a:p>
            <a:endParaRPr lang="hu-HU" sz="8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b="0" u="sng">
                <a:solidFill>
                  <a:srgbClr val="002060"/>
                </a:solidFill>
                <a:latin typeface="Palatino Linotype" pitchFamily="18" charset="0"/>
              </a:rPr>
              <a:t>Fovea inguinalis medialis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 (dem Anulus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inguinalis superficialis gegenüber)</a:t>
            </a:r>
          </a:p>
          <a:p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(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direkte Hernie</a:t>
            </a:r>
            <a:r>
              <a:rPr lang="hu-HU" sz="1500" b="0">
                <a:solidFill>
                  <a:srgbClr val="002060"/>
                </a:solidFill>
                <a:latin typeface="Palatino Linotype" pitchFamily="18" charset="0"/>
              </a:rPr>
              <a:t>)</a:t>
            </a:r>
          </a:p>
          <a:p>
            <a:endParaRPr lang="hu-HU" sz="12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Scwachstellen der Bauchwand!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„Locus minoris resistentiae”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1"/>
          <p:cNvPicPr>
            <a:picLocks noChangeAspect="1"/>
          </p:cNvPicPr>
          <p:nvPr/>
        </p:nvPicPr>
        <p:blipFill>
          <a:blip r:embed="rId2"/>
          <a:srcRect b="8652"/>
          <a:stretch>
            <a:fillRect/>
          </a:stretch>
        </p:blipFill>
        <p:spPr bwMode="auto">
          <a:xfrm>
            <a:off x="274638" y="333375"/>
            <a:ext cx="24447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Bild 2"/>
          <p:cNvPicPr>
            <a:picLocks noChangeAspect="1"/>
          </p:cNvPicPr>
          <p:nvPr/>
        </p:nvPicPr>
        <p:blipFill>
          <a:blip r:embed="rId3"/>
          <a:srcRect b="8652"/>
          <a:stretch>
            <a:fillRect/>
          </a:stretch>
        </p:blipFill>
        <p:spPr bwMode="auto">
          <a:xfrm>
            <a:off x="6300788" y="333375"/>
            <a:ext cx="26193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feld 3"/>
          <p:cNvSpPr txBox="1">
            <a:spLocks noChangeArrowheads="1"/>
          </p:cNvSpPr>
          <p:nvPr/>
        </p:nvSpPr>
        <p:spPr bwMode="auto">
          <a:xfrm>
            <a:off x="1497013" y="4652963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Palatino Linotype" pitchFamily="18" charset="0"/>
              </a:rPr>
              <a:t>1</a:t>
            </a:r>
          </a:p>
        </p:txBody>
      </p:sp>
      <p:sp>
        <p:nvSpPr>
          <p:cNvPr id="23556" name="Textfeld 4"/>
          <p:cNvSpPr txBox="1">
            <a:spLocks noChangeArrowheads="1"/>
          </p:cNvSpPr>
          <p:nvPr/>
        </p:nvSpPr>
        <p:spPr bwMode="auto">
          <a:xfrm>
            <a:off x="7448550" y="4508500"/>
            <a:ext cx="36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Palatino Linotype" pitchFamily="18" charset="0"/>
              </a:rPr>
              <a:t>1</a:t>
            </a:r>
          </a:p>
        </p:txBody>
      </p:sp>
      <p:sp>
        <p:nvSpPr>
          <p:cNvPr id="23557" name="Textfeld 5"/>
          <p:cNvSpPr txBox="1">
            <a:spLocks noChangeArrowheads="1"/>
          </p:cNvSpPr>
          <p:nvPr/>
        </p:nvSpPr>
        <p:spPr bwMode="auto">
          <a:xfrm>
            <a:off x="1835150" y="2636838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Palatino Linotype" pitchFamily="18" charset="0"/>
              </a:rPr>
              <a:t>2</a:t>
            </a:r>
          </a:p>
        </p:txBody>
      </p:sp>
      <p:sp>
        <p:nvSpPr>
          <p:cNvPr id="23558" name="Textfeld 6"/>
          <p:cNvSpPr txBox="1">
            <a:spLocks noChangeArrowheads="1"/>
          </p:cNvSpPr>
          <p:nvPr/>
        </p:nvSpPr>
        <p:spPr bwMode="auto">
          <a:xfrm>
            <a:off x="7956550" y="2565400"/>
            <a:ext cx="3635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Palatino Linotype" pitchFamily="18" charset="0"/>
              </a:rPr>
              <a:t>2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 flipV="1">
            <a:off x="2124075" y="3933825"/>
            <a:ext cx="360363" cy="254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feld 13"/>
          <p:cNvSpPr txBox="1">
            <a:spLocks noChangeArrowheads="1"/>
          </p:cNvSpPr>
          <p:nvPr/>
        </p:nvSpPr>
        <p:spPr bwMode="auto">
          <a:xfrm>
            <a:off x="2411413" y="3697288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002060"/>
                </a:solidFill>
                <a:latin typeface="Palatino Linotype" pitchFamily="18" charset="0"/>
              </a:rPr>
              <a:t>3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8243888" y="3736975"/>
            <a:ext cx="360362" cy="254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feld 16"/>
          <p:cNvSpPr txBox="1">
            <a:spLocks noChangeArrowheads="1"/>
          </p:cNvSpPr>
          <p:nvPr/>
        </p:nvSpPr>
        <p:spPr bwMode="auto">
          <a:xfrm>
            <a:off x="8532813" y="3500438"/>
            <a:ext cx="363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002060"/>
                </a:solidFill>
                <a:latin typeface="Palatino Linotype" pitchFamily="18" charset="0"/>
              </a:rPr>
              <a:t>3</a:t>
            </a:r>
          </a:p>
        </p:txBody>
      </p:sp>
      <p:sp>
        <p:nvSpPr>
          <p:cNvPr id="23563" name="Textfeld 17"/>
          <p:cNvSpPr txBox="1">
            <a:spLocks noChangeArrowheads="1"/>
          </p:cNvSpPr>
          <p:nvPr/>
        </p:nvSpPr>
        <p:spPr bwMode="auto">
          <a:xfrm>
            <a:off x="7885113" y="3903663"/>
            <a:ext cx="3635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Palatino Linotype" pitchFamily="18" charset="0"/>
              </a:rPr>
              <a:t>4</a:t>
            </a:r>
            <a:endParaRPr lang="de-DE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23564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468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adductorius</a:t>
            </a:r>
          </a:p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(Hunter)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998788" y="1187450"/>
            <a:ext cx="3022600" cy="1784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b="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vastus</a:t>
            </a:r>
            <a:r>
              <a:rPr lang="de-DE" sz="2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medialis</a:t>
            </a:r>
            <a:endParaRPr lang="de-DE" sz="2000" b="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b="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adductor</a:t>
            </a:r>
            <a:r>
              <a:rPr lang="de-DE" sz="2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longus</a:t>
            </a:r>
            <a:endParaRPr lang="de-DE" sz="2000" b="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b="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adductor</a:t>
            </a:r>
            <a:r>
              <a:rPr lang="de-DE" sz="2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magnus</a:t>
            </a:r>
            <a:endParaRPr lang="de-DE" sz="2000" b="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Membrana</a:t>
            </a:r>
            <a:r>
              <a:rPr lang="de-DE" sz="2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vasto</a:t>
            </a:r>
            <a:r>
              <a:rPr lang="de-DE" sz="2000" b="0" dirty="0">
                <a:solidFill>
                  <a:srgbClr val="002060"/>
                </a:solidFill>
                <a:latin typeface="+mn-lt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de-DE" sz="2000" b="0" dirty="0">
                <a:solidFill>
                  <a:srgbClr val="002060"/>
                </a:solidFill>
                <a:latin typeface="+mn-lt"/>
              </a:rPr>
              <a:t>       </a:t>
            </a:r>
            <a:r>
              <a:rPr lang="de-DE" sz="2000" b="0" dirty="0" err="1">
                <a:solidFill>
                  <a:srgbClr val="002060"/>
                </a:solidFill>
                <a:latin typeface="+mn-lt"/>
              </a:rPr>
              <a:t>adductoria</a:t>
            </a:r>
            <a:endParaRPr lang="de-DE" sz="20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566" name="Textfeld 20"/>
          <p:cNvSpPr txBox="1">
            <a:spLocks noChangeArrowheads="1"/>
          </p:cNvSpPr>
          <p:nvPr/>
        </p:nvSpPr>
        <p:spPr bwMode="auto">
          <a:xfrm>
            <a:off x="2863850" y="4548188"/>
            <a:ext cx="33480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0">
                <a:solidFill>
                  <a:srgbClr val="002060"/>
                </a:solidFill>
                <a:latin typeface="Palatino Linotype" pitchFamily="18" charset="0"/>
              </a:rPr>
              <a:t>Inhalt: A. et V. femoralis,</a:t>
            </a:r>
          </a:p>
          <a:p>
            <a:pPr>
              <a:spcAft>
                <a:spcPts val="600"/>
              </a:spcAft>
            </a:pPr>
            <a:r>
              <a:rPr lang="de-DE" sz="2000" b="0">
                <a:solidFill>
                  <a:srgbClr val="002060"/>
                </a:solidFill>
                <a:latin typeface="Palatino Linotype" pitchFamily="18" charset="0"/>
              </a:rPr>
              <a:t>bis zur Membrana vasto-</a:t>
            </a:r>
          </a:p>
          <a:p>
            <a:pPr>
              <a:spcAft>
                <a:spcPts val="600"/>
              </a:spcAft>
            </a:pPr>
            <a:r>
              <a:rPr lang="de-DE" sz="2000" b="0">
                <a:solidFill>
                  <a:srgbClr val="002060"/>
                </a:solidFill>
                <a:latin typeface="Palatino Linotype" pitchFamily="18" charset="0"/>
              </a:rPr>
              <a:t>adductoria der N. saphenus</a:t>
            </a:r>
          </a:p>
          <a:p>
            <a:pPr>
              <a:spcAft>
                <a:spcPts val="600"/>
              </a:spcAft>
            </a:pPr>
            <a:r>
              <a:rPr lang="de-DE" sz="2000" b="0">
                <a:solidFill>
                  <a:srgbClr val="002060"/>
                </a:solidFill>
                <a:latin typeface="Palatino Linotype" pitchFamily="18" charset="0"/>
              </a:rPr>
              <a:t>(N. femoralis nicht)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468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adductorius</a:t>
            </a:r>
          </a:p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(Hunter)</a:t>
            </a:r>
          </a:p>
        </p:txBody>
      </p:sp>
      <p:pic>
        <p:nvPicPr>
          <p:cNvPr id="24578" name="Bild 3"/>
          <p:cNvPicPr>
            <a:picLocks noChangeAspect="1"/>
          </p:cNvPicPr>
          <p:nvPr/>
        </p:nvPicPr>
        <p:blipFill>
          <a:blip r:embed="rId2"/>
          <a:srcRect t="3151" b="1302"/>
          <a:stretch>
            <a:fillRect/>
          </a:stretch>
        </p:blipFill>
        <p:spPr bwMode="auto">
          <a:xfrm>
            <a:off x="2771775" y="908050"/>
            <a:ext cx="334645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feld 6"/>
          <p:cNvSpPr txBox="1">
            <a:spLocks noChangeArrowheads="1"/>
          </p:cNvSpPr>
          <p:nvPr/>
        </p:nvSpPr>
        <p:spPr bwMode="auto">
          <a:xfrm>
            <a:off x="179388" y="2349500"/>
            <a:ext cx="23764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0">
                <a:solidFill>
                  <a:srgbClr val="002060"/>
                </a:solidFill>
                <a:latin typeface="Palatino Linotype" pitchFamily="18" charset="0"/>
              </a:rPr>
              <a:t>Ende: beim Hiatus adductorius über</a:t>
            </a:r>
          </a:p>
          <a:p>
            <a:r>
              <a:rPr lang="de-DE" b="0">
                <a:solidFill>
                  <a:srgbClr val="002060"/>
                </a:solidFill>
                <a:latin typeface="Palatino Linotype" pitchFamily="18" charset="0"/>
              </a:rPr>
              <a:t>Fossa poplitea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1185863"/>
            <a:ext cx="6021388" cy="4679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4338" name="TextBox 14"/>
          <p:cNvSpPr txBox="1">
            <a:spLocks noChangeArrowheads="1"/>
          </p:cNvSpPr>
          <p:nvPr/>
        </p:nvSpPr>
        <p:spPr bwMode="auto">
          <a:xfrm>
            <a:off x="7092950" y="981075"/>
            <a:ext cx="574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0">
                <a:solidFill>
                  <a:srgbClr val="002060"/>
                </a:solidFill>
                <a:latin typeface="Palatino Linotype" pitchFamily="18" charset="0"/>
              </a:rPr>
              <a:t>Braus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717550" y="404813"/>
            <a:ext cx="7742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Lage der Hernienkanäle zum Leistenband (Lig. inguinale Pouparti)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627313" y="2554288"/>
            <a:ext cx="1584325" cy="1655762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203575" y="2841625"/>
            <a:ext cx="914400" cy="9144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winkliges Dreieck 10"/>
          <p:cNvSpPr/>
          <p:nvPr/>
        </p:nvSpPr>
        <p:spPr>
          <a:xfrm>
            <a:off x="3203575" y="3417888"/>
            <a:ext cx="576263" cy="454025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0"/>
          </a:p>
        </p:txBody>
      </p:sp>
      <p:sp>
        <p:nvSpPr>
          <p:cNvPr id="12" name="Textfeld 11"/>
          <p:cNvSpPr txBox="1"/>
          <p:nvPr/>
        </p:nvSpPr>
        <p:spPr>
          <a:xfrm>
            <a:off x="847725" y="6021388"/>
            <a:ext cx="7685088" cy="64611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 err="1">
                <a:solidFill>
                  <a:srgbClr val="FFC000"/>
                </a:solidFill>
                <a:latin typeface="+mn-lt"/>
              </a:rPr>
              <a:t>Canalis</a:t>
            </a:r>
            <a:r>
              <a:rPr lang="de-DE" b="0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b="0" dirty="0" err="1">
                <a:solidFill>
                  <a:srgbClr val="FFC000"/>
                </a:solidFill>
                <a:latin typeface="+mn-lt"/>
              </a:rPr>
              <a:t>inguinalis</a:t>
            </a:r>
            <a:r>
              <a:rPr lang="de-DE" b="0" dirty="0">
                <a:solidFill>
                  <a:srgbClr val="FFC000"/>
                </a:solidFill>
                <a:latin typeface="+mn-lt"/>
              </a:rPr>
              <a:t> (jeweils über dem Band)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>
                <a:solidFill>
                  <a:srgbClr val="FF0000"/>
                </a:solidFill>
                <a:latin typeface="+mn-lt"/>
              </a:rPr>
              <a:t>Hiatus </a:t>
            </a:r>
            <a:r>
              <a:rPr lang="de-DE" b="0" dirty="0" err="1">
                <a:solidFill>
                  <a:srgbClr val="FF0000"/>
                </a:solidFill>
                <a:latin typeface="+mn-lt"/>
              </a:rPr>
              <a:t>subinguinalis</a:t>
            </a:r>
            <a:r>
              <a:rPr lang="de-DE" b="0" dirty="0">
                <a:solidFill>
                  <a:srgbClr val="FF0000"/>
                </a:solidFill>
                <a:latin typeface="+mn-lt"/>
              </a:rPr>
              <a:t> mit dem </a:t>
            </a:r>
            <a:r>
              <a:rPr lang="de-DE" b="0" dirty="0" err="1">
                <a:solidFill>
                  <a:srgbClr val="FF0000"/>
                </a:solidFill>
                <a:latin typeface="+mn-lt"/>
              </a:rPr>
              <a:t>Canalis</a:t>
            </a:r>
            <a:r>
              <a:rPr lang="de-DE" b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b="0" dirty="0" err="1">
                <a:solidFill>
                  <a:srgbClr val="FF0000"/>
                </a:solidFill>
                <a:latin typeface="+mn-lt"/>
              </a:rPr>
              <a:t>femoralis</a:t>
            </a:r>
            <a:r>
              <a:rPr lang="de-DE" b="0" dirty="0">
                <a:solidFill>
                  <a:srgbClr val="FF0000"/>
                </a:solidFill>
                <a:latin typeface="+mn-lt"/>
              </a:rPr>
              <a:t> (jeweils unter dem Band)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3276600" y="292100"/>
            <a:ext cx="2549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Hiatus subinguinalis</a:t>
            </a:r>
          </a:p>
        </p:txBody>
      </p:sp>
      <p:pic>
        <p:nvPicPr>
          <p:cNvPr id="15362" name="Bild 2"/>
          <p:cNvPicPr>
            <a:picLocks noChangeAspect="1"/>
          </p:cNvPicPr>
          <p:nvPr/>
        </p:nvPicPr>
        <p:blipFill>
          <a:blip r:embed="rId2"/>
          <a:srcRect t="47900"/>
          <a:stretch>
            <a:fillRect/>
          </a:stretch>
        </p:blipFill>
        <p:spPr bwMode="auto">
          <a:xfrm>
            <a:off x="4551363" y="2708275"/>
            <a:ext cx="44910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Bild 3"/>
          <p:cNvPicPr>
            <a:picLocks noChangeAspect="1"/>
          </p:cNvPicPr>
          <p:nvPr/>
        </p:nvPicPr>
        <p:blipFill>
          <a:blip r:embed="rId2"/>
          <a:srcRect l="3369" r="8440" b="51172"/>
          <a:stretch>
            <a:fillRect/>
          </a:stretch>
        </p:blipFill>
        <p:spPr bwMode="auto">
          <a:xfrm>
            <a:off x="344488" y="908050"/>
            <a:ext cx="39592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4114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3349625" y="292100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femoralis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4663" y="1096963"/>
            <a:ext cx="4873625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Die innere Öffnung: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entspricht eigentlich den vorigen Ligamenten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Anulus femoralis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wird durch ein Stück der Fascia transversalis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      abgeschlossen (Septum femorale Clocqueti)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kleine Perforationsöffnungen für Lymphgefäße</a:t>
            </a:r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/>
          <a:srcRect b="34937"/>
          <a:stretch>
            <a:fillRect/>
          </a:stretch>
        </p:blipFill>
        <p:spPr bwMode="auto">
          <a:xfrm>
            <a:off x="5826125" y="2708275"/>
            <a:ext cx="239395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2988" y="5021263"/>
            <a:ext cx="4224337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Die äußere ist die sog. Hiatus saphenus: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gebildet von Fascia lata (Crus sup. et inf.)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zw. den Crura: Margo falciformis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abgeschlossen mit Fascia cribrosa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b="0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die Grube unter dem Hiatus: Fossa ovalis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7538" y="1052513"/>
            <a:ext cx="987425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95863" y="5229225"/>
            <a:ext cx="72866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33463"/>
            <a:ext cx="489585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349625" y="292100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femoralis</a:t>
            </a:r>
          </a:p>
        </p:txBody>
      </p:sp>
      <p:pic>
        <p:nvPicPr>
          <p:cNvPr id="174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033463"/>
            <a:ext cx="27955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395288" y="4724400"/>
            <a:ext cx="79867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0">
                <a:solidFill>
                  <a:srgbClr val="002060"/>
                </a:solidFill>
                <a:latin typeface="Palatino Linotype" pitchFamily="18" charset="0"/>
              </a:rPr>
              <a:t>„Corona mortis”: Totenkranzarterie – die variable Anastomose zwischen der</a:t>
            </a:r>
          </a:p>
          <a:p>
            <a:r>
              <a:rPr lang="hu-HU" b="0">
                <a:solidFill>
                  <a:srgbClr val="002060"/>
                </a:solidFill>
                <a:latin typeface="Palatino Linotype" pitchFamily="18" charset="0"/>
              </a:rPr>
              <a:t>A. obturatoria und der A. epigastrica inf.</a:t>
            </a:r>
          </a:p>
          <a:p>
            <a:endParaRPr lang="hu-HU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b="0">
                <a:solidFill>
                  <a:srgbClr val="002060"/>
                </a:solidFill>
                <a:latin typeface="Palatino Linotype" pitchFamily="18" charset="0"/>
              </a:rPr>
              <a:t>Bei Herniotomien in früheren Zeiten letale Blutungen entstanden aus dieser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184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266825"/>
            <a:ext cx="4464050" cy="48101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39713" y="1647825"/>
            <a:ext cx="382746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0" u="sng">
                <a:solidFill>
                  <a:srgbClr val="002060"/>
                </a:solidFill>
                <a:latin typeface="Palatino Linotype" pitchFamily="18" charset="0"/>
              </a:rPr>
              <a:t>Leistenkanal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4-6 cm lang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direkt über dem Lig. inguinale</a:t>
            </a:r>
          </a:p>
          <a:p>
            <a:endParaRPr lang="hu-HU" sz="16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kein virtueller Kanal (transportiert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normalerweise anatomische Strukturen)</a:t>
            </a:r>
          </a:p>
          <a:p>
            <a:endParaRPr lang="hu-HU" sz="16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Bauch- und subkutane Öffnung</a:t>
            </a:r>
          </a:p>
          <a:p>
            <a:endParaRPr lang="hu-HU" sz="16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Ligamenta, Aponeurosen der breiten 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Bauchmuskeln bzw. die Muskeln bauen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ihn auf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125538"/>
            <a:ext cx="3887787" cy="39735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06388" y="1111250"/>
            <a:ext cx="426561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0">
                <a:solidFill>
                  <a:srgbClr val="002060"/>
                </a:solidFill>
                <a:latin typeface="Palatino Linotype" pitchFamily="18" charset="0"/>
              </a:rPr>
              <a:t>Die Wände des Kanals:</a:t>
            </a:r>
          </a:p>
          <a:p>
            <a:endParaRPr lang="hu-HU" sz="10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vorne: Fascia abdominalis superficialis und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die Aponeurose des M. obl. abdom. ext.</a:t>
            </a:r>
          </a:p>
          <a:p>
            <a:endParaRPr lang="hu-HU" sz="8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oben: M. obl. abdom. int. und M. transversus</a:t>
            </a:r>
          </a:p>
          <a:p>
            <a:endParaRPr lang="hu-HU" sz="8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hinten: M. transversus abdominis, die </a:t>
            </a: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Fascia transversalis und das Peritoneum</a:t>
            </a:r>
          </a:p>
          <a:p>
            <a:endParaRPr lang="hu-HU" sz="800" b="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0">
                <a:solidFill>
                  <a:srgbClr val="002060"/>
                </a:solidFill>
                <a:latin typeface="Palatino Linotype" pitchFamily="18" charset="0"/>
              </a:rPr>
              <a:t>unten: Ligamentum inguinale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3" y="3716338"/>
            <a:ext cx="4181475" cy="26654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6100" y="1125538"/>
            <a:ext cx="4751388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u="sng" dirty="0">
                <a:solidFill>
                  <a:srgbClr val="002060"/>
                </a:solidFill>
                <a:latin typeface="+mn-lt"/>
              </a:rPr>
              <a:t>Innere Öffnung des Kanals</a:t>
            </a:r>
            <a:r>
              <a:rPr lang="hu-HU" sz="1600" b="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Anulus inguinalis profundus seu abdominalis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(Innerer Leistenring)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 b="0" dirty="0">
              <a:solidFill>
                <a:srgbClr val="00206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>
                <a:solidFill>
                  <a:srgbClr val="002060"/>
                </a:solidFill>
                <a:latin typeface="+mn-lt"/>
              </a:rPr>
              <a:t>Fascia transversalis stülpt sich in den Kanal ein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b="0" dirty="0" err="1">
                <a:solidFill>
                  <a:srgbClr val="002060"/>
                </a:solidFill>
                <a:latin typeface="+mn-lt"/>
              </a:rPr>
              <a:t>medial</a:t>
            </a:r>
            <a:r>
              <a:rPr lang="hu-HU" sz="1600" b="0" dirty="0">
                <a:solidFill>
                  <a:srgbClr val="002060"/>
                </a:solidFill>
                <a:latin typeface="+mn-lt"/>
              </a:rPr>
              <a:t>: Lig. </a:t>
            </a:r>
            <a:r>
              <a:rPr lang="hu-HU" sz="1600" b="0" dirty="0" err="1">
                <a:solidFill>
                  <a:srgbClr val="002060"/>
                </a:solidFill>
                <a:latin typeface="+mn-lt"/>
              </a:rPr>
              <a:t>interfoveolare</a:t>
            </a:r>
            <a:r>
              <a:rPr lang="hu-HU" sz="1600" b="0" dirty="0">
                <a:solidFill>
                  <a:srgbClr val="002060"/>
                </a:solidFill>
                <a:latin typeface="+mn-lt"/>
              </a:rPr>
              <a:t> (1) (</a:t>
            </a:r>
            <a:r>
              <a:rPr lang="hu-HU" sz="1600" b="0" dirty="0" err="1">
                <a:solidFill>
                  <a:srgbClr val="002060"/>
                </a:solidFill>
                <a:latin typeface="+mn-lt"/>
              </a:rPr>
              <a:t>Hesselbach</a:t>
            </a:r>
            <a:r>
              <a:rPr lang="hu-HU" sz="1600" b="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408113"/>
            <a:ext cx="3598863" cy="3533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30225" y="3130550"/>
            <a:ext cx="1062038" cy="65881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5" name="TextBox 11"/>
          <p:cNvSpPr txBox="1">
            <a:spLocks noChangeArrowheads="1"/>
          </p:cNvSpPr>
          <p:nvPr/>
        </p:nvSpPr>
        <p:spPr bwMode="auto">
          <a:xfrm>
            <a:off x="179388" y="3644900"/>
            <a:ext cx="415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>
                <a:solidFill>
                  <a:srgbClr val="002060"/>
                </a:solidFill>
                <a:latin typeface="Palatino Linotype" pitchFamily="18" charset="0"/>
              </a:rPr>
              <a:t>1</a:t>
            </a:r>
          </a:p>
        </p:txBody>
      </p:sp>
      <p:pic>
        <p:nvPicPr>
          <p:cNvPr id="2048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4538"/>
            <a:ext cx="4176713" cy="32464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36650"/>
            <a:ext cx="41052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1146175"/>
            <a:ext cx="4078288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Custom 2">
      <a:dk1>
        <a:srgbClr val="3F3F3F"/>
      </a:dk1>
      <a:lt1>
        <a:srgbClr val="FFFFFF"/>
      </a:lt1>
      <a:dk2>
        <a:srgbClr val="EDF4F7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328</Words>
  <Application>Microsoft Macintosh PowerPoint</Application>
  <PresentationFormat>On-screen Show (4:3)</PresentationFormat>
  <Paragraphs>101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6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Arial</vt:lpstr>
      <vt:lpstr>Palatino Linotype</vt:lpstr>
      <vt:lpstr>Calibri</vt:lpstr>
      <vt:lpstr>Tradeshow</vt:lpstr>
      <vt:lpstr>Tradeshow</vt:lpstr>
      <vt:lpstr>Tradeshow</vt:lpstr>
      <vt:lpstr>Tradeshow</vt:lpstr>
      <vt:lpstr>Tradeshow</vt:lpstr>
      <vt:lpstr>Tradeshow</vt:lpstr>
      <vt:lpstr>Hiatus subinguinalis, canalis femoralis, canalis adductorius, canalis inguinalis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Baksa Gábor</dc:creator>
  <cp:lastModifiedBy>flab</cp:lastModifiedBy>
  <cp:revision>71</cp:revision>
  <dcterms:created xsi:type="dcterms:W3CDTF">2013-12-01T13:44:47Z</dcterms:created>
  <dcterms:modified xsi:type="dcterms:W3CDTF">2017-10-31T11:49:00Z</dcterms:modified>
</cp:coreProperties>
</file>