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81" r:id="rId2"/>
    <p:sldId id="279" r:id="rId3"/>
    <p:sldId id="280" r:id="rId4"/>
    <p:sldId id="276" r:id="rId5"/>
    <p:sldId id="275" r:id="rId6"/>
    <p:sldId id="263" r:id="rId7"/>
    <p:sldId id="266" r:id="rId8"/>
    <p:sldId id="265" r:id="rId9"/>
    <p:sldId id="274" r:id="rId10"/>
    <p:sldId id="273" r:id="rId11"/>
    <p:sldId id="271" r:id="rId12"/>
    <p:sldId id="269" r:id="rId13"/>
    <p:sldId id="277" r:id="rId14"/>
    <p:sldId id="278" r:id="rId15"/>
  </p:sldIdLst>
  <p:sldSz cx="9144000" cy="6858000" type="screen4x3"/>
  <p:notesSz cx="6858000" cy="9144000"/>
  <p:defaultTextStyle>
    <a:defPPr>
      <a:defRPr lang="hu-H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646"/>
  </p:normalViewPr>
  <p:slideViewPr>
    <p:cSldViewPr>
      <p:cViewPr varScale="1">
        <p:scale>
          <a:sx n="69" d="100"/>
          <a:sy n="69" d="100"/>
        </p:scale>
        <p:origin x="-162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6800" y="1406020"/>
            <a:ext cx="6172199" cy="2251579"/>
          </a:xfrm>
        </p:spPr>
        <p:txBody>
          <a:bodyPr lIns="0" rIns="0">
            <a:noAutofit/>
          </a:bodyPr>
          <a:lstStyle>
            <a:lvl1pPr>
              <a:defRPr sz="6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6800" y="3905864"/>
            <a:ext cx="6172200" cy="1123336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9BC61B-FD5E-42DA-9306-1904E1A53EEF}" type="datetimeFigureOut">
              <a:rPr lang="hu-HU"/>
              <a:pPr>
                <a:defRPr/>
              </a:pPr>
              <a:t>2017.10.31.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D474D3-F6DE-4E41-BA42-8829605FF243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54400" y="1554480"/>
            <a:ext cx="4222308" cy="388620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04E38B-7915-4264-B0D9-536F1B37F5BC}" type="datetimeFigureOut">
              <a:rPr lang="hu-HU"/>
              <a:pPr>
                <a:defRPr/>
              </a:pPr>
              <a:t>2017.10.31.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DFEB30-7517-48C6-AAD0-F69FAC1153F6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69848" y="1554480"/>
            <a:ext cx="2075688" cy="3886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56432" y="1554480"/>
            <a:ext cx="4224528" cy="3886200"/>
          </a:xfrm>
        </p:spPr>
        <p:txBody>
          <a:bodyPr vert="eaVer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46EA72-0685-4344-8721-4C54C098B227}" type="datetimeFigureOut">
              <a:rPr lang="hu-HU"/>
              <a:pPr>
                <a:defRPr/>
              </a:pPr>
              <a:t>2017.10.31.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8C65C5-7BCC-4F75-B575-19460CB2F713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3456432" y="1545336"/>
            <a:ext cx="4224528" cy="3886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9FE934-9B3D-4AD8-81E7-0AE8078773D6}" type="datetimeFigureOut">
              <a:rPr lang="hu-HU"/>
              <a:pPr>
                <a:defRPr/>
              </a:pPr>
              <a:t>2017.10.31.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E335F6-80AC-4432-B626-8D685D7C6BD4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9848" y="1472184"/>
            <a:ext cx="6172200" cy="2130552"/>
          </a:xfrm>
        </p:spPr>
        <p:txBody>
          <a:bodyPr>
            <a:noAutofit/>
          </a:bodyPr>
          <a:lstStyle>
            <a:lvl1pPr algn="l">
              <a:defRPr sz="4800" b="1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3886200"/>
            <a:ext cx="6172200" cy="9144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461004-B745-4846-8F2C-7E655CF35215}" type="datetimeFigureOut">
              <a:rPr lang="hu-HU"/>
              <a:pPr>
                <a:defRPr/>
              </a:pPr>
              <a:t>2017.10.31.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2A4C4C-307F-42AC-81B8-A9C430057844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776" y="609600"/>
            <a:ext cx="3616325" cy="1066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86998" y="1915859"/>
            <a:ext cx="3646966" cy="288142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6754" y="1915881"/>
            <a:ext cx="3639311" cy="288139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8548D1-11FE-489F-9F00-8EF3CDCEEFF0}" type="datetimeFigureOut">
              <a:rPr lang="hu-HU"/>
              <a:pPr>
                <a:defRPr/>
              </a:pPr>
              <a:t>2017.10.31.</a:t>
            </a:fld>
            <a:endParaRPr lang="hu-HU"/>
          </a:p>
        </p:txBody>
      </p:sp>
      <p:sp>
        <p:nvSpPr>
          <p:cNvPr id="6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0EC355-2E51-4E68-9696-CF75CA88D9FB}" type="slidenum">
              <a:rPr lang="hu-HU"/>
              <a:pPr>
                <a:defRPr/>
              </a:pPr>
              <a:t>‹#›</a:t>
            </a:fld>
            <a:endParaRPr lang="hu-HU"/>
          </a:p>
        </p:txBody>
      </p:sp>
      <p:sp>
        <p:nvSpPr>
          <p:cNvPr id="7" name="Footer Placeholder 10"/>
          <p:cNvSpPr>
            <a:spLocks noGrp="1"/>
          </p:cNvSpPr>
          <p:nvPr>
            <p:ph type="ftr" sz="quarter" idx="12"/>
          </p:nvPr>
        </p:nvSpPr>
        <p:spPr>
          <a:xfrm>
            <a:off x="493713" y="6356350"/>
            <a:ext cx="510222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776" y="609600"/>
            <a:ext cx="3615734" cy="1066799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1" y="1916113"/>
            <a:ext cx="3638550" cy="646112"/>
          </a:xfrm>
        </p:spPr>
        <p:txBody>
          <a:bodyPr>
            <a:normAutofit/>
          </a:bodyPr>
          <a:lstStyle>
            <a:lvl1pPr marL="0" indent="0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860676"/>
            <a:ext cx="3638550" cy="288289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92625" y="1916113"/>
            <a:ext cx="3660775" cy="646112"/>
          </a:xfrm>
        </p:spPr>
        <p:txBody>
          <a:bodyPr>
            <a:normAutofit/>
          </a:bodyPr>
          <a:lstStyle>
            <a:lvl1pPr marL="0" indent="0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92626" y="2860676"/>
            <a:ext cx="3651250" cy="28829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EFACFA-E26B-4628-84AA-9D2CB5850446}" type="datetimeFigureOut">
              <a:rPr lang="hu-HU"/>
              <a:pPr>
                <a:defRPr/>
              </a:pPr>
              <a:t>2017.10.31.</a:t>
            </a:fld>
            <a:endParaRPr lang="hu-HU"/>
          </a:p>
        </p:txBody>
      </p:sp>
      <p:sp>
        <p:nvSpPr>
          <p:cNvPr id="8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5B5834-EC3B-432F-AE2F-C6E4426BB6AF}" type="slidenum">
              <a:rPr lang="hu-HU"/>
              <a:pPr>
                <a:defRPr/>
              </a:pPr>
              <a:t>‹#›</a:t>
            </a:fld>
            <a:endParaRPr lang="hu-HU"/>
          </a:p>
        </p:txBody>
      </p:sp>
      <p:sp>
        <p:nvSpPr>
          <p:cNvPr id="9" name="Footer Placeholder 11"/>
          <p:cNvSpPr>
            <a:spLocks noGrp="1"/>
          </p:cNvSpPr>
          <p:nvPr>
            <p:ph type="ftr" sz="quarter" idx="12"/>
          </p:nvPr>
        </p:nvSpPr>
        <p:spPr>
          <a:xfrm>
            <a:off x="493713" y="6356350"/>
            <a:ext cx="510222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162800" y="1550988"/>
            <a:ext cx="1828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6F2A44-1154-412F-841D-71B9C5E00DDA}" type="datetimeFigureOut">
              <a:rPr lang="hu-HU"/>
              <a:pPr>
                <a:defRPr/>
              </a:pPr>
              <a:t>2017.10.31.</a:t>
            </a:fld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B23345-135A-4459-95CF-06066D9824B1}" type="slidenum">
              <a:rPr lang="hu-HU"/>
              <a:pPr>
                <a:defRPr/>
              </a:pPr>
              <a:t>‹#›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42FF7F-8F84-4A06-9AB4-6ABF72588D88}" type="datetimeFigureOut">
              <a:rPr lang="hu-HU"/>
              <a:pPr>
                <a:defRPr/>
              </a:pPr>
              <a:t>2017.10.31.</a:t>
            </a:fld>
            <a:endParaRPr lang="hu-H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22D938-2FAC-445A-A4BE-88F7AE9B3E1A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9450" y="1920876"/>
            <a:ext cx="3654425" cy="288924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776" y="606425"/>
            <a:ext cx="3629025" cy="1041400"/>
          </a:xfrm>
        </p:spPr>
        <p:txBody>
          <a:bodyPr/>
          <a:lstStyle>
            <a:lvl1pPr algn="l">
              <a:defRPr sz="18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920875"/>
            <a:ext cx="3629025" cy="1812925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7887BC-6572-4D96-B143-618C2F99A23B}" type="datetimeFigureOut">
              <a:rPr lang="hu-HU"/>
              <a:pPr>
                <a:defRPr/>
              </a:pPr>
              <a:t>2017.10.31.</a:t>
            </a:fld>
            <a:endParaRPr lang="hu-HU"/>
          </a:p>
        </p:txBody>
      </p:sp>
      <p:sp>
        <p:nvSpPr>
          <p:cNvPr id="6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AB029D-AC8B-4D5D-B680-147545DEA854}" type="slidenum">
              <a:rPr lang="hu-HU"/>
              <a:pPr>
                <a:defRPr/>
              </a:pPr>
              <a:t>‹#›</a:t>
            </a:fld>
            <a:endParaRPr lang="hu-HU"/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493713" y="6356350"/>
            <a:ext cx="510222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776" y="600074"/>
            <a:ext cx="2074862" cy="1981201"/>
          </a:xfrm>
          <a:ln>
            <a:noFill/>
          </a:ln>
        </p:spPr>
        <p:txBody>
          <a:bodyPr/>
          <a:lstStyle>
            <a:lvl1pPr algn="l">
              <a:defRPr sz="1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63862" y="1650999"/>
            <a:ext cx="5627687" cy="422076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963862" y="614363"/>
            <a:ext cx="3741738" cy="90963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631B11-CE13-4642-ABD7-EDEF1836702D}" type="datetimeFigureOut">
              <a:rPr lang="hu-HU"/>
              <a:pPr>
                <a:defRPr/>
              </a:pPr>
              <a:t>2017.10.31.</a:t>
            </a:fld>
            <a:endParaRPr lang="hu-HU"/>
          </a:p>
        </p:txBody>
      </p:sp>
      <p:sp>
        <p:nvSpPr>
          <p:cNvPr id="6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87E67A-FDA6-4090-BF98-B38920F6514D}" type="slidenum">
              <a:rPr lang="hu-HU"/>
              <a:pPr>
                <a:defRPr/>
              </a:pPr>
              <a:t>‹#›</a:t>
            </a:fld>
            <a:endParaRPr lang="hu-HU"/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493713" y="6356350"/>
            <a:ext cx="510222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975" y="1554163"/>
            <a:ext cx="2073275" cy="19796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454400" y="1547813"/>
            <a:ext cx="422275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162800" y="188913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FFFFFF">
                    <a:tint val="75000"/>
                  </a:srgbClr>
                </a:solidFill>
                <a:latin typeface="+mn-lt"/>
              </a:defRPr>
            </a:lvl1pPr>
          </a:lstStyle>
          <a:p>
            <a:pPr>
              <a:defRPr/>
            </a:pPr>
            <a:fld id="{9313C6DF-095C-4202-9CE9-C344DCA8F9EA}" type="datetimeFigureOut">
              <a:rPr lang="hu-HU"/>
              <a:pPr>
                <a:defRPr/>
              </a:pPr>
              <a:t>2017.10.31.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69975" y="6356350"/>
            <a:ext cx="5102225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59625" y="6356350"/>
            <a:ext cx="1138238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FFFFFF">
                    <a:tint val="75000"/>
                  </a:srgbClr>
                </a:solidFill>
                <a:latin typeface="+mn-lt"/>
              </a:defRPr>
            </a:lvl1pPr>
          </a:lstStyle>
          <a:p>
            <a:pPr>
              <a:defRPr/>
            </a:pPr>
            <a:fld id="{F0334BC3-95ED-4839-86C8-017FBAB184B4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72" r:id="rId4"/>
    <p:sldLayoutId id="2147483673" r:id="rId5"/>
    <p:sldLayoutId id="2147483674" r:id="rId6"/>
    <p:sldLayoutId id="2147483668" r:id="rId7"/>
    <p:sldLayoutId id="2147483675" r:id="rId8"/>
    <p:sldLayoutId id="2147483676" r:id="rId9"/>
    <p:sldLayoutId id="2147483667" r:id="rId10"/>
    <p:sldLayoutId id="2147483666" r:id="rId11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kern="1200" cap="all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>
          <a:solidFill>
            <a:schemeClr val="tx1"/>
          </a:solidFill>
          <a:latin typeface="Palatino Linotype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>
          <a:solidFill>
            <a:schemeClr val="tx1"/>
          </a:solidFill>
          <a:latin typeface="Palatino Linotype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>
          <a:solidFill>
            <a:schemeClr val="tx1"/>
          </a:solidFill>
          <a:latin typeface="Palatino Linotype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>
          <a:solidFill>
            <a:schemeClr val="tx1"/>
          </a:solidFill>
          <a:latin typeface="Palatino Linotype" pitchFamily="18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i="1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i="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i="1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i="1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i="1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9" name="Rectangle 11"/>
          <p:cNvSpPr>
            <a:spLocks noGrp="1"/>
          </p:cNvSpPr>
          <p:nvPr>
            <p:ph type="ctrTitle"/>
          </p:nvPr>
        </p:nvSpPr>
        <p:spPr bwMode="auto">
          <a:xfrm>
            <a:off x="685800" y="2130425"/>
            <a:ext cx="7772400" cy="1470025"/>
          </a:xfrm>
          <a:noFill/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pPr algn="ctr"/>
            <a:r>
              <a:rPr lang="hu-HU" sz="4400" cap="none" smtClean="0">
                <a:solidFill>
                  <a:schemeClr val="bg1"/>
                </a:solidFill>
                <a:latin typeface="Arial" charset="0"/>
              </a:rPr>
              <a:t>Az alsó végtag tájanatómiája</a:t>
            </a:r>
          </a:p>
        </p:txBody>
      </p:sp>
      <p:sp>
        <p:nvSpPr>
          <p:cNvPr id="32780" name="Rectangle 1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/>
          <a:p>
            <a:pPr algn="ctr"/>
            <a:r>
              <a:rPr lang="hu-HU" sz="3200" i="0" smtClean="0">
                <a:solidFill>
                  <a:schemeClr val="bg1"/>
                </a:solidFill>
                <a:latin typeface="Arial" charset="0"/>
              </a:rPr>
              <a:t>Dr. Fehér Erzsébet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extBox 2"/>
          <p:cNvSpPr txBox="1">
            <a:spLocks noChangeArrowheads="1"/>
          </p:cNvSpPr>
          <p:nvPr/>
        </p:nvSpPr>
        <p:spPr bwMode="auto">
          <a:xfrm>
            <a:off x="3349625" y="292100"/>
            <a:ext cx="22288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2000">
                <a:solidFill>
                  <a:srgbClr val="002060"/>
                </a:solidFill>
                <a:latin typeface="Palatino Linotype" pitchFamily="18" charset="0"/>
              </a:rPr>
              <a:t>Canalis inguinalis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356100" y="1125538"/>
            <a:ext cx="4751388" cy="14763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600" u="sng" dirty="0">
                <a:solidFill>
                  <a:srgbClr val="002060"/>
                </a:solidFill>
                <a:latin typeface="+mn-lt"/>
              </a:rPr>
              <a:t>Innere Öffnung des Kanals</a:t>
            </a:r>
            <a:r>
              <a:rPr lang="hu-HU" sz="1600" dirty="0">
                <a:solidFill>
                  <a:srgbClr val="002060"/>
                </a:solidFill>
                <a:latin typeface="+mn-lt"/>
              </a:rPr>
              <a:t>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600" dirty="0">
                <a:solidFill>
                  <a:srgbClr val="002060"/>
                </a:solidFill>
                <a:latin typeface="+mn-lt"/>
              </a:rPr>
              <a:t>Anulus inguinalis profundus seu abdominalis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600" dirty="0">
                <a:solidFill>
                  <a:srgbClr val="002060"/>
                </a:solidFill>
                <a:latin typeface="+mn-lt"/>
              </a:rPr>
              <a:t>(Innerer Leistenring)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000" dirty="0">
              <a:solidFill>
                <a:srgbClr val="002060"/>
              </a:solidFill>
              <a:latin typeface="+mn-lt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hu-HU" sz="1600" dirty="0">
                <a:solidFill>
                  <a:srgbClr val="002060"/>
                </a:solidFill>
                <a:latin typeface="+mn-lt"/>
              </a:rPr>
              <a:t>Fascia transversalis stülpt sich in den Kanal ein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hu-HU" sz="1600" dirty="0" err="1">
                <a:solidFill>
                  <a:srgbClr val="002060"/>
                </a:solidFill>
                <a:latin typeface="+mn-lt"/>
              </a:rPr>
              <a:t>medial</a:t>
            </a:r>
            <a:r>
              <a:rPr lang="hu-HU" sz="1600" dirty="0">
                <a:solidFill>
                  <a:srgbClr val="002060"/>
                </a:solidFill>
                <a:latin typeface="+mn-lt"/>
              </a:rPr>
              <a:t>: Lig. </a:t>
            </a:r>
            <a:r>
              <a:rPr lang="hu-HU" sz="1600" dirty="0" err="1">
                <a:solidFill>
                  <a:srgbClr val="002060"/>
                </a:solidFill>
                <a:latin typeface="+mn-lt"/>
              </a:rPr>
              <a:t>interfoveolare</a:t>
            </a:r>
            <a:r>
              <a:rPr lang="hu-HU" sz="1600" dirty="0">
                <a:solidFill>
                  <a:srgbClr val="002060"/>
                </a:solidFill>
                <a:latin typeface="+mn-lt"/>
              </a:rPr>
              <a:t> (1) (</a:t>
            </a:r>
            <a:r>
              <a:rPr lang="hu-HU" sz="1600" dirty="0" err="1">
                <a:solidFill>
                  <a:srgbClr val="002060"/>
                </a:solidFill>
                <a:latin typeface="+mn-lt"/>
              </a:rPr>
              <a:t>Hesselbach</a:t>
            </a:r>
            <a:r>
              <a:rPr lang="hu-HU" sz="1600" dirty="0">
                <a:solidFill>
                  <a:srgbClr val="002060"/>
                </a:solidFill>
                <a:latin typeface="+mn-lt"/>
              </a:rPr>
              <a:t>)</a:t>
            </a:r>
          </a:p>
        </p:txBody>
      </p:sp>
      <p:pic>
        <p:nvPicPr>
          <p:cNvPr id="22531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2775" y="1408113"/>
            <a:ext cx="3598863" cy="3533775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  <p:cxnSp>
        <p:nvCxnSpPr>
          <p:cNvPr id="9" name="Straight Arrow Connector 8"/>
          <p:cNvCxnSpPr/>
          <p:nvPr/>
        </p:nvCxnSpPr>
        <p:spPr>
          <a:xfrm flipV="1">
            <a:off x="530225" y="3130550"/>
            <a:ext cx="1062038" cy="658813"/>
          </a:xfrm>
          <a:prstGeom prst="straightConnector1">
            <a:avLst/>
          </a:prstGeom>
          <a:ln w="5715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533" name="TextBox 11"/>
          <p:cNvSpPr txBox="1">
            <a:spLocks noChangeArrowheads="1"/>
          </p:cNvSpPr>
          <p:nvPr/>
        </p:nvSpPr>
        <p:spPr bwMode="auto">
          <a:xfrm>
            <a:off x="179388" y="3644900"/>
            <a:ext cx="4159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3600" b="1">
                <a:solidFill>
                  <a:srgbClr val="002060"/>
                </a:solidFill>
                <a:latin typeface="Palatino Linotype" pitchFamily="18" charset="0"/>
              </a:rPr>
              <a:t>1</a:t>
            </a:r>
          </a:p>
        </p:txBody>
      </p:sp>
      <p:pic>
        <p:nvPicPr>
          <p:cNvPr id="22534" name="Picture 1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3284538"/>
            <a:ext cx="4176713" cy="3246437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extBox 2"/>
          <p:cNvSpPr txBox="1">
            <a:spLocks noChangeArrowheads="1"/>
          </p:cNvSpPr>
          <p:nvPr/>
        </p:nvSpPr>
        <p:spPr bwMode="auto">
          <a:xfrm>
            <a:off x="3349625" y="292100"/>
            <a:ext cx="22288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2000">
                <a:solidFill>
                  <a:srgbClr val="002060"/>
                </a:solidFill>
                <a:latin typeface="Palatino Linotype" pitchFamily="18" charset="0"/>
              </a:rPr>
              <a:t>Canalis inguinalis</a:t>
            </a:r>
          </a:p>
        </p:txBody>
      </p:sp>
      <p:pic>
        <p:nvPicPr>
          <p:cNvPr id="23554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1136650"/>
            <a:ext cx="4105275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5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70425" y="1146175"/>
            <a:ext cx="4078288" cy="5027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Box 2"/>
          <p:cNvSpPr txBox="1">
            <a:spLocks noChangeArrowheads="1"/>
          </p:cNvSpPr>
          <p:nvPr/>
        </p:nvSpPr>
        <p:spPr bwMode="auto">
          <a:xfrm>
            <a:off x="3349625" y="292100"/>
            <a:ext cx="22288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2000">
                <a:solidFill>
                  <a:srgbClr val="002060"/>
                </a:solidFill>
                <a:latin typeface="Palatino Linotype" pitchFamily="18" charset="0"/>
              </a:rPr>
              <a:t>Canalis inguinalis</a:t>
            </a:r>
          </a:p>
        </p:txBody>
      </p:sp>
      <p:pic>
        <p:nvPicPr>
          <p:cNvPr id="24578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950" y="908050"/>
            <a:ext cx="5184775" cy="2938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9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6250" y="3430588"/>
            <a:ext cx="4678363" cy="3167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0" name="TextBox 4"/>
          <p:cNvSpPr txBox="1">
            <a:spLocks noChangeArrowheads="1"/>
          </p:cNvSpPr>
          <p:nvPr/>
        </p:nvSpPr>
        <p:spPr bwMode="auto">
          <a:xfrm>
            <a:off x="71438" y="4076700"/>
            <a:ext cx="4356100" cy="193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sz="1500" u="sng">
                <a:solidFill>
                  <a:srgbClr val="002060"/>
                </a:solidFill>
                <a:latin typeface="Palatino Linotype" pitchFamily="18" charset="0"/>
              </a:rPr>
              <a:t>Plica umbilicalis mediana</a:t>
            </a:r>
            <a:r>
              <a:rPr lang="hu-HU" sz="1500">
                <a:solidFill>
                  <a:srgbClr val="002060"/>
                </a:solidFill>
                <a:latin typeface="Palatino Linotype" pitchFamily="18" charset="0"/>
              </a:rPr>
              <a:t>:</a:t>
            </a:r>
          </a:p>
          <a:p>
            <a:r>
              <a:rPr lang="hu-HU" sz="1500">
                <a:solidFill>
                  <a:srgbClr val="002060"/>
                </a:solidFill>
                <a:latin typeface="Palatino Linotype" pitchFamily="18" charset="0"/>
              </a:rPr>
              <a:t>Urachusrest (Chorda urachi seu Lig. umbilicale)</a:t>
            </a:r>
          </a:p>
          <a:p>
            <a:endParaRPr lang="hu-HU" sz="1500">
              <a:solidFill>
                <a:srgbClr val="002060"/>
              </a:solidFill>
              <a:latin typeface="Palatino Linotype" pitchFamily="18" charset="0"/>
            </a:endParaRPr>
          </a:p>
          <a:p>
            <a:r>
              <a:rPr lang="hu-HU" sz="1500" u="sng">
                <a:solidFill>
                  <a:srgbClr val="002060"/>
                </a:solidFill>
                <a:latin typeface="Palatino Linotype" pitchFamily="18" charset="0"/>
              </a:rPr>
              <a:t>Plicae umbilicales mediales</a:t>
            </a:r>
            <a:r>
              <a:rPr lang="hu-HU" sz="1500">
                <a:solidFill>
                  <a:srgbClr val="002060"/>
                </a:solidFill>
                <a:latin typeface="Palatino Linotype" pitchFamily="18" charset="0"/>
              </a:rPr>
              <a:t>:</a:t>
            </a:r>
          </a:p>
          <a:p>
            <a:r>
              <a:rPr lang="hu-HU" sz="1500">
                <a:solidFill>
                  <a:srgbClr val="002060"/>
                </a:solidFill>
                <a:latin typeface="Palatino Linotype" pitchFamily="18" charset="0"/>
              </a:rPr>
              <a:t>A. umbilicalis (Pars occlusa)</a:t>
            </a:r>
          </a:p>
          <a:p>
            <a:endParaRPr lang="hu-HU" sz="1500">
              <a:solidFill>
                <a:srgbClr val="002060"/>
              </a:solidFill>
              <a:latin typeface="Palatino Linotype" pitchFamily="18" charset="0"/>
            </a:endParaRPr>
          </a:p>
          <a:p>
            <a:r>
              <a:rPr lang="hu-HU" sz="1500" u="sng">
                <a:solidFill>
                  <a:srgbClr val="002060"/>
                </a:solidFill>
                <a:latin typeface="Palatino Linotype" pitchFamily="18" charset="0"/>
              </a:rPr>
              <a:t>Plicae umbilicales laterales</a:t>
            </a:r>
            <a:r>
              <a:rPr lang="hu-HU" sz="1500">
                <a:solidFill>
                  <a:srgbClr val="002060"/>
                </a:solidFill>
                <a:latin typeface="Palatino Linotype" pitchFamily="18" charset="0"/>
              </a:rPr>
              <a:t>:</a:t>
            </a:r>
          </a:p>
          <a:p>
            <a:r>
              <a:rPr lang="hu-HU" sz="1500">
                <a:solidFill>
                  <a:srgbClr val="002060"/>
                </a:solidFill>
                <a:latin typeface="Palatino Linotype" pitchFamily="18" charset="0"/>
              </a:rPr>
              <a:t>A. et V. epigastrica inferior</a:t>
            </a:r>
          </a:p>
        </p:txBody>
      </p:sp>
      <p:sp>
        <p:nvSpPr>
          <p:cNvPr id="24581" name="TextBox 5"/>
          <p:cNvSpPr txBox="1">
            <a:spLocks noChangeArrowheads="1"/>
          </p:cNvSpPr>
          <p:nvPr/>
        </p:nvSpPr>
        <p:spPr bwMode="auto">
          <a:xfrm>
            <a:off x="5356225" y="981075"/>
            <a:ext cx="3679825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1500">
                <a:solidFill>
                  <a:srgbClr val="002060"/>
                </a:solidFill>
                <a:latin typeface="Palatino Linotype" pitchFamily="18" charset="0"/>
              </a:rPr>
              <a:t>Beidseits von Plica umb. lateralis:</a:t>
            </a:r>
          </a:p>
          <a:p>
            <a:endParaRPr lang="hu-HU" sz="800">
              <a:solidFill>
                <a:srgbClr val="002060"/>
              </a:solidFill>
              <a:latin typeface="Palatino Linotype" pitchFamily="18" charset="0"/>
            </a:endParaRPr>
          </a:p>
          <a:p>
            <a:r>
              <a:rPr lang="hu-HU" sz="1500" u="sng">
                <a:solidFill>
                  <a:srgbClr val="002060"/>
                </a:solidFill>
                <a:latin typeface="Palatino Linotype" pitchFamily="18" charset="0"/>
              </a:rPr>
              <a:t>Fovea inguinalis lateralis</a:t>
            </a:r>
            <a:r>
              <a:rPr lang="hu-HU" sz="1500">
                <a:solidFill>
                  <a:srgbClr val="002060"/>
                </a:solidFill>
                <a:latin typeface="Palatino Linotype" pitchFamily="18" charset="0"/>
              </a:rPr>
              <a:t> (beim Anulus</a:t>
            </a:r>
          </a:p>
          <a:p>
            <a:r>
              <a:rPr lang="hu-HU" sz="1500">
                <a:solidFill>
                  <a:srgbClr val="002060"/>
                </a:solidFill>
                <a:latin typeface="Palatino Linotype" pitchFamily="18" charset="0"/>
              </a:rPr>
              <a:t>inguinalis profundus) (</a:t>
            </a:r>
            <a:r>
              <a:rPr lang="hu-HU" sz="1500" b="1">
                <a:solidFill>
                  <a:srgbClr val="002060"/>
                </a:solidFill>
                <a:latin typeface="Palatino Linotype" pitchFamily="18" charset="0"/>
              </a:rPr>
              <a:t>indirekte Hernie</a:t>
            </a:r>
            <a:r>
              <a:rPr lang="hu-HU" sz="1500">
                <a:solidFill>
                  <a:srgbClr val="002060"/>
                </a:solidFill>
                <a:latin typeface="Palatino Linotype" pitchFamily="18" charset="0"/>
              </a:rPr>
              <a:t>)</a:t>
            </a:r>
          </a:p>
          <a:p>
            <a:endParaRPr lang="hu-HU" sz="800">
              <a:solidFill>
                <a:srgbClr val="002060"/>
              </a:solidFill>
              <a:latin typeface="Palatino Linotype" pitchFamily="18" charset="0"/>
            </a:endParaRPr>
          </a:p>
          <a:p>
            <a:r>
              <a:rPr lang="hu-HU" sz="1500" u="sng">
                <a:solidFill>
                  <a:srgbClr val="002060"/>
                </a:solidFill>
                <a:latin typeface="Palatino Linotype" pitchFamily="18" charset="0"/>
              </a:rPr>
              <a:t>Fovea inguinalis medialis</a:t>
            </a:r>
            <a:r>
              <a:rPr lang="hu-HU" sz="1500">
                <a:solidFill>
                  <a:srgbClr val="002060"/>
                </a:solidFill>
                <a:latin typeface="Palatino Linotype" pitchFamily="18" charset="0"/>
              </a:rPr>
              <a:t> (dem Anulus</a:t>
            </a:r>
          </a:p>
          <a:p>
            <a:r>
              <a:rPr lang="hu-HU" sz="1500">
                <a:solidFill>
                  <a:srgbClr val="002060"/>
                </a:solidFill>
                <a:latin typeface="Palatino Linotype" pitchFamily="18" charset="0"/>
              </a:rPr>
              <a:t>inguinalis superficialis gegenüber)</a:t>
            </a:r>
          </a:p>
          <a:p>
            <a:r>
              <a:rPr lang="hu-HU" sz="1500">
                <a:solidFill>
                  <a:srgbClr val="002060"/>
                </a:solidFill>
                <a:latin typeface="Palatino Linotype" pitchFamily="18" charset="0"/>
              </a:rPr>
              <a:t>(</a:t>
            </a:r>
            <a:r>
              <a:rPr lang="hu-HU" sz="1500" b="1">
                <a:solidFill>
                  <a:srgbClr val="002060"/>
                </a:solidFill>
                <a:latin typeface="Palatino Linotype" pitchFamily="18" charset="0"/>
              </a:rPr>
              <a:t>direkte Hernie</a:t>
            </a:r>
            <a:r>
              <a:rPr lang="hu-HU" sz="1500">
                <a:solidFill>
                  <a:srgbClr val="002060"/>
                </a:solidFill>
                <a:latin typeface="Palatino Linotype" pitchFamily="18" charset="0"/>
              </a:rPr>
              <a:t>)</a:t>
            </a:r>
          </a:p>
          <a:p>
            <a:endParaRPr lang="hu-HU" sz="1200">
              <a:solidFill>
                <a:srgbClr val="002060"/>
              </a:solidFill>
              <a:latin typeface="Palatino Linotype" pitchFamily="18" charset="0"/>
            </a:endParaRPr>
          </a:p>
          <a:p>
            <a:r>
              <a:rPr lang="hu-HU" sz="1600" b="1">
                <a:solidFill>
                  <a:srgbClr val="002060"/>
                </a:solidFill>
                <a:latin typeface="Palatino Linotype" pitchFamily="18" charset="0"/>
              </a:rPr>
              <a:t>Scwachstellen der Bauchwand!</a:t>
            </a:r>
          </a:p>
          <a:p>
            <a:r>
              <a:rPr lang="hu-HU" sz="1600" b="1">
                <a:solidFill>
                  <a:srgbClr val="002060"/>
                </a:solidFill>
                <a:latin typeface="Palatino Linotype" pitchFamily="18" charset="0"/>
              </a:rPr>
              <a:t>„Locus minoris resistentiae”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Bild 1"/>
          <p:cNvPicPr>
            <a:picLocks noChangeAspect="1"/>
          </p:cNvPicPr>
          <p:nvPr/>
        </p:nvPicPr>
        <p:blipFill>
          <a:blip r:embed="rId2"/>
          <a:srcRect b="8652"/>
          <a:stretch>
            <a:fillRect/>
          </a:stretch>
        </p:blipFill>
        <p:spPr bwMode="auto">
          <a:xfrm>
            <a:off x="274638" y="333375"/>
            <a:ext cx="2444750" cy="626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2" name="Bild 2"/>
          <p:cNvPicPr>
            <a:picLocks noChangeAspect="1"/>
          </p:cNvPicPr>
          <p:nvPr/>
        </p:nvPicPr>
        <p:blipFill>
          <a:blip r:embed="rId3"/>
          <a:srcRect b="8652"/>
          <a:stretch>
            <a:fillRect/>
          </a:stretch>
        </p:blipFill>
        <p:spPr bwMode="auto">
          <a:xfrm>
            <a:off x="6300788" y="333375"/>
            <a:ext cx="2619375" cy="626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3" name="Textfeld 3"/>
          <p:cNvSpPr txBox="1">
            <a:spLocks noChangeArrowheads="1"/>
          </p:cNvSpPr>
          <p:nvPr/>
        </p:nvSpPr>
        <p:spPr bwMode="auto">
          <a:xfrm>
            <a:off x="1497013" y="4652963"/>
            <a:ext cx="3651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2800" b="1">
                <a:solidFill>
                  <a:srgbClr val="FFFF00"/>
                </a:solidFill>
                <a:latin typeface="Palatino Linotype" pitchFamily="18" charset="0"/>
              </a:rPr>
              <a:t>1</a:t>
            </a:r>
          </a:p>
        </p:txBody>
      </p:sp>
      <p:sp>
        <p:nvSpPr>
          <p:cNvPr id="25604" name="Textfeld 4"/>
          <p:cNvSpPr txBox="1">
            <a:spLocks noChangeArrowheads="1"/>
          </p:cNvSpPr>
          <p:nvPr/>
        </p:nvSpPr>
        <p:spPr bwMode="auto">
          <a:xfrm>
            <a:off x="7448550" y="4508500"/>
            <a:ext cx="36353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2800" b="1">
                <a:solidFill>
                  <a:srgbClr val="FFFF00"/>
                </a:solidFill>
                <a:latin typeface="Palatino Linotype" pitchFamily="18" charset="0"/>
              </a:rPr>
              <a:t>1</a:t>
            </a:r>
          </a:p>
        </p:txBody>
      </p:sp>
      <p:sp>
        <p:nvSpPr>
          <p:cNvPr id="25605" name="Textfeld 5"/>
          <p:cNvSpPr txBox="1">
            <a:spLocks noChangeArrowheads="1"/>
          </p:cNvSpPr>
          <p:nvPr/>
        </p:nvSpPr>
        <p:spPr bwMode="auto">
          <a:xfrm>
            <a:off x="1835150" y="2636838"/>
            <a:ext cx="3651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2800" b="1">
                <a:solidFill>
                  <a:srgbClr val="FFFF00"/>
                </a:solidFill>
                <a:latin typeface="Palatino Linotype" pitchFamily="18" charset="0"/>
              </a:rPr>
              <a:t>2</a:t>
            </a:r>
          </a:p>
        </p:txBody>
      </p:sp>
      <p:sp>
        <p:nvSpPr>
          <p:cNvPr id="25606" name="Textfeld 6"/>
          <p:cNvSpPr txBox="1">
            <a:spLocks noChangeArrowheads="1"/>
          </p:cNvSpPr>
          <p:nvPr/>
        </p:nvSpPr>
        <p:spPr bwMode="auto">
          <a:xfrm>
            <a:off x="7956550" y="2565400"/>
            <a:ext cx="363538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2800" b="1">
                <a:solidFill>
                  <a:srgbClr val="FFFF00"/>
                </a:solidFill>
                <a:latin typeface="Palatino Linotype" pitchFamily="18" charset="0"/>
              </a:rPr>
              <a:t>2</a:t>
            </a:r>
          </a:p>
        </p:txBody>
      </p:sp>
      <p:cxnSp>
        <p:nvCxnSpPr>
          <p:cNvPr id="9" name="Gerade Verbindung mit Pfeil 8"/>
          <p:cNvCxnSpPr/>
          <p:nvPr/>
        </p:nvCxnSpPr>
        <p:spPr>
          <a:xfrm flipH="1" flipV="1">
            <a:off x="2124075" y="3933825"/>
            <a:ext cx="360363" cy="25400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608" name="Textfeld 13"/>
          <p:cNvSpPr txBox="1">
            <a:spLocks noChangeArrowheads="1"/>
          </p:cNvSpPr>
          <p:nvPr/>
        </p:nvSpPr>
        <p:spPr bwMode="auto">
          <a:xfrm>
            <a:off x="2411413" y="3697288"/>
            <a:ext cx="3651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2800" b="1">
                <a:solidFill>
                  <a:srgbClr val="002060"/>
                </a:solidFill>
                <a:latin typeface="Palatino Linotype" pitchFamily="18" charset="0"/>
              </a:rPr>
              <a:t>3</a:t>
            </a:r>
          </a:p>
        </p:txBody>
      </p:sp>
      <p:cxnSp>
        <p:nvCxnSpPr>
          <p:cNvPr id="16" name="Gerade Verbindung mit Pfeil 15"/>
          <p:cNvCxnSpPr/>
          <p:nvPr/>
        </p:nvCxnSpPr>
        <p:spPr>
          <a:xfrm flipH="1" flipV="1">
            <a:off x="8243888" y="3736975"/>
            <a:ext cx="360362" cy="25400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610" name="Textfeld 16"/>
          <p:cNvSpPr txBox="1">
            <a:spLocks noChangeArrowheads="1"/>
          </p:cNvSpPr>
          <p:nvPr/>
        </p:nvSpPr>
        <p:spPr bwMode="auto">
          <a:xfrm>
            <a:off x="8532813" y="3500438"/>
            <a:ext cx="36353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2800" b="1">
                <a:solidFill>
                  <a:srgbClr val="002060"/>
                </a:solidFill>
                <a:latin typeface="Palatino Linotype" pitchFamily="18" charset="0"/>
              </a:rPr>
              <a:t>3</a:t>
            </a:r>
          </a:p>
        </p:txBody>
      </p:sp>
      <p:sp>
        <p:nvSpPr>
          <p:cNvPr id="25611" name="Textfeld 17"/>
          <p:cNvSpPr txBox="1">
            <a:spLocks noChangeArrowheads="1"/>
          </p:cNvSpPr>
          <p:nvPr/>
        </p:nvSpPr>
        <p:spPr bwMode="auto">
          <a:xfrm>
            <a:off x="7885113" y="3903663"/>
            <a:ext cx="363537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2800" b="1">
                <a:solidFill>
                  <a:srgbClr val="FFFF00"/>
                </a:solidFill>
                <a:latin typeface="Palatino Linotype" pitchFamily="18" charset="0"/>
              </a:rPr>
              <a:t>4</a:t>
            </a:r>
            <a:endParaRPr lang="de-DE" b="1">
              <a:solidFill>
                <a:srgbClr val="FFFF00"/>
              </a:solidFill>
              <a:latin typeface="Palatino Linotype" pitchFamily="18" charset="0"/>
            </a:endParaRPr>
          </a:p>
        </p:txBody>
      </p:sp>
      <p:sp>
        <p:nvSpPr>
          <p:cNvPr id="25612" name="TextBox 2"/>
          <p:cNvSpPr txBox="1">
            <a:spLocks noChangeArrowheads="1"/>
          </p:cNvSpPr>
          <p:nvPr/>
        </p:nvSpPr>
        <p:spPr bwMode="auto">
          <a:xfrm>
            <a:off x="3349625" y="292100"/>
            <a:ext cx="246856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2000">
                <a:solidFill>
                  <a:srgbClr val="002060"/>
                </a:solidFill>
                <a:latin typeface="Palatino Linotype" pitchFamily="18" charset="0"/>
              </a:rPr>
              <a:t>Canalis adductorius</a:t>
            </a:r>
          </a:p>
          <a:p>
            <a:r>
              <a:rPr lang="hu-HU" sz="2000">
                <a:solidFill>
                  <a:srgbClr val="002060"/>
                </a:solidFill>
                <a:latin typeface="Palatino Linotype" pitchFamily="18" charset="0"/>
              </a:rPr>
              <a:t>(Hunter)</a:t>
            </a:r>
          </a:p>
        </p:txBody>
      </p:sp>
      <p:sp>
        <p:nvSpPr>
          <p:cNvPr id="20" name="Textfeld 19"/>
          <p:cNvSpPr txBox="1"/>
          <p:nvPr/>
        </p:nvSpPr>
        <p:spPr>
          <a:xfrm>
            <a:off x="2998788" y="1187450"/>
            <a:ext cx="3022600" cy="17843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457200" indent="-457200" fontAlgn="auto">
              <a:spcBef>
                <a:spcPts val="0"/>
              </a:spcBef>
              <a:spcAft>
                <a:spcPts val="300"/>
              </a:spcAft>
              <a:buFontTx/>
              <a:buAutoNum type="arabicPeriod"/>
              <a:defRPr/>
            </a:pPr>
            <a:r>
              <a:rPr lang="de-DE" sz="2000" dirty="0">
                <a:solidFill>
                  <a:srgbClr val="002060"/>
                </a:solidFill>
                <a:latin typeface="+mn-lt"/>
              </a:rPr>
              <a:t>M. </a:t>
            </a:r>
            <a:r>
              <a:rPr lang="de-DE" sz="2000" dirty="0" err="1">
                <a:solidFill>
                  <a:srgbClr val="002060"/>
                </a:solidFill>
                <a:latin typeface="+mn-lt"/>
              </a:rPr>
              <a:t>vastus</a:t>
            </a:r>
            <a:r>
              <a:rPr lang="de-DE" sz="2000" dirty="0">
                <a:solidFill>
                  <a:srgbClr val="002060"/>
                </a:solidFill>
                <a:latin typeface="+mn-lt"/>
              </a:rPr>
              <a:t> </a:t>
            </a:r>
            <a:r>
              <a:rPr lang="de-DE" sz="2000" dirty="0" err="1">
                <a:solidFill>
                  <a:srgbClr val="002060"/>
                </a:solidFill>
                <a:latin typeface="+mn-lt"/>
              </a:rPr>
              <a:t>medialis</a:t>
            </a:r>
            <a:endParaRPr lang="de-DE" sz="2000" dirty="0">
              <a:solidFill>
                <a:srgbClr val="002060"/>
              </a:solidFill>
              <a:latin typeface="+mn-lt"/>
            </a:endParaRPr>
          </a:p>
          <a:p>
            <a:pPr marL="457200" indent="-457200" fontAlgn="auto">
              <a:spcBef>
                <a:spcPts val="0"/>
              </a:spcBef>
              <a:spcAft>
                <a:spcPts val="300"/>
              </a:spcAft>
              <a:buFontTx/>
              <a:buAutoNum type="arabicPeriod"/>
              <a:defRPr/>
            </a:pPr>
            <a:r>
              <a:rPr lang="de-DE" sz="2000" dirty="0">
                <a:solidFill>
                  <a:srgbClr val="002060"/>
                </a:solidFill>
                <a:latin typeface="+mn-lt"/>
              </a:rPr>
              <a:t>M. </a:t>
            </a:r>
            <a:r>
              <a:rPr lang="de-DE" sz="2000" dirty="0" err="1">
                <a:solidFill>
                  <a:srgbClr val="002060"/>
                </a:solidFill>
                <a:latin typeface="+mn-lt"/>
              </a:rPr>
              <a:t>adductor</a:t>
            </a:r>
            <a:r>
              <a:rPr lang="de-DE" sz="2000" dirty="0">
                <a:solidFill>
                  <a:srgbClr val="002060"/>
                </a:solidFill>
                <a:latin typeface="+mn-lt"/>
              </a:rPr>
              <a:t> </a:t>
            </a:r>
            <a:r>
              <a:rPr lang="de-DE" sz="2000" dirty="0" err="1">
                <a:solidFill>
                  <a:srgbClr val="002060"/>
                </a:solidFill>
                <a:latin typeface="+mn-lt"/>
              </a:rPr>
              <a:t>longus</a:t>
            </a:r>
            <a:endParaRPr lang="de-DE" sz="2000" dirty="0">
              <a:solidFill>
                <a:srgbClr val="002060"/>
              </a:solidFill>
              <a:latin typeface="+mn-lt"/>
            </a:endParaRPr>
          </a:p>
          <a:p>
            <a:pPr marL="457200" indent="-457200" fontAlgn="auto">
              <a:spcBef>
                <a:spcPts val="0"/>
              </a:spcBef>
              <a:spcAft>
                <a:spcPts val="300"/>
              </a:spcAft>
              <a:buFontTx/>
              <a:buAutoNum type="arabicPeriod"/>
              <a:defRPr/>
            </a:pPr>
            <a:r>
              <a:rPr lang="de-DE" sz="2000" dirty="0">
                <a:solidFill>
                  <a:srgbClr val="002060"/>
                </a:solidFill>
                <a:latin typeface="+mn-lt"/>
              </a:rPr>
              <a:t>M. </a:t>
            </a:r>
            <a:r>
              <a:rPr lang="de-DE" sz="2000" dirty="0" err="1">
                <a:solidFill>
                  <a:srgbClr val="002060"/>
                </a:solidFill>
                <a:latin typeface="+mn-lt"/>
              </a:rPr>
              <a:t>adductor</a:t>
            </a:r>
            <a:r>
              <a:rPr lang="de-DE" sz="2000" dirty="0">
                <a:solidFill>
                  <a:srgbClr val="002060"/>
                </a:solidFill>
                <a:latin typeface="+mn-lt"/>
              </a:rPr>
              <a:t> </a:t>
            </a:r>
            <a:r>
              <a:rPr lang="de-DE" sz="2000" dirty="0" err="1">
                <a:solidFill>
                  <a:srgbClr val="002060"/>
                </a:solidFill>
                <a:latin typeface="+mn-lt"/>
              </a:rPr>
              <a:t>magnus</a:t>
            </a:r>
            <a:endParaRPr lang="de-DE" sz="2000" dirty="0">
              <a:solidFill>
                <a:srgbClr val="002060"/>
              </a:solidFill>
              <a:latin typeface="+mn-lt"/>
            </a:endParaRPr>
          </a:p>
          <a:p>
            <a:pPr marL="457200" indent="-457200" fontAlgn="auto">
              <a:spcBef>
                <a:spcPts val="0"/>
              </a:spcBef>
              <a:spcAft>
                <a:spcPts val="300"/>
              </a:spcAft>
              <a:buFontTx/>
              <a:buAutoNum type="arabicPeriod"/>
              <a:defRPr/>
            </a:pPr>
            <a:r>
              <a:rPr lang="de-DE" sz="2000" dirty="0" err="1">
                <a:solidFill>
                  <a:srgbClr val="002060"/>
                </a:solidFill>
                <a:latin typeface="+mn-lt"/>
              </a:rPr>
              <a:t>Membrana</a:t>
            </a:r>
            <a:r>
              <a:rPr lang="de-DE" sz="2000" dirty="0">
                <a:solidFill>
                  <a:srgbClr val="002060"/>
                </a:solidFill>
                <a:latin typeface="+mn-lt"/>
              </a:rPr>
              <a:t> </a:t>
            </a:r>
            <a:r>
              <a:rPr lang="de-DE" sz="2000" dirty="0" err="1">
                <a:solidFill>
                  <a:srgbClr val="002060"/>
                </a:solidFill>
                <a:latin typeface="+mn-lt"/>
              </a:rPr>
              <a:t>vasto</a:t>
            </a:r>
            <a:r>
              <a:rPr lang="de-DE" sz="2000" dirty="0">
                <a:solidFill>
                  <a:srgbClr val="002060"/>
                </a:solidFill>
                <a:latin typeface="+mn-lt"/>
              </a:rPr>
              <a:t>-</a:t>
            </a:r>
          </a:p>
          <a:p>
            <a:pPr fontAlgn="auto">
              <a:spcBef>
                <a:spcPts val="0"/>
              </a:spcBef>
              <a:spcAft>
                <a:spcPts val="300"/>
              </a:spcAft>
              <a:defRPr/>
            </a:pPr>
            <a:r>
              <a:rPr lang="de-DE" sz="2000" dirty="0">
                <a:solidFill>
                  <a:srgbClr val="002060"/>
                </a:solidFill>
                <a:latin typeface="+mn-lt"/>
              </a:rPr>
              <a:t>       </a:t>
            </a:r>
            <a:r>
              <a:rPr lang="de-DE" sz="2000" dirty="0" err="1">
                <a:solidFill>
                  <a:srgbClr val="002060"/>
                </a:solidFill>
                <a:latin typeface="+mn-lt"/>
              </a:rPr>
              <a:t>adductoria</a:t>
            </a:r>
            <a:endParaRPr lang="de-DE" sz="20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25614" name="Textfeld 20"/>
          <p:cNvSpPr txBox="1">
            <a:spLocks noChangeArrowheads="1"/>
          </p:cNvSpPr>
          <p:nvPr/>
        </p:nvSpPr>
        <p:spPr bwMode="auto">
          <a:xfrm>
            <a:off x="2863850" y="4548188"/>
            <a:ext cx="3348038" cy="155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de-DE" sz="2000">
                <a:solidFill>
                  <a:srgbClr val="002060"/>
                </a:solidFill>
                <a:latin typeface="Palatino Linotype" pitchFamily="18" charset="0"/>
              </a:rPr>
              <a:t>Inhalt: A. et V. femoralis,</a:t>
            </a:r>
          </a:p>
          <a:p>
            <a:pPr>
              <a:spcAft>
                <a:spcPts val="600"/>
              </a:spcAft>
            </a:pPr>
            <a:r>
              <a:rPr lang="de-DE" sz="2000">
                <a:solidFill>
                  <a:srgbClr val="002060"/>
                </a:solidFill>
                <a:latin typeface="Palatino Linotype" pitchFamily="18" charset="0"/>
              </a:rPr>
              <a:t>bis zur Membrana vasto-</a:t>
            </a:r>
          </a:p>
          <a:p>
            <a:pPr>
              <a:spcAft>
                <a:spcPts val="600"/>
              </a:spcAft>
            </a:pPr>
            <a:r>
              <a:rPr lang="de-DE" sz="2000">
                <a:solidFill>
                  <a:srgbClr val="002060"/>
                </a:solidFill>
                <a:latin typeface="Palatino Linotype" pitchFamily="18" charset="0"/>
              </a:rPr>
              <a:t>adductoria der N. saphenus</a:t>
            </a:r>
          </a:p>
          <a:p>
            <a:pPr>
              <a:spcAft>
                <a:spcPts val="600"/>
              </a:spcAft>
            </a:pPr>
            <a:r>
              <a:rPr lang="de-DE" sz="2000">
                <a:solidFill>
                  <a:srgbClr val="002060"/>
                </a:solidFill>
                <a:latin typeface="Palatino Linotype" pitchFamily="18" charset="0"/>
              </a:rPr>
              <a:t>(N. femoralis nicht)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extBox 2"/>
          <p:cNvSpPr txBox="1">
            <a:spLocks noChangeArrowheads="1"/>
          </p:cNvSpPr>
          <p:nvPr/>
        </p:nvSpPr>
        <p:spPr bwMode="auto">
          <a:xfrm>
            <a:off x="3349625" y="292100"/>
            <a:ext cx="246856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2000">
                <a:solidFill>
                  <a:srgbClr val="002060"/>
                </a:solidFill>
                <a:latin typeface="Palatino Linotype" pitchFamily="18" charset="0"/>
              </a:rPr>
              <a:t>Canalis adductorius</a:t>
            </a:r>
          </a:p>
          <a:p>
            <a:r>
              <a:rPr lang="hu-HU" sz="2000">
                <a:solidFill>
                  <a:srgbClr val="002060"/>
                </a:solidFill>
                <a:latin typeface="Palatino Linotype" pitchFamily="18" charset="0"/>
              </a:rPr>
              <a:t>(Hunter)</a:t>
            </a:r>
          </a:p>
        </p:txBody>
      </p:sp>
      <p:pic>
        <p:nvPicPr>
          <p:cNvPr id="26626" name="Bild 3"/>
          <p:cNvPicPr>
            <a:picLocks noChangeAspect="1"/>
          </p:cNvPicPr>
          <p:nvPr/>
        </p:nvPicPr>
        <p:blipFill>
          <a:blip r:embed="rId2"/>
          <a:srcRect t="3151" b="1302"/>
          <a:stretch>
            <a:fillRect/>
          </a:stretch>
        </p:blipFill>
        <p:spPr bwMode="auto">
          <a:xfrm>
            <a:off x="3132138" y="1052513"/>
            <a:ext cx="3346450" cy="565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8" name="Textfeld 6"/>
          <p:cNvSpPr txBox="1">
            <a:spLocks noChangeArrowheads="1"/>
          </p:cNvSpPr>
          <p:nvPr/>
        </p:nvSpPr>
        <p:spPr bwMode="auto">
          <a:xfrm>
            <a:off x="179388" y="2924175"/>
            <a:ext cx="3097212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>
                <a:solidFill>
                  <a:srgbClr val="002060"/>
                </a:solidFill>
                <a:latin typeface="Palatino Linotype" pitchFamily="18" charset="0"/>
              </a:rPr>
              <a:t>Ende: beim Hiatus adductorius über</a:t>
            </a:r>
          </a:p>
          <a:p>
            <a:r>
              <a:rPr lang="de-DE">
                <a:solidFill>
                  <a:srgbClr val="002060"/>
                </a:solidFill>
                <a:latin typeface="Palatino Linotype" pitchFamily="18" charset="0"/>
              </a:rPr>
              <a:t>Fossa poplitea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2" descr="medence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650" y="-3175"/>
            <a:ext cx="7632700" cy="686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2" descr="medence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2700" y="0"/>
            <a:ext cx="65786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1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74800" y="1185863"/>
            <a:ext cx="6021388" cy="4679950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  <p:sp>
        <p:nvSpPr>
          <p:cNvPr id="16387" name="TextBox 1"/>
          <p:cNvSpPr txBox="1">
            <a:spLocks noChangeArrowheads="1"/>
          </p:cNvSpPr>
          <p:nvPr/>
        </p:nvSpPr>
        <p:spPr bwMode="auto">
          <a:xfrm>
            <a:off x="717550" y="404813"/>
            <a:ext cx="77422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2000">
                <a:solidFill>
                  <a:srgbClr val="002060"/>
                </a:solidFill>
                <a:latin typeface="Palatino Linotype" pitchFamily="18" charset="0"/>
              </a:rPr>
              <a:t>Lage der Hernienkanäle zum Leistenband (Lig. inguinale Pouparti)</a:t>
            </a:r>
          </a:p>
        </p:txBody>
      </p:sp>
      <p:cxnSp>
        <p:nvCxnSpPr>
          <p:cNvPr id="6" name="Gerade Verbindung 5"/>
          <p:cNvCxnSpPr/>
          <p:nvPr/>
        </p:nvCxnSpPr>
        <p:spPr>
          <a:xfrm>
            <a:off x="2627313" y="2554288"/>
            <a:ext cx="1584325" cy="1655762"/>
          </a:xfrm>
          <a:prstGeom prst="line">
            <a:avLst/>
          </a:prstGeom>
          <a:ln w="76200">
            <a:solidFill>
              <a:srgbClr val="FFFF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 Verbindung mit Pfeil 8"/>
          <p:cNvCxnSpPr/>
          <p:nvPr/>
        </p:nvCxnSpPr>
        <p:spPr>
          <a:xfrm>
            <a:off x="3203575" y="2841625"/>
            <a:ext cx="914400" cy="914400"/>
          </a:xfrm>
          <a:prstGeom prst="straightConnector1">
            <a:avLst/>
          </a:prstGeom>
          <a:ln w="762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htwinkliges Dreieck 10"/>
          <p:cNvSpPr/>
          <p:nvPr/>
        </p:nvSpPr>
        <p:spPr>
          <a:xfrm>
            <a:off x="3203575" y="3417888"/>
            <a:ext cx="576263" cy="454025"/>
          </a:xfrm>
          <a:prstGeom prst="rtTriangl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12" name="Textfeld 11"/>
          <p:cNvSpPr txBox="1"/>
          <p:nvPr/>
        </p:nvSpPr>
        <p:spPr>
          <a:xfrm>
            <a:off x="847725" y="6021388"/>
            <a:ext cx="7685088" cy="646112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dirty="0" err="1">
                <a:solidFill>
                  <a:srgbClr val="FFC000"/>
                </a:solidFill>
                <a:latin typeface="+mn-lt"/>
              </a:rPr>
              <a:t>Canalis</a:t>
            </a:r>
            <a:r>
              <a:rPr lang="de-DE" dirty="0">
                <a:solidFill>
                  <a:srgbClr val="FFC000"/>
                </a:solidFill>
                <a:latin typeface="+mn-lt"/>
              </a:rPr>
              <a:t> </a:t>
            </a:r>
            <a:r>
              <a:rPr lang="de-DE" dirty="0" err="1">
                <a:solidFill>
                  <a:srgbClr val="FFC000"/>
                </a:solidFill>
                <a:latin typeface="+mn-lt"/>
              </a:rPr>
              <a:t>inguinalis</a:t>
            </a:r>
            <a:r>
              <a:rPr lang="de-DE" dirty="0">
                <a:solidFill>
                  <a:srgbClr val="FFC000"/>
                </a:solidFill>
                <a:latin typeface="+mn-lt"/>
              </a:rPr>
              <a:t> (jeweils über dem Band)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dirty="0">
                <a:solidFill>
                  <a:srgbClr val="FF0000"/>
                </a:solidFill>
                <a:latin typeface="+mn-lt"/>
              </a:rPr>
              <a:t>Hiatus </a:t>
            </a:r>
            <a:r>
              <a:rPr lang="de-DE" dirty="0" err="1">
                <a:solidFill>
                  <a:srgbClr val="FF0000"/>
                </a:solidFill>
                <a:latin typeface="+mn-lt"/>
              </a:rPr>
              <a:t>subinguinalis</a:t>
            </a:r>
            <a:r>
              <a:rPr lang="de-DE" dirty="0">
                <a:solidFill>
                  <a:srgbClr val="FF0000"/>
                </a:solidFill>
                <a:latin typeface="+mn-lt"/>
              </a:rPr>
              <a:t> mit dem </a:t>
            </a:r>
            <a:r>
              <a:rPr lang="de-DE" dirty="0" err="1">
                <a:solidFill>
                  <a:srgbClr val="FF0000"/>
                </a:solidFill>
                <a:latin typeface="+mn-lt"/>
              </a:rPr>
              <a:t>Canalis</a:t>
            </a:r>
            <a:r>
              <a:rPr lang="de-DE" dirty="0">
                <a:solidFill>
                  <a:srgbClr val="FF0000"/>
                </a:solidFill>
                <a:latin typeface="+mn-lt"/>
              </a:rPr>
              <a:t> </a:t>
            </a:r>
            <a:r>
              <a:rPr lang="de-DE" dirty="0" err="1">
                <a:solidFill>
                  <a:srgbClr val="FF0000"/>
                </a:solidFill>
                <a:latin typeface="+mn-lt"/>
              </a:rPr>
              <a:t>femoralis</a:t>
            </a:r>
            <a:r>
              <a:rPr lang="de-DE" dirty="0">
                <a:solidFill>
                  <a:srgbClr val="FF0000"/>
                </a:solidFill>
                <a:latin typeface="+mn-lt"/>
              </a:rPr>
              <a:t> (jeweils unter dem Band)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extBox 1"/>
          <p:cNvSpPr txBox="1">
            <a:spLocks noChangeArrowheads="1"/>
          </p:cNvSpPr>
          <p:nvPr/>
        </p:nvSpPr>
        <p:spPr bwMode="auto">
          <a:xfrm>
            <a:off x="3276600" y="292100"/>
            <a:ext cx="25495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2000">
                <a:solidFill>
                  <a:srgbClr val="002060"/>
                </a:solidFill>
                <a:latin typeface="Palatino Linotype" pitchFamily="18" charset="0"/>
              </a:rPr>
              <a:t>Hiatus subinguinalis</a:t>
            </a:r>
          </a:p>
        </p:txBody>
      </p:sp>
      <p:pic>
        <p:nvPicPr>
          <p:cNvPr id="17410" name="Bild 2"/>
          <p:cNvPicPr>
            <a:picLocks noChangeAspect="1"/>
          </p:cNvPicPr>
          <p:nvPr/>
        </p:nvPicPr>
        <p:blipFill>
          <a:blip r:embed="rId2"/>
          <a:srcRect t="47900"/>
          <a:stretch>
            <a:fillRect/>
          </a:stretch>
        </p:blipFill>
        <p:spPr bwMode="auto">
          <a:xfrm>
            <a:off x="4551363" y="2708275"/>
            <a:ext cx="4491037" cy="357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Bild 3"/>
          <p:cNvPicPr>
            <a:picLocks noChangeAspect="1"/>
          </p:cNvPicPr>
          <p:nvPr/>
        </p:nvPicPr>
        <p:blipFill>
          <a:blip r:embed="rId2"/>
          <a:srcRect l="3369" r="8440" b="51172"/>
          <a:stretch>
            <a:fillRect/>
          </a:stretch>
        </p:blipFill>
        <p:spPr bwMode="auto">
          <a:xfrm>
            <a:off x="344488" y="908050"/>
            <a:ext cx="3959225" cy="334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981075"/>
            <a:ext cx="4114800" cy="316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4" name="TextBox 3"/>
          <p:cNvSpPr txBox="1">
            <a:spLocks noChangeArrowheads="1"/>
          </p:cNvSpPr>
          <p:nvPr/>
        </p:nvSpPr>
        <p:spPr bwMode="auto">
          <a:xfrm>
            <a:off x="3349625" y="292100"/>
            <a:ext cx="2159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2000">
                <a:solidFill>
                  <a:srgbClr val="002060"/>
                </a:solidFill>
                <a:latin typeface="Palatino Linotype" pitchFamily="18" charset="0"/>
              </a:rPr>
              <a:t>Canalis femoralis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84663" y="1096963"/>
            <a:ext cx="4873625" cy="15700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600" dirty="0">
                <a:solidFill>
                  <a:srgbClr val="002060"/>
                </a:solidFill>
                <a:latin typeface="+mn-lt"/>
              </a:rPr>
              <a:t>Die innere Öffnung: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hu-HU" sz="1600" dirty="0">
                <a:solidFill>
                  <a:srgbClr val="002060"/>
                </a:solidFill>
                <a:latin typeface="+mn-lt"/>
              </a:rPr>
              <a:t>entspricht eigentlich den vorigen Ligamenten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hu-HU" sz="1600" dirty="0">
                <a:solidFill>
                  <a:srgbClr val="002060"/>
                </a:solidFill>
                <a:latin typeface="+mn-lt"/>
              </a:rPr>
              <a:t>Anulus femoralis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hu-HU" sz="1600" dirty="0">
                <a:solidFill>
                  <a:srgbClr val="002060"/>
                </a:solidFill>
                <a:latin typeface="+mn-lt"/>
              </a:rPr>
              <a:t>wird durch ein Stück der Fascia transversalis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600" dirty="0">
                <a:solidFill>
                  <a:srgbClr val="002060"/>
                </a:solidFill>
                <a:latin typeface="+mn-lt"/>
              </a:rPr>
              <a:t>      abgeschlossen (Septum femorale Clocqueti)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hu-HU" sz="1600" dirty="0">
                <a:solidFill>
                  <a:srgbClr val="002060"/>
                </a:solidFill>
                <a:latin typeface="+mn-lt"/>
              </a:rPr>
              <a:t>kleine Perforationsöffnungen für Lymphgefäße</a:t>
            </a:r>
          </a:p>
        </p:txBody>
      </p:sp>
      <p:pic>
        <p:nvPicPr>
          <p:cNvPr id="18436" name="Picture 5"/>
          <p:cNvPicPr>
            <a:picLocks noChangeAspect="1"/>
          </p:cNvPicPr>
          <p:nvPr/>
        </p:nvPicPr>
        <p:blipFill>
          <a:blip r:embed="rId3"/>
          <a:srcRect b="34937"/>
          <a:stretch>
            <a:fillRect/>
          </a:stretch>
        </p:blipFill>
        <p:spPr bwMode="auto">
          <a:xfrm>
            <a:off x="5826125" y="2708275"/>
            <a:ext cx="2393950" cy="3995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042988" y="5021263"/>
            <a:ext cx="4224337" cy="15700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600" dirty="0">
                <a:solidFill>
                  <a:srgbClr val="002060"/>
                </a:solidFill>
                <a:latin typeface="+mn-lt"/>
              </a:rPr>
              <a:t>Die äußere ist die sog. Hiatus saphenus: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hu-HU" sz="1600" dirty="0">
                <a:solidFill>
                  <a:srgbClr val="002060"/>
                </a:solidFill>
                <a:latin typeface="+mn-lt"/>
              </a:rPr>
              <a:t>gebildet von Fascia lata (Crus sup. et inf.)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hu-HU" sz="1600" dirty="0">
                <a:solidFill>
                  <a:srgbClr val="002060"/>
                </a:solidFill>
                <a:latin typeface="+mn-lt"/>
              </a:rPr>
              <a:t>zw. den Crura: Margo falciformis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hu-HU" sz="1600" dirty="0">
                <a:solidFill>
                  <a:srgbClr val="002060"/>
                </a:solidFill>
                <a:latin typeface="+mn-lt"/>
              </a:rPr>
              <a:t>abgeschlossen mit Fascia cribrosa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600" dirty="0">
              <a:solidFill>
                <a:srgbClr val="002060"/>
              </a:solidFill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600" dirty="0">
                <a:solidFill>
                  <a:srgbClr val="002060"/>
                </a:solidFill>
                <a:latin typeface="+mn-lt"/>
              </a:rPr>
              <a:t>die Grube unter dem Hiatus: Fossa ovalis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4427538" y="1052513"/>
            <a:ext cx="987425" cy="0"/>
          </a:xfrm>
          <a:prstGeom prst="straightConnector1">
            <a:avLst/>
          </a:prstGeom>
          <a:ln w="28575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4995863" y="5229225"/>
            <a:ext cx="728662" cy="0"/>
          </a:xfrm>
          <a:prstGeom prst="straightConnector1">
            <a:avLst/>
          </a:prstGeom>
          <a:ln w="28575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1033463"/>
            <a:ext cx="4895850" cy="311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8" name="TextBox 4"/>
          <p:cNvSpPr txBox="1">
            <a:spLocks noChangeArrowheads="1"/>
          </p:cNvSpPr>
          <p:nvPr/>
        </p:nvSpPr>
        <p:spPr bwMode="auto">
          <a:xfrm>
            <a:off x="3349625" y="292100"/>
            <a:ext cx="2159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2000">
                <a:solidFill>
                  <a:srgbClr val="002060"/>
                </a:solidFill>
                <a:latin typeface="Palatino Linotype" pitchFamily="18" charset="0"/>
              </a:rPr>
              <a:t>Canalis femoralis</a:t>
            </a:r>
          </a:p>
        </p:txBody>
      </p:sp>
      <p:pic>
        <p:nvPicPr>
          <p:cNvPr id="19459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24525" y="1033463"/>
            <a:ext cx="2795588" cy="331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0" name="TextBox 6"/>
          <p:cNvSpPr txBox="1">
            <a:spLocks noChangeArrowheads="1"/>
          </p:cNvSpPr>
          <p:nvPr/>
        </p:nvSpPr>
        <p:spPr bwMode="auto">
          <a:xfrm>
            <a:off x="395288" y="4724400"/>
            <a:ext cx="7986712" cy="1201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>
                <a:solidFill>
                  <a:srgbClr val="002060"/>
                </a:solidFill>
                <a:latin typeface="Palatino Linotype" pitchFamily="18" charset="0"/>
              </a:rPr>
              <a:t>„Corona mortis”: Totenkranzarterie – die variable Anastomose zwischen der</a:t>
            </a:r>
          </a:p>
          <a:p>
            <a:r>
              <a:rPr lang="hu-HU">
                <a:solidFill>
                  <a:srgbClr val="002060"/>
                </a:solidFill>
                <a:latin typeface="Palatino Linotype" pitchFamily="18" charset="0"/>
              </a:rPr>
              <a:t>A. obturatoria und der A. epigastrica inf.</a:t>
            </a:r>
          </a:p>
          <a:p>
            <a:endParaRPr lang="hu-HU">
              <a:solidFill>
                <a:srgbClr val="002060"/>
              </a:solidFill>
              <a:latin typeface="Palatino Linotype" pitchFamily="18" charset="0"/>
            </a:endParaRPr>
          </a:p>
          <a:p>
            <a:r>
              <a:rPr lang="hu-HU">
                <a:solidFill>
                  <a:srgbClr val="002060"/>
                </a:solidFill>
                <a:latin typeface="Palatino Linotype" pitchFamily="18" charset="0"/>
              </a:rPr>
              <a:t>Bei Herniotomien in früheren Zeiten letale Blutungen entstanden aus dieser 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extBox 3"/>
          <p:cNvSpPr txBox="1">
            <a:spLocks noChangeArrowheads="1"/>
          </p:cNvSpPr>
          <p:nvPr/>
        </p:nvSpPr>
        <p:spPr bwMode="auto">
          <a:xfrm>
            <a:off x="3349625" y="292100"/>
            <a:ext cx="22288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2000">
                <a:solidFill>
                  <a:srgbClr val="002060"/>
                </a:solidFill>
                <a:latin typeface="Palatino Linotype" pitchFamily="18" charset="0"/>
              </a:rPr>
              <a:t>Canalis inguinalis</a:t>
            </a:r>
          </a:p>
        </p:txBody>
      </p:sp>
      <p:pic>
        <p:nvPicPr>
          <p:cNvPr id="20482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11638" y="1266825"/>
            <a:ext cx="4464050" cy="4810125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  <p:sp>
        <p:nvSpPr>
          <p:cNvPr id="20483" name="TextBox 4"/>
          <p:cNvSpPr txBox="1">
            <a:spLocks noChangeArrowheads="1"/>
          </p:cNvSpPr>
          <p:nvPr/>
        </p:nvSpPr>
        <p:spPr bwMode="auto">
          <a:xfrm>
            <a:off x="239713" y="1647825"/>
            <a:ext cx="3827462" cy="307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u="sng">
                <a:solidFill>
                  <a:srgbClr val="002060"/>
                </a:solidFill>
                <a:latin typeface="Palatino Linotype" pitchFamily="18" charset="0"/>
              </a:rPr>
              <a:t>Leistenkanal</a:t>
            </a:r>
          </a:p>
          <a:p>
            <a:r>
              <a:rPr lang="hu-HU" sz="1600">
                <a:solidFill>
                  <a:srgbClr val="002060"/>
                </a:solidFill>
                <a:latin typeface="Palatino Linotype" pitchFamily="18" charset="0"/>
              </a:rPr>
              <a:t>4-6 cm lang</a:t>
            </a:r>
          </a:p>
          <a:p>
            <a:r>
              <a:rPr lang="hu-HU" sz="1600">
                <a:solidFill>
                  <a:srgbClr val="002060"/>
                </a:solidFill>
                <a:latin typeface="Palatino Linotype" pitchFamily="18" charset="0"/>
              </a:rPr>
              <a:t>direkt über dem Lig. inguinale</a:t>
            </a:r>
          </a:p>
          <a:p>
            <a:endParaRPr lang="hu-HU" sz="1600">
              <a:solidFill>
                <a:srgbClr val="002060"/>
              </a:solidFill>
              <a:latin typeface="Palatino Linotype" pitchFamily="18" charset="0"/>
            </a:endParaRPr>
          </a:p>
          <a:p>
            <a:r>
              <a:rPr lang="hu-HU" sz="1600">
                <a:solidFill>
                  <a:srgbClr val="002060"/>
                </a:solidFill>
                <a:latin typeface="Palatino Linotype" pitchFamily="18" charset="0"/>
              </a:rPr>
              <a:t>kein virtueller Kanal (transportiert</a:t>
            </a:r>
          </a:p>
          <a:p>
            <a:r>
              <a:rPr lang="hu-HU" sz="1600">
                <a:solidFill>
                  <a:srgbClr val="002060"/>
                </a:solidFill>
                <a:latin typeface="Palatino Linotype" pitchFamily="18" charset="0"/>
              </a:rPr>
              <a:t>normalerweise anatomische Strukturen)</a:t>
            </a:r>
          </a:p>
          <a:p>
            <a:endParaRPr lang="hu-HU" sz="1600">
              <a:solidFill>
                <a:srgbClr val="002060"/>
              </a:solidFill>
              <a:latin typeface="Palatino Linotype" pitchFamily="18" charset="0"/>
            </a:endParaRPr>
          </a:p>
          <a:p>
            <a:r>
              <a:rPr lang="hu-HU" sz="1600">
                <a:solidFill>
                  <a:srgbClr val="002060"/>
                </a:solidFill>
                <a:latin typeface="Palatino Linotype" pitchFamily="18" charset="0"/>
              </a:rPr>
              <a:t>Bauch- und subkutane Öffnung</a:t>
            </a:r>
          </a:p>
          <a:p>
            <a:endParaRPr lang="hu-HU" sz="1600">
              <a:solidFill>
                <a:srgbClr val="002060"/>
              </a:solidFill>
              <a:latin typeface="Palatino Linotype" pitchFamily="18" charset="0"/>
            </a:endParaRPr>
          </a:p>
          <a:p>
            <a:r>
              <a:rPr lang="hu-HU" sz="1600">
                <a:solidFill>
                  <a:srgbClr val="002060"/>
                </a:solidFill>
                <a:latin typeface="Palatino Linotype" pitchFamily="18" charset="0"/>
              </a:rPr>
              <a:t>Ligamenta, Aponeurosen der breiten </a:t>
            </a:r>
          </a:p>
          <a:p>
            <a:r>
              <a:rPr lang="hu-HU" sz="1600">
                <a:solidFill>
                  <a:srgbClr val="002060"/>
                </a:solidFill>
                <a:latin typeface="Palatino Linotype" pitchFamily="18" charset="0"/>
              </a:rPr>
              <a:t>Bauchmuskeln bzw. die Muskeln bauen</a:t>
            </a:r>
          </a:p>
          <a:p>
            <a:r>
              <a:rPr lang="hu-HU" sz="1600">
                <a:solidFill>
                  <a:srgbClr val="002060"/>
                </a:solidFill>
                <a:latin typeface="Palatino Linotype" pitchFamily="18" charset="0"/>
              </a:rPr>
              <a:t>ihn auf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32363" y="1125538"/>
            <a:ext cx="3887787" cy="3973512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  <p:sp>
        <p:nvSpPr>
          <p:cNvPr id="21506" name="TextBox 2"/>
          <p:cNvSpPr txBox="1">
            <a:spLocks noChangeArrowheads="1"/>
          </p:cNvSpPr>
          <p:nvPr/>
        </p:nvSpPr>
        <p:spPr bwMode="auto">
          <a:xfrm>
            <a:off x="3349625" y="292100"/>
            <a:ext cx="22288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2000">
                <a:solidFill>
                  <a:srgbClr val="002060"/>
                </a:solidFill>
                <a:latin typeface="Palatino Linotype" pitchFamily="18" charset="0"/>
              </a:rPr>
              <a:t>Canalis inguinalis</a:t>
            </a:r>
          </a:p>
        </p:txBody>
      </p:sp>
      <p:sp>
        <p:nvSpPr>
          <p:cNvPr id="21507" name="TextBox 3"/>
          <p:cNvSpPr txBox="1">
            <a:spLocks noChangeArrowheads="1"/>
          </p:cNvSpPr>
          <p:nvPr/>
        </p:nvSpPr>
        <p:spPr bwMode="auto">
          <a:xfrm>
            <a:off x="306388" y="1111250"/>
            <a:ext cx="4265612" cy="243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>
                <a:solidFill>
                  <a:srgbClr val="002060"/>
                </a:solidFill>
                <a:latin typeface="Palatino Linotype" pitchFamily="18" charset="0"/>
              </a:rPr>
              <a:t>Die Wände des Kanals:</a:t>
            </a:r>
          </a:p>
          <a:p>
            <a:endParaRPr lang="hu-HU" sz="1000">
              <a:solidFill>
                <a:srgbClr val="002060"/>
              </a:solidFill>
              <a:latin typeface="Palatino Linotype" pitchFamily="18" charset="0"/>
            </a:endParaRPr>
          </a:p>
          <a:p>
            <a:r>
              <a:rPr lang="hu-HU" sz="1600">
                <a:solidFill>
                  <a:srgbClr val="002060"/>
                </a:solidFill>
                <a:latin typeface="Palatino Linotype" pitchFamily="18" charset="0"/>
              </a:rPr>
              <a:t>vorne: Fascia abdominalis superficialis und</a:t>
            </a:r>
          </a:p>
          <a:p>
            <a:r>
              <a:rPr lang="hu-HU" sz="1600">
                <a:solidFill>
                  <a:srgbClr val="002060"/>
                </a:solidFill>
                <a:latin typeface="Palatino Linotype" pitchFamily="18" charset="0"/>
              </a:rPr>
              <a:t>die Aponeurose des M. obl. abdom. ext.</a:t>
            </a:r>
          </a:p>
          <a:p>
            <a:endParaRPr lang="hu-HU" sz="800">
              <a:solidFill>
                <a:srgbClr val="002060"/>
              </a:solidFill>
              <a:latin typeface="Palatino Linotype" pitchFamily="18" charset="0"/>
            </a:endParaRPr>
          </a:p>
          <a:p>
            <a:r>
              <a:rPr lang="hu-HU" sz="1600">
                <a:solidFill>
                  <a:srgbClr val="002060"/>
                </a:solidFill>
                <a:latin typeface="Palatino Linotype" pitchFamily="18" charset="0"/>
              </a:rPr>
              <a:t>oben: M. obl. abdom. int. und M. transversus</a:t>
            </a:r>
          </a:p>
          <a:p>
            <a:endParaRPr lang="hu-HU" sz="800">
              <a:solidFill>
                <a:srgbClr val="002060"/>
              </a:solidFill>
              <a:latin typeface="Palatino Linotype" pitchFamily="18" charset="0"/>
            </a:endParaRPr>
          </a:p>
          <a:p>
            <a:r>
              <a:rPr lang="hu-HU" sz="1600">
                <a:solidFill>
                  <a:srgbClr val="002060"/>
                </a:solidFill>
                <a:latin typeface="Palatino Linotype" pitchFamily="18" charset="0"/>
              </a:rPr>
              <a:t>hinten: M. transversus abdominis, die </a:t>
            </a:r>
          </a:p>
          <a:p>
            <a:r>
              <a:rPr lang="hu-HU" sz="1600">
                <a:solidFill>
                  <a:srgbClr val="002060"/>
                </a:solidFill>
                <a:latin typeface="Palatino Linotype" pitchFamily="18" charset="0"/>
              </a:rPr>
              <a:t>Fascia transversalis und das Peritoneum</a:t>
            </a:r>
          </a:p>
          <a:p>
            <a:endParaRPr lang="hu-HU" sz="800">
              <a:solidFill>
                <a:srgbClr val="002060"/>
              </a:solidFill>
              <a:latin typeface="Palatino Linotype" pitchFamily="18" charset="0"/>
            </a:endParaRPr>
          </a:p>
          <a:p>
            <a:r>
              <a:rPr lang="hu-HU" sz="1600">
                <a:solidFill>
                  <a:srgbClr val="002060"/>
                </a:solidFill>
                <a:latin typeface="Palatino Linotype" pitchFamily="18" charset="0"/>
              </a:rPr>
              <a:t>unten: Ligamentum inguinale</a:t>
            </a:r>
          </a:p>
        </p:txBody>
      </p:sp>
      <p:pic>
        <p:nvPicPr>
          <p:cNvPr id="21508" name="Picture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1963" y="3716338"/>
            <a:ext cx="4181475" cy="2665412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radeshow">
  <a:themeElements>
    <a:clrScheme name="Custom 2">
      <a:dk1>
        <a:srgbClr val="3F3F3F"/>
      </a:dk1>
      <a:lt1>
        <a:srgbClr val="FFFFFF"/>
      </a:lt1>
      <a:dk2>
        <a:srgbClr val="EDF4F7"/>
      </a:dk2>
      <a:lt2>
        <a:srgbClr val="E5E4DF"/>
      </a:lt2>
      <a:accent1>
        <a:srgbClr val="7C959A"/>
      </a:accent1>
      <a:accent2>
        <a:srgbClr val="DB8631"/>
      </a:accent2>
      <a:accent3>
        <a:srgbClr val="E3CC5A"/>
      </a:accent3>
      <a:accent4>
        <a:srgbClr val="ACADA8"/>
      </a:accent4>
      <a:accent5>
        <a:srgbClr val="927C61"/>
      </a:accent5>
      <a:accent6>
        <a:srgbClr val="B3B435"/>
      </a:accent6>
      <a:hlink>
        <a:srgbClr val="0079A4"/>
      </a:hlink>
      <a:folHlink>
        <a:srgbClr val="595959"/>
      </a:folHlink>
    </a:clrScheme>
    <a:fontScheme name="Elemental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Tradeshow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300000"/>
              </a:schemeClr>
            </a:gs>
            <a:gs pos="35000">
              <a:schemeClr val="phClr">
                <a:tint val="45000"/>
                <a:satMod val="300000"/>
              </a:schemeClr>
            </a:gs>
            <a:gs pos="69000">
              <a:schemeClr val="phClr">
                <a:tint val="45000"/>
                <a:satMod val="350000"/>
              </a:schemeClr>
            </a:gs>
            <a:gs pos="100000">
              <a:schemeClr val="phClr">
                <a:tint val="60000"/>
                <a:satMod val="350000"/>
              </a:schemeClr>
            </a:gs>
          </a:gsLst>
          <a:path path="circle">
            <a:fillToRect l="50000" t="50000" r="100000" b="100000"/>
          </a:path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38475" cap="flat" cmpd="sng" algn="ctr">
          <a:solidFill>
            <a:schemeClr val="phClr"/>
          </a:solidFill>
          <a:prstDash val="solid"/>
        </a:ln>
        <a:ln w="548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4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brightRoom" dir="tl">
              <a:rot lat="0" lon="0" rev="3600000"/>
            </a:lightRig>
          </a:scene3d>
          <a:sp3d contourW="31750" prstMaterial="flat">
            <a:bevelT w="127000" h="254000" prst="angle"/>
            <a:contourClr>
              <a:schemeClr val="phClr">
                <a:shade val="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20000">
              <a:schemeClr val="phClr">
                <a:tint val="80000"/>
                <a:lumMod val="100000"/>
              </a:schemeClr>
            </a:gs>
            <a:gs pos="100000">
              <a:schemeClr val="phClr">
                <a:tint val="100000"/>
                <a:lumMod val="80000"/>
              </a:schemeClr>
            </a:gs>
          </a:gsLst>
          <a:path path="circle">
            <a:fillToRect l="50000" t="20000" r="100000" b="100000"/>
          </a:path>
        </a:gradFill>
        <a:gradFill rotWithShape="1">
          <a:gsLst>
            <a:gs pos="0">
              <a:schemeClr val="phClr">
                <a:tint val="100000"/>
                <a:lumMod val="100000"/>
              </a:schemeClr>
            </a:gs>
            <a:gs pos="100000">
              <a:schemeClr val="phClr">
                <a:shade val="100000"/>
                <a:lumMod val="60000"/>
              </a:schemeClr>
            </a:gs>
          </a:gsLst>
          <a:path path="circle">
            <a:fillToRect l="50000" t="2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323</Words>
  <Application>Microsoft Macintosh PowerPoint</Application>
  <PresentationFormat>On-screen Show (4:3)</PresentationFormat>
  <Paragraphs>100</Paragraphs>
  <Slides>14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Tervezősablon</vt:lpstr>
      </vt:variant>
      <vt:variant>
        <vt:i4>6</vt:i4>
      </vt:variant>
      <vt:variant>
        <vt:lpstr>Diacímek</vt:lpstr>
      </vt:variant>
      <vt:variant>
        <vt:i4>14</vt:i4>
      </vt:variant>
    </vt:vector>
  </HeadingPairs>
  <TitlesOfParts>
    <vt:vector size="23" baseType="lpstr">
      <vt:lpstr>Arial</vt:lpstr>
      <vt:lpstr>Palatino Linotype</vt:lpstr>
      <vt:lpstr>Calibri</vt:lpstr>
      <vt:lpstr>Tradeshow</vt:lpstr>
      <vt:lpstr>Tradeshow</vt:lpstr>
      <vt:lpstr>Tradeshow</vt:lpstr>
      <vt:lpstr>Tradeshow</vt:lpstr>
      <vt:lpstr>Tradeshow</vt:lpstr>
      <vt:lpstr>Tradeshow</vt:lpstr>
      <vt:lpstr>Az alsó végtag tájanatómiája</vt:lpstr>
      <vt:lpstr>2. dia</vt:lpstr>
      <vt:lpstr>3. dia</vt:lpstr>
      <vt:lpstr>4. dia</vt:lpstr>
      <vt:lpstr>5. dia</vt:lpstr>
      <vt:lpstr>6. dia</vt:lpstr>
      <vt:lpstr>7. dia</vt:lpstr>
      <vt:lpstr>8. dia</vt:lpstr>
      <vt:lpstr>9. dia</vt:lpstr>
      <vt:lpstr>10. dia</vt:lpstr>
      <vt:lpstr>11. dia</vt:lpstr>
      <vt:lpstr>12. dia</vt:lpstr>
      <vt:lpstr>13. dia</vt:lpstr>
      <vt:lpstr>14. dia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Baksa Gábor</dc:creator>
  <cp:lastModifiedBy>flab</cp:lastModifiedBy>
  <cp:revision>72</cp:revision>
  <dcterms:created xsi:type="dcterms:W3CDTF">2013-12-01T13:44:47Z</dcterms:created>
  <dcterms:modified xsi:type="dcterms:W3CDTF">2017-10-31T11:58:01Z</dcterms:modified>
</cp:coreProperties>
</file>