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84" r:id="rId2"/>
    <p:sldId id="286" r:id="rId3"/>
    <p:sldId id="288" r:id="rId4"/>
    <p:sldId id="291" r:id="rId5"/>
    <p:sldId id="258" r:id="rId6"/>
    <p:sldId id="292" r:id="rId7"/>
    <p:sldId id="296" r:id="rId8"/>
    <p:sldId id="273" r:id="rId9"/>
    <p:sldId id="276" r:id="rId10"/>
    <p:sldId id="283" r:id="rId11"/>
    <p:sldId id="297" r:id="rId12"/>
    <p:sldId id="298" r:id="rId13"/>
    <p:sldId id="299" r:id="rId14"/>
    <p:sldId id="300" r:id="rId15"/>
    <p:sldId id="301" r:id="rId16"/>
    <p:sldId id="302" r:id="rId17"/>
    <p:sldId id="303" r:id="rId18"/>
    <p:sldId id="304" r:id="rId19"/>
    <p:sldId id="305" r:id="rId20"/>
    <p:sldId id="306" r:id="rId21"/>
    <p:sldId id="307" r:id="rId22"/>
    <p:sldId id="308" r:id="rId2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1394"/>
    <a:srgbClr val="E9E6FE"/>
    <a:srgbClr val="171BD3"/>
    <a:srgbClr val="6467EE"/>
    <a:srgbClr val="A793BF"/>
    <a:srgbClr val="DC301E"/>
    <a:srgbClr val="F20000"/>
    <a:srgbClr val="0066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041" autoAdjust="0"/>
  </p:normalViewPr>
  <p:slideViewPr>
    <p:cSldViewPr>
      <p:cViewPr>
        <p:scale>
          <a:sx n="75" d="100"/>
          <a:sy n="75" d="100"/>
        </p:scale>
        <p:origin x="-288" y="-72"/>
      </p:cViewPr>
      <p:guideLst>
        <p:guide orient="horz" pos="2160"/>
        <p:guide pos="2880"/>
      </p:guideLst>
    </p:cSldViewPr>
  </p:slideViewPr>
  <p:notesTextViewPr>
    <p:cViewPr>
      <p:scale>
        <a:sx n="1" d="1"/>
        <a:sy n="1" d="1"/>
      </p:scale>
      <p:origin x="0" y="0"/>
    </p:cViewPr>
  </p:notesTextViewPr>
  <p:sorterViewPr>
    <p:cViewPr>
      <p:scale>
        <a:sx n="71" d="100"/>
        <a:sy n="71" d="100"/>
      </p:scale>
      <p:origin x="0" y="0"/>
    </p:cViewPr>
  </p:sorterViewPr>
  <p:notesViewPr>
    <p:cSldViewPr>
      <p:cViewPr varScale="1">
        <p:scale>
          <a:sx n="52" d="100"/>
          <a:sy n="52" d="100"/>
        </p:scale>
        <p:origin x="-1902"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DE4CF345-2CB6-4150-AEF0-5B44AB6F7E40}" type="datetimeFigureOut">
              <a:rPr lang="en-US"/>
              <a:pPr>
                <a:defRPr/>
              </a:pPr>
              <a:t>12/12/2017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7BB3B4E5-4E65-418E-A189-6FA4C3A4C23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www.ncbi.nlm.nih.gov/books/NBK10886/figure/A1417/?report=objectonly" TargetMode="External"/><Relationship Id="rId13" Type="http://schemas.openxmlformats.org/officeDocument/2006/relationships/hyperlink" Target="http://www.ncbi.nlm.nih.gov/books/n/neurosci/A2251/def-item/A2915/" TargetMode="External"/><Relationship Id="rId18" Type="http://schemas.openxmlformats.org/officeDocument/2006/relationships/hyperlink" Target="http://www.ncbi.nlm.nih.gov/books/n/neurosci/A2251/def-item/A2836/" TargetMode="External"/><Relationship Id="rId3" Type="http://schemas.openxmlformats.org/officeDocument/2006/relationships/hyperlink" Target="http://www.ncbi.nlm.nih.gov/books/n/neurosci/A2251/def-item/A2643/" TargetMode="External"/><Relationship Id="rId21" Type="http://schemas.openxmlformats.org/officeDocument/2006/relationships/hyperlink" Target="http://www.ncbi.nlm.nih.gov/books/n/neurosci/A2251/def-item/A2535/" TargetMode="External"/><Relationship Id="rId7" Type="http://schemas.openxmlformats.org/officeDocument/2006/relationships/hyperlink" Target="http://www.ncbi.nlm.nih.gov/books/n/neurosci/A2251/def-item/A2545/" TargetMode="External"/><Relationship Id="rId12" Type="http://schemas.openxmlformats.org/officeDocument/2006/relationships/hyperlink" Target="http://www.ncbi.nlm.nih.gov/books/n/neurosci/A2251/def-item/A2315/" TargetMode="External"/><Relationship Id="rId17" Type="http://schemas.openxmlformats.org/officeDocument/2006/relationships/hyperlink" Target="http://www.ncbi.nlm.nih.gov/books/n/neurosci/A2251/def-item/A2927/" TargetMode="External"/><Relationship Id="rId25" Type="http://schemas.openxmlformats.org/officeDocument/2006/relationships/hyperlink" Target="http://www.ncbi.nlm.nih.gov/books/n/neurosci/A2251/def-item/A2783/" TargetMode="External"/><Relationship Id="rId2" Type="http://schemas.openxmlformats.org/officeDocument/2006/relationships/slide" Target="../slides/slide11.xml"/><Relationship Id="rId16" Type="http://schemas.openxmlformats.org/officeDocument/2006/relationships/hyperlink" Target="http://www.ncbi.nlm.nih.gov/books/n/neurosci/A2251/def-item/A2956/" TargetMode="External"/><Relationship Id="rId20" Type="http://schemas.openxmlformats.org/officeDocument/2006/relationships/hyperlink" Target="http://www.ncbi.nlm.nih.gov/books/n/neurosci/A2251/def-item/A2592/" TargetMode="External"/><Relationship Id="rId1" Type="http://schemas.openxmlformats.org/officeDocument/2006/relationships/notesMaster" Target="../notesMasters/notesMaster1.xml"/><Relationship Id="rId6" Type="http://schemas.openxmlformats.org/officeDocument/2006/relationships/hyperlink" Target="http://www.ncbi.nlm.nih.gov/books/n/neurosci/A2251/def-item/A2435/" TargetMode="External"/><Relationship Id="rId11" Type="http://schemas.openxmlformats.org/officeDocument/2006/relationships/hyperlink" Target="http://www.ncbi.nlm.nih.gov/books/n/neurosci/A2251/def-item/A2639/" TargetMode="External"/><Relationship Id="rId24" Type="http://schemas.openxmlformats.org/officeDocument/2006/relationships/hyperlink" Target="http://www.ncbi.nlm.nih.gov/books/n/neurosci/A2251/def-item/A2607/" TargetMode="External"/><Relationship Id="rId5" Type="http://schemas.openxmlformats.org/officeDocument/2006/relationships/hyperlink" Target="http://www.ncbi.nlm.nih.gov/books/n/neurosci/A2251/def-item/A2263/" TargetMode="External"/><Relationship Id="rId15" Type="http://schemas.openxmlformats.org/officeDocument/2006/relationships/hyperlink" Target="http://www.ncbi.nlm.nih.gov/books/n/neurosci/A2251/def-item/A2769/" TargetMode="External"/><Relationship Id="rId23" Type="http://schemas.openxmlformats.org/officeDocument/2006/relationships/hyperlink" Target="http://www.ncbi.nlm.nih.gov/books/n/neurosci/A2251/def-item/A2590/" TargetMode="External"/><Relationship Id="rId10" Type="http://schemas.openxmlformats.org/officeDocument/2006/relationships/hyperlink" Target="http://www.ncbi.nlm.nih.gov/books/n/neurosci/A2251/def-item/A2544/" TargetMode="External"/><Relationship Id="rId19" Type="http://schemas.openxmlformats.org/officeDocument/2006/relationships/hyperlink" Target="http://www.ncbi.nlm.nih.gov/books/n/neurosci/A2251/def-item/A2762/" TargetMode="External"/><Relationship Id="rId4" Type="http://schemas.openxmlformats.org/officeDocument/2006/relationships/hyperlink" Target="http://www.ncbi.nlm.nih.gov/books/n/neurosci/A2251/def-item/A2969/" TargetMode="External"/><Relationship Id="rId9" Type="http://schemas.openxmlformats.org/officeDocument/2006/relationships/hyperlink" Target="http://www.ncbi.nlm.nih.gov/books/n/neurosci/A2251/def-item/A2877/" TargetMode="External"/><Relationship Id="rId14" Type="http://schemas.openxmlformats.org/officeDocument/2006/relationships/hyperlink" Target="http://www.ncbi.nlm.nih.gov/books/n/neurosci/A2251/def-item/A2776/" TargetMode="External"/><Relationship Id="rId22" Type="http://schemas.openxmlformats.org/officeDocument/2006/relationships/hyperlink" Target="http://www.ncbi.nlm.nih.gov/books/n/neurosci/A2251/def-item/A2356/"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en.wikipedia.org/wiki/Contractility" TargetMode="External"/><Relationship Id="rId13" Type="http://schemas.openxmlformats.org/officeDocument/2006/relationships/hyperlink" Target="http://en.wikipedia.org/wiki/Peristalsis" TargetMode="External"/><Relationship Id="rId3" Type="http://schemas.openxmlformats.org/officeDocument/2006/relationships/hyperlink" Target="http://en.wikipedia.org/wiki/Fight_or_flight_response" TargetMode="External"/><Relationship Id="rId7" Type="http://schemas.openxmlformats.org/officeDocument/2006/relationships/hyperlink" Target="http://en.wikipedia.org/wiki/Heart_rate" TargetMode="External"/><Relationship Id="rId12" Type="http://schemas.openxmlformats.org/officeDocument/2006/relationships/hyperlink" Target="http://en.wikipedia.org/wiki/Sphincters"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en.wikipedia.org/wiki/Lung" TargetMode="External"/><Relationship Id="rId11" Type="http://schemas.openxmlformats.org/officeDocument/2006/relationships/hyperlink" Target="http://en.wikipedia.org/wiki/Heart" TargetMode="External"/><Relationship Id="rId5" Type="http://schemas.openxmlformats.org/officeDocument/2006/relationships/hyperlink" Target="http://en.wikipedia.org/wiki/Skeletal_muscle" TargetMode="External"/><Relationship Id="rId10" Type="http://schemas.openxmlformats.org/officeDocument/2006/relationships/hyperlink" Target="http://en.wikipedia.org/wiki/Coronary_vessels" TargetMode="External"/><Relationship Id="rId4" Type="http://schemas.openxmlformats.org/officeDocument/2006/relationships/hyperlink" Target="http://en.wikipedia.org/wiki/Skin" TargetMode="External"/><Relationship Id="rId9" Type="http://schemas.openxmlformats.org/officeDocument/2006/relationships/hyperlink" Target="http://en.wikipedia.org/wiki/Myocytes" TargetMode="External"/><Relationship Id="rId14" Type="http://schemas.openxmlformats.org/officeDocument/2006/relationships/hyperlink" Target="http://en.wikipedia.org/wiki/Orgas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www.healthcentral.com/ency/408/007270.html" TargetMode="External"/><Relationship Id="rId13" Type="http://schemas.openxmlformats.org/officeDocument/2006/relationships/hyperlink" Target="http://www.healthcentral.com/ency/408/003218.html" TargetMode="External"/><Relationship Id="rId3" Type="http://schemas.openxmlformats.org/officeDocument/2006/relationships/hyperlink" Target="http://en.wikipedia.org/wiki/Pupil" TargetMode="External"/><Relationship Id="rId7" Type="http://schemas.openxmlformats.org/officeDocument/2006/relationships/hyperlink" Target="http://www.healthcentral.com/encyclopedia/408/62.html" TargetMode="External"/><Relationship Id="rId12" Type="http://schemas.openxmlformats.org/officeDocument/2006/relationships/hyperlink" Target="http://www.healthcentral.com/ency/408/000786.html"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www.healthcentral.com/ency/408/000730.html" TargetMode="External"/><Relationship Id="rId11" Type="http://schemas.openxmlformats.org/officeDocument/2006/relationships/hyperlink" Target="http://www.healthcentral.com/ency/408/000060.html" TargetMode="External"/><Relationship Id="rId5" Type="http://schemas.openxmlformats.org/officeDocument/2006/relationships/hyperlink" Target="http://en.wikipedia.org/wiki/Cluster_headache" TargetMode="External"/><Relationship Id="rId10" Type="http://schemas.openxmlformats.org/officeDocument/2006/relationships/hyperlink" Target="http://www.healthcentral.com/ency/408/000025.html" TargetMode="External"/><Relationship Id="rId4" Type="http://schemas.openxmlformats.org/officeDocument/2006/relationships/hyperlink" Target="http://en.wikipedia.org/wiki/Horner's_syndrome" TargetMode="External"/><Relationship Id="rId9" Type="http://schemas.openxmlformats.org/officeDocument/2006/relationships/hyperlink" Target="http://www.healthcentral.com/osteoarthritis/risk-factors-3766-108.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hu-HU" smtClean="0"/>
              <a:t>A szimp és az enteralis ir a veg ir része, melynek feladata a homeosztasis fenntartása.</a:t>
            </a:r>
            <a:endParaRPr lang="en-US" smtClean="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4E188B-73EE-4EBF-A5A6-FA3F476DC2A5}" type="slidenum">
              <a:rPr lang="en-US"/>
              <a:pPr fontAlgn="base">
                <a:spcBef>
                  <a:spcPct val="0"/>
                </a:spcBef>
                <a:spcAft>
                  <a:spcPct val="0"/>
                </a:spcAft>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strength and frequency of the heart beat is controlled by the autonomic nervous systeM. Both parasympathetic and sympathetic parts of the autonomic nervous system are involved in the control of the heart. </a:t>
            </a:r>
            <a:endParaRPr lang="hu-HU" smtClean="0"/>
          </a:p>
          <a:p>
            <a:pPr eaLnBrk="1" hangingPunct="1">
              <a:spcBef>
                <a:spcPct val="0"/>
              </a:spcBef>
            </a:pPr>
            <a:endParaRPr lang="hu-HU" smtClean="0"/>
          </a:p>
          <a:p>
            <a:pPr eaLnBrk="1" hangingPunct="1">
              <a:spcBef>
                <a:spcPct val="0"/>
              </a:spcBef>
            </a:pPr>
            <a:r>
              <a:rPr lang="en-US" b="1" smtClean="0"/>
              <a:t>The sympathetic postganglionic fibers arising</a:t>
            </a:r>
            <a:r>
              <a:rPr lang="en-US" smtClean="0"/>
              <a:t> from these ganglia innervate all regions of the heart (sinoatrial node, atria, atrioventricular node, and ventricles [Fig. 22-5]). Activation of the sympathetic nervous system results in an increase in heart rate by increasing the pacemaker activity of the sinoatrial node cells. Impulse conduction at the atrioventricular node and the contractile force of atrial and ventricular muscle fibers are increased.</a:t>
            </a:r>
            <a:endParaRPr lang="hu-HU" smtClean="0"/>
          </a:p>
          <a:p>
            <a:pPr eaLnBrk="1" hangingPunct="1">
              <a:spcBef>
                <a:spcPct val="0"/>
              </a:spcBef>
            </a:pPr>
            <a:endParaRPr lang="en-US" smtClean="0"/>
          </a:p>
          <a:p>
            <a:pPr eaLnBrk="1" hangingPunct="1">
              <a:spcBef>
                <a:spcPct val="0"/>
              </a:spcBef>
            </a:pPr>
            <a:r>
              <a:rPr lang="en-US" smtClean="0"/>
              <a:t>The sympathetic fibers arise from segments T2-T4 of the spinal cord and are distributed through the middle cervical and cervico-thoracic (or stellate) ganglia and the first four ganglia of the thoracic sympathetic chaiN. The sympathetic fibers pass into the cardiac Plexus and from there to the SA node and the cardiac muscle. The effect of the sympathetic nerves at the SA node is an increase in heart rate. The effect on the muscle is an increase in rise of pressure within the ventricle, thus increasing stroke volume. </a:t>
            </a:r>
          </a:p>
          <a:p>
            <a:pPr eaLnBrk="1" hangingPunct="1">
              <a:spcBef>
                <a:spcPct val="0"/>
              </a:spcBef>
            </a:pPr>
            <a:r>
              <a:rPr lang="en-US" smtClean="0"/>
              <a:t>The vagus provides the parasympathetic control to the heart. The effect of the vagus at the SA node is the opposite of the sympathetic nerves, it decreases the heart rate. It also decreases the excitability of the junctional tissue around the AV node and this results in shttp://academic.amc.edu/martino/grossanatomy/site/NURSES/TUTORIALS/Heart/Innervation%20of%20Heart.htmlower transmissioN. Strong vagal stimulation here may produce AV block.</a:t>
            </a:r>
            <a:endParaRPr lang="hu-HU" smtClean="0"/>
          </a:p>
          <a:p>
            <a:pPr eaLnBrk="1" hangingPunct="1">
              <a:spcBef>
                <a:spcPct val="0"/>
              </a:spcBef>
            </a:pPr>
            <a:endParaRPr lang="hu-HU" smtClean="0"/>
          </a:p>
          <a:p>
            <a:pPr eaLnBrk="1" hangingPunct="1">
              <a:spcBef>
                <a:spcPct val="0"/>
              </a:spcBef>
            </a:pPr>
            <a:r>
              <a:rPr lang="hu-HU" smtClean="0"/>
              <a:t>http://emedicine.medscape.com/article/1948973-overview</a:t>
            </a:r>
          </a:p>
          <a:p>
            <a:pPr eaLnBrk="1" hangingPunct="1">
              <a:spcBef>
                <a:spcPct val="0"/>
              </a:spcBef>
            </a:pPr>
            <a:r>
              <a:rPr lang="en-US" smtClean="0"/>
              <a:t>Vasomotor sympathetic fibers that supply the esophagus arise from the upper 4-6 thoracic spinal cord segments. Fibers from the upper ganglia pass to the middle and inferior cervical ganglia and synapse on postganglionic neurons. The axons of these neurons innervate the vessels of the cervical and upper thoracic esophagus. </a:t>
            </a:r>
            <a:endParaRPr lang="hu-HU" smtClean="0"/>
          </a:p>
          <a:p>
            <a:pPr eaLnBrk="1" hangingPunct="1">
              <a:spcBef>
                <a:spcPct val="0"/>
              </a:spcBef>
            </a:pPr>
            <a:r>
              <a:rPr lang="en-US" smtClean="0"/>
              <a:t>Postsynaptic fibers from the lower ganglia pass to the esophageal Plexus to innervate the distal esophagus. Afferent visceral pain fibers travel via the sympathetic fibers to the first 4 segments of the thoracic spinal cord</a:t>
            </a:r>
            <a:endParaRPr lang="hu-HU" smtClean="0"/>
          </a:p>
          <a:p>
            <a:pPr eaLnBrk="1" hangingPunct="1">
              <a:spcBef>
                <a:spcPct val="0"/>
              </a:spcBef>
            </a:pPr>
            <a:r>
              <a:rPr lang="hu-HU" smtClean="0"/>
              <a:t>Esophagus:</a:t>
            </a:r>
          </a:p>
          <a:p>
            <a:pPr eaLnBrk="1" hangingPunct="1">
              <a:spcBef>
                <a:spcPct val="0"/>
              </a:spcBef>
            </a:pPr>
            <a:r>
              <a:rPr lang="en-US" i="1" smtClean="0"/>
              <a:t>Sympathetic</a:t>
            </a:r>
            <a:r>
              <a:rPr lang="en-US" smtClean="0"/>
              <a:t> </a:t>
            </a:r>
            <a:r>
              <a:rPr lang="en-US" i="1" smtClean="0"/>
              <a:t>From upper 4 or 5 thoracic ganglia directly or through branches from cardiac or pulmonary Plexuses</a:t>
            </a:r>
            <a:endParaRPr lang="en-US" smtClean="0"/>
          </a:p>
          <a:p>
            <a:pPr eaLnBrk="1" hangingPunct="1">
              <a:spcBef>
                <a:spcPct val="0"/>
              </a:spcBef>
            </a:pPr>
            <a:r>
              <a:rPr lang="en-US" i="1" smtClean="0"/>
              <a:t>From lower thoracic ganglia and thoracic splanchnic nerves</a:t>
            </a:r>
            <a:endParaRPr lang="en-US" smtClean="0"/>
          </a:p>
          <a:p>
            <a:pPr eaLnBrk="1" hangingPunct="1">
              <a:spcBef>
                <a:spcPct val="0"/>
              </a:spcBef>
            </a:pPr>
            <a:endParaRPr lang="en-US" smtClean="0"/>
          </a:p>
          <a:p>
            <a:pPr eaLnBrk="1" hangingPunct="1">
              <a:spcBef>
                <a:spcPct val="0"/>
              </a:spcBef>
            </a:pPr>
            <a:endParaRPr lang="hu-HU" smtClean="0"/>
          </a:p>
          <a:p>
            <a:pPr eaLnBrk="1" hangingPunct="1">
              <a:spcBef>
                <a:spcPct val="0"/>
              </a:spcBef>
            </a:pPr>
            <a:endParaRPr lang="hu-HU" smtClean="0"/>
          </a:p>
          <a:p>
            <a:pPr eaLnBrk="1" hangingPunct="1">
              <a:spcBef>
                <a:spcPct val="0"/>
              </a:spcBef>
            </a:pPr>
            <a:r>
              <a:rPr lang="en-US" smtClean="0"/>
              <a:t>The sympathetic preganglionic neurons innervating the lungs are located in the IML at the T1—T4 spinal level. The sympathetic preganglionic fibers from these neurons synapse on T1—T4 ganglia in the sympathetic chaiN. Post-ganglionic fibers from these neurons innervate the smooth muscle of the bronchial tree (Fig. 22-5). Activation of the sympathetic nervous system results in bronchodilatioN.</a:t>
            </a:r>
          </a:p>
          <a:p>
            <a:pPr eaLnBrk="1" hangingPunct="1">
              <a:spcBef>
                <a:spcPct val="0"/>
              </a:spcBef>
            </a:pPr>
            <a:endParaRPr lang="en-US" smtClean="0"/>
          </a:p>
        </p:txBody>
      </p:sp>
      <p:sp>
        <p:nvSpPr>
          <p:cNvPr id="460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B0A6A5-E673-4EE7-99D9-EADA4933552B}" type="slidenum">
              <a:rPr lang="en-US"/>
              <a:pPr fontAlgn="base">
                <a:spcBef>
                  <a:spcPct val="0"/>
                </a:spcBef>
                <a:spcAft>
                  <a:spcPct val="0"/>
                </a:spcAft>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http://www.ncbi.nlM.nih.gov/books/NBK10886/</a:t>
            </a:r>
            <a:endParaRPr lang="hu-HU" smtClean="0"/>
          </a:p>
          <a:p>
            <a:pPr eaLnBrk="1" hangingPunct="1">
              <a:spcBef>
                <a:spcPct val="0"/>
              </a:spcBef>
            </a:pPr>
            <a:r>
              <a:rPr lang="en-US" smtClean="0"/>
              <a:t>The autonomic regulation of the bladder provides a good example of the interplay between the voluntary </a:t>
            </a:r>
            <a:r>
              <a:rPr lang="en-US" smtClean="0">
                <a:hlinkClick r:id="rId3"/>
              </a:rPr>
              <a:t>motor system</a:t>
            </a:r>
            <a:r>
              <a:rPr lang="en-US" smtClean="0"/>
              <a:t> (obviously, we have voluntary control over urination), and the sympathetic and parasympathetic divisions of the </a:t>
            </a:r>
            <a:r>
              <a:rPr lang="en-US" smtClean="0">
                <a:hlinkClick r:id="rId4"/>
              </a:rPr>
              <a:t>visceral motor system</a:t>
            </a:r>
            <a:r>
              <a:rPr lang="en-US" smtClean="0"/>
              <a:t>, which operate involuntarily.</a:t>
            </a:r>
          </a:p>
          <a:p>
            <a:pPr eaLnBrk="1" hangingPunct="1">
              <a:spcBef>
                <a:spcPct val="0"/>
              </a:spcBef>
            </a:pPr>
            <a:r>
              <a:rPr lang="en-US" smtClean="0"/>
              <a:t>The arrangement of </a:t>
            </a:r>
            <a:r>
              <a:rPr lang="en-US" smtClean="0">
                <a:hlinkClick r:id="rId5"/>
              </a:rPr>
              <a:t>afferent</a:t>
            </a:r>
            <a:r>
              <a:rPr lang="en-US" smtClean="0"/>
              <a:t> and </a:t>
            </a:r>
            <a:r>
              <a:rPr lang="en-US" smtClean="0">
                <a:hlinkClick r:id="rId6"/>
              </a:rPr>
              <a:t>efferent</a:t>
            </a:r>
            <a:r>
              <a:rPr lang="en-US" smtClean="0"/>
              <a:t> </a:t>
            </a:r>
            <a:r>
              <a:rPr lang="en-US" smtClean="0">
                <a:hlinkClick r:id="rId7"/>
              </a:rPr>
              <a:t>innervation</a:t>
            </a:r>
            <a:r>
              <a:rPr lang="en-US" smtClean="0"/>
              <a:t> of the bladder is shown in </a:t>
            </a:r>
            <a:r>
              <a:rPr lang="en-US" smtClean="0">
                <a:hlinkClick r:id="rId8"/>
              </a:rPr>
              <a:t>Figure 21.8</a:t>
            </a:r>
            <a:r>
              <a:rPr lang="en-US" smtClean="0"/>
              <a:t>. The parasympathetic control of the bladder musculature, the contraction of which causes bladder emptying, originates with neurons in the sacral </a:t>
            </a:r>
            <a:r>
              <a:rPr lang="en-US" smtClean="0">
                <a:hlinkClick r:id="rId9"/>
              </a:rPr>
              <a:t>spinal cord</a:t>
            </a:r>
            <a:r>
              <a:rPr lang="en-US" smtClean="0"/>
              <a:t> segments (S2–S4) that </a:t>
            </a:r>
            <a:r>
              <a:rPr lang="en-US" smtClean="0">
                <a:hlinkClick r:id="rId10"/>
              </a:rPr>
              <a:t>innervate</a:t>
            </a:r>
            <a:r>
              <a:rPr lang="en-US" smtClean="0"/>
              <a:t> visceral </a:t>
            </a:r>
            <a:r>
              <a:rPr lang="en-US" smtClean="0">
                <a:hlinkClick r:id="rId11"/>
              </a:rPr>
              <a:t>motor</a:t>
            </a:r>
            <a:r>
              <a:rPr lang="en-US" smtClean="0"/>
              <a:t> neurons in parasympathetic ganglia in or near the bladder wall. Mechanoreceptors in the bladder wall supply visceral afferent information to the spinal cord and to higher autonomic centers in the </a:t>
            </a:r>
            <a:r>
              <a:rPr lang="en-US" smtClean="0">
                <a:hlinkClick r:id="rId12"/>
              </a:rPr>
              <a:t>brainstem</a:t>
            </a:r>
            <a:r>
              <a:rPr lang="en-US" smtClean="0"/>
              <a:t> (primarily the nucleus of the solitary tract), which in turn project to the various central coordinating centers for bladder function in the brainstem </a:t>
            </a:r>
            <a:r>
              <a:rPr lang="en-US" smtClean="0">
                <a:hlinkClick r:id="rId13"/>
              </a:rPr>
              <a:t>tegmentum</a:t>
            </a:r>
            <a:r>
              <a:rPr lang="en-US" smtClean="0"/>
              <a:t> and elsewhere. </a:t>
            </a:r>
          </a:p>
          <a:p>
            <a:pPr eaLnBrk="1" hangingPunct="1">
              <a:spcBef>
                <a:spcPct val="0"/>
              </a:spcBef>
            </a:pPr>
            <a:r>
              <a:rPr lang="en-US" smtClean="0"/>
              <a:t>he sympathetic </a:t>
            </a:r>
            <a:r>
              <a:rPr lang="en-US" smtClean="0">
                <a:hlinkClick r:id="rId7"/>
              </a:rPr>
              <a:t>innervation</a:t>
            </a:r>
            <a:r>
              <a:rPr lang="en-US" smtClean="0"/>
              <a:t> of the bladder originates in the lower thoracic and upper lumbar </a:t>
            </a:r>
            <a:r>
              <a:rPr lang="en-US" smtClean="0">
                <a:hlinkClick r:id="rId9"/>
              </a:rPr>
              <a:t>spinal cord</a:t>
            </a:r>
            <a:r>
              <a:rPr lang="en-US" smtClean="0"/>
              <a:t> segments (T10-L2), the </a:t>
            </a:r>
            <a:r>
              <a:rPr lang="en-US" smtClean="0">
                <a:hlinkClick r:id="rId14"/>
              </a:rPr>
              <a:t>preganglionic</a:t>
            </a:r>
            <a:r>
              <a:rPr lang="en-US" smtClean="0"/>
              <a:t> axons running to sympathetic neurons in the inferior mesenteric ganglion and the ganglia of the pelvic Plexus. The </a:t>
            </a:r>
            <a:r>
              <a:rPr lang="en-US" smtClean="0">
                <a:hlinkClick r:id="rId15"/>
              </a:rPr>
              <a:t>postganglionic</a:t>
            </a:r>
            <a:r>
              <a:rPr lang="en-US" smtClean="0"/>
              <a:t> fibers from these ganglia travel in the hypogastric and pelvic nerves to the bladder, where sympathetic activity causes the internal urethral sphincter to close (postganglionic sympathetic fibers also </a:t>
            </a:r>
            <a:r>
              <a:rPr lang="en-US" smtClean="0">
                <a:hlinkClick r:id="rId10"/>
              </a:rPr>
              <a:t>innervate</a:t>
            </a:r>
            <a:r>
              <a:rPr lang="en-US" smtClean="0"/>
              <a:t> the blood vessels of the bladder, and in males the smooth muscle fibers of the prostate gland). </a:t>
            </a:r>
            <a:r>
              <a:rPr lang="en-US" u="sng" smtClean="0"/>
              <a:t>Stimulation of this pathway in response to a modest increase in bladder pressure from the accumulation of urine thus closes the internal sphincter and inhibits the contraction of the bladder wall musculature, allowing the bladder to fill. At the same time, moderate distension of the bladder inhibits parasympathetic activity (which would otherwise contract the bladder and allow the internal sphincter to open</a:t>
            </a:r>
            <a:r>
              <a:rPr lang="en-US" smtClean="0"/>
              <a:t>). </a:t>
            </a:r>
            <a:r>
              <a:rPr lang="en-US" u="sng" smtClean="0"/>
              <a:t>When the bladder is full, </a:t>
            </a:r>
            <a:r>
              <a:rPr lang="en-US" u="sng" smtClean="0">
                <a:hlinkClick r:id="rId5"/>
              </a:rPr>
              <a:t>afferent</a:t>
            </a:r>
            <a:r>
              <a:rPr lang="en-US" u="sng" smtClean="0"/>
              <a:t> activity conveying this information centrally increases parasympathetic tone and decreases sympathetic activity, causing the internal sphincter muscle to relax and the bladder to contract. In this circumstance, the urine is held in check by the voluntary (somatic) </a:t>
            </a:r>
            <a:r>
              <a:rPr lang="en-US" u="sng" smtClean="0">
                <a:hlinkClick r:id="rId11"/>
              </a:rPr>
              <a:t>motor</a:t>
            </a:r>
            <a:r>
              <a:rPr lang="en-US" u="sng" smtClean="0"/>
              <a:t> innervation of the external urethral sphincter musc</a:t>
            </a:r>
            <a:r>
              <a:rPr lang="en-US" smtClean="0"/>
              <a:t>le (see </a:t>
            </a:r>
            <a:r>
              <a:rPr lang="en-US" smtClean="0">
                <a:hlinkClick r:id="rId8"/>
              </a:rPr>
              <a:t>Figure 21.8</a:t>
            </a:r>
            <a:r>
              <a:rPr lang="en-US" smtClean="0"/>
              <a:t>).</a:t>
            </a:r>
          </a:p>
          <a:p>
            <a:pPr eaLnBrk="1" hangingPunct="1">
              <a:spcBef>
                <a:spcPct val="0"/>
              </a:spcBef>
            </a:pPr>
            <a:r>
              <a:rPr lang="en-US" smtClean="0"/>
              <a:t>The voluntary control of the external sphincter is mediated by α-</a:t>
            </a:r>
            <a:r>
              <a:rPr lang="en-US" smtClean="0">
                <a:hlinkClick r:id="rId11"/>
              </a:rPr>
              <a:t>motor</a:t>
            </a:r>
            <a:r>
              <a:rPr lang="en-US" smtClean="0"/>
              <a:t> neurons of the </a:t>
            </a:r>
            <a:r>
              <a:rPr lang="en-US" smtClean="0">
                <a:hlinkClick r:id="rId16"/>
              </a:rPr>
              <a:t>ventral horn</a:t>
            </a:r>
            <a:r>
              <a:rPr lang="en-US" smtClean="0"/>
              <a:t> in the sacral </a:t>
            </a:r>
            <a:r>
              <a:rPr lang="en-US" smtClean="0">
                <a:hlinkClick r:id="rId9"/>
              </a:rPr>
              <a:t>spinal cord</a:t>
            </a:r>
            <a:r>
              <a:rPr lang="en-US" smtClean="0"/>
              <a:t> segments (S2–S4), which cause the striated muscle fibers of the sphincter to contract. During bladder filling (and subsequently, until circumstances permit urination) these neurons are active, keeping the external sphincter closed and preventing bladder emptying. During urination (or “voiding,” as clinicians often call this process), this </a:t>
            </a:r>
            <a:r>
              <a:rPr lang="en-US" smtClean="0">
                <a:hlinkClick r:id="rId17"/>
              </a:rPr>
              <a:t>tonic</a:t>
            </a:r>
            <a:r>
              <a:rPr lang="en-US" smtClean="0"/>
              <a:t> activity is temporarily inhibited, leading to relaxation in the external sphincter muscle. Thus, urination results from the coordinated activity of sacral parasympathetic neurons and temporary inactivity of the α-motor neurons of the voluntary </a:t>
            </a:r>
            <a:r>
              <a:rPr lang="en-US" smtClean="0">
                <a:hlinkClick r:id="rId3"/>
              </a:rPr>
              <a:t>motor syste</a:t>
            </a:r>
            <a:r>
              <a:rPr lang="en-US" smtClean="0"/>
              <a:t>M.</a:t>
            </a:r>
          </a:p>
          <a:p>
            <a:pPr eaLnBrk="1" hangingPunct="1">
              <a:spcBef>
                <a:spcPct val="0"/>
              </a:spcBef>
            </a:pPr>
            <a:r>
              <a:rPr lang="en-US" smtClean="0"/>
              <a:t>The central governance of these events stems from the </a:t>
            </a:r>
            <a:r>
              <a:rPr lang="en-US" smtClean="0">
                <a:hlinkClick r:id="rId18"/>
              </a:rPr>
              <a:t>rostral</a:t>
            </a:r>
            <a:r>
              <a:rPr lang="en-US" smtClean="0"/>
              <a:t> </a:t>
            </a:r>
            <a:r>
              <a:rPr lang="en-US" smtClean="0">
                <a:hlinkClick r:id="rId19"/>
              </a:rPr>
              <a:t>pons</a:t>
            </a:r>
            <a:r>
              <a:rPr lang="en-US" smtClean="0"/>
              <a:t>, the relevant pontine circuitry being referred to as the micturition center (</a:t>
            </a:r>
            <a:r>
              <a:rPr lang="en-US" i="1" smtClean="0"/>
              <a:t>micturition</a:t>
            </a:r>
            <a:r>
              <a:rPr lang="en-US" smtClean="0"/>
              <a:t> is also “medicalese” for urination). This phrase implies more knowledge about the central control of bladder function than is actually available. As many as five other central regions have been implicated in the coordination of urinary functions, including the </a:t>
            </a:r>
            <a:r>
              <a:rPr lang="en-US" smtClean="0">
                <a:hlinkClick r:id="rId20"/>
              </a:rPr>
              <a:t>locus coeruleus</a:t>
            </a:r>
            <a:r>
              <a:rPr lang="en-US" smtClean="0"/>
              <a:t>, the </a:t>
            </a:r>
            <a:r>
              <a:rPr lang="en-US" smtClean="0">
                <a:hlinkClick r:id="rId21"/>
              </a:rPr>
              <a:t>hypothalamus</a:t>
            </a:r>
            <a:r>
              <a:rPr lang="en-US" smtClean="0"/>
              <a:t>, the septal nuclei, and several cortical regions. The cortical regions primarily concerned with the voluntary control of bladder function include the paracentral lobule, the </a:t>
            </a:r>
            <a:r>
              <a:rPr lang="en-US" smtClean="0">
                <a:hlinkClick r:id="rId22"/>
              </a:rPr>
              <a:t>cingulate gyrus</a:t>
            </a:r>
            <a:r>
              <a:rPr lang="en-US" smtClean="0"/>
              <a:t>, and the frontal </a:t>
            </a:r>
            <a:r>
              <a:rPr lang="en-US" smtClean="0">
                <a:hlinkClick r:id="rId23"/>
              </a:rPr>
              <a:t>lobes</a:t>
            </a:r>
            <a:r>
              <a:rPr lang="en-US" smtClean="0"/>
              <a:t>. This functional distribution accords the </a:t>
            </a:r>
            <a:r>
              <a:rPr lang="en-US" smtClean="0">
                <a:hlinkClick r:id="rId11"/>
              </a:rPr>
              <a:t>motor</a:t>
            </a:r>
            <a:r>
              <a:rPr lang="en-US" smtClean="0"/>
              <a:t> representation of perineal musculature in the </a:t>
            </a:r>
            <a:r>
              <a:rPr lang="en-US" smtClean="0">
                <a:hlinkClick r:id="rId24"/>
              </a:rPr>
              <a:t>medial</a:t>
            </a:r>
            <a:r>
              <a:rPr lang="en-US" smtClean="0"/>
              <a:t> part of the </a:t>
            </a:r>
            <a:r>
              <a:rPr lang="en-US" smtClean="0">
                <a:hlinkClick r:id="rId25"/>
              </a:rPr>
              <a:t>primary motor cortex</a:t>
            </a:r>
            <a:r>
              <a:rPr lang="en-US" smtClean="0"/>
              <a:t> (see Chapter 17), and the planning functions of the frontal lobes (see Chapter 26), which are equally pertinent to bodily functions (remembering to stop by the bathroom before going on a long trip, for instance).</a:t>
            </a:r>
          </a:p>
          <a:p>
            <a:pPr eaLnBrk="1" hangingPunct="1">
              <a:spcBef>
                <a:spcPct val="0"/>
              </a:spcBef>
            </a:pPr>
            <a:endParaRPr lang="en-US" smtClean="0"/>
          </a:p>
        </p:txBody>
      </p:sp>
      <p:sp>
        <p:nvSpPr>
          <p:cNvPr id="50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FCF428-8CDF-422C-A449-B9BC28172434}" type="slidenum">
              <a:rPr lang="en-US"/>
              <a:pPr fontAlgn="base">
                <a:spcBef>
                  <a:spcPct val="0"/>
                </a:spcBef>
                <a:spcAft>
                  <a:spcPct val="0"/>
                </a:spcAft>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hu-HU" b="1" smtClean="0"/>
          </a:p>
          <a:p>
            <a:pPr eaLnBrk="1" hangingPunct="1">
              <a:spcBef>
                <a:spcPct val="0"/>
              </a:spcBef>
            </a:pPr>
            <a:endParaRPr lang="hu-HU" b="1" smtClean="0"/>
          </a:p>
          <a:p>
            <a:pPr eaLnBrk="1" hangingPunct="1">
              <a:spcBef>
                <a:spcPct val="0"/>
              </a:spcBef>
            </a:pPr>
            <a:r>
              <a:rPr lang="en-US" b="1" smtClean="0"/>
              <a:t>The sympathetic preganglionic neurons innervating the</a:t>
            </a:r>
            <a:r>
              <a:rPr lang="en-US" smtClean="0"/>
              <a:t> male reproductive system (i.e., epididymis, Vas deferens, seminal vesicles, and prostate glands) are located in the IML at the T12-L2 level. Their preganglionic fibers pass through the sympathetic chain, exit in the lumbar splanchnic nerves, and synapse on the neurons in the inferior mesenteric ganglioN. The axons of these postganglionic neurons reach their target tissues in the male reproductive system via the hypogastric Plexuses (Fig. 22-9). Some preganglionic fibers from L1-L2 spinal segments descend in the sympathetic chain and synapse on postganglionic neurons in the hypogastric Plexus. The postganglionic fibers from these neurons then innervate the male erectile tissue (penis) (Fig. 22-1). Activation of the sympathetic nervous system causes ejaculation of spermatozoa, along with secretions of the prostate and the seminal vesicles.</a:t>
            </a:r>
            <a:endParaRPr lang="hu-HU" smtClean="0"/>
          </a:p>
          <a:p>
            <a:pPr eaLnBrk="1" hangingPunct="1">
              <a:spcBef>
                <a:spcPct val="0"/>
              </a:spcBef>
            </a:pPr>
            <a:endParaRPr lang="hu-HU" smtClean="0"/>
          </a:p>
          <a:p>
            <a:pPr eaLnBrk="1" hangingPunct="1">
              <a:spcBef>
                <a:spcPct val="0"/>
              </a:spcBef>
            </a:pPr>
            <a:r>
              <a:rPr lang="hu-HU" i="1" smtClean="0">
                <a:solidFill>
                  <a:srgbClr val="FF3300"/>
                </a:solidFill>
              </a:rPr>
              <a:t>male sexual organs</a:t>
            </a:r>
            <a:r>
              <a:rPr lang="hu-HU" i="1" smtClean="0"/>
              <a:t>:</a:t>
            </a:r>
            <a:r>
              <a:rPr lang="hu-HU" smtClean="0"/>
              <a:t>	</a:t>
            </a:r>
            <a:r>
              <a:rPr lang="hu-HU" i="1" smtClean="0"/>
              <a:t>sympathetic:</a:t>
            </a:r>
            <a:r>
              <a:rPr lang="hu-HU" smtClean="0"/>
              <a:t>		</a:t>
            </a:r>
            <a:r>
              <a:rPr lang="hu-HU" i="1" smtClean="0"/>
              <a:t>parasympathetic:</a:t>
            </a:r>
          </a:p>
          <a:p>
            <a:pPr eaLnBrk="1" hangingPunct="1">
              <a:spcBef>
                <a:spcPct val="0"/>
              </a:spcBef>
            </a:pPr>
            <a:r>
              <a:rPr lang="hu-HU" smtClean="0"/>
              <a:t>erectile tissue of penis				relaxes, causes erection</a:t>
            </a:r>
          </a:p>
          <a:p>
            <a:pPr eaLnBrk="1" hangingPunct="1">
              <a:spcBef>
                <a:spcPct val="0"/>
              </a:spcBef>
            </a:pPr>
            <a:r>
              <a:rPr lang="hu-HU" smtClean="0"/>
              <a:t>Ejaculation  		contracts smooth muscle</a:t>
            </a:r>
          </a:p>
          <a:p>
            <a:pPr eaLnBrk="1" hangingPunct="1">
              <a:spcBef>
                <a:spcPct val="0"/>
              </a:spcBef>
            </a:pPr>
            <a:r>
              <a:rPr lang="hu-HU" smtClean="0"/>
              <a:t>		of Vas deferens, seminal</a:t>
            </a:r>
          </a:p>
          <a:p>
            <a:pPr eaLnBrk="1" hangingPunct="1">
              <a:spcBef>
                <a:spcPct val="0"/>
              </a:spcBef>
            </a:pPr>
            <a:r>
              <a:rPr lang="hu-HU" smtClean="0"/>
              <a:t>		vesicles, and prostate	</a:t>
            </a:r>
          </a:p>
          <a:p>
            <a:pPr eaLnBrk="1" hangingPunct="1">
              <a:spcBef>
                <a:spcPct val="0"/>
              </a:spcBef>
            </a:pPr>
            <a:endParaRPr lang="hu-HU" smtClean="0"/>
          </a:p>
          <a:p>
            <a:pPr eaLnBrk="1" hangingPunct="1">
              <a:spcBef>
                <a:spcPct val="0"/>
              </a:spcBef>
            </a:pPr>
            <a:endParaRPr lang="hu-HU" smtClean="0"/>
          </a:p>
          <a:p>
            <a:pPr eaLnBrk="1" hangingPunct="1">
              <a:spcBef>
                <a:spcPct val="0"/>
              </a:spcBef>
            </a:pPr>
            <a:r>
              <a:rPr lang="en-US" smtClean="0"/>
              <a:t>In the female reproductive system, the sympathetic pregan-glionic neurons innervating the smooth muscle of the uterine wall are located in the IML at the T12-L2 level.</a:t>
            </a:r>
          </a:p>
          <a:p>
            <a:pPr eaLnBrk="1" hangingPunct="1">
              <a:spcBef>
                <a:spcPct val="0"/>
              </a:spcBef>
            </a:pPr>
            <a:r>
              <a:rPr lang="en-US" b="1" smtClean="0"/>
              <a:t>Their preganglionic fibers pass through the sympathetic chain,</a:t>
            </a:r>
            <a:r>
              <a:rPr lang="en-US" smtClean="0"/>
              <a:t> exit in the lumbar splanchnic nerves, and synapse on postganglionic neurons in the inferior mesenteric ganglioN. The postganglionic fibers from these neurons pass through the hypogastric Plexus and innervate the female sexual organ (vagina) and the uterus (Fig. 22-10). Some preganglionic fibers from L1-L2 spinal segments descend in the sympathetic chain and synapse on postganglionic neurons in the hypogastric Plexus. The postganglionic fibers from these neurons then innervate the female erectile tissue (clitoris [Fig. 22-1]). Activation of the sympathetic nervous system results in contraction of the uterus.</a:t>
            </a:r>
          </a:p>
          <a:p>
            <a:pPr eaLnBrk="1" hangingPunct="1">
              <a:spcBef>
                <a:spcPct val="0"/>
              </a:spcBef>
            </a:pPr>
            <a:endParaRPr lang="hu-HU" smtClean="0"/>
          </a:p>
          <a:p>
            <a:pPr eaLnBrk="1" hangingPunct="1">
              <a:spcBef>
                <a:spcPct val="0"/>
              </a:spcBef>
            </a:pPr>
            <a:r>
              <a:rPr lang="hu-HU" i="1" smtClean="0"/>
              <a:t>organ:	sympathetic:			parasympathetic: </a:t>
            </a:r>
          </a:p>
          <a:p>
            <a:pPr eaLnBrk="1" hangingPunct="1">
              <a:spcBef>
                <a:spcPct val="0"/>
              </a:spcBef>
            </a:pPr>
            <a:r>
              <a:rPr lang="hu-HU" smtClean="0">
                <a:solidFill>
                  <a:srgbClr val="FF3300"/>
                </a:solidFill>
              </a:rPr>
              <a:t>uterus</a:t>
            </a:r>
            <a:r>
              <a:rPr lang="hu-HU" smtClean="0"/>
              <a:t>	contraction of uterine musculature;	Vasodilatation</a:t>
            </a:r>
          </a:p>
          <a:p>
            <a:pPr eaLnBrk="1" hangingPunct="1">
              <a:spcBef>
                <a:spcPct val="0"/>
              </a:spcBef>
            </a:pPr>
            <a:r>
              <a:rPr lang="hu-HU" smtClean="0"/>
              <a:t>	Vasoconstriction</a:t>
            </a:r>
          </a:p>
          <a:p>
            <a:pPr eaLnBrk="1" hangingPunct="1">
              <a:spcBef>
                <a:spcPct val="0"/>
              </a:spcBef>
            </a:pPr>
            <a:r>
              <a:rPr lang="hu-HU" smtClean="0"/>
              <a:t>http://www.ncbi.nlM.nih.gov/books/NBK11157/</a:t>
            </a:r>
          </a:p>
          <a:p>
            <a:pPr eaLnBrk="1" hangingPunct="1">
              <a:spcBef>
                <a:spcPct val="0"/>
              </a:spcBef>
            </a:pPr>
            <a:endParaRPr lang="hu-HU" smtClean="0"/>
          </a:p>
          <a:p>
            <a:pPr eaLnBrk="1" hangingPunct="1">
              <a:spcBef>
                <a:spcPct val="0"/>
              </a:spcBef>
            </a:pPr>
            <a:r>
              <a:rPr lang="en-US" smtClean="0"/>
              <a:t>The relevant autonomic effects include: (1) the mediation of Vascular dilation, which causes penile or clitoral erection; (2) stimulation of prostatic or vaginal secretions; (3) smooth muscle contraction of the Vas deferens during ejaculation or rhythmic vaginal contractions during orgasm in females; and (4) contractions of the somatic pelvic muscles that accompany orgasm in both sexes.</a:t>
            </a:r>
            <a:endParaRPr lang="hu-HU" smtClean="0"/>
          </a:p>
          <a:p>
            <a:pPr eaLnBrk="1" hangingPunct="1">
              <a:spcBef>
                <a:spcPct val="0"/>
              </a:spcBef>
            </a:pPr>
            <a:endParaRPr lang="en-US" smtClean="0"/>
          </a:p>
        </p:txBody>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824677-015F-4B76-AA3C-4AA891C65601}" type="slidenum">
              <a:rPr lang="en-US"/>
              <a:pPr fontAlgn="base">
                <a:spcBef>
                  <a:spcPct val="0"/>
                </a:spcBef>
                <a:spcAft>
                  <a:spcPct val="0"/>
                </a:spcAft>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TextEdit="1"/>
          </p:cNvSpPr>
          <p:nvPr>
            <p:ph type="sldImg"/>
          </p:nvPr>
        </p:nvSpPr>
        <p:spPr bwMode="auto">
          <a:noFill/>
          <a:ln>
            <a:solidFill>
              <a:srgbClr val="000000"/>
            </a:solidFill>
            <a:miter lim="800000"/>
            <a:headEnd/>
            <a:tailEnd/>
          </a:ln>
        </p:spPr>
      </p:sp>
      <p:sp>
        <p:nvSpPr>
          <p:cNvPr id="41986" name="Rectangle 3"/>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hu-HU" smtClean="0"/>
              <a:t>T</a:t>
            </a:r>
            <a:r>
              <a:rPr lang="en-US" smtClean="0"/>
              <a:t>he Auerbach's plexus contains sensory neurons that receive information from Nerve endings in the smooth muscle layer regarding the composition of the intestinal content (chemoreceptors) and the degree of expansion of the intestinal wall (mechanoreceptors). Together with the Meissner's plexus found in the submucosa, the Auerbach's plexus is responsible for intestinal contractions. </a:t>
            </a:r>
            <a:endParaRPr lang="hu-HU" smtClean="0"/>
          </a:p>
          <a:p>
            <a:pPr eaLnBrk="1" hangingPunct="1">
              <a:spcBef>
                <a:spcPct val="0"/>
              </a:spcBef>
            </a:pPr>
            <a:r>
              <a:rPr lang="hu-HU" smtClean="0"/>
              <a:t>http://www.nature.com/nrgastro/journal/v9/n5/fig_tab/nrgastro.2012.32_F2.html</a:t>
            </a:r>
          </a:p>
        </p:txBody>
      </p:sp>
      <p:sp>
        <p:nvSpPr>
          <p:cNvPr id="4403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1ABDE55-CC7D-4799-9F53-7FE54D2539DE}" type="slidenum">
              <a:rPr lang="en-US" sz="1200"/>
              <a:pPr algn="r"/>
              <a:t>16</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8E7D97-1404-48E1-9C5A-E734826362A4}" type="slidenum">
              <a:rPr lang="hu-HU"/>
              <a:pPr fontAlgn="base">
                <a:spcBef>
                  <a:spcPct val="0"/>
                </a:spcBef>
                <a:spcAft>
                  <a:spcPct val="0"/>
                </a:spcAft>
                <a:defRPr/>
              </a:pPr>
              <a:t>2</a:t>
            </a:fld>
            <a:endParaRPr lang="hu-HU"/>
          </a:p>
        </p:txBody>
      </p:sp>
      <p:sp>
        <p:nvSpPr>
          <p:cNvPr id="1741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EEDA45D-9B2B-4E43-9724-8564E9F9E453}" type="slidenum">
              <a:rPr lang="hu-HU" sz="1200">
                <a:ea typeface="ＭＳ Ｐゴシック"/>
                <a:cs typeface="ＭＳ Ｐゴシック"/>
              </a:rPr>
              <a:pPr algn="r"/>
              <a:t>2</a:t>
            </a:fld>
            <a:endParaRPr lang="hu-HU" sz="1200">
              <a:ea typeface="ＭＳ Ｐゴシック"/>
              <a:cs typeface="ＭＳ Ｐゴシック"/>
            </a:endParaRPr>
          </a:p>
        </p:txBody>
      </p:sp>
      <p:sp>
        <p:nvSpPr>
          <p:cNvPr id="17411"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174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hu-HU" smtClean="0">
                <a:solidFill>
                  <a:srgbClr val="FF0000"/>
                </a:solidFill>
              </a:rPr>
              <a:t>A vegetatív ir szerveződésének több szintje van: </a:t>
            </a:r>
          </a:p>
          <a:p>
            <a:pPr>
              <a:spcBef>
                <a:spcPct val="0"/>
              </a:spcBef>
            </a:pPr>
            <a:r>
              <a:rPr lang="hu-HU" b="1" smtClean="0">
                <a:solidFill>
                  <a:srgbClr val="FF0000"/>
                </a:solidFill>
              </a:rPr>
              <a:t>spinális reflex: pl fájdalom, esetén ..</a:t>
            </a:r>
          </a:p>
          <a:p>
            <a:pPr>
              <a:spcBef>
                <a:spcPct val="0"/>
              </a:spcBef>
            </a:pPr>
            <a:r>
              <a:rPr lang="hu-HU" b="1" smtClean="0">
                <a:solidFill>
                  <a:srgbClr val="FF0000"/>
                </a:solidFill>
              </a:rPr>
              <a:t>Supraspinális reflex: Pl: ,  légzés, cardioVasculáris kontroll ,  hányás, köhögés</a:t>
            </a:r>
          </a:p>
          <a:p>
            <a:pPr>
              <a:spcBef>
                <a:spcPct val="0"/>
              </a:spcBef>
            </a:pPr>
            <a:r>
              <a:rPr lang="hu-HU" b="1" smtClean="0">
                <a:solidFill>
                  <a:srgbClr val="FF0000"/>
                </a:solidFill>
              </a:rPr>
              <a:t>Centrális: integráció</a:t>
            </a:r>
          </a:p>
          <a:p>
            <a:pPr>
              <a:spcBef>
                <a:spcPct val="0"/>
              </a:spcBef>
            </a:pPr>
            <a:r>
              <a:rPr lang="hu-HU" b="1" smtClean="0">
                <a:solidFill>
                  <a:srgbClr val="FF0000"/>
                </a:solidFill>
              </a:rPr>
              <a:t>Spec: pupillareflex, sexualis stimulisok: sex. Orientáció-pupilatágulásból megmondható.</a:t>
            </a:r>
          </a:p>
          <a:p>
            <a:pPr>
              <a:spcBef>
                <a:spcPct val="0"/>
              </a:spcBef>
            </a:pPr>
            <a:endParaRPr lang="hu-HU" b="1" smtClean="0">
              <a:solidFill>
                <a:srgbClr val="FF0000"/>
              </a:solidFill>
            </a:endParaRPr>
          </a:p>
          <a:p>
            <a:pPr>
              <a:spcBef>
                <a:spcPct val="0"/>
              </a:spcBef>
            </a:pPr>
            <a:r>
              <a:rPr lang="hu-HU" b="1" smtClean="0">
                <a:solidFill>
                  <a:srgbClr val="FF0000"/>
                </a:solidFill>
              </a:rPr>
              <a:t>A legfelsőbb szinten a szimpatikus és paraszimpatikus rendszer központok általában nem választhatók szét  (cortex. Limbikus r, HTH. </a:t>
            </a:r>
          </a:p>
          <a:p>
            <a:pPr eaLnBrk="1" hangingPunct="1">
              <a:lnSpc>
                <a:spcPct val="115000"/>
              </a:lnSpc>
              <a:spcBef>
                <a:spcPct val="0"/>
              </a:spcBef>
            </a:pPr>
            <a:r>
              <a:rPr lang="hu-HU" smtClean="0">
                <a:solidFill>
                  <a:srgbClr val="3333FF"/>
                </a:solidFill>
                <a:ea typeface="ＭＳ Ｐゴシック"/>
                <a:cs typeface="ＭＳ Ｐゴシック"/>
              </a:rPr>
              <a:t>visceral afferents</a:t>
            </a:r>
          </a:p>
          <a:p>
            <a:pPr eaLnBrk="1" hangingPunct="1">
              <a:lnSpc>
                <a:spcPct val="115000"/>
              </a:lnSpc>
              <a:spcBef>
                <a:spcPct val="0"/>
              </a:spcBef>
            </a:pPr>
            <a:r>
              <a:rPr lang="hu-HU" smtClean="0">
                <a:solidFill>
                  <a:srgbClr val="3333FF"/>
                </a:solidFill>
                <a:ea typeface="ＭＳ Ｐゴシック"/>
                <a:cs typeface="ＭＳ Ｐゴシック"/>
              </a:rPr>
              <a:t>spinal interneurons</a:t>
            </a:r>
          </a:p>
          <a:p>
            <a:pPr eaLnBrk="1" hangingPunct="1">
              <a:lnSpc>
                <a:spcPct val="115000"/>
              </a:lnSpc>
              <a:spcBef>
                <a:spcPct val="0"/>
              </a:spcBef>
            </a:pPr>
            <a:r>
              <a:rPr lang="hu-HU" smtClean="0">
                <a:solidFill>
                  <a:srgbClr val="3333FF"/>
                </a:solidFill>
                <a:ea typeface="ＭＳ Ｐゴシック"/>
                <a:cs typeface="ＭＳ Ｐゴシック"/>
              </a:rPr>
              <a:t>IML. Elkülönül a szomatikustól</a:t>
            </a:r>
            <a:r>
              <a:rPr lang="hu-HU" smtClean="0">
                <a:solidFill>
                  <a:srgbClr val="3333FF"/>
                </a:solidFill>
              </a:rPr>
              <a:t>	</a:t>
            </a:r>
            <a:r>
              <a:rPr lang="hu-HU" smtClean="0">
                <a:ea typeface="ＭＳ Ｐゴシック"/>
                <a:cs typeface="ＭＳ Ｐゴシック"/>
              </a:rPr>
              <a:t> </a:t>
            </a:r>
          </a:p>
          <a:p>
            <a:pPr eaLnBrk="1" hangingPunct="1">
              <a:lnSpc>
                <a:spcPct val="115000"/>
              </a:lnSpc>
              <a:spcBef>
                <a:spcPct val="0"/>
              </a:spcBef>
            </a:pPr>
            <a:r>
              <a:rPr lang="hu-HU" smtClean="0">
                <a:solidFill>
                  <a:srgbClr val="3333FF"/>
                </a:solidFill>
                <a:ea typeface="ＭＳ Ｐゴシック"/>
                <a:cs typeface="ＭＳ Ｐゴシック"/>
              </a:rPr>
              <a:t>preganglionic fibers</a:t>
            </a:r>
          </a:p>
          <a:p>
            <a:pPr eaLnBrk="1" hangingPunct="1">
              <a:lnSpc>
                <a:spcPct val="115000"/>
              </a:lnSpc>
              <a:spcBef>
                <a:spcPct val="0"/>
              </a:spcBef>
            </a:pPr>
            <a:r>
              <a:rPr lang="hu-HU" smtClean="0">
                <a:solidFill>
                  <a:srgbClr val="3333FF"/>
                </a:solidFill>
                <a:ea typeface="ＭＳ Ｐゴシック"/>
                <a:cs typeface="ＭＳ Ｐゴシック"/>
              </a:rPr>
              <a:t>postganglionic fibers</a:t>
            </a:r>
            <a:endParaRPr lang="hu-H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hu-HU" smtClean="0">
                <a:latin typeface="Arial" charset="0"/>
              </a:rPr>
              <a:t>Menekülés vagy harc, ugyanaz az autonom reakció, de a viselkedés különbözik. Vészhelyzet lehet fájdalom sérülés, vita is. Hypothalamusban integrálódik. HTH ingerléssel kiváltható. Decerebrált állat-”dühreakció”</a:t>
            </a:r>
          </a:p>
          <a:p>
            <a:pPr eaLnBrk="1" hangingPunct="1">
              <a:spcBef>
                <a:spcPct val="0"/>
              </a:spcBef>
            </a:pPr>
            <a:endParaRPr lang="hu-HU" smtClean="0">
              <a:latin typeface="Arial" charset="0"/>
            </a:endParaRPr>
          </a:p>
          <a:p>
            <a:pPr eaLnBrk="1" hangingPunct="1">
              <a:spcBef>
                <a:spcPct val="0"/>
              </a:spcBef>
            </a:pPr>
            <a:r>
              <a:rPr lang="en-US" smtClean="0">
                <a:latin typeface="Arial" charset="0"/>
              </a:rPr>
              <a:t>Sympathetic nervous system</a:t>
            </a:r>
            <a:endParaRPr lang="en-US" smtClean="0"/>
          </a:p>
          <a:p>
            <a:pPr eaLnBrk="1" hangingPunct="1">
              <a:spcBef>
                <a:spcPct val="0"/>
              </a:spcBef>
            </a:pPr>
            <a:r>
              <a:rPr lang="en-US" smtClean="0">
                <a:latin typeface="Arial" charset="0"/>
              </a:rPr>
              <a:t>It prepares the body for an emergency. It accelerates the heart rate, causes constriction of peripheral blood vessels and raises the blood pressure. It brings about a redistribution of the blood, so that blood leaves the areas of the skin and intestine and becomes available to brain, heart, and skeletal muscle. At the same time it inhibits peristalsis of intestinal tract and closes the sphincters. </a:t>
            </a:r>
            <a:endParaRPr lang="en-US" smtClean="0"/>
          </a:p>
          <a:p>
            <a:pPr eaLnBrk="1" hangingPunct="1">
              <a:spcBef>
                <a:spcPct val="0"/>
              </a:spcBef>
            </a:pPr>
            <a:endParaRPr lang="hu-HU" smtClean="0"/>
          </a:p>
          <a:p>
            <a:pPr eaLnBrk="1" hangingPunct="1">
              <a:spcBef>
                <a:spcPct val="0"/>
              </a:spcBef>
            </a:pPr>
            <a:endParaRPr lang="hu-HU" smtClean="0"/>
          </a:p>
          <a:p>
            <a:pPr eaLnBrk="1" hangingPunct="1">
              <a:spcBef>
                <a:spcPct val="0"/>
              </a:spcBef>
            </a:pPr>
            <a:endParaRPr lang="hu-HU" smtClean="0"/>
          </a:p>
          <a:p>
            <a:pPr eaLnBrk="1" hangingPunct="1">
              <a:spcBef>
                <a:spcPct val="0"/>
              </a:spcBef>
            </a:pPr>
            <a:r>
              <a:rPr lang="hu-HU" smtClean="0"/>
              <a:t>Ha nincs vészhelyzet akkor is van szerepe a szimp. idegrendszernek: pl pupilla sötétben tágul, hidegben bőrerek összehúzódnak, szőr feláll,  orgazmus. stb. Szimpatikus tónus.</a:t>
            </a:r>
          </a:p>
          <a:p>
            <a:pPr eaLnBrk="1" hangingPunct="1">
              <a:spcBef>
                <a:spcPct val="0"/>
              </a:spcBef>
            </a:pPr>
            <a:r>
              <a:rPr lang="en-US" smtClean="0"/>
              <a:t>http://human-anatomyphysiology.blogspot.hu/2010/03/fight-or-flight-sympathetic-nervous.html</a:t>
            </a:r>
          </a:p>
          <a:p>
            <a:pPr eaLnBrk="1" hangingPunct="1">
              <a:spcBef>
                <a:spcPct val="0"/>
              </a:spcBef>
            </a:pPr>
            <a:endParaRPr lang="hu-HU" smtClean="0"/>
          </a:p>
          <a:p>
            <a:pPr eaLnBrk="1" hangingPunct="1">
              <a:spcBef>
                <a:spcPct val="0"/>
              </a:spcBef>
            </a:pPr>
            <a:r>
              <a:rPr lang="en-US" smtClean="0"/>
              <a:t>http://teleanatomy.com/introductiontoanatomy-AutonomicNervousSysteM.html</a:t>
            </a:r>
            <a:endParaRPr lang="hu-HU" smtClean="0"/>
          </a:p>
          <a:p>
            <a:pPr eaLnBrk="1" hangingPunct="1">
              <a:spcBef>
                <a:spcPct val="0"/>
              </a:spcBef>
            </a:pPr>
            <a:endParaRPr lang="hu-HU" smtClean="0"/>
          </a:p>
          <a:p>
            <a:pPr eaLnBrk="1" hangingPunct="1">
              <a:spcBef>
                <a:spcPct val="0"/>
              </a:spcBef>
            </a:pPr>
            <a:r>
              <a:rPr lang="en-US" smtClean="0"/>
              <a:t>Promotes a "</a:t>
            </a:r>
            <a:r>
              <a:rPr lang="en-US" smtClean="0">
                <a:hlinkClick r:id="rId3" tooltip="Fight or flight response"/>
              </a:rPr>
              <a:t>fight or flight</a:t>
            </a:r>
            <a:r>
              <a:rPr lang="en-US" smtClean="0"/>
              <a:t>" response, corresponds with arousal and energy generation, and inhibits digestioN.</a:t>
            </a:r>
          </a:p>
          <a:p>
            <a:pPr eaLnBrk="1" hangingPunct="1">
              <a:spcBef>
                <a:spcPct val="0"/>
              </a:spcBef>
            </a:pPr>
            <a:r>
              <a:rPr lang="en-US" smtClean="0"/>
              <a:t>Diverts blood flow away from the gastro-intestinal (GI) tract and </a:t>
            </a:r>
            <a:r>
              <a:rPr lang="en-US" smtClean="0">
                <a:hlinkClick r:id="rId4" tooltip="Skin"/>
              </a:rPr>
              <a:t>skin</a:t>
            </a:r>
            <a:r>
              <a:rPr lang="en-US" smtClean="0"/>
              <a:t> via VasoconstrictioN.</a:t>
            </a:r>
          </a:p>
          <a:p>
            <a:pPr eaLnBrk="1" hangingPunct="1">
              <a:spcBef>
                <a:spcPct val="0"/>
              </a:spcBef>
            </a:pPr>
            <a:r>
              <a:rPr lang="en-US" smtClean="0"/>
              <a:t>Blood flow to </a:t>
            </a:r>
            <a:r>
              <a:rPr lang="en-US" smtClean="0">
                <a:hlinkClick r:id="rId5" tooltip="Skeletal muscle"/>
              </a:rPr>
              <a:t>skeletal muscles</a:t>
            </a:r>
            <a:r>
              <a:rPr lang="en-US" smtClean="0"/>
              <a:t> and the </a:t>
            </a:r>
            <a:r>
              <a:rPr lang="en-US" smtClean="0">
                <a:hlinkClick r:id="rId6" tooltip="Lung"/>
              </a:rPr>
              <a:t>lungs</a:t>
            </a:r>
            <a:r>
              <a:rPr lang="en-US" smtClean="0"/>
              <a:t> is enhanced (by as much as 1200% in the case of skeletal muscles).</a:t>
            </a:r>
          </a:p>
          <a:p>
            <a:pPr eaLnBrk="1" hangingPunct="1">
              <a:spcBef>
                <a:spcPct val="0"/>
              </a:spcBef>
            </a:pPr>
            <a:r>
              <a:rPr lang="en-US" smtClean="0"/>
              <a:t>Dilates bronchioles of the lung, which allows for greater alveolar oxygen exchange.</a:t>
            </a:r>
          </a:p>
          <a:p>
            <a:pPr eaLnBrk="1" hangingPunct="1">
              <a:spcBef>
                <a:spcPct val="0"/>
              </a:spcBef>
            </a:pPr>
            <a:r>
              <a:rPr lang="en-US" smtClean="0"/>
              <a:t>Increases </a:t>
            </a:r>
            <a:r>
              <a:rPr lang="en-US" smtClean="0">
                <a:hlinkClick r:id="rId7" tooltip="Heart rate"/>
              </a:rPr>
              <a:t>heart rate</a:t>
            </a:r>
            <a:r>
              <a:rPr lang="en-US" smtClean="0"/>
              <a:t> and the </a:t>
            </a:r>
            <a:r>
              <a:rPr lang="en-US" smtClean="0">
                <a:hlinkClick r:id="rId8" tooltip="Contractility"/>
              </a:rPr>
              <a:t>contractility</a:t>
            </a:r>
            <a:r>
              <a:rPr lang="en-US" smtClean="0"/>
              <a:t> of cardiac cells (</a:t>
            </a:r>
            <a:r>
              <a:rPr lang="en-US" smtClean="0">
                <a:hlinkClick r:id="rId9" tooltip="Myocytes"/>
              </a:rPr>
              <a:t>myocytes</a:t>
            </a:r>
            <a:r>
              <a:rPr lang="en-US" smtClean="0"/>
              <a:t>), thereby providing a mechanism for enhanced blood flow to skeletal muscles.</a:t>
            </a:r>
          </a:p>
          <a:p>
            <a:pPr eaLnBrk="1" hangingPunct="1">
              <a:spcBef>
                <a:spcPct val="0"/>
              </a:spcBef>
            </a:pPr>
            <a:r>
              <a:rPr lang="en-US" smtClean="0"/>
              <a:t>Dilates pupils and relaxes the ciliary muscle to the lens, allowing more light to enter the eye and far visioN.</a:t>
            </a:r>
          </a:p>
          <a:p>
            <a:pPr eaLnBrk="1" hangingPunct="1">
              <a:spcBef>
                <a:spcPct val="0"/>
              </a:spcBef>
            </a:pPr>
            <a:r>
              <a:rPr lang="en-US" smtClean="0"/>
              <a:t>Provides Vasodilation for the </a:t>
            </a:r>
            <a:r>
              <a:rPr lang="en-US" smtClean="0">
                <a:hlinkClick r:id="rId10" tooltip="Coronary vessels"/>
              </a:rPr>
              <a:t>coronary vessels</a:t>
            </a:r>
            <a:r>
              <a:rPr lang="en-US" smtClean="0"/>
              <a:t> of the </a:t>
            </a:r>
            <a:r>
              <a:rPr lang="en-US" smtClean="0">
                <a:hlinkClick r:id="rId11" tooltip="Heart"/>
              </a:rPr>
              <a:t>heart</a:t>
            </a:r>
            <a:r>
              <a:rPr lang="en-US" smtClean="0"/>
              <a:t>.</a:t>
            </a:r>
          </a:p>
          <a:p>
            <a:pPr eaLnBrk="1" hangingPunct="1">
              <a:spcBef>
                <a:spcPct val="0"/>
              </a:spcBef>
            </a:pPr>
            <a:r>
              <a:rPr lang="en-US" smtClean="0"/>
              <a:t>Constricts all the intestinal </a:t>
            </a:r>
            <a:r>
              <a:rPr lang="en-US" smtClean="0">
                <a:hlinkClick r:id="rId12" tooltip="Sphincters"/>
              </a:rPr>
              <a:t>sphincters</a:t>
            </a:r>
            <a:r>
              <a:rPr lang="en-US" smtClean="0"/>
              <a:t> and the urinary sphincteR.</a:t>
            </a:r>
          </a:p>
          <a:p>
            <a:pPr eaLnBrk="1" hangingPunct="1">
              <a:spcBef>
                <a:spcPct val="0"/>
              </a:spcBef>
            </a:pPr>
            <a:r>
              <a:rPr lang="en-US" smtClean="0"/>
              <a:t>Inhibits </a:t>
            </a:r>
            <a:r>
              <a:rPr lang="en-US" smtClean="0">
                <a:hlinkClick r:id="rId13" tooltip="Peristalsis"/>
              </a:rPr>
              <a:t>peristalsis</a:t>
            </a:r>
            <a:r>
              <a:rPr lang="en-US" smtClean="0"/>
              <a:t>.</a:t>
            </a:r>
            <a:endParaRPr lang="hu-HU" smtClean="0"/>
          </a:p>
          <a:p>
            <a:pPr eaLnBrk="1" hangingPunct="1">
              <a:spcBef>
                <a:spcPct val="0"/>
              </a:spcBef>
            </a:pPr>
            <a:r>
              <a:rPr lang="hu-HU" smtClean="0"/>
              <a:t>Nyál: sűrű mucinosus.</a:t>
            </a:r>
            <a:endParaRPr lang="en-US" smtClean="0"/>
          </a:p>
          <a:p>
            <a:pPr eaLnBrk="1" hangingPunct="1">
              <a:spcBef>
                <a:spcPct val="0"/>
              </a:spcBef>
            </a:pPr>
            <a:r>
              <a:rPr lang="en-US" smtClean="0"/>
              <a:t>Stimulates </a:t>
            </a:r>
            <a:r>
              <a:rPr lang="en-US" smtClean="0">
                <a:hlinkClick r:id="rId14" tooltip="Orgasm"/>
              </a:rPr>
              <a:t>orgas</a:t>
            </a:r>
            <a:r>
              <a:rPr lang="en-US" smtClean="0"/>
              <a:t>M.</a:t>
            </a:r>
          </a:p>
          <a:p>
            <a:pPr eaLnBrk="1" hangingPunct="1">
              <a:spcBef>
                <a:spcPct val="0"/>
              </a:spcBef>
            </a:pPr>
            <a:endParaRPr lang="hu-HU" smtClean="0"/>
          </a:p>
          <a:p>
            <a:pPr eaLnBrk="1" hangingPunct="1">
              <a:spcBef>
                <a:spcPct val="0"/>
              </a:spcBef>
            </a:pPr>
            <a:r>
              <a:rPr lang="hu-HU" smtClean="0"/>
              <a:t>Noradrenalin Vasokonstrikció, adrenalin dilatáció, kismértékű aktiválódásnál egyensúly, nagy mértékúnél konrtakciót okoz az adrenalin is (más rec-t indít be).</a:t>
            </a:r>
          </a:p>
          <a:p>
            <a:pPr eaLnBrk="1" hangingPunct="1">
              <a:spcBef>
                <a:spcPct val="0"/>
              </a:spcBef>
            </a:pPr>
            <a:r>
              <a:rPr lang="hu-HU" smtClean="0"/>
              <a:t>http://www.ambehR.dk/phd_courses/articles_course7/buckwalter_clifford.pdf</a:t>
            </a:r>
          </a:p>
          <a:p>
            <a:pPr eaLnBrk="1" hangingPunct="1">
              <a:spcBef>
                <a:spcPct val="0"/>
              </a:spcBef>
            </a:pPr>
            <a:r>
              <a:rPr lang="en-US" smtClean="0"/>
              <a:t>There is considerable evidence to support the idea that responsiveness</a:t>
            </a:r>
          </a:p>
          <a:p>
            <a:pPr eaLnBrk="1" hangingPunct="1">
              <a:spcBef>
                <a:spcPct val="0"/>
              </a:spcBef>
            </a:pPr>
            <a:r>
              <a:rPr lang="en-US" smtClean="0"/>
              <a:t>of the arterial Vasculature of active skeletal muscle</a:t>
            </a:r>
          </a:p>
          <a:p>
            <a:pPr eaLnBrk="1" hangingPunct="1">
              <a:spcBef>
                <a:spcPct val="0"/>
              </a:spcBef>
            </a:pPr>
            <a:r>
              <a:rPr lang="en-US" smtClean="0"/>
              <a:t>is attenuated during exercise.</a:t>
            </a:r>
            <a:r>
              <a:rPr lang="hu-HU" smtClean="0"/>
              <a:t> </a:t>
            </a:r>
            <a:r>
              <a:rPr lang="en-US" smtClean="0"/>
              <a:t>The mechanism of exercise sympatholysis has not been fully</a:t>
            </a:r>
          </a:p>
          <a:p>
            <a:pPr eaLnBrk="1" hangingPunct="1">
              <a:spcBef>
                <a:spcPct val="0"/>
              </a:spcBef>
            </a:pPr>
            <a:r>
              <a:rPr lang="en-US" smtClean="0"/>
              <a:t>elucidated. It appears that presynaptic release of norepinephrine</a:t>
            </a:r>
          </a:p>
          <a:p>
            <a:pPr eaLnBrk="1" hangingPunct="1">
              <a:spcBef>
                <a:spcPct val="0"/>
              </a:spcBef>
            </a:pPr>
            <a:r>
              <a:rPr lang="en-US" smtClean="0"/>
              <a:t>may be diminished by products of muscle contraction, but there</a:t>
            </a:r>
          </a:p>
          <a:p>
            <a:pPr eaLnBrk="1" hangingPunct="1">
              <a:spcBef>
                <a:spcPct val="0"/>
              </a:spcBef>
            </a:pPr>
            <a:r>
              <a:rPr lang="en-US" smtClean="0"/>
              <a:t>is stronger evidence for an exercise-induced reduction in</a:t>
            </a:r>
          </a:p>
          <a:p>
            <a:pPr eaLnBrk="1" hangingPunct="1">
              <a:spcBef>
                <a:spcPct val="0"/>
              </a:spcBef>
            </a:pPr>
            <a:r>
              <a:rPr lang="en-US" smtClean="0"/>
              <a:t>postsynaptic receptor responsiveness</a:t>
            </a:r>
            <a:r>
              <a:rPr lang="hu-HU" smtClean="0"/>
              <a:t>. </a:t>
            </a:r>
          </a:p>
          <a:p>
            <a:pPr eaLnBrk="1" hangingPunct="1">
              <a:spcBef>
                <a:spcPct val="0"/>
              </a:spcBef>
            </a:pPr>
            <a:r>
              <a:rPr lang="hu-HU" smtClean="0"/>
              <a:t>Vasoconstriction-vérnyomás emelés, dilatation: oxigén ellátás.</a:t>
            </a:r>
            <a:endParaRPr lang="en-US" smtClean="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CED2EA-87D0-4AA3-AAF8-0F8291C8588C}" type="slidenum">
              <a:rPr lang="en-US"/>
              <a:pPr fontAlgn="base">
                <a:spcBef>
                  <a:spcPct val="0"/>
                </a:spcBef>
                <a:spcAft>
                  <a:spcPct val="0"/>
                </a:spcAft>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CBF613-5183-4643-A9A3-A80BB5ADD522}" type="slidenum">
              <a:rPr lang="hu-HU"/>
              <a:pPr fontAlgn="base">
                <a:spcBef>
                  <a:spcPct val="0"/>
                </a:spcBef>
                <a:spcAft>
                  <a:spcPct val="0"/>
                </a:spcAft>
                <a:defRPr/>
              </a:pPr>
              <a:t>4</a:t>
            </a:fld>
            <a:endParaRPr lang="hu-HU"/>
          </a:p>
        </p:txBody>
      </p:sp>
      <p:sp>
        <p:nvSpPr>
          <p:cNvPr id="2150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0A8F189-46F1-4C5A-B08D-24D618447719}" type="slidenum">
              <a:rPr lang="hu-HU" sz="1200">
                <a:ea typeface="ＭＳ Ｐゴシック"/>
                <a:cs typeface="ＭＳ Ｐゴシック"/>
              </a:rPr>
              <a:pPr algn="r"/>
              <a:t>4</a:t>
            </a:fld>
            <a:endParaRPr lang="hu-HU" sz="1200">
              <a:ea typeface="ＭＳ Ｐゴシック"/>
              <a:cs typeface="ＭＳ Ｐゴシック"/>
            </a:endParaRPr>
          </a:p>
        </p:txBody>
      </p:sp>
      <p:sp>
        <p:nvSpPr>
          <p:cNvPr id="21507"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215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hu-HU" smtClean="0"/>
              <a:t>http://teleanatomy.com/introductiontoanatomy-AutonomicNervousSysteM.html</a:t>
            </a:r>
          </a:p>
          <a:p>
            <a:pPr eaLnBrk="1" hangingPunct="1">
              <a:spcBef>
                <a:spcPct val="0"/>
              </a:spcBef>
            </a:pPr>
            <a:r>
              <a:rPr lang="hu-HU" smtClean="0">
                <a:latin typeface="Arial" charset="0"/>
              </a:rPr>
              <a:t>A</a:t>
            </a:r>
            <a:r>
              <a:rPr lang="en-US" smtClean="0">
                <a:latin typeface="Arial" charset="0"/>
              </a:rPr>
              <a:t>utonomic nervous system (ANS) has two components</a:t>
            </a:r>
            <a:r>
              <a:rPr lang="hu-HU" smtClean="0">
                <a:latin typeface="Arial" charset="0"/>
              </a:rPr>
              <a:t>. Minden szervet mindkét rendszer beidegzi.</a:t>
            </a:r>
          </a:p>
          <a:p>
            <a:pPr eaLnBrk="1" hangingPunct="1">
              <a:spcBef>
                <a:spcPct val="0"/>
              </a:spcBef>
            </a:pPr>
            <a:endParaRPr lang="en-US" smtClean="0"/>
          </a:p>
          <a:p>
            <a:pPr eaLnBrk="1" hangingPunct="1">
              <a:spcBef>
                <a:spcPct val="0"/>
              </a:spcBef>
            </a:pPr>
            <a:r>
              <a:rPr lang="en-US" smtClean="0">
                <a:latin typeface="Arial" charset="0"/>
              </a:rPr>
              <a:t>Sympathetic nervous system</a:t>
            </a:r>
            <a:endParaRPr lang="hu-HU" smtClean="0">
              <a:latin typeface="Arial" charset="0"/>
            </a:endParaRPr>
          </a:p>
          <a:p>
            <a:pPr eaLnBrk="1" hangingPunct="1">
              <a:spcBef>
                <a:spcPct val="0"/>
              </a:spcBef>
            </a:pPr>
            <a:r>
              <a:rPr lang="hu-HU" smtClean="0">
                <a:latin typeface="Arial" charset="0"/>
              </a:rPr>
              <a:t>Fiziológiásan  szelektiv a szervekre szervrendszerekre, vészhelyzetben generalizált hatás. Pl vizeletürítés, sexuális funkciók.</a:t>
            </a:r>
            <a:endParaRPr lang="en-US" smtClean="0"/>
          </a:p>
          <a:p>
            <a:pPr eaLnBrk="1" hangingPunct="1">
              <a:spcBef>
                <a:spcPct val="0"/>
              </a:spcBef>
            </a:pPr>
            <a:r>
              <a:rPr lang="en-US" smtClean="0">
                <a:latin typeface="Arial" charset="0"/>
              </a:rPr>
              <a:t>It prepares the body for an emergency. It accelerates the heart rate, causes constriction of peripheral blood vessels and raises the blood pressure. It brings about a redistribution of the blood, so that blood leaves the areas of the skin and intestine and becomes available to brain, heart, and skeletal muscle. At the same time it inhibits peristalsis of intestinal tract and closes the sphincters. </a:t>
            </a:r>
            <a:endParaRPr lang="en-US" smtClean="0"/>
          </a:p>
          <a:p>
            <a:pPr eaLnBrk="1" hangingPunct="1">
              <a:spcBef>
                <a:spcPct val="0"/>
              </a:spcBef>
            </a:pPr>
            <a:r>
              <a:rPr lang="en-US" smtClean="0">
                <a:latin typeface="Arial" charset="0"/>
              </a:rPr>
              <a:t> </a:t>
            </a:r>
            <a:endParaRPr lang="en-US" smtClean="0"/>
          </a:p>
          <a:p>
            <a:pPr eaLnBrk="1" hangingPunct="1">
              <a:spcBef>
                <a:spcPct val="0"/>
              </a:spcBef>
            </a:pPr>
            <a:r>
              <a:rPr lang="en-US" smtClean="0">
                <a:latin typeface="Arial" charset="0"/>
              </a:rPr>
              <a:t>Parasympathetic nervous system</a:t>
            </a:r>
            <a:endParaRPr lang="en-US" smtClean="0"/>
          </a:p>
          <a:p>
            <a:pPr eaLnBrk="1" hangingPunct="1">
              <a:spcBef>
                <a:spcPct val="0"/>
              </a:spcBef>
            </a:pPr>
            <a:r>
              <a:rPr lang="en-US" smtClean="0">
                <a:latin typeface="Arial" charset="0"/>
              </a:rPr>
              <a:t>It conserves and restores energy. It slows the heart rate, increases peristalsis of intestines, increases glandular activity and opens the sphincters.</a:t>
            </a:r>
            <a:endParaRPr lang="en-US" smtClean="0"/>
          </a:p>
          <a:p>
            <a:pPr eaLnBrk="1" hangingPunct="1">
              <a:spcBef>
                <a:spcPct val="0"/>
              </a:spcBef>
            </a:pPr>
            <a:r>
              <a:rPr lang="en-US" smtClean="0">
                <a:latin typeface="Arial" charset="0"/>
              </a:rPr>
              <a:t> </a:t>
            </a:r>
            <a:endParaRPr lang="hu-HU" smtClean="0">
              <a:latin typeface="Arial" charset="0"/>
            </a:endParaRPr>
          </a:p>
          <a:p>
            <a:pPr eaLnBrk="1" hangingPunct="1">
              <a:spcBef>
                <a:spcPct val="0"/>
              </a:spcBef>
            </a:pPr>
            <a:endParaRPr lang="hu-HU" smtClean="0">
              <a:latin typeface="Arial" charset="0"/>
            </a:endParaRPr>
          </a:p>
          <a:p>
            <a:pPr eaLnBrk="1" hangingPunct="1">
              <a:spcBef>
                <a:spcPct val="0"/>
              </a:spcBef>
            </a:pPr>
            <a:r>
              <a:rPr lang="hu-HU" smtClean="0">
                <a:latin typeface="Arial" charset="0"/>
              </a:rPr>
              <a:t>Általában</a:t>
            </a:r>
            <a:endParaRPr lang="en-US" smtClean="0"/>
          </a:p>
          <a:p>
            <a:pPr eaLnBrk="1" hangingPunct="1">
              <a:spcBef>
                <a:spcPct val="0"/>
              </a:spcBef>
            </a:pPr>
            <a:endParaRPr lang="hu-HU" smtClean="0"/>
          </a:p>
          <a:p>
            <a:pPr eaLnBrk="1" hangingPunct="1">
              <a:spcBef>
                <a:spcPct val="0"/>
              </a:spcBef>
            </a:pPr>
            <a:endParaRPr lang="hu-HU" smtClean="0"/>
          </a:p>
          <a:p>
            <a:pPr eaLnBrk="1" hangingPunct="1">
              <a:spcBef>
                <a:spcPct val="0"/>
              </a:spcBef>
            </a:pPr>
            <a:endParaRPr lang="hu-HU" smtClean="0"/>
          </a:p>
          <a:p>
            <a:pPr eaLnBrk="1" hangingPunct="1">
              <a:spcBef>
                <a:spcPct val="0"/>
              </a:spcBef>
            </a:pPr>
            <a:endParaRPr lang="hu-HU" smtClean="0"/>
          </a:p>
          <a:p>
            <a:pPr eaLnBrk="1" hangingPunct="1">
              <a:spcBef>
                <a:spcPct val="0"/>
              </a:spcBef>
            </a:pPr>
            <a:r>
              <a:rPr lang="hu-HU" smtClean="0"/>
              <a:t>D:\A_PM\Előadások-ppt\PhD kurzushoz\2008-PhD\081016-eloadas\081016-Autonóm_idegrendszeR.ppt\ 45. dia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p>
            <a:endParaRPr lang="hu-HU">
              <a:latin typeface="Calibri" pitchFamily="34" charset="0"/>
            </a:endParaRPr>
          </a:p>
        </p:txBody>
      </p:sp>
      <p:sp>
        <p:nvSpPr>
          <p:cNvPr id="23555" name="Text Box 2"/>
          <p:cNvSpPr>
            <a:spLocks noGrp="1" noChangeArrowheads="1"/>
          </p:cNvSpPr>
          <p:nvPr>
            <p:ph type="body"/>
          </p:nvPr>
        </p:nvSpPr>
        <p:spPr bwMode="auto">
          <a:xfrm>
            <a:off x="1046163" y="4352925"/>
            <a:ext cx="4770437" cy="3478213"/>
          </a:xfrm>
          <a:noFill/>
        </p:spPr>
        <p:txBody>
          <a:bodyPr wrap="square" lIns="0" tIns="0" rIns="0" bIns="0" numCol="1" anchor="t" anchorCtr="0" compatLnSpc="1">
            <a:prstTxWarp prst="textNoShape">
              <a:avLst/>
            </a:prstTxWarp>
          </a:bodyPr>
          <a:lstStyle/>
          <a:p>
            <a:pPr marL="85725" indent="-85725" eaLnBrk="1" hangingPunct="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smtClean="0">
                <a:solidFill>
                  <a:srgbClr val="000000"/>
                </a:solidFill>
                <a:latin typeface="Arial" charset="0"/>
                <a:ea typeface="msgothic"/>
                <a:cs typeface="msgothic"/>
              </a:rPr>
              <a:t>Anatomy of the gut autonomic nervous systeM. (A,B) Cross sections of an amniote neural tube (NT, top) to show (A) the sympathetic and (B) the parasympathetic (PS) systems of the vertebrate autonomic nervous systeM. (A) The sympathetic system consists of comparatively short pre-ganglionic (yellow) axons that arise at thoracic levels. (B) The PS system has longer pre-ganglionic (yellow) axons that arise at the cranial (vagal) and sacral levels of the axis. The post-ganglionic neurons form nerve networks in the gut wall called Meissner's Plexus and Auerbach's Plexus. Note the presence of the enteric ganglia in the wall of the gut. Ach, acetylcholine, EG, enteric ganglia; NE, noradrenalin; PoF, post-ganglionic fibers; PrF, pre-ganglionic fibers; SG, sympathetic ganglia; SM, smooth muscles. Redrawn, with permission, from Le Douarin (Le Douarin, 1982).</a:t>
            </a:r>
            <a:endParaRPr lang="hu-HU" smtClean="0">
              <a:solidFill>
                <a:srgbClr val="000000"/>
              </a:solidFill>
              <a:latin typeface="Arial" charset="0"/>
              <a:ea typeface="msgothic"/>
              <a:cs typeface="msgothic"/>
            </a:endParaRPr>
          </a:p>
          <a:p>
            <a:pPr marL="85725" indent="-85725" eaLnBrk="1" hangingPunct="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smtClean="0">
                <a:solidFill>
                  <a:srgbClr val="000000"/>
                </a:solidFill>
                <a:latin typeface="Arial" charset="0"/>
                <a:ea typeface="msgothic"/>
                <a:cs typeface="msgothic"/>
              </a:rPr>
              <a:t>http://dev.biologists.org/content/136/10/1585/F2.expansioN.html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hu-HU" smtClean="0"/>
              <a:t> sacralis paravertebrális dúcok: foramina sacralia anteriora előtt, kicsik nincs jelentőségük</a:t>
            </a:r>
          </a:p>
          <a:p>
            <a:pPr eaLnBrk="1" hangingPunct="1">
              <a:spcBef>
                <a:spcPct val="0"/>
              </a:spcBef>
            </a:pPr>
            <a:endParaRPr lang="hu-HU" smtClean="0"/>
          </a:p>
          <a:p>
            <a:pPr eaLnBrk="1" hangingPunct="1">
              <a:spcBef>
                <a:spcPct val="0"/>
              </a:spcBef>
            </a:pPr>
            <a:r>
              <a:rPr lang="hu-HU" smtClean="0"/>
              <a:t>ggl impar (ganglion terminale): a sacrum elülő felszínén, középvonalban</a:t>
            </a:r>
            <a:endParaRPr lang="en-US" smtClean="0"/>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81D1152-D207-4A2C-8F0F-64BD1249933A}" type="slidenum">
              <a:rPr lang="en-US"/>
              <a:pPr fontAlgn="base">
                <a:spcBef>
                  <a:spcPct val="0"/>
                </a:spcBef>
                <a:spcAft>
                  <a:spcPct val="0"/>
                </a:spcAft>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hu-HU" sz="800" smtClean="0"/>
              <a:t>http://teleanatomy.com/introductiontoanatomy-AutonomicNervousSysteM.html</a:t>
            </a:r>
          </a:p>
          <a:p>
            <a:pPr eaLnBrk="1" hangingPunct="1">
              <a:spcBef>
                <a:spcPct val="0"/>
              </a:spcBef>
            </a:pPr>
            <a:r>
              <a:rPr lang="hu-HU" sz="600" smtClean="0">
                <a:latin typeface="Arial" charset="0"/>
              </a:rPr>
              <a:t>N. Spinalis -Ramus ventralis-rami communicantes</a:t>
            </a:r>
          </a:p>
          <a:p>
            <a:pPr eaLnBrk="1" hangingPunct="1">
              <a:spcBef>
                <a:spcPct val="0"/>
              </a:spcBef>
            </a:pPr>
            <a:endParaRPr lang="hu-HU" sz="600" smtClean="0">
              <a:latin typeface="Arial" charset="0"/>
            </a:endParaRPr>
          </a:p>
          <a:p>
            <a:pPr eaLnBrk="1" hangingPunct="1">
              <a:spcBef>
                <a:spcPct val="0"/>
              </a:spcBef>
            </a:pPr>
            <a:r>
              <a:rPr lang="hu-HU" sz="800" smtClean="0"/>
              <a:t>Viscerosensoros afferensek: </a:t>
            </a:r>
          </a:p>
          <a:p>
            <a:pPr eaLnBrk="1" hangingPunct="1">
              <a:spcBef>
                <a:spcPct val="0"/>
              </a:spcBef>
            </a:pPr>
            <a:r>
              <a:rPr lang="en-US" sz="800" smtClean="0"/>
              <a:t>Traverse many pathways, many travel with visceral efferents coursing through the sympathetic chain and reaching the spinal nerve by means of the white rami communicans. Afferent fibers travelling with the sympathetic fibers originate as ‘naked endings" in the walls of the of the organs and carry pain almost exclusively. Afferent fibers travelling with parasympathetic systems originate in the walls of the organ and consist of many encapsulated endings. </a:t>
            </a:r>
          </a:p>
          <a:p>
            <a:pPr eaLnBrk="1" hangingPunct="1">
              <a:spcBef>
                <a:spcPct val="0"/>
              </a:spcBef>
            </a:pPr>
            <a:r>
              <a:rPr lang="en-US" sz="800" smtClean="0"/>
              <a:t>2. Stimuli do not reach consciousness during normal body homeostasis.</a:t>
            </a:r>
          </a:p>
          <a:p>
            <a:pPr eaLnBrk="1" hangingPunct="1">
              <a:spcBef>
                <a:spcPct val="0"/>
              </a:spcBef>
            </a:pPr>
            <a:r>
              <a:rPr lang="en-US" sz="800" smtClean="0"/>
              <a:t>3. Pain or discomfort is perceived as an ache and is difficult to localize until it becomes severe.</a:t>
            </a:r>
          </a:p>
          <a:p>
            <a:pPr eaLnBrk="1" hangingPunct="1">
              <a:spcBef>
                <a:spcPct val="0"/>
              </a:spcBef>
            </a:pPr>
            <a:endParaRPr lang="hu-HU" sz="600" smtClean="0">
              <a:latin typeface="Arial" charset="0"/>
            </a:endParaRPr>
          </a:p>
          <a:p>
            <a:pPr eaLnBrk="1" hangingPunct="1">
              <a:spcBef>
                <a:spcPct val="0"/>
              </a:spcBef>
            </a:pPr>
            <a:endParaRPr lang="hu-HU" sz="600" smtClean="0">
              <a:latin typeface="Arial" charset="0"/>
            </a:endParaRPr>
          </a:p>
          <a:p>
            <a:pPr eaLnBrk="1" hangingPunct="1">
              <a:spcBef>
                <a:spcPct val="0"/>
              </a:spcBef>
            </a:pPr>
            <a:r>
              <a:rPr lang="en-US" sz="600" b="1" smtClean="0">
                <a:latin typeface="Arial" charset="0"/>
              </a:rPr>
              <a:t>White rami communicantes</a:t>
            </a:r>
          </a:p>
          <a:p>
            <a:pPr eaLnBrk="1" hangingPunct="1">
              <a:spcBef>
                <a:spcPct val="0"/>
              </a:spcBef>
            </a:pPr>
            <a:r>
              <a:rPr lang="en-US" sz="600" smtClean="0">
                <a:latin typeface="Arial" charset="0"/>
              </a:rPr>
              <a:t>They are white because they contain myelinated preganglionic fibers that leave anterior rami and pass to paravertebral ganglia of sympathetic trunk. White rami also contain afferent sympathetic fibers. These fibers are also myelinated. White ramus is always the distal one. </a:t>
            </a:r>
          </a:p>
          <a:p>
            <a:pPr eaLnBrk="1" hangingPunct="1">
              <a:spcBef>
                <a:spcPct val="0"/>
              </a:spcBef>
            </a:pPr>
            <a:r>
              <a:rPr lang="en-US" sz="600" smtClean="0">
                <a:latin typeface="Arial" charset="0"/>
              </a:rPr>
              <a:t>Within the trunk, the fibers of the white rami communicantes run longitudinally. They end on the nerve cells in the ganglia throughout the length of the sympathetic trunk. </a:t>
            </a:r>
          </a:p>
          <a:p>
            <a:pPr eaLnBrk="1" hangingPunct="1">
              <a:spcBef>
                <a:spcPct val="0"/>
              </a:spcBef>
            </a:pPr>
            <a:r>
              <a:rPr lang="en-US" sz="600" smtClean="0">
                <a:latin typeface="Arial" charset="0"/>
              </a:rPr>
              <a:t>Through these nerve fibers the central nervous system controls the activity of all the nerve cells in the sympathetic trunk. Thus it can alter the secretion of sweat, the amount of blood flowing through the various tissues, and the erection of hairs (goose-flesh) throughout the body by way of the processes of the sympathetic nerve cells that are distributed through the spinal (and cranial) nerves. </a:t>
            </a:r>
            <a:endParaRPr lang="hu-HU" sz="600" smtClean="0">
              <a:latin typeface="Arial" charset="0"/>
            </a:endParaRPr>
          </a:p>
          <a:p>
            <a:pPr eaLnBrk="1" hangingPunct="1">
              <a:spcBef>
                <a:spcPct val="0"/>
              </a:spcBef>
            </a:pPr>
            <a:r>
              <a:rPr lang="en-US" sz="600" b="1" smtClean="0">
                <a:latin typeface="Arial" charset="0"/>
              </a:rPr>
              <a:t>Gray rami communicantes</a:t>
            </a:r>
          </a:p>
          <a:p>
            <a:pPr eaLnBrk="1" hangingPunct="1">
              <a:spcBef>
                <a:spcPct val="0"/>
              </a:spcBef>
            </a:pPr>
            <a:r>
              <a:rPr lang="en-US" sz="600" smtClean="0">
                <a:latin typeface="Arial" charset="0"/>
              </a:rPr>
              <a:t>Soon after its formation, each ventral ramus receives a slender bundle of non-myelinated nerve fibers from the corresponding ganglion of sympathetic trunk. This bundle of non-myelinated nerve fibers</a:t>
            </a:r>
            <a:r>
              <a:rPr lang="en-US" sz="600" b="1" smtClean="0">
                <a:latin typeface="Arial" charset="0"/>
              </a:rPr>
              <a:t> </a:t>
            </a:r>
            <a:r>
              <a:rPr lang="en-US" sz="600" smtClean="0">
                <a:latin typeface="Arial" charset="0"/>
              </a:rPr>
              <a:t>is given the name the gray ramus communicans. It is proximal to white ramus. They are gray colored because the nerve fibers in these rami are devoid of myeliN. They bring postganglionic sympathetic fibers to ventral rami and are distributed through their branches. They also enter every branch of dorsal ramus. </a:t>
            </a:r>
          </a:p>
          <a:p>
            <a:pPr eaLnBrk="1" hangingPunct="1">
              <a:spcBef>
                <a:spcPct val="0"/>
              </a:spcBef>
            </a:pPr>
            <a:r>
              <a:rPr lang="en-US" sz="600" smtClean="0">
                <a:latin typeface="Arial" charset="0"/>
              </a:rPr>
              <a:t> </a:t>
            </a:r>
          </a:p>
          <a:p>
            <a:pPr eaLnBrk="1" hangingPunct="1">
              <a:spcBef>
                <a:spcPct val="0"/>
              </a:spcBef>
            </a:pPr>
            <a:r>
              <a:rPr lang="en-US" sz="600" smtClean="0">
                <a:latin typeface="Arial" charset="0"/>
              </a:rPr>
              <a:t>Gray ramus contains non-myelinated efferent postganglionic fibers that leave the paravertebral ganglion and pass to anterior (ventral) or posterior (dorsal) ramus of spinal nerve. These sympathetic fibers supply smooth muscles of blood vessels, smooth muscles of the hair (arrector pilorum) and the sweat glands. Thus the spinal nerve supplies involuntary and voluntary structures.</a:t>
            </a:r>
          </a:p>
          <a:p>
            <a:pPr eaLnBrk="1" hangingPunct="1">
              <a:spcBef>
                <a:spcPct val="0"/>
              </a:spcBef>
            </a:pPr>
            <a:r>
              <a:rPr lang="en-US" sz="600" smtClean="0">
                <a:latin typeface="Arial" charset="0"/>
              </a:rPr>
              <a:t> </a:t>
            </a:r>
          </a:p>
          <a:p>
            <a:pPr eaLnBrk="1" hangingPunct="1">
              <a:spcBef>
                <a:spcPct val="0"/>
              </a:spcBef>
            </a:pPr>
            <a:r>
              <a:rPr lang="en-US" sz="600" smtClean="0">
                <a:latin typeface="Arial" charset="0"/>
              </a:rPr>
              <a:t>The fibers in gray ramus are those that are distributed via the branches of spinal nerve to blood vessels (Vasomotor fibers), sweat glands (sudomotor fibers) and arrector pili muscles (pilomotor fibers). </a:t>
            </a:r>
            <a:endParaRPr lang="hu-HU" sz="600" smtClean="0">
              <a:latin typeface="Arial" charset="0"/>
            </a:endParaRPr>
          </a:p>
          <a:p>
            <a:pPr eaLnBrk="1" hangingPunct="1">
              <a:spcBef>
                <a:spcPct val="0"/>
              </a:spcBef>
            </a:pPr>
            <a:endParaRPr lang="hu-HU" sz="600" smtClean="0">
              <a:latin typeface="Arial" charset="0"/>
            </a:endParaRPr>
          </a:p>
          <a:p>
            <a:pPr eaLnBrk="1" hangingPunct="1">
              <a:spcBef>
                <a:spcPct val="0"/>
              </a:spcBef>
            </a:pPr>
            <a:r>
              <a:rPr lang="en-US" smtClean="0"/>
              <a:t>Every spinal nerve receives a gray ramus</a:t>
            </a:r>
            <a:endParaRPr lang="en-US" sz="800" smtClean="0"/>
          </a:p>
          <a:p>
            <a:pPr eaLnBrk="1" hangingPunct="1">
              <a:spcBef>
                <a:spcPct val="0"/>
              </a:spcBef>
            </a:pPr>
            <a:r>
              <a:rPr lang="en-US" smtClean="0"/>
              <a:t>All thoracic and the upper two lumbar nerves have gray rami and white rami.</a:t>
            </a:r>
            <a:endParaRPr lang="en-US" sz="800" smtClean="0"/>
          </a:p>
          <a:p>
            <a:pPr eaLnBrk="1" hangingPunct="1">
              <a:spcBef>
                <a:spcPct val="0"/>
              </a:spcBef>
            </a:pPr>
            <a:r>
              <a:rPr lang="en-US" smtClean="0"/>
              <a:t>All cervical, lower lumbar and all sacral nerves do not have gray rami, because there is no sympathetic outflow from these segments of spinal cord. The ganglia with which these nerves are connected by their white rami receive their preganglionic fibers from thoracolumbar lateral horn cells whose fibers after entering sympathetic trunk have gone up or down in it</a:t>
            </a:r>
            <a:endParaRPr lang="en-US" sz="800" smtClean="0"/>
          </a:p>
          <a:p>
            <a:pPr eaLnBrk="1" hangingPunct="1">
              <a:spcBef>
                <a:spcPct val="0"/>
              </a:spcBef>
            </a:pPr>
            <a:endParaRPr lang="en-US" sz="600" smtClean="0">
              <a:latin typeface="Arial" charset="0"/>
            </a:endParaRPr>
          </a:p>
          <a:p>
            <a:pPr eaLnBrk="1" hangingPunct="1">
              <a:spcBef>
                <a:spcPct val="0"/>
              </a:spcBef>
            </a:pPr>
            <a:endParaRPr lang="en-US" smtClean="0"/>
          </a:p>
          <a:p>
            <a:pPr eaLnBrk="1" hangingPunct="1">
              <a:spcBef>
                <a:spcPct val="0"/>
              </a:spcBef>
            </a:pPr>
            <a:endParaRPr lang="en-US" smtClean="0"/>
          </a:p>
        </p:txBody>
      </p:sp>
      <p:sp>
        <p:nvSpPr>
          <p:cNvPr id="37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5E7410-F60E-47D5-A4AA-2620D9408145}" type="slidenum">
              <a:rPr lang="en-US"/>
              <a:pPr fontAlgn="base">
                <a:spcBef>
                  <a:spcPct val="0"/>
                </a:spcBef>
                <a:spcAft>
                  <a:spcPct val="0"/>
                </a:spcAft>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hu-HU" smtClean="0"/>
              <a:t>C8-T2 centr ciliospinale?</a:t>
            </a:r>
          </a:p>
          <a:p>
            <a:pPr eaLnBrk="1" hangingPunct="1">
              <a:spcBef>
                <a:spcPct val="0"/>
              </a:spcBef>
            </a:pPr>
            <a:endParaRPr lang="hu-HU" smtClean="0"/>
          </a:p>
          <a:p>
            <a:pPr eaLnBrk="1" hangingPunct="1">
              <a:spcBef>
                <a:spcPct val="0"/>
              </a:spcBef>
            </a:pPr>
            <a:r>
              <a:rPr lang="hu-HU" smtClean="0"/>
              <a:t>http://what-when-how.com/neuroscience/the-autonomic-nervous-system-integrative-systems-part-2/</a:t>
            </a:r>
          </a:p>
          <a:p>
            <a:pPr eaLnBrk="1" hangingPunct="1">
              <a:spcBef>
                <a:spcPct val="0"/>
              </a:spcBef>
            </a:pPr>
            <a:endParaRPr lang="hu-HU" smtClean="0"/>
          </a:p>
          <a:p>
            <a:pPr eaLnBrk="1" hangingPunct="1">
              <a:spcBef>
                <a:spcPct val="0"/>
              </a:spcBef>
            </a:pPr>
            <a:r>
              <a:rPr lang="en-US" smtClean="0"/>
              <a:t>http://users.rcN.com/jkimball.ma.ultranet/BiologyPages/P/PNS.html</a:t>
            </a:r>
            <a:endParaRPr lang="hu-HU" smtClean="0"/>
          </a:p>
          <a:p>
            <a:pPr eaLnBrk="1" hangingPunct="1">
              <a:spcBef>
                <a:spcPct val="0"/>
              </a:spcBef>
            </a:pPr>
            <a:r>
              <a:rPr lang="en-US" smtClean="0"/>
              <a:t>http://home.comcast.net/~wnor/thoraxlesson5.htm</a:t>
            </a:r>
            <a:endParaRPr lang="hu-HU" smtClean="0"/>
          </a:p>
          <a:p>
            <a:pPr eaLnBrk="1" hangingPunct="1">
              <a:spcBef>
                <a:spcPct val="0"/>
              </a:spcBef>
            </a:pPr>
            <a:endParaRPr lang="hu-HU" smtClean="0"/>
          </a:p>
          <a:p>
            <a:pPr eaLnBrk="1" hangingPunct="1">
              <a:spcBef>
                <a:spcPct val="0"/>
              </a:spcBef>
            </a:pPr>
            <a:r>
              <a:rPr lang="hu-HU" smtClean="0"/>
              <a:t>Parotis i és könnymirigy szimp beidegzés ugyanúgy fut, mint a másik két könnymirigyé. A paraszimp. Beidegzés más.</a:t>
            </a:r>
          </a:p>
          <a:p>
            <a:pPr eaLnBrk="1" hangingPunct="1">
              <a:spcBef>
                <a:spcPct val="0"/>
              </a:spcBef>
            </a:pPr>
            <a:endParaRPr lang="hu-HU" smtClean="0"/>
          </a:p>
          <a:p>
            <a:pPr eaLnBrk="1" hangingPunct="1">
              <a:spcBef>
                <a:spcPct val="0"/>
              </a:spcBef>
            </a:pPr>
            <a:r>
              <a:rPr lang="en-US" smtClean="0"/>
              <a:t>The sympathetic fibers innervating the lacrimal gland follow the same course that was described for the sympathetic innervation of the sublingual and submandibular glands (Fig. 22-4B). The effects of activation of the sympathetic nervous system on secretion of the lacrimal glands are not clearly established.</a:t>
            </a:r>
          </a:p>
          <a:p>
            <a:pPr eaLnBrk="1" hangingPunct="1">
              <a:spcBef>
                <a:spcPct val="0"/>
              </a:spcBef>
            </a:pPr>
            <a:endParaRPr lang="hu-HU" smtClean="0"/>
          </a:p>
          <a:p>
            <a:pPr eaLnBrk="1" hangingPunct="1">
              <a:spcBef>
                <a:spcPct val="0"/>
              </a:spcBef>
            </a:pPr>
            <a:r>
              <a:rPr lang="hu-HU" smtClean="0"/>
              <a:t>Postganglionáris rostok artériák mentén haladnak.</a:t>
            </a:r>
          </a:p>
          <a:p>
            <a:pPr eaLnBrk="1" hangingPunct="1">
              <a:spcBef>
                <a:spcPct val="0"/>
              </a:spcBef>
            </a:pPr>
            <a:endParaRPr lang="hu-HU" smtClean="0"/>
          </a:p>
        </p:txBody>
      </p:sp>
      <p:sp>
        <p:nvSpPr>
          <p:cNvPr id="41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A8A64F-1AB0-425B-8D15-5464A5807B1C}" type="slidenum">
              <a:rPr lang="en-US"/>
              <a:pPr fontAlgn="base">
                <a:spcBef>
                  <a:spcPct val="0"/>
                </a:spcBef>
                <a:spcAft>
                  <a:spcPct val="0"/>
                </a:spcAft>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a:t>
            </a:r>
            <a:r>
              <a:rPr lang="en-US" b="1" smtClean="0"/>
              <a:t>ciliospinal reflex</a:t>
            </a:r>
            <a:r>
              <a:rPr lang="en-US" smtClean="0"/>
              <a:t> (pupillary-skin reflex) consists of dilation of the ipsilateral </a:t>
            </a:r>
            <a:r>
              <a:rPr lang="en-US" smtClean="0">
                <a:hlinkClick r:id="rId3" tooltip="Pupil"/>
              </a:rPr>
              <a:t>pupil</a:t>
            </a:r>
            <a:r>
              <a:rPr lang="en-US" smtClean="0"/>
              <a:t> in response to pain applied to the neck, face, and upper trunk</a:t>
            </a:r>
            <a:r>
              <a:rPr lang="hu-HU" smtClean="0"/>
              <a:t> .</a:t>
            </a:r>
            <a:r>
              <a:rPr lang="en-US" smtClean="0"/>
              <a:t> If the right side of the neck is subjected to a painful stimulus, the right pupil dilates (increases in size 1-2mm from baseline). This reflex is absent in </a:t>
            </a:r>
            <a:r>
              <a:rPr lang="en-US" smtClean="0">
                <a:hlinkClick r:id="rId4" tooltip="Horner's syndrome"/>
              </a:rPr>
              <a:t>Horner's syndrome</a:t>
            </a:r>
            <a:r>
              <a:rPr lang="en-US" smtClean="0"/>
              <a:t> and lesions involving the cervical sympathetic fibers. The enhanced ciliospinal reflex in asymptomatic patients with </a:t>
            </a:r>
            <a:r>
              <a:rPr lang="en-US" smtClean="0">
                <a:hlinkClick r:id="rId5" tooltip="Cluster headache"/>
              </a:rPr>
              <a:t>cluster headache</a:t>
            </a:r>
            <a:r>
              <a:rPr lang="en-US" smtClean="0"/>
              <a:t> is due to preganglionic sympathetic mechanisms.</a:t>
            </a:r>
            <a:endParaRPr lang="hu-HU" smtClean="0"/>
          </a:p>
          <a:p>
            <a:pPr eaLnBrk="1" hangingPunct="1">
              <a:spcBef>
                <a:spcPct val="0"/>
              </a:spcBef>
            </a:pPr>
            <a:endParaRPr lang="hu-HU" smtClean="0"/>
          </a:p>
          <a:p>
            <a:pPr eaLnBrk="1" hangingPunct="1">
              <a:spcBef>
                <a:spcPct val="0"/>
              </a:spcBef>
            </a:pPr>
            <a:r>
              <a:rPr lang="en-US" smtClean="0"/>
              <a:t>http://www.youtube.com/watch?v=JBVGh0gyyYc</a:t>
            </a:r>
            <a:endParaRPr lang="hu-HU" smtClean="0"/>
          </a:p>
          <a:p>
            <a:pPr eaLnBrk="1" hangingPunct="1">
              <a:spcBef>
                <a:spcPct val="0"/>
              </a:spcBef>
            </a:pPr>
            <a:endParaRPr lang="hu-HU" smtClean="0"/>
          </a:p>
          <a:p>
            <a:pPr eaLnBrk="1" hangingPunct="1">
              <a:spcBef>
                <a:spcPct val="0"/>
              </a:spcBef>
            </a:pPr>
            <a:r>
              <a:rPr lang="hu-HU" smtClean="0"/>
              <a:t>Horner okok: </a:t>
            </a:r>
          </a:p>
          <a:p>
            <a:pPr eaLnBrk="1" hangingPunct="1">
              <a:spcBef>
                <a:spcPct val="0"/>
              </a:spcBef>
            </a:pPr>
            <a:r>
              <a:rPr lang="hu-HU" smtClean="0"/>
              <a:t>Centralis- pl sroke stb , egyéb centralis tünetek is</a:t>
            </a:r>
          </a:p>
          <a:p>
            <a:pPr eaLnBrk="1" hangingPunct="1">
              <a:spcBef>
                <a:spcPct val="0"/>
              </a:spcBef>
            </a:pPr>
            <a:r>
              <a:rPr lang="hu-HU" smtClean="0"/>
              <a:t>Preganglionáris: születési sérülés , tüdődaganat</a:t>
            </a:r>
          </a:p>
          <a:p>
            <a:pPr eaLnBrk="1" hangingPunct="1">
              <a:spcBef>
                <a:spcPct val="0"/>
              </a:spcBef>
            </a:pPr>
            <a:r>
              <a:rPr lang="hu-HU" smtClean="0"/>
              <a:t>Postganglionaris</a:t>
            </a:r>
          </a:p>
          <a:p>
            <a:pPr eaLnBrk="1" hangingPunct="1">
              <a:spcBef>
                <a:spcPct val="0"/>
              </a:spcBef>
            </a:pPr>
            <a:endParaRPr lang="hu-HU" smtClean="0"/>
          </a:p>
          <a:p>
            <a:pPr eaLnBrk="1" hangingPunct="1">
              <a:spcBef>
                <a:spcPct val="0"/>
              </a:spcBef>
            </a:pPr>
            <a:r>
              <a:rPr lang="hu-HU" smtClean="0"/>
              <a:t>Hosszan fennálás: világosabb azonosoldali szemszín is lehet. Vizsgálat: kokainra nem tágul a pupilla.</a:t>
            </a:r>
          </a:p>
          <a:p>
            <a:pPr eaLnBrk="1" hangingPunct="1">
              <a:spcBef>
                <a:spcPct val="0"/>
              </a:spcBef>
            </a:pPr>
            <a:endParaRPr lang="hu-HU" smtClean="0"/>
          </a:p>
          <a:p>
            <a:pPr eaLnBrk="1" hangingPunct="1">
              <a:spcBef>
                <a:spcPct val="0"/>
              </a:spcBef>
            </a:pPr>
            <a:r>
              <a:rPr lang="en-US" smtClean="0"/>
              <a:t>something were to block the sympathetic impulses into the eye, there would be an overbalance of parasympathetic supply to the eye. The result is Horner's syndrome.</a:t>
            </a:r>
            <a:endParaRPr lang="hu-HU" smtClean="0"/>
          </a:p>
          <a:p>
            <a:pPr eaLnBrk="1" hangingPunct="1">
              <a:spcBef>
                <a:spcPct val="0"/>
              </a:spcBef>
            </a:pPr>
            <a:endParaRPr lang="hu-HU" smtClean="0"/>
          </a:p>
          <a:p>
            <a:pPr eaLnBrk="1" hangingPunct="1">
              <a:spcBef>
                <a:spcPct val="0"/>
              </a:spcBef>
            </a:pPr>
            <a:r>
              <a:rPr lang="en-US" b="1" smtClean="0"/>
              <a:t>First Neuron Horner's Syndrome</a:t>
            </a:r>
            <a:r>
              <a:rPr lang="en-US" smtClean="0"/>
              <a:t> (central lesions) can be caused by the occlusion (closure) of the posteroinferior cerebellar artery at the lower portion of the brain stem (also known as Wallenberg syndrome), by a </a:t>
            </a:r>
            <a:r>
              <a:rPr lang="en-US" smtClean="0">
                <a:hlinkClick r:id="rId6"/>
              </a:rPr>
              <a:t>transient ischemic attack</a:t>
            </a:r>
            <a:r>
              <a:rPr lang="en-US" smtClean="0"/>
              <a:t> (brief interruption of the blood supply to the brain), or by </a:t>
            </a:r>
            <a:r>
              <a:rPr lang="en-US" smtClean="0">
                <a:hlinkClick r:id="rId7"/>
              </a:rPr>
              <a:t>brain tumors</a:t>
            </a:r>
            <a:r>
              <a:rPr lang="en-US" smtClean="0"/>
              <a:t>.</a:t>
            </a:r>
          </a:p>
          <a:p>
            <a:pPr eaLnBrk="1" hangingPunct="1">
              <a:spcBef>
                <a:spcPct val="0"/>
              </a:spcBef>
            </a:pPr>
            <a:r>
              <a:rPr lang="en-US" b="1" smtClean="0"/>
              <a:t>Second Neuron Horner's Syndrome</a:t>
            </a:r>
            <a:r>
              <a:rPr lang="en-US" smtClean="0"/>
              <a:t> (preganglionic lesions) may be caused by </a:t>
            </a:r>
            <a:r>
              <a:rPr lang="en-US" smtClean="0">
                <a:hlinkClick r:id="rId8"/>
              </a:rPr>
              <a:t>lung cancer</a:t>
            </a:r>
            <a:r>
              <a:rPr lang="en-US" smtClean="0"/>
              <a:t>, thoracic tumors, phrenic nerve syndrome, thyroid enlargement, severe </a:t>
            </a:r>
            <a:r>
              <a:rPr lang="en-US" smtClean="0">
                <a:hlinkClick r:id="rId9"/>
              </a:rPr>
              <a:t>osteoarthritis</a:t>
            </a:r>
            <a:r>
              <a:rPr lang="en-US" smtClean="0"/>
              <a:t> of the neck with bone spurs, spinal cord injury or disease, neck trauma caused by injury, surgery, or severe </a:t>
            </a:r>
            <a:r>
              <a:rPr lang="en-US" smtClean="0">
                <a:hlinkClick r:id="rId10"/>
              </a:rPr>
              <a:t>whiplash</a:t>
            </a:r>
            <a:r>
              <a:rPr lang="en-US" smtClean="0"/>
              <a:t>.</a:t>
            </a:r>
          </a:p>
          <a:p>
            <a:pPr eaLnBrk="1" hangingPunct="1">
              <a:spcBef>
                <a:spcPct val="0"/>
              </a:spcBef>
            </a:pPr>
            <a:r>
              <a:rPr lang="en-US" b="1" smtClean="0"/>
              <a:t>Third Neuron Horner's Syndrome Group I</a:t>
            </a:r>
            <a:r>
              <a:rPr lang="en-US" smtClean="0"/>
              <a:t> (postganglionic lesions) may be caused by </a:t>
            </a:r>
            <a:r>
              <a:rPr lang="en-US" smtClean="0">
                <a:hlinkClick r:id="rId11"/>
              </a:rPr>
              <a:t>skull fracture</a:t>
            </a:r>
            <a:r>
              <a:rPr lang="en-US" smtClean="0"/>
              <a:t>, </a:t>
            </a:r>
            <a:r>
              <a:rPr lang="en-US" smtClean="0">
                <a:hlinkClick r:id="rId12"/>
              </a:rPr>
              <a:t>cluster headaches</a:t>
            </a:r>
            <a:r>
              <a:rPr lang="en-US" smtClean="0"/>
              <a:t>, migraines, or middle ear infections.</a:t>
            </a:r>
          </a:p>
          <a:p>
            <a:pPr eaLnBrk="1" hangingPunct="1">
              <a:spcBef>
                <a:spcPct val="0"/>
              </a:spcBef>
            </a:pPr>
            <a:r>
              <a:rPr lang="en-US" b="1" smtClean="0"/>
              <a:t>Third Neuron Horner's Syndrome Group II</a:t>
            </a:r>
            <a:r>
              <a:rPr lang="en-US" smtClean="0"/>
              <a:t> involves the facial </a:t>
            </a:r>
            <a:r>
              <a:rPr lang="en-US" smtClean="0">
                <a:hlinkClick r:id="rId13"/>
              </a:rPr>
              <a:t>sweating</a:t>
            </a:r>
            <a:r>
              <a:rPr lang="en-US" smtClean="0"/>
              <a:t> mechanisM.</a:t>
            </a:r>
          </a:p>
          <a:p>
            <a:pPr eaLnBrk="1" hangingPunct="1">
              <a:spcBef>
                <a:spcPct val="0"/>
              </a:spcBef>
            </a:pPr>
            <a:endParaRPr lang="en-US" smtClean="0"/>
          </a:p>
        </p:txBody>
      </p:sp>
      <p:sp>
        <p:nvSpPr>
          <p:cNvPr id="44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88B965-6386-4BD6-A23E-76368DEC86D5}" type="slidenum">
              <a:rPr lang="en-US"/>
              <a:pPr fontAlgn="base">
                <a:spcBef>
                  <a:spcPct val="0"/>
                </a:spcBef>
                <a:spcAft>
                  <a:spcPct val="0"/>
                </a:spcAft>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6577E46-E87E-4B21-ACD5-D5464E2B1D53}" type="datetimeFigureOut">
              <a:rPr lang="en-US"/>
              <a:pPr>
                <a:defRPr/>
              </a:pPr>
              <a:t>12/12/2017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F2E9D3-03C9-4CEE-B50A-D38212BE0A1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C37F4F2-901B-4D97-BA58-FD825B92C92E}" type="datetimeFigureOut">
              <a:rPr lang="en-US"/>
              <a:pPr>
                <a:defRPr/>
              </a:pPr>
              <a:t>12/12/2017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5CE631-38D8-4E1E-B134-F948EC399EA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8353CC7-59C7-43B9-9D5D-0C63D2118590}" type="datetimeFigureOut">
              <a:rPr lang="en-US"/>
              <a:pPr>
                <a:defRPr/>
              </a:pPr>
              <a:t>12/12/2017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BA0905-FA49-4621-A258-35A64A12A63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CADACB9-64B1-4717-A293-29C9EAA466DC}" type="datetimeFigureOut">
              <a:rPr lang="en-US"/>
              <a:pPr>
                <a:defRPr/>
              </a:pPr>
              <a:t>12/12/2017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DBBD4D-68B8-4EEA-924C-185D5ACD89E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0CDB594-F49A-484A-B2EE-54B3B03A549A}" type="datetimeFigureOut">
              <a:rPr lang="en-US"/>
              <a:pPr>
                <a:defRPr/>
              </a:pPr>
              <a:t>12/12/2017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C6BA5D-20EE-4459-A494-95F6BC7CC39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DE7CA00-77EA-42A1-8D42-5AA62B20E16A}" type="datetimeFigureOut">
              <a:rPr lang="en-US"/>
              <a:pPr>
                <a:defRPr/>
              </a:pPr>
              <a:t>12/12/2017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86F392C-975C-414F-8D84-15972CFFDE9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179BE1D-BD7C-4C74-BF54-43F590925755}" type="datetimeFigureOut">
              <a:rPr lang="en-US"/>
              <a:pPr>
                <a:defRPr/>
              </a:pPr>
              <a:t>12/12/2017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9DD1AA9-E94A-4B47-A050-49F64888198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7B1FDA2-4AF0-48F4-B8AB-B6FCA21AF5A9}" type="datetimeFigureOut">
              <a:rPr lang="en-US"/>
              <a:pPr>
                <a:defRPr/>
              </a:pPr>
              <a:t>12/12/2017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5DA9661-17B9-4B5A-9F67-A4F62E95F1A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166A584-3B06-4778-9E9D-D3733FA2FD2B}" type="datetimeFigureOut">
              <a:rPr lang="en-US"/>
              <a:pPr>
                <a:defRPr/>
              </a:pPr>
              <a:t>12/12/2017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11A55FA-0CEE-42DF-8348-D5CC75C8D10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0955EFD-A93C-4838-A8EE-F12B4A372C90}" type="datetimeFigureOut">
              <a:rPr lang="en-US"/>
              <a:pPr>
                <a:defRPr/>
              </a:pPr>
              <a:t>12/12/2017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FC446A3-4FF0-4D2A-9BD9-C2F659DBFB0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AE71EAD-E889-4F7B-AC82-307A8208AC77}" type="datetimeFigureOut">
              <a:rPr lang="en-US"/>
              <a:pPr>
                <a:defRPr/>
              </a:pPr>
              <a:t>12/12/2017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0E1FA1-80E3-4259-B536-56F878FFD07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3E3957E-2DEB-46AC-9689-EF0D49C28775}" type="datetimeFigureOut">
              <a:rPr lang="en-US"/>
              <a:pPr>
                <a:defRPr/>
              </a:pPr>
              <a:t>12/12/2017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3ADA710-218B-4800-B14F-2681C73EEBE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en.wikipedia.org/wiki/Meissner's_plexus" TargetMode="External"/><Relationship Id="rId2" Type="http://schemas.openxmlformats.org/officeDocument/2006/relationships/hyperlink" Target="http://en.wikipedia.org/wiki/Auerbach's_plexus" TargetMode="Externa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hyperlink" Target="http://user.medunigraz.at/helmut.hinghofer-szalkay/II.2.htm" TargetMode="Externa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2.v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76200"/>
            <a:ext cx="8991600" cy="6705600"/>
          </a:xfrm>
          <a:prstGeom prst="rect">
            <a:avLst/>
          </a:prstGeom>
          <a:solidFill>
            <a:srgbClr val="E9E6FE"/>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TextBox 3"/>
          <p:cNvSpPr txBox="1"/>
          <p:nvPr/>
        </p:nvSpPr>
        <p:spPr>
          <a:xfrm>
            <a:off x="1540933" y="1479240"/>
            <a:ext cx="6646333" cy="931977"/>
          </a:xfrm>
          <a:prstGeom prst="rect">
            <a:avLst/>
          </a:prstGeom>
          <a:noFill/>
          <a:ln>
            <a:noFill/>
          </a:ln>
          <a:scene3d>
            <a:camera prst="orthographicFront"/>
            <a:lightRig rig="threePt" dir="t"/>
          </a:scene3d>
          <a:sp3d>
            <a:bevelT w="139700" h="139700" prst="divot"/>
          </a:sp3d>
        </p:spPr>
        <p:txBody>
          <a:bodyPr>
            <a:spAutoFit/>
          </a:bodyPr>
          <a:lstStyle/>
          <a:p>
            <a:pPr algn="ctr"/>
            <a:r>
              <a:rPr lang="hu-HU" sz="2800" b="1">
                <a:latin typeface="Calibri" pitchFamily="34" charset="0"/>
              </a:rPr>
              <a:t> Sympaticus idegrendszer. Enteralis idegrendszer</a:t>
            </a:r>
            <a:endParaRPr lang="en-US" sz="2800" b="1">
              <a:latin typeface="Calibri" pitchFamily="34" charset="0"/>
            </a:endParaRPr>
          </a:p>
        </p:txBody>
      </p:sp>
      <p:sp>
        <p:nvSpPr>
          <p:cNvPr id="14343" name="TextBox 1"/>
          <p:cNvSpPr txBox="1">
            <a:spLocks noChangeArrowheads="1"/>
          </p:cNvSpPr>
          <p:nvPr/>
        </p:nvSpPr>
        <p:spPr bwMode="auto">
          <a:xfrm>
            <a:off x="2438400" y="4114800"/>
            <a:ext cx="4503738" cy="1082675"/>
          </a:xfrm>
          <a:prstGeom prst="rect">
            <a:avLst/>
          </a:prstGeom>
          <a:noFill/>
          <a:ln w="9525">
            <a:noFill/>
            <a:miter lim="800000"/>
            <a:headEnd/>
            <a:tailEnd/>
          </a:ln>
        </p:spPr>
        <p:txBody>
          <a:bodyPr wrap="none">
            <a:spAutoFit/>
          </a:bodyPr>
          <a:lstStyle/>
          <a:p>
            <a:pPr algn="ctr">
              <a:lnSpc>
                <a:spcPts val="3000"/>
              </a:lnSpc>
            </a:pPr>
            <a:r>
              <a:rPr lang="hu-HU" sz="2400">
                <a:latin typeface="Calibri" pitchFamily="34" charset="0"/>
              </a:rPr>
              <a:t>DR. Fehér Erzsébet</a:t>
            </a:r>
          </a:p>
          <a:p>
            <a:pPr algn="ctr"/>
            <a:r>
              <a:rPr lang="hu-HU" sz="2000">
                <a:latin typeface="Calibri" pitchFamily="34" charset="0"/>
              </a:rPr>
              <a:t>Semmelweis Egyetem</a:t>
            </a:r>
          </a:p>
          <a:p>
            <a:pPr algn="ctr"/>
            <a:r>
              <a:rPr lang="hu-HU" sz="2000">
                <a:latin typeface="Calibri" pitchFamily="34" charset="0"/>
              </a:rPr>
              <a:t>Anatómiai, Szövet- és Fejlődéstani Intézet</a:t>
            </a:r>
            <a:endParaRPr lang="en-US" sz="2000">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22"/>
          <p:cNvGrpSpPr>
            <a:grpSpLocks/>
          </p:cNvGrpSpPr>
          <p:nvPr/>
        </p:nvGrpSpPr>
        <p:grpSpPr bwMode="auto">
          <a:xfrm>
            <a:off x="1828800" y="1219200"/>
            <a:ext cx="4419600" cy="4800600"/>
            <a:chOff x="762000" y="1143000"/>
            <a:chExt cx="4552950" cy="5012499"/>
          </a:xfrm>
        </p:grpSpPr>
        <p:grpSp>
          <p:nvGrpSpPr>
            <p:cNvPr id="32771" name="Group 18"/>
            <p:cNvGrpSpPr>
              <a:grpSpLocks/>
            </p:cNvGrpSpPr>
            <p:nvPr/>
          </p:nvGrpSpPr>
          <p:grpSpPr bwMode="auto">
            <a:xfrm>
              <a:off x="762000" y="1143000"/>
              <a:ext cx="4552950" cy="5012499"/>
              <a:chOff x="762000" y="1143000"/>
              <a:chExt cx="4552950" cy="5012499"/>
            </a:xfrm>
          </p:grpSpPr>
          <p:grpSp>
            <p:nvGrpSpPr>
              <p:cNvPr id="32778" name="Group 17"/>
              <p:cNvGrpSpPr>
                <a:grpSpLocks/>
              </p:cNvGrpSpPr>
              <p:nvPr/>
            </p:nvGrpSpPr>
            <p:grpSpPr bwMode="auto">
              <a:xfrm>
                <a:off x="762000" y="1143000"/>
                <a:ext cx="4552950" cy="4995237"/>
                <a:chOff x="762000" y="1143000"/>
                <a:chExt cx="4552950" cy="4995237"/>
              </a:xfrm>
            </p:grpSpPr>
            <p:grpSp>
              <p:nvGrpSpPr>
                <p:cNvPr id="32780" name="Group 13"/>
                <p:cNvGrpSpPr>
                  <a:grpSpLocks/>
                </p:cNvGrpSpPr>
                <p:nvPr/>
              </p:nvGrpSpPr>
              <p:grpSpPr bwMode="auto">
                <a:xfrm>
                  <a:off x="762000" y="1143000"/>
                  <a:ext cx="4552950" cy="4995237"/>
                  <a:chOff x="762000" y="1143000"/>
                  <a:chExt cx="4552950" cy="4995237"/>
                </a:xfrm>
              </p:grpSpPr>
              <p:grpSp>
                <p:nvGrpSpPr>
                  <p:cNvPr id="32782" name="Group 11"/>
                  <p:cNvGrpSpPr>
                    <a:grpSpLocks/>
                  </p:cNvGrpSpPr>
                  <p:nvPr/>
                </p:nvGrpSpPr>
                <p:grpSpPr bwMode="auto">
                  <a:xfrm>
                    <a:off x="762000" y="1143000"/>
                    <a:ext cx="4552950" cy="4995237"/>
                    <a:chOff x="762000" y="1143000"/>
                    <a:chExt cx="4552950" cy="4995237"/>
                  </a:xfrm>
                </p:grpSpPr>
                <p:grpSp>
                  <p:nvGrpSpPr>
                    <p:cNvPr id="32784" name="Group 9"/>
                    <p:cNvGrpSpPr>
                      <a:grpSpLocks/>
                    </p:cNvGrpSpPr>
                    <p:nvPr/>
                  </p:nvGrpSpPr>
                  <p:grpSpPr bwMode="auto">
                    <a:xfrm>
                      <a:off x="762000" y="1143000"/>
                      <a:ext cx="4552950" cy="4995237"/>
                      <a:chOff x="762000" y="1143000"/>
                      <a:chExt cx="4552950" cy="4995237"/>
                    </a:xfrm>
                  </p:grpSpPr>
                  <p:grpSp>
                    <p:nvGrpSpPr>
                      <p:cNvPr id="32786" name="Group 3"/>
                      <p:cNvGrpSpPr>
                        <a:grpSpLocks/>
                      </p:cNvGrpSpPr>
                      <p:nvPr/>
                    </p:nvGrpSpPr>
                    <p:grpSpPr bwMode="auto">
                      <a:xfrm>
                        <a:off x="762000" y="1143000"/>
                        <a:ext cx="4552950" cy="4995237"/>
                        <a:chOff x="762000" y="1143000"/>
                        <a:chExt cx="4552950" cy="4995237"/>
                      </a:xfrm>
                    </p:grpSpPr>
                    <p:pic>
                      <p:nvPicPr>
                        <p:cNvPr id="32790" name="Picture 2"/>
                        <p:cNvPicPr>
                          <a:picLocks noChangeAspect="1" noChangeArrowheads="1"/>
                        </p:cNvPicPr>
                        <p:nvPr/>
                      </p:nvPicPr>
                      <p:blipFill>
                        <a:blip r:embed="rId3"/>
                        <a:srcRect/>
                        <a:stretch>
                          <a:fillRect/>
                        </a:stretch>
                      </p:blipFill>
                      <p:spPr bwMode="auto">
                        <a:xfrm>
                          <a:off x="762000" y="1143000"/>
                          <a:ext cx="4552950" cy="4995237"/>
                        </a:xfrm>
                        <a:prstGeom prst="rect">
                          <a:avLst/>
                        </a:prstGeom>
                        <a:noFill/>
                        <a:ln w="9525">
                          <a:noFill/>
                          <a:miter lim="800000"/>
                          <a:headEnd/>
                          <a:tailEnd/>
                        </a:ln>
                      </p:spPr>
                    </p:pic>
                    <p:sp>
                      <p:nvSpPr>
                        <p:cNvPr id="32791" name="TextBox 2"/>
                        <p:cNvSpPr txBox="1">
                          <a:spLocks noChangeArrowheads="1"/>
                        </p:cNvSpPr>
                        <p:nvPr/>
                      </p:nvSpPr>
                      <p:spPr bwMode="auto">
                        <a:xfrm>
                          <a:off x="1332754" y="1219238"/>
                          <a:ext cx="834053" cy="573441"/>
                        </a:xfrm>
                        <a:prstGeom prst="rect">
                          <a:avLst/>
                        </a:prstGeom>
                        <a:solidFill>
                          <a:schemeClr val="bg1"/>
                        </a:solidFill>
                        <a:ln w="9525">
                          <a:noFill/>
                          <a:miter lim="800000"/>
                          <a:headEnd/>
                          <a:tailEnd/>
                        </a:ln>
                      </p:spPr>
                      <p:txBody>
                        <a:bodyPr>
                          <a:spAutoFit/>
                        </a:bodyPr>
                        <a:lstStyle/>
                        <a:p>
                          <a:pPr algn="r"/>
                          <a:r>
                            <a:rPr lang="hu-HU" sz="1000">
                              <a:latin typeface="Calibri" pitchFamily="34" charset="0"/>
                            </a:rPr>
                            <a:t>Ggl. cervicale sup.</a:t>
                          </a:r>
                          <a:endParaRPr lang="en-US" sz="1000">
                            <a:latin typeface="Calibri" pitchFamily="34" charset="0"/>
                          </a:endParaRPr>
                        </a:p>
                      </p:txBody>
                    </p:sp>
                    <p:sp>
                      <p:nvSpPr>
                        <p:cNvPr id="32792" name="TextBox 4"/>
                        <p:cNvSpPr txBox="1">
                          <a:spLocks noChangeArrowheads="1"/>
                        </p:cNvSpPr>
                        <p:nvPr/>
                      </p:nvSpPr>
                      <p:spPr bwMode="auto">
                        <a:xfrm>
                          <a:off x="1352379" y="1772791"/>
                          <a:ext cx="834053" cy="573441"/>
                        </a:xfrm>
                        <a:prstGeom prst="rect">
                          <a:avLst/>
                        </a:prstGeom>
                        <a:solidFill>
                          <a:schemeClr val="bg1"/>
                        </a:solidFill>
                        <a:ln w="9525">
                          <a:noFill/>
                          <a:miter lim="800000"/>
                          <a:headEnd/>
                          <a:tailEnd/>
                        </a:ln>
                      </p:spPr>
                      <p:txBody>
                        <a:bodyPr>
                          <a:spAutoFit/>
                        </a:bodyPr>
                        <a:lstStyle/>
                        <a:p>
                          <a:pPr algn="r"/>
                          <a:r>
                            <a:rPr lang="hu-HU" sz="1000">
                              <a:latin typeface="Calibri" pitchFamily="34" charset="0"/>
                            </a:rPr>
                            <a:t>Ggl. cervicale med.</a:t>
                          </a:r>
                          <a:endParaRPr lang="en-US" sz="1000">
                            <a:latin typeface="Calibri" pitchFamily="34" charset="0"/>
                          </a:endParaRPr>
                        </a:p>
                      </p:txBody>
                    </p:sp>
                    <p:sp>
                      <p:nvSpPr>
                        <p:cNvPr id="32793" name="TextBox 5"/>
                        <p:cNvSpPr txBox="1">
                          <a:spLocks noChangeArrowheads="1"/>
                        </p:cNvSpPr>
                        <p:nvPr/>
                      </p:nvSpPr>
                      <p:spPr bwMode="auto">
                        <a:xfrm>
                          <a:off x="1219912" y="2409211"/>
                          <a:ext cx="946895" cy="414337"/>
                        </a:xfrm>
                        <a:prstGeom prst="rect">
                          <a:avLst/>
                        </a:prstGeom>
                        <a:solidFill>
                          <a:schemeClr val="bg1"/>
                        </a:solidFill>
                        <a:ln w="9525">
                          <a:noFill/>
                          <a:miter lim="800000"/>
                          <a:headEnd/>
                          <a:tailEnd/>
                        </a:ln>
                      </p:spPr>
                      <p:txBody>
                        <a:bodyPr>
                          <a:spAutoFit/>
                        </a:bodyPr>
                        <a:lstStyle/>
                        <a:p>
                          <a:pPr algn="r"/>
                          <a:r>
                            <a:rPr lang="hu-HU" sz="1000">
                              <a:latin typeface="Calibri" pitchFamily="34" charset="0"/>
                            </a:rPr>
                            <a:t>Ggl. cervicale inf.</a:t>
                          </a:r>
                          <a:endParaRPr lang="en-US" sz="1000">
                            <a:latin typeface="Calibri" pitchFamily="34" charset="0"/>
                          </a:endParaRPr>
                        </a:p>
                      </p:txBody>
                    </p:sp>
                  </p:grpSp>
                  <p:sp>
                    <p:nvSpPr>
                      <p:cNvPr id="32787" name="TextBox 6"/>
                      <p:cNvSpPr txBox="1">
                        <a:spLocks noChangeArrowheads="1"/>
                      </p:cNvSpPr>
                      <p:nvPr/>
                    </p:nvSpPr>
                    <p:spPr bwMode="auto">
                      <a:xfrm>
                        <a:off x="4191431" y="1885490"/>
                        <a:ext cx="989416" cy="414337"/>
                      </a:xfrm>
                      <a:prstGeom prst="rect">
                        <a:avLst/>
                      </a:prstGeom>
                      <a:solidFill>
                        <a:schemeClr val="bg1"/>
                      </a:solidFill>
                      <a:ln w="9525">
                        <a:noFill/>
                        <a:miter lim="800000"/>
                        <a:headEnd/>
                        <a:tailEnd/>
                      </a:ln>
                    </p:spPr>
                    <p:txBody>
                      <a:bodyPr>
                        <a:spAutoFit/>
                      </a:bodyPr>
                      <a:lstStyle/>
                      <a:p>
                        <a:pPr algn="ctr"/>
                        <a:r>
                          <a:rPr lang="hu-HU" sz="1000">
                            <a:latin typeface="Calibri" pitchFamily="34" charset="0"/>
                          </a:rPr>
                          <a:t>N. dorsalis nervi vagi</a:t>
                        </a:r>
                        <a:endParaRPr lang="en-US" sz="1000">
                          <a:latin typeface="Calibri" pitchFamily="34" charset="0"/>
                        </a:endParaRPr>
                      </a:p>
                    </p:txBody>
                  </p:sp>
                  <p:sp>
                    <p:nvSpPr>
                      <p:cNvPr id="32788" name="TextBox 7"/>
                      <p:cNvSpPr txBox="1">
                        <a:spLocks noChangeArrowheads="1"/>
                      </p:cNvSpPr>
                      <p:nvPr/>
                    </p:nvSpPr>
                    <p:spPr bwMode="auto">
                      <a:xfrm>
                        <a:off x="3393357" y="2248449"/>
                        <a:ext cx="852042" cy="255231"/>
                      </a:xfrm>
                      <a:prstGeom prst="rect">
                        <a:avLst/>
                      </a:prstGeom>
                      <a:solidFill>
                        <a:schemeClr val="bg1"/>
                      </a:solidFill>
                      <a:ln w="9525">
                        <a:noFill/>
                        <a:miter lim="800000"/>
                        <a:headEnd/>
                        <a:tailEnd/>
                      </a:ln>
                    </p:spPr>
                    <p:txBody>
                      <a:bodyPr wrap="none">
                        <a:spAutoFit/>
                      </a:bodyPr>
                      <a:lstStyle/>
                      <a:p>
                        <a:pPr algn="r"/>
                        <a:r>
                          <a:rPr lang="hu-HU" sz="1000">
                            <a:latin typeface="Calibri" pitchFamily="34" charset="0"/>
                          </a:rPr>
                          <a:t>N. ambiguus</a:t>
                        </a:r>
                        <a:endParaRPr lang="en-US" sz="1000">
                          <a:latin typeface="Calibri" pitchFamily="34" charset="0"/>
                        </a:endParaRPr>
                      </a:p>
                    </p:txBody>
                  </p:sp>
                  <p:sp>
                    <p:nvSpPr>
                      <p:cNvPr id="32789" name="TextBox 8"/>
                      <p:cNvSpPr txBox="1">
                        <a:spLocks noChangeArrowheads="1"/>
                      </p:cNvSpPr>
                      <p:nvPr/>
                    </p:nvSpPr>
                    <p:spPr bwMode="auto">
                      <a:xfrm>
                        <a:off x="4332075" y="3204737"/>
                        <a:ext cx="639441" cy="255231"/>
                      </a:xfrm>
                      <a:prstGeom prst="rect">
                        <a:avLst/>
                      </a:prstGeom>
                      <a:solidFill>
                        <a:schemeClr val="bg1"/>
                      </a:solidFill>
                      <a:ln w="9525">
                        <a:noFill/>
                        <a:miter lim="800000"/>
                        <a:headEnd/>
                        <a:tailEnd/>
                      </a:ln>
                    </p:spPr>
                    <p:txBody>
                      <a:bodyPr wrap="none">
                        <a:spAutoFit/>
                      </a:bodyPr>
                      <a:lstStyle/>
                      <a:p>
                        <a:r>
                          <a:rPr lang="hu-HU" sz="1000">
                            <a:latin typeface="Calibri" pitchFamily="34" charset="0"/>
                          </a:rPr>
                          <a:t>N. vagus</a:t>
                        </a:r>
                        <a:endParaRPr lang="en-US" sz="1000">
                          <a:latin typeface="Calibri" pitchFamily="34" charset="0"/>
                        </a:endParaRPr>
                      </a:p>
                    </p:txBody>
                  </p:sp>
                </p:grpSp>
                <p:sp>
                  <p:nvSpPr>
                    <p:cNvPr id="32785" name="TextBox 10"/>
                    <p:cNvSpPr txBox="1">
                      <a:spLocks noChangeArrowheads="1"/>
                    </p:cNvSpPr>
                    <p:nvPr/>
                  </p:nvSpPr>
                  <p:spPr bwMode="auto">
                    <a:xfrm>
                      <a:off x="3148047" y="2558372"/>
                      <a:ext cx="1058103" cy="255231"/>
                    </a:xfrm>
                    <a:prstGeom prst="rect">
                      <a:avLst/>
                    </a:prstGeom>
                    <a:solidFill>
                      <a:schemeClr val="bg1"/>
                    </a:solidFill>
                    <a:ln w="9525">
                      <a:noFill/>
                      <a:miter lim="800000"/>
                      <a:headEnd/>
                      <a:tailEnd/>
                    </a:ln>
                  </p:spPr>
                  <p:txBody>
                    <a:bodyPr wrap="none">
                      <a:spAutoFit/>
                    </a:bodyPr>
                    <a:lstStyle/>
                    <a:p>
                      <a:pPr algn="ctr"/>
                      <a:r>
                        <a:rPr lang="hu-HU" sz="1000">
                          <a:latin typeface="Calibri" pitchFamily="34" charset="0"/>
                        </a:rPr>
                        <a:t>Plexus cardiacus</a:t>
                      </a:r>
                      <a:endParaRPr lang="en-US" sz="1000">
                        <a:latin typeface="Calibri" pitchFamily="34" charset="0"/>
                      </a:endParaRPr>
                    </a:p>
                  </p:txBody>
                </p:sp>
              </p:grpSp>
              <p:sp>
                <p:nvSpPr>
                  <p:cNvPr id="32783" name="TextBox 12"/>
                  <p:cNvSpPr txBox="1">
                    <a:spLocks noChangeArrowheads="1"/>
                  </p:cNvSpPr>
                  <p:nvPr/>
                </p:nvSpPr>
                <p:spPr bwMode="auto">
                  <a:xfrm>
                    <a:off x="3187296" y="5137201"/>
                    <a:ext cx="1139873" cy="255231"/>
                  </a:xfrm>
                  <a:prstGeom prst="rect">
                    <a:avLst/>
                  </a:prstGeom>
                  <a:solidFill>
                    <a:schemeClr val="bg1"/>
                  </a:solidFill>
                  <a:ln w="9525">
                    <a:noFill/>
                    <a:miter lim="800000"/>
                    <a:headEnd/>
                    <a:tailEnd/>
                  </a:ln>
                </p:spPr>
                <p:txBody>
                  <a:bodyPr wrap="none">
                    <a:spAutoFit/>
                  </a:bodyPr>
                  <a:lstStyle/>
                  <a:p>
                    <a:pPr algn="ctr"/>
                    <a:r>
                      <a:rPr lang="hu-HU" sz="1000">
                        <a:latin typeface="Calibri" pitchFamily="34" charset="0"/>
                      </a:rPr>
                      <a:t>Plexus pulmonalis</a:t>
                    </a:r>
                    <a:endParaRPr lang="en-US" sz="1000">
                      <a:latin typeface="Calibri" pitchFamily="34" charset="0"/>
                    </a:endParaRPr>
                  </a:p>
                </p:txBody>
              </p:sp>
            </p:grpSp>
            <p:sp>
              <p:nvSpPr>
                <p:cNvPr id="32781" name="TextBox 16"/>
                <p:cNvSpPr txBox="1">
                  <a:spLocks noChangeArrowheads="1"/>
                </p:cNvSpPr>
                <p:nvPr/>
              </p:nvSpPr>
              <p:spPr bwMode="auto">
                <a:xfrm>
                  <a:off x="1789030" y="3368814"/>
                  <a:ext cx="492255" cy="255231"/>
                </a:xfrm>
                <a:prstGeom prst="rect">
                  <a:avLst/>
                </a:prstGeom>
                <a:solidFill>
                  <a:schemeClr val="bg1"/>
                </a:solidFill>
                <a:ln w="9525">
                  <a:noFill/>
                  <a:miter lim="800000"/>
                  <a:headEnd/>
                  <a:tailEnd/>
                </a:ln>
              </p:spPr>
              <p:txBody>
                <a:bodyPr wrap="none">
                  <a:spAutoFit/>
                </a:bodyPr>
                <a:lstStyle/>
                <a:p>
                  <a:r>
                    <a:rPr lang="hu-HU" sz="1000">
                      <a:latin typeface="Calibri" pitchFamily="34" charset="0"/>
                    </a:rPr>
                    <a:t>Ggl. 1</a:t>
                  </a:r>
                  <a:endParaRPr lang="en-US" sz="1000">
                    <a:latin typeface="Calibri" pitchFamily="34" charset="0"/>
                  </a:endParaRPr>
                </a:p>
              </p:txBody>
            </p:sp>
          </p:grpSp>
          <p:sp>
            <p:nvSpPr>
              <p:cNvPr id="32779" name="TextBox 19"/>
              <p:cNvSpPr txBox="1">
                <a:spLocks noChangeArrowheads="1"/>
              </p:cNvSpPr>
              <p:nvPr/>
            </p:nvSpPr>
            <p:spPr bwMode="auto">
              <a:xfrm>
                <a:off x="1825009" y="5900233"/>
                <a:ext cx="492255" cy="255266"/>
              </a:xfrm>
              <a:prstGeom prst="rect">
                <a:avLst/>
              </a:prstGeom>
              <a:solidFill>
                <a:schemeClr val="bg1"/>
              </a:solidFill>
              <a:ln w="9525">
                <a:noFill/>
                <a:miter lim="800000"/>
                <a:headEnd/>
                <a:tailEnd/>
              </a:ln>
            </p:spPr>
            <p:txBody>
              <a:bodyPr wrap="none">
                <a:spAutoFit/>
              </a:bodyPr>
              <a:lstStyle/>
              <a:p>
                <a:r>
                  <a:rPr lang="hu-HU" sz="1000">
                    <a:latin typeface="Calibri" pitchFamily="34" charset="0"/>
                  </a:rPr>
                  <a:t>Ggl. 4</a:t>
                </a:r>
                <a:endParaRPr lang="en-US" sz="1000">
                  <a:latin typeface="Calibri" pitchFamily="34" charset="0"/>
                </a:endParaRPr>
              </a:p>
            </p:txBody>
          </p:sp>
        </p:grpSp>
        <p:sp>
          <p:nvSpPr>
            <p:cNvPr id="21" name="TextBox 20"/>
            <p:cNvSpPr txBox="1"/>
            <p:nvPr/>
          </p:nvSpPr>
          <p:spPr>
            <a:xfrm>
              <a:off x="1868605" y="5603605"/>
              <a:ext cx="493595" cy="346539"/>
            </a:xfrm>
            <a:prstGeom prst="rect">
              <a:avLst/>
            </a:prstGeom>
            <a:solidFill>
              <a:schemeClr val="bg1"/>
            </a:solidFill>
            <a:effectLst>
              <a:softEdge rad="63500"/>
            </a:effectLst>
          </p:spPr>
          <p:txBody>
            <a:bodyPr>
              <a:spAutoFit/>
            </a:bodyPr>
            <a:lstStyle/>
            <a:p>
              <a:pPr>
                <a:defRPr/>
              </a:pPr>
              <a:r>
                <a:rPr lang="hu-HU" sz="800">
                  <a:latin typeface="Calibri" pitchFamily="34" charset="0"/>
                </a:rPr>
                <a:t>Radix ventR.</a:t>
              </a:r>
              <a:endParaRPr lang="en-US" sz="800">
                <a:latin typeface="Calibri" pitchFamily="34" charset="0"/>
              </a:endParaRPr>
            </a:p>
          </p:txBody>
        </p:sp>
        <p:sp>
          <p:nvSpPr>
            <p:cNvPr id="24" name="TextBox 23"/>
            <p:cNvSpPr txBox="1"/>
            <p:nvPr/>
          </p:nvSpPr>
          <p:spPr>
            <a:xfrm>
              <a:off x="1826100" y="4796992"/>
              <a:ext cx="493595" cy="343338"/>
            </a:xfrm>
            <a:prstGeom prst="rect">
              <a:avLst/>
            </a:prstGeom>
            <a:solidFill>
              <a:schemeClr val="bg1"/>
            </a:solidFill>
            <a:effectLst>
              <a:softEdge rad="63500"/>
            </a:effectLst>
          </p:spPr>
          <p:txBody>
            <a:bodyPr>
              <a:spAutoFit/>
            </a:bodyPr>
            <a:lstStyle/>
            <a:p>
              <a:pPr>
                <a:defRPr/>
              </a:pPr>
              <a:r>
                <a:rPr lang="hu-HU" sz="800">
                  <a:latin typeface="Calibri" pitchFamily="34" charset="0"/>
                </a:rPr>
                <a:t>R.c.</a:t>
              </a:r>
            </a:p>
            <a:p>
              <a:pPr>
                <a:defRPr/>
              </a:pPr>
              <a:r>
                <a:rPr lang="hu-HU" sz="800">
                  <a:latin typeface="Calibri" pitchFamily="34" charset="0"/>
                </a:rPr>
                <a:t>albus</a:t>
              </a:r>
              <a:endParaRPr lang="en-US" sz="800">
                <a:latin typeface="Calibri" pitchFamily="34" charset="0"/>
              </a:endParaRPr>
            </a:p>
          </p:txBody>
        </p:sp>
      </p:grpSp>
      <p:sp>
        <p:nvSpPr>
          <p:cNvPr id="32770" name="TextBox 27"/>
          <p:cNvSpPr txBox="1">
            <a:spLocks noChangeArrowheads="1"/>
          </p:cNvSpPr>
          <p:nvPr/>
        </p:nvSpPr>
        <p:spPr bwMode="auto">
          <a:xfrm>
            <a:off x="1303338" y="160338"/>
            <a:ext cx="6537325" cy="822325"/>
          </a:xfrm>
          <a:prstGeom prst="rect">
            <a:avLst/>
          </a:prstGeom>
          <a:noFill/>
          <a:ln w="9525">
            <a:noFill/>
            <a:miter lim="800000"/>
            <a:headEnd/>
            <a:tailEnd/>
          </a:ln>
        </p:spPr>
        <p:txBody>
          <a:bodyPr>
            <a:spAutoFit/>
          </a:bodyPr>
          <a:lstStyle/>
          <a:p>
            <a:pPr algn="ctr"/>
            <a:r>
              <a:rPr lang="hu-HU" sz="2400" b="1">
                <a:latin typeface="Calibri" pitchFamily="34" charset="0"/>
              </a:rPr>
              <a:t>Cervikale und Thorakale Teile des Truncus sympathicus </a:t>
            </a:r>
            <a:endParaRPr lang="en-US" sz="2400" b="1">
              <a:latin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6"/>
          <p:cNvSpPr txBox="1">
            <a:spLocks noChangeArrowheads="1"/>
          </p:cNvSpPr>
          <p:nvPr/>
        </p:nvSpPr>
        <p:spPr bwMode="auto">
          <a:xfrm>
            <a:off x="2878138" y="228600"/>
            <a:ext cx="3498850" cy="457200"/>
          </a:xfrm>
          <a:prstGeom prst="rect">
            <a:avLst/>
          </a:prstGeom>
          <a:noFill/>
          <a:ln w="9525">
            <a:noFill/>
            <a:miter lim="800000"/>
            <a:headEnd/>
            <a:tailEnd/>
          </a:ln>
        </p:spPr>
        <p:txBody>
          <a:bodyPr wrap="none">
            <a:spAutoFit/>
          </a:bodyPr>
          <a:lstStyle/>
          <a:p>
            <a:r>
              <a:rPr lang="hu-HU" sz="2400" b="1">
                <a:latin typeface="Calibri" pitchFamily="34" charset="0"/>
              </a:rPr>
              <a:t>Innervation der Harnblase</a:t>
            </a:r>
            <a:endParaRPr lang="en-US" sz="2400" b="1">
              <a:latin typeface="Calibri" pitchFamily="34" charset="0"/>
            </a:endParaRPr>
          </a:p>
        </p:txBody>
      </p:sp>
      <p:grpSp>
        <p:nvGrpSpPr>
          <p:cNvPr id="34818" name="Group 73"/>
          <p:cNvGrpSpPr>
            <a:grpSpLocks/>
          </p:cNvGrpSpPr>
          <p:nvPr/>
        </p:nvGrpSpPr>
        <p:grpSpPr bwMode="auto">
          <a:xfrm>
            <a:off x="1981200" y="1139825"/>
            <a:ext cx="5087938" cy="4462463"/>
            <a:chOff x="180975" y="1594575"/>
            <a:chExt cx="5088655" cy="4462081"/>
          </a:xfrm>
        </p:grpSpPr>
        <p:grpSp>
          <p:nvGrpSpPr>
            <p:cNvPr id="34819" name="Group 71"/>
            <p:cNvGrpSpPr>
              <a:grpSpLocks/>
            </p:cNvGrpSpPr>
            <p:nvPr/>
          </p:nvGrpSpPr>
          <p:grpSpPr bwMode="auto">
            <a:xfrm>
              <a:off x="180975" y="1594575"/>
              <a:ext cx="5088655" cy="4462081"/>
              <a:chOff x="180975" y="1594575"/>
              <a:chExt cx="5088655" cy="4462081"/>
            </a:xfrm>
          </p:grpSpPr>
          <p:grpSp>
            <p:nvGrpSpPr>
              <p:cNvPr id="34821" name="Group 69"/>
              <p:cNvGrpSpPr>
                <a:grpSpLocks/>
              </p:cNvGrpSpPr>
              <p:nvPr/>
            </p:nvGrpSpPr>
            <p:grpSpPr bwMode="auto">
              <a:xfrm>
                <a:off x="180975" y="1594575"/>
                <a:ext cx="5088655" cy="4462081"/>
                <a:chOff x="180975" y="1594575"/>
                <a:chExt cx="5088655" cy="4462081"/>
              </a:xfrm>
            </p:grpSpPr>
            <p:grpSp>
              <p:nvGrpSpPr>
                <p:cNvPr id="34823" name="Group 67"/>
                <p:cNvGrpSpPr>
                  <a:grpSpLocks/>
                </p:cNvGrpSpPr>
                <p:nvPr/>
              </p:nvGrpSpPr>
              <p:grpSpPr bwMode="auto">
                <a:xfrm>
                  <a:off x="180975" y="1594575"/>
                  <a:ext cx="5088655" cy="4462081"/>
                  <a:chOff x="180975" y="1594575"/>
                  <a:chExt cx="5088655" cy="4462081"/>
                </a:xfrm>
              </p:grpSpPr>
              <p:grpSp>
                <p:nvGrpSpPr>
                  <p:cNvPr id="34825" name="Group 65"/>
                  <p:cNvGrpSpPr>
                    <a:grpSpLocks/>
                  </p:cNvGrpSpPr>
                  <p:nvPr/>
                </p:nvGrpSpPr>
                <p:grpSpPr bwMode="auto">
                  <a:xfrm>
                    <a:off x="180975" y="1594575"/>
                    <a:ext cx="5088655" cy="4462081"/>
                    <a:chOff x="180975" y="1594575"/>
                    <a:chExt cx="5088655" cy="4462081"/>
                  </a:xfrm>
                </p:grpSpPr>
                <p:grpSp>
                  <p:nvGrpSpPr>
                    <p:cNvPr id="34827" name="Group 62"/>
                    <p:cNvGrpSpPr>
                      <a:grpSpLocks/>
                    </p:cNvGrpSpPr>
                    <p:nvPr/>
                  </p:nvGrpSpPr>
                  <p:grpSpPr bwMode="auto">
                    <a:xfrm>
                      <a:off x="180975" y="1594575"/>
                      <a:ext cx="5088655" cy="4462081"/>
                      <a:chOff x="180975" y="1594575"/>
                      <a:chExt cx="5088655" cy="4462081"/>
                    </a:xfrm>
                  </p:grpSpPr>
                  <p:grpSp>
                    <p:nvGrpSpPr>
                      <p:cNvPr id="34831" name="Group 27"/>
                      <p:cNvGrpSpPr>
                        <a:grpSpLocks/>
                      </p:cNvGrpSpPr>
                      <p:nvPr/>
                    </p:nvGrpSpPr>
                    <p:grpSpPr bwMode="auto">
                      <a:xfrm>
                        <a:off x="180975" y="1594575"/>
                        <a:ext cx="5088655" cy="4462081"/>
                        <a:chOff x="180975" y="1594575"/>
                        <a:chExt cx="5088655" cy="4462081"/>
                      </a:xfrm>
                    </p:grpSpPr>
                    <p:grpSp>
                      <p:nvGrpSpPr>
                        <p:cNvPr id="34834" name="Group 26"/>
                        <p:cNvGrpSpPr>
                          <a:grpSpLocks/>
                        </p:cNvGrpSpPr>
                        <p:nvPr/>
                      </p:nvGrpSpPr>
                      <p:grpSpPr bwMode="auto">
                        <a:xfrm>
                          <a:off x="180975" y="1600200"/>
                          <a:ext cx="5088655" cy="4456456"/>
                          <a:chOff x="180975" y="1600200"/>
                          <a:chExt cx="5088655" cy="4456456"/>
                        </a:xfrm>
                      </p:grpSpPr>
                      <p:grpSp>
                        <p:nvGrpSpPr>
                          <p:cNvPr id="34838" name="Group 24"/>
                          <p:cNvGrpSpPr>
                            <a:grpSpLocks/>
                          </p:cNvGrpSpPr>
                          <p:nvPr/>
                        </p:nvGrpSpPr>
                        <p:grpSpPr bwMode="auto">
                          <a:xfrm>
                            <a:off x="180975" y="1600200"/>
                            <a:ext cx="5088655" cy="4456456"/>
                            <a:chOff x="180975" y="1600200"/>
                            <a:chExt cx="5088655" cy="4456456"/>
                          </a:xfrm>
                        </p:grpSpPr>
                        <p:grpSp>
                          <p:nvGrpSpPr>
                            <p:cNvPr id="34842" name="Group 22"/>
                            <p:cNvGrpSpPr>
                              <a:grpSpLocks/>
                            </p:cNvGrpSpPr>
                            <p:nvPr/>
                          </p:nvGrpSpPr>
                          <p:grpSpPr bwMode="auto">
                            <a:xfrm>
                              <a:off x="180975" y="1600200"/>
                              <a:ext cx="5088655" cy="4456456"/>
                              <a:chOff x="180975" y="1600200"/>
                              <a:chExt cx="5088655" cy="4456456"/>
                            </a:xfrm>
                          </p:grpSpPr>
                          <p:grpSp>
                            <p:nvGrpSpPr>
                              <p:cNvPr id="34846" name="Group 20"/>
                              <p:cNvGrpSpPr>
                                <a:grpSpLocks/>
                              </p:cNvGrpSpPr>
                              <p:nvPr/>
                            </p:nvGrpSpPr>
                            <p:grpSpPr bwMode="auto">
                              <a:xfrm>
                                <a:off x="180975" y="1600200"/>
                                <a:ext cx="5088655" cy="4390786"/>
                                <a:chOff x="152400" y="1205184"/>
                                <a:chExt cx="5088655" cy="4390786"/>
                              </a:xfrm>
                            </p:grpSpPr>
                            <p:grpSp>
                              <p:nvGrpSpPr>
                                <p:cNvPr id="34850" name="Group 15"/>
                                <p:cNvGrpSpPr>
                                  <a:grpSpLocks/>
                                </p:cNvGrpSpPr>
                                <p:nvPr/>
                              </p:nvGrpSpPr>
                              <p:grpSpPr bwMode="auto">
                                <a:xfrm>
                                  <a:off x="152400" y="1205184"/>
                                  <a:ext cx="5088655" cy="4390786"/>
                                  <a:chOff x="152400" y="1205184"/>
                                  <a:chExt cx="5088655" cy="4390786"/>
                                </a:xfrm>
                              </p:grpSpPr>
                              <p:grpSp>
                                <p:nvGrpSpPr>
                                  <p:cNvPr id="34852" name="Group 14"/>
                                  <p:cNvGrpSpPr>
                                    <a:grpSpLocks/>
                                  </p:cNvGrpSpPr>
                                  <p:nvPr/>
                                </p:nvGrpSpPr>
                                <p:grpSpPr bwMode="auto">
                                  <a:xfrm>
                                    <a:off x="152400" y="1385616"/>
                                    <a:ext cx="5088655" cy="4210354"/>
                                    <a:chOff x="152400" y="1385616"/>
                                    <a:chExt cx="5088655" cy="4210354"/>
                                  </a:xfrm>
                                </p:grpSpPr>
                                <p:grpSp>
                                  <p:nvGrpSpPr>
                                    <p:cNvPr id="34854" name="Group 9"/>
                                    <p:cNvGrpSpPr>
                                      <a:grpSpLocks/>
                                    </p:cNvGrpSpPr>
                                    <p:nvPr/>
                                  </p:nvGrpSpPr>
                                  <p:grpSpPr bwMode="auto">
                                    <a:xfrm>
                                      <a:off x="152400" y="1385616"/>
                                      <a:ext cx="5088655" cy="4210354"/>
                                      <a:chOff x="152400" y="1385616"/>
                                      <a:chExt cx="5088655" cy="4210354"/>
                                    </a:xfrm>
                                  </p:grpSpPr>
                                  <p:grpSp>
                                    <p:nvGrpSpPr>
                                      <p:cNvPr id="34856" name="Group 4"/>
                                      <p:cNvGrpSpPr>
                                        <a:grpSpLocks/>
                                      </p:cNvGrpSpPr>
                                      <p:nvPr/>
                                    </p:nvGrpSpPr>
                                    <p:grpSpPr bwMode="auto">
                                      <a:xfrm>
                                        <a:off x="152400" y="1385616"/>
                                        <a:ext cx="5088655" cy="4210354"/>
                                        <a:chOff x="152400" y="1385616"/>
                                        <a:chExt cx="5088655" cy="4210354"/>
                                      </a:xfrm>
                                    </p:grpSpPr>
                                    <p:grpSp>
                                      <p:nvGrpSpPr>
                                        <p:cNvPr id="34860" name="Group 2"/>
                                        <p:cNvGrpSpPr>
                                          <a:grpSpLocks/>
                                        </p:cNvGrpSpPr>
                                        <p:nvPr/>
                                      </p:nvGrpSpPr>
                                      <p:grpSpPr bwMode="auto">
                                        <a:xfrm>
                                          <a:off x="152400" y="1385616"/>
                                          <a:ext cx="5088655" cy="4210354"/>
                                          <a:chOff x="152400" y="1385616"/>
                                          <a:chExt cx="5088655" cy="4210354"/>
                                        </a:xfrm>
                                      </p:grpSpPr>
                                      <p:pic>
                                        <p:nvPicPr>
                                          <p:cNvPr id="34862" name="Picture 2"/>
                                          <p:cNvPicPr>
                                            <a:picLocks noChangeAspect="1" noChangeArrowheads="1"/>
                                          </p:cNvPicPr>
                                          <p:nvPr/>
                                        </p:nvPicPr>
                                        <p:blipFill>
                                          <a:blip r:embed="rId3"/>
                                          <a:srcRect/>
                                          <a:stretch>
                                            <a:fillRect/>
                                          </a:stretch>
                                        </p:blipFill>
                                        <p:spPr bwMode="auto">
                                          <a:xfrm>
                                            <a:off x="152400" y="1385616"/>
                                            <a:ext cx="5088655" cy="4210354"/>
                                          </a:xfrm>
                                          <a:prstGeom prst="rect">
                                            <a:avLst/>
                                          </a:prstGeom>
                                          <a:noFill/>
                                          <a:ln w="9525">
                                            <a:noFill/>
                                            <a:miter lim="800000"/>
                                            <a:headEnd/>
                                            <a:tailEnd/>
                                          </a:ln>
                                        </p:spPr>
                                      </p:pic>
                                      <p:sp>
                                        <p:nvSpPr>
                                          <p:cNvPr id="34863" name="TextBox 1"/>
                                          <p:cNvSpPr txBox="1">
                                            <a:spLocks noChangeArrowheads="1"/>
                                          </p:cNvSpPr>
                                          <p:nvPr/>
                                        </p:nvSpPr>
                                        <p:spPr bwMode="auto">
                                          <a:xfrm>
                                            <a:off x="3810516" y="1599944"/>
                                            <a:ext cx="1097117" cy="549315"/>
                                          </a:xfrm>
                                          <a:prstGeom prst="rect">
                                            <a:avLst/>
                                          </a:prstGeom>
                                          <a:solidFill>
                                            <a:schemeClr val="bg1"/>
                                          </a:solidFill>
                                          <a:ln w="9525">
                                            <a:noFill/>
                                            <a:miter lim="800000"/>
                                            <a:headEnd/>
                                            <a:tailEnd/>
                                          </a:ln>
                                        </p:spPr>
                                        <p:txBody>
                                          <a:bodyPr>
                                            <a:spAutoFit/>
                                          </a:bodyPr>
                                          <a:lstStyle/>
                                          <a:p>
                                            <a:r>
                                              <a:rPr lang="hu-HU" sz="1000">
                                                <a:latin typeface="Calibri" pitchFamily="34" charset="0"/>
                                              </a:rPr>
                                              <a:t>Parasympathicus preganglionaris neuronok</a:t>
                                            </a:r>
                                            <a:endParaRPr lang="en-US" sz="1000">
                                              <a:latin typeface="Calibri" pitchFamily="34" charset="0"/>
                                            </a:endParaRPr>
                                          </a:p>
                                        </p:txBody>
                                      </p:sp>
                                    </p:grpSp>
                                    <p:sp>
                                      <p:nvSpPr>
                                        <p:cNvPr id="34861" name="TextBox 3"/>
                                        <p:cNvSpPr txBox="1">
                                          <a:spLocks noChangeArrowheads="1"/>
                                        </p:cNvSpPr>
                                        <p:nvPr/>
                                      </p:nvSpPr>
                                      <p:spPr bwMode="auto">
                                        <a:xfrm>
                                          <a:off x="4267780" y="2154021"/>
                                          <a:ext cx="690660" cy="244493"/>
                                        </a:xfrm>
                                        <a:prstGeom prst="rect">
                                          <a:avLst/>
                                        </a:prstGeom>
                                        <a:solidFill>
                                          <a:schemeClr val="bg1"/>
                                        </a:solidFill>
                                        <a:ln w="9525">
                                          <a:noFill/>
                                          <a:miter lim="800000"/>
                                          <a:headEnd/>
                                          <a:tailEnd/>
                                        </a:ln>
                                      </p:spPr>
                                      <p:txBody>
                                        <a:bodyPr wrap="none">
                                          <a:spAutoFit/>
                                        </a:bodyPr>
                                        <a:lstStyle/>
                                        <a:p>
                                          <a:r>
                                            <a:rPr lang="hu-HU" sz="1000">
                                              <a:latin typeface="Calibri" pitchFamily="34" charset="0"/>
                                            </a:rPr>
                                            <a:t>Onuf mag</a:t>
                                          </a:r>
                                        </a:p>
                                      </p:txBody>
                                    </p:sp>
                                  </p:grpSp>
                                  <p:sp>
                                    <p:nvSpPr>
                                      <p:cNvPr id="9" name="TextBox 8"/>
                                      <p:cNvSpPr txBox="1"/>
                                      <p:nvPr/>
                                    </p:nvSpPr>
                                    <p:spPr>
                                      <a:xfrm>
                                        <a:off x="3596611" y="3091830"/>
                                        <a:ext cx="762000" cy="400110"/>
                                      </a:xfrm>
                                      <a:prstGeom prst="rect">
                                        <a:avLst/>
                                      </a:prstGeom>
                                      <a:solidFill>
                                        <a:schemeClr val="bg1"/>
                                      </a:solidFill>
                                      <a:effectLst>
                                        <a:softEdge rad="101600"/>
                                      </a:effectLst>
                                    </p:spPr>
                                    <p:txBody>
                                      <a:bodyPr>
                                        <a:spAutoFit/>
                                      </a:bodyPr>
                                      <a:lstStyle/>
                                      <a:p>
                                        <a:pPr>
                                          <a:defRPr/>
                                        </a:pPr>
                                        <a:r>
                                          <a:rPr lang="hu-HU" sz="1000">
                                            <a:latin typeface="Calibri" pitchFamily="34" charset="0"/>
                                          </a:rPr>
                                          <a:t>Radix ventralis</a:t>
                                        </a:r>
                                        <a:endParaRPr lang="en-US" sz="1000">
                                          <a:latin typeface="Calibri" pitchFamily="34" charset="0"/>
                                        </a:endParaRPr>
                                      </a:p>
                                    </p:txBody>
                                  </p:sp>
                                </p:grpSp>
                                <p:sp>
                                  <p:nvSpPr>
                                    <p:cNvPr id="14" name="Rectangle 13"/>
                                    <p:cNvSpPr/>
                                    <p:nvPr/>
                                  </p:nvSpPr>
                                  <p:spPr>
                                    <a:xfrm>
                                      <a:off x="3200830" y="1399568"/>
                                      <a:ext cx="609686" cy="487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4853" name="TextBox 10"/>
                                  <p:cNvSpPr txBox="1">
                                    <a:spLocks noChangeArrowheads="1"/>
                                  </p:cNvSpPr>
                                  <p:nvPr/>
                                </p:nvSpPr>
                                <p:spPr bwMode="auto">
                                  <a:xfrm>
                                    <a:off x="3126207" y="1205184"/>
                                    <a:ext cx="1112994" cy="549245"/>
                                  </a:xfrm>
                                  <a:prstGeom prst="rect">
                                    <a:avLst/>
                                  </a:prstGeom>
                                  <a:noFill/>
                                  <a:ln w="9525">
                                    <a:noFill/>
                                    <a:miter lim="800000"/>
                                    <a:headEnd/>
                                    <a:tailEnd/>
                                  </a:ln>
                                </p:spPr>
                                <p:txBody>
                                  <a:bodyPr>
                                    <a:spAutoFit/>
                                  </a:bodyPr>
                                  <a:lstStyle/>
                                  <a:p>
                                    <a:r>
                                      <a:rPr lang="hu-HU" sz="1000">
                                        <a:latin typeface="Calibri" pitchFamily="34" charset="0"/>
                                      </a:rPr>
                                      <a:t>Ggl. mesentericum inferius</a:t>
                                    </a:r>
                                    <a:endParaRPr lang="en-US" sz="1000">
                                      <a:latin typeface="Calibri" pitchFamily="34" charset="0"/>
                                    </a:endParaRPr>
                                  </a:p>
                                </p:txBody>
                              </p:sp>
                            </p:grpSp>
                            <p:sp>
                              <p:nvSpPr>
                                <p:cNvPr id="20" name="Rectangle 19"/>
                                <p:cNvSpPr/>
                                <p:nvPr/>
                              </p:nvSpPr>
                              <p:spPr>
                                <a:xfrm>
                                  <a:off x="1447983" y="1601163"/>
                                  <a:ext cx="566818" cy="276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2" name="TextBox 21"/>
                              <p:cNvSpPr txBox="1"/>
                              <p:nvPr/>
                            </p:nvSpPr>
                            <p:spPr>
                              <a:xfrm>
                                <a:off x="3742169" y="5499278"/>
                                <a:ext cx="1058431" cy="553998"/>
                              </a:xfrm>
                              <a:prstGeom prst="rect">
                                <a:avLst/>
                              </a:prstGeom>
                              <a:solidFill>
                                <a:schemeClr val="bg1"/>
                              </a:solidFill>
                              <a:effectLst>
                                <a:softEdge rad="31750"/>
                              </a:effectLst>
                            </p:spPr>
                            <p:txBody>
                              <a:bodyPr>
                                <a:spAutoFit/>
                              </a:bodyPr>
                              <a:lstStyle/>
                              <a:p>
                                <a:pPr>
                                  <a:defRPr/>
                                </a:pPr>
                                <a:r>
                                  <a:rPr lang="hu-HU" sz="1000">
                                    <a:latin typeface="Calibri" pitchFamily="34" charset="0"/>
                                  </a:rPr>
                                  <a:t>Somatomotoros innerváció</a:t>
                                </a:r>
                              </a:p>
                              <a:p>
                                <a:pPr>
                                  <a:defRPr/>
                                </a:pPr>
                                <a:r>
                                  <a:rPr lang="hu-HU" sz="1000" u="sng">
                                    <a:latin typeface="Calibri" pitchFamily="34" charset="0"/>
                                  </a:rPr>
                                  <a:t>akaratlagosság</a:t>
                                </a:r>
                                <a:r>
                                  <a:rPr lang="hu-HU" sz="1000">
                                    <a:latin typeface="Calibri" pitchFamily="34" charset="0"/>
                                  </a:rPr>
                                  <a:t>!</a:t>
                                </a:r>
                                <a:endParaRPr lang="en-US" sz="1000">
                                  <a:latin typeface="Calibri" pitchFamily="34" charset="0"/>
                                </a:endParaRPr>
                              </a:p>
                            </p:txBody>
                          </p:sp>
                        </p:grpSp>
                        <p:sp>
                          <p:nvSpPr>
                            <p:cNvPr id="24" name="TextBox 23"/>
                            <p:cNvSpPr txBox="1"/>
                            <p:nvPr/>
                          </p:nvSpPr>
                          <p:spPr>
                            <a:xfrm>
                              <a:off x="1025680" y="4340180"/>
                              <a:ext cx="762000" cy="400110"/>
                            </a:xfrm>
                            <a:prstGeom prst="rect">
                              <a:avLst/>
                            </a:prstGeom>
                            <a:solidFill>
                              <a:schemeClr val="bg1"/>
                            </a:solidFill>
                            <a:effectLst>
                              <a:softEdge rad="101600"/>
                            </a:effectLst>
                          </p:spPr>
                          <p:txBody>
                            <a:bodyPr>
                              <a:spAutoFit/>
                            </a:bodyPr>
                            <a:lstStyle/>
                            <a:p>
                              <a:pPr algn="ctr">
                                <a:defRPr/>
                              </a:pPr>
                              <a:r>
                                <a:rPr lang="hu-HU" sz="1000">
                                  <a:latin typeface="Calibri" pitchFamily="34" charset="0"/>
                                </a:rPr>
                                <a:t>Radix ventralis</a:t>
                              </a:r>
                              <a:endParaRPr lang="en-US" sz="1000">
                                <a:latin typeface="Calibri" pitchFamily="34" charset="0"/>
                              </a:endParaRPr>
                            </a:p>
                          </p:txBody>
                        </p:sp>
                      </p:grpSp>
                      <p:sp>
                        <p:nvSpPr>
                          <p:cNvPr id="26" name="TextBox 25"/>
                          <p:cNvSpPr txBox="1"/>
                          <p:nvPr/>
                        </p:nvSpPr>
                        <p:spPr>
                          <a:xfrm>
                            <a:off x="1203228" y="2595380"/>
                            <a:ext cx="458780" cy="400110"/>
                          </a:xfrm>
                          <a:prstGeom prst="rect">
                            <a:avLst/>
                          </a:prstGeom>
                          <a:solidFill>
                            <a:schemeClr val="bg1"/>
                          </a:solidFill>
                          <a:effectLst>
                            <a:softEdge rad="63500"/>
                          </a:effectLst>
                        </p:spPr>
                        <p:txBody>
                          <a:bodyPr wrap="none">
                            <a:spAutoFit/>
                          </a:bodyPr>
                          <a:lstStyle/>
                          <a:p>
                            <a:pPr algn="ctr">
                              <a:defRPr/>
                            </a:pPr>
                            <a:r>
                              <a:rPr lang="hu-HU" sz="1000">
                                <a:latin typeface="Calibri" pitchFamily="34" charset="0"/>
                              </a:rPr>
                              <a:t>R.c.</a:t>
                            </a:r>
                          </a:p>
                          <a:p>
                            <a:pPr algn="ctr">
                              <a:defRPr/>
                            </a:pPr>
                            <a:r>
                              <a:rPr lang="hu-HU" sz="1000">
                                <a:latin typeface="Calibri" pitchFamily="34" charset="0"/>
                              </a:rPr>
                              <a:t>albus</a:t>
                            </a:r>
                            <a:endParaRPr lang="en-US" sz="1000">
                              <a:latin typeface="Calibri" pitchFamily="34" charset="0"/>
                            </a:endParaRPr>
                          </a:p>
                        </p:txBody>
                      </p:sp>
                    </p:grpSp>
                    <p:sp>
                      <p:nvSpPr>
                        <p:cNvPr id="18" name="TextBox 17"/>
                        <p:cNvSpPr txBox="1"/>
                        <p:nvPr/>
                      </p:nvSpPr>
                      <p:spPr>
                        <a:xfrm>
                          <a:off x="1811597" y="1602321"/>
                          <a:ext cx="914400" cy="553998"/>
                        </a:xfrm>
                        <a:prstGeom prst="rect">
                          <a:avLst/>
                        </a:prstGeom>
                        <a:solidFill>
                          <a:schemeClr val="bg1"/>
                        </a:solidFill>
                        <a:effectLst>
                          <a:softEdge rad="88900"/>
                        </a:effectLst>
                      </p:spPr>
                      <p:txBody>
                        <a:bodyPr>
                          <a:spAutoFit/>
                        </a:bodyPr>
                        <a:lstStyle/>
                        <a:p>
                          <a:pPr algn="ctr">
                            <a:defRPr/>
                          </a:pPr>
                          <a:r>
                            <a:rPr lang="hu-HU" sz="1000">
                              <a:latin typeface="Calibri" pitchFamily="34" charset="0"/>
                            </a:rPr>
                            <a:t>Nn. splanchnici lumbales</a:t>
                          </a:r>
                          <a:endParaRPr lang="en-US" sz="1000">
                            <a:latin typeface="Calibri" pitchFamily="34" charset="0"/>
                          </a:endParaRPr>
                        </a:p>
                      </p:txBody>
                    </p:sp>
                  </p:grpSp>
                  <p:sp>
                    <p:nvSpPr>
                      <p:cNvPr id="34832" name="TextBox 16"/>
                      <p:cNvSpPr txBox="1">
                        <a:spLocks noChangeArrowheads="1"/>
                      </p:cNvSpPr>
                      <p:nvPr/>
                    </p:nvSpPr>
                    <p:spPr bwMode="auto">
                      <a:xfrm>
                        <a:off x="1025644" y="1679577"/>
                        <a:ext cx="914529" cy="396888"/>
                      </a:xfrm>
                      <a:prstGeom prst="rect">
                        <a:avLst/>
                      </a:prstGeom>
                      <a:solidFill>
                        <a:schemeClr val="bg1"/>
                      </a:solidFill>
                      <a:ln w="9525">
                        <a:noFill/>
                        <a:miter lim="800000"/>
                        <a:headEnd/>
                        <a:tailEnd/>
                      </a:ln>
                    </p:spPr>
                    <p:txBody>
                      <a:bodyPr>
                        <a:spAutoFit/>
                      </a:bodyPr>
                      <a:lstStyle/>
                      <a:p>
                        <a:pPr algn="ctr"/>
                        <a:r>
                          <a:rPr lang="hu-HU" sz="1000">
                            <a:latin typeface="Calibri" pitchFamily="34" charset="0"/>
                          </a:rPr>
                          <a:t>Truncus sympathicus</a:t>
                        </a:r>
                        <a:endParaRPr lang="en-US" sz="1000">
                          <a:latin typeface="Calibri" pitchFamily="34" charset="0"/>
                        </a:endParaRPr>
                      </a:p>
                    </p:txBody>
                  </p:sp>
                  <p:cxnSp>
                    <p:nvCxnSpPr>
                      <p:cNvPr id="39" name="Elbow Connector 38"/>
                      <p:cNvCxnSpPr/>
                      <p:nvPr/>
                    </p:nvCxnSpPr>
                    <p:spPr>
                      <a:xfrm>
                        <a:off x="1716304" y="1867602"/>
                        <a:ext cx="147658" cy="439700"/>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2403826" y="3805535"/>
                      <a:ext cx="665811" cy="553998"/>
                    </a:xfrm>
                    <a:prstGeom prst="rect">
                      <a:avLst/>
                    </a:prstGeom>
                    <a:solidFill>
                      <a:schemeClr val="bg1"/>
                    </a:solidFill>
                    <a:effectLst>
                      <a:softEdge rad="76200"/>
                    </a:effectLst>
                  </p:spPr>
                  <p:txBody>
                    <a:bodyPr>
                      <a:spAutoFit/>
                    </a:bodyPr>
                    <a:lstStyle/>
                    <a:p>
                      <a:pPr algn="ctr">
                        <a:defRPr/>
                      </a:pPr>
                      <a:r>
                        <a:rPr lang="hu-HU" sz="1000">
                          <a:latin typeface="Calibri" pitchFamily="34" charset="0"/>
                        </a:rPr>
                        <a:t>Plexus hypo-gastricus</a:t>
                      </a:r>
                      <a:endParaRPr lang="en-US" sz="1000">
                        <a:latin typeface="Calibri" pitchFamily="34" charset="0"/>
                      </a:endParaRPr>
                    </a:p>
                  </p:txBody>
                </p:sp>
              </p:grpSp>
              <p:sp>
                <p:nvSpPr>
                  <p:cNvPr id="34826" name="TextBox 66"/>
                  <p:cNvSpPr txBox="1">
                    <a:spLocks noChangeArrowheads="1"/>
                  </p:cNvSpPr>
                  <p:nvPr/>
                </p:nvSpPr>
                <p:spPr bwMode="auto">
                  <a:xfrm>
                    <a:off x="1432101" y="4899467"/>
                    <a:ext cx="939933" cy="244455"/>
                  </a:xfrm>
                  <a:prstGeom prst="rect">
                    <a:avLst/>
                  </a:prstGeom>
                  <a:solidFill>
                    <a:schemeClr val="bg1"/>
                  </a:solidFill>
                  <a:ln w="9525">
                    <a:noFill/>
                    <a:miter lim="800000"/>
                    <a:headEnd/>
                    <a:tailEnd/>
                  </a:ln>
                </p:spPr>
                <p:txBody>
                  <a:bodyPr wrap="none">
                    <a:spAutoFit/>
                  </a:bodyPr>
                  <a:lstStyle/>
                  <a:p>
                    <a:r>
                      <a:rPr lang="hu-HU" sz="1000">
                        <a:latin typeface="Calibri" pitchFamily="34" charset="0"/>
                      </a:rPr>
                      <a:t>Vesica urinaria</a:t>
                    </a:r>
                    <a:endParaRPr lang="en-US" sz="1000">
                      <a:latin typeface="Calibri" pitchFamily="34" charset="0"/>
                    </a:endParaRPr>
                  </a:p>
                </p:txBody>
              </p:sp>
            </p:grpSp>
            <p:sp>
              <p:nvSpPr>
                <p:cNvPr id="34824" name="TextBox 68"/>
                <p:cNvSpPr txBox="1">
                  <a:spLocks noChangeArrowheads="1"/>
                </p:cNvSpPr>
                <p:nvPr/>
              </p:nvSpPr>
              <p:spPr bwMode="auto">
                <a:xfrm>
                  <a:off x="1630567" y="5155033"/>
                  <a:ext cx="835143" cy="396841"/>
                </a:xfrm>
                <a:prstGeom prst="rect">
                  <a:avLst/>
                </a:prstGeom>
                <a:solidFill>
                  <a:schemeClr val="bg1"/>
                </a:solidFill>
                <a:ln w="9525">
                  <a:noFill/>
                  <a:miter lim="800000"/>
                  <a:headEnd/>
                  <a:tailEnd/>
                </a:ln>
              </p:spPr>
              <p:txBody>
                <a:bodyPr wrap="none">
                  <a:spAutoFit/>
                </a:bodyPr>
                <a:lstStyle/>
                <a:p>
                  <a:pPr algn="r"/>
                  <a:r>
                    <a:rPr lang="hu-HU" sz="1000">
                      <a:latin typeface="Calibri" pitchFamily="34" charset="0"/>
                    </a:rPr>
                    <a:t>M. sphincter</a:t>
                  </a:r>
                </a:p>
                <a:p>
                  <a:pPr algn="r"/>
                  <a:r>
                    <a:rPr lang="hu-HU" sz="1000">
                      <a:latin typeface="Calibri" pitchFamily="34" charset="0"/>
                    </a:rPr>
                    <a:t>Vesicae</a:t>
                  </a:r>
                  <a:endParaRPr lang="en-US" sz="1000">
                    <a:latin typeface="Calibri" pitchFamily="34" charset="0"/>
                  </a:endParaRPr>
                </a:p>
              </p:txBody>
            </p:sp>
          </p:grpSp>
          <p:sp>
            <p:nvSpPr>
              <p:cNvPr id="34822" name="TextBox 70"/>
              <p:cNvSpPr txBox="1">
                <a:spLocks noChangeArrowheads="1"/>
              </p:cNvSpPr>
              <p:nvPr/>
            </p:nvSpPr>
            <p:spPr bwMode="auto">
              <a:xfrm>
                <a:off x="1338426" y="5597649"/>
                <a:ext cx="1203494" cy="396888"/>
              </a:xfrm>
              <a:prstGeom prst="rect">
                <a:avLst/>
              </a:prstGeom>
              <a:solidFill>
                <a:schemeClr val="bg1"/>
              </a:solidFill>
              <a:ln w="9525">
                <a:noFill/>
                <a:miter lim="800000"/>
                <a:headEnd/>
                <a:tailEnd/>
              </a:ln>
            </p:spPr>
            <p:txBody>
              <a:bodyPr>
                <a:spAutoFit/>
              </a:bodyPr>
              <a:lstStyle/>
              <a:p>
                <a:pPr algn="r"/>
                <a:r>
                  <a:rPr lang="hu-HU" sz="1000">
                    <a:latin typeface="Calibri" pitchFamily="34" charset="0"/>
                  </a:rPr>
                  <a:t>M. </a:t>
                </a:r>
                <a:r>
                  <a:rPr lang="en-US" sz="1000">
                    <a:latin typeface="Calibri" pitchFamily="34" charset="0"/>
                  </a:rPr>
                  <a:t>sphincter urethrae externus</a:t>
                </a:r>
              </a:p>
            </p:txBody>
          </p:sp>
        </p:grpSp>
        <p:sp>
          <p:nvSpPr>
            <p:cNvPr id="34820" name="TextBox 72"/>
            <p:cNvSpPr txBox="1">
              <a:spLocks noChangeArrowheads="1"/>
            </p:cNvSpPr>
            <p:nvPr/>
          </p:nvSpPr>
          <p:spPr bwMode="auto">
            <a:xfrm>
              <a:off x="3175422" y="2514628"/>
              <a:ext cx="787511" cy="549293"/>
            </a:xfrm>
            <a:prstGeom prst="rect">
              <a:avLst/>
            </a:prstGeom>
            <a:solidFill>
              <a:schemeClr val="bg1"/>
            </a:solidFill>
            <a:ln w="9525">
              <a:noFill/>
              <a:miter lim="800000"/>
              <a:headEnd/>
              <a:tailEnd/>
            </a:ln>
          </p:spPr>
          <p:txBody>
            <a:bodyPr>
              <a:spAutoFit/>
            </a:bodyPr>
            <a:lstStyle/>
            <a:p>
              <a:r>
                <a:rPr lang="hu-HU" sz="1000">
                  <a:latin typeface="Calibri" pitchFamily="34" charset="0"/>
                </a:rPr>
                <a:t>Nn. splanchnici pelvini</a:t>
              </a:r>
              <a:endParaRPr lang="en-US" sz="1000">
                <a:latin typeface="Calibri" pitchFamily="34" charset="0"/>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3086"/>
          <p:cNvGrpSpPr>
            <a:grpSpLocks/>
          </p:cNvGrpSpPr>
          <p:nvPr/>
        </p:nvGrpSpPr>
        <p:grpSpPr bwMode="auto">
          <a:xfrm>
            <a:off x="1905000" y="990600"/>
            <a:ext cx="5105400" cy="4533900"/>
            <a:chOff x="0" y="1136367"/>
            <a:chExt cx="5510463" cy="4953044"/>
          </a:xfrm>
        </p:grpSpPr>
        <p:grpSp>
          <p:nvGrpSpPr>
            <p:cNvPr id="36868" name="Group 3081"/>
            <p:cNvGrpSpPr>
              <a:grpSpLocks/>
            </p:cNvGrpSpPr>
            <p:nvPr/>
          </p:nvGrpSpPr>
          <p:grpSpPr bwMode="auto">
            <a:xfrm>
              <a:off x="0" y="1136367"/>
              <a:ext cx="5486400" cy="4953044"/>
              <a:chOff x="152400" y="1288767"/>
              <a:chExt cx="5486400" cy="4953044"/>
            </a:xfrm>
          </p:grpSpPr>
          <p:grpSp>
            <p:nvGrpSpPr>
              <p:cNvPr id="36870" name="Group 3080"/>
              <p:cNvGrpSpPr>
                <a:grpSpLocks/>
              </p:cNvGrpSpPr>
              <p:nvPr/>
            </p:nvGrpSpPr>
            <p:grpSpPr bwMode="auto">
              <a:xfrm>
                <a:off x="152400" y="1288767"/>
                <a:ext cx="5486400" cy="4953044"/>
                <a:chOff x="152400" y="1288767"/>
                <a:chExt cx="5486400" cy="4953044"/>
              </a:xfrm>
            </p:grpSpPr>
            <p:grpSp>
              <p:nvGrpSpPr>
                <p:cNvPr id="36874" name="Group 3079"/>
                <p:cNvGrpSpPr>
                  <a:grpSpLocks/>
                </p:cNvGrpSpPr>
                <p:nvPr/>
              </p:nvGrpSpPr>
              <p:grpSpPr bwMode="auto">
                <a:xfrm>
                  <a:off x="152400" y="1288767"/>
                  <a:ext cx="5486400" cy="4885821"/>
                  <a:chOff x="152400" y="1288767"/>
                  <a:chExt cx="5486400" cy="4885821"/>
                </a:xfrm>
              </p:grpSpPr>
              <p:grpSp>
                <p:nvGrpSpPr>
                  <p:cNvPr id="36876" name="Group 3076"/>
                  <p:cNvGrpSpPr>
                    <a:grpSpLocks/>
                  </p:cNvGrpSpPr>
                  <p:nvPr/>
                </p:nvGrpSpPr>
                <p:grpSpPr bwMode="auto">
                  <a:xfrm>
                    <a:off x="152400" y="1288767"/>
                    <a:ext cx="5486400" cy="4885821"/>
                    <a:chOff x="152400" y="1288767"/>
                    <a:chExt cx="5486400" cy="4885821"/>
                  </a:xfrm>
                </p:grpSpPr>
                <p:grpSp>
                  <p:nvGrpSpPr>
                    <p:cNvPr id="36878" name="Group 3072"/>
                    <p:cNvGrpSpPr>
                      <a:grpSpLocks/>
                    </p:cNvGrpSpPr>
                    <p:nvPr/>
                  </p:nvGrpSpPr>
                  <p:grpSpPr bwMode="auto">
                    <a:xfrm>
                      <a:off x="152400" y="1288767"/>
                      <a:ext cx="5486400" cy="4885821"/>
                      <a:chOff x="152400" y="1288767"/>
                      <a:chExt cx="5486400" cy="4885821"/>
                    </a:xfrm>
                  </p:grpSpPr>
                  <p:grpSp>
                    <p:nvGrpSpPr>
                      <p:cNvPr id="36880" name="Group 29"/>
                      <p:cNvGrpSpPr>
                        <a:grpSpLocks/>
                      </p:cNvGrpSpPr>
                      <p:nvPr/>
                    </p:nvGrpSpPr>
                    <p:grpSpPr bwMode="auto">
                      <a:xfrm>
                        <a:off x="152400" y="1288767"/>
                        <a:ext cx="5486400" cy="4885821"/>
                        <a:chOff x="152400" y="1288767"/>
                        <a:chExt cx="5486400" cy="4885821"/>
                      </a:xfrm>
                    </p:grpSpPr>
                    <p:grpSp>
                      <p:nvGrpSpPr>
                        <p:cNvPr id="36882" name="Group 27"/>
                        <p:cNvGrpSpPr>
                          <a:grpSpLocks/>
                        </p:cNvGrpSpPr>
                        <p:nvPr/>
                      </p:nvGrpSpPr>
                      <p:grpSpPr bwMode="auto">
                        <a:xfrm>
                          <a:off x="152400" y="1288767"/>
                          <a:ext cx="5486400" cy="4812876"/>
                          <a:chOff x="152400" y="1288767"/>
                          <a:chExt cx="5486400" cy="4812876"/>
                        </a:xfrm>
                      </p:grpSpPr>
                      <p:grpSp>
                        <p:nvGrpSpPr>
                          <p:cNvPr id="36884" name="Group 23"/>
                          <p:cNvGrpSpPr>
                            <a:grpSpLocks/>
                          </p:cNvGrpSpPr>
                          <p:nvPr/>
                        </p:nvGrpSpPr>
                        <p:grpSpPr bwMode="auto">
                          <a:xfrm>
                            <a:off x="152400" y="1288767"/>
                            <a:ext cx="5486400" cy="4812876"/>
                            <a:chOff x="152400" y="1288767"/>
                            <a:chExt cx="5486400" cy="4812876"/>
                          </a:xfrm>
                        </p:grpSpPr>
                        <p:grpSp>
                          <p:nvGrpSpPr>
                            <p:cNvPr id="36886" name="Group 21"/>
                            <p:cNvGrpSpPr>
                              <a:grpSpLocks/>
                            </p:cNvGrpSpPr>
                            <p:nvPr/>
                          </p:nvGrpSpPr>
                          <p:grpSpPr bwMode="auto">
                            <a:xfrm>
                              <a:off x="152400" y="1288767"/>
                              <a:ext cx="5486400" cy="4812876"/>
                              <a:chOff x="152400" y="1288767"/>
                              <a:chExt cx="5486400" cy="4812876"/>
                            </a:xfrm>
                          </p:grpSpPr>
                          <p:grpSp>
                            <p:nvGrpSpPr>
                              <p:cNvPr id="36890" name="Group 19"/>
                              <p:cNvGrpSpPr>
                                <a:grpSpLocks/>
                              </p:cNvGrpSpPr>
                              <p:nvPr/>
                            </p:nvGrpSpPr>
                            <p:grpSpPr bwMode="auto">
                              <a:xfrm>
                                <a:off x="152400" y="1288767"/>
                                <a:ext cx="5486400" cy="4812876"/>
                                <a:chOff x="152400" y="1288767"/>
                                <a:chExt cx="5486400" cy="4812876"/>
                              </a:xfrm>
                            </p:grpSpPr>
                            <p:grpSp>
                              <p:nvGrpSpPr>
                                <p:cNvPr id="36894" name="Group 17"/>
                                <p:cNvGrpSpPr>
                                  <a:grpSpLocks/>
                                </p:cNvGrpSpPr>
                                <p:nvPr/>
                              </p:nvGrpSpPr>
                              <p:grpSpPr bwMode="auto">
                                <a:xfrm>
                                  <a:off x="152400" y="1288767"/>
                                  <a:ext cx="5486400" cy="4812876"/>
                                  <a:chOff x="152400" y="1288767"/>
                                  <a:chExt cx="5486400" cy="4812876"/>
                                </a:xfrm>
                              </p:grpSpPr>
                              <p:grpSp>
                                <p:nvGrpSpPr>
                                  <p:cNvPr id="36898" name="Group 15"/>
                                  <p:cNvGrpSpPr>
                                    <a:grpSpLocks/>
                                  </p:cNvGrpSpPr>
                                  <p:nvPr/>
                                </p:nvGrpSpPr>
                                <p:grpSpPr bwMode="auto">
                                  <a:xfrm>
                                    <a:off x="152400" y="1288767"/>
                                    <a:ext cx="5486400" cy="4812876"/>
                                    <a:chOff x="152400" y="1288767"/>
                                    <a:chExt cx="5486400" cy="4812876"/>
                                  </a:xfrm>
                                </p:grpSpPr>
                                <p:grpSp>
                                  <p:nvGrpSpPr>
                                    <p:cNvPr id="36900" name="Group 14"/>
                                    <p:cNvGrpSpPr>
                                      <a:grpSpLocks/>
                                    </p:cNvGrpSpPr>
                                    <p:nvPr/>
                                  </p:nvGrpSpPr>
                                  <p:grpSpPr bwMode="auto">
                                    <a:xfrm>
                                      <a:off x="152400" y="1288767"/>
                                      <a:ext cx="5486400" cy="4812876"/>
                                      <a:chOff x="152400" y="1288767"/>
                                      <a:chExt cx="5486400" cy="4812876"/>
                                    </a:xfrm>
                                  </p:grpSpPr>
                                  <p:grpSp>
                                    <p:nvGrpSpPr>
                                      <p:cNvPr id="36902" name="Group 13"/>
                                      <p:cNvGrpSpPr>
                                        <a:grpSpLocks/>
                                      </p:cNvGrpSpPr>
                                      <p:nvPr/>
                                    </p:nvGrpSpPr>
                                    <p:grpSpPr bwMode="auto">
                                      <a:xfrm>
                                        <a:off x="152400" y="1288767"/>
                                        <a:ext cx="5486400" cy="4812876"/>
                                        <a:chOff x="152400" y="1288767"/>
                                        <a:chExt cx="5486400" cy="4812876"/>
                                      </a:xfrm>
                                    </p:grpSpPr>
                                    <p:grpSp>
                                      <p:nvGrpSpPr>
                                        <p:cNvPr id="36906" name="Group 12"/>
                                        <p:cNvGrpSpPr>
                                          <a:grpSpLocks/>
                                        </p:cNvGrpSpPr>
                                        <p:nvPr/>
                                      </p:nvGrpSpPr>
                                      <p:grpSpPr bwMode="auto">
                                        <a:xfrm>
                                          <a:off x="152400" y="1288767"/>
                                          <a:ext cx="5486400" cy="4812876"/>
                                          <a:chOff x="152400" y="1288767"/>
                                          <a:chExt cx="5486400" cy="4812876"/>
                                        </a:xfrm>
                                      </p:grpSpPr>
                                      <p:grpSp>
                                        <p:nvGrpSpPr>
                                          <p:cNvPr id="36909" name="Group 8"/>
                                          <p:cNvGrpSpPr>
                                            <a:grpSpLocks/>
                                          </p:cNvGrpSpPr>
                                          <p:nvPr/>
                                        </p:nvGrpSpPr>
                                        <p:grpSpPr bwMode="auto">
                                          <a:xfrm>
                                            <a:off x="152400" y="1404257"/>
                                            <a:ext cx="5486400" cy="4697386"/>
                                            <a:chOff x="152400" y="1404257"/>
                                            <a:chExt cx="5486400" cy="4697386"/>
                                          </a:xfrm>
                                        </p:grpSpPr>
                                        <p:grpSp>
                                          <p:nvGrpSpPr>
                                            <p:cNvPr id="36913" name="Group 3"/>
                                            <p:cNvGrpSpPr>
                                              <a:grpSpLocks/>
                                            </p:cNvGrpSpPr>
                                            <p:nvPr/>
                                          </p:nvGrpSpPr>
                                          <p:grpSpPr bwMode="auto">
                                            <a:xfrm>
                                              <a:off x="152400" y="1404257"/>
                                              <a:ext cx="5486400" cy="4697386"/>
                                              <a:chOff x="152400" y="1404257"/>
                                              <a:chExt cx="5486400" cy="4697386"/>
                                            </a:xfrm>
                                          </p:grpSpPr>
                                          <p:pic>
                                            <p:nvPicPr>
                                              <p:cNvPr id="36915" name="Picture 2"/>
                                              <p:cNvPicPr>
                                                <a:picLocks noChangeAspect="1" noChangeArrowheads="1"/>
                                              </p:cNvPicPr>
                                              <p:nvPr/>
                                            </p:nvPicPr>
                                            <p:blipFill>
                                              <a:blip r:embed="rId3"/>
                                              <a:srcRect/>
                                              <a:stretch>
                                                <a:fillRect/>
                                              </a:stretch>
                                            </p:blipFill>
                                            <p:spPr bwMode="auto">
                                              <a:xfrm>
                                                <a:off x="152400" y="1404257"/>
                                                <a:ext cx="5486400" cy="4697386"/>
                                              </a:xfrm>
                                              <a:prstGeom prst="rect">
                                                <a:avLst/>
                                              </a:prstGeom>
                                              <a:noFill/>
                                              <a:ln w="9525">
                                                <a:noFill/>
                                                <a:miter lim="800000"/>
                                                <a:headEnd/>
                                                <a:tailEnd/>
                                              </a:ln>
                                            </p:spPr>
                                          </p:pic>
                                          <p:sp>
                                            <p:nvSpPr>
                                              <p:cNvPr id="36916" name="TextBox 7"/>
                                              <p:cNvSpPr txBox="1">
                                                <a:spLocks noChangeArrowheads="1"/>
                                              </p:cNvSpPr>
                                              <p:nvPr/>
                                            </p:nvSpPr>
                                            <p:spPr bwMode="auto">
                                              <a:xfrm>
                                                <a:off x="3502154" y="1430276"/>
                                                <a:ext cx="1112015" cy="600183"/>
                                              </a:xfrm>
                                              <a:prstGeom prst="rect">
                                                <a:avLst/>
                                              </a:prstGeom>
                                              <a:solidFill>
                                                <a:schemeClr val="bg1"/>
                                              </a:solidFill>
                                              <a:ln w="9525">
                                                <a:noFill/>
                                                <a:miter lim="800000"/>
                                                <a:headEnd/>
                                                <a:tailEnd/>
                                              </a:ln>
                                            </p:spPr>
                                            <p:txBody>
                                              <a:bodyPr>
                                                <a:spAutoFit/>
                                              </a:bodyPr>
                                              <a:lstStyle/>
                                              <a:p>
                                                <a:r>
                                                  <a:rPr lang="hu-HU" sz="1000">
                                                    <a:latin typeface="Calibri" pitchFamily="34" charset="0"/>
                                                  </a:rPr>
                                                  <a:t>Ggl. mesentericum inferius</a:t>
                                                </a:r>
                                                <a:endParaRPr lang="en-US" sz="1000">
                                                  <a:latin typeface="Calibri" pitchFamily="34" charset="0"/>
                                                </a:endParaRPr>
                                              </a:p>
                                            </p:txBody>
                                          </p:sp>
                                        </p:grpSp>
                                        <p:sp>
                                          <p:nvSpPr>
                                            <p:cNvPr id="5" name="Rectangle 4"/>
                                            <p:cNvSpPr/>
                                            <p:nvPr/>
                                          </p:nvSpPr>
                                          <p:spPr>
                                            <a:xfrm>
                                              <a:off x="1780180" y="1515955"/>
                                              <a:ext cx="582574" cy="3537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TextBox 9"/>
                                          <p:cNvSpPr txBox="1"/>
                                          <p:nvPr/>
                                        </p:nvSpPr>
                                        <p:spPr>
                                          <a:xfrm>
                                            <a:off x="2071418" y="1295708"/>
                                            <a:ext cx="914400" cy="604361"/>
                                          </a:xfrm>
                                          <a:prstGeom prst="rect">
                                            <a:avLst/>
                                          </a:prstGeom>
                                          <a:solidFill>
                                            <a:schemeClr val="bg1"/>
                                          </a:solidFill>
                                          <a:effectLst>
                                            <a:softEdge rad="88900"/>
                                          </a:effectLst>
                                        </p:spPr>
                                        <p:txBody>
                                          <a:bodyPr>
                                            <a:spAutoFit/>
                                          </a:bodyPr>
                                          <a:lstStyle/>
                                          <a:p>
                                            <a:pPr algn="ctr">
                                              <a:defRPr/>
                                            </a:pPr>
                                            <a:r>
                                              <a:rPr lang="hu-HU" sz="1000">
                                                <a:latin typeface="Calibri" pitchFamily="34" charset="0"/>
                                              </a:rPr>
                                              <a:t>Nn. splanchnici lumbales</a:t>
                                            </a:r>
                                            <a:endParaRPr lang="en-US" sz="1000">
                                              <a:latin typeface="Calibri" pitchFamily="34" charset="0"/>
                                            </a:endParaRPr>
                                          </a:p>
                                        </p:txBody>
                                      </p:sp>
                                    </p:grpSp>
                                    <p:sp>
                                      <p:nvSpPr>
                                        <p:cNvPr id="36907" name="TextBox 10"/>
                                        <p:cNvSpPr txBox="1">
                                          <a:spLocks noChangeArrowheads="1"/>
                                        </p:cNvSpPr>
                                        <p:nvPr/>
                                      </p:nvSpPr>
                                      <p:spPr bwMode="auto">
                                        <a:xfrm>
                                          <a:off x="1130768" y="1351204"/>
                                          <a:ext cx="1021204" cy="433593"/>
                                        </a:xfrm>
                                        <a:prstGeom prst="rect">
                                          <a:avLst/>
                                        </a:prstGeom>
                                        <a:solidFill>
                                          <a:schemeClr val="bg1"/>
                                        </a:solidFill>
                                        <a:ln w="9525">
                                          <a:noFill/>
                                          <a:miter lim="800000"/>
                                          <a:headEnd/>
                                          <a:tailEnd/>
                                        </a:ln>
                                      </p:spPr>
                                      <p:txBody>
                                        <a:bodyPr>
                                          <a:spAutoFit/>
                                        </a:bodyPr>
                                        <a:lstStyle/>
                                        <a:p>
                                          <a:pPr algn="ctr"/>
                                          <a:r>
                                            <a:rPr lang="hu-HU" sz="1000">
                                              <a:latin typeface="Calibri" pitchFamily="34" charset="0"/>
                                            </a:rPr>
                                            <a:t>Truncus sympathicus</a:t>
                                          </a:r>
                                          <a:endParaRPr lang="en-US" sz="1000">
                                            <a:latin typeface="Calibri" pitchFamily="34" charset="0"/>
                                          </a:endParaRPr>
                                        </a:p>
                                      </p:txBody>
                                    </p:sp>
                                    <p:cxnSp>
                                      <p:nvCxnSpPr>
                                        <p:cNvPr id="12" name="Elbow Connector 11"/>
                                        <p:cNvCxnSpPr/>
                                        <p:nvPr/>
                                      </p:nvCxnSpPr>
                                      <p:spPr>
                                        <a:xfrm>
                                          <a:off x="1903548" y="1540235"/>
                                          <a:ext cx="147357" cy="442235"/>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1335513" y="2248317"/>
                                        <a:ext cx="496868" cy="434307"/>
                                      </a:xfrm>
                                      <a:prstGeom prst="rect">
                                        <a:avLst/>
                                      </a:prstGeom>
                                      <a:solidFill>
                                        <a:schemeClr val="bg1"/>
                                      </a:solidFill>
                                      <a:effectLst>
                                        <a:softEdge rad="63500"/>
                                      </a:effectLst>
                                    </p:spPr>
                                    <p:txBody>
                                      <a:bodyPr wrap="none">
                                        <a:spAutoFit/>
                                      </a:bodyPr>
                                      <a:lstStyle/>
                                      <a:p>
                                        <a:pPr algn="ctr">
                                          <a:defRPr/>
                                        </a:pPr>
                                        <a:r>
                                          <a:rPr lang="hu-HU" sz="1000">
                                            <a:latin typeface="Calibri" pitchFamily="34" charset="0"/>
                                          </a:rPr>
                                          <a:t>R.c.</a:t>
                                        </a:r>
                                      </a:p>
                                      <a:p>
                                        <a:pPr algn="ctr">
                                          <a:defRPr/>
                                        </a:pPr>
                                        <a:r>
                                          <a:rPr lang="hu-HU" sz="1000">
                                            <a:latin typeface="Calibri" pitchFamily="34" charset="0"/>
                                          </a:rPr>
                                          <a:t>albus</a:t>
                                        </a:r>
                                        <a:endParaRPr lang="en-US" sz="1000">
                                          <a:latin typeface="Calibri" pitchFamily="34" charset="0"/>
                                        </a:endParaRPr>
                                      </a:p>
                                    </p:txBody>
                                  </p:sp>
                                </p:grpSp>
                                <p:sp>
                                  <p:nvSpPr>
                                    <p:cNvPr id="36901" name="TextBox 18"/>
                                    <p:cNvSpPr txBox="1">
                                      <a:spLocks noChangeArrowheads="1"/>
                                    </p:cNvSpPr>
                                    <p:nvPr/>
                                  </p:nvSpPr>
                                  <p:spPr bwMode="auto">
                                    <a:xfrm>
                                      <a:off x="3450751" y="2169827"/>
                                      <a:ext cx="788177" cy="600092"/>
                                    </a:xfrm>
                                    <a:prstGeom prst="rect">
                                      <a:avLst/>
                                    </a:prstGeom>
                                    <a:solidFill>
                                      <a:schemeClr val="bg1"/>
                                    </a:solidFill>
                                    <a:ln w="9525">
                                      <a:noFill/>
                                      <a:miter lim="800000"/>
                                      <a:headEnd/>
                                      <a:tailEnd/>
                                    </a:ln>
                                  </p:spPr>
                                  <p:txBody>
                                    <a:bodyPr>
                                      <a:spAutoFit/>
                                    </a:bodyPr>
                                    <a:lstStyle/>
                                    <a:p>
                                      <a:r>
                                        <a:rPr lang="hu-HU" sz="1000">
                                          <a:latin typeface="Calibri" pitchFamily="34" charset="0"/>
                                        </a:rPr>
                                        <a:t>Nn. splanchnici pelvini</a:t>
                                      </a:r>
                                      <a:endParaRPr lang="en-US" sz="1000">
                                        <a:latin typeface="Calibri" pitchFamily="34" charset="0"/>
                                      </a:endParaRPr>
                                    </a:p>
                                  </p:txBody>
                                </p:sp>
                              </p:grpSp>
                              <p:sp>
                                <p:nvSpPr>
                                  <p:cNvPr id="36899" name="TextBox 20"/>
                                  <p:cNvSpPr txBox="1">
                                    <a:spLocks noChangeArrowheads="1"/>
                                  </p:cNvSpPr>
                                  <p:nvPr/>
                                </p:nvSpPr>
                                <p:spPr bwMode="auto">
                                  <a:xfrm>
                                    <a:off x="4221794" y="1854172"/>
                                    <a:ext cx="1228529" cy="600091"/>
                                  </a:xfrm>
                                  <a:prstGeom prst="rect">
                                    <a:avLst/>
                                  </a:prstGeom>
                                  <a:solidFill>
                                    <a:schemeClr val="bg1"/>
                                  </a:solidFill>
                                  <a:ln w="9525">
                                    <a:noFill/>
                                    <a:miter lim="800000"/>
                                    <a:headEnd/>
                                    <a:tailEnd/>
                                  </a:ln>
                                </p:spPr>
                                <p:txBody>
                                  <a:bodyPr>
                                    <a:spAutoFit/>
                                  </a:bodyPr>
                                  <a:lstStyle/>
                                  <a:p>
                                    <a:r>
                                      <a:rPr lang="hu-HU" sz="1000">
                                        <a:latin typeface="Calibri" pitchFamily="34" charset="0"/>
                                      </a:rPr>
                                      <a:t>Parasympathische preganglionäre Neurone</a:t>
                                    </a:r>
                                    <a:endParaRPr lang="en-US" sz="1000">
                                      <a:latin typeface="Calibri" pitchFamily="34" charset="0"/>
                                    </a:endParaRPr>
                                  </a:p>
                                </p:txBody>
                              </p:sp>
                            </p:grpSp>
                            <p:sp>
                              <p:nvSpPr>
                                <p:cNvPr id="23" name="TextBox 22"/>
                                <p:cNvSpPr txBox="1"/>
                                <p:nvPr/>
                              </p:nvSpPr>
                              <p:spPr>
                                <a:xfrm>
                                  <a:off x="4011862" y="3134492"/>
                                  <a:ext cx="762000" cy="434307"/>
                                </a:xfrm>
                                <a:prstGeom prst="rect">
                                  <a:avLst/>
                                </a:prstGeom>
                                <a:solidFill>
                                  <a:schemeClr val="bg1"/>
                                </a:solidFill>
                                <a:effectLst>
                                  <a:softEdge rad="63500"/>
                                </a:effectLst>
                              </p:spPr>
                              <p:txBody>
                                <a:bodyPr>
                                  <a:spAutoFit/>
                                </a:bodyPr>
                                <a:lstStyle/>
                                <a:p>
                                  <a:pPr>
                                    <a:defRPr/>
                                  </a:pPr>
                                  <a:r>
                                    <a:rPr lang="hu-HU" sz="1000">
                                      <a:latin typeface="Calibri" pitchFamily="34" charset="0"/>
                                    </a:rPr>
                                    <a:t>Radix ventralis</a:t>
                                  </a:r>
                                  <a:endParaRPr lang="en-US" sz="1000">
                                    <a:latin typeface="Calibri" pitchFamily="34" charset="0"/>
                                  </a:endParaRPr>
                                </a:p>
                              </p:txBody>
                            </p:sp>
                          </p:grpSp>
                          <p:sp>
                            <p:nvSpPr>
                              <p:cNvPr id="25" name="TextBox 24"/>
                              <p:cNvSpPr txBox="1"/>
                              <p:nvPr/>
                            </p:nvSpPr>
                            <p:spPr>
                              <a:xfrm>
                                <a:off x="2592470" y="3547458"/>
                                <a:ext cx="824991" cy="615553"/>
                              </a:xfrm>
                              <a:prstGeom prst="rect">
                                <a:avLst/>
                              </a:prstGeom>
                              <a:solidFill>
                                <a:schemeClr val="bg1"/>
                              </a:solidFill>
                              <a:effectLst>
                                <a:softEdge rad="76200"/>
                              </a:effectLst>
                            </p:spPr>
                            <p:txBody>
                              <a:bodyPr>
                                <a:spAutoFit/>
                              </a:bodyPr>
                              <a:lstStyle/>
                              <a:p>
                                <a:pPr algn="ctr">
                                  <a:defRPr/>
                                </a:pPr>
                                <a:r>
                                  <a:rPr lang="hu-HU" sz="1000">
                                    <a:latin typeface="Calibri" pitchFamily="34" charset="0"/>
                                  </a:rPr>
                                  <a:t>Plexus hypo-gastricus</a:t>
                                </a:r>
                                <a:endParaRPr lang="en-US" sz="1000">
                                  <a:latin typeface="Calibri" pitchFamily="34" charset="0"/>
                                </a:endParaRPr>
                              </a:p>
                            </p:txBody>
                          </p:sp>
                        </p:grpSp>
                        <p:sp>
                          <p:nvSpPr>
                            <p:cNvPr id="27" name="TextBox 26"/>
                            <p:cNvSpPr txBox="1"/>
                            <p:nvPr/>
                          </p:nvSpPr>
                          <p:spPr>
                            <a:xfrm>
                              <a:off x="1217071" y="3988954"/>
                              <a:ext cx="762000" cy="434308"/>
                            </a:xfrm>
                            <a:prstGeom prst="rect">
                              <a:avLst/>
                            </a:prstGeom>
                            <a:solidFill>
                              <a:schemeClr val="bg1"/>
                            </a:solidFill>
                            <a:effectLst>
                              <a:softEdge rad="101600"/>
                            </a:effectLst>
                          </p:spPr>
                          <p:txBody>
                            <a:bodyPr>
                              <a:spAutoFit/>
                            </a:bodyPr>
                            <a:lstStyle/>
                            <a:p>
                              <a:pPr algn="ctr">
                                <a:defRPr/>
                              </a:pPr>
                              <a:r>
                                <a:rPr lang="hu-HU" sz="1000">
                                  <a:latin typeface="Calibri" pitchFamily="34" charset="0"/>
                                </a:rPr>
                                <a:t>Radix ventralis</a:t>
                              </a:r>
                              <a:endParaRPr lang="en-US" sz="1000">
                                <a:latin typeface="Calibri" pitchFamily="34" charset="0"/>
                              </a:endParaRPr>
                            </a:p>
                          </p:txBody>
                        </p:sp>
                      </p:grpSp>
                      <p:sp>
                        <p:nvSpPr>
                          <p:cNvPr id="36885" name="TextBox 25"/>
                          <p:cNvSpPr txBox="1">
                            <a:spLocks noChangeArrowheads="1"/>
                          </p:cNvSpPr>
                          <p:nvPr/>
                        </p:nvSpPr>
                        <p:spPr bwMode="auto">
                          <a:xfrm>
                            <a:off x="3942505" y="5727019"/>
                            <a:ext cx="1209681" cy="277499"/>
                          </a:xfrm>
                          <a:prstGeom prst="rect">
                            <a:avLst/>
                          </a:prstGeom>
                          <a:solidFill>
                            <a:schemeClr val="bg1"/>
                          </a:solidFill>
                          <a:ln w="9525">
                            <a:solidFill>
                              <a:schemeClr val="bg1"/>
                            </a:solidFill>
                            <a:miter lim="800000"/>
                            <a:headEnd/>
                            <a:tailEnd/>
                          </a:ln>
                        </p:spPr>
                        <p:txBody>
                          <a:bodyPr wrap="none">
                            <a:spAutoFit/>
                          </a:bodyPr>
                          <a:lstStyle/>
                          <a:p>
                            <a:r>
                              <a:rPr lang="hu-HU" sz="1000">
                                <a:latin typeface="Calibri" pitchFamily="34" charset="0"/>
                              </a:rPr>
                              <a:t>Vesicula seminalis</a:t>
                            </a:r>
                            <a:endParaRPr lang="en-US" sz="1000">
                              <a:latin typeface="Calibri" pitchFamily="34" charset="0"/>
                            </a:endParaRPr>
                          </a:p>
                        </p:txBody>
                      </p:sp>
                    </p:grpSp>
                    <p:sp>
                      <p:nvSpPr>
                        <p:cNvPr id="36883" name="TextBox 28"/>
                        <p:cNvSpPr txBox="1">
                          <a:spLocks noChangeArrowheads="1"/>
                        </p:cNvSpPr>
                        <p:nvPr/>
                      </p:nvSpPr>
                      <p:spPr bwMode="auto">
                        <a:xfrm>
                          <a:off x="2756812" y="5897083"/>
                          <a:ext cx="527736" cy="277505"/>
                        </a:xfrm>
                        <a:prstGeom prst="rect">
                          <a:avLst/>
                        </a:prstGeom>
                        <a:solidFill>
                          <a:schemeClr val="bg1"/>
                        </a:solidFill>
                        <a:ln w="9525">
                          <a:solidFill>
                            <a:schemeClr val="bg1"/>
                          </a:solidFill>
                          <a:miter lim="800000"/>
                          <a:headEnd/>
                          <a:tailEnd/>
                        </a:ln>
                      </p:spPr>
                      <p:txBody>
                        <a:bodyPr wrap="none">
                          <a:spAutoFit/>
                        </a:bodyPr>
                        <a:lstStyle/>
                        <a:p>
                          <a:r>
                            <a:rPr lang="hu-HU" sz="1000">
                              <a:latin typeface="Calibri" pitchFamily="34" charset="0"/>
                            </a:rPr>
                            <a:t>Testis</a:t>
                          </a:r>
                          <a:endParaRPr lang="en-US" sz="1000">
                            <a:latin typeface="Calibri" pitchFamily="34" charset="0"/>
                          </a:endParaRPr>
                        </a:p>
                      </p:txBody>
                    </p:sp>
                  </p:grpSp>
                  <p:sp>
                    <p:nvSpPr>
                      <p:cNvPr id="36881" name="TextBox 3071"/>
                      <p:cNvSpPr txBox="1">
                        <a:spLocks noChangeArrowheads="1"/>
                      </p:cNvSpPr>
                      <p:nvPr/>
                    </p:nvSpPr>
                    <p:spPr bwMode="auto">
                      <a:xfrm>
                        <a:off x="1901811" y="4741969"/>
                        <a:ext cx="926965" cy="277505"/>
                      </a:xfrm>
                      <a:prstGeom prst="rect">
                        <a:avLst/>
                      </a:prstGeom>
                      <a:solidFill>
                        <a:schemeClr val="bg1"/>
                      </a:solidFill>
                      <a:ln w="9525">
                        <a:solidFill>
                          <a:schemeClr val="bg1"/>
                        </a:solidFill>
                        <a:miter lim="800000"/>
                        <a:headEnd/>
                        <a:tailEnd/>
                      </a:ln>
                    </p:spPr>
                    <p:txBody>
                      <a:bodyPr wrap="none">
                        <a:spAutoFit/>
                      </a:bodyPr>
                      <a:lstStyle/>
                      <a:p>
                        <a:r>
                          <a:rPr lang="hu-HU" sz="1000">
                            <a:latin typeface="Calibri" pitchFamily="34" charset="0"/>
                          </a:rPr>
                          <a:t>Vas deferens</a:t>
                        </a:r>
                        <a:endParaRPr lang="en-US" sz="1000">
                          <a:latin typeface="Calibri" pitchFamily="34" charset="0"/>
                        </a:endParaRPr>
                      </a:p>
                    </p:txBody>
                  </p:sp>
                </p:grpSp>
                <p:sp>
                  <p:nvSpPr>
                    <p:cNvPr id="36879" name="TextBox 3075"/>
                    <p:cNvSpPr txBox="1">
                      <a:spLocks noChangeArrowheads="1"/>
                    </p:cNvSpPr>
                    <p:nvPr/>
                  </p:nvSpPr>
                  <p:spPr bwMode="auto">
                    <a:xfrm>
                      <a:off x="1547131" y="5283103"/>
                      <a:ext cx="1393018" cy="277505"/>
                    </a:xfrm>
                    <a:prstGeom prst="rect">
                      <a:avLst/>
                    </a:prstGeom>
                    <a:solidFill>
                      <a:schemeClr val="bg1"/>
                    </a:solidFill>
                    <a:ln w="9525">
                      <a:solidFill>
                        <a:schemeClr val="bg1"/>
                      </a:solidFill>
                      <a:miter lim="800000"/>
                      <a:headEnd/>
                      <a:tailEnd/>
                    </a:ln>
                  </p:spPr>
                  <p:txBody>
                    <a:bodyPr>
                      <a:spAutoFit/>
                    </a:bodyPr>
                    <a:lstStyle/>
                    <a:p>
                      <a:pPr algn="r"/>
                      <a:r>
                        <a:rPr lang="hu-HU" sz="1000">
                          <a:latin typeface="Calibri" pitchFamily="34" charset="0"/>
                        </a:rPr>
                        <a:t>Corpus cavernosum</a:t>
                      </a:r>
                      <a:endParaRPr lang="en-US" sz="1000">
                        <a:latin typeface="Calibri" pitchFamily="34" charset="0"/>
                      </a:endParaRPr>
                    </a:p>
                  </p:txBody>
                </p:sp>
              </p:grpSp>
              <p:sp>
                <p:nvSpPr>
                  <p:cNvPr id="3079" name="Rectangle 3078"/>
                  <p:cNvSpPr/>
                  <p:nvPr/>
                </p:nvSpPr>
                <p:spPr>
                  <a:xfrm>
                    <a:off x="3570738" y="5638288"/>
                    <a:ext cx="392380" cy="232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6875" name="TextBox 30"/>
                <p:cNvSpPr txBox="1">
                  <a:spLocks noChangeArrowheads="1"/>
                </p:cNvSpPr>
                <p:nvPr/>
              </p:nvSpPr>
              <p:spPr bwMode="auto">
                <a:xfrm>
                  <a:off x="3286262" y="5964330"/>
                  <a:ext cx="810452" cy="277481"/>
                </a:xfrm>
                <a:prstGeom prst="rect">
                  <a:avLst/>
                </a:prstGeom>
                <a:solidFill>
                  <a:schemeClr val="bg1"/>
                </a:solidFill>
                <a:ln w="9525">
                  <a:solidFill>
                    <a:schemeClr val="bg1"/>
                  </a:solidFill>
                  <a:miter lim="800000"/>
                  <a:headEnd/>
                  <a:tailEnd/>
                </a:ln>
              </p:spPr>
              <p:txBody>
                <a:bodyPr wrap="none">
                  <a:spAutoFit/>
                </a:bodyPr>
                <a:lstStyle/>
                <a:p>
                  <a:r>
                    <a:rPr lang="hu-HU" sz="1000">
                      <a:latin typeface="Calibri" pitchFamily="34" charset="0"/>
                    </a:rPr>
                    <a:t>epididymis</a:t>
                  </a:r>
                  <a:endParaRPr lang="en-US" sz="1000">
                    <a:latin typeface="Calibri" pitchFamily="34" charset="0"/>
                  </a:endParaRPr>
                </a:p>
              </p:txBody>
            </p:sp>
          </p:grpSp>
          <p:sp>
            <p:nvSpPr>
              <p:cNvPr id="3078" name="TextBox 3077"/>
              <p:cNvSpPr txBox="1"/>
              <p:nvPr/>
            </p:nvSpPr>
            <p:spPr>
              <a:xfrm>
                <a:off x="3464011" y="5582049"/>
                <a:ext cx="641558" cy="256480"/>
              </a:xfrm>
              <a:prstGeom prst="rect">
                <a:avLst/>
              </a:prstGeom>
              <a:noFill/>
              <a:ln>
                <a:noFill/>
              </a:ln>
              <a:effectLst>
                <a:softEdge rad="63500"/>
              </a:effectLst>
            </p:spPr>
            <p:txBody>
              <a:bodyPr wrap="none">
                <a:spAutoFit/>
              </a:bodyPr>
              <a:lstStyle/>
              <a:p>
                <a:pPr>
                  <a:defRPr/>
                </a:pPr>
                <a:r>
                  <a:rPr lang="hu-HU" sz="900">
                    <a:latin typeface="Calibri" pitchFamily="34" charset="0"/>
                  </a:rPr>
                  <a:t>Prostata</a:t>
                </a:r>
                <a:endParaRPr lang="en-US" sz="900">
                  <a:latin typeface="Calibri" pitchFamily="34" charset="0"/>
                </a:endParaRPr>
              </a:p>
            </p:txBody>
          </p:sp>
        </p:grpSp>
        <p:sp>
          <p:nvSpPr>
            <p:cNvPr id="3086" name="Rectangle 3085"/>
            <p:cNvSpPr/>
            <p:nvPr/>
          </p:nvSpPr>
          <p:spPr>
            <a:xfrm>
              <a:off x="5205468" y="2496026"/>
              <a:ext cx="304995" cy="246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6866" name="TextBox 41"/>
          <p:cNvSpPr txBox="1">
            <a:spLocks noChangeArrowheads="1"/>
          </p:cNvSpPr>
          <p:nvPr/>
        </p:nvSpPr>
        <p:spPr bwMode="auto">
          <a:xfrm>
            <a:off x="173038" y="5745163"/>
            <a:ext cx="4840287" cy="730250"/>
          </a:xfrm>
          <a:prstGeom prst="rect">
            <a:avLst/>
          </a:prstGeom>
          <a:noFill/>
          <a:ln w="9525">
            <a:noFill/>
            <a:miter lim="800000"/>
            <a:headEnd/>
            <a:tailEnd/>
          </a:ln>
        </p:spPr>
        <p:txBody>
          <a:bodyPr>
            <a:spAutoFit/>
          </a:bodyPr>
          <a:lstStyle/>
          <a:p>
            <a:r>
              <a:rPr lang="hu-HU" sz="1400" b="1">
                <a:latin typeface="Calibri" pitchFamily="34" charset="0"/>
              </a:rPr>
              <a:t>Sympathicus Effekt:</a:t>
            </a:r>
          </a:p>
          <a:p>
            <a:r>
              <a:rPr lang="hu-HU" sz="1400">
                <a:latin typeface="Calibri" pitchFamily="34" charset="0"/>
              </a:rPr>
              <a:t>Ejakulation, Uterus - kontraktion,</a:t>
            </a:r>
          </a:p>
          <a:p>
            <a:r>
              <a:rPr lang="hu-HU" sz="1400">
                <a:latin typeface="Calibri" pitchFamily="34" charset="0"/>
              </a:rPr>
              <a:t>Hemmung der Erektio</a:t>
            </a:r>
          </a:p>
        </p:txBody>
      </p:sp>
      <p:sp>
        <p:nvSpPr>
          <p:cNvPr id="36867" name="Rectangle 55"/>
          <p:cNvSpPr>
            <a:spLocks noChangeArrowheads="1"/>
          </p:cNvSpPr>
          <p:nvPr/>
        </p:nvSpPr>
        <p:spPr bwMode="auto">
          <a:xfrm>
            <a:off x="2971800" y="304800"/>
            <a:ext cx="2889250" cy="366713"/>
          </a:xfrm>
          <a:prstGeom prst="rect">
            <a:avLst/>
          </a:prstGeom>
          <a:noFill/>
          <a:ln w="9525">
            <a:noFill/>
            <a:miter lim="800000"/>
            <a:headEnd/>
            <a:tailEnd/>
          </a:ln>
        </p:spPr>
        <p:txBody>
          <a:bodyPr wrap="none">
            <a:spAutoFit/>
          </a:bodyPr>
          <a:lstStyle/>
          <a:p>
            <a:r>
              <a:rPr lang="hu-HU" b="1"/>
              <a:t>Innervation der Gonaden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http://user.medunigraz.at/helmut.hinghofer-szalkay/Cajal_cell.jpg"/>
          <p:cNvPicPr>
            <a:picLocks noChangeAspect="1" noChangeArrowheads="1"/>
          </p:cNvPicPr>
          <p:nvPr/>
        </p:nvPicPr>
        <p:blipFill>
          <a:blip r:embed="rId2"/>
          <a:srcRect/>
          <a:stretch>
            <a:fillRect/>
          </a:stretch>
        </p:blipFill>
        <p:spPr bwMode="auto">
          <a:xfrm>
            <a:off x="0" y="115888"/>
            <a:ext cx="7943850" cy="3090862"/>
          </a:xfrm>
          <a:prstGeom prst="rect">
            <a:avLst/>
          </a:prstGeom>
          <a:noFill/>
          <a:ln w="9525">
            <a:noFill/>
            <a:miter lim="800000"/>
            <a:headEnd/>
            <a:tailEnd/>
          </a:ln>
        </p:spPr>
      </p:pic>
      <p:sp>
        <p:nvSpPr>
          <p:cNvPr id="38914" name="Téglalap 4"/>
          <p:cNvSpPr>
            <a:spLocks noChangeArrowheads="1"/>
          </p:cNvSpPr>
          <p:nvPr/>
        </p:nvSpPr>
        <p:spPr bwMode="auto">
          <a:xfrm>
            <a:off x="0" y="3284538"/>
            <a:ext cx="6227763" cy="831850"/>
          </a:xfrm>
          <a:prstGeom prst="rect">
            <a:avLst/>
          </a:prstGeom>
          <a:noFill/>
          <a:ln w="9525">
            <a:noFill/>
            <a:miter lim="800000"/>
            <a:headEnd/>
            <a:tailEnd/>
          </a:ln>
        </p:spPr>
        <p:txBody>
          <a:bodyPr>
            <a:spAutoFit/>
          </a:bodyPr>
          <a:lstStyle/>
          <a:p>
            <a:r>
              <a:rPr lang="hu-HU" sz="1600" b="1"/>
              <a:t>-Grundplexus</a:t>
            </a:r>
          </a:p>
          <a:p>
            <a:r>
              <a:rPr lang="hu-HU" sz="1600"/>
              <a:t>-Muskelzellen ü</a:t>
            </a:r>
            <a:r>
              <a:rPr lang="de-DE" sz="1600"/>
              <a:t>be</a:t>
            </a:r>
            <a:r>
              <a:rPr lang="hu-HU" sz="1600"/>
              <a:t>r Gap junctions</a:t>
            </a:r>
            <a:r>
              <a:rPr lang="de-DE" sz="1600"/>
              <a:t> </a:t>
            </a:r>
            <a:endParaRPr lang="hu-HU" sz="1600"/>
          </a:p>
          <a:p>
            <a:r>
              <a:rPr lang="de-DE" sz="1600"/>
              <a:t>elektrisch verbunden (transzelluläre Erregungsübertragung)</a:t>
            </a:r>
            <a:endParaRPr lang="hu-HU" sz="1600"/>
          </a:p>
        </p:txBody>
      </p:sp>
      <p:sp>
        <p:nvSpPr>
          <p:cNvPr id="6" name="Tartalom helye 2"/>
          <p:cNvSpPr txBox="1">
            <a:spLocks/>
          </p:cNvSpPr>
          <p:nvPr/>
        </p:nvSpPr>
        <p:spPr bwMode="auto">
          <a:xfrm>
            <a:off x="250825" y="5516563"/>
            <a:ext cx="8229600" cy="1081087"/>
          </a:xfrm>
          <a:prstGeom prst="rect">
            <a:avLst/>
          </a:prstGeom>
          <a:noFill/>
          <a:ln w="9525">
            <a:noFill/>
            <a:miter lim="800000"/>
            <a:headEnd/>
            <a:tailEnd/>
          </a:ln>
        </p:spPr>
        <p:txBody>
          <a:bodyPr/>
          <a:lstStyle/>
          <a:p>
            <a:pPr marL="342900" indent="-342900" eaLnBrk="0" hangingPunct="0">
              <a:spcBef>
                <a:spcPct val="20000"/>
              </a:spcBef>
              <a:defRPr/>
            </a:pPr>
            <a:r>
              <a:rPr lang="de-DE" sz="1200" b="1" kern="0" dirty="0">
                <a:latin typeface="+mn-lt"/>
              </a:rPr>
              <a:t>Varikositäten</a:t>
            </a:r>
            <a:r>
              <a:rPr lang="de-DE" sz="1200" kern="0" dirty="0">
                <a:latin typeface="+mn-lt"/>
              </a:rPr>
              <a:t> des autonomen Nervensystems setzen - bei Aktivierung der </a:t>
            </a:r>
            <a:r>
              <a:rPr lang="de-DE" sz="1200" kern="0" dirty="0" err="1">
                <a:latin typeface="+mn-lt"/>
              </a:rPr>
              <a:t>postganglionären</a:t>
            </a:r>
            <a:r>
              <a:rPr lang="de-DE" sz="1200" kern="0" dirty="0">
                <a:latin typeface="+mn-lt"/>
              </a:rPr>
              <a:t> Fasern, zu denen sie gehören - aus ihren </a:t>
            </a:r>
            <a:r>
              <a:rPr lang="de-DE" sz="1200" kern="0" dirty="0" err="1">
                <a:latin typeface="+mn-lt"/>
              </a:rPr>
              <a:t>Vesikeln</a:t>
            </a:r>
            <a:r>
              <a:rPr lang="de-DE" sz="1200" kern="0" dirty="0">
                <a:latin typeface="+mn-lt"/>
              </a:rPr>
              <a:t> den hier gespeicherten Transmitter ins umliegende Interstitium frei </a:t>
            </a:r>
            <a:r>
              <a:rPr lang="de-DE" sz="1200" i="1" u="sng" kern="0" dirty="0">
                <a:latin typeface="+mn-lt"/>
              </a:rPr>
              <a:t>("</a:t>
            </a:r>
            <a:r>
              <a:rPr lang="de-DE" sz="1200" i="1" u="sng" kern="0" dirty="0" err="1">
                <a:latin typeface="+mn-lt"/>
              </a:rPr>
              <a:t>synapse</a:t>
            </a:r>
            <a:r>
              <a:rPr lang="de-DE" sz="1200" i="1" u="sng" kern="0" dirty="0">
                <a:latin typeface="+mn-lt"/>
              </a:rPr>
              <a:t> en </a:t>
            </a:r>
            <a:r>
              <a:rPr lang="de-DE" sz="1200" i="1" u="sng" kern="0" dirty="0" err="1">
                <a:latin typeface="+mn-lt"/>
              </a:rPr>
              <a:t>passant</a:t>
            </a:r>
            <a:r>
              <a:rPr lang="de-DE" sz="1200" i="1" u="sng" kern="0" dirty="0">
                <a:latin typeface="+mn-lt"/>
              </a:rPr>
              <a:t>"</a:t>
            </a:r>
            <a:r>
              <a:rPr lang="de-DE" sz="1200" kern="0" dirty="0">
                <a:latin typeface="+mn-lt"/>
              </a:rPr>
              <a:t>). Dadurch erreicht eine ausreichende Menge Transmitter relativ zügig viele umliegende (glatte Muskel-) Zellen</a:t>
            </a:r>
            <a:r>
              <a:rPr lang="hu-HU" sz="1200" kern="0" dirty="0">
                <a:latin typeface="+mn-lt"/>
              </a:rPr>
              <a:t>.</a:t>
            </a:r>
          </a:p>
        </p:txBody>
      </p:sp>
      <p:pic>
        <p:nvPicPr>
          <p:cNvPr id="38916" name="Picture 2" descr="http://user.medunigraz.at/helmut.hinghofer-szalkay/Varikosi.jpg"/>
          <p:cNvPicPr>
            <a:picLocks noChangeAspect="1" noChangeArrowheads="1"/>
          </p:cNvPicPr>
          <p:nvPr/>
        </p:nvPicPr>
        <p:blipFill>
          <a:blip r:embed="rId3"/>
          <a:srcRect/>
          <a:stretch>
            <a:fillRect/>
          </a:stretch>
        </p:blipFill>
        <p:spPr bwMode="auto">
          <a:xfrm>
            <a:off x="5627688" y="2276475"/>
            <a:ext cx="3516312" cy="3141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3" descr="feher-ganglion-"/>
          <p:cNvPicPr>
            <a:picLocks noChangeAspect="1" noChangeArrowheads="1"/>
          </p:cNvPicPr>
          <p:nvPr>
            <p:ph idx="4294967295"/>
          </p:nvPr>
        </p:nvPicPr>
        <p:blipFill>
          <a:blip r:embed="rId2"/>
          <a:srcRect/>
          <a:stretch>
            <a:fillRect/>
          </a:stretch>
        </p:blipFill>
        <p:spPr>
          <a:xfrm>
            <a:off x="1908175" y="26988"/>
            <a:ext cx="5543550" cy="6691312"/>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http://user.medunigraz.at/helmut.hinghofer-szalkay/22-1.jpg"/>
          <p:cNvPicPr>
            <a:picLocks noChangeAspect="1" noChangeArrowheads="1"/>
          </p:cNvPicPr>
          <p:nvPr/>
        </p:nvPicPr>
        <p:blipFill>
          <a:blip r:embed="rId3"/>
          <a:srcRect/>
          <a:stretch>
            <a:fillRect/>
          </a:stretch>
        </p:blipFill>
        <p:spPr bwMode="auto">
          <a:xfrm>
            <a:off x="609600" y="685800"/>
            <a:ext cx="8001000" cy="5551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a:blip r:embed="rId3"/>
          <a:srcRect/>
          <a:stretch>
            <a:fillRect/>
          </a:stretch>
        </p:blipFill>
        <p:spPr bwMode="auto">
          <a:xfrm>
            <a:off x="1498600" y="838200"/>
            <a:ext cx="6146800" cy="4164013"/>
          </a:xfrm>
          <a:prstGeom prst="rect">
            <a:avLst/>
          </a:prstGeom>
          <a:noFill/>
          <a:ln w="9525">
            <a:noFill/>
            <a:miter lim="800000"/>
            <a:headEnd/>
            <a:tailEnd/>
          </a:ln>
        </p:spPr>
      </p:pic>
      <p:sp>
        <p:nvSpPr>
          <p:cNvPr id="43010" name="TextBox 5"/>
          <p:cNvSpPr txBox="1">
            <a:spLocks noChangeArrowheads="1"/>
          </p:cNvSpPr>
          <p:nvPr/>
        </p:nvSpPr>
        <p:spPr bwMode="auto">
          <a:xfrm>
            <a:off x="3254375" y="223838"/>
            <a:ext cx="2635250" cy="461962"/>
          </a:xfrm>
          <a:prstGeom prst="rect">
            <a:avLst/>
          </a:prstGeom>
          <a:noFill/>
          <a:ln w="9525">
            <a:noFill/>
            <a:miter lim="800000"/>
            <a:headEnd/>
            <a:tailEnd/>
          </a:ln>
        </p:spPr>
        <p:txBody>
          <a:bodyPr wrap="none">
            <a:spAutoFit/>
          </a:bodyPr>
          <a:lstStyle/>
          <a:p>
            <a:r>
              <a:rPr lang="hu-HU" sz="2400" b="1">
                <a:latin typeface="Calibri" pitchFamily="34" charset="0"/>
              </a:rPr>
              <a:t>Plexus myentericus</a:t>
            </a:r>
            <a:endParaRPr lang="en-US" sz="2400" b="1">
              <a:latin typeface="Calibri" pitchFamily="34" charset="0"/>
            </a:endParaRPr>
          </a:p>
        </p:txBody>
      </p:sp>
      <p:sp>
        <p:nvSpPr>
          <p:cNvPr id="43011" name="TextBox 1"/>
          <p:cNvSpPr txBox="1">
            <a:spLocks noChangeArrowheads="1"/>
          </p:cNvSpPr>
          <p:nvPr/>
        </p:nvSpPr>
        <p:spPr bwMode="auto">
          <a:xfrm>
            <a:off x="2482850" y="5181600"/>
            <a:ext cx="3735388" cy="1200150"/>
          </a:xfrm>
          <a:prstGeom prst="rect">
            <a:avLst/>
          </a:prstGeom>
          <a:noFill/>
          <a:ln w="9525">
            <a:noFill/>
            <a:miter lim="800000"/>
            <a:headEnd/>
            <a:tailEnd/>
          </a:ln>
        </p:spPr>
        <p:txBody>
          <a:bodyPr wrap="none">
            <a:spAutoFit/>
          </a:bodyPr>
          <a:lstStyle/>
          <a:p>
            <a:pPr marL="285750" indent="-285750">
              <a:lnSpc>
                <a:spcPct val="150000"/>
              </a:lnSpc>
              <a:buFont typeface="Arial" charset="0"/>
              <a:buChar char="•"/>
            </a:pPr>
            <a:r>
              <a:rPr lang="hu-HU" sz="1600">
                <a:latin typeface="Calibri" pitchFamily="34" charset="0"/>
              </a:rPr>
              <a:t>Esophagus </a:t>
            </a:r>
            <a:r>
              <a:rPr lang="hu-HU" sz="1600">
                <a:latin typeface="Calibri" pitchFamily="34" charset="0"/>
                <a:sym typeface="Wingdings" pitchFamily="2" charset="2"/>
              </a:rPr>
              <a:t></a:t>
            </a:r>
            <a:r>
              <a:rPr lang="hu-HU" sz="1600">
                <a:latin typeface="Calibri" pitchFamily="34" charset="0"/>
              </a:rPr>
              <a:t> M. sphincter ani internus</a:t>
            </a:r>
          </a:p>
          <a:p>
            <a:pPr marL="285750" indent="-285750">
              <a:lnSpc>
                <a:spcPct val="150000"/>
              </a:lnSpc>
              <a:buFont typeface="Arial" charset="0"/>
              <a:buChar char="•"/>
            </a:pPr>
            <a:r>
              <a:rPr lang="hu-HU" sz="1600">
                <a:latin typeface="Calibri" pitchFamily="34" charset="0"/>
                <a:sym typeface="Wingdings" pitchFamily="2" charset="2"/>
              </a:rPr>
              <a:t> </a:t>
            </a:r>
            <a:r>
              <a:rPr lang="hu-HU" sz="1600">
                <a:latin typeface="Calibri" pitchFamily="34" charset="0"/>
              </a:rPr>
              <a:t>Chemo- ,  Mechanoreceptor</a:t>
            </a:r>
          </a:p>
          <a:p>
            <a:pPr marL="285750" indent="-285750">
              <a:lnSpc>
                <a:spcPct val="150000"/>
              </a:lnSpc>
              <a:buFont typeface="Arial" charset="0"/>
              <a:buChar char="•"/>
            </a:pPr>
            <a:r>
              <a:rPr lang="hu-HU" sz="1600">
                <a:latin typeface="Calibri" pitchFamily="34" charset="0"/>
              </a:rPr>
              <a:t>Motilität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artalom helye 2"/>
          <p:cNvSpPr>
            <a:spLocks noGrp="1"/>
          </p:cNvSpPr>
          <p:nvPr>
            <p:ph idx="4294967295"/>
          </p:nvPr>
        </p:nvSpPr>
        <p:spPr>
          <a:xfrm>
            <a:off x="250825" y="115888"/>
            <a:ext cx="8229600" cy="4525962"/>
          </a:xfrm>
        </p:spPr>
        <p:txBody>
          <a:bodyPr/>
          <a:lstStyle/>
          <a:p>
            <a:pPr>
              <a:buFont typeface="Arial" charset="0"/>
              <a:buNone/>
            </a:pPr>
            <a:r>
              <a:rPr lang="de-DE" sz="1100" smtClean="0"/>
              <a:t>Das DarmNervensystem </a:t>
            </a:r>
            <a:endParaRPr lang="hu-HU" sz="1100" smtClean="0"/>
          </a:p>
          <a:p>
            <a:pPr>
              <a:buFont typeface="Arial" charset="0"/>
              <a:buNone/>
            </a:pPr>
            <a:r>
              <a:rPr lang="hu-HU" sz="1100" smtClean="0"/>
              <a:t>- </a:t>
            </a:r>
            <a:r>
              <a:rPr lang="de-DE" sz="1100" smtClean="0"/>
              <a:t>komplexes Netzwerk von der Speiseröhre bis zum Darmausgang. </a:t>
            </a:r>
            <a:endParaRPr lang="hu-HU" sz="1100" smtClean="0"/>
          </a:p>
          <a:p>
            <a:pPr>
              <a:buFont typeface="Arial" charset="0"/>
              <a:buNone/>
            </a:pPr>
            <a:r>
              <a:rPr lang="hu-HU" sz="1100" smtClean="0"/>
              <a:t>- </a:t>
            </a:r>
            <a:r>
              <a:rPr lang="de-DE" sz="1100" smtClean="0"/>
              <a:t>besteht aus ≈100 Millionen Neuronen</a:t>
            </a:r>
            <a:endParaRPr lang="hu-HU" sz="1100" smtClean="0"/>
          </a:p>
          <a:p>
            <a:pPr>
              <a:buFont typeface="Arial" charset="0"/>
              <a:buNone/>
            </a:pPr>
            <a:r>
              <a:rPr lang="hu-HU" sz="1100" smtClean="0"/>
              <a:t>- </a:t>
            </a:r>
            <a:r>
              <a:rPr lang="de-DE" sz="1100" smtClean="0"/>
              <a:t>hat einen hohen Grad an Autonomie. </a:t>
            </a:r>
            <a:endParaRPr lang="hu-HU" sz="1100" smtClean="0"/>
          </a:p>
          <a:p>
            <a:pPr>
              <a:buFontTx/>
              <a:buChar char="-"/>
            </a:pPr>
            <a:endParaRPr lang="hu-HU" sz="1100" smtClean="0"/>
          </a:p>
          <a:p>
            <a:pPr>
              <a:buFont typeface="Arial" charset="0"/>
              <a:buNone/>
            </a:pPr>
            <a:r>
              <a:rPr lang="de-DE" sz="1100" smtClean="0"/>
              <a:t>  Der </a:t>
            </a:r>
            <a:r>
              <a:rPr lang="de-DE" sz="1100" b="1" smtClean="0"/>
              <a:t>plexus myentericus</a:t>
            </a:r>
            <a:r>
              <a:rPr lang="de-DE" sz="1100" smtClean="0"/>
              <a:t> (</a:t>
            </a:r>
            <a:r>
              <a:rPr lang="de-DE" sz="1100" smtClean="0">
                <a:hlinkClick r:id="rId2"/>
              </a:rPr>
              <a:t>Auerbach-Plexus</a:t>
            </a:r>
            <a:r>
              <a:rPr lang="de-DE" sz="1100" smtClean="0"/>
              <a:t>) wird sowohl von sympathischen als auch parasympathischen Fasern angesteuert und dient der Steuerung der </a:t>
            </a:r>
            <a:r>
              <a:rPr lang="de-DE" sz="1100" i="1" smtClean="0"/>
              <a:t>Motorik</a:t>
            </a:r>
            <a:r>
              <a:rPr lang="hu-HU" sz="1100" smtClean="0"/>
              <a:t>.</a:t>
            </a:r>
          </a:p>
          <a:p>
            <a:pPr>
              <a:buFont typeface="Arial" charset="0"/>
              <a:buNone/>
            </a:pPr>
            <a:r>
              <a:rPr lang="de-DE" sz="1100" smtClean="0"/>
              <a:t>  Der </a:t>
            </a:r>
            <a:r>
              <a:rPr lang="de-DE" sz="1100" b="1" smtClean="0"/>
              <a:t>plexus submucosus</a:t>
            </a:r>
            <a:r>
              <a:rPr lang="de-DE" sz="1100" smtClean="0"/>
              <a:t> (</a:t>
            </a:r>
            <a:r>
              <a:rPr lang="de-DE" sz="1100" smtClean="0">
                <a:hlinkClick r:id="rId3"/>
              </a:rPr>
              <a:t>Meissner-Plexus</a:t>
            </a:r>
            <a:r>
              <a:rPr lang="de-DE" sz="1100" smtClean="0"/>
              <a:t>) liegt zwischen Mukosa und Muskelschicht, er wird von parasympathischen Fasern kontaktiert und dient der Kontrolle </a:t>
            </a:r>
            <a:r>
              <a:rPr lang="hu-HU" sz="1100" smtClean="0"/>
              <a:t>z.B. </a:t>
            </a:r>
            <a:r>
              <a:rPr lang="de-DE" sz="1100" smtClean="0"/>
              <a:t>der </a:t>
            </a:r>
            <a:r>
              <a:rPr lang="de-DE" sz="1100" i="1" smtClean="0"/>
              <a:t>Sekretion</a:t>
            </a:r>
            <a:r>
              <a:rPr lang="hu-HU" sz="1100" smtClean="0"/>
              <a:t>.</a:t>
            </a:r>
            <a:r>
              <a:rPr lang="de-DE" sz="1100" smtClean="0"/>
              <a:t/>
            </a:r>
            <a:br>
              <a:rPr lang="de-DE" sz="1100" smtClean="0"/>
            </a:br>
            <a:r>
              <a:rPr lang="de-DE" sz="1100" smtClean="0"/>
              <a:t/>
            </a:r>
            <a:br>
              <a:rPr lang="de-DE" sz="1100" smtClean="0"/>
            </a:br>
            <a:r>
              <a:rPr lang="hu-HU" sz="1100" smtClean="0"/>
              <a:t>B</a:t>
            </a:r>
            <a:r>
              <a:rPr lang="de-DE" sz="1100" smtClean="0"/>
              <a:t>eeinflussen enterale </a:t>
            </a:r>
            <a:r>
              <a:rPr lang="de-DE" sz="1100" i="1" smtClean="0"/>
              <a:t>Motilitätsmuster, Durchblutung, Hormonproduktion, Sekretion</a:t>
            </a:r>
            <a:r>
              <a:rPr lang="de-DE" sz="1100" smtClean="0"/>
              <a:t>.</a:t>
            </a:r>
            <a:br>
              <a:rPr lang="de-DE" sz="1100" smtClean="0"/>
            </a:br>
            <a:endParaRPr lang="de-DE" sz="1100" smtClean="0"/>
          </a:p>
          <a:p>
            <a:pPr>
              <a:buFont typeface="Arial" charset="0"/>
              <a:buNone/>
            </a:pPr>
            <a:endParaRPr lang="hu-HU" sz="1000" smtClean="0"/>
          </a:p>
          <a:p>
            <a:pPr>
              <a:buFont typeface="Arial" charset="0"/>
              <a:buNone/>
            </a:pPr>
            <a:endParaRPr lang="hu-HU" sz="1000" smtClean="0"/>
          </a:p>
          <a:p>
            <a:pPr>
              <a:buFont typeface="Arial" charset="0"/>
              <a:buNone/>
            </a:pPr>
            <a:endParaRPr lang="hu-HU" sz="1000" smtClean="0"/>
          </a:p>
          <a:p>
            <a:pPr>
              <a:buFont typeface="Arial" charset="0"/>
              <a:buNone/>
            </a:pPr>
            <a:r>
              <a:rPr lang="de-DE" sz="1000" smtClean="0"/>
              <a:t>Das DarmNervensystem kann verschiedene Motilitätsmuster generieren</a:t>
            </a:r>
            <a:r>
              <a:rPr lang="hu-HU" sz="1000" smtClean="0"/>
              <a:t>, z.B.</a:t>
            </a:r>
            <a:r>
              <a:rPr lang="de-DE" sz="1000" smtClean="0"/>
              <a:t>:</a:t>
            </a:r>
            <a:br>
              <a:rPr lang="de-DE" sz="1000" smtClean="0"/>
            </a:br>
            <a:r>
              <a:rPr lang="de-DE" sz="1000" smtClean="0"/>
              <a:t>  </a:t>
            </a:r>
            <a:r>
              <a:rPr lang="de-DE" sz="1000" b="1" smtClean="0"/>
              <a:t>Propulsive Peristaltik</a:t>
            </a:r>
            <a:r>
              <a:rPr lang="de-DE" sz="1000" smtClean="0"/>
              <a:t> - von Speiseröhre bis Dickdarm beobachtbar - transportiert den Inhalt in Richtung aboral</a:t>
            </a:r>
            <a:br>
              <a:rPr lang="de-DE" sz="1000" smtClean="0"/>
            </a:br>
            <a:r>
              <a:rPr lang="de-DE" sz="1000" smtClean="0"/>
              <a:t>  </a:t>
            </a:r>
            <a:r>
              <a:rPr lang="de-DE" sz="1000" b="1" smtClean="0"/>
              <a:t>Nicht-propulsive</a:t>
            </a:r>
            <a:r>
              <a:rPr lang="de-DE" sz="1000" smtClean="0"/>
              <a:t> Peristaltik im Dünndarm dient der Durch</a:t>
            </a:r>
            <a:r>
              <a:rPr lang="de-DE" sz="1000" i="1" smtClean="0"/>
              <a:t>mischung</a:t>
            </a:r>
            <a:r>
              <a:rPr lang="de-DE" sz="1000" smtClean="0"/>
              <a:t> des Darminhalts</a:t>
            </a:r>
            <a:br>
              <a:rPr lang="de-DE" sz="1000" smtClean="0"/>
            </a:br>
            <a:r>
              <a:rPr lang="de-DE" sz="1000" smtClean="0"/>
              <a:t>  </a:t>
            </a:r>
            <a:r>
              <a:rPr lang="de-DE" sz="1000" b="1" smtClean="0"/>
              <a:t>Akkommodation</a:t>
            </a:r>
            <a:r>
              <a:rPr lang="de-DE" sz="1000" smtClean="0"/>
              <a:t> - Erweiterung ohne Druckanstieg (Erschlaffung) zur intermediären Speicherung - findet sich</a:t>
            </a:r>
            <a:r>
              <a:rPr lang="hu-HU" sz="1000" smtClean="0"/>
              <a:t> z.B.</a:t>
            </a:r>
            <a:r>
              <a:rPr lang="de-DE" sz="1000" smtClean="0"/>
              <a:t> im Fundusteil des Magens</a:t>
            </a:r>
            <a:r>
              <a:rPr lang="hu-HU" sz="1000" smtClean="0"/>
              <a:t>.</a:t>
            </a:r>
            <a:r>
              <a:rPr lang="de-DE" sz="1100" smtClean="0"/>
              <a:t/>
            </a:r>
            <a:br>
              <a:rPr lang="de-DE" sz="1100" smtClean="0"/>
            </a:br>
            <a:endParaRPr lang="hu-HU" sz="1100" smtClean="0"/>
          </a:p>
          <a:p>
            <a:pPr>
              <a:buFont typeface="Arial" charset="0"/>
              <a:buNone/>
            </a:pPr>
            <a:endParaRPr lang="hu-HU" smtClean="0"/>
          </a:p>
          <a:p>
            <a:pPr>
              <a:buFont typeface="Arial" charset="0"/>
              <a:buNone/>
            </a:pPr>
            <a:r>
              <a:rPr lang="hu-HU" sz="1200" smtClean="0"/>
              <a:t>	</a:t>
            </a:r>
          </a:p>
          <a:p>
            <a:pPr>
              <a:buFont typeface="Arial" charset="0"/>
              <a:buNone/>
            </a:pPr>
            <a:endParaRPr lang="hu-HU" sz="1200" smtClean="0"/>
          </a:p>
          <a:p>
            <a:pPr>
              <a:buFont typeface="Arial" charset="0"/>
              <a:buNone/>
            </a:pPr>
            <a:endParaRPr lang="hu-HU" sz="1200" smtClean="0"/>
          </a:p>
          <a:p>
            <a:pPr>
              <a:buFont typeface="Arial" charset="0"/>
              <a:buNone/>
            </a:pPr>
            <a:endParaRPr lang="hu-HU" sz="1200" smtClean="0"/>
          </a:p>
          <a:p>
            <a:pPr>
              <a:buFont typeface="Arial" charset="0"/>
              <a:buNone/>
            </a:pPr>
            <a:endParaRPr lang="hu-HU" sz="1200" smtClean="0">
              <a:hlinkClick r:id="rId4"/>
            </a:endParaRPr>
          </a:p>
        </p:txBody>
      </p:sp>
      <p:pic>
        <p:nvPicPr>
          <p:cNvPr id="45058" name="Picture 2" descr="http://user.medunigraz.at/helmut.hinghofer-szalkay/Peristaltik.jpg"/>
          <p:cNvPicPr>
            <a:picLocks noChangeAspect="1" noChangeArrowheads="1"/>
          </p:cNvPicPr>
          <p:nvPr/>
        </p:nvPicPr>
        <p:blipFill>
          <a:blip r:embed="rId5"/>
          <a:srcRect/>
          <a:stretch>
            <a:fillRect/>
          </a:stretch>
        </p:blipFill>
        <p:spPr bwMode="auto">
          <a:xfrm>
            <a:off x="1258888" y="3860800"/>
            <a:ext cx="6259512" cy="2457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7" name="Rectangle 2"/>
          <p:cNvSpPr>
            <a:spLocks noGrp="1"/>
          </p:cNvSpPr>
          <p:nvPr>
            <p:ph type="title"/>
          </p:nvPr>
        </p:nvSpPr>
        <p:spPr>
          <a:xfrm>
            <a:off x="611188" y="0"/>
            <a:ext cx="7772400" cy="1143000"/>
          </a:xfrm>
        </p:spPr>
        <p:txBody>
          <a:bodyPr/>
          <a:lstStyle/>
          <a:p>
            <a:r>
              <a:rPr lang="hu-HU" sz="4000" b="1" smtClean="0">
                <a:solidFill>
                  <a:srgbClr val="FFFF99"/>
                </a:solidFill>
              </a:rPr>
              <a:t>NPY Diabetic Duodenum</a:t>
            </a:r>
            <a:r>
              <a:rPr lang="hu-HU" smtClean="0">
                <a:solidFill>
                  <a:srgbClr val="FFFF99"/>
                </a:solidFill>
              </a:rPr>
              <a:t> </a:t>
            </a:r>
          </a:p>
        </p:txBody>
      </p:sp>
      <p:sp>
        <p:nvSpPr>
          <p:cNvPr id="56328" name="Line 3"/>
          <p:cNvSpPr>
            <a:spLocks noChangeShapeType="1"/>
          </p:cNvSpPr>
          <p:nvPr/>
        </p:nvSpPr>
        <p:spPr bwMode="auto">
          <a:xfrm>
            <a:off x="250825" y="1268413"/>
            <a:ext cx="8686800" cy="0"/>
          </a:xfrm>
          <a:prstGeom prst="line">
            <a:avLst/>
          </a:prstGeom>
          <a:noFill/>
          <a:ln w="9525">
            <a:solidFill>
              <a:srgbClr val="FFFFCC"/>
            </a:solidFill>
            <a:round/>
            <a:headEnd/>
            <a:tailEnd/>
          </a:ln>
        </p:spPr>
        <p:txBody>
          <a:bodyPr wrap="none" anchor="ctr"/>
          <a:lstStyle/>
          <a:p>
            <a:endParaRPr lang="hu-HU"/>
          </a:p>
        </p:txBody>
      </p:sp>
      <p:sp>
        <p:nvSpPr>
          <p:cNvPr id="56329" name="Line 4"/>
          <p:cNvSpPr>
            <a:spLocks noChangeShapeType="1"/>
          </p:cNvSpPr>
          <p:nvPr/>
        </p:nvSpPr>
        <p:spPr bwMode="auto">
          <a:xfrm>
            <a:off x="228600" y="1219200"/>
            <a:ext cx="8686800" cy="0"/>
          </a:xfrm>
          <a:prstGeom prst="line">
            <a:avLst/>
          </a:prstGeom>
          <a:noFill/>
          <a:ln w="9525">
            <a:solidFill>
              <a:srgbClr val="FF0000"/>
            </a:solidFill>
            <a:round/>
            <a:headEnd/>
            <a:tailEnd/>
          </a:ln>
        </p:spPr>
        <p:txBody>
          <a:bodyPr wrap="none" anchor="ctr"/>
          <a:lstStyle/>
          <a:p>
            <a:endParaRPr lang="hu-HU"/>
          </a:p>
        </p:txBody>
      </p:sp>
      <p:graphicFrame>
        <p:nvGraphicFramePr>
          <p:cNvPr id="56325" name="Object 5"/>
          <p:cNvGraphicFramePr>
            <a:graphicFrameLocks noChangeAspect="1"/>
          </p:cNvGraphicFramePr>
          <p:nvPr>
            <p:ph sz="half" idx="1"/>
          </p:nvPr>
        </p:nvGraphicFramePr>
        <p:xfrm>
          <a:off x="457200" y="2297113"/>
          <a:ext cx="4033838" cy="3132137"/>
        </p:xfrm>
        <a:graphic>
          <a:graphicData uri="http://schemas.openxmlformats.org/presentationml/2006/ole">
            <p:oleObj spid="_x0000_s56325" name="Image" r:id="rId3" imgW="5762195" imgH="4306098" progId="Photoshop.Image.5">
              <p:embed/>
            </p:oleObj>
          </a:graphicData>
        </a:graphic>
      </p:graphicFrame>
      <p:graphicFrame>
        <p:nvGraphicFramePr>
          <p:cNvPr id="56326" name="Object 6"/>
          <p:cNvGraphicFramePr>
            <a:graphicFrameLocks noChangeAspect="1"/>
          </p:cNvGraphicFramePr>
          <p:nvPr>
            <p:ph sz="half" idx="2"/>
          </p:nvPr>
        </p:nvGraphicFramePr>
        <p:xfrm>
          <a:off x="-180975" y="-107950"/>
          <a:ext cx="9324975" cy="6965950"/>
        </p:xfrm>
        <a:graphic>
          <a:graphicData uri="http://schemas.openxmlformats.org/presentationml/2006/ole">
            <p:oleObj spid="_x0000_s56326" name="Image" r:id="rId4" imgW="4818293" imgH="3600000" progId="Photoshop.Image.5">
              <p:embed/>
            </p:oleObj>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2"/>
          <p:cNvSpPr>
            <a:spLocks noGrp="1"/>
          </p:cNvSpPr>
          <p:nvPr>
            <p:ph type="title"/>
          </p:nvPr>
        </p:nvSpPr>
        <p:spPr>
          <a:xfrm>
            <a:off x="684213" y="115888"/>
            <a:ext cx="7772400" cy="1143000"/>
          </a:xfrm>
        </p:spPr>
        <p:txBody>
          <a:bodyPr/>
          <a:lstStyle/>
          <a:p>
            <a:r>
              <a:rPr lang="hu-HU" sz="4000" b="1" smtClean="0">
                <a:solidFill>
                  <a:srgbClr val="FFFF99"/>
                </a:solidFill>
              </a:rPr>
              <a:t>SP Diabetic Duodenum</a:t>
            </a:r>
          </a:p>
        </p:txBody>
      </p:sp>
      <p:graphicFrame>
        <p:nvGraphicFramePr>
          <p:cNvPr id="57347" name="Object 3"/>
          <p:cNvGraphicFramePr>
            <a:graphicFrameLocks noChangeAspect="1"/>
          </p:cNvGraphicFramePr>
          <p:nvPr>
            <p:ph idx="4294967295"/>
          </p:nvPr>
        </p:nvGraphicFramePr>
        <p:xfrm>
          <a:off x="-180975" y="-115888"/>
          <a:ext cx="9721850" cy="7132638"/>
        </p:xfrm>
        <a:graphic>
          <a:graphicData uri="http://schemas.openxmlformats.org/presentationml/2006/ole">
            <p:oleObj spid="_x0000_s57347" name="Image" r:id="rId3" imgW="10496294" imgH="7700671" progId="Photoshop.Image.5">
              <p:embed/>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61"/>
          <p:cNvSpPr txBox="1">
            <a:spLocks noChangeArrowheads="1"/>
          </p:cNvSpPr>
          <p:nvPr/>
        </p:nvSpPr>
        <p:spPr bwMode="auto">
          <a:xfrm>
            <a:off x="236538" y="6015038"/>
            <a:ext cx="230187" cy="336550"/>
          </a:xfrm>
          <a:prstGeom prst="rect">
            <a:avLst/>
          </a:prstGeom>
          <a:noFill/>
          <a:ln w="9525">
            <a:noFill/>
            <a:miter lim="800000"/>
            <a:headEnd/>
            <a:tailEnd/>
          </a:ln>
        </p:spPr>
        <p:txBody>
          <a:bodyPr wrap="none">
            <a:spAutoFit/>
          </a:bodyPr>
          <a:lstStyle/>
          <a:p>
            <a:pPr>
              <a:tabLst>
                <a:tab pos="447675" algn="l"/>
              </a:tabLst>
            </a:pPr>
            <a:r>
              <a:rPr lang="hu-HU" sz="1600">
                <a:latin typeface="Calibri" pitchFamily="34" charset="0"/>
              </a:rPr>
              <a:t> </a:t>
            </a:r>
          </a:p>
        </p:txBody>
      </p:sp>
      <p:sp>
        <p:nvSpPr>
          <p:cNvPr id="16386" name="TextBox 5"/>
          <p:cNvSpPr txBox="1">
            <a:spLocks noChangeArrowheads="1"/>
          </p:cNvSpPr>
          <p:nvPr/>
        </p:nvSpPr>
        <p:spPr bwMode="auto">
          <a:xfrm>
            <a:off x="2036763" y="228600"/>
            <a:ext cx="3565525" cy="457200"/>
          </a:xfrm>
          <a:prstGeom prst="rect">
            <a:avLst/>
          </a:prstGeom>
          <a:noFill/>
          <a:ln w="9525">
            <a:noFill/>
            <a:miter lim="800000"/>
            <a:headEnd/>
            <a:tailEnd/>
          </a:ln>
        </p:spPr>
        <p:txBody>
          <a:bodyPr wrap="none">
            <a:spAutoFit/>
          </a:bodyPr>
          <a:lstStyle/>
          <a:p>
            <a:r>
              <a:rPr lang="hu-HU" sz="2400" b="1">
                <a:latin typeface="Calibri" pitchFamily="34" charset="0"/>
              </a:rPr>
              <a:t>Vegetatives Nervensystem</a:t>
            </a:r>
            <a:endParaRPr lang="en-US" sz="2400" b="1">
              <a:latin typeface="Calibri" pitchFamily="34" charset="0"/>
            </a:endParaRPr>
          </a:p>
        </p:txBody>
      </p:sp>
      <p:sp>
        <p:nvSpPr>
          <p:cNvPr id="16387" name="TextBox 6"/>
          <p:cNvSpPr txBox="1">
            <a:spLocks noChangeArrowheads="1"/>
          </p:cNvSpPr>
          <p:nvPr/>
        </p:nvSpPr>
        <p:spPr bwMode="auto">
          <a:xfrm>
            <a:off x="6708775" y="6581775"/>
            <a:ext cx="2395538" cy="274638"/>
          </a:xfrm>
          <a:prstGeom prst="rect">
            <a:avLst/>
          </a:prstGeom>
          <a:noFill/>
          <a:ln w="9525">
            <a:noFill/>
            <a:miter lim="800000"/>
            <a:headEnd/>
            <a:tailEnd/>
          </a:ln>
        </p:spPr>
        <p:txBody>
          <a:bodyPr wrap="none">
            <a:spAutoFit/>
          </a:bodyPr>
          <a:lstStyle/>
          <a:p>
            <a:r>
              <a:rPr lang="hu-HU" sz="1200">
                <a:latin typeface="Calibri" pitchFamily="34" charset="0"/>
              </a:rPr>
              <a:t>Prof. Palkovits M. előadása nyomán</a:t>
            </a:r>
            <a:endParaRPr lang="en-US" sz="1200">
              <a:latin typeface="Calibri" pitchFamily="34" charset="0"/>
            </a:endParaRPr>
          </a:p>
        </p:txBody>
      </p:sp>
      <p:grpSp>
        <p:nvGrpSpPr>
          <p:cNvPr id="16388" name="Group 8"/>
          <p:cNvGrpSpPr>
            <a:grpSpLocks/>
          </p:cNvGrpSpPr>
          <p:nvPr/>
        </p:nvGrpSpPr>
        <p:grpSpPr bwMode="auto">
          <a:xfrm>
            <a:off x="473075" y="817563"/>
            <a:ext cx="8623300" cy="4970462"/>
            <a:chOff x="457200" y="818119"/>
            <a:chExt cx="8623173" cy="4969583"/>
          </a:xfrm>
        </p:grpSpPr>
        <p:sp>
          <p:nvSpPr>
            <p:cNvPr id="16389" name="Text Box 3"/>
            <p:cNvSpPr txBox="1">
              <a:spLocks noChangeArrowheads="1"/>
            </p:cNvSpPr>
            <p:nvPr/>
          </p:nvSpPr>
          <p:spPr bwMode="auto">
            <a:xfrm>
              <a:off x="2590800" y="2281238"/>
              <a:ext cx="3032125" cy="457200"/>
            </a:xfrm>
            <a:prstGeom prst="rect">
              <a:avLst/>
            </a:prstGeom>
            <a:noFill/>
            <a:ln w="9525">
              <a:noFill/>
              <a:miter lim="800000"/>
              <a:headEnd/>
              <a:tailEnd/>
            </a:ln>
          </p:spPr>
          <p:txBody>
            <a:bodyPr>
              <a:spAutoFit/>
            </a:bodyPr>
            <a:lstStyle/>
            <a:p>
              <a:pPr eaLnBrk="0" hangingPunct="0"/>
              <a:endParaRPr lang="hu-HU" sz="2400" b="1">
                <a:solidFill>
                  <a:srgbClr val="FF0000"/>
                </a:solidFill>
                <a:ea typeface="ＭＳ Ｐゴシック"/>
                <a:cs typeface="ＭＳ Ｐゴシック"/>
              </a:endParaRPr>
            </a:p>
          </p:txBody>
        </p:sp>
        <p:sp>
          <p:nvSpPr>
            <p:cNvPr id="16390" name="Text Box 4"/>
            <p:cNvSpPr txBox="1">
              <a:spLocks noChangeArrowheads="1"/>
            </p:cNvSpPr>
            <p:nvPr/>
          </p:nvSpPr>
          <p:spPr bwMode="auto">
            <a:xfrm>
              <a:off x="812795" y="818119"/>
              <a:ext cx="184147" cy="366648"/>
            </a:xfrm>
            <a:prstGeom prst="rect">
              <a:avLst/>
            </a:prstGeom>
            <a:noFill/>
            <a:ln w="9525">
              <a:noFill/>
              <a:miter lim="800000"/>
              <a:headEnd/>
              <a:tailEnd/>
            </a:ln>
          </p:spPr>
          <p:txBody>
            <a:bodyPr wrap="none">
              <a:spAutoFit/>
            </a:bodyPr>
            <a:lstStyle/>
            <a:p>
              <a:endParaRPr lang="hu-HU">
                <a:latin typeface="Calibri" pitchFamily="34" charset="0"/>
              </a:endParaRPr>
            </a:p>
          </p:txBody>
        </p:sp>
        <p:sp>
          <p:nvSpPr>
            <p:cNvPr id="16391" name="Text Box 5"/>
            <p:cNvSpPr txBox="1">
              <a:spLocks noChangeArrowheads="1"/>
            </p:cNvSpPr>
            <p:nvPr/>
          </p:nvSpPr>
          <p:spPr bwMode="auto">
            <a:xfrm>
              <a:off x="785808" y="1553002"/>
              <a:ext cx="2797133" cy="376171"/>
            </a:xfrm>
            <a:prstGeom prst="rect">
              <a:avLst/>
            </a:prstGeom>
            <a:noFill/>
            <a:ln w="9525">
              <a:solidFill>
                <a:schemeClr val="tx1"/>
              </a:solidFill>
              <a:miter lim="800000"/>
              <a:headEnd/>
              <a:tailEnd/>
            </a:ln>
          </p:spPr>
          <p:txBody>
            <a:bodyPr wrap="none">
              <a:spAutoFit/>
            </a:bodyPr>
            <a:lstStyle/>
            <a:p>
              <a:r>
                <a:rPr lang="hu-HU">
                  <a:solidFill>
                    <a:srgbClr val="00B050"/>
                  </a:solidFill>
                  <a:latin typeface="Calibri" pitchFamily="34" charset="0"/>
                </a:rPr>
                <a:t>  Cortex + Limbischessystem</a:t>
              </a:r>
            </a:p>
          </p:txBody>
        </p:sp>
        <p:sp>
          <p:nvSpPr>
            <p:cNvPr id="16392" name="Text Box 6"/>
            <p:cNvSpPr txBox="1">
              <a:spLocks noChangeArrowheads="1"/>
            </p:cNvSpPr>
            <p:nvPr/>
          </p:nvSpPr>
          <p:spPr bwMode="auto">
            <a:xfrm>
              <a:off x="4221107" y="1560938"/>
              <a:ext cx="2117694" cy="376171"/>
            </a:xfrm>
            <a:prstGeom prst="rect">
              <a:avLst/>
            </a:prstGeom>
            <a:noFill/>
            <a:ln w="9525">
              <a:solidFill>
                <a:schemeClr val="tx1"/>
              </a:solidFill>
              <a:miter lim="800000"/>
              <a:headEnd/>
              <a:tailEnd/>
            </a:ln>
          </p:spPr>
          <p:txBody>
            <a:bodyPr wrap="none">
              <a:spAutoFit/>
            </a:bodyPr>
            <a:lstStyle/>
            <a:p>
              <a:r>
                <a:rPr lang="hu-HU">
                  <a:latin typeface="Calibri" pitchFamily="34" charset="0"/>
                </a:rPr>
                <a:t>      </a:t>
              </a:r>
              <a:r>
                <a:rPr lang="hu-HU">
                  <a:solidFill>
                    <a:srgbClr val="00B050"/>
                  </a:solidFill>
                  <a:latin typeface="Calibri" pitchFamily="34" charset="0"/>
                </a:rPr>
                <a:t>Hypothalamus  </a:t>
              </a:r>
              <a:r>
                <a:rPr lang="hu-HU">
                  <a:latin typeface="Calibri" pitchFamily="34" charset="0"/>
                </a:rPr>
                <a:t>   </a:t>
              </a:r>
            </a:p>
          </p:txBody>
        </p:sp>
        <p:sp>
          <p:nvSpPr>
            <p:cNvPr id="16393" name="Text Box 7"/>
            <p:cNvSpPr txBox="1">
              <a:spLocks noChangeArrowheads="1"/>
            </p:cNvSpPr>
            <p:nvPr/>
          </p:nvSpPr>
          <p:spPr bwMode="auto">
            <a:xfrm>
              <a:off x="6681696" y="1505385"/>
              <a:ext cx="1973233" cy="1014233"/>
            </a:xfrm>
            <a:prstGeom prst="rect">
              <a:avLst/>
            </a:prstGeom>
            <a:noFill/>
            <a:ln w="9525">
              <a:solidFill>
                <a:schemeClr val="tx1"/>
              </a:solidFill>
              <a:miter lim="800000"/>
              <a:headEnd/>
              <a:tailEnd/>
            </a:ln>
          </p:spPr>
          <p:txBody>
            <a:bodyPr>
              <a:spAutoFit/>
            </a:bodyPr>
            <a:lstStyle/>
            <a:p>
              <a:pPr algn="ctr"/>
              <a:endParaRPr lang="hu-HU">
                <a:latin typeface="Calibri" pitchFamily="34" charset="0"/>
              </a:endParaRPr>
            </a:p>
            <a:p>
              <a:pPr algn="ctr"/>
              <a:r>
                <a:rPr lang="hu-HU" sz="1400">
                  <a:latin typeface="Calibri" pitchFamily="34" charset="0"/>
                </a:rPr>
                <a:t>Algemeyne Visceromotorische Kernnen</a:t>
              </a:r>
            </a:p>
          </p:txBody>
        </p:sp>
        <p:sp>
          <p:nvSpPr>
            <p:cNvPr id="16394" name="Text Box 8"/>
            <p:cNvSpPr txBox="1">
              <a:spLocks noChangeArrowheads="1"/>
            </p:cNvSpPr>
            <p:nvPr/>
          </p:nvSpPr>
          <p:spPr bwMode="auto">
            <a:xfrm>
              <a:off x="6557873" y="4006843"/>
              <a:ext cx="2124043" cy="376171"/>
            </a:xfrm>
            <a:prstGeom prst="rect">
              <a:avLst/>
            </a:prstGeom>
            <a:noFill/>
            <a:ln w="9525">
              <a:solidFill>
                <a:schemeClr val="tx1"/>
              </a:solidFill>
              <a:miter lim="800000"/>
              <a:headEnd/>
              <a:tailEnd/>
            </a:ln>
          </p:spPr>
          <p:txBody>
            <a:bodyPr wrap="none">
              <a:spAutoFit/>
            </a:bodyPr>
            <a:lstStyle/>
            <a:p>
              <a:r>
                <a:rPr lang="hu-HU">
                  <a:latin typeface="Calibri" pitchFamily="34" charset="0"/>
                </a:rPr>
                <a:t>  Postganglion-Zellen</a:t>
              </a:r>
            </a:p>
          </p:txBody>
        </p:sp>
        <p:sp>
          <p:nvSpPr>
            <p:cNvPr id="16395" name="Text Box 9"/>
            <p:cNvSpPr txBox="1">
              <a:spLocks noChangeArrowheads="1"/>
            </p:cNvSpPr>
            <p:nvPr/>
          </p:nvSpPr>
          <p:spPr bwMode="auto">
            <a:xfrm>
              <a:off x="2754423" y="2944813"/>
              <a:ext cx="1244380" cy="369332"/>
            </a:xfrm>
            <a:prstGeom prst="rect">
              <a:avLst/>
            </a:prstGeom>
            <a:noFill/>
            <a:ln w="9525">
              <a:solidFill>
                <a:schemeClr val="tx1"/>
              </a:solidFill>
              <a:miter lim="800000"/>
              <a:headEnd/>
              <a:tailEnd/>
            </a:ln>
          </p:spPr>
          <p:txBody>
            <a:bodyPr wrap="none">
              <a:spAutoFit/>
            </a:bodyPr>
            <a:lstStyle/>
            <a:p>
              <a:r>
                <a:rPr lang="hu-HU">
                  <a:solidFill>
                    <a:srgbClr val="00B050"/>
                  </a:solidFill>
                  <a:latin typeface="Calibri" pitchFamily="34" charset="0"/>
                </a:rPr>
                <a:t>rostral  BA </a:t>
              </a:r>
            </a:p>
          </p:txBody>
        </p:sp>
        <p:sp>
          <p:nvSpPr>
            <p:cNvPr id="17418" name="Text Box 10"/>
            <p:cNvSpPr txBox="1">
              <a:spLocks noChangeArrowheads="1"/>
            </p:cNvSpPr>
            <p:nvPr/>
          </p:nvSpPr>
          <p:spPr bwMode="auto">
            <a:xfrm>
              <a:off x="4910072" y="2944993"/>
              <a:ext cx="1265218" cy="369822"/>
            </a:xfrm>
            <a:prstGeom prst="rect">
              <a:avLst/>
            </a:prstGeom>
            <a:noFill/>
            <a:ln w="9525">
              <a:solidFill>
                <a:schemeClr val="tx1"/>
              </a:solidFill>
              <a:miter lim="800000"/>
              <a:headEnd/>
              <a:tailEnd/>
            </a:ln>
            <a:effectLst/>
            <a:extLst>
              <a:ext uri="{909E8E84-426E-40DD-AFC4-6F175D3DCCD1}"/>
              <a:ext uri="{AF507438-7753-43E0-B8FC-AC1667EBCBE1}"/>
            </a:extLst>
          </p:spPr>
          <p:txBody>
            <a:bodyPr wrap="none">
              <a:spAutoFit/>
            </a:bodyPr>
            <a:lstStyle/>
            <a:p>
              <a:pPr fontAlgn="auto">
                <a:spcBef>
                  <a:spcPts val="0"/>
                </a:spcBef>
                <a:spcAft>
                  <a:spcPts val="0"/>
                </a:spcAft>
                <a:defRPr/>
              </a:pPr>
              <a:r>
                <a:rPr lang="hu-HU" dirty="0">
                  <a:latin typeface="+mn-lt"/>
                </a:rPr>
                <a:t>  </a:t>
              </a:r>
              <a:r>
                <a:rPr lang="hu-HU" dirty="0">
                  <a:solidFill>
                    <a:schemeClr val="tx2">
                      <a:lumMod val="60000"/>
                      <a:lumOff val="40000"/>
                    </a:schemeClr>
                  </a:solidFill>
                  <a:latin typeface="+mn-lt"/>
                </a:rPr>
                <a:t>caudal BA </a:t>
              </a:r>
            </a:p>
          </p:txBody>
        </p:sp>
        <p:sp>
          <p:nvSpPr>
            <p:cNvPr id="16397" name="Text Box 11"/>
            <p:cNvSpPr txBox="1">
              <a:spLocks noChangeArrowheads="1"/>
            </p:cNvSpPr>
            <p:nvPr/>
          </p:nvSpPr>
          <p:spPr bwMode="auto">
            <a:xfrm>
              <a:off x="2073251" y="4030651"/>
              <a:ext cx="3198765" cy="650760"/>
            </a:xfrm>
            <a:prstGeom prst="rect">
              <a:avLst/>
            </a:prstGeom>
            <a:noFill/>
            <a:ln w="9525">
              <a:solidFill>
                <a:schemeClr val="tx1"/>
              </a:solidFill>
              <a:miter lim="800000"/>
              <a:headEnd/>
              <a:tailEnd/>
            </a:ln>
          </p:spPr>
          <p:txBody>
            <a:bodyPr>
              <a:spAutoFit/>
            </a:bodyPr>
            <a:lstStyle/>
            <a:p>
              <a:pPr algn="ctr"/>
              <a:r>
                <a:rPr lang="hu-HU">
                  <a:latin typeface="Calibri" pitchFamily="34" charset="0"/>
                </a:rPr>
                <a:t>     Medulla spinalis, Medulla oblongata</a:t>
              </a:r>
            </a:p>
          </p:txBody>
        </p:sp>
        <p:sp>
          <p:nvSpPr>
            <p:cNvPr id="16398" name="Text Box 13"/>
            <p:cNvSpPr txBox="1">
              <a:spLocks noChangeArrowheads="1"/>
            </p:cNvSpPr>
            <p:nvPr/>
          </p:nvSpPr>
          <p:spPr bwMode="auto">
            <a:xfrm>
              <a:off x="4703700" y="5362327"/>
              <a:ext cx="855650" cy="366648"/>
            </a:xfrm>
            <a:prstGeom prst="rect">
              <a:avLst/>
            </a:prstGeom>
            <a:noFill/>
            <a:ln w="9525">
              <a:noFill/>
              <a:miter lim="800000"/>
              <a:headEnd/>
              <a:tailEnd/>
            </a:ln>
          </p:spPr>
          <p:txBody>
            <a:bodyPr wrap="none">
              <a:spAutoFit/>
            </a:bodyPr>
            <a:lstStyle/>
            <a:p>
              <a:r>
                <a:rPr lang="hu-HU">
                  <a:latin typeface="Calibri" pitchFamily="34" charset="0"/>
                </a:rPr>
                <a:t>Viscera</a:t>
              </a:r>
            </a:p>
          </p:txBody>
        </p:sp>
        <p:sp>
          <p:nvSpPr>
            <p:cNvPr id="16399" name="Line 20"/>
            <p:cNvSpPr>
              <a:spLocks noChangeShapeType="1"/>
            </p:cNvSpPr>
            <p:nvPr/>
          </p:nvSpPr>
          <p:spPr bwMode="auto">
            <a:xfrm>
              <a:off x="3651250" y="1752600"/>
              <a:ext cx="542925" cy="0"/>
            </a:xfrm>
            <a:prstGeom prst="line">
              <a:avLst/>
            </a:prstGeom>
            <a:noFill/>
            <a:ln w="25400">
              <a:solidFill>
                <a:srgbClr val="00B050"/>
              </a:solidFill>
              <a:round/>
              <a:headEnd/>
              <a:tailEnd type="triangle" w="med" len="med"/>
            </a:ln>
          </p:spPr>
          <p:txBody>
            <a:bodyPr/>
            <a:lstStyle/>
            <a:p>
              <a:endParaRPr lang="hu-HU"/>
            </a:p>
          </p:txBody>
        </p:sp>
        <p:sp>
          <p:nvSpPr>
            <p:cNvPr id="16400" name="Line 21"/>
            <p:cNvSpPr>
              <a:spLocks noChangeShapeType="1"/>
            </p:cNvSpPr>
            <p:nvPr/>
          </p:nvSpPr>
          <p:spPr bwMode="auto">
            <a:xfrm>
              <a:off x="6350506" y="1743075"/>
              <a:ext cx="311438" cy="0"/>
            </a:xfrm>
            <a:prstGeom prst="line">
              <a:avLst/>
            </a:prstGeom>
            <a:noFill/>
            <a:ln w="25400">
              <a:solidFill>
                <a:srgbClr val="00B050"/>
              </a:solidFill>
              <a:round/>
              <a:headEnd/>
              <a:tailEnd type="triangle" w="med" len="med"/>
            </a:ln>
          </p:spPr>
          <p:txBody>
            <a:bodyPr/>
            <a:lstStyle/>
            <a:p>
              <a:endParaRPr lang="hu-HU"/>
            </a:p>
          </p:txBody>
        </p:sp>
        <p:sp>
          <p:nvSpPr>
            <p:cNvPr id="17430" name="Line 22"/>
            <p:cNvSpPr>
              <a:spLocks noChangeShapeType="1"/>
            </p:cNvSpPr>
            <p:nvPr/>
          </p:nvSpPr>
          <p:spPr bwMode="auto">
            <a:xfrm>
              <a:off x="6205453" y="3140220"/>
              <a:ext cx="457193" cy="4762"/>
            </a:xfrm>
            <a:prstGeom prst="line">
              <a:avLst/>
            </a:prstGeom>
            <a:noFill/>
            <a:ln w="25400">
              <a:solidFill>
                <a:schemeClr val="tx2">
                  <a:lumMod val="60000"/>
                  <a:lumOff val="40000"/>
                </a:schemeClr>
              </a:solidFill>
              <a:round/>
              <a:headEnd/>
              <a:tailEnd type="triangle" w="med" len="med"/>
            </a:ln>
            <a:effectLst/>
            <a:extLst>
              <a:ext uri="{909E8E84-426E-40DD-AFC4-6F175D3DCCD1}"/>
              <a:ext uri="{AF507438-7753-43E0-B8FC-AC1667EBCBE1}"/>
            </a:extLst>
          </p:spPr>
          <p:txBody>
            <a:bodyPr/>
            <a:lstStyle/>
            <a:p>
              <a:pPr fontAlgn="auto">
                <a:spcBef>
                  <a:spcPts val="0"/>
                </a:spcBef>
                <a:spcAft>
                  <a:spcPts val="0"/>
                </a:spcAft>
                <a:defRPr/>
              </a:pPr>
              <a:endParaRPr lang="en-US">
                <a:latin typeface="+mn-lt"/>
              </a:endParaRPr>
            </a:p>
          </p:txBody>
        </p:sp>
        <p:sp>
          <p:nvSpPr>
            <p:cNvPr id="16402" name="Line 23"/>
            <p:cNvSpPr>
              <a:spLocks noChangeShapeType="1"/>
            </p:cNvSpPr>
            <p:nvPr/>
          </p:nvSpPr>
          <p:spPr bwMode="auto">
            <a:xfrm flipH="1">
              <a:off x="4575174" y="2422525"/>
              <a:ext cx="2086769" cy="0"/>
            </a:xfrm>
            <a:prstGeom prst="line">
              <a:avLst/>
            </a:prstGeom>
            <a:noFill/>
            <a:ln w="25400">
              <a:solidFill>
                <a:srgbClr val="FF0000"/>
              </a:solidFill>
              <a:round/>
              <a:headEnd type="triangle" w="med" len="med"/>
              <a:tailEnd/>
            </a:ln>
          </p:spPr>
          <p:txBody>
            <a:bodyPr/>
            <a:lstStyle/>
            <a:p>
              <a:endParaRPr lang="hu-HU"/>
            </a:p>
          </p:txBody>
        </p:sp>
        <p:sp>
          <p:nvSpPr>
            <p:cNvPr id="16403" name="Line 24"/>
            <p:cNvSpPr>
              <a:spLocks noChangeShapeType="1"/>
            </p:cNvSpPr>
            <p:nvPr/>
          </p:nvSpPr>
          <p:spPr bwMode="auto">
            <a:xfrm>
              <a:off x="4576763" y="2409825"/>
              <a:ext cx="0" cy="1619250"/>
            </a:xfrm>
            <a:prstGeom prst="line">
              <a:avLst/>
            </a:prstGeom>
            <a:noFill/>
            <a:ln w="25400">
              <a:solidFill>
                <a:srgbClr val="FF0000"/>
              </a:solidFill>
              <a:round/>
              <a:headEnd/>
              <a:tailEnd/>
            </a:ln>
          </p:spPr>
          <p:txBody>
            <a:bodyPr/>
            <a:lstStyle/>
            <a:p>
              <a:endParaRPr lang="hu-HU"/>
            </a:p>
          </p:txBody>
        </p:sp>
        <p:sp>
          <p:nvSpPr>
            <p:cNvPr id="17434" name="Line 26"/>
            <p:cNvSpPr>
              <a:spLocks noChangeShapeType="1"/>
            </p:cNvSpPr>
            <p:nvPr/>
          </p:nvSpPr>
          <p:spPr bwMode="auto">
            <a:xfrm flipH="1">
              <a:off x="4692588" y="3151331"/>
              <a:ext cx="215897" cy="0"/>
            </a:xfrm>
            <a:prstGeom prst="line">
              <a:avLst/>
            </a:prstGeom>
            <a:noFill/>
            <a:ln w="25400">
              <a:solidFill>
                <a:schemeClr val="tx2">
                  <a:lumMod val="60000"/>
                  <a:lumOff val="40000"/>
                </a:schemeClr>
              </a:solidFill>
              <a:round/>
              <a:headEnd type="triangle" w="med" len="med"/>
              <a:tailEnd/>
            </a:ln>
            <a:effectLst/>
            <a:extLst>
              <a:ext uri="{909E8E84-426E-40DD-AFC4-6F175D3DCCD1}"/>
              <a:ext uri="{AF507438-7753-43E0-B8FC-AC1667EBCBE1}"/>
            </a:extLst>
          </p:spPr>
          <p:txBody>
            <a:bodyPr/>
            <a:lstStyle/>
            <a:p>
              <a:pPr fontAlgn="auto">
                <a:spcBef>
                  <a:spcPts val="0"/>
                </a:spcBef>
                <a:spcAft>
                  <a:spcPts val="0"/>
                </a:spcAft>
                <a:defRPr/>
              </a:pPr>
              <a:endParaRPr lang="en-US">
                <a:latin typeface="+mn-lt"/>
              </a:endParaRPr>
            </a:p>
          </p:txBody>
        </p:sp>
        <p:sp>
          <p:nvSpPr>
            <p:cNvPr id="17435" name="Line 27"/>
            <p:cNvSpPr>
              <a:spLocks noChangeShapeType="1"/>
            </p:cNvSpPr>
            <p:nvPr/>
          </p:nvSpPr>
          <p:spPr bwMode="auto">
            <a:xfrm>
              <a:off x="4695763" y="3140220"/>
              <a:ext cx="0" cy="880907"/>
            </a:xfrm>
            <a:prstGeom prst="line">
              <a:avLst/>
            </a:prstGeom>
            <a:noFill/>
            <a:ln w="25400">
              <a:solidFill>
                <a:schemeClr val="tx2">
                  <a:lumMod val="60000"/>
                  <a:lumOff val="40000"/>
                </a:schemeClr>
              </a:solidFill>
              <a:round/>
              <a:headEnd/>
              <a:tailEnd/>
            </a:ln>
            <a:effectLst/>
            <a:extLst>
              <a:ext uri="{909E8E84-426E-40DD-AFC4-6F175D3DCCD1}"/>
              <a:ext uri="{AF507438-7753-43E0-B8FC-AC1667EBCBE1}"/>
            </a:extLst>
          </p:spPr>
          <p:txBody>
            <a:bodyPr/>
            <a:lstStyle/>
            <a:p>
              <a:pPr fontAlgn="auto">
                <a:spcBef>
                  <a:spcPts val="0"/>
                </a:spcBef>
                <a:spcAft>
                  <a:spcPts val="0"/>
                </a:spcAft>
                <a:defRPr/>
              </a:pPr>
              <a:endParaRPr lang="en-US">
                <a:latin typeface="+mn-lt"/>
              </a:endParaRPr>
            </a:p>
          </p:txBody>
        </p:sp>
        <p:sp>
          <p:nvSpPr>
            <p:cNvPr id="16406" name="Line 30"/>
            <p:cNvSpPr>
              <a:spLocks noChangeShapeType="1"/>
            </p:cNvSpPr>
            <p:nvPr/>
          </p:nvSpPr>
          <p:spPr bwMode="auto">
            <a:xfrm flipV="1">
              <a:off x="4465638" y="1939925"/>
              <a:ext cx="0" cy="2087563"/>
            </a:xfrm>
            <a:prstGeom prst="line">
              <a:avLst/>
            </a:prstGeom>
            <a:noFill/>
            <a:ln w="25400">
              <a:solidFill>
                <a:schemeClr val="tx1"/>
              </a:solidFill>
              <a:round/>
              <a:headEnd/>
              <a:tailEnd type="triangle" w="med" len="med"/>
            </a:ln>
          </p:spPr>
          <p:txBody>
            <a:bodyPr/>
            <a:lstStyle/>
            <a:p>
              <a:endParaRPr lang="hu-HU"/>
            </a:p>
          </p:txBody>
        </p:sp>
        <p:sp>
          <p:nvSpPr>
            <p:cNvPr id="16407" name="Line 31"/>
            <p:cNvSpPr>
              <a:spLocks noChangeShapeType="1"/>
            </p:cNvSpPr>
            <p:nvPr/>
          </p:nvSpPr>
          <p:spPr bwMode="auto">
            <a:xfrm flipV="1">
              <a:off x="4332288" y="1939925"/>
              <a:ext cx="0" cy="1204913"/>
            </a:xfrm>
            <a:prstGeom prst="line">
              <a:avLst/>
            </a:prstGeom>
            <a:noFill/>
            <a:ln w="25400">
              <a:solidFill>
                <a:srgbClr val="00B050"/>
              </a:solidFill>
              <a:round/>
              <a:headEnd/>
              <a:tailEnd type="triangle" w="med" len="med"/>
            </a:ln>
          </p:spPr>
          <p:txBody>
            <a:bodyPr/>
            <a:lstStyle/>
            <a:p>
              <a:endParaRPr lang="hu-HU"/>
            </a:p>
          </p:txBody>
        </p:sp>
        <p:sp>
          <p:nvSpPr>
            <p:cNvPr id="16408" name="Line 32"/>
            <p:cNvSpPr>
              <a:spLocks noChangeShapeType="1"/>
            </p:cNvSpPr>
            <p:nvPr/>
          </p:nvSpPr>
          <p:spPr bwMode="auto">
            <a:xfrm>
              <a:off x="4094163" y="3144838"/>
              <a:ext cx="252412" cy="0"/>
            </a:xfrm>
            <a:prstGeom prst="line">
              <a:avLst/>
            </a:prstGeom>
            <a:noFill/>
            <a:ln w="25400">
              <a:solidFill>
                <a:srgbClr val="00B050"/>
              </a:solidFill>
              <a:round/>
              <a:headEnd/>
              <a:tailEnd/>
            </a:ln>
          </p:spPr>
          <p:txBody>
            <a:bodyPr/>
            <a:lstStyle/>
            <a:p>
              <a:endParaRPr lang="hu-HU"/>
            </a:p>
          </p:txBody>
        </p:sp>
        <p:grpSp>
          <p:nvGrpSpPr>
            <p:cNvPr id="16409" name="Group 1"/>
            <p:cNvGrpSpPr>
              <a:grpSpLocks/>
            </p:cNvGrpSpPr>
            <p:nvPr/>
          </p:nvGrpSpPr>
          <p:grpSpPr bwMode="auto">
            <a:xfrm>
              <a:off x="2438400" y="1939925"/>
              <a:ext cx="252412" cy="1204913"/>
              <a:chOff x="3211513" y="1939925"/>
              <a:chExt cx="252412" cy="1204913"/>
            </a:xfrm>
          </p:grpSpPr>
          <p:sp>
            <p:nvSpPr>
              <p:cNvPr id="16423" name="Line 33"/>
              <p:cNvSpPr>
                <a:spLocks noChangeShapeType="1"/>
              </p:cNvSpPr>
              <p:nvPr/>
            </p:nvSpPr>
            <p:spPr bwMode="auto">
              <a:xfrm>
                <a:off x="3211513" y="3144838"/>
                <a:ext cx="252412" cy="0"/>
              </a:xfrm>
              <a:prstGeom prst="line">
                <a:avLst/>
              </a:prstGeom>
              <a:noFill/>
              <a:ln w="25400">
                <a:solidFill>
                  <a:srgbClr val="00B050"/>
                </a:solidFill>
                <a:round/>
                <a:headEnd/>
                <a:tailEnd/>
              </a:ln>
            </p:spPr>
            <p:txBody>
              <a:bodyPr/>
              <a:lstStyle/>
              <a:p>
                <a:endParaRPr lang="hu-HU"/>
              </a:p>
            </p:txBody>
          </p:sp>
          <p:sp>
            <p:nvSpPr>
              <p:cNvPr id="16424" name="Line 34"/>
              <p:cNvSpPr>
                <a:spLocks noChangeShapeType="1"/>
              </p:cNvSpPr>
              <p:nvPr/>
            </p:nvSpPr>
            <p:spPr bwMode="auto">
              <a:xfrm flipV="1">
                <a:off x="3222625" y="1939925"/>
                <a:ext cx="0" cy="1204913"/>
              </a:xfrm>
              <a:prstGeom prst="line">
                <a:avLst/>
              </a:prstGeom>
              <a:noFill/>
              <a:ln w="25400">
                <a:solidFill>
                  <a:srgbClr val="00B050"/>
                </a:solidFill>
                <a:round/>
                <a:headEnd/>
                <a:tailEnd type="triangle" w="med" len="med"/>
              </a:ln>
            </p:spPr>
            <p:txBody>
              <a:bodyPr/>
              <a:lstStyle/>
              <a:p>
                <a:endParaRPr lang="hu-HU"/>
              </a:p>
            </p:txBody>
          </p:sp>
        </p:grpSp>
        <p:sp>
          <p:nvSpPr>
            <p:cNvPr id="16410" name="Line 35"/>
            <p:cNvSpPr>
              <a:spLocks noChangeShapeType="1"/>
            </p:cNvSpPr>
            <p:nvPr/>
          </p:nvSpPr>
          <p:spPr bwMode="auto">
            <a:xfrm flipV="1">
              <a:off x="2211388" y="1919287"/>
              <a:ext cx="0" cy="2087563"/>
            </a:xfrm>
            <a:prstGeom prst="line">
              <a:avLst/>
            </a:prstGeom>
            <a:noFill/>
            <a:ln w="25400">
              <a:solidFill>
                <a:schemeClr val="tx1"/>
              </a:solidFill>
              <a:round/>
              <a:headEnd/>
              <a:tailEnd type="triangle" w="med" len="med"/>
            </a:ln>
          </p:spPr>
          <p:txBody>
            <a:bodyPr/>
            <a:lstStyle/>
            <a:p>
              <a:endParaRPr lang="hu-HU"/>
            </a:p>
          </p:txBody>
        </p:sp>
        <p:sp>
          <p:nvSpPr>
            <p:cNvPr id="16411" name="Line 36"/>
            <p:cNvSpPr>
              <a:spLocks noChangeShapeType="1"/>
            </p:cNvSpPr>
            <p:nvPr/>
          </p:nvSpPr>
          <p:spPr bwMode="auto">
            <a:xfrm>
              <a:off x="7248525" y="3368674"/>
              <a:ext cx="0" cy="619126"/>
            </a:xfrm>
            <a:prstGeom prst="line">
              <a:avLst/>
            </a:prstGeom>
            <a:noFill/>
            <a:ln w="25400">
              <a:solidFill>
                <a:srgbClr val="FF0000"/>
              </a:solidFill>
              <a:round/>
              <a:headEnd/>
              <a:tailEnd type="triangle" w="med" len="med"/>
            </a:ln>
          </p:spPr>
          <p:txBody>
            <a:bodyPr/>
            <a:lstStyle/>
            <a:p>
              <a:endParaRPr lang="hu-HU"/>
            </a:p>
          </p:txBody>
        </p:sp>
        <p:sp>
          <p:nvSpPr>
            <p:cNvPr id="16412" name="Line 37"/>
            <p:cNvSpPr>
              <a:spLocks noChangeShapeType="1"/>
            </p:cNvSpPr>
            <p:nvPr/>
          </p:nvSpPr>
          <p:spPr bwMode="auto">
            <a:xfrm flipV="1">
              <a:off x="3049800" y="3305175"/>
              <a:ext cx="0" cy="701675"/>
            </a:xfrm>
            <a:prstGeom prst="line">
              <a:avLst/>
            </a:prstGeom>
            <a:noFill/>
            <a:ln w="25400">
              <a:solidFill>
                <a:srgbClr val="00B050"/>
              </a:solidFill>
              <a:round/>
              <a:headEnd/>
              <a:tailEnd type="triangle" w="med" len="med"/>
            </a:ln>
          </p:spPr>
          <p:txBody>
            <a:bodyPr/>
            <a:lstStyle/>
            <a:p>
              <a:endParaRPr lang="hu-HU"/>
            </a:p>
          </p:txBody>
        </p:sp>
        <p:sp>
          <p:nvSpPr>
            <p:cNvPr id="16413" name="Line 38"/>
            <p:cNvSpPr>
              <a:spLocks noChangeShapeType="1"/>
            </p:cNvSpPr>
            <p:nvPr/>
          </p:nvSpPr>
          <p:spPr bwMode="auto">
            <a:xfrm>
              <a:off x="2617788" y="1154113"/>
              <a:ext cx="0" cy="360363"/>
            </a:xfrm>
            <a:prstGeom prst="line">
              <a:avLst/>
            </a:prstGeom>
            <a:noFill/>
            <a:ln w="25400">
              <a:solidFill>
                <a:srgbClr val="00B050"/>
              </a:solidFill>
              <a:round/>
              <a:headEnd/>
              <a:tailEnd type="triangle" w="med" len="med"/>
            </a:ln>
          </p:spPr>
          <p:txBody>
            <a:bodyPr/>
            <a:lstStyle/>
            <a:p>
              <a:endParaRPr lang="hu-HU"/>
            </a:p>
          </p:txBody>
        </p:sp>
        <p:sp>
          <p:nvSpPr>
            <p:cNvPr id="16414" name="Line 40"/>
            <p:cNvSpPr>
              <a:spLocks noChangeShapeType="1"/>
            </p:cNvSpPr>
            <p:nvPr/>
          </p:nvSpPr>
          <p:spPr bwMode="auto">
            <a:xfrm>
              <a:off x="4143375" y="4438651"/>
              <a:ext cx="795338" cy="922338"/>
            </a:xfrm>
            <a:prstGeom prst="line">
              <a:avLst/>
            </a:prstGeom>
            <a:noFill/>
            <a:ln w="25400">
              <a:solidFill>
                <a:srgbClr val="FF0000"/>
              </a:solidFill>
              <a:round/>
              <a:headEnd type="triangle" w="med" len="med"/>
              <a:tailEnd/>
            </a:ln>
          </p:spPr>
          <p:txBody>
            <a:bodyPr/>
            <a:lstStyle/>
            <a:p>
              <a:endParaRPr lang="hu-HU"/>
            </a:p>
          </p:txBody>
        </p:sp>
        <p:sp>
          <p:nvSpPr>
            <p:cNvPr id="16415" name="Line 42"/>
            <p:cNvSpPr>
              <a:spLocks noChangeShapeType="1"/>
            </p:cNvSpPr>
            <p:nvPr/>
          </p:nvSpPr>
          <p:spPr bwMode="auto">
            <a:xfrm flipV="1">
              <a:off x="5633100" y="4448176"/>
              <a:ext cx="1116012" cy="971550"/>
            </a:xfrm>
            <a:prstGeom prst="line">
              <a:avLst/>
            </a:prstGeom>
            <a:noFill/>
            <a:ln w="25400">
              <a:solidFill>
                <a:srgbClr val="FF0000"/>
              </a:solidFill>
              <a:round/>
              <a:headEnd type="triangle" w="med" len="med"/>
              <a:tailEnd/>
            </a:ln>
          </p:spPr>
          <p:txBody>
            <a:bodyPr/>
            <a:lstStyle/>
            <a:p>
              <a:endParaRPr lang="hu-HU"/>
            </a:p>
          </p:txBody>
        </p:sp>
        <p:sp>
          <p:nvSpPr>
            <p:cNvPr id="16416" name="Text Box 58"/>
            <p:cNvSpPr txBox="1">
              <a:spLocks noChangeArrowheads="1"/>
            </p:cNvSpPr>
            <p:nvPr/>
          </p:nvSpPr>
          <p:spPr bwMode="auto">
            <a:xfrm>
              <a:off x="3659140" y="4719504"/>
              <a:ext cx="850888" cy="517434"/>
            </a:xfrm>
            <a:prstGeom prst="rect">
              <a:avLst/>
            </a:prstGeom>
            <a:noFill/>
            <a:ln w="9525">
              <a:noFill/>
              <a:miter lim="800000"/>
              <a:headEnd/>
              <a:tailEnd/>
            </a:ln>
          </p:spPr>
          <p:txBody>
            <a:bodyPr wrap="none">
              <a:spAutoFit/>
            </a:bodyPr>
            <a:lstStyle/>
            <a:p>
              <a:r>
                <a:rPr lang="hu-HU" sz="1400" b="1">
                  <a:latin typeface="Calibri" pitchFamily="34" charset="0"/>
                </a:rPr>
                <a:t>Afferens </a:t>
              </a:r>
            </a:p>
            <a:p>
              <a:r>
                <a:rPr lang="hu-HU" sz="1400" b="1">
                  <a:latin typeface="Calibri" pitchFamily="34" charset="0"/>
                </a:rPr>
                <a:t>Fasern</a:t>
              </a:r>
            </a:p>
          </p:txBody>
        </p:sp>
        <p:sp>
          <p:nvSpPr>
            <p:cNvPr id="16417" name="Text Box 60"/>
            <p:cNvSpPr txBox="1">
              <a:spLocks noChangeArrowheads="1"/>
            </p:cNvSpPr>
            <p:nvPr/>
          </p:nvSpPr>
          <p:spPr bwMode="auto">
            <a:xfrm>
              <a:off x="6349913" y="4751249"/>
              <a:ext cx="1417617" cy="517433"/>
            </a:xfrm>
            <a:prstGeom prst="rect">
              <a:avLst/>
            </a:prstGeom>
            <a:noFill/>
            <a:ln w="9525">
              <a:noFill/>
              <a:miter lim="800000"/>
              <a:headEnd/>
              <a:tailEnd/>
            </a:ln>
          </p:spPr>
          <p:txBody>
            <a:bodyPr wrap="none">
              <a:spAutoFit/>
            </a:bodyPr>
            <a:lstStyle/>
            <a:p>
              <a:r>
                <a:rPr lang="hu-HU" sz="1400" b="1">
                  <a:latin typeface="Calibri" pitchFamily="34" charset="0"/>
                </a:rPr>
                <a:t>Postganglion</a:t>
              </a:r>
              <a:r>
                <a:rPr lang="en-US" sz="1400" b="1">
                  <a:latin typeface="Calibri" pitchFamily="34" charset="0"/>
                </a:rPr>
                <a:t>ä</a:t>
              </a:r>
              <a:r>
                <a:rPr lang="hu-HU" sz="1400" b="1">
                  <a:latin typeface="Calibri" pitchFamily="34" charset="0"/>
                </a:rPr>
                <a:t>re </a:t>
              </a:r>
            </a:p>
            <a:p>
              <a:r>
                <a:rPr lang="hu-HU" sz="1400" b="1">
                  <a:latin typeface="Calibri" pitchFamily="34" charset="0"/>
                </a:rPr>
                <a:t>Fasern</a:t>
              </a:r>
            </a:p>
          </p:txBody>
        </p:sp>
        <p:grpSp>
          <p:nvGrpSpPr>
            <p:cNvPr id="16418" name="Group 4"/>
            <p:cNvGrpSpPr>
              <a:grpSpLocks/>
            </p:cNvGrpSpPr>
            <p:nvPr/>
          </p:nvGrpSpPr>
          <p:grpSpPr bwMode="auto">
            <a:xfrm>
              <a:off x="457200" y="4887509"/>
              <a:ext cx="2480462" cy="900193"/>
              <a:chOff x="6172200" y="5651419"/>
              <a:chExt cx="2480462" cy="900193"/>
            </a:xfrm>
          </p:grpSpPr>
          <p:sp>
            <p:nvSpPr>
              <p:cNvPr id="16420" name="Rectangle 2"/>
              <p:cNvSpPr>
                <a:spLocks noChangeArrowheads="1"/>
              </p:cNvSpPr>
              <p:nvPr/>
            </p:nvSpPr>
            <p:spPr bwMode="auto">
              <a:xfrm>
                <a:off x="6172200" y="6215032"/>
                <a:ext cx="184091" cy="336580"/>
              </a:xfrm>
              <a:prstGeom prst="rect">
                <a:avLst/>
              </a:prstGeom>
              <a:noFill/>
              <a:ln w="9525">
                <a:noFill/>
                <a:miter lim="800000"/>
                <a:headEnd/>
                <a:tailEnd/>
              </a:ln>
            </p:spPr>
            <p:txBody>
              <a:bodyPr wrap="none">
                <a:spAutoFit/>
              </a:bodyPr>
              <a:lstStyle/>
              <a:p>
                <a:pPr eaLnBrk="0" hangingPunct="0"/>
                <a:endParaRPr lang="hu-HU" sz="1600" b="1">
                  <a:solidFill>
                    <a:srgbClr val="FF3300"/>
                  </a:solidFill>
                  <a:latin typeface="Calibri" pitchFamily="34" charset="0"/>
                  <a:ea typeface="ＭＳ Ｐゴシック"/>
                  <a:cs typeface="ＭＳ Ｐゴシック"/>
                </a:endParaRPr>
              </a:p>
            </p:txBody>
          </p:sp>
          <p:sp>
            <p:nvSpPr>
              <p:cNvPr id="16421" name="Text Box 3"/>
              <p:cNvSpPr txBox="1">
                <a:spLocks noChangeArrowheads="1"/>
              </p:cNvSpPr>
              <p:nvPr/>
            </p:nvSpPr>
            <p:spPr bwMode="auto">
              <a:xfrm>
                <a:off x="6172200" y="5924661"/>
                <a:ext cx="2481226" cy="338077"/>
              </a:xfrm>
              <a:prstGeom prst="rect">
                <a:avLst/>
              </a:prstGeom>
              <a:noFill/>
              <a:ln w="9525">
                <a:noFill/>
                <a:miter lim="800000"/>
                <a:headEnd/>
                <a:tailEnd/>
              </a:ln>
            </p:spPr>
            <p:txBody>
              <a:bodyPr>
                <a:spAutoFit/>
              </a:bodyPr>
              <a:lstStyle/>
              <a:p>
                <a:pPr eaLnBrk="0" hangingPunct="0"/>
                <a:endParaRPr lang="hu-HU" sz="1600" b="1">
                  <a:solidFill>
                    <a:srgbClr val="558ED5"/>
                  </a:solidFill>
                  <a:latin typeface="Calibri" pitchFamily="34" charset="0"/>
                  <a:ea typeface="ＭＳ Ｐゴシック"/>
                  <a:cs typeface="ＭＳ Ｐゴシック"/>
                </a:endParaRPr>
              </a:p>
            </p:txBody>
          </p:sp>
          <p:sp>
            <p:nvSpPr>
              <p:cNvPr id="16422" name="Rectangle 3"/>
              <p:cNvSpPr>
                <a:spLocks noChangeArrowheads="1"/>
              </p:cNvSpPr>
              <p:nvPr/>
            </p:nvSpPr>
            <p:spPr bwMode="auto">
              <a:xfrm>
                <a:off x="6172200" y="5651419"/>
                <a:ext cx="184141" cy="336580"/>
              </a:xfrm>
              <a:prstGeom prst="rect">
                <a:avLst/>
              </a:prstGeom>
              <a:noFill/>
              <a:ln w="9525">
                <a:noFill/>
                <a:miter lim="800000"/>
                <a:headEnd/>
                <a:tailEnd/>
              </a:ln>
            </p:spPr>
            <p:txBody>
              <a:bodyPr wrap="none">
                <a:spAutoFit/>
              </a:bodyPr>
              <a:lstStyle/>
              <a:p>
                <a:endParaRPr lang="hu-HU" sz="1600" b="1">
                  <a:solidFill>
                    <a:srgbClr val="00B050"/>
                  </a:solidFill>
                  <a:latin typeface="Calibri" pitchFamily="34" charset="0"/>
                </a:endParaRPr>
              </a:p>
            </p:txBody>
          </p:sp>
        </p:grpSp>
        <p:sp>
          <p:nvSpPr>
            <p:cNvPr id="16419" name="Text Box 60"/>
            <p:cNvSpPr txBox="1">
              <a:spLocks noChangeArrowheads="1"/>
            </p:cNvSpPr>
            <p:nvPr/>
          </p:nvSpPr>
          <p:spPr bwMode="auto">
            <a:xfrm>
              <a:off x="7251600" y="3416397"/>
              <a:ext cx="1828773" cy="304746"/>
            </a:xfrm>
            <a:prstGeom prst="rect">
              <a:avLst/>
            </a:prstGeom>
            <a:noFill/>
            <a:ln w="9525">
              <a:noFill/>
              <a:miter lim="800000"/>
              <a:headEnd/>
              <a:tailEnd/>
            </a:ln>
          </p:spPr>
          <p:txBody>
            <a:bodyPr wrap="none">
              <a:spAutoFit/>
            </a:bodyPr>
            <a:lstStyle/>
            <a:p>
              <a:r>
                <a:rPr lang="hu-HU" sz="1400" b="1">
                  <a:latin typeface="Calibri" pitchFamily="34" charset="0"/>
                </a:rPr>
                <a:t>Preganglion</a:t>
              </a:r>
              <a:r>
                <a:rPr lang="en-US" sz="1400" b="1">
                  <a:latin typeface="Calibri" pitchFamily="34" charset="0"/>
                </a:rPr>
                <a:t>ä</a:t>
              </a:r>
              <a:r>
                <a:rPr lang="hu-HU" sz="1400" b="1">
                  <a:latin typeface="Calibri" pitchFamily="34" charset="0"/>
                </a:rPr>
                <a:t>re Fasern</a:t>
              </a: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2"/>
          <p:cNvSpPr txBox="1">
            <a:spLocks noChangeArrowheads="1"/>
          </p:cNvSpPr>
          <p:nvPr/>
        </p:nvSpPr>
        <p:spPr bwMode="auto">
          <a:xfrm>
            <a:off x="6096000" y="304800"/>
            <a:ext cx="2209800" cy="822325"/>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Fehér Erzsébet, Donáth Tibor</a:t>
            </a:r>
          </a:p>
        </p:txBody>
      </p:sp>
      <p:pic>
        <p:nvPicPr>
          <p:cNvPr id="58370" name="Picture 3" descr="b12"/>
          <p:cNvPicPr>
            <a:picLocks noChangeAspect="1" noChangeArrowheads="1"/>
          </p:cNvPicPr>
          <p:nvPr/>
        </p:nvPicPr>
        <p:blipFill>
          <a:blip r:embed="rId2"/>
          <a:srcRect/>
          <a:stretch>
            <a:fillRect/>
          </a:stretch>
        </p:blipFill>
        <p:spPr bwMode="auto">
          <a:xfrm>
            <a:off x="152400" y="152400"/>
            <a:ext cx="5381625" cy="1938338"/>
          </a:xfrm>
          <a:prstGeom prst="rect">
            <a:avLst/>
          </a:prstGeom>
          <a:noFill/>
          <a:ln w="9525">
            <a:noFill/>
            <a:miter lim="800000"/>
            <a:headEnd/>
            <a:tailEnd/>
          </a:ln>
        </p:spPr>
      </p:pic>
      <p:pic>
        <p:nvPicPr>
          <p:cNvPr id="58371" name="Picture 4" descr="b11"/>
          <p:cNvPicPr>
            <a:picLocks noChangeAspect="1" noChangeArrowheads="1"/>
          </p:cNvPicPr>
          <p:nvPr/>
        </p:nvPicPr>
        <p:blipFill>
          <a:blip r:embed="rId3"/>
          <a:srcRect/>
          <a:stretch>
            <a:fillRect/>
          </a:stretch>
        </p:blipFill>
        <p:spPr bwMode="auto">
          <a:xfrm>
            <a:off x="0" y="2438400"/>
            <a:ext cx="5562600" cy="1277938"/>
          </a:xfrm>
          <a:prstGeom prst="rect">
            <a:avLst/>
          </a:prstGeom>
          <a:noFill/>
          <a:ln w="9525">
            <a:noFill/>
            <a:miter lim="800000"/>
            <a:headEnd/>
            <a:tailEnd/>
          </a:ln>
        </p:spPr>
      </p:pic>
      <p:pic>
        <p:nvPicPr>
          <p:cNvPr id="58372" name="Picture 5" descr="b13"/>
          <p:cNvPicPr>
            <a:picLocks noChangeAspect="1" noChangeArrowheads="1"/>
          </p:cNvPicPr>
          <p:nvPr/>
        </p:nvPicPr>
        <p:blipFill>
          <a:blip r:embed="rId4"/>
          <a:srcRect/>
          <a:stretch>
            <a:fillRect/>
          </a:stretch>
        </p:blipFill>
        <p:spPr bwMode="auto">
          <a:xfrm>
            <a:off x="0" y="3789363"/>
            <a:ext cx="5638800" cy="2143125"/>
          </a:xfrm>
          <a:prstGeom prst="rect">
            <a:avLst/>
          </a:prstGeom>
          <a:noFill/>
          <a:ln w="9525">
            <a:noFill/>
            <a:miter lim="800000"/>
            <a:headEnd/>
            <a:tailEnd/>
          </a:ln>
        </p:spPr>
      </p:pic>
      <p:pic>
        <p:nvPicPr>
          <p:cNvPr id="58373" name="Picture 6" descr="b08"/>
          <p:cNvPicPr>
            <a:picLocks noChangeAspect="1" noChangeArrowheads="1"/>
          </p:cNvPicPr>
          <p:nvPr/>
        </p:nvPicPr>
        <p:blipFill>
          <a:blip r:embed="rId5"/>
          <a:srcRect/>
          <a:stretch>
            <a:fillRect/>
          </a:stretch>
        </p:blipFill>
        <p:spPr bwMode="auto">
          <a:xfrm>
            <a:off x="5867400" y="1844675"/>
            <a:ext cx="3027363" cy="4595813"/>
          </a:xfrm>
          <a:prstGeom prst="rect">
            <a:avLst/>
          </a:prstGeom>
          <a:noFill/>
          <a:ln w="9525">
            <a:noFill/>
            <a:miter lim="800000"/>
            <a:headEnd/>
            <a:tailEnd/>
          </a:ln>
        </p:spPr>
      </p:pic>
      <p:sp>
        <p:nvSpPr>
          <p:cNvPr id="58374" name="Text Box 7"/>
          <p:cNvSpPr txBox="1">
            <a:spLocks noChangeArrowheads="1"/>
          </p:cNvSpPr>
          <p:nvPr/>
        </p:nvSpPr>
        <p:spPr bwMode="auto">
          <a:xfrm>
            <a:off x="8229600" y="1981200"/>
            <a:ext cx="533400" cy="336550"/>
          </a:xfrm>
          <a:prstGeom prst="rect">
            <a:avLst/>
          </a:prstGeom>
          <a:solidFill>
            <a:schemeClr val="accent1"/>
          </a:solidFill>
          <a:ln w="9525">
            <a:noFill/>
            <a:miter lim="800000"/>
            <a:headEnd/>
            <a:tailEnd/>
          </a:ln>
        </p:spPr>
        <p:txBody>
          <a:bodyPr>
            <a:spAutoFit/>
          </a:bodyPr>
          <a:lstStyle/>
          <a:p>
            <a:pPr eaLnBrk="0" hangingPunct="0">
              <a:spcBef>
                <a:spcPct val="50000"/>
              </a:spcBef>
            </a:pPr>
            <a:r>
              <a:rPr lang="en-US" sz="1600">
                <a:latin typeface="Times New Roman" pitchFamily="18" charset="0"/>
              </a:rPr>
              <a:t>VIP</a:t>
            </a:r>
            <a:endParaRPr lang="en-US" sz="2400">
              <a:latin typeface="Times New Roman" pitchFamily="18" charset="0"/>
            </a:endParaRPr>
          </a:p>
        </p:txBody>
      </p:sp>
      <p:sp>
        <p:nvSpPr>
          <p:cNvPr id="58375" name="Text Box 8"/>
          <p:cNvSpPr txBox="1">
            <a:spLocks noChangeArrowheads="1"/>
          </p:cNvSpPr>
          <p:nvPr/>
        </p:nvSpPr>
        <p:spPr bwMode="auto">
          <a:xfrm>
            <a:off x="5943600" y="4267200"/>
            <a:ext cx="609600" cy="336550"/>
          </a:xfrm>
          <a:prstGeom prst="rect">
            <a:avLst/>
          </a:prstGeom>
          <a:solidFill>
            <a:schemeClr val="accent1"/>
          </a:solidFill>
          <a:ln w="9525">
            <a:noFill/>
            <a:miter lim="800000"/>
            <a:headEnd/>
            <a:tailEnd/>
          </a:ln>
        </p:spPr>
        <p:txBody>
          <a:bodyPr>
            <a:spAutoFit/>
          </a:bodyPr>
          <a:lstStyle/>
          <a:p>
            <a:pPr eaLnBrk="0" hangingPunct="0">
              <a:spcBef>
                <a:spcPct val="50000"/>
              </a:spcBef>
            </a:pPr>
            <a:r>
              <a:rPr lang="en-US" sz="1600">
                <a:latin typeface="Times New Roman" pitchFamily="18" charset="0"/>
              </a:rPr>
              <a:t>NPY</a:t>
            </a:r>
            <a:endParaRPr lang="en-US" sz="2400">
              <a:latin typeface="Times New Roman" pitchFamily="18" charset="0"/>
            </a:endParaRPr>
          </a:p>
        </p:txBody>
      </p:sp>
      <p:sp>
        <p:nvSpPr>
          <p:cNvPr id="58376" name="Text Box 9"/>
          <p:cNvSpPr txBox="1">
            <a:spLocks noChangeArrowheads="1"/>
          </p:cNvSpPr>
          <p:nvPr/>
        </p:nvSpPr>
        <p:spPr bwMode="auto">
          <a:xfrm>
            <a:off x="8153400" y="4267200"/>
            <a:ext cx="609600" cy="336550"/>
          </a:xfrm>
          <a:prstGeom prst="rect">
            <a:avLst/>
          </a:prstGeom>
          <a:solidFill>
            <a:schemeClr val="accent1"/>
          </a:solidFill>
          <a:ln w="9525">
            <a:noFill/>
            <a:miter lim="800000"/>
            <a:headEnd/>
            <a:tailEnd/>
          </a:ln>
        </p:spPr>
        <p:txBody>
          <a:bodyPr>
            <a:spAutoFit/>
          </a:bodyPr>
          <a:lstStyle/>
          <a:p>
            <a:pPr eaLnBrk="0" hangingPunct="0">
              <a:spcBef>
                <a:spcPct val="50000"/>
              </a:spcBef>
            </a:pPr>
            <a:r>
              <a:rPr lang="en-US" sz="1600">
                <a:latin typeface="Times New Roman" pitchFamily="18" charset="0"/>
              </a:rPr>
              <a:t>ENK</a:t>
            </a:r>
            <a:endParaRPr lang="en-US" sz="2400">
              <a:latin typeface="Times New Roman" pitchFamily="18" charset="0"/>
            </a:endParaRPr>
          </a:p>
        </p:txBody>
      </p:sp>
      <p:sp>
        <p:nvSpPr>
          <p:cNvPr id="58377" name="Oval 10"/>
          <p:cNvSpPr>
            <a:spLocks noChangeArrowheads="1"/>
          </p:cNvSpPr>
          <p:nvPr/>
        </p:nvSpPr>
        <p:spPr bwMode="auto">
          <a:xfrm>
            <a:off x="685800" y="1828800"/>
            <a:ext cx="762000" cy="304800"/>
          </a:xfrm>
          <a:prstGeom prst="ellipse">
            <a:avLst/>
          </a:prstGeom>
          <a:noFill/>
          <a:ln w="28575">
            <a:solidFill>
              <a:srgbClr val="FF3300"/>
            </a:solidFill>
            <a:round/>
            <a:headEnd/>
            <a:tailEnd/>
          </a:ln>
        </p:spPr>
        <p:txBody>
          <a:bodyPr wrap="none" anchor="ctr"/>
          <a:lstStyle/>
          <a:p>
            <a:endParaRPr lang="hu-HU"/>
          </a:p>
        </p:txBody>
      </p:sp>
      <p:sp>
        <p:nvSpPr>
          <p:cNvPr id="58378" name="Oval 11"/>
          <p:cNvSpPr>
            <a:spLocks noChangeArrowheads="1"/>
          </p:cNvSpPr>
          <p:nvPr/>
        </p:nvSpPr>
        <p:spPr bwMode="auto">
          <a:xfrm>
            <a:off x="1219200" y="3429000"/>
            <a:ext cx="990600" cy="304800"/>
          </a:xfrm>
          <a:prstGeom prst="ellipse">
            <a:avLst/>
          </a:prstGeom>
          <a:noFill/>
          <a:ln w="28575">
            <a:solidFill>
              <a:srgbClr val="FF3300"/>
            </a:solidFill>
            <a:round/>
            <a:headEnd/>
            <a:tailEnd/>
          </a:ln>
        </p:spPr>
        <p:txBody>
          <a:bodyPr wrap="none" anchor="ctr"/>
          <a:lstStyle/>
          <a:p>
            <a:endParaRPr lang="hu-HU"/>
          </a:p>
        </p:txBody>
      </p:sp>
      <p:sp>
        <p:nvSpPr>
          <p:cNvPr id="58379" name="Oval 12"/>
          <p:cNvSpPr>
            <a:spLocks noChangeArrowheads="1"/>
          </p:cNvSpPr>
          <p:nvPr/>
        </p:nvSpPr>
        <p:spPr bwMode="auto">
          <a:xfrm>
            <a:off x="2209800" y="3429000"/>
            <a:ext cx="990600" cy="304800"/>
          </a:xfrm>
          <a:prstGeom prst="ellipse">
            <a:avLst/>
          </a:prstGeom>
          <a:noFill/>
          <a:ln w="28575">
            <a:solidFill>
              <a:srgbClr val="FF9900"/>
            </a:solidFill>
            <a:round/>
            <a:headEnd/>
            <a:tailEnd/>
          </a:ln>
        </p:spPr>
        <p:txBody>
          <a:bodyPr wrap="none" anchor="ctr"/>
          <a:lstStyle/>
          <a:p>
            <a:endParaRPr lang="hu-HU"/>
          </a:p>
        </p:txBody>
      </p:sp>
      <p:sp>
        <p:nvSpPr>
          <p:cNvPr id="58380" name="Rectangle 13"/>
          <p:cNvSpPr>
            <a:spLocks noChangeArrowheads="1"/>
          </p:cNvSpPr>
          <p:nvPr/>
        </p:nvSpPr>
        <p:spPr bwMode="auto">
          <a:xfrm>
            <a:off x="2438400" y="5562600"/>
            <a:ext cx="1295400" cy="381000"/>
          </a:xfrm>
          <a:prstGeom prst="rect">
            <a:avLst/>
          </a:prstGeom>
          <a:noFill/>
          <a:ln w="28575">
            <a:solidFill>
              <a:schemeClr val="accent2"/>
            </a:solidFill>
            <a:miter lim="800000"/>
            <a:headEnd/>
            <a:tailEnd/>
          </a:ln>
        </p:spPr>
        <p:txBody>
          <a:bodyPr wrap="none" anchor="ctr"/>
          <a:lstStyle/>
          <a:p>
            <a:endParaRPr lang="hu-HU"/>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b09"/>
          <p:cNvPicPr>
            <a:picLocks noChangeAspect="1" noChangeArrowheads="1"/>
          </p:cNvPicPr>
          <p:nvPr/>
        </p:nvPicPr>
        <p:blipFill>
          <a:blip r:embed="rId2"/>
          <a:srcRect/>
          <a:stretch>
            <a:fillRect/>
          </a:stretch>
        </p:blipFill>
        <p:spPr bwMode="auto">
          <a:xfrm>
            <a:off x="152400" y="228600"/>
            <a:ext cx="5105400" cy="1595438"/>
          </a:xfrm>
          <a:prstGeom prst="rect">
            <a:avLst/>
          </a:prstGeom>
          <a:noFill/>
          <a:ln w="9525">
            <a:noFill/>
            <a:miter lim="800000"/>
            <a:headEnd/>
            <a:tailEnd/>
          </a:ln>
        </p:spPr>
      </p:pic>
      <p:pic>
        <p:nvPicPr>
          <p:cNvPr id="59394" name="Picture 3" descr="b07"/>
          <p:cNvPicPr>
            <a:picLocks noChangeAspect="1" noChangeArrowheads="1"/>
          </p:cNvPicPr>
          <p:nvPr/>
        </p:nvPicPr>
        <p:blipFill>
          <a:blip r:embed="rId3"/>
          <a:srcRect/>
          <a:stretch>
            <a:fillRect/>
          </a:stretch>
        </p:blipFill>
        <p:spPr bwMode="auto">
          <a:xfrm>
            <a:off x="5791200" y="304800"/>
            <a:ext cx="3094038" cy="4370388"/>
          </a:xfrm>
          <a:prstGeom prst="rect">
            <a:avLst/>
          </a:prstGeom>
          <a:noFill/>
          <a:ln w="9525">
            <a:noFill/>
            <a:miter lim="800000"/>
            <a:headEnd/>
            <a:tailEnd/>
          </a:ln>
        </p:spPr>
      </p:pic>
      <p:pic>
        <p:nvPicPr>
          <p:cNvPr id="59395" name="Picture 4" descr="b06"/>
          <p:cNvPicPr>
            <a:picLocks noChangeAspect="1" noChangeArrowheads="1"/>
          </p:cNvPicPr>
          <p:nvPr/>
        </p:nvPicPr>
        <p:blipFill>
          <a:blip r:embed="rId4"/>
          <a:srcRect/>
          <a:stretch>
            <a:fillRect/>
          </a:stretch>
        </p:blipFill>
        <p:spPr bwMode="auto">
          <a:xfrm>
            <a:off x="228600" y="1970088"/>
            <a:ext cx="4953000" cy="1458912"/>
          </a:xfrm>
          <a:prstGeom prst="rect">
            <a:avLst/>
          </a:prstGeom>
          <a:noFill/>
          <a:ln w="9525">
            <a:noFill/>
            <a:miter lim="800000"/>
            <a:headEnd/>
            <a:tailEnd/>
          </a:ln>
        </p:spPr>
      </p:pic>
      <p:pic>
        <p:nvPicPr>
          <p:cNvPr id="59396" name="Picture 5" descr="b14"/>
          <p:cNvPicPr>
            <a:picLocks noChangeAspect="1" noChangeArrowheads="1"/>
          </p:cNvPicPr>
          <p:nvPr/>
        </p:nvPicPr>
        <p:blipFill>
          <a:blip r:embed="rId5"/>
          <a:srcRect/>
          <a:stretch>
            <a:fillRect/>
          </a:stretch>
        </p:blipFill>
        <p:spPr bwMode="auto">
          <a:xfrm>
            <a:off x="152400" y="3429000"/>
            <a:ext cx="5257800" cy="1382713"/>
          </a:xfrm>
          <a:prstGeom prst="rect">
            <a:avLst/>
          </a:prstGeom>
          <a:noFill/>
          <a:ln w="9525">
            <a:noFill/>
            <a:miter lim="800000"/>
            <a:headEnd/>
            <a:tailEnd/>
          </a:ln>
        </p:spPr>
      </p:pic>
      <p:sp>
        <p:nvSpPr>
          <p:cNvPr id="59397" name="Text Box 6"/>
          <p:cNvSpPr txBox="1">
            <a:spLocks noChangeArrowheads="1"/>
          </p:cNvSpPr>
          <p:nvPr/>
        </p:nvSpPr>
        <p:spPr bwMode="auto">
          <a:xfrm>
            <a:off x="8153400" y="2209800"/>
            <a:ext cx="457200" cy="336550"/>
          </a:xfrm>
          <a:prstGeom prst="rect">
            <a:avLst/>
          </a:prstGeom>
          <a:solidFill>
            <a:schemeClr val="accent1"/>
          </a:solidFill>
          <a:ln w="9525">
            <a:noFill/>
            <a:miter lim="800000"/>
            <a:headEnd/>
            <a:tailEnd/>
          </a:ln>
        </p:spPr>
        <p:txBody>
          <a:bodyPr>
            <a:spAutoFit/>
          </a:bodyPr>
          <a:lstStyle/>
          <a:p>
            <a:pPr eaLnBrk="0" hangingPunct="0">
              <a:spcBef>
                <a:spcPct val="50000"/>
              </a:spcBef>
            </a:pPr>
            <a:r>
              <a:rPr lang="en-US" sz="1600">
                <a:latin typeface="Times New Roman" pitchFamily="18" charset="0"/>
              </a:rPr>
              <a:t>SP</a:t>
            </a:r>
            <a:endParaRPr lang="en-US" sz="2400">
              <a:latin typeface="Times New Roman" pitchFamily="18" charset="0"/>
            </a:endParaRPr>
          </a:p>
        </p:txBody>
      </p:sp>
      <p:sp>
        <p:nvSpPr>
          <p:cNvPr id="59398" name="Text Box 7"/>
          <p:cNvSpPr txBox="1">
            <a:spLocks noChangeArrowheads="1"/>
          </p:cNvSpPr>
          <p:nvPr/>
        </p:nvSpPr>
        <p:spPr bwMode="auto">
          <a:xfrm>
            <a:off x="6019800" y="4191000"/>
            <a:ext cx="685800" cy="336550"/>
          </a:xfrm>
          <a:prstGeom prst="rect">
            <a:avLst/>
          </a:prstGeom>
          <a:solidFill>
            <a:schemeClr val="accent1"/>
          </a:solidFill>
          <a:ln w="9525">
            <a:noFill/>
            <a:miter lim="800000"/>
            <a:headEnd/>
            <a:tailEnd/>
          </a:ln>
        </p:spPr>
        <p:txBody>
          <a:bodyPr>
            <a:spAutoFit/>
          </a:bodyPr>
          <a:lstStyle/>
          <a:p>
            <a:pPr eaLnBrk="0" hangingPunct="0">
              <a:spcBef>
                <a:spcPct val="50000"/>
              </a:spcBef>
            </a:pPr>
            <a:r>
              <a:rPr lang="en-US" sz="1600">
                <a:latin typeface="Times New Roman" pitchFamily="18" charset="0"/>
              </a:rPr>
              <a:t>SOM</a:t>
            </a:r>
            <a:endParaRPr lang="en-US" sz="2400">
              <a:latin typeface="Times New Roman" pitchFamily="18" charset="0"/>
            </a:endParaRPr>
          </a:p>
        </p:txBody>
      </p:sp>
      <p:pic>
        <p:nvPicPr>
          <p:cNvPr id="59399" name="Picture 8" descr="b04"/>
          <p:cNvPicPr>
            <a:picLocks noChangeAspect="1" noChangeArrowheads="1"/>
          </p:cNvPicPr>
          <p:nvPr/>
        </p:nvPicPr>
        <p:blipFill>
          <a:blip r:embed="rId6"/>
          <a:srcRect/>
          <a:stretch>
            <a:fillRect/>
          </a:stretch>
        </p:blipFill>
        <p:spPr bwMode="auto">
          <a:xfrm>
            <a:off x="762000" y="4953000"/>
            <a:ext cx="5715000" cy="1692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veg"/>
          <p:cNvPicPr>
            <a:picLocks noChangeAspect="1" noChangeArrowheads="1"/>
          </p:cNvPicPr>
          <p:nvPr/>
        </p:nvPicPr>
        <p:blipFill>
          <a:blip r:embed="rId2"/>
          <a:srcRect/>
          <a:stretch>
            <a:fillRect/>
          </a:stretch>
        </p:blipFill>
        <p:spPr bwMode="auto">
          <a:xfrm>
            <a:off x="107950" y="260350"/>
            <a:ext cx="4837113" cy="6842125"/>
          </a:xfrm>
          <a:prstGeom prst="rect">
            <a:avLst/>
          </a:prstGeom>
          <a:noFill/>
          <a:ln w="9525">
            <a:noFill/>
            <a:miter lim="800000"/>
            <a:headEnd/>
            <a:tailEnd/>
          </a:ln>
        </p:spPr>
      </p:pic>
      <p:pic>
        <p:nvPicPr>
          <p:cNvPr id="60418" name="Picture 3" descr="veg"/>
          <p:cNvPicPr>
            <a:picLocks noChangeAspect="1" noChangeArrowheads="1"/>
          </p:cNvPicPr>
          <p:nvPr/>
        </p:nvPicPr>
        <p:blipFill>
          <a:blip r:embed="rId3"/>
          <a:srcRect/>
          <a:stretch>
            <a:fillRect/>
          </a:stretch>
        </p:blipFill>
        <p:spPr bwMode="auto">
          <a:xfrm>
            <a:off x="5651500" y="115888"/>
            <a:ext cx="3149600" cy="4176712"/>
          </a:xfrm>
          <a:prstGeom prst="rect">
            <a:avLst/>
          </a:prstGeom>
          <a:noFill/>
          <a:ln w="9525">
            <a:noFill/>
            <a:miter lim="800000"/>
            <a:headEnd/>
            <a:tailEnd/>
          </a:ln>
        </p:spPr>
      </p:pic>
      <p:pic>
        <p:nvPicPr>
          <p:cNvPr id="60419" name="Picture 4" descr="veg"/>
          <p:cNvPicPr>
            <a:picLocks noChangeAspect="1" noChangeArrowheads="1"/>
          </p:cNvPicPr>
          <p:nvPr/>
        </p:nvPicPr>
        <p:blipFill>
          <a:blip r:embed="rId4"/>
          <a:srcRect/>
          <a:stretch>
            <a:fillRect/>
          </a:stretch>
        </p:blipFill>
        <p:spPr bwMode="auto">
          <a:xfrm>
            <a:off x="3492500" y="3716338"/>
            <a:ext cx="3887788" cy="2970212"/>
          </a:xfrm>
          <a:prstGeom prst="rect">
            <a:avLst/>
          </a:prstGeom>
          <a:noFill/>
          <a:ln w="9525">
            <a:noFill/>
            <a:miter lim="800000"/>
            <a:headEnd/>
            <a:tailEnd/>
          </a:ln>
        </p:spPr>
      </p:pic>
      <p:sp>
        <p:nvSpPr>
          <p:cNvPr id="60420" name="Text Box 5"/>
          <p:cNvSpPr txBox="1">
            <a:spLocks noChangeArrowheads="1"/>
          </p:cNvSpPr>
          <p:nvPr/>
        </p:nvSpPr>
        <p:spPr bwMode="auto">
          <a:xfrm>
            <a:off x="539750" y="260350"/>
            <a:ext cx="1368425" cy="366713"/>
          </a:xfrm>
          <a:prstGeom prst="rect">
            <a:avLst/>
          </a:prstGeom>
          <a:noFill/>
          <a:ln w="9525">
            <a:noFill/>
            <a:miter lim="800000"/>
            <a:headEnd/>
            <a:tailEnd/>
          </a:ln>
        </p:spPr>
        <p:txBody>
          <a:bodyPr>
            <a:spAutoFit/>
          </a:bodyPr>
          <a:lstStyle/>
          <a:p>
            <a:pPr>
              <a:spcBef>
                <a:spcPct val="50000"/>
              </a:spcBef>
            </a:pPr>
            <a:r>
              <a:rPr lang="hu-HU"/>
              <a:t>E. Fehér</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6"/>
          <p:cNvSpPr txBox="1">
            <a:spLocks noChangeArrowheads="1"/>
          </p:cNvSpPr>
          <p:nvPr/>
        </p:nvSpPr>
        <p:spPr bwMode="auto">
          <a:xfrm>
            <a:off x="5376863" y="381000"/>
            <a:ext cx="3368675" cy="1187450"/>
          </a:xfrm>
          <a:prstGeom prst="rect">
            <a:avLst/>
          </a:prstGeom>
          <a:noFill/>
          <a:ln w="9525">
            <a:noFill/>
            <a:miter lim="800000"/>
            <a:headEnd/>
            <a:tailEnd/>
          </a:ln>
        </p:spPr>
        <p:txBody>
          <a:bodyPr wrap="none">
            <a:spAutoFit/>
          </a:bodyPr>
          <a:lstStyle/>
          <a:p>
            <a:pPr algn="ctr"/>
            <a:r>
              <a:rPr lang="hu-HU" sz="2400" b="1">
                <a:latin typeface="Calibri" pitchFamily="34" charset="0"/>
              </a:rPr>
              <a:t>Fight or flight Reaktion</a:t>
            </a:r>
          </a:p>
          <a:p>
            <a:pPr algn="ctr"/>
            <a:r>
              <a:rPr lang="hu-HU" sz="2400" b="1">
                <a:latin typeface="Calibri" pitchFamily="34" charset="0"/>
              </a:rPr>
              <a:t>Kampf oder Flucht</a:t>
            </a:r>
          </a:p>
          <a:p>
            <a:pPr algn="ctr"/>
            <a:r>
              <a:rPr lang="hu-HU" sz="2400" b="1">
                <a:latin typeface="Calibri" pitchFamily="34" charset="0"/>
              </a:rPr>
              <a:t>(Cannon-stress Reaktion)</a:t>
            </a:r>
            <a:endParaRPr lang="en-US" sz="2400" b="1">
              <a:latin typeface="Calibri" pitchFamily="34" charset="0"/>
            </a:endParaRPr>
          </a:p>
        </p:txBody>
      </p:sp>
      <p:sp>
        <p:nvSpPr>
          <p:cNvPr id="18434" name="TextBox 1"/>
          <p:cNvSpPr txBox="1">
            <a:spLocks noChangeArrowheads="1"/>
          </p:cNvSpPr>
          <p:nvPr/>
        </p:nvSpPr>
        <p:spPr bwMode="auto">
          <a:xfrm>
            <a:off x="5648325" y="2828925"/>
            <a:ext cx="2263775" cy="1192213"/>
          </a:xfrm>
          <a:prstGeom prst="rect">
            <a:avLst/>
          </a:prstGeom>
          <a:noFill/>
          <a:ln w="9525">
            <a:noFill/>
            <a:miter lim="800000"/>
            <a:headEnd/>
            <a:tailEnd/>
          </a:ln>
        </p:spPr>
        <p:txBody>
          <a:bodyPr wrap="none">
            <a:spAutoFit/>
          </a:bodyPr>
          <a:lstStyle/>
          <a:p>
            <a:pPr marL="285750" indent="-285750">
              <a:lnSpc>
                <a:spcPct val="150000"/>
              </a:lnSpc>
              <a:buFont typeface="Arial" charset="0"/>
              <a:buChar char="•"/>
            </a:pPr>
            <a:r>
              <a:rPr lang="hu-HU" sz="1600">
                <a:latin typeface="Calibri" pitchFamily="34" charset="0"/>
              </a:rPr>
              <a:t>Energiemobiliesirung,</a:t>
            </a:r>
          </a:p>
          <a:p>
            <a:pPr marL="285750" indent="-285750">
              <a:lnSpc>
                <a:spcPct val="150000"/>
              </a:lnSpc>
              <a:buFont typeface="Arial" charset="0"/>
              <a:buChar char="•"/>
            </a:pPr>
            <a:r>
              <a:rPr lang="hu-HU" sz="1600">
                <a:latin typeface="Calibri" pitchFamily="34" charset="0"/>
              </a:rPr>
              <a:t>Flucht, </a:t>
            </a:r>
          </a:p>
          <a:p>
            <a:pPr marL="285750" indent="-285750">
              <a:lnSpc>
                <a:spcPct val="150000"/>
              </a:lnSpc>
              <a:buFont typeface="Arial" charset="0"/>
              <a:buNone/>
            </a:pPr>
            <a:endParaRPr lang="en-US" sz="1600">
              <a:latin typeface="Calibri" pitchFamily="34" charset="0"/>
            </a:endParaRPr>
          </a:p>
        </p:txBody>
      </p:sp>
      <p:pic>
        <p:nvPicPr>
          <p:cNvPr id="18435" name="Picture 2"/>
          <p:cNvPicPr>
            <a:picLocks noChangeAspect="1" noChangeArrowheads="1"/>
          </p:cNvPicPr>
          <p:nvPr/>
        </p:nvPicPr>
        <p:blipFill>
          <a:blip r:embed="rId3"/>
          <a:srcRect/>
          <a:stretch>
            <a:fillRect/>
          </a:stretch>
        </p:blipFill>
        <p:spPr bwMode="auto">
          <a:xfrm>
            <a:off x="542925" y="155575"/>
            <a:ext cx="4181475" cy="6546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dia07-sympatheticnervsyst"/>
          <p:cNvPicPr>
            <a:picLocks noChangeAspect="1" noChangeArrowheads="1"/>
          </p:cNvPicPr>
          <p:nvPr/>
        </p:nvPicPr>
        <p:blipFill>
          <a:blip r:embed="rId3"/>
          <a:srcRect/>
          <a:stretch>
            <a:fillRect/>
          </a:stretch>
        </p:blipFill>
        <p:spPr bwMode="auto">
          <a:xfrm>
            <a:off x="1143000" y="804863"/>
            <a:ext cx="6705600" cy="5448300"/>
          </a:xfrm>
          <a:prstGeom prst="rect">
            <a:avLst/>
          </a:prstGeom>
          <a:noFill/>
          <a:ln w="9525">
            <a:noFill/>
            <a:miter lim="800000"/>
            <a:headEnd/>
            <a:tailEnd/>
          </a:ln>
        </p:spPr>
      </p:pic>
      <p:sp>
        <p:nvSpPr>
          <p:cNvPr id="20482" name="TextBox 1"/>
          <p:cNvSpPr txBox="1">
            <a:spLocks noChangeArrowheads="1"/>
          </p:cNvSpPr>
          <p:nvPr/>
        </p:nvSpPr>
        <p:spPr bwMode="auto">
          <a:xfrm>
            <a:off x="2039938" y="223838"/>
            <a:ext cx="4025900" cy="457200"/>
          </a:xfrm>
          <a:prstGeom prst="rect">
            <a:avLst/>
          </a:prstGeom>
          <a:noFill/>
          <a:ln w="9525">
            <a:noFill/>
            <a:miter lim="800000"/>
            <a:headEnd/>
            <a:tailEnd/>
          </a:ln>
        </p:spPr>
        <p:txBody>
          <a:bodyPr wrap="none">
            <a:spAutoFit/>
          </a:bodyPr>
          <a:lstStyle/>
          <a:p>
            <a:r>
              <a:rPr lang="hu-HU" sz="2400" b="1">
                <a:latin typeface="Calibri" pitchFamily="34" charset="0"/>
              </a:rPr>
              <a:t> Sympathisches Nervensystem</a:t>
            </a:r>
            <a:endParaRPr lang="en-US" sz="2400" b="1">
              <a:latin typeface="Calibr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325438" y="381000"/>
            <a:ext cx="8493125" cy="415925"/>
          </a:xfrm>
          <a:prstGeom prst="rect">
            <a:avLst/>
          </a:prstGeom>
          <a:noFill/>
          <a:ln w="9525">
            <a:noFill/>
            <a:miter lim="800000"/>
            <a:headEnd/>
            <a:tailEnd/>
          </a:ln>
        </p:spPr>
        <p:txBody>
          <a:bodyPr lIns="0" tIns="0" rIns="0" bIns="0"/>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1500" b="1">
                <a:solidFill>
                  <a:srgbClr val="000000"/>
                </a:solidFill>
                <a:ea typeface="msgothic"/>
                <a:cs typeface="msgothic"/>
              </a:rPr>
              <a:t>Anatomy of the gut autonomic nervous systeM. </a:t>
            </a:r>
          </a:p>
        </p:txBody>
      </p:sp>
      <p:pic>
        <p:nvPicPr>
          <p:cNvPr id="22530" name="Picture 2"/>
          <p:cNvPicPr>
            <a:picLocks noChangeAspect="1" noChangeArrowheads="1"/>
          </p:cNvPicPr>
          <p:nvPr/>
        </p:nvPicPr>
        <p:blipFill>
          <a:blip r:embed="rId3"/>
          <a:srcRect/>
          <a:stretch>
            <a:fillRect/>
          </a:stretch>
        </p:blipFill>
        <p:spPr bwMode="auto">
          <a:xfrm>
            <a:off x="15875" y="6270625"/>
            <a:ext cx="9110663" cy="554038"/>
          </a:xfrm>
          <a:prstGeom prst="rect">
            <a:avLst/>
          </a:prstGeom>
          <a:noFill/>
          <a:ln w="9525">
            <a:noFill/>
            <a:miter lim="800000"/>
            <a:headEnd/>
            <a:tailEnd/>
          </a:ln>
        </p:spPr>
      </p:pic>
      <p:sp>
        <p:nvSpPr>
          <p:cNvPr id="22531" name="Text Box 4"/>
          <p:cNvSpPr txBox="1">
            <a:spLocks noChangeArrowheads="1"/>
          </p:cNvSpPr>
          <p:nvPr/>
        </p:nvSpPr>
        <p:spPr bwMode="auto">
          <a:xfrm>
            <a:off x="1168400" y="5972175"/>
            <a:ext cx="3917950" cy="231775"/>
          </a:xfrm>
          <a:prstGeom prst="rect">
            <a:avLst/>
          </a:prstGeom>
          <a:noFill/>
          <a:ln w="9525">
            <a:noFill/>
            <a:miter lim="800000"/>
            <a:headEnd/>
            <a:tailEnd/>
          </a:ln>
        </p:spPr>
        <p:txBody>
          <a:bodyPr lIns="0" tIns="0" rIns="0" bIns="0"/>
          <a:lstStyle/>
          <a:p>
            <a:pPr>
              <a:tabLst>
                <a:tab pos="723900" algn="l"/>
                <a:tab pos="1447800" algn="l"/>
                <a:tab pos="2171700" algn="l"/>
                <a:tab pos="2895600" algn="l"/>
                <a:tab pos="3619500" algn="l"/>
              </a:tabLst>
            </a:pPr>
            <a:r>
              <a:rPr lang="en-GB" sz="1100" b="1">
                <a:solidFill>
                  <a:srgbClr val="000000"/>
                </a:solidFill>
                <a:ea typeface="msgothic"/>
                <a:cs typeface="msgothic"/>
              </a:rPr>
              <a:t>Kuratani S Development 2009;136:1585-1589</a:t>
            </a:r>
          </a:p>
        </p:txBody>
      </p:sp>
      <p:grpSp>
        <p:nvGrpSpPr>
          <p:cNvPr id="22532" name="Group 27"/>
          <p:cNvGrpSpPr>
            <a:grpSpLocks/>
          </p:cNvGrpSpPr>
          <p:nvPr/>
        </p:nvGrpSpPr>
        <p:grpSpPr bwMode="auto">
          <a:xfrm>
            <a:off x="1168400" y="381000"/>
            <a:ext cx="7118350" cy="5491163"/>
            <a:chOff x="1167840" y="381640"/>
            <a:chExt cx="7118641" cy="5491297"/>
          </a:xfrm>
        </p:grpSpPr>
        <p:grpSp>
          <p:nvGrpSpPr>
            <p:cNvPr id="22534" name="Group 25"/>
            <p:cNvGrpSpPr>
              <a:grpSpLocks/>
            </p:cNvGrpSpPr>
            <p:nvPr/>
          </p:nvGrpSpPr>
          <p:grpSpPr bwMode="auto">
            <a:xfrm>
              <a:off x="1167840" y="979303"/>
              <a:ext cx="7118641" cy="4893634"/>
              <a:chOff x="1167840" y="979303"/>
              <a:chExt cx="7118641" cy="4893634"/>
            </a:xfrm>
          </p:grpSpPr>
          <p:grpSp>
            <p:nvGrpSpPr>
              <p:cNvPr id="22536" name="Group 22"/>
              <p:cNvGrpSpPr>
                <a:grpSpLocks/>
              </p:cNvGrpSpPr>
              <p:nvPr/>
            </p:nvGrpSpPr>
            <p:grpSpPr bwMode="auto">
              <a:xfrm>
                <a:off x="1167840" y="979303"/>
                <a:ext cx="7118641" cy="4893634"/>
                <a:chOff x="1167840" y="979303"/>
                <a:chExt cx="7118641" cy="4893634"/>
              </a:xfrm>
            </p:grpSpPr>
            <p:grpSp>
              <p:nvGrpSpPr>
                <p:cNvPr id="22540" name="Group 19"/>
                <p:cNvGrpSpPr>
                  <a:grpSpLocks/>
                </p:cNvGrpSpPr>
                <p:nvPr/>
              </p:nvGrpSpPr>
              <p:grpSpPr bwMode="auto">
                <a:xfrm>
                  <a:off x="1167840" y="979303"/>
                  <a:ext cx="7118641" cy="4893634"/>
                  <a:chOff x="1167840" y="979303"/>
                  <a:chExt cx="7118641" cy="4893634"/>
                </a:xfrm>
              </p:grpSpPr>
              <p:grpSp>
                <p:nvGrpSpPr>
                  <p:cNvPr id="22544" name="Group 17"/>
                  <p:cNvGrpSpPr>
                    <a:grpSpLocks/>
                  </p:cNvGrpSpPr>
                  <p:nvPr/>
                </p:nvGrpSpPr>
                <p:grpSpPr bwMode="auto">
                  <a:xfrm>
                    <a:off x="1167840" y="979303"/>
                    <a:ext cx="7118641" cy="4893634"/>
                    <a:chOff x="1167840" y="979303"/>
                    <a:chExt cx="7118641" cy="4893634"/>
                  </a:xfrm>
                </p:grpSpPr>
                <p:grpSp>
                  <p:nvGrpSpPr>
                    <p:cNvPr id="22546" name="Group 14"/>
                    <p:cNvGrpSpPr>
                      <a:grpSpLocks/>
                    </p:cNvGrpSpPr>
                    <p:nvPr/>
                  </p:nvGrpSpPr>
                  <p:grpSpPr bwMode="auto">
                    <a:xfrm>
                      <a:off x="1167840" y="979303"/>
                      <a:ext cx="7118641" cy="4893634"/>
                      <a:chOff x="1167840" y="979303"/>
                      <a:chExt cx="7118641" cy="4893634"/>
                    </a:xfrm>
                  </p:grpSpPr>
                  <p:grpSp>
                    <p:nvGrpSpPr>
                      <p:cNvPr id="22548" name="Group 13"/>
                      <p:cNvGrpSpPr>
                        <a:grpSpLocks/>
                      </p:cNvGrpSpPr>
                      <p:nvPr/>
                    </p:nvGrpSpPr>
                    <p:grpSpPr bwMode="auto">
                      <a:xfrm>
                        <a:off x="1167840" y="979303"/>
                        <a:ext cx="7118641" cy="4893634"/>
                        <a:chOff x="1167840" y="979303"/>
                        <a:chExt cx="7118641" cy="4893634"/>
                      </a:xfrm>
                    </p:grpSpPr>
                    <p:grpSp>
                      <p:nvGrpSpPr>
                        <p:cNvPr id="22550" name="Group 12"/>
                        <p:cNvGrpSpPr>
                          <a:grpSpLocks/>
                        </p:cNvGrpSpPr>
                        <p:nvPr/>
                      </p:nvGrpSpPr>
                      <p:grpSpPr bwMode="auto">
                        <a:xfrm>
                          <a:off x="1167840" y="979303"/>
                          <a:ext cx="7118641" cy="4893634"/>
                          <a:chOff x="1167840" y="979303"/>
                          <a:chExt cx="7118641" cy="4893634"/>
                        </a:xfrm>
                      </p:grpSpPr>
                      <p:grpSp>
                        <p:nvGrpSpPr>
                          <p:cNvPr id="22552" name="Group 10"/>
                          <p:cNvGrpSpPr>
                            <a:grpSpLocks/>
                          </p:cNvGrpSpPr>
                          <p:nvPr/>
                        </p:nvGrpSpPr>
                        <p:grpSpPr bwMode="auto">
                          <a:xfrm>
                            <a:off x="1167840" y="979303"/>
                            <a:ext cx="7118641" cy="4893634"/>
                            <a:chOff x="1167840" y="979303"/>
                            <a:chExt cx="7118641" cy="4893634"/>
                          </a:xfrm>
                        </p:grpSpPr>
                        <p:grpSp>
                          <p:nvGrpSpPr>
                            <p:cNvPr id="22554" name="Group 6"/>
                            <p:cNvGrpSpPr>
                              <a:grpSpLocks/>
                            </p:cNvGrpSpPr>
                            <p:nvPr/>
                          </p:nvGrpSpPr>
                          <p:grpSpPr bwMode="auto">
                            <a:xfrm>
                              <a:off x="1167840" y="979303"/>
                              <a:ext cx="7118641" cy="4893634"/>
                              <a:chOff x="1167840" y="979303"/>
                              <a:chExt cx="7118641" cy="4893634"/>
                            </a:xfrm>
                          </p:grpSpPr>
                          <p:grpSp>
                            <p:nvGrpSpPr>
                              <p:cNvPr id="22556" name="Group 4"/>
                              <p:cNvGrpSpPr>
                                <a:grpSpLocks/>
                              </p:cNvGrpSpPr>
                              <p:nvPr/>
                            </p:nvGrpSpPr>
                            <p:grpSpPr bwMode="auto">
                              <a:xfrm>
                                <a:off x="1167840" y="979303"/>
                                <a:ext cx="7118641" cy="4893634"/>
                                <a:chOff x="1167840" y="979303"/>
                                <a:chExt cx="7118641" cy="4893634"/>
                              </a:xfrm>
                            </p:grpSpPr>
                            <p:grpSp>
                              <p:nvGrpSpPr>
                                <p:cNvPr id="22558" name="Group 3"/>
                                <p:cNvGrpSpPr>
                                  <a:grpSpLocks/>
                                </p:cNvGrpSpPr>
                                <p:nvPr/>
                              </p:nvGrpSpPr>
                              <p:grpSpPr bwMode="auto">
                                <a:xfrm>
                                  <a:off x="1167840" y="979303"/>
                                  <a:ext cx="7118641" cy="4893634"/>
                                  <a:chOff x="1167840" y="979303"/>
                                  <a:chExt cx="7118641" cy="4893634"/>
                                </a:xfrm>
                              </p:grpSpPr>
                              <p:grpSp>
                                <p:nvGrpSpPr>
                                  <p:cNvPr id="22562" name="Group 2"/>
                                  <p:cNvGrpSpPr>
                                    <a:grpSpLocks/>
                                  </p:cNvGrpSpPr>
                                  <p:nvPr/>
                                </p:nvGrpSpPr>
                                <p:grpSpPr bwMode="auto">
                                  <a:xfrm>
                                    <a:off x="1167840" y="979303"/>
                                    <a:ext cx="6812640" cy="4893634"/>
                                    <a:chOff x="1167840" y="979303"/>
                                    <a:chExt cx="6812640" cy="4893634"/>
                                  </a:xfrm>
                                </p:grpSpPr>
                                <p:pic>
                                  <p:nvPicPr>
                                    <p:cNvPr id="22566" name="Picture 3"/>
                                    <p:cNvPicPr>
                                      <a:picLocks noChangeAspect="1" noChangeArrowheads="1"/>
                                    </p:cNvPicPr>
                                    <p:nvPr/>
                                  </p:nvPicPr>
                                  <p:blipFill>
                                    <a:blip r:embed="rId4"/>
                                    <a:srcRect/>
                                    <a:stretch>
                                      <a:fillRect/>
                                    </a:stretch>
                                  </p:blipFill>
                                  <p:spPr bwMode="auto">
                                    <a:xfrm>
                                      <a:off x="1167840" y="979303"/>
                                      <a:ext cx="6812640" cy="4893634"/>
                                    </a:xfrm>
                                    <a:prstGeom prst="rect">
                                      <a:avLst/>
                                    </a:prstGeom>
                                    <a:noFill/>
                                    <a:ln w="9525">
                                      <a:noFill/>
                                      <a:miter lim="800000"/>
                                      <a:headEnd/>
                                      <a:tailEnd/>
                                    </a:ln>
                                  </p:spPr>
                                </p:pic>
                                <p:sp>
                                  <p:nvSpPr>
                                    <p:cNvPr id="2" name="TextBox 1"/>
                                    <p:cNvSpPr txBox="1"/>
                                    <p:nvPr/>
                                  </p:nvSpPr>
                                  <p:spPr>
                                    <a:xfrm>
                                      <a:off x="3876002" y="2923495"/>
                                      <a:ext cx="971281" cy="523220"/>
                                    </a:xfrm>
                                    <a:prstGeom prst="rect">
                                      <a:avLst/>
                                    </a:prstGeom>
                                    <a:solidFill>
                                      <a:schemeClr val="bg1"/>
                                    </a:solidFill>
                                    <a:effectLst>
                                      <a:softEdge rad="63500"/>
                                    </a:effectLst>
                                  </p:spPr>
                                  <p:txBody>
                                    <a:bodyPr>
                                      <a:spAutoFit/>
                                    </a:bodyPr>
                                    <a:lstStyle/>
                                    <a:p>
                                      <a:pPr fontAlgn="auto">
                                        <a:spcBef>
                                          <a:spcPts val="0"/>
                                        </a:spcBef>
                                        <a:spcAft>
                                          <a:spcPts val="0"/>
                                        </a:spcAft>
                                        <a:defRPr/>
                                      </a:pPr>
                                      <a:r>
                                        <a:rPr lang="hu-HU" sz="1400" dirty="0" err="1">
                                          <a:latin typeface="+mn-lt"/>
                                        </a:rPr>
                                        <a:t>pregangl</a:t>
                                      </a:r>
                                      <a:r>
                                        <a:rPr lang="hu-HU" sz="1400" dirty="0">
                                          <a:latin typeface="+mn-lt"/>
                                        </a:rPr>
                                        <a:t>. rost</a:t>
                                      </a:r>
                                      <a:endParaRPr lang="en-US" sz="1400" dirty="0">
                                        <a:latin typeface="+mn-lt"/>
                                      </a:endParaRPr>
                                    </a:p>
                                  </p:txBody>
                                </p:sp>
                              </p:grpSp>
                              <p:sp>
                                <p:nvSpPr>
                                  <p:cNvPr id="8" name="TextBox 7"/>
                                  <p:cNvSpPr txBox="1"/>
                                  <p:nvPr/>
                                </p:nvSpPr>
                                <p:spPr>
                                  <a:xfrm>
                                    <a:off x="7315200" y="3239831"/>
                                    <a:ext cx="971281" cy="523220"/>
                                  </a:xfrm>
                                  <a:prstGeom prst="rect">
                                    <a:avLst/>
                                  </a:prstGeom>
                                  <a:solidFill>
                                    <a:schemeClr val="bg1"/>
                                  </a:solidFill>
                                  <a:effectLst>
                                    <a:softEdge rad="63500"/>
                                  </a:effectLst>
                                </p:spPr>
                                <p:txBody>
                                  <a:bodyPr>
                                    <a:spAutoFit/>
                                  </a:bodyPr>
                                  <a:lstStyle/>
                                  <a:p>
                                    <a:pPr fontAlgn="auto">
                                      <a:spcBef>
                                        <a:spcPts val="0"/>
                                      </a:spcBef>
                                      <a:spcAft>
                                        <a:spcPts val="0"/>
                                      </a:spcAft>
                                      <a:defRPr/>
                                    </a:pPr>
                                    <a:r>
                                      <a:rPr lang="hu-HU" sz="1400" dirty="0" err="1">
                                        <a:latin typeface="+mn-lt"/>
                                      </a:rPr>
                                      <a:t>pregangl</a:t>
                                    </a:r>
                                    <a:r>
                                      <a:rPr lang="hu-HU" sz="1400" dirty="0">
                                        <a:latin typeface="+mn-lt"/>
                                      </a:rPr>
                                      <a:t>. rost</a:t>
                                    </a:r>
                                    <a:endParaRPr lang="en-US" sz="1400" dirty="0">
                                      <a:latin typeface="+mn-lt"/>
                                    </a:endParaRPr>
                                  </a:p>
                                </p:txBody>
                              </p:sp>
                            </p:grpSp>
                            <p:sp>
                              <p:nvSpPr>
                                <p:cNvPr id="10" name="TextBox 9"/>
                                <p:cNvSpPr txBox="1"/>
                                <p:nvPr/>
                              </p:nvSpPr>
                              <p:spPr>
                                <a:xfrm>
                                  <a:off x="3602879" y="3504983"/>
                                  <a:ext cx="971281" cy="523220"/>
                                </a:xfrm>
                                <a:prstGeom prst="rect">
                                  <a:avLst/>
                                </a:prstGeom>
                                <a:solidFill>
                                  <a:schemeClr val="bg1"/>
                                </a:solidFill>
                                <a:effectLst>
                                  <a:softEdge rad="63500"/>
                                </a:effectLst>
                              </p:spPr>
                              <p:txBody>
                                <a:bodyPr>
                                  <a:spAutoFit/>
                                </a:bodyPr>
                                <a:lstStyle/>
                                <a:p>
                                  <a:pPr fontAlgn="auto">
                                    <a:spcBef>
                                      <a:spcPts val="0"/>
                                    </a:spcBef>
                                    <a:spcAft>
                                      <a:spcPts val="0"/>
                                    </a:spcAft>
                                    <a:defRPr/>
                                  </a:pPr>
                                  <a:r>
                                    <a:rPr lang="hu-HU" sz="1400" dirty="0" err="1">
                                      <a:latin typeface="+mn-lt"/>
                                    </a:rPr>
                                    <a:t>postgangl</a:t>
                                  </a:r>
                                  <a:r>
                                    <a:rPr lang="hu-HU" sz="1400" dirty="0">
                                      <a:latin typeface="+mn-lt"/>
                                    </a:rPr>
                                    <a:t>. rost (</a:t>
                                  </a:r>
                                  <a:r>
                                    <a:rPr lang="hu-HU" sz="1400" dirty="0" err="1">
                                      <a:latin typeface="+mn-lt"/>
                                    </a:rPr>
                                    <a:t>PoR</a:t>
                                  </a:r>
                                  <a:r>
                                    <a:rPr lang="hu-HU" sz="1400" dirty="0">
                                      <a:latin typeface="+mn-lt"/>
                                    </a:rPr>
                                    <a:t>)</a:t>
                                  </a:r>
                                  <a:endParaRPr lang="en-US" sz="1400" dirty="0">
                                    <a:latin typeface="+mn-lt"/>
                                  </a:endParaRPr>
                                </a:p>
                              </p:txBody>
                            </p:sp>
                          </p:grpSp>
                          <p:sp>
                            <p:nvSpPr>
                              <p:cNvPr id="22557" name="TextBox 5"/>
                              <p:cNvSpPr txBox="1">
                                <a:spLocks noChangeArrowheads="1"/>
                              </p:cNvSpPr>
                              <p:nvPr/>
                            </p:nvSpPr>
                            <p:spPr bwMode="auto">
                              <a:xfrm>
                                <a:off x="5902411" y="4882291"/>
                                <a:ext cx="466410" cy="307777"/>
                              </a:xfrm>
                              <a:prstGeom prst="rect">
                                <a:avLst/>
                              </a:prstGeom>
                              <a:solidFill>
                                <a:schemeClr val="bg1"/>
                              </a:solidFill>
                              <a:ln w="9525">
                                <a:noFill/>
                                <a:miter lim="800000"/>
                                <a:headEnd/>
                                <a:tailEnd/>
                              </a:ln>
                            </p:spPr>
                            <p:txBody>
                              <a:bodyPr wrap="none">
                                <a:spAutoFit/>
                              </a:bodyPr>
                              <a:lstStyle/>
                              <a:p>
                                <a:r>
                                  <a:rPr lang="hu-HU" sz="1400">
                                    <a:latin typeface="Calibri" pitchFamily="34" charset="0"/>
                                  </a:rPr>
                                  <a:t>PoR</a:t>
                                </a:r>
                                <a:endParaRPr lang="en-US" sz="1400">
                                  <a:latin typeface="Calibri" pitchFamily="34" charset="0"/>
                                </a:endParaRPr>
                              </a:p>
                            </p:txBody>
                          </p:sp>
                        </p:grpSp>
                        <p:sp>
                          <p:nvSpPr>
                            <p:cNvPr id="22555" name="TextBox 8"/>
                            <p:cNvSpPr txBox="1">
                              <a:spLocks noChangeArrowheads="1"/>
                            </p:cNvSpPr>
                            <p:nvPr/>
                          </p:nvSpPr>
                          <p:spPr bwMode="auto">
                            <a:xfrm>
                              <a:off x="3465312" y="4514326"/>
                              <a:ext cx="410690" cy="307777"/>
                            </a:xfrm>
                            <a:prstGeom prst="rect">
                              <a:avLst/>
                            </a:prstGeom>
                            <a:solidFill>
                              <a:schemeClr val="bg1"/>
                            </a:solidFill>
                            <a:ln w="9525">
                              <a:noFill/>
                              <a:miter lim="800000"/>
                              <a:headEnd/>
                              <a:tailEnd/>
                            </a:ln>
                          </p:spPr>
                          <p:txBody>
                            <a:bodyPr wrap="none">
                              <a:spAutoFit/>
                            </a:bodyPr>
                            <a:lstStyle/>
                            <a:p>
                              <a:r>
                                <a:rPr lang="hu-HU" sz="1400">
                                  <a:latin typeface="Calibri" pitchFamily="34" charset="0"/>
                                </a:rPr>
                                <a:t>bél</a:t>
                              </a:r>
                              <a:endParaRPr lang="en-US" sz="1400">
                                <a:latin typeface="Calibri" pitchFamily="34" charset="0"/>
                              </a:endParaRPr>
                            </a:p>
                          </p:txBody>
                        </p:sp>
                      </p:grpSp>
                      <p:sp>
                        <p:nvSpPr>
                          <p:cNvPr id="22553" name="TextBox 16"/>
                          <p:cNvSpPr txBox="1">
                            <a:spLocks noChangeArrowheads="1"/>
                          </p:cNvSpPr>
                          <p:nvPr/>
                        </p:nvSpPr>
                        <p:spPr bwMode="auto">
                          <a:xfrm>
                            <a:off x="6973330" y="4514326"/>
                            <a:ext cx="410690" cy="307777"/>
                          </a:xfrm>
                          <a:prstGeom prst="rect">
                            <a:avLst/>
                          </a:prstGeom>
                          <a:solidFill>
                            <a:schemeClr val="bg1"/>
                          </a:solidFill>
                          <a:ln w="9525">
                            <a:noFill/>
                            <a:miter lim="800000"/>
                            <a:headEnd/>
                            <a:tailEnd/>
                          </a:ln>
                        </p:spPr>
                        <p:txBody>
                          <a:bodyPr wrap="none">
                            <a:spAutoFit/>
                          </a:bodyPr>
                          <a:lstStyle/>
                          <a:p>
                            <a:r>
                              <a:rPr lang="hu-HU" sz="1400">
                                <a:latin typeface="Calibri" pitchFamily="34" charset="0"/>
                              </a:rPr>
                              <a:t>bél</a:t>
                            </a:r>
                            <a:endParaRPr lang="en-US" sz="1400">
                              <a:latin typeface="Calibri" pitchFamily="34" charset="0"/>
                            </a:endParaRPr>
                          </a:p>
                        </p:txBody>
                      </p:sp>
                    </p:grpSp>
                    <p:sp>
                      <p:nvSpPr>
                        <p:cNvPr id="22551" name="TextBox 18"/>
                        <p:cNvSpPr txBox="1">
                          <a:spLocks noChangeArrowheads="1"/>
                        </p:cNvSpPr>
                        <p:nvPr/>
                      </p:nvSpPr>
                      <p:spPr bwMode="auto">
                        <a:xfrm>
                          <a:off x="2606134" y="4878164"/>
                          <a:ext cx="466410" cy="307777"/>
                        </a:xfrm>
                        <a:prstGeom prst="rect">
                          <a:avLst/>
                        </a:prstGeom>
                        <a:solidFill>
                          <a:schemeClr val="bg1"/>
                        </a:solidFill>
                        <a:ln w="9525">
                          <a:noFill/>
                          <a:miter lim="800000"/>
                          <a:headEnd/>
                          <a:tailEnd/>
                        </a:ln>
                      </p:spPr>
                      <p:txBody>
                        <a:bodyPr wrap="none">
                          <a:spAutoFit/>
                        </a:bodyPr>
                        <a:lstStyle/>
                        <a:p>
                          <a:r>
                            <a:rPr lang="hu-HU" sz="1400">
                              <a:latin typeface="Calibri" pitchFamily="34" charset="0"/>
                            </a:rPr>
                            <a:t>PoR</a:t>
                          </a:r>
                          <a:endParaRPr lang="en-US" sz="1400">
                            <a:latin typeface="Calibri" pitchFamily="34" charset="0"/>
                          </a:endParaRPr>
                        </a:p>
                      </p:txBody>
                    </p:sp>
                  </p:grpSp>
                  <p:sp>
                    <p:nvSpPr>
                      <p:cNvPr id="22549" name="TextBox 20"/>
                      <p:cNvSpPr txBox="1">
                        <a:spLocks noChangeArrowheads="1"/>
                      </p:cNvSpPr>
                      <p:nvPr/>
                    </p:nvSpPr>
                    <p:spPr bwMode="auto">
                      <a:xfrm>
                        <a:off x="2372929" y="4143626"/>
                        <a:ext cx="466410" cy="307777"/>
                      </a:xfrm>
                      <a:prstGeom prst="rect">
                        <a:avLst/>
                      </a:prstGeom>
                      <a:solidFill>
                        <a:schemeClr val="bg1"/>
                      </a:solidFill>
                      <a:ln w="9525">
                        <a:noFill/>
                        <a:miter lim="800000"/>
                        <a:headEnd/>
                        <a:tailEnd/>
                      </a:ln>
                    </p:spPr>
                    <p:txBody>
                      <a:bodyPr wrap="none">
                        <a:spAutoFit/>
                      </a:bodyPr>
                      <a:lstStyle/>
                      <a:p>
                        <a:r>
                          <a:rPr lang="hu-HU" sz="1400">
                            <a:latin typeface="Calibri" pitchFamily="34" charset="0"/>
                          </a:rPr>
                          <a:t>PoR</a:t>
                        </a:r>
                        <a:endParaRPr lang="en-US" sz="1400">
                          <a:latin typeface="Calibri" pitchFamily="34" charset="0"/>
                        </a:endParaRPr>
                      </a:p>
                    </p:txBody>
                  </p:sp>
                </p:grpSp>
                <p:sp>
                  <p:nvSpPr>
                    <p:cNvPr id="22547" name="TextBox 15"/>
                    <p:cNvSpPr txBox="1">
                      <a:spLocks noChangeArrowheads="1"/>
                    </p:cNvSpPr>
                    <p:nvPr/>
                  </p:nvSpPr>
                  <p:spPr bwMode="auto">
                    <a:xfrm>
                      <a:off x="3126961" y="5251623"/>
                      <a:ext cx="871585" cy="307777"/>
                    </a:xfrm>
                    <a:prstGeom prst="rect">
                      <a:avLst/>
                    </a:prstGeom>
                    <a:solidFill>
                      <a:schemeClr val="bg1"/>
                    </a:solidFill>
                    <a:ln w="9525">
                      <a:noFill/>
                      <a:miter lim="800000"/>
                      <a:headEnd/>
                      <a:tailEnd/>
                    </a:ln>
                  </p:spPr>
                  <p:txBody>
                    <a:bodyPr wrap="none">
                      <a:spAutoFit/>
                    </a:bodyPr>
                    <a:lstStyle/>
                    <a:p>
                      <a:r>
                        <a:rPr lang="hu-HU" sz="1400">
                          <a:latin typeface="Calibri" pitchFamily="34" charset="0"/>
                        </a:rPr>
                        <a:t>simaizom</a:t>
                      </a:r>
                      <a:endParaRPr lang="en-US" sz="1400">
                        <a:latin typeface="Calibri" pitchFamily="34" charset="0"/>
                      </a:endParaRPr>
                    </a:p>
                  </p:txBody>
                </p:sp>
              </p:grpSp>
              <p:sp>
                <p:nvSpPr>
                  <p:cNvPr id="22545" name="TextBox 24"/>
                  <p:cNvSpPr txBox="1">
                    <a:spLocks noChangeArrowheads="1"/>
                  </p:cNvSpPr>
                  <p:nvPr/>
                </p:nvSpPr>
                <p:spPr bwMode="auto">
                  <a:xfrm>
                    <a:off x="6455768" y="5247496"/>
                    <a:ext cx="871585" cy="307777"/>
                  </a:xfrm>
                  <a:prstGeom prst="rect">
                    <a:avLst/>
                  </a:prstGeom>
                  <a:solidFill>
                    <a:schemeClr val="bg1"/>
                  </a:solidFill>
                  <a:ln w="9525">
                    <a:noFill/>
                    <a:miter lim="800000"/>
                    <a:headEnd/>
                    <a:tailEnd/>
                  </a:ln>
                </p:spPr>
                <p:txBody>
                  <a:bodyPr wrap="none">
                    <a:spAutoFit/>
                  </a:bodyPr>
                  <a:lstStyle/>
                  <a:p>
                    <a:r>
                      <a:rPr lang="hu-HU" sz="1400">
                        <a:latin typeface="Calibri" pitchFamily="34" charset="0"/>
                      </a:rPr>
                      <a:t>simaizom</a:t>
                    </a:r>
                    <a:endParaRPr lang="en-US" sz="1400">
                      <a:latin typeface="Calibri" pitchFamily="34" charset="0"/>
                    </a:endParaRPr>
                  </a:p>
                </p:txBody>
              </p:sp>
            </p:grpSp>
            <p:sp>
              <p:nvSpPr>
                <p:cNvPr id="22" name="TextBox 21"/>
                <p:cNvSpPr txBox="1"/>
                <p:nvPr/>
              </p:nvSpPr>
              <p:spPr>
                <a:xfrm>
                  <a:off x="5800757" y="4251349"/>
                  <a:ext cx="1244117" cy="523220"/>
                </a:xfrm>
                <a:prstGeom prst="rect">
                  <a:avLst/>
                </a:prstGeom>
                <a:solidFill>
                  <a:schemeClr val="bg1"/>
                </a:solidFill>
                <a:effectLst>
                  <a:softEdge rad="63500"/>
                </a:effectLst>
              </p:spPr>
              <p:txBody>
                <a:bodyPr>
                  <a:spAutoFit/>
                </a:bodyPr>
                <a:lstStyle/>
                <a:p>
                  <a:pPr fontAlgn="auto">
                    <a:spcBef>
                      <a:spcPts val="0"/>
                    </a:spcBef>
                    <a:spcAft>
                      <a:spcPts val="0"/>
                    </a:spcAft>
                    <a:defRPr/>
                  </a:pPr>
                  <a:r>
                    <a:rPr lang="hu-HU" sz="1400" dirty="0" err="1">
                      <a:latin typeface="+mn-lt"/>
                    </a:rPr>
                    <a:t>enteralis</a:t>
                  </a:r>
                  <a:r>
                    <a:rPr lang="hu-HU" sz="1400" dirty="0">
                      <a:latin typeface="+mn-lt"/>
                    </a:rPr>
                    <a:t> </a:t>
                  </a:r>
                  <a:r>
                    <a:rPr lang="hu-HU" sz="1400" dirty="0" err="1">
                      <a:latin typeface="+mn-lt"/>
                    </a:rPr>
                    <a:t>ganglion</a:t>
                  </a:r>
                  <a:endParaRPr lang="en-US" sz="1400" dirty="0">
                    <a:latin typeface="+mn-lt"/>
                  </a:endParaRPr>
                </a:p>
              </p:txBody>
            </p:sp>
          </p:grpSp>
          <p:sp>
            <p:nvSpPr>
              <p:cNvPr id="24" name="TextBox 23"/>
              <p:cNvSpPr txBox="1"/>
              <p:nvPr/>
            </p:nvSpPr>
            <p:spPr>
              <a:xfrm>
                <a:off x="2194298" y="2914641"/>
                <a:ext cx="1045286" cy="307777"/>
              </a:xfrm>
              <a:prstGeom prst="rect">
                <a:avLst/>
              </a:prstGeom>
              <a:solidFill>
                <a:schemeClr val="bg1"/>
              </a:solidFill>
              <a:effectLst>
                <a:softEdge rad="63500"/>
              </a:effectLst>
            </p:spPr>
            <p:txBody>
              <a:bodyPr wrap="none">
                <a:spAutoFit/>
              </a:bodyPr>
              <a:lstStyle/>
              <a:p>
                <a:pPr fontAlgn="auto">
                  <a:spcBef>
                    <a:spcPts val="0"/>
                  </a:spcBef>
                  <a:spcAft>
                    <a:spcPts val="0"/>
                  </a:spcAft>
                  <a:defRPr/>
                </a:pPr>
                <a:r>
                  <a:rPr lang="hu-HU" sz="1400" dirty="0" err="1">
                    <a:latin typeface="+mn-lt"/>
                  </a:rPr>
                  <a:t>symp</a:t>
                </a:r>
                <a:r>
                  <a:rPr lang="hu-HU" sz="1400" dirty="0">
                    <a:latin typeface="+mn-lt"/>
                  </a:rPr>
                  <a:t>. </a:t>
                </a:r>
                <a:r>
                  <a:rPr lang="hu-HU" sz="1400" dirty="0" err="1">
                    <a:latin typeface="+mn-lt"/>
                  </a:rPr>
                  <a:t>gangl</a:t>
                </a:r>
                <a:endParaRPr lang="en-US" sz="1400" dirty="0">
                  <a:latin typeface="+mn-lt"/>
                </a:endParaRPr>
              </a:p>
            </p:txBody>
          </p:sp>
        </p:grpSp>
        <p:sp>
          <p:nvSpPr>
            <p:cNvPr id="27" name="Rectangle 26"/>
            <p:cNvSpPr/>
            <p:nvPr/>
          </p:nvSpPr>
          <p:spPr>
            <a:xfrm>
              <a:off x="2264848" y="381640"/>
              <a:ext cx="4626164" cy="414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2533" name="TextBox 28"/>
          <p:cNvSpPr txBox="1">
            <a:spLocks noChangeArrowheads="1"/>
          </p:cNvSpPr>
          <p:nvPr/>
        </p:nvSpPr>
        <p:spPr bwMode="auto">
          <a:xfrm>
            <a:off x="3149600" y="228600"/>
            <a:ext cx="2420938" cy="457200"/>
          </a:xfrm>
          <a:prstGeom prst="rect">
            <a:avLst/>
          </a:prstGeom>
          <a:noFill/>
          <a:ln w="9525">
            <a:noFill/>
            <a:miter lim="800000"/>
            <a:headEnd/>
            <a:tailEnd/>
          </a:ln>
        </p:spPr>
        <p:txBody>
          <a:bodyPr wrap="none">
            <a:spAutoFit/>
          </a:bodyPr>
          <a:lstStyle/>
          <a:p>
            <a:r>
              <a:rPr lang="hu-HU" sz="2400" b="1">
                <a:latin typeface="Calibri" pitchFamily="34" charset="0"/>
              </a:rPr>
              <a:t>Neurotransmitter</a:t>
            </a:r>
            <a:endParaRPr lang="en-US" sz="2400" b="1">
              <a:latin typeface="Calibri" pitchFamily="34"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1"/>
          <p:cNvSpPr txBox="1">
            <a:spLocks noChangeArrowheads="1"/>
          </p:cNvSpPr>
          <p:nvPr/>
        </p:nvSpPr>
        <p:spPr bwMode="auto">
          <a:xfrm>
            <a:off x="3181350" y="203200"/>
            <a:ext cx="2836863" cy="457200"/>
          </a:xfrm>
          <a:prstGeom prst="rect">
            <a:avLst/>
          </a:prstGeom>
          <a:noFill/>
          <a:ln w="9525">
            <a:noFill/>
            <a:miter lim="800000"/>
            <a:headEnd/>
            <a:tailEnd/>
          </a:ln>
        </p:spPr>
        <p:txBody>
          <a:bodyPr wrap="none">
            <a:spAutoFit/>
          </a:bodyPr>
          <a:lstStyle/>
          <a:p>
            <a:r>
              <a:rPr lang="hu-HU" sz="2400" b="1">
                <a:latin typeface="Calibri" pitchFamily="34" charset="0"/>
              </a:rPr>
              <a:t>Truncus sympathicus</a:t>
            </a:r>
            <a:endParaRPr lang="en-US" sz="2400" b="1">
              <a:latin typeface="Calibri" pitchFamily="34" charset="0"/>
            </a:endParaRPr>
          </a:p>
        </p:txBody>
      </p:sp>
      <p:grpSp>
        <p:nvGrpSpPr>
          <p:cNvPr id="24578" name="Group 18"/>
          <p:cNvGrpSpPr>
            <a:grpSpLocks/>
          </p:cNvGrpSpPr>
          <p:nvPr/>
        </p:nvGrpSpPr>
        <p:grpSpPr bwMode="auto">
          <a:xfrm>
            <a:off x="2670175" y="838200"/>
            <a:ext cx="3852863" cy="5707063"/>
            <a:chOff x="450882" y="839202"/>
            <a:chExt cx="3852695" cy="5708036"/>
          </a:xfrm>
        </p:grpSpPr>
        <p:grpSp>
          <p:nvGrpSpPr>
            <p:cNvPr id="24579" name="Group 17"/>
            <p:cNvGrpSpPr>
              <a:grpSpLocks/>
            </p:cNvGrpSpPr>
            <p:nvPr/>
          </p:nvGrpSpPr>
          <p:grpSpPr bwMode="auto">
            <a:xfrm>
              <a:off x="450882" y="839202"/>
              <a:ext cx="3740118" cy="5708036"/>
              <a:chOff x="450882" y="839202"/>
              <a:chExt cx="3740118" cy="5708036"/>
            </a:xfrm>
          </p:grpSpPr>
          <p:sp>
            <p:nvSpPr>
              <p:cNvPr id="24581" name="TextBox 15"/>
              <p:cNvSpPr txBox="1">
                <a:spLocks noChangeArrowheads="1"/>
              </p:cNvSpPr>
              <p:nvPr/>
            </p:nvSpPr>
            <p:spPr bwMode="auto">
              <a:xfrm>
                <a:off x="450882" y="1364754"/>
                <a:ext cx="765168" cy="457278"/>
              </a:xfrm>
              <a:prstGeom prst="rect">
                <a:avLst/>
              </a:prstGeom>
              <a:noFill/>
              <a:ln w="9525">
                <a:noFill/>
                <a:miter lim="800000"/>
                <a:headEnd/>
                <a:tailEnd/>
              </a:ln>
            </p:spPr>
            <p:txBody>
              <a:bodyPr wrap="none">
                <a:spAutoFit/>
              </a:bodyPr>
              <a:lstStyle/>
              <a:p>
                <a:pPr algn="ctr"/>
                <a:r>
                  <a:rPr lang="hu-HU" sz="1200">
                    <a:solidFill>
                      <a:srgbClr val="FF0000"/>
                    </a:solidFill>
                    <a:latin typeface="Calibri" pitchFamily="34" charset="0"/>
                  </a:rPr>
                  <a:t>ganglion</a:t>
                </a:r>
              </a:p>
              <a:p>
                <a:pPr algn="ctr"/>
                <a:r>
                  <a:rPr lang="hu-HU" sz="1200">
                    <a:solidFill>
                      <a:srgbClr val="FF0000"/>
                    </a:solidFill>
                    <a:latin typeface="Calibri" pitchFamily="34" charset="0"/>
                  </a:rPr>
                  <a:t> cervicale</a:t>
                </a:r>
                <a:endParaRPr lang="en-US" sz="1200">
                  <a:solidFill>
                    <a:srgbClr val="FF0000"/>
                  </a:solidFill>
                  <a:latin typeface="Calibri" pitchFamily="34" charset="0"/>
                </a:endParaRPr>
              </a:p>
            </p:txBody>
          </p:sp>
          <p:grpSp>
            <p:nvGrpSpPr>
              <p:cNvPr id="24582" name="Group 16"/>
              <p:cNvGrpSpPr>
                <a:grpSpLocks/>
              </p:cNvGrpSpPr>
              <p:nvPr/>
            </p:nvGrpSpPr>
            <p:grpSpPr bwMode="auto">
              <a:xfrm>
                <a:off x="602113" y="839202"/>
                <a:ext cx="3588887" cy="5708036"/>
                <a:chOff x="265847" y="839202"/>
                <a:chExt cx="3588887" cy="5708036"/>
              </a:xfrm>
            </p:grpSpPr>
            <p:pic>
              <p:nvPicPr>
                <p:cNvPr id="24583" name="Picture 2"/>
                <p:cNvPicPr>
                  <a:picLocks noChangeAspect="1" noChangeArrowheads="1"/>
                </p:cNvPicPr>
                <p:nvPr/>
              </p:nvPicPr>
              <p:blipFill>
                <a:blip r:embed="rId3"/>
                <a:srcRect/>
                <a:stretch>
                  <a:fillRect/>
                </a:stretch>
              </p:blipFill>
              <p:spPr bwMode="auto">
                <a:xfrm>
                  <a:off x="1140969" y="914400"/>
                  <a:ext cx="1925250" cy="5632838"/>
                </a:xfrm>
                <a:prstGeom prst="rect">
                  <a:avLst/>
                </a:prstGeom>
                <a:noFill/>
                <a:ln w="9525">
                  <a:noFill/>
                  <a:miter lim="800000"/>
                  <a:headEnd/>
                  <a:tailEnd/>
                </a:ln>
              </p:spPr>
            </p:pic>
            <p:sp>
              <p:nvSpPr>
                <p:cNvPr id="24584" name="TextBox 3"/>
                <p:cNvSpPr txBox="1">
                  <a:spLocks noChangeArrowheads="1"/>
                </p:cNvSpPr>
                <p:nvPr/>
              </p:nvSpPr>
              <p:spPr bwMode="auto">
                <a:xfrm>
                  <a:off x="2959496" y="2555582"/>
                  <a:ext cx="895238" cy="517614"/>
                </a:xfrm>
                <a:prstGeom prst="rect">
                  <a:avLst/>
                </a:prstGeom>
                <a:noFill/>
                <a:ln w="9525">
                  <a:noFill/>
                  <a:miter lim="800000"/>
                  <a:headEnd/>
                  <a:tailEnd/>
                </a:ln>
              </p:spPr>
              <p:txBody>
                <a:bodyPr wrap="none">
                  <a:spAutoFit/>
                </a:bodyPr>
                <a:lstStyle/>
                <a:p>
                  <a:r>
                    <a:rPr lang="hu-HU" sz="1400">
                      <a:latin typeface="Calibri" pitchFamily="34" charset="0"/>
                    </a:rPr>
                    <a:t>vertebrae</a:t>
                  </a:r>
                </a:p>
                <a:p>
                  <a:r>
                    <a:rPr lang="hu-HU" sz="1400">
                      <a:latin typeface="Calibri" pitchFamily="34" charset="0"/>
                    </a:rPr>
                    <a:t>thoracalis</a:t>
                  </a:r>
                  <a:endParaRPr lang="en-US" sz="1400">
                    <a:latin typeface="Calibri" pitchFamily="34" charset="0"/>
                  </a:endParaRPr>
                </a:p>
              </p:txBody>
            </p:sp>
            <p:sp>
              <p:nvSpPr>
                <p:cNvPr id="24585" name="TextBox 5"/>
                <p:cNvSpPr txBox="1">
                  <a:spLocks noChangeArrowheads="1"/>
                </p:cNvSpPr>
                <p:nvPr/>
              </p:nvSpPr>
              <p:spPr bwMode="auto">
                <a:xfrm>
                  <a:off x="2953147" y="4343412"/>
                  <a:ext cx="895238" cy="517613"/>
                </a:xfrm>
                <a:prstGeom prst="rect">
                  <a:avLst/>
                </a:prstGeom>
                <a:noFill/>
                <a:ln w="9525">
                  <a:noFill/>
                  <a:miter lim="800000"/>
                  <a:headEnd/>
                  <a:tailEnd/>
                </a:ln>
              </p:spPr>
              <p:txBody>
                <a:bodyPr wrap="none">
                  <a:spAutoFit/>
                </a:bodyPr>
                <a:lstStyle/>
                <a:p>
                  <a:r>
                    <a:rPr lang="hu-HU" sz="1400">
                      <a:latin typeface="Calibri" pitchFamily="34" charset="0"/>
                    </a:rPr>
                    <a:t>vertebrae</a:t>
                  </a:r>
                </a:p>
                <a:p>
                  <a:r>
                    <a:rPr lang="hu-HU" sz="1400">
                      <a:latin typeface="Calibri" pitchFamily="34" charset="0"/>
                    </a:rPr>
                    <a:t>lumbalis</a:t>
                  </a:r>
                  <a:endParaRPr lang="en-US" sz="1400">
                    <a:latin typeface="Calibri" pitchFamily="34" charset="0"/>
                  </a:endParaRPr>
                </a:p>
              </p:txBody>
            </p:sp>
            <p:sp>
              <p:nvSpPr>
                <p:cNvPr id="24586" name="TextBox 4"/>
                <p:cNvSpPr txBox="1">
                  <a:spLocks noChangeArrowheads="1"/>
                </p:cNvSpPr>
                <p:nvPr/>
              </p:nvSpPr>
              <p:spPr bwMode="auto">
                <a:xfrm>
                  <a:off x="2978544" y="5612041"/>
                  <a:ext cx="711111" cy="304852"/>
                </a:xfrm>
                <a:prstGeom prst="rect">
                  <a:avLst/>
                </a:prstGeom>
                <a:noFill/>
                <a:ln w="9525">
                  <a:noFill/>
                  <a:miter lim="800000"/>
                  <a:headEnd/>
                  <a:tailEnd/>
                </a:ln>
              </p:spPr>
              <p:txBody>
                <a:bodyPr wrap="none">
                  <a:spAutoFit/>
                </a:bodyPr>
                <a:lstStyle/>
                <a:p>
                  <a:r>
                    <a:rPr lang="hu-HU" sz="1400">
                      <a:latin typeface="Calibri" pitchFamily="34" charset="0"/>
                    </a:rPr>
                    <a:t>sacrum</a:t>
                  </a:r>
                  <a:endParaRPr lang="en-US" sz="1400">
                    <a:latin typeface="Calibri" pitchFamily="34" charset="0"/>
                  </a:endParaRPr>
                </a:p>
              </p:txBody>
            </p:sp>
            <p:sp>
              <p:nvSpPr>
                <p:cNvPr id="24587" name="TextBox 7"/>
                <p:cNvSpPr txBox="1">
                  <a:spLocks noChangeArrowheads="1"/>
                </p:cNvSpPr>
                <p:nvPr/>
              </p:nvSpPr>
              <p:spPr bwMode="auto">
                <a:xfrm>
                  <a:off x="270609" y="5708895"/>
                  <a:ext cx="1060317" cy="304852"/>
                </a:xfrm>
                <a:prstGeom prst="rect">
                  <a:avLst/>
                </a:prstGeom>
                <a:noFill/>
                <a:ln w="9525">
                  <a:noFill/>
                  <a:miter lim="800000"/>
                  <a:headEnd/>
                  <a:tailEnd/>
                </a:ln>
              </p:spPr>
              <p:txBody>
                <a:bodyPr wrap="none">
                  <a:spAutoFit/>
                </a:bodyPr>
                <a:lstStyle/>
                <a:p>
                  <a:pPr algn="ctr"/>
                  <a:r>
                    <a:rPr lang="hu-HU" sz="1400">
                      <a:solidFill>
                        <a:srgbClr val="FF0000"/>
                      </a:solidFill>
                      <a:latin typeface="Calibri" pitchFamily="34" charset="0"/>
                    </a:rPr>
                    <a:t>pars pelvina</a:t>
                  </a:r>
                  <a:endParaRPr lang="en-US" sz="1400">
                    <a:solidFill>
                      <a:srgbClr val="FF0000"/>
                    </a:solidFill>
                    <a:latin typeface="Calibri" pitchFamily="34" charset="0"/>
                  </a:endParaRPr>
                </a:p>
              </p:txBody>
            </p:sp>
            <p:sp>
              <p:nvSpPr>
                <p:cNvPr id="24588" name="TextBox 9"/>
                <p:cNvSpPr txBox="1">
                  <a:spLocks noChangeArrowheads="1"/>
                </p:cNvSpPr>
                <p:nvPr/>
              </p:nvSpPr>
              <p:spPr bwMode="auto">
                <a:xfrm>
                  <a:off x="265847" y="4343412"/>
                  <a:ext cx="1104761" cy="517613"/>
                </a:xfrm>
                <a:prstGeom prst="rect">
                  <a:avLst/>
                </a:prstGeom>
                <a:noFill/>
                <a:ln w="9525">
                  <a:noFill/>
                  <a:miter lim="800000"/>
                  <a:headEnd/>
                  <a:tailEnd/>
                </a:ln>
              </p:spPr>
              <p:txBody>
                <a:bodyPr wrap="none">
                  <a:spAutoFit/>
                </a:bodyPr>
                <a:lstStyle/>
                <a:p>
                  <a:pPr algn="ctr"/>
                  <a:r>
                    <a:rPr lang="hu-HU" sz="1400">
                      <a:solidFill>
                        <a:srgbClr val="FF0000"/>
                      </a:solidFill>
                      <a:latin typeface="Calibri" pitchFamily="34" charset="0"/>
                    </a:rPr>
                    <a:t>pars</a:t>
                  </a:r>
                </a:p>
                <a:p>
                  <a:pPr algn="ctr"/>
                  <a:r>
                    <a:rPr lang="hu-HU" sz="1400">
                      <a:solidFill>
                        <a:srgbClr val="FF0000"/>
                      </a:solidFill>
                      <a:latin typeface="Calibri" pitchFamily="34" charset="0"/>
                    </a:rPr>
                    <a:t> abdominalis</a:t>
                  </a:r>
                  <a:endParaRPr lang="en-US" sz="1400">
                    <a:solidFill>
                      <a:srgbClr val="FF0000"/>
                    </a:solidFill>
                    <a:latin typeface="Calibri" pitchFamily="34" charset="0"/>
                  </a:endParaRPr>
                </a:p>
              </p:txBody>
            </p:sp>
            <p:sp>
              <p:nvSpPr>
                <p:cNvPr id="24589" name="TextBox 10"/>
                <p:cNvSpPr txBox="1">
                  <a:spLocks noChangeArrowheads="1"/>
                </p:cNvSpPr>
                <p:nvPr/>
              </p:nvSpPr>
              <p:spPr bwMode="auto">
                <a:xfrm>
                  <a:off x="329339" y="2549231"/>
                  <a:ext cx="931746" cy="517613"/>
                </a:xfrm>
                <a:prstGeom prst="rect">
                  <a:avLst/>
                </a:prstGeom>
                <a:noFill/>
                <a:ln w="9525">
                  <a:noFill/>
                  <a:miter lim="800000"/>
                  <a:headEnd/>
                  <a:tailEnd/>
                </a:ln>
              </p:spPr>
              <p:txBody>
                <a:bodyPr wrap="none">
                  <a:spAutoFit/>
                </a:bodyPr>
                <a:lstStyle/>
                <a:p>
                  <a:pPr algn="ctr"/>
                  <a:r>
                    <a:rPr lang="hu-HU" sz="1400">
                      <a:solidFill>
                        <a:srgbClr val="FF0000"/>
                      </a:solidFill>
                      <a:latin typeface="Calibri" pitchFamily="34" charset="0"/>
                    </a:rPr>
                    <a:t>pars</a:t>
                  </a:r>
                </a:p>
                <a:p>
                  <a:pPr algn="ctr"/>
                  <a:r>
                    <a:rPr lang="hu-HU" sz="1400">
                      <a:solidFill>
                        <a:srgbClr val="FF0000"/>
                      </a:solidFill>
                      <a:latin typeface="Calibri" pitchFamily="34" charset="0"/>
                    </a:rPr>
                    <a:t> thoracalis</a:t>
                  </a:r>
                  <a:endParaRPr lang="en-US" sz="1400">
                    <a:solidFill>
                      <a:srgbClr val="FF0000"/>
                    </a:solidFill>
                    <a:latin typeface="Calibri" pitchFamily="34" charset="0"/>
                  </a:endParaRPr>
                </a:p>
              </p:txBody>
            </p:sp>
            <p:sp>
              <p:nvSpPr>
                <p:cNvPr id="24590" name="TextBox 11"/>
                <p:cNvSpPr txBox="1">
                  <a:spLocks noChangeArrowheads="1"/>
                </p:cNvSpPr>
                <p:nvPr/>
              </p:nvSpPr>
              <p:spPr bwMode="auto">
                <a:xfrm>
                  <a:off x="480133" y="839202"/>
                  <a:ext cx="1234920" cy="304852"/>
                </a:xfrm>
                <a:prstGeom prst="rect">
                  <a:avLst/>
                </a:prstGeom>
                <a:noFill/>
                <a:ln w="9525">
                  <a:noFill/>
                  <a:miter lim="800000"/>
                  <a:headEnd/>
                  <a:tailEnd/>
                </a:ln>
              </p:spPr>
              <p:txBody>
                <a:bodyPr wrap="none">
                  <a:spAutoFit/>
                </a:bodyPr>
                <a:lstStyle/>
                <a:p>
                  <a:pPr algn="ctr"/>
                  <a:r>
                    <a:rPr lang="hu-HU" sz="1400">
                      <a:solidFill>
                        <a:srgbClr val="FF0000"/>
                      </a:solidFill>
                      <a:latin typeface="Calibri" pitchFamily="34" charset="0"/>
                    </a:rPr>
                    <a:t>pars  cervicalis</a:t>
                  </a:r>
                  <a:endParaRPr lang="en-US" sz="1400">
                    <a:solidFill>
                      <a:srgbClr val="FF0000"/>
                    </a:solidFill>
                    <a:latin typeface="Calibri" pitchFamily="34" charset="0"/>
                  </a:endParaRPr>
                </a:p>
              </p:txBody>
            </p:sp>
            <p:sp>
              <p:nvSpPr>
                <p:cNvPr id="24591" name="TextBox 12"/>
                <p:cNvSpPr txBox="1">
                  <a:spLocks noChangeArrowheads="1"/>
                </p:cNvSpPr>
                <p:nvPr/>
              </p:nvSpPr>
              <p:spPr bwMode="auto">
                <a:xfrm>
                  <a:off x="942037" y="1148817"/>
                  <a:ext cx="706349" cy="274685"/>
                </a:xfrm>
                <a:prstGeom prst="rect">
                  <a:avLst/>
                </a:prstGeom>
                <a:noFill/>
                <a:ln w="9525">
                  <a:noFill/>
                  <a:miter lim="800000"/>
                  <a:headEnd/>
                  <a:tailEnd/>
                </a:ln>
              </p:spPr>
              <p:txBody>
                <a:bodyPr wrap="none">
                  <a:spAutoFit/>
                </a:bodyPr>
                <a:lstStyle/>
                <a:p>
                  <a:pPr algn="ctr"/>
                  <a:r>
                    <a:rPr lang="hu-HU" sz="1200">
                      <a:solidFill>
                        <a:srgbClr val="FF0000"/>
                      </a:solidFill>
                      <a:latin typeface="Calibri" pitchFamily="34" charset="0"/>
                    </a:rPr>
                    <a:t>superius</a:t>
                  </a:r>
                  <a:endParaRPr lang="en-US" sz="1200">
                    <a:solidFill>
                      <a:srgbClr val="FF0000"/>
                    </a:solidFill>
                    <a:latin typeface="Calibri" pitchFamily="34" charset="0"/>
                  </a:endParaRPr>
                </a:p>
              </p:txBody>
            </p:sp>
            <p:sp>
              <p:nvSpPr>
                <p:cNvPr id="24592" name="TextBox 13"/>
                <p:cNvSpPr txBox="1">
                  <a:spLocks noChangeArrowheads="1"/>
                </p:cNvSpPr>
                <p:nvPr/>
              </p:nvSpPr>
              <p:spPr bwMode="auto">
                <a:xfrm>
                  <a:off x="946799" y="1456845"/>
                  <a:ext cx="698412" cy="274684"/>
                </a:xfrm>
                <a:prstGeom prst="rect">
                  <a:avLst/>
                </a:prstGeom>
                <a:noFill/>
                <a:ln w="9525">
                  <a:noFill/>
                  <a:miter lim="800000"/>
                  <a:headEnd/>
                  <a:tailEnd/>
                </a:ln>
              </p:spPr>
              <p:txBody>
                <a:bodyPr wrap="none">
                  <a:spAutoFit/>
                </a:bodyPr>
                <a:lstStyle/>
                <a:p>
                  <a:pPr algn="ctr"/>
                  <a:r>
                    <a:rPr lang="hu-HU" sz="1200">
                      <a:solidFill>
                        <a:srgbClr val="FF0000"/>
                      </a:solidFill>
                      <a:latin typeface="Calibri" pitchFamily="34" charset="0"/>
                    </a:rPr>
                    <a:t>medium</a:t>
                  </a:r>
                  <a:endParaRPr lang="en-US" sz="1200">
                    <a:solidFill>
                      <a:srgbClr val="FF0000"/>
                    </a:solidFill>
                    <a:latin typeface="Calibri" pitchFamily="34" charset="0"/>
                  </a:endParaRPr>
                </a:p>
              </p:txBody>
            </p:sp>
            <p:sp>
              <p:nvSpPr>
                <p:cNvPr id="24593" name="TextBox 14"/>
                <p:cNvSpPr txBox="1">
                  <a:spLocks noChangeArrowheads="1"/>
                </p:cNvSpPr>
                <p:nvPr/>
              </p:nvSpPr>
              <p:spPr bwMode="auto">
                <a:xfrm>
                  <a:off x="911878" y="1764872"/>
                  <a:ext cx="766667" cy="274685"/>
                </a:xfrm>
                <a:prstGeom prst="rect">
                  <a:avLst/>
                </a:prstGeom>
                <a:noFill/>
                <a:ln w="9525">
                  <a:noFill/>
                  <a:miter lim="800000"/>
                  <a:headEnd/>
                  <a:tailEnd/>
                </a:ln>
              </p:spPr>
              <p:txBody>
                <a:bodyPr wrap="none">
                  <a:spAutoFit/>
                </a:bodyPr>
                <a:lstStyle/>
                <a:p>
                  <a:pPr algn="ctr"/>
                  <a:r>
                    <a:rPr lang="hu-HU" sz="1200">
                      <a:solidFill>
                        <a:srgbClr val="FF0000"/>
                      </a:solidFill>
                      <a:latin typeface="Calibri" pitchFamily="34" charset="0"/>
                    </a:rPr>
                    <a:t>stellatum</a:t>
                  </a:r>
                  <a:endParaRPr lang="en-US" sz="1200">
                    <a:solidFill>
                      <a:srgbClr val="FF0000"/>
                    </a:solidFill>
                    <a:latin typeface="Calibri" pitchFamily="34" charset="0"/>
                  </a:endParaRPr>
                </a:p>
              </p:txBody>
            </p:sp>
            <p:sp>
              <p:nvSpPr>
                <p:cNvPr id="9" name="Left Brace 8"/>
                <p:cNvSpPr/>
                <p:nvPr/>
              </p:nvSpPr>
              <p:spPr>
                <a:xfrm>
                  <a:off x="817848" y="1288542"/>
                  <a:ext cx="126994" cy="614467"/>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srgbClr val="FF0000"/>
                    </a:solidFill>
                  </a:endParaRPr>
                </a:p>
              </p:txBody>
            </p:sp>
          </p:grpSp>
        </p:grpSp>
        <p:sp>
          <p:nvSpPr>
            <p:cNvPr id="24580" name="TextBox 6"/>
            <p:cNvSpPr txBox="1">
              <a:spLocks noChangeArrowheads="1"/>
            </p:cNvSpPr>
            <p:nvPr/>
          </p:nvSpPr>
          <p:spPr bwMode="auto">
            <a:xfrm>
              <a:off x="3038395" y="6116952"/>
              <a:ext cx="1265182" cy="304852"/>
            </a:xfrm>
            <a:prstGeom prst="rect">
              <a:avLst/>
            </a:prstGeom>
            <a:noFill/>
            <a:ln w="9525">
              <a:noFill/>
              <a:miter lim="800000"/>
              <a:headEnd/>
              <a:tailEnd/>
            </a:ln>
          </p:spPr>
          <p:txBody>
            <a:bodyPr wrap="none">
              <a:spAutoFit/>
            </a:bodyPr>
            <a:lstStyle/>
            <a:p>
              <a:r>
                <a:rPr lang="hu-HU" sz="1400">
                  <a:solidFill>
                    <a:srgbClr val="FF0000"/>
                  </a:solidFill>
                  <a:latin typeface="Calibri" pitchFamily="34" charset="0"/>
                </a:rPr>
                <a:t>ganglion impar</a:t>
              </a:r>
              <a:endParaRPr lang="en-US" sz="1400">
                <a:solidFill>
                  <a:srgbClr val="FF0000"/>
                </a:solidFill>
                <a:latin typeface="Calibri" pitchFamily="34" charset="0"/>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Box 2"/>
          <p:cNvSpPr txBox="1">
            <a:spLocks noChangeArrowheads="1"/>
          </p:cNvSpPr>
          <p:nvPr/>
        </p:nvSpPr>
        <p:spPr bwMode="auto">
          <a:xfrm>
            <a:off x="1060450" y="152400"/>
            <a:ext cx="7397750" cy="457200"/>
          </a:xfrm>
          <a:prstGeom prst="rect">
            <a:avLst/>
          </a:prstGeom>
          <a:noFill/>
          <a:ln w="9525">
            <a:noFill/>
            <a:miter lim="800000"/>
            <a:headEnd/>
            <a:tailEnd/>
          </a:ln>
        </p:spPr>
        <p:txBody>
          <a:bodyPr>
            <a:spAutoFit/>
          </a:bodyPr>
          <a:lstStyle/>
          <a:p>
            <a:pPr algn="ctr"/>
            <a:endParaRPr lang="hu-HU" sz="2400" b="1">
              <a:latin typeface="Calibri" pitchFamily="34" charset="0"/>
            </a:endParaRPr>
          </a:p>
        </p:txBody>
      </p:sp>
      <p:grpSp>
        <p:nvGrpSpPr>
          <p:cNvPr id="26626" name="Group 13"/>
          <p:cNvGrpSpPr>
            <a:grpSpLocks/>
          </p:cNvGrpSpPr>
          <p:nvPr/>
        </p:nvGrpSpPr>
        <p:grpSpPr bwMode="auto">
          <a:xfrm>
            <a:off x="1676400" y="1143000"/>
            <a:ext cx="5657850" cy="4905375"/>
            <a:chOff x="172817" y="1381438"/>
            <a:chExt cx="5658393" cy="4905645"/>
          </a:xfrm>
        </p:grpSpPr>
        <p:grpSp>
          <p:nvGrpSpPr>
            <p:cNvPr id="26629" name="Group 31"/>
            <p:cNvGrpSpPr>
              <a:grpSpLocks/>
            </p:cNvGrpSpPr>
            <p:nvPr/>
          </p:nvGrpSpPr>
          <p:grpSpPr bwMode="auto">
            <a:xfrm>
              <a:off x="228600" y="1381438"/>
              <a:ext cx="4612029" cy="4809969"/>
              <a:chOff x="304800" y="1174389"/>
              <a:chExt cx="4991097" cy="5118466"/>
            </a:xfrm>
          </p:grpSpPr>
          <p:grpSp>
            <p:nvGrpSpPr>
              <p:cNvPr id="26654" name="Group 3100"/>
              <p:cNvGrpSpPr>
                <a:grpSpLocks/>
              </p:cNvGrpSpPr>
              <p:nvPr/>
            </p:nvGrpSpPr>
            <p:grpSpPr bwMode="auto">
              <a:xfrm>
                <a:off x="304800" y="1174389"/>
                <a:ext cx="4991097" cy="4330206"/>
                <a:chOff x="304800" y="1174390"/>
                <a:chExt cx="4991100" cy="4330211"/>
              </a:xfrm>
            </p:grpSpPr>
            <p:pic>
              <p:nvPicPr>
                <p:cNvPr id="26659" name="Picture 2"/>
                <p:cNvPicPr>
                  <a:picLocks noChangeAspect="1" noChangeArrowheads="1"/>
                </p:cNvPicPr>
                <p:nvPr/>
              </p:nvPicPr>
              <p:blipFill>
                <a:blip r:embed="rId3"/>
                <a:srcRect/>
                <a:stretch>
                  <a:fillRect/>
                </a:stretch>
              </p:blipFill>
              <p:spPr bwMode="auto">
                <a:xfrm>
                  <a:off x="304800" y="1174390"/>
                  <a:ext cx="4991100" cy="4322190"/>
                </a:xfrm>
                <a:prstGeom prst="rect">
                  <a:avLst/>
                </a:prstGeom>
                <a:noFill/>
                <a:ln w="9525">
                  <a:noFill/>
                  <a:miter lim="800000"/>
                  <a:headEnd/>
                  <a:tailEnd/>
                </a:ln>
              </p:spPr>
            </p:pic>
            <p:sp>
              <p:nvSpPr>
                <p:cNvPr id="3099" name="Rectangle 3098"/>
                <p:cNvSpPr/>
                <p:nvPr/>
              </p:nvSpPr>
              <p:spPr>
                <a:xfrm>
                  <a:off x="304567" y="5433400"/>
                  <a:ext cx="4991209" cy="709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pic>
            <p:nvPicPr>
              <p:cNvPr id="26655" name="Picture 3"/>
              <p:cNvPicPr>
                <a:picLocks noChangeAspect="1" noChangeArrowheads="1"/>
              </p:cNvPicPr>
              <p:nvPr/>
            </p:nvPicPr>
            <p:blipFill>
              <a:blip r:embed="rId4"/>
              <a:srcRect/>
              <a:stretch>
                <a:fillRect/>
              </a:stretch>
            </p:blipFill>
            <p:spPr bwMode="auto">
              <a:xfrm>
                <a:off x="1621652" y="5377350"/>
                <a:ext cx="1212850" cy="915505"/>
              </a:xfrm>
              <a:prstGeom prst="rect">
                <a:avLst/>
              </a:prstGeom>
              <a:noFill/>
              <a:ln w="9525">
                <a:noFill/>
                <a:miter lim="800000"/>
                <a:headEnd/>
                <a:tailEnd/>
              </a:ln>
            </p:spPr>
          </p:pic>
          <p:sp>
            <p:nvSpPr>
              <p:cNvPr id="26656" name="TextBox 3088"/>
              <p:cNvSpPr txBox="1">
                <a:spLocks noChangeArrowheads="1"/>
              </p:cNvSpPr>
              <p:nvPr/>
            </p:nvSpPr>
            <p:spPr bwMode="auto">
              <a:xfrm>
                <a:off x="1569326" y="5014083"/>
                <a:ext cx="1477571" cy="324339"/>
              </a:xfrm>
              <a:prstGeom prst="rect">
                <a:avLst/>
              </a:prstGeom>
              <a:noFill/>
              <a:ln w="9525">
                <a:noFill/>
                <a:miter lim="800000"/>
                <a:headEnd/>
                <a:tailEnd/>
              </a:ln>
            </p:spPr>
            <p:txBody>
              <a:bodyPr wrap="none">
                <a:spAutoFit/>
              </a:bodyPr>
              <a:lstStyle/>
              <a:p>
                <a:r>
                  <a:rPr lang="hu-HU" sz="1400">
                    <a:latin typeface="Calibri" pitchFamily="34" charset="0"/>
                  </a:rPr>
                  <a:t>visceral afferens</a:t>
                </a:r>
                <a:endParaRPr lang="en-US" sz="1400">
                  <a:latin typeface="Calibri" pitchFamily="34" charset="0"/>
                </a:endParaRPr>
              </a:p>
            </p:txBody>
          </p:sp>
          <p:sp>
            <p:nvSpPr>
              <p:cNvPr id="3102" name="Freeform 3101"/>
              <p:cNvSpPr/>
              <p:nvPr/>
            </p:nvSpPr>
            <p:spPr>
              <a:xfrm>
                <a:off x="2057074" y="5337097"/>
                <a:ext cx="876253" cy="47303"/>
              </a:xfrm>
              <a:custGeom>
                <a:avLst/>
                <a:gdLst>
                  <a:gd name="connsiteX0" fmla="*/ 0 w 847725"/>
                  <a:gd name="connsiteY0" fmla="*/ 63161 h 63161"/>
                  <a:gd name="connsiteX1" fmla="*/ 57150 w 847725"/>
                  <a:gd name="connsiteY1" fmla="*/ 6011 h 63161"/>
                  <a:gd name="connsiteX2" fmla="*/ 190500 w 847725"/>
                  <a:gd name="connsiteY2" fmla="*/ 6011 h 63161"/>
                  <a:gd name="connsiteX3" fmla="*/ 552450 w 847725"/>
                  <a:gd name="connsiteY3" fmla="*/ 44111 h 63161"/>
                  <a:gd name="connsiteX4" fmla="*/ 847725 w 847725"/>
                  <a:gd name="connsiteY4" fmla="*/ 25061 h 63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725" h="63161">
                    <a:moveTo>
                      <a:pt x="0" y="63161"/>
                    </a:moveTo>
                    <a:cubicBezTo>
                      <a:pt x="12700" y="39348"/>
                      <a:pt x="25400" y="15536"/>
                      <a:pt x="57150" y="6011"/>
                    </a:cubicBezTo>
                    <a:cubicBezTo>
                      <a:pt x="88900" y="-3514"/>
                      <a:pt x="107950" y="-339"/>
                      <a:pt x="190500" y="6011"/>
                    </a:cubicBezTo>
                    <a:cubicBezTo>
                      <a:pt x="273050" y="12361"/>
                      <a:pt x="442913" y="40936"/>
                      <a:pt x="552450" y="44111"/>
                    </a:cubicBezTo>
                    <a:cubicBezTo>
                      <a:pt x="661987" y="47286"/>
                      <a:pt x="754856" y="36173"/>
                      <a:pt x="847725" y="25061"/>
                    </a:cubicBezTo>
                  </a:path>
                </a:pathLst>
              </a:custGeom>
              <a:noFill/>
              <a:ln>
                <a:solidFill>
                  <a:schemeClr val="accent2">
                    <a:lumMod val="75000"/>
                  </a:schemeClr>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658" name="TextBox 3102"/>
              <p:cNvSpPr txBox="1">
                <a:spLocks noChangeArrowheads="1"/>
              </p:cNvSpPr>
              <p:nvPr/>
            </p:nvSpPr>
            <p:spPr bwMode="auto">
              <a:xfrm>
                <a:off x="935345" y="5701613"/>
                <a:ext cx="743940" cy="324338"/>
              </a:xfrm>
              <a:prstGeom prst="rect">
                <a:avLst/>
              </a:prstGeom>
              <a:noFill/>
              <a:ln w="9525">
                <a:noFill/>
                <a:miter lim="800000"/>
                <a:headEnd/>
                <a:tailEnd/>
              </a:ln>
            </p:spPr>
            <p:txBody>
              <a:bodyPr wrap="none">
                <a:spAutoFit/>
              </a:bodyPr>
              <a:lstStyle/>
              <a:p>
                <a:r>
                  <a:rPr lang="hu-HU" sz="1400">
                    <a:latin typeface="Calibri" pitchFamily="34" charset="0"/>
                  </a:rPr>
                  <a:t>viscera</a:t>
                </a:r>
                <a:endParaRPr lang="en-US" sz="1400">
                  <a:latin typeface="Calibri" pitchFamily="34" charset="0"/>
                </a:endParaRPr>
              </a:p>
            </p:txBody>
          </p:sp>
        </p:grpSp>
        <p:sp>
          <p:nvSpPr>
            <p:cNvPr id="19" name="Oval 18"/>
            <p:cNvSpPr/>
            <p:nvPr/>
          </p:nvSpPr>
          <p:spPr>
            <a:xfrm>
              <a:off x="2549533" y="2065689"/>
              <a:ext cx="158765" cy="165109"/>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Oval 22"/>
            <p:cNvSpPr/>
            <p:nvPr/>
          </p:nvSpPr>
          <p:spPr>
            <a:xfrm>
              <a:off x="1396897" y="2599118"/>
              <a:ext cx="160352" cy="141295"/>
            </a:xfrm>
            <a:prstGeom prst="ellips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Freeform 30"/>
            <p:cNvSpPr/>
            <p:nvPr/>
          </p:nvSpPr>
          <p:spPr>
            <a:xfrm>
              <a:off x="1477867" y="2746763"/>
              <a:ext cx="2600575" cy="2081328"/>
            </a:xfrm>
            <a:custGeom>
              <a:avLst/>
              <a:gdLst>
                <a:gd name="connsiteX0" fmla="*/ 0 w 2814090"/>
                <a:gd name="connsiteY0" fmla="*/ 0 h 2214113"/>
                <a:gd name="connsiteX1" fmla="*/ 46007 w 2814090"/>
                <a:gd name="connsiteY1" fmla="*/ 212785 h 2214113"/>
                <a:gd name="connsiteX2" fmla="*/ 155275 w 2814090"/>
                <a:gd name="connsiteY2" fmla="*/ 506083 h 2214113"/>
                <a:gd name="connsiteX3" fmla="*/ 471577 w 2814090"/>
                <a:gd name="connsiteY3" fmla="*/ 667109 h 2214113"/>
                <a:gd name="connsiteX4" fmla="*/ 810883 w 2814090"/>
                <a:gd name="connsiteY4" fmla="*/ 655607 h 2214113"/>
                <a:gd name="connsiteX5" fmla="*/ 1610264 w 2814090"/>
                <a:gd name="connsiteY5" fmla="*/ 299049 h 2214113"/>
                <a:gd name="connsiteX6" fmla="*/ 1972573 w 2814090"/>
                <a:gd name="connsiteY6" fmla="*/ 132272 h 2214113"/>
                <a:gd name="connsiteX7" fmla="*/ 2225615 w 2814090"/>
                <a:gd name="connsiteY7" fmla="*/ 126521 h 2214113"/>
                <a:gd name="connsiteX8" fmla="*/ 2760453 w 2814090"/>
                <a:gd name="connsiteY8" fmla="*/ 258792 h 2214113"/>
                <a:gd name="connsiteX9" fmla="*/ 2771954 w 2814090"/>
                <a:gd name="connsiteY9" fmla="*/ 563592 h 2214113"/>
                <a:gd name="connsiteX10" fmla="*/ 2553419 w 2814090"/>
                <a:gd name="connsiteY10" fmla="*/ 1547004 h 2214113"/>
                <a:gd name="connsiteX11" fmla="*/ 2145102 w 2814090"/>
                <a:gd name="connsiteY11" fmla="*/ 2185358 h 2214113"/>
                <a:gd name="connsiteX12" fmla="*/ 2145102 w 2814090"/>
                <a:gd name="connsiteY12" fmla="*/ 2185358 h 2214113"/>
                <a:gd name="connsiteX13" fmla="*/ 2122098 w 2814090"/>
                <a:gd name="connsiteY13" fmla="*/ 2214113 h 221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14090" h="2214113">
                  <a:moveTo>
                    <a:pt x="0" y="0"/>
                  </a:moveTo>
                  <a:cubicBezTo>
                    <a:pt x="10064" y="64219"/>
                    <a:pt x="20128" y="128438"/>
                    <a:pt x="46007" y="212785"/>
                  </a:cubicBezTo>
                  <a:cubicBezTo>
                    <a:pt x="71886" y="297132"/>
                    <a:pt x="84347" y="430362"/>
                    <a:pt x="155275" y="506083"/>
                  </a:cubicBezTo>
                  <a:cubicBezTo>
                    <a:pt x="226203" y="581804"/>
                    <a:pt x="362309" y="642188"/>
                    <a:pt x="471577" y="667109"/>
                  </a:cubicBezTo>
                  <a:cubicBezTo>
                    <a:pt x="580845" y="692030"/>
                    <a:pt x="621102" y="716950"/>
                    <a:pt x="810883" y="655607"/>
                  </a:cubicBezTo>
                  <a:cubicBezTo>
                    <a:pt x="1000664" y="594264"/>
                    <a:pt x="1610264" y="299049"/>
                    <a:pt x="1610264" y="299049"/>
                  </a:cubicBezTo>
                  <a:cubicBezTo>
                    <a:pt x="1803879" y="211826"/>
                    <a:pt x="1870015" y="161027"/>
                    <a:pt x="1972573" y="132272"/>
                  </a:cubicBezTo>
                  <a:cubicBezTo>
                    <a:pt x="2075131" y="103517"/>
                    <a:pt x="2094302" y="105434"/>
                    <a:pt x="2225615" y="126521"/>
                  </a:cubicBezTo>
                  <a:cubicBezTo>
                    <a:pt x="2356928" y="147608"/>
                    <a:pt x="2669396" y="185947"/>
                    <a:pt x="2760453" y="258792"/>
                  </a:cubicBezTo>
                  <a:cubicBezTo>
                    <a:pt x="2851510" y="331637"/>
                    <a:pt x="2806460" y="348890"/>
                    <a:pt x="2771954" y="563592"/>
                  </a:cubicBezTo>
                  <a:cubicBezTo>
                    <a:pt x="2737448" y="778294"/>
                    <a:pt x="2657894" y="1276710"/>
                    <a:pt x="2553419" y="1547004"/>
                  </a:cubicBezTo>
                  <a:cubicBezTo>
                    <a:pt x="2448944" y="1817298"/>
                    <a:pt x="2145102" y="2185358"/>
                    <a:pt x="2145102" y="2185358"/>
                  </a:cubicBezTo>
                  <a:lnTo>
                    <a:pt x="2145102" y="2185358"/>
                  </a:lnTo>
                  <a:lnTo>
                    <a:pt x="2122098" y="2214113"/>
                  </a:lnTo>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2" name="Oval 3071"/>
            <p:cNvSpPr/>
            <p:nvPr/>
          </p:nvSpPr>
          <p:spPr>
            <a:xfrm>
              <a:off x="3329070" y="4756649"/>
              <a:ext cx="141302" cy="142883"/>
            </a:xfrm>
            <a:prstGeom prst="ellips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3" name="Freeform 3072"/>
            <p:cNvSpPr/>
            <p:nvPr/>
          </p:nvSpPr>
          <p:spPr>
            <a:xfrm>
              <a:off x="3357648" y="4885244"/>
              <a:ext cx="20640" cy="498502"/>
            </a:xfrm>
            <a:custGeom>
              <a:avLst/>
              <a:gdLst>
                <a:gd name="connsiteX0" fmla="*/ 22577 w 22577"/>
                <a:gd name="connsiteY0" fmla="*/ 0 h 530577"/>
                <a:gd name="connsiteX1" fmla="*/ 0 w 22577"/>
                <a:gd name="connsiteY1" fmla="*/ 530577 h 530577"/>
                <a:gd name="connsiteX2" fmla="*/ 0 w 22577"/>
                <a:gd name="connsiteY2" fmla="*/ 530577 h 530577"/>
                <a:gd name="connsiteX3" fmla="*/ 0 w 22577"/>
                <a:gd name="connsiteY3" fmla="*/ 530577 h 530577"/>
              </a:gdLst>
              <a:ahLst/>
              <a:cxnLst>
                <a:cxn ang="0">
                  <a:pos x="connsiteX0" y="connsiteY0"/>
                </a:cxn>
                <a:cxn ang="0">
                  <a:pos x="connsiteX1" y="connsiteY1"/>
                </a:cxn>
                <a:cxn ang="0">
                  <a:pos x="connsiteX2" y="connsiteY2"/>
                </a:cxn>
                <a:cxn ang="0">
                  <a:pos x="connsiteX3" y="connsiteY3"/>
                </a:cxn>
              </a:cxnLst>
              <a:rect l="l" t="t" r="r" b="b"/>
              <a:pathLst>
                <a:path w="22577" h="530577">
                  <a:moveTo>
                    <a:pt x="22577" y="0"/>
                  </a:moveTo>
                  <a:lnTo>
                    <a:pt x="0" y="530577"/>
                  </a:lnTo>
                  <a:lnTo>
                    <a:pt x="0" y="530577"/>
                  </a:lnTo>
                  <a:lnTo>
                    <a:pt x="0" y="530577"/>
                  </a:lnTo>
                </a:path>
              </a:pathLst>
            </a:custGeom>
            <a:noFill/>
            <a:ln>
              <a:solidFill>
                <a:schemeClr val="accent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5" name="Freeform 3074"/>
            <p:cNvSpPr/>
            <p:nvPr/>
          </p:nvSpPr>
          <p:spPr>
            <a:xfrm>
              <a:off x="3337009" y="4216869"/>
              <a:ext cx="41279" cy="539780"/>
            </a:xfrm>
            <a:custGeom>
              <a:avLst/>
              <a:gdLst>
                <a:gd name="connsiteX0" fmla="*/ 45156 w 45156"/>
                <a:gd name="connsiteY0" fmla="*/ 573675 h 573675"/>
                <a:gd name="connsiteX1" fmla="*/ 11289 w 45156"/>
                <a:gd name="connsiteY1" fmla="*/ 76964 h 573675"/>
                <a:gd name="connsiteX2" fmla="*/ 0 w 45156"/>
                <a:gd name="connsiteY2" fmla="*/ 9231 h 573675"/>
              </a:gdLst>
              <a:ahLst/>
              <a:cxnLst>
                <a:cxn ang="0">
                  <a:pos x="connsiteX0" y="connsiteY0"/>
                </a:cxn>
                <a:cxn ang="0">
                  <a:pos x="connsiteX1" y="connsiteY1"/>
                </a:cxn>
                <a:cxn ang="0">
                  <a:pos x="connsiteX2" y="connsiteY2"/>
                </a:cxn>
              </a:cxnLst>
              <a:rect l="l" t="t" r="r" b="b"/>
              <a:pathLst>
                <a:path w="45156" h="573675">
                  <a:moveTo>
                    <a:pt x="45156" y="573675"/>
                  </a:moveTo>
                  <a:cubicBezTo>
                    <a:pt x="31985" y="372356"/>
                    <a:pt x="18815" y="171038"/>
                    <a:pt x="11289" y="76964"/>
                  </a:cubicBezTo>
                  <a:cubicBezTo>
                    <a:pt x="3763" y="-17110"/>
                    <a:pt x="1881" y="-3940"/>
                    <a:pt x="0" y="9231"/>
                  </a:cubicBezTo>
                </a:path>
              </a:pathLst>
            </a:custGeom>
            <a:noFill/>
            <a:ln>
              <a:solidFill>
                <a:schemeClr val="accent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9" name="Freeform 3078"/>
            <p:cNvSpPr/>
            <p:nvPr/>
          </p:nvSpPr>
          <p:spPr>
            <a:xfrm>
              <a:off x="3378288" y="2973789"/>
              <a:ext cx="1252657" cy="1793974"/>
            </a:xfrm>
            <a:custGeom>
              <a:avLst/>
              <a:gdLst>
                <a:gd name="connsiteX0" fmla="*/ 34489 w 1355289"/>
                <a:gd name="connsiteY0" fmla="*/ 1909394 h 1909394"/>
                <a:gd name="connsiteX1" fmla="*/ 192534 w 1355289"/>
                <a:gd name="connsiteY1" fmla="*/ 1649749 h 1909394"/>
                <a:gd name="connsiteX2" fmla="*/ 215111 w 1355289"/>
                <a:gd name="connsiteY2" fmla="*/ 1265927 h 1909394"/>
                <a:gd name="connsiteX3" fmla="*/ 203822 w 1355289"/>
                <a:gd name="connsiteY3" fmla="*/ 904683 h 1909394"/>
                <a:gd name="connsiteX4" fmla="*/ 124800 w 1355289"/>
                <a:gd name="connsiteY4" fmla="*/ 498283 h 1909394"/>
                <a:gd name="connsiteX5" fmla="*/ 622 w 1355289"/>
                <a:gd name="connsiteY5" fmla="*/ 125749 h 1909394"/>
                <a:gd name="connsiteX6" fmla="*/ 181245 w 1355289"/>
                <a:gd name="connsiteY6" fmla="*/ 1572 h 1909394"/>
                <a:gd name="connsiteX7" fmla="*/ 542489 w 1355289"/>
                <a:gd name="connsiteY7" fmla="*/ 58016 h 1909394"/>
                <a:gd name="connsiteX8" fmla="*/ 971467 w 1355289"/>
                <a:gd name="connsiteY8" fmla="*/ 91883 h 1909394"/>
                <a:gd name="connsiteX9" fmla="*/ 1355289 w 1355289"/>
                <a:gd name="connsiteY9" fmla="*/ 148327 h 1909394"/>
                <a:gd name="connsiteX10" fmla="*/ 1355289 w 1355289"/>
                <a:gd name="connsiteY10" fmla="*/ 148327 h 1909394"/>
                <a:gd name="connsiteX11" fmla="*/ 1355289 w 1355289"/>
                <a:gd name="connsiteY11" fmla="*/ 148327 h 190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5289" h="1909394">
                  <a:moveTo>
                    <a:pt x="34489" y="1909394"/>
                  </a:moveTo>
                  <a:cubicBezTo>
                    <a:pt x="98459" y="1833193"/>
                    <a:pt x="162430" y="1756993"/>
                    <a:pt x="192534" y="1649749"/>
                  </a:cubicBezTo>
                  <a:cubicBezTo>
                    <a:pt x="222638" y="1542505"/>
                    <a:pt x="213230" y="1390105"/>
                    <a:pt x="215111" y="1265927"/>
                  </a:cubicBezTo>
                  <a:cubicBezTo>
                    <a:pt x="216992" y="1141749"/>
                    <a:pt x="218874" y="1032624"/>
                    <a:pt x="203822" y="904683"/>
                  </a:cubicBezTo>
                  <a:cubicBezTo>
                    <a:pt x="188770" y="776742"/>
                    <a:pt x="158667" y="628105"/>
                    <a:pt x="124800" y="498283"/>
                  </a:cubicBezTo>
                  <a:cubicBezTo>
                    <a:pt x="90933" y="368461"/>
                    <a:pt x="-8785" y="208534"/>
                    <a:pt x="622" y="125749"/>
                  </a:cubicBezTo>
                  <a:cubicBezTo>
                    <a:pt x="10029" y="42964"/>
                    <a:pt x="90934" y="12861"/>
                    <a:pt x="181245" y="1572"/>
                  </a:cubicBezTo>
                  <a:cubicBezTo>
                    <a:pt x="271556" y="-9717"/>
                    <a:pt x="410785" y="42964"/>
                    <a:pt x="542489" y="58016"/>
                  </a:cubicBezTo>
                  <a:cubicBezTo>
                    <a:pt x="674193" y="73068"/>
                    <a:pt x="836000" y="76831"/>
                    <a:pt x="971467" y="91883"/>
                  </a:cubicBezTo>
                  <a:cubicBezTo>
                    <a:pt x="1106934" y="106935"/>
                    <a:pt x="1355289" y="148327"/>
                    <a:pt x="1355289" y="148327"/>
                  </a:cubicBezTo>
                  <a:lnTo>
                    <a:pt x="1355289" y="148327"/>
                  </a:lnTo>
                  <a:lnTo>
                    <a:pt x="1355289" y="148327"/>
                  </a:lnTo>
                </a:path>
              </a:pathLst>
            </a:custGeom>
            <a:noFill/>
            <a:ln>
              <a:solidFill>
                <a:schemeClr val="accent1">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637" name="TextBox 4"/>
            <p:cNvSpPr txBox="1">
              <a:spLocks noChangeArrowheads="1"/>
            </p:cNvSpPr>
            <p:nvPr/>
          </p:nvSpPr>
          <p:spPr bwMode="auto">
            <a:xfrm>
              <a:off x="2692421" y="1676729"/>
              <a:ext cx="1355855" cy="304817"/>
            </a:xfrm>
            <a:prstGeom prst="rect">
              <a:avLst/>
            </a:prstGeom>
            <a:noFill/>
            <a:ln w="9525">
              <a:noFill/>
              <a:miter lim="800000"/>
              <a:headEnd/>
              <a:tailEnd/>
            </a:ln>
          </p:spPr>
          <p:txBody>
            <a:bodyPr wrap="none">
              <a:spAutoFit/>
            </a:bodyPr>
            <a:lstStyle/>
            <a:p>
              <a:r>
                <a:rPr lang="hu-HU" sz="1400">
                  <a:latin typeface="Calibri" pitchFamily="34" charset="0"/>
                </a:rPr>
                <a:t>ganglion spinale</a:t>
              </a:r>
              <a:endParaRPr lang="en-US" sz="1400">
                <a:latin typeface="Calibri" pitchFamily="34" charset="0"/>
              </a:endParaRPr>
            </a:p>
          </p:txBody>
        </p:sp>
        <p:sp>
          <p:nvSpPr>
            <p:cNvPr id="26638" name="TextBox 5"/>
            <p:cNvSpPr txBox="1">
              <a:spLocks noChangeArrowheads="1"/>
            </p:cNvSpPr>
            <p:nvPr/>
          </p:nvSpPr>
          <p:spPr bwMode="auto">
            <a:xfrm>
              <a:off x="1476280" y="1525908"/>
              <a:ext cx="1176450" cy="304817"/>
            </a:xfrm>
            <a:prstGeom prst="rect">
              <a:avLst/>
            </a:prstGeom>
            <a:noFill/>
            <a:ln w="9525">
              <a:noFill/>
              <a:miter lim="800000"/>
              <a:headEnd/>
              <a:tailEnd/>
            </a:ln>
          </p:spPr>
          <p:txBody>
            <a:bodyPr wrap="none">
              <a:spAutoFit/>
            </a:bodyPr>
            <a:lstStyle/>
            <a:p>
              <a:r>
                <a:rPr lang="hu-HU" sz="1400">
                  <a:latin typeface="Calibri" pitchFamily="34" charset="0"/>
                </a:rPr>
                <a:t>Radix dorsalis</a:t>
              </a:r>
              <a:endParaRPr lang="en-US" sz="1400">
                <a:latin typeface="Calibri" pitchFamily="34" charset="0"/>
              </a:endParaRPr>
            </a:p>
          </p:txBody>
        </p:sp>
        <p:sp>
          <p:nvSpPr>
            <p:cNvPr id="26639" name="TextBox 6"/>
            <p:cNvSpPr txBox="1">
              <a:spLocks noChangeArrowheads="1"/>
            </p:cNvSpPr>
            <p:nvPr/>
          </p:nvSpPr>
          <p:spPr bwMode="auto">
            <a:xfrm>
              <a:off x="1576302" y="3527856"/>
              <a:ext cx="1243131" cy="304817"/>
            </a:xfrm>
            <a:prstGeom prst="rect">
              <a:avLst/>
            </a:prstGeom>
            <a:noFill/>
            <a:ln w="9525">
              <a:noFill/>
              <a:miter lim="800000"/>
              <a:headEnd/>
              <a:tailEnd/>
            </a:ln>
          </p:spPr>
          <p:txBody>
            <a:bodyPr wrap="none">
              <a:spAutoFit/>
            </a:bodyPr>
            <a:lstStyle/>
            <a:p>
              <a:r>
                <a:rPr lang="hu-HU" sz="1400">
                  <a:latin typeface="Calibri" pitchFamily="34" charset="0"/>
                </a:rPr>
                <a:t>Radix ventralis</a:t>
              </a:r>
              <a:endParaRPr lang="en-US" sz="1400">
                <a:latin typeface="Calibri" pitchFamily="34" charset="0"/>
              </a:endParaRPr>
            </a:p>
          </p:txBody>
        </p:sp>
        <p:sp>
          <p:nvSpPr>
            <p:cNvPr id="26640" name="TextBox 7"/>
            <p:cNvSpPr txBox="1">
              <a:spLocks noChangeArrowheads="1"/>
            </p:cNvSpPr>
            <p:nvPr/>
          </p:nvSpPr>
          <p:spPr bwMode="auto">
            <a:xfrm>
              <a:off x="4535686" y="2580066"/>
              <a:ext cx="1295524" cy="730291"/>
            </a:xfrm>
            <a:prstGeom prst="rect">
              <a:avLst/>
            </a:prstGeom>
            <a:noFill/>
            <a:ln w="9525">
              <a:noFill/>
              <a:miter lim="800000"/>
              <a:headEnd/>
              <a:tailEnd/>
            </a:ln>
          </p:spPr>
          <p:txBody>
            <a:bodyPr>
              <a:spAutoFit/>
            </a:bodyPr>
            <a:lstStyle/>
            <a:p>
              <a:r>
                <a:rPr lang="hu-HU" sz="1400">
                  <a:latin typeface="Calibri" pitchFamily="34" charset="0"/>
                </a:rPr>
                <a:t>ramus ventralis nervus spinalis</a:t>
              </a:r>
              <a:endParaRPr lang="en-US" sz="1400">
                <a:latin typeface="Calibri" pitchFamily="34" charset="0"/>
              </a:endParaRPr>
            </a:p>
          </p:txBody>
        </p:sp>
        <p:sp>
          <p:nvSpPr>
            <p:cNvPr id="26641" name="TextBox 8"/>
            <p:cNvSpPr txBox="1">
              <a:spLocks noChangeArrowheads="1"/>
            </p:cNvSpPr>
            <p:nvPr/>
          </p:nvSpPr>
          <p:spPr bwMode="auto">
            <a:xfrm>
              <a:off x="2855949" y="5380571"/>
              <a:ext cx="1432063" cy="517553"/>
            </a:xfrm>
            <a:prstGeom prst="rect">
              <a:avLst/>
            </a:prstGeom>
            <a:noFill/>
            <a:ln w="9525">
              <a:noFill/>
              <a:miter lim="800000"/>
              <a:headEnd/>
              <a:tailEnd/>
            </a:ln>
          </p:spPr>
          <p:txBody>
            <a:bodyPr wrap="none">
              <a:spAutoFit/>
            </a:bodyPr>
            <a:lstStyle/>
            <a:p>
              <a:r>
                <a:rPr lang="hu-HU" sz="1400">
                  <a:latin typeface="Calibri" pitchFamily="34" charset="0"/>
                </a:rPr>
                <a:t>ganglion</a:t>
              </a:r>
            </a:p>
            <a:p>
              <a:r>
                <a:rPr lang="hu-HU" sz="1400">
                  <a:latin typeface="Calibri" pitchFamily="34" charset="0"/>
                </a:rPr>
                <a:t>trunci sympathici</a:t>
              </a:r>
              <a:endParaRPr lang="en-US" sz="1400">
                <a:latin typeface="Calibri" pitchFamily="34" charset="0"/>
              </a:endParaRPr>
            </a:p>
          </p:txBody>
        </p:sp>
        <p:sp>
          <p:nvSpPr>
            <p:cNvPr id="26642" name="TextBox 9"/>
            <p:cNvSpPr txBox="1">
              <a:spLocks noChangeArrowheads="1"/>
            </p:cNvSpPr>
            <p:nvPr/>
          </p:nvSpPr>
          <p:spPr bwMode="auto">
            <a:xfrm>
              <a:off x="4019699" y="4174004"/>
              <a:ext cx="1771820" cy="517554"/>
            </a:xfrm>
            <a:prstGeom prst="rect">
              <a:avLst/>
            </a:prstGeom>
            <a:noFill/>
            <a:ln w="9525">
              <a:noFill/>
              <a:miter lim="800000"/>
              <a:headEnd/>
              <a:tailEnd/>
            </a:ln>
          </p:spPr>
          <p:txBody>
            <a:bodyPr>
              <a:spAutoFit/>
            </a:bodyPr>
            <a:lstStyle/>
            <a:p>
              <a:r>
                <a:rPr lang="hu-HU" sz="1400" b="1">
                  <a:latin typeface="Calibri" pitchFamily="34" charset="0"/>
                </a:rPr>
                <a:t>ramus communicans albus</a:t>
              </a:r>
              <a:endParaRPr lang="en-US" sz="1400" b="1">
                <a:latin typeface="Calibri" pitchFamily="34" charset="0"/>
              </a:endParaRPr>
            </a:p>
          </p:txBody>
        </p:sp>
        <p:sp>
          <p:nvSpPr>
            <p:cNvPr id="26643" name="TextBox 10"/>
            <p:cNvSpPr txBox="1">
              <a:spLocks noChangeArrowheads="1"/>
            </p:cNvSpPr>
            <p:nvPr/>
          </p:nvSpPr>
          <p:spPr bwMode="auto">
            <a:xfrm>
              <a:off x="587194" y="3946979"/>
              <a:ext cx="2398943" cy="304817"/>
            </a:xfrm>
            <a:prstGeom prst="rect">
              <a:avLst/>
            </a:prstGeom>
            <a:noFill/>
            <a:ln w="9525">
              <a:noFill/>
              <a:miter lim="800000"/>
              <a:headEnd/>
              <a:tailEnd/>
            </a:ln>
          </p:spPr>
          <p:txBody>
            <a:bodyPr>
              <a:spAutoFit/>
            </a:bodyPr>
            <a:lstStyle/>
            <a:p>
              <a:pPr algn="r"/>
              <a:r>
                <a:rPr lang="hu-HU" sz="1400" b="1">
                  <a:latin typeface="Calibri" pitchFamily="34" charset="0"/>
                </a:rPr>
                <a:t>ramus communicans griseus</a:t>
              </a:r>
              <a:endParaRPr lang="en-US" sz="1400" b="1">
                <a:latin typeface="Calibri" pitchFamily="34" charset="0"/>
              </a:endParaRPr>
            </a:p>
          </p:txBody>
        </p:sp>
        <p:sp>
          <p:nvSpPr>
            <p:cNvPr id="3083" name="Freeform 3082"/>
            <p:cNvSpPr/>
            <p:nvPr/>
          </p:nvSpPr>
          <p:spPr>
            <a:xfrm>
              <a:off x="2606689" y="2211747"/>
              <a:ext cx="1546373" cy="3103733"/>
            </a:xfrm>
            <a:custGeom>
              <a:avLst/>
              <a:gdLst>
                <a:gd name="connsiteX0" fmla="*/ 189 w 1673935"/>
                <a:gd name="connsiteY0" fmla="*/ 3285066 h 3303532"/>
                <a:gd name="connsiteX1" fmla="*/ 90500 w 1673935"/>
                <a:gd name="connsiteY1" fmla="*/ 3285066 h 3303532"/>
                <a:gd name="connsiteX2" fmla="*/ 553344 w 1673935"/>
                <a:gd name="connsiteY2" fmla="*/ 3093155 h 3303532"/>
                <a:gd name="connsiteX3" fmla="*/ 812989 w 1673935"/>
                <a:gd name="connsiteY3" fmla="*/ 2980266 h 3303532"/>
                <a:gd name="connsiteX4" fmla="*/ 1061344 w 1673935"/>
                <a:gd name="connsiteY4" fmla="*/ 2720622 h 3303532"/>
                <a:gd name="connsiteX5" fmla="*/ 1377433 w 1673935"/>
                <a:gd name="connsiteY5" fmla="*/ 2144888 h 3303532"/>
                <a:gd name="connsiteX6" fmla="*/ 1580633 w 1673935"/>
                <a:gd name="connsiteY6" fmla="*/ 1309511 h 3303532"/>
                <a:gd name="connsiteX7" fmla="*/ 1670944 w 1673935"/>
                <a:gd name="connsiteY7" fmla="*/ 722488 h 3303532"/>
                <a:gd name="connsiteX8" fmla="*/ 1479033 w 1673935"/>
                <a:gd name="connsiteY8" fmla="*/ 654755 h 3303532"/>
                <a:gd name="connsiteX9" fmla="*/ 1016189 w 1673935"/>
                <a:gd name="connsiteY9" fmla="*/ 575733 h 3303532"/>
                <a:gd name="connsiteX10" fmla="*/ 903300 w 1673935"/>
                <a:gd name="connsiteY10" fmla="*/ 553155 h 3303532"/>
                <a:gd name="connsiteX11" fmla="*/ 598500 w 1673935"/>
                <a:gd name="connsiteY11" fmla="*/ 451555 h 3303532"/>
                <a:gd name="connsiteX12" fmla="*/ 327566 w 1673935"/>
                <a:gd name="connsiteY12" fmla="*/ 237066 h 3303532"/>
                <a:gd name="connsiteX13" fmla="*/ 67922 w 1673935"/>
                <a:gd name="connsiteY13" fmla="*/ 0 h 3303532"/>
                <a:gd name="connsiteX14" fmla="*/ 67922 w 1673935"/>
                <a:gd name="connsiteY14" fmla="*/ 0 h 3303532"/>
                <a:gd name="connsiteX15" fmla="*/ 67922 w 1673935"/>
                <a:gd name="connsiteY15" fmla="*/ 0 h 330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3935" h="3303532">
                  <a:moveTo>
                    <a:pt x="189" y="3285066"/>
                  </a:moveTo>
                  <a:cubicBezTo>
                    <a:pt x="-752" y="3301058"/>
                    <a:pt x="-1693" y="3317051"/>
                    <a:pt x="90500" y="3285066"/>
                  </a:cubicBezTo>
                  <a:cubicBezTo>
                    <a:pt x="182693" y="3253081"/>
                    <a:pt x="432929" y="3143955"/>
                    <a:pt x="553344" y="3093155"/>
                  </a:cubicBezTo>
                  <a:cubicBezTo>
                    <a:pt x="673759" y="3042355"/>
                    <a:pt x="728322" y="3042355"/>
                    <a:pt x="812989" y="2980266"/>
                  </a:cubicBezTo>
                  <a:cubicBezTo>
                    <a:pt x="897656" y="2918177"/>
                    <a:pt x="967270" y="2859852"/>
                    <a:pt x="1061344" y="2720622"/>
                  </a:cubicBezTo>
                  <a:cubicBezTo>
                    <a:pt x="1155418" y="2581392"/>
                    <a:pt x="1290885" y="2380073"/>
                    <a:pt x="1377433" y="2144888"/>
                  </a:cubicBezTo>
                  <a:cubicBezTo>
                    <a:pt x="1463981" y="1909703"/>
                    <a:pt x="1531715" y="1546578"/>
                    <a:pt x="1580633" y="1309511"/>
                  </a:cubicBezTo>
                  <a:cubicBezTo>
                    <a:pt x="1629551" y="1072444"/>
                    <a:pt x="1687877" y="831614"/>
                    <a:pt x="1670944" y="722488"/>
                  </a:cubicBezTo>
                  <a:cubicBezTo>
                    <a:pt x="1654011" y="613362"/>
                    <a:pt x="1588159" y="679214"/>
                    <a:pt x="1479033" y="654755"/>
                  </a:cubicBezTo>
                  <a:cubicBezTo>
                    <a:pt x="1369907" y="630296"/>
                    <a:pt x="1112144" y="592666"/>
                    <a:pt x="1016189" y="575733"/>
                  </a:cubicBezTo>
                  <a:cubicBezTo>
                    <a:pt x="920234" y="558800"/>
                    <a:pt x="972915" y="573851"/>
                    <a:pt x="903300" y="553155"/>
                  </a:cubicBezTo>
                  <a:cubicBezTo>
                    <a:pt x="833685" y="532459"/>
                    <a:pt x="694456" y="504236"/>
                    <a:pt x="598500" y="451555"/>
                  </a:cubicBezTo>
                  <a:cubicBezTo>
                    <a:pt x="502544" y="398874"/>
                    <a:pt x="415996" y="312325"/>
                    <a:pt x="327566" y="237066"/>
                  </a:cubicBezTo>
                  <a:cubicBezTo>
                    <a:pt x="239136" y="161807"/>
                    <a:pt x="67922" y="0"/>
                    <a:pt x="67922" y="0"/>
                  </a:cubicBezTo>
                  <a:lnTo>
                    <a:pt x="67922" y="0"/>
                  </a:lnTo>
                  <a:lnTo>
                    <a:pt x="67922" y="0"/>
                  </a:ln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84" name="Freeform 3083"/>
            <p:cNvSpPr/>
            <p:nvPr/>
          </p:nvSpPr>
          <p:spPr>
            <a:xfrm>
              <a:off x="1396897" y="2008536"/>
              <a:ext cx="1147872" cy="444524"/>
            </a:xfrm>
            <a:custGeom>
              <a:avLst/>
              <a:gdLst>
                <a:gd name="connsiteX0" fmla="*/ 1151466 w 1151466"/>
                <a:gd name="connsiteY0" fmla="*/ 102436 h 362080"/>
                <a:gd name="connsiteX1" fmla="*/ 982133 w 1151466"/>
                <a:gd name="connsiteY1" fmla="*/ 34702 h 362080"/>
                <a:gd name="connsiteX2" fmla="*/ 575733 w 1151466"/>
                <a:gd name="connsiteY2" fmla="*/ 836 h 362080"/>
                <a:gd name="connsiteX3" fmla="*/ 191911 w 1151466"/>
                <a:gd name="connsiteY3" fmla="*/ 45991 h 362080"/>
                <a:gd name="connsiteX4" fmla="*/ 0 w 1151466"/>
                <a:gd name="connsiteY4" fmla="*/ 362080 h 36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466" h="362080">
                  <a:moveTo>
                    <a:pt x="1151466" y="102436"/>
                  </a:moveTo>
                  <a:cubicBezTo>
                    <a:pt x="1114777" y="77035"/>
                    <a:pt x="1078088" y="51635"/>
                    <a:pt x="982133" y="34702"/>
                  </a:cubicBezTo>
                  <a:cubicBezTo>
                    <a:pt x="886178" y="17769"/>
                    <a:pt x="707437" y="-1046"/>
                    <a:pt x="575733" y="836"/>
                  </a:cubicBezTo>
                  <a:cubicBezTo>
                    <a:pt x="444029" y="2717"/>
                    <a:pt x="287866" y="-14216"/>
                    <a:pt x="191911" y="45991"/>
                  </a:cubicBezTo>
                  <a:cubicBezTo>
                    <a:pt x="95955" y="106198"/>
                    <a:pt x="47977" y="234139"/>
                    <a:pt x="0" y="36208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Oval 45"/>
            <p:cNvSpPr/>
            <p:nvPr/>
          </p:nvSpPr>
          <p:spPr>
            <a:xfrm>
              <a:off x="1261947" y="2438771"/>
              <a:ext cx="160353" cy="142883"/>
            </a:xfrm>
            <a:prstGeom prst="ellipse">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647" name="TextBox 3089"/>
            <p:cNvSpPr txBox="1">
              <a:spLocks noChangeArrowheads="1"/>
            </p:cNvSpPr>
            <p:nvPr/>
          </p:nvSpPr>
          <p:spPr bwMode="auto">
            <a:xfrm>
              <a:off x="4186402" y="3156361"/>
              <a:ext cx="958942" cy="517553"/>
            </a:xfrm>
            <a:prstGeom prst="rect">
              <a:avLst/>
            </a:prstGeom>
            <a:noFill/>
            <a:ln w="9525">
              <a:noFill/>
              <a:miter lim="800000"/>
              <a:headEnd/>
              <a:tailEnd/>
            </a:ln>
          </p:spPr>
          <p:txBody>
            <a:bodyPr>
              <a:spAutoFit/>
            </a:bodyPr>
            <a:lstStyle/>
            <a:p>
              <a:r>
                <a:rPr lang="hu-HU" sz="1400">
                  <a:latin typeface="Calibri" pitchFamily="34" charset="0"/>
                </a:rPr>
                <a:t>visceral efferens</a:t>
              </a:r>
              <a:endParaRPr lang="en-US" sz="1400">
                <a:latin typeface="Calibri" pitchFamily="34" charset="0"/>
              </a:endParaRPr>
            </a:p>
          </p:txBody>
        </p:sp>
        <p:sp>
          <p:nvSpPr>
            <p:cNvPr id="26648" name="TextBox 3090"/>
            <p:cNvSpPr txBox="1">
              <a:spLocks noChangeArrowheads="1"/>
            </p:cNvSpPr>
            <p:nvPr/>
          </p:nvSpPr>
          <p:spPr bwMode="auto">
            <a:xfrm>
              <a:off x="1130171" y="4407380"/>
              <a:ext cx="1594003" cy="274652"/>
            </a:xfrm>
            <a:prstGeom prst="rect">
              <a:avLst/>
            </a:prstGeom>
            <a:noFill/>
            <a:ln w="9525">
              <a:noFill/>
              <a:miter lim="800000"/>
              <a:headEnd/>
              <a:tailEnd/>
            </a:ln>
          </p:spPr>
          <p:txBody>
            <a:bodyPr wrap="none">
              <a:spAutoFit/>
            </a:bodyPr>
            <a:lstStyle/>
            <a:p>
              <a:r>
                <a:rPr lang="hu-HU" sz="1200">
                  <a:latin typeface="Calibri" pitchFamily="34" charset="0"/>
                </a:rPr>
                <a:t>postgangionäre Fasern</a:t>
              </a:r>
              <a:endParaRPr lang="en-US" sz="1200">
                <a:latin typeface="Calibri" pitchFamily="34" charset="0"/>
              </a:endParaRPr>
            </a:p>
          </p:txBody>
        </p:sp>
        <p:sp>
          <p:nvSpPr>
            <p:cNvPr id="26649" name="TextBox 3091"/>
            <p:cNvSpPr txBox="1">
              <a:spLocks noChangeArrowheads="1"/>
            </p:cNvSpPr>
            <p:nvPr/>
          </p:nvSpPr>
          <p:spPr bwMode="auto">
            <a:xfrm>
              <a:off x="4064153" y="4793163"/>
              <a:ext cx="1444764" cy="457225"/>
            </a:xfrm>
            <a:prstGeom prst="rect">
              <a:avLst/>
            </a:prstGeom>
            <a:noFill/>
            <a:ln w="9525">
              <a:noFill/>
              <a:miter lim="800000"/>
              <a:headEnd/>
              <a:tailEnd/>
            </a:ln>
          </p:spPr>
          <p:txBody>
            <a:bodyPr>
              <a:spAutoFit/>
            </a:bodyPr>
            <a:lstStyle/>
            <a:p>
              <a:r>
                <a:rPr lang="hu-HU" sz="1200">
                  <a:latin typeface="Calibri" pitchFamily="34" charset="0"/>
                </a:rPr>
                <a:t>preganglion</a:t>
              </a:r>
              <a:r>
                <a:rPr lang="en-US" sz="1200">
                  <a:latin typeface="Calibri" pitchFamily="34" charset="0"/>
                </a:rPr>
                <a:t>ä</a:t>
              </a:r>
              <a:r>
                <a:rPr lang="hu-HU" sz="1200">
                  <a:latin typeface="Calibri" pitchFamily="34" charset="0"/>
                </a:rPr>
                <a:t>re und afferenze Fasern</a:t>
              </a:r>
              <a:endParaRPr lang="en-US" sz="1200">
                <a:latin typeface="Calibri" pitchFamily="34" charset="0"/>
              </a:endParaRPr>
            </a:p>
          </p:txBody>
        </p:sp>
        <p:sp>
          <p:nvSpPr>
            <p:cNvPr id="3093" name="Freeform 3092"/>
            <p:cNvSpPr/>
            <p:nvPr/>
          </p:nvSpPr>
          <p:spPr>
            <a:xfrm>
              <a:off x="1312751" y="2580067"/>
              <a:ext cx="85733" cy="100018"/>
            </a:xfrm>
            <a:custGeom>
              <a:avLst/>
              <a:gdLst>
                <a:gd name="connsiteX0" fmla="*/ 11000 w 93061"/>
                <a:gd name="connsiteY0" fmla="*/ 0 h 105798"/>
                <a:gd name="connsiteX1" fmla="*/ 7092 w 93061"/>
                <a:gd name="connsiteY1" fmla="*/ 93784 h 105798"/>
                <a:gd name="connsiteX2" fmla="*/ 93061 w 93061"/>
                <a:gd name="connsiteY2" fmla="*/ 101600 h 105798"/>
              </a:gdLst>
              <a:ahLst/>
              <a:cxnLst>
                <a:cxn ang="0">
                  <a:pos x="connsiteX0" y="connsiteY0"/>
                </a:cxn>
                <a:cxn ang="0">
                  <a:pos x="connsiteX1" y="connsiteY1"/>
                </a:cxn>
                <a:cxn ang="0">
                  <a:pos x="connsiteX2" y="connsiteY2"/>
                </a:cxn>
              </a:cxnLst>
              <a:rect l="l" t="t" r="r" b="b"/>
              <a:pathLst>
                <a:path w="93061" h="105798">
                  <a:moveTo>
                    <a:pt x="11000" y="0"/>
                  </a:moveTo>
                  <a:cubicBezTo>
                    <a:pt x="2207" y="38425"/>
                    <a:pt x="-6585" y="76851"/>
                    <a:pt x="7092" y="93784"/>
                  </a:cubicBezTo>
                  <a:cubicBezTo>
                    <a:pt x="20769" y="110717"/>
                    <a:pt x="56915" y="106158"/>
                    <a:pt x="93061" y="1016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94" name="TextBox 3093"/>
            <p:cNvSpPr txBox="1"/>
            <p:nvPr/>
          </p:nvSpPr>
          <p:spPr>
            <a:xfrm>
              <a:off x="1576302" y="2495924"/>
              <a:ext cx="533451" cy="366733"/>
            </a:xfrm>
            <a:prstGeom prst="rect">
              <a:avLst/>
            </a:prstGeom>
            <a:noFill/>
          </p:spPr>
          <p:txBody>
            <a:bodyPr wrap="none">
              <a:spAutoFit/>
            </a:bodyPr>
            <a:lstStyle/>
            <a:p>
              <a:pPr fontAlgn="auto">
                <a:spcBef>
                  <a:spcPts val="0"/>
                </a:spcBef>
                <a:spcAft>
                  <a:spcPts val="0"/>
                </a:spcAft>
                <a:defRPr/>
              </a:pPr>
              <a:r>
                <a:rPr lang="hu-HU" dirty="0">
                  <a:solidFill>
                    <a:schemeClr val="accent2">
                      <a:lumMod val="75000"/>
                    </a:schemeClr>
                  </a:solidFill>
                  <a:latin typeface="+mn-lt"/>
                </a:rPr>
                <a:t>IML</a:t>
              </a:r>
              <a:endParaRPr lang="en-US" dirty="0">
                <a:solidFill>
                  <a:schemeClr val="accent2">
                    <a:lumMod val="75000"/>
                  </a:schemeClr>
                </a:solidFill>
                <a:latin typeface="+mn-lt"/>
              </a:endParaRPr>
            </a:p>
          </p:txBody>
        </p:sp>
        <p:sp>
          <p:nvSpPr>
            <p:cNvPr id="26652" name="TextBox 3095"/>
            <p:cNvSpPr txBox="1">
              <a:spLocks noChangeArrowheads="1"/>
            </p:cNvSpPr>
            <p:nvPr/>
          </p:nvSpPr>
          <p:spPr bwMode="auto">
            <a:xfrm>
              <a:off x="172817" y="2387968"/>
              <a:ext cx="1103418" cy="274653"/>
            </a:xfrm>
            <a:prstGeom prst="rect">
              <a:avLst/>
            </a:prstGeom>
            <a:noFill/>
            <a:ln w="9525">
              <a:noFill/>
              <a:miter lim="800000"/>
              <a:headEnd/>
              <a:tailEnd/>
            </a:ln>
          </p:spPr>
          <p:txBody>
            <a:bodyPr wrap="none">
              <a:spAutoFit/>
            </a:bodyPr>
            <a:lstStyle/>
            <a:p>
              <a:r>
                <a:rPr lang="hu-HU" sz="1200" b="1">
                  <a:latin typeface="Calibri" pitchFamily="34" charset="0"/>
                </a:rPr>
                <a:t>interneuronok</a:t>
              </a:r>
              <a:endParaRPr lang="en-US" sz="1200" b="1">
                <a:latin typeface="Calibri" pitchFamily="34" charset="0"/>
              </a:endParaRPr>
            </a:p>
          </p:txBody>
        </p:sp>
        <p:sp>
          <p:nvSpPr>
            <p:cNvPr id="34" name="Rectangle 33"/>
            <p:cNvSpPr/>
            <p:nvPr/>
          </p:nvSpPr>
          <p:spPr>
            <a:xfrm>
              <a:off x="228385" y="1381438"/>
              <a:ext cx="5563134" cy="490564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6627" name="TextBox 40"/>
          <p:cNvSpPr txBox="1">
            <a:spLocks noChangeArrowheads="1"/>
          </p:cNvSpPr>
          <p:nvPr/>
        </p:nvSpPr>
        <p:spPr bwMode="auto">
          <a:xfrm>
            <a:off x="4030663" y="1949450"/>
            <a:ext cx="1295400" cy="523875"/>
          </a:xfrm>
          <a:prstGeom prst="rect">
            <a:avLst/>
          </a:prstGeom>
          <a:noFill/>
          <a:ln w="9525">
            <a:noFill/>
            <a:miter lim="800000"/>
            <a:headEnd/>
            <a:tailEnd/>
          </a:ln>
        </p:spPr>
        <p:txBody>
          <a:bodyPr>
            <a:spAutoFit/>
          </a:bodyPr>
          <a:lstStyle/>
          <a:p>
            <a:r>
              <a:rPr lang="hu-HU" sz="1400">
                <a:latin typeface="Calibri" pitchFamily="34" charset="0"/>
              </a:rPr>
              <a:t>ramus dorsalis nervus spinalis</a:t>
            </a:r>
            <a:endParaRPr lang="en-US" sz="1400">
              <a:latin typeface="Calibri" pitchFamily="34" charset="0"/>
            </a:endParaRPr>
          </a:p>
        </p:txBody>
      </p:sp>
      <p:sp>
        <p:nvSpPr>
          <p:cNvPr id="26628" name="Text Box 37"/>
          <p:cNvSpPr txBox="1">
            <a:spLocks noChangeArrowheads="1"/>
          </p:cNvSpPr>
          <p:nvPr/>
        </p:nvSpPr>
        <p:spPr bwMode="auto">
          <a:xfrm>
            <a:off x="2879725" y="188913"/>
            <a:ext cx="5289550" cy="366712"/>
          </a:xfrm>
          <a:prstGeom prst="rect">
            <a:avLst/>
          </a:prstGeom>
          <a:noFill/>
          <a:ln w="9525">
            <a:noFill/>
            <a:miter lim="800000"/>
            <a:headEnd/>
            <a:tailEnd/>
          </a:ln>
        </p:spPr>
        <p:txBody>
          <a:bodyPr wrap="none">
            <a:spAutoFit/>
          </a:bodyPr>
          <a:lstStyle/>
          <a:p>
            <a:r>
              <a:rPr lang="hu-HU"/>
              <a:t>Parietaler Teil des Sympathischen Nervensystems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32"/>
          <p:cNvSpPr txBox="1">
            <a:spLocks noChangeArrowheads="1"/>
          </p:cNvSpPr>
          <p:nvPr/>
        </p:nvSpPr>
        <p:spPr bwMode="auto">
          <a:xfrm>
            <a:off x="2701925" y="228600"/>
            <a:ext cx="3740150" cy="461963"/>
          </a:xfrm>
          <a:prstGeom prst="rect">
            <a:avLst/>
          </a:prstGeom>
          <a:noFill/>
          <a:ln w="9525">
            <a:noFill/>
            <a:miter lim="800000"/>
            <a:headEnd/>
            <a:tailEnd/>
          </a:ln>
        </p:spPr>
        <p:txBody>
          <a:bodyPr wrap="none">
            <a:spAutoFit/>
          </a:bodyPr>
          <a:lstStyle/>
          <a:p>
            <a:r>
              <a:rPr lang="hu-HU" sz="2400" b="1">
                <a:latin typeface="Calibri" pitchFamily="34" charset="0"/>
              </a:rPr>
              <a:t>Ganglion cervicale superius </a:t>
            </a:r>
            <a:endParaRPr lang="en-US" sz="2400" b="1">
              <a:latin typeface="Calibri" pitchFamily="34" charset="0"/>
            </a:endParaRPr>
          </a:p>
        </p:txBody>
      </p:sp>
      <p:sp>
        <p:nvSpPr>
          <p:cNvPr id="28674" name="TextBox 33"/>
          <p:cNvSpPr txBox="1">
            <a:spLocks noChangeArrowheads="1"/>
          </p:cNvSpPr>
          <p:nvPr/>
        </p:nvSpPr>
        <p:spPr bwMode="auto">
          <a:xfrm>
            <a:off x="5334000" y="1066800"/>
            <a:ext cx="3360738" cy="4559300"/>
          </a:xfrm>
          <a:prstGeom prst="rect">
            <a:avLst/>
          </a:prstGeom>
          <a:noFill/>
          <a:ln w="9525">
            <a:noFill/>
            <a:miter lim="800000"/>
            <a:headEnd/>
            <a:tailEnd/>
          </a:ln>
        </p:spPr>
        <p:txBody>
          <a:bodyPr>
            <a:spAutoFit/>
          </a:bodyPr>
          <a:lstStyle/>
          <a:p>
            <a:pPr>
              <a:lnSpc>
                <a:spcPct val="150000"/>
              </a:lnSpc>
            </a:pPr>
            <a:r>
              <a:rPr lang="hu-HU" sz="1400" b="1">
                <a:latin typeface="Calibri" pitchFamily="34" charset="0"/>
              </a:rPr>
              <a:t>Pr</a:t>
            </a:r>
            <a:r>
              <a:rPr lang="en-US" sz="1400" b="1">
                <a:latin typeface="Calibri" pitchFamily="34" charset="0"/>
              </a:rPr>
              <a:t>ä</a:t>
            </a:r>
            <a:r>
              <a:rPr lang="hu-HU" sz="1400" b="1">
                <a:latin typeface="Calibri" pitchFamily="34" charset="0"/>
              </a:rPr>
              <a:t>ganglion</a:t>
            </a:r>
            <a:r>
              <a:rPr lang="en-US" sz="1400" b="1">
                <a:latin typeface="Calibri" pitchFamily="34" charset="0"/>
              </a:rPr>
              <a:t>ä</a:t>
            </a:r>
            <a:r>
              <a:rPr lang="hu-HU" sz="1400" b="1">
                <a:latin typeface="Calibri" pitchFamily="34" charset="0"/>
              </a:rPr>
              <a:t>re Fasern</a:t>
            </a:r>
          </a:p>
          <a:p>
            <a:pPr>
              <a:lnSpc>
                <a:spcPct val="150000"/>
              </a:lnSpc>
              <a:buFont typeface="Arial" charset="0"/>
              <a:buChar char="•"/>
            </a:pPr>
            <a:r>
              <a:rPr lang="hu-HU" sz="1400">
                <a:latin typeface="Calibri" pitchFamily="34" charset="0"/>
              </a:rPr>
              <a:t>Zentrum ciliospinale</a:t>
            </a:r>
          </a:p>
          <a:p>
            <a:pPr>
              <a:lnSpc>
                <a:spcPct val="150000"/>
              </a:lnSpc>
              <a:buFont typeface="Arial" charset="0"/>
              <a:buChar char="•"/>
            </a:pPr>
            <a:r>
              <a:rPr lang="hu-HU" sz="1400" b="1">
                <a:latin typeface="Calibri" pitchFamily="34" charset="0"/>
              </a:rPr>
              <a:t>Postganglion</a:t>
            </a:r>
            <a:r>
              <a:rPr lang="en-US" sz="1400" b="1">
                <a:latin typeface="Calibri" pitchFamily="34" charset="0"/>
              </a:rPr>
              <a:t>ä</a:t>
            </a:r>
            <a:r>
              <a:rPr lang="hu-HU" sz="1400" b="1">
                <a:latin typeface="Calibri" pitchFamily="34" charset="0"/>
              </a:rPr>
              <a:t>re Fasern</a:t>
            </a:r>
          </a:p>
          <a:p>
            <a:pPr>
              <a:lnSpc>
                <a:spcPct val="150000"/>
              </a:lnSpc>
            </a:pPr>
            <a:r>
              <a:rPr lang="hu-HU" sz="1400">
                <a:latin typeface="Calibri" pitchFamily="34" charset="0"/>
              </a:rPr>
              <a:t>Plexus caroticus internus</a:t>
            </a:r>
          </a:p>
          <a:p>
            <a:pPr>
              <a:lnSpc>
                <a:spcPct val="150000"/>
              </a:lnSpc>
              <a:buFont typeface="Arial" charset="0"/>
              <a:buChar char="•"/>
            </a:pPr>
            <a:r>
              <a:rPr lang="hu-HU" sz="1400">
                <a:latin typeface="Calibri" pitchFamily="34" charset="0"/>
              </a:rPr>
              <a:t>Plexus caroticus externus</a:t>
            </a:r>
          </a:p>
          <a:p>
            <a:pPr>
              <a:lnSpc>
                <a:spcPct val="150000"/>
              </a:lnSpc>
              <a:buFont typeface="Arial" charset="0"/>
              <a:buChar char="•"/>
            </a:pPr>
            <a:r>
              <a:rPr lang="hu-HU" sz="1400">
                <a:latin typeface="Calibri" pitchFamily="34" charset="0"/>
              </a:rPr>
              <a:t>Plexus jugularis</a:t>
            </a:r>
          </a:p>
          <a:p>
            <a:pPr>
              <a:lnSpc>
                <a:spcPct val="150000"/>
              </a:lnSpc>
              <a:buFont typeface="Arial" charset="0"/>
              <a:buChar char="•"/>
            </a:pPr>
            <a:r>
              <a:rPr lang="hu-HU" sz="1400">
                <a:latin typeface="Calibri" pitchFamily="34" charset="0"/>
              </a:rPr>
              <a:t>Ramus communicans griseus</a:t>
            </a:r>
          </a:p>
          <a:p>
            <a:pPr>
              <a:lnSpc>
                <a:spcPct val="150000"/>
              </a:lnSpc>
              <a:buFont typeface="Arial" charset="0"/>
              <a:buChar char="•"/>
            </a:pPr>
            <a:r>
              <a:rPr lang="hu-HU" sz="1400">
                <a:latin typeface="Calibri" pitchFamily="34" charset="0"/>
              </a:rPr>
              <a:t>Vaso-, sudo-, pilomotor</a:t>
            </a:r>
          </a:p>
          <a:p>
            <a:pPr>
              <a:lnSpc>
                <a:spcPct val="150000"/>
              </a:lnSpc>
              <a:buFont typeface="Arial" charset="0"/>
              <a:buChar char="•"/>
            </a:pPr>
            <a:r>
              <a:rPr lang="hu-HU" sz="1400">
                <a:latin typeface="Calibri" pitchFamily="34" charset="0"/>
              </a:rPr>
              <a:t>Pupilla, Tarsus (M. tarsalis, orbitalis)</a:t>
            </a:r>
          </a:p>
          <a:p>
            <a:pPr>
              <a:lnSpc>
                <a:spcPct val="150000"/>
              </a:lnSpc>
              <a:buFont typeface="Arial" charset="0"/>
              <a:buChar char="•"/>
            </a:pPr>
            <a:r>
              <a:rPr lang="hu-HU" sz="1400">
                <a:latin typeface="Calibri" pitchFamily="34" charset="0"/>
              </a:rPr>
              <a:t>Drüsen </a:t>
            </a:r>
          </a:p>
          <a:p>
            <a:pPr>
              <a:lnSpc>
                <a:spcPct val="150000"/>
              </a:lnSpc>
              <a:buFont typeface="Arial" charset="0"/>
              <a:buChar char="•"/>
            </a:pPr>
            <a:r>
              <a:rPr lang="hu-HU" sz="1400">
                <a:latin typeface="Calibri" pitchFamily="34" charset="0"/>
              </a:rPr>
              <a:t>Glandula lacrimalis</a:t>
            </a:r>
          </a:p>
          <a:p>
            <a:pPr>
              <a:lnSpc>
                <a:spcPct val="150000"/>
              </a:lnSpc>
              <a:buFont typeface="Arial" charset="0"/>
              <a:buChar char="•"/>
            </a:pPr>
            <a:r>
              <a:rPr lang="hu-HU" sz="1400">
                <a:latin typeface="Calibri" pitchFamily="34" charset="0"/>
              </a:rPr>
              <a:t>Pia mater Gef</a:t>
            </a:r>
            <a:r>
              <a:rPr lang="en-US" sz="1400">
                <a:latin typeface="Calibri" pitchFamily="34" charset="0"/>
              </a:rPr>
              <a:t>ä</a:t>
            </a:r>
            <a:r>
              <a:rPr lang="hu-HU" sz="1400">
                <a:latin typeface="Calibri" pitchFamily="34" charset="0"/>
              </a:rPr>
              <a:t>ße (Plexus caroticus internus)</a:t>
            </a:r>
          </a:p>
          <a:p>
            <a:pPr>
              <a:lnSpc>
                <a:spcPct val="150000"/>
              </a:lnSpc>
              <a:buFont typeface="Arial" charset="0"/>
              <a:buChar char="•"/>
            </a:pPr>
            <a:r>
              <a:rPr lang="hu-HU" sz="1400">
                <a:latin typeface="Calibri" pitchFamily="34" charset="0"/>
              </a:rPr>
              <a:t>Hertz, Pharynx, Corpus pineale</a:t>
            </a:r>
          </a:p>
        </p:txBody>
      </p:sp>
      <p:grpSp>
        <p:nvGrpSpPr>
          <p:cNvPr id="28675" name="Group 16"/>
          <p:cNvGrpSpPr>
            <a:grpSpLocks/>
          </p:cNvGrpSpPr>
          <p:nvPr/>
        </p:nvGrpSpPr>
        <p:grpSpPr bwMode="auto">
          <a:xfrm>
            <a:off x="381000" y="990600"/>
            <a:ext cx="4746625" cy="4959350"/>
            <a:chOff x="381000" y="990600"/>
            <a:chExt cx="4746326" cy="4959096"/>
          </a:xfrm>
        </p:grpSpPr>
        <p:grpSp>
          <p:nvGrpSpPr>
            <p:cNvPr id="28676" name="Group 7"/>
            <p:cNvGrpSpPr>
              <a:grpSpLocks/>
            </p:cNvGrpSpPr>
            <p:nvPr/>
          </p:nvGrpSpPr>
          <p:grpSpPr bwMode="auto">
            <a:xfrm>
              <a:off x="381000" y="990600"/>
              <a:ext cx="4746326" cy="4959096"/>
              <a:chOff x="381000" y="990600"/>
              <a:chExt cx="4746326" cy="4959096"/>
            </a:xfrm>
          </p:grpSpPr>
          <p:grpSp>
            <p:nvGrpSpPr>
              <p:cNvPr id="28680" name="Group 31"/>
              <p:cNvGrpSpPr>
                <a:grpSpLocks/>
              </p:cNvGrpSpPr>
              <p:nvPr/>
            </p:nvGrpSpPr>
            <p:grpSpPr bwMode="auto">
              <a:xfrm>
                <a:off x="381000" y="1143000"/>
                <a:ext cx="4724400" cy="4806696"/>
                <a:chOff x="744155" y="1597788"/>
                <a:chExt cx="4208845" cy="4018307"/>
              </a:xfrm>
            </p:grpSpPr>
            <p:grpSp>
              <p:nvGrpSpPr>
                <p:cNvPr id="28683" name="Group 1052"/>
                <p:cNvGrpSpPr>
                  <a:grpSpLocks/>
                </p:cNvGrpSpPr>
                <p:nvPr/>
              </p:nvGrpSpPr>
              <p:grpSpPr bwMode="auto">
                <a:xfrm>
                  <a:off x="744155" y="1597788"/>
                  <a:ext cx="4208845" cy="4018307"/>
                  <a:chOff x="744155" y="1597788"/>
                  <a:chExt cx="4208845" cy="4018307"/>
                </a:xfrm>
              </p:grpSpPr>
              <p:grpSp>
                <p:nvGrpSpPr>
                  <p:cNvPr id="28688" name="Group 1050"/>
                  <p:cNvGrpSpPr>
                    <a:grpSpLocks/>
                  </p:cNvGrpSpPr>
                  <p:nvPr/>
                </p:nvGrpSpPr>
                <p:grpSpPr bwMode="auto">
                  <a:xfrm>
                    <a:off x="744155" y="1597788"/>
                    <a:ext cx="4208845" cy="4018307"/>
                    <a:chOff x="744155" y="1597788"/>
                    <a:chExt cx="4208845" cy="4018307"/>
                  </a:xfrm>
                </p:grpSpPr>
                <p:grpSp>
                  <p:nvGrpSpPr>
                    <p:cNvPr id="28690" name="Group 1049"/>
                    <p:cNvGrpSpPr>
                      <a:grpSpLocks/>
                    </p:cNvGrpSpPr>
                    <p:nvPr/>
                  </p:nvGrpSpPr>
                  <p:grpSpPr bwMode="auto">
                    <a:xfrm>
                      <a:off x="744155" y="1597788"/>
                      <a:ext cx="4208845" cy="3933825"/>
                      <a:chOff x="744155" y="1597788"/>
                      <a:chExt cx="4208845" cy="3933825"/>
                    </a:xfrm>
                  </p:grpSpPr>
                  <p:grpSp>
                    <p:nvGrpSpPr>
                      <p:cNvPr id="28694" name="Group 1047"/>
                      <p:cNvGrpSpPr>
                        <a:grpSpLocks/>
                      </p:cNvGrpSpPr>
                      <p:nvPr/>
                    </p:nvGrpSpPr>
                    <p:grpSpPr bwMode="auto">
                      <a:xfrm>
                        <a:off x="744155" y="1597788"/>
                        <a:ext cx="4208845" cy="3933825"/>
                        <a:chOff x="744155" y="1597788"/>
                        <a:chExt cx="4208845" cy="3933825"/>
                      </a:xfrm>
                    </p:grpSpPr>
                    <p:grpSp>
                      <p:nvGrpSpPr>
                        <p:cNvPr id="28698" name="Group 1045"/>
                        <p:cNvGrpSpPr>
                          <a:grpSpLocks/>
                        </p:cNvGrpSpPr>
                        <p:nvPr/>
                      </p:nvGrpSpPr>
                      <p:grpSpPr bwMode="auto">
                        <a:xfrm>
                          <a:off x="744155" y="1597788"/>
                          <a:ext cx="4208845" cy="3933825"/>
                          <a:chOff x="744155" y="1597788"/>
                          <a:chExt cx="4208845" cy="3933825"/>
                        </a:xfrm>
                      </p:grpSpPr>
                      <p:grpSp>
                        <p:nvGrpSpPr>
                          <p:cNvPr id="28700" name="Group 1042"/>
                          <p:cNvGrpSpPr>
                            <a:grpSpLocks/>
                          </p:cNvGrpSpPr>
                          <p:nvPr/>
                        </p:nvGrpSpPr>
                        <p:grpSpPr bwMode="auto">
                          <a:xfrm>
                            <a:off x="744155" y="1597788"/>
                            <a:ext cx="4208845" cy="3933825"/>
                            <a:chOff x="744155" y="1597788"/>
                            <a:chExt cx="4208845" cy="3933825"/>
                          </a:xfrm>
                        </p:grpSpPr>
                        <p:grpSp>
                          <p:nvGrpSpPr>
                            <p:cNvPr id="28702" name="Group 1040"/>
                            <p:cNvGrpSpPr>
                              <a:grpSpLocks/>
                            </p:cNvGrpSpPr>
                            <p:nvPr/>
                          </p:nvGrpSpPr>
                          <p:grpSpPr bwMode="auto">
                            <a:xfrm>
                              <a:off x="744155" y="1597788"/>
                              <a:ext cx="4208845" cy="3933825"/>
                              <a:chOff x="744155" y="1597788"/>
                              <a:chExt cx="4208845" cy="3933825"/>
                            </a:xfrm>
                          </p:grpSpPr>
                          <p:grpSp>
                            <p:nvGrpSpPr>
                              <p:cNvPr id="28704" name="Group 1038"/>
                              <p:cNvGrpSpPr>
                                <a:grpSpLocks/>
                              </p:cNvGrpSpPr>
                              <p:nvPr/>
                            </p:nvGrpSpPr>
                            <p:grpSpPr bwMode="auto">
                              <a:xfrm>
                                <a:off x="744155" y="1597788"/>
                                <a:ext cx="4208845" cy="3933825"/>
                                <a:chOff x="744155" y="1597788"/>
                                <a:chExt cx="4208845" cy="3933825"/>
                              </a:xfrm>
                            </p:grpSpPr>
                            <p:grpSp>
                              <p:nvGrpSpPr>
                                <p:cNvPr id="28706" name="Group 1037"/>
                                <p:cNvGrpSpPr>
                                  <a:grpSpLocks/>
                                </p:cNvGrpSpPr>
                                <p:nvPr/>
                              </p:nvGrpSpPr>
                              <p:grpSpPr bwMode="auto">
                                <a:xfrm>
                                  <a:off x="744155" y="1597788"/>
                                  <a:ext cx="4208845" cy="3933825"/>
                                  <a:chOff x="744155" y="1597788"/>
                                  <a:chExt cx="4208845" cy="3933825"/>
                                </a:xfrm>
                              </p:grpSpPr>
                              <p:grpSp>
                                <p:nvGrpSpPr>
                                  <p:cNvPr id="28708" name="Group 1035"/>
                                  <p:cNvGrpSpPr>
                                    <a:grpSpLocks/>
                                  </p:cNvGrpSpPr>
                                  <p:nvPr/>
                                </p:nvGrpSpPr>
                                <p:grpSpPr bwMode="auto">
                                  <a:xfrm>
                                    <a:off x="744155" y="1597788"/>
                                    <a:ext cx="4208845" cy="3933825"/>
                                    <a:chOff x="744155" y="1597788"/>
                                    <a:chExt cx="4208845" cy="3933825"/>
                                  </a:xfrm>
                                </p:grpSpPr>
                                <p:grpSp>
                                  <p:nvGrpSpPr>
                                    <p:cNvPr id="28710" name="Group 1033"/>
                                    <p:cNvGrpSpPr>
                                      <a:grpSpLocks/>
                                    </p:cNvGrpSpPr>
                                    <p:nvPr/>
                                  </p:nvGrpSpPr>
                                  <p:grpSpPr bwMode="auto">
                                    <a:xfrm>
                                      <a:off x="744155" y="1597788"/>
                                      <a:ext cx="4208845" cy="3933825"/>
                                      <a:chOff x="744155" y="1597788"/>
                                      <a:chExt cx="4208845" cy="3933825"/>
                                    </a:xfrm>
                                  </p:grpSpPr>
                                  <p:grpSp>
                                    <p:nvGrpSpPr>
                                      <p:cNvPr id="28714" name="Group 1030"/>
                                      <p:cNvGrpSpPr>
                                        <a:grpSpLocks/>
                                      </p:cNvGrpSpPr>
                                      <p:nvPr/>
                                    </p:nvGrpSpPr>
                                    <p:grpSpPr bwMode="auto">
                                      <a:xfrm>
                                        <a:off x="744155" y="1597788"/>
                                        <a:ext cx="4208845" cy="3933825"/>
                                        <a:chOff x="685799" y="1597788"/>
                                        <a:chExt cx="4208845" cy="3933825"/>
                                      </a:xfrm>
                                    </p:grpSpPr>
                                    <p:grpSp>
                                      <p:nvGrpSpPr>
                                        <p:cNvPr id="28716" name="Group 1029"/>
                                        <p:cNvGrpSpPr>
                                          <a:grpSpLocks/>
                                        </p:cNvGrpSpPr>
                                        <p:nvPr/>
                                      </p:nvGrpSpPr>
                                      <p:grpSpPr bwMode="auto">
                                        <a:xfrm>
                                          <a:off x="685799" y="1597788"/>
                                          <a:ext cx="4208845" cy="3933825"/>
                                          <a:chOff x="685799" y="1597788"/>
                                          <a:chExt cx="4208845" cy="3933825"/>
                                        </a:xfrm>
                                      </p:grpSpPr>
                                      <p:grpSp>
                                        <p:nvGrpSpPr>
                                          <p:cNvPr id="28718" name="Group 1027"/>
                                          <p:cNvGrpSpPr>
                                            <a:grpSpLocks/>
                                          </p:cNvGrpSpPr>
                                          <p:nvPr/>
                                        </p:nvGrpSpPr>
                                        <p:grpSpPr bwMode="auto">
                                          <a:xfrm>
                                            <a:off x="685799" y="1597788"/>
                                            <a:ext cx="4208845" cy="3933825"/>
                                            <a:chOff x="685799" y="1597788"/>
                                            <a:chExt cx="4208845" cy="3933825"/>
                                          </a:xfrm>
                                        </p:grpSpPr>
                                        <p:grpSp>
                                          <p:nvGrpSpPr>
                                            <p:cNvPr id="28720" name="Group 1023"/>
                                            <p:cNvGrpSpPr>
                                              <a:grpSpLocks/>
                                            </p:cNvGrpSpPr>
                                            <p:nvPr/>
                                          </p:nvGrpSpPr>
                                          <p:grpSpPr bwMode="auto">
                                            <a:xfrm>
                                              <a:off x="685799" y="1597788"/>
                                              <a:ext cx="4208845" cy="3933825"/>
                                              <a:chOff x="685799" y="1597788"/>
                                              <a:chExt cx="4208845" cy="3933825"/>
                                            </a:xfrm>
                                          </p:grpSpPr>
                                          <p:grpSp>
                                            <p:nvGrpSpPr>
                                              <p:cNvPr id="28722" name="Group 29"/>
                                              <p:cNvGrpSpPr>
                                                <a:grpSpLocks/>
                                              </p:cNvGrpSpPr>
                                              <p:nvPr/>
                                            </p:nvGrpSpPr>
                                            <p:grpSpPr bwMode="auto">
                                              <a:xfrm>
                                                <a:off x="685799" y="1597788"/>
                                                <a:ext cx="4208845" cy="3933825"/>
                                                <a:chOff x="685799" y="1597788"/>
                                                <a:chExt cx="4208845" cy="3933825"/>
                                              </a:xfrm>
                                            </p:grpSpPr>
                                            <p:grpSp>
                                              <p:nvGrpSpPr>
                                                <p:cNvPr id="28724" name="Group 21"/>
                                                <p:cNvGrpSpPr>
                                                  <a:grpSpLocks/>
                                                </p:cNvGrpSpPr>
                                                <p:nvPr/>
                                              </p:nvGrpSpPr>
                                              <p:grpSpPr bwMode="auto">
                                                <a:xfrm>
                                                  <a:off x="685799" y="1597788"/>
                                                  <a:ext cx="4208845" cy="3933825"/>
                                                  <a:chOff x="685799" y="1597788"/>
                                                  <a:chExt cx="4208845" cy="3933825"/>
                                                </a:xfrm>
                                              </p:grpSpPr>
                                              <p:grpSp>
                                                <p:nvGrpSpPr>
                                                  <p:cNvPr id="28729" name="Group 17"/>
                                                  <p:cNvGrpSpPr>
                                                    <a:grpSpLocks/>
                                                  </p:cNvGrpSpPr>
                                                  <p:nvPr/>
                                                </p:nvGrpSpPr>
                                                <p:grpSpPr bwMode="auto">
                                                  <a:xfrm>
                                                    <a:off x="685799" y="1597788"/>
                                                    <a:ext cx="4208845" cy="3933825"/>
                                                    <a:chOff x="685799" y="1597788"/>
                                                    <a:chExt cx="4208845" cy="3933825"/>
                                                  </a:xfrm>
                                                </p:grpSpPr>
                                                <p:grpSp>
                                                  <p:nvGrpSpPr>
                                                    <p:cNvPr id="28731" name="Group 13"/>
                                                    <p:cNvGrpSpPr>
                                                      <a:grpSpLocks/>
                                                    </p:cNvGrpSpPr>
                                                    <p:nvPr/>
                                                  </p:nvGrpSpPr>
                                                  <p:grpSpPr bwMode="auto">
                                                    <a:xfrm>
                                                      <a:off x="685799" y="1597788"/>
                                                      <a:ext cx="4208845" cy="3933825"/>
                                                      <a:chOff x="680258" y="1597788"/>
                                                      <a:chExt cx="4208845" cy="3933825"/>
                                                    </a:xfrm>
                                                  </p:grpSpPr>
                                                  <p:grpSp>
                                                    <p:nvGrpSpPr>
                                                      <p:cNvPr id="28733" name="Group 11"/>
                                                      <p:cNvGrpSpPr>
                                                        <a:grpSpLocks/>
                                                      </p:cNvGrpSpPr>
                                                      <p:nvPr/>
                                                    </p:nvGrpSpPr>
                                                    <p:grpSpPr bwMode="auto">
                                                      <a:xfrm>
                                                        <a:off x="680258" y="1597788"/>
                                                        <a:ext cx="4208845" cy="3933825"/>
                                                        <a:chOff x="680258" y="1597788"/>
                                                        <a:chExt cx="4208845" cy="3933825"/>
                                                      </a:xfrm>
                                                    </p:grpSpPr>
                                                    <p:grpSp>
                                                      <p:nvGrpSpPr>
                                                        <p:cNvPr id="28735" name="Group 8"/>
                                                        <p:cNvGrpSpPr>
                                                          <a:grpSpLocks/>
                                                        </p:cNvGrpSpPr>
                                                        <p:nvPr/>
                                                      </p:nvGrpSpPr>
                                                      <p:grpSpPr bwMode="auto">
                                                        <a:xfrm>
                                                          <a:off x="680258" y="1597788"/>
                                                          <a:ext cx="4208845" cy="3933825"/>
                                                          <a:chOff x="685800" y="1597788"/>
                                                          <a:chExt cx="4208845" cy="3933825"/>
                                                        </a:xfrm>
                                                      </p:grpSpPr>
                                                      <p:grpSp>
                                                        <p:nvGrpSpPr>
                                                          <p:cNvPr id="28737" name="Group 5"/>
                                                          <p:cNvGrpSpPr>
                                                            <a:grpSpLocks/>
                                                          </p:cNvGrpSpPr>
                                                          <p:nvPr/>
                                                        </p:nvGrpSpPr>
                                                        <p:grpSpPr bwMode="auto">
                                                          <a:xfrm>
                                                            <a:off x="685800" y="1597788"/>
                                                            <a:ext cx="4208845" cy="3933825"/>
                                                            <a:chOff x="685800" y="1597788"/>
                                                            <a:chExt cx="4208845" cy="3933825"/>
                                                          </a:xfrm>
                                                        </p:grpSpPr>
                                                        <p:grpSp>
                                                          <p:nvGrpSpPr>
                                                            <p:cNvPr id="28739" name="Group 3"/>
                                                            <p:cNvGrpSpPr>
                                                              <a:grpSpLocks/>
                                                            </p:cNvGrpSpPr>
                                                            <p:nvPr/>
                                                          </p:nvGrpSpPr>
                                                          <p:grpSpPr bwMode="auto">
                                                            <a:xfrm>
                                                              <a:off x="685800" y="1597788"/>
                                                              <a:ext cx="4208845" cy="3933825"/>
                                                              <a:chOff x="685800" y="1597788"/>
                                                              <a:chExt cx="4208845" cy="3933825"/>
                                                            </a:xfrm>
                                                          </p:grpSpPr>
                                                          <p:pic>
                                                            <p:nvPicPr>
                                                              <p:cNvPr id="28741" name="Picture 2"/>
                                                              <p:cNvPicPr>
                                                                <a:picLocks noChangeAspect="1" noChangeArrowheads="1"/>
                                                              </p:cNvPicPr>
                                                              <p:nvPr/>
                                                            </p:nvPicPr>
                                                            <p:blipFill>
                                                              <a:blip r:embed="rId3"/>
                                                              <a:srcRect/>
                                                              <a:stretch>
                                                                <a:fillRect/>
                                                              </a:stretch>
                                                            </p:blipFill>
                                                            <p:spPr bwMode="auto">
                                                              <a:xfrm>
                                                                <a:off x="685800" y="1597788"/>
                                                                <a:ext cx="4208845" cy="3933825"/>
                                                              </a:xfrm>
                                                              <a:prstGeom prst="rect">
                                                                <a:avLst/>
                                                              </a:prstGeom>
                                                              <a:noFill/>
                                                              <a:ln w="9525">
                                                                <a:noFill/>
                                                                <a:miter lim="800000"/>
                                                                <a:headEnd/>
                                                                <a:tailEnd/>
                                                              </a:ln>
                                                            </p:spPr>
                                                          </p:pic>
                                                          <p:sp>
                                                            <p:nvSpPr>
                                                              <p:cNvPr id="2" name="Rectangle 1"/>
                                                              <p:cNvSpPr/>
                                                              <p:nvPr/>
                                                            </p:nvSpPr>
                                                            <p:spPr>
                                                              <a:xfrm>
                                                                <a:off x="3968097" y="1869827"/>
                                                                <a:ext cx="762239" cy="1526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8740" name="TextBox 4"/>
                                                            <p:cNvSpPr txBox="1">
                                                              <a:spLocks noChangeArrowheads="1"/>
                                                            </p:cNvSpPr>
                                                            <p:nvPr/>
                                                          </p:nvSpPr>
                                                          <p:spPr bwMode="auto">
                                                            <a:xfrm>
                                                              <a:off x="4163291" y="2787134"/>
                                                              <a:ext cx="478016" cy="184666"/>
                                                            </a:xfrm>
                                                            <a:prstGeom prst="rect">
                                                              <a:avLst/>
                                                            </a:prstGeom>
                                                            <a:solidFill>
                                                              <a:schemeClr val="bg1"/>
                                                            </a:solidFill>
                                                            <a:ln w="9525">
                                                              <a:noFill/>
                                                              <a:miter lim="800000"/>
                                                              <a:headEnd/>
                                                              <a:tailEnd/>
                                                            </a:ln>
                                                          </p:spPr>
                                                          <p:txBody>
                                                            <a:bodyPr wrap="none">
                                                              <a:spAutoFit/>
                                                            </a:bodyPr>
                                                            <a:lstStyle/>
                                                            <a:p>
                                                              <a:r>
                                                                <a:rPr lang="hu-HU" sz="600">
                                                                  <a:latin typeface="Calibri" pitchFamily="34" charset="0"/>
                                                                </a:rPr>
                                                                <a:t>középagy</a:t>
                                                              </a:r>
                                                              <a:endParaRPr lang="en-US" sz="600">
                                                                <a:latin typeface="Calibri" pitchFamily="34" charset="0"/>
                                                              </a:endParaRPr>
                                                            </a:p>
                                                          </p:txBody>
                                                        </p:sp>
                                                      </p:grpSp>
                                                      <p:sp>
                                                        <p:nvSpPr>
                                                          <p:cNvPr id="28738" name="TextBox 6"/>
                                                          <p:cNvSpPr txBox="1">
                                                            <a:spLocks noChangeArrowheads="1"/>
                                                          </p:cNvSpPr>
                                                          <p:nvPr/>
                                                        </p:nvSpPr>
                                                        <p:spPr bwMode="auto">
                                                          <a:xfrm>
                                                            <a:off x="3538367" y="2879865"/>
                                                            <a:ext cx="452564" cy="153955"/>
                                                          </a:xfrm>
                                                          <a:prstGeom prst="rect">
                                                            <a:avLst/>
                                                          </a:prstGeom>
                                                          <a:solidFill>
                                                            <a:schemeClr val="bg1"/>
                                                          </a:solidFill>
                                                          <a:ln w="9525">
                                                            <a:noFill/>
                                                            <a:miter lim="800000"/>
                                                            <a:headEnd/>
                                                            <a:tailEnd/>
                                                          </a:ln>
                                                        </p:spPr>
                                                        <p:txBody>
                                                          <a:bodyPr wrap="none">
                                                            <a:spAutoFit/>
                                                          </a:bodyPr>
                                                          <a:lstStyle/>
                                                          <a:p>
                                                            <a:r>
                                                              <a:rPr lang="hu-HU" sz="600">
                                                                <a:latin typeface="Calibri" pitchFamily="34" charset="0"/>
                                                              </a:rPr>
                                                              <a:t>Ggl. ciliare</a:t>
                                                            </a:r>
                                                            <a:endParaRPr lang="en-US" sz="600">
                                                              <a:latin typeface="Calibri" pitchFamily="34" charset="0"/>
                                                            </a:endParaRPr>
                                                          </a:p>
                                                        </p:txBody>
                                                      </p:sp>
                                                    </p:grpSp>
                                                    <p:sp>
                                                      <p:nvSpPr>
                                                        <p:cNvPr id="28736" name="TextBox 9"/>
                                                        <p:cNvSpPr txBox="1">
                                                          <a:spLocks noChangeArrowheads="1"/>
                                                        </p:cNvSpPr>
                                                        <p:nvPr/>
                                                      </p:nvSpPr>
                                                      <p:spPr bwMode="auto">
                                                        <a:xfrm>
                                                          <a:off x="3645578" y="1778031"/>
                                                          <a:ext cx="644728" cy="184666"/>
                                                        </a:xfrm>
                                                        <a:prstGeom prst="rect">
                                                          <a:avLst/>
                                                        </a:prstGeom>
                                                        <a:solidFill>
                                                          <a:schemeClr val="bg1"/>
                                                        </a:solidFill>
                                                        <a:ln w="9525">
                                                          <a:noFill/>
                                                          <a:miter lim="800000"/>
                                                          <a:headEnd/>
                                                          <a:tailEnd/>
                                                        </a:ln>
                                                      </p:spPr>
                                                      <p:txBody>
                                                        <a:bodyPr wrap="none">
                                                          <a:spAutoFit/>
                                                        </a:bodyPr>
                                                        <a:lstStyle/>
                                                        <a:p>
                                                          <a:r>
                                                            <a:rPr lang="hu-HU" sz="600">
                                                              <a:latin typeface="Calibri" pitchFamily="34" charset="0"/>
                                                            </a:rPr>
                                                            <a:t>felső szemhély</a:t>
                                                          </a:r>
                                                          <a:endParaRPr lang="en-US" sz="600">
                                                            <a:latin typeface="Calibri" pitchFamily="34" charset="0"/>
                                                          </a:endParaRPr>
                                                        </a:p>
                                                      </p:txBody>
                                                    </p:sp>
                                                  </p:grpSp>
                                                  <p:sp>
                                                    <p:nvSpPr>
                                                      <p:cNvPr id="28734" name="TextBox 12"/>
                                                      <p:cNvSpPr txBox="1">
                                                        <a:spLocks noChangeArrowheads="1"/>
                                                      </p:cNvSpPr>
                                                      <p:nvPr/>
                                                    </p:nvSpPr>
                                                    <p:spPr bwMode="auto">
                                                      <a:xfrm>
                                                        <a:off x="2756395" y="1778287"/>
                                                        <a:ext cx="578434" cy="153956"/>
                                                      </a:xfrm>
                                                      <a:prstGeom prst="rect">
                                                        <a:avLst/>
                                                      </a:prstGeom>
                                                      <a:solidFill>
                                                        <a:schemeClr val="bg1"/>
                                                      </a:solidFill>
                                                      <a:ln w="9525">
                                                        <a:noFill/>
                                                        <a:miter lim="800000"/>
                                                        <a:headEnd/>
                                                        <a:tailEnd/>
                                                      </a:ln>
                                                    </p:spPr>
                                                    <p:txBody>
                                                      <a:bodyPr>
                                                        <a:spAutoFit/>
                                                      </a:bodyPr>
                                                      <a:lstStyle/>
                                                      <a:p>
                                                        <a:pPr algn="ctr"/>
                                                        <a:r>
                                                          <a:rPr lang="hu-HU" sz="600">
                                                            <a:latin typeface="Calibri" pitchFamily="34" charset="0"/>
                                                          </a:rPr>
                                                          <a:t>M. tarsalis</a:t>
                                                        </a:r>
                                                        <a:endParaRPr lang="en-US" sz="600">
                                                          <a:latin typeface="Calibri" pitchFamily="34" charset="0"/>
                                                        </a:endParaRPr>
                                                      </a:p>
                                                    </p:txBody>
                                                  </p:sp>
                                                </p:grpSp>
                                                <p:sp>
                                                  <p:nvSpPr>
                                                    <p:cNvPr id="28732" name="TextBox 14"/>
                                                    <p:cNvSpPr txBox="1">
                                                      <a:spLocks noChangeArrowheads="1"/>
                                                    </p:cNvSpPr>
                                                    <p:nvPr/>
                                                  </p:nvSpPr>
                                                  <p:spPr bwMode="auto">
                                                    <a:xfrm>
                                                      <a:off x="1114321" y="2245462"/>
                                                      <a:ext cx="779258" cy="230933"/>
                                                    </a:xfrm>
                                                    <a:prstGeom prst="rect">
                                                      <a:avLst/>
                                                    </a:prstGeom>
                                                    <a:solidFill>
                                                      <a:schemeClr val="bg1"/>
                                                    </a:solidFill>
                                                    <a:ln w="9525">
                                                      <a:noFill/>
                                                      <a:miter lim="800000"/>
                                                      <a:headEnd/>
                                                      <a:tailEnd/>
                                                    </a:ln>
                                                  </p:spPr>
                                                  <p:txBody>
                                                    <a:bodyPr wrap="none">
                                                      <a:spAutoFit/>
                                                    </a:bodyPr>
                                                    <a:lstStyle/>
                                                    <a:p>
                                                      <a:pPr algn="r"/>
                                                      <a:r>
                                                        <a:rPr lang="hu-HU" sz="600">
                                                          <a:latin typeface="Calibri" pitchFamily="34" charset="0"/>
                                                        </a:rPr>
                                                        <a:t>Ggl. cervicale superius</a:t>
                                                      </a:r>
                                                    </a:p>
                                                    <a:p>
                                                      <a:pPr algn="r"/>
                                                      <a:endParaRPr lang="en-US" sz="600">
                                                        <a:latin typeface="Calibri" pitchFamily="34" charset="0"/>
                                                      </a:endParaRPr>
                                                    </a:p>
                                                  </p:txBody>
                                                </p:sp>
                                              </p:grpSp>
                                              <p:sp>
                                                <p:nvSpPr>
                                                  <p:cNvPr id="28730" name="TextBox 20"/>
                                                  <p:cNvSpPr txBox="1">
                                                    <a:spLocks noChangeArrowheads="1"/>
                                                  </p:cNvSpPr>
                                                  <p:nvPr/>
                                                </p:nvSpPr>
                                                <p:spPr bwMode="auto">
                                                  <a:xfrm>
                                                    <a:off x="1219200" y="3200400"/>
                                                    <a:ext cx="752072" cy="276999"/>
                                                  </a:xfrm>
                                                  <a:prstGeom prst="rect">
                                                    <a:avLst/>
                                                  </a:prstGeom>
                                                  <a:solidFill>
                                                    <a:schemeClr val="bg1"/>
                                                  </a:solidFill>
                                                  <a:ln w="9525">
                                                    <a:noFill/>
                                                    <a:miter lim="800000"/>
                                                    <a:headEnd/>
                                                    <a:tailEnd/>
                                                  </a:ln>
                                                </p:spPr>
                                                <p:txBody>
                                                  <a:bodyPr>
                                                    <a:spAutoFit/>
                                                  </a:bodyPr>
                                                  <a:lstStyle/>
                                                  <a:p>
                                                    <a:pPr algn="r"/>
                                                    <a:r>
                                                      <a:rPr lang="hu-HU" sz="600">
                                                        <a:latin typeface="Calibri" pitchFamily="34" charset="0"/>
                                                      </a:rPr>
                                                      <a:t>paravertebralis ganglion</a:t>
                                                    </a:r>
                                                    <a:endParaRPr lang="en-US" sz="600">
                                                      <a:latin typeface="Calibri" pitchFamily="34" charset="0"/>
                                                    </a:endParaRPr>
                                                  </a:p>
                                                </p:txBody>
                                              </p:sp>
                                            </p:grpSp>
                                            <p:sp>
                                              <p:nvSpPr>
                                                <p:cNvPr id="24" name="TextBox 23"/>
                                                <p:cNvSpPr txBox="1"/>
                                                <p:nvPr/>
                                              </p:nvSpPr>
                                              <p:spPr>
                                                <a:xfrm>
                                                  <a:off x="2457796" y="2764967"/>
                                                  <a:ext cx="609600" cy="184666"/>
                                                </a:xfrm>
                                                <a:prstGeom prst="rect">
                                                  <a:avLst/>
                                                </a:prstGeom>
                                                <a:solidFill>
                                                  <a:schemeClr val="bg1"/>
                                                </a:solidFill>
                                                <a:effectLst>
                                                  <a:softEdge rad="12700"/>
                                                </a:effectLst>
                                              </p:spPr>
                                              <p:txBody>
                                                <a:bodyPr>
                                                  <a:spAutoFit/>
                                                </a:bodyPr>
                                                <a:lstStyle/>
                                                <a:p>
                                                  <a:pPr algn="ctr">
                                                    <a:defRPr/>
                                                  </a:pPr>
                                                  <a:r>
                                                    <a:rPr lang="hu-HU" sz="600">
                                                      <a:latin typeface="Calibri" pitchFamily="34" charset="0"/>
                                                    </a:rPr>
                                                    <a:t>M. dilatator </a:t>
                                                  </a:r>
                                                  <a:endParaRPr lang="en-US" sz="600">
                                                    <a:latin typeface="Calibri" pitchFamily="34" charset="0"/>
                                                  </a:endParaRPr>
                                                </a:p>
                                              </p:txBody>
                                            </p:sp>
                                            <p:sp>
                                              <p:nvSpPr>
                                                <p:cNvPr id="28728" name="TextBox 28"/>
                                                <p:cNvSpPr txBox="1">
                                                  <a:spLocks noChangeArrowheads="1"/>
                                                </p:cNvSpPr>
                                                <p:nvPr/>
                                              </p:nvSpPr>
                                              <p:spPr bwMode="auto">
                                                <a:xfrm>
                                                  <a:off x="2962136" y="2979312"/>
                                                  <a:ext cx="511536" cy="231566"/>
                                                </a:xfrm>
                                                <a:prstGeom prst="rect">
                                                  <a:avLst/>
                                                </a:prstGeom>
                                                <a:solidFill>
                                                  <a:schemeClr val="bg1"/>
                                                </a:solidFill>
                                                <a:ln w="9525">
                                                  <a:noFill/>
                                                  <a:miter lim="800000"/>
                                                  <a:headEnd/>
                                                  <a:tailEnd/>
                                                </a:ln>
                                              </p:spPr>
                                              <p:txBody>
                                                <a:bodyPr wrap="none">
                                                  <a:spAutoFit/>
                                                </a:bodyPr>
                                                <a:lstStyle/>
                                                <a:p>
                                                  <a:r>
                                                    <a:rPr lang="hu-HU" sz="600">
                                                      <a:latin typeface="Calibri" pitchFamily="34" charset="0"/>
                                                    </a:rPr>
                                                    <a:t>M. sphincter</a:t>
                                                  </a:r>
                                                </a:p>
                                                <a:p>
                                                  <a:endParaRPr lang="en-US" sz="600">
                                                    <a:latin typeface="Calibri" pitchFamily="34" charset="0"/>
                                                  </a:endParaRPr>
                                                </a:p>
                                              </p:txBody>
                                            </p:sp>
                                          </p:grpSp>
                                          <p:sp>
                                            <p:nvSpPr>
                                              <p:cNvPr id="31" name="Rectangle 30"/>
                                              <p:cNvSpPr/>
                                              <p:nvPr/>
                                            </p:nvSpPr>
                                            <p:spPr>
                                              <a:xfrm>
                                                <a:off x="2343210" y="2981897"/>
                                                <a:ext cx="229096" cy="221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hu-HU" dirty="0"/>
                                                  <a:t>ramus</a:t>
                                                </a:r>
                                                <a:endParaRPr lang="en-US" dirty="0"/>
                                              </a:p>
                                            </p:txBody>
                                          </p:sp>
                                        </p:grpSp>
                                        <p:sp>
                                          <p:nvSpPr>
                                            <p:cNvPr id="1027" name="Oval 1026"/>
                                            <p:cNvSpPr/>
                                            <p:nvPr/>
                                          </p:nvSpPr>
                                          <p:spPr>
                                            <a:xfrm>
                                              <a:off x="1660165" y="3029671"/>
                                              <a:ext cx="227681" cy="16057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8719" name="TextBox 1028"/>
                                          <p:cNvSpPr txBox="1">
                                            <a:spLocks noChangeArrowheads="1"/>
                                          </p:cNvSpPr>
                                          <p:nvPr/>
                                        </p:nvSpPr>
                                        <p:spPr bwMode="auto">
                                          <a:xfrm>
                                            <a:off x="2267680" y="3029390"/>
                                            <a:ext cx="463588" cy="276999"/>
                                          </a:xfrm>
                                          <a:prstGeom prst="rect">
                                            <a:avLst/>
                                          </a:prstGeom>
                                          <a:noFill/>
                                          <a:ln w="9525">
                                            <a:noFill/>
                                            <a:miter lim="800000"/>
                                            <a:headEnd/>
                                            <a:tailEnd/>
                                          </a:ln>
                                        </p:spPr>
                                        <p:txBody>
                                          <a:bodyPr wrap="none">
                                            <a:spAutoFit/>
                                          </a:bodyPr>
                                          <a:lstStyle/>
                                          <a:p>
                                            <a:r>
                                              <a:rPr lang="hu-HU" sz="600">
                                                <a:latin typeface="Calibri" pitchFamily="34" charset="0"/>
                                              </a:rPr>
                                              <a:t>ramus c.</a:t>
                                            </a:r>
                                          </a:p>
                                          <a:p>
                                            <a:r>
                                              <a:rPr lang="hu-HU" sz="600">
                                                <a:latin typeface="Calibri" pitchFamily="34" charset="0"/>
                                              </a:rPr>
                                              <a:t>griseus</a:t>
                                            </a:r>
                                            <a:endParaRPr lang="en-US" sz="600">
                                              <a:latin typeface="Calibri" pitchFamily="34" charset="0"/>
                                            </a:endParaRPr>
                                          </a:p>
                                        </p:txBody>
                                      </p:sp>
                                    </p:grpSp>
                                    <p:sp>
                                      <p:nvSpPr>
                                        <p:cNvPr id="28717" name="TextBox 38"/>
                                        <p:cNvSpPr txBox="1">
                                          <a:spLocks noChangeArrowheads="1"/>
                                        </p:cNvSpPr>
                                        <p:nvPr/>
                                      </p:nvSpPr>
                                      <p:spPr bwMode="auto">
                                        <a:xfrm>
                                          <a:off x="1562980" y="2979312"/>
                                          <a:ext cx="463588" cy="276999"/>
                                        </a:xfrm>
                                        <a:prstGeom prst="rect">
                                          <a:avLst/>
                                        </a:prstGeom>
                                        <a:noFill/>
                                        <a:ln w="9525">
                                          <a:noFill/>
                                          <a:miter lim="800000"/>
                                          <a:headEnd/>
                                          <a:tailEnd/>
                                        </a:ln>
                                      </p:spPr>
                                      <p:txBody>
                                        <a:bodyPr wrap="none">
                                          <a:spAutoFit/>
                                        </a:bodyPr>
                                        <a:lstStyle/>
                                        <a:p>
                                          <a:r>
                                            <a:rPr lang="hu-HU" sz="600">
                                              <a:latin typeface="Calibri" pitchFamily="34" charset="0"/>
                                            </a:rPr>
                                            <a:t>ramus c.</a:t>
                                          </a:r>
                                        </a:p>
                                        <a:p>
                                          <a:r>
                                            <a:rPr lang="hu-HU" sz="600">
                                              <a:latin typeface="Calibri" pitchFamily="34" charset="0"/>
                                            </a:rPr>
                                            <a:t>albus</a:t>
                                          </a:r>
                                          <a:endParaRPr lang="en-US" sz="600">
                                            <a:latin typeface="Calibri" pitchFamily="34" charset="0"/>
                                          </a:endParaRPr>
                                        </a:p>
                                      </p:txBody>
                                    </p:sp>
                                  </p:grpSp>
                                  <p:sp>
                                    <p:nvSpPr>
                                      <p:cNvPr id="28715" name="TextBox 40"/>
                                      <p:cNvSpPr txBox="1">
                                        <a:spLocks noChangeArrowheads="1"/>
                                      </p:cNvSpPr>
                                      <p:nvPr/>
                                    </p:nvSpPr>
                                    <p:spPr bwMode="auto">
                                      <a:xfrm>
                                        <a:off x="1202376" y="4277408"/>
                                        <a:ext cx="779259" cy="153955"/>
                                      </a:xfrm>
                                      <a:prstGeom prst="rect">
                                        <a:avLst/>
                                      </a:prstGeom>
                                      <a:solidFill>
                                        <a:schemeClr val="bg1"/>
                                      </a:solidFill>
                                      <a:ln w="9525">
                                        <a:noFill/>
                                        <a:miter lim="800000"/>
                                        <a:headEnd/>
                                        <a:tailEnd/>
                                      </a:ln>
                                    </p:spPr>
                                    <p:txBody>
                                      <a:bodyPr wrap="none">
                                        <a:spAutoFit/>
                                      </a:bodyPr>
                                      <a:lstStyle/>
                                      <a:p>
                                        <a:pPr algn="r"/>
                                        <a:r>
                                          <a:rPr lang="hu-HU" sz="600">
                                            <a:latin typeface="Calibri" pitchFamily="34" charset="0"/>
                                          </a:rPr>
                                          <a:t>Ggl. cervicale superius</a:t>
                                        </a:r>
                                      </a:p>
                                    </p:txBody>
                                  </p:sp>
                                </p:grpSp>
                                <p:sp>
                                  <p:nvSpPr>
                                    <p:cNvPr id="1035" name="TextBox 1034"/>
                                    <p:cNvSpPr txBox="1"/>
                                    <p:nvPr/>
                                  </p:nvSpPr>
                                  <p:spPr>
                                    <a:xfrm>
                                      <a:off x="1555534" y="5141495"/>
                                      <a:ext cx="478104" cy="276999"/>
                                    </a:xfrm>
                                    <a:prstGeom prst="rect">
                                      <a:avLst/>
                                    </a:prstGeom>
                                    <a:solidFill>
                                      <a:schemeClr val="bg1"/>
                                    </a:solidFill>
                                    <a:effectLst>
                                      <a:softEdge rad="12700"/>
                                    </a:effectLst>
                                  </p:spPr>
                                  <p:txBody>
                                    <a:bodyPr>
                                      <a:spAutoFit/>
                                    </a:bodyPr>
                                    <a:lstStyle/>
                                    <a:p>
                                      <a:pPr>
                                        <a:defRPr/>
                                      </a:pPr>
                                      <a:r>
                                        <a:rPr lang="hu-HU" sz="600">
                                          <a:latin typeface="Calibri" pitchFamily="34" charset="0"/>
                                        </a:rPr>
                                        <a:t>Radix ventralis</a:t>
                                      </a:r>
                                      <a:endParaRPr lang="en-US" sz="600">
                                        <a:latin typeface="Calibri" pitchFamily="34" charset="0"/>
                                      </a:endParaRPr>
                                    </a:p>
                                  </p:txBody>
                                </p:sp>
                              </p:grpSp>
                              <p:sp>
                                <p:nvSpPr>
                                  <p:cNvPr id="28709" name="TextBox 1036"/>
                                  <p:cNvSpPr txBox="1">
                                    <a:spLocks noChangeArrowheads="1"/>
                                  </p:cNvSpPr>
                                  <p:nvPr/>
                                </p:nvSpPr>
                                <p:spPr bwMode="auto">
                                  <a:xfrm>
                                    <a:off x="1523414" y="4496396"/>
                                    <a:ext cx="482263" cy="153955"/>
                                  </a:xfrm>
                                  <a:prstGeom prst="rect">
                                    <a:avLst/>
                                  </a:prstGeom>
                                  <a:solidFill>
                                    <a:schemeClr val="bg1"/>
                                  </a:solidFill>
                                  <a:ln w="9525">
                                    <a:noFill/>
                                    <a:miter lim="800000"/>
                                    <a:headEnd/>
                                    <a:tailEnd/>
                                  </a:ln>
                                </p:spPr>
                                <p:txBody>
                                  <a:bodyPr wrap="none">
                                    <a:spAutoFit/>
                                  </a:bodyPr>
                                  <a:lstStyle/>
                                  <a:p>
                                    <a:r>
                                      <a:rPr lang="hu-HU" sz="600">
                                        <a:latin typeface="Calibri" pitchFamily="34" charset="0"/>
                                      </a:rPr>
                                      <a:t>Ggl. spinale</a:t>
                                    </a:r>
                                    <a:endParaRPr lang="en-US" sz="600">
                                      <a:latin typeface="Calibri" pitchFamily="34" charset="0"/>
                                    </a:endParaRPr>
                                  </a:p>
                                </p:txBody>
                              </p:sp>
                            </p:grpSp>
                            <p:sp>
                              <p:nvSpPr>
                                <p:cNvPr id="28707" name="TextBox 48"/>
                                <p:cNvSpPr txBox="1">
                                  <a:spLocks noChangeArrowheads="1"/>
                                </p:cNvSpPr>
                                <p:nvPr/>
                              </p:nvSpPr>
                              <p:spPr bwMode="auto">
                                <a:xfrm>
                                  <a:off x="2233373" y="4607881"/>
                                  <a:ext cx="444079" cy="153955"/>
                                </a:xfrm>
                                <a:prstGeom prst="rect">
                                  <a:avLst/>
                                </a:prstGeom>
                                <a:solidFill>
                                  <a:schemeClr val="bg1"/>
                                </a:solidFill>
                                <a:ln w="9525">
                                  <a:noFill/>
                                  <a:miter lim="800000"/>
                                  <a:headEnd/>
                                  <a:tailEnd/>
                                </a:ln>
                              </p:spPr>
                              <p:txBody>
                                <a:bodyPr wrap="none">
                                  <a:spAutoFit/>
                                </a:bodyPr>
                                <a:lstStyle/>
                                <a:p>
                                  <a:r>
                                    <a:rPr lang="hu-HU" sz="600">
                                      <a:latin typeface="Calibri" pitchFamily="34" charset="0"/>
                                    </a:rPr>
                                    <a:t>N. spinalis</a:t>
                                  </a:r>
                                  <a:endParaRPr lang="en-US" sz="600">
                                    <a:latin typeface="Calibri" pitchFamily="34" charset="0"/>
                                  </a:endParaRPr>
                                </a:p>
                              </p:txBody>
                            </p:sp>
                          </p:grpSp>
                          <p:sp>
                            <p:nvSpPr>
                              <p:cNvPr id="28705" name="TextBox 1039"/>
                              <p:cNvSpPr txBox="1">
                                <a:spLocks noChangeArrowheads="1"/>
                              </p:cNvSpPr>
                              <p:nvPr/>
                            </p:nvSpPr>
                            <p:spPr bwMode="auto">
                              <a:xfrm>
                                <a:off x="2200845" y="3810233"/>
                                <a:ext cx="820273" cy="230933"/>
                              </a:xfrm>
                              <a:prstGeom prst="rect">
                                <a:avLst/>
                              </a:prstGeom>
                              <a:solidFill>
                                <a:schemeClr val="bg1"/>
                              </a:solidFill>
                              <a:ln w="9525">
                                <a:noFill/>
                                <a:miter lim="800000"/>
                                <a:headEnd/>
                                <a:tailEnd/>
                              </a:ln>
                            </p:spPr>
                            <p:txBody>
                              <a:bodyPr>
                                <a:spAutoFit/>
                              </a:bodyPr>
                              <a:lstStyle/>
                              <a:p>
                                <a:pPr algn="ctr"/>
                                <a:r>
                                  <a:rPr lang="hu-HU" sz="600">
                                    <a:latin typeface="Calibri" pitchFamily="34" charset="0"/>
                                  </a:rPr>
                                  <a:t>Plexus caroticus externus</a:t>
                                </a:r>
                                <a:endParaRPr lang="en-US" sz="600">
                                  <a:latin typeface="Calibri" pitchFamily="34" charset="0"/>
                                </a:endParaRPr>
                              </a:p>
                            </p:txBody>
                          </p:sp>
                        </p:grpSp>
                        <p:sp>
                          <p:nvSpPr>
                            <p:cNvPr id="28703" name="TextBox 1041"/>
                            <p:cNvSpPr txBox="1">
                              <a:spLocks noChangeArrowheads="1"/>
                            </p:cNvSpPr>
                            <p:nvPr/>
                          </p:nvSpPr>
                          <p:spPr bwMode="auto">
                            <a:xfrm>
                              <a:off x="4231734" y="4180197"/>
                              <a:ext cx="556563" cy="184666"/>
                            </a:xfrm>
                            <a:prstGeom prst="rect">
                              <a:avLst/>
                            </a:prstGeom>
                            <a:solidFill>
                              <a:schemeClr val="bg1"/>
                            </a:solidFill>
                            <a:ln w="9525">
                              <a:noFill/>
                              <a:miter lim="800000"/>
                              <a:headEnd/>
                              <a:tailEnd/>
                            </a:ln>
                          </p:spPr>
                          <p:txBody>
                            <a:bodyPr wrap="none">
                              <a:spAutoFit/>
                            </a:bodyPr>
                            <a:lstStyle/>
                            <a:p>
                              <a:r>
                                <a:rPr lang="hu-HU" sz="600">
                                  <a:latin typeface="Calibri" pitchFamily="34" charset="0"/>
                                </a:rPr>
                                <a:t>caudal pons</a:t>
                              </a:r>
                              <a:endParaRPr lang="en-US" sz="600">
                                <a:latin typeface="Calibri" pitchFamily="34" charset="0"/>
                              </a:endParaRPr>
                            </a:p>
                          </p:txBody>
                        </p:sp>
                      </p:grpSp>
                      <p:sp>
                        <p:nvSpPr>
                          <p:cNvPr id="28701" name="TextBox 1044"/>
                          <p:cNvSpPr txBox="1">
                            <a:spLocks noChangeArrowheads="1"/>
                          </p:cNvSpPr>
                          <p:nvPr/>
                        </p:nvSpPr>
                        <p:spPr bwMode="auto">
                          <a:xfrm>
                            <a:off x="4117754" y="3256311"/>
                            <a:ext cx="685800" cy="369332"/>
                          </a:xfrm>
                          <a:prstGeom prst="rect">
                            <a:avLst/>
                          </a:prstGeom>
                          <a:solidFill>
                            <a:schemeClr val="bg1"/>
                          </a:solidFill>
                          <a:ln w="9525">
                            <a:noFill/>
                            <a:miter lim="800000"/>
                            <a:headEnd/>
                            <a:tailEnd/>
                          </a:ln>
                        </p:spPr>
                        <p:txBody>
                          <a:bodyPr>
                            <a:spAutoFit/>
                          </a:bodyPr>
                          <a:lstStyle/>
                          <a:p>
                            <a:r>
                              <a:rPr lang="hu-HU" sz="600">
                                <a:latin typeface="Calibri" pitchFamily="34" charset="0"/>
                              </a:rPr>
                              <a:t>nucleus salivatorius superior</a:t>
                            </a:r>
                            <a:endParaRPr lang="en-US" sz="600">
                              <a:latin typeface="Calibri" pitchFamily="34" charset="0"/>
                            </a:endParaRPr>
                          </a:p>
                        </p:txBody>
                      </p:sp>
                    </p:grpSp>
                    <p:sp>
                      <p:nvSpPr>
                        <p:cNvPr id="28699" name="TextBox 1046"/>
                        <p:cNvSpPr txBox="1">
                          <a:spLocks noChangeArrowheads="1"/>
                        </p:cNvSpPr>
                        <p:nvPr/>
                      </p:nvSpPr>
                      <p:spPr bwMode="auto">
                        <a:xfrm>
                          <a:off x="2923533" y="3670877"/>
                          <a:ext cx="697232" cy="230933"/>
                        </a:xfrm>
                        <a:prstGeom prst="rect">
                          <a:avLst/>
                        </a:prstGeom>
                        <a:solidFill>
                          <a:schemeClr val="bg1"/>
                        </a:solidFill>
                        <a:ln w="9525">
                          <a:noFill/>
                          <a:miter lim="800000"/>
                          <a:headEnd/>
                          <a:tailEnd/>
                        </a:ln>
                      </p:spPr>
                      <p:txBody>
                        <a:bodyPr>
                          <a:spAutoFit/>
                        </a:bodyPr>
                        <a:lstStyle/>
                        <a:p>
                          <a:pPr algn="ctr"/>
                          <a:r>
                            <a:rPr lang="hu-HU" sz="600">
                              <a:latin typeface="Calibri" pitchFamily="34" charset="0"/>
                            </a:rPr>
                            <a:t>Ggl. submandibulare</a:t>
                          </a:r>
                          <a:endParaRPr lang="en-US" sz="600">
                            <a:latin typeface="Calibri" pitchFamily="34" charset="0"/>
                          </a:endParaRPr>
                        </a:p>
                      </p:txBody>
                    </p:sp>
                  </p:grpSp>
                  <p:sp>
                    <p:nvSpPr>
                      <p:cNvPr id="1049" name="TextBox 1048"/>
                      <p:cNvSpPr txBox="1"/>
                      <p:nvPr/>
                    </p:nvSpPr>
                    <p:spPr>
                      <a:xfrm>
                        <a:off x="3850355" y="5093286"/>
                        <a:ext cx="610299" cy="276999"/>
                      </a:xfrm>
                      <a:prstGeom prst="rect">
                        <a:avLst/>
                      </a:prstGeom>
                      <a:solidFill>
                        <a:schemeClr val="bg1"/>
                      </a:solidFill>
                      <a:effectLst>
                        <a:softEdge rad="12700"/>
                      </a:effectLst>
                    </p:spPr>
                    <p:txBody>
                      <a:bodyPr>
                        <a:spAutoFit/>
                      </a:bodyPr>
                      <a:lstStyle/>
                      <a:p>
                        <a:pPr fontAlgn="auto">
                          <a:spcBef>
                            <a:spcPts val="0"/>
                          </a:spcBef>
                          <a:spcAft>
                            <a:spcPts val="0"/>
                          </a:spcAft>
                          <a:defRPr/>
                        </a:pPr>
                        <a:r>
                          <a:rPr lang="hu-HU" sz="600" dirty="0">
                            <a:latin typeface="+mn-lt"/>
                          </a:rPr>
                          <a:t>glandula sublingualis</a:t>
                        </a:r>
                        <a:endParaRPr lang="en-US" sz="600" dirty="0">
                          <a:latin typeface="+mn-lt"/>
                        </a:endParaRPr>
                      </a:p>
                    </p:txBody>
                  </p:sp>
                </p:grpSp>
                <p:sp>
                  <p:nvSpPr>
                    <p:cNvPr id="62" name="TextBox 61"/>
                    <p:cNvSpPr txBox="1"/>
                    <p:nvPr/>
                  </p:nvSpPr>
                  <p:spPr>
                    <a:xfrm>
                      <a:off x="3200400" y="5334000"/>
                      <a:ext cx="722344" cy="276999"/>
                    </a:xfrm>
                    <a:prstGeom prst="rect">
                      <a:avLst/>
                    </a:prstGeom>
                    <a:solidFill>
                      <a:schemeClr val="bg1"/>
                    </a:solidFill>
                    <a:effectLst>
                      <a:softEdge rad="12700"/>
                    </a:effectLst>
                  </p:spPr>
                  <p:txBody>
                    <a:bodyPr>
                      <a:spAutoFit/>
                    </a:bodyPr>
                    <a:lstStyle/>
                    <a:p>
                      <a:pPr algn="ctr" fontAlgn="auto">
                        <a:spcBef>
                          <a:spcPts val="0"/>
                        </a:spcBef>
                        <a:spcAft>
                          <a:spcPts val="0"/>
                        </a:spcAft>
                        <a:defRPr/>
                      </a:pPr>
                      <a:r>
                        <a:rPr lang="hu-HU" sz="600" dirty="0">
                          <a:latin typeface="+mn-lt"/>
                        </a:rPr>
                        <a:t>glandula submandibularis</a:t>
                      </a:r>
                      <a:endParaRPr lang="en-US" sz="600" dirty="0">
                        <a:latin typeface="+mn-lt"/>
                      </a:endParaRPr>
                    </a:p>
                  </p:txBody>
                </p:sp>
              </p:grpSp>
              <p:sp>
                <p:nvSpPr>
                  <p:cNvPr id="28689" name="TextBox 1051"/>
                  <p:cNvSpPr txBox="1">
                    <a:spLocks noChangeArrowheads="1"/>
                  </p:cNvSpPr>
                  <p:nvPr/>
                </p:nvSpPr>
                <p:spPr bwMode="auto">
                  <a:xfrm>
                    <a:off x="3557123" y="3632155"/>
                    <a:ext cx="428521" cy="153938"/>
                  </a:xfrm>
                  <a:prstGeom prst="rect">
                    <a:avLst/>
                  </a:prstGeom>
                  <a:solidFill>
                    <a:schemeClr val="bg1"/>
                  </a:solidFill>
                  <a:ln w="9525">
                    <a:noFill/>
                    <a:miter lim="800000"/>
                    <a:headEnd/>
                    <a:tailEnd/>
                  </a:ln>
                </p:spPr>
                <p:txBody>
                  <a:bodyPr wrap="none">
                    <a:spAutoFit/>
                  </a:bodyPr>
                  <a:lstStyle/>
                  <a:p>
                    <a:r>
                      <a:rPr lang="hu-HU" sz="600">
                        <a:latin typeface="Calibri" pitchFamily="34" charset="0"/>
                      </a:rPr>
                      <a:t>N. facialis</a:t>
                    </a:r>
                    <a:endParaRPr lang="en-US" sz="600">
                      <a:latin typeface="Calibri" pitchFamily="34" charset="0"/>
                    </a:endParaRPr>
                  </a:p>
                </p:txBody>
              </p:sp>
            </p:grpSp>
            <p:sp>
              <p:nvSpPr>
                <p:cNvPr id="1054" name="TextBox 1053"/>
                <p:cNvSpPr txBox="1"/>
                <p:nvPr/>
              </p:nvSpPr>
              <p:spPr>
                <a:xfrm>
                  <a:off x="3676813" y="4083172"/>
                  <a:ext cx="525892" cy="276999"/>
                </a:xfrm>
                <a:prstGeom prst="rect">
                  <a:avLst/>
                </a:prstGeom>
                <a:solidFill>
                  <a:schemeClr val="bg1"/>
                </a:solidFill>
                <a:effectLst>
                  <a:softEdge rad="31750"/>
                </a:effectLst>
              </p:spPr>
              <p:txBody>
                <a:bodyPr>
                  <a:spAutoFit/>
                </a:bodyPr>
                <a:lstStyle/>
                <a:p>
                  <a:pPr fontAlgn="auto">
                    <a:spcBef>
                      <a:spcPts val="0"/>
                    </a:spcBef>
                    <a:spcAft>
                      <a:spcPts val="0"/>
                    </a:spcAft>
                    <a:defRPr/>
                  </a:pPr>
                  <a:r>
                    <a:rPr lang="hu-HU" sz="600" dirty="0">
                      <a:latin typeface="+mn-lt"/>
                    </a:rPr>
                    <a:t>chorda tympani</a:t>
                  </a:r>
                  <a:endParaRPr lang="en-US" sz="600" dirty="0">
                    <a:latin typeface="+mn-lt"/>
                  </a:endParaRPr>
                </a:p>
              </p:txBody>
            </p:sp>
            <p:sp>
              <p:nvSpPr>
                <p:cNvPr id="1055" name="Oval 1054"/>
                <p:cNvSpPr/>
                <p:nvPr/>
              </p:nvSpPr>
              <p:spPr>
                <a:xfrm>
                  <a:off x="4116959" y="4115200"/>
                  <a:ext cx="84850" cy="1061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8681" name="TextBox 2"/>
              <p:cNvSpPr txBox="1">
                <a:spLocks noChangeArrowheads="1"/>
              </p:cNvSpPr>
              <p:nvPr/>
            </p:nvSpPr>
            <p:spPr bwMode="auto">
              <a:xfrm>
                <a:off x="828686" y="990600"/>
                <a:ext cx="980846" cy="276999"/>
              </a:xfrm>
              <a:prstGeom prst="rect">
                <a:avLst/>
              </a:prstGeom>
              <a:noFill/>
              <a:ln w="9525">
                <a:noFill/>
                <a:miter lim="800000"/>
                <a:headEnd/>
                <a:tailEnd/>
              </a:ln>
            </p:spPr>
            <p:txBody>
              <a:bodyPr wrap="none">
                <a:spAutoFit/>
              </a:bodyPr>
              <a:lstStyle/>
              <a:p>
                <a:r>
                  <a:rPr lang="hu-HU" sz="1200" b="1">
                    <a:solidFill>
                      <a:srgbClr val="FF0000"/>
                    </a:solidFill>
                    <a:latin typeface="Calibri" pitchFamily="34" charset="0"/>
                  </a:rPr>
                  <a:t>sympathicus</a:t>
                </a:r>
                <a:endParaRPr lang="en-US" sz="1200" b="1">
                  <a:solidFill>
                    <a:srgbClr val="FF0000"/>
                  </a:solidFill>
                  <a:latin typeface="Calibri" pitchFamily="34" charset="0"/>
                </a:endParaRPr>
              </a:p>
            </p:txBody>
          </p:sp>
          <p:sp>
            <p:nvSpPr>
              <p:cNvPr id="28682" name="TextBox 55"/>
              <p:cNvSpPr txBox="1">
                <a:spLocks noChangeArrowheads="1"/>
              </p:cNvSpPr>
              <p:nvPr/>
            </p:nvSpPr>
            <p:spPr bwMode="auto">
              <a:xfrm>
                <a:off x="3866931" y="990600"/>
                <a:ext cx="1260395" cy="274623"/>
              </a:xfrm>
              <a:prstGeom prst="rect">
                <a:avLst/>
              </a:prstGeom>
              <a:noFill/>
              <a:ln w="9525">
                <a:noFill/>
                <a:miter lim="800000"/>
                <a:headEnd/>
                <a:tailEnd/>
              </a:ln>
            </p:spPr>
            <p:txBody>
              <a:bodyPr wrap="none">
                <a:spAutoFit/>
              </a:bodyPr>
              <a:lstStyle/>
              <a:p>
                <a:r>
                  <a:rPr lang="hu-HU" sz="1200" b="1">
                    <a:solidFill>
                      <a:srgbClr val="0066FF"/>
                    </a:solidFill>
                    <a:latin typeface="Calibri" pitchFamily="34" charset="0"/>
                  </a:rPr>
                  <a:t>Parasympathicus</a:t>
                </a:r>
                <a:endParaRPr lang="en-US" sz="1200" b="1">
                  <a:solidFill>
                    <a:srgbClr val="0066FF"/>
                  </a:solidFill>
                  <a:latin typeface="Calibri" pitchFamily="34" charset="0"/>
                </a:endParaRPr>
              </a:p>
            </p:txBody>
          </p:sp>
        </p:grpSp>
        <p:sp>
          <p:nvSpPr>
            <p:cNvPr id="28677" name="TextBox 10"/>
            <p:cNvSpPr txBox="1">
              <a:spLocks noChangeArrowheads="1"/>
            </p:cNvSpPr>
            <p:nvPr/>
          </p:nvSpPr>
          <p:spPr bwMode="auto">
            <a:xfrm>
              <a:off x="2164503" y="1295400"/>
              <a:ext cx="624073" cy="369332"/>
            </a:xfrm>
            <a:prstGeom prst="rect">
              <a:avLst/>
            </a:prstGeom>
            <a:noFill/>
            <a:ln w="9525">
              <a:noFill/>
              <a:miter lim="800000"/>
              <a:headEnd/>
              <a:tailEnd/>
            </a:ln>
          </p:spPr>
          <p:txBody>
            <a:bodyPr>
              <a:spAutoFit/>
            </a:bodyPr>
            <a:lstStyle/>
            <a:p>
              <a:r>
                <a:rPr lang="hu-HU" sz="600">
                  <a:latin typeface="Calibri" pitchFamily="34" charset="0"/>
                </a:rPr>
                <a:t>Plexus caroticus internus</a:t>
              </a:r>
              <a:endParaRPr lang="en-US" sz="600">
                <a:latin typeface="Calibri" pitchFamily="34" charset="0"/>
              </a:endParaRPr>
            </a:p>
          </p:txBody>
        </p:sp>
        <p:pic>
          <p:nvPicPr>
            <p:cNvPr id="28678" name="Picture 2"/>
            <p:cNvPicPr>
              <a:picLocks noChangeAspect="1" noChangeArrowheads="1"/>
            </p:cNvPicPr>
            <p:nvPr/>
          </p:nvPicPr>
          <p:blipFill>
            <a:blip r:embed="rId4"/>
            <a:srcRect/>
            <a:stretch>
              <a:fillRect/>
            </a:stretch>
          </p:blipFill>
          <p:spPr bwMode="auto">
            <a:xfrm>
              <a:off x="2309936" y="1653388"/>
              <a:ext cx="567813" cy="280643"/>
            </a:xfrm>
            <a:prstGeom prst="rect">
              <a:avLst/>
            </a:prstGeom>
            <a:noFill/>
            <a:ln w="9525">
              <a:noFill/>
              <a:miter lim="800000"/>
              <a:headEnd/>
              <a:tailEnd/>
            </a:ln>
          </p:spPr>
        </p:pic>
        <p:pic>
          <p:nvPicPr>
            <p:cNvPr id="28679" name="Picture 2"/>
            <p:cNvPicPr>
              <a:picLocks noChangeAspect="1" noChangeArrowheads="1"/>
            </p:cNvPicPr>
            <p:nvPr/>
          </p:nvPicPr>
          <p:blipFill>
            <a:blip r:embed="rId4"/>
            <a:srcRect/>
            <a:stretch>
              <a:fillRect/>
            </a:stretch>
          </p:blipFill>
          <p:spPr bwMode="auto">
            <a:xfrm rot="987943">
              <a:off x="2152039" y="1872485"/>
              <a:ext cx="567813" cy="28064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3"/>
          <a:srcRect/>
          <a:stretch>
            <a:fillRect/>
          </a:stretch>
        </p:blipFill>
        <p:spPr bwMode="auto">
          <a:xfrm>
            <a:off x="304800" y="990600"/>
            <a:ext cx="4419600" cy="4924425"/>
          </a:xfrm>
          <a:prstGeom prst="rect">
            <a:avLst/>
          </a:prstGeom>
          <a:noFill/>
          <a:ln w="9525">
            <a:noFill/>
            <a:miter lim="800000"/>
            <a:headEnd/>
            <a:tailEnd/>
          </a:ln>
        </p:spPr>
      </p:pic>
      <p:sp>
        <p:nvSpPr>
          <p:cNvPr id="30722" name="TextBox 3"/>
          <p:cNvSpPr txBox="1">
            <a:spLocks noChangeArrowheads="1"/>
          </p:cNvSpPr>
          <p:nvPr/>
        </p:nvSpPr>
        <p:spPr bwMode="auto">
          <a:xfrm>
            <a:off x="3187700" y="223838"/>
            <a:ext cx="3365500" cy="457200"/>
          </a:xfrm>
          <a:prstGeom prst="rect">
            <a:avLst/>
          </a:prstGeom>
          <a:noFill/>
          <a:ln w="9525">
            <a:noFill/>
            <a:miter lim="800000"/>
            <a:headEnd/>
            <a:tailEnd/>
          </a:ln>
        </p:spPr>
        <p:txBody>
          <a:bodyPr>
            <a:spAutoFit/>
          </a:bodyPr>
          <a:lstStyle/>
          <a:p>
            <a:r>
              <a:rPr lang="hu-HU" sz="2400" b="1">
                <a:latin typeface="Calibri" pitchFamily="34" charset="0"/>
              </a:rPr>
              <a:t>Hornersche Symptome</a:t>
            </a:r>
            <a:endParaRPr lang="en-US" sz="2400" b="1">
              <a:latin typeface="Calibri" pitchFamily="34" charset="0"/>
            </a:endParaRPr>
          </a:p>
        </p:txBody>
      </p:sp>
      <p:sp>
        <p:nvSpPr>
          <p:cNvPr id="28" name="Rectangle 27"/>
          <p:cNvSpPr/>
          <p:nvPr/>
        </p:nvSpPr>
        <p:spPr>
          <a:xfrm>
            <a:off x="6197600" y="4043363"/>
            <a:ext cx="482600" cy="354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0724" name="Group 2055"/>
          <p:cNvGrpSpPr>
            <a:grpSpLocks/>
          </p:cNvGrpSpPr>
          <p:nvPr/>
        </p:nvGrpSpPr>
        <p:grpSpPr bwMode="auto">
          <a:xfrm>
            <a:off x="4321175" y="1066800"/>
            <a:ext cx="3079750" cy="4924425"/>
            <a:chOff x="4167831" y="1219200"/>
            <a:chExt cx="3079474" cy="4924455"/>
          </a:xfrm>
        </p:grpSpPr>
        <p:sp>
          <p:nvSpPr>
            <p:cNvPr id="30725" name="TextBox 4"/>
            <p:cNvSpPr txBox="1">
              <a:spLocks noChangeArrowheads="1"/>
            </p:cNvSpPr>
            <p:nvPr/>
          </p:nvSpPr>
          <p:spPr bwMode="auto">
            <a:xfrm>
              <a:off x="4167831" y="1219200"/>
              <a:ext cx="2104836" cy="1900249"/>
            </a:xfrm>
            <a:prstGeom prst="rect">
              <a:avLst/>
            </a:prstGeom>
            <a:noFill/>
            <a:ln w="9525">
              <a:noFill/>
              <a:miter lim="800000"/>
              <a:headEnd/>
              <a:tailEnd/>
            </a:ln>
          </p:spPr>
          <p:txBody>
            <a:bodyPr wrap="none">
              <a:spAutoFit/>
            </a:bodyPr>
            <a:lstStyle/>
            <a:p>
              <a:endParaRPr lang="hu-HU" sz="1400" b="1">
                <a:latin typeface="Calibri" pitchFamily="34" charset="0"/>
              </a:endParaRPr>
            </a:p>
            <a:p>
              <a:pPr>
                <a:lnSpc>
                  <a:spcPct val="150000"/>
                </a:lnSpc>
                <a:buFont typeface="Arial" charset="0"/>
                <a:buChar char="•"/>
              </a:pPr>
              <a:r>
                <a:rPr lang="hu-HU" sz="1400">
                  <a:latin typeface="Calibri" pitchFamily="34" charset="0"/>
                </a:rPr>
                <a:t>Ptosis </a:t>
              </a:r>
            </a:p>
            <a:p>
              <a:pPr>
                <a:lnSpc>
                  <a:spcPct val="150000"/>
                </a:lnSpc>
                <a:buFont typeface="Arial" charset="0"/>
                <a:buChar char="•"/>
              </a:pPr>
              <a:r>
                <a:rPr lang="hu-HU" sz="1400">
                  <a:latin typeface="Calibri" pitchFamily="34" charset="0"/>
                </a:rPr>
                <a:t>Miosis</a:t>
              </a:r>
            </a:p>
            <a:p>
              <a:pPr>
                <a:lnSpc>
                  <a:spcPct val="150000"/>
                </a:lnSpc>
                <a:buFont typeface="Arial" charset="0"/>
                <a:buChar char="•"/>
              </a:pPr>
              <a:r>
                <a:rPr lang="hu-HU" sz="1400">
                  <a:latin typeface="Calibri" pitchFamily="34" charset="0"/>
                </a:rPr>
                <a:t>Enophtalmos </a:t>
              </a:r>
            </a:p>
            <a:p>
              <a:pPr>
                <a:lnSpc>
                  <a:spcPct val="150000"/>
                </a:lnSpc>
                <a:buFont typeface="Arial" charset="0"/>
                <a:buChar char="•"/>
              </a:pPr>
              <a:r>
                <a:rPr lang="hu-HU" sz="1400">
                  <a:latin typeface="Calibri" pitchFamily="34" charset="0"/>
                </a:rPr>
                <a:t>Anhydrosis</a:t>
              </a:r>
            </a:p>
            <a:p>
              <a:pPr>
                <a:lnSpc>
                  <a:spcPct val="150000"/>
                </a:lnSpc>
                <a:buFont typeface="Arial" charset="0"/>
                <a:buChar char="•"/>
              </a:pPr>
              <a:r>
                <a:rPr lang="hu-HU" sz="1400">
                  <a:latin typeface="Calibri" pitchFamily="34" charset="0"/>
                </a:rPr>
                <a:t>Halb Seite  Vasodilatation</a:t>
              </a:r>
            </a:p>
          </p:txBody>
        </p:sp>
        <p:grpSp>
          <p:nvGrpSpPr>
            <p:cNvPr id="30726" name="Group 2054"/>
            <p:cNvGrpSpPr>
              <a:grpSpLocks/>
            </p:cNvGrpSpPr>
            <p:nvPr/>
          </p:nvGrpSpPr>
          <p:grpSpPr bwMode="auto">
            <a:xfrm>
              <a:off x="5073552" y="3552855"/>
              <a:ext cx="2173753" cy="2590800"/>
              <a:chOff x="4770497" y="1604665"/>
              <a:chExt cx="2173753" cy="2590800"/>
            </a:xfrm>
          </p:grpSpPr>
          <p:grpSp>
            <p:nvGrpSpPr>
              <p:cNvPr id="30727" name="Group 2052"/>
              <p:cNvGrpSpPr>
                <a:grpSpLocks/>
              </p:cNvGrpSpPr>
              <p:nvPr/>
            </p:nvGrpSpPr>
            <p:grpSpPr bwMode="auto">
              <a:xfrm>
                <a:off x="4770497" y="1604665"/>
                <a:ext cx="2173753" cy="2590800"/>
                <a:chOff x="4770497" y="1604665"/>
                <a:chExt cx="2173753" cy="2590800"/>
              </a:xfrm>
            </p:grpSpPr>
            <p:grpSp>
              <p:nvGrpSpPr>
                <p:cNvPr id="30729" name="Group 2048"/>
                <p:cNvGrpSpPr>
                  <a:grpSpLocks/>
                </p:cNvGrpSpPr>
                <p:nvPr/>
              </p:nvGrpSpPr>
              <p:grpSpPr bwMode="auto">
                <a:xfrm>
                  <a:off x="4770497" y="1604665"/>
                  <a:ext cx="2173753" cy="2590800"/>
                  <a:chOff x="4770497" y="1604665"/>
                  <a:chExt cx="2173753" cy="2590800"/>
                </a:xfrm>
              </p:grpSpPr>
              <p:grpSp>
                <p:nvGrpSpPr>
                  <p:cNvPr id="30731" name="Group 29"/>
                  <p:cNvGrpSpPr>
                    <a:grpSpLocks/>
                  </p:cNvGrpSpPr>
                  <p:nvPr/>
                </p:nvGrpSpPr>
                <p:grpSpPr bwMode="auto">
                  <a:xfrm>
                    <a:off x="4770497" y="1604665"/>
                    <a:ext cx="2173753" cy="2590800"/>
                    <a:chOff x="4770497" y="1604665"/>
                    <a:chExt cx="2173753" cy="2590800"/>
                  </a:xfrm>
                </p:grpSpPr>
                <p:grpSp>
                  <p:nvGrpSpPr>
                    <p:cNvPr id="30733" name="Group 26"/>
                    <p:cNvGrpSpPr>
                      <a:grpSpLocks/>
                    </p:cNvGrpSpPr>
                    <p:nvPr/>
                  </p:nvGrpSpPr>
                  <p:grpSpPr bwMode="auto">
                    <a:xfrm>
                      <a:off x="4770497" y="1604665"/>
                      <a:ext cx="2173753" cy="2590800"/>
                      <a:chOff x="5598647" y="2895600"/>
                      <a:chExt cx="2173753" cy="2590800"/>
                    </a:xfrm>
                  </p:grpSpPr>
                  <p:grpSp>
                    <p:nvGrpSpPr>
                      <p:cNvPr id="30735" name="Group 24"/>
                      <p:cNvGrpSpPr>
                        <a:grpSpLocks/>
                      </p:cNvGrpSpPr>
                      <p:nvPr/>
                    </p:nvGrpSpPr>
                    <p:grpSpPr bwMode="auto">
                      <a:xfrm>
                        <a:off x="5598647" y="2895600"/>
                        <a:ext cx="2173753" cy="2590800"/>
                        <a:chOff x="5598647" y="2895600"/>
                        <a:chExt cx="2173753" cy="2590800"/>
                      </a:xfrm>
                    </p:grpSpPr>
                    <p:grpSp>
                      <p:nvGrpSpPr>
                        <p:cNvPr id="30737" name="Group 21"/>
                        <p:cNvGrpSpPr>
                          <a:grpSpLocks/>
                        </p:cNvGrpSpPr>
                        <p:nvPr/>
                      </p:nvGrpSpPr>
                      <p:grpSpPr bwMode="auto">
                        <a:xfrm>
                          <a:off x="5598647" y="2895600"/>
                          <a:ext cx="2090468" cy="2590800"/>
                          <a:chOff x="5598647" y="2895600"/>
                          <a:chExt cx="2090468" cy="2590800"/>
                        </a:xfrm>
                      </p:grpSpPr>
                      <p:grpSp>
                        <p:nvGrpSpPr>
                          <p:cNvPr id="30739" name="Group 18"/>
                          <p:cNvGrpSpPr>
                            <a:grpSpLocks/>
                          </p:cNvGrpSpPr>
                          <p:nvPr/>
                        </p:nvGrpSpPr>
                        <p:grpSpPr bwMode="auto">
                          <a:xfrm>
                            <a:off x="5598647" y="2895600"/>
                            <a:ext cx="2090468" cy="2590800"/>
                            <a:chOff x="5598647" y="2895600"/>
                            <a:chExt cx="2090468" cy="2590800"/>
                          </a:xfrm>
                        </p:grpSpPr>
                        <p:grpSp>
                          <p:nvGrpSpPr>
                            <p:cNvPr id="30743" name="Group 16"/>
                            <p:cNvGrpSpPr>
                              <a:grpSpLocks/>
                            </p:cNvGrpSpPr>
                            <p:nvPr/>
                          </p:nvGrpSpPr>
                          <p:grpSpPr bwMode="auto">
                            <a:xfrm>
                              <a:off x="5661881" y="2895600"/>
                              <a:ext cx="2027234" cy="2590800"/>
                              <a:chOff x="5661881" y="2895600"/>
                              <a:chExt cx="2027234" cy="2590800"/>
                            </a:xfrm>
                          </p:grpSpPr>
                          <p:grpSp>
                            <p:nvGrpSpPr>
                              <p:cNvPr id="30745" name="Group 10"/>
                              <p:cNvGrpSpPr>
                                <a:grpSpLocks/>
                              </p:cNvGrpSpPr>
                              <p:nvPr/>
                            </p:nvGrpSpPr>
                            <p:grpSpPr bwMode="auto">
                              <a:xfrm>
                                <a:off x="5661881" y="2895600"/>
                                <a:ext cx="2027234" cy="2510135"/>
                                <a:chOff x="5410200" y="2819400"/>
                                <a:chExt cx="2027234" cy="2510135"/>
                              </a:xfrm>
                            </p:grpSpPr>
                            <p:grpSp>
                              <p:nvGrpSpPr>
                                <p:cNvPr id="30747" name="Group 9"/>
                                <p:cNvGrpSpPr>
                                  <a:grpSpLocks/>
                                </p:cNvGrpSpPr>
                                <p:nvPr/>
                              </p:nvGrpSpPr>
                              <p:grpSpPr bwMode="auto">
                                <a:xfrm>
                                  <a:off x="5410200" y="2819400"/>
                                  <a:ext cx="2027234" cy="2510135"/>
                                  <a:chOff x="5410200" y="2819400"/>
                                  <a:chExt cx="2027234" cy="2510135"/>
                                </a:xfrm>
                              </p:grpSpPr>
                              <p:pic>
                                <p:nvPicPr>
                                  <p:cNvPr id="30751" name="Picture 3"/>
                                  <p:cNvPicPr>
                                    <a:picLocks noChangeAspect="1" noChangeArrowheads="1"/>
                                  </p:cNvPicPr>
                                  <p:nvPr/>
                                </p:nvPicPr>
                                <p:blipFill>
                                  <a:blip r:embed="rId4"/>
                                  <a:srcRect t="18692" b="5975"/>
                                  <a:stretch>
                                    <a:fillRect/>
                                  </a:stretch>
                                </p:blipFill>
                                <p:spPr bwMode="auto">
                                  <a:xfrm>
                                    <a:off x="5410200" y="2952095"/>
                                    <a:ext cx="2027234" cy="2377440"/>
                                  </a:xfrm>
                                  <a:prstGeom prst="rect">
                                    <a:avLst/>
                                  </a:prstGeom>
                                  <a:noFill/>
                                  <a:ln w="9525">
                                    <a:noFill/>
                                    <a:miter lim="800000"/>
                                    <a:headEnd/>
                                    <a:tailEnd/>
                                  </a:ln>
                                </p:spPr>
                              </p:pic>
                              <p:sp>
                                <p:nvSpPr>
                                  <p:cNvPr id="9" name="Rectangle 8"/>
                                  <p:cNvSpPr/>
                                  <p:nvPr/>
                                </p:nvSpPr>
                                <p:spPr>
                                  <a:xfrm>
                                    <a:off x="5876216" y="2819384"/>
                                    <a:ext cx="685738" cy="5334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 name="TextBox 6"/>
                                <p:cNvSpPr txBox="1"/>
                                <p:nvPr/>
                              </p:nvSpPr>
                              <p:spPr>
                                <a:xfrm>
                                  <a:off x="5661881" y="3123224"/>
                                  <a:ext cx="1143000" cy="246221"/>
                                </a:xfrm>
                                <a:prstGeom prst="rect">
                                  <a:avLst/>
                                </a:prstGeom>
                                <a:solidFill>
                                  <a:schemeClr val="bg1"/>
                                </a:solidFill>
                                <a:effectLst>
                                  <a:softEdge rad="31750"/>
                                </a:effectLst>
                              </p:spPr>
                              <p:txBody>
                                <a:bodyPr>
                                  <a:spAutoFit/>
                                </a:bodyPr>
                                <a:lstStyle/>
                                <a:p>
                                  <a:pPr fontAlgn="auto">
                                    <a:spcBef>
                                      <a:spcPts val="0"/>
                                    </a:spcBef>
                                    <a:spcAft>
                                      <a:spcPts val="0"/>
                                    </a:spcAft>
                                    <a:defRPr/>
                                  </a:pPr>
                                  <a:r>
                                    <a:rPr lang="hu-HU" sz="1000" dirty="0">
                                      <a:latin typeface="+mn-lt"/>
                                    </a:rPr>
                                    <a:t>hypothalamus</a:t>
                                  </a:r>
                                  <a:endParaRPr lang="en-US" sz="1000" dirty="0">
                                    <a:latin typeface="+mn-lt"/>
                                  </a:endParaRPr>
                                </a:p>
                              </p:txBody>
                            </p:sp>
                          </p:grpSp>
                          <p:sp>
                            <p:nvSpPr>
                              <p:cNvPr id="16" name="Rectangle 15"/>
                              <p:cNvSpPr/>
                              <p:nvPr/>
                            </p:nvSpPr>
                            <p:spPr>
                              <a:xfrm>
                                <a:off x="5670738" y="5029197"/>
                                <a:ext cx="1014322" cy="457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0744" name="TextBox 17"/>
                            <p:cNvSpPr txBox="1">
                              <a:spLocks noChangeArrowheads="1"/>
                            </p:cNvSpPr>
                            <p:nvPr/>
                          </p:nvSpPr>
                          <p:spPr bwMode="auto">
                            <a:xfrm>
                              <a:off x="5598647" y="5029200"/>
                              <a:ext cx="863334" cy="400110"/>
                            </a:xfrm>
                            <a:prstGeom prst="rect">
                              <a:avLst/>
                            </a:prstGeom>
                            <a:noFill/>
                            <a:ln w="9525">
                              <a:noFill/>
                              <a:miter lim="800000"/>
                              <a:headEnd/>
                              <a:tailEnd/>
                            </a:ln>
                          </p:spPr>
                          <p:txBody>
                            <a:bodyPr>
                              <a:spAutoFit/>
                            </a:bodyPr>
                            <a:lstStyle/>
                            <a:p>
                              <a:r>
                                <a:rPr lang="hu-HU" sz="1000">
                                  <a:latin typeface="Calibri" pitchFamily="34" charset="0"/>
                                </a:rPr>
                                <a:t>centrum ciliospinale</a:t>
                              </a:r>
                              <a:endParaRPr lang="en-US" sz="1000">
                                <a:latin typeface="Calibri" pitchFamily="34" charset="0"/>
                              </a:endParaRPr>
                            </a:p>
                          </p:txBody>
                        </p:sp>
                      </p:grpSp>
                      <p:sp>
                        <p:nvSpPr>
                          <p:cNvPr id="20" name="Rectangle 19"/>
                          <p:cNvSpPr/>
                          <p:nvPr/>
                        </p:nvSpPr>
                        <p:spPr>
                          <a:xfrm>
                            <a:off x="6193525" y="4575349"/>
                            <a:ext cx="1222711" cy="304800"/>
                          </a:xfrm>
                          <a:prstGeom prst="rect">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hu-HU" dirty="0"/>
                              <a:t>g</a:t>
                            </a:r>
                            <a:endParaRPr lang="en-US" dirty="0"/>
                          </a:p>
                        </p:txBody>
                      </p:sp>
                    </p:grpSp>
                    <p:sp>
                      <p:nvSpPr>
                        <p:cNvPr id="24" name="Rectangle 23"/>
                        <p:cNvSpPr/>
                        <p:nvPr/>
                      </p:nvSpPr>
                      <p:spPr>
                        <a:xfrm>
                          <a:off x="6934275" y="4114792"/>
                          <a:ext cx="838125" cy="304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30736" name="TextBox 25"/>
                      <p:cNvSpPr txBox="1">
                        <a:spLocks noChangeArrowheads="1"/>
                      </p:cNvSpPr>
                      <p:nvPr/>
                    </p:nvSpPr>
                    <p:spPr bwMode="auto">
                      <a:xfrm>
                        <a:off x="6895308" y="4124011"/>
                        <a:ext cx="793807" cy="246221"/>
                      </a:xfrm>
                      <a:prstGeom prst="rect">
                        <a:avLst/>
                      </a:prstGeom>
                      <a:noFill/>
                      <a:ln w="9525">
                        <a:noFill/>
                        <a:miter lim="800000"/>
                        <a:headEnd/>
                        <a:tailEnd/>
                      </a:ln>
                    </p:spPr>
                    <p:txBody>
                      <a:bodyPr wrap="none">
                        <a:spAutoFit/>
                      </a:bodyPr>
                      <a:lstStyle/>
                      <a:p>
                        <a:r>
                          <a:rPr lang="hu-HU" sz="1000">
                            <a:latin typeface="Calibri" pitchFamily="34" charset="0"/>
                          </a:rPr>
                          <a:t>M. dilatator</a:t>
                        </a:r>
                        <a:endParaRPr lang="en-US" sz="1000">
                          <a:latin typeface="Calibri" pitchFamily="34" charset="0"/>
                        </a:endParaRPr>
                      </a:p>
                    </p:txBody>
                  </p:sp>
                </p:grpSp>
                <p:sp>
                  <p:nvSpPr>
                    <p:cNvPr id="30734" name="TextBox 22"/>
                    <p:cNvSpPr txBox="1">
                      <a:spLocks noChangeArrowheads="1"/>
                    </p:cNvSpPr>
                    <p:nvPr/>
                  </p:nvSpPr>
                  <p:spPr bwMode="auto">
                    <a:xfrm>
                      <a:off x="5399282" y="3195340"/>
                      <a:ext cx="906656" cy="244475"/>
                    </a:xfrm>
                    <a:prstGeom prst="rect">
                      <a:avLst/>
                    </a:prstGeom>
                    <a:noFill/>
                    <a:ln w="9525">
                      <a:noFill/>
                      <a:miter lim="800000"/>
                      <a:headEnd/>
                      <a:tailEnd/>
                    </a:ln>
                  </p:spPr>
                  <p:txBody>
                    <a:bodyPr wrap="none">
                      <a:spAutoFit/>
                    </a:bodyPr>
                    <a:lstStyle/>
                    <a:p>
                      <a:r>
                        <a:rPr lang="hu-HU" sz="1000">
                          <a:latin typeface="Calibri" pitchFamily="34" charset="0"/>
                        </a:rPr>
                        <a:t>Ggl. cerv. sup.</a:t>
                      </a:r>
                      <a:endParaRPr lang="en-US" sz="1000">
                        <a:latin typeface="Calibri" pitchFamily="34" charset="0"/>
                      </a:endParaRPr>
                    </a:p>
                  </p:txBody>
                </p:sp>
              </p:grpSp>
              <p:sp>
                <p:nvSpPr>
                  <p:cNvPr id="31" name="Rectangle 30"/>
                  <p:cNvSpPr/>
                  <p:nvPr/>
                </p:nvSpPr>
                <p:spPr>
                  <a:xfrm>
                    <a:off x="5369591" y="2755594"/>
                    <a:ext cx="482557" cy="327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hu-HU" dirty="0"/>
                      <a:t>n</a:t>
                    </a:r>
                    <a:endParaRPr lang="en-US" dirty="0"/>
                  </a:p>
                </p:txBody>
              </p:sp>
            </p:grpSp>
            <p:sp>
              <p:nvSpPr>
                <p:cNvPr id="2052" name="Rectangle 2051"/>
                <p:cNvSpPr/>
                <p:nvPr/>
              </p:nvSpPr>
              <p:spPr>
                <a:xfrm>
                  <a:off x="5810877" y="2755594"/>
                  <a:ext cx="219055" cy="292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0728" name="TextBox 2053"/>
              <p:cNvSpPr txBox="1">
                <a:spLocks noChangeArrowheads="1"/>
              </p:cNvSpPr>
              <p:nvPr/>
            </p:nvSpPr>
            <p:spPr bwMode="auto">
              <a:xfrm>
                <a:off x="5300836" y="2719090"/>
                <a:ext cx="938413" cy="396875"/>
              </a:xfrm>
              <a:prstGeom prst="rect">
                <a:avLst/>
              </a:prstGeom>
              <a:noFill/>
              <a:ln w="9525">
                <a:noFill/>
                <a:miter lim="800000"/>
                <a:headEnd/>
                <a:tailEnd/>
              </a:ln>
            </p:spPr>
            <p:txBody>
              <a:bodyPr>
                <a:spAutoFit/>
              </a:bodyPr>
              <a:lstStyle/>
              <a:p>
                <a:r>
                  <a:rPr lang="hu-HU" sz="1000">
                    <a:latin typeface="Calibri" pitchFamily="34" charset="0"/>
                  </a:rPr>
                  <a:t>N. nasociliaris (II</a:t>
                </a:r>
                <a:r>
                  <a:rPr lang="hu-HU" sz="1000">
                    <a:latin typeface="Calibri" pitchFamily="34" charset="0"/>
                    <a:sym typeface="Wingdings" pitchFamily="2" charset="2"/>
                  </a:rPr>
                  <a:t>I).</a:t>
                </a:r>
                <a:endParaRPr lang="en-US" sz="1000">
                  <a:latin typeface="Calibri" pitchFamily="34" charset="0"/>
                </a:endParaRPr>
              </a:p>
            </p:txBody>
          </p:sp>
        </p:gr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4210</TotalTime>
  <Words>3502</Words>
  <Application>Microsoft Office PowerPoint</Application>
  <PresentationFormat>On-screen Show (4:3)</PresentationFormat>
  <Paragraphs>398</Paragraphs>
  <Slides>22</Slides>
  <Notes>14</Notes>
  <HiddenSlides>0</HiddenSlides>
  <MMClips>0</MMClips>
  <ScaleCrop>false</ScaleCrop>
  <HeadingPairs>
    <vt:vector size="8" baseType="variant">
      <vt:variant>
        <vt:lpstr>Használt betűtípusok</vt:lpstr>
      </vt:variant>
      <vt:variant>
        <vt:i4>6</vt:i4>
      </vt:variant>
      <vt:variant>
        <vt:lpstr>Tervezősablon</vt:lpstr>
      </vt:variant>
      <vt:variant>
        <vt:i4>1</vt:i4>
      </vt:variant>
      <vt:variant>
        <vt:lpstr>Beágyazott OLE kiszolgálók</vt:lpstr>
      </vt:variant>
      <vt:variant>
        <vt:i4>1</vt:i4>
      </vt:variant>
      <vt:variant>
        <vt:lpstr>Diacímek</vt:lpstr>
      </vt:variant>
      <vt:variant>
        <vt:i4>22</vt:i4>
      </vt:variant>
    </vt:vector>
  </HeadingPairs>
  <TitlesOfParts>
    <vt:vector size="30" baseType="lpstr">
      <vt:lpstr>Arial</vt:lpstr>
      <vt:lpstr>Calibri</vt:lpstr>
      <vt:lpstr>ＭＳ Ｐゴシック</vt:lpstr>
      <vt:lpstr>msgothic</vt:lpstr>
      <vt:lpstr>Wingdings</vt:lpstr>
      <vt:lpstr>Times New Roman</vt:lpstr>
      <vt:lpstr>Office Theme</vt:lpstr>
      <vt:lpstr>Image</vt:lpstr>
      <vt:lpstr>1. dia</vt:lpstr>
      <vt:lpstr>2. dia</vt:lpstr>
      <vt:lpstr>3. dia</vt:lpstr>
      <vt:lpstr>4. dia</vt:lpstr>
      <vt:lpstr>5. dia</vt:lpstr>
      <vt:lpstr>6. dia</vt:lpstr>
      <vt:lpstr>7. dia</vt:lpstr>
      <vt:lpstr>8. dia</vt:lpstr>
      <vt:lpstr>9. dia</vt:lpstr>
      <vt:lpstr>10. dia</vt:lpstr>
      <vt:lpstr>11. dia</vt:lpstr>
      <vt:lpstr>12. dia</vt:lpstr>
      <vt:lpstr>13. dia</vt:lpstr>
      <vt:lpstr>14. dia</vt:lpstr>
      <vt:lpstr>15. dia</vt:lpstr>
      <vt:lpstr>16. dia</vt:lpstr>
      <vt:lpstr>17. dia</vt:lpstr>
      <vt:lpstr>NPY Diabetic Duodenum </vt:lpstr>
      <vt:lpstr>SP Diabetic Duodenum</vt:lpstr>
      <vt:lpstr>20. dia</vt:lpstr>
      <vt:lpstr>21. dia</vt:lpstr>
      <vt:lpstr>22. dia</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Varnai</dc:creator>
  <cp:lastModifiedBy>flab</cp:lastModifiedBy>
  <cp:revision>525</cp:revision>
  <dcterms:created xsi:type="dcterms:W3CDTF">2012-12-01T09:17:54Z</dcterms:created>
  <dcterms:modified xsi:type="dcterms:W3CDTF">2017-12-12T12:02:00Z</dcterms:modified>
</cp:coreProperties>
</file>