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77" r:id="rId5"/>
    <p:sldId id="260" r:id="rId6"/>
    <p:sldId id="261" r:id="rId7"/>
    <p:sldId id="262" r:id="rId8"/>
    <p:sldId id="263" r:id="rId9"/>
    <p:sldId id="264" r:id="rId10"/>
    <p:sldId id="275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9" r:id="rId2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FF9999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108" y="2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73EC8-BB16-44F5-84B1-32EA0D621444}" type="datetimeFigureOut">
              <a:rPr lang="hu-HU" smtClean="0"/>
              <a:t>2017.12.06.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A31D4-6264-4531-91EE-D7D40E20D4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346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73EC8-BB16-44F5-84B1-32EA0D621444}" type="datetimeFigureOut">
              <a:rPr lang="hu-HU" smtClean="0"/>
              <a:t>2017.12.06.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A31D4-6264-4531-91EE-D7D40E20D4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4612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73EC8-BB16-44F5-84B1-32EA0D621444}" type="datetimeFigureOut">
              <a:rPr lang="hu-HU" smtClean="0"/>
              <a:t>2017.12.06.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A31D4-6264-4531-91EE-D7D40E20D4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586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73EC8-BB16-44F5-84B1-32EA0D621444}" type="datetimeFigureOut">
              <a:rPr lang="hu-HU" smtClean="0"/>
              <a:t>2017.12.06.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A31D4-6264-4531-91EE-D7D40E20D4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3785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73EC8-BB16-44F5-84B1-32EA0D621444}" type="datetimeFigureOut">
              <a:rPr lang="hu-HU" smtClean="0"/>
              <a:t>2017.12.06.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A31D4-6264-4531-91EE-D7D40E20D4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0507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73EC8-BB16-44F5-84B1-32EA0D621444}" type="datetimeFigureOut">
              <a:rPr lang="hu-HU" smtClean="0"/>
              <a:t>2017.12.06.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A31D4-6264-4531-91EE-D7D40E20D4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7245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73EC8-BB16-44F5-84B1-32EA0D621444}" type="datetimeFigureOut">
              <a:rPr lang="hu-HU" smtClean="0"/>
              <a:t>2017.12.06.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A31D4-6264-4531-91EE-D7D40E20D4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3038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73EC8-BB16-44F5-84B1-32EA0D621444}" type="datetimeFigureOut">
              <a:rPr lang="hu-HU" smtClean="0"/>
              <a:t>2017.12.06.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A31D4-6264-4531-91EE-D7D40E20D4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5790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73EC8-BB16-44F5-84B1-32EA0D621444}" type="datetimeFigureOut">
              <a:rPr lang="hu-HU" smtClean="0"/>
              <a:t>2017.12.06.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A31D4-6264-4531-91EE-D7D40E20D4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1335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73EC8-BB16-44F5-84B1-32EA0D621444}" type="datetimeFigureOut">
              <a:rPr lang="hu-HU" smtClean="0"/>
              <a:t>2017.12.06.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A31D4-6264-4531-91EE-D7D40E20D4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2370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73EC8-BB16-44F5-84B1-32EA0D621444}" type="datetimeFigureOut">
              <a:rPr lang="hu-HU" smtClean="0"/>
              <a:t>2017.12.06.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A31D4-6264-4531-91EE-D7D40E20D4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6203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73EC8-BB16-44F5-84B1-32EA0D621444}" type="datetimeFigureOut">
              <a:rPr lang="hu-HU" smtClean="0"/>
              <a:t>2017.12.06.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A31D4-6264-4531-91EE-D7D40E20D4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4189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99692" y="1844824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Endokrine</a:t>
            </a:r>
            <a:r>
              <a:rPr lang="hu-HU" sz="32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hu-HU" sz="32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Organe</a:t>
            </a:r>
            <a:endParaRPr lang="hu-HU" sz="32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707904" y="3608482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FF9999"/>
                </a:solidFill>
                <a:latin typeface="+mj-lt"/>
              </a:rPr>
              <a:t>Dr. Pál </a:t>
            </a:r>
            <a:r>
              <a:rPr lang="hu-HU" sz="2400" dirty="0" err="1" smtClean="0">
                <a:solidFill>
                  <a:srgbClr val="FF9999"/>
                </a:solidFill>
                <a:latin typeface="+mj-lt"/>
              </a:rPr>
              <a:t>Röhlich</a:t>
            </a:r>
            <a:r>
              <a:rPr lang="hu-HU" sz="2400" dirty="0" smtClean="0">
                <a:solidFill>
                  <a:srgbClr val="FF9999"/>
                </a:solidFill>
                <a:latin typeface="+mj-lt"/>
              </a:rPr>
              <a:t> </a:t>
            </a:r>
            <a:endParaRPr lang="hu-HU" sz="2400" dirty="0">
              <a:solidFill>
                <a:srgbClr val="FF9999"/>
              </a:solidFill>
              <a:latin typeface="+mj-lt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959932" y="527227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chemeClr val="bg1"/>
                </a:solidFill>
              </a:rPr>
              <a:t>2017. 12. 6.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22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437" y="116632"/>
            <a:ext cx="5345727" cy="6597352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92454" y="62068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Eminentia</a:t>
            </a:r>
            <a:r>
              <a:rPr lang="hu-HU" b="1" dirty="0" smtClean="0">
                <a:solidFill>
                  <a:srgbClr val="003399"/>
                </a:solidFill>
                <a:latin typeface="Comic Sans MS" panose="030F0702030302020204" pitchFamily="66" charset="0"/>
              </a:rPr>
              <a:t> </a:t>
            </a:r>
            <a:r>
              <a:rPr lang="hu-HU" b="1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mediana</a:t>
            </a:r>
            <a:endParaRPr lang="hu-HU" b="1" dirty="0">
              <a:solidFill>
                <a:srgbClr val="003399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508104" y="3068960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sinus</a:t>
            </a:r>
            <a:endParaRPr lang="hu-HU" sz="1400" dirty="0"/>
          </a:p>
        </p:txBody>
      </p:sp>
      <p:cxnSp>
        <p:nvCxnSpPr>
          <p:cNvPr id="6" name="Egyenes összekötő nyíllal 5"/>
          <p:cNvCxnSpPr/>
          <p:nvPr/>
        </p:nvCxnSpPr>
        <p:spPr>
          <a:xfrm flipV="1">
            <a:off x="2123728" y="1412776"/>
            <a:ext cx="3528392" cy="7200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/>
          <p:cNvSpPr txBox="1"/>
          <p:nvPr/>
        </p:nvSpPr>
        <p:spPr>
          <a:xfrm>
            <a:off x="323528" y="1196752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400" dirty="0" err="1" smtClean="0"/>
              <a:t>Axonterminale</a:t>
            </a:r>
            <a:r>
              <a:rPr lang="hu-HU" sz="1400" dirty="0" smtClean="0"/>
              <a:t> mit </a:t>
            </a:r>
            <a:r>
              <a:rPr lang="hu-HU" sz="1400" dirty="0" err="1" smtClean="0"/>
              <a:t>Sekretgranula</a:t>
            </a:r>
            <a:endParaRPr lang="hu-HU" sz="14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323528" y="2996952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400" dirty="0" err="1" smtClean="0"/>
              <a:t>Axone</a:t>
            </a:r>
            <a:r>
              <a:rPr lang="hu-HU" sz="1400" dirty="0" smtClean="0"/>
              <a:t> mit </a:t>
            </a:r>
            <a:r>
              <a:rPr lang="hu-HU" sz="1400" dirty="0" err="1" smtClean="0"/>
              <a:t>Sekretgranula</a:t>
            </a:r>
            <a:endParaRPr lang="hu-HU" sz="1400" dirty="0"/>
          </a:p>
        </p:txBody>
      </p:sp>
      <p:cxnSp>
        <p:nvCxnSpPr>
          <p:cNvPr id="9" name="Egyenes összekötő nyíllal 8"/>
          <p:cNvCxnSpPr/>
          <p:nvPr/>
        </p:nvCxnSpPr>
        <p:spPr>
          <a:xfrm>
            <a:off x="2267744" y="3276564"/>
            <a:ext cx="2016224" cy="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/>
          <p:cNvSpPr txBox="1"/>
          <p:nvPr/>
        </p:nvSpPr>
        <p:spPr>
          <a:xfrm>
            <a:off x="660506" y="5649515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400" dirty="0" err="1" smtClean="0"/>
              <a:t>Lamina</a:t>
            </a:r>
            <a:r>
              <a:rPr lang="hu-HU" sz="1400" dirty="0" smtClean="0"/>
              <a:t> </a:t>
            </a:r>
            <a:r>
              <a:rPr lang="hu-HU" sz="1400" dirty="0" err="1" smtClean="0"/>
              <a:t>basalis</a:t>
            </a:r>
            <a:endParaRPr lang="hu-HU" sz="1400" dirty="0"/>
          </a:p>
        </p:txBody>
      </p:sp>
      <p:cxnSp>
        <p:nvCxnSpPr>
          <p:cNvPr id="13" name="Egyenes összekötő nyíllal 12"/>
          <p:cNvCxnSpPr/>
          <p:nvPr/>
        </p:nvCxnSpPr>
        <p:spPr>
          <a:xfrm flipV="1">
            <a:off x="2172674" y="5803404"/>
            <a:ext cx="504056" cy="1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zövegdoboz 14"/>
          <p:cNvSpPr txBox="1"/>
          <p:nvPr/>
        </p:nvSpPr>
        <p:spPr>
          <a:xfrm>
            <a:off x="7956376" y="5229200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Pia mater</a:t>
            </a:r>
            <a:endParaRPr lang="hu-HU" sz="1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8100392" y="638132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0070C0"/>
                </a:solidFill>
              </a:rPr>
              <a:t>*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5234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195736" y="229894"/>
            <a:ext cx="4752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Schilddrüse</a:t>
            </a:r>
            <a:r>
              <a:rPr lang="hu-HU" sz="2000" b="1" dirty="0" smtClean="0">
                <a:solidFill>
                  <a:srgbClr val="003399"/>
                </a:solidFill>
                <a:latin typeface="Comic Sans MS" panose="030F0702030302020204" pitchFamily="66" charset="0"/>
              </a:rPr>
              <a:t>, </a:t>
            </a:r>
            <a:r>
              <a:rPr lang="hu-HU" sz="2000" b="1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Gl</a:t>
            </a:r>
            <a:r>
              <a:rPr lang="hu-HU" sz="2000" b="1" dirty="0" smtClean="0">
                <a:solidFill>
                  <a:srgbClr val="003399"/>
                </a:solidFill>
                <a:latin typeface="Comic Sans MS" panose="030F0702030302020204" pitchFamily="66" charset="0"/>
              </a:rPr>
              <a:t>. </a:t>
            </a:r>
            <a:r>
              <a:rPr lang="hu-HU" sz="2000" b="1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thyreoidea</a:t>
            </a:r>
            <a:endParaRPr lang="hu-HU" sz="2000" b="1" dirty="0">
              <a:solidFill>
                <a:srgbClr val="003399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03006" y="6450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>
                <a:solidFill>
                  <a:srgbClr val="C00000"/>
                </a:solidFill>
              </a:rPr>
              <a:t>Entwicklung</a:t>
            </a:r>
            <a:r>
              <a:rPr lang="hu-HU" sz="1400" b="1" dirty="0" smtClean="0">
                <a:solidFill>
                  <a:srgbClr val="C00000"/>
                </a:solidFill>
              </a:rPr>
              <a:t>:</a:t>
            </a:r>
            <a:r>
              <a:rPr lang="hu-HU" sz="1400" dirty="0" smtClean="0"/>
              <a:t> </a:t>
            </a:r>
            <a:r>
              <a:rPr lang="hu-HU" sz="1400" dirty="0" err="1" smtClean="0"/>
              <a:t>Epithelstrang</a:t>
            </a:r>
            <a:r>
              <a:rPr lang="hu-HU" sz="1400" dirty="0" smtClean="0"/>
              <a:t> von der </a:t>
            </a:r>
            <a:r>
              <a:rPr lang="hu-HU" sz="1400" dirty="0" err="1" smtClean="0"/>
              <a:t>Mundhöhle</a:t>
            </a:r>
            <a:r>
              <a:rPr lang="hu-HU" sz="1400" dirty="0" smtClean="0"/>
              <a:t> (</a:t>
            </a:r>
            <a:r>
              <a:rPr lang="hu-HU" sz="1400" dirty="0" err="1" smtClean="0"/>
              <a:t>ductus</a:t>
            </a:r>
            <a:r>
              <a:rPr lang="hu-HU" sz="1400" dirty="0" smtClean="0"/>
              <a:t> </a:t>
            </a:r>
            <a:r>
              <a:rPr lang="hu-HU" sz="1400" dirty="0" err="1" smtClean="0"/>
              <a:t>thyreoglossus</a:t>
            </a:r>
            <a:r>
              <a:rPr lang="hu-HU" sz="1400" dirty="0" smtClean="0"/>
              <a:t>) </a:t>
            </a:r>
            <a:r>
              <a:rPr lang="hu-HU" sz="1400" dirty="0" err="1" smtClean="0"/>
              <a:t>wächst</a:t>
            </a:r>
            <a:r>
              <a:rPr lang="hu-HU" sz="1400" dirty="0" smtClean="0"/>
              <a:t> </a:t>
            </a:r>
            <a:r>
              <a:rPr lang="hu-HU" sz="1400" dirty="0" err="1" smtClean="0"/>
              <a:t>nach</a:t>
            </a:r>
            <a:r>
              <a:rPr lang="hu-HU" sz="1400" dirty="0" smtClean="0"/>
              <a:t> </a:t>
            </a:r>
            <a:r>
              <a:rPr lang="hu-HU" sz="1400" dirty="0" err="1" smtClean="0"/>
              <a:t>unten</a:t>
            </a:r>
            <a:r>
              <a:rPr lang="hu-HU" sz="1400" dirty="0" smtClean="0"/>
              <a:t>, </a:t>
            </a:r>
            <a:r>
              <a:rPr lang="hu-HU" sz="1400" dirty="0" err="1" smtClean="0"/>
              <a:t>verzweigt</a:t>
            </a:r>
            <a:r>
              <a:rPr lang="hu-HU" sz="1400" dirty="0" smtClean="0"/>
              <a:t> </a:t>
            </a:r>
            <a:r>
              <a:rPr lang="hu-HU" sz="1400" dirty="0" err="1" smtClean="0"/>
              <a:t>sich</a:t>
            </a:r>
            <a:r>
              <a:rPr lang="hu-HU" sz="1400" dirty="0" smtClean="0"/>
              <a:t> </a:t>
            </a:r>
            <a:r>
              <a:rPr lang="hu-HU" sz="1400" dirty="0" err="1" smtClean="0"/>
              <a:t>in</a:t>
            </a:r>
            <a:r>
              <a:rPr lang="hu-HU" sz="1400" dirty="0" smtClean="0"/>
              <a:t> </a:t>
            </a:r>
            <a:r>
              <a:rPr lang="hu-HU" sz="1400" dirty="0" err="1" smtClean="0"/>
              <a:t>zwei</a:t>
            </a:r>
            <a:r>
              <a:rPr lang="hu-HU" sz="1400" dirty="0" smtClean="0"/>
              <a:t> </a:t>
            </a:r>
            <a:r>
              <a:rPr lang="hu-HU" sz="1400" dirty="0" err="1" smtClean="0"/>
              <a:t>Lappen</a:t>
            </a:r>
            <a:r>
              <a:rPr lang="hu-HU" sz="1400" dirty="0" smtClean="0"/>
              <a:t>, (</a:t>
            </a:r>
            <a:r>
              <a:rPr lang="hu-HU" sz="1400" dirty="0" err="1" smtClean="0"/>
              <a:t>zwei</a:t>
            </a:r>
            <a:r>
              <a:rPr lang="hu-HU" sz="1400" dirty="0" smtClean="0"/>
              <a:t> </a:t>
            </a:r>
            <a:r>
              <a:rPr lang="hu-HU" sz="1400" dirty="0" err="1" smtClean="0"/>
              <a:t>Lappen</a:t>
            </a:r>
            <a:r>
              <a:rPr lang="hu-HU" sz="1400" dirty="0" smtClean="0"/>
              <a:t>, </a:t>
            </a:r>
            <a:r>
              <a:rPr lang="hu-HU" sz="1400" dirty="0" err="1" smtClean="0"/>
              <a:t>Isthmus</a:t>
            </a:r>
            <a:r>
              <a:rPr lang="hu-HU" sz="1400" dirty="0" smtClean="0"/>
              <a:t>, ev. </a:t>
            </a:r>
            <a:r>
              <a:rPr lang="hu-HU" sz="1400" dirty="0" err="1" smtClean="0"/>
              <a:t>Proc</a:t>
            </a:r>
            <a:r>
              <a:rPr lang="hu-HU" sz="1400" dirty="0" smtClean="0"/>
              <a:t>. </a:t>
            </a:r>
            <a:r>
              <a:rPr lang="hu-HU" sz="1400" dirty="0" err="1"/>
              <a:t>p</a:t>
            </a:r>
            <a:r>
              <a:rPr lang="hu-HU" sz="1400" dirty="0" err="1" smtClean="0"/>
              <a:t>yramidalis</a:t>
            </a:r>
            <a:r>
              <a:rPr lang="hu-HU" sz="1400" dirty="0" smtClean="0"/>
              <a:t>). </a:t>
            </a:r>
            <a:r>
              <a:rPr lang="hu-HU" sz="1400" dirty="0" err="1" smtClean="0"/>
              <a:t>Foramen</a:t>
            </a:r>
            <a:r>
              <a:rPr lang="hu-HU" sz="1400" dirty="0" smtClean="0"/>
              <a:t> </a:t>
            </a:r>
            <a:r>
              <a:rPr lang="hu-HU" sz="1400" dirty="0" err="1" smtClean="0"/>
              <a:t>coecum</a:t>
            </a:r>
            <a:r>
              <a:rPr lang="hu-HU" sz="1400" dirty="0" smtClean="0"/>
              <a:t>.</a:t>
            </a:r>
            <a:endParaRPr lang="hu-HU" sz="1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532189" y="1268760"/>
            <a:ext cx="79208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>
                <a:solidFill>
                  <a:srgbClr val="C00000"/>
                </a:solidFill>
              </a:rPr>
              <a:t>Gewebsstruktur</a:t>
            </a:r>
            <a:r>
              <a:rPr lang="hu-HU" sz="1400" dirty="0" smtClean="0"/>
              <a:t>: mit Kolloid </a:t>
            </a:r>
            <a:r>
              <a:rPr lang="hu-HU" sz="1400" dirty="0" err="1" smtClean="0"/>
              <a:t>gefüllte</a:t>
            </a:r>
            <a:r>
              <a:rPr lang="hu-HU" sz="1400" dirty="0" smtClean="0"/>
              <a:t> </a:t>
            </a:r>
            <a:r>
              <a:rPr lang="hu-HU" sz="1400" dirty="0" err="1" smtClean="0"/>
              <a:t>Zysten</a:t>
            </a:r>
            <a:r>
              <a:rPr lang="hu-HU" sz="1400" dirty="0" smtClean="0"/>
              <a:t> (</a:t>
            </a:r>
            <a:r>
              <a:rPr lang="hu-HU" sz="1400" b="1" dirty="0" err="1"/>
              <a:t>F</a:t>
            </a:r>
            <a:r>
              <a:rPr lang="hu-HU" sz="1400" b="1" dirty="0" err="1" smtClean="0"/>
              <a:t>olliculi</a:t>
            </a:r>
            <a:r>
              <a:rPr lang="hu-HU" sz="1400" dirty="0" smtClean="0"/>
              <a:t>) </a:t>
            </a:r>
            <a:r>
              <a:rPr lang="hu-HU" sz="1400" dirty="0" err="1" smtClean="0"/>
              <a:t>eingebettet</a:t>
            </a:r>
            <a:r>
              <a:rPr lang="hu-HU" sz="1400" dirty="0" smtClean="0"/>
              <a:t> </a:t>
            </a:r>
            <a:r>
              <a:rPr lang="hu-HU" sz="1400" dirty="0" err="1" smtClean="0"/>
              <a:t>in</a:t>
            </a:r>
            <a:r>
              <a:rPr lang="hu-HU" sz="1400" dirty="0" smtClean="0"/>
              <a:t> </a:t>
            </a:r>
            <a:r>
              <a:rPr lang="hu-HU" sz="1400" dirty="0" err="1" smtClean="0"/>
              <a:t>lockeres</a:t>
            </a:r>
            <a:r>
              <a:rPr lang="hu-HU" sz="1400" dirty="0" smtClean="0"/>
              <a:t> </a:t>
            </a:r>
            <a:r>
              <a:rPr lang="hu-HU" sz="1400" dirty="0" err="1" smtClean="0"/>
              <a:t>Bindegewebe</a:t>
            </a:r>
            <a:r>
              <a:rPr lang="hu-HU" sz="1400" dirty="0" smtClean="0"/>
              <a:t>.</a:t>
            </a:r>
          </a:p>
          <a:p>
            <a:r>
              <a:rPr lang="hu-HU" sz="1400" dirty="0" err="1" smtClean="0"/>
              <a:t>Zellen</a:t>
            </a:r>
            <a:r>
              <a:rPr lang="hu-HU" sz="1400" dirty="0" smtClean="0"/>
              <a:t> des </a:t>
            </a:r>
            <a:r>
              <a:rPr lang="hu-HU" sz="1400" dirty="0" err="1" smtClean="0"/>
              <a:t>Follikelepithels</a:t>
            </a:r>
            <a:r>
              <a:rPr lang="hu-HU" sz="1400" dirty="0" smtClean="0"/>
              <a:t> (</a:t>
            </a:r>
            <a:r>
              <a:rPr lang="hu-HU" sz="1400" b="1" dirty="0" err="1" smtClean="0"/>
              <a:t>Thyreozyten</a:t>
            </a:r>
            <a:r>
              <a:rPr lang="hu-HU" sz="1400" dirty="0" smtClean="0"/>
              <a:t>, mit </a:t>
            </a:r>
            <a:r>
              <a:rPr lang="hu-HU" sz="1400" dirty="0" err="1" smtClean="0"/>
              <a:t>entwickeltem</a:t>
            </a:r>
            <a:r>
              <a:rPr lang="hu-HU" sz="1400" dirty="0" smtClean="0"/>
              <a:t> </a:t>
            </a:r>
            <a:r>
              <a:rPr lang="hu-HU" sz="1400" dirty="0" err="1" smtClean="0"/>
              <a:t>rER</a:t>
            </a:r>
            <a:r>
              <a:rPr lang="hu-HU" sz="1400" dirty="0" smtClean="0"/>
              <a:t>, </a:t>
            </a:r>
            <a:r>
              <a:rPr lang="hu-HU" sz="1400" dirty="0" err="1" smtClean="0"/>
              <a:t>Golgi-App</a:t>
            </a:r>
            <a:r>
              <a:rPr lang="hu-HU" sz="1400" dirty="0" smtClean="0"/>
              <a:t>., </a:t>
            </a:r>
            <a:r>
              <a:rPr lang="hu-HU" sz="1400" dirty="0" err="1" smtClean="0"/>
              <a:t>Lysosomen</a:t>
            </a:r>
            <a:r>
              <a:rPr lang="hu-HU" sz="1400" dirty="0" smtClean="0"/>
              <a:t>, </a:t>
            </a:r>
            <a:r>
              <a:rPr lang="hu-HU" sz="1400" dirty="0" err="1" smtClean="0"/>
              <a:t>Mikrovilli</a:t>
            </a:r>
            <a:r>
              <a:rPr lang="hu-HU" sz="1400" dirty="0" smtClean="0"/>
              <a:t> an der </a:t>
            </a:r>
            <a:r>
              <a:rPr lang="hu-HU" sz="1400" dirty="0" err="1" smtClean="0"/>
              <a:t>luminalen</a:t>
            </a:r>
            <a:r>
              <a:rPr lang="hu-HU" sz="1400" dirty="0" smtClean="0"/>
              <a:t> </a:t>
            </a:r>
            <a:r>
              <a:rPr lang="hu-HU" sz="1400" dirty="0" err="1" smtClean="0"/>
              <a:t>Oberfläche</a:t>
            </a:r>
            <a:r>
              <a:rPr lang="hu-HU" sz="1400" dirty="0" smtClean="0"/>
              <a:t>). </a:t>
            </a:r>
            <a:r>
              <a:rPr lang="hu-HU" sz="1400" dirty="0" err="1" smtClean="0"/>
              <a:t>Bilden</a:t>
            </a:r>
            <a:r>
              <a:rPr lang="hu-HU" sz="1400" dirty="0" smtClean="0"/>
              <a:t> </a:t>
            </a:r>
            <a:r>
              <a:rPr lang="hu-HU" sz="1400" dirty="0" err="1" smtClean="0"/>
              <a:t>eischichtiges</a:t>
            </a:r>
            <a:r>
              <a:rPr lang="hu-HU" sz="1400" dirty="0" smtClean="0"/>
              <a:t> </a:t>
            </a:r>
            <a:r>
              <a:rPr lang="hu-HU" sz="1400" dirty="0" err="1" smtClean="0"/>
              <a:t>Epithel</a:t>
            </a:r>
            <a:r>
              <a:rPr lang="hu-HU" sz="1400" dirty="0" smtClean="0"/>
              <a:t>, Kolloid </a:t>
            </a:r>
            <a:r>
              <a:rPr lang="hu-HU" sz="1400" dirty="0" err="1" smtClean="0"/>
              <a:t>im</a:t>
            </a:r>
            <a:r>
              <a:rPr lang="hu-HU" sz="1400" dirty="0" smtClean="0"/>
              <a:t> </a:t>
            </a:r>
            <a:r>
              <a:rPr lang="hu-HU" sz="1400" dirty="0" err="1" smtClean="0"/>
              <a:t>inneren</a:t>
            </a:r>
            <a:r>
              <a:rPr lang="hu-HU" sz="1400" dirty="0" smtClean="0"/>
              <a:t> des </a:t>
            </a:r>
            <a:r>
              <a:rPr lang="hu-HU" sz="1400" dirty="0" err="1" smtClean="0"/>
              <a:t>Follikels</a:t>
            </a:r>
            <a:r>
              <a:rPr lang="hu-HU" sz="1400" dirty="0" smtClean="0"/>
              <a:t> (</a:t>
            </a:r>
            <a:r>
              <a:rPr lang="hu-HU" sz="1400" b="1" dirty="0" err="1" smtClean="0"/>
              <a:t>thyreoglobulin</a:t>
            </a:r>
            <a:r>
              <a:rPr lang="hu-HU" sz="1400" dirty="0" smtClean="0"/>
              <a:t>). </a:t>
            </a:r>
            <a:r>
              <a:rPr lang="hu-HU" sz="1400" dirty="0" err="1" smtClean="0"/>
              <a:t>Follikeln</a:t>
            </a:r>
            <a:r>
              <a:rPr lang="hu-HU" sz="1400" dirty="0" smtClean="0"/>
              <a:t> </a:t>
            </a:r>
            <a:r>
              <a:rPr lang="hu-HU" sz="1400" dirty="0" err="1" smtClean="0"/>
              <a:t>sind</a:t>
            </a:r>
            <a:r>
              <a:rPr lang="hu-HU" sz="1400" dirty="0" smtClean="0"/>
              <a:t> </a:t>
            </a:r>
            <a:r>
              <a:rPr lang="hu-HU" sz="1400" dirty="0" err="1" smtClean="0"/>
              <a:t>umgeben</a:t>
            </a:r>
            <a:r>
              <a:rPr lang="hu-HU" sz="1400" dirty="0" smtClean="0"/>
              <a:t> mit </a:t>
            </a:r>
            <a:r>
              <a:rPr lang="hu-HU" sz="1400" dirty="0" err="1" smtClean="0"/>
              <a:t>dichtem</a:t>
            </a:r>
            <a:r>
              <a:rPr lang="hu-HU" sz="1400" dirty="0" smtClean="0"/>
              <a:t> </a:t>
            </a:r>
            <a:r>
              <a:rPr lang="hu-HU" sz="1400" dirty="0" err="1" smtClean="0"/>
              <a:t>Kapillarnetz</a:t>
            </a:r>
            <a:r>
              <a:rPr lang="hu-HU" sz="1400" dirty="0" smtClean="0"/>
              <a:t> (</a:t>
            </a:r>
            <a:r>
              <a:rPr lang="hu-HU" sz="1400" dirty="0" err="1" smtClean="0"/>
              <a:t>fenestriertes</a:t>
            </a:r>
            <a:r>
              <a:rPr lang="hu-HU" sz="1400" dirty="0" smtClean="0"/>
              <a:t> </a:t>
            </a:r>
            <a:r>
              <a:rPr lang="hu-HU" sz="1400" dirty="0" err="1" smtClean="0"/>
              <a:t>Endothel</a:t>
            </a:r>
            <a:r>
              <a:rPr lang="hu-HU" sz="1400" dirty="0" smtClean="0"/>
              <a:t>!). </a:t>
            </a:r>
            <a:r>
              <a:rPr lang="hu-HU" sz="1400" dirty="0" err="1" smtClean="0"/>
              <a:t>Funktionell</a:t>
            </a:r>
            <a:r>
              <a:rPr lang="hu-HU" sz="1400" dirty="0" smtClean="0"/>
              <a:t> </a:t>
            </a:r>
            <a:r>
              <a:rPr lang="hu-HU" sz="1400" dirty="0" err="1" smtClean="0"/>
              <a:t>aktive</a:t>
            </a:r>
            <a:r>
              <a:rPr lang="hu-HU" sz="1400" dirty="0" smtClean="0"/>
              <a:t> </a:t>
            </a:r>
            <a:r>
              <a:rPr lang="hu-HU" sz="1400" dirty="0" err="1" smtClean="0"/>
              <a:t>Follikeln</a:t>
            </a:r>
            <a:r>
              <a:rPr lang="hu-HU" sz="1400" dirty="0" smtClean="0"/>
              <a:t> </a:t>
            </a:r>
            <a:r>
              <a:rPr lang="hu-HU" sz="1400" dirty="0" err="1" smtClean="0"/>
              <a:t>sind</a:t>
            </a:r>
            <a:r>
              <a:rPr lang="hu-HU" sz="1400" dirty="0" smtClean="0"/>
              <a:t> </a:t>
            </a:r>
            <a:r>
              <a:rPr lang="hu-HU" sz="1400" dirty="0" err="1" smtClean="0"/>
              <a:t>kleiner</a:t>
            </a:r>
            <a:r>
              <a:rPr lang="hu-HU" sz="1400" dirty="0" smtClean="0"/>
              <a:t> mit </a:t>
            </a:r>
            <a:r>
              <a:rPr lang="hu-HU" sz="1400" dirty="0" err="1" smtClean="0"/>
              <a:t>höherem</a:t>
            </a:r>
            <a:r>
              <a:rPr lang="hu-HU" sz="1400" dirty="0" smtClean="0"/>
              <a:t> </a:t>
            </a:r>
            <a:r>
              <a:rPr lang="hu-HU" sz="1400" dirty="0" err="1" smtClean="0"/>
              <a:t>Epithel</a:t>
            </a:r>
            <a:r>
              <a:rPr lang="hu-HU" sz="1400" dirty="0" smtClean="0"/>
              <a:t>.</a:t>
            </a:r>
            <a:endParaRPr lang="hu-HU" sz="14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" r="8128"/>
          <a:stretch/>
        </p:blipFill>
        <p:spPr>
          <a:xfrm>
            <a:off x="107504" y="2636912"/>
            <a:ext cx="5184843" cy="3864844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651387"/>
            <a:ext cx="3663551" cy="3864844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499992" y="6516231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*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8316416" y="6501756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0070C0"/>
                </a:solidFill>
              </a:rPr>
              <a:t>*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1911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7" y="617754"/>
            <a:ext cx="4564380" cy="385724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273570" y="18864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Das</a:t>
            </a:r>
            <a:r>
              <a:rPr lang="hu-HU" dirty="0" smtClean="0">
                <a:solidFill>
                  <a:srgbClr val="003399"/>
                </a:solidFill>
                <a:latin typeface="Comic Sans MS" panose="030F0702030302020204" pitchFamily="66" charset="0"/>
              </a:rPr>
              <a:t> </a:t>
            </a:r>
            <a:r>
              <a:rPr lang="hu-HU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Follikelepithel</a:t>
            </a:r>
            <a:endParaRPr lang="hu-HU" dirty="0">
              <a:solidFill>
                <a:srgbClr val="003399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45314"/>
            <a:ext cx="2658930" cy="385128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213459" y="4580266"/>
            <a:ext cx="4438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err="1" smtClean="0"/>
              <a:t>Thyreozyt</a:t>
            </a:r>
            <a:r>
              <a:rPr lang="hu-HU" sz="1200" b="1" dirty="0" smtClean="0"/>
              <a:t> am EM </a:t>
            </a:r>
            <a:r>
              <a:rPr lang="hu-HU" sz="1200" b="1" dirty="0" err="1" smtClean="0"/>
              <a:t>Bild</a:t>
            </a:r>
            <a:r>
              <a:rPr lang="hu-HU" sz="1200" b="1" dirty="0" smtClean="0"/>
              <a:t>, die </a:t>
            </a:r>
            <a:r>
              <a:rPr lang="hu-HU" sz="1200" b="1" dirty="0" err="1" smtClean="0"/>
              <a:t>basale</a:t>
            </a:r>
            <a:r>
              <a:rPr lang="hu-HU" sz="1200" b="1" dirty="0" smtClean="0"/>
              <a:t> </a:t>
            </a:r>
            <a:r>
              <a:rPr lang="hu-HU" sz="1200" b="1" dirty="0" err="1" smtClean="0"/>
              <a:t>Oberfläche</a:t>
            </a:r>
            <a:r>
              <a:rPr lang="hu-HU" sz="1200" b="1" dirty="0" smtClean="0"/>
              <a:t> </a:t>
            </a:r>
            <a:r>
              <a:rPr lang="hu-HU" sz="1200" b="1" dirty="0" err="1" smtClean="0"/>
              <a:t>ist</a:t>
            </a:r>
            <a:r>
              <a:rPr lang="hu-HU" sz="1200" b="1" dirty="0" smtClean="0"/>
              <a:t> mit </a:t>
            </a:r>
            <a:r>
              <a:rPr lang="hu-HU" sz="1200" b="1" dirty="0" err="1" smtClean="0"/>
              <a:t>fenestriertem</a:t>
            </a:r>
            <a:r>
              <a:rPr lang="hu-HU" sz="1200" b="1" dirty="0" smtClean="0"/>
              <a:t> </a:t>
            </a:r>
            <a:r>
              <a:rPr lang="hu-HU" sz="1200" b="1" dirty="0" err="1" smtClean="0"/>
              <a:t>Endothel</a:t>
            </a:r>
            <a:r>
              <a:rPr lang="hu-HU" sz="1200" b="1" dirty="0" smtClean="0"/>
              <a:t> </a:t>
            </a:r>
            <a:r>
              <a:rPr lang="hu-HU" sz="1200" b="1" dirty="0" err="1" smtClean="0"/>
              <a:t>eingedrückt</a:t>
            </a:r>
            <a:r>
              <a:rPr lang="hu-HU" sz="1200" b="1" dirty="0" smtClean="0"/>
              <a:t>.</a:t>
            </a:r>
            <a:endParaRPr lang="hu-HU" sz="1200" b="1" dirty="0"/>
          </a:p>
        </p:txBody>
      </p:sp>
      <p:sp>
        <p:nvSpPr>
          <p:cNvPr id="7" name="Szövegdoboz 6"/>
          <p:cNvSpPr txBox="1"/>
          <p:nvPr/>
        </p:nvSpPr>
        <p:spPr>
          <a:xfrm>
            <a:off x="293296" y="5157192"/>
            <a:ext cx="35245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 err="1" smtClean="0">
                <a:solidFill>
                  <a:srgbClr val="C00000"/>
                </a:solidFill>
              </a:rPr>
              <a:t>Funktion</a:t>
            </a:r>
            <a:r>
              <a:rPr lang="hu-HU" sz="1200" b="1" dirty="0" smtClean="0">
                <a:solidFill>
                  <a:srgbClr val="C00000"/>
                </a:solidFill>
              </a:rPr>
              <a:t>: </a:t>
            </a:r>
            <a:r>
              <a:rPr lang="hu-HU" sz="1200" b="1" dirty="0" err="1" smtClean="0">
                <a:solidFill>
                  <a:srgbClr val="C00000"/>
                </a:solidFill>
              </a:rPr>
              <a:t>Bildung</a:t>
            </a:r>
            <a:r>
              <a:rPr lang="hu-HU" sz="1200" b="1" dirty="0" smtClean="0">
                <a:solidFill>
                  <a:srgbClr val="C00000"/>
                </a:solidFill>
              </a:rPr>
              <a:t> von T4 és T3</a:t>
            </a:r>
            <a:r>
              <a:rPr lang="hu-HU" sz="1200" b="1" dirty="0" smtClean="0"/>
              <a:t> </a:t>
            </a:r>
            <a:r>
              <a:rPr lang="hu-HU" sz="1200" dirty="0" smtClean="0"/>
              <a:t>(</a:t>
            </a:r>
            <a:r>
              <a:rPr lang="hu-HU" sz="1200" dirty="0" err="1" smtClean="0"/>
              <a:t>tetra-</a:t>
            </a:r>
            <a:r>
              <a:rPr lang="hu-HU" sz="1200" dirty="0" smtClean="0"/>
              <a:t> und </a:t>
            </a:r>
            <a:r>
              <a:rPr lang="hu-HU" sz="1200" dirty="0" err="1" smtClean="0"/>
              <a:t>trijódtironin</a:t>
            </a:r>
            <a:r>
              <a:rPr lang="hu-HU" sz="1200" dirty="0" smtClean="0"/>
              <a:t>) </a:t>
            </a:r>
            <a:r>
              <a:rPr lang="hu-HU" sz="1200" dirty="0" err="1" smtClean="0"/>
              <a:t>Steuerung</a:t>
            </a:r>
            <a:r>
              <a:rPr lang="hu-HU" sz="1200" dirty="0" smtClean="0"/>
              <a:t>: </a:t>
            </a:r>
            <a:r>
              <a:rPr lang="hu-HU" sz="1200" dirty="0" err="1" smtClean="0"/>
              <a:t>durch</a:t>
            </a:r>
            <a:r>
              <a:rPr lang="hu-HU" sz="1200" dirty="0" smtClean="0"/>
              <a:t> TRH (</a:t>
            </a:r>
            <a:r>
              <a:rPr lang="hu-HU" sz="1200" dirty="0" err="1" smtClean="0"/>
              <a:t>releasing</a:t>
            </a:r>
            <a:r>
              <a:rPr lang="hu-HU" sz="1200" dirty="0" smtClean="0"/>
              <a:t> hormon) und TSH. </a:t>
            </a:r>
          </a:p>
          <a:p>
            <a:endParaRPr lang="hu-HU" sz="1200" b="1" dirty="0" smtClean="0"/>
          </a:p>
          <a:p>
            <a:r>
              <a:rPr lang="hu-HU" sz="1200" b="1" dirty="0" err="1" smtClean="0">
                <a:solidFill>
                  <a:srgbClr val="C00000"/>
                </a:solidFill>
              </a:rPr>
              <a:t>Wirkung</a:t>
            </a:r>
            <a:r>
              <a:rPr lang="hu-HU" sz="1200" b="1" dirty="0" smtClean="0">
                <a:solidFill>
                  <a:srgbClr val="C00000"/>
                </a:solidFill>
              </a:rPr>
              <a:t>: </a:t>
            </a:r>
            <a:r>
              <a:rPr lang="hu-HU" sz="1200" dirty="0" smtClean="0"/>
              <a:t> </a:t>
            </a:r>
            <a:r>
              <a:rPr lang="hu-HU" sz="1200" dirty="0" err="1" smtClean="0"/>
              <a:t>durch</a:t>
            </a:r>
            <a:r>
              <a:rPr lang="hu-HU" sz="1200" dirty="0" smtClean="0"/>
              <a:t> </a:t>
            </a:r>
            <a:r>
              <a:rPr lang="hu-HU" sz="1200" dirty="0" err="1" smtClean="0"/>
              <a:t>Genregulation</a:t>
            </a:r>
            <a:r>
              <a:rPr lang="hu-HU" sz="1200" dirty="0" smtClean="0"/>
              <a:t> </a:t>
            </a:r>
            <a:r>
              <a:rPr lang="hu-HU" sz="1200" dirty="0" err="1" smtClean="0"/>
              <a:t>Erhöhung</a:t>
            </a:r>
            <a:r>
              <a:rPr lang="hu-HU" sz="1200" dirty="0" smtClean="0"/>
              <a:t> des </a:t>
            </a:r>
            <a:r>
              <a:rPr lang="hu-HU" sz="1200" dirty="0" err="1" smtClean="0"/>
              <a:t>Sauerstoffverbrauchs</a:t>
            </a:r>
            <a:r>
              <a:rPr lang="hu-HU" sz="1200" dirty="0" smtClean="0"/>
              <a:t>, </a:t>
            </a:r>
            <a:r>
              <a:rPr lang="hu-HU" sz="1200" dirty="0" err="1" smtClean="0"/>
              <a:t>Wärmeproduktion</a:t>
            </a:r>
            <a:r>
              <a:rPr lang="hu-HU" sz="1200" dirty="0" smtClean="0"/>
              <a:t>, </a:t>
            </a:r>
            <a:r>
              <a:rPr lang="hu-HU" sz="1200" dirty="0" err="1" smtClean="0"/>
              <a:t>Stoffwechsels</a:t>
            </a:r>
            <a:r>
              <a:rPr lang="hu-HU" sz="1200" dirty="0" smtClean="0"/>
              <a:t>. </a:t>
            </a:r>
            <a:r>
              <a:rPr lang="hu-HU" sz="1200" dirty="0" err="1" smtClean="0"/>
              <a:t>Während</a:t>
            </a:r>
            <a:r>
              <a:rPr lang="hu-HU" sz="1200" dirty="0" smtClean="0"/>
              <a:t> </a:t>
            </a:r>
            <a:r>
              <a:rPr lang="hu-HU" sz="1200" dirty="0" err="1" smtClean="0"/>
              <a:t>Entwicklung</a:t>
            </a:r>
            <a:r>
              <a:rPr lang="hu-HU" sz="1200" dirty="0" smtClean="0"/>
              <a:t> </a:t>
            </a:r>
            <a:r>
              <a:rPr lang="hu-HU" sz="1200" dirty="0" err="1" smtClean="0"/>
              <a:t>Beeinflussung</a:t>
            </a:r>
            <a:r>
              <a:rPr lang="hu-HU" sz="1200" dirty="0" smtClean="0"/>
              <a:t> des </a:t>
            </a:r>
            <a:r>
              <a:rPr lang="hu-HU" sz="1200" dirty="0" err="1" smtClean="0"/>
              <a:t>Körperwachstums</a:t>
            </a:r>
            <a:r>
              <a:rPr lang="hu-HU" sz="1200" dirty="0" smtClean="0"/>
              <a:t> und </a:t>
            </a:r>
            <a:r>
              <a:rPr lang="hu-HU" sz="1200" dirty="0" err="1" smtClean="0"/>
              <a:t>Nervensystems</a:t>
            </a:r>
            <a:r>
              <a:rPr lang="hu-HU" sz="1200" dirty="0" smtClean="0"/>
              <a:t>.</a:t>
            </a:r>
            <a:endParaRPr lang="hu-HU" sz="12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4652112" y="4372362"/>
            <a:ext cx="4313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 err="1" smtClean="0">
                <a:solidFill>
                  <a:srgbClr val="C00000"/>
                </a:solidFill>
              </a:rPr>
              <a:t>Bildung</a:t>
            </a:r>
            <a:r>
              <a:rPr lang="hu-HU" sz="1200" b="1" dirty="0" smtClean="0">
                <a:solidFill>
                  <a:srgbClr val="C00000"/>
                </a:solidFill>
              </a:rPr>
              <a:t> von </a:t>
            </a:r>
            <a:r>
              <a:rPr lang="hu-HU" sz="1200" b="1" dirty="0" err="1" smtClean="0">
                <a:solidFill>
                  <a:srgbClr val="C00000"/>
                </a:solidFill>
              </a:rPr>
              <a:t>Thyreoglobulin</a:t>
            </a:r>
            <a:r>
              <a:rPr lang="hu-HU" sz="1200" dirty="0" smtClean="0"/>
              <a:t>: </a:t>
            </a:r>
            <a:r>
              <a:rPr lang="hu-HU" sz="1200" dirty="0" err="1" smtClean="0"/>
              <a:t>typissche</a:t>
            </a:r>
            <a:r>
              <a:rPr lang="hu-HU" sz="1200" dirty="0" smtClean="0"/>
              <a:t> </a:t>
            </a:r>
            <a:r>
              <a:rPr lang="hu-HU" sz="1200" dirty="0" err="1" smtClean="0"/>
              <a:t>Proteinsekretion</a:t>
            </a:r>
            <a:r>
              <a:rPr lang="hu-HU" sz="1200" dirty="0" smtClean="0"/>
              <a:t> (</a:t>
            </a:r>
            <a:r>
              <a:rPr lang="hu-HU" sz="1200" dirty="0" err="1" smtClean="0"/>
              <a:t>rER</a:t>
            </a:r>
            <a:r>
              <a:rPr lang="hu-HU" sz="1200" dirty="0" smtClean="0"/>
              <a:t>, Golgi), </a:t>
            </a:r>
            <a:r>
              <a:rPr lang="hu-HU" sz="1200" dirty="0" err="1" smtClean="0"/>
              <a:t>Freisetzung</a:t>
            </a:r>
            <a:r>
              <a:rPr lang="hu-HU" sz="1200" dirty="0" smtClean="0"/>
              <a:t> </a:t>
            </a:r>
            <a:r>
              <a:rPr lang="hu-HU" sz="1200" dirty="0" err="1" smtClean="0"/>
              <a:t>in</a:t>
            </a:r>
            <a:r>
              <a:rPr lang="hu-HU" sz="1200" dirty="0" smtClean="0"/>
              <a:t> </a:t>
            </a:r>
            <a:r>
              <a:rPr lang="hu-HU" sz="1200" dirty="0" err="1" smtClean="0"/>
              <a:t>das</a:t>
            </a:r>
            <a:r>
              <a:rPr lang="hu-HU" sz="1200" dirty="0" smtClean="0"/>
              <a:t> </a:t>
            </a:r>
            <a:r>
              <a:rPr lang="hu-HU" sz="1200" dirty="0" err="1" smtClean="0"/>
              <a:t>Follikellumen</a:t>
            </a:r>
            <a:r>
              <a:rPr lang="hu-HU" sz="1200" dirty="0" smtClean="0"/>
              <a:t> mit </a:t>
            </a:r>
            <a:r>
              <a:rPr lang="hu-HU" sz="1200" dirty="0" err="1" smtClean="0"/>
              <a:t>Exocytose</a:t>
            </a:r>
            <a:r>
              <a:rPr lang="hu-HU" sz="1200" dirty="0" smtClean="0"/>
              <a:t>.</a:t>
            </a:r>
          </a:p>
          <a:p>
            <a:r>
              <a:rPr lang="hu-HU" sz="1200" b="1" dirty="0" err="1" smtClean="0"/>
              <a:t>Iod-Aufnahme</a:t>
            </a:r>
            <a:r>
              <a:rPr lang="hu-HU" sz="1200" b="1" dirty="0" smtClean="0"/>
              <a:t> und </a:t>
            </a:r>
            <a:r>
              <a:rPr lang="hu-HU" sz="1200" b="1" dirty="0" err="1" smtClean="0"/>
              <a:t>Einbau</a:t>
            </a:r>
            <a:r>
              <a:rPr lang="hu-HU" sz="1200" dirty="0" smtClean="0"/>
              <a:t>: </a:t>
            </a:r>
            <a:r>
              <a:rPr lang="hu-HU" sz="1200" dirty="0" err="1" smtClean="0"/>
              <a:t>Aufnahme</a:t>
            </a:r>
            <a:r>
              <a:rPr lang="hu-HU" sz="1200" dirty="0" smtClean="0"/>
              <a:t> </a:t>
            </a:r>
            <a:r>
              <a:rPr lang="hu-HU" sz="1200" dirty="0" err="1" smtClean="0"/>
              <a:t>in</a:t>
            </a:r>
            <a:r>
              <a:rPr lang="hu-HU" sz="1200" dirty="0" smtClean="0"/>
              <a:t> die </a:t>
            </a:r>
            <a:r>
              <a:rPr lang="hu-HU" sz="1200" dirty="0" err="1" smtClean="0"/>
              <a:t>Zelle</a:t>
            </a:r>
            <a:r>
              <a:rPr lang="hu-HU" sz="1200" dirty="0" smtClean="0"/>
              <a:t> mit </a:t>
            </a:r>
            <a:r>
              <a:rPr lang="hu-HU" sz="1200" dirty="0" err="1" smtClean="0"/>
              <a:t>aktivem</a:t>
            </a:r>
            <a:r>
              <a:rPr lang="hu-HU" sz="1200" dirty="0" smtClean="0"/>
              <a:t> </a:t>
            </a:r>
            <a:r>
              <a:rPr lang="hu-HU" sz="1200" dirty="0" err="1" smtClean="0"/>
              <a:t>Transport</a:t>
            </a:r>
            <a:r>
              <a:rPr lang="hu-HU" sz="1200" dirty="0" smtClean="0"/>
              <a:t> an der </a:t>
            </a:r>
            <a:r>
              <a:rPr lang="hu-HU" sz="1200" dirty="0" err="1" smtClean="0"/>
              <a:t>basalen</a:t>
            </a:r>
            <a:r>
              <a:rPr lang="hu-HU" sz="1200" dirty="0" smtClean="0"/>
              <a:t> </a:t>
            </a:r>
            <a:r>
              <a:rPr lang="hu-HU" sz="1200" dirty="0" err="1" smtClean="0"/>
              <a:t>Seite</a:t>
            </a:r>
            <a:r>
              <a:rPr lang="hu-HU" sz="1200" dirty="0" smtClean="0"/>
              <a:t> (NIS), </a:t>
            </a:r>
            <a:r>
              <a:rPr lang="hu-HU" sz="1200" dirty="0" err="1" smtClean="0"/>
              <a:t>Abgabe</a:t>
            </a:r>
            <a:r>
              <a:rPr lang="hu-HU" sz="1200" dirty="0" smtClean="0"/>
              <a:t> </a:t>
            </a:r>
            <a:r>
              <a:rPr lang="hu-HU" sz="1200" dirty="0" err="1" smtClean="0"/>
              <a:t>in</a:t>
            </a:r>
            <a:r>
              <a:rPr lang="hu-HU" sz="1200" dirty="0" smtClean="0"/>
              <a:t> </a:t>
            </a:r>
            <a:r>
              <a:rPr lang="hu-HU" sz="1200" dirty="0" err="1" smtClean="0"/>
              <a:t>das</a:t>
            </a:r>
            <a:r>
              <a:rPr lang="hu-HU" sz="1200" dirty="0" smtClean="0"/>
              <a:t> Lumen an der </a:t>
            </a:r>
            <a:r>
              <a:rPr lang="hu-HU" sz="1200" dirty="0" err="1" smtClean="0"/>
              <a:t>apikalen</a:t>
            </a:r>
            <a:r>
              <a:rPr lang="hu-HU" sz="1200" dirty="0" smtClean="0"/>
              <a:t> </a:t>
            </a:r>
            <a:r>
              <a:rPr lang="hu-HU" sz="1200" dirty="0" err="1" smtClean="0"/>
              <a:t>Seite</a:t>
            </a:r>
            <a:r>
              <a:rPr lang="hu-HU" sz="1200" dirty="0" smtClean="0"/>
              <a:t> mit </a:t>
            </a:r>
            <a:r>
              <a:rPr lang="hu-HU" sz="1200" dirty="0" err="1" smtClean="0"/>
              <a:t>Aniontransporter</a:t>
            </a:r>
            <a:r>
              <a:rPr lang="hu-HU" sz="1200" dirty="0" smtClean="0"/>
              <a:t> </a:t>
            </a:r>
            <a:r>
              <a:rPr lang="hu-HU" sz="1200" dirty="0" err="1" smtClean="0"/>
              <a:t>Pendrin</a:t>
            </a:r>
            <a:r>
              <a:rPr lang="hu-HU" sz="1200" dirty="0" smtClean="0"/>
              <a:t>, </a:t>
            </a:r>
            <a:r>
              <a:rPr lang="hu-HU" sz="1200" dirty="0" err="1" smtClean="0"/>
              <a:t>oxidiert</a:t>
            </a:r>
            <a:r>
              <a:rPr lang="hu-HU" sz="1200" dirty="0" smtClean="0"/>
              <a:t> </a:t>
            </a:r>
            <a:r>
              <a:rPr lang="hu-HU" sz="1200" dirty="0" err="1" smtClean="0"/>
              <a:t>mit</a:t>
            </a:r>
            <a:r>
              <a:rPr lang="hu-HU" sz="1200" dirty="0" smtClean="0"/>
              <a:t> </a:t>
            </a:r>
            <a:r>
              <a:rPr lang="hu-HU" sz="1200" dirty="0" err="1" smtClean="0"/>
              <a:t>Thyreoperoxidase</a:t>
            </a:r>
            <a:r>
              <a:rPr lang="hu-HU" sz="1200" dirty="0" smtClean="0"/>
              <a:t> und </a:t>
            </a:r>
            <a:r>
              <a:rPr lang="hu-HU" sz="1200" dirty="0" err="1" smtClean="0"/>
              <a:t>eingebaut</a:t>
            </a:r>
            <a:r>
              <a:rPr lang="hu-HU" sz="1200" dirty="0" smtClean="0"/>
              <a:t> </a:t>
            </a:r>
            <a:r>
              <a:rPr lang="hu-HU" sz="1200" dirty="0" err="1" smtClean="0"/>
              <a:t>ins</a:t>
            </a:r>
            <a:r>
              <a:rPr lang="hu-HU" sz="1200" dirty="0" smtClean="0"/>
              <a:t> </a:t>
            </a:r>
            <a:r>
              <a:rPr lang="hu-HU" sz="1200" dirty="0" err="1" smtClean="0"/>
              <a:t>Thyreoglobulin</a:t>
            </a:r>
            <a:r>
              <a:rPr lang="hu-HU" sz="1200" dirty="0" smtClean="0"/>
              <a:t> an </a:t>
            </a:r>
            <a:r>
              <a:rPr lang="hu-HU" sz="1200" dirty="0" err="1" smtClean="0"/>
              <a:t>Tyrosinreste</a:t>
            </a:r>
            <a:r>
              <a:rPr lang="hu-HU" sz="1200" dirty="0" smtClean="0"/>
              <a:t>. </a:t>
            </a:r>
            <a:r>
              <a:rPr lang="hu-HU" sz="1200" b="1" dirty="0" err="1" smtClean="0"/>
              <a:t>Gespeichert</a:t>
            </a:r>
            <a:r>
              <a:rPr lang="hu-HU" sz="1200" b="1" dirty="0" smtClean="0"/>
              <a:t> </a:t>
            </a:r>
            <a:r>
              <a:rPr lang="hu-HU" sz="1200" b="1" dirty="0" err="1" smtClean="0"/>
              <a:t>im</a:t>
            </a:r>
            <a:r>
              <a:rPr lang="hu-HU" sz="1200" b="1" dirty="0" smtClean="0"/>
              <a:t> Lumen </a:t>
            </a:r>
            <a:r>
              <a:rPr lang="hu-HU" sz="1200" b="1" dirty="0" err="1" smtClean="0"/>
              <a:t>als</a:t>
            </a:r>
            <a:r>
              <a:rPr lang="hu-HU" sz="1200" b="1" dirty="0" smtClean="0"/>
              <a:t> </a:t>
            </a:r>
            <a:r>
              <a:rPr lang="hu-HU" sz="1200" b="1" dirty="0" err="1" smtClean="0"/>
              <a:t>Iod-Thyreoglobulin</a:t>
            </a:r>
            <a:r>
              <a:rPr lang="hu-HU" sz="1200" b="1" dirty="0" smtClean="0"/>
              <a:t> (Kolloid). </a:t>
            </a:r>
            <a:endParaRPr lang="hu-HU" sz="1200" b="1" dirty="0"/>
          </a:p>
        </p:txBody>
      </p:sp>
      <p:sp>
        <p:nvSpPr>
          <p:cNvPr id="10" name="Szövegdoboz 9"/>
          <p:cNvSpPr txBox="1"/>
          <p:nvPr/>
        </p:nvSpPr>
        <p:spPr>
          <a:xfrm>
            <a:off x="4650913" y="5942022"/>
            <a:ext cx="4167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 err="1" smtClean="0">
                <a:solidFill>
                  <a:srgbClr val="C00000"/>
                </a:solidFill>
              </a:rPr>
              <a:t>Bildung</a:t>
            </a:r>
            <a:r>
              <a:rPr lang="hu-HU" sz="1200" b="1" dirty="0">
                <a:solidFill>
                  <a:srgbClr val="C00000"/>
                </a:solidFill>
              </a:rPr>
              <a:t> und </a:t>
            </a:r>
            <a:r>
              <a:rPr lang="hu-HU" sz="1200" b="1" dirty="0" err="1">
                <a:solidFill>
                  <a:srgbClr val="C00000"/>
                </a:solidFill>
              </a:rPr>
              <a:t>Freigabe</a:t>
            </a:r>
            <a:r>
              <a:rPr lang="hu-HU" sz="1200" b="1" dirty="0">
                <a:solidFill>
                  <a:srgbClr val="C00000"/>
                </a:solidFill>
              </a:rPr>
              <a:t> des </a:t>
            </a:r>
            <a:r>
              <a:rPr lang="hu-HU" sz="1200" b="1" dirty="0" err="1" smtClean="0">
                <a:solidFill>
                  <a:srgbClr val="C00000"/>
                </a:solidFill>
              </a:rPr>
              <a:t>Hormons</a:t>
            </a:r>
            <a:r>
              <a:rPr lang="hu-HU" sz="1200" b="1" dirty="0" smtClean="0">
                <a:solidFill>
                  <a:srgbClr val="C00000"/>
                </a:solidFill>
              </a:rPr>
              <a:t> </a:t>
            </a:r>
            <a:r>
              <a:rPr lang="hu-HU" sz="1200" dirty="0" smtClean="0">
                <a:solidFill>
                  <a:srgbClr val="C00000"/>
                </a:solidFill>
              </a:rPr>
              <a:t>: </a:t>
            </a:r>
            <a:r>
              <a:rPr lang="hu-HU" sz="1200" dirty="0" err="1" smtClean="0"/>
              <a:t>das</a:t>
            </a:r>
            <a:r>
              <a:rPr lang="hu-HU" sz="1200" dirty="0" smtClean="0"/>
              <a:t> </a:t>
            </a:r>
            <a:r>
              <a:rPr lang="hu-HU" sz="1200" dirty="0" err="1" smtClean="0"/>
              <a:t>Iódtireoglobulin</a:t>
            </a:r>
            <a:r>
              <a:rPr lang="hu-HU" sz="1200" dirty="0" smtClean="0"/>
              <a:t> </a:t>
            </a:r>
            <a:r>
              <a:rPr lang="hu-HU" sz="1200" dirty="0" err="1" smtClean="0"/>
              <a:t>wird</a:t>
            </a:r>
            <a:r>
              <a:rPr lang="hu-HU" sz="1200" dirty="0" smtClean="0"/>
              <a:t> mit </a:t>
            </a:r>
            <a:r>
              <a:rPr lang="hu-HU" sz="1200" dirty="0" err="1" smtClean="0"/>
              <a:t>Endocytose</a:t>
            </a:r>
            <a:r>
              <a:rPr lang="hu-HU" sz="1200" dirty="0" smtClean="0"/>
              <a:t> </a:t>
            </a:r>
            <a:r>
              <a:rPr lang="hu-HU" sz="1200" dirty="0" err="1" smtClean="0"/>
              <a:t>in</a:t>
            </a:r>
            <a:r>
              <a:rPr lang="hu-HU" sz="1200" dirty="0" smtClean="0"/>
              <a:t> die </a:t>
            </a:r>
            <a:r>
              <a:rPr lang="hu-HU" sz="1200" dirty="0" err="1" smtClean="0"/>
              <a:t>Zelle</a:t>
            </a:r>
            <a:r>
              <a:rPr lang="hu-HU" sz="1200" dirty="0" smtClean="0"/>
              <a:t> </a:t>
            </a:r>
            <a:r>
              <a:rPr lang="hu-HU" sz="1200" dirty="0" err="1" smtClean="0"/>
              <a:t>aufgenommen</a:t>
            </a:r>
            <a:r>
              <a:rPr lang="hu-HU" sz="1200" dirty="0" smtClean="0"/>
              <a:t>, </a:t>
            </a:r>
            <a:r>
              <a:rPr lang="hu-HU" sz="1200" dirty="0" err="1" smtClean="0"/>
              <a:t>Fusion</a:t>
            </a:r>
            <a:r>
              <a:rPr lang="hu-HU" sz="1200" dirty="0" smtClean="0"/>
              <a:t> mit </a:t>
            </a:r>
            <a:r>
              <a:rPr lang="hu-HU" sz="1200" dirty="0" err="1" smtClean="0"/>
              <a:t>Lysosom</a:t>
            </a:r>
            <a:r>
              <a:rPr lang="hu-HU" sz="1200" dirty="0" smtClean="0"/>
              <a:t>, </a:t>
            </a:r>
            <a:r>
              <a:rPr lang="hu-HU" sz="1200" dirty="0" err="1" smtClean="0"/>
              <a:t>das</a:t>
            </a:r>
            <a:r>
              <a:rPr lang="hu-HU" sz="1200" dirty="0" smtClean="0"/>
              <a:t> Hormon </a:t>
            </a:r>
            <a:r>
              <a:rPr lang="hu-HU" sz="1200" dirty="0" err="1" smtClean="0"/>
              <a:t>ist</a:t>
            </a:r>
            <a:r>
              <a:rPr lang="hu-HU" sz="1200" dirty="0" smtClean="0"/>
              <a:t> mit </a:t>
            </a:r>
            <a:r>
              <a:rPr lang="hu-HU" sz="1200" dirty="0" err="1" smtClean="0"/>
              <a:t>lysosomalen</a:t>
            </a:r>
            <a:r>
              <a:rPr lang="hu-HU" sz="1200" dirty="0" smtClean="0"/>
              <a:t> </a:t>
            </a:r>
            <a:r>
              <a:rPr lang="hu-HU" sz="1200" dirty="0" err="1" smtClean="0"/>
              <a:t>Enzymen</a:t>
            </a:r>
            <a:r>
              <a:rPr lang="hu-HU" sz="1200" dirty="0" smtClean="0"/>
              <a:t> </a:t>
            </a:r>
            <a:r>
              <a:rPr lang="hu-HU" sz="1200" dirty="0" err="1" smtClean="0"/>
              <a:t>ausgeschnitten</a:t>
            </a:r>
            <a:r>
              <a:rPr lang="hu-HU" sz="1200" dirty="0" smtClean="0"/>
              <a:t>, </a:t>
            </a:r>
            <a:r>
              <a:rPr lang="hu-HU" sz="1200" dirty="0" err="1" smtClean="0"/>
              <a:t>ist</a:t>
            </a:r>
            <a:r>
              <a:rPr lang="hu-HU" sz="1200" dirty="0" smtClean="0"/>
              <a:t> </a:t>
            </a:r>
            <a:r>
              <a:rPr lang="hu-HU" sz="1200" dirty="0" err="1" smtClean="0"/>
              <a:t>in</a:t>
            </a:r>
            <a:r>
              <a:rPr lang="hu-HU" sz="1200" dirty="0" smtClean="0"/>
              <a:t> die </a:t>
            </a:r>
            <a:r>
              <a:rPr lang="hu-HU" sz="1200" dirty="0" err="1" smtClean="0"/>
              <a:t>Umgebung</a:t>
            </a:r>
            <a:r>
              <a:rPr lang="hu-HU" sz="1200" dirty="0" smtClean="0"/>
              <a:t> </a:t>
            </a:r>
            <a:r>
              <a:rPr lang="hu-HU" sz="1200" dirty="0" err="1" smtClean="0"/>
              <a:t>freigegeben</a:t>
            </a:r>
            <a:r>
              <a:rPr lang="hu-HU" sz="1200" dirty="0" smtClean="0"/>
              <a:t> und </a:t>
            </a:r>
            <a:r>
              <a:rPr lang="hu-HU" sz="1200" dirty="0" err="1" smtClean="0"/>
              <a:t>in</a:t>
            </a:r>
            <a:r>
              <a:rPr lang="hu-HU" sz="1200" dirty="0" smtClean="0"/>
              <a:t> </a:t>
            </a:r>
            <a:r>
              <a:rPr lang="hu-HU" sz="1200" dirty="0" err="1" smtClean="0"/>
              <a:t>Kapillaren</a:t>
            </a:r>
            <a:r>
              <a:rPr lang="hu-HU" sz="1200" dirty="0" smtClean="0"/>
              <a:t> </a:t>
            </a:r>
            <a:r>
              <a:rPr lang="hu-HU" sz="1200" dirty="0" err="1" smtClean="0"/>
              <a:t>aufgenommen</a:t>
            </a:r>
            <a:r>
              <a:rPr lang="hu-HU" sz="1200" dirty="0" smtClean="0"/>
              <a:t>.</a:t>
            </a:r>
            <a:endParaRPr lang="hu-HU" sz="12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8460432" y="400506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C000"/>
                </a:solidFill>
              </a:rPr>
              <a:t>*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3817890" y="4149080"/>
            <a:ext cx="322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0070C0"/>
                </a:solidFill>
              </a:rPr>
              <a:t>*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9632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051720" y="260648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C-Zellen</a:t>
            </a:r>
            <a:r>
              <a:rPr lang="hu-HU" dirty="0" smtClean="0">
                <a:solidFill>
                  <a:srgbClr val="003399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hu-HU" dirty="0" smtClean="0">
                <a:solidFill>
                  <a:srgbClr val="003399"/>
                </a:solidFill>
                <a:latin typeface="Comic Sans MS" panose="030F0702030302020204" pitchFamily="66" charset="0"/>
              </a:rPr>
              <a:t>(</a:t>
            </a:r>
            <a:r>
              <a:rPr lang="hu-HU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parafollikuläre</a:t>
            </a:r>
            <a:r>
              <a:rPr lang="hu-HU" dirty="0" smtClean="0">
                <a:solidFill>
                  <a:srgbClr val="003399"/>
                </a:solidFill>
                <a:latin typeface="Comic Sans MS" panose="030F0702030302020204" pitchFamily="66" charset="0"/>
              </a:rPr>
              <a:t> </a:t>
            </a:r>
            <a:r>
              <a:rPr lang="hu-HU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Zellen</a:t>
            </a:r>
            <a:r>
              <a:rPr lang="hu-HU" dirty="0" smtClean="0">
                <a:solidFill>
                  <a:srgbClr val="003399"/>
                </a:solidFill>
                <a:latin typeface="Comic Sans MS" panose="030F0702030302020204" pitchFamily="66" charset="0"/>
              </a:rPr>
              <a:t> </a:t>
            </a:r>
            <a:r>
              <a:rPr lang="hu-HU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in</a:t>
            </a:r>
            <a:r>
              <a:rPr lang="hu-HU" dirty="0" smtClean="0">
                <a:solidFill>
                  <a:srgbClr val="003399"/>
                </a:solidFill>
                <a:latin typeface="Comic Sans MS" panose="030F0702030302020204" pitchFamily="66" charset="0"/>
              </a:rPr>
              <a:t> der </a:t>
            </a:r>
            <a:r>
              <a:rPr lang="hu-HU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Schilddrüse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395536" y="1052736"/>
            <a:ext cx="7920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/>
              <a:t>Eingewanderte</a:t>
            </a:r>
            <a:r>
              <a:rPr lang="hu-HU" sz="1400" dirty="0" smtClean="0"/>
              <a:t> </a:t>
            </a:r>
            <a:r>
              <a:rPr lang="hu-HU" sz="1400" dirty="0" err="1" smtClean="0"/>
              <a:t>Zellen</a:t>
            </a:r>
            <a:r>
              <a:rPr lang="hu-HU" sz="1400" dirty="0" smtClean="0"/>
              <a:t> </a:t>
            </a:r>
            <a:r>
              <a:rPr lang="hu-HU" sz="1400" dirty="0" err="1" smtClean="0"/>
              <a:t>ektodermalen</a:t>
            </a:r>
            <a:r>
              <a:rPr lang="hu-HU" sz="1400" dirty="0" smtClean="0"/>
              <a:t> </a:t>
            </a:r>
            <a:r>
              <a:rPr lang="hu-HU" sz="1400" dirty="0" err="1" smtClean="0"/>
              <a:t>Ursprungs</a:t>
            </a:r>
            <a:r>
              <a:rPr lang="hu-HU" sz="1400" dirty="0" smtClean="0"/>
              <a:t>. </a:t>
            </a:r>
          </a:p>
          <a:p>
            <a:r>
              <a:rPr lang="hu-HU" sz="1400" b="1" dirty="0" err="1" smtClean="0">
                <a:solidFill>
                  <a:srgbClr val="C00000"/>
                </a:solidFill>
              </a:rPr>
              <a:t>Lokalisation</a:t>
            </a:r>
            <a:r>
              <a:rPr lang="hu-HU" sz="1400" dirty="0" smtClean="0"/>
              <a:t>: </a:t>
            </a:r>
            <a:r>
              <a:rPr lang="hu-HU" sz="1400" dirty="0" err="1" smtClean="0"/>
              <a:t>in</a:t>
            </a:r>
            <a:r>
              <a:rPr lang="hu-HU" sz="1400" dirty="0" smtClean="0"/>
              <a:t> </a:t>
            </a:r>
            <a:r>
              <a:rPr lang="hu-HU" sz="1400" dirty="0" err="1" smtClean="0"/>
              <a:t>kleinen</a:t>
            </a:r>
            <a:r>
              <a:rPr lang="hu-HU" sz="1400" dirty="0" smtClean="0"/>
              <a:t> </a:t>
            </a:r>
            <a:r>
              <a:rPr lang="hu-HU" sz="1400" dirty="0" err="1" smtClean="0"/>
              <a:t>Gruppen</a:t>
            </a:r>
            <a:r>
              <a:rPr lang="hu-HU" sz="1400" dirty="0" smtClean="0"/>
              <a:t> </a:t>
            </a:r>
            <a:r>
              <a:rPr lang="hu-HU" sz="1400" dirty="0" err="1" smtClean="0"/>
              <a:t>zwischen</a:t>
            </a:r>
            <a:r>
              <a:rPr lang="hu-HU" sz="1400" dirty="0" smtClean="0"/>
              <a:t> den </a:t>
            </a:r>
            <a:r>
              <a:rPr lang="hu-HU" sz="1400" dirty="0" err="1" smtClean="0"/>
              <a:t>Follikeln</a:t>
            </a:r>
            <a:r>
              <a:rPr lang="hu-HU" sz="1400" dirty="0" smtClean="0"/>
              <a:t> und </a:t>
            </a:r>
            <a:r>
              <a:rPr lang="hu-HU" sz="1400" dirty="0" err="1" smtClean="0"/>
              <a:t>im</a:t>
            </a:r>
            <a:r>
              <a:rPr lang="hu-HU" sz="1400" dirty="0" smtClean="0"/>
              <a:t> </a:t>
            </a:r>
            <a:r>
              <a:rPr lang="hu-HU" sz="1400" dirty="0" err="1" smtClean="0"/>
              <a:t>Follikel</a:t>
            </a:r>
            <a:r>
              <a:rPr lang="hu-HU" sz="1400" dirty="0" smtClean="0"/>
              <a:t> </a:t>
            </a:r>
            <a:r>
              <a:rPr lang="hu-HU" sz="1400" dirty="0" err="1" smtClean="0"/>
              <a:t>zwischen</a:t>
            </a:r>
            <a:r>
              <a:rPr lang="hu-HU" sz="1400" dirty="0" smtClean="0"/>
              <a:t> </a:t>
            </a:r>
            <a:r>
              <a:rPr lang="hu-HU" sz="1400" dirty="0" err="1" smtClean="0"/>
              <a:t>Epithelzellen</a:t>
            </a:r>
            <a:r>
              <a:rPr lang="hu-HU" sz="1400" dirty="0" smtClean="0"/>
              <a:t> </a:t>
            </a:r>
            <a:r>
              <a:rPr lang="hu-HU" sz="1400" dirty="0" err="1" smtClean="0"/>
              <a:t>nahe</a:t>
            </a:r>
            <a:r>
              <a:rPr lang="hu-HU" sz="1400" dirty="0" smtClean="0"/>
              <a:t> </a:t>
            </a:r>
            <a:r>
              <a:rPr lang="hu-HU" sz="1400" dirty="0" err="1" smtClean="0"/>
              <a:t>zur</a:t>
            </a:r>
            <a:r>
              <a:rPr lang="hu-HU" sz="1400" dirty="0" smtClean="0"/>
              <a:t> </a:t>
            </a:r>
            <a:r>
              <a:rPr lang="hu-HU" sz="1400" dirty="0" err="1" smtClean="0"/>
              <a:t>BasallaminaSekretgranula</a:t>
            </a:r>
            <a:r>
              <a:rPr lang="hu-HU" sz="1400" dirty="0" smtClean="0"/>
              <a:t> </a:t>
            </a:r>
            <a:r>
              <a:rPr lang="hu-HU" sz="1400" dirty="0" err="1" smtClean="0"/>
              <a:t>in</a:t>
            </a:r>
            <a:r>
              <a:rPr lang="hu-HU" sz="1400" dirty="0" smtClean="0"/>
              <a:t> den </a:t>
            </a:r>
            <a:r>
              <a:rPr lang="hu-HU" sz="1400" dirty="0" err="1" smtClean="0"/>
              <a:t>Zellen</a:t>
            </a:r>
            <a:r>
              <a:rPr lang="hu-HU" sz="1400" dirty="0" smtClean="0"/>
              <a:t>.</a:t>
            </a:r>
            <a:endParaRPr lang="hu-HU" sz="1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337" y="2132856"/>
            <a:ext cx="5389208" cy="4018004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95536" y="1851120"/>
            <a:ext cx="27363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Hormon</a:t>
            </a:r>
            <a:r>
              <a:rPr lang="hu-HU" sz="1400" b="1" dirty="0" smtClean="0"/>
              <a:t>: </a:t>
            </a:r>
            <a:r>
              <a:rPr lang="hu-HU" sz="1400" b="1" dirty="0" err="1">
                <a:solidFill>
                  <a:srgbClr val="C00000"/>
                </a:solidFill>
              </a:rPr>
              <a:t>K</a:t>
            </a:r>
            <a:r>
              <a:rPr lang="hu-HU" sz="1400" b="1" dirty="0" err="1" smtClean="0">
                <a:solidFill>
                  <a:srgbClr val="C00000"/>
                </a:solidFill>
              </a:rPr>
              <a:t>alcitonin</a:t>
            </a:r>
            <a:r>
              <a:rPr lang="hu-HU" sz="1400" dirty="0" smtClean="0"/>
              <a:t>.</a:t>
            </a:r>
          </a:p>
          <a:p>
            <a:endParaRPr lang="hu-HU" sz="1400" dirty="0"/>
          </a:p>
          <a:p>
            <a:r>
              <a:rPr lang="hu-HU" sz="1400" b="1" dirty="0" err="1" smtClean="0">
                <a:solidFill>
                  <a:srgbClr val="C00000"/>
                </a:solidFill>
              </a:rPr>
              <a:t>Funktion</a:t>
            </a:r>
            <a:r>
              <a:rPr lang="hu-HU" sz="1400" dirty="0" smtClean="0"/>
              <a:t>: </a:t>
            </a:r>
            <a:r>
              <a:rPr lang="hu-HU" sz="1400" dirty="0" err="1" smtClean="0"/>
              <a:t>Ein</a:t>
            </a:r>
            <a:r>
              <a:rPr lang="hu-HU" sz="1400" dirty="0" smtClean="0"/>
              <a:t> Faktor </a:t>
            </a:r>
            <a:r>
              <a:rPr lang="hu-HU" sz="1400" dirty="0" err="1" smtClean="0"/>
              <a:t>in</a:t>
            </a:r>
            <a:r>
              <a:rPr lang="hu-HU" sz="1400" dirty="0" smtClean="0"/>
              <a:t> der </a:t>
            </a:r>
            <a:r>
              <a:rPr lang="hu-HU" sz="1400" dirty="0" err="1" smtClean="0"/>
              <a:t>Streuerung</a:t>
            </a:r>
            <a:r>
              <a:rPr lang="hu-HU" sz="1400" dirty="0" smtClean="0"/>
              <a:t> des </a:t>
            </a:r>
            <a:r>
              <a:rPr lang="hu-HU" sz="1400" dirty="0" err="1" smtClean="0"/>
              <a:t>Ca-Spiegels</a:t>
            </a:r>
            <a:r>
              <a:rPr lang="hu-HU" sz="1400" dirty="0" smtClean="0"/>
              <a:t> </a:t>
            </a:r>
            <a:r>
              <a:rPr lang="hu-HU" sz="1400" dirty="0" err="1" smtClean="0"/>
              <a:t>im</a:t>
            </a:r>
            <a:r>
              <a:rPr lang="hu-HU" sz="1400" dirty="0" smtClean="0"/>
              <a:t> </a:t>
            </a:r>
            <a:r>
              <a:rPr lang="hu-HU" sz="1400" dirty="0" err="1" smtClean="0"/>
              <a:t>Blut</a:t>
            </a:r>
            <a:r>
              <a:rPr lang="hu-HU" sz="1400" dirty="0" smtClean="0"/>
              <a:t>. </a:t>
            </a:r>
            <a:r>
              <a:rPr lang="hu-HU" sz="1400" dirty="0" err="1" smtClean="0"/>
              <a:t>Hemmung</a:t>
            </a:r>
            <a:r>
              <a:rPr lang="hu-HU" sz="1400" dirty="0" smtClean="0"/>
              <a:t> der </a:t>
            </a:r>
            <a:r>
              <a:rPr lang="hu-HU" sz="1400" dirty="0" err="1" smtClean="0"/>
              <a:t>Osteoklasten</a:t>
            </a:r>
            <a:r>
              <a:rPr lang="hu-HU" sz="1400" dirty="0" smtClean="0"/>
              <a:t> </a:t>
            </a:r>
            <a:r>
              <a:rPr lang="hu-HU" sz="1400" dirty="0" err="1" smtClean="0"/>
              <a:t>bei</a:t>
            </a:r>
            <a:r>
              <a:rPr lang="hu-HU" sz="1400" dirty="0" smtClean="0"/>
              <a:t> </a:t>
            </a:r>
            <a:r>
              <a:rPr lang="hu-HU" sz="1400" dirty="0" err="1" smtClean="0"/>
              <a:t>hoher</a:t>
            </a:r>
            <a:r>
              <a:rPr lang="hu-HU" sz="1400" dirty="0" smtClean="0"/>
              <a:t> </a:t>
            </a:r>
            <a:r>
              <a:rPr lang="hu-HU" sz="1400" dirty="0" err="1" smtClean="0"/>
              <a:t>Ca-Konzentration</a:t>
            </a:r>
            <a:r>
              <a:rPr lang="hu-HU" sz="1400" dirty="0" smtClean="0"/>
              <a:t>.</a:t>
            </a:r>
          </a:p>
          <a:p>
            <a:r>
              <a:rPr lang="hu-HU" sz="1400" dirty="0" err="1" smtClean="0"/>
              <a:t>Antagonist</a:t>
            </a:r>
            <a:r>
              <a:rPr lang="hu-HU" sz="1400" dirty="0"/>
              <a:t> </a:t>
            </a:r>
            <a:r>
              <a:rPr lang="hu-HU" sz="1400" dirty="0" smtClean="0"/>
              <a:t>des </a:t>
            </a:r>
            <a:r>
              <a:rPr lang="hu-HU" sz="1400" dirty="0" err="1" smtClean="0"/>
              <a:t>Parathyreoidea-Hormons</a:t>
            </a:r>
            <a:r>
              <a:rPr lang="hu-HU" sz="1400" dirty="0" smtClean="0"/>
              <a:t> (PTH)</a:t>
            </a:r>
            <a:endParaRPr lang="hu-HU" sz="14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395536" y="3997842"/>
            <a:ext cx="2736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>
                <a:solidFill>
                  <a:srgbClr val="C00000"/>
                </a:solidFill>
              </a:rPr>
              <a:t>Histologischer</a:t>
            </a:r>
            <a:r>
              <a:rPr lang="hu-HU" sz="1400" b="1" dirty="0" smtClean="0">
                <a:solidFill>
                  <a:srgbClr val="C00000"/>
                </a:solidFill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</a:rPr>
              <a:t>Nachweis</a:t>
            </a:r>
            <a:r>
              <a:rPr lang="hu-HU" sz="1400" b="1" dirty="0" smtClean="0"/>
              <a:t>: </a:t>
            </a:r>
            <a:r>
              <a:rPr lang="hu-HU" sz="1400" dirty="0" smtClean="0"/>
              <a:t>mit </a:t>
            </a:r>
            <a:r>
              <a:rPr lang="hu-HU" sz="1400" dirty="0" err="1" smtClean="0"/>
              <a:t>Silberimpregnation</a:t>
            </a:r>
            <a:r>
              <a:rPr lang="hu-HU" sz="1400" dirty="0" smtClean="0"/>
              <a:t> </a:t>
            </a:r>
            <a:r>
              <a:rPr lang="hu-HU" sz="1400" dirty="0" err="1" smtClean="0"/>
              <a:t>oder</a:t>
            </a:r>
            <a:r>
              <a:rPr lang="hu-HU" sz="1400" dirty="0" smtClean="0"/>
              <a:t> </a:t>
            </a:r>
            <a:r>
              <a:rPr lang="hu-HU" sz="1400" dirty="0" err="1" smtClean="0"/>
              <a:t>Immunhistochemie</a:t>
            </a:r>
            <a:r>
              <a:rPr lang="hu-HU" sz="1400" dirty="0" smtClean="0"/>
              <a:t> (</a:t>
            </a:r>
            <a:r>
              <a:rPr lang="hu-HU" sz="1400" dirty="0" err="1" smtClean="0"/>
              <a:t>Antikörper</a:t>
            </a:r>
            <a:r>
              <a:rPr lang="hu-HU" sz="1400" dirty="0" smtClean="0"/>
              <a:t> </a:t>
            </a:r>
            <a:r>
              <a:rPr lang="hu-HU" sz="1400" dirty="0" err="1" smtClean="0"/>
              <a:t>gegen</a:t>
            </a:r>
            <a:r>
              <a:rPr lang="hu-HU" sz="1400" dirty="0" smtClean="0"/>
              <a:t> </a:t>
            </a:r>
            <a:r>
              <a:rPr lang="hu-HU" sz="1400" dirty="0" err="1" smtClean="0"/>
              <a:t>Kalcitonin</a:t>
            </a:r>
            <a:r>
              <a:rPr lang="hu-HU" sz="1400" dirty="0" smtClean="0"/>
              <a:t>).</a:t>
            </a:r>
            <a:endParaRPr lang="hu-HU" sz="14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3851920" y="6242828"/>
            <a:ext cx="4824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err="1" smtClean="0"/>
              <a:t>C-Zellen</a:t>
            </a:r>
            <a:r>
              <a:rPr lang="hu-HU" sz="1200" b="1" dirty="0" smtClean="0"/>
              <a:t> mit </a:t>
            </a:r>
            <a:r>
              <a:rPr lang="hu-HU" sz="1200" b="1" dirty="0" err="1" smtClean="0"/>
              <a:t>Silberimpregnation</a:t>
            </a:r>
            <a:endParaRPr lang="hu-HU" sz="1200" b="1" dirty="0"/>
          </a:p>
        </p:txBody>
      </p:sp>
      <p:sp>
        <p:nvSpPr>
          <p:cNvPr id="8" name="Szövegdoboz 7"/>
          <p:cNvSpPr txBox="1"/>
          <p:nvPr/>
        </p:nvSpPr>
        <p:spPr>
          <a:xfrm>
            <a:off x="8316416" y="6519827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*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2957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614092" y="408201"/>
            <a:ext cx="58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Nebenschilddrüse</a:t>
            </a:r>
            <a:r>
              <a:rPr lang="hu-HU" sz="2000" b="1" dirty="0" smtClean="0">
                <a:solidFill>
                  <a:srgbClr val="003399"/>
                </a:solidFill>
                <a:latin typeface="Comic Sans MS" panose="030F0702030302020204" pitchFamily="66" charset="0"/>
              </a:rPr>
              <a:t>, </a:t>
            </a:r>
            <a:r>
              <a:rPr lang="hu-HU" sz="2000" b="1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glandula</a:t>
            </a:r>
            <a:r>
              <a:rPr lang="hu-HU" sz="2000" b="1" dirty="0" smtClean="0">
                <a:solidFill>
                  <a:srgbClr val="003399"/>
                </a:solidFill>
                <a:latin typeface="Comic Sans MS" panose="030F0702030302020204" pitchFamily="66" charset="0"/>
              </a:rPr>
              <a:t> </a:t>
            </a:r>
            <a:r>
              <a:rPr lang="hu-HU" sz="2000" b="1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parathyreoidea</a:t>
            </a:r>
            <a:endParaRPr lang="hu-HU" sz="2000" b="1" dirty="0">
              <a:solidFill>
                <a:srgbClr val="003399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39552" y="1124744"/>
            <a:ext cx="432048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>
                <a:solidFill>
                  <a:srgbClr val="C00000"/>
                </a:solidFill>
              </a:rPr>
              <a:t>Lokalisation</a:t>
            </a:r>
            <a:r>
              <a:rPr lang="hu-HU" sz="1400" dirty="0" smtClean="0"/>
              <a:t>: </a:t>
            </a:r>
            <a:r>
              <a:rPr lang="hu-HU" sz="1400" dirty="0" err="1" smtClean="0"/>
              <a:t>Linsenförmige</a:t>
            </a:r>
            <a:r>
              <a:rPr lang="hu-HU" sz="1400" dirty="0" smtClean="0"/>
              <a:t> </a:t>
            </a:r>
            <a:r>
              <a:rPr lang="hu-HU" sz="1400" dirty="0" err="1" smtClean="0"/>
              <a:t>kleine</a:t>
            </a:r>
            <a:r>
              <a:rPr lang="hu-HU" sz="1400" dirty="0" smtClean="0"/>
              <a:t> </a:t>
            </a:r>
            <a:r>
              <a:rPr lang="hu-HU" sz="1400" dirty="0" err="1" smtClean="0"/>
              <a:t>Drüsen</a:t>
            </a:r>
            <a:r>
              <a:rPr lang="hu-HU" sz="1400" dirty="0" smtClean="0"/>
              <a:t> </a:t>
            </a:r>
            <a:r>
              <a:rPr lang="hu-HU" sz="1400" dirty="0" err="1" smtClean="0"/>
              <a:t>zwischen</a:t>
            </a:r>
            <a:r>
              <a:rPr lang="hu-HU" sz="1400" dirty="0" smtClean="0"/>
              <a:t> </a:t>
            </a:r>
            <a:r>
              <a:rPr lang="hu-HU" sz="1400" dirty="0" err="1" smtClean="0"/>
              <a:t>zwei</a:t>
            </a:r>
            <a:r>
              <a:rPr lang="hu-HU" sz="1400" dirty="0" smtClean="0"/>
              <a:t> </a:t>
            </a:r>
            <a:r>
              <a:rPr lang="hu-HU" sz="1400" dirty="0" err="1" smtClean="0"/>
              <a:t>Lamellen</a:t>
            </a:r>
            <a:r>
              <a:rPr lang="hu-HU" sz="1400" dirty="0" smtClean="0"/>
              <a:t> der </a:t>
            </a:r>
            <a:r>
              <a:rPr lang="hu-HU" sz="1400" dirty="0" err="1" smtClean="0"/>
              <a:t>Bindegewebskapsel</a:t>
            </a:r>
            <a:r>
              <a:rPr lang="hu-HU" sz="1400" dirty="0" smtClean="0"/>
              <a:t> </a:t>
            </a:r>
            <a:r>
              <a:rPr lang="hu-HU" sz="1400" dirty="0" err="1" smtClean="0"/>
              <a:t>der</a:t>
            </a:r>
            <a:r>
              <a:rPr lang="hu-HU" sz="1400" dirty="0" smtClean="0"/>
              <a:t> </a:t>
            </a:r>
            <a:r>
              <a:rPr lang="hu-HU" sz="1400" dirty="0" err="1" smtClean="0"/>
              <a:t>Schilddrüse</a:t>
            </a:r>
            <a:r>
              <a:rPr lang="hu-HU" sz="1400" dirty="0" smtClean="0"/>
              <a:t>. </a:t>
            </a:r>
            <a:r>
              <a:rPr lang="hu-HU" sz="1400" dirty="0" err="1" smtClean="0"/>
              <a:t>Je</a:t>
            </a:r>
            <a:r>
              <a:rPr lang="hu-HU" sz="1400" dirty="0" smtClean="0"/>
              <a:t> </a:t>
            </a:r>
            <a:r>
              <a:rPr lang="hu-HU" sz="1400" dirty="0" err="1" smtClean="0"/>
              <a:t>zwei</a:t>
            </a:r>
            <a:r>
              <a:rPr lang="hu-HU" sz="1400" dirty="0" smtClean="0"/>
              <a:t> </a:t>
            </a:r>
            <a:r>
              <a:rPr lang="hu-HU" sz="1400" dirty="0" err="1"/>
              <a:t>D</a:t>
            </a:r>
            <a:r>
              <a:rPr lang="hu-HU" sz="1400" dirty="0" err="1" smtClean="0"/>
              <a:t>rüsen</a:t>
            </a:r>
            <a:r>
              <a:rPr lang="hu-HU" sz="1400" dirty="0" smtClean="0"/>
              <a:t> pro </a:t>
            </a:r>
            <a:r>
              <a:rPr lang="hu-HU" sz="1400" dirty="0" err="1" smtClean="0"/>
              <a:t>Lappen</a:t>
            </a:r>
            <a:r>
              <a:rPr lang="hu-HU" sz="1400" dirty="0" smtClean="0"/>
              <a:t>. (4 St.)</a:t>
            </a:r>
          </a:p>
          <a:p>
            <a:endParaRPr lang="hu-HU" sz="1400" dirty="0"/>
          </a:p>
          <a:p>
            <a:r>
              <a:rPr lang="hu-HU" sz="1400" b="1" dirty="0" err="1" smtClean="0">
                <a:solidFill>
                  <a:srgbClr val="C00000"/>
                </a:solidFill>
              </a:rPr>
              <a:t>Entwicklung</a:t>
            </a:r>
            <a:r>
              <a:rPr lang="hu-HU" sz="1400" b="1" dirty="0" smtClean="0">
                <a:solidFill>
                  <a:srgbClr val="C00000"/>
                </a:solidFill>
              </a:rPr>
              <a:t>:</a:t>
            </a:r>
            <a:r>
              <a:rPr lang="hu-HU" sz="1400" dirty="0" smtClean="0"/>
              <a:t> III. und IV. </a:t>
            </a:r>
            <a:r>
              <a:rPr lang="hu-HU" sz="1400" dirty="0" err="1" smtClean="0"/>
              <a:t>Schlundtaschen</a:t>
            </a:r>
            <a:endParaRPr lang="hu-HU" sz="1400" dirty="0" smtClean="0"/>
          </a:p>
          <a:p>
            <a:endParaRPr lang="hu-HU" sz="1400" dirty="0"/>
          </a:p>
          <a:p>
            <a:r>
              <a:rPr lang="hu-HU" sz="1400" b="1" dirty="0" err="1" smtClean="0">
                <a:solidFill>
                  <a:srgbClr val="C00000"/>
                </a:solidFill>
              </a:rPr>
              <a:t>Gewebsstruktur</a:t>
            </a:r>
            <a:r>
              <a:rPr lang="hu-HU" sz="1400" dirty="0" smtClean="0"/>
              <a:t>: </a:t>
            </a:r>
            <a:r>
              <a:rPr lang="hu-HU" sz="1400" dirty="0" err="1" smtClean="0"/>
              <a:t>Epithelstränge</a:t>
            </a:r>
            <a:r>
              <a:rPr lang="hu-HU" sz="1400" dirty="0" smtClean="0"/>
              <a:t> und </a:t>
            </a:r>
            <a:r>
              <a:rPr lang="hu-HU" sz="1400" dirty="0" err="1" smtClean="0"/>
              <a:t>Nester</a:t>
            </a:r>
            <a:r>
              <a:rPr lang="hu-HU" sz="1400" dirty="0" smtClean="0"/>
              <a:t>, </a:t>
            </a:r>
            <a:r>
              <a:rPr lang="hu-HU" sz="1400" dirty="0" err="1" smtClean="0"/>
              <a:t>inzwischen</a:t>
            </a:r>
            <a:r>
              <a:rPr lang="hu-HU" sz="1400" dirty="0" smtClean="0"/>
              <a:t> </a:t>
            </a:r>
            <a:r>
              <a:rPr lang="hu-HU" sz="1400" dirty="0" err="1" smtClean="0"/>
              <a:t>Kapillaren</a:t>
            </a:r>
            <a:r>
              <a:rPr lang="hu-HU" sz="1400" dirty="0" smtClean="0"/>
              <a:t>.</a:t>
            </a:r>
          </a:p>
          <a:p>
            <a:endParaRPr lang="hu-HU" sz="1400" dirty="0" smtClean="0"/>
          </a:p>
          <a:p>
            <a:r>
              <a:rPr lang="hu-HU" sz="1400" b="1" dirty="0" err="1" smtClean="0">
                <a:solidFill>
                  <a:srgbClr val="C00000"/>
                </a:solidFill>
              </a:rPr>
              <a:t>Zelltypen</a:t>
            </a:r>
            <a:r>
              <a:rPr lang="hu-HU" sz="1400" b="1" dirty="0" smtClean="0">
                <a:solidFill>
                  <a:srgbClr val="C00000"/>
                </a:solidFill>
              </a:rPr>
              <a:t>: </a:t>
            </a:r>
          </a:p>
          <a:p>
            <a:r>
              <a:rPr lang="hu-HU" sz="1400" b="1" dirty="0" err="1" smtClean="0">
                <a:solidFill>
                  <a:srgbClr val="003399"/>
                </a:solidFill>
              </a:rPr>
              <a:t>Hauptzellen</a:t>
            </a:r>
            <a:r>
              <a:rPr lang="hu-HU" sz="1400" dirty="0" smtClean="0"/>
              <a:t>: </a:t>
            </a:r>
            <a:r>
              <a:rPr lang="hu-HU" sz="1400" dirty="0" err="1" smtClean="0"/>
              <a:t>kleine</a:t>
            </a:r>
            <a:r>
              <a:rPr lang="hu-HU" sz="1400" dirty="0" smtClean="0"/>
              <a:t> </a:t>
            </a:r>
            <a:r>
              <a:rPr lang="hu-HU" sz="1400" dirty="0" err="1" smtClean="0"/>
              <a:t>Zellen</a:t>
            </a:r>
            <a:r>
              <a:rPr lang="hu-HU" sz="1400" dirty="0" smtClean="0"/>
              <a:t> mit </a:t>
            </a:r>
            <a:r>
              <a:rPr lang="hu-HU" sz="1400" dirty="0" err="1" smtClean="0"/>
              <a:t>rundem</a:t>
            </a:r>
            <a:r>
              <a:rPr lang="hu-HU" sz="1400" dirty="0" smtClean="0"/>
              <a:t> </a:t>
            </a:r>
            <a:r>
              <a:rPr lang="hu-HU" sz="1400" dirty="0" err="1" smtClean="0"/>
              <a:t>Zellkern</a:t>
            </a:r>
            <a:r>
              <a:rPr lang="hu-HU" sz="1400" dirty="0" smtClean="0"/>
              <a:t> und </a:t>
            </a:r>
            <a:r>
              <a:rPr lang="hu-HU" sz="1400" dirty="0" err="1" smtClean="0"/>
              <a:t>hellem</a:t>
            </a:r>
            <a:r>
              <a:rPr lang="hu-HU" sz="1400" dirty="0" smtClean="0"/>
              <a:t> </a:t>
            </a:r>
            <a:r>
              <a:rPr lang="hu-HU" sz="1400" dirty="0" err="1" smtClean="0"/>
              <a:t>Zytoplasma</a:t>
            </a:r>
            <a:r>
              <a:rPr lang="hu-HU" sz="1400" dirty="0" smtClean="0"/>
              <a:t> (</a:t>
            </a:r>
            <a:r>
              <a:rPr lang="hu-HU" sz="1400" dirty="0" err="1" smtClean="0"/>
              <a:t>Glikogen</a:t>
            </a:r>
            <a:r>
              <a:rPr lang="hu-HU" sz="1400" dirty="0" smtClean="0"/>
              <a:t>).</a:t>
            </a:r>
          </a:p>
          <a:p>
            <a:r>
              <a:rPr lang="hu-HU" sz="1400" b="1" dirty="0" err="1" smtClean="0">
                <a:solidFill>
                  <a:srgbClr val="003399"/>
                </a:solidFill>
              </a:rPr>
              <a:t>Oxyphile</a:t>
            </a:r>
            <a:r>
              <a:rPr lang="hu-HU" sz="1400" b="1" dirty="0" smtClean="0">
                <a:solidFill>
                  <a:srgbClr val="003399"/>
                </a:solidFill>
              </a:rPr>
              <a:t> </a:t>
            </a:r>
            <a:r>
              <a:rPr lang="hu-HU" sz="1400" b="1" dirty="0" err="1" smtClean="0">
                <a:solidFill>
                  <a:srgbClr val="003399"/>
                </a:solidFill>
              </a:rPr>
              <a:t>Zellen</a:t>
            </a:r>
            <a:r>
              <a:rPr lang="hu-HU" sz="1400" b="1" dirty="0" smtClean="0">
                <a:solidFill>
                  <a:srgbClr val="003399"/>
                </a:solidFill>
              </a:rPr>
              <a:t> </a:t>
            </a:r>
            <a:r>
              <a:rPr lang="hu-HU" sz="1400" dirty="0" smtClean="0"/>
              <a:t>(1-2 %), </a:t>
            </a:r>
            <a:r>
              <a:rPr lang="hu-HU" sz="1400" dirty="0" err="1" smtClean="0"/>
              <a:t>größer</a:t>
            </a:r>
            <a:r>
              <a:rPr lang="hu-HU" sz="1400" dirty="0" smtClean="0"/>
              <a:t> </a:t>
            </a:r>
            <a:r>
              <a:rPr lang="hu-HU" sz="1400" dirty="0" err="1" smtClean="0"/>
              <a:t>als</a:t>
            </a:r>
            <a:r>
              <a:rPr lang="hu-HU" sz="1400" dirty="0" smtClean="0"/>
              <a:t> die </a:t>
            </a:r>
            <a:r>
              <a:rPr lang="hu-HU" sz="1400" dirty="0" err="1" smtClean="0"/>
              <a:t>Hauptzellen</a:t>
            </a:r>
            <a:r>
              <a:rPr lang="hu-HU" sz="1400" dirty="0" smtClean="0"/>
              <a:t>, </a:t>
            </a:r>
            <a:r>
              <a:rPr lang="hu-HU" sz="1400" dirty="0" err="1" smtClean="0"/>
              <a:t>Eosinophilie</a:t>
            </a:r>
            <a:r>
              <a:rPr lang="hu-HU" sz="1400" dirty="0" smtClean="0"/>
              <a:t> (</a:t>
            </a:r>
            <a:r>
              <a:rPr lang="hu-HU" sz="1400" dirty="0" err="1" smtClean="0"/>
              <a:t>wegen</a:t>
            </a:r>
            <a:r>
              <a:rPr lang="hu-HU" sz="1400" dirty="0" smtClean="0"/>
              <a:t> der </a:t>
            </a:r>
            <a:r>
              <a:rPr lang="hu-HU" sz="1400" dirty="0" err="1" smtClean="0"/>
              <a:t>vielen</a:t>
            </a:r>
            <a:r>
              <a:rPr lang="hu-HU" sz="1400" dirty="0" smtClean="0"/>
              <a:t> </a:t>
            </a:r>
            <a:r>
              <a:rPr lang="hu-HU" sz="1400" dirty="0" err="1" smtClean="0"/>
              <a:t>Mitochondrien</a:t>
            </a:r>
            <a:r>
              <a:rPr lang="hu-HU" sz="1400" dirty="0" smtClean="0"/>
              <a:t>), </a:t>
            </a:r>
            <a:r>
              <a:rPr lang="hu-HU" sz="1400" dirty="0" err="1" smtClean="0"/>
              <a:t>Funktion</a:t>
            </a:r>
            <a:r>
              <a:rPr lang="hu-HU" sz="1400" dirty="0" smtClean="0"/>
              <a:t> </a:t>
            </a:r>
            <a:r>
              <a:rPr lang="hu-HU" sz="1400" dirty="0" err="1" smtClean="0"/>
              <a:t>unbekannt</a:t>
            </a:r>
            <a:r>
              <a:rPr lang="hu-HU" sz="1400" dirty="0" smtClean="0"/>
              <a:t>.</a:t>
            </a:r>
            <a:endParaRPr lang="hu-HU" sz="1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55998" y="1944802"/>
            <a:ext cx="5600915" cy="3672768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539552" y="4581128"/>
            <a:ext cx="432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>
                <a:solidFill>
                  <a:srgbClr val="C00000"/>
                </a:solidFill>
              </a:rPr>
              <a:t>Gebildetes</a:t>
            </a:r>
            <a:r>
              <a:rPr lang="hu-HU" sz="1400" b="1" dirty="0" smtClean="0">
                <a:solidFill>
                  <a:srgbClr val="C00000"/>
                </a:solidFill>
              </a:rPr>
              <a:t> Hormon: </a:t>
            </a:r>
            <a:r>
              <a:rPr lang="hu-HU" sz="1400" b="1" dirty="0" err="1">
                <a:solidFill>
                  <a:srgbClr val="C00000"/>
                </a:solidFill>
              </a:rPr>
              <a:t>P</a:t>
            </a:r>
            <a:r>
              <a:rPr lang="hu-HU" sz="1400" b="1" dirty="0" err="1" smtClean="0">
                <a:solidFill>
                  <a:srgbClr val="C00000"/>
                </a:solidFill>
              </a:rPr>
              <a:t>arathormon</a:t>
            </a:r>
            <a:r>
              <a:rPr lang="hu-HU" sz="1400" b="1" dirty="0" smtClean="0">
                <a:solidFill>
                  <a:srgbClr val="C00000"/>
                </a:solidFill>
              </a:rPr>
              <a:t> </a:t>
            </a:r>
            <a:r>
              <a:rPr lang="hu-HU" sz="1400" dirty="0" smtClean="0"/>
              <a:t>(PTH)</a:t>
            </a:r>
          </a:p>
          <a:p>
            <a:r>
              <a:rPr lang="hu-HU" sz="1400" b="1" dirty="0" err="1" smtClean="0"/>
              <a:t>Funktion</a:t>
            </a:r>
            <a:r>
              <a:rPr lang="hu-HU" sz="1400" dirty="0" smtClean="0"/>
              <a:t>: </a:t>
            </a:r>
            <a:r>
              <a:rPr lang="hu-HU" sz="1400" dirty="0" err="1" smtClean="0"/>
              <a:t>erhöht</a:t>
            </a:r>
            <a:r>
              <a:rPr lang="hu-HU" sz="1400" dirty="0" smtClean="0"/>
              <a:t> die </a:t>
            </a:r>
            <a:r>
              <a:rPr lang="hu-HU" sz="1400" dirty="0" err="1" smtClean="0"/>
              <a:t>Ca-Konzentration</a:t>
            </a:r>
            <a:r>
              <a:rPr lang="hu-HU" sz="1400" dirty="0" smtClean="0"/>
              <a:t> </a:t>
            </a:r>
            <a:r>
              <a:rPr lang="hu-HU" sz="1400" dirty="0" err="1" smtClean="0"/>
              <a:t>im</a:t>
            </a:r>
            <a:r>
              <a:rPr lang="hu-HU" sz="1400" dirty="0" smtClean="0"/>
              <a:t> </a:t>
            </a:r>
            <a:r>
              <a:rPr lang="hu-HU" sz="1400" dirty="0" err="1" smtClean="0"/>
              <a:t>Blut</a:t>
            </a:r>
            <a:r>
              <a:rPr lang="hu-HU" sz="1400" dirty="0" smtClean="0"/>
              <a:t>:</a:t>
            </a:r>
          </a:p>
          <a:p>
            <a:r>
              <a:rPr lang="hu-HU" sz="1400" dirty="0" err="1" smtClean="0"/>
              <a:t>Stimuliert</a:t>
            </a:r>
            <a:r>
              <a:rPr lang="hu-HU" sz="1400" dirty="0" smtClean="0"/>
              <a:t> die  </a:t>
            </a:r>
            <a:r>
              <a:rPr lang="hu-HU" sz="1400" dirty="0" err="1" smtClean="0"/>
              <a:t>Ca-Resorption</a:t>
            </a:r>
            <a:r>
              <a:rPr lang="hu-HU" sz="1400" dirty="0" smtClean="0"/>
              <a:t> </a:t>
            </a:r>
            <a:r>
              <a:rPr lang="hu-HU" sz="1400" dirty="0" err="1" smtClean="0"/>
              <a:t>in</a:t>
            </a:r>
            <a:r>
              <a:rPr lang="hu-HU" sz="1400" dirty="0" smtClean="0"/>
              <a:t> den </a:t>
            </a:r>
            <a:r>
              <a:rPr lang="hu-HU" sz="1400" dirty="0" err="1" smtClean="0"/>
              <a:t>Nieren</a:t>
            </a:r>
            <a:r>
              <a:rPr lang="hu-HU" sz="1400" dirty="0" smtClean="0"/>
              <a:t>, </a:t>
            </a:r>
            <a:r>
              <a:rPr lang="hu-HU" sz="1400" dirty="0" err="1" smtClean="0"/>
              <a:t>aktiviert</a:t>
            </a:r>
            <a:r>
              <a:rPr lang="hu-HU" sz="1400" dirty="0" smtClean="0"/>
              <a:t> die </a:t>
            </a:r>
            <a:r>
              <a:rPr lang="hu-HU" sz="1400" dirty="0" err="1" smtClean="0"/>
              <a:t>Osteoklasten</a:t>
            </a:r>
            <a:r>
              <a:rPr lang="hu-HU" sz="1400" dirty="0" smtClean="0"/>
              <a:t>, </a:t>
            </a:r>
            <a:r>
              <a:rPr lang="hu-HU" sz="1400" dirty="0" err="1" smtClean="0"/>
              <a:t>Wirkung</a:t>
            </a:r>
            <a:r>
              <a:rPr lang="hu-HU" sz="1400" dirty="0" smtClean="0"/>
              <a:t> </a:t>
            </a:r>
            <a:r>
              <a:rPr lang="hu-HU" sz="1400" dirty="0" err="1" smtClean="0"/>
              <a:t>auch</a:t>
            </a:r>
            <a:r>
              <a:rPr lang="hu-HU" sz="1400" dirty="0" smtClean="0"/>
              <a:t> an Vitamin D.</a:t>
            </a:r>
            <a:endParaRPr lang="hu-HU" sz="14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4499992" y="609329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*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438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886466" y="332656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Nebenniere</a:t>
            </a:r>
            <a:r>
              <a:rPr lang="hu-HU" sz="2400" b="1" dirty="0" smtClean="0">
                <a:solidFill>
                  <a:srgbClr val="003399"/>
                </a:solidFill>
                <a:latin typeface="Comic Sans MS" panose="030F0702030302020204" pitchFamily="66" charset="0"/>
              </a:rPr>
              <a:t>, </a:t>
            </a:r>
            <a:r>
              <a:rPr lang="hu-HU" sz="2400" b="1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glandula</a:t>
            </a:r>
            <a:r>
              <a:rPr lang="hu-HU" sz="2400" b="1" dirty="0" smtClean="0">
                <a:solidFill>
                  <a:srgbClr val="003399"/>
                </a:solidFill>
                <a:latin typeface="Comic Sans MS" panose="030F0702030302020204" pitchFamily="66" charset="0"/>
              </a:rPr>
              <a:t> </a:t>
            </a:r>
            <a:r>
              <a:rPr lang="hu-HU" sz="2400" b="1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suprarenalis</a:t>
            </a:r>
            <a:endParaRPr lang="hu-HU" sz="2400" b="1" dirty="0">
              <a:solidFill>
                <a:srgbClr val="003399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67544" y="891847"/>
            <a:ext cx="83529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>
                <a:solidFill>
                  <a:srgbClr val="C00000"/>
                </a:solidFill>
              </a:rPr>
              <a:t>Anatomie</a:t>
            </a:r>
            <a:r>
              <a:rPr lang="hu-HU" sz="1400" dirty="0" smtClean="0"/>
              <a:t>: </a:t>
            </a:r>
            <a:r>
              <a:rPr lang="hu-HU" sz="1400" dirty="0" err="1" smtClean="0"/>
              <a:t>sitzt</a:t>
            </a:r>
            <a:r>
              <a:rPr lang="hu-HU" sz="1400" dirty="0" smtClean="0"/>
              <a:t> </a:t>
            </a:r>
            <a:r>
              <a:rPr lang="hu-HU" sz="1400" dirty="0" err="1" smtClean="0"/>
              <a:t>kappenförmig</a:t>
            </a:r>
            <a:r>
              <a:rPr lang="hu-HU" sz="1400" dirty="0" smtClean="0"/>
              <a:t> am </a:t>
            </a:r>
            <a:r>
              <a:rPr lang="hu-HU" sz="1400" dirty="0" err="1" smtClean="0"/>
              <a:t>oberen</a:t>
            </a:r>
            <a:r>
              <a:rPr lang="hu-HU" sz="1400" dirty="0" smtClean="0"/>
              <a:t> Pol der </a:t>
            </a:r>
            <a:r>
              <a:rPr lang="hu-HU" sz="1400" dirty="0" err="1" smtClean="0"/>
              <a:t>Niere</a:t>
            </a:r>
            <a:r>
              <a:rPr lang="hu-HU" sz="1400" dirty="0" smtClean="0"/>
              <a:t>. </a:t>
            </a:r>
            <a:r>
              <a:rPr lang="hu-HU" sz="1400" dirty="0" err="1" smtClean="0"/>
              <a:t>Rinde</a:t>
            </a:r>
            <a:r>
              <a:rPr lang="hu-HU" sz="1400" dirty="0" smtClean="0"/>
              <a:t> (</a:t>
            </a:r>
            <a:r>
              <a:rPr lang="hu-HU" sz="1400" dirty="0" err="1" smtClean="0"/>
              <a:t>cortex</a:t>
            </a:r>
            <a:r>
              <a:rPr lang="hu-HU" sz="1400" dirty="0" smtClean="0"/>
              <a:t>) </a:t>
            </a:r>
            <a:r>
              <a:rPr lang="hu-HU" sz="1400" dirty="0" err="1" smtClean="0"/>
              <a:t>gelblich</a:t>
            </a:r>
            <a:r>
              <a:rPr lang="hu-HU" sz="1400" dirty="0" smtClean="0"/>
              <a:t>, Mark (</a:t>
            </a:r>
            <a:r>
              <a:rPr lang="hu-HU" sz="1400" dirty="0" err="1" smtClean="0"/>
              <a:t>medulla</a:t>
            </a:r>
            <a:r>
              <a:rPr lang="hu-HU" sz="1400" dirty="0" smtClean="0"/>
              <a:t>) </a:t>
            </a:r>
            <a:r>
              <a:rPr lang="hu-HU" sz="1400" dirty="0" err="1" smtClean="0"/>
              <a:t>rot-bräunlich</a:t>
            </a:r>
            <a:r>
              <a:rPr lang="hu-HU" sz="1400" dirty="0" smtClean="0"/>
              <a:t>.</a:t>
            </a:r>
          </a:p>
          <a:p>
            <a:endParaRPr lang="hu-HU" sz="1400" b="1" dirty="0" smtClean="0">
              <a:solidFill>
                <a:srgbClr val="C00000"/>
              </a:solidFill>
            </a:endParaRPr>
          </a:p>
          <a:p>
            <a:r>
              <a:rPr lang="hu-HU" sz="1400" b="1" dirty="0" err="1" smtClean="0">
                <a:solidFill>
                  <a:srgbClr val="C00000"/>
                </a:solidFill>
              </a:rPr>
              <a:t>Entwicklung</a:t>
            </a:r>
            <a:r>
              <a:rPr lang="hu-HU" sz="1400" b="1" dirty="0" smtClean="0">
                <a:solidFill>
                  <a:srgbClr val="C00000"/>
                </a:solidFill>
              </a:rPr>
              <a:t>: </a:t>
            </a:r>
            <a:r>
              <a:rPr lang="hu-HU" sz="1400" dirty="0" err="1" smtClean="0"/>
              <a:t>aus</a:t>
            </a:r>
            <a:r>
              <a:rPr lang="hu-HU" sz="1400" dirty="0" smtClean="0"/>
              <a:t> </a:t>
            </a:r>
            <a:r>
              <a:rPr lang="hu-HU" sz="1400" dirty="0" err="1" smtClean="0"/>
              <a:t>zwei</a:t>
            </a:r>
            <a:r>
              <a:rPr lang="hu-HU" sz="1400" dirty="0" smtClean="0"/>
              <a:t> </a:t>
            </a:r>
            <a:r>
              <a:rPr lang="hu-HU" sz="1400" dirty="0" err="1" smtClean="0"/>
              <a:t>Anlagen</a:t>
            </a:r>
            <a:r>
              <a:rPr lang="hu-HU" sz="1400" dirty="0" smtClean="0"/>
              <a:t>: </a:t>
            </a:r>
            <a:r>
              <a:rPr lang="hu-HU" sz="1400" dirty="0" err="1" smtClean="0"/>
              <a:t>Mesoderm</a:t>
            </a:r>
            <a:r>
              <a:rPr lang="hu-HU" sz="1400" dirty="0" smtClean="0"/>
              <a:t> des </a:t>
            </a:r>
            <a:r>
              <a:rPr lang="hu-HU" sz="1400" dirty="0" err="1" smtClean="0"/>
              <a:t>dorsalen</a:t>
            </a:r>
            <a:r>
              <a:rPr lang="hu-HU" sz="1400" dirty="0" smtClean="0"/>
              <a:t> </a:t>
            </a:r>
            <a:r>
              <a:rPr lang="hu-HU" sz="1400" dirty="0" err="1" smtClean="0"/>
              <a:t>Coelomepithels</a:t>
            </a:r>
            <a:r>
              <a:rPr lang="hu-HU" sz="1400" dirty="0" smtClean="0"/>
              <a:t> und </a:t>
            </a:r>
            <a:r>
              <a:rPr lang="hu-HU" sz="1400" dirty="0" err="1" smtClean="0"/>
              <a:t>aus</a:t>
            </a:r>
            <a:r>
              <a:rPr lang="hu-HU" sz="1400" dirty="0" smtClean="0"/>
              <a:t> der </a:t>
            </a:r>
            <a:r>
              <a:rPr lang="hu-HU" sz="1400" dirty="0" err="1" smtClean="0"/>
              <a:t>Ganglienleiste</a:t>
            </a:r>
            <a:r>
              <a:rPr lang="hu-HU" sz="1400" dirty="0" smtClean="0"/>
              <a:t>. </a:t>
            </a:r>
            <a:endParaRPr lang="hu-HU" sz="1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67743" y="2101153"/>
            <a:ext cx="6720426" cy="4707171"/>
          </a:xfrm>
          <a:prstGeom prst="rect">
            <a:avLst/>
          </a:prstGeom>
        </p:spPr>
      </p:pic>
      <p:sp>
        <p:nvSpPr>
          <p:cNvPr id="5" name="Bal oldali kapcsos zárójel 4"/>
          <p:cNvSpPr/>
          <p:nvPr/>
        </p:nvSpPr>
        <p:spPr>
          <a:xfrm>
            <a:off x="2123728" y="2852936"/>
            <a:ext cx="72008" cy="3096344"/>
          </a:xfrm>
          <a:prstGeom prst="leftBrac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Bal oldali kapcsos zárójel 5"/>
          <p:cNvSpPr/>
          <p:nvPr/>
        </p:nvSpPr>
        <p:spPr>
          <a:xfrm>
            <a:off x="2136872" y="5966193"/>
            <a:ext cx="45719" cy="859045"/>
          </a:xfrm>
          <a:prstGeom prst="leftBrac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323528" y="2642428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200" dirty="0" err="1" smtClean="0"/>
              <a:t>Bindegewebskapsel</a:t>
            </a:r>
            <a:endParaRPr lang="hu-HU" sz="1200" dirty="0"/>
          </a:p>
        </p:txBody>
      </p:sp>
      <p:cxnSp>
        <p:nvCxnSpPr>
          <p:cNvPr id="9" name="Egyenes összekötő nyíllal 8"/>
          <p:cNvCxnSpPr/>
          <p:nvPr/>
        </p:nvCxnSpPr>
        <p:spPr>
          <a:xfrm>
            <a:off x="1907704" y="2780927"/>
            <a:ext cx="288032" cy="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539552" y="4210121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200" dirty="0" err="1" smtClean="0"/>
              <a:t>Rinde</a:t>
            </a:r>
            <a:endParaRPr lang="hu-HU" sz="12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683568" y="6258650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200" dirty="0" smtClean="0"/>
              <a:t>Mark</a:t>
            </a:r>
            <a:endParaRPr lang="hu-HU" sz="12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6824636" y="2852936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 smtClean="0"/>
              <a:t>z. </a:t>
            </a:r>
            <a:r>
              <a:rPr lang="hu-HU" sz="1200" b="1" dirty="0" err="1" smtClean="0"/>
              <a:t>glom</a:t>
            </a:r>
            <a:r>
              <a:rPr lang="hu-HU" sz="1200" dirty="0" smtClean="0"/>
              <a:t>.</a:t>
            </a:r>
            <a:endParaRPr lang="hu-HU" sz="12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6904322" y="3927539"/>
            <a:ext cx="843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 smtClean="0"/>
              <a:t>z. </a:t>
            </a:r>
            <a:r>
              <a:rPr lang="hu-HU" sz="1200" b="1" dirty="0" err="1" smtClean="0"/>
              <a:t>fasc</a:t>
            </a:r>
            <a:r>
              <a:rPr lang="hu-HU" sz="1200" b="1" dirty="0" smtClean="0"/>
              <a:t>.</a:t>
            </a:r>
            <a:endParaRPr lang="hu-HU" sz="1200" b="1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7030466" y="5362182"/>
            <a:ext cx="843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 smtClean="0"/>
              <a:t>z. </a:t>
            </a:r>
            <a:r>
              <a:rPr lang="hu-HU" sz="1200" b="1" dirty="0" err="1" smtClean="0"/>
              <a:t>retic</a:t>
            </a:r>
            <a:r>
              <a:rPr lang="hu-HU" sz="1200" b="1" dirty="0" smtClean="0"/>
              <a:t>.</a:t>
            </a:r>
            <a:endParaRPr lang="hu-HU" sz="1200" b="1" dirty="0"/>
          </a:p>
        </p:txBody>
      </p:sp>
      <p:sp>
        <p:nvSpPr>
          <p:cNvPr id="8" name="Szövegdoboz 7"/>
          <p:cNvSpPr txBox="1"/>
          <p:nvPr/>
        </p:nvSpPr>
        <p:spPr>
          <a:xfrm>
            <a:off x="8532440" y="1772816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*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1815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829275" y="260648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Rinde</a:t>
            </a:r>
            <a:r>
              <a:rPr lang="hu-HU" sz="2000" b="1" dirty="0" smtClean="0">
                <a:solidFill>
                  <a:srgbClr val="003399"/>
                </a:solidFill>
                <a:latin typeface="Comic Sans MS" panose="030F0702030302020204" pitchFamily="66" charset="0"/>
              </a:rPr>
              <a:t>, </a:t>
            </a:r>
            <a:r>
              <a:rPr lang="hu-HU" sz="2000" b="1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cortex</a:t>
            </a:r>
            <a:endParaRPr lang="hu-HU" sz="2000" b="1" dirty="0">
              <a:solidFill>
                <a:srgbClr val="003399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611560" y="836712"/>
            <a:ext cx="75608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/>
              <a:t>Synthetisiert</a:t>
            </a:r>
            <a:r>
              <a:rPr lang="hu-HU" sz="1400" dirty="0" smtClean="0"/>
              <a:t> </a:t>
            </a:r>
            <a:r>
              <a:rPr lang="hu-HU" sz="1400" dirty="0" err="1" smtClean="0"/>
              <a:t>verschiedene</a:t>
            </a:r>
            <a:r>
              <a:rPr lang="hu-HU" sz="1400" dirty="0" smtClean="0"/>
              <a:t> </a:t>
            </a:r>
            <a:r>
              <a:rPr lang="hu-HU" sz="1400" b="1" dirty="0" err="1" smtClean="0"/>
              <a:t>Steroidhormone</a:t>
            </a:r>
            <a:r>
              <a:rPr lang="hu-HU" sz="1400" dirty="0" smtClean="0"/>
              <a:t>. </a:t>
            </a:r>
            <a:r>
              <a:rPr lang="hu-HU" sz="1400" dirty="0" err="1" smtClean="0"/>
              <a:t>Nimmt</a:t>
            </a:r>
            <a:r>
              <a:rPr lang="hu-HU" sz="1400" dirty="0" smtClean="0"/>
              <a:t> </a:t>
            </a:r>
            <a:r>
              <a:rPr lang="hu-HU" sz="1400" dirty="0" err="1" smtClean="0"/>
              <a:t>Cholesterinester</a:t>
            </a:r>
            <a:r>
              <a:rPr lang="hu-HU" sz="1400" dirty="0" smtClean="0"/>
              <a:t> (</a:t>
            </a:r>
            <a:r>
              <a:rPr lang="hu-HU" sz="1400" dirty="0" err="1" smtClean="0"/>
              <a:t>Rezeptorvermittelte</a:t>
            </a:r>
            <a:r>
              <a:rPr lang="hu-HU" sz="1400" dirty="0" smtClean="0"/>
              <a:t> </a:t>
            </a:r>
            <a:r>
              <a:rPr lang="hu-HU" sz="1400" dirty="0" err="1" smtClean="0"/>
              <a:t>Endozytose</a:t>
            </a:r>
            <a:r>
              <a:rPr lang="hu-HU" sz="1400" dirty="0" smtClean="0"/>
              <a:t> von LDL </a:t>
            </a:r>
            <a:r>
              <a:rPr lang="hu-HU" sz="1400" dirty="0" err="1" smtClean="0"/>
              <a:t>Partikeln</a:t>
            </a:r>
            <a:r>
              <a:rPr lang="hu-HU" sz="1400" dirty="0" smtClean="0"/>
              <a:t>) </a:t>
            </a:r>
            <a:r>
              <a:rPr lang="hu-HU" sz="1400" dirty="0" err="1" smtClean="0"/>
              <a:t>vom</a:t>
            </a:r>
            <a:r>
              <a:rPr lang="hu-HU" sz="1400" dirty="0" smtClean="0"/>
              <a:t> </a:t>
            </a:r>
            <a:r>
              <a:rPr lang="hu-HU" sz="1400" dirty="0" err="1" smtClean="0"/>
              <a:t>Blut</a:t>
            </a:r>
            <a:r>
              <a:rPr lang="hu-HU" sz="1400" dirty="0" smtClean="0"/>
              <a:t> </a:t>
            </a:r>
            <a:r>
              <a:rPr lang="hu-HU" sz="1400" dirty="0" err="1" smtClean="0"/>
              <a:t>auf</a:t>
            </a:r>
            <a:r>
              <a:rPr lang="hu-HU" sz="1400" dirty="0" smtClean="0"/>
              <a:t>, mit </a:t>
            </a:r>
            <a:r>
              <a:rPr lang="hu-HU" sz="1400" dirty="0" err="1" smtClean="0"/>
              <a:t>lysosomalen</a:t>
            </a:r>
            <a:r>
              <a:rPr lang="hu-HU" sz="1400" dirty="0" smtClean="0"/>
              <a:t> </a:t>
            </a:r>
            <a:r>
              <a:rPr lang="hu-HU" sz="1400" dirty="0" err="1" smtClean="0"/>
              <a:t>Enzymen</a:t>
            </a:r>
            <a:r>
              <a:rPr lang="hu-HU" sz="1400" dirty="0" smtClean="0"/>
              <a:t> </a:t>
            </a:r>
            <a:r>
              <a:rPr lang="hu-HU" sz="1400" dirty="0" err="1" smtClean="0"/>
              <a:t>wird</a:t>
            </a:r>
            <a:r>
              <a:rPr lang="hu-HU" sz="1400" dirty="0" smtClean="0"/>
              <a:t> </a:t>
            </a:r>
            <a:r>
              <a:rPr lang="hu-HU" sz="1400" dirty="0" err="1" smtClean="0"/>
              <a:t>freies</a:t>
            </a:r>
            <a:r>
              <a:rPr lang="hu-HU" sz="1400" dirty="0" smtClean="0"/>
              <a:t> </a:t>
            </a:r>
            <a:r>
              <a:rPr lang="hu-HU" sz="1400" dirty="0" err="1" smtClean="0"/>
              <a:t>Cholesterin</a:t>
            </a:r>
            <a:r>
              <a:rPr lang="hu-HU" sz="1400" dirty="0" smtClean="0"/>
              <a:t> </a:t>
            </a:r>
            <a:r>
              <a:rPr lang="hu-HU" sz="1400" dirty="0" err="1" smtClean="0"/>
              <a:t>gebildet</a:t>
            </a:r>
            <a:r>
              <a:rPr lang="hu-HU" sz="1400" dirty="0" smtClean="0"/>
              <a:t> (</a:t>
            </a:r>
            <a:r>
              <a:rPr lang="hu-HU" sz="1400" dirty="0" err="1" smtClean="0"/>
              <a:t>Rohstoff</a:t>
            </a:r>
            <a:r>
              <a:rPr lang="hu-HU" sz="1400" dirty="0" smtClean="0"/>
              <a:t>).  </a:t>
            </a:r>
            <a:r>
              <a:rPr lang="hu-HU" sz="1400" dirty="0" err="1" smtClean="0"/>
              <a:t>Weitere</a:t>
            </a:r>
            <a:r>
              <a:rPr lang="hu-HU" sz="1400" dirty="0" smtClean="0"/>
              <a:t> </a:t>
            </a:r>
            <a:r>
              <a:rPr lang="hu-HU" sz="1400" dirty="0" err="1" smtClean="0"/>
              <a:t>molekulare</a:t>
            </a:r>
            <a:r>
              <a:rPr lang="hu-HU" sz="1400" dirty="0" smtClean="0"/>
              <a:t> </a:t>
            </a:r>
            <a:r>
              <a:rPr lang="hu-HU" sz="1400" dirty="0" err="1" smtClean="0"/>
              <a:t>Anderungen</a:t>
            </a:r>
            <a:r>
              <a:rPr lang="hu-HU" sz="1400" dirty="0" smtClean="0"/>
              <a:t> </a:t>
            </a:r>
            <a:r>
              <a:rPr lang="hu-HU" sz="1400" dirty="0" err="1" smtClean="0"/>
              <a:t>werden</a:t>
            </a:r>
            <a:r>
              <a:rPr lang="hu-HU" sz="1400" dirty="0" smtClean="0"/>
              <a:t> </a:t>
            </a:r>
            <a:r>
              <a:rPr lang="hu-HU" sz="1400" dirty="0" err="1" smtClean="0"/>
              <a:t>in</a:t>
            </a:r>
            <a:r>
              <a:rPr lang="hu-HU" sz="1400" dirty="0" smtClean="0"/>
              <a:t> den </a:t>
            </a:r>
            <a:r>
              <a:rPr lang="hu-HU" sz="1400" dirty="0" err="1" smtClean="0"/>
              <a:t>Membranen</a:t>
            </a:r>
            <a:r>
              <a:rPr lang="hu-HU" sz="1400" dirty="0" smtClean="0"/>
              <a:t> der </a:t>
            </a:r>
            <a:r>
              <a:rPr lang="hu-HU" sz="1400" dirty="0" err="1" smtClean="0"/>
              <a:t>Mitochondrien</a:t>
            </a:r>
            <a:r>
              <a:rPr lang="hu-HU" sz="1400" dirty="0" smtClean="0"/>
              <a:t> und des </a:t>
            </a:r>
            <a:r>
              <a:rPr lang="hu-HU" sz="1400" dirty="0" err="1" smtClean="0"/>
              <a:t>glatten</a:t>
            </a:r>
            <a:r>
              <a:rPr lang="hu-HU" sz="1400" dirty="0" smtClean="0"/>
              <a:t> </a:t>
            </a:r>
            <a:r>
              <a:rPr lang="hu-HU" sz="1400" dirty="0" err="1" smtClean="0"/>
              <a:t>ERs</a:t>
            </a:r>
            <a:r>
              <a:rPr lang="hu-HU" sz="1400" dirty="0" smtClean="0"/>
              <a:t> </a:t>
            </a:r>
            <a:r>
              <a:rPr lang="hu-HU" sz="1400" dirty="0" err="1" smtClean="0"/>
              <a:t>durchgeführt</a:t>
            </a:r>
            <a:r>
              <a:rPr lang="hu-HU" sz="1400" dirty="0" smtClean="0"/>
              <a:t>. </a:t>
            </a:r>
          </a:p>
          <a:p>
            <a:r>
              <a:rPr lang="hu-HU" sz="1400" b="1" dirty="0" smtClean="0">
                <a:solidFill>
                  <a:srgbClr val="C00000"/>
                </a:solidFill>
              </a:rPr>
              <a:t>Allgemeine </a:t>
            </a:r>
            <a:r>
              <a:rPr lang="hu-HU" sz="1400" b="1" dirty="0" err="1" smtClean="0">
                <a:solidFill>
                  <a:srgbClr val="C00000"/>
                </a:solidFill>
              </a:rPr>
              <a:t>Gewebsstruktur</a:t>
            </a:r>
            <a:r>
              <a:rPr lang="hu-HU" sz="1400" b="1" dirty="0" smtClean="0"/>
              <a:t>:</a:t>
            </a:r>
            <a:r>
              <a:rPr lang="hu-HU" sz="1400" dirty="0" smtClean="0"/>
              <a:t> </a:t>
            </a:r>
            <a:r>
              <a:rPr lang="hu-HU" sz="1400" dirty="0" err="1" smtClean="0"/>
              <a:t>Epithelzellen</a:t>
            </a:r>
            <a:r>
              <a:rPr lang="hu-HU" sz="1400" dirty="0" smtClean="0"/>
              <a:t> </a:t>
            </a:r>
            <a:r>
              <a:rPr lang="hu-HU" sz="1400" dirty="0" err="1" smtClean="0"/>
              <a:t>bilden</a:t>
            </a:r>
            <a:r>
              <a:rPr lang="hu-HU" sz="1400" dirty="0" smtClean="0"/>
              <a:t> </a:t>
            </a:r>
            <a:r>
              <a:rPr lang="hu-HU" sz="1400" dirty="0" err="1" smtClean="0"/>
              <a:t>runde</a:t>
            </a:r>
            <a:r>
              <a:rPr lang="hu-HU" sz="1400" dirty="0" smtClean="0"/>
              <a:t> </a:t>
            </a:r>
            <a:r>
              <a:rPr lang="hu-HU" sz="1400" dirty="0" err="1" smtClean="0"/>
              <a:t>Gruppen</a:t>
            </a:r>
            <a:r>
              <a:rPr lang="hu-HU" sz="1400" dirty="0" smtClean="0"/>
              <a:t>, parallel </a:t>
            </a:r>
            <a:r>
              <a:rPr lang="hu-HU" sz="1400" dirty="0" err="1" smtClean="0"/>
              <a:t>angeordnete</a:t>
            </a:r>
            <a:r>
              <a:rPr lang="hu-HU" sz="1400" dirty="0" smtClean="0"/>
              <a:t> </a:t>
            </a:r>
            <a:r>
              <a:rPr lang="hu-HU" sz="1400" dirty="0" err="1" smtClean="0"/>
              <a:t>oder</a:t>
            </a:r>
            <a:r>
              <a:rPr lang="hu-HU" sz="1400" dirty="0" smtClean="0"/>
              <a:t> </a:t>
            </a:r>
            <a:r>
              <a:rPr lang="hu-HU" sz="1400" dirty="0" err="1" smtClean="0"/>
              <a:t>verzweigte</a:t>
            </a:r>
            <a:r>
              <a:rPr lang="hu-HU" sz="1400" dirty="0" smtClean="0"/>
              <a:t> </a:t>
            </a:r>
            <a:r>
              <a:rPr lang="hu-HU" sz="1400" dirty="0" err="1" smtClean="0"/>
              <a:t>Stränge</a:t>
            </a:r>
            <a:r>
              <a:rPr lang="hu-HU" sz="1400" dirty="0" smtClean="0"/>
              <a:t>. </a:t>
            </a:r>
            <a:r>
              <a:rPr lang="hu-HU" sz="1400" dirty="0" err="1" smtClean="0"/>
              <a:t>Zwischen</a:t>
            </a:r>
            <a:r>
              <a:rPr lang="hu-HU" sz="1400" dirty="0" smtClean="0"/>
              <a:t> </a:t>
            </a:r>
            <a:r>
              <a:rPr lang="hu-HU" sz="1400" dirty="0" err="1" smtClean="0"/>
              <a:t>ihnen</a:t>
            </a:r>
            <a:r>
              <a:rPr lang="hu-HU" sz="1400" dirty="0" smtClean="0"/>
              <a:t> </a:t>
            </a:r>
            <a:r>
              <a:rPr lang="hu-HU" sz="1400" dirty="0" err="1" smtClean="0"/>
              <a:t>weite</a:t>
            </a:r>
            <a:r>
              <a:rPr lang="hu-HU" sz="1400" dirty="0" smtClean="0"/>
              <a:t> </a:t>
            </a:r>
            <a:r>
              <a:rPr lang="hu-HU" sz="1400" dirty="0" err="1" smtClean="0"/>
              <a:t>Kapillaren</a:t>
            </a:r>
            <a:r>
              <a:rPr lang="hu-HU" sz="1400" dirty="0" smtClean="0"/>
              <a:t> (Sinus) mit </a:t>
            </a:r>
            <a:r>
              <a:rPr lang="hu-HU" sz="1400" dirty="0" err="1" smtClean="0"/>
              <a:t>fenestriertem</a:t>
            </a:r>
            <a:r>
              <a:rPr lang="hu-HU" sz="1400" dirty="0" smtClean="0"/>
              <a:t> </a:t>
            </a:r>
            <a:r>
              <a:rPr lang="hu-HU" sz="1400" dirty="0" err="1" smtClean="0"/>
              <a:t>Endothel</a:t>
            </a:r>
            <a:r>
              <a:rPr lang="hu-HU" sz="1400" dirty="0" smtClean="0"/>
              <a:t>.</a:t>
            </a:r>
          </a:p>
          <a:p>
            <a:r>
              <a:rPr lang="hu-HU" sz="1400" b="1" dirty="0" err="1" smtClean="0">
                <a:solidFill>
                  <a:srgbClr val="C00000"/>
                </a:solidFill>
              </a:rPr>
              <a:t>Merkmale</a:t>
            </a:r>
            <a:r>
              <a:rPr lang="hu-HU" sz="1400" b="1" dirty="0" smtClean="0">
                <a:solidFill>
                  <a:srgbClr val="C00000"/>
                </a:solidFill>
              </a:rPr>
              <a:t> der </a:t>
            </a:r>
            <a:r>
              <a:rPr lang="hu-HU" sz="1400" b="1" dirty="0" err="1" smtClean="0">
                <a:solidFill>
                  <a:srgbClr val="C00000"/>
                </a:solidFill>
              </a:rPr>
              <a:t>Steroidhormone</a:t>
            </a:r>
            <a:r>
              <a:rPr lang="hu-HU" sz="1400" b="1" dirty="0" smtClean="0">
                <a:solidFill>
                  <a:srgbClr val="C00000"/>
                </a:solidFill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</a:rPr>
              <a:t>bildenden</a:t>
            </a:r>
            <a:r>
              <a:rPr lang="hu-HU" sz="1400" b="1" dirty="0" smtClean="0">
                <a:solidFill>
                  <a:srgbClr val="C00000"/>
                </a:solidFill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</a:rPr>
              <a:t>Zellen</a:t>
            </a:r>
            <a:r>
              <a:rPr lang="hu-HU" sz="1400" b="1" dirty="0" smtClean="0">
                <a:solidFill>
                  <a:srgbClr val="C00000"/>
                </a:solidFill>
              </a:rPr>
              <a:t>: </a:t>
            </a:r>
            <a:r>
              <a:rPr lang="hu-HU" sz="1400" dirty="0" smtClean="0"/>
              <a:t> </a:t>
            </a:r>
            <a:endParaRPr lang="hu-HU" sz="1400" u="sng" dirty="0" smtClean="0"/>
          </a:p>
          <a:p>
            <a:r>
              <a:rPr lang="hu-HU" sz="1400" u="sng" dirty="0" err="1" smtClean="0"/>
              <a:t>Lipidtröpchen</a:t>
            </a:r>
            <a:r>
              <a:rPr lang="hu-HU" sz="1400" u="sng" dirty="0" smtClean="0"/>
              <a:t> </a:t>
            </a:r>
            <a:r>
              <a:rPr lang="hu-HU" sz="1400" u="sng" dirty="0" err="1" smtClean="0"/>
              <a:t>in</a:t>
            </a:r>
            <a:r>
              <a:rPr lang="hu-HU" sz="1400" u="sng" dirty="0" smtClean="0"/>
              <a:t> </a:t>
            </a:r>
            <a:r>
              <a:rPr lang="hu-HU" sz="1400" u="sng" dirty="0" err="1" smtClean="0"/>
              <a:t>großer</a:t>
            </a:r>
            <a:r>
              <a:rPr lang="hu-HU" sz="1400" u="sng" dirty="0" smtClean="0"/>
              <a:t> </a:t>
            </a:r>
            <a:r>
              <a:rPr lang="hu-HU" sz="1400" u="sng" dirty="0" err="1" smtClean="0"/>
              <a:t>Zahl</a:t>
            </a:r>
            <a:r>
              <a:rPr lang="hu-HU" sz="1400" u="sng" dirty="0" smtClean="0"/>
              <a:t>, </a:t>
            </a:r>
            <a:r>
              <a:rPr lang="hu-HU" sz="1400" u="sng" dirty="0" err="1" smtClean="0"/>
              <a:t>tubuläre</a:t>
            </a:r>
            <a:r>
              <a:rPr lang="hu-HU" sz="1400" u="sng" dirty="0" smtClean="0"/>
              <a:t> </a:t>
            </a:r>
            <a:r>
              <a:rPr lang="hu-HU" sz="1400" u="sng" dirty="0" err="1" smtClean="0"/>
              <a:t>Mitochondrien</a:t>
            </a:r>
            <a:r>
              <a:rPr lang="hu-HU" sz="1400" u="sng" dirty="0" smtClean="0"/>
              <a:t>, </a:t>
            </a:r>
            <a:r>
              <a:rPr lang="hu-HU" sz="1400" u="sng" dirty="0" err="1" smtClean="0"/>
              <a:t>hochentwickeltes</a:t>
            </a:r>
            <a:r>
              <a:rPr lang="hu-HU" sz="1400" u="sng" dirty="0" smtClean="0"/>
              <a:t> </a:t>
            </a:r>
            <a:r>
              <a:rPr lang="hu-HU" sz="1400" dirty="0" err="1" smtClean="0"/>
              <a:t>glattes</a:t>
            </a:r>
            <a:r>
              <a:rPr lang="hu-HU" sz="1400" dirty="0" smtClean="0"/>
              <a:t> ER.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59" y="2827706"/>
            <a:ext cx="4939197" cy="3608157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4067944" y="3041977"/>
            <a:ext cx="864096" cy="276999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200" dirty="0" err="1" smtClean="0"/>
              <a:t>glattes</a:t>
            </a:r>
            <a:r>
              <a:rPr lang="hu-HU" sz="1200" dirty="0" smtClean="0"/>
              <a:t> ER</a:t>
            </a:r>
            <a:endParaRPr lang="hu-HU" sz="12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3023828" y="5229200"/>
            <a:ext cx="1368152" cy="461665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200" dirty="0" err="1" smtClean="0"/>
              <a:t>Tubuläre</a:t>
            </a:r>
            <a:r>
              <a:rPr lang="hu-HU" sz="1200" dirty="0" smtClean="0"/>
              <a:t> </a:t>
            </a:r>
            <a:r>
              <a:rPr lang="hu-HU" sz="1200" dirty="0" err="1" smtClean="0"/>
              <a:t>Mitochondrien</a:t>
            </a:r>
            <a:endParaRPr lang="hu-HU" sz="12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7350956" y="6021288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z. </a:t>
            </a:r>
            <a:r>
              <a:rPr lang="hu-HU" sz="1200" dirty="0" err="1" smtClean="0"/>
              <a:t>fascilulata</a:t>
            </a:r>
            <a:r>
              <a:rPr lang="hu-HU" sz="1200" dirty="0" smtClean="0"/>
              <a:t>, EM </a:t>
            </a:r>
            <a:r>
              <a:rPr lang="hu-HU" sz="1200" dirty="0" err="1" smtClean="0"/>
              <a:t>Bild</a:t>
            </a:r>
            <a:endParaRPr lang="hu-HU" sz="12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1835696" y="602128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0070C0"/>
                </a:solidFill>
              </a:rPr>
              <a:t>*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2479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575662"/>
            <a:ext cx="4104456" cy="273109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827584" y="55797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003399"/>
                </a:solidFill>
                <a:latin typeface="Comic Sans MS" panose="030F0702030302020204" pitchFamily="66" charset="0"/>
              </a:rPr>
              <a:t>1. </a:t>
            </a:r>
            <a:r>
              <a:rPr lang="hu-HU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Zona</a:t>
            </a:r>
            <a:r>
              <a:rPr lang="hu-HU" dirty="0" smtClean="0">
                <a:solidFill>
                  <a:srgbClr val="003399"/>
                </a:solidFill>
                <a:latin typeface="Comic Sans MS" panose="030F0702030302020204" pitchFamily="66" charset="0"/>
              </a:rPr>
              <a:t> </a:t>
            </a:r>
            <a:r>
              <a:rPr lang="hu-HU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glomerulosa</a:t>
            </a:r>
            <a:endParaRPr lang="hu-HU" dirty="0">
              <a:solidFill>
                <a:srgbClr val="003399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537810"/>
            <a:ext cx="5409444" cy="3165506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23528" y="1268760"/>
            <a:ext cx="36724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/>
              <a:t>Runde</a:t>
            </a:r>
            <a:r>
              <a:rPr lang="hu-HU" sz="1400" dirty="0" smtClean="0"/>
              <a:t> </a:t>
            </a:r>
            <a:r>
              <a:rPr lang="hu-HU" sz="1400" dirty="0" err="1" smtClean="0"/>
              <a:t>Zellgruppen</a:t>
            </a:r>
            <a:r>
              <a:rPr lang="hu-HU" sz="1400" dirty="0" smtClean="0"/>
              <a:t> </a:t>
            </a:r>
            <a:r>
              <a:rPr lang="hu-HU" sz="1400" dirty="0" err="1" smtClean="0"/>
              <a:t>unter</a:t>
            </a:r>
            <a:r>
              <a:rPr lang="hu-HU" sz="1400" dirty="0" smtClean="0"/>
              <a:t> der </a:t>
            </a:r>
            <a:r>
              <a:rPr lang="hu-HU" sz="1400" dirty="0" err="1" smtClean="0"/>
              <a:t>Bindegewebskapsel</a:t>
            </a:r>
            <a:r>
              <a:rPr lang="hu-HU" sz="1400" dirty="0" smtClean="0"/>
              <a:t>, </a:t>
            </a:r>
            <a:r>
              <a:rPr lang="hu-HU" sz="1400" dirty="0" err="1" smtClean="0"/>
              <a:t>Zellen</a:t>
            </a:r>
            <a:r>
              <a:rPr lang="hu-HU" sz="1400" dirty="0" smtClean="0"/>
              <a:t>: </a:t>
            </a:r>
            <a:r>
              <a:rPr lang="hu-HU" sz="1400" dirty="0" err="1" smtClean="0"/>
              <a:t>klein</a:t>
            </a:r>
            <a:r>
              <a:rPr lang="hu-HU" sz="1400" dirty="0" smtClean="0"/>
              <a:t>, </a:t>
            </a:r>
            <a:r>
              <a:rPr lang="hu-HU" sz="1400" dirty="0" err="1" smtClean="0"/>
              <a:t>Zellkern</a:t>
            </a:r>
            <a:r>
              <a:rPr lang="hu-HU" sz="1400" dirty="0" smtClean="0"/>
              <a:t> rund und </a:t>
            </a:r>
            <a:r>
              <a:rPr lang="hu-HU" sz="1400" dirty="0" err="1" smtClean="0"/>
              <a:t>heterokromatisch</a:t>
            </a:r>
            <a:r>
              <a:rPr lang="hu-HU" sz="1400" dirty="0" smtClean="0"/>
              <a:t>, </a:t>
            </a:r>
            <a:r>
              <a:rPr lang="hu-HU" sz="1400" dirty="0" err="1" smtClean="0"/>
              <a:t>wenige</a:t>
            </a:r>
            <a:r>
              <a:rPr lang="hu-HU" sz="1400" dirty="0" smtClean="0"/>
              <a:t> </a:t>
            </a:r>
            <a:r>
              <a:rPr lang="hu-HU" sz="1400" dirty="0" err="1" smtClean="0"/>
              <a:t>Lipidtröpfchen</a:t>
            </a:r>
            <a:r>
              <a:rPr lang="hu-HU" sz="1400" dirty="0" smtClean="0"/>
              <a:t>. </a:t>
            </a:r>
            <a:endParaRPr lang="hu-HU" sz="14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208112" y="2204864"/>
            <a:ext cx="3240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>
                <a:solidFill>
                  <a:srgbClr val="C00000"/>
                </a:solidFill>
              </a:rPr>
              <a:t>Hormone</a:t>
            </a:r>
            <a:r>
              <a:rPr lang="hu-HU" sz="1400" b="1" dirty="0" smtClean="0">
                <a:solidFill>
                  <a:srgbClr val="C00000"/>
                </a:solidFill>
              </a:rPr>
              <a:t>: </a:t>
            </a:r>
            <a:r>
              <a:rPr lang="hu-HU" sz="1400" b="1" dirty="0" err="1" smtClean="0">
                <a:solidFill>
                  <a:srgbClr val="C00000"/>
                </a:solidFill>
              </a:rPr>
              <a:t>Mineralokortikoide</a:t>
            </a:r>
            <a:r>
              <a:rPr lang="hu-HU" sz="1400" b="1" dirty="0" smtClean="0">
                <a:solidFill>
                  <a:srgbClr val="C00000"/>
                </a:solidFill>
              </a:rPr>
              <a:t> </a:t>
            </a:r>
            <a:r>
              <a:rPr lang="hu-HU" sz="1400" dirty="0" smtClean="0"/>
              <a:t>(</a:t>
            </a:r>
            <a:r>
              <a:rPr lang="hu-HU" sz="1400" dirty="0" err="1" smtClean="0"/>
              <a:t>zB</a:t>
            </a:r>
            <a:r>
              <a:rPr lang="hu-HU" sz="1400" dirty="0" smtClean="0"/>
              <a:t>. </a:t>
            </a:r>
            <a:r>
              <a:rPr lang="hu-HU" sz="1400" dirty="0" err="1" smtClean="0"/>
              <a:t>Aldosteron</a:t>
            </a:r>
            <a:r>
              <a:rPr lang="hu-HU" sz="1400" dirty="0" smtClean="0"/>
              <a:t>)</a:t>
            </a:r>
          </a:p>
          <a:p>
            <a:endParaRPr lang="hu-HU" sz="1400" dirty="0"/>
          </a:p>
          <a:p>
            <a:r>
              <a:rPr lang="hu-HU" sz="1400" b="1" dirty="0" err="1" smtClean="0">
                <a:solidFill>
                  <a:srgbClr val="C00000"/>
                </a:solidFill>
              </a:rPr>
              <a:t>Wirkungen</a:t>
            </a:r>
            <a:r>
              <a:rPr lang="hu-HU" sz="1400" b="1" dirty="0" smtClean="0">
                <a:solidFill>
                  <a:srgbClr val="C00000"/>
                </a:solidFill>
              </a:rPr>
              <a:t>:</a:t>
            </a:r>
            <a:r>
              <a:rPr lang="hu-HU" sz="1400" dirty="0" smtClean="0"/>
              <a:t> </a:t>
            </a:r>
            <a:r>
              <a:rPr lang="hu-HU" sz="1400" dirty="0" err="1" smtClean="0"/>
              <a:t>Stimulierung</a:t>
            </a:r>
            <a:r>
              <a:rPr lang="hu-HU" sz="1400" dirty="0" smtClean="0"/>
              <a:t> der Na+</a:t>
            </a:r>
            <a:r>
              <a:rPr lang="hu-HU" sz="1400" dirty="0" err="1" smtClean="0"/>
              <a:t>-Rückresorption</a:t>
            </a:r>
            <a:r>
              <a:rPr lang="hu-HU" sz="1400" dirty="0" smtClean="0"/>
              <a:t> </a:t>
            </a:r>
            <a:r>
              <a:rPr lang="hu-HU" sz="1400" dirty="0" err="1" smtClean="0"/>
              <a:t>in</a:t>
            </a:r>
            <a:r>
              <a:rPr lang="hu-HU" sz="1400" dirty="0" smtClean="0"/>
              <a:t> den </a:t>
            </a:r>
            <a:r>
              <a:rPr lang="hu-HU" sz="1400" dirty="0" err="1" smtClean="0"/>
              <a:t>Nieren</a:t>
            </a:r>
            <a:r>
              <a:rPr lang="hu-HU" sz="1400" dirty="0" smtClean="0"/>
              <a:t>, </a:t>
            </a:r>
            <a:r>
              <a:rPr lang="hu-HU" sz="1400" dirty="0" err="1" smtClean="0"/>
              <a:t>Zurückhaltung</a:t>
            </a:r>
            <a:r>
              <a:rPr lang="hu-HU" sz="1400" dirty="0" smtClean="0"/>
              <a:t> des </a:t>
            </a:r>
            <a:r>
              <a:rPr lang="hu-HU" sz="1400" dirty="0" err="1" smtClean="0"/>
              <a:t>Wassers</a:t>
            </a:r>
            <a:r>
              <a:rPr lang="hu-HU" sz="1400" dirty="0" smtClean="0"/>
              <a:t> </a:t>
            </a:r>
            <a:r>
              <a:rPr lang="hu-HU" sz="1400" dirty="0" err="1" smtClean="0"/>
              <a:t>im</a:t>
            </a:r>
            <a:r>
              <a:rPr lang="hu-HU" sz="1400" dirty="0" smtClean="0"/>
              <a:t> Körper, </a:t>
            </a:r>
            <a:r>
              <a:rPr lang="hu-HU" sz="1400" dirty="0" err="1" smtClean="0"/>
              <a:t>Blutdruck</a:t>
            </a:r>
            <a:r>
              <a:rPr lang="hu-HU" sz="1400" dirty="0" err="1"/>
              <a:t>s</a:t>
            </a:r>
            <a:r>
              <a:rPr lang="hu-HU" sz="1400" dirty="0" err="1" smtClean="0"/>
              <a:t>teigerung</a:t>
            </a:r>
            <a:r>
              <a:rPr lang="hu-HU" sz="1400" dirty="0" smtClean="0"/>
              <a:t>. </a:t>
            </a:r>
            <a:endParaRPr lang="hu-HU" sz="1400" dirty="0"/>
          </a:p>
          <a:p>
            <a:r>
              <a:rPr lang="hu-HU" sz="1400" b="1" dirty="0" err="1" smtClean="0"/>
              <a:t>Steuerung</a:t>
            </a:r>
            <a:r>
              <a:rPr lang="hu-HU" sz="1400" b="1" dirty="0" smtClean="0"/>
              <a:t>:</a:t>
            </a:r>
            <a:r>
              <a:rPr lang="hu-HU" sz="1400" dirty="0" smtClean="0"/>
              <a:t> </a:t>
            </a:r>
            <a:r>
              <a:rPr lang="hu-HU" sz="1400" dirty="0" err="1" smtClean="0"/>
              <a:t>durch</a:t>
            </a:r>
            <a:r>
              <a:rPr lang="hu-HU" sz="1400" dirty="0" smtClean="0"/>
              <a:t> </a:t>
            </a:r>
            <a:r>
              <a:rPr lang="hu-HU" sz="1400" dirty="0" err="1" smtClean="0"/>
              <a:t>Hyperkalämie</a:t>
            </a:r>
            <a:r>
              <a:rPr lang="hu-HU" sz="1400" dirty="0" smtClean="0"/>
              <a:t>, </a:t>
            </a:r>
            <a:r>
              <a:rPr lang="hu-HU" sz="1400" dirty="0" err="1" smtClean="0"/>
              <a:t>Hyponaträmie</a:t>
            </a:r>
            <a:r>
              <a:rPr lang="hu-HU" sz="1400" dirty="0" smtClean="0"/>
              <a:t>, </a:t>
            </a:r>
            <a:r>
              <a:rPr lang="hu-HU" sz="1400" dirty="0" err="1" smtClean="0"/>
              <a:t>Angiotensin</a:t>
            </a:r>
            <a:r>
              <a:rPr lang="hu-HU" sz="1400" dirty="0" smtClean="0"/>
              <a:t> II</a:t>
            </a:r>
            <a:endParaRPr lang="hu-HU" sz="14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1331640" y="5733256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200" dirty="0" smtClean="0"/>
              <a:t>EM </a:t>
            </a:r>
            <a:r>
              <a:rPr lang="hu-HU" sz="1200" dirty="0" err="1" smtClean="0"/>
              <a:t>Bild</a:t>
            </a:r>
            <a:r>
              <a:rPr lang="hu-HU" sz="1200" dirty="0" smtClean="0"/>
              <a:t> </a:t>
            </a:r>
            <a:r>
              <a:rPr lang="hu-HU" sz="1200" dirty="0" err="1" smtClean="0"/>
              <a:t>einer</a:t>
            </a:r>
            <a:r>
              <a:rPr lang="hu-HU" sz="1200" dirty="0" smtClean="0"/>
              <a:t> z. </a:t>
            </a:r>
            <a:r>
              <a:rPr lang="hu-HU" sz="1200" dirty="0" err="1" smtClean="0"/>
              <a:t>glom</a:t>
            </a:r>
            <a:r>
              <a:rPr lang="hu-HU" sz="1200" dirty="0" smtClean="0"/>
              <a:t>. </a:t>
            </a:r>
            <a:r>
              <a:rPr lang="hu-HU" sz="1200" dirty="0" err="1" smtClean="0"/>
              <a:t>Zelle</a:t>
            </a:r>
            <a:endParaRPr lang="hu-HU" sz="12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8532440" y="4797152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8325320" y="5286980"/>
            <a:ext cx="81868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800" dirty="0" err="1" smtClean="0"/>
              <a:t>Lipidtröpchen</a:t>
            </a:r>
            <a:endParaRPr lang="hu-HU" sz="8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8604448" y="321297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*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1224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15616" y="528965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003399"/>
                </a:solidFill>
                <a:latin typeface="Comic Sans MS" panose="030F0702030302020204" pitchFamily="66" charset="0"/>
              </a:rPr>
              <a:t>2. </a:t>
            </a:r>
            <a:r>
              <a:rPr lang="hu-HU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zona</a:t>
            </a:r>
            <a:r>
              <a:rPr lang="hu-HU" dirty="0" smtClean="0">
                <a:solidFill>
                  <a:srgbClr val="003399"/>
                </a:solidFill>
                <a:latin typeface="Comic Sans MS" panose="030F0702030302020204" pitchFamily="66" charset="0"/>
              </a:rPr>
              <a:t> </a:t>
            </a:r>
            <a:r>
              <a:rPr lang="hu-HU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fasciculata</a:t>
            </a:r>
            <a:endParaRPr lang="hu-HU" dirty="0">
              <a:solidFill>
                <a:srgbClr val="003399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57"/>
          <a:stretch/>
        </p:blipFill>
        <p:spPr>
          <a:xfrm>
            <a:off x="4644008" y="3275257"/>
            <a:ext cx="4385104" cy="352159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793" y="260648"/>
            <a:ext cx="3524700" cy="2919174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251520" y="1340768"/>
            <a:ext cx="43204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>
                <a:solidFill>
                  <a:srgbClr val="C00000"/>
                </a:solidFill>
              </a:rPr>
              <a:t>Gewebsstruktur</a:t>
            </a:r>
            <a:r>
              <a:rPr lang="hu-HU" sz="1400" dirty="0" smtClean="0"/>
              <a:t>:</a:t>
            </a:r>
          </a:p>
          <a:p>
            <a:r>
              <a:rPr lang="hu-HU" sz="1400" dirty="0" err="1" smtClean="0"/>
              <a:t>Breiteste</a:t>
            </a:r>
            <a:r>
              <a:rPr lang="hu-HU" sz="1400" dirty="0" smtClean="0"/>
              <a:t> </a:t>
            </a:r>
            <a:r>
              <a:rPr lang="hu-HU" sz="1400" dirty="0" err="1" smtClean="0"/>
              <a:t>Zone</a:t>
            </a:r>
            <a:r>
              <a:rPr lang="hu-HU" sz="1400" dirty="0" smtClean="0"/>
              <a:t> der </a:t>
            </a:r>
            <a:r>
              <a:rPr lang="hu-HU" sz="1400" dirty="0" err="1" smtClean="0"/>
              <a:t>Rinde</a:t>
            </a:r>
            <a:r>
              <a:rPr lang="hu-HU" sz="1400" dirty="0" smtClean="0"/>
              <a:t>: </a:t>
            </a:r>
            <a:r>
              <a:rPr lang="hu-HU" sz="1400" dirty="0" err="1" smtClean="0"/>
              <a:t>senkrecht</a:t>
            </a:r>
            <a:r>
              <a:rPr lang="hu-HU" sz="1400" dirty="0" smtClean="0"/>
              <a:t> </a:t>
            </a:r>
            <a:r>
              <a:rPr lang="hu-HU" sz="1400" dirty="0" err="1" smtClean="0"/>
              <a:t>zur</a:t>
            </a:r>
            <a:r>
              <a:rPr lang="hu-HU" sz="1400" dirty="0" smtClean="0"/>
              <a:t> </a:t>
            </a:r>
            <a:r>
              <a:rPr lang="hu-HU" sz="1400" dirty="0" err="1" smtClean="0"/>
              <a:t>Organoberfläche</a:t>
            </a:r>
            <a:r>
              <a:rPr lang="hu-HU" sz="1400" dirty="0" smtClean="0"/>
              <a:t> </a:t>
            </a:r>
            <a:r>
              <a:rPr lang="hu-HU" sz="1400" dirty="0" err="1" smtClean="0"/>
              <a:t>orientierte</a:t>
            </a:r>
            <a:r>
              <a:rPr lang="hu-HU" sz="1400" dirty="0" smtClean="0"/>
              <a:t>, </a:t>
            </a:r>
            <a:r>
              <a:rPr lang="hu-HU" sz="1400" dirty="0" err="1" smtClean="0"/>
              <a:t>parallele</a:t>
            </a:r>
            <a:r>
              <a:rPr lang="hu-HU" sz="1400" dirty="0" smtClean="0"/>
              <a:t> </a:t>
            </a:r>
            <a:r>
              <a:rPr lang="hu-HU" sz="1400" dirty="0" err="1" smtClean="0"/>
              <a:t>Epithelstränge</a:t>
            </a:r>
            <a:r>
              <a:rPr lang="hu-HU" sz="1400" dirty="0" smtClean="0"/>
              <a:t>, mit </a:t>
            </a:r>
            <a:r>
              <a:rPr lang="hu-HU" sz="1400" dirty="0" err="1" smtClean="0"/>
              <a:t>vielen</a:t>
            </a:r>
            <a:r>
              <a:rPr lang="hu-HU" sz="1400" dirty="0" smtClean="0"/>
              <a:t> </a:t>
            </a:r>
            <a:r>
              <a:rPr lang="hu-HU" sz="1400" dirty="0" err="1" smtClean="0"/>
              <a:t>weiten</a:t>
            </a:r>
            <a:r>
              <a:rPr lang="hu-HU" sz="1400" dirty="0" smtClean="0"/>
              <a:t> </a:t>
            </a:r>
            <a:r>
              <a:rPr lang="hu-HU" sz="1400" dirty="0" err="1" smtClean="0"/>
              <a:t>Kapillaren</a:t>
            </a:r>
            <a:r>
              <a:rPr lang="hu-HU" sz="1400" dirty="0" smtClean="0"/>
              <a:t> (Sinus). </a:t>
            </a:r>
          </a:p>
          <a:p>
            <a:r>
              <a:rPr lang="hu-HU" sz="1400" b="1" dirty="0" smtClean="0">
                <a:solidFill>
                  <a:srgbClr val="C00000"/>
                </a:solidFill>
              </a:rPr>
              <a:t>Die </a:t>
            </a:r>
            <a:r>
              <a:rPr lang="hu-HU" sz="1400" b="1" dirty="0" err="1" smtClean="0">
                <a:solidFill>
                  <a:srgbClr val="C00000"/>
                </a:solidFill>
              </a:rPr>
              <a:t>Zellen</a:t>
            </a:r>
            <a:r>
              <a:rPr lang="hu-HU" sz="1400" dirty="0" smtClean="0"/>
              <a:t>: </a:t>
            </a:r>
            <a:r>
              <a:rPr lang="hu-HU" sz="1400" dirty="0" err="1" smtClean="0"/>
              <a:t>enthalten</a:t>
            </a:r>
            <a:r>
              <a:rPr lang="hu-HU" sz="1400" dirty="0" smtClean="0"/>
              <a:t> </a:t>
            </a:r>
            <a:r>
              <a:rPr lang="hu-HU" sz="1400" b="1" dirty="0" err="1" smtClean="0"/>
              <a:t>viele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Lipidtröpchen</a:t>
            </a:r>
            <a:r>
              <a:rPr lang="hu-HU" sz="1400" b="1" dirty="0" smtClean="0"/>
              <a:t> </a:t>
            </a:r>
            <a:r>
              <a:rPr lang="hu-HU" sz="1400" dirty="0" smtClean="0"/>
              <a:t>(</a:t>
            </a:r>
            <a:r>
              <a:rPr lang="hu-HU" sz="1400" dirty="0" err="1" smtClean="0"/>
              <a:t>schaumiges</a:t>
            </a:r>
            <a:r>
              <a:rPr lang="hu-HU" sz="1400" dirty="0" smtClean="0"/>
              <a:t> </a:t>
            </a:r>
            <a:r>
              <a:rPr lang="hu-HU" sz="1400" dirty="0" err="1" smtClean="0"/>
              <a:t>Zytoplasma</a:t>
            </a:r>
            <a:r>
              <a:rPr lang="hu-HU" sz="1400" dirty="0" smtClean="0"/>
              <a:t> </a:t>
            </a:r>
            <a:r>
              <a:rPr lang="hu-HU" sz="1400" dirty="0" err="1" smtClean="0"/>
              <a:t>in</a:t>
            </a:r>
            <a:r>
              <a:rPr lang="hu-HU" sz="1400" dirty="0" smtClean="0"/>
              <a:t> </a:t>
            </a:r>
            <a:r>
              <a:rPr lang="hu-HU" sz="1400" dirty="0" err="1" smtClean="0"/>
              <a:t>Paraffinschnitten</a:t>
            </a:r>
            <a:r>
              <a:rPr lang="hu-HU" sz="1400" dirty="0" smtClean="0"/>
              <a:t>), </a:t>
            </a:r>
            <a:r>
              <a:rPr lang="hu-HU" sz="1400" dirty="0" err="1" smtClean="0"/>
              <a:t>Zellkern</a:t>
            </a:r>
            <a:r>
              <a:rPr lang="hu-HU" sz="1400" dirty="0" smtClean="0"/>
              <a:t> rund und </a:t>
            </a:r>
            <a:r>
              <a:rPr lang="hu-HU" sz="1400" dirty="0" err="1" smtClean="0"/>
              <a:t>eukromatisch</a:t>
            </a:r>
            <a:r>
              <a:rPr lang="hu-HU" sz="1400" dirty="0" smtClean="0"/>
              <a:t>. </a:t>
            </a:r>
            <a:r>
              <a:rPr lang="hu-HU" sz="1400" dirty="0" err="1" smtClean="0"/>
              <a:t>Glattes</a:t>
            </a:r>
            <a:r>
              <a:rPr lang="hu-HU" sz="1400" dirty="0" smtClean="0"/>
              <a:t> ER!</a:t>
            </a:r>
            <a:endParaRPr lang="hu-HU" sz="14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251520" y="3198155"/>
            <a:ext cx="40324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>
                <a:solidFill>
                  <a:srgbClr val="C00000"/>
                </a:solidFill>
              </a:rPr>
              <a:t>Hormonbildung</a:t>
            </a:r>
            <a:r>
              <a:rPr lang="hu-HU" sz="1400" b="1" dirty="0" smtClean="0">
                <a:solidFill>
                  <a:srgbClr val="C00000"/>
                </a:solidFill>
              </a:rPr>
              <a:t>: </a:t>
            </a:r>
            <a:r>
              <a:rPr lang="hu-HU" sz="1400" b="1" dirty="0" err="1" smtClean="0">
                <a:solidFill>
                  <a:srgbClr val="C00000"/>
                </a:solidFill>
              </a:rPr>
              <a:t>Glucocorticoide</a:t>
            </a:r>
            <a:r>
              <a:rPr lang="hu-HU" sz="1400" b="1" dirty="0" smtClean="0">
                <a:solidFill>
                  <a:srgbClr val="C00000"/>
                </a:solidFill>
              </a:rPr>
              <a:t> </a:t>
            </a:r>
            <a:r>
              <a:rPr lang="hu-HU" sz="1400" dirty="0" smtClean="0"/>
              <a:t>(</a:t>
            </a:r>
            <a:r>
              <a:rPr lang="hu-HU" sz="1400" dirty="0" err="1" smtClean="0"/>
              <a:t>z.B</a:t>
            </a:r>
            <a:r>
              <a:rPr lang="hu-HU" sz="1400" dirty="0" smtClean="0"/>
              <a:t>.. </a:t>
            </a:r>
            <a:r>
              <a:rPr lang="hu-HU" sz="1400" dirty="0" err="1" smtClean="0"/>
              <a:t>Cortisol</a:t>
            </a:r>
            <a:r>
              <a:rPr lang="hu-HU" sz="1400" dirty="0" smtClean="0"/>
              <a:t>)</a:t>
            </a:r>
          </a:p>
          <a:p>
            <a:endParaRPr lang="hu-HU" sz="1400" dirty="0"/>
          </a:p>
          <a:p>
            <a:r>
              <a:rPr lang="hu-HU" sz="1400" b="1" dirty="0" err="1" smtClean="0">
                <a:solidFill>
                  <a:srgbClr val="C00000"/>
                </a:solidFill>
              </a:rPr>
              <a:t>Funktion</a:t>
            </a:r>
            <a:r>
              <a:rPr lang="hu-HU" sz="1400" dirty="0" smtClean="0"/>
              <a:t>: </a:t>
            </a:r>
            <a:r>
              <a:rPr lang="hu-HU" sz="1400" dirty="0" err="1" smtClean="0"/>
              <a:t>Steigerung</a:t>
            </a:r>
            <a:r>
              <a:rPr lang="hu-HU" sz="1400" dirty="0" smtClean="0"/>
              <a:t> der </a:t>
            </a:r>
            <a:r>
              <a:rPr lang="hu-HU" sz="1400" dirty="0" err="1" smtClean="0"/>
              <a:t>Gluconeogenese</a:t>
            </a:r>
            <a:r>
              <a:rPr lang="hu-HU" sz="1400" dirty="0" smtClean="0"/>
              <a:t>, </a:t>
            </a:r>
            <a:r>
              <a:rPr lang="hu-HU" sz="1400" dirty="0" err="1" smtClean="0"/>
              <a:t>Erhöhung</a:t>
            </a:r>
            <a:r>
              <a:rPr lang="hu-HU" sz="1400" dirty="0" smtClean="0"/>
              <a:t> des </a:t>
            </a:r>
            <a:r>
              <a:rPr lang="hu-HU" sz="1400" dirty="0" err="1" smtClean="0"/>
              <a:t>Zuckerspiegels</a:t>
            </a:r>
            <a:r>
              <a:rPr lang="hu-HU" sz="1400" dirty="0" smtClean="0"/>
              <a:t> </a:t>
            </a:r>
            <a:r>
              <a:rPr lang="hu-HU" sz="1400" dirty="0" err="1" smtClean="0"/>
              <a:t>im</a:t>
            </a:r>
            <a:r>
              <a:rPr lang="hu-HU" sz="1400" dirty="0" smtClean="0"/>
              <a:t> </a:t>
            </a:r>
            <a:r>
              <a:rPr lang="hu-HU" sz="1400" dirty="0" err="1" smtClean="0"/>
              <a:t>Blut</a:t>
            </a:r>
            <a:r>
              <a:rPr lang="hu-HU" sz="1400" dirty="0" smtClean="0"/>
              <a:t>, </a:t>
            </a:r>
            <a:r>
              <a:rPr lang="hu-HU" sz="1400" dirty="0" err="1" smtClean="0"/>
              <a:t>in</a:t>
            </a:r>
            <a:r>
              <a:rPr lang="hu-HU" sz="1400" dirty="0" smtClean="0"/>
              <a:t> </a:t>
            </a:r>
            <a:r>
              <a:rPr lang="hu-HU" sz="1400" dirty="0" err="1" smtClean="0"/>
              <a:t>höheren</a:t>
            </a:r>
            <a:r>
              <a:rPr lang="hu-HU" sz="1400" dirty="0" smtClean="0"/>
              <a:t> </a:t>
            </a:r>
            <a:r>
              <a:rPr lang="hu-HU" sz="1400" dirty="0" err="1" smtClean="0"/>
              <a:t>Konzentrationen</a:t>
            </a:r>
            <a:r>
              <a:rPr lang="hu-HU" sz="1400" dirty="0" smtClean="0"/>
              <a:t> </a:t>
            </a:r>
            <a:r>
              <a:rPr lang="hu-HU" sz="1400" dirty="0" err="1" smtClean="0"/>
              <a:t>entzündungshemmend</a:t>
            </a:r>
            <a:r>
              <a:rPr lang="hu-HU" sz="1400" dirty="0" smtClean="0"/>
              <a:t>, </a:t>
            </a:r>
            <a:r>
              <a:rPr lang="hu-HU" sz="1400" dirty="0" err="1" smtClean="0"/>
              <a:t>immunosuppresiv</a:t>
            </a:r>
            <a:r>
              <a:rPr lang="hu-HU" sz="1400" dirty="0" smtClean="0"/>
              <a:t>.</a:t>
            </a:r>
          </a:p>
          <a:p>
            <a:endParaRPr lang="hu-HU" sz="1400" dirty="0"/>
          </a:p>
          <a:p>
            <a:r>
              <a:rPr lang="hu-HU" sz="1400" b="1" dirty="0" err="1" smtClean="0">
                <a:solidFill>
                  <a:srgbClr val="C00000"/>
                </a:solidFill>
              </a:rPr>
              <a:t>Steuerung</a:t>
            </a:r>
            <a:r>
              <a:rPr lang="hu-HU" sz="1400" b="1" dirty="0" smtClean="0">
                <a:solidFill>
                  <a:srgbClr val="C00000"/>
                </a:solidFill>
              </a:rPr>
              <a:t>:</a:t>
            </a:r>
            <a:r>
              <a:rPr lang="hu-HU" sz="1400" b="1" dirty="0" smtClean="0"/>
              <a:t> ACTH</a:t>
            </a:r>
            <a:r>
              <a:rPr lang="hu-HU" sz="1400" dirty="0" smtClean="0"/>
              <a:t> von </a:t>
            </a:r>
            <a:r>
              <a:rPr lang="hu-HU" sz="1400" dirty="0" err="1" smtClean="0"/>
              <a:t>corticotropen</a:t>
            </a:r>
            <a:r>
              <a:rPr lang="hu-HU" sz="1400" dirty="0" smtClean="0"/>
              <a:t> </a:t>
            </a:r>
            <a:r>
              <a:rPr lang="hu-HU" sz="1400" dirty="0" err="1" smtClean="0"/>
              <a:t>Zellen</a:t>
            </a:r>
            <a:r>
              <a:rPr lang="hu-HU" sz="1400" dirty="0" smtClean="0"/>
              <a:t> der </a:t>
            </a:r>
            <a:r>
              <a:rPr lang="hu-HU" sz="1400" dirty="0" err="1" smtClean="0"/>
              <a:t>Hypophyse</a:t>
            </a:r>
            <a:r>
              <a:rPr lang="hu-HU" sz="1400" dirty="0" smtClean="0"/>
              <a:t>, </a:t>
            </a:r>
            <a:r>
              <a:rPr lang="hu-HU" sz="1400" dirty="0" err="1" smtClean="0"/>
              <a:t>übergeordnet</a:t>
            </a:r>
            <a:r>
              <a:rPr lang="hu-HU" sz="1400" dirty="0" smtClean="0"/>
              <a:t>: </a:t>
            </a:r>
            <a:r>
              <a:rPr lang="hu-HU" sz="1400" b="1" dirty="0" smtClean="0"/>
              <a:t>CRH</a:t>
            </a:r>
            <a:r>
              <a:rPr lang="hu-HU" sz="1400" dirty="0" smtClean="0"/>
              <a:t> </a:t>
            </a:r>
            <a:r>
              <a:rPr lang="hu-HU" sz="1400" dirty="0" err="1" smtClean="0"/>
              <a:t>releasing</a:t>
            </a:r>
            <a:r>
              <a:rPr lang="hu-HU" sz="1400" dirty="0" smtClean="0"/>
              <a:t> Hormon </a:t>
            </a:r>
            <a:r>
              <a:rPr lang="hu-HU" sz="1400" dirty="0" err="1" smtClean="0"/>
              <a:t>vom</a:t>
            </a:r>
            <a:r>
              <a:rPr lang="hu-HU" sz="1400" dirty="0" smtClean="0"/>
              <a:t> </a:t>
            </a:r>
            <a:r>
              <a:rPr lang="hu-HU" sz="1400" dirty="0" err="1" smtClean="0"/>
              <a:t>Hypothalamus</a:t>
            </a:r>
            <a:r>
              <a:rPr lang="hu-HU" sz="1400" dirty="0" smtClean="0"/>
              <a:t>. </a:t>
            </a:r>
            <a:r>
              <a:rPr lang="hu-HU" sz="1400" dirty="0" err="1" smtClean="0"/>
              <a:t>Trophischer</a:t>
            </a:r>
            <a:r>
              <a:rPr lang="hu-HU" sz="1400" dirty="0" smtClean="0"/>
              <a:t> Effekt von ACTH.</a:t>
            </a:r>
            <a:endParaRPr lang="hu-HU" sz="1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1979712" y="6021288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400" b="1" dirty="0" smtClean="0"/>
              <a:t>EM </a:t>
            </a:r>
            <a:r>
              <a:rPr lang="hu-HU" sz="1400" b="1" dirty="0" err="1" smtClean="0"/>
              <a:t>Bild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einer</a:t>
            </a:r>
            <a:r>
              <a:rPr lang="hu-HU" sz="1400" b="1" dirty="0" smtClean="0"/>
              <a:t> z. </a:t>
            </a:r>
            <a:r>
              <a:rPr lang="hu-HU" sz="1400" b="1" dirty="0" err="1" smtClean="0"/>
              <a:t>fasc</a:t>
            </a:r>
            <a:r>
              <a:rPr lang="hu-HU" sz="1400" b="1" dirty="0" smtClean="0"/>
              <a:t>. </a:t>
            </a:r>
            <a:r>
              <a:rPr lang="hu-HU" sz="1400" b="1" dirty="0" err="1" smtClean="0"/>
              <a:t>Zelle</a:t>
            </a:r>
            <a:endParaRPr lang="hu-HU" sz="1400" b="1" dirty="0"/>
          </a:p>
        </p:txBody>
      </p:sp>
      <p:sp>
        <p:nvSpPr>
          <p:cNvPr id="8" name="Szövegdoboz 7"/>
          <p:cNvSpPr txBox="1"/>
          <p:nvPr/>
        </p:nvSpPr>
        <p:spPr>
          <a:xfrm>
            <a:off x="8316416" y="2941206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*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5115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619672" y="82742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rgbClr val="003399"/>
                </a:solidFill>
                <a:latin typeface="Comic Sans MS" panose="030F0702030302020204" pitchFamily="66" charset="0"/>
              </a:rPr>
              <a:t>3. </a:t>
            </a:r>
            <a:r>
              <a:rPr lang="hu-HU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Zona</a:t>
            </a:r>
            <a:r>
              <a:rPr lang="hu-HU" dirty="0" smtClean="0">
                <a:solidFill>
                  <a:srgbClr val="003399"/>
                </a:solidFill>
                <a:latin typeface="Comic Sans MS" panose="030F0702030302020204" pitchFamily="66" charset="0"/>
              </a:rPr>
              <a:t> </a:t>
            </a:r>
            <a:r>
              <a:rPr lang="hu-HU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reticularis</a:t>
            </a:r>
            <a:endParaRPr lang="hu-HU" dirty="0">
              <a:solidFill>
                <a:srgbClr val="003399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83432" y="1823739"/>
            <a:ext cx="5544445" cy="3679274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683568" y="1988840"/>
            <a:ext cx="35283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>
                <a:solidFill>
                  <a:srgbClr val="C00000"/>
                </a:solidFill>
              </a:rPr>
              <a:t>Bindegewebsstruktur</a:t>
            </a:r>
            <a:r>
              <a:rPr lang="hu-HU" sz="1400" dirty="0" smtClean="0"/>
              <a:t>: </a:t>
            </a:r>
            <a:r>
              <a:rPr lang="hu-HU" sz="1400" dirty="0" err="1" smtClean="0"/>
              <a:t>verzweigte</a:t>
            </a:r>
            <a:r>
              <a:rPr lang="hu-HU" sz="1400" dirty="0" smtClean="0"/>
              <a:t>, </a:t>
            </a:r>
            <a:r>
              <a:rPr lang="hu-HU" sz="1400" dirty="0" err="1" smtClean="0"/>
              <a:t>Epithelstränge</a:t>
            </a:r>
            <a:r>
              <a:rPr lang="hu-HU" sz="1400" dirty="0" smtClean="0"/>
              <a:t>, </a:t>
            </a:r>
            <a:r>
              <a:rPr lang="hu-HU" sz="1400" dirty="0" err="1" smtClean="0"/>
              <a:t>sinuse</a:t>
            </a:r>
            <a:r>
              <a:rPr lang="hu-HU" sz="1400" dirty="0" smtClean="0"/>
              <a:t> </a:t>
            </a:r>
            <a:r>
              <a:rPr lang="hu-HU" sz="1400" dirty="0" err="1" smtClean="0"/>
              <a:t>zwischen</a:t>
            </a:r>
            <a:r>
              <a:rPr lang="hu-HU" sz="1400" dirty="0" smtClean="0"/>
              <a:t> </a:t>
            </a:r>
            <a:r>
              <a:rPr lang="hu-HU" sz="1400" dirty="0" err="1" smtClean="0"/>
              <a:t>ihnen</a:t>
            </a:r>
            <a:r>
              <a:rPr lang="hu-HU" sz="1400" dirty="0" smtClean="0"/>
              <a:t>.</a:t>
            </a:r>
          </a:p>
          <a:p>
            <a:endParaRPr lang="hu-HU" sz="1400" dirty="0" smtClean="0"/>
          </a:p>
          <a:p>
            <a:r>
              <a:rPr lang="hu-HU" sz="1400" b="1" dirty="0" smtClean="0">
                <a:solidFill>
                  <a:srgbClr val="C00000"/>
                </a:solidFill>
              </a:rPr>
              <a:t>Die </a:t>
            </a:r>
            <a:r>
              <a:rPr lang="hu-HU" sz="1400" b="1" dirty="0" err="1" smtClean="0">
                <a:solidFill>
                  <a:srgbClr val="C00000"/>
                </a:solidFill>
              </a:rPr>
              <a:t>Zellen</a:t>
            </a:r>
            <a:r>
              <a:rPr lang="hu-HU" sz="1400" dirty="0" smtClean="0"/>
              <a:t> </a:t>
            </a:r>
            <a:r>
              <a:rPr lang="hu-HU" sz="1400" dirty="0" err="1" smtClean="0"/>
              <a:t>sind</a:t>
            </a:r>
            <a:r>
              <a:rPr lang="hu-HU" sz="1400" dirty="0" smtClean="0"/>
              <a:t> </a:t>
            </a:r>
            <a:r>
              <a:rPr lang="hu-HU" sz="1400" dirty="0" err="1" smtClean="0"/>
              <a:t>dunkler</a:t>
            </a:r>
            <a:r>
              <a:rPr lang="hu-HU" sz="1400" dirty="0" smtClean="0"/>
              <a:t> </a:t>
            </a:r>
            <a:r>
              <a:rPr lang="hu-HU" sz="1400" dirty="0" err="1" smtClean="0"/>
              <a:t>gefärbt</a:t>
            </a:r>
            <a:r>
              <a:rPr lang="hu-HU" sz="1400" dirty="0" smtClean="0"/>
              <a:t>, </a:t>
            </a:r>
            <a:r>
              <a:rPr lang="hu-HU" sz="1400" dirty="0" err="1" smtClean="0"/>
              <a:t>enthalten</a:t>
            </a:r>
            <a:r>
              <a:rPr lang="hu-HU" sz="1400" dirty="0" smtClean="0"/>
              <a:t> </a:t>
            </a:r>
            <a:r>
              <a:rPr lang="hu-HU" sz="1400" dirty="0" err="1" smtClean="0"/>
              <a:t>viele</a:t>
            </a:r>
            <a:r>
              <a:rPr lang="hu-HU" sz="1400" dirty="0" smtClean="0"/>
              <a:t> </a:t>
            </a:r>
            <a:r>
              <a:rPr lang="hu-HU" sz="1400" dirty="0" err="1" smtClean="0"/>
              <a:t>Lipofuscin-Granula</a:t>
            </a:r>
            <a:r>
              <a:rPr lang="hu-HU" sz="1400" dirty="0" smtClean="0"/>
              <a:t> (</a:t>
            </a:r>
            <a:r>
              <a:rPr lang="hu-HU" sz="1400" dirty="0" err="1" smtClean="0"/>
              <a:t>daher</a:t>
            </a:r>
            <a:r>
              <a:rPr lang="hu-HU" sz="1400" dirty="0" smtClean="0"/>
              <a:t> </a:t>
            </a:r>
            <a:r>
              <a:rPr lang="hu-HU" sz="1400" dirty="0" err="1" smtClean="0"/>
              <a:t>gelbbraune</a:t>
            </a:r>
            <a:r>
              <a:rPr lang="hu-HU" sz="1400" dirty="0" smtClean="0"/>
              <a:t> </a:t>
            </a:r>
            <a:r>
              <a:rPr lang="hu-HU" sz="1400" dirty="0" err="1" smtClean="0"/>
              <a:t>Farbe</a:t>
            </a:r>
            <a:r>
              <a:rPr lang="hu-HU" sz="1400" dirty="0" smtClean="0"/>
              <a:t>), </a:t>
            </a:r>
            <a:r>
              <a:rPr lang="hu-HU" sz="1400" dirty="0" err="1" smtClean="0"/>
              <a:t>Zellkerne</a:t>
            </a:r>
            <a:r>
              <a:rPr lang="hu-HU" sz="1400" dirty="0" smtClean="0"/>
              <a:t> </a:t>
            </a:r>
            <a:r>
              <a:rPr lang="hu-HU" sz="1400" dirty="0" err="1" smtClean="0"/>
              <a:t>heterochromatisch</a:t>
            </a:r>
            <a:r>
              <a:rPr lang="hu-HU" sz="1400" dirty="0" smtClean="0"/>
              <a:t>.</a:t>
            </a:r>
            <a:endParaRPr lang="hu-HU" sz="1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683568" y="3806206"/>
            <a:ext cx="3528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>
                <a:solidFill>
                  <a:srgbClr val="C00000"/>
                </a:solidFill>
              </a:rPr>
              <a:t>Hormonbildung</a:t>
            </a:r>
            <a:r>
              <a:rPr lang="hu-HU" sz="1400" b="1" dirty="0" smtClean="0">
                <a:solidFill>
                  <a:srgbClr val="C00000"/>
                </a:solidFill>
              </a:rPr>
              <a:t>:</a:t>
            </a:r>
            <a:r>
              <a:rPr lang="hu-HU" sz="1400" dirty="0" smtClean="0"/>
              <a:t> </a:t>
            </a:r>
            <a:r>
              <a:rPr lang="hu-HU" sz="1400" dirty="0" err="1" smtClean="0"/>
              <a:t>Sexualsteroide</a:t>
            </a:r>
            <a:r>
              <a:rPr lang="hu-HU" sz="1400" dirty="0" smtClean="0"/>
              <a:t> (</a:t>
            </a:r>
            <a:r>
              <a:rPr lang="hu-HU" sz="1400" dirty="0" err="1" smtClean="0"/>
              <a:t>Vorläufer</a:t>
            </a:r>
            <a:r>
              <a:rPr lang="hu-HU" sz="1400" dirty="0" smtClean="0"/>
              <a:t> der </a:t>
            </a:r>
            <a:r>
              <a:rPr lang="hu-HU" sz="1400" dirty="0" err="1" smtClean="0"/>
              <a:t>Androgene</a:t>
            </a:r>
            <a:r>
              <a:rPr lang="hu-HU" sz="1400" dirty="0" smtClean="0"/>
              <a:t>, die </a:t>
            </a:r>
            <a:r>
              <a:rPr lang="hu-HU" sz="1400" dirty="0" err="1" smtClean="0"/>
              <a:t>in</a:t>
            </a:r>
            <a:r>
              <a:rPr lang="hu-HU" sz="1400" dirty="0" smtClean="0"/>
              <a:t> </a:t>
            </a:r>
            <a:r>
              <a:rPr lang="hu-HU" sz="1400" dirty="0" err="1" smtClean="0"/>
              <a:t>verschiedenen</a:t>
            </a:r>
            <a:r>
              <a:rPr lang="hu-HU" sz="1400" dirty="0" smtClean="0"/>
              <a:t> </a:t>
            </a:r>
            <a:r>
              <a:rPr lang="hu-HU" sz="1400" dirty="0" err="1" smtClean="0"/>
              <a:t>Organen</a:t>
            </a:r>
            <a:r>
              <a:rPr lang="hu-HU" sz="1400" dirty="0" smtClean="0"/>
              <a:t> </a:t>
            </a:r>
            <a:r>
              <a:rPr lang="hu-HU" sz="1400" dirty="0" err="1" smtClean="0"/>
              <a:t>umgewandelt</a:t>
            </a:r>
            <a:r>
              <a:rPr lang="hu-HU" sz="1400" dirty="0" smtClean="0"/>
              <a:t> </a:t>
            </a:r>
            <a:r>
              <a:rPr lang="hu-HU" sz="1400" dirty="0" err="1" smtClean="0"/>
              <a:t>werden</a:t>
            </a:r>
            <a:r>
              <a:rPr lang="hu-HU" sz="14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4518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610061" y="404664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Kommunikation</a:t>
            </a:r>
            <a:r>
              <a:rPr lang="hu-HU" b="1" dirty="0" smtClean="0">
                <a:solidFill>
                  <a:srgbClr val="003399"/>
                </a:solidFill>
                <a:latin typeface="Comic Sans MS" panose="030F0702030302020204" pitchFamily="66" charset="0"/>
              </a:rPr>
              <a:t> </a:t>
            </a:r>
            <a:r>
              <a:rPr lang="hu-HU" b="1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zwischen</a:t>
            </a:r>
            <a:r>
              <a:rPr lang="hu-HU" b="1" dirty="0" smtClean="0">
                <a:solidFill>
                  <a:srgbClr val="003399"/>
                </a:solidFill>
                <a:latin typeface="Comic Sans MS" panose="030F0702030302020204" pitchFamily="66" charset="0"/>
              </a:rPr>
              <a:t> </a:t>
            </a:r>
            <a:r>
              <a:rPr lang="hu-HU" b="1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Zellen</a:t>
            </a:r>
            <a:r>
              <a:rPr lang="hu-HU" b="1" dirty="0" smtClean="0">
                <a:solidFill>
                  <a:srgbClr val="003399"/>
                </a:solidFill>
                <a:latin typeface="Comic Sans MS" panose="030F0702030302020204" pitchFamily="66" charset="0"/>
              </a:rPr>
              <a:t> mit </a:t>
            </a:r>
            <a:r>
              <a:rPr lang="hu-HU" b="1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Botenmolekülen</a:t>
            </a:r>
            <a:r>
              <a:rPr lang="hu-HU" b="1" dirty="0" smtClean="0">
                <a:solidFill>
                  <a:srgbClr val="003399"/>
                </a:solidFill>
                <a:latin typeface="Comic Sans MS" panose="030F0702030302020204" pitchFamily="66" charset="0"/>
              </a:rPr>
              <a:t>, </a:t>
            </a:r>
            <a:r>
              <a:rPr lang="hu-HU" b="1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Innere</a:t>
            </a:r>
            <a:r>
              <a:rPr lang="hu-HU" b="1" dirty="0" smtClean="0">
                <a:solidFill>
                  <a:srgbClr val="003399"/>
                </a:solidFill>
                <a:latin typeface="Comic Sans MS" panose="030F0702030302020204" pitchFamily="66" charset="0"/>
              </a:rPr>
              <a:t> </a:t>
            </a:r>
            <a:r>
              <a:rPr lang="hu-HU" b="1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Sekretion</a:t>
            </a:r>
            <a:endParaRPr lang="hu-HU" b="1" dirty="0">
              <a:solidFill>
                <a:srgbClr val="003399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647256" y="1268760"/>
            <a:ext cx="8064896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/>
              <a:t>Nötig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dazu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sind</a:t>
            </a:r>
            <a:r>
              <a:rPr lang="hu-HU" sz="1400" b="1" dirty="0" smtClean="0"/>
              <a:t>:</a:t>
            </a:r>
            <a:r>
              <a:rPr lang="hu-HU" sz="1400" dirty="0" smtClean="0"/>
              <a:t>	</a:t>
            </a:r>
            <a:r>
              <a:rPr lang="hu-HU" sz="1400" dirty="0" err="1" smtClean="0"/>
              <a:t>spezifische</a:t>
            </a:r>
            <a:r>
              <a:rPr lang="hu-HU" sz="1400" dirty="0" smtClean="0"/>
              <a:t> </a:t>
            </a:r>
            <a:r>
              <a:rPr lang="hu-HU" sz="1400" u="sng" dirty="0" err="1" smtClean="0"/>
              <a:t>Botenmoleküle</a:t>
            </a:r>
            <a:r>
              <a:rPr lang="hu-HU" sz="1400" u="sng" dirty="0" smtClean="0"/>
              <a:t> </a:t>
            </a:r>
            <a:r>
              <a:rPr lang="hu-HU" sz="1400" u="sng" dirty="0" err="1" smtClean="0"/>
              <a:t>bildende</a:t>
            </a:r>
            <a:r>
              <a:rPr lang="hu-HU" sz="1400" u="sng" dirty="0" smtClean="0"/>
              <a:t> </a:t>
            </a:r>
            <a:r>
              <a:rPr lang="hu-HU" sz="1400" u="sng" dirty="0" err="1" smtClean="0"/>
              <a:t>Zellen</a:t>
            </a:r>
            <a:r>
              <a:rPr lang="hu-HU" sz="1400" u="sng" dirty="0" smtClean="0"/>
              <a:t> </a:t>
            </a:r>
            <a:r>
              <a:rPr lang="hu-HU" sz="1400" dirty="0" smtClean="0"/>
              <a:t>und </a:t>
            </a:r>
          </a:p>
          <a:p>
            <a:r>
              <a:rPr lang="hu-HU" sz="1400" dirty="0"/>
              <a:t>	</a:t>
            </a:r>
            <a:r>
              <a:rPr lang="hu-HU" sz="1400" dirty="0" smtClean="0"/>
              <a:t>	</a:t>
            </a:r>
            <a:r>
              <a:rPr lang="hu-HU" sz="1400" u="sng" dirty="0" err="1" smtClean="0"/>
              <a:t>Zielzellen</a:t>
            </a:r>
            <a:r>
              <a:rPr lang="hu-HU" sz="1400" dirty="0" smtClean="0"/>
              <a:t>, die </a:t>
            </a:r>
            <a:r>
              <a:rPr lang="hu-HU" sz="1400" dirty="0" err="1" smtClean="0"/>
              <a:t>die</a:t>
            </a:r>
            <a:r>
              <a:rPr lang="hu-HU" sz="1400" dirty="0" smtClean="0"/>
              <a:t> „</a:t>
            </a:r>
            <a:r>
              <a:rPr lang="hu-HU" sz="1400" dirty="0" err="1" smtClean="0"/>
              <a:t>Sendung</a:t>
            </a:r>
            <a:r>
              <a:rPr lang="hu-HU" sz="1400" dirty="0" smtClean="0"/>
              <a:t>” mit </a:t>
            </a:r>
            <a:r>
              <a:rPr lang="hu-HU" sz="1400" dirty="0" err="1" smtClean="0"/>
              <a:t>ihren</a:t>
            </a:r>
            <a:r>
              <a:rPr lang="hu-HU" sz="1400" dirty="0" smtClean="0"/>
              <a:t> </a:t>
            </a:r>
            <a:r>
              <a:rPr lang="hu-HU" sz="1400" dirty="0" err="1" smtClean="0"/>
              <a:t>spezifischen</a:t>
            </a:r>
            <a:r>
              <a:rPr lang="hu-HU" sz="1400" dirty="0" smtClean="0"/>
              <a:t> </a:t>
            </a:r>
            <a:r>
              <a:rPr lang="hu-HU" sz="1400" dirty="0" err="1" smtClean="0"/>
              <a:t>Rezeptoren</a:t>
            </a:r>
            <a:r>
              <a:rPr lang="hu-HU" sz="1400" dirty="0" smtClean="0"/>
              <a:t> „</a:t>
            </a:r>
            <a:r>
              <a:rPr lang="hu-HU" sz="1400" dirty="0" err="1" smtClean="0"/>
              <a:t>verstehen</a:t>
            </a:r>
            <a:r>
              <a:rPr lang="hu-HU" sz="1400" dirty="0" smtClean="0"/>
              <a:t>” 			und </a:t>
            </a:r>
            <a:r>
              <a:rPr lang="hu-HU" sz="1400" dirty="0" err="1" smtClean="0"/>
              <a:t>darauf</a:t>
            </a:r>
            <a:r>
              <a:rPr lang="hu-HU" sz="1400" dirty="0" smtClean="0"/>
              <a:t> </a:t>
            </a:r>
            <a:r>
              <a:rPr lang="hu-HU" sz="1400" dirty="0" err="1" smtClean="0"/>
              <a:t>reagieren</a:t>
            </a:r>
            <a:endParaRPr lang="hu-HU" sz="1400" dirty="0" smtClean="0"/>
          </a:p>
          <a:p>
            <a:endParaRPr lang="hu-HU" sz="1400" dirty="0" smtClean="0"/>
          </a:p>
          <a:p>
            <a:r>
              <a:rPr lang="hu-HU" sz="1400" b="1" dirty="0" err="1" smtClean="0"/>
              <a:t>Das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Botenmolekül</a:t>
            </a:r>
            <a:r>
              <a:rPr lang="hu-HU" sz="1400" b="1" dirty="0" smtClean="0"/>
              <a:t>  </a:t>
            </a:r>
            <a:r>
              <a:rPr lang="hu-HU" sz="1400" dirty="0" err="1" smtClean="0"/>
              <a:t>kann</a:t>
            </a:r>
            <a:r>
              <a:rPr lang="hu-HU" sz="1400" dirty="0" smtClean="0"/>
              <a:t> </a:t>
            </a:r>
            <a:r>
              <a:rPr lang="hu-HU" sz="1400" u="sng" dirty="0" err="1" smtClean="0"/>
              <a:t>hydrophil</a:t>
            </a:r>
            <a:r>
              <a:rPr lang="hu-HU" sz="1400" dirty="0" smtClean="0"/>
              <a:t> (</a:t>
            </a:r>
            <a:r>
              <a:rPr lang="hu-HU" sz="1400" dirty="0" err="1" smtClean="0"/>
              <a:t>wasserlöslich</a:t>
            </a:r>
            <a:r>
              <a:rPr lang="hu-HU" sz="1400" dirty="0" smtClean="0"/>
              <a:t>) </a:t>
            </a:r>
            <a:r>
              <a:rPr lang="hu-HU" sz="1400" dirty="0" err="1" smtClean="0"/>
              <a:t>sein</a:t>
            </a:r>
            <a:r>
              <a:rPr lang="hu-HU" sz="1400" dirty="0" smtClean="0"/>
              <a:t>,  </a:t>
            </a:r>
            <a:r>
              <a:rPr lang="hu-HU" sz="1400" dirty="0" err="1" smtClean="0"/>
              <a:t>in</a:t>
            </a:r>
            <a:r>
              <a:rPr lang="hu-HU" sz="1400" dirty="0" smtClean="0"/>
              <a:t> </a:t>
            </a:r>
            <a:r>
              <a:rPr lang="hu-HU" sz="1400" dirty="0" err="1" smtClean="0"/>
              <a:t>diesem</a:t>
            </a:r>
            <a:r>
              <a:rPr lang="hu-HU" sz="1400" dirty="0" smtClean="0"/>
              <a:t> </a:t>
            </a:r>
            <a:r>
              <a:rPr lang="hu-HU" sz="1400" dirty="0" err="1" smtClean="0"/>
              <a:t>Fall</a:t>
            </a:r>
            <a:r>
              <a:rPr lang="hu-HU" sz="1400" dirty="0" smtClean="0"/>
              <a:t> </a:t>
            </a:r>
            <a:r>
              <a:rPr lang="hu-HU" sz="1400" dirty="0" err="1" smtClean="0"/>
              <a:t>sind</a:t>
            </a:r>
            <a:r>
              <a:rPr lang="hu-HU" sz="1400" dirty="0" smtClean="0"/>
              <a:t> die </a:t>
            </a:r>
            <a:r>
              <a:rPr lang="hu-HU" sz="1400" dirty="0" err="1" smtClean="0"/>
              <a:t>Rezeptormoleküle</a:t>
            </a:r>
            <a:r>
              <a:rPr lang="hu-HU" sz="1400" dirty="0" smtClean="0"/>
              <a:t> der 		</a:t>
            </a:r>
            <a:r>
              <a:rPr lang="hu-HU" sz="1400" dirty="0" err="1" smtClean="0"/>
              <a:t>Zielzelle</a:t>
            </a:r>
            <a:r>
              <a:rPr lang="hu-HU" sz="1400" dirty="0" smtClean="0"/>
              <a:t> </a:t>
            </a:r>
            <a:r>
              <a:rPr lang="hu-HU" sz="1400" dirty="0" err="1" smtClean="0"/>
              <a:t>in</a:t>
            </a:r>
            <a:r>
              <a:rPr lang="hu-HU" sz="1400" dirty="0" smtClean="0"/>
              <a:t> </a:t>
            </a:r>
            <a:r>
              <a:rPr lang="hu-HU" sz="1400" dirty="0" err="1" smtClean="0"/>
              <a:t>der</a:t>
            </a:r>
            <a:r>
              <a:rPr lang="hu-HU" sz="1400" dirty="0" smtClean="0"/>
              <a:t> </a:t>
            </a:r>
            <a:r>
              <a:rPr lang="hu-HU" sz="1400" dirty="0" err="1" smtClean="0"/>
              <a:t>Zellmembran</a:t>
            </a:r>
            <a:r>
              <a:rPr lang="hu-HU" sz="1400" dirty="0" smtClean="0"/>
              <a:t> (</a:t>
            </a:r>
            <a:r>
              <a:rPr lang="hu-HU" sz="1400" dirty="0" err="1" smtClean="0"/>
              <a:t>Membranrezeptoren</a:t>
            </a:r>
            <a:r>
              <a:rPr lang="hu-HU" sz="1400" dirty="0" smtClean="0"/>
              <a:t>), </a:t>
            </a:r>
            <a:r>
              <a:rPr lang="hu-HU" sz="1400" dirty="0" err="1" smtClean="0"/>
              <a:t>oder</a:t>
            </a:r>
            <a:endParaRPr lang="hu-HU" sz="1400" dirty="0" smtClean="0"/>
          </a:p>
          <a:p>
            <a:r>
              <a:rPr lang="hu-HU" sz="1400" dirty="0" smtClean="0"/>
              <a:t>		</a:t>
            </a:r>
            <a:r>
              <a:rPr lang="hu-HU" sz="1400" u="sng" dirty="0" err="1" smtClean="0"/>
              <a:t>hydrophob</a:t>
            </a:r>
            <a:r>
              <a:rPr lang="hu-HU" sz="1400" dirty="0" smtClean="0"/>
              <a:t>, die </a:t>
            </a:r>
            <a:r>
              <a:rPr lang="hu-HU" sz="1400" dirty="0" err="1" smtClean="0"/>
              <a:t>Rezeptormoleküle</a:t>
            </a:r>
            <a:r>
              <a:rPr lang="hu-HU" sz="1400" dirty="0" smtClean="0"/>
              <a:t> </a:t>
            </a:r>
            <a:r>
              <a:rPr lang="hu-HU" sz="1400" dirty="0" err="1" smtClean="0"/>
              <a:t>sind</a:t>
            </a:r>
            <a:r>
              <a:rPr lang="hu-HU" sz="1400" dirty="0" smtClean="0"/>
              <a:t> </a:t>
            </a:r>
            <a:r>
              <a:rPr lang="hu-HU" sz="1400" dirty="0" err="1" smtClean="0"/>
              <a:t>im</a:t>
            </a:r>
            <a:r>
              <a:rPr lang="hu-HU" sz="1400" dirty="0" smtClean="0"/>
              <a:t> </a:t>
            </a:r>
            <a:r>
              <a:rPr lang="hu-HU" sz="1400" dirty="0" err="1" smtClean="0"/>
              <a:t>Zytoplasma</a:t>
            </a:r>
            <a:r>
              <a:rPr lang="hu-HU" sz="1400" dirty="0" smtClean="0"/>
              <a:t> der </a:t>
            </a:r>
            <a:r>
              <a:rPr lang="hu-HU" sz="1400" dirty="0" err="1" smtClean="0"/>
              <a:t>Zielzelle</a:t>
            </a:r>
            <a:r>
              <a:rPr lang="hu-HU" sz="1400" dirty="0" smtClean="0"/>
              <a:t>.</a:t>
            </a:r>
          </a:p>
          <a:p>
            <a:endParaRPr lang="hu-HU" sz="1400" dirty="0" smtClean="0"/>
          </a:p>
          <a:p>
            <a:r>
              <a:rPr lang="hu-HU" sz="1400" b="1" dirty="0" err="1" smtClean="0"/>
              <a:t>Innere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Sekretion</a:t>
            </a:r>
            <a:r>
              <a:rPr lang="hu-HU" sz="1400" dirty="0" smtClean="0"/>
              <a:t>:  </a:t>
            </a:r>
            <a:r>
              <a:rPr lang="hu-HU" sz="1400" dirty="0" err="1" smtClean="0"/>
              <a:t>Das</a:t>
            </a:r>
            <a:r>
              <a:rPr lang="hu-HU" sz="1400" dirty="0" smtClean="0"/>
              <a:t> </a:t>
            </a:r>
            <a:r>
              <a:rPr lang="hu-HU" sz="1400" dirty="0" err="1" smtClean="0"/>
              <a:t>Botenmolekül</a:t>
            </a:r>
            <a:r>
              <a:rPr lang="hu-HU" sz="1400" dirty="0" smtClean="0"/>
              <a:t> (</a:t>
            </a:r>
            <a:r>
              <a:rPr lang="hu-HU" sz="1400" dirty="0" err="1" smtClean="0"/>
              <a:t>Sekret</a:t>
            </a:r>
            <a:r>
              <a:rPr lang="hu-HU" sz="1400" dirty="0" smtClean="0"/>
              <a:t>) </a:t>
            </a:r>
            <a:r>
              <a:rPr lang="hu-HU" sz="1400" dirty="0" err="1" smtClean="0"/>
              <a:t>wird</a:t>
            </a:r>
            <a:r>
              <a:rPr lang="hu-HU" sz="1400" dirty="0" smtClean="0"/>
              <a:t> </a:t>
            </a:r>
            <a:r>
              <a:rPr lang="hu-HU" sz="1400" dirty="0" err="1" smtClean="0"/>
              <a:t>in</a:t>
            </a:r>
            <a:r>
              <a:rPr lang="hu-HU" sz="1400" dirty="0" smtClean="0"/>
              <a:t> den </a:t>
            </a:r>
            <a:r>
              <a:rPr lang="hu-HU" sz="1400" dirty="0" err="1" smtClean="0"/>
              <a:t>benachbarten</a:t>
            </a:r>
            <a:r>
              <a:rPr lang="hu-HU" sz="1400" dirty="0" smtClean="0"/>
              <a:t> </a:t>
            </a:r>
            <a:r>
              <a:rPr lang="hu-HU" sz="1400" dirty="0" err="1" smtClean="0"/>
              <a:t>Bindegewebsraum</a:t>
            </a:r>
            <a:r>
              <a:rPr lang="hu-HU" sz="1400" dirty="0" smtClean="0"/>
              <a:t> </a:t>
            </a:r>
            <a:r>
              <a:rPr lang="hu-HU" sz="1400" dirty="0" err="1" smtClean="0"/>
              <a:t>sezerniert</a:t>
            </a:r>
            <a:r>
              <a:rPr lang="hu-HU" sz="1400" dirty="0" smtClean="0"/>
              <a:t> </a:t>
            </a:r>
            <a:r>
              <a:rPr lang="hu-HU" sz="1400" dirty="0" err="1" smtClean="0"/>
              <a:t>ond</a:t>
            </a:r>
            <a:r>
              <a:rPr lang="hu-HU" sz="1400" dirty="0" smtClean="0"/>
              <a:t> 		von </a:t>
            </a:r>
            <a:r>
              <a:rPr lang="hu-HU" sz="1400" dirty="0" err="1" smtClean="0"/>
              <a:t>dort</a:t>
            </a:r>
            <a:r>
              <a:rPr lang="hu-HU" sz="1400" dirty="0" smtClean="0"/>
              <a:t> </a:t>
            </a:r>
            <a:r>
              <a:rPr lang="hu-HU" sz="1400" dirty="0" err="1" smtClean="0"/>
              <a:t>gelangt</a:t>
            </a:r>
            <a:r>
              <a:rPr lang="hu-HU" sz="1400" dirty="0" smtClean="0"/>
              <a:t> es </a:t>
            </a:r>
            <a:r>
              <a:rPr lang="hu-HU" sz="1400" dirty="0" err="1" smtClean="0"/>
              <a:t>meistens</a:t>
            </a:r>
            <a:r>
              <a:rPr lang="hu-HU" sz="1400" dirty="0" smtClean="0"/>
              <a:t> </a:t>
            </a:r>
            <a:r>
              <a:rPr lang="hu-HU" sz="1400" dirty="0" err="1" smtClean="0"/>
              <a:t>in</a:t>
            </a:r>
            <a:r>
              <a:rPr lang="hu-HU" sz="1400" dirty="0" smtClean="0"/>
              <a:t> die </a:t>
            </a:r>
            <a:r>
              <a:rPr lang="hu-HU" sz="1400" dirty="0" err="1" smtClean="0"/>
              <a:t>Blutkapillaren</a:t>
            </a:r>
            <a:r>
              <a:rPr lang="hu-HU" sz="1400" dirty="0" smtClean="0"/>
              <a:t>. </a:t>
            </a:r>
            <a:r>
              <a:rPr lang="hu-HU" sz="1400" dirty="0" err="1" smtClean="0"/>
              <a:t>Kein</a:t>
            </a:r>
            <a:r>
              <a:rPr lang="hu-HU" sz="1400" dirty="0" smtClean="0"/>
              <a:t> </a:t>
            </a:r>
            <a:r>
              <a:rPr lang="hu-HU" sz="1400" dirty="0" err="1" smtClean="0"/>
              <a:t>Ausführungsgang</a:t>
            </a:r>
            <a:r>
              <a:rPr lang="hu-HU" sz="1400" dirty="0" smtClean="0"/>
              <a:t>!</a:t>
            </a:r>
          </a:p>
          <a:p>
            <a:endParaRPr lang="hu-HU" sz="1400" dirty="0" smtClean="0"/>
          </a:p>
          <a:p>
            <a:r>
              <a:rPr lang="hu-HU" sz="1400" b="1" dirty="0" err="1" smtClean="0"/>
              <a:t>Endokrine</a:t>
            </a:r>
            <a:r>
              <a:rPr lang="hu-HU" sz="1400" b="1" dirty="0" smtClean="0"/>
              <a:t>, </a:t>
            </a:r>
            <a:r>
              <a:rPr lang="hu-HU" sz="1400" b="1" dirty="0" err="1" smtClean="0"/>
              <a:t>parakrine</a:t>
            </a:r>
            <a:r>
              <a:rPr lang="hu-HU" sz="1400" b="1" dirty="0" smtClean="0"/>
              <a:t>, </a:t>
            </a:r>
            <a:r>
              <a:rPr lang="hu-HU" sz="1400" b="1" dirty="0" err="1" smtClean="0"/>
              <a:t>autokrine</a:t>
            </a:r>
            <a:r>
              <a:rPr lang="hu-HU" sz="1400" b="1" dirty="0" smtClean="0"/>
              <a:t> </a:t>
            </a:r>
            <a:r>
              <a:rPr lang="hu-HU" sz="1400" dirty="0" err="1" smtClean="0"/>
              <a:t>Sekretion</a:t>
            </a:r>
            <a:r>
              <a:rPr lang="hu-HU" sz="1400" dirty="0" smtClean="0"/>
              <a:t>.</a:t>
            </a:r>
          </a:p>
          <a:p>
            <a:endParaRPr lang="hu-HU" sz="1400" dirty="0"/>
          </a:p>
          <a:p>
            <a:r>
              <a:rPr lang="hu-HU" sz="1400" b="1" dirty="0" err="1" smtClean="0"/>
              <a:t>Lokalisation</a:t>
            </a:r>
            <a:r>
              <a:rPr lang="hu-HU" sz="1400" b="1" dirty="0" smtClean="0"/>
              <a:t> der endokrinen </a:t>
            </a:r>
            <a:r>
              <a:rPr lang="hu-HU" sz="1400" b="1" dirty="0" err="1" smtClean="0"/>
              <a:t>Zellen</a:t>
            </a:r>
            <a:r>
              <a:rPr lang="hu-HU" sz="1400" dirty="0" smtClean="0"/>
              <a:t>: </a:t>
            </a:r>
          </a:p>
          <a:p>
            <a:r>
              <a:rPr lang="hu-HU" sz="1400" dirty="0"/>
              <a:t>	</a:t>
            </a:r>
            <a:r>
              <a:rPr lang="hu-HU" sz="1400" dirty="0" smtClean="0"/>
              <a:t>1. </a:t>
            </a:r>
            <a:r>
              <a:rPr lang="hu-HU" sz="1400" b="1" dirty="0" err="1" smtClean="0"/>
              <a:t>einzeln</a:t>
            </a:r>
            <a:r>
              <a:rPr lang="hu-HU" sz="1400" b="1" dirty="0" smtClean="0"/>
              <a:t>, </a:t>
            </a:r>
            <a:r>
              <a:rPr lang="hu-HU" sz="1400" dirty="0" err="1" smtClean="0"/>
              <a:t>verstreut</a:t>
            </a:r>
            <a:r>
              <a:rPr lang="hu-HU" sz="1400" dirty="0" smtClean="0"/>
              <a:t> </a:t>
            </a:r>
            <a:r>
              <a:rPr lang="hu-HU" sz="1400" dirty="0" err="1" smtClean="0"/>
              <a:t>im</a:t>
            </a:r>
            <a:r>
              <a:rPr lang="hu-HU" sz="1400" dirty="0" smtClean="0"/>
              <a:t> </a:t>
            </a:r>
            <a:r>
              <a:rPr lang="hu-HU" sz="1400" dirty="0" err="1" smtClean="0"/>
              <a:t>Epithel</a:t>
            </a:r>
            <a:r>
              <a:rPr lang="hu-HU" sz="1400" dirty="0" smtClean="0"/>
              <a:t> </a:t>
            </a:r>
            <a:r>
              <a:rPr lang="hu-HU" sz="1400" dirty="0" err="1" smtClean="0"/>
              <a:t>anderer</a:t>
            </a:r>
            <a:r>
              <a:rPr lang="hu-HU" sz="1400" dirty="0" smtClean="0"/>
              <a:t> </a:t>
            </a:r>
            <a:r>
              <a:rPr lang="hu-HU" sz="1400" dirty="0" err="1" smtClean="0"/>
              <a:t>Organe</a:t>
            </a:r>
            <a:r>
              <a:rPr lang="hu-HU" sz="1400" dirty="0" smtClean="0"/>
              <a:t> (</a:t>
            </a:r>
            <a:r>
              <a:rPr lang="hu-HU" sz="1400" dirty="0" err="1" smtClean="0"/>
              <a:t>z.B</a:t>
            </a:r>
            <a:r>
              <a:rPr lang="hu-HU" sz="1400" dirty="0" smtClean="0"/>
              <a:t>. </a:t>
            </a:r>
            <a:r>
              <a:rPr lang="hu-HU" sz="1400" dirty="0" err="1" smtClean="0"/>
              <a:t>enteroendokrine</a:t>
            </a:r>
            <a:r>
              <a:rPr lang="hu-HU" sz="1400" dirty="0" smtClean="0"/>
              <a:t> </a:t>
            </a:r>
            <a:r>
              <a:rPr lang="hu-HU" sz="1400" dirty="0" err="1" smtClean="0"/>
              <a:t>Zellen</a:t>
            </a:r>
            <a:r>
              <a:rPr lang="hu-HU" sz="1400" dirty="0" smtClean="0"/>
              <a:t> </a:t>
            </a:r>
            <a:r>
              <a:rPr lang="hu-HU" sz="1400" dirty="0" err="1" smtClean="0"/>
              <a:t>im</a:t>
            </a:r>
            <a:r>
              <a:rPr lang="hu-HU" sz="1400" dirty="0" smtClean="0"/>
              <a:t> </a:t>
            </a:r>
            <a:r>
              <a:rPr lang="hu-HU" sz="1400" dirty="0" err="1" smtClean="0"/>
              <a:t>Magen-</a:t>
            </a:r>
            <a:r>
              <a:rPr lang="hu-HU" sz="1400" dirty="0" smtClean="0"/>
              <a:t>								</a:t>
            </a:r>
            <a:r>
              <a:rPr lang="hu-HU" sz="1400" dirty="0" err="1" smtClean="0"/>
              <a:t>Darmkanal</a:t>
            </a:r>
            <a:r>
              <a:rPr lang="hu-HU" sz="1400" dirty="0" smtClean="0"/>
              <a:t>),</a:t>
            </a:r>
          </a:p>
          <a:p>
            <a:r>
              <a:rPr lang="hu-HU" sz="1400" dirty="0"/>
              <a:t>	</a:t>
            </a:r>
            <a:r>
              <a:rPr lang="hu-HU" sz="1400" dirty="0" smtClean="0"/>
              <a:t>2. </a:t>
            </a:r>
            <a:r>
              <a:rPr lang="hu-HU" sz="1400" b="1" dirty="0" err="1" smtClean="0"/>
              <a:t>in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Gruppen</a:t>
            </a:r>
            <a:r>
              <a:rPr lang="hu-HU" sz="1400" dirty="0" smtClean="0"/>
              <a:t>  </a:t>
            </a:r>
            <a:r>
              <a:rPr lang="hu-HU" sz="1400" dirty="0" err="1" smtClean="0"/>
              <a:t>eingebaut</a:t>
            </a:r>
            <a:r>
              <a:rPr lang="hu-HU" sz="1400" dirty="0" smtClean="0"/>
              <a:t> </a:t>
            </a:r>
            <a:r>
              <a:rPr lang="hu-HU" sz="1400" dirty="0" err="1" smtClean="0"/>
              <a:t>in</a:t>
            </a:r>
            <a:r>
              <a:rPr lang="hu-HU" sz="1400" dirty="0" smtClean="0"/>
              <a:t> </a:t>
            </a:r>
            <a:r>
              <a:rPr lang="hu-HU" sz="1400" dirty="0" err="1" smtClean="0"/>
              <a:t>andere</a:t>
            </a:r>
            <a:r>
              <a:rPr lang="hu-HU" sz="1400" dirty="0" smtClean="0"/>
              <a:t> </a:t>
            </a:r>
            <a:r>
              <a:rPr lang="hu-HU" sz="1400" dirty="0" err="1" smtClean="0"/>
              <a:t>Organe</a:t>
            </a:r>
            <a:r>
              <a:rPr lang="hu-HU" sz="1400" dirty="0" smtClean="0"/>
              <a:t> (</a:t>
            </a:r>
            <a:r>
              <a:rPr lang="hu-HU" sz="1400" dirty="0" err="1" smtClean="0"/>
              <a:t>z.B</a:t>
            </a:r>
            <a:r>
              <a:rPr lang="hu-HU" sz="1400" dirty="0" smtClean="0"/>
              <a:t>. </a:t>
            </a:r>
            <a:r>
              <a:rPr lang="hu-HU" sz="1400" dirty="0" err="1" smtClean="0"/>
              <a:t>Langerhans-Inseln</a:t>
            </a:r>
            <a:r>
              <a:rPr lang="hu-HU" sz="1400" dirty="0" smtClean="0"/>
              <a:t> der </a:t>
            </a:r>
            <a:r>
              <a:rPr lang="hu-HU" sz="1400" dirty="0" err="1" smtClean="0"/>
              <a:t>Bauspeicheldrüse</a:t>
            </a:r>
            <a:r>
              <a:rPr lang="hu-HU" sz="1400" dirty="0" smtClean="0"/>
              <a:t>)</a:t>
            </a:r>
          </a:p>
          <a:p>
            <a:r>
              <a:rPr lang="hu-HU" sz="1400" dirty="0"/>
              <a:t>	</a:t>
            </a:r>
            <a:r>
              <a:rPr lang="hu-HU" sz="1400" dirty="0" smtClean="0"/>
              <a:t>3. </a:t>
            </a:r>
            <a:r>
              <a:rPr lang="hu-HU" sz="1400" b="1" dirty="0" err="1" smtClean="0"/>
              <a:t>Endokrine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Organe</a:t>
            </a:r>
            <a:r>
              <a:rPr lang="hu-HU" sz="1400" dirty="0" smtClean="0"/>
              <a:t>. Allgemeine </a:t>
            </a:r>
            <a:r>
              <a:rPr lang="hu-HU" sz="1400" dirty="0" err="1" smtClean="0"/>
              <a:t>Struktureigenschaften</a:t>
            </a:r>
            <a:r>
              <a:rPr lang="hu-HU" sz="1400" dirty="0" smtClean="0"/>
              <a:t>: </a:t>
            </a:r>
            <a:r>
              <a:rPr lang="hu-HU" sz="1400" dirty="0" err="1" smtClean="0"/>
              <a:t>meistens</a:t>
            </a:r>
            <a:r>
              <a:rPr lang="hu-HU" sz="1400" dirty="0" smtClean="0"/>
              <a:t> </a:t>
            </a:r>
            <a:r>
              <a:rPr lang="hu-HU" sz="1400" dirty="0" err="1" smtClean="0"/>
              <a:t>Epithelzellen</a:t>
            </a:r>
            <a:r>
              <a:rPr lang="hu-HU" sz="1400" dirty="0" smtClean="0"/>
              <a:t>, </a:t>
            </a:r>
            <a:r>
              <a:rPr lang="hu-HU" sz="1400" dirty="0" err="1" smtClean="0"/>
              <a:t>kein</a:t>
            </a:r>
            <a:r>
              <a:rPr lang="hu-HU" sz="1400" dirty="0" smtClean="0"/>
              <a:t> 			</a:t>
            </a:r>
            <a:r>
              <a:rPr lang="hu-HU" sz="1400" dirty="0" err="1" smtClean="0"/>
              <a:t>Ausführungsgang</a:t>
            </a:r>
            <a:r>
              <a:rPr lang="hu-HU" sz="1400" dirty="0" smtClean="0"/>
              <a:t>, </a:t>
            </a:r>
            <a:r>
              <a:rPr lang="hu-HU" sz="1400" dirty="0" err="1" smtClean="0"/>
              <a:t>hochentwickeltes</a:t>
            </a:r>
            <a:r>
              <a:rPr lang="hu-HU" sz="1400" dirty="0" smtClean="0"/>
              <a:t> </a:t>
            </a:r>
            <a:r>
              <a:rPr lang="hu-HU" sz="1400" dirty="0" err="1" smtClean="0"/>
              <a:t>Kapillarnetz</a:t>
            </a:r>
            <a:r>
              <a:rPr lang="hu-HU" sz="1400" dirty="0" smtClean="0"/>
              <a:t>, </a:t>
            </a:r>
            <a:r>
              <a:rPr lang="hu-HU" sz="1400" dirty="0" err="1" smtClean="0"/>
              <a:t>meistens</a:t>
            </a:r>
            <a:r>
              <a:rPr lang="hu-HU" sz="1400" dirty="0" smtClean="0"/>
              <a:t> mit </a:t>
            </a:r>
            <a:r>
              <a:rPr lang="hu-HU" sz="1400" dirty="0" err="1" smtClean="0"/>
              <a:t>fenestriertem</a:t>
            </a:r>
            <a:r>
              <a:rPr lang="hu-HU" sz="1400" dirty="0" smtClean="0"/>
              <a:t> 		</a:t>
            </a:r>
            <a:r>
              <a:rPr lang="hu-HU" sz="1400" dirty="0" err="1" smtClean="0"/>
              <a:t>Endothel</a:t>
            </a:r>
            <a:endParaRPr lang="hu-HU" sz="1400" dirty="0" smtClean="0"/>
          </a:p>
          <a:p>
            <a:r>
              <a:rPr lang="hu-HU" sz="1500" dirty="0"/>
              <a:t>	</a:t>
            </a:r>
            <a:r>
              <a:rPr lang="hu-HU" sz="1500" dirty="0" smtClean="0"/>
              <a:t>		</a:t>
            </a:r>
            <a:endParaRPr lang="hu-HU" sz="1600" dirty="0" smtClean="0"/>
          </a:p>
          <a:p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424541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95536" y="573190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Nebennierenmark</a:t>
            </a:r>
            <a:endParaRPr lang="hu-HU" sz="2000" b="1" dirty="0">
              <a:solidFill>
                <a:srgbClr val="003399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98907" y="647372"/>
            <a:ext cx="4499176" cy="300507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720950"/>
            <a:ext cx="4498092" cy="3039514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23528" y="1268760"/>
            <a:ext cx="39604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>
                <a:solidFill>
                  <a:srgbClr val="C00000"/>
                </a:solidFill>
              </a:rPr>
              <a:t>Ursprung</a:t>
            </a:r>
            <a:r>
              <a:rPr lang="hu-HU" sz="1400" b="1" dirty="0" smtClean="0"/>
              <a:t>:</a:t>
            </a:r>
            <a:r>
              <a:rPr lang="hu-HU" sz="1400" dirty="0" smtClean="0"/>
              <a:t> </a:t>
            </a:r>
            <a:r>
              <a:rPr lang="hu-HU" sz="1400" dirty="0" err="1" smtClean="0"/>
              <a:t>Ganglienleiste</a:t>
            </a:r>
            <a:r>
              <a:rPr lang="hu-HU" sz="1400" dirty="0" smtClean="0"/>
              <a:t>. Die </a:t>
            </a:r>
            <a:r>
              <a:rPr lang="hu-HU" sz="1400" dirty="0" err="1" smtClean="0"/>
              <a:t>Zellen</a:t>
            </a:r>
            <a:r>
              <a:rPr lang="hu-HU" sz="1400" dirty="0" smtClean="0"/>
              <a:t> </a:t>
            </a:r>
            <a:r>
              <a:rPr lang="hu-HU" sz="1400" dirty="0" err="1" smtClean="0"/>
              <a:t>entsprechen</a:t>
            </a:r>
            <a:r>
              <a:rPr lang="hu-HU" sz="1400" dirty="0" smtClean="0"/>
              <a:t> den 2. </a:t>
            </a:r>
            <a:r>
              <a:rPr lang="hu-HU" sz="1400" dirty="0" err="1" smtClean="0"/>
              <a:t>Neuronen</a:t>
            </a:r>
            <a:r>
              <a:rPr lang="hu-HU" sz="1400" dirty="0" smtClean="0"/>
              <a:t> des </a:t>
            </a:r>
            <a:r>
              <a:rPr lang="hu-HU" sz="1400" dirty="0" err="1" smtClean="0"/>
              <a:t>Sympathikus</a:t>
            </a:r>
            <a:r>
              <a:rPr lang="hu-HU" sz="1400" dirty="0" smtClean="0"/>
              <a:t>. </a:t>
            </a:r>
            <a:r>
              <a:rPr lang="hu-HU" sz="1400" dirty="0" err="1" smtClean="0"/>
              <a:t>Cholinerge</a:t>
            </a:r>
            <a:r>
              <a:rPr lang="hu-HU" sz="1400" dirty="0" smtClean="0"/>
              <a:t> </a:t>
            </a:r>
            <a:r>
              <a:rPr lang="hu-HU" sz="1400" dirty="0" err="1" smtClean="0"/>
              <a:t>Synapsen</a:t>
            </a:r>
            <a:r>
              <a:rPr lang="hu-HU" sz="1400" dirty="0" smtClean="0"/>
              <a:t> an den </a:t>
            </a:r>
            <a:r>
              <a:rPr lang="hu-HU" sz="1400" dirty="0" err="1" smtClean="0"/>
              <a:t>Markzellen</a:t>
            </a:r>
            <a:r>
              <a:rPr lang="hu-HU" sz="1400" dirty="0" smtClean="0"/>
              <a:t>. </a:t>
            </a:r>
            <a:endParaRPr lang="hu-HU" sz="14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323528" y="2149909"/>
            <a:ext cx="396044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>
                <a:solidFill>
                  <a:srgbClr val="C00000"/>
                </a:solidFill>
              </a:rPr>
              <a:t>Gewebsstruktur</a:t>
            </a:r>
            <a:r>
              <a:rPr lang="hu-HU" sz="1400" b="1" dirty="0" smtClean="0"/>
              <a:t>: </a:t>
            </a:r>
            <a:r>
              <a:rPr lang="hu-HU" sz="1400" dirty="0" err="1" smtClean="0"/>
              <a:t>Stränge</a:t>
            </a:r>
            <a:r>
              <a:rPr lang="hu-HU" sz="1400" dirty="0" smtClean="0"/>
              <a:t> </a:t>
            </a:r>
            <a:r>
              <a:rPr lang="hu-HU" sz="1400" dirty="0" err="1" smtClean="0"/>
              <a:t>oder</a:t>
            </a:r>
            <a:r>
              <a:rPr lang="hu-HU" sz="1400" dirty="0" smtClean="0"/>
              <a:t> </a:t>
            </a:r>
            <a:r>
              <a:rPr lang="hu-HU" sz="1400" dirty="0" err="1" smtClean="0"/>
              <a:t>Gruppen</a:t>
            </a:r>
            <a:r>
              <a:rPr lang="hu-HU" sz="1400" dirty="0" smtClean="0"/>
              <a:t> </a:t>
            </a:r>
            <a:r>
              <a:rPr lang="hu-HU" sz="1400" dirty="0" err="1" smtClean="0"/>
              <a:t>bestehend</a:t>
            </a:r>
            <a:r>
              <a:rPr lang="hu-HU" sz="1400" dirty="0" smtClean="0"/>
              <a:t> </a:t>
            </a:r>
            <a:r>
              <a:rPr lang="hu-HU" sz="1400" dirty="0" err="1" smtClean="0"/>
              <a:t>aus</a:t>
            </a:r>
            <a:r>
              <a:rPr lang="hu-HU" sz="1400" dirty="0" smtClean="0"/>
              <a:t> </a:t>
            </a:r>
            <a:r>
              <a:rPr lang="hu-HU" sz="1400" dirty="0" err="1" smtClean="0"/>
              <a:t>großen</a:t>
            </a:r>
            <a:r>
              <a:rPr lang="hu-HU" sz="1400" dirty="0" smtClean="0"/>
              <a:t>, </a:t>
            </a:r>
            <a:r>
              <a:rPr lang="hu-HU" sz="1400" dirty="0" err="1" smtClean="0"/>
              <a:t>polygonalen</a:t>
            </a:r>
            <a:r>
              <a:rPr lang="hu-HU" sz="1400" dirty="0" smtClean="0"/>
              <a:t> </a:t>
            </a:r>
            <a:r>
              <a:rPr lang="hu-HU" sz="1400" dirty="0" err="1" smtClean="0"/>
              <a:t>Zellen</a:t>
            </a:r>
            <a:r>
              <a:rPr lang="hu-HU" sz="1400" dirty="0" smtClean="0"/>
              <a:t>. </a:t>
            </a:r>
            <a:r>
              <a:rPr lang="hu-HU" sz="1400" dirty="0" err="1" smtClean="0"/>
              <a:t>Weite</a:t>
            </a:r>
            <a:r>
              <a:rPr lang="hu-HU" sz="1400" dirty="0" smtClean="0"/>
              <a:t> </a:t>
            </a:r>
            <a:r>
              <a:rPr lang="hu-HU" sz="1400" dirty="0" err="1" smtClean="0"/>
              <a:t>Kapillaren</a:t>
            </a:r>
            <a:r>
              <a:rPr lang="hu-HU" sz="1400" dirty="0" smtClean="0"/>
              <a:t> </a:t>
            </a:r>
            <a:r>
              <a:rPr lang="hu-HU" sz="1400" dirty="0" err="1" smtClean="0"/>
              <a:t>zwischen</a:t>
            </a:r>
            <a:r>
              <a:rPr lang="hu-HU" sz="1400" dirty="0" smtClean="0"/>
              <a:t> </a:t>
            </a:r>
            <a:r>
              <a:rPr lang="hu-HU" sz="1400" dirty="0" err="1" smtClean="0"/>
              <a:t>ihnen</a:t>
            </a:r>
            <a:r>
              <a:rPr lang="hu-HU" sz="1400" dirty="0" smtClean="0"/>
              <a:t>. </a:t>
            </a:r>
            <a:r>
              <a:rPr lang="hu-HU" sz="1400" dirty="0" err="1" smtClean="0"/>
              <a:t>Viele</a:t>
            </a:r>
            <a:r>
              <a:rPr lang="hu-HU" sz="1400" dirty="0" smtClean="0"/>
              <a:t> </a:t>
            </a:r>
            <a:r>
              <a:rPr lang="hu-HU" sz="1400" dirty="0" err="1" smtClean="0"/>
              <a:t>corticale</a:t>
            </a:r>
            <a:r>
              <a:rPr lang="hu-HU" sz="1400" dirty="0" smtClean="0"/>
              <a:t> Sinus </a:t>
            </a:r>
            <a:r>
              <a:rPr lang="hu-HU" sz="1400" dirty="0" err="1" smtClean="0"/>
              <a:t>setzten</a:t>
            </a:r>
            <a:r>
              <a:rPr lang="hu-HU" sz="1400" dirty="0" smtClean="0"/>
              <a:t> </a:t>
            </a:r>
            <a:r>
              <a:rPr lang="hu-HU" sz="1400" dirty="0" err="1" smtClean="0"/>
              <a:t>sich</a:t>
            </a:r>
            <a:r>
              <a:rPr lang="hu-HU" sz="1400" dirty="0" smtClean="0"/>
              <a:t> </a:t>
            </a:r>
            <a:r>
              <a:rPr lang="hu-HU" sz="1400" dirty="0" err="1" smtClean="0"/>
              <a:t>in</a:t>
            </a:r>
            <a:r>
              <a:rPr lang="hu-HU" sz="1400" dirty="0" smtClean="0"/>
              <a:t> </a:t>
            </a:r>
            <a:r>
              <a:rPr lang="hu-HU" sz="1400" dirty="0" err="1" smtClean="0"/>
              <a:t>medullären</a:t>
            </a:r>
            <a:r>
              <a:rPr lang="hu-HU" sz="1400" dirty="0" smtClean="0"/>
              <a:t> </a:t>
            </a:r>
            <a:r>
              <a:rPr lang="hu-HU" sz="1400" dirty="0" err="1" smtClean="0"/>
              <a:t>Sinus</a:t>
            </a:r>
            <a:r>
              <a:rPr lang="hu-HU" sz="1400" dirty="0" smtClean="0"/>
              <a:t> </a:t>
            </a:r>
            <a:r>
              <a:rPr lang="hu-HU" sz="1400" dirty="0" err="1" smtClean="0"/>
              <a:t>fort</a:t>
            </a:r>
            <a:r>
              <a:rPr lang="hu-HU" sz="1400" dirty="0" smtClean="0"/>
              <a:t>.</a:t>
            </a:r>
          </a:p>
          <a:p>
            <a:r>
              <a:rPr lang="hu-HU" sz="1400" dirty="0" smtClean="0"/>
              <a:t> </a:t>
            </a:r>
            <a:endParaRPr lang="hu-HU" sz="1400" dirty="0"/>
          </a:p>
          <a:p>
            <a:r>
              <a:rPr lang="hu-HU" sz="1400" dirty="0" smtClean="0"/>
              <a:t>Die </a:t>
            </a:r>
            <a:r>
              <a:rPr lang="hu-HU" sz="1400" b="1" dirty="0" err="1" smtClean="0">
                <a:solidFill>
                  <a:srgbClr val="C00000"/>
                </a:solidFill>
              </a:rPr>
              <a:t>Markzellen</a:t>
            </a:r>
            <a:r>
              <a:rPr lang="hu-HU" sz="1400" dirty="0" smtClean="0"/>
              <a:t> </a:t>
            </a:r>
            <a:r>
              <a:rPr lang="hu-HU" sz="1400" dirty="0" err="1" smtClean="0"/>
              <a:t>besitzen</a:t>
            </a:r>
            <a:r>
              <a:rPr lang="hu-HU" sz="1400" dirty="0" smtClean="0"/>
              <a:t> </a:t>
            </a:r>
            <a:r>
              <a:rPr lang="hu-HU" sz="1400" dirty="0" err="1" smtClean="0"/>
              <a:t>euchromatischen</a:t>
            </a:r>
            <a:r>
              <a:rPr lang="hu-HU" sz="1400" dirty="0" smtClean="0"/>
              <a:t> </a:t>
            </a:r>
            <a:r>
              <a:rPr lang="hu-HU" sz="1400" dirty="0" err="1" smtClean="0"/>
              <a:t>Zellkern</a:t>
            </a:r>
            <a:r>
              <a:rPr lang="hu-HU" sz="1400" dirty="0" smtClean="0"/>
              <a:t>, </a:t>
            </a:r>
            <a:r>
              <a:rPr lang="hu-HU" sz="1400" dirty="0" err="1" smtClean="0"/>
              <a:t>ihr</a:t>
            </a:r>
            <a:r>
              <a:rPr lang="hu-HU" sz="1400" dirty="0" smtClean="0"/>
              <a:t> </a:t>
            </a:r>
            <a:r>
              <a:rPr lang="hu-HU" sz="1400" dirty="0" err="1" smtClean="0"/>
              <a:t>Zytoplasma</a:t>
            </a:r>
            <a:r>
              <a:rPr lang="hu-HU" sz="1400" dirty="0" smtClean="0"/>
              <a:t> </a:t>
            </a:r>
            <a:r>
              <a:rPr lang="hu-HU" sz="1400" dirty="0" err="1" smtClean="0"/>
              <a:t>ist</a:t>
            </a:r>
            <a:r>
              <a:rPr lang="hu-HU" sz="1400" dirty="0" smtClean="0"/>
              <a:t> </a:t>
            </a:r>
            <a:r>
              <a:rPr lang="hu-HU" sz="1400" dirty="0" err="1" smtClean="0"/>
              <a:t>voll</a:t>
            </a:r>
            <a:r>
              <a:rPr lang="hu-HU" sz="1400" dirty="0" smtClean="0"/>
              <a:t> mit </a:t>
            </a:r>
            <a:r>
              <a:rPr lang="hu-HU" sz="1400" dirty="0" err="1" smtClean="0"/>
              <a:t>Katecholamine</a:t>
            </a:r>
            <a:r>
              <a:rPr lang="hu-HU" sz="1400" dirty="0" smtClean="0"/>
              <a:t>  (</a:t>
            </a:r>
            <a:r>
              <a:rPr lang="hu-HU" sz="1400" b="1" dirty="0"/>
              <a:t>A</a:t>
            </a:r>
            <a:r>
              <a:rPr lang="hu-HU" sz="1400" b="1" dirty="0" smtClean="0"/>
              <a:t>drenalin und </a:t>
            </a:r>
            <a:r>
              <a:rPr lang="hu-HU" sz="1400" b="1" dirty="0" err="1"/>
              <a:t>N</a:t>
            </a:r>
            <a:r>
              <a:rPr lang="hu-HU" sz="1400" b="1" dirty="0" err="1" smtClean="0"/>
              <a:t>oradrenalin</a:t>
            </a:r>
            <a:r>
              <a:rPr lang="hu-HU" sz="1400" dirty="0" smtClean="0"/>
              <a:t>) </a:t>
            </a:r>
            <a:r>
              <a:rPr lang="hu-HU" sz="1400" dirty="0" err="1" smtClean="0"/>
              <a:t>enthaltende</a:t>
            </a:r>
            <a:r>
              <a:rPr lang="hu-HU" sz="1400" dirty="0" smtClean="0"/>
              <a:t> </a:t>
            </a:r>
            <a:r>
              <a:rPr lang="hu-HU" sz="1400" b="1" dirty="0" err="1" smtClean="0"/>
              <a:t>Granula</a:t>
            </a:r>
            <a:r>
              <a:rPr lang="hu-HU" sz="1400" dirty="0" smtClean="0"/>
              <a:t>. </a:t>
            </a:r>
            <a:r>
              <a:rPr lang="hu-HU" sz="1400" dirty="0" err="1" smtClean="0"/>
              <a:t>Letztere</a:t>
            </a:r>
            <a:r>
              <a:rPr lang="hu-HU" sz="1400" dirty="0" smtClean="0"/>
              <a:t> </a:t>
            </a:r>
            <a:r>
              <a:rPr lang="hu-HU" sz="1400" dirty="0" err="1" smtClean="0"/>
              <a:t>färben</a:t>
            </a:r>
            <a:r>
              <a:rPr lang="hu-HU" sz="1400" dirty="0" smtClean="0"/>
              <a:t> </a:t>
            </a:r>
            <a:r>
              <a:rPr lang="hu-HU" sz="1400" dirty="0" err="1" smtClean="0"/>
              <a:t>sich</a:t>
            </a:r>
            <a:r>
              <a:rPr lang="hu-HU" sz="1400" dirty="0" smtClean="0"/>
              <a:t> </a:t>
            </a:r>
            <a:r>
              <a:rPr lang="hu-HU" sz="1400" dirty="0" err="1" smtClean="0"/>
              <a:t>bräunlich</a:t>
            </a:r>
            <a:r>
              <a:rPr lang="hu-HU" sz="1400" dirty="0" smtClean="0"/>
              <a:t> </a:t>
            </a:r>
            <a:r>
              <a:rPr lang="hu-HU" sz="1400" dirty="0" err="1" smtClean="0"/>
              <a:t>bei</a:t>
            </a:r>
            <a:r>
              <a:rPr lang="hu-HU" sz="1400" dirty="0" smtClean="0"/>
              <a:t> </a:t>
            </a:r>
            <a:r>
              <a:rPr lang="hu-HU" sz="1400" dirty="0" err="1" smtClean="0"/>
              <a:t>histologischer</a:t>
            </a:r>
            <a:r>
              <a:rPr lang="hu-HU" sz="1400" dirty="0" smtClean="0"/>
              <a:t> </a:t>
            </a:r>
            <a:r>
              <a:rPr lang="hu-HU" sz="1400" dirty="0" err="1" smtClean="0"/>
              <a:t>Fixierung</a:t>
            </a:r>
            <a:r>
              <a:rPr lang="hu-HU" sz="1400" dirty="0" smtClean="0"/>
              <a:t> mit </a:t>
            </a:r>
            <a:r>
              <a:rPr lang="hu-HU" sz="1400" dirty="0" err="1" smtClean="0"/>
              <a:t>Chromsalzen</a:t>
            </a:r>
            <a:r>
              <a:rPr lang="hu-HU" sz="1400" dirty="0" smtClean="0"/>
              <a:t> (</a:t>
            </a:r>
            <a:r>
              <a:rPr lang="hu-HU" sz="1400" dirty="0" err="1" smtClean="0"/>
              <a:t>daher</a:t>
            </a:r>
            <a:r>
              <a:rPr lang="hu-HU" sz="1400" dirty="0" smtClean="0"/>
              <a:t> </a:t>
            </a:r>
            <a:r>
              <a:rPr lang="hu-HU" sz="1400" dirty="0" err="1" smtClean="0"/>
              <a:t>ihr</a:t>
            </a:r>
            <a:r>
              <a:rPr lang="hu-HU" sz="1400" dirty="0" smtClean="0"/>
              <a:t> </a:t>
            </a:r>
            <a:r>
              <a:rPr lang="hu-HU" sz="1400" dirty="0" err="1" smtClean="0"/>
              <a:t>Name</a:t>
            </a:r>
            <a:r>
              <a:rPr lang="hu-HU" sz="1400" dirty="0" smtClean="0"/>
              <a:t>: </a:t>
            </a:r>
            <a:r>
              <a:rPr lang="hu-HU" sz="1400" b="1" dirty="0" err="1" smtClean="0"/>
              <a:t>chromaffine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Zelle</a:t>
            </a:r>
            <a:r>
              <a:rPr lang="hu-HU" sz="1400" dirty="0" smtClean="0"/>
              <a:t>). Die </a:t>
            </a:r>
            <a:r>
              <a:rPr lang="hu-HU" sz="1400" dirty="0" err="1" smtClean="0"/>
              <a:t>Granula</a:t>
            </a:r>
            <a:r>
              <a:rPr lang="hu-HU" sz="1400" dirty="0" smtClean="0"/>
              <a:t> </a:t>
            </a:r>
            <a:r>
              <a:rPr lang="hu-HU" sz="1400" dirty="0" err="1" smtClean="0"/>
              <a:t>enthalten</a:t>
            </a:r>
            <a:r>
              <a:rPr lang="hu-HU" sz="1400" dirty="0" smtClean="0"/>
              <a:t> </a:t>
            </a:r>
            <a:r>
              <a:rPr lang="hu-HU" sz="1400" dirty="0" err="1" smtClean="0"/>
              <a:t>noch</a:t>
            </a:r>
            <a:r>
              <a:rPr lang="hu-HU" sz="1400" dirty="0" smtClean="0"/>
              <a:t> </a:t>
            </a:r>
            <a:r>
              <a:rPr lang="hu-HU" sz="1400" dirty="0" err="1" smtClean="0"/>
              <a:t>zusätzlich</a:t>
            </a:r>
            <a:r>
              <a:rPr lang="hu-HU" sz="1400" dirty="0" smtClean="0"/>
              <a:t> </a:t>
            </a:r>
            <a:r>
              <a:rPr lang="hu-HU" sz="1400" dirty="0" err="1" smtClean="0"/>
              <a:t>andere</a:t>
            </a:r>
            <a:r>
              <a:rPr lang="hu-HU" sz="1400" dirty="0" smtClean="0"/>
              <a:t> </a:t>
            </a:r>
            <a:r>
              <a:rPr lang="hu-HU" sz="1400" dirty="0" err="1" smtClean="0"/>
              <a:t>Stoffe</a:t>
            </a:r>
            <a:r>
              <a:rPr lang="hu-HU" sz="1400" dirty="0" smtClean="0"/>
              <a:t>, </a:t>
            </a:r>
            <a:r>
              <a:rPr lang="hu-HU" sz="1400" dirty="0" err="1" smtClean="0"/>
              <a:t>zB</a:t>
            </a:r>
            <a:r>
              <a:rPr lang="hu-HU" sz="1400" dirty="0" smtClean="0"/>
              <a:t>. </a:t>
            </a:r>
            <a:r>
              <a:rPr lang="hu-HU" sz="1400" dirty="0" err="1" smtClean="0"/>
              <a:t>Chromogranin</a:t>
            </a:r>
            <a:r>
              <a:rPr lang="hu-HU" sz="1400" dirty="0" smtClean="0"/>
              <a:t>). </a:t>
            </a:r>
            <a:r>
              <a:rPr lang="hu-HU" sz="1400" dirty="0" err="1" smtClean="0"/>
              <a:t>Abgabe</a:t>
            </a:r>
            <a:r>
              <a:rPr lang="hu-HU" sz="1400" dirty="0" smtClean="0"/>
              <a:t> des </a:t>
            </a:r>
            <a:r>
              <a:rPr lang="hu-HU" sz="1400" dirty="0" err="1" smtClean="0"/>
              <a:t>Sekretes</a:t>
            </a:r>
            <a:r>
              <a:rPr lang="hu-HU" sz="1400" dirty="0" smtClean="0"/>
              <a:t> </a:t>
            </a:r>
            <a:r>
              <a:rPr lang="hu-HU" sz="1400" dirty="0" err="1" smtClean="0"/>
              <a:t>durch</a:t>
            </a:r>
            <a:r>
              <a:rPr lang="hu-HU" sz="1400" dirty="0" smtClean="0"/>
              <a:t> </a:t>
            </a:r>
            <a:r>
              <a:rPr lang="hu-HU" sz="1400" dirty="0" err="1" smtClean="0"/>
              <a:t>Exocytose</a:t>
            </a:r>
            <a:r>
              <a:rPr lang="hu-HU" sz="1400" dirty="0" smtClean="0"/>
              <a:t>.</a:t>
            </a:r>
            <a:endParaRPr lang="hu-HU" sz="14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5076056" y="3129935"/>
            <a:ext cx="1008112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200" dirty="0" err="1" smtClean="0"/>
              <a:t>Markzellen</a:t>
            </a:r>
            <a:endParaRPr lang="hu-HU" sz="12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7812360" y="696301"/>
            <a:ext cx="936104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z. </a:t>
            </a:r>
            <a:r>
              <a:rPr lang="hu-HU" sz="1200" dirty="0" err="1" smtClean="0"/>
              <a:t>reticularis</a:t>
            </a:r>
            <a:endParaRPr lang="hu-HU" sz="12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323528" y="5240707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 err="1" smtClean="0"/>
              <a:t>Generalisierte</a:t>
            </a:r>
            <a:r>
              <a:rPr lang="hu-HU" sz="1200" b="1" dirty="0" smtClean="0"/>
              <a:t> </a:t>
            </a:r>
            <a:r>
              <a:rPr lang="hu-HU" sz="1200" b="1" dirty="0" err="1" smtClean="0"/>
              <a:t>Adrenalinwirkung</a:t>
            </a:r>
            <a:r>
              <a:rPr lang="hu-HU" sz="1200" b="1" dirty="0" smtClean="0"/>
              <a:t>: </a:t>
            </a:r>
            <a:r>
              <a:rPr lang="hu-HU" sz="1200" dirty="0" err="1" smtClean="0"/>
              <a:t>Anpassung</a:t>
            </a:r>
            <a:r>
              <a:rPr lang="hu-HU" sz="1200" dirty="0" smtClean="0"/>
              <a:t> des </a:t>
            </a:r>
            <a:r>
              <a:rPr lang="hu-HU" sz="1200" dirty="0" err="1" smtClean="0"/>
              <a:t>Organismus</a:t>
            </a:r>
            <a:r>
              <a:rPr lang="hu-HU" sz="1200" dirty="0" smtClean="0"/>
              <a:t> an </a:t>
            </a:r>
            <a:r>
              <a:rPr lang="hu-HU" sz="1200" dirty="0" err="1" smtClean="0"/>
              <a:t>Belastungs-</a:t>
            </a:r>
            <a:r>
              <a:rPr lang="hu-HU" sz="1200" dirty="0" smtClean="0"/>
              <a:t>  und </a:t>
            </a:r>
            <a:r>
              <a:rPr lang="hu-HU" sz="1200" dirty="0" err="1" smtClean="0"/>
              <a:t>Notfallsituationen</a:t>
            </a:r>
            <a:r>
              <a:rPr lang="hu-HU" sz="1200" dirty="0" smtClean="0"/>
              <a:t>:  </a:t>
            </a:r>
            <a:r>
              <a:rPr lang="hu-HU" sz="1200" dirty="0" err="1" smtClean="0"/>
              <a:t>Erhöhung</a:t>
            </a:r>
            <a:r>
              <a:rPr lang="hu-HU" sz="1200" dirty="0" smtClean="0"/>
              <a:t> der </a:t>
            </a:r>
            <a:r>
              <a:rPr lang="hu-HU" sz="1200" dirty="0" err="1" smtClean="0"/>
              <a:t>Pulsenfrequenz</a:t>
            </a:r>
            <a:r>
              <a:rPr lang="hu-HU" sz="1200" dirty="0" smtClean="0"/>
              <a:t>, </a:t>
            </a:r>
            <a:r>
              <a:rPr lang="hu-HU" sz="1200" dirty="0" err="1" smtClean="0"/>
              <a:t>Blutdruckes</a:t>
            </a:r>
            <a:r>
              <a:rPr lang="hu-HU" sz="1200" dirty="0" smtClean="0"/>
              <a:t> und </a:t>
            </a:r>
            <a:r>
              <a:rPr lang="hu-HU" sz="1200" dirty="0" err="1" smtClean="0"/>
              <a:t>Blutzucker</a:t>
            </a:r>
            <a:r>
              <a:rPr lang="hu-HU" sz="1200" dirty="0" smtClean="0"/>
              <a:t> </a:t>
            </a:r>
            <a:r>
              <a:rPr lang="hu-HU" sz="1200" dirty="0" err="1" smtClean="0"/>
              <a:t>Konzentration</a:t>
            </a:r>
            <a:r>
              <a:rPr lang="hu-HU" sz="1200" dirty="0" smtClean="0"/>
              <a:t>. …</a:t>
            </a:r>
            <a:endParaRPr lang="hu-HU" sz="12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1907704" y="6309320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400" b="1" dirty="0" smtClean="0"/>
              <a:t>EM </a:t>
            </a:r>
            <a:r>
              <a:rPr lang="hu-HU" sz="1400" b="1" dirty="0" err="1" smtClean="0"/>
              <a:t>Bild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einer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Markzelle</a:t>
            </a:r>
            <a:endParaRPr lang="hu-HU" sz="1400" b="1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4139952" y="3501008"/>
            <a:ext cx="358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*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7660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32235" y="801869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 smtClean="0"/>
              <a:t>Quellen</a:t>
            </a:r>
            <a:r>
              <a:rPr lang="hu-HU" sz="2400" dirty="0" smtClean="0"/>
              <a:t> der </a:t>
            </a:r>
            <a:r>
              <a:rPr lang="hu-HU" sz="2400" dirty="0" err="1" smtClean="0"/>
              <a:t>Abbildungen</a:t>
            </a:r>
            <a:endParaRPr lang="hu-HU" sz="24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755576" y="1700808"/>
            <a:ext cx="79208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FF0000"/>
                </a:solidFill>
              </a:rPr>
              <a:t>*  </a:t>
            </a:r>
            <a:r>
              <a:rPr lang="hu-HU" dirty="0" err="1" smtClean="0"/>
              <a:t>Röhlich</a:t>
            </a:r>
            <a:r>
              <a:rPr lang="hu-HU" dirty="0" smtClean="0"/>
              <a:t> P.: Szövettan, Semmelweis </a:t>
            </a:r>
            <a:r>
              <a:rPr lang="hu-HU" dirty="0" err="1" smtClean="0"/>
              <a:t>Verlag</a:t>
            </a:r>
            <a:r>
              <a:rPr lang="hu-HU" dirty="0" smtClean="0"/>
              <a:t>, Budapest, 2014</a:t>
            </a:r>
          </a:p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755576" y="2708920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FFC000"/>
                </a:solidFill>
              </a:rPr>
              <a:t>* </a:t>
            </a:r>
            <a:r>
              <a:rPr lang="hu-HU" dirty="0" err="1" smtClean="0"/>
              <a:t>Lüllmann-Rauch</a:t>
            </a:r>
            <a:r>
              <a:rPr lang="hu-HU" dirty="0" smtClean="0"/>
              <a:t>: </a:t>
            </a:r>
            <a:r>
              <a:rPr lang="hu-HU" dirty="0" err="1" smtClean="0"/>
              <a:t>Histologie</a:t>
            </a:r>
            <a:r>
              <a:rPr lang="hu-HU" dirty="0" smtClean="0"/>
              <a:t>, </a:t>
            </a:r>
            <a:r>
              <a:rPr lang="hu-HU" dirty="0" err="1" smtClean="0"/>
              <a:t>Thieme</a:t>
            </a:r>
            <a:r>
              <a:rPr lang="hu-HU" dirty="0" smtClean="0"/>
              <a:t> V., 3. </a:t>
            </a:r>
            <a:r>
              <a:rPr lang="hu-HU" dirty="0" err="1" smtClean="0"/>
              <a:t>Auflage</a:t>
            </a:r>
            <a:r>
              <a:rPr lang="hu-HU" dirty="0" smtClean="0"/>
              <a:t>, Stuttgart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755576" y="3717032"/>
            <a:ext cx="7129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0070C0"/>
                </a:solidFill>
              </a:rPr>
              <a:t>* </a:t>
            </a:r>
            <a:r>
              <a:rPr lang="hu-HU" dirty="0" err="1" smtClean="0"/>
              <a:t>Röhlich</a:t>
            </a:r>
            <a:r>
              <a:rPr lang="hu-HU" dirty="0" smtClean="0"/>
              <a:t> P.: </a:t>
            </a:r>
            <a:r>
              <a:rPr lang="hu-HU" dirty="0" err="1" smtClean="0"/>
              <a:t>eigene</a:t>
            </a:r>
            <a:r>
              <a:rPr lang="hu-HU" dirty="0" smtClean="0"/>
              <a:t> </a:t>
            </a:r>
            <a:r>
              <a:rPr lang="hu-HU" dirty="0" err="1" smtClean="0"/>
              <a:t>Aufnahmen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46195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254152" y="265311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Hypophyse</a:t>
            </a:r>
            <a:endParaRPr lang="hu-HU" sz="2400" b="1" dirty="0">
              <a:solidFill>
                <a:srgbClr val="003399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39552" y="836712"/>
            <a:ext cx="835292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err="1" smtClean="0"/>
              <a:t>Entwickelt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sich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aus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zwei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verschiedenen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Anlagen</a:t>
            </a:r>
            <a:r>
              <a:rPr lang="hu-HU" sz="1600" b="1" dirty="0" smtClean="0"/>
              <a:t>:</a:t>
            </a:r>
          </a:p>
          <a:p>
            <a:endParaRPr lang="hu-HU" sz="1600" b="1" dirty="0" smtClean="0"/>
          </a:p>
          <a:p>
            <a:r>
              <a:rPr lang="hu-HU" sz="1400" b="1" dirty="0" err="1" smtClean="0">
                <a:solidFill>
                  <a:srgbClr val="003399"/>
                </a:solidFill>
              </a:rPr>
              <a:t>Rathke-Tasche</a:t>
            </a:r>
            <a:r>
              <a:rPr lang="hu-HU" sz="1400" dirty="0" smtClean="0"/>
              <a:t>, </a:t>
            </a:r>
            <a:r>
              <a:rPr lang="hu-HU" sz="1400" dirty="0" err="1" smtClean="0"/>
              <a:t>dorsale</a:t>
            </a:r>
            <a:r>
              <a:rPr lang="hu-HU" sz="1400" dirty="0" smtClean="0"/>
              <a:t> </a:t>
            </a:r>
            <a:r>
              <a:rPr lang="hu-HU" sz="1400" dirty="0" err="1" smtClean="0"/>
              <a:t>Ausstülpung</a:t>
            </a:r>
            <a:r>
              <a:rPr lang="hu-HU" sz="1400" dirty="0" smtClean="0"/>
              <a:t> des </a:t>
            </a:r>
            <a:r>
              <a:rPr lang="hu-HU" sz="1400" dirty="0" err="1" smtClean="0"/>
              <a:t>ektodermalen</a:t>
            </a:r>
            <a:r>
              <a:rPr lang="hu-HU" sz="1400" dirty="0" smtClean="0"/>
              <a:t> </a:t>
            </a:r>
            <a:r>
              <a:rPr lang="hu-HU" sz="1400" dirty="0" err="1" smtClean="0"/>
              <a:t>Epithels</a:t>
            </a:r>
            <a:r>
              <a:rPr lang="hu-HU" sz="1400" dirty="0" smtClean="0"/>
              <a:t> der </a:t>
            </a:r>
            <a:r>
              <a:rPr lang="hu-HU" sz="1400" dirty="0" err="1" smtClean="0"/>
              <a:t>primitiven</a:t>
            </a:r>
            <a:r>
              <a:rPr lang="hu-HU" sz="1400" dirty="0" smtClean="0"/>
              <a:t> </a:t>
            </a:r>
            <a:r>
              <a:rPr lang="hu-HU" sz="1400" dirty="0" err="1" smtClean="0"/>
              <a:t>Mundhöhle</a:t>
            </a:r>
            <a:r>
              <a:rPr lang="hu-HU" sz="1400" dirty="0" smtClean="0"/>
              <a:t>. </a:t>
            </a:r>
            <a:r>
              <a:rPr lang="hu-HU" sz="1400" dirty="0" err="1" smtClean="0"/>
              <a:t>Später</a:t>
            </a:r>
            <a:r>
              <a:rPr lang="hu-HU" sz="1400" dirty="0" smtClean="0"/>
              <a:t> </a:t>
            </a:r>
            <a:r>
              <a:rPr lang="hu-HU" sz="1400" dirty="0" err="1" smtClean="0"/>
              <a:t>verliert</a:t>
            </a:r>
            <a:r>
              <a:rPr lang="hu-HU" sz="1400" dirty="0" smtClean="0"/>
              <a:t> </a:t>
            </a:r>
            <a:r>
              <a:rPr lang="hu-HU" sz="1400" dirty="0" err="1" smtClean="0"/>
              <a:t>sie</a:t>
            </a:r>
            <a:r>
              <a:rPr lang="hu-HU" sz="1400" dirty="0" smtClean="0"/>
              <a:t> </a:t>
            </a:r>
            <a:r>
              <a:rPr lang="hu-HU" sz="1400" dirty="0" err="1" smtClean="0"/>
              <a:t>ihre</a:t>
            </a:r>
            <a:r>
              <a:rPr lang="hu-HU" sz="1400" dirty="0" smtClean="0"/>
              <a:t> </a:t>
            </a:r>
            <a:r>
              <a:rPr lang="hu-HU" sz="1400" dirty="0" err="1" smtClean="0"/>
              <a:t>Verbindung</a:t>
            </a:r>
            <a:r>
              <a:rPr lang="hu-HU" sz="1400" dirty="0" smtClean="0"/>
              <a:t> mit der </a:t>
            </a:r>
            <a:r>
              <a:rPr lang="hu-HU" sz="1400" dirty="0" err="1" smtClean="0"/>
              <a:t>Mundhöhle</a:t>
            </a:r>
            <a:r>
              <a:rPr lang="hu-HU" sz="1400" dirty="0" smtClean="0"/>
              <a:t> und </a:t>
            </a:r>
            <a:r>
              <a:rPr lang="hu-HU" sz="1400" dirty="0" err="1" smtClean="0"/>
              <a:t>wird</a:t>
            </a:r>
            <a:r>
              <a:rPr lang="hu-HU" sz="1400" dirty="0" smtClean="0"/>
              <a:t> </a:t>
            </a:r>
            <a:r>
              <a:rPr lang="hu-HU" sz="1400" dirty="0" err="1" smtClean="0"/>
              <a:t>zu</a:t>
            </a:r>
            <a:r>
              <a:rPr lang="hu-HU" sz="1400" dirty="0" smtClean="0"/>
              <a:t> </a:t>
            </a:r>
            <a:r>
              <a:rPr lang="hu-HU" sz="1400" b="1" dirty="0" err="1" smtClean="0">
                <a:solidFill>
                  <a:srgbClr val="C00000"/>
                </a:solidFill>
              </a:rPr>
              <a:t>Adenohypophyse</a:t>
            </a:r>
            <a:r>
              <a:rPr lang="hu-HU" sz="1400" dirty="0" smtClean="0"/>
              <a:t>.</a:t>
            </a:r>
          </a:p>
          <a:p>
            <a:endParaRPr lang="hu-HU" sz="1400" dirty="0" smtClean="0"/>
          </a:p>
          <a:p>
            <a:r>
              <a:rPr lang="hu-HU" sz="1400" b="1" dirty="0" err="1" smtClean="0">
                <a:solidFill>
                  <a:srgbClr val="003399"/>
                </a:solidFill>
              </a:rPr>
              <a:t>Processus</a:t>
            </a:r>
            <a:r>
              <a:rPr lang="hu-HU" sz="1400" b="1" dirty="0" smtClean="0">
                <a:solidFill>
                  <a:srgbClr val="003399"/>
                </a:solidFill>
              </a:rPr>
              <a:t> </a:t>
            </a:r>
            <a:r>
              <a:rPr lang="hu-HU" sz="1400" b="1" dirty="0" err="1" smtClean="0">
                <a:solidFill>
                  <a:srgbClr val="003399"/>
                </a:solidFill>
              </a:rPr>
              <a:t>infundibularis</a:t>
            </a:r>
            <a:r>
              <a:rPr lang="hu-HU" sz="1400" dirty="0" smtClean="0"/>
              <a:t>, </a:t>
            </a:r>
            <a:r>
              <a:rPr lang="hu-HU" sz="1400" dirty="0" err="1" smtClean="0"/>
              <a:t>trichterartige</a:t>
            </a:r>
            <a:r>
              <a:rPr lang="hu-HU" sz="1400" dirty="0" smtClean="0"/>
              <a:t> </a:t>
            </a:r>
            <a:r>
              <a:rPr lang="hu-HU" sz="1400" dirty="0" err="1" smtClean="0"/>
              <a:t>ventrale</a:t>
            </a:r>
            <a:r>
              <a:rPr lang="hu-HU" sz="1400" dirty="0" smtClean="0"/>
              <a:t> </a:t>
            </a:r>
            <a:r>
              <a:rPr lang="hu-HU" sz="1400" dirty="0" err="1" smtClean="0"/>
              <a:t>Ausstülpung</a:t>
            </a:r>
            <a:r>
              <a:rPr lang="hu-HU" sz="1400" dirty="0" smtClean="0"/>
              <a:t> des </a:t>
            </a:r>
            <a:r>
              <a:rPr lang="hu-HU" sz="1400" dirty="0" err="1" smtClean="0"/>
              <a:t>Zwischenhirns</a:t>
            </a:r>
            <a:r>
              <a:rPr lang="hu-HU" sz="1400" dirty="0" smtClean="0"/>
              <a:t>, </a:t>
            </a:r>
            <a:r>
              <a:rPr lang="hu-HU" sz="1400" dirty="0" err="1" smtClean="0"/>
              <a:t>wird</a:t>
            </a:r>
            <a:r>
              <a:rPr lang="hu-HU" sz="1400" dirty="0" smtClean="0"/>
              <a:t> </a:t>
            </a:r>
            <a:r>
              <a:rPr lang="hu-HU" sz="1400" dirty="0" err="1" smtClean="0"/>
              <a:t>später</a:t>
            </a:r>
            <a:r>
              <a:rPr lang="hu-HU" sz="1400" dirty="0" smtClean="0"/>
              <a:t> </a:t>
            </a:r>
            <a:r>
              <a:rPr lang="hu-HU" sz="1400" dirty="0" err="1" smtClean="0"/>
              <a:t>zu</a:t>
            </a:r>
            <a:r>
              <a:rPr lang="hu-HU" sz="1400" dirty="0" smtClean="0"/>
              <a:t> </a:t>
            </a:r>
            <a:r>
              <a:rPr lang="hu-HU" sz="1400" b="1" dirty="0" err="1" smtClean="0">
                <a:solidFill>
                  <a:srgbClr val="C00000"/>
                </a:solidFill>
              </a:rPr>
              <a:t>Neurohypophyse</a:t>
            </a:r>
            <a:r>
              <a:rPr lang="hu-HU" sz="1400" dirty="0" smtClean="0"/>
              <a:t>. Die </a:t>
            </a:r>
            <a:r>
              <a:rPr lang="hu-HU" sz="1400" dirty="0" err="1" smtClean="0"/>
              <a:t>beiden</a:t>
            </a:r>
            <a:r>
              <a:rPr lang="hu-HU" sz="1400" dirty="0" smtClean="0"/>
              <a:t> </a:t>
            </a:r>
            <a:r>
              <a:rPr lang="hu-HU" sz="1400" dirty="0" err="1" smtClean="0"/>
              <a:t>Anlagen</a:t>
            </a:r>
            <a:r>
              <a:rPr lang="hu-HU" sz="1400" dirty="0" smtClean="0"/>
              <a:t> </a:t>
            </a:r>
            <a:r>
              <a:rPr lang="hu-HU" sz="1400" dirty="0" err="1" smtClean="0"/>
              <a:t>wachsen</a:t>
            </a:r>
            <a:r>
              <a:rPr lang="hu-HU" sz="1400" dirty="0" smtClean="0"/>
              <a:t> </a:t>
            </a:r>
            <a:r>
              <a:rPr lang="hu-HU" sz="1400" dirty="0" err="1" smtClean="0"/>
              <a:t>aneinander</a:t>
            </a:r>
            <a:r>
              <a:rPr lang="hu-HU" sz="1400" dirty="0" smtClean="0"/>
              <a:t>. </a:t>
            </a:r>
            <a:endParaRPr lang="hu-HU" sz="1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1746664" y="5152039"/>
            <a:ext cx="1749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/>
              <a:t>Adenohypophyse</a:t>
            </a:r>
            <a:r>
              <a:rPr lang="hu-HU" sz="1600" dirty="0" smtClean="0"/>
              <a:t> 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3226402" y="5321316"/>
            <a:ext cx="217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/>
              <a:t>Pars</a:t>
            </a:r>
            <a:r>
              <a:rPr lang="hu-HU" sz="1400" dirty="0" smtClean="0"/>
              <a:t> </a:t>
            </a:r>
            <a:r>
              <a:rPr lang="hu-HU" sz="1400" dirty="0" err="1" smtClean="0"/>
              <a:t>distalis</a:t>
            </a:r>
            <a:r>
              <a:rPr lang="hu-HU" sz="1400" dirty="0" smtClean="0"/>
              <a:t> (</a:t>
            </a:r>
            <a:r>
              <a:rPr lang="hu-HU" sz="1400" dirty="0" err="1" smtClean="0"/>
              <a:t>Vorderlappen</a:t>
            </a:r>
            <a:r>
              <a:rPr lang="hu-HU" sz="1400" dirty="0" smtClean="0"/>
              <a:t>)</a:t>
            </a:r>
            <a:endParaRPr lang="hu-HU" sz="14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3257250" y="5023712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/>
              <a:t>Pars</a:t>
            </a:r>
            <a:r>
              <a:rPr lang="hu-HU" sz="1400" dirty="0" smtClean="0"/>
              <a:t> </a:t>
            </a:r>
            <a:r>
              <a:rPr lang="hu-HU" sz="1400" dirty="0" err="1" smtClean="0"/>
              <a:t>tuberalis</a:t>
            </a:r>
            <a:endParaRPr lang="hu-HU" sz="1400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3231133" y="5629093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/>
              <a:t>Pars</a:t>
            </a:r>
            <a:r>
              <a:rPr lang="hu-HU" sz="1400" dirty="0" smtClean="0"/>
              <a:t> </a:t>
            </a:r>
            <a:r>
              <a:rPr lang="hu-HU" sz="1400" dirty="0" err="1" smtClean="0"/>
              <a:t>intermedia</a:t>
            </a:r>
            <a:r>
              <a:rPr lang="hu-HU" sz="1400" dirty="0" smtClean="0"/>
              <a:t> (</a:t>
            </a:r>
            <a:r>
              <a:rPr lang="hu-HU" sz="1400" dirty="0" err="1" smtClean="0"/>
              <a:t>Mittellappen</a:t>
            </a:r>
            <a:r>
              <a:rPr lang="hu-HU" sz="1400" dirty="0" smtClean="0"/>
              <a:t>)</a:t>
            </a:r>
            <a:endParaRPr lang="hu-HU" sz="1400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1746664" y="6077813"/>
            <a:ext cx="1510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/>
              <a:t>Neurohypophysis</a:t>
            </a:r>
            <a:endParaRPr lang="hu-HU" sz="1400" b="1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3254151" y="6022066"/>
            <a:ext cx="2642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/>
              <a:t>Infundibulum</a:t>
            </a:r>
            <a:r>
              <a:rPr lang="hu-HU" sz="1400" dirty="0" smtClean="0"/>
              <a:t> (</a:t>
            </a:r>
            <a:r>
              <a:rPr lang="hu-HU" sz="1400" dirty="0" err="1" smtClean="0"/>
              <a:t>hypophysis</a:t>
            </a:r>
            <a:r>
              <a:rPr lang="hu-HU" sz="1400" dirty="0" smtClean="0"/>
              <a:t> nyél)</a:t>
            </a:r>
            <a:endParaRPr lang="hu-HU" sz="1400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3226402" y="6243702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/>
              <a:t>Pars</a:t>
            </a:r>
            <a:r>
              <a:rPr lang="hu-HU" sz="1400" dirty="0" smtClean="0"/>
              <a:t> </a:t>
            </a:r>
            <a:r>
              <a:rPr lang="hu-HU" sz="1400" dirty="0" err="1" smtClean="0"/>
              <a:t>nervosa</a:t>
            </a:r>
            <a:r>
              <a:rPr lang="hu-HU" sz="1400" dirty="0" smtClean="0"/>
              <a:t> (</a:t>
            </a:r>
            <a:r>
              <a:rPr lang="hu-HU" sz="1400" dirty="0" err="1" smtClean="0"/>
              <a:t>Hinterlappen</a:t>
            </a:r>
            <a:r>
              <a:rPr lang="hu-HU" sz="1400" dirty="0" smtClean="0"/>
              <a:t> (</a:t>
            </a:r>
            <a:r>
              <a:rPr lang="hu-HU" sz="1400" dirty="0" err="1" smtClean="0"/>
              <a:t>pars</a:t>
            </a:r>
            <a:r>
              <a:rPr lang="hu-HU" sz="1400" dirty="0" smtClean="0"/>
              <a:t> </a:t>
            </a:r>
            <a:r>
              <a:rPr lang="hu-HU" sz="1400" dirty="0" err="1" smtClean="0"/>
              <a:t>nervosa</a:t>
            </a:r>
            <a:r>
              <a:rPr lang="hu-HU" sz="1400" dirty="0" smtClean="0"/>
              <a:t>)</a:t>
            </a:r>
            <a:endParaRPr lang="hu-HU" sz="1400" dirty="0"/>
          </a:p>
        </p:txBody>
      </p:sp>
      <p:pic>
        <p:nvPicPr>
          <p:cNvPr id="32" name="Kép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750" y="2701595"/>
            <a:ext cx="3962775" cy="184843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97" y="2701596"/>
            <a:ext cx="4279919" cy="1729289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8460432" y="436510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C000"/>
                </a:solidFill>
              </a:rPr>
              <a:t>*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1880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2" r="5113" b="8178"/>
          <a:stretch/>
        </p:blipFill>
        <p:spPr>
          <a:xfrm rot="10800000">
            <a:off x="827808" y="348067"/>
            <a:ext cx="7560615" cy="504303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915816" y="5413933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err="1" smtClean="0"/>
              <a:t>Vorderlappen</a:t>
            </a:r>
            <a:r>
              <a:rPr lang="hu-HU" sz="1400" dirty="0" smtClean="0"/>
              <a:t> (</a:t>
            </a:r>
            <a:r>
              <a:rPr lang="hu-HU" sz="1400" dirty="0" err="1" smtClean="0"/>
              <a:t>pars</a:t>
            </a:r>
            <a:r>
              <a:rPr lang="hu-HU" sz="1400" dirty="0" smtClean="0"/>
              <a:t> </a:t>
            </a:r>
            <a:r>
              <a:rPr lang="hu-HU" sz="1400" dirty="0" err="1" smtClean="0"/>
              <a:t>distalis</a:t>
            </a:r>
            <a:r>
              <a:rPr lang="hu-HU" sz="1400" dirty="0" smtClean="0"/>
              <a:t>)</a:t>
            </a:r>
            <a:endParaRPr lang="hu-HU" sz="1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4788024" y="5391101"/>
            <a:ext cx="1626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err="1" smtClean="0"/>
              <a:t>Mittellappen</a:t>
            </a:r>
            <a:endParaRPr lang="hu-HU" sz="1400" dirty="0" smtClean="0"/>
          </a:p>
          <a:p>
            <a:pPr algn="ctr"/>
            <a:r>
              <a:rPr lang="hu-HU" sz="1400" dirty="0" smtClean="0"/>
              <a:t>(</a:t>
            </a:r>
            <a:r>
              <a:rPr lang="hu-HU" sz="1400" dirty="0" err="1" smtClean="0"/>
              <a:t>pars</a:t>
            </a:r>
            <a:r>
              <a:rPr lang="hu-HU" sz="1400" dirty="0" smtClean="0"/>
              <a:t> </a:t>
            </a:r>
            <a:r>
              <a:rPr lang="hu-HU" sz="1400" dirty="0" err="1" smtClean="0"/>
              <a:t>intermedia</a:t>
            </a:r>
            <a:r>
              <a:rPr lang="hu-HU" sz="1400" dirty="0" smtClean="0"/>
              <a:t>)</a:t>
            </a:r>
            <a:endParaRPr lang="hu-HU" sz="1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6324494" y="5391101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/>
              <a:t>Hinterlappen</a:t>
            </a:r>
            <a:r>
              <a:rPr lang="hu-HU" sz="1400" dirty="0" smtClean="0"/>
              <a:t> (</a:t>
            </a:r>
            <a:r>
              <a:rPr lang="hu-HU" sz="1400" dirty="0" err="1" smtClean="0"/>
              <a:t>pars</a:t>
            </a:r>
            <a:r>
              <a:rPr lang="hu-HU" sz="1400" dirty="0" smtClean="0"/>
              <a:t> </a:t>
            </a:r>
            <a:r>
              <a:rPr lang="hu-HU" sz="1400" dirty="0" err="1" smtClean="0"/>
              <a:t>nervosa</a:t>
            </a:r>
            <a:r>
              <a:rPr lang="hu-HU" sz="1400" dirty="0" smtClean="0"/>
              <a:t>)</a:t>
            </a:r>
            <a:endParaRPr lang="hu-HU" sz="14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8388423" y="5229200"/>
            <a:ext cx="21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*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1863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474440" y="23555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Adenohypophyse</a:t>
            </a:r>
            <a:endParaRPr lang="hu-HU" b="1" dirty="0">
              <a:solidFill>
                <a:srgbClr val="003399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49513" y="607335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/>
              <a:t>Drüsenepithelzellen</a:t>
            </a:r>
            <a:r>
              <a:rPr lang="hu-HU" sz="1400" dirty="0" smtClean="0"/>
              <a:t> </a:t>
            </a:r>
            <a:r>
              <a:rPr lang="hu-HU" sz="1400" dirty="0" err="1" smtClean="0"/>
              <a:t>ektodermalen</a:t>
            </a:r>
            <a:r>
              <a:rPr lang="hu-HU" sz="1400" dirty="0" smtClean="0"/>
              <a:t> </a:t>
            </a:r>
            <a:r>
              <a:rPr lang="hu-HU" sz="1400" dirty="0" err="1" smtClean="0"/>
              <a:t>Ursprungs</a:t>
            </a:r>
            <a:r>
              <a:rPr lang="hu-HU" sz="1400" dirty="0" smtClean="0"/>
              <a:t>, </a:t>
            </a:r>
            <a:r>
              <a:rPr lang="hu-HU" sz="1400" dirty="0" err="1" smtClean="0"/>
              <a:t>in</a:t>
            </a:r>
            <a:r>
              <a:rPr lang="hu-HU" sz="1400" dirty="0" smtClean="0"/>
              <a:t> </a:t>
            </a:r>
            <a:r>
              <a:rPr lang="hu-HU" sz="1400" dirty="0" err="1" smtClean="0"/>
              <a:t>Nestern</a:t>
            </a:r>
            <a:r>
              <a:rPr lang="hu-HU" sz="1400" dirty="0" smtClean="0"/>
              <a:t> </a:t>
            </a:r>
            <a:r>
              <a:rPr lang="hu-HU" sz="1400" dirty="0" err="1" smtClean="0"/>
              <a:t>umgeben</a:t>
            </a:r>
            <a:r>
              <a:rPr lang="hu-HU" sz="1400" dirty="0" smtClean="0"/>
              <a:t> von </a:t>
            </a:r>
            <a:r>
              <a:rPr lang="hu-HU" sz="1400" dirty="0" err="1" smtClean="0"/>
              <a:t>dünnen</a:t>
            </a:r>
            <a:r>
              <a:rPr lang="hu-HU" sz="1400" dirty="0" smtClean="0"/>
              <a:t> </a:t>
            </a:r>
            <a:r>
              <a:rPr lang="hu-HU" sz="1400" dirty="0" err="1" smtClean="0"/>
              <a:t>Bindegewebssepten</a:t>
            </a:r>
            <a:r>
              <a:rPr lang="hu-HU" sz="1400" dirty="0" smtClean="0"/>
              <a:t>, </a:t>
            </a:r>
            <a:r>
              <a:rPr lang="hu-HU" sz="1400" dirty="0" err="1" smtClean="0"/>
              <a:t>weite</a:t>
            </a:r>
            <a:r>
              <a:rPr lang="hu-HU" sz="1400" dirty="0" smtClean="0"/>
              <a:t> </a:t>
            </a:r>
            <a:r>
              <a:rPr lang="hu-HU" sz="1400" dirty="0" err="1" smtClean="0"/>
              <a:t>Kapillaren</a:t>
            </a:r>
            <a:r>
              <a:rPr lang="hu-HU" sz="1400" dirty="0" smtClean="0"/>
              <a:t> (Sinus) mit </a:t>
            </a:r>
            <a:r>
              <a:rPr lang="hu-HU" sz="1400" dirty="0" err="1" smtClean="0"/>
              <a:t>fenestriertem</a:t>
            </a:r>
            <a:r>
              <a:rPr lang="hu-HU" sz="1400" dirty="0" smtClean="0"/>
              <a:t> </a:t>
            </a:r>
            <a:r>
              <a:rPr lang="hu-HU" sz="1400" dirty="0" err="1" smtClean="0"/>
              <a:t>Endothel</a:t>
            </a:r>
            <a:endParaRPr lang="hu-HU" sz="1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530174" y="1268760"/>
            <a:ext cx="8326302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err="1" smtClean="0">
                <a:solidFill>
                  <a:srgbClr val="003399"/>
                </a:solidFill>
              </a:rPr>
              <a:t>Einteilung</a:t>
            </a:r>
            <a:r>
              <a:rPr lang="hu-HU" sz="1600" b="1" dirty="0" smtClean="0">
                <a:solidFill>
                  <a:srgbClr val="003399"/>
                </a:solidFill>
              </a:rPr>
              <a:t> der </a:t>
            </a:r>
            <a:r>
              <a:rPr lang="hu-HU" sz="1600" b="1" dirty="0" err="1" smtClean="0">
                <a:solidFill>
                  <a:srgbClr val="003399"/>
                </a:solidFill>
              </a:rPr>
              <a:t>Zellen</a:t>
            </a:r>
            <a:r>
              <a:rPr lang="hu-HU" sz="1600" b="1" dirty="0" smtClean="0">
                <a:solidFill>
                  <a:srgbClr val="003399"/>
                </a:solidFill>
              </a:rPr>
              <a:t> und </a:t>
            </a:r>
            <a:r>
              <a:rPr lang="hu-HU" sz="1600" b="1" dirty="0" err="1" smtClean="0">
                <a:solidFill>
                  <a:srgbClr val="003399"/>
                </a:solidFill>
              </a:rPr>
              <a:t>Zuordnung</a:t>
            </a:r>
            <a:r>
              <a:rPr lang="hu-HU" sz="1600" b="1" dirty="0" smtClean="0">
                <a:solidFill>
                  <a:srgbClr val="003399"/>
                </a:solidFill>
              </a:rPr>
              <a:t> </a:t>
            </a:r>
            <a:r>
              <a:rPr lang="hu-HU" sz="1600" b="1" dirty="0" err="1" smtClean="0">
                <a:solidFill>
                  <a:srgbClr val="003399"/>
                </a:solidFill>
              </a:rPr>
              <a:t>zu</a:t>
            </a:r>
            <a:r>
              <a:rPr lang="hu-HU" sz="1600" b="1" dirty="0" smtClean="0">
                <a:solidFill>
                  <a:srgbClr val="003399"/>
                </a:solidFill>
              </a:rPr>
              <a:t> den </a:t>
            </a:r>
            <a:r>
              <a:rPr lang="hu-HU" sz="1600" b="1" dirty="0" err="1" smtClean="0">
                <a:solidFill>
                  <a:srgbClr val="003399"/>
                </a:solidFill>
              </a:rPr>
              <a:t>Hormonen</a:t>
            </a:r>
            <a:r>
              <a:rPr lang="hu-HU" sz="1600" b="1" dirty="0" smtClean="0">
                <a:solidFill>
                  <a:srgbClr val="003399"/>
                </a:solidFill>
              </a:rPr>
              <a:t>:</a:t>
            </a:r>
          </a:p>
          <a:p>
            <a:pPr algn="ctr"/>
            <a:endParaRPr lang="hu-HU" sz="1500" dirty="0" smtClean="0"/>
          </a:p>
          <a:p>
            <a:r>
              <a:rPr lang="hu-HU" sz="1600" b="1" dirty="0" smtClean="0">
                <a:solidFill>
                  <a:srgbClr val="C00000"/>
                </a:solidFill>
              </a:rPr>
              <a:t>1) Mit </a:t>
            </a:r>
            <a:r>
              <a:rPr lang="hu-HU" sz="1600" b="1" dirty="0" err="1" smtClean="0">
                <a:solidFill>
                  <a:srgbClr val="C00000"/>
                </a:solidFill>
              </a:rPr>
              <a:t>klassischen</a:t>
            </a:r>
            <a:r>
              <a:rPr lang="hu-HU" sz="1600" b="1" dirty="0" smtClean="0">
                <a:solidFill>
                  <a:srgbClr val="C00000"/>
                </a:solidFill>
              </a:rPr>
              <a:t> </a:t>
            </a:r>
            <a:r>
              <a:rPr lang="hu-HU" sz="1600" b="1" dirty="0" err="1" smtClean="0">
                <a:solidFill>
                  <a:srgbClr val="C00000"/>
                </a:solidFill>
              </a:rPr>
              <a:t>histologischen</a:t>
            </a:r>
            <a:r>
              <a:rPr lang="hu-HU" sz="1600" b="1" dirty="0" smtClean="0">
                <a:solidFill>
                  <a:srgbClr val="C00000"/>
                </a:solidFill>
              </a:rPr>
              <a:t> </a:t>
            </a:r>
            <a:r>
              <a:rPr lang="hu-HU" sz="1600" b="1" dirty="0" err="1" smtClean="0">
                <a:solidFill>
                  <a:srgbClr val="C00000"/>
                </a:solidFill>
              </a:rPr>
              <a:t>Färbungen</a:t>
            </a:r>
            <a:r>
              <a:rPr lang="hu-HU" sz="1400" dirty="0" smtClean="0">
                <a:solidFill>
                  <a:srgbClr val="C00000"/>
                </a:solidFill>
              </a:rPr>
              <a:t>:  </a:t>
            </a:r>
            <a:r>
              <a:rPr lang="hu-HU" sz="1400" dirty="0" err="1" smtClean="0"/>
              <a:t>färbbare</a:t>
            </a:r>
            <a:r>
              <a:rPr lang="hu-HU" sz="1400" dirty="0" smtClean="0"/>
              <a:t> (</a:t>
            </a:r>
            <a:r>
              <a:rPr lang="hu-HU" sz="1400" dirty="0" err="1" smtClean="0"/>
              <a:t>chromophile</a:t>
            </a:r>
            <a:r>
              <a:rPr lang="hu-HU" sz="1400" dirty="0" smtClean="0"/>
              <a:t>) </a:t>
            </a:r>
            <a:r>
              <a:rPr lang="hu-HU" sz="1400" dirty="0" err="1" smtClean="0"/>
              <a:t>Zellen</a:t>
            </a:r>
            <a:r>
              <a:rPr lang="hu-HU" sz="1400" dirty="0" smtClean="0"/>
              <a:t> und </a:t>
            </a:r>
            <a:r>
              <a:rPr lang="hu-HU" sz="1400" dirty="0" err="1" smtClean="0"/>
              <a:t>schlecht</a:t>
            </a:r>
            <a:r>
              <a:rPr lang="hu-HU" sz="1400" dirty="0" smtClean="0"/>
              <a:t> </a:t>
            </a:r>
            <a:r>
              <a:rPr lang="hu-HU" sz="1400" dirty="0" err="1" smtClean="0"/>
              <a:t>färbbare</a:t>
            </a:r>
            <a:r>
              <a:rPr lang="hu-HU" sz="1400" dirty="0" smtClean="0"/>
              <a:t> 							(</a:t>
            </a:r>
            <a:r>
              <a:rPr lang="hu-HU" sz="1400" dirty="0" err="1" smtClean="0"/>
              <a:t>chromophobe</a:t>
            </a:r>
            <a:r>
              <a:rPr lang="hu-HU" sz="1400" dirty="0" smtClean="0"/>
              <a:t>) </a:t>
            </a:r>
            <a:r>
              <a:rPr lang="hu-HU" sz="1400" dirty="0" err="1" smtClean="0"/>
              <a:t>Zellen</a:t>
            </a:r>
            <a:endParaRPr lang="hu-HU" sz="1400" dirty="0" smtClean="0"/>
          </a:p>
          <a:p>
            <a:r>
              <a:rPr lang="hu-HU" sz="1400" dirty="0" smtClean="0"/>
              <a:t>A.) </a:t>
            </a:r>
            <a:r>
              <a:rPr lang="hu-HU" sz="1400" b="1" dirty="0" err="1" smtClean="0"/>
              <a:t>Acidophile</a:t>
            </a:r>
            <a:r>
              <a:rPr lang="hu-HU" sz="1400" dirty="0" smtClean="0"/>
              <a:t> (</a:t>
            </a:r>
            <a:r>
              <a:rPr lang="hu-HU" sz="1400" dirty="0" err="1" smtClean="0"/>
              <a:t>eosinophile</a:t>
            </a:r>
            <a:r>
              <a:rPr lang="hu-HU" sz="1400" dirty="0" smtClean="0"/>
              <a:t>) </a:t>
            </a:r>
            <a:r>
              <a:rPr lang="hu-HU" sz="1400" dirty="0" err="1" smtClean="0"/>
              <a:t>Zellen</a:t>
            </a:r>
            <a:r>
              <a:rPr lang="hu-HU" sz="1400" dirty="0" smtClean="0"/>
              <a:t>:	 </a:t>
            </a:r>
            <a:r>
              <a:rPr lang="el-GR" sz="1400" b="1" dirty="0" smtClean="0"/>
              <a:t>α</a:t>
            </a:r>
            <a:r>
              <a:rPr lang="hu-HU" sz="1400" b="1" dirty="0" smtClean="0"/>
              <a:t>1</a:t>
            </a:r>
            <a:r>
              <a:rPr lang="hu-HU" sz="1400" dirty="0" smtClean="0"/>
              <a:t> </a:t>
            </a:r>
            <a:r>
              <a:rPr lang="hu-HU" sz="1400" dirty="0" err="1" smtClean="0"/>
              <a:t>Wachstumshormon</a:t>
            </a:r>
            <a:r>
              <a:rPr lang="hu-HU" sz="1400" dirty="0" smtClean="0"/>
              <a:t>(</a:t>
            </a:r>
            <a:r>
              <a:rPr lang="hu-HU" sz="1400" b="1" dirty="0" smtClean="0"/>
              <a:t>STH</a:t>
            </a:r>
            <a:r>
              <a:rPr lang="hu-HU" sz="1400" dirty="0" smtClean="0"/>
              <a:t> </a:t>
            </a:r>
            <a:r>
              <a:rPr lang="hu-HU" sz="1400" dirty="0" err="1" smtClean="0"/>
              <a:t>oder</a:t>
            </a:r>
            <a:r>
              <a:rPr lang="hu-HU" sz="1400" dirty="0" smtClean="0"/>
              <a:t> </a:t>
            </a:r>
            <a:r>
              <a:rPr lang="hu-HU" sz="1400" b="1" dirty="0" smtClean="0"/>
              <a:t>GH</a:t>
            </a:r>
            <a:r>
              <a:rPr lang="hu-HU" sz="1400" dirty="0" smtClean="0"/>
              <a:t>) </a:t>
            </a:r>
            <a:r>
              <a:rPr lang="hu-HU" sz="1400" dirty="0" err="1" smtClean="0"/>
              <a:t>bildende</a:t>
            </a:r>
            <a:r>
              <a:rPr lang="hu-HU" sz="1400" dirty="0" smtClean="0"/>
              <a:t> </a:t>
            </a:r>
            <a:r>
              <a:rPr lang="hu-HU" sz="1400" dirty="0" err="1" smtClean="0"/>
              <a:t>Zellen</a:t>
            </a:r>
            <a:r>
              <a:rPr lang="hu-HU" sz="1400" dirty="0" smtClean="0"/>
              <a:t> </a:t>
            </a:r>
            <a:r>
              <a:rPr lang="hu-HU" sz="1400" dirty="0"/>
              <a:t>	</a:t>
            </a:r>
            <a:r>
              <a:rPr lang="hu-HU" sz="1400" dirty="0" smtClean="0"/>
              <a:t>		</a:t>
            </a:r>
            <a:r>
              <a:rPr lang="el-GR" sz="1400" dirty="0" smtClean="0"/>
              <a:t> </a:t>
            </a:r>
            <a:r>
              <a:rPr lang="el-GR" sz="1400" b="1" dirty="0" smtClean="0"/>
              <a:t>α</a:t>
            </a:r>
            <a:r>
              <a:rPr lang="hu-HU" sz="1400" b="1" dirty="0" smtClean="0"/>
              <a:t>2</a:t>
            </a:r>
            <a:r>
              <a:rPr lang="hu-HU" sz="1400" dirty="0" smtClean="0"/>
              <a:t> </a:t>
            </a:r>
            <a:r>
              <a:rPr lang="hu-HU" sz="1400" dirty="0" err="1" smtClean="0"/>
              <a:t>Prolaktin</a:t>
            </a:r>
            <a:r>
              <a:rPr lang="hu-HU" sz="1400" dirty="0" smtClean="0"/>
              <a:t> </a:t>
            </a:r>
            <a:r>
              <a:rPr lang="hu-HU" sz="1400" dirty="0" err="1" smtClean="0"/>
              <a:t>bildende</a:t>
            </a:r>
            <a:r>
              <a:rPr lang="hu-HU" sz="1400" dirty="0" smtClean="0"/>
              <a:t> (</a:t>
            </a:r>
            <a:r>
              <a:rPr lang="hu-HU" sz="1400" b="1" dirty="0" smtClean="0"/>
              <a:t>LTH </a:t>
            </a:r>
            <a:r>
              <a:rPr lang="hu-HU" sz="1400" dirty="0" err="1" smtClean="0"/>
              <a:t>oder</a:t>
            </a:r>
            <a:r>
              <a:rPr lang="hu-HU" sz="1400" dirty="0" smtClean="0"/>
              <a:t> </a:t>
            </a:r>
            <a:r>
              <a:rPr lang="hu-HU" sz="1400" dirty="0" err="1" smtClean="0"/>
              <a:t>laktotrope</a:t>
            </a:r>
            <a:r>
              <a:rPr lang="hu-HU" sz="1400" dirty="0" smtClean="0"/>
              <a:t>) </a:t>
            </a:r>
            <a:r>
              <a:rPr lang="hu-HU" sz="1400" dirty="0" err="1" smtClean="0"/>
              <a:t>Zellen</a:t>
            </a:r>
            <a:endParaRPr lang="hu-HU" sz="1400" dirty="0" smtClean="0"/>
          </a:p>
          <a:p>
            <a:r>
              <a:rPr lang="hu-HU" sz="1400" dirty="0" smtClean="0"/>
              <a:t>B.) </a:t>
            </a:r>
            <a:r>
              <a:rPr lang="hu-HU" sz="1400" b="1" dirty="0" err="1" smtClean="0"/>
              <a:t>Basophil</a:t>
            </a:r>
            <a:r>
              <a:rPr lang="hu-HU" sz="1400" dirty="0" smtClean="0"/>
              <a:t> sejtek: 	</a:t>
            </a:r>
            <a:r>
              <a:rPr lang="el-GR" sz="1400" b="1" dirty="0" smtClean="0"/>
              <a:t>β</a:t>
            </a:r>
            <a:r>
              <a:rPr lang="hu-HU" sz="1400" b="1" dirty="0" smtClean="0"/>
              <a:t>1</a:t>
            </a:r>
            <a:r>
              <a:rPr lang="hu-HU" sz="1400" dirty="0" smtClean="0"/>
              <a:t>  </a:t>
            </a:r>
            <a:r>
              <a:rPr lang="hu-HU" sz="1400" b="1" dirty="0" err="1" smtClean="0"/>
              <a:t>ACTH</a:t>
            </a:r>
            <a:r>
              <a:rPr lang="hu-HU" sz="1400" dirty="0" err="1" smtClean="0"/>
              <a:t>-bildende</a:t>
            </a:r>
            <a:r>
              <a:rPr lang="hu-HU" sz="1400" dirty="0" smtClean="0"/>
              <a:t> (</a:t>
            </a:r>
            <a:r>
              <a:rPr lang="hu-HU" sz="1400" dirty="0" err="1" smtClean="0"/>
              <a:t>adrenokortikotrope</a:t>
            </a:r>
            <a:r>
              <a:rPr lang="hu-HU" sz="1400" dirty="0" smtClean="0"/>
              <a:t>) </a:t>
            </a:r>
            <a:r>
              <a:rPr lang="hu-HU" sz="1400" dirty="0" err="1" smtClean="0"/>
              <a:t>Zellen</a:t>
            </a:r>
            <a:endParaRPr lang="hu-HU" sz="1400" dirty="0" smtClean="0"/>
          </a:p>
          <a:p>
            <a:r>
              <a:rPr lang="hu-HU" sz="1400" dirty="0"/>
              <a:t>	</a:t>
            </a:r>
            <a:r>
              <a:rPr lang="hu-HU" sz="1400" dirty="0" smtClean="0"/>
              <a:t>	</a:t>
            </a:r>
            <a:r>
              <a:rPr lang="el-GR" sz="1400" b="1" dirty="0" smtClean="0"/>
              <a:t>β</a:t>
            </a:r>
            <a:r>
              <a:rPr lang="hu-HU" sz="1400" b="1" dirty="0" smtClean="0"/>
              <a:t>2</a:t>
            </a:r>
            <a:r>
              <a:rPr lang="hu-HU" sz="1400" dirty="0" smtClean="0"/>
              <a:t> </a:t>
            </a:r>
            <a:r>
              <a:rPr lang="el-GR" sz="1400" b="1" dirty="0" smtClean="0"/>
              <a:t>α</a:t>
            </a:r>
            <a:r>
              <a:rPr lang="hu-HU" sz="1400" b="1" dirty="0" err="1" smtClean="0"/>
              <a:t>-MSH</a:t>
            </a:r>
            <a:r>
              <a:rPr lang="hu-HU" sz="1400" dirty="0" err="1" smtClean="0"/>
              <a:t>-bildende</a:t>
            </a:r>
            <a:r>
              <a:rPr lang="hu-HU" sz="1400" dirty="0" smtClean="0"/>
              <a:t> (</a:t>
            </a:r>
            <a:r>
              <a:rPr lang="hu-HU" sz="1400" dirty="0" err="1" smtClean="0"/>
              <a:t>Melanozyt-stimulierendes</a:t>
            </a:r>
            <a:r>
              <a:rPr lang="hu-HU" sz="1400" dirty="0"/>
              <a:t> </a:t>
            </a:r>
            <a:r>
              <a:rPr lang="hu-HU" sz="1400" dirty="0" smtClean="0"/>
              <a:t>Hormon) </a:t>
            </a:r>
          </a:p>
          <a:p>
            <a:r>
              <a:rPr lang="hu-HU" sz="1400" dirty="0"/>
              <a:t>	</a:t>
            </a:r>
            <a:r>
              <a:rPr lang="hu-HU" sz="1400" dirty="0" smtClean="0"/>
              <a:t>	</a:t>
            </a:r>
            <a:r>
              <a:rPr lang="el-GR" sz="1400" b="1" dirty="0" smtClean="0"/>
              <a:t>δ</a:t>
            </a:r>
            <a:r>
              <a:rPr lang="hu-HU" sz="1400" b="1" dirty="0" smtClean="0"/>
              <a:t>1</a:t>
            </a:r>
            <a:r>
              <a:rPr lang="hu-HU" sz="1400" dirty="0" smtClean="0"/>
              <a:t>  </a:t>
            </a:r>
            <a:r>
              <a:rPr lang="hu-HU" sz="1400" b="1" dirty="0" err="1" smtClean="0"/>
              <a:t>TSH</a:t>
            </a:r>
            <a:r>
              <a:rPr lang="hu-HU" sz="1400" dirty="0" err="1" smtClean="0"/>
              <a:t>-t</a:t>
            </a:r>
            <a:r>
              <a:rPr lang="hu-HU" sz="1400" dirty="0" smtClean="0"/>
              <a:t> (</a:t>
            </a:r>
            <a:r>
              <a:rPr lang="hu-HU" sz="1400" dirty="0" err="1"/>
              <a:t>T</a:t>
            </a:r>
            <a:r>
              <a:rPr lang="hu-HU" sz="1400" dirty="0" err="1" smtClean="0"/>
              <a:t>hyreoidea-stimulierendes</a:t>
            </a:r>
            <a:r>
              <a:rPr lang="hu-HU" sz="1400" dirty="0" smtClean="0"/>
              <a:t> Hormon)</a:t>
            </a:r>
          </a:p>
          <a:p>
            <a:r>
              <a:rPr lang="hu-HU" sz="1400" dirty="0"/>
              <a:t>	</a:t>
            </a:r>
            <a:r>
              <a:rPr lang="hu-HU" sz="1400" dirty="0" smtClean="0"/>
              <a:t>	</a:t>
            </a:r>
            <a:r>
              <a:rPr lang="el-GR" sz="1400" b="1" dirty="0" smtClean="0"/>
              <a:t>δ</a:t>
            </a:r>
            <a:r>
              <a:rPr lang="hu-HU" sz="1400" b="1" dirty="0" smtClean="0"/>
              <a:t>2</a:t>
            </a:r>
            <a:r>
              <a:rPr lang="hu-HU" sz="1400" dirty="0" smtClean="0"/>
              <a:t>  </a:t>
            </a:r>
            <a:r>
              <a:rPr lang="hu-HU" sz="1400" b="1" dirty="0" err="1" smtClean="0"/>
              <a:t>zwei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gonadotrope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Hormone</a:t>
            </a:r>
            <a:r>
              <a:rPr lang="hu-HU" sz="1400" dirty="0" smtClean="0"/>
              <a:t>: 	</a:t>
            </a:r>
            <a:r>
              <a:rPr lang="hu-HU" sz="1400" b="1" dirty="0" smtClean="0"/>
              <a:t>LH</a:t>
            </a:r>
            <a:r>
              <a:rPr lang="hu-HU" sz="1400" dirty="0" smtClean="0"/>
              <a:t>- (</a:t>
            </a:r>
            <a:r>
              <a:rPr lang="hu-HU" sz="1400" dirty="0" err="1" smtClean="0"/>
              <a:t>luteinisierendes</a:t>
            </a:r>
            <a:r>
              <a:rPr lang="hu-HU" sz="1400" dirty="0" smtClean="0"/>
              <a:t> Hormon) </a:t>
            </a:r>
            <a:r>
              <a:rPr lang="hu-HU" sz="1400" dirty="0" err="1" smtClean="0"/>
              <a:t>bildende</a:t>
            </a:r>
            <a:r>
              <a:rPr lang="hu-HU" sz="1400" dirty="0" smtClean="0"/>
              <a:t> und</a:t>
            </a:r>
          </a:p>
          <a:p>
            <a:r>
              <a:rPr lang="hu-HU" sz="1400" dirty="0"/>
              <a:t>	</a:t>
            </a:r>
            <a:r>
              <a:rPr lang="hu-HU" sz="1400" dirty="0" smtClean="0"/>
              <a:t>				</a:t>
            </a:r>
            <a:r>
              <a:rPr lang="hu-HU" sz="1400" b="1" dirty="0" smtClean="0"/>
              <a:t>FSH</a:t>
            </a:r>
            <a:r>
              <a:rPr lang="hu-HU" sz="1400" dirty="0" smtClean="0"/>
              <a:t>- (</a:t>
            </a:r>
            <a:r>
              <a:rPr lang="hu-HU" sz="1400" dirty="0" err="1" smtClean="0"/>
              <a:t>Follikel-stimulierendes</a:t>
            </a:r>
            <a:r>
              <a:rPr lang="hu-HU" sz="1400" dirty="0" smtClean="0"/>
              <a:t> Hormon) </a:t>
            </a:r>
            <a:r>
              <a:rPr lang="hu-HU" sz="1400" dirty="0" err="1" smtClean="0"/>
              <a:t>bildende</a:t>
            </a:r>
            <a:r>
              <a:rPr lang="hu-HU" sz="1400" dirty="0" smtClean="0"/>
              <a:t> 								</a:t>
            </a:r>
            <a:r>
              <a:rPr lang="hu-HU" sz="1400" dirty="0" err="1" smtClean="0"/>
              <a:t>Zellen</a:t>
            </a:r>
            <a:endParaRPr lang="hu-HU" sz="1400" dirty="0" smtClean="0"/>
          </a:p>
          <a:p>
            <a:r>
              <a:rPr lang="hu-HU" sz="1400" dirty="0"/>
              <a:t>	</a:t>
            </a:r>
            <a:r>
              <a:rPr lang="hu-HU" sz="1400" dirty="0" smtClean="0"/>
              <a:t>	</a:t>
            </a:r>
            <a:endParaRPr lang="hu-HU" sz="1400" dirty="0"/>
          </a:p>
        </p:txBody>
      </p:sp>
      <p:sp>
        <p:nvSpPr>
          <p:cNvPr id="5" name="Jobb oldali kapcsos zárójel 4"/>
          <p:cNvSpPr/>
          <p:nvPr/>
        </p:nvSpPr>
        <p:spPr>
          <a:xfrm>
            <a:off x="6516216" y="2439908"/>
            <a:ext cx="108012" cy="36004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6635122" y="2481428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 smtClean="0"/>
              <a:t>Melanokortin</a:t>
            </a:r>
            <a:r>
              <a:rPr lang="hu-HU" sz="1200" dirty="0" smtClean="0"/>
              <a:t> </a:t>
            </a:r>
            <a:r>
              <a:rPr lang="hu-HU" sz="1200" dirty="0" err="1" smtClean="0"/>
              <a:t>Peptide</a:t>
            </a:r>
            <a:endParaRPr lang="hu-HU" sz="12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71"/>
          <a:stretch/>
        </p:blipFill>
        <p:spPr>
          <a:xfrm rot="5400000">
            <a:off x="3930717" y="3332765"/>
            <a:ext cx="2932271" cy="3844825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530174" y="4437112"/>
            <a:ext cx="23744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/>
              <a:t>Chromophobe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Zellen</a:t>
            </a:r>
            <a:r>
              <a:rPr lang="hu-HU" sz="1400" dirty="0" smtClean="0"/>
              <a:t> sejtek: </a:t>
            </a:r>
            <a:r>
              <a:rPr lang="hu-HU" sz="1400" dirty="0" err="1" smtClean="0"/>
              <a:t>keine</a:t>
            </a:r>
            <a:r>
              <a:rPr lang="hu-HU" sz="1400" dirty="0" smtClean="0"/>
              <a:t> </a:t>
            </a:r>
            <a:r>
              <a:rPr lang="hu-HU" sz="1400" dirty="0" err="1" smtClean="0"/>
              <a:t>spezifische</a:t>
            </a:r>
            <a:r>
              <a:rPr lang="hu-HU" sz="1400" dirty="0" smtClean="0"/>
              <a:t> </a:t>
            </a:r>
            <a:r>
              <a:rPr lang="hu-HU" sz="1400" dirty="0" err="1" smtClean="0"/>
              <a:t>Funktion</a:t>
            </a:r>
            <a:r>
              <a:rPr lang="hu-HU" sz="1400" dirty="0" smtClean="0"/>
              <a:t> </a:t>
            </a:r>
            <a:r>
              <a:rPr lang="hu-HU" sz="1400" dirty="0" err="1" smtClean="0"/>
              <a:t>kann</a:t>
            </a:r>
            <a:r>
              <a:rPr lang="hu-HU" sz="1400" dirty="0" smtClean="0"/>
              <a:t> </a:t>
            </a:r>
            <a:r>
              <a:rPr lang="hu-HU" sz="1400" dirty="0" err="1" smtClean="0"/>
              <a:t>zugeordnet</a:t>
            </a:r>
            <a:r>
              <a:rPr lang="hu-HU" sz="1400" dirty="0" smtClean="0"/>
              <a:t> </a:t>
            </a:r>
            <a:r>
              <a:rPr lang="hu-HU" sz="1400" dirty="0" err="1" smtClean="0"/>
              <a:t>werden</a:t>
            </a:r>
            <a:r>
              <a:rPr lang="hu-HU" sz="1400" dirty="0" smtClean="0"/>
              <a:t>, </a:t>
            </a:r>
            <a:r>
              <a:rPr lang="hu-HU" sz="1400" dirty="0" err="1" smtClean="0"/>
              <a:t>wenig</a:t>
            </a:r>
            <a:r>
              <a:rPr lang="hu-HU" sz="1400" dirty="0" smtClean="0"/>
              <a:t> </a:t>
            </a:r>
            <a:r>
              <a:rPr lang="hu-HU" sz="1400" dirty="0" err="1" smtClean="0"/>
              <a:t>differenzierte</a:t>
            </a:r>
            <a:r>
              <a:rPr lang="hu-HU" sz="1400" dirty="0" smtClean="0"/>
              <a:t> </a:t>
            </a:r>
            <a:r>
              <a:rPr lang="hu-HU" sz="1400" dirty="0" err="1" smtClean="0"/>
              <a:t>Zellen</a:t>
            </a:r>
            <a:r>
              <a:rPr lang="hu-HU" sz="1400" dirty="0" smtClean="0"/>
              <a:t>? </a:t>
            </a:r>
            <a:endParaRPr lang="hu-HU" sz="14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7452320" y="623731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*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717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67077" y="909599"/>
            <a:ext cx="5776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rgbClr val="C00000"/>
                </a:solidFill>
              </a:rPr>
              <a:t>2) Mit </a:t>
            </a:r>
            <a:r>
              <a:rPr lang="hu-HU" sz="1600" b="1" dirty="0" err="1" smtClean="0">
                <a:solidFill>
                  <a:srgbClr val="C00000"/>
                </a:solidFill>
              </a:rPr>
              <a:t>Immunhistochemie</a:t>
            </a:r>
            <a:r>
              <a:rPr lang="hu-HU" sz="1600" b="1" dirty="0" smtClean="0">
                <a:solidFill>
                  <a:srgbClr val="C00000"/>
                </a:solidFill>
              </a:rPr>
              <a:t> </a:t>
            </a:r>
          </a:p>
          <a:p>
            <a:endParaRPr lang="hu-HU" sz="1600" b="1" dirty="0">
              <a:solidFill>
                <a:srgbClr val="C00000"/>
              </a:solidFill>
            </a:endParaRPr>
          </a:p>
          <a:p>
            <a:r>
              <a:rPr lang="hu-HU" sz="1400" dirty="0" smtClean="0"/>
              <a:t>(mit </a:t>
            </a:r>
            <a:r>
              <a:rPr lang="hu-HU" sz="1400" dirty="0" err="1" smtClean="0"/>
              <a:t>spezifischem</a:t>
            </a:r>
            <a:r>
              <a:rPr lang="hu-HU" sz="1400" dirty="0" smtClean="0"/>
              <a:t> </a:t>
            </a:r>
            <a:r>
              <a:rPr lang="hu-HU" sz="1400" dirty="0" err="1" smtClean="0"/>
              <a:t>Antikörper</a:t>
            </a:r>
            <a:r>
              <a:rPr lang="hu-HU" sz="1400" dirty="0" smtClean="0"/>
              <a:t> </a:t>
            </a:r>
            <a:r>
              <a:rPr lang="hu-HU" sz="1400" dirty="0" err="1" smtClean="0"/>
              <a:t>gegen</a:t>
            </a:r>
            <a:r>
              <a:rPr lang="hu-HU" sz="1400" dirty="0" smtClean="0"/>
              <a:t> </a:t>
            </a:r>
            <a:r>
              <a:rPr lang="hu-HU" sz="1400" dirty="0" err="1" smtClean="0"/>
              <a:t>ein</a:t>
            </a:r>
            <a:r>
              <a:rPr lang="hu-HU" sz="1400" dirty="0" smtClean="0"/>
              <a:t> </a:t>
            </a:r>
            <a:r>
              <a:rPr lang="hu-HU" sz="1400" dirty="0" err="1" smtClean="0"/>
              <a:t>bestimmtes</a:t>
            </a:r>
            <a:r>
              <a:rPr lang="hu-HU" sz="1400" dirty="0" smtClean="0"/>
              <a:t> Hormon, </a:t>
            </a:r>
            <a:r>
              <a:rPr lang="hu-HU" sz="1400" dirty="0" err="1" smtClean="0"/>
              <a:t>zuverlässig</a:t>
            </a:r>
            <a:r>
              <a:rPr lang="hu-HU" sz="1400" dirty="0" smtClean="0"/>
              <a:t> </a:t>
            </a:r>
            <a:r>
              <a:rPr lang="hu-HU" sz="1400" dirty="0" err="1" smtClean="0"/>
              <a:t>aber</a:t>
            </a:r>
            <a:r>
              <a:rPr lang="hu-HU" sz="1400" dirty="0" smtClean="0"/>
              <a:t> </a:t>
            </a:r>
            <a:r>
              <a:rPr lang="hu-HU" sz="1400" dirty="0" err="1" smtClean="0"/>
              <a:t>teuer</a:t>
            </a:r>
            <a:r>
              <a:rPr lang="hu-HU" sz="1400" dirty="0" smtClean="0"/>
              <a:t>)</a:t>
            </a:r>
            <a:endParaRPr lang="hu-HU" sz="1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366" y="260649"/>
            <a:ext cx="2104137" cy="2088232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679470" y="332656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200" dirty="0" err="1" smtClean="0"/>
              <a:t>LH-bildende</a:t>
            </a:r>
            <a:r>
              <a:rPr lang="hu-HU" sz="1200" dirty="0" smtClean="0"/>
              <a:t> </a:t>
            </a:r>
            <a:r>
              <a:rPr lang="hu-HU" sz="1200" dirty="0" err="1" smtClean="0"/>
              <a:t>Zellen</a:t>
            </a:r>
            <a:endParaRPr lang="hu-HU" sz="12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452968" y="4051258"/>
            <a:ext cx="367287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rgbClr val="C00000"/>
                </a:solidFill>
              </a:rPr>
              <a:t>3) Mit </a:t>
            </a:r>
            <a:r>
              <a:rPr lang="hu-HU" sz="1600" b="1" dirty="0" err="1" smtClean="0">
                <a:solidFill>
                  <a:srgbClr val="C00000"/>
                </a:solidFill>
              </a:rPr>
              <a:t>klassischer</a:t>
            </a:r>
            <a:r>
              <a:rPr lang="hu-HU" sz="1600" b="1" dirty="0" smtClean="0">
                <a:solidFill>
                  <a:srgbClr val="C00000"/>
                </a:solidFill>
              </a:rPr>
              <a:t> </a:t>
            </a:r>
            <a:r>
              <a:rPr lang="hu-HU" sz="1600" b="1" dirty="0" err="1" smtClean="0">
                <a:solidFill>
                  <a:srgbClr val="C00000"/>
                </a:solidFill>
              </a:rPr>
              <a:t>elektronmikroskopischer</a:t>
            </a:r>
            <a:r>
              <a:rPr lang="hu-HU" sz="1600" b="1" dirty="0" smtClean="0">
                <a:solidFill>
                  <a:srgbClr val="C00000"/>
                </a:solidFill>
              </a:rPr>
              <a:t> </a:t>
            </a:r>
            <a:r>
              <a:rPr lang="hu-HU" sz="1600" b="1" dirty="0" err="1" smtClean="0">
                <a:solidFill>
                  <a:srgbClr val="C00000"/>
                </a:solidFill>
              </a:rPr>
              <a:t>Untersuchung</a:t>
            </a:r>
            <a:r>
              <a:rPr lang="hu-HU" sz="1600" b="1" dirty="0" smtClean="0">
                <a:solidFill>
                  <a:srgbClr val="C00000"/>
                </a:solidFill>
              </a:rPr>
              <a:t> </a:t>
            </a:r>
            <a:r>
              <a:rPr lang="hu-HU" sz="1600" b="1" dirty="0" err="1" smtClean="0">
                <a:solidFill>
                  <a:srgbClr val="C00000"/>
                </a:solidFill>
              </a:rPr>
              <a:t>oder</a:t>
            </a:r>
            <a:r>
              <a:rPr lang="hu-HU" sz="1600" b="1" dirty="0" smtClean="0">
                <a:solidFill>
                  <a:srgbClr val="C00000"/>
                </a:solidFill>
              </a:rPr>
              <a:t> EM </a:t>
            </a:r>
            <a:r>
              <a:rPr lang="hu-HU" sz="1600" b="1" dirty="0" err="1" smtClean="0">
                <a:solidFill>
                  <a:srgbClr val="C00000"/>
                </a:solidFill>
              </a:rPr>
              <a:t>Immunhistochemie</a:t>
            </a:r>
            <a:endParaRPr lang="hu-HU" sz="1400" dirty="0" smtClean="0"/>
          </a:p>
          <a:p>
            <a:r>
              <a:rPr lang="hu-HU" sz="1400" dirty="0" smtClean="0"/>
              <a:t>. </a:t>
            </a:r>
            <a:endParaRPr lang="hu-HU" sz="14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67984" y="2551604"/>
            <a:ext cx="4980544" cy="404574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8676456" y="1988840"/>
            <a:ext cx="272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*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8676456" y="4221088"/>
            <a:ext cx="272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*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1769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904" y="1216795"/>
            <a:ext cx="5435597" cy="4246440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</p:pic>
      <p:cxnSp>
        <p:nvCxnSpPr>
          <p:cNvPr id="6" name="Egyenes összekötő nyíllal 5"/>
          <p:cNvCxnSpPr/>
          <p:nvPr/>
        </p:nvCxnSpPr>
        <p:spPr>
          <a:xfrm flipH="1">
            <a:off x="6328010" y="3861048"/>
            <a:ext cx="422003" cy="216024"/>
          </a:xfrm>
          <a:prstGeom prst="straightConnector1">
            <a:avLst/>
          </a:prstGeom>
          <a:ln w="19050">
            <a:solidFill>
              <a:srgbClr val="0033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/>
          <p:cNvSpPr txBox="1"/>
          <p:nvPr/>
        </p:nvSpPr>
        <p:spPr>
          <a:xfrm>
            <a:off x="288024" y="1499300"/>
            <a:ext cx="331236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Mittellappen</a:t>
            </a:r>
            <a:r>
              <a:rPr lang="hu-HU" b="1" dirty="0" smtClean="0">
                <a:solidFill>
                  <a:srgbClr val="003399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hu-HU" b="1" dirty="0" smtClean="0">
                <a:solidFill>
                  <a:srgbClr val="003399"/>
                </a:solidFill>
                <a:latin typeface="Comic Sans MS" panose="030F0702030302020204" pitchFamily="66" charset="0"/>
              </a:rPr>
              <a:t>(</a:t>
            </a:r>
            <a:r>
              <a:rPr lang="hu-HU" b="1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pars</a:t>
            </a:r>
            <a:r>
              <a:rPr lang="hu-HU" b="1" dirty="0" smtClean="0">
                <a:solidFill>
                  <a:srgbClr val="003399"/>
                </a:solidFill>
                <a:latin typeface="Comic Sans MS" panose="030F0702030302020204" pitchFamily="66" charset="0"/>
              </a:rPr>
              <a:t> </a:t>
            </a:r>
            <a:r>
              <a:rPr lang="hu-HU" b="1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intermedia</a:t>
            </a:r>
            <a:r>
              <a:rPr lang="hu-HU" b="1" dirty="0" smtClean="0">
                <a:solidFill>
                  <a:srgbClr val="003399"/>
                </a:solidFill>
              </a:rPr>
              <a:t>)</a:t>
            </a:r>
          </a:p>
          <a:p>
            <a:endParaRPr lang="hu-HU" dirty="0" smtClean="0"/>
          </a:p>
          <a:p>
            <a:r>
              <a:rPr lang="hu-HU" sz="1400" dirty="0" err="1" smtClean="0"/>
              <a:t>Enthält</a:t>
            </a:r>
            <a:r>
              <a:rPr lang="hu-HU" sz="1400" dirty="0" smtClean="0"/>
              <a:t> </a:t>
            </a:r>
            <a:r>
              <a:rPr lang="hu-HU" sz="1400" dirty="0" err="1" smtClean="0"/>
              <a:t>basophile</a:t>
            </a:r>
            <a:r>
              <a:rPr lang="hu-HU" sz="1400" dirty="0" smtClean="0"/>
              <a:t> (</a:t>
            </a:r>
            <a:r>
              <a:rPr lang="hu-HU" sz="1400" dirty="0" err="1" smtClean="0"/>
              <a:t>kortikotrope</a:t>
            </a:r>
            <a:r>
              <a:rPr lang="hu-HU" sz="1400" dirty="0" smtClean="0"/>
              <a:t>) </a:t>
            </a:r>
            <a:r>
              <a:rPr lang="hu-HU" sz="1400" dirty="0" err="1" smtClean="0"/>
              <a:t>Zellen</a:t>
            </a:r>
            <a:r>
              <a:rPr lang="hu-HU" sz="1400" dirty="0" smtClean="0"/>
              <a:t>. </a:t>
            </a:r>
          </a:p>
          <a:p>
            <a:endParaRPr lang="hu-HU" sz="1400" dirty="0"/>
          </a:p>
          <a:p>
            <a:r>
              <a:rPr lang="hu-HU" sz="1400" dirty="0" err="1" smtClean="0"/>
              <a:t>Kolloidzysten</a:t>
            </a:r>
            <a:r>
              <a:rPr lang="hu-HU" sz="1400" dirty="0" smtClean="0"/>
              <a:t> mit </a:t>
            </a:r>
            <a:r>
              <a:rPr lang="hu-HU" sz="1400" dirty="0" err="1" smtClean="0"/>
              <a:t>einschtigem</a:t>
            </a:r>
            <a:r>
              <a:rPr lang="hu-HU" sz="1400" dirty="0" smtClean="0"/>
              <a:t> </a:t>
            </a:r>
            <a:r>
              <a:rPr lang="hu-HU" sz="1400" dirty="0" err="1" smtClean="0"/>
              <a:t>Epithel</a:t>
            </a:r>
            <a:r>
              <a:rPr lang="hu-HU" sz="1400" dirty="0" smtClean="0"/>
              <a:t> und </a:t>
            </a:r>
            <a:r>
              <a:rPr lang="hu-HU" sz="1400" dirty="0" err="1" smtClean="0"/>
              <a:t>homogener</a:t>
            </a:r>
            <a:r>
              <a:rPr lang="hu-HU" sz="1400" dirty="0" smtClean="0"/>
              <a:t> </a:t>
            </a:r>
            <a:r>
              <a:rPr lang="hu-HU" sz="1400" dirty="0" err="1" smtClean="0"/>
              <a:t>Substanz</a:t>
            </a:r>
            <a:r>
              <a:rPr lang="hu-HU" sz="1400" dirty="0" smtClean="0"/>
              <a:t>.</a:t>
            </a:r>
          </a:p>
          <a:p>
            <a:endParaRPr lang="hu-HU" sz="1400" dirty="0" smtClean="0"/>
          </a:p>
          <a:p>
            <a:r>
              <a:rPr lang="hu-HU" sz="1400" dirty="0" err="1" smtClean="0"/>
              <a:t>Wenige</a:t>
            </a:r>
            <a:r>
              <a:rPr lang="hu-HU" sz="1400" dirty="0" smtClean="0"/>
              <a:t> </a:t>
            </a:r>
            <a:r>
              <a:rPr lang="hu-HU" sz="1400" dirty="0" err="1" smtClean="0"/>
              <a:t>Bedeutung</a:t>
            </a:r>
            <a:r>
              <a:rPr lang="hu-HU" sz="1400" dirty="0" smtClean="0"/>
              <a:t> </a:t>
            </a:r>
            <a:r>
              <a:rPr lang="hu-HU" sz="1400" dirty="0" err="1" smtClean="0"/>
              <a:t>beim</a:t>
            </a:r>
            <a:r>
              <a:rPr lang="hu-HU" sz="1400" dirty="0" smtClean="0"/>
              <a:t> </a:t>
            </a:r>
            <a:r>
              <a:rPr lang="hu-HU" sz="1400" dirty="0" err="1" smtClean="0"/>
              <a:t>Menschen</a:t>
            </a:r>
            <a:r>
              <a:rPr lang="hu-HU" sz="1400" dirty="0" smtClean="0"/>
              <a:t>.</a:t>
            </a:r>
            <a:endParaRPr lang="hu-HU" sz="14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307521" y="4671985"/>
            <a:ext cx="28083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Pars</a:t>
            </a:r>
            <a:r>
              <a:rPr lang="hu-HU" b="1" dirty="0" smtClean="0">
                <a:solidFill>
                  <a:srgbClr val="003399"/>
                </a:solidFill>
                <a:latin typeface="Comic Sans MS" panose="030F0702030302020204" pitchFamily="66" charset="0"/>
              </a:rPr>
              <a:t> </a:t>
            </a:r>
            <a:r>
              <a:rPr lang="hu-HU" b="1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tuberalis</a:t>
            </a:r>
            <a:endParaRPr lang="hu-HU" b="1" dirty="0" smtClean="0">
              <a:solidFill>
                <a:srgbClr val="003399"/>
              </a:solidFill>
              <a:latin typeface="Comic Sans MS" panose="030F0702030302020204" pitchFamily="66" charset="0"/>
            </a:endParaRPr>
          </a:p>
          <a:p>
            <a:endParaRPr lang="hu-HU" dirty="0"/>
          </a:p>
          <a:p>
            <a:r>
              <a:rPr lang="hu-HU" sz="1400" dirty="0" err="1" smtClean="0"/>
              <a:t>Besteht</a:t>
            </a:r>
            <a:r>
              <a:rPr lang="hu-HU" sz="1400" dirty="0" smtClean="0"/>
              <a:t> </a:t>
            </a:r>
            <a:r>
              <a:rPr lang="hu-HU" sz="1400" dirty="0" err="1" smtClean="0"/>
              <a:t>vorwiegend</a:t>
            </a:r>
            <a:r>
              <a:rPr lang="hu-HU" sz="1400" dirty="0" smtClean="0"/>
              <a:t> </a:t>
            </a:r>
            <a:r>
              <a:rPr lang="hu-HU" sz="1400" dirty="0" err="1" smtClean="0"/>
              <a:t>aus</a:t>
            </a:r>
            <a:r>
              <a:rPr lang="hu-HU" sz="1400" dirty="0" smtClean="0"/>
              <a:t> </a:t>
            </a:r>
            <a:r>
              <a:rPr lang="hu-HU" sz="1400" dirty="0" err="1" smtClean="0"/>
              <a:t>basophilen</a:t>
            </a:r>
            <a:r>
              <a:rPr lang="hu-HU" sz="1400" dirty="0" smtClean="0"/>
              <a:t>, </a:t>
            </a:r>
            <a:r>
              <a:rPr lang="hu-HU" sz="1400" dirty="0" err="1" smtClean="0"/>
              <a:t>gonadotropen</a:t>
            </a:r>
            <a:r>
              <a:rPr lang="hu-HU" sz="1400" dirty="0" smtClean="0"/>
              <a:t> </a:t>
            </a:r>
            <a:r>
              <a:rPr lang="hu-HU" sz="1400" dirty="0" err="1" smtClean="0"/>
              <a:t>Zellen</a:t>
            </a:r>
            <a:endParaRPr lang="hu-HU" sz="14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6750013" y="3692061"/>
            <a:ext cx="774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 err="1" smtClean="0"/>
              <a:t>Zyste</a:t>
            </a:r>
            <a:endParaRPr lang="hu-HU" sz="1200" b="1" dirty="0"/>
          </a:p>
        </p:txBody>
      </p:sp>
      <p:sp>
        <p:nvSpPr>
          <p:cNvPr id="10" name="Szabadkézi sokszög 9"/>
          <p:cNvSpPr/>
          <p:nvPr/>
        </p:nvSpPr>
        <p:spPr>
          <a:xfrm>
            <a:off x="4387174" y="1844824"/>
            <a:ext cx="2743200" cy="3365770"/>
          </a:xfrm>
          <a:custGeom>
            <a:avLst/>
            <a:gdLst>
              <a:gd name="connsiteX0" fmla="*/ 2743200 w 2743200"/>
              <a:gd name="connsiteY0" fmla="*/ 0 h 3365770"/>
              <a:gd name="connsiteX1" fmla="*/ 2684835 w 2743200"/>
              <a:gd name="connsiteY1" fmla="*/ 68093 h 3365770"/>
              <a:gd name="connsiteX2" fmla="*/ 2636196 w 2743200"/>
              <a:gd name="connsiteY2" fmla="*/ 116732 h 3365770"/>
              <a:gd name="connsiteX3" fmla="*/ 2607013 w 2743200"/>
              <a:gd name="connsiteY3" fmla="*/ 145915 h 3365770"/>
              <a:gd name="connsiteX4" fmla="*/ 2577830 w 2743200"/>
              <a:gd name="connsiteY4" fmla="*/ 165370 h 3365770"/>
              <a:gd name="connsiteX5" fmla="*/ 2529192 w 2743200"/>
              <a:gd name="connsiteY5" fmla="*/ 223736 h 3365770"/>
              <a:gd name="connsiteX6" fmla="*/ 2500009 w 2743200"/>
              <a:gd name="connsiteY6" fmla="*/ 243191 h 3365770"/>
              <a:gd name="connsiteX7" fmla="*/ 2480554 w 2743200"/>
              <a:gd name="connsiteY7" fmla="*/ 262647 h 3365770"/>
              <a:gd name="connsiteX8" fmla="*/ 2422188 w 2743200"/>
              <a:gd name="connsiteY8" fmla="*/ 291829 h 3365770"/>
              <a:gd name="connsiteX9" fmla="*/ 2363822 w 2743200"/>
              <a:gd name="connsiteY9" fmla="*/ 330740 h 3365770"/>
              <a:gd name="connsiteX10" fmla="*/ 2344366 w 2743200"/>
              <a:gd name="connsiteY10" fmla="*/ 350195 h 3365770"/>
              <a:gd name="connsiteX11" fmla="*/ 2286000 w 2743200"/>
              <a:gd name="connsiteY11" fmla="*/ 389106 h 3365770"/>
              <a:gd name="connsiteX12" fmla="*/ 2227635 w 2743200"/>
              <a:gd name="connsiteY12" fmla="*/ 437744 h 3365770"/>
              <a:gd name="connsiteX13" fmla="*/ 2208179 w 2743200"/>
              <a:gd name="connsiteY13" fmla="*/ 466927 h 3365770"/>
              <a:gd name="connsiteX14" fmla="*/ 2159541 w 2743200"/>
              <a:gd name="connsiteY14" fmla="*/ 515566 h 3365770"/>
              <a:gd name="connsiteX15" fmla="*/ 2120630 w 2743200"/>
              <a:gd name="connsiteY15" fmla="*/ 564204 h 3365770"/>
              <a:gd name="connsiteX16" fmla="*/ 2091447 w 2743200"/>
              <a:gd name="connsiteY16" fmla="*/ 583659 h 3365770"/>
              <a:gd name="connsiteX17" fmla="*/ 2033081 w 2743200"/>
              <a:gd name="connsiteY17" fmla="*/ 622570 h 3365770"/>
              <a:gd name="connsiteX18" fmla="*/ 2013626 w 2743200"/>
              <a:gd name="connsiteY18" fmla="*/ 651753 h 3365770"/>
              <a:gd name="connsiteX19" fmla="*/ 1945532 w 2743200"/>
              <a:gd name="connsiteY19" fmla="*/ 700391 h 3365770"/>
              <a:gd name="connsiteX20" fmla="*/ 1887166 w 2743200"/>
              <a:gd name="connsiteY20" fmla="*/ 758757 h 3365770"/>
              <a:gd name="connsiteX21" fmla="*/ 1848256 w 2743200"/>
              <a:gd name="connsiteY21" fmla="*/ 787940 h 3365770"/>
              <a:gd name="connsiteX22" fmla="*/ 1809345 w 2743200"/>
              <a:gd name="connsiteY22" fmla="*/ 826851 h 3365770"/>
              <a:gd name="connsiteX23" fmla="*/ 1721796 w 2743200"/>
              <a:gd name="connsiteY23" fmla="*/ 904672 h 3365770"/>
              <a:gd name="connsiteX24" fmla="*/ 1702341 w 2743200"/>
              <a:gd name="connsiteY24" fmla="*/ 933855 h 3365770"/>
              <a:gd name="connsiteX25" fmla="*/ 1673158 w 2743200"/>
              <a:gd name="connsiteY25" fmla="*/ 953310 h 3365770"/>
              <a:gd name="connsiteX26" fmla="*/ 1624520 w 2743200"/>
              <a:gd name="connsiteY26" fmla="*/ 992221 h 3365770"/>
              <a:gd name="connsiteX27" fmla="*/ 1605064 w 2743200"/>
              <a:gd name="connsiteY27" fmla="*/ 1021404 h 3365770"/>
              <a:gd name="connsiteX28" fmla="*/ 1575881 w 2743200"/>
              <a:gd name="connsiteY28" fmla="*/ 1040859 h 3365770"/>
              <a:gd name="connsiteX29" fmla="*/ 1527243 w 2743200"/>
              <a:gd name="connsiteY29" fmla="*/ 1079770 h 3365770"/>
              <a:gd name="connsiteX30" fmla="*/ 1498060 w 2743200"/>
              <a:gd name="connsiteY30" fmla="*/ 1138136 h 3365770"/>
              <a:gd name="connsiteX31" fmla="*/ 1459149 w 2743200"/>
              <a:gd name="connsiteY31" fmla="*/ 1157591 h 3365770"/>
              <a:gd name="connsiteX32" fmla="*/ 1420239 w 2743200"/>
              <a:gd name="connsiteY32" fmla="*/ 1206229 h 3365770"/>
              <a:gd name="connsiteX33" fmla="*/ 1400783 w 2743200"/>
              <a:gd name="connsiteY33" fmla="*/ 1225685 h 3365770"/>
              <a:gd name="connsiteX34" fmla="*/ 1381328 w 2743200"/>
              <a:gd name="connsiteY34" fmla="*/ 1254868 h 3365770"/>
              <a:gd name="connsiteX35" fmla="*/ 1322962 w 2743200"/>
              <a:gd name="connsiteY35" fmla="*/ 1293778 h 3365770"/>
              <a:gd name="connsiteX36" fmla="*/ 1303507 w 2743200"/>
              <a:gd name="connsiteY36" fmla="*/ 1322961 h 3365770"/>
              <a:gd name="connsiteX37" fmla="*/ 1284052 w 2743200"/>
              <a:gd name="connsiteY37" fmla="*/ 1342417 h 3365770"/>
              <a:gd name="connsiteX38" fmla="*/ 1245141 w 2743200"/>
              <a:gd name="connsiteY38" fmla="*/ 1400783 h 3365770"/>
              <a:gd name="connsiteX39" fmla="*/ 1225686 w 2743200"/>
              <a:gd name="connsiteY39" fmla="*/ 1429966 h 3365770"/>
              <a:gd name="connsiteX40" fmla="*/ 1206230 w 2743200"/>
              <a:gd name="connsiteY40" fmla="*/ 1449421 h 3365770"/>
              <a:gd name="connsiteX41" fmla="*/ 1157592 w 2743200"/>
              <a:gd name="connsiteY41" fmla="*/ 1527242 h 3365770"/>
              <a:gd name="connsiteX42" fmla="*/ 1089498 w 2743200"/>
              <a:gd name="connsiteY42" fmla="*/ 1605064 h 3365770"/>
              <a:gd name="connsiteX43" fmla="*/ 1060315 w 2743200"/>
              <a:gd name="connsiteY43" fmla="*/ 1624519 h 3365770"/>
              <a:gd name="connsiteX44" fmla="*/ 1031132 w 2743200"/>
              <a:gd name="connsiteY44" fmla="*/ 1653702 h 3365770"/>
              <a:gd name="connsiteX45" fmla="*/ 1001949 w 2743200"/>
              <a:gd name="connsiteY45" fmla="*/ 1673157 h 3365770"/>
              <a:gd name="connsiteX46" fmla="*/ 972766 w 2743200"/>
              <a:gd name="connsiteY46" fmla="*/ 1702340 h 3365770"/>
              <a:gd name="connsiteX47" fmla="*/ 943583 w 2743200"/>
              <a:gd name="connsiteY47" fmla="*/ 1721795 h 3365770"/>
              <a:gd name="connsiteX48" fmla="*/ 904673 w 2743200"/>
              <a:gd name="connsiteY48" fmla="*/ 1770434 h 3365770"/>
              <a:gd name="connsiteX49" fmla="*/ 856035 w 2743200"/>
              <a:gd name="connsiteY49" fmla="*/ 1819072 h 3365770"/>
              <a:gd name="connsiteX50" fmla="*/ 817124 w 2743200"/>
              <a:gd name="connsiteY50" fmla="*/ 1857983 h 3365770"/>
              <a:gd name="connsiteX51" fmla="*/ 787941 w 2743200"/>
              <a:gd name="connsiteY51" fmla="*/ 1887166 h 3365770"/>
              <a:gd name="connsiteX52" fmla="*/ 729575 w 2743200"/>
              <a:gd name="connsiteY52" fmla="*/ 1926076 h 3365770"/>
              <a:gd name="connsiteX53" fmla="*/ 710120 w 2743200"/>
              <a:gd name="connsiteY53" fmla="*/ 1955259 h 3365770"/>
              <a:gd name="connsiteX54" fmla="*/ 661481 w 2743200"/>
              <a:gd name="connsiteY54" fmla="*/ 1994170 h 3365770"/>
              <a:gd name="connsiteX55" fmla="*/ 651754 w 2743200"/>
              <a:gd name="connsiteY55" fmla="*/ 2023353 h 3365770"/>
              <a:gd name="connsiteX56" fmla="*/ 622571 w 2743200"/>
              <a:gd name="connsiteY56" fmla="*/ 2033081 h 3365770"/>
              <a:gd name="connsiteX57" fmla="*/ 603115 w 2743200"/>
              <a:gd name="connsiteY57" fmla="*/ 2052536 h 3365770"/>
              <a:gd name="connsiteX58" fmla="*/ 573932 w 2743200"/>
              <a:gd name="connsiteY58" fmla="*/ 2071991 h 3365770"/>
              <a:gd name="connsiteX59" fmla="*/ 554477 w 2743200"/>
              <a:gd name="connsiteY59" fmla="*/ 2091447 h 3365770"/>
              <a:gd name="connsiteX60" fmla="*/ 515566 w 2743200"/>
              <a:gd name="connsiteY60" fmla="*/ 2120629 h 3365770"/>
              <a:gd name="connsiteX61" fmla="*/ 457200 w 2743200"/>
              <a:gd name="connsiteY61" fmla="*/ 2159540 h 3365770"/>
              <a:gd name="connsiteX62" fmla="*/ 428017 w 2743200"/>
              <a:gd name="connsiteY62" fmla="*/ 2178995 h 3365770"/>
              <a:gd name="connsiteX63" fmla="*/ 389107 w 2743200"/>
              <a:gd name="connsiteY63" fmla="*/ 2227634 h 3365770"/>
              <a:gd name="connsiteX64" fmla="*/ 359924 w 2743200"/>
              <a:gd name="connsiteY64" fmla="*/ 2247089 h 3365770"/>
              <a:gd name="connsiteX65" fmla="*/ 301558 w 2743200"/>
              <a:gd name="connsiteY65" fmla="*/ 2295727 h 3365770"/>
              <a:gd name="connsiteX66" fmla="*/ 282103 w 2743200"/>
              <a:gd name="connsiteY66" fmla="*/ 2334638 h 3365770"/>
              <a:gd name="connsiteX67" fmla="*/ 272375 w 2743200"/>
              <a:gd name="connsiteY67" fmla="*/ 2363821 h 3365770"/>
              <a:gd name="connsiteX68" fmla="*/ 223737 w 2743200"/>
              <a:gd name="connsiteY68" fmla="*/ 2422187 h 3365770"/>
              <a:gd name="connsiteX69" fmla="*/ 214009 w 2743200"/>
              <a:gd name="connsiteY69" fmla="*/ 2451370 h 3365770"/>
              <a:gd name="connsiteX70" fmla="*/ 194554 w 2743200"/>
              <a:gd name="connsiteY70" fmla="*/ 2480553 h 3365770"/>
              <a:gd name="connsiteX71" fmla="*/ 175098 w 2743200"/>
              <a:gd name="connsiteY71" fmla="*/ 2519464 h 3365770"/>
              <a:gd name="connsiteX72" fmla="*/ 136188 w 2743200"/>
              <a:gd name="connsiteY72" fmla="*/ 2577829 h 3365770"/>
              <a:gd name="connsiteX73" fmla="*/ 116732 w 2743200"/>
              <a:gd name="connsiteY73" fmla="*/ 2645923 h 3365770"/>
              <a:gd name="connsiteX74" fmla="*/ 97277 w 2743200"/>
              <a:gd name="connsiteY74" fmla="*/ 2704289 h 3365770"/>
              <a:gd name="connsiteX75" fmla="*/ 87549 w 2743200"/>
              <a:gd name="connsiteY75" fmla="*/ 2811293 h 3365770"/>
              <a:gd name="connsiteX76" fmla="*/ 77822 w 2743200"/>
              <a:gd name="connsiteY76" fmla="*/ 2850204 h 3365770"/>
              <a:gd name="connsiteX77" fmla="*/ 68094 w 2743200"/>
              <a:gd name="connsiteY77" fmla="*/ 2928025 h 3365770"/>
              <a:gd name="connsiteX78" fmla="*/ 29183 w 2743200"/>
              <a:gd name="connsiteY78" fmla="*/ 3015574 h 3365770"/>
              <a:gd name="connsiteX79" fmla="*/ 9728 w 2743200"/>
              <a:gd name="connsiteY79" fmla="*/ 3073940 h 3365770"/>
              <a:gd name="connsiteX80" fmla="*/ 0 w 2743200"/>
              <a:gd name="connsiteY80" fmla="*/ 3103123 h 3365770"/>
              <a:gd name="connsiteX81" fmla="*/ 9728 w 2743200"/>
              <a:gd name="connsiteY81" fmla="*/ 3200400 h 3365770"/>
              <a:gd name="connsiteX82" fmla="*/ 19456 w 2743200"/>
              <a:gd name="connsiteY82" fmla="*/ 3229583 h 3365770"/>
              <a:gd name="connsiteX83" fmla="*/ 48639 w 2743200"/>
              <a:gd name="connsiteY83" fmla="*/ 3249038 h 3365770"/>
              <a:gd name="connsiteX84" fmla="*/ 77822 w 2743200"/>
              <a:gd name="connsiteY84" fmla="*/ 3278221 h 3365770"/>
              <a:gd name="connsiteX85" fmla="*/ 97277 w 2743200"/>
              <a:gd name="connsiteY85" fmla="*/ 3307404 h 3365770"/>
              <a:gd name="connsiteX86" fmla="*/ 155643 w 2743200"/>
              <a:gd name="connsiteY86" fmla="*/ 3356042 h 3365770"/>
              <a:gd name="connsiteX87" fmla="*/ 184826 w 2743200"/>
              <a:gd name="connsiteY87" fmla="*/ 3365770 h 3365770"/>
              <a:gd name="connsiteX88" fmla="*/ 340469 w 2743200"/>
              <a:gd name="connsiteY88" fmla="*/ 3356042 h 3365770"/>
              <a:gd name="connsiteX89" fmla="*/ 408562 w 2743200"/>
              <a:gd name="connsiteY89" fmla="*/ 3326859 h 3365770"/>
              <a:gd name="connsiteX90" fmla="*/ 447473 w 2743200"/>
              <a:gd name="connsiteY90" fmla="*/ 3317132 h 3365770"/>
              <a:gd name="connsiteX91" fmla="*/ 496111 w 2743200"/>
              <a:gd name="connsiteY91" fmla="*/ 3287949 h 3365770"/>
              <a:gd name="connsiteX92" fmla="*/ 535022 w 2743200"/>
              <a:gd name="connsiteY92" fmla="*/ 3249038 h 3365770"/>
              <a:gd name="connsiteX93" fmla="*/ 564205 w 2743200"/>
              <a:gd name="connsiteY93" fmla="*/ 3229583 h 3365770"/>
              <a:gd name="connsiteX94" fmla="*/ 612843 w 2743200"/>
              <a:gd name="connsiteY94" fmla="*/ 3190672 h 3365770"/>
              <a:gd name="connsiteX95" fmla="*/ 661481 w 2743200"/>
              <a:gd name="connsiteY95" fmla="*/ 3151761 h 3365770"/>
              <a:gd name="connsiteX96" fmla="*/ 710120 w 2743200"/>
              <a:gd name="connsiteY96" fmla="*/ 3122578 h 3365770"/>
              <a:gd name="connsiteX97" fmla="*/ 768486 w 2743200"/>
              <a:gd name="connsiteY97" fmla="*/ 3083668 h 3365770"/>
              <a:gd name="connsiteX98" fmla="*/ 826852 w 2743200"/>
              <a:gd name="connsiteY98" fmla="*/ 3044757 h 3365770"/>
              <a:gd name="connsiteX99" fmla="*/ 953311 w 2743200"/>
              <a:gd name="connsiteY99" fmla="*/ 3015574 h 3365770"/>
              <a:gd name="connsiteX100" fmla="*/ 1595337 w 2743200"/>
              <a:gd name="connsiteY100" fmla="*/ 3015574 h 3365770"/>
              <a:gd name="connsiteX101" fmla="*/ 1624520 w 2743200"/>
              <a:gd name="connsiteY101" fmla="*/ 3005847 h 3365770"/>
              <a:gd name="connsiteX102" fmla="*/ 1634247 w 2743200"/>
              <a:gd name="connsiteY102" fmla="*/ 2976664 h 3365770"/>
              <a:gd name="connsiteX103" fmla="*/ 1605064 w 2743200"/>
              <a:gd name="connsiteY103" fmla="*/ 2966936 h 3365770"/>
              <a:gd name="connsiteX104" fmla="*/ 1663430 w 2743200"/>
              <a:gd name="connsiteY104" fmla="*/ 2947481 h 3365770"/>
              <a:gd name="connsiteX105" fmla="*/ 1877439 w 2743200"/>
              <a:gd name="connsiteY105" fmla="*/ 2937753 h 3365770"/>
              <a:gd name="connsiteX106" fmla="*/ 1896894 w 2743200"/>
              <a:gd name="connsiteY106" fmla="*/ 2966936 h 3365770"/>
              <a:gd name="connsiteX107" fmla="*/ 2023354 w 2743200"/>
              <a:gd name="connsiteY107" fmla="*/ 2918298 h 3365770"/>
              <a:gd name="connsiteX108" fmla="*/ 2081720 w 2743200"/>
              <a:gd name="connsiteY108" fmla="*/ 2898842 h 3365770"/>
              <a:gd name="connsiteX109" fmla="*/ 2140086 w 2743200"/>
              <a:gd name="connsiteY109" fmla="*/ 2859932 h 3365770"/>
              <a:gd name="connsiteX110" fmla="*/ 2159541 w 2743200"/>
              <a:gd name="connsiteY110" fmla="*/ 2830749 h 3365770"/>
              <a:gd name="connsiteX111" fmla="*/ 2178996 w 2743200"/>
              <a:gd name="connsiteY111" fmla="*/ 2811293 h 3365770"/>
              <a:gd name="connsiteX112" fmla="*/ 2188724 w 2743200"/>
              <a:gd name="connsiteY112" fmla="*/ 2782110 h 3365770"/>
              <a:gd name="connsiteX113" fmla="*/ 2208179 w 2743200"/>
              <a:gd name="connsiteY113" fmla="*/ 2752927 h 3365770"/>
              <a:gd name="connsiteX114" fmla="*/ 2227635 w 2743200"/>
              <a:gd name="connsiteY114" fmla="*/ 2694561 h 3365770"/>
              <a:gd name="connsiteX115" fmla="*/ 2247090 w 2743200"/>
              <a:gd name="connsiteY115" fmla="*/ 2607012 h 3365770"/>
              <a:gd name="connsiteX116" fmla="*/ 2237362 w 2743200"/>
              <a:gd name="connsiteY116" fmla="*/ 2286000 h 3365770"/>
              <a:gd name="connsiteX117" fmla="*/ 2227635 w 2743200"/>
              <a:gd name="connsiteY117" fmla="*/ 2198451 h 3365770"/>
              <a:gd name="connsiteX118" fmla="*/ 2217907 w 2743200"/>
              <a:gd name="connsiteY118" fmla="*/ 2101174 h 3365770"/>
              <a:gd name="connsiteX119" fmla="*/ 2198452 w 2743200"/>
              <a:gd name="connsiteY119" fmla="*/ 1906621 h 3365770"/>
              <a:gd name="connsiteX120" fmla="*/ 2178996 w 2743200"/>
              <a:gd name="connsiteY120" fmla="*/ 1838527 h 3365770"/>
              <a:gd name="connsiteX121" fmla="*/ 2169269 w 2743200"/>
              <a:gd name="connsiteY121" fmla="*/ 1770434 h 3365770"/>
              <a:gd name="connsiteX122" fmla="*/ 2178996 w 2743200"/>
              <a:gd name="connsiteY122" fmla="*/ 1147864 h 3365770"/>
              <a:gd name="connsiteX123" fmla="*/ 2188724 w 2743200"/>
              <a:gd name="connsiteY123" fmla="*/ 1118681 h 3365770"/>
              <a:gd name="connsiteX124" fmla="*/ 2198452 w 2743200"/>
              <a:gd name="connsiteY124" fmla="*/ 1070042 h 3365770"/>
              <a:gd name="connsiteX125" fmla="*/ 2208179 w 2743200"/>
              <a:gd name="connsiteY125" fmla="*/ 1031132 h 3365770"/>
              <a:gd name="connsiteX126" fmla="*/ 2217907 w 2743200"/>
              <a:gd name="connsiteY126" fmla="*/ 972766 h 3365770"/>
              <a:gd name="connsiteX127" fmla="*/ 2227635 w 2743200"/>
              <a:gd name="connsiteY127" fmla="*/ 933855 h 3365770"/>
              <a:gd name="connsiteX128" fmla="*/ 2237362 w 2743200"/>
              <a:gd name="connsiteY128" fmla="*/ 885217 h 3365770"/>
              <a:gd name="connsiteX129" fmla="*/ 2256817 w 2743200"/>
              <a:gd name="connsiteY129" fmla="*/ 826851 h 3365770"/>
              <a:gd name="connsiteX130" fmla="*/ 2266545 w 2743200"/>
              <a:gd name="connsiteY130" fmla="*/ 797668 h 3365770"/>
              <a:gd name="connsiteX131" fmla="*/ 2295728 w 2743200"/>
              <a:gd name="connsiteY131" fmla="*/ 690664 h 3365770"/>
              <a:gd name="connsiteX132" fmla="*/ 2315183 w 2743200"/>
              <a:gd name="connsiteY132" fmla="*/ 661481 h 3365770"/>
              <a:gd name="connsiteX133" fmla="*/ 2344366 w 2743200"/>
              <a:gd name="connsiteY133" fmla="*/ 612842 h 3365770"/>
              <a:gd name="connsiteX134" fmla="*/ 2363822 w 2743200"/>
              <a:gd name="connsiteY134" fmla="*/ 554476 h 3365770"/>
              <a:gd name="connsiteX135" fmla="*/ 2383277 w 2743200"/>
              <a:gd name="connsiteY135" fmla="*/ 525293 h 3365770"/>
              <a:gd name="connsiteX136" fmla="*/ 2393005 w 2743200"/>
              <a:gd name="connsiteY136" fmla="*/ 496110 h 3365770"/>
              <a:gd name="connsiteX137" fmla="*/ 2412460 w 2743200"/>
              <a:gd name="connsiteY137" fmla="*/ 466927 h 3365770"/>
              <a:gd name="connsiteX138" fmla="*/ 2422188 w 2743200"/>
              <a:gd name="connsiteY138" fmla="*/ 437744 h 3365770"/>
              <a:gd name="connsiteX139" fmla="*/ 2441643 w 2743200"/>
              <a:gd name="connsiteY139" fmla="*/ 408561 h 3365770"/>
              <a:gd name="connsiteX140" fmla="*/ 2480554 w 2743200"/>
              <a:gd name="connsiteY140" fmla="*/ 321012 h 3365770"/>
              <a:gd name="connsiteX141" fmla="*/ 2490281 w 2743200"/>
              <a:gd name="connsiteY141" fmla="*/ 291829 h 3365770"/>
              <a:gd name="connsiteX142" fmla="*/ 2509737 w 2743200"/>
              <a:gd name="connsiteY142" fmla="*/ 272374 h 3365770"/>
              <a:gd name="connsiteX143" fmla="*/ 2529192 w 2743200"/>
              <a:gd name="connsiteY143" fmla="*/ 252919 h 336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2743200" h="3365770">
                <a:moveTo>
                  <a:pt x="2743200" y="0"/>
                </a:moveTo>
                <a:cubicBezTo>
                  <a:pt x="2688887" y="90521"/>
                  <a:pt x="2741568" y="18451"/>
                  <a:pt x="2684835" y="68093"/>
                </a:cubicBezTo>
                <a:cubicBezTo>
                  <a:pt x="2667580" y="83192"/>
                  <a:pt x="2652409" y="100519"/>
                  <a:pt x="2636196" y="116732"/>
                </a:cubicBezTo>
                <a:cubicBezTo>
                  <a:pt x="2626468" y="126460"/>
                  <a:pt x="2618460" y="138284"/>
                  <a:pt x="2607013" y="145915"/>
                </a:cubicBezTo>
                <a:lnTo>
                  <a:pt x="2577830" y="165370"/>
                </a:lnTo>
                <a:cubicBezTo>
                  <a:pt x="2558701" y="194065"/>
                  <a:pt x="2557280" y="200330"/>
                  <a:pt x="2529192" y="223736"/>
                </a:cubicBezTo>
                <a:cubicBezTo>
                  <a:pt x="2520211" y="231220"/>
                  <a:pt x="2509138" y="235888"/>
                  <a:pt x="2500009" y="243191"/>
                </a:cubicBezTo>
                <a:cubicBezTo>
                  <a:pt x="2492847" y="248920"/>
                  <a:pt x="2487716" y="256918"/>
                  <a:pt x="2480554" y="262647"/>
                </a:cubicBezTo>
                <a:cubicBezTo>
                  <a:pt x="2453616" y="284198"/>
                  <a:pt x="2453010" y="281556"/>
                  <a:pt x="2422188" y="291829"/>
                </a:cubicBezTo>
                <a:cubicBezTo>
                  <a:pt x="2402733" y="304799"/>
                  <a:pt x="2380356" y="314207"/>
                  <a:pt x="2363822" y="330740"/>
                </a:cubicBezTo>
                <a:cubicBezTo>
                  <a:pt x="2357337" y="337225"/>
                  <a:pt x="2351703" y="344692"/>
                  <a:pt x="2344366" y="350195"/>
                </a:cubicBezTo>
                <a:cubicBezTo>
                  <a:pt x="2325660" y="364224"/>
                  <a:pt x="2302534" y="372572"/>
                  <a:pt x="2286000" y="389106"/>
                </a:cubicBezTo>
                <a:cubicBezTo>
                  <a:pt x="2248550" y="426556"/>
                  <a:pt x="2268263" y="410658"/>
                  <a:pt x="2227635" y="437744"/>
                </a:cubicBezTo>
                <a:cubicBezTo>
                  <a:pt x="2221150" y="447472"/>
                  <a:pt x="2215878" y="458128"/>
                  <a:pt x="2208179" y="466927"/>
                </a:cubicBezTo>
                <a:cubicBezTo>
                  <a:pt x="2193081" y="484182"/>
                  <a:pt x="2172259" y="496488"/>
                  <a:pt x="2159541" y="515566"/>
                </a:cubicBezTo>
                <a:cubicBezTo>
                  <a:pt x="2145094" y="537237"/>
                  <a:pt x="2140434" y="548361"/>
                  <a:pt x="2120630" y="564204"/>
                </a:cubicBezTo>
                <a:cubicBezTo>
                  <a:pt x="2111501" y="571507"/>
                  <a:pt x="2100576" y="576356"/>
                  <a:pt x="2091447" y="583659"/>
                </a:cubicBezTo>
                <a:cubicBezTo>
                  <a:pt x="2041930" y="623273"/>
                  <a:pt x="2111514" y="583354"/>
                  <a:pt x="2033081" y="622570"/>
                </a:cubicBezTo>
                <a:cubicBezTo>
                  <a:pt x="2026596" y="632298"/>
                  <a:pt x="2021893" y="643486"/>
                  <a:pt x="2013626" y="651753"/>
                </a:cubicBezTo>
                <a:cubicBezTo>
                  <a:pt x="1955600" y="709779"/>
                  <a:pt x="1995244" y="656202"/>
                  <a:pt x="1945532" y="700391"/>
                </a:cubicBezTo>
                <a:cubicBezTo>
                  <a:pt x="1924968" y="718670"/>
                  <a:pt x="1909177" y="742248"/>
                  <a:pt x="1887166" y="758757"/>
                </a:cubicBezTo>
                <a:cubicBezTo>
                  <a:pt x="1874196" y="768485"/>
                  <a:pt x="1860457" y="777264"/>
                  <a:pt x="1848256" y="787940"/>
                </a:cubicBezTo>
                <a:cubicBezTo>
                  <a:pt x="1834452" y="800019"/>
                  <a:pt x="1824607" y="816676"/>
                  <a:pt x="1809345" y="826851"/>
                </a:cubicBezTo>
                <a:cubicBezTo>
                  <a:pt x="1774257" y="850243"/>
                  <a:pt x="1748449" y="864692"/>
                  <a:pt x="1721796" y="904672"/>
                </a:cubicBezTo>
                <a:cubicBezTo>
                  <a:pt x="1715311" y="914400"/>
                  <a:pt x="1710608" y="925588"/>
                  <a:pt x="1702341" y="933855"/>
                </a:cubicBezTo>
                <a:cubicBezTo>
                  <a:pt x="1694074" y="942122"/>
                  <a:pt x="1682287" y="946007"/>
                  <a:pt x="1673158" y="953310"/>
                </a:cubicBezTo>
                <a:cubicBezTo>
                  <a:pt x="1603853" y="1008755"/>
                  <a:pt x="1714342" y="932341"/>
                  <a:pt x="1624520" y="992221"/>
                </a:cubicBezTo>
                <a:cubicBezTo>
                  <a:pt x="1618035" y="1001949"/>
                  <a:pt x="1613331" y="1013137"/>
                  <a:pt x="1605064" y="1021404"/>
                </a:cubicBezTo>
                <a:cubicBezTo>
                  <a:pt x="1596797" y="1029671"/>
                  <a:pt x="1585010" y="1033556"/>
                  <a:pt x="1575881" y="1040859"/>
                </a:cubicBezTo>
                <a:cubicBezTo>
                  <a:pt x="1506576" y="1096304"/>
                  <a:pt x="1617065" y="1019890"/>
                  <a:pt x="1527243" y="1079770"/>
                </a:cubicBezTo>
                <a:cubicBezTo>
                  <a:pt x="1520604" y="1099687"/>
                  <a:pt x="1515466" y="1123631"/>
                  <a:pt x="1498060" y="1138136"/>
                </a:cubicBezTo>
                <a:cubicBezTo>
                  <a:pt x="1486920" y="1147419"/>
                  <a:pt x="1472119" y="1151106"/>
                  <a:pt x="1459149" y="1157591"/>
                </a:cubicBezTo>
                <a:cubicBezTo>
                  <a:pt x="1412169" y="1204573"/>
                  <a:pt x="1469330" y="1144866"/>
                  <a:pt x="1420239" y="1206229"/>
                </a:cubicBezTo>
                <a:cubicBezTo>
                  <a:pt x="1414509" y="1213391"/>
                  <a:pt x="1406512" y="1218523"/>
                  <a:pt x="1400783" y="1225685"/>
                </a:cubicBezTo>
                <a:cubicBezTo>
                  <a:pt x="1393480" y="1234814"/>
                  <a:pt x="1390126" y="1247169"/>
                  <a:pt x="1381328" y="1254868"/>
                </a:cubicBezTo>
                <a:cubicBezTo>
                  <a:pt x="1363731" y="1270265"/>
                  <a:pt x="1322962" y="1293778"/>
                  <a:pt x="1322962" y="1293778"/>
                </a:cubicBezTo>
                <a:cubicBezTo>
                  <a:pt x="1316477" y="1303506"/>
                  <a:pt x="1310810" y="1313832"/>
                  <a:pt x="1303507" y="1322961"/>
                </a:cubicBezTo>
                <a:cubicBezTo>
                  <a:pt x="1297778" y="1330123"/>
                  <a:pt x="1289555" y="1335080"/>
                  <a:pt x="1284052" y="1342417"/>
                </a:cubicBezTo>
                <a:cubicBezTo>
                  <a:pt x="1270023" y="1361123"/>
                  <a:pt x="1258111" y="1381328"/>
                  <a:pt x="1245141" y="1400783"/>
                </a:cubicBezTo>
                <a:cubicBezTo>
                  <a:pt x="1238656" y="1410511"/>
                  <a:pt x="1233953" y="1421699"/>
                  <a:pt x="1225686" y="1429966"/>
                </a:cubicBezTo>
                <a:lnTo>
                  <a:pt x="1206230" y="1449421"/>
                </a:lnTo>
                <a:cubicBezTo>
                  <a:pt x="1183078" y="1518878"/>
                  <a:pt x="1203839" y="1496412"/>
                  <a:pt x="1157592" y="1527242"/>
                </a:cubicBezTo>
                <a:cubicBezTo>
                  <a:pt x="1137025" y="1558093"/>
                  <a:pt x="1123642" y="1582302"/>
                  <a:pt x="1089498" y="1605064"/>
                </a:cubicBezTo>
                <a:cubicBezTo>
                  <a:pt x="1079770" y="1611549"/>
                  <a:pt x="1069296" y="1617035"/>
                  <a:pt x="1060315" y="1624519"/>
                </a:cubicBezTo>
                <a:cubicBezTo>
                  <a:pt x="1049747" y="1633326"/>
                  <a:pt x="1041700" y="1644895"/>
                  <a:pt x="1031132" y="1653702"/>
                </a:cubicBezTo>
                <a:cubicBezTo>
                  <a:pt x="1022151" y="1661186"/>
                  <a:pt x="1010930" y="1665673"/>
                  <a:pt x="1001949" y="1673157"/>
                </a:cubicBezTo>
                <a:cubicBezTo>
                  <a:pt x="991381" y="1681964"/>
                  <a:pt x="983334" y="1693533"/>
                  <a:pt x="972766" y="1702340"/>
                </a:cubicBezTo>
                <a:cubicBezTo>
                  <a:pt x="963785" y="1709824"/>
                  <a:pt x="952712" y="1714492"/>
                  <a:pt x="943583" y="1721795"/>
                </a:cubicBezTo>
                <a:cubicBezTo>
                  <a:pt x="911979" y="1747078"/>
                  <a:pt x="934164" y="1736730"/>
                  <a:pt x="904673" y="1770434"/>
                </a:cubicBezTo>
                <a:cubicBezTo>
                  <a:pt x="889575" y="1787689"/>
                  <a:pt x="872248" y="1802859"/>
                  <a:pt x="856035" y="1819072"/>
                </a:cubicBezTo>
                <a:lnTo>
                  <a:pt x="817124" y="1857983"/>
                </a:lnTo>
                <a:cubicBezTo>
                  <a:pt x="807396" y="1867711"/>
                  <a:pt x="799388" y="1879535"/>
                  <a:pt x="787941" y="1887166"/>
                </a:cubicBezTo>
                <a:lnTo>
                  <a:pt x="729575" y="1926076"/>
                </a:lnTo>
                <a:cubicBezTo>
                  <a:pt x="723090" y="1935804"/>
                  <a:pt x="717423" y="1946130"/>
                  <a:pt x="710120" y="1955259"/>
                </a:cubicBezTo>
                <a:cubicBezTo>
                  <a:pt x="694278" y="1975061"/>
                  <a:pt x="683150" y="1979724"/>
                  <a:pt x="661481" y="1994170"/>
                </a:cubicBezTo>
                <a:cubicBezTo>
                  <a:pt x="658239" y="2003898"/>
                  <a:pt x="659004" y="2016102"/>
                  <a:pt x="651754" y="2023353"/>
                </a:cubicBezTo>
                <a:cubicBezTo>
                  <a:pt x="644503" y="2030604"/>
                  <a:pt x="631364" y="2027805"/>
                  <a:pt x="622571" y="2033081"/>
                </a:cubicBezTo>
                <a:cubicBezTo>
                  <a:pt x="614707" y="2037800"/>
                  <a:pt x="610277" y="2046807"/>
                  <a:pt x="603115" y="2052536"/>
                </a:cubicBezTo>
                <a:cubicBezTo>
                  <a:pt x="593986" y="2059839"/>
                  <a:pt x="583061" y="2064688"/>
                  <a:pt x="573932" y="2071991"/>
                </a:cubicBezTo>
                <a:cubicBezTo>
                  <a:pt x="566770" y="2077720"/>
                  <a:pt x="561523" y="2085576"/>
                  <a:pt x="554477" y="2091447"/>
                </a:cubicBezTo>
                <a:cubicBezTo>
                  <a:pt x="542022" y="2101826"/>
                  <a:pt x="528848" y="2111332"/>
                  <a:pt x="515566" y="2120629"/>
                </a:cubicBezTo>
                <a:cubicBezTo>
                  <a:pt x="496410" y="2134038"/>
                  <a:pt x="476655" y="2146570"/>
                  <a:pt x="457200" y="2159540"/>
                </a:cubicBezTo>
                <a:lnTo>
                  <a:pt x="428017" y="2178995"/>
                </a:lnTo>
                <a:cubicBezTo>
                  <a:pt x="413573" y="2200661"/>
                  <a:pt x="408907" y="2211794"/>
                  <a:pt x="389107" y="2227634"/>
                </a:cubicBezTo>
                <a:cubicBezTo>
                  <a:pt x="379978" y="2234937"/>
                  <a:pt x="368905" y="2239605"/>
                  <a:pt x="359924" y="2247089"/>
                </a:cubicBezTo>
                <a:cubicBezTo>
                  <a:pt x="285024" y="2309505"/>
                  <a:pt x="374014" y="2247424"/>
                  <a:pt x="301558" y="2295727"/>
                </a:cubicBezTo>
                <a:cubicBezTo>
                  <a:pt x="295073" y="2308697"/>
                  <a:pt x="287815" y="2321309"/>
                  <a:pt x="282103" y="2334638"/>
                </a:cubicBezTo>
                <a:cubicBezTo>
                  <a:pt x="278064" y="2344063"/>
                  <a:pt x="278063" y="2355289"/>
                  <a:pt x="272375" y="2363821"/>
                </a:cubicBezTo>
                <a:cubicBezTo>
                  <a:pt x="229347" y="2428363"/>
                  <a:pt x="255564" y="2358534"/>
                  <a:pt x="223737" y="2422187"/>
                </a:cubicBezTo>
                <a:cubicBezTo>
                  <a:pt x="219151" y="2431358"/>
                  <a:pt x="218595" y="2442199"/>
                  <a:pt x="214009" y="2451370"/>
                </a:cubicBezTo>
                <a:cubicBezTo>
                  <a:pt x="208781" y="2461827"/>
                  <a:pt x="200354" y="2470402"/>
                  <a:pt x="194554" y="2480553"/>
                </a:cubicBezTo>
                <a:cubicBezTo>
                  <a:pt x="187359" y="2493144"/>
                  <a:pt x="182559" y="2507029"/>
                  <a:pt x="175098" y="2519464"/>
                </a:cubicBezTo>
                <a:cubicBezTo>
                  <a:pt x="163068" y="2539514"/>
                  <a:pt x="143582" y="2555647"/>
                  <a:pt x="136188" y="2577829"/>
                </a:cubicBezTo>
                <a:cubicBezTo>
                  <a:pt x="103505" y="2675875"/>
                  <a:pt x="153364" y="2523814"/>
                  <a:pt x="116732" y="2645923"/>
                </a:cubicBezTo>
                <a:cubicBezTo>
                  <a:pt x="110839" y="2665566"/>
                  <a:pt x="97277" y="2704289"/>
                  <a:pt x="97277" y="2704289"/>
                </a:cubicBezTo>
                <a:cubicBezTo>
                  <a:pt x="94034" y="2739957"/>
                  <a:pt x="92282" y="2775792"/>
                  <a:pt x="87549" y="2811293"/>
                </a:cubicBezTo>
                <a:cubicBezTo>
                  <a:pt x="85782" y="2824545"/>
                  <a:pt x="80020" y="2837016"/>
                  <a:pt x="77822" y="2850204"/>
                </a:cubicBezTo>
                <a:cubicBezTo>
                  <a:pt x="73524" y="2875991"/>
                  <a:pt x="73572" y="2902463"/>
                  <a:pt x="68094" y="2928025"/>
                </a:cubicBezTo>
                <a:cubicBezTo>
                  <a:pt x="57127" y="2979206"/>
                  <a:pt x="53068" y="2979747"/>
                  <a:pt x="29183" y="3015574"/>
                </a:cubicBezTo>
                <a:lnTo>
                  <a:pt x="9728" y="3073940"/>
                </a:lnTo>
                <a:lnTo>
                  <a:pt x="0" y="3103123"/>
                </a:lnTo>
                <a:cubicBezTo>
                  <a:pt x="3243" y="3135549"/>
                  <a:pt x="4773" y="3168192"/>
                  <a:pt x="9728" y="3200400"/>
                </a:cubicBezTo>
                <a:cubicBezTo>
                  <a:pt x="11287" y="3210535"/>
                  <a:pt x="13050" y="3221576"/>
                  <a:pt x="19456" y="3229583"/>
                </a:cubicBezTo>
                <a:cubicBezTo>
                  <a:pt x="26759" y="3238712"/>
                  <a:pt x="39658" y="3241554"/>
                  <a:pt x="48639" y="3249038"/>
                </a:cubicBezTo>
                <a:cubicBezTo>
                  <a:pt x="59207" y="3257845"/>
                  <a:pt x="69015" y="3267653"/>
                  <a:pt x="77822" y="3278221"/>
                </a:cubicBezTo>
                <a:cubicBezTo>
                  <a:pt x="85306" y="3287202"/>
                  <a:pt x="89793" y="3298423"/>
                  <a:pt x="97277" y="3307404"/>
                </a:cubicBezTo>
                <a:cubicBezTo>
                  <a:pt x="112644" y="3325845"/>
                  <a:pt x="133780" y="3345110"/>
                  <a:pt x="155643" y="3356042"/>
                </a:cubicBezTo>
                <a:cubicBezTo>
                  <a:pt x="164814" y="3360628"/>
                  <a:pt x="175098" y="3362527"/>
                  <a:pt x="184826" y="3365770"/>
                </a:cubicBezTo>
                <a:cubicBezTo>
                  <a:pt x="236707" y="3362527"/>
                  <a:pt x="288745" y="3361214"/>
                  <a:pt x="340469" y="3356042"/>
                </a:cubicBezTo>
                <a:cubicBezTo>
                  <a:pt x="401185" y="3349971"/>
                  <a:pt x="359105" y="3348055"/>
                  <a:pt x="408562" y="3326859"/>
                </a:cubicBezTo>
                <a:cubicBezTo>
                  <a:pt x="420850" y="3321593"/>
                  <a:pt x="434503" y="3320374"/>
                  <a:pt x="447473" y="3317132"/>
                </a:cubicBezTo>
                <a:cubicBezTo>
                  <a:pt x="519350" y="3245251"/>
                  <a:pt x="407724" y="3351082"/>
                  <a:pt x="496111" y="3287949"/>
                </a:cubicBezTo>
                <a:cubicBezTo>
                  <a:pt x="511037" y="3277288"/>
                  <a:pt x="519760" y="3259213"/>
                  <a:pt x="535022" y="3249038"/>
                </a:cubicBezTo>
                <a:cubicBezTo>
                  <a:pt x="544750" y="3242553"/>
                  <a:pt x="555076" y="3236886"/>
                  <a:pt x="564205" y="3229583"/>
                </a:cubicBezTo>
                <a:cubicBezTo>
                  <a:pt x="633510" y="3174138"/>
                  <a:pt x="523021" y="3250552"/>
                  <a:pt x="612843" y="3190672"/>
                </a:cubicBezTo>
                <a:cubicBezTo>
                  <a:pt x="651590" y="3132551"/>
                  <a:pt x="609275" y="3183084"/>
                  <a:pt x="661481" y="3151761"/>
                </a:cubicBezTo>
                <a:cubicBezTo>
                  <a:pt x="728247" y="3111702"/>
                  <a:pt x="627449" y="3150136"/>
                  <a:pt x="710120" y="3122578"/>
                </a:cubicBezTo>
                <a:cubicBezTo>
                  <a:pt x="774887" y="3057811"/>
                  <a:pt x="705133" y="3118864"/>
                  <a:pt x="768486" y="3083668"/>
                </a:cubicBezTo>
                <a:cubicBezTo>
                  <a:pt x="788926" y="3072313"/>
                  <a:pt x="803924" y="3049343"/>
                  <a:pt x="826852" y="3044757"/>
                </a:cubicBezTo>
                <a:cubicBezTo>
                  <a:pt x="934183" y="3023291"/>
                  <a:pt x="892758" y="3035759"/>
                  <a:pt x="953311" y="3015574"/>
                </a:cubicBezTo>
                <a:cubicBezTo>
                  <a:pt x="1022147" y="3016782"/>
                  <a:pt x="1405868" y="3047152"/>
                  <a:pt x="1595337" y="3015574"/>
                </a:cubicBezTo>
                <a:cubicBezTo>
                  <a:pt x="1605451" y="3013888"/>
                  <a:pt x="1614792" y="3009089"/>
                  <a:pt x="1624520" y="3005847"/>
                </a:cubicBezTo>
                <a:cubicBezTo>
                  <a:pt x="1627762" y="2996119"/>
                  <a:pt x="1638833" y="2985835"/>
                  <a:pt x="1634247" y="2976664"/>
                </a:cubicBezTo>
                <a:cubicBezTo>
                  <a:pt x="1629661" y="2967493"/>
                  <a:pt x="1597813" y="2974187"/>
                  <a:pt x="1605064" y="2966936"/>
                </a:cubicBezTo>
                <a:cubicBezTo>
                  <a:pt x="1619565" y="2952435"/>
                  <a:pt x="1643039" y="2949666"/>
                  <a:pt x="1663430" y="2947481"/>
                </a:cubicBezTo>
                <a:cubicBezTo>
                  <a:pt x="1734434" y="2939873"/>
                  <a:pt x="1806103" y="2940996"/>
                  <a:pt x="1877439" y="2937753"/>
                </a:cubicBezTo>
                <a:cubicBezTo>
                  <a:pt x="1883924" y="2947481"/>
                  <a:pt x="1885481" y="2964400"/>
                  <a:pt x="1896894" y="2966936"/>
                </a:cubicBezTo>
                <a:cubicBezTo>
                  <a:pt x="1973738" y="2984012"/>
                  <a:pt x="1960592" y="2939219"/>
                  <a:pt x="2023354" y="2918298"/>
                </a:cubicBezTo>
                <a:cubicBezTo>
                  <a:pt x="2042809" y="2911813"/>
                  <a:pt x="2064656" y="2910218"/>
                  <a:pt x="2081720" y="2898842"/>
                </a:cubicBezTo>
                <a:lnTo>
                  <a:pt x="2140086" y="2859932"/>
                </a:lnTo>
                <a:cubicBezTo>
                  <a:pt x="2146571" y="2850204"/>
                  <a:pt x="2152238" y="2839878"/>
                  <a:pt x="2159541" y="2830749"/>
                </a:cubicBezTo>
                <a:cubicBezTo>
                  <a:pt x="2165270" y="2823587"/>
                  <a:pt x="2174277" y="2819157"/>
                  <a:pt x="2178996" y="2811293"/>
                </a:cubicBezTo>
                <a:cubicBezTo>
                  <a:pt x="2184272" y="2802500"/>
                  <a:pt x="2184138" y="2791281"/>
                  <a:pt x="2188724" y="2782110"/>
                </a:cubicBezTo>
                <a:cubicBezTo>
                  <a:pt x="2193952" y="2771653"/>
                  <a:pt x="2203431" y="2763610"/>
                  <a:pt x="2208179" y="2752927"/>
                </a:cubicBezTo>
                <a:cubicBezTo>
                  <a:pt x="2216508" y="2734187"/>
                  <a:pt x="2222661" y="2714457"/>
                  <a:pt x="2227635" y="2694561"/>
                </a:cubicBezTo>
                <a:cubicBezTo>
                  <a:pt x="2241372" y="2639611"/>
                  <a:pt x="2234740" y="2668760"/>
                  <a:pt x="2247090" y="2607012"/>
                </a:cubicBezTo>
                <a:cubicBezTo>
                  <a:pt x="2243847" y="2500008"/>
                  <a:pt x="2242454" y="2392932"/>
                  <a:pt x="2237362" y="2286000"/>
                </a:cubicBezTo>
                <a:cubicBezTo>
                  <a:pt x="2235965" y="2256671"/>
                  <a:pt x="2230709" y="2227652"/>
                  <a:pt x="2227635" y="2198451"/>
                </a:cubicBezTo>
                <a:cubicBezTo>
                  <a:pt x="2224224" y="2166043"/>
                  <a:pt x="2220857" y="2133628"/>
                  <a:pt x="2217907" y="2101174"/>
                </a:cubicBezTo>
                <a:cubicBezTo>
                  <a:pt x="2212335" y="2039885"/>
                  <a:pt x="2208786" y="1968623"/>
                  <a:pt x="2198452" y="1906621"/>
                </a:cubicBezTo>
                <a:cubicBezTo>
                  <a:pt x="2194381" y="1882192"/>
                  <a:pt x="2186706" y="1861657"/>
                  <a:pt x="2178996" y="1838527"/>
                </a:cubicBezTo>
                <a:cubicBezTo>
                  <a:pt x="2175754" y="1815829"/>
                  <a:pt x="2169269" y="1793362"/>
                  <a:pt x="2169269" y="1770434"/>
                </a:cubicBezTo>
                <a:cubicBezTo>
                  <a:pt x="2169269" y="1562885"/>
                  <a:pt x="2172803" y="1355320"/>
                  <a:pt x="2178996" y="1147864"/>
                </a:cubicBezTo>
                <a:cubicBezTo>
                  <a:pt x="2179302" y="1137615"/>
                  <a:pt x="2186237" y="1128629"/>
                  <a:pt x="2188724" y="1118681"/>
                </a:cubicBezTo>
                <a:cubicBezTo>
                  <a:pt x="2192734" y="1102641"/>
                  <a:pt x="2194865" y="1086182"/>
                  <a:pt x="2198452" y="1070042"/>
                </a:cubicBezTo>
                <a:cubicBezTo>
                  <a:pt x="2201352" y="1056991"/>
                  <a:pt x="2205557" y="1044242"/>
                  <a:pt x="2208179" y="1031132"/>
                </a:cubicBezTo>
                <a:cubicBezTo>
                  <a:pt x="2212047" y="1011791"/>
                  <a:pt x="2214039" y="992107"/>
                  <a:pt x="2217907" y="972766"/>
                </a:cubicBezTo>
                <a:cubicBezTo>
                  <a:pt x="2220529" y="959656"/>
                  <a:pt x="2224735" y="946906"/>
                  <a:pt x="2227635" y="933855"/>
                </a:cubicBezTo>
                <a:cubicBezTo>
                  <a:pt x="2231222" y="917715"/>
                  <a:pt x="2233012" y="901168"/>
                  <a:pt x="2237362" y="885217"/>
                </a:cubicBezTo>
                <a:cubicBezTo>
                  <a:pt x="2242758" y="865432"/>
                  <a:pt x="2250332" y="846306"/>
                  <a:pt x="2256817" y="826851"/>
                </a:cubicBezTo>
                <a:cubicBezTo>
                  <a:pt x="2260060" y="817123"/>
                  <a:pt x="2264534" y="807723"/>
                  <a:pt x="2266545" y="797668"/>
                </a:cubicBezTo>
                <a:cubicBezTo>
                  <a:pt x="2271766" y="771565"/>
                  <a:pt x="2281623" y="711821"/>
                  <a:pt x="2295728" y="690664"/>
                </a:cubicBezTo>
                <a:cubicBezTo>
                  <a:pt x="2302213" y="680936"/>
                  <a:pt x="2309955" y="671938"/>
                  <a:pt x="2315183" y="661481"/>
                </a:cubicBezTo>
                <a:cubicBezTo>
                  <a:pt x="2340439" y="610969"/>
                  <a:pt x="2306366" y="650844"/>
                  <a:pt x="2344366" y="612842"/>
                </a:cubicBezTo>
                <a:cubicBezTo>
                  <a:pt x="2350851" y="593387"/>
                  <a:pt x="2352446" y="571540"/>
                  <a:pt x="2363822" y="554476"/>
                </a:cubicBezTo>
                <a:cubicBezTo>
                  <a:pt x="2370307" y="544748"/>
                  <a:pt x="2378049" y="535750"/>
                  <a:pt x="2383277" y="525293"/>
                </a:cubicBezTo>
                <a:cubicBezTo>
                  <a:pt x="2387863" y="516122"/>
                  <a:pt x="2388419" y="505281"/>
                  <a:pt x="2393005" y="496110"/>
                </a:cubicBezTo>
                <a:cubicBezTo>
                  <a:pt x="2398233" y="485653"/>
                  <a:pt x="2407232" y="477384"/>
                  <a:pt x="2412460" y="466927"/>
                </a:cubicBezTo>
                <a:cubicBezTo>
                  <a:pt x="2417046" y="457756"/>
                  <a:pt x="2417602" y="446915"/>
                  <a:pt x="2422188" y="437744"/>
                </a:cubicBezTo>
                <a:cubicBezTo>
                  <a:pt x="2427416" y="427287"/>
                  <a:pt x="2436895" y="419245"/>
                  <a:pt x="2441643" y="408561"/>
                </a:cubicBezTo>
                <a:cubicBezTo>
                  <a:pt x="2487945" y="304380"/>
                  <a:pt x="2436525" y="387054"/>
                  <a:pt x="2480554" y="321012"/>
                </a:cubicBezTo>
                <a:cubicBezTo>
                  <a:pt x="2483796" y="311284"/>
                  <a:pt x="2485005" y="300622"/>
                  <a:pt x="2490281" y="291829"/>
                </a:cubicBezTo>
                <a:cubicBezTo>
                  <a:pt x="2495000" y="283965"/>
                  <a:pt x="2503252" y="278859"/>
                  <a:pt x="2509737" y="272374"/>
                </a:cubicBezTo>
                <a:lnTo>
                  <a:pt x="2529192" y="252919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2" name="Egyenes összekötő nyíllal 11"/>
          <p:cNvCxnSpPr/>
          <p:nvPr/>
        </p:nvCxnSpPr>
        <p:spPr>
          <a:xfrm>
            <a:off x="2791797" y="2060848"/>
            <a:ext cx="648072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zövegdoboz 2"/>
          <p:cNvSpPr txBox="1"/>
          <p:nvPr/>
        </p:nvSpPr>
        <p:spPr>
          <a:xfrm>
            <a:off x="8316416" y="558924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*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721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475656" y="404664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Neurohypophyse</a:t>
            </a:r>
            <a:r>
              <a:rPr lang="hu-HU" b="1" dirty="0" smtClean="0">
                <a:solidFill>
                  <a:srgbClr val="003399"/>
                </a:solidFill>
                <a:latin typeface="Comic Sans MS" panose="030F0702030302020204" pitchFamily="66" charset="0"/>
              </a:rPr>
              <a:t>, </a:t>
            </a:r>
            <a:r>
              <a:rPr lang="hu-HU" b="1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großzelliges</a:t>
            </a:r>
            <a:r>
              <a:rPr lang="hu-HU" b="1" dirty="0" smtClean="0">
                <a:solidFill>
                  <a:srgbClr val="003399"/>
                </a:solidFill>
                <a:latin typeface="Comic Sans MS" panose="030F0702030302020204" pitchFamily="66" charset="0"/>
              </a:rPr>
              <a:t> </a:t>
            </a:r>
            <a:r>
              <a:rPr lang="hu-HU" b="1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hypothalamo-hypophyseales</a:t>
            </a:r>
            <a:r>
              <a:rPr lang="hu-HU" b="1" dirty="0" smtClean="0">
                <a:solidFill>
                  <a:srgbClr val="003399"/>
                </a:solidFill>
                <a:latin typeface="Comic Sans MS" panose="030F0702030302020204" pitchFamily="66" charset="0"/>
              </a:rPr>
              <a:t> System</a:t>
            </a:r>
            <a:endParaRPr lang="hu-HU" b="1" dirty="0">
              <a:solidFill>
                <a:srgbClr val="003399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39552" y="1196752"/>
            <a:ext cx="78488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>
                <a:solidFill>
                  <a:srgbClr val="C00000"/>
                </a:solidFill>
              </a:rPr>
              <a:t>Histologische</a:t>
            </a:r>
            <a:r>
              <a:rPr lang="hu-HU" sz="1400" b="1" dirty="0" smtClean="0">
                <a:solidFill>
                  <a:srgbClr val="C00000"/>
                </a:solidFill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</a:rPr>
              <a:t>Struktur</a:t>
            </a:r>
            <a:r>
              <a:rPr lang="hu-HU" sz="1400" b="1" dirty="0" smtClean="0"/>
              <a:t>: </a:t>
            </a:r>
            <a:r>
              <a:rPr lang="hu-HU" sz="1400" dirty="0" err="1" smtClean="0"/>
              <a:t>nackte</a:t>
            </a:r>
            <a:r>
              <a:rPr lang="hu-HU" sz="1400" dirty="0" smtClean="0"/>
              <a:t> </a:t>
            </a:r>
            <a:r>
              <a:rPr lang="hu-HU" sz="1400" b="1" dirty="0" err="1" smtClean="0"/>
              <a:t>Axone</a:t>
            </a:r>
            <a:r>
              <a:rPr lang="hu-HU" sz="1400" b="1" dirty="0" smtClean="0"/>
              <a:t>, </a:t>
            </a:r>
            <a:r>
              <a:rPr lang="hu-HU" sz="1400" b="1" dirty="0" err="1" smtClean="0"/>
              <a:t>Axonendigungen</a:t>
            </a:r>
            <a:r>
              <a:rPr lang="hu-HU" sz="1400" dirty="0" smtClean="0"/>
              <a:t>, mit </a:t>
            </a:r>
            <a:r>
              <a:rPr lang="hu-HU" sz="1400" b="1" dirty="0" err="1" smtClean="0"/>
              <a:t>neurosekretorischen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Vesikeln</a:t>
            </a:r>
            <a:r>
              <a:rPr lang="hu-HU" sz="1400" b="1" dirty="0" smtClean="0"/>
              <a:t> (</a:t>
            </a:r>
            <a:r>
              <a:rPr lang="hu-HU" sz="1400" b="1" dirty="0" err="1" smtClean="0"/>
              <a:t>Granulen</a:t>
            </a:r>
            <a:r>
              <a:rPr lang="hu-HU" sz="1400" dirty="0" smtClean="0"/>
              <a:t>). </a:t>
            </a:r>
            <a:r>
              <a:rPr lang="hu-HU" sz="1400" b="1" dirty="0" err="1" smtClean="0"/>
              <a:t>Varikositäten</a:t>
            </a:r>
            <a:r>
              <a:rPr lang="hu-HU" sz="1400" dirty="0" smtClean="0"/>
              <a:t> </a:t>
            </a:r>
            <a:r>
              <a:rPr lang="hu-HU" sz="1400" dirty="0" err="1" smtClean="0"/>
              <a:t>in</a:t>
            </a:r>
            <a:r>
              <a:rPr lang="hu-HU" sz="1400" dirty="0" smtClean="0"/>
              <a:t> den </a:t>
            </a:r>
            <a:r>
              <a:rPr lang="hu-HU" sz="1400" dirty="0" err="1" smtClean="0"/>
              <a:t>Axonen</a:t>
            </a:r>
            <a:r>
              <a:rPr lang="hu-HU" sz="1400" dirty="0" smtClean="0"/>
              <a:t>, </a:t>
            </a:r>
            <a:r>
              <a:rPr lang="hu-HU" sz="1400" dirty="0" err="1" smtClean="0"/>
              <a:t>große</a:t>
            </a:r>
            <a:r>
              <a:rPr lang="hu-HU" sz="1400" dirty="0" smtClean="0"/>
              <a:t> </a:t>
            </a:r>
            <a:r>
              <a:rPr lang="hu-HU" sz="1400" dirty="0" err="1" smtClean="0"/>
              <a:t>Varikosítäten</a:t>
            </a:r>
            <a:r>
              <a:rPr lang="hu-HU" sz="1400" dirty="0" smtClean="0"/>
              <a:t>: </a:t>
            </a:r>
            <a:r>
              <a:rPr lang="hu-HU" sz="1400" b="1" dirty="0" err="1" smtClean="0"/>
              <a:t>Herring-Körper</a:t>
            </a:r>
            <a:r>
              <a:rPr lang="hu-HU" sz="1400" dirty="0" smtClean="0"/>
              <a:t>. </a:t>
            </a:r>
          </a:p>
          <a:p>
            <a:r>
              <a:rPr lang="hu-HU" sz="1400" dirty="0" err="1" smtClean="0"/>
              <a:t>Mehrzahl</a:t>
            </a:r>
            <a:r>
              <a:rPr lang="hu-HU" sz="1400" dirty="0" smtClean="0"/>
              <a:t> der </a:t>
            </a:r>
            <a:r>
              <a:rPr lang="hu-HU" sz="1400" dirty="0" err="1" smtClean="0"/>
              <a:t>Axone</a:t>
            </a:r>
            <a:r>
              <a:rPr lang="hu-HU" sz="1400" dirty="0" smtClean="0"/>
              <a:t> endet an </a:t>
            </a:r>
            <a:r>
              <a:rPr lang="hu-HU" sz="1400" b="1" dirty="0" err="1" smtClean="0"/>
              <a:t>fenestriertem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Sinuse</a:t>
            </a:r>
            <a:r>
              <a:rPr lang="hu-HU" sz="1400" dirty="0" err="1" smtClean="0"/>
              <a:t>ndothel</a:t>
            </a:r>
            <a:r>
              <a:rPr lang="hu-HU" sz="1400" dirty="0" smtClean="0"/>
              <a:t> der </a:t>
            </a:r>
            <a:r>
              <a:rPr lang="hu-HU" sz="1400" dirty="0" err="1" smtClean="0"/>
              <a:t>weiten</a:t>
            </a:r>
            <a:r>
              <a:rPr lang="hu-HU" sz="1400" dirty="0" smtClean="0"/>
              <a:t> </a:t>
            </a:r>
            <a:r>
              <a:rPr lang="hu-HU" sz="1400" dirty="0" err="1" smtClean="0"/>
              <a:t>Blutkapillaren</a:t>
            </a:r>
            <a:r>
              <a:rPr lang="hu-HU" sz="1400" dirty="0" smtClean="0"/>
              <a:t> (</a:t>
            </a:r>
            <a:r>
              <a:rPr lang="hu-HU" sz="1400" dirty="0" err="1" smtClean="0"/>
              <a:t>neuro-hämale</a:t>
            </a:r>
            <a:r>
              <a:rPr lang="hu-HU" sz="1400" dirty="0" smtClean="0"/>
              <a:t> </a:t>
            </a:r>
            <a:r>
              <a:rPr lang="hu-HU" sz="1400" dirty="0" err="1" smtClean="0"/>
              <a:t>Kontakte</a:t>
            </a:r>
            <a:r>
              <a:rPr lang="hu-HU" sz="1400" dirty="0" smtClean="0"/>
              <a:t>). </a:t>
            </a:r>
            <a:r>
              <a:rPr lang="hu-HU" sz="1400" dirty="0" err="1" smtClean="0"/>
              <a:t>Blut-Hirn</a:t>
            </a:r>
            <a:r>
              <a:rPr lang="hu-HU" sz="1400" dirty="0" smtClean="0"/>
              <a:t> </a:t>
            </a:r>
            <a:r>
              <a:rPr lang="hu-HU" sz="1400" dirty="0" err="1" smtClean="0"/>
              <a:t>Barriere</a:t>
            </a:r>
            <a:r>
              <a:rPr lang="hu-HU" sz="1400" dirty="0" smtClean="0"/>
              <a:t> </a:t>
            </a:r>
            <a:r>
              <a:rPr lang="hu-HU" sz="1400" dirty="0" err="1" smtClean="0"/>
              <a:t>fehlt</a:t>
            </a:r>
            <a:r>
              <a:rPr lang="hu-HU" sz="1400" dirty="0" smtClean="0"/>
              <a:t> an </a:t>
            </a:r>
            <a:r>
              <a:rPr lang="hu-HU" sz="1400" dirty="0" err="1" smtClean="0"/>
              <a:t>diesen</a:t>
            </a:r>
            <a:r>
              <a:rPr lang="hu-HU" sz="1400" dirty="0" smtClean="0"/>
              <a:t> </a:t>
            </a:r>
            <a:r>
              <a:rPr lang="hu-HU" sz="1400" dirty="0" err="1" smtClean="0"/>
              <a:t>Stellen</a:t>
            </a:r>
            <a:r>
              <a:rPr lang="hu-HU" sz="1400" dirty="0" smtClean="0"/>
              <a:t>.</a:t>
            </a:r>
          </a:p>
          <a:p>
            <a:r>
              <a:rPr lang="hu-HU" sz="1400" b="1" dirty="0" err="1" smtClean="0"/>
              <a:t>Pituizyten</a:t>
            </a:r>
            <a:r>
              <a:rPr lang="hu-HU" sz="1400" dirty="0" smtClean="0"/>
              <a:t> (</a:t>
            </a:r>
            <a:r>
              <a:rPr lang="hu-HU" sz="1400" dirty="0" err="1" smtClean="0"/>
              <a:t>Gliazellen</a:t>
            </a:r>
            <a:r>
              <a:rPr lang="hu-HU" sz="1400" dirty="0" smtClean="0"/>
              <a:t>) </a:t>
            </a:r>
            <a:r>
              <a:rPr lang="hu-HU" sz="1400" dirty="0" err="1" smtClean="0"/>
              <a:t>zwischen</a:t>
            </a:r>
            <a:r>
              <a:rPr lang="hu-HU" sz="1400" dirty="0" smtClean="0"/>
              <a:t> </a:t>
            </a:r>
            <a:r>
              <a:rPr lang="hu-HU" sz="1400" dirty="0" err="1" smtClean="0"/>
              <a:t>Axonen</a:t>
            </a:r>
            <a:r>
              <a:rPr lang="hu-HU" sz="1400" dirty="0" smtClean="0"/>
              <a:t> und </a:t>
            </a:r>
            <a:r>
              <a:rPr lang="hu-HU" sz="1400" dirty="0" err="1" smtClean="0"/>
              <a:t>Axonterminalen</a:t>
            </a:r>
            <a:r>
              <a:rPr lang="hu-HU" sz="1400" dirty="0" smtClean="0"/>
              <a:t>.</a:t>
            </a:r>
            <a:endParaRPr lang="hu-HU" sz="14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276872"/>
            <a:ext cx="3708400" cy="4127500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546681" y="2381307"/>
            <a:ext cx="4464496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>
                <a:solidFill>
                  <a:srgbClr val="C00000"/>
                </a:solidFill>
              </a:rPr>
              <a:t>Hormone</a:t>
            </a:r>
            <a:r>
              <a:rPr lang="hu-HU" sz="1400" b="1" dirty="0" smtClean="0">
                <a:solidFill>
                  <a:srgbClr val="C00000"/>
                </a:solidFill>
              </a:rPr>
              <a:t>:</a:t>
            </a:r>
          </a:p>
          <a:p>
            <a:r>
              <a:rPr lang="hu-HU" sz="1400" dirty="0" smtClean="0"/>
              <a:t> </a:t>
            </a:r>
            <a:r>
              <a:rPr lang="hu-HU" sz="1300" b="1" dirty="0" smtClean="0">
                <a:solidFill>
                  <a:srgbClr val="003366"/>
                </a:solidFill>
              </a:rPr>
              <a:t>ADH</a:t>
            </a:r>
            <a:r>
              <a:rPr lang="hu-HU" sz="1300" dirty="0" smtClean="0"/>
              <a:t> (</a:t>
            </a:r>
            <a:r>
              <a:rPr lang="hu-HU" sz="1300" dirty="0" err="1" smtClean="0"/>
              <a:t>aqntidiuretisches</a:t>
            </a:r>
            <a:r>
              <a:rPr lang="hu-HU" sz="1300" dirty="0" smtClean="0"/>
              <a:t> </a:t>
            </a:r>
            <a:r>
              <a:rPr lang="hu-HU" sz="1300" dirty="0"/>
              <a:t>H</a:t>
            </a:r>
            <a:r>
              <a:rPr lang="hu-HU" sz="1300" dirty="0" smtClean="0"/>
              <a:t>ormon, </a:t>
            </a:r>
            <a:r>
              <a:rPr lang="hu-HU" sz="1300" dirty="0" err="1" smtClean="0"/>
              <a:t>Vasopressin</a:t>
            </a:r>
            <a:r>
              <a:rPr lang="hu-HU" sz="1300" dirty="0" smtClean="0"/>
              <a:t>), </a:t>
            </a:r>
            <a:r>
              <a:rPr lang="hu-HU" sz="1300" dirty="0" err="1" smtClean="0"/>
              <a:t>Funktion</a:t>
            </a:r>
            <a:r>
              <a:rPr lang="hu-HU" sz="1300" dirty="0" smtClean="0"/>
              <a:t>: </a:t>
            </a:r>
            <a:r>
              <a:rPr lang="hu-HU" sz="1300" dirty="0" err="1" smtClean="0"/>
              <a:t>Wasser-Rückresorption</a:t>
            </a:r>
            <a:r>
              <a:rPr lang="hu-HU" sz="1300" dirty="0" smtClean="0"/>
              <a:t> </a:t>
            </a:r>
            <a:r>
              <a:rPr lang="hu-HU" sz="1300" dirty="0" err="1" smtClean="0"/>
              <a:t>in</a:t>
            </a:r>
            <a:r>
              <a:rPr lang="hu-HU" sz="1300" dirty="0" smtClean="0"/>
              <a:t> </a:t>
            </a:r>
            <a:r>
              <a:rPr lang="hu-HU" sz="1300" dirty="0" err="1" smtClean="0"/>
              <a:t>Vebindungstubuli</a:t>
            </a:r>
            <a:r>
              <a:rPr lang="hu-HU" sz="1300" dirty="0" smtClean="0"/>
              <a:t> und </a:t>
            </a:r>
            <a:r>
              <a:rPr lang="hu-HU" sz="1300" dirty="0" err="1" smtClean="0"/>
              <a:t>Sammelröhre</a:t>
            </a:r>
            <a:r>
              <a:rPr lang="hu-HU" sz="1300" dirty="0" smtClean="0"/>
              <a:t>, </a:t>
            </a:r>
            <a:r>
              <a:rPr lang="hu-HU" sz="1300" dirty="0" err="1" smtClean="0"/>
              <a:t>Kontraktion</a:t>
            </a:r>
            <a:r>
              <a:rPr lang="hu-HU" sz="1300" dirty="0" smtClean="0"/>
              <a:t> der </a:t>
            </a:r>
            <a:r>
              <a:rPr lang="hu-HU" sz="1300" dirty="0" err="1" smtClean="0"/>
              <a:t>Gefäßmuskulatur</a:t>
            </a:r>
            <a:r>
              <a:rPr lang="hu-HU" sz="1300" dirty="0" smtClean="0"/>
              <a:t>.</a:t>
            </a:r>
          </a:p>
          <a:p>
            <a:r>
              <a:rPr lang="hu-HU" sz="1300" b="1" dirty="0" err="1" smtClean="0">
                <a:solidFill>
                  <a:srgbClr val="003366"/>
                </a:solidFill>
              </a:rPr>
              <a:t>Oxytocin</a:t>
            </a:r>
            <a:r>
              <a:rPr lang="hu-HU" sz="1300" dirty="0" smtClean="0"/>
              <a:t>, </a:t>
            </a:r>
            <a:r>
              <a:rPr lang="hu-HU" sz="1300" dirty="0" err="1" smtClean="0"/>
              <a:t>Funktion</a:t>
            </a:r>
            <a:r>
              <a:rPr lang="hu-HU" sz="1300" dirty="0" smtClean="0"/>
              <a:t>: </a:t>
            </a:r>
            <a:r>
              <a:rPr lang="hu-HU" sz="1300" dirty="0" err="1" smtClean="0"/>
              <a:t>Kontraktion</a:t>
            </a:r>
            <a:r>
              <a:rPr lang="hu-HU" sz="1300" dirty="0" smtClean="0"/>
              <a:t> der </a:t>
            </a:r>
            <a:r>
              <a:rPr lang="hu-HU" sz="1300" dirty="0" err="1" smtClean="0"/>
              <a:t>Uterusmuskulatur</a:t>
            </a:r>
            <a:r>
              <a:rPr lang="hu-HU" sz="1300" dirty="0" smtClean="0"/>
              <a:t> (</a:t>
            </a:r>
            <a:r>
              <a:rPr lang="hu-HU" sz="1300" dirty="0" err="1" smtClean="0"/>
              <a:t>bei</a:t>
            </a:r>
            <a:r>
              <a:rPr lang="hu-HU" sz="1300" dirty="0" smtClean="0"/>
              <a:t> </a:t>
            </a:r>
            <a:r>
              <a:rPr lang="hu-HU" sz="1300" dirty="0" err="1" smtClean="0"/>
              <a:t>Wehentätigkeit</a:t>
            </a:r>
            <a:r>
              <a:rPr lang="hu-HU" sz="1300" dirty="0" smtClean="0"/>
              <a:t>), und der </a:t>
            </a:r>
            <a:r>
              <a:rPr lang="hu-HU" sz="1300" dirty="0" err="1" smtClean="0"/>
              <a:t>Myoepithelzellen</a:t>
            </a:r>
            <a:r>
              <a:rPr lang="hu-HU" sz="1300" dirty="0" smtClean="0"/>
              <a:t> der </a:t>
            </a:r>
            <a:r>
              <a:rPr lang="hu-HU" sz="1300" dirty="0" err="1" smtClean="0"/>
              <a:t>Milchdrüse</a:t>
            </a:r>
            <a:r>
              <a:rPr lang="hu-HU" sz="1300" dirty="0" smtClean="0"/>
              <a:t> (</a:t>
            </a:r>
            <a:r>
              <a:rPr lang="hu-HU" sz="1300" dirty="0" err="1" smtClean="0"/>
              <a:t>Milch-Ejektion</a:t>
            </a:r>
            <a:r>
              <a:rPr lang="hu-HU" sz="1300" dirty="0" smtClean="0"/>
              <a:t>)</a:t>
            </a:r>
          </a:p>
          <a:p>
            <a:r>
              <a:rPr lang="hu-HU" sz="1300" dirty="0" err="1" smtClean="0"/>
              <a:t>Gemeinsames</a:t>
            </a:r>
            <a:r>
              <a:rPr lang="hu-HU" sz="1300" dirty="0" smtClean="0"/>
              <a:t> </a:t>
            </a:r>
            <a:r>
              <a:rPr lang="hu-HU" sz="1300" u="sng" dirty="0" err="1" smtClean="0"/>
              <a:t>Prohormon</a:t>
            </a:r>
            <a:r>
              <a:rPr lang="hu-HU" sz="1300" dirty="0" smtClean="0"/>
              <a:t>, </a:t>
            </a:r>
            <a:r>
              <a:rPr lang="hu-HU" sz="1300" dirty="0" err="1" smtClean="0"/>
              <a:t>gespalten</a:t>
            </a:r>
            <a:r>
              <a:rPr lang="hu-HU" sz="1300" dirty="0" smtClean="0"/>
              <a:t> an ADH und </a:t>
            </a:r>
            <a:r>
              <a:rPr lang="hu-HU" sz="1300" dirty="0" err="1" smtClean="0"/>
              <a:t>Oxytocin</a:t>
            </a:r>
            <a:r>
              <a:rPr lang="hu-HU" sz="1300" dirty="0" smtClean="0"/>
              <a:t>.</a:t>
            </a:r>
          </a:p>
          <a:p>
            <a:r>
              <a:rPr lang="hu-HU" sz="1300" dirty="0" err="1" smtClean="0"/>
              <a:t>Trägerprotein</a:t>
            </a:r>
            <a:r>
              <a:rPr lang="hu-HU" sz="1300" dirty="0" smtClean="0"/>
              <a:t>: </a:t>
            </a:r>
            <a:r>
              <a:rPr lang="hu-HU" sz="1300" u="sng" dirty="0" err="1" smtClean="0"/>
              <a:t>Neurophysin</a:t>
            </a:r>
            <a:r>
              <a:rPr lang="hu-HU" sz="1300" dirty="0" smtClean="0"/>
              <a:t>.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531024" y="4412632"/>
            <a:ext cx="4392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>
                <a:solidFill>
                  <a:srgbClr val="C00000"/>
                </a:solidFill>
              </a:rPr>
              <a:t>Ursprung</a:t>
            </a:r>
            <a:r>
              <a:rPr lang="hu-HU" sz="1400" b="1" dirty="0" smtClean="0">
                <a:solidFill>
                  <a:srgbClr val="C00000"/>
                </a:solidFill>
              </a:rPr>
              <a:t> der </a:t>
            </a:r>
            <a:r>
              <a:rPr lang="hu-HU" sz="1400" b="1" dirty="0" err="1" smtClean="0">
                <a:solidFill>
                  <a:srgbClr val="C00000"/>
                </a:solidFill>
              </a:rPr>
              <a:t>Axone</a:t>
            </a:r>
            <a:r>
              <a:rPr lang="hu-HU" sz="1400" b="1" dirty="0" smtClean="0">
                <a:solidFill>
                  <a:srgbClr val="C00000"/>
                </a:solidFill>
              </a:rPr>
              <a:t>: </a:t>
            </a:r>
            <a:r>
              <a:rPr lang="hu-HU" sz="1400" dirty="0" err="1" smtClean="0"/>
              <a:t>großzellige</a:t>
            </a:r>
            <a:r>
              <a:rPr lang="hu-HU" sz="1400" dirty="0" smtClean="0"/>
              <a:t> </a:t>
            </a:r>
            <a:r>
              <a:rPr lang="hu-HU" sz="1400" dirty="0" err="1" smtClean="0"/>
              <a:t>Neurone</a:t>
            </a:r>
            <a:r>
              <a:rPr lang="hu-HU" sz="1400" dirty="0" smtClean="0"/>
              <a:t> </a:t>
            </a:r>
            <a:r>
              <a:rPr lang="hu-HU" sz="1400" dirty="0" err="1" smtClean="0"/>
              <a:t>im</a:t>
            </a:r>
            <a:r>
              <a:rPr lang="hu-HU" sz="1400" dirty="0" smtClean="0"/>
              <a:t> </a:t>
            </a:r>
            <a:r>
              <a:rPr lang="hu-HU" sz="1400" b="1" dirty="0" err="1" smtClean="0">
                <a:solidFill>
                  <a:srgbClr val="003366"/>
                </a:solidFill>
              </a:rPr>
              <a:t>nucleus</a:t>
            </a:r>
            <a:r>
              <a:rPr lang="hu-HU" sz="1400" b="1" dirty="0" smtClean="0">
                <a:solidFill>
                  <a:srgbClr val="003366"/>
                </a:solidFill>
              </a:rPr>
              <a:t> </a:t>
            </a:r>
            <a:r>
              <a:rPr lang="hu-HU" sz="1400" b="1" dirty="0" err="1" smtClean="0">
                <a:solidFill>
                  <a:srgbClr val="003366"/>
                </a:solidFill>
              </a:rPr>
              <a:t>paraventricularis</a:t>
            </a:r>
            <a:r>
              <a:rPr lang="hu-HU" sz="1400" b="1" dirty="0" smtClean="0">
                <a:solidFill>
                  <a:srgbClr val="003366"/>
                </a:solidFill>
              </a:rPr>
              <a:t> és </a:t>
            </a:r>
            <a:r>
              <a:rPr lang="hu-HU" sz="1400" b="1" dirty="0" err="1" smtClean="0">
                <a:solidFill>
                  <a:srgbClr val="003366"/>
                </a:solidFill>
              </a:rPr>
              <a:t>supraopticus</a:t>
            </a:r>
            <a:r>
              <a:rPr lang="hu-HU" sz="1400" dirty="0" smtClean="0"/>
              <a:t>. </a:t>
            </a:r>
            <a:r>
              <a:rPr lang="hu-HU" sz="1400" dirty="0" err="1" smtClean="0"/>
              <a:t>Im</a:t>
            </a:r>
            <a:r>
              <a:rPr lang="hu-HU" sz="1400" dirty="0" smtClean="0"/>
              <a:t> </a:t>
            </a:r>
            <a:r>
              <a:rPr lang="hu-HU" sz="1400" dirty="0" err="1" smtClean="0"/>
              <a:t>Perikaryon</a:t>
            </a:r>
            <a:r>
              <a:rPr lang="hu-HU" sz="1400" dirty="0" smtClean="0"/>
              <a:t>: </a:t>
            </a:r>
            <a:r>
              <a:rPr lang="hu-HU" sz="1400" dirty="0" err="1" smtClean="0"/>
              <a:t>stark</a:t>
            </a:r>
            <a:r>
              <a:rPr lang="hu-HU" sz="1400" dirty="0" smtClean="0"/>
              <a:t> </a:t>
            </a:r>
            <a:r>
              <a:rPr lang="hu-HU" sz="1400" dirty="0" err="1" smtClean="0"/>
              <a:t>entwickeltes</a:t>
            </a:r>
            <a:r>
              <a:rPr lang="hu-HU" sz="1400" dirty="0" smtClean="0"/>
              <a:t> </a:t>
            </a:r>
            <a:r>
              <a:rPr lang="hu-HU" sz="1400" dirty="0" err="1" smtClean="0"/>
              <a:t>rER</a:t>
            </a:r>
            <a:r>
              <a:rPr lang="hu-HU" sz="1400" dirty="0" smtClean="0"/>
              <a:t>, </a:t>
            </a:r>
            <a:r>
              <a:rPr lang="hu-HU" sz="1400" dirty="0" err="1" smtClean="0"/>
              <a:t>Golgi-App</a:t>
            </a:r>
            <a:r>
              <a:rPr lang="hu-HU" sz="1400" dirty="0" smtClean="0"/>
              <a:t>., </a:t>
            </a:r>
            <a:r>
              <a:rPr lang="hu-HU" sz="1400" dirty="0" err="1" smtClean="0"/>
              <a:t>Sekretionsgranulen</a:t>
            </a:r>
            <a:r>
              <a:rPr lang="hu-HU" sz="1400" dirty="0" smtClean="0"/>
              <a:t>. </a:t>
            </a:r>
          </a:p>
          <a:p>
            <a:r>
              <a:rPr lang="hu-HU" sz="1400" dirty="0" err="1" smtClean="0"/>
              <a:t>Transport</a:t>
            </a:r>
            <a:r>
              <a:rPr lang="hu-HU" sz="1400" dirty="0" smtClean="0"/>
              <a:t> des </a:t>
            </a:r>
            <a:r>
              <a:rPr lang="hu-HU" sz="1400" dirty="0" err="1" smtClean="0"/>
              <a:t>Sekretes</a:t>
            </a:r>
            <a:r>
              <a:rPr lang="hu-HU" sz="1400" dirty="0" smtClean="0"/>
              <a:t> mit </a:t>
            </a:r>
            <a:r>
              <a:rPr lang="hu-HU" sz="1400" dirty="0" err="1" smtClean="0"/>
              <a:t>axonalem</a:t>
            </a:r>
            <a:r>
              <a:rPr lang="hu-HU" sz="1400" dirty="0" smtClean="0"/>
              <a:t> </a:t>
            </a:r>
            <a:r>
              <a:rPr lang="hu-HU" sz="1400" dirty="0" err="1" smtClean="0"/>
              <a:t>Transport</a:t>
            </a:r>
            <a:r>
              <a:rPr lang="hu-HU" sz="1400" dirty="0" smtClean="0"/>
              <a:t> </a:t>
            </a:r>
            <a:r>
              <a:rPr lang="hu-HU" sz="1400" dirty="0" err="1" smtClean="0"/>
              <a:t>im</a:t>
            </a:r>
            <a:r>
              <a:rPr lang="hu-HU" sz="1400" dirty="0" smtClean="0"/>
              <a:t> </a:t>
            </a:r>
            <a:r>
              <a:rPr lang="hu-HU" sz="1400" dirty="0" err="1" smtClean="0"/>
              <a:t>tr</a:t>
            </a:r>
            <a:r>
              <a:rPr lang="hu-HU" sz="1400" dirty="0" smtClean="0"/>
              <a:t>. </a:t>
            </a:r>
            <a:r>
              <a:rPr lang="hu-HU" sz="1400" dirty="0" err="1" smtClean="0"/>
              <a:t>hypothalamo-hypophysealis</a:t>
            </a:r>
            <a:r>
              <a:rPr lang="hu-HU" sz="1400" dirty="0" smtClean="0"/>
              <a:t>, </a:t>
            </a:r>
            <a:r>
              <a:rPr lang="hu-HU" sz="1400" dirty="0" err="1" smtClean="0"/>
              <a:t>Freisetzung</a:t>
            </a:r>
            <a:r>
              <a:rPr lang="hu-HU" sz="1400" dirty="0" smtClean="0"/>
              <a:t> des </a:t>
            </a:r>
            <a:r>
              <a:rPr lang="hu-HU" sz="1400" dirty="0" err="1" smtClean="0"/>
              <a:t>Sekretes</a:t>
            </a:r>
            <a:r>
              <a:rPr lang="hu-HU" sz="1400" dirty="0" smtClean="0"/>
              <a:t> mit </a:t>
            </a:r>
            <a:r>
              <a:rPr lang="hu-HU" sz="1400" dirty="0" err="1" smtClean="0"/>
              <a:t>Exocytose</a:t>
            </a:r>
            <a:r>
              <a:rPr lang="hu-HU" sz="1400" dirty="0" smtClean="0"/>
              <a:t> </a:t>
            </a:r>
            <a:r>
              <a:rPr lang="hu-HU" sz="1400" dirty="0" err="1" smtClean="0"/>
              <a:t>in</a:t>
            </a:r>
            <a:r>
              <a:rPr lang="hu-HU" sz="1400" dirty="0" smtClean="0"/>
              <a:t> der </a:t>
            </a:r>
            <a:r>
              <a:rPr lang="hu-HU" sz="1400" dirty="0" err="1" smtClean="0"/>
              <a:t>Axonendigung</a:t>
            </a:r>
            <a:r>
              <a:rPr lang="hu-HU" sz="1400" dirty="0"/>
              <a:t> </a:t>
            </a:r>
            <a:r>
              <a:rPr lang="hu-HU" sz="1400" dirty="0" smtClean="0"/>
              <a:t>(</a:t>
            </a:r>
            <a:r>
              <a:rPr lang="hu-HU" sz="1400" dirty="0" err="1" smtClean="0"/>
              <a:t>Neurohypophyse</a:t>
            </a:r>
            <a:r>
              <a:rPr lang="hu-HU" sz="1400" dirty="0" smtClean="0"/>
              <a:t>).</a:t>
            </a:r>
            <a:endParaRPr lang="hu-HU" sz="14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531024" y="5999587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smtClean="0">
                <a:solidFill>
                  <a:srgbClr val="C00000"/>
                </a:solidFill>
              </a:rPr>
              <a:t>„</a:t>
            </a:r>
            <a:r>
              <a:rPr lang="hu-HU" sz="1400" b="1" dirty="0" err="1" smtClean="0">
                <a:solidFill>
                  <a:srgbClr val="C00000"/>
                </a:solidFill>
              </a:rPr>
              <a:t>Neurosekretion</a:t>
            </a:r>
            <a:r>
              <a:rPr lang="hu-HU" sz="1400" b="1" dirty="0" smtClean="0"/>
              <a:t>”, </a:t>
            </a:r>
            <a:r>
              <a:rPr lang="hu-HU" sz="1400" dirty="0" err="1" smtClean="0"/>
              <a:t>Scharrer</a:t>
            </a:r>
            <a:r>
              <a:rPr lang="hu-HU" sz="1400" dirty="0" smtClean="0"/>
              <a:t> und </a:t>
            </a:r>
            <a:r>
              <a:rPr lang="hu-HU" sz="1400" dirty="0" err="1" smtClean="0"/>
              <a:t>Bargmann</a:t>
            </a:r>
            <a:endParaRPr lang="hu-HU" sz="14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5724128" y="2276872"/>
            <a:ext cx="2088232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err="1" smtClean="0"/>
              <a:t>Großzelliges</a:t>
            </a:r>
            <a:r>
              <a:rPr lang="hu-HU" sz="1200" b="1" dirty="0" smtClean="0"/>
              <a:t> System, </a:t>
            </a:r>
            <a:r>
              <a:rPr lang="hu-HU" sz="1200" b="1" dirty="0" err="1" smtClean="0"/>
              <a:t>Effektorhormone</a:t>
            </a:r>
            <a:endParaRPr lang="hu-HU" sz="1200" b="1" dirty="0"/>
          </a:p>
        </p:txBody>
      </p:sp>
      <p:sp>
        <p:nvSpPr>
          <p:cNvPr id="2" name="Szövegdoboz 1"/>
          <p:cNvSpPr txBox="1"/>
          <p:nvPr/>
        </p:nvSpPr>
        <p:spPr>
          <a:xfrm>
            <a:off x="8172400" y="5999587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C000"/>
                </a:solidFill>
              </a:rPr>
              <a:t>*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3543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484784"/>
            <a:ext cx="3125949" cy="403244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95536" y="548680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Kleinzelliges</a:t>
            </a:r>
            <a:r>
              <a:rPr lang="hu-HU" sz="2000" b="1" dirty="0" smtClean="0">
                <a:solidFill>
                  <a:srgbClr val="003399"/>
                </a:solidFill>
                <a:latin typeface="Comic Sans MS" panose="030F0702030302020204" pitchFamily="66" charset="0"/>
              </a:rPr>
              <a:t> </a:t>
            </a:r>
            <a:r>
              <a:rPr lang="hu-HU" sz="2000" b="1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Sysstem</a:t>
            </a:r>
            <a:r>
              <a:rPr lang="hu-HU" sz="2000" b="1" dirty="0" smtClean="0">
                <a:solidFill>
                  <a:srgbClr val="003399"/>
                </a:solidFill>
                <a:latin typeface="Comic Sans MS" panose="030F0702030302020204" pitchFamily="66" charset="0"/>
              </a:rPr>
              <a:t>, </a:t>
            </a:r>
            <a:r>
              <a:rPr lang="hu-HU" sz="2000" b="1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Steuer-</a:t>
            </a:r>
            <a:r>
              <a:rPr lang="hu-HU" sz="2000" b="1" dirty="0" smtClean="0">
                <a:solidFill>
                  <a:srgbClr val="003399"/>
                </a:solidFill>
                <a:latin typeface="Comic Sans MS" panose="030F0702030302020204" pitchFamily="66" charset="0"/>
              </a:rPr>
              <a:t> (</a:t>
            </a:r>
            <a:r>
              <a:rPr lang="hu-HU" sz="2000" b="1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releasing</a:t>
            </a:r>
            <a:r>
              <a:rPr lang="hu-HU" sz="2000" b="1" dirty="0" smtClean="0">
                <a:solidFill>
                  <a:srgbClr val="003399"/>
                </a:solidFill>
                <a:latin typeface="Comic Sans MS" panose="030F0702030302020204" pitchFamily="66" charset="0"/>
              </a:rPr>
              <a:t>) </a:t>
            </a:r>
            <a:r>
              <a:rPr lang="hu-HU" sz="2000" b="1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Hormone</a:t>
            </a:r>
            <a:endParaRPr lang="hu-HU" sz="2000" b="1" dirty="0">
              <a:solidFill>
                <a:srgbClr val="003399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39552" y="1484784"/>
            <a:ext cx="561662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A </a:t>
            </a:r>
            <a:r>
              <a:rPr lang="hu-HU" sz="1400" b="1" dirty="0" err="1" smtClean="0"/>
              <a:t>Perikaryen</a:t>
            </a:r>
            <a:r>
              <a:rPr lang="hu-HU" sz="1400" b="1" dirty="0" smtClean="0"/>
              <a:t> der </a:t>
            </a:r>
            <a:r>
              <a:rPr lang="hu-HU" sz="1400" b="1" dirty="0" err="1" smtClean="0"/>
              <a:t>Neurone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in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verschiedenen</a:t>
            </a:r>
            <a:r>
              <a:rPr lang="hu-HU" sz="1400" b="1" dirty="0" smtClean="0"/>
              <a:t> Kernen des </a:t>
            </a:r>
            <a:r>
              <a:rPr lang="hu-HU" sz="1400" b="1" dirty="0" err="1" smtClean="0"/>
              <a:t>Hypothalamus</a:t>
            </a:r>
            <a:r>
              <a:rPr lang="hu-HU" sz="1400" dirty="0" smtClean="0"/>
              <a:t>. </a:t>
            </a:r>
          </a:p>
          <a:p>
            <a:r>
              <a:rPr lang="hu-HU" sz="1400" dirty="0" err="1" smtClean="0"/>
              <a:t>Gebildete</a:t>
            </a:r>
            <a:r>
              <a:rPr lang="hu-HU" sz="1400" dirty="0" smtClean="0"/>
              <a:t> </a:t>
            </a:r>
            <a:r>
              <a:rPr lang="hu-HU" sz="1400" dirty="0" err="1" smtClean="0"/>
              <a:t>Hormone</a:t>
            </a:r>
            <a:r>
              <a:rPr lang="hu-HU" sz="1400" dirty="0" smtClean="0"/>
              <a:t> </a:t>
            </a:r>
            <a:r>
              <a:rPr lang="hu-HU" sz="1400" dirty="0" err="1" smtClean="0"/>
              <a:t>födern</a:t>
            </a:r>
            <a:r>
              <a:rPr lang="hu-HU" sz="1400" dirty="0" smtClean="0"/>
              <a:t> die </a:t>
            </a:r>
            <a:r>
              <a:rPr lang="hu-HU" sz="1400" dirty="0" err="1" smtClean="0"/>
              <a:t>Sekretion</a:t>
            </a:r>
            <a:r>
              <a:rPr lang="hu-HU" sz="1400" dirty="0" smtClean="0"/>
              <a:t> (</a:t>
            </a:r>
            <a:r>
              <a:rPr lang="hu-HU" sz="1400" dirty="0" err="1" smtClean="0"/>
              <a:t>release</a:t>
            </a:r>
            <a:r>
              <a:rPr lang="hu-HU" sz="1400" dirty="0" smtClean="0"/>
              <a:t>) der </a:t>
            </a:r>
            <a:r>
              <a:rPr lang="hu-HU" sz="1400" dirty="0" err="1" smtClean="0"/>
              <a:t>in</a:t>
            </a:r>
            <a:r>
              <a:rPr lang="hu-HU" sz="1400" dirty="0" smtClean="0"/>
              <a:t> den </a:t>
            </a:r>
            <a:r>
              <a:rPr lang="hu-HU" sz="1400" dirty="0" err="1" smtClean="0"/>
              <a:t>Adenohypophysenzellen</a:t>
            </a:r>
            <a:r>
              <a:rPr lang="hu-HU" sz="1400" dirty="0" smtClean="0"/>
              <a:t> </a:t>
            </a:r>
            <a:r>
              <a:rPr lang="hu-HU" sz="1400" dirty="0" err="1" smtClean="0"/>
              <a:t>gebildeten</a:t>
            </a:r>
            <a:r>
              <a:rPr lang="hu-HU" sz="1400" dirty="0" smtClean="0"/>
              <a:t> </a:t>
            </a:r>
            <a:r>
              <a:rPr lang="hu-HU" sz="1400" dirty="0" err="1" smtClean="0"/>
              <a:t>Hormone</a:t>
            </a:r>
            <a:r>
              <a:rPr lang="hu-HU" sz="1400" dirty="0" smtClean="0"/>
              <a:t> (</a:t>
            </a:r>
            <a:r>
              <a:rPr lang="hu-HU" sz="1400" dirty="0" err="1" smtClean="0"/>
              <a:t>releasing</a:t>
            </a:r>
            <a:r>
              <a:rPr lang="hu-HU" sz="1400" dirty="0" smtClean="0"/>
              <a:t> </a:t>
            </a:r>
            <a:r>
              <a:rPr lang="hu-HU" sz="1400" dirty="0" err="1" smtClean="0"/>
              <a:t>hormones</a:t>
            </a:r>
            <a:r>
              <a:rPr lang="hu-HU" sz="1400" dirty="0" smtClean="0"/>
              <a:t>). serkentik.</a:t>
            </a:r>
          </a:p>
          <a:p>
            <a:r>
              <a:rPr lang="hu-HU" sz="1400" b="1" dirty="0" err="1" smtClean="0">
                <a:solidFill>
                  <a:srgbClr val="C00000"/>
                </a:solidFill>
              </a:rPr>
              <a:t>Weg</a:t>
            </a:r>
            <a:r>
              <a:rPr lang="hu-HU" sz="1400" b="1" dirty="0" smtClean="0">
                <a:solidFill>
                  <a:srgbClr val="C00000"/>
                </a:solidFill>
              </a:rPr>
              <a:t> der </a:t>
            </a:r>
            <a:r>
              <a:rPr lang="hu-HU" sz="1400" b="1" dirty="0" err="1" smtClean="0">
                <a:solidFill>
                  <a:srgbClr val="C00000"/>
                </a:solidFill>
              </a:rPr>
              <a:t>Hormone</a:t>
            </a:r>
            <a:r>
              <a:rPr lang="hu-HU" sz="1400" dirty="0" smtClean="0"/>
              <a:t>: </a:t>
            </a:r>
            <a:r>
              <a:rPr lang="hu-HU" sz="1400" dirty="0" err="1" smtClean="0"/>
              <a:t>Perikaryen</a:t>
            </a:r>
            <a:r>
              <a:rPr lang="hu-HU" sz="1400" dirty="0" smtClean="0"/>
              <a:t> </a:t>
            </a:r>
            <a:r>
              <a:rPr lang="hu-HU" sz="1400" dirty="0" err="1" smtClean="0"/>
              <a:t>der</a:t>
            </a:r>
            <a:r>
              <a:rPr lang="hu-HU" sz="1400" dirty="0" smtClean="0"/>
              <a:t> </a:t>
            </a:r>
            <a:r>
              <a:rPr lang="hu-HU" sz="1400" dirty="0" err="1" smtClean="0"/>
              <a:t>Hypothalamuskerne</a:t>
            </a:r>
            <a:r>
              <a:rPr lang="hu-HU" sz="1400" dirty="0" smtClean="0"/>
              <a:t>        </a:t>
            </a:r>
            <a:r>
              <a:rPr lang="hu-HU" sz="1400" dirty="0" err="1" smtClean="0"/>
              <a:t>axonaler</a:t>
            </a:r>
            <a:r>
              <a:rPr lang="hu-HU" sz="1400" dirty="0" smtClean="0"/>
              <a:t> </a:t>
            </a:r>
            <a:r>
              <a:rPr lang="hu-HU" sz="1400" dirty="0" err="1" smtClean="0"/>
              <a:t>Transport</a:t>
            </a:r>
            <a:r>
              <a:rPr lang="hu-HU" sz="1400" dirty="0" smtClean="0"/>
              <a:t>,       </a:t>
            </a:r>
            <a:r>
              <a:rPr lang="hu-HU" sz="1400" dirty="0" err="1" smtClean="0"/>
              <a:t>Axonterminale</a:t>
            </a:r>
            <a:r>
              <a:rPr lang="hu-HU" sz="1400" dirty="0" smtClean="0"/>
              <a:t> </a:t>
            </a:r>
            <a:r>
              <a:rPr lang="hu-HU" sz="1400" dirty="0" err="1" smtClean="0"/>
              <a:t>in</a:t>
            </a:r>
            <a:r>
              <a:rPr lang="hu-HU" sz="1400" dirty="0" smtClean="0"/>
              <a:t> </a:t>
            </a:r>
            <a:r>
              <a:rPr lang="hu-HU" sz="1400" dirty="0" err="1" smtClean="0"/>
              <a:t>der</a:t>
            </a:r>
            <a:r>
              <a:rPr lang="hu-HU" sz="1400" dirty="0" smtClean="0"/>
              <a:t> </a:t>
            </a:r>
            <a:r>
              <a:rPr lang="hu-HU" sz="1400" dirty="0" err="1" smtClean="0"/>
              <a:t>eminentia</a:t>
            </a:r>
            <a:r>
              <a:rPr lang="hu-HU" sz="1400" dirty="0" smtClean="0"/>
              <a:t> </a:t>
            </a:r>
            <a:r>
              <a:rPr lang="hu-HU" sz="1400" dirty="0" err="1" smtClean="0"/>
              <a:t>mediana</a:t>
            </a:r>
            <a:r>
              <a:rPr lang="hu-HU" sz="1400" dirty="0" smtClean="0"/>
              <a:t>,      </a:t>
            </a:r>
            <a:r>
              <a:rPr lang="hu-HU" sz="1400" dirty="0" err="1" smtClean="0"/>
              <a:t>Kapillare</a:t>
            </a:r>
            <a:r>
              <a:rPr lang="hu-HU" sz="1400" dirty="0" smtClean="0"/>
              <a:t> mit </a:t>
            </a:r>
            <a:r>
              <a:rPr lang="hu-HU" sz="1400" dirty="0" err="1" smtClean="0"/>
              <a:t>fenestriertem</a:t>
            </a:r>
            <a:r>
              <a:rPr lang="hu-HU" sz="1400" dirty="0" smtClean="0"/>
              <a:t> </a:t>
            </a:r>
            <a:r>
              <a:rPr lang="hu-HU" sz="1400" dirty="0" err="1" smtClean="0"/>
              <a:t>Endothel</a:t>
            </a:r>
            <a:r>
              <a:rPr lang="hu-HU" sz="1400" dirty="0" smtClean="0"/>
              <a:t>        </a:t>
            </a:r>
            <a:r>
              <a:rPr lang="hu-HU" sz="1400" dirty="0" err="1" smtClean="0"/>
              <a:t>portale</a:t>
            </a:r>
            <a:r>
              <a:rPr lang="hu-HU" sz="1400" dirty="0" smtClean="0"/>
              <a:t> </a:t>
            </a:r>
            <a:r>
              <a:rPr lang="hu-HU" sz="1400" dirty="0" err="1" smtClean="0"/>
              <a:t>Gefäße</a:t>
            </a:r>
            <a:r>
              <a:rPr lang="hu-HU" sz="1400" dirty="0" smtClean="0"/>
              <a:t>        </a:t>
            </a:r>
            <a:r>
              <a:rPr lang="hu-HU" sz="1400" dirty="0" err="1" smtClean="0"/>
              <a:t>Zellen</a:t>
            </a:r>
            <a:r>
              <a:rPr lang="hu-HU" sz="1400" dirty="0" smtClean="0"/>
              <a:t> der </a:t>
            </a:r>
            <a:r>
              <a:rPr lang="hu-HU" sz="1400" dirty="0" err="1" smtClean="0"/>
              <a:t>Adenohypophyse</a:t>
            </a:r>
            <a:endParaRPr lang="hu-HU" sz="1400" dirty="0"/>
          </a:p>
        </p:txBody>
      </p:sp>
      <p:cxnSp>
        <p:nvCxnSpPr>
          <p:cNvPr id="6" name="Egyenes összekötő nyíllal 5"/>
          <p:cNvCxnSpPr/>
          <p:nvPr/>
        </p:nvCxnSpPr>
        <p:spPr>
          <a:xfrm>
            <a:off x="4627110" y="2497023"/>
            <a:ext cx="216024" cy="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>
            <a:off x="1403648" y="2708920"/>
            <a:ext cx="216024" cy="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799134" y="2948446"/>
            <a:ext cx="216024" cy="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>
            <a:off x="2360523" y="2941318"/>
            <a:ext cx="216024" cy="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>
            <a:off x="4627110" y="2722813"/>
            <a:ext cx="216024" cy="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/>
          <p:cNvSpPr txBox="1"/>
          <p:nvPr/>
        </p:nvSpPr>
        <p:spPr>
          <a:xfrm>
            <a:off x="539552" y="3515599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 smtClean="0">
                <a:solidFill>
                  <a:srgbClr val="003366"/>
                </a:solidFill>
                <a:latin typeface="Comic Sans MS" panose="030F0702030302020204" pitchFamily="66" charset="0"/>
              </a:rPr>
              <a:t>Portaler</a:t>
            </a:r>
            <a:r>
              <a:rPr lang="hu-HU" b="1" dirty="0" smtClean="0">
                <a:solidFill>
                  <a:srgbClr val="003366"/>
                </a:solidFill>
                <a:latin typeface="Comic Sans MS" panose="030F0702030302020204" pitchFamily="66" charset="0"/>
              </a:rPr>
              <a:t> </a:t>
            </a:r>
            <a:r>
              <a:rPr lang="hu-HU" b="1" dirty="0" err="1" smtClean="0">
                <a:solidFill>
                  <a:srgbClr val="003366"/>
                </a:solidFill>
                <a:latin typeface="Comic Sans MS" panose="030F0702030302020204" pitchFamily="66" charset="0"/>
              </a:rPr>
              <a:t>Kreislauf</a:t>
            </a:r>
            <a:r>
              <a:rPr lang="hu-HU" b="1" dirty="0" smtClean="0">
                <a:solidFill>
                  <a:srgbClr val="003366"/>
                </a:solidFill>
                <a:latin typeface="Comic Sans MS" panose="030F0702030302020204" pitchFamily="66" charset="0"/>
              </a:rPr>
              <a:t> </a:t>
            </a:r>
            <a:r>
              <a:rPr lang="hu-HU" b="1" dirty="0" err="1" smtClean="0">
                <a:solidFill>
                  <a:srgbClr val="003366"/>
                </a:solidFill>
                <a:latin typeface="Comic Sans MS" panose="030F0702030302020204" pitchFamily="66" charset="0"/>
              </a:rPr>
              <a:t>im</a:t>
            </a:r>
            <a:r>
              <a:rPr lang="hu-HU" b="1" dirty="0" smtClean="0">
                <a:solidFill>
                  <a:srgbClr val="003366"/>
                </a:solidFill>
                <a:latin typeface="Comic Sans MS" panose="030F0702030302020204" pitchFamily="66" charset="0"/>
              </a:rPr>
              <a:t> </a:t>
            </a:r>
            <a:r>
              <a:rPr lang="hu-HU" b="1" dirty="0" err="1" smtClean="0">
                <a:solidFill>
                  <a:srgbClr val="003366"/>
                </a:solidFill>
                <a:latin typeface="Comic Sans MS" panose="030F0702030302020204" pitchFamily="66" charset="0"/>
              </a:rPr>
              <a:t>hypothalamo-hypophysealen</a:t>
            </a:r>
            <a:r>
              <a:rPr lang="hu-HU" b="1" dirty="0" smtClean="0">
                <a:solidFill>
                  <a:srgbClr val="003366"/>
                </a:solidFill>
                <a:latin typeface="Comic Sans MS" panose="030F0702030302020204" pitchFamily="66" charset="0"/>
              </a:rPr>
              <a:t> System</a:t>
            </a:r>
            <a:endParaRPr lang="hu-HU" b="1" dirty="0">
              <a:solidFill>
                <a:srgbClr val="003366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611560" y="4365104"/>
            <a:ext cx="48965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A. </a:t>
            </a:r>
            <a:r>
              <a:rPr lang="hu-HU" sz="1400" dirty="0" err="1" smtClean="0"/>
              <a:t>hypophysealis</a:t>
            </a:r>
            <a:r>
              <a:rPr lang="hu-HU" sz="1400" dirty="0" smtClean="0"/>
              <a:t> </a:t>
            </a:r>
            <a:r>
              <a:rPr lang="hu-HU" sz="1400" dirty="0" err="1" smtClean="0"/>
              <a:t>superior</a:t>
            </a:r>
            <a:r>
              <a:rPr lang="hu-HU" sz="1400" dirty="0" smtClean="0"/>
              <a:t>         </a:t>
            </a:r>
            <a:r>
              <a:rPr lang="hu-HU" sz="1400" dirty="0" err="1" smtClean="0"/>
              <a:t>Kapillarplexus</a:t>
            </a:r>
            <a:r>
              <a:rPr lang="hu-HU" sz="1400" dirty="0" smtClean="0"/>
              <a:t> mit </a:t>
            </a:r>
            <a:r>
              <a:rPr lang="hu-HU" sz="1400" dirty="0" err="1" smtClean="0"/>
              <a:t>fenestriertem</a:t>
            </a:r>
            <a:r>
              <a:rPr lang="hu-HU" sz="1400" dirty="0" smtClean="0"/>
              <a:t> </a:t>
            </a:r>
            <a:r>
              <a:rPr lang="hu-HU" sz="1400" dirty="0" err="1" smtClean="0"/>
              <a:t>Endothel</a:t>
            </a:r>
            <a:r>
              <a:rPr lang="hu-HU" sz="1400" dirty="0" smtClean="0"/>
              <a:t> </a:t>
            </a:r>
            <a:r>
              <a:rPr lang="hu-HU" sz="1400" dirty="0" err="1" smtClean="0"/>
              <a:t>in</a:t>
            </a:r>
            <a:r>
              <a:rPr lang="hu-HU" sz="1400" dirty="0" smtClean="0"/>
              <a:t> der em. </a:t>
            </a:r>
            <a:r>
              <a:rPr lang="hu-HU" sz="1400" dirty="0" err="1" smtClean="0"/>
              <a:t>mediana</a:t>
            </a:r>
            <a:r>
              <a:rPr lang="hu-HU" sz="1400" dirty="0" smtClean="0"/>
              <a:t>        </a:t>
            </a:r>
            <a:r>
              <a:rPr lang="hu-HU" sz="1400" dirty="0" err="1" smtClean="0"/>
              <a:t>lange</a:t>
            </a:r>
            <a:r>
              <a:rPr lang="hu-HU" sz="1400" dirty="0" smtClean="0"/>
              <a:t> </a:t>
            </a:r>
            <a:r>
              <a:rPr lang="hu-HU" sz="1400" dirty="0" err="1" smtClean="0"/>
              <a:t>portale</a:t>
            </a:r>
            <a:r>
              <a:rPr lang="hu-HU" sz="1400" dirty="0" smtClean="0"/>
              <a:t> </a:t>
            </a:r>
            <a:r>
              <a:rPr lang="hu-HU" sz="1400" dirty="0" err="1" smtClean="0"/>
              <a:t>Venen</a:t>
            </a:r>
            <a:r>
              <a:rPr lang="hu-HU" sz="1400" dirty="0" smtClean="0"/>
              <a:t>     </a:t>
            </a:r>
            <a:r>
              <a:rPr lang="hu-HU" sz="1400" dirty="0" err="1" smtClean="0"/>
              <a:t>Wiederverzweigung</a:t>
            </a:r>
            <a:r>
              <a:rPr lang="hu-HU" sz="1400" dirty="0" smtClean="0"/>
              <a:t> der </a:t>
            </a:r>
            <a:r>
              <a:rPr lang="hu-HU" sz="1400" dirty="0" err="1" smtClean="0"/>
              <a:t>Gefäße</a:t>
            </a:r>
            <a:r>
              <a:rPr lang="hu-HU" sz="1400" dirty="0" smtClean="0"/>
              <a:t> </a:t>
            </a:r>
            <a:r>
              <a:rPr lang="hu-HU" sz="1400" dirty="0" err="1" smtClean="0"/>
              <a:t>in</a:t>
            </a:r>
            <a:r>
              <a:rPr lang="hu-HU" sz="1400" dirty="0" smtClean="0"/>
              <a:t> </a:t>
            </a:r>
            <a:r>
              <a:rPr lang="hu-HU" sz="1400" dirty="0" err="1" smtClean="0"/>
              <a:t>Kapillaren</a:t>
            </a:r>
            <a:r>
              <a:rPr lang="hu-HU" sz="1400" dirty="0" smtClean="0"/>
              <a:t> </a:t>
            </a:r>
            <a:r>
              <a:rPr lang="hu-HU" sz="1400" dirty="0" err="1" smtClean="0"/>
              <a:t>in</a:t>
            </a:r>
            <a:r>
              <a:rPr lang="hu-HU" sz="1400" dirty="0" smtClean="0"/>
              <a:t> </a:t>
            </a:r>
            <a:r>
              <a:rPr lang="hu-HU" sz="1400" dirty="0" err="1" smtClean="0"/>
              <a:t>der</a:t>
            </a:r>
            <a:r>
              <a:rPr lang="hu-HU" sz="1400" dirty="0" smtClean="0"/>
              <a:t> </a:t>
            </a:r>
            <a:r>
              <a:rPr lang="hu-HU" sz="1400" dirty="0" err="1" smtClean="0"/>
              <a:t>Adenohypophyse</a:t>
            </a:r>
            <a:r>
              <a:rPr lang="hu-HU" sz="1400" dirty="0" smtClean="0"/>
              <a:t>       </a:t>
            </a:r>
            <a:r>
              <a:rPr lang="hu-HU" sz="1400" dirty="0" err="1" smtClean="0"/>
              <a:t>Wirkung</a:t>
            </a:r>
            <a:r>
              <a:rPr lang="hu-HU" sz="1400" dirty="0" smtClean="0"/>
              <a:t> an </a:t>
            </a:r>
            <a:r>
              <a:rPr lang="hu-HU" sz="1400" dirty="0" err="1" smtClean="0"/>
              <a:t>Drüsenzellen</a:t>
            </a:r>
            <a:r>
              <a:rPr lang="hu-HU" sz="1400" dirty="0" smtClean="0"/>
              <a:t>       </a:t>
            </a:r>
            <a:r>
              <a:rPr lang="hu-HU" sz="1400" dirty="0" err="1" smtClean="0"/>
              <a:t>abführende</a:t>
            </a:r>
            <a:r>
              <a:rPr lang="hu-HU" sz="1400" dirty="0" smtClean="0"/>
              <a:t> </a:t>
            </a:r>
            <a:r>
              <a:rPr lang="hu-HU" sz="1400" dirty="0" err="1" smtClean="0"/>
              <a:t>Venen</a:t>
            </a:r>
            <a:r>
              <a:rPr lang="hu-HU" sz="1400" dirty="0" smtClean="0"/>
              <a:t>        </a:t>
            </a:r>
            <a:endParaRPr lang="hu-HU" sz="1400" dirty="0"/>
          </a:p>
        </p:txBody>
      </p:sp>
      <p:cxnSp>
        <p:nvCxnSpPr>
          <p:cNvPr id="13" name="Egyenes összekötő nyíllal 12"/>
          <p:cNvCxnSpPr/>
          <p:nvPr/>
        </p:nvCxnSpPr>
        <p:spPr>
          <a:xfrm>
            <a:off x="2576547" y="4518992"/>
            <a:ext cx="216024" cy="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>
            <a:off x="2843808" y="4725144"/>
            <a:ext cx="216024" cy="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/>
          <p:nvPr/>
        </p:nvCxnSpPr>
        <p:spPr>
          <a:xfrm>
            <a:off x="4627110" y="4725144"/>
            <a:ext cx="216024" cy="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>
            <a:off x="1979712" y="5157192"/>
            <a:ext cx="216024" cy="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zövegdoboz 16"/>
          <p:cNvSpPr txBox="1"/>
          <p:nvPr/>
        </p:nvSpPr>
        <p:spPr>
          <a:xfrm>
            <a:off x="611560" y="5877272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smtClean="0"/>
              <a:t>Die </a:t>
            </a:r>
            <a:r>
              <a:rPr lang="hu-HU" sz="1400" b="1" dirty="0" err="1" smtClean="0"/>
              <a:t>Szentágothai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Schule</a:t>
            </a:r>
            <a:endParaRPr lang="hu-HU" sz="1400" b="1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6588224" y="1484784"/>
            <a:ext cx="1944216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err="1" smtClean="0"/>
              <a:t>Kleinzelliges</a:t>
            </a:r>
            <a:r>
              <a:rPr lang="hu-HU" sz="1200" b="1" dirty="0" smtClean="0"/>
              <a:t> System, </a:t>
            </a:r>
            <a:r>
              <a:rPr lang="hu-HU" sz="1200" b="1" dirty="0" err="1" smtClean="0"/>
              <a:t>portaler</a:t>
            </a:r>
            <a:r>
              <a:rPr lang="hu-HU" sz="1200" b="1" dirty="0" smtClean="0"/>
              <a:t> </a:t>
            </a:r>
            <a:r>
              <a:rPr lang="hu-HU" sz="1200" b="1" dirty="0" err="1" smtClean="0"/>
              <a:t>Kreislauf</a:t>
            </a:r>
            <a:endParaRPr lang="hu-HU" sz="1200" b="1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5796136" y="5661248"/>
            <a:ext cx="3125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err="1" smtClean="0">
                <a:solidFill>
                  <a:srgbClr val="003366"/>
                </a:solidFill>
              </a:rPr>
              <a:t>Zwei</a:t>
            </a:r>
            <a:r>
              <a:rPr lang="hu-HU" sz="1200" b="1" dirty="0" smtClean="0">
                <a:solidFill>
                  <a:srgbClr val="003366"/>
                </a:solidFill>
              </a:rPr>
              <a:t> </a:t>
            </a:r>
            <a:r>
              <a:rPr lang="hu-HU" sz="1200" b="1" dirty="0" err="1" smtClean="0">
                <a:solidFill>
                  <a:srgbClr val="003366"/>
                </a:solidFill>
              </a:rPr>
              <a:t>Kapillarensysteme</a:t>
            </a:r>
            <a:r>
              <a:rPr lang="hu-HU" sz="1200" b="1" dirty="0" smtClean="0">
                <a:solidFill>
                  <a:srgbClr val="003366"/>
                </a:solidFill>
              </a:rPr>
              <a:t> </a:t>
            </a:r>
            <a:r>
              <a:rPr lang="hu-HU" sz="1200" b="1" dirty="0" err="1" smtClean="0">
                <a:solidFill>
                  <a:srgbClr val="003366"/>
                </a:solidFill>
              </a:rPr>
              <a:t>nach</a:t>
            </a:r>
            <a:r>
              <a:rPr lang="hu-HU" sz="1200" b="1" dirty="0" smtClean="0">
                <a:solidFill>
                  <a:srgbClr val="003366"/>
                </a:solidFill>
              </a:rPr>
              <a:t> </a:t>
            </a:r>
            <a:r>
              <a:rPr lang="hu-HU" sz="1200" b="1" dirty="0" err="1" smtClean="0">
                <a:solidFill>
                  <a:srgbClr val="003366"/>
                </a:solidFill>
              </a:rPr>
              <a:t>einander</a:t>
            </a:r>
            <a:endParaRPr lang="hu-HU" sz="1200" b="1" dirty="0">
              <a:solidFill>
                <a:srgbClr val="003366"/>
              </a:solidFill>
            </a:endParaRPr>
          </a:p>
        </p:txBody>
      </p:sp>
      <p:cxnSp>
        <p:nvCxnSpPr>
          <p:cNvPr id="20" name="Egyenes összekötő nyíllal 19"/>
          <p:cNvCxnSpPr/>
          <p:nvPr/>
        </p:nvCxnSpPr>
        <p:spPr>
          <a:xfrm>
            <a:off x="4067944" y="5184665"/>
            <a:ext cx="216024" cy="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/>
          <p:cNvSpPr txBox="1"/>
          <p:nvPr/>
        </p:nvSpPr>
        <p:spPr>
          <a:xfrm>
            <a:off x="8316416" y="6185049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C000"/>
                </a:solidFill>
              </a:rPr>
              <a:t>*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877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1173</TotalTime>
  <Words>1546</Words>
  <Application>Microsoft Office PowerPoint</Application>
  <PresentationFormat>Diavetítés a képernyőre (4:3 oldalarány)</PresentationFormat>
  <Paragraphs>205</Paragraphs>
  <Slides>21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5" baseType="lpstr">
      <vt:lpstr>Arial</vt:lpstr>
      <vt:lpstr>Calibri</vt:lpstr>
      <vt:lpstr>Comic Sans MS</vt:lpstr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RÖHLICH PÁL</dc:creator>
  <cp:lastModifiedBy>rohlich</cp:lastModifiedBy>
  <cp:revision>101</cp:revision>
  <dcterms:created xsi:type="dcterms:W3CDTF">2017-12-03T14:45:04Z</dcterms:created>
  <dcterms:modified xsi:type="dcterms:W3CDTF">2017-12-06T12:31:10Z</dcterms:modified>
</cp:coreProperties>
</file>