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77" r:id="rId4"/>
    <p:sldId id="280" r:id="rId5"/>
    <p:sldId id="281" r:id="rId6"/>
    <p:sldId id="282" r:id="rId7"/>
    <p:sldId id="283" r:id="rId8"/>
    <p:sldId id="286" r:id="rId9"/>
    <p:sldId id="284" r:id="rId10"/>
    <p:sldId id="257" r:id="rId11"/>
    <p:sldId id="258" r:id="rId12"/>
    <p:sldId id="287" r:id="rId13"/>
    <p:sldId id="288" r:id="rId14"/>
    <p:sldId id="295" r:id="rId15"/>
    <p:sldId id="264" r:id="rId16"/>
    <p:sldId id="289" r:id="rId17"/>
    <p:sldId id="290" r:id="rId18"/>
    <p:sldId id="274" r:id="rId19"/>
    <p:sldId id="259" r:id="rId20"/>
    <p:sldId id="292" r:id="rId21"/>
    <p:sldId id="260" r:id="rId22"/>
    <p:sldId id="261" r:id="rId23"/>
    <p:sldId id="291" r:id="rId24"/>
    <p:sldId id="298" r:id="rId25"/>
    <p:sldId id="296" r:id="rId26"/>
    <p:sldId id="297" r:id="rId27"/>
    <p:sldId id="299" r:id="rId28"/>
    <p:sldId id="263" r:id="rId29"/>
    <p:sldId id="304" r:id="rId30"/>
    <p:sldId id="300" r:id="rId31"/>
    <p:sldId id="302" r:id="rId32"/>
    <p:sldId id="301" r:id="rId33"/>
    <p:sldId id="306" r:id="rId34"/>
    <p:sldId id="303" r:id="rId35"/>
    <p:sldId id="268" r:id="rId36"/>
    <p:sldId id="305" r:id="rId37"/>
    <p:sldId id="262" r:id="rId38"/>
    <p:sldId id="265" r:id="rId39"/>
    <p:sldId id="307" r:id="rId40"/>
    <p:sldId id="308" r:id="rId41"/>
    <p:sldId id="309" r:id="rId42"/>
    <p:sldId id="266" r:id="rId43"/>
    <p:sldId id="310" r:id="rId44"/>
    <p:sldId id="267" r:id="rId45"/>
    <p:sldId id="311" r:id="rId46"/>
    <p:sldId id="312" r:id="rId47"/>
    <p:sldId id="269" r:id="rId48"/>
    <p:sldId id="313" r:id="rId49"/>
    <p:sldId id="315" r:id="rId50"/>
    <p:sldId id="314" r:id="rId51"/>
    <p:sldId id="316" r:id="rId52"/>
    <p:sldId id="317" r:id="rId53"/>
    <p:sldId id="318" r:id="rId54"/>
    <p:sldId id="320" r:id="rId5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D18CC"/>
    <a:srgbClr val="9900CC"/>
    <a:srgbClr val="FF0000"/>
    <a:srgbClr val="F9F04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101" d="100"/>
          <a:sy n="101" d="100"/>
        </p:scale>
        <p:origin x="12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6000"/>
            </a:lvl1pPr>
          </a:lstStyle>
          <a:p>
            <a:r>
              <a:rPr lang="hu-HU"/>
              <a:t>Mintacím szerkesztése</a:t>
            </a:r>
            <a:endParaRPr lang="de-DE"/>
          </a:p>
        </p:txBody>
      </p:sp>
      <p:sp>
        <p:nvSpPr>
          <p:cNvPr id="3" name="Alcím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de-DE"/>
          </a:p>
        </p:txBody>
      </p:sp>
      <p:sp>
        <p:nvSpPr>
          <p:cNvPr id="4" name="Dátum helye 3"/>
          <p:cNvSpPr>
            <a:spLocks noGrp="1"/>
          </p:cNvSpPr>
          <p:nvPr>
            <p:ph type="dt" sz="half" idx="10"/>
          </p:nvPr>
        </p:nvSpPr>
        <p:spPr/>
        <p:txBody>
          <a:bodyPr/>
          <a:lstStyle>
            <a:lvl1pPr>
              <a:defRPr/>
            </a:lvl1pPr>
          </a:lstStyle>
          <a:p>
            <a:endParaRPr lang="de-DE" altLang="hu-HU"/>
          </a:p>
        </p:txBody>
      </p:sp>
      <p:sp>
        <p:nvSpPr>
          <p:cNvPr id="5" name="Élőláb helye 4"/>
          <p:cNvSpPr>
            <a:spLocks noGrp="1"/>
          </p:cNvSpPr>
          <p:nvPr>
            <p:ph type="ftr" sz="quarter" idx="11"/>
          </p:nvPr>
        </p:nvSpPr>
        <p:spPr/>
        <p:txBody>
          <a:bodyPr/>
          <a:lstStyle>
            <a:lvl1pPr>
              <a:defRPr/>
            </a:lvl1pPr>
          </a:lstStyle>
          <a:p>
            <a:endParaRPr lang="de-DE" altLang="hu-HU"/>
          </a:p>
        </p:txBody>
      </p:sp>
      <p:sp>
        <p:nvSpPr>
          <p:cNvPr id="6" name="Dia számának helye 5"/>
          <p:cNvSpPr>
            <a:spLocks noGrp="1"/>
          </p:cNvSpPr>
          <p:nvPr>
            <p:ph type="sldNum" sz="quarter" idx="12"/>
          </p:nvPr>
        </p:nvSpPr>
        <p:spPr/>
        <p:txBody>
          <a:bodyPr/>
          <a:lstStyle>
            <a:lvl1pPr>
              <a:defRPr/>
            </a:lvl1pPr>
          </a:lstStyle>
          <a:p>
            <a:fld id="{D8D56A2A-2904-453D-B028-F915EEDDCD19}" type="slidenum">
              <a:rPr lang="de-DE" altLang="hu-HU"/>
              <a:pPr/>
              <a:t>‹#›</a:t>
            </a:fld>
            <a:endParaRPr lang="de-DE" altLang="hu-HU"/>
          </a:p>
        </p:txBody>
      </p:sp>
    </p:spTree>
    <p:extLst>
      <p:ext uri="{BB962C8B-B14F-4D97-AF65-F5344CB8AC3E}">
        <p14:creationId xmlns:p14="http://schemas.microsoft.com/office/powerpoint/2010/main" val="79219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de-DE"/>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Dátum helye 3"/>
          <p:cNvSpPr>
            <a:spLocks noGrp="1"/>
          </p:cNvSpPr>
          <p:nvPr>
            <p:ph type="dt" sz="half" idx="10"/>
          </p:nvPr>
        </p:nvSpPr>
        <p:spPr/>
        <p:txBody>
          <a:bodyPr/>
          <a:lstStyle>
            <a:lvl1pPr>
              <a:defRPr/>
            </a:lvl1pPr>
          </a:lstStyle>
          <a:p>
            <a:endParaRPr lang="de-DE" altLang="hu-HU"/>
          </a:p>
        </p:txBody>
      </p:sp>
      <p:sp>
        <p:nvSpPr>
          <p:cNvPr id="5" name="Élőláb helye 4"/>
          <p:cNvSpPr>
            <a:spLocks noGrp="1"/>
          </p:cNvSpPr>
          <p:nvPr>
            <p:ph type="ftr" sz="quarter" idx="11"/>
          </p:nvPr>
        </p:nvSpPr>
        <p:spPr/>
        <p:txBody>
          <a:bodyPr/>
          <a:lstStyle>
            <a:lvl1pPr>
              <a:defRPr/>
            </a:lvl1pPr>
          </a:lstStyle>
          <a:p>
            <a:endParaRPr lang="de-DE" altLang="hu-HU"/>
          </a:p>
        </p:txBody>
      </p:sp>
      <p:sp>
        <p:nvSpPr>
          <p:cNvPr id="6" name="Dia számának helye 5"/>
          <p:cNvSpPr>
            <a:spLocks noGrp="1"/>
          </p:cNvSpPr>
          <p:nvPr>
            <p:ph type="sldNum" sz="quarter" idx="12"/>
          </p:nvPr>
        </p:nvSpPr>
        <p:spPr/>
        <p:txBody>
          <a:bodyPr/>
          <a:lstStyle>
            <a:lvl1pPr>
              <a:defRPr/>
            </a:lvl1pPr>
          </a:lstStyle>
          <a:p>
            <a:fld id="{38DE73B0-D19C-4FCF-B5EF-DC6EB736C128}" type="slidenum">
              <a:rPr lang="de-DE" altLang="hu-HU"/>
              <a:pPr/>
              <a:t>‹#›</a:t>
            </a:fld>
            <a:endParaRPr lang="de-DE" altLang="hu-HU"/>
          </a:p>
        </p:txBody>
      </p:sp>
    </p:spTree>
    <p:extLst>
      <p:ext uri="{BB962C8B-B14F-4D97-AF65-F5344CB8AC3E}">
        <p14:creationId xmlns:p14="http://schemas.microsoft.com/office/powerpoint/2010/main" val="194455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endParaRPr lang="de-DE"/>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Dátum helye 3"/>
          <p:cNvSpPr>
            <a:spLocks noGrp="1"/>
          </p:cNvSpPr>
          <p:nvPr>
            <p:ph type="dt" sz="half" idx="10"/>
          </p:nvPr>
        </p:nvSpPr>
        <p:spPr/>
        <p:txBody>
          <a:bodyPr/>
          <a:lstStyle>
            <a:lvl1pPr>
              <a:defRPr/>
            </a:lvl1pPr>
          </a:lstStyle>
          <a:p>
            <a:endParaRPr lang="de-DE" altLang="hu-HU"/>
          </a:p>
        </p:txBody>
      </p:sp>
      <p:sp>
        <p:nvSpPr>
          <p:cNvPr id="5" name="Élőláb helye 4"/>
          <p:cNvSpPr>
            <a:spLocks noGrp="1"/>
          </p:cNvSpPr>
          <p:nvPr>
            <p:ph type="ftr" sz="quarter" idx="11"/>
          </p:nvPr>
        </p:nvSpPr>
        <p:spPr/>
        <p:txBody>
          <a:bodyPr/>
          <a:lstStyle>
            <a:lvl1pPr>
              <a:defRPr/>
            </a:lvl1pPr>
          </a:lstStyle>
          <a:p>
            <a:endParaRPr lang="de-DE" altLang="hu-HU"/>
          </a:p>
        </p:txBody>
      </p:sp>
      <p:sp>
        <p:nvSpPr>
          <p:cNvPr id="6" name="Dia számának helye 5"/>
          <p:cNvSpPr>
            <a:spLocks noGrp="1"/>
          </p:cNvSpPr>
          <p:nvPr>
            <p:ph type="sldNum" sz="quarter" idx="12"/>
          </p:nvPr>
        </p:nvSpPr>
        <p:spPr/>
        <p:txBody>
          <a:bodyPr/>
          <a:lstStyle>
            <a:lvl1pPr>
              <a:defRPr/>
            </a:lvl1pPr>
          </a:lstStyle>
          <a:p>
            <a:fld id="{361315F7-EE3F-4337-A4AF-CD05ECA54B9D}" type="slidenum">
              <a:rPr lang="de-DE" altLang="hu-HU"/>
              <a:pPr/>
              <a:t>‹#›</a:t>
            </a:fld>
            <a:endParaRPr lang="de-DE" altLang="hu-HU"/>
          </a:p>
        </p:txBody>
      </p:sp>
    </p:spTree>
    <p:extLst>
      <p:ext uri="{BB962C8B-B14F-4D97-AF65-F5344CB8AC3E}">
        <p14:creationId xmlns:p14="http://schemas.microsoft.com/office/powerpoint/2010/main" val="87159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de-DE"/>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Dátum helye 3"/>
          <p:cNvSpPr>
            <a:spLocks noGrp="1"/>
          </p:cNvSpPr>
          <p:nvPr>
            <p:ph type="dt" sz="half" idx="10"/>
          </p:nvPr>
        </p:nvSpPr>
        <p:spPr/>
        <p:txBody>
          <a:bodyPr/>
          <a:lstStyle>
            <a:lvl1pPr>
              <a:defRPr/>
            </a:lvl1pPr>
          </a:lstStyle>
          <a:p>
            <a:endParaRPr lang="de-DE" altLang="hu-HU"/>
          </a:p>
        </p:txBody>
      </p:sp>
      <p:sp>
        <p:nvSpPr>
          <p:cNvPr id="5" name="Élőláb helye 4"/>
          <p:cNvSpPr>
            <a:spLocks noGrp="1"/>
          </p:cNvSpPr>
          <p:nvPr>
            <p:ph type="ftr" sz="quarter" idx="11"/>
          </p:nvPr>
        </p:nvSpPr>
        <p:spPr/>
        <p:txBody>
          <a:bodyPr/>
          <a:lstStyle>
            <a:lvl1pPr>
              <a:defRPr/>
            </a:lvl1pPr>
          </a:lstStyle>
          <a:p>
            <a:endParaRPr lang="de-DE" altLang="hu-HU"/>
          </a:p>
        </p:txBody>
      </p:sp>
      <p:sp>
        <p:nvSpPr>
          <p:cNvPr id="6" name="Dia számának helye 5"/>
          <p:cNvSpPr>
            <a:spLocks noGrp="1"/>
          </p:cNvSpPr>
          <p:nvPr>
            <p:ph type="sldNum" sz="quarter" idx="12"/>
          </p:nvPr>
        </p:nvSpPr>
        <p:spPr/>
        <p:txBody>
          <a:bodyPr/>
          <a:lstStyle>
            <a:lvl1pPr>
              <a:defRPr/>
            </a:lvl1pPr>
          </a:lstStyle>
          <a:p>
            <a:fld id="{45F1B160-A410-4268-B887-E57747E27329}" type="slidenum">
              <a:rPr lang="de-DE" altLang="hu-HU"/>
              <a:pPr/>
              <a:t>‹#›</a:t>
            </a:fld>
            <a:endParaRPr lang="de-DE" altLang="hu-HU"/>
          </a:p>
        </p:txBody>
      </p:sp>
    </p:spTree>
    <p:extLst>
      <p:ext uri="{BB962C8B-B14F-4D97-AF65-F5344CB8AC3E}">
        <p14:creationId xmlns:p14="http://schemas.microsoft.com/office/powerpoint/2010/main" val="236488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a:t>Mintacím szerkesztése</a:t>
            </a:r>
            <a:endParaRPr lang="de-DE"/>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endParaRPr lang="de-DE" altLang="hu-HU"/>
          </a:p>
        </p:txBody>
      </p:sp>
      <p:sp>
        <p:nvSpPr>
          <p:cNvPr id="5" name="Élőláb helye 4"/>
          <p:cNvSpPr>
            <a:spLocks noGrp="1"/>
          </p:cNvSpPr>
          <p:nvPr>
            <p:ph type="ftr" sz="quarter" idx="11"/>
          </p:nvPr>
        </p:nvSpPr>
        <p:spPr/>
        <p:txBody>
          <a:bodyPr/>
          <a:lstStyle>
            <a:lvl1pPr>
              <a:defRPr/>
            </a:lvl1pPr>
          </a:lstStyle>
          <a:p>
            <a:endParaRPr lang="de-DE" altLang="hu-HU"/>
          </a:p>
        </p:txBody>
      </p:sp>
      <p:sp>
        <p:nvSpPr>
          <p:cNvPr id="6" name="Dia számának helye 5"/>
          <p:cNvSpPr>
            <a:spLocks noGrp="1"/>
          </p:cNvSpPr>
          <p:nvPr>
            <p:ph type="sldNum" sz="quarter" idx="12"/>
          </p:nvPr>
        </p:nvSpPr>
        <p:spPr/>
        <p:txBody>
          <a:bodyPr/>
          <a:lstStyle>
            <a:lvl1pPr>
              <a:defRPr/>
            </a:lvl1pPr>
          </a:lstStyle>
          <a:p>
            <a:fld id="{23645C0C-29AC-411B-98BF-FEBC3991F7B0}" type="slidenum">
              <a:rPr lang="de-DE" altLang="hu-HU"/>
              <a:pPr/>
              <a:t>‹#›</a:t>
            </a:fld>
            <a:endParaRPr lang="de-DE" altLang="hu-HU"/>
          </a:p>
        </p:txBody>
      </p:sp>
    </p:spTree>
    <p:extLst>
      <p:ext uri="{BB962C8B-B14F-4D97-AF65-F5344CB8AC3E}">
        <p14:creationId xmlns:p14="http://schemas.microsoft.com/office/powerpoint/2010/main" val="3075252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de-DE"/>
          </a:p>
        </p:txBody>
      </p:sp>
      <p:sp>
        <p:nvSpPr>
          <p:cNvPr id="3" name="Tartalom helye 2"/>
          <p:cNvSpPr>
            <a:spLocks noGrp="1"/>
          </p:cNvSpPr>
          <p:nvPr>
            <p:ph sz="half" idx="1"/>
          </p:nvPr>
        </p:nvSpPr>
        <p:spPr>
          <a:xfrm>
            <a:off x="457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Tartalom helye 3"/>
          <p:cNvSpPr>
            <a:spLocks noGrp="1"/>
          </p:cNvSpPr>
          <p:nvPr>
            <p:ph sz="half" idx="2"/>
          </p:nvPr>
        </p:nvSpPr>
        <p:spPr>
          <a:xfrm>
            <a:off x="4648200" y="1600200"/>
            <a:ext cx="4038600" cy="452596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5" name="Dátum helye 4"/>
          <p:cNvSpPr>
            <a:spLocks noGrp="1"/>
          </p:cNvSpPr>
          <p:nvPr>
            <p:ph type="dt" sz="half" idx="10"/>
          </p:nvPr>
        </p:nvSpPr>
        <p:spPr/>
        <p:txBody>
          <a:bodyPr/>
          <a:lstStyle>
            <a:lvl1pPr>
              <a:defRPr/>
            </a:lvl1pPr>
          </a:lstStyle>
          <a:p>
            <a:endParaRPr lang="de-DE" altLang="hu-HU"/>
          </a:p>
        </p:txBody>
      </p:sp>
      <p:sp>
        <p:nvSpPr>
          <p:cNvPr id="6" name="Élőláb helye 5"/>
          <p:cNvSpPr>
            <a:spLocks noGrp="1"/>
          </p:cNvSpPr>
          <p:nvPr>
            <p:ph type="ftr" sz="quarter" idx="11"/>
          </p:nvPr>
        </p:nvSpPr>
        <p:spPr/>
        <p:txBody>
          <a:bodyPr/>
          <a:lstStyle>
            <a:lvl1pPr>
              <a:defRPr/>
            </a:lvl1pPr>
          </a:lstStyle>
          <a:p>
            <a:endParaRPr lang="de-DE" altLang="hu-HU"/>
          </a:p>
        </p:txBody>
      </p:sp>
      <p:sp>
        <p:nvSpPr>
          <p:cNvPr id="7" name="Dia számának helye 6"/>
          <p:cNvSpPr>
            <a:spLocks noGrp="1"/>
          </p:cNvSpPr>
          <p:nvPr>
            <p:ph type="sldNum" sz="quarter" idx="12"/>
          </p:nvPr>
        </p:nvSpPr>
        <p:spPr/>
        <p:txBody>
          <a:bodyPr/>
          <a:lstStyle>
            <a:lvl1pPr>
              <a:defRPr/>
            </a:lvl1pPr>
          </a:lstStyle>
          <a:p>
            <a:fld id="{ED50F788-AFDD-407C-9D00-92B6224448FA}" type="slidenum">
              <a:rPr lang="de-DE" altLang="hu-HU"/>
              <a:pPr/>
              <a:t>‹#›</a:t>
            </a:fld>
            <a:endParaRPr lang="de-DE" altLang="hu-HU"/>
          </a:p>
        </p:txBody>
      </p:sp>
    </p:spTree>
    <p:extLst>
      <p:ext uri="{BB962C8B-B14F-4D97-AF65-F5344CB8AC3E}">
        <p14:creationId xmlns:p14="http://schemas.microsoft.com/office/powerpoint/2010/main" val="344272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a:t>Mintacím szerkesztése</a:t>
            </a:r>
            <a:endParaRPr lang="de-DE"/>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7" name="Dátum helye 6"/>
          <p:cNvSpPr>
            <a:spLocks noGrp="1"/>
          </p:cNvSpPr>
          <p:nvPr>
            <p:ph type="dt" sz="half" idx="10"/>
          </p:nvPr>
        </p:nvSpPr>
        <p:spPr/>
        <p:txBody>
          <a:bodyPr/>
          <a:lstStyle>
            <a:lvl1pPr>
              <a:defRPr/>
            </a:lvl1pPr>
          </a:lstStyle>
          <a:p>
            <a:endParaRPr lang="de-DE" altLang="hu-HU"/>
          </a:p>
        </p:txBody>
      </p:sp>
      <p:sp>
        <p:nvSpPr>
          <p:cNvPr id="8" name="Élőláb helye 7"/>
          <p:cNvSpPr>
            <a:spLocks noGrp="1"/>
          </p:cNvSpPr>
          <p:nvPr>
            <p:ph type="ftr" sz="quarter" idx="11"/>
          </p:nvPr>
        </p:nvSpPr>
        <p:spPr/>
        <p:txBody>
          <a:bodyPr/>
          <a:lstStyle>
            <a:lvl1pPr>
              <a:defRPr/>
            </a:lvl1pPr>
          </a:lstStyle>
          <a:p>
            <a:endParaRPr lang="de-DE" altLang="hu-HU"/>
          </a:p>
        </p:txBody>
      </p:sp>
      <p:sp>
        <p:nvSpPr>
          <p:cNvPr id="9" name="Dia számának helye 8"/>
          <p:cNvSpPr>
            <a:spLocks noGrp="1"/>
          </p:cNvSpPr>
          <p:nvPr>
            <p:ph type="sldNum" sz="quarter" idx="12"/>
          </p:nvPr>
        </p:nvSpPr>
        <p:spPr/>
        <p:txBody>
          <a:bodyPr/>
          <a:lstStyle>
            <a:lvl1pPr>
              <a:defRPr/>
            </a:lvl1pPr>
          </a:lstStyle>
          <a:p>
            <a:fld id="{285537E1-1AB7-415B-885A-7EE4B252325D}" type="slidenum">
              <a:rPr lang="de-DE" altLang="hu-HU"/>
              <a:pPr/>
              <a:t>‹#›</a:t>
            </a:fld>
            <a:endParaRPr lang="de-DE" altLang="hu-HU"/>
          </a:p>
        </p:txBody>
      </p:sp>
    </p:spTree>
    <p:extLst>
      <p:ext uri="{BB962C8B-B14F-4D97-AF65-F5344CB8AC3E}">
        <p14:creationId xmlns:p14="http://schemas.microsoft.com/office/powerpoint/2010/main" val="147401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de-DE"/>
          </a:p>
        </p:txBody>
      </p:sp>
      <p:sp>
        <p:nvSpPr>
          <p:cNvPr id="3" name="Dátum helye 2"/>
          <p:cNvSpPr>
            <a:spLocks noGrp="1"/>
          </p:cNvSpPr>
          <p:nvPr>
            <p:ph type="dt" sz="half" idx="10"/>
          </p:nvPr>
        </p:nvSpPr>
        <p:spPr/>
        <p:txBody>
          <a:bodyPr/>
          <a:lstStyle>
            <a:lvl1pPr>
              <a:defRPr/>
            </a:lvl1pPr>
          </a:lstStyle>
          <a:p>
            <a:endParaRPr lang="de-DE" altLang="hu-HU"/>
          </a:p>
        </p:txBody>
      </p:sp>
      <p:sp>
        <p:nvSpPr>
          <p:cNvPr id="4" name="Élőláb helye 3"/>
          <p:cNvSpPr>
            <a:spLocks noGrp="1"/>
          </p:cNvSpPr>
          <p:nvPr>
            <p:ph type="ftr" sz="quarter" idx="11"/>
          </p:nvPr>
        </p:nvSpPr>
        <p:spPr/>
        <p:txBody>
          <a:bodyPr/>
          <a:lstStyle>
            <a:lvl1pPr>
              <a:defRPr/>
            </a:lvl1pPr>
          </a:lstStyle>
          <a:p>
            <a:endParaRPr lang="de-DE" altLang="hu-HU"/>
          </a:p>
        </p:txBody>
      </p:sp>
      <p:sp>
        <p:nvSpPr>
          <p:cNvPr id="5" name="Dia számának helye 4"/>
          <p:cNvSpPr>
            <a:spLocks noGrp="1"/>
          </p:cNvSpPr>
          <p:nvPr>
            <p:ph type="sldNum" sz="quarter" idx="12"/>
          </p:nvPr>
        </p:nvSpPr>
        <p:spPr/>
        <p:txBody>
          <a:bodyPr/>
          <a:lstStyle>
            <a:lvl1pPr>
              <a:defRPr/>
            </a:lvl1pPr>
          </a:lstStyle>
          <a:p>
            <a:fld id="{9BD7093F-2043-4DC9-A978-056E9082295C}" type="slidenum">
              <a:rPr lang="de-DE" altLang="hu-HU"/>
              <a:pPr/>
              <a:t>‹#›</a:t>
            </a:fld>
            <a:endParaRPr lang="de-DE" altLang="hu-HU"/>
          </a:p>
        </p:txBody>
      </p:sp>
    </p:spTree>
    <p:extLst>
      <p:ext uri="{BB962C8B-B14F-4D97-AF65-F5344CB8AC3E}">
        <p14:creationId xmlns:p14="http://schemas.microsoft.com/office/powerpoint/2010/main" val="136312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de-DE" altLang="hu-HU"/>
          </a:p>
        </p:txBody>
      </p:sp>
      <p:sp>
        <p:nvSpPr>
          <p:cNvPr id="3" name="Élőláb helye 2"/>
          <p:cNvSpPr>
            <a:spLocks noGrp="1"/>
          </p:cNvSpPr>
          <p:nvPr>
            <p:ph type="ftr" sz="quarter" idx="11"/>
          </p:nvPr>
        </p:nvSpPr>
        <p:spPr/>
        <p:txBody>
          <a:bodyPr/>
          <a:lstStyle>
            <a:lvl1pPr>
              <a:defRPr/>
            </a:lvl1pPr>
          </a:lstStyle>
          <a:p>
            <a:endParaRPr lang="de-DE" altLang="hu-HU"/>
          </a:p>
        </p:txBody>
      </p:sp>
      <p:sp>
        <p:nvSpPr>
          <p:cNvPr id="4" name="Dia számának helye 3"/>
          <p:cNvSpPr>
            <a:spLocks noGrp="1"/>
          </p:cNvSpPr>
          <p:nvPr>
            <p:ph type="sldNum" sz="quarter" idx="12"/>
          </p:nvPr>
        </p:nvSpPr>
        <p:spPr/>
        <p:txBody>
          <a:bodyPr/>
          <a:lstStyle>
            <a:lvl1pPr>
              <a:defRPr/>
            </a:lvl1pPr>
          </a:lstStyle>
          <a:p>
            <a:fld id="{CC0039F2-B2B2-4FC6-8722-1FC8E4135544}" type="slidenum">
              <a:rPr lang="de-DE" altLang="hu-HU"/>
              <a:pPr/>
              <a:t>‹#›</a:t>
            </a:fld>
            <a:endParaRPr lang="de-DE" altLang="hu-HU"/>
          </a:p>
        </p:txBody>
      </p:sp>
    </p:spTree>
    <p:extLst>
      <p:ext uri="{BB962C8B-B14F-4D97-AF65-F5344CB8AC3E}">
        <p14:creationId xmlns:p14="http://schemas.microsoft.com/office/powerpoint/2010/main" val="186043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a:t>Mintacím szerkesztése</a:t>
            </a:r>
            <a:endParaRPr lang="de-DE"/>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de-DE"/>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de-DE" altLang="hu-HU"/>
          </a:p>
        </p:txBody>
      </p:sp>
      <p:sp>
        <p:nvSpPr>
          <p:cNvPr id="6" name="Élőláb helye 5"/>
          <p:cNvSpPr>
            <a:spLocks noGrp="1"/>
          </p:cNvSpPr>
          <p:nvPr>
            <p:ph type="ftr" sz="quarter" idx="11"/>
          </p:nvPr>
        </p:nvSpPr>
        <p:spPr/>
        <p:txBody>
          <a:bodyPr/>
          <a:lstStyle>
            <a:lvl1pPr>
              <a:defRPr/>
            </a:lvl1pPr>
          </a:lstStyle>
          <a:p>
            <a:endParaRPr lang="de-DE" altLang="hu-HU"/>
          </a:p>
        </p:txBody>
      </p:sp>
      <p:sp>
        <p:nvSpPr>
          <p:cNvPr id="7" name="Dia számának helye 6"/>
          <p:cNvSpPr>
            <a:spLocks noGrp="1"/>
          </p:cNvSpPr>
          <p:nvPr>
            <p:ph type="sldNum" sz="quarter" idx="12"/>
          </p:nvPr>
        </p:nvSpPr>
        <p:spPr/>
        <p:txBody>
          <a:bodyPr/>
          <a:lstStyle>
            <a:lvl1pPr>
              <a:defRPr/>
            </a:lvl1pPr>
          </a:lstStyle>
          <a:p>
            <a:fld id="{927F5053-1888-46FF-B187-8E18F3A0C4F6}" type="slidenum">
              <a:rPr lang="de-DE" altLang="hu-HU"/>
              <a:pPr/>
              <a:t>‹#›</a:t>
            </a:fld>
            <a:endParaRPr lang="de-DE" altLang="hu-HU"/>
          </a:p>
        </p:txBody>
      </p:sp>
    </p:spTree>
    <p:extLst>
      <p:ext uri="{BB962C8B-B14F-4D97-AF65-F5344CB8AC3E}">
        <p14:creationId xmlns:p14="http://schemas.microsoft.com/office/powerpoint/2010/main" val="14486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a:t>Mintacím szerkesztése</a:t>
            </a:r>
            <a:endParaRPr lang="de-DE"/>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de-DE" altLang="hu-HU"/>
          </a:p>
        </p:txBody>
      </p:sp>
      <p:sp>
        <p:nvSpPr>
          <p:cNvPr id="6" name="Élőláb helye 5"/>
          <p:cNvSpPr>
            <a:spLocks noGrp="1"/>
          </p:cNvSpPr>
          <p:nvPr>
            <p:ph type="ftr" sz="quarter" idx="11"/>
          </p:nvPr>
        </p:nvSpPr>
        <p:spPr/>
        <p:txBody>
          <a:bodyPr/>
          <a:lstStyle>
            <a:lvl1pPr>
              <a:defRPr/>
            </a:lvl1pPr>
          </a:lstStyle>
          <a:p>
            <a:endParaRPr lang="de-DE" altLang="hu-HU"/>
          </a:p>
        </p:txBody>
      </p:sp>
      <p:sp>
        <p:nvSpPr>
          <p:cNvPr id="7" name="Dia számának helye 6"/>
          <p:cNvSpPr>
            <a:spLocks noGrp="1"/>
          </p:cNvSpPr>
          <p:nvPr>
            <p:ph type="sldNum" sz="quarter" idx="12"/>
          </p:nvPr>
        </p:nvSpPr>
        <p:spPr/>
        <p:txBody>
          <a:bodyPr/>
          <a:lstStyle>
            <a:lvl1pPr>
              <a:defRPr/>
            </a:lvl1pPr>
          </a:lstStyle>
          <a:p>
            <a:fld id="{10AE8B12-0794-4146-B0B6-C247726FE173}" type="slidenum">
              <a:rPr lang="de-DE" altLang="hu-HU"/>
              <a:pPr/>
              <a:t>‹#›</a:t>
            </a:fld>
            <a:endParaRPr lang="de-DE" altLang="hu-HU"/>
          </a:p>
        </p:txBody>
      </p:sp>
    </p:spTree>
    <p:extLst>
      <p:ext uri="{BB962C8B-B14F-4D97-AF65-F5344CB8AC3E}">
        <p14:creationId xmlns:p14="http://schemas.microsoft.com/office/powerpoint/2010/main" val="268580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hu-HU"/>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hu-HU"/>
              <a:t>Mintaszöveg szerkesztése</a:t>
            </a:r>
          </a:p>
          <a:p>
            <a:pPr lvl="1"/>
            <a:r>
              <a:rPr lang="de-DE" altLang="hu-HU"/>
              <a:t>Második szint</a:t>
            </a:r>
          </a:p>
          <a:p>
            <a:pPr lvl="2"/>
            <a:r>
              <a:rPr lang="de-DE" altLang="hu-HU"/>
              <a:t>Harmadik szint</a:t>
            </a:r>
          </a:p>
          <a:p>
            <a:pPr lvl="3"/>
            <a:r>
              <a:rPr lang="de-DE" altLang="hu-HU"/>
              <a:t>Negyedik szint</a:t>
            </a:r>
          </a:p>
          <a:p>
            <a:pPr lvl="4"/>
            <a:r>
              <a:rPr lang="de-DE" altLang="hu-HU"/>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e-DE" alt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51CC73F-CE84-48FE-87C0-59E2AE0E54B6}" type="slidenum">
              <a:rPr lang="de-DE" altLang="hu-HU"/>
              <a:pPr/>
              <a:t>‹#›</a:t>
            </a:fld>
            <a:endParaRPr lang="de-DE"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file:///D:\wiki\Behavior" TargetMode="External"/><Relationship Id="rId3" Type="http://schemas.openxmlformats.org/officeDocument/2006/relationships/hyperlink" Target="file:///D:\wiki\Limbic_system" TargetMode="External"/><Relationship Id="rId7" Type="http://schemas.openxmlformats.org/officeDocument/2006/relationships/hyperlink" Target="file:///D:\wiki\Reptile" TargetMode="External"/><Relationship Id="rId2" Type="http://schemas.openxmlformats.org/officeDocument/2006/relationships/hyperlink" Target="file:///D:\wiki\R-complex" TargetMode="External"/><Relationship Id="rId1" Type="http://schemas.openxmlformats.org/officeDocument/2006/relationships/slideLayout" Target="../slideLayouts/slideLayout2.xml"/><Relationship Id="rId6" Type="http://schemas.openxmlformats.org/officeDocument/2006/relationships/hyperlink" Target="file:///D:\wiki\Cerebellum" TargetMode="External"/><Relationship Id="rId5" Type="http://schemas.openxmlformats.org/officeDocument/2006/relationships/hyperlink" Target="file:///D:\wiki\Brain_stem" TargetMode="External"/><Relationship Id="rId10" Type="http://schemas.openxmlformats.org/officeDocument/2006/relationships/hyperlink" Target="file:///D:\wiki\Instinct" TargetMode="External"/><Relationship Id="rId4" Type="http://schemas.openxmlformats.org/officeDocument/2006/relationships/hyperlink" Target="file:///D:\wiki\Neocortex" TargetMode="External"/><Relationship Id="rId9" Type="http://schemas.openxmlformats.org/officeDocument/2006/relationships/hyperlink" Target="file:///D:\wiki\Emo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hu-HU" altLang="hu-HU" sz="4400" b="1" dirty="0" err="1">
                <a:latin typeface="Segoe UI" panose="020B0502040204020203" pitchFamily="34" charset="0"/>
                <a:cs typeface="Segoe UI" panose="020B0502040204020203" pitchFamily="34" charset="0"/>
              </a:rPr>
              <a:t>Das</a:t>
            </a:r>
            <a:r>
              <a:rPr lang="hu-HU" altLang="hu-HU" sz="4400" b="1" dirty="0">
                <a:latin typeface="Segoe UI" panose="020B0502040204020203" pitchFamily="34" charset="0"/>
                <a:cs typeface="Segoe UI" panose="020B0502040204020203" pitchFamily="34" charset="0"/>
              </a:rPr>
              <a:t> </a:t>
            </a:r>
            <a:r>
              <a:rPr lang="hu-HU" altLang="hu-HU" sz="4400" b="1" dirty="0" err="1">
                <a:latin typeface="Segoe UI" panose="020B0502040204020203" pitchFamily="34" charset="0"/>
                <a:cs typeface="Segoe UI" panose="020B0502040204020203" pitchFamily="34" charset="0"/>
              </a:rPr>
              <a:t>limbische</a:t>
            </a:r>
            <a:r>
              <a:rPr lang="hu-HU" altLang="hu-HU" sz="4400" b="1" dirty="0">
                <a:latin typeface="Segoe UI" panose="020B0502040204020203" pitchFamily="34" charset="0"/>
                <a:cs typeface="Segoe UI" panose="020B0502040204020203" pitchFamily="34" charset="0"/>
              </a:rPr>
              <a:t> System</a:t>
            </a:r>
            <a:endParaRPr lang="de-DE" altLang="hu-HU" sz="4400" b="1" dirty="0">
              <a:latin typeface="Segoe UI" panose="020B0502040204020203" pitchFamily="34" charset="0"/>
              <a:cs typeface="Segoe UI" panose="020B0502040204020203" pitchFamily="34" charset="0"/>
            </a:endParaRPr>
          </a:p>
        </p:txBody>
      </p:sp>
      <p:sp>
        <p:nvSpPr>
          <p:cNvPr id="2053" name="Text Box 5"/>
          <p:cNvSpPr txBox="1">
            <a:spLocks noChangeArrowheads="1"/>
          </p:cNvSpPr>
          <p:nvPr/>
        </p:nvSpPr>
        <p:spPr bwMode="auto">
          <a:xfrm>
            <a:off x="6084168" y="5445224"/>
            <a:ext cx="2209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u-HU" altLang="hu-HU" sz="2000" b="1" dirty="0">
                <a:solidFill>
                  <a:schemeClr val="tx1">
                    <a:lumMod val="75000"/>
                    <a:lumOff val="25000"/>
                  </a:schemeClr>
                </a:solidFill>
                <a:latin typeface="Segoe UI" panose="020B0502040204020203" pitchFamily="34" charset="0"/>
                <a:cs typeface="Segoe UI" panose="020B0502040204020203" pitchFamily="34" charset="0"/>
              </a:rPr>
              <a:t>dr. Attila Magyar</a:t>
            </a:r>
          </a:p>
          <a:p>
            <a:pPr algn="ctr">
              <a:spcBef>
                <a:spcPct val="50000"/>
              </a:spcBef>
            </a:pPr>
            <a:r>
              <a:rPr lang="hu-HU" altLang="hu-HU" sz="2000" b="1">
                <a:solidFill>
                  <a:schemeClr val="tx1">
                    <a:lumMod val="75000"/>
                    <a:lumOff val="25000"/>
                  </a:schemeClr>
                </a:solidFill>
                <a:latin typeface="Segoe UI" panose="020B0502040204020203" pitchFamily="34" charset="0"/>
                <a:cs typeface="Segoe UI" panose="020B0502040204020203" pitchFamily="34" charset="0"/>
              </a:rPr>
              <a:t>30.11.2017</a:t>
            </a:r>
            <a:endParaRPr lang="hu-HU" altLang="hu-HU" dirty="0">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Benninghoff libm táb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8913"/>
            <a:ext cx="4389437" cy="6408737"/>
          </a:xfrm>
          <a:prstGeom prst="rect">
            <a:avLst/>
          </a:prstGeom>
          <a:noFill/>
          <a:extLst>
            <a:ext uri="{909E8E84-426E-40DD-AFC4-6F175D3DCCD1}">
              <a14:hiddenFill xmlns:a14="http://schemas.microsoft.com/office/drawing/2010/main">
                <a:solidFill>
                  <a:srgbClr val="FFFFFF"/>
                </a:solidFill>
              </a14:hiddenFill>
            </a:ext>
          </a:extLst>
        </p:spPr>
      </p:pic>
      <p:sp>
        <p:nvSpPr>
          <p:cNvPr id="3077" name="Text Box 5"/>
          <p:cNvSpPr txBox="1">
            <a:spLocks noChangeArrowheads="1"/>
          </p:cNvSpPr>
          <p:nvPr/>
        </p:nvSpPr>
        <p:spPr bwMode="auto">
          <a:xfrm>
            <a:off x="5105400" y="6172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enninghoff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0"/>
            <a:ext cx="6264275" cy="52212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Benninghoff 9 feli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163" y="5445125"/>
            <a:ext cx="6203950" cy="1184275"/>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 Box 6"/>
          <p:cNvSpPr txBox="1">
            <a:spLocks noChangeArrowheads="1"/>
          </p:cNvSpPr>
          <p:nvPr/>
        </p:nvSpPr>
        <p:spPr bwMode="auto">
          <a:xfrm>
            <a:off x="8001000" y="4953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743200" y="990600"/>
            <a:ext cx="3581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solidFill>
                  <a:srgbClr val="FF0000"/>
                </a:solidFill>
                <a:latin typeface="Times New Roman" panose="02020603050405020304" pitchFamily="18" charset="0"/>
              </a:rPr>
              <a:t>LIMBISCHES SYSTEM</a:t>
            </a:r>
          </a:p>
        </p:txBody>
      </p:sp>
      <p:sp>
        <p:nvSpPr>
          <p:cNvPr id="33795" name="Text Box 3"/>
          <p:cNvSpPr txBox="1">
            <a:spLocks noChangeArrowheads="1"/>
          </p:cNvSpPr>
          <p:nvPr/>
        </p:nvSpPr>
        <p:spPr bwMode="auto">
          <a:xfrm>
            <a:off x="685800" y="2971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latin typeface="Times New Roman" panose="02020603050405020304" pitchFamily="18" charset="0"/>
              </a:rPr>
              <a:t>LIMBISCHER KORTEX</a:t>
            </a:r>
          </a:p>
        </p:txBody>
      </p:sp>
      <p:sp>
        <p:nvSpPr>
          <p:cNvPr id="33796" name="Text Box 4"/>
          <p:cNvSpPr txBox="1">
            <a:spLocks noChangeArrowheads="1"/>
          </p:cNvSpPr>
          <p:nvPr/>
        </p:nvSpPr>
        <p:spPr bwMode="auto">
          <a:xfrm>
            <a:off x="4953000" y="29718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latin typeface="Times New Roman" panose="02020603050405020304" pitchFamily="18" charset="0"/>
              </a:rPr>
              <a:t>SUBKORTIKALE KERNE</a:t>
            </a:r>
          </a:p>
        </p:txBody>
      </p:sp>
      <p:sp>
        <p:nvSpPr>
          <p:cNvPr id="33797" name="Line 5"/>
          <p:cNvSpPr>
            <a:spLocks noChangeShapeType="1"/>
          </p:cNvSpPr>
          <p:nvPr/>
        </p:nvSpPr>
        <p:spPr bwMode="auto">
          <a:xfrm flipH="1">
            <a:off x="3200400" y="17526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798" name="Line 6"/>
          <p:cNvSpPr>
            <a:spLocks noChangeShapeType="1"/>
          </p:cNvSpPr>
          <p:nvPr/>
        </p:nvSpPr>
        <p:spPr bwMode="auto">
          <a:xfrm>
            <a:off x="4800600" y="17526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743200" y="9906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latin typeface="Times New Roman" panose="02020603050405020304" pitchFamily="18" charset="0"/>
              </a:rPr>
              <a:t>LIMBISCHES SYSTEM</a:t>
            </a:r>
          </a:p>
        </p:txBody>
      </p:sp>
      <p:sp>
        <p:nvSpPr>
          <p:cNvPr id="34819" name="Text Box 3"/>
          <p:cNvSpPr txBox="1">
            <a:spLocks noChangeArrowheads="1"/>
          </p:cNvSpPr>
          <p:nvPr/>
        </p:nvSpPr>
        <p:spPr bwMode="auto">
          <a:xfrm>
            <a:off x="685800" y="2971800"/>
            <a:ext cx="38862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solidFill>
                  <a:srgbClr val="FF0000"/>
                </a:solidFill>
                <a:latin typeface="Times New Roman" panose="02020603050405020304" pitchFamily="18" charset="0"/>
              </a:rPr>
              <a:t>LIMBISCHER KORTEX</a:t>
            </a:r>
          </a:p>
        </p:txBody>
      </p:sp>
      <p:sp>
        <p:nvSpPr>
          <p:cNvPr id="34820" name="Text Box 4"/>
          <p:cNvSpPr txBox="1">
            <a:spLocks noChangeArrowheads="1"/>
          </p:cNvSpPr>
          <p:nvPr/>
        </p:nvSpPr>
        <p:spPr bwMode="auto">
          <a:xfrm>
            <a:off x="4953000" y="29718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latin typeface="Times New Roman" panose="02020603050405020304" pitchFamily="18" charset="0"/>
              </a:rPr>
              <a:t>SUBKORTIKALE KERNE</a:t>
            </a:r>
          </a:p>
        </p:txBody>
      </p:sp>
      <p:sp>
        <p:nvSpPr>
          <p:cNvPr id="34821" name="Line 5"/>
          <p:cNvSpPr>
            <a:spLocks noChangeShapeType="1"/>
          </p:cNvSpPr>
          <p:nvPr/>
        </p:nvSpPr>
        <p:spPr bwMode="auto">
          <a:xfrm flipH="1">
            <a:off x="3200400" y="17526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822" name="Line 6"/>
          <p:cNvSpPr>
            <a:spLocks noChangeShapeType="1"/>
          </p:cNvSpPr>
          <p:nvPr/>
        </p:nvSpPr>
        <p:spPr bwMode="auto">
          <a:xfrm>
            <a:off x="4800600" y="17526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823" name="Text Box 7"/>
          <p:cNvSpPr txBox="1">
            <a:spLocks noChangeArrowheads="1"/>
          </p:cNvSpPr>
          <p:nvPr/>
        </p:nvSpPr>
        <p:spPr bwMode="auto">
          <a:xfrm>
            <a:off x="685800" y="3810000"/>
            <a:ext cx="5410200"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solidFill>
                  <a:srgbClr val="FF0000"/>
                </a:solidFill>
                <a:latin typeface="Times New Roman" panose="02020603050405020304" pitchFamily="18" charset="0"/>
              </a:rPr>
              <a:t>HIPPOCAMPUS</a:t>
            </a:r>
            <a:br>
              <a:rPr lang="hu-HU" altLang="hu-HU" sz="2400">
                <a:solidFill>
                  <a:srgbClr val="FF0000"/>
                </a:solidFill>
                <a:latin typeface="Times New Roman" panose="02020603050405020304" pitchFamily="18" charset="0"/>
              </a:rPr>
            </a:br>
            <a:r>
              <a:rPr lang="hu-HU" altLang="hu-HU" sz="2400">
                <a:solidFill>
                  <a:srgbClr val="FF0000"/>
                </a:solidFill>
                <a:latin typeface="Times New Roman" panose="02020603050405020304" pitchFamily="18" charset="0"/>
              </a:rPr>
              <a:t>SUBICULUM</a:t>
            </a:r>
            <a:br>
              <a:rPr lang="hu-HU" altLang="hu-HU" sz="2400">
                <a:solidFill>
                  <a:srgbClr val="FF0000"/>
                </a:solidFill>
                <a:latin typeface="Times New Roman" panose="02020603050405020304" pitchFamily="18" charset="0"/>
              </a:rPr>
            </a:br>
            <a:r>
              <a:rPr lang="hu-HU" altLang="hu-HU" sz="2400">
                <a:solidFill>
                  <a:srgbClr val="FF0000"/>
                </a:solidFill>
                <a:latin typeface="Times New Roman" panose="02020603050405020304" pitchFamily="18" charset="0"/>
              </a:rPr>
              <a:t>INDUSEUM GRISEUM</a:t>
            </a:r>
            <a:br>
              <a:rPr lang="hu-HU" altLang="hu-HU" sz="2400">
                <a:solidFill>
                  <a:srgbClr val="FF0000"/>
                </a:solidFill>
                <a:latin typeface="Times New Roman" panose="02020603050405020304" pitchFamily="18" charset="0"/>
              </a:rPr>
            </a:br>
            <a:r>
              <a:rPr lang="hu-HU" altLang="hu-HU" sz="2400">
                <a:solidFill>
                  <a:srgbClr val="FF0000"/>
                </a:solidFill>
                <a:latin typeface="Times New Roman" panose="02020603050405020304" pitchFamily="18" charset="0"/>
              </a:rPr>
              <a:t>GYRUS PARAHIPPOCAMPALIS</a:t>
            </a:r>
            <a:br>
              <a:rPr lang="hu-HU" altLang="hu-HU" sz="2400">
                <a:solidFill>
                  <a:srgbClr val="FF0000"/>
                </a:solidFill>
                <a:latin typeface="Times New Roman" panose="02020603050405020304" pitchFamily="18" charset="0"/>
              </a:rPr>
            </a:br>
            <a:r>
              <a:rPr lang="hu-HU" altLang="hu-HU" sz="2400">
                <a:solidFill>
                  <a:srgbClr val="FF0000"/>
                </a:solidFill>
                <a:latin typeface="Times New Roman" panose="02020603050405020304" pitchFamily="18" charset="0"/>
              </a:rPr>
              <a:t>GYRUS CINGULI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enninghoff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33375"/>
            <a:ext cx="6985000" cy="4106863"/>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900113" y="4797425"/>
            <a:ext cx="748823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t>Hyppocampus</a:t>
            </a:r>
            <a:r>
              <a:rPr lang="hu-HU" altLang="hu-HU" sz="2400"/>
              <a:t>, </a:t>
            </a:r>
            <a:r>
              <a:rPr lang="hu-HU" altLang="hu-HU" sz="2400" b="1"/>
              <a:t>Subiculum</a:t>
            </a:r>
            <a:r>
              <a:rPr lang="hu-HU" altLang="hu-HU" sz="2400"/>
              <a:t>, </a:t>
            </a:r>
            <a:r>
              <a:rPr lang="hu-HU" altLang="hu-HU" sz="2400" b="1"/>
              <a:t>Induseum griseum</a:t>
            </a:r>
            <a:r>
              <a:rPr lang="hu-HU" altLang="hu-HU" sz="2400"/>
              <a:t>, </a:t>
            </a:r>
            <a:r>
              <a:rPr lang="hu-HU" altLang="hu-HU" sz="2400" b="1"/>
              <a:t>Gyrus parahyppocampalis</a:t>
            </a:r>
            <a:r>
              <a:rPr lang="hu-HU" altLang="hu-HU" sz="2400"/>
              <a:t> (Area entorhinales und Praesubiculum), </a:t>
            </a:r>
            <a:r>
              <a:rPr lang="hu-HU" altLang="hu-HU" sz="2400" b="1"/>
              <a:t>Gyrus cinguli</a:t>
            </a:r>
            <a:r>
              <a:rPr lang="hu-HU" altLang="hu-HU" sz="2400"/>
              <a:t> (Area cingularis ant., post., Area retrosplenialis)</a:t>
            </a:r>
            <a:endParaRPr lang="de-DE" altLang="hu-HU" sz="2400"/>
          </a:p>
        </p:txBody>
      </p:sp>
      <p:sp>
        <p:nvSpPr>
          <p:cNvPr id="43012" name="Text Box 4"/>
          <p:cNvSpPr txBox="1">
            <a:spLocks noChangeArrowheads="1"/>
          </p:cNvSpPr>
          <p:nvPr/>
        </p:nvSpPr>
        <p:spPr bwMode="auto">
          <a:xfrm>
            <a:off x="7924800" y="4572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Benninghoff 11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60350"/>
            <a:ext cx="6551612" cy="5448300"/>
          </a:xfrm>
          <a:prstGeom prst="rect">
            <a:avLst/>
          </a:prstGeom>
          <a:noFill/>
          <a:extLst>
            <a:ext uri="{909E8E84-426E-40DD-AFC4-6F175D3DCCD1}">
              <a14:hiddenFill xmlns:a14="http://schemas.microsoft.com/office/drawing/2010/main">
                <a:solidFill>
                  <a:srgbClr val="FFFFFF"/>
                </a:solidFill>
              </a14:hiddenFill>
            </a:ext>
          </a:extLst>
        </p:spPr>
      </p:pic>
      <p:sp>
        <p:nvSpPr>
          <p:cNvPr id="10245" name="Text Box 5"/>
          <p:cNvSpPr txBox="1">
            <a:spLocks noChangeArrowheads="1"/>
          </p:cNvSpPr>
          <p:nvPr/>
        </p:nvSpPr>
        <p:spPr bwMode="auto">
          <a:xfrm>
            <a:off x="6781800" y="51054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
        <p:nvSpPr>
          <p:cNvPr id="10246" name="Text Box 6"/>
          <p:cNvSpPr txBox="1">
            <a:spLocks noChangeArrowheads="1"/>
          </p:cNvSpPr>
          <p:nvPr/>
        </p:nvSpPr>
        <p:spPr bwMode="auto">
          <a:xfrm>
            <a:off x="2895600" y="59436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i="1"/>
              <a:t>Sulcus collateralis</a:t>
            </a:r>
            <a:endParaRPr lang="hu-HU" altLang="hu-HU" sz="2400">
              <a:latin typeface="Times New Roman" panose="02020603050405020304" pitchFamily="18" charset="0"/>
            </a:endParaRPr>
          </a:p>
        </p:txBody>
      </p:sp>
      <p:sp>
        <p:nvSpPr>
          <p:cNvPr id="10247" name="Line 7"/>
          <p:cNvSpPr>
            <a:spLocks noChangeShapeType="1"/>
          </p:cNvSpPr>
          <p:nvPr/>
        </p:nvSpPr>
        <p:spPr bwMode="auto">
          <a:xfrm flipV="1">
            <a:off x="4572000" y="5181600"/>
            <a:ext cx="457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48" name="Text Box 8"/>
          <p:cNvSpPr txBox="1">
            <a:spLocks noChangeArrowheads="1"/>
          </p:cNvSpPr>
          <p:nvPr/>
        </p:nvSpPr>
        <p:spPr bwMode="auto">
          <a:xfrm>
            <a:off x="0" y="24384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i="1"/>
              <a:t>Sulcus fimbriodentatus</a:t>
            </a:r>
            <a:endParaRPr lang="hu-HU" altLang="hu-HU" sz="2400">
              <a:latin typeface="Times New Roman" panose="02020603050405020304" pitchFamily="18" charset="0"/>
            </a:endParaRPr>
          </a:p>
        </p:txBody>
      </p:sp>
      <p:sp>
        <p:nvSpPr>
          <p:cNvPr id="10249" name="Line 9"/>
          <p:cNvSpPr>
            <a:spLocks noChangeShapeType="1"/>
          </p:cNvSpPr>
          <p:nvPr/>
        </p:nvSpPr>
        <p:spPr bwMode="auto">
          <a:xfrm flipV="1">
            <a:off x="1905000" y="2362200"/>
            <a:ext cx="1371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50" name="Text Box 10"/>
          <p:cNvSpPr txBox="1">
            <a:spLocks noChangeArrowheads="1"/>
          </p:cNvSpPr>
          <p:nvPr/>
        </p:nvSpPr>
        <p:spPr bwMode="auto">
          <a:xfrm>
            <a:off x="7391400" y="12954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solidFill>
                  <a:srgbClr val="9D18CC"/>
                </a:solidFill>
              </a:rPr>
              <a:t>Ependyma</a:t>
            </a:r>
            <a:endParaRPr lang="hu-HU" altLang="hu-HU" sz="2400">
              <a:latin typeface="Times New Roman" panose="02020603050405020304" pitchFamily="18" charset="0"/>
            </a:endParaRPr>
          </a:p>
        </p:txBody>
      </p:sp>
      <p:sp>
        <p:nvSpPr>
          <p:cNvPr id="10251" name="Line 11"/>
          <p:cNvSpPr>
            <a:spLocks noChangeShapeType="1"/>
          </p:cNvSpPr>
          <p:nvPr/>
        </p:nvSpPr>
        <p:spPr bwMode="auto">
          <a:xfrm flipH="1">
            <a:off x="5715000" y="1752600"/>
            <a:ext cx="1676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chemeClr val="accent1"/>
          </a:solidFill>
        </p:spPr>
        <p:txBody>
          <a:bodyPr/>
          <a:lstStyle/>
          <a:p>
            <a:r>
              <a:rPr lang="hu-HU" altLang="hu-HU" sz="5400" b="1">
                <a:solidFill>
                  <a:srgbClr val="FF0000"/>
                </a:solidFill>
                <a:latin typeface="Times New Roman" panose="02020603050405020304" pitchFamily="18" charset="0"/>
              </a:rPr>
              <a:t>LIMBISCHER KORTEX</a:t>
            </a:r>
          </a:p>
        </p:txBody>
      </p:sp>
      <p:sp>
        <p:nvSpPr>
          <p:cNvPr id="35843" name="Rectangle 3"/>
          <p:cNvSpPr>
            <a:spLocks noGrp="1" noChangeArrowheads="1"/>
          </p:cNvSpPr>
          <p:nvPr>
            <p:ph type="body" idx="1"/>
          </p:nvPr>
        </p:nvSpPr>
        <p:spPr/>
        <p:txBody>
          <a:bodyPr/>
          <a:lstStyle/>
          <a:p>
            <a:r>
              <a:rPr lang="hu-HU" altLang="hu-HU"/>
              <a:t>Die gelistete kortikale Areale gehören zum ARCHIKORTEX (philogenetisch alter Anteil des Gehirnes)</a:t>
            </a:r>
          </a:p>
          <a:p>
            <a:r>
              <a:rPr lang="hu-HU" altLang="hu-HU" sz="2800"/>
              <a:t>Archikortex: histologischer Bau im Gegensatz zum sechsschichtigen Neokortex ist eher dreischichtig, das man als Allokortex heisst.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hu-HU" altLang="hu-HU"/>
              <a:t>Vorsicht! Kortexen!</a:t>
            </a:r>
          </a:p>
        </p:txBody>
      </p:sp>
      <p:sp>
        <p:nvSpPr>
          <p:cNvPr id="37891" name="Rectangle 3"/>
          <p:cNvSpPr>
            <a:spLocks noGrp="1" noChangeArrowheads="1"/>
          </p:cNvSpPr>
          <p:nvPr>
            <p:ph type="body" sz="half" idx="1"/>
          </p:nvPr>
        </p:nvSpPr>
        <p:spPr/>
        <p:txBody>
          <a:bodyPr/>
          <a:lstStyle/>
          <a:p>
            <a:r>
              <a:rPr lang="hu-HU" altLang="hu-HU" sz="2400" b="1"/>
              <a:t>Paläokortex,Archikortex, Neokortex</a:t>
            </a:r>
            <a:r>
              <a:rPr lang="hu-HU" altLang="hu-HU" sz="2400"/>
              <a:t>: philogenetische Begriffe (drei Stufen der Gehirnentwicklung)</a:t>
            </a:r>
          </a:p>
          <a:p>
            <a:r>
              <a:rPr lang="hu-HU" altLang="hu-HU" sz="2400"/>
              <a:t>Diese sind </a:t>
            </a:r>
            <a:r>
              <a:rPr lang="hu-HU" altLang="hu-HU" sz="2400" b="1"/>
              <a:t>makroskopische</a:t>
            </a:r>
            <a:r>
              <a:rPr lang="hu-HU" altLang="hu-HU" sz="2400"/>
              <a:t> Begriffe</a:t>
            </a:r>
            <a:r>
              <a:rPr lang="hu-HU" altLang="hu-HU" sz="2800"/>
              <a:t> </a:t>
            </a:r>
          </a:p>
        </p:txBody>
      </p:sp>
      <p:sp>
        <p:nvSpPr>
          <p:cNvPr id="37892" name="Rectangle 4"/>
          <p:cNvSpPr>
            <a:spLocks noGrp="1" noChangeArrowheads="1"/>
          </p:cNvSpPr>
          <p:nvPr>
            <p:ph type="body" sz="half" idx="2"/>
          </p:nvPr>
        </p:nvSpPr>
        <p:spPr/>
        <p:txBody>
          <a:bodyPr/>
          <a:lstStyle/>
          <a:p>
            <a:r>
              <a:rPr lang="hu-HU" altLang="hu-HU" sz="2400" b="1"/>
              <a:t>Allokortex, Isokortex</a:t>
            </a:r>
            <a:r>
              <a:rPr lang="hu-HU" altLang="hu-HU" sz="2400"/>
              <a:t>: </a:t>
            </a:r>
            <a:r>
              <a:rPr lang="hu-HU" altLang="hu-HU" sz="2400" b="1"/>
              <a:t>mikroskopische</a:t>
            </a:r>
            <a:r>
              <a:rPr lang="hu-HU" altLang="hu-HU" sz="2400"/>
              <a:t> Begriffe (entsprechend der Schichtenzahl).</a:t>
            </a:r>
            <a:br>
              <a:rPr lang="hu-HU" altLang="hu-HU" sz="2400"/>
            </a:br>
            <a:endParaRPr lang="hu-HU" altLang="hu-HU" sz="2400"/>
          </a:p>
          <a:p>
            <a:r>
              <a:rPr lang="hu-HU" altLang="hu-HU" sz="2400"/>
              <a:t>Paläo- und Archikortex sind histologisch allokortikale Areale, Neokortex ist ein Isokortex</a:t>
            </a:r>
            <a:endParaRPr lang="hu-HU" altLang="hu-HU"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565400"/>
            <a:ext cx="8229600" cy="1143000"/>
          </a:xfrm>
        </p:spPr>
        <p:txBody>
          <a:bodyPr/>
          <a:lstStyle/>
          <a:p>
            <a:r>
              <a:rPr lang="hu-HU" altLang="hu-HU" sz="4000" i="1"/>
              <a:t>Archikortikale Teile des limbischen Systems</a:t>
            </a:r>
            <a:endParaRPr lang="de-DE" altLang="hu-HU" sz="4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Benninghoff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33375"/>
            <a:ext cx="6985000" cy="4106863"/>
          </a:xfrm>
          <a:prstGeom prst="rect">
            <a:avLst/>
          </a:prstGeom>
          <a:noFill/>
          <a:extLst>
            <a:ext uri="{909E8E84-426E-40DD-AFC4-6F175D3DCCD1}">
              <a14:hiddenFill xmlns:a14="http://schemas.microsoft.com/office/drawing/2010/main">
                <a:solidFill>
                  <a:srgbClr val="FFFFFF"/>
                </a:solidFill>
              </a14:hiddenFill>
            </a:ext>
          </a:extLst>
        </p:spPr>
      </p:pic>
      <p:sp>
        <p:nvSpPr>
          <p:cNvPr id="5125" name="Text Box 5"/>
          <p:cNvSpPr txBox="1">
            <a:spLocks noChangeArrowheads="1"/>
          </p:cNvSpPr>
          <p:nvPr/>
        </p:nvSpPr>
        <p:spPr bwMode="auto">
          <a:xfrm>
            <a:off x="900113" y="4797425"/>
            <a:ext cx="7488237"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t>Hyppocampus</a:t>
            </a:r>
            <a:r>
              <a:rPr lang="hu-HU" altLang="hu-HU" sz="2400"/>
              <a:t>, </a:t>
            </a:r>
            <a:r>
              <a:rPr lang="hu-HU" altLang="hu-HU" sz="2400" b="1"/>
              <a:t>Subiculum</a:t>
            </a:r>
            <a:r>
              <a:rPr lang="hu-HU" altLang="hu-HU" sz="2400"/>
              <a:t>, </a:t>
            </a:r>
            <a:r>
              <a:rPr lang="hu-HU" altLang="hu-HU" sz="2400" b="1"/>
              <a:t>Induseum griseum</a:t>
            </a:r>
            <a:r>
              <a:rPr lang="hu-HU" altLang="hu-HU" sz="2400"/>
              <a:t>, </a:t>
            </a:r>
            <a:r>
              <a:rPr lang="hu-HU" altLang="hu-HU" sz="2400" b="1"/>
              <a:t>Gyrus parahyppocampalis</a:t>
            </a:r>
            <a:r>
              <a:rPr lang="hu-HU" altLang="hu-HU" sz="2400"/>
              <a:t> (Area entorhinales und Praesubiculum), </a:t>
            </a:r>
            <a:r>
              <a:rPr lang="hu-HU" altLang="hu-HU" sz="2400" b="1"/>
              <a:t>Gyrus cinguli</a:t>
            </a:r>
            <a:r>
              <a:rPr lang="hu-HU" altLang="hu-HU" sz="2400"/>
              <a:t> (Area cingularis ant., post., Area retrosplenialis)</a:t>
            </a:r>
            <a:endParaRPr lang="de-DE" altLang="hu-HU" sz="2400"/>
          </a:p>
        </p:txBody>
      </p:sp>
      <p:sp>
        <p:nvSpPr>
          <p:cNvPr id="5126" name="Text Box 6"/>
          <p:cNvSpPr txBox="1">
            <a:spLocks noChangeArrowheads="1"/>
          </p:cNvSpPr>
          <p:nvPr/>
        </p:nvSpPr>
        <p:spPr bwMode="auto">
          <a:xfrm>
            <a:off x="7924800" y="4572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27"/>
          <p:cNvSpPr>
            <a:spLocks noGrp="1" noChangeArrowheads="1"/>
          </p:cNvSpPr>
          <p:nvPr>
            <p:ph type="body" idx="1"/>
          </p:nvPr>
        </p:nvSpPr>
        <p:spPr>
          <a:xfrm>
            <a:off x="457200" y="457200"/>
            <a:ext cx="8229600" cy="5668963"/>
          </a:xfrm>
        </p:spPr>
        <p:txBody>
          <a:bodyPr/>
          <a:lstStyle/>
          <a:p>
            <a:r>
              <a:rPr lang="de-DE" altLang="hu-HU" sz="2400"/>
              <a:t>„Kaum ein Begriff der Neuroanatomie wird unter so verschiedenen Gesichtspunkten und mit so unterschiedlichen Inhaltsbestimmungen verwendet wie der des limbischen Systems.” (Zilles-Rehkämper: Funktionelle Neuroanatomie, Springer 1998).</a:t>
            </a:r>
            <a:br>
              <a:rPr lang="de-DE" altLang="hu-HU" sz="2400"/>
            </a:br>
            <a:r>
              <a:rPr lang="de-DE" altLang="hu-HU" sz="2400"/>
              <a:t/>
            </a:r>
            <a:br>
              <a:rPr lang="de-DE" altLang="hu-HU" sz="2400"/>
            </a:br>
            <a:endParaRPr lang="de-DE" altLang="hu-HU" sz="2400"/>
          </a:p>
          <a:p>
            <a:r>
              <a:rPr lang="de-DE" altLang="hu-HU" sz="2400"/>
              <a:t>„...Dies resultierte in einer Vielzahl von mehr oder weniger präzise und teilweise widersprüchliche Definitionen von limbischen Strukturen und Funktionen, sodass schon mehrfach vorgeschlagen wurde, das limbische Konzept als Ganzes zu verlassen.” (Benninghof &amp; Dreckhahn Anatomie, Bd 2. Urban&amp;Fischer, 2005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hu-HU" altLang="hu-HU"/>
              <a:t>Area entorhinalis</a:t>
            </a:r>
          </a:p>
        </p:txBody>
      </p:sp>
      <p:sp>
        <p:nvSpPr>
          <p:cNvPr id="39939" name="Rectangle 3"/>
          <p:cNvSpPr>
            <a:spLocks noGrp="1" noChangeArrowheads="1"/>
          </p:cNvSpPr>
          <p:nvPr>
            <p:ph type="body" idx="1"/>
          </p:nvPr>
        </p:nvSpPr>
        <p:spPr/>
        <p:txBody>
          <a:bodyPr/>
          <a:lstStyle/>
          <a:p>
            <a:r>
              <a:rPr lang="hu-HU" altLang="hu-HU" sz="2800"/>
              <a:t>Empfängt vielfältige isokortikale </a:t>
            </a:r>
            <a:r>
              <a:rPr lang="hu-HU" altLang="hu-HU" sz="2800" b="1"/>
              <a:t>Afferenzen</a:t>
            </a:r>
            <a:r>
              <a:rPr lang="hu-HU" altLang="hu-HU" sz="2800"/>
              <a:t> aus sensorischen Assoziationsarealen und direkte olfaktorische Fasern und leitet mit Fasern des Tractus perforans topographisch geordnet nach Hippocampus weiter („Eingangstür” für Hippocampus) .</a:t>
            </a:r>
            <a:br>
              <a:rPr lang="hu-HU" altLang="hu-HU" sz="2800"/>
            </a:br>
            <a:endParaRPr lang="hu-HU" altLang="hu-HU" sz="2800"/>
          </a:p>
          <a:p>
            <a:r>
              <a:rPr lang="hu-HU" altLang="hu-HU" sz="2800" b="1"/>
              <a:t>Efferenzen</a:t>
            </a:r>
            <a:r>
              <a:rPr lang="hu-HU" altLang="hu-HU" sz="2800"/>
              <a:t>: nach Hippocampus: </a:t>
            </a:r>
            <a:r>
              <a:rPr lang="hu-HU" altLang="hu-HU" sz="2800" b="1"/>
              <a:t>Tractus perforans</a:t>
            </a:r>
            <a:r>
              <a:rPr lang="hu-HU" altLang="hu-HU" sz="2800"/>
              <a:t>; nach Isokortex auch.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Benninghoff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4419600" cy="6264275"/>
          </a:xfrm>
          <a:prstGeom prst="rect">
            <a:avLst/>
          </a:prstGeom>
          <a:noFill/>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5105400" y="1371600"/>
            <a:ext cx="36353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hu-HU" altLang="hu-HU" sz="2400" i="1"/>
          </a:p>
          <a:p>
            <a:pPr>
              <a:spcBef>
                <a:spcPct val="50000"/>
              </a:spcBef>
            </a:pPr>
            <a:r>
              <a:rPr lang="hu-HU" altLang="hu-HU" sz="2400" b="1" i="1"/>
              <a:t>Area entorhinalis</a:t>
            </a:r>
            <a:r>
              <a:rPr lang="hu-HU" altLang="hu-HU" sz="2400" i="1"/>
              <a:t>: vordere Ende des Gyr. parahyppocampalis + Gyr ambiens</a:t>
            </a:r>
          </a:p>
          <a:p>
            <a:pPr>
              <a:spcBef>
                <a:spcPct val="50000"/>
              </a:spcBef>
            </a:pPr>
            <a:endParaRPr lang="de-DE" altLang="hu-HU" sz="2400" i="1"/>
          </a:p>
        </p:txBody>
      </p:sp>
      <p:sp>
        <p:nvSpPr>
          <p:cNvPr id="6150" name="Text Box 6"/>
          <p:cNvSpPr txBox="1">
            <a:spLocks noChangeArrowheads="1"/>
          </p:cNvSpPr>
          <p:nvPr/>
        </p:nvSpPr>
        <p:spPr bwMode="auto">
          <a:xfrm>
            <a:off x="5105400" y="6172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Benninghoff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33375"/>
            <a:ext cx="7345362" cy="4030663"/>
          </a:xfrm>
          <a:prstGeom prst="rect">
            <a:avLst/>
          </a:prstGeom>
          <a:noFill/>
          <a:extLst>
            <a:ext uri="{909E8E84-426E-40DD-AFC4-6F175D3DCCD1}">
              <a14:hiddenFill xmlns:a14="http://schemas.microsoft.com/office/drawing/2010/main">
                <a:solidFill>
                  <a:srgbClr val="FFFFFF"/>
                </a:solidFill>
              </a14:hiddenFill>
            </a:ext>
          </a:extLst>
        </p:spPr>
      </p:pic>
      <p:sp>
        <p:nvSpPr>
          <p:cNvPr id="7173" name="Text Box 5"/>
          <p:cNvSpPr txBox="1">
            <a:spLocks noChangeArrowheads="1"/>
          </p:cNvSpPr>
          <p:nvPr/>
        </p:nvSpPr>
        <p:spPr bwMode="auto">
          <a:xfrm>
            <a:off x="1295400" y="4495800"/>
            <a:ext cx="693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latin typeface="Times New Roman" panose="02020603050405020304" pitchFamily="18" charset="0"/>
              </a:rPr>
              <a:t>		Area entorhinalis (AE) </a:t>
            </a:r>
            <a:br>
              <a:rPr lang="hu-HU" altLang="hu-HU" sz="2400">
                <a:latin typeface="Times New Roman" panose="02020603050405020304" pitchFamily="18" charset="0"/>
              </a:rPr>
            </a:br>
            <a:r>
              <a:rPr lang="hu-HU" altLang="hu-HU" sz="2400">
                <a:latin typeface="Times New Roman" panose="02020603050405020304" pitchFamily="18" charset="0"/>
              </a:rPr>
              <a:t>a. Schichtenaufbau </a:t>
            </a:r>
            <a:br>
              <a:rPr lang="hu-HU" altLang="hu-HU" sz="2400">
                <a:latin typeface="Times New Roman" panose="02020603050405020304" pitchFamily="18" charset="0"/>
              </a:rPr>
            </a:br>
            <a:r>
              <a:rPr lang="hu-HU" altLang="hu-HU" sz="2400">
                <a:latin typeface="Times New Roman" panose="02020603050405020304" pitchFamily="18" charset="0"/>
              </a:rPr>
              <a:t>b. Verbindungen (AE: hellblau, Isokortex: grün, 		Hippocampus, Subiculum: rosa bis rot</a:t>
            </a:r>
            <a:br>
              <a:rPr lang="hu-HU" altLang="hu-HU" sz="2400">
                <a:latin typeface="Times New Roman" panose="02020603050405020304" pitchFamily="18" charset="0"/>
              </a:rPr>
            </a:br>
            <a:r>
              <a:rPr lang="hu-HU" altLang="hu-HU" sz="2400">
                <a:latin typeface="Times New Roman" panose="02020603050405020304" pitchFamily="18" charset="0"/>
              </a:rPr>
              <a:t>c. Makroskopie</a:t>
            </a:r>
          </a:p>
        </p:txBody>
      </p:sp>
      <p:sp>
        <p:nvSpPr>
          <p:cNvPr id="7174" name="Text Box 6"/>
          <p:cNvSpPr txBox="1">
            <a:spLocks noChangeArrowheads="1"/>
          </p:cNvSpPr>
          <p:nvPr/>
        </p:nvSpPr>
        <p:spPr bwMode="auto">
          <a:xfrm>
            <a:off x="8382000" y="3886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enninghoff 6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543800" cy="6191250"/>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228600" y="6003925"/>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000">
                <a:latin typeface="Times New Roman" panose="02020603050405020304" pitchFamily="18" charset="0"/>
              </a:rPr>
              <a:t>Die warzenförmige Erhebungen an der Oberfläche der AE werden durch die Zellinseln in der pre-</a:t>
            </a:r>
            <a:r>
              <a:rPr lang="hu-HU" altLang="hu-HU" sz="2000">
                <a:latin typeface="Symbol" panose="05050102010706020507" pitchFamily="18" charset="2"/>
              </a:rPr>
              <a:t>a</a:t>
            </a:r>
            <a:r>
              <a:rPr lang="hu-HU" altLang="hu-HU" sz="2000">
                <a:latin typeface="Times New Roman" panose="02020603050405020304" pitchFamily="18" charset="0"/>
              </a:rPr>
              <a:t> Schicht verursacht (siehe die vorherige Dia). </a:t>
            </a:r>
          </a:p>
        </p:txBody>
      </p:sp>
      <p:sp>
        <p:nvSpPr>
          <p:cNvPr id="38916" name="Text Box 4"/>
          <p:cNvSpPr txBox="1">
            <a:spLocks noChangeArrowheads="1"/>
          </p:cNvSpPr>
          <p:nvPr/>
        </p:nvSpPr>
        <p:spPr bwMode="auto">
          <a:xfrm>
            <a:off x="7696200" y="762000"/>
            <a:ext cx="1447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latin typeface="Times New Roman" panose="02020603050405020304" pitchFamily="18" charset="0"/>
              </a:rPr>
              <a:t>Nahauf-nahme der AE</a:t>
            </a:r>
            <a:endParaRPr lang="hu-HU" altLang="hu-HU" sz="2400">
              <a:latin typeface="Times New Roman" panose="02020603050405020304" pitchFamily="18" charset="0"/>
            </a:endParaRPr>
          </a:p>
        </p:txBody>
      </p:sp>
      <p:sp>
        <p:nvSpPr>
          <p:cNvPr id="38917" name="Text Box 5"/>
          <p:cNvSpPr txBox="1">
            <a:spLocks noChangeArrowheads="1"/>
          </p:cNvSpPr>
          <p:nvPr/>
        </p:nvSpPr>
        <p:spPr bwMode="auto">
          <a:xfrm>
            <a:off x="7696200" y="5486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2590800"/>
            <a:ext cx="8229600" cy="1143000"/>
          </a:xfrm>
        </p:spPr>
        <p:txBody>
          <a:bodyPr/>
          <a:lstStyle/>
          <a:p>
            <a:r>
              <a:rPr lang="hu-HU" altLang="hu-HU"/>
              <a:t>So viele verschiedene Namen für ein Gebiet!!!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enninghoff 16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4691063" cy="6553200"/>
          </a:xfrm>
          <a:prstGeom prst="rect">
            <a:avLst/>
          </a:prstGeom>
          <a:noFill/>
          <a:extLst>
            <a:ext uri="{909E8E84-426E-40DD-AFC4-6F175D3DCCD1}">
              <a14:hiddenFill xmlns:a14="http://schemas.microsoft.com/office/drawing/2010/main">
                <a:solidFill>
                  <a:srgbClr val="FFFFFF"/>
                </a:solidFill>
              </a14:hiddenFill>
            </a:ext>
          </a:extLst>
        </p:spPr>
      </p:pic>
      <p:sp>
        <p:nvSpPr>
          <p:cNvPr id="44035" name="Text Box 3"/>
          <p:cNvSpPr txBox="1">
            <a:spLocks noChangeArrowheads="1"/>
          </p:cNvSpPr>
          <p:nvPr/>
        </p:nvSpPr>
        <p:spPr bwMode="auto">
          <a:xfrm>
            <a:off x="381000" y="228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latin typeface="Times New Roman" panose="02020603050405020304" pitchFamily="18" charset="0"/>
              </a:rPr>
              <a:t>Makroskopie</a:t>
            </a:r>
            <a:endParaRPr lang="hu-HU" altLang="hu-HU" sz="2400">
              <a:latin typeface="Times New Roman" panose="02020603050405020304" pitchFamily="18" charset="0"/>
            </a:endParaRPr>
          </a:p>
        </p:txBody>
      </p:sp>
      <p:sp>
        <p:nvSpPr>
          <p:cNvPr id="44037" name="Text Box 5"/>
          <p:cNvSpPr txBox="1">
            <a:spLocks noChangeArrowheads="1"/>
          </p:cNvSpPr>
          <p:nvPr/>
        </p:nvSpPr>
        <p:spPr bwMode="auto">
          <a:xfrm>
            <a:off x="381000" y="188595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Uncus</a:t>
            </a:r>
          </a:p>
        </p:txBody>
      </p:sp>
      <p:sp>
        <p:nvSpPr>
          <p:cNvPr id="44039" name="Text Box 7"/>
          <p:cNvSpPr txBox="1">
            <a:spLocks noChangeArrowheads="1"/>
          </p:cNvSpPr>
          <p:nvPr/>
        </p:nvSpPr>
        <p:spPr bwMode="auto">
          <a:xfrm>
            <a:off x="1562100" y="13716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Gyrus uncinatus</a:t>
            </a:r>
          </a:p>
        </p:txBody>
      </p:sp>
      <p:sp>
        <p:nvSpPr>
          <p:cNvPr id="44040" name="Text Box 8"/>
          <p:cNvSpPr txBox="1">
            <a:spLocks noChangeArrowheads="1"/>
          </p:cNvSpPr>
          <p:nvPr/>
        </p:nvSpPr>
        <p:spPr bwMode="auto">
          <a:xfrm>
            <a:off x="1562100" y="19050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Limbus Giacomini</a:t>
            </a:r>
          </a:p>
        </p:txBody>
      </p:sp>
      <p:sp>
        <p:nvSpPr>
          <p:cNvPr id="44042" name="Text Box 10"/>
          <p:cNvSpPr txBox="1">
            <a:spLocks noChangeArrowheads="1"/>
          </p:cNvSpPr>
          <p:nvPr/>
        </p:nvSpPr>
        <p:spPr bwMode="auto">
          <a:xfrm>
            <a:off x="1504950" y="241935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Gyrus intralimbicus</a:t>
            </a:r>
            <a:endParaRPr lang="hu-HU" altLang="hu-HU" sz="2400">
              <a:latin typeface="Times New Roman" panose="02020603050405020304" pitchFamily="18" charset="0"/>
            </a:endParaRPr>
          </a:p>
        </p:txBody>
      </p:sp>
      <p:sp>
        <p:nvSpPr>
          <p:cNvPr id="44043" name="Text Box 11"/>
          <p:cNvSpPr txBox="1">
            <a:spLocks noChangeArrowheads="1"/>
          </p:cNvSpPr>
          <p:nvPr/>
        </p:nvSpPr>
        <p:spPr bwMode="auto">
          <a:xfrm>
            <a:off x="152400" y="4267200"/>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Gyrus parahippocampalis</a:t>
            </a:r>
            <a:endParaRPr lang="hu-HU" altLang="hu-HU" sz="2400">
              <a:latin typeface="Times New Roman" panose="02020603050405020304" pitchFamily="18" charset="0"/>
            </a:endParaRPr>
          </a:p>
        </p:txBody>
      </p:sp>
      <p:sp>
        <p:nvSpPr>
          <p:cNvPr id="44045" name="Line 13"/>
          <p:cNvSpPr>
            <a:spLocks noChangeShapeType="1"/>
          </p:cNvSpPr>
          <p:nvPr/>
        </p:nvSpPr>
        <p:spPr bwMode="auto">
          <a:xfrm flipV="1">
            <a:off x="1219200" y="16764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46" name="Line 14"/>
          <p:cNvSpPr>
            <a:spLocks noChangeShapeType="1"/>
          </p:cNvSpPr>
          <p:nvPr/>
        </p:nvSpPr>
        <p:spPr bwMode="auto">
          <a:xfrm>
            <a:off x="1219200" y="2057400"/>
            <a:ext cx="381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47" name="Line 15"/>
          <p:cNvSpPr>
            <a:spLocks noChangeShapeType="1"/>
          </p:cNvSpPr>
          <p:nvPr/>
        </p:nvSpPr>
        <p:spPr bwMode="auto">
          <a:xfrm>
            <a:off x="1219200" y="2057400"/>
            <a:ext cx="304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48" name="Line 16"/>
          <p:cNvSpPr>
            <a:spLocks noChangeShapeType="1"/>
          </p:cNvSpPr>
          <p:nvPr/>
        </p:nvSpPr>
        <p:spPr bwMode="auto">
          <a:xfrm>
            <a:off x="3505200" y="2133600"/>
            <a:ext cx="2362200" cy="21336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49" name="Line 17"/>
          <p:cNvSpPr>
            <a:spLocks noChangeShapeType="1"/>
          </p:cNvSpPr>
          <p:nvPr/>
        </p:nvSpPr>
        <p:spPr bwMode="auto">
          <a:xfrm>
            <a:off x="3505200" y="2667000"/>
            <a:ext cx="2362200" cy="1905000"/>
          </a:xfrm>
          <a:prstGeom prst="line">
            <a:avLst/>
          </a:prstGeom>
          <a:noFill/>
          <a:ln w="95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51" name="Line 19"/>
          <p:cNvSpPr>
            <a:spLocks noChangeShapeType="1"/>
          </p:cNvSpPr>
          <p:nvPr/>
        </p:nvSpPr>
        <p:spPr bwMode="auto">
          <a:xfrm flipV="1">
            <a:off x="2667000" y="2438400"/>
            <a:ext cx="2057400" cy="2057400"/>
          </a:xfrm>
          <a:prstGeom prst="line">
            <a:avLst/>
          </a:prstGeom>
          <a:noFill/>
          <a:ln w="952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52" name="Line 20"/>
          <p:cNvSpPr>
            <a:spLocks noChangeShapeType="1"/>
          </p:cNvSpPr>
          <p:nvPr/>
        </p:nvSpPr>
        <p:spPr bwMode="auto">
          <a:xfrm>
            <a:off x="2667000" y="4495800"/>
            <a:ext cx="3810000" cy="1905000"/>
          </a:xfrm>
          <a:prstGeom prst="line">
            <a:avLst/>
          </a:prstGeom>
          <a:noFill/>
          <a:ln w="952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4053" name="Text Box 21"/>
          <p:cNvSpPr txBox="1">
            <a:spLocks noChangeArrowheads="1"/>
          </p:cNvSpPr>
          <p:nvPr/>
        </p:nvSpPr>
        <p:spPr bwMode="auto">
          <a:xfrm>
            <a:off x="8686800" y="63246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enninghoff 16 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0"/>
            <a:ext cx="4691063" cy="6553200"/>
          </a:xfrm>
          <a:prstGeom prst="rect">
            <a:avLst/>
          </a:prstGeom>
          <a:noFill/>
          <a:extLst>
            <a:ext uri="{909E8E84-426E-40DD-AFC4-6F175D3DCCD1}">
              <a14:hiddenFill xmlns:a14="http://schemas.microsoft.com/office/drawing/2010/main">
                <a:solidFill>
                  <a:srgbClr val="FFFFFF"/>
                </a:solidFill>
              </a14:hiddenFill>
            </a:ext>
          </a:extLst>
        </p:spPr>
      </p:pic>
      <p:sp>
        <p:nvSpPr>
          <p:cNvPr id="45059" name="Text Box 3"/>
          <p:cNvSpPr txBox="1">
            <a:spLocks noChangeArrowheads="1"/>
          </p:cNvSpPr>
          <p:nvPr/>
        </p:nvSpPr>
        <p:spPr bwMode="auto">
          <a:xfrm>
            <a:off x="381000" y="228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latin typeface="Times New Roman" panose="02020603050405020304" pitchFamily="18" charset="0"/>
              </a:rPr>
              <a:t>Histologie und Funktionen</a:t>
            </a:r>
            <a:endParaRPr lang="hu-HU" altLang="hu-HU" sz="2400">
              <a:latin typeface="Times New Roman" panose="02020603050405020304" pitchFamily="18" charset="0"/>
            </a:endParaRPr>
          </a:p>
        </p:txBody>
      </p:sp>
      <p:sp>
        <p:nvSpPr>
          <p:cNvPr id="45061" name="Text Box 5"/>
          <p:cNvSpPr txBox="1">
            <a:spLocks noChangeArrowheads="1"/>
          </p:cNvSpPr>
          <p:nvPr/>
        </p:nvSpPr>
        <p:spPr bwMode="auto">
          <a:xfrm>
            <a:off x="228600" y="13716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Gyrus uncinatus</a:t>
            </a:r>
          </a:p>
        </p:txBody>
      </p:sp>
      <p:sp>
        <p:nvSpPr>
          <p:cNvPr id="45062" name="Text Box 6"/>
          <p:cNvSpPr txBox="1">
            <a:spLocks noChangeArrowheads="1"/>
          </p:cNvSpPr>
          <p:nvPr/>
        </p:nvSpPr>
        <p:spPr bwMode="auto">
          <a:xfrm>
            <a:off x="609600" y="2667000"/>
            <a:ext cx="3048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Limbus Giacomini: rostrale Fortstzung des </a:t>
            </a:r>
            <a:r>
              <a:rPr lang="hu-HU" altLang="hu-HU" b="1">
                <a:latin typeface="Times New Roman" panose="02020603050405020304" pitchFamily="18" charset="0"/>
              </a:rPr>
              <a:t>Gyrus dentatus</a:t>
            </a:r>
            <a:endParaRPr lang="hu-HU" altLang="hu-HU">
              <a:latin typeface="Times New Roman" panose="02020603050405020304" pitchFamily="18" charset="0"/>
            </a:endParaRPr>
          </a:p>
        </p:txBody>
      </p:sp>
      <p:sp>
        <p:nvSpPr>
          <p:cNvPr id="45063" name="Text Box 7"/>
          <p:cNvSpPr txBox="1">
            <a:spLocks noChangeArrowheads="1"/>
          </p:cNvSpPr>
          <p:nvPr/>
        </p:nvSpPr>
        <p:spPr bwMode="auto">
          <a:xfrm>
            <a:off x="228600" y="17526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Gyrus intralimbicus</a:t>
            </a:r>
            <a:endParaRPr lang="hu-HU" altLang="hu-HU" sz="2400">
              <a:latin typeface="Times New Roman" panose="02020603050405020304" pitchFamily="18" charset="0"/>
            </a:endParaRPr>
          </a:p>
        </p:txBody>
      </p:sp>
      <p:sp>
        <p:nvSpPr>
          <p:cNvPr id="45064" name="Text Box 8"/>
          <p:cNvSpPr txBox="1">
            <a:spLocks noChangeArrowheads="1"/>
          </p:cNvSpPr>
          <p:nvPr/>
        </p:nvSpPr>
        <p:spPr bwMode="auto">
          <a:xfrm>
            <a:off x="609600" y="3810000"/>
            <a:ext cx="274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Gyrus parahippocampalis: rostral: </a:t>
            </a:r>
            <a:r>
              <a:rPr lang="hu-HU" altLang="hu-HU" b="1">
                <a:latin typeface="Times New Roman" panose="02020603050405020304" pitchFamily="18" charset="0"/>
              </a:rPr>
              <a:t>Area entorhinalis</a:t>
            </a:r>
            <a:r>
              <a:rPr lang="hu-HU" altLang="hu-HU">
                <a:latin typeface="Times New Roman" panose="02020603050405020304" pitchFamily="18" charset="0"/>
              </a:rPr>
              <a:t/>
            </a:r>
            <a:br>
              <a:rPr lang="hu-HU" altLang="hu-HU">
                <a:latin typeface="Times New Roman" panose="02020603050405020304" pitchFamily="18" charset="0"/>
              </a:rPr>
            </a:br>
            <a:r>
              <a:rPr lang="hu-HU" altLang="hu-HU">
                <a:latin typeface="Times New Roman" panose="02020603050405020304" pitchFamily="18" charset="0"/>
              </a:rPr>
              <a:t>posterior: </a:t>
            </a:r>
            <a:r>
              <a:rPr lang="hu-HU" altLang="hu-HU" b="1">
                <a:latin typeface="Times New Roman" panose="02020603050405020304" pitchFamily="18" charset="0"/>
              </a:rPr>
              <a:t>Presubiculum</a:t>
            </a:r>
            <a:endParaRPr lang="hu-HU" altLang="hu-HU" sz="2400">
              <a:latin typeface="Times New Roman" panose="02020603050405020304" pitchFamily="18" charset="0"/>
            </a:endParaRPr>
          </a:p>
        </p:txBody>
      </p:sp>
      <p:sp>
        <p:nvSpPr>
          <p:cNvPr id="45072" name="Line 16"/>
          <p:cNvSpPr>
            <a:spLocks noChangeShapeType="1"/>
          </p:cNvSpPr>
          <p:nvPr/>
        </p:nvSpPr>
        <p:spPr bwMode="auto">
          <a:xfrm>
            <a:off x="2057400" y="15240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073" name="Line 17"/>
          <p:cNvSpPr>
            <a:spLocks noChangeShapeType="1"/>
          </p:cNvSpPr>
          <p:nvPr/>
        </p:nvSpPr>
        <p:spPr bwMode="auto">
          <a:xfrm flipV="1">
            <a:off x="2286000" y="1828800"/>
            <a:ext cx="3048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5074" name="Text Box 18"/>
          <p:cNvSpPr txBox="1">
            <a:spLocks noChangeArrowheads="1"/>
          </p:cNvSpPr>
          <p:nvPr/>
        </p:nvSpPr>
        <p:spPr bwMode="auto">
          <a:xfrm>
            <a:off x="2667000" y="16002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b="1">
                <a:latin typeface="Times New Roman" panose="02020603050405020304" pitchFamily="18" charset="0"/>
              </a:rPr>
              <a:t>Subiculum</a:t>
            </a:r>
            <a:endParaRPr lang="hu-HU" altLang="hu-HU">
              <a:latin typeface="Times New Roman" panose="02020603050405020304" pitchFamily="18" charset="0"/>
            </a:endParaRPr>
          </a:p>
        </p:txBody>
      </p:sp>
      <p:sp>
        <p:nvSpPr>
          <p:cNvPr id="45075" name="Text Box 19"/>
          <p:cNvSpPr txBox="1">
            <a:spLocks noChangeArrowheads="1"/>
          </p:cNvSpPr>
          <p:nvPr/>
        </p:nvSpPr>
        <p:spPr bwMode="auto">
          <a:xfrm>
            <a:off x="381000" y="5410200"/>
            <a:ext cx="3429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Gyrus ambiens: </a:t>
            </a:r>
            <a:r>
              <a:rPr lang="hu-HU" altLang="hu-HU" b="1">
                <a:latin typeface="Times New Roman" panose="02020603050405020304" pitchFamily="18" charset="0"/>
              </a:rPr>
              <a:t>Area entorhinalis</a:t>
            </a:r>
            <a:endParaRPr lang="hu-HU" altLang="hu-HU">
              <a:latin typeface="Times New Roman" panose="02020603050405020304" pitchFamily="18" charset="0"/>
            </a:endParaRPr>
          </a:p>
          <a:p>
            <a:pPr>
              <a:spcBef>
                <a:spcPct val="50000"/>
              </a:spcBef>
            </a:pPr>
            <a:r>
              <a:rPr lang="hu-HU" altLang="hu-HU">
                <a:latin typeface="Times New Roman" panose="02020603050405020304" pitchFamily="18" charset="0"/>
              </a:rPr>
              <a:t>Gyrus semilunaris: </a:t>
            </a:r>
            <a:r>
              <a:rPr lang="hu-HU" altLang="hu-HU" b="1">
                <a:latin typeface="Times New Roman" panose="02020603050405020304" pitchFamily="18" charset="0"/>
              </a:rPr>
              <a:t>kortikale Kerne der Amygdala</a:t>
            </a:r>
          </a:p>
        </p:txBody>
      </p:sp>
      <p:sp>
        <p:nvSpPr>
          <p:cNvPr id="45076" name="Text Box 20"/>
          <p:cNvSpPr txBox="1">
            <a:spLocks noChangeArrowheads="1"/>
          </p:cNvSpPr>
          <p:nvPr/>
        </p:nvSpPr>
        <p:spPr bwMode="auto">
          <a:xfrm>
            <a:off x="8763000" y="6400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hu-HU" altLang="hu-HU"/>
              <a:t>Definitionen</a:t>
            </a:r>
          </a:p>
        </p:txBody>
      </p:sp>
      <p:sp>
        <p:nvSpPr>
          <p:cNvPr id="47107" name="Rectangle 3"/>
          <p:cNvSpPr>
            <a:spLocks noGrp="1" noChangeArrowheads="1"/>
          </p:cNvSpPr>
          <p:nvPr>
            <p:ph type="body" idx="1"/>
          </p:nvPr>
        </p:nvSpPr>
        <p:spPr/>
        <p:txBody>
          <a:bodyPr/>
          <a:lstStyle/>
          <a:p>
            <a:r>
              <a:rPr lang="hu-HU" altLang="hu-HU" sz="2800" b="1"/>
              <a:t>1.§. </a:t>
            </a:r>
            <a:r>
              <a:rPr lang="hu-HU" altLang="hu-HU" sz="2800" b="1" i="1"/>
              <a:t>Hippocampus: </a:t>
            </a:r>
            <a:r>
              <a:rPr lang="hu-HU" altLang="hu-HU" sz="2800" i="1"/>
              <a:t>Ammonshorn (</a:t>
            </a:r>
            <a:r>
              <a:rPr lang="hu-HU" altLang="hu-HU" sz="2800" b="1" i="1">
                <a:solidFill>
                  <a:srgbClr val="CC0000"/>
                </a:solidFill>
              </a:rPr>
              <a:t>AH</a:t>
            </a:r>
            <a:r>
              <a:rPr lang="hu-HU" altLang="hu-HU" sz="2800" i="1"/>
              <a:t>; Cornu ammonis) + Gyrus dentatus (</a:t>
            </a:r>
            <a:r>
              <a:rPr lang="hu-HU" altLang="hu-HU" sz="2800" b="1" i="1">
                <a:solidFill>
                  <a:srgbClr val="CC0000"/>
                </a:solidFill>
              </a:rPr>
              <a:t>GD</a:t>
            </a:r>
            <a:r>
              <a:rPr lang="hu-HU" altLang="hu-HU" sz="2800" i="1"/>
              <a:t>).</a:t>
            </a:r>
            <a:br>
              <a:rPr lang="hu-HU" altLang="hu-HU" sz="2800" i="1"/>
            </a:br>
            <a:endParaRPr lang="hu-HU" altLang="hu-HU" sz="2800" i="1"/>
          </a:p>
          <a:p>
            <a:r>
              <a:rPr lang="hu-HU" altLang="hu-HU" sz="2800" b="1" i="1"/>
              <a:t>2.§. Gyrus dentatus </a:t>
            </a:r>
            <a:r>
              <a:rPr lang="hu-HU" altLang="hu-HU" sz="2800" i="1"/>
              <a:t>setzt sich nach rostral in dem Uncusbändchen (Limbus Giacomini), nach caudal in dem Gyrus fasciolaris und Induseum griseum fort.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Benninghoff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7632700" cy="5418138"/>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p:cNvSpPr txBox="1">
            <a:spLocks noChangeArrowheads="1"/>
          </p:cNvSpPr>
          <p:nvPr/>
        </p:nvSpPr>
        <p:spPr bwMode="auto">
          <a:xfrm>
            <a:off x="8153400" y="5334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hu-HU" altLang="hu-HU"/>
              <a:t>Hippocampus 1.</a:t>
            </a:r>
          </a:p>
        </p:txBody>
      </p:sp>
      <p:sp>
        <p:nvSpPr>
          <p:cNvPr id="52227" name="Rectangle 3"/>
          <p:cNvSpPr>
            <a:spLocks noGrp="1" noChangeArrowheads="1"/>
          </p:cNvSpPr>
          <p:nvPr>
            <p:ph type="body" idx="1"/>
          </p:nvPr>
        </p:nvSpPr>
        <p:spPr/>
        <p:txBody>
          <a:bodyPr/>
          <a:lstStyle/>
          <a:p>
            <a:r>
              <a:rPr lang="hu-HU" altLang="hu-HU">
                <a:solidFill>
                  <a:srgbClr val="CC0000"/>
                </a:solidFill>
              </a:rPr>
              <a:t>Dreischichtig</a:t>
            </a:r>
            <a:r>
              <a:rPr lang="hu-HU" altLang="hu-HU"/>
              <a:t>:</a:t>
            </a:r>
            <a:br>
              <a:rPr lang="hu-HU" altLang="hu-HU"/>
            </a:br>
            <a:r>
              <a:rPr lang="hu-HU" altLang="hu-HU"/>
              <a:t>eine zelluläre Schicht (Körnerzellen in GD, Pyramidenzellen in AH) in der Mitte, und darunter und darüber zellarme Schichten</a:t>
            </a:r>
            <a:br>
              <a:rPr lang="hu-HU" altLang="hu-HU"/>
            </a:br>
            <a:r>
              <a:rPr lang="hu-HU" altLang="hu-HU"/>
              <a:t/>
            </a:r>
            <a:br>
              <a:rPr lang="hu-HU" altLang="hu-HU"/>
            </a:br>
            <a:endParaRPr lang="hu-HU" altLang="hu-H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hu-HU" altLang="hu-HU"/>
              <a:t>Limbisches System</a:t>
            </a:r>
          </a:p>
        </p:txBody>
      </p:sp>
      <p:sp>
        <p:nvSpPr>
          <p:cNvPr id="23555" name="Rectangle 3"/>
          <p:cNvSpPr>
            <a:spLocks noGrp="1" noChangeArrowheads="1"/>
          </p:cNvSpPr>
          <p:nvPr>
            <p:ph type="body" idx="1"/>
          </p:nvPr>
        </p:nvSpPr>
        <p:spPr/>
        <p:txBody>
          <a:bodyPr/>
          <a:lstStyle/>
          <a:p>
            <a:r>
              <a:rPr lang="hu-HU" altLang="hu-HU"/>
              <a:t>Limbus (lat.: Gürtel, Saum)</a:t>
            </a:r>
          </a:p>
          <a:p>
            <a:r>
              <a:rPr lang="hu-HU" altLang="hu-HU"/>
              <a:t>Phylogenetisch alte, basal und medial liegende kortikale Area und subkortikale Kerne, die </a:t>
            </a:r>
          </a:p>
          <a:p>
            <a:r>
              <a:rPr lang="hu-HU" altLang="hu-HU"/>
              <a:t>zwischen Endhirn und Hirnstamm Gürtelförmig liegen.</a:t>
            </a:r>
          </a:p>
          <a:p>
            <a:r>
              <a:rPr lang="hu-HU" altLang="hu-HU"/>
              <a:t>„le grand lobe limbique”: Paul Broca (1850er Jahre)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hu-HU" altLang="hu-HU"/>
              <a:t>Hippocampus 2.</a:t>
            </a:r>
          </a:p>
        </p:txBody>
      </p:sp>
      <p:sp>
        <p:nvSpPr>
          <p:cNvPr id="48131" name="Rectangle 3"/>
          <p:cNvSpPr>
            <a:spLocks noGrp="1" noChangeArrowheads="1"/>
          </p:cNvSpPr>
          <p:nvPr>
            <p:ph type="body" idx="1"/>
          </p:nvPr>
        </p:nvSpPr>
        <p:spPr/>
        <p:txBody>
          <a:bodyPr/>
          <a:lstStyle/>
          <a:p>
            <a:r>
              <a:rPr lang="hu-HU" altLang="hu-HU" b="1">
                <a:solidFill>
                  <a:srgbClr val="CC0000"/>
                </a:solidFill>
              </a:rPr>
              <a:t>Gyrus dentatus (Fascia dentata)</a:t>
            </a:r>
          </a:p>
          <a:p>
            <a:r>
              <a:rPr lang="hu-HU" altLang="hu-HU"/>
              <a:t>Körnerzellenschicht (die einzige Neuronen): ihre </a:t>
            </a:r>
            <a:r>
              <a:rPr lang="hu-HU" altLang="hu-HU" b="1"/>
              <a:t>Afferenzen</a:t>
            </a:r>
            <a:r>
              <a:rPr lang="hu-HU" altLang="hu-HU"/>
              <a:t>: AE, kontralaterales Hippocampus;</a:t>
            </a:r>
            <a:br>
              <a:rPr lang="hu-HU" altLang="hu-HU"/>
            </a:br>
            <a:r>
              <a:rPr lang="hu-HU" altLang="hu-HU"/>
              <a:t>ihre </a:t>
            </a:r>
            <a:r>
              <a:rPr lang="hu-HU" altLang="hu-HU" b="1"/>
              <a:t>Efferenzen</a:t>
            </a:r>
            <a:r>
              <a:rPr lang="hu-HU" altLang="hu-HU"/>
              <a:t> (sog. Moosfasern) enden in CA3, CA4</a:t>
            </a:r>
            <a:br>
              <a:rPr lang="hu-HU" altLang="hu-HU"/>
            </a:br>
            <a:r>
              <a:rPr lang="hu-HU" altLang="hu-HU"/>
              <a:t/>
            </a:r>
            <a:br>
              <a:rPr lang="hu-HU" altLang="hu-HU"/>
            </a:br>
            <a:r>
              <a:rPr lang="hu-HU" altLang="hu-HU"/>
              <a:t>Trennung von der Subiculum und CA1: Fissura hippocampi (eindringende Piaschicht)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enninghoff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4419600" cy="6264275"/>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5105400" y="1371600"/>
            <a:ext cx="36353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hu-HU" altLang="hu-HU" sz="2400" i="1"/>
          </a:p>
          <a:p>
            <a:pPr>
              <a:spcBef>
                <a:spcPct val="50000"/>
              </a:spcBef>
            </a:pPr>
            <a:endParaRPr lang="de-DE" altLang="hu-HU" sz="2400" i="1"/>
          </a:p>
        </p:txBody>
      </p:sp>
      <p:sp>
        <p:nvSpPr>
          <p:cNvPr id="50180" name="Text Box 4"/>
          <p:cNvSpPr txBox="1">
            <a:spLocks noChangeArrowheads="1"/>
          </p:cNvSpPr>
          <p:nvPr/>
        </p:nvSpPr>
        <p:spPr bwMode="auto">
          <a:xfrm>
            <a:off x="5334000" y="1981200"/>
            <a:ext cx="2590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latin typeface="Times New Roman" panose="02020603050405020304" pitchFamily="18" charset="0"/>
              </a:rPr>
              <a:t>Gyrus dentatus Körnerzellen (</a:t>
            </a:r>
            <a:r>
              <a:rPr lang="hu-HU" altLang="hu-HU" sz="2400">
                <a:solidFill>
                  <a:srgbClr val="FF0000"/>
                </a:solidFill>
                <a:latin typeface="Times New Roman" panose="02020603050405020304" pitchFamily="18" charset="0"/>
              </a:rPr>
              <a:t>rot</a:t>
            </a:r>
            <a:r>
              <a:rPr lang="hu-HU" altLang="hu-HU" sz="2400">
                <a:latin typeface="Times New Roman" panose="02020603050405020304" pitchFamily="18" charset="0"/>
              </a:rPr>
              <a:t>), Tractus perforans (</a:t>
            </a:r>
            <a:r>
              <a:rPr lang="hu-HU" altLang="hu-HU" sz="2400">
                <a:solidFill>
                  <a:schemeClr val="hlink"/>
                </a:solidFill>
                <a:latin typeface="Times New Roman" panose="02020603050405020304" pitchFamily="18" charset="0"/>
              </a:rPr>
              <a:t>grün</a:t>
            </a:r>
            <a:r>
              <a:rPr lang="hu-HU" altLang="hu-HU" sz="2400">
                <a:latin typeface="Times New Roman" panose="02020603050405020304" pitchFamily="18" charset="0"/>
              </a:rPr>
              <a:t>)</a:t>
            </a:r>
          </a:p>
        </p:txBody>
      </p:sp>
      <p:sp>
        <p:nvSpPr>
          <p:cNvPr id="50181" name="Text Box 5"/>
          <p:cNvSpPr txBox="1">
            <a:spLocks noChangeArrowheads="1"/>
          </p:cNvSpPr>
          <p:nvPr/>
        </p:nvSpPr>
        <p:spPr bwMode="auto">
          <a:xfrm>
            <a:off x="5105400" y="6172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hu-HU" altLang="hu-HU"/>
              <a:t>Hippocampus 3.</a:t>
            </a:r>
          </a:p>
        </p:txBody>
      </p:sp>
      <p:sp>
        <p:nvSpPr>
          <p:cNvPr id="49155" name="Rectangle 3"/>
          <p:cNvSpPr>
            <a:spLocks noGrp="1" noChangeArrowheads="1"/>
          </p:cNvSpPr>
          <p:nvPr>
            <p:ph type="body" idx="1"/>
          </p:nvPr>
        </p:nvSpPr>
        <p:spPr/>
        <p:txBody>
          <a:bodyPr/>
          <a:lstStyle/>
          <a:p>
            <a:r>
              <a:rPr lang="hu-HU" altLang="hu-HU" b="1">
                <a:solidFill>
                  <a:srgbClr val="CC0000"/>
                </a:solidFill>
              </a:rPr>
              <a:t>Ammonshorn</a:t>
            </a:r>
            <a:r>
              <a:rPr lang="hu-HU" altLang="hu-HU"/>
              <a:t>: CA1-CA4 Sektoren</a:t>
            </a:r>
          </a:p>
          <a:p>
            <a:r>
              <a:rPr lang="hu-HU" altLang="hu-HU" b="1"/>
              <a:t>Pyramidenzellen</a:t>
            </a:r>
            <a:r>
              <a:rPr lang="hu-HU" altLang="hu-HU"/>
              <a:t> - apikale </a:t>
            </a:r>
            <a:r>
              <a:rPr lang="hu-HU" altLang="hu-HU" b="1"/>
              <a:t>Dendrit</a:t>
            </a:r>
            <a:r>
              <a:rPr lang="hu-HU" altLang="hu-HU"/>
              <a:t> bekommt Afferenzen aus AE (Tractus perforans) oder aus CA3 (Schaffer-Kollateralen)</a:t>
            </a:r>
            <a:br>
              <a:rPr lang="hu-HU" altLang="hu-HU"/>
            </a:br>
            <a:r>
              <a:rPr lang="hu-HU" altLang="hu-HU"/>
              <a:t>basales </a:t>
            </a:r>
            <a:r>
              <a:rPr lang="hu-HU" altLang="hu-HU" b="1"/>
              <a:t>Axon</a:t>
            </a:r>
            <a:r>
              <a:rPr lang="hu-HU" altLang="hu-HU"/>
              <a:t> geht (Efferenz) mit den Axonen der Subiculum-Pyramidenzellen als </a:t>
            </a:r>
            <a:r>
              <a:rPr lang="hu-HU" altLang="hu-HU" b="1"/>
              <a:t>Fornix</a:t>
            </a:r>
            <a:r>
              <a:rPr lang="hu-HU" altLang="hu-HU"/>
              <a:t> weiter.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hu-HU" altLang="hu-HU"/>
              <a:t>Fornix</a:t>
            </a:r>
          </a:p>
        </p:txBody>
      </p:sp>
      <p:sp>
        <p:nvSpPr>
          <p:cNvPr id="54275" name="Rectangle 3"/>
          <p:cNvSpPr>
            <a:spLocks noGrp="1" noChangeArrowheads="1"/>
          </p:cNvSpPr>
          <p:nvPr>
            <p:ph type="body" idx="1"/>
          </p:nvPr>
        </p:nvSpPr>
        <p:spPr/>
        <p:txBody>
          <a:bodyPr/>
          <a:lstStyle/>
          <a:p>
            <a:r>
              <a:rPr lang="hu-HU" altLang="hu-HU" b="1">
                <a:solidFill>
                  <a:srgbClr val="CC0000"/>
                </a:solidFill>
              </a:rPr>
              <a:t>Preaecommissuraler Fornix</a:t>
            </a:r>
            <a:r>
              <a:rPr lang="hu-HU" altLang="hu-HU"/>
              <a:t>: die Fasern lösen über die Commisura anterior von  dem Fornix ab, und enden in den septalen und preoptische Gebieten.</a:t>
            </a:r>
          </a:p>
          <a:p>
            <a:r>
              <a:rPr lang="hu-HU" altLang="hu-HU" b="1">
                <a:solidFill>
                  <a:srgbClr val="CC0000"/>
                </a:solidFill>
              </a:rPr>
              <a:t>Postcommissuraler Fornix</a:t>
            </a:r>
            <a:r>
              <a:rPr lang="hu-HU" altLang="hu-HU"/>
              <a:t> (grösserer Anteil): die Fasern enden in Corpus mamillare, hypophisiotropen Gebieten des Hypothalamus/Tuber cinereum und Amygdala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enninghoff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4419600" cy="6264275"/>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5105400" y="1371600"/>
            <a:ext cx="36353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hu-HU" altLang="hu-HU" sz="2400" i="1"/>
          </a:p>
          <a:p>
            <a:pPr>
              <a:spcBef>
                <a:spcPct val="50000"/>
              </a:spcBef>
            </a:pPr>
            <a:endParaRPr lang="de-DE" altLang="hu-HU" sz="2400" i="1"/>
          </a:p>
        </p:txBody>
      </p:sp>
      <p:sp>
        <p:nvSpPr>
          <p:cNvPr id="51204" name="Text Box 4"/>
          <p:cNvSpPr txBox="1">
            <a:spLocks noChangeArrowheads="1"/>
          </p:cNvSpPr>
          <p:nvPr/>
        </p:nvSpPr>
        <p:spPr bwMode="auto">
          <a:xfrm>
            <a:off x="4724400" y="6096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Benninghoff 7 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5399088" cy="4773613"/>
          </a:xfrm>
          <a:prstGeom prst="rect">
            <a:avLst/>
          </a:prstGeom>
          <a:noFill/>
          <a:extLst>
            <a:ext uri="{909E8E84-426E-40DD-AFC4-6F175D3DCCD1}">
              <a14:hiddenFill xmlns:a14="http://schemas.microsoft.com/office/drawing/2010/main">
                <a:solidFill>
                  <a:srgbClr val="FFFFFF"/>
                </a:solidFill>
              </a14:hiddenFill>
            </a:ext>
          </a:extLst>
        </p:spPr>
      </p:pic>
      <p:sp>
        <p:nvSpPr>
          <p:cNvPr id="14341" name="Text Box 5"/>
          <p:cNvSpPr txBox="1">
            <a:spLocks noChangeArrowheads="1"/>
          </p:cNvSpPr>
          <p:nvPr/>
        </p:nvSpPr>
        <p:spPr bwMode="auto">
          <a:xfrm>
            <a:off x="990600" y="5486400"/>
            <a:ext cx="716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latin typeface="Times New Roman" panose="02020603050405020304" pitchFamily="18" charset="0"/>
              </a:rPr>
              <a:t>c. Unteres Bild: die Verbindungen des „entrollten” Hippocampus</a:t>
            </a:r>
          </a:p>
        </p:txBody>
      </p:sp>
      <p:sp>
        <p:nvSpPr>
          <p:cNvPr id="14342" name="Text Box 6"/>
          <p:cNvSpPr txBox="1">
            <a:spLocks noChangeArrowheads="1"/>
          </p:cNvSpPr>
          <p:nvPr/>
        </p:nvSpPr>
        <p:spPr bwMode="auto">
          <a:xfrm>
            <a:off x="6248400" y="609600"/>
            <a:ext cx="2362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latin typeface="Times New Roman" panose="02020603050405020304" pitchFamily="18" charset="0"/>
              </a:rPr>
              <a:t>a, b: Im Gyrus dentatus (a) und Ammonshorn (b) enden die verschiedenen Afferenzen topographisch geordnet an den Neuronen </a:t>
            </a:r>
          </a:p>
        </p:txBody>
      </p:sp>
      <p:sp>
        <p:nvSpPr>
          <p:cNvPr id="14343" name="Text Box 7"/>
          <p:cNvSpPr txBox="1">
            <a:spLocks noChangeArrowheads="1"/>
          </p:cNvSpPr>
          <p:nvPr/>
        </p:nvSpPr>
        <p:spPr bwMode="auto">
          <a:xfrm>
            <a:off x="5791200" y="4495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hu-HU" altLang="hu-HU"/>
              <a:t>Hippocampus 4.</a:t>
            </a:r>
          </a:p>
        </p:txBody>
      </p:sp>
      <p:sp>
        <p:nvSpPr>
          <p:cNvPr id="53251" name="Rectangle 3"/>
          <p:cNvSpPr>
            <a:spLocks noGrp="1" noChangeArrowheads="1"/>
          </p:cNvSpPr>
          <p:nvPr>
            <p:ph type="body" idx="1"/>
          </p:nvPr>
        </p:nvSpPr>
        <p:spPr/>
        <p:txBody>
          <a:bodyPr/>
          <a:lstStyle/>
          <a:p>
            <a:r>
              <a:rPr lang="hu-HU" altLang="hu-HU"/>
              <a:t>Funktionen</a:t>
            </a:r>
          </a:p>
          <a:p>
            <a:r>
              <a:rPr lang="hu-HU" altLang="hu-HU"/>
              <a:t>Polysensoriscehs assoziatives Zentrum, das mit viszeralen (Hypothalamus) und kognitiven (Neokortex) Gebieten in Verbindung steht.</a:t>
            </a:r>
          </a:p>
          <a:p>
            <a:r>
              <a:rPr lang="hu-HU" altLang="hu-HU"/>
              <a:t>Triebsmotorik (über Ncl. accumbens, ventrales Striatum)</a:t>
            </a:r>
          </a:p>
          <a:p>
            <a:r>
              <a:rPr lang="hu-HU" altLang="hu-HU"/>
              <a:t>Bildung des Ortsgedächtnisses</a:t>
            </a:r>
          </a:p>
          <a:p>
            <a:endParaRPr lang="hu-HU" altLang="hu-H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Benninghof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5888"/>
            <a:ext cx="3773488" cy="65976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Benninghoff 4 feli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04813"/>
            <a:ext cx="4383087" cy="2182812"/>
          </a:xfrm>
          <a:prstGeom prst="rect">
            <a:avLst/>
          </a:prstGeom>
          <a:noFill/>
          <a:extLst>
            <a:ext uri="{909E8E84-426E-40DD-AFC4-6F175D3DCCD1}">
              <a14:hiddenFill xmlns:a14="http://schemas.microsoft.com/office/drawing/2010/main">
                <a:solidFill>
                  <a:srgbClr val="FFFFFF"/>
                </a:solidFill>
              </a14:hiddenFill>
            </a:ext>
          </a:extLst>
        </p:spPr>
      </p:pic>
      <p:sp>
        <p:nvSpPr>
          <p:cNvPr id="8198" name="Text Box 6"/>
          <p:cNvSpPr txBox="1">
            <a:spLocks noChangeArrowheads="1"/>
          </p:cNvSpPr>
          <p:nvPr/>
        </p:nvSpPr>
        <p:spPr bwMode="auto">
          <a:xfrm>
            <a:off x="4114800" y="6096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Benninghoff 11 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60350"/>
            <a:ext cx="5284788" cy="6264275"/>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5105400" y="6172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2743200" y="990600"/>
            <a:ext cx="3581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solidFill>
                  <a:srgbClr val="FF0000"/>
                </a:solidFill>
                <a:latin typeface="Times New Roman" panose="02020603050405020304" pitchFamily="18" charset="0"/>
              </a:rPr>
              <a:t>LIMBISCHES SYSTEM</a:t>
            </a:r>
          </a:p>
        </p:txBody>
      </p:sp>
      <p:sp>
        <p:nvSpPr>
          <p:cNvPr id="55299" name="Text Box 3"/>
          <p:cNvSpPr txBox="1">
            <a:spLocks noChangeArrowheads="1"/>
          </p:cNvSpPr>
          <p:nvPr/>
        </p:nvSpPr>
        <p:spPr bwMode="auto">
          <a:xfrm>
            <a:off x="685800" y="2971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latin typeface="Times New Roman" panose="02020603050405020304" pitchFamily="18" charset="0"/>
              </a:rPr>
              <a:t>LIMBISCHER KORTEX</a:t>
            </a:r>
          </a:p>
        </p:txBody>
      </p:sp>
      <p:sp>
        <p:nvSpPr>
          <p:cNvPr id="55300" name="Text Box 4"/>
          <p:cNvSpPr txBox="1">
            <a:spLocks noChangeArrowheads="1"/>
          </p:cNvSpPr>
          <p:nvPr/>
        </p:nvSpPr>
        <p:spPr bwMode="auto">
          <a:xfrm>
            <a:off x="4953000" y="2971800"/>
            <a:ext cx="41910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solidFill>
                  <a:srgbClr val="CC0000"/>
                </a:solidFill>
                <a:latin typeface="Times New Roman" panose="02020603050405020304" pitchFamily="18" charset="0"/>
              </a:rPr>
              <a:t>SUBKORTIKALE KERNE</a:t>
            </a:r>
          </a:p>
        </p:txBody>
      </p:sp>
      <p:sp>
        <p:nvSpPr>
          <p:cNvPr id="55301" name="Line 5"/>
          <p:cNvSpPr>
            <a:spLocks noChangeShapeType="1"/>
          </p:cNvSpPr>
          <p:nvPr/>
        </p:nvSpPr>
        <p:spPr bwMode="auto">
          <a:xfrm flipH="1">
            <a:off x="3200400" y="17526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02" name="Line 6"/>
          <p:cNvSpPr>
            <a:spLocks noChangeShapeType="1"/>
          </p:cNvSpPr>
          <p:nvPr/>
        </p:nvSpPr>
        <p:spPr bwMode="auto">
          <a:xfrm>
            <a:off x="4800600" y="17526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5303" name="Text Box 7"/>
          <p:cNvSpPr txBox="1">
            <a:spLocks noChangeArrowheads="1"/>
          </p:cNvSpPr>
          <p:nvPr/>
        </p:nvSpPr>
        <p:spPr bwMode="auto">
          <a:xfrm>
            <a:off x="4953000" y="3733800"/>
            <a:ext cx="3733800" cy="24653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solidFill>
                  <a:srgbClr val="CC0000"/>
                </a:solidFill>
                <a:latin typeface="Times New Roman" panose="02020603050405020304" pitchFamily="18" charset="0"/>
              </a:rPr>
              <a:t>AREA SEPTALIS</a:t>
            </a:r>
            <a:br>
              <a:rPr lang="hu-HU" altLang="hu-HU" sz="2400">
                <a:solidFill>
                  <a:srgbClr val="CC0000"/>
                </a:solidFill>
                <a:latin typeface="Times New Roman" panose="02020603050405020304" pitchFamily="18" charset="0"/>
              </a:rPr>
            </a:br>
            <a:r>
              <a:rPr lang="hu-HU" altLang="hu-HU" sz="2400">
                <a:solidFill>
                  <a:srgbClr val="CC0000"/>
                </a:solidFill>
                <a:latin typeface="Times New Roman" panose="02020603050405020304" pitchFamily="18" charset="0"/>
              </a:rPr>
              <a:t>AMYGDALA</a:t>
            </a:r>
            <a:br>
              <a:rPr lang="hu-HU" altLang="hu-HU" sz="2400">
                <a:solidFill>
                  <a:srgbClr val="CC0000"/>
                </a:solidFill>
                <a:latin typeface="Times New Roman" panose="02020603050405020304" pitchFamily="18" charset="0"/>
              </a:rPr>
            </a:br>
            <a:r>
              <a:rPr lang="hu-HU" altLang="hu-HU" sz="2400">
                <a:solidFill>
                  <a:srgbClr val="CC0000"/>
                </a:solidFill>
                <a:latin typeface="Times New Roman" panose="02020603050405020304" pitchFamily="18" charset="0"/>
              </a:rPr>
              <a:t>NCL. ACCUMBENS</a:t>
            </a:r>
          </a:p>
          <a:p>
            <a:pPr>
              <a:spcBef>
                <a:spcPct val="50000"/>
              </a:spcBef>
            </a:pPr>
            <a:r>
              <a:rPr lang="hu-HU" altLang="hu-HU" sz="2400">
                <a:solidFill>
                  <a:srgbClr val="CC0000"/>
                </a:solidFill>
                <a:latin typeface="Times New Roman" panose="02020603050405020304" pitchFamily="18" charset="0"/>
              </a:rPr>
              <a:t>CORPUS MAMILLARE</a:t>
            </a:r>
            <a:br>
              <a:rPr lang="hu-HU" altLang="hu-HU" sz="2400">
                <a:solidFill>
                  <a:srgbClr val="CC0000"/>
                </a:solidFill>
                <a:latin typeface="Times New Roman" panose="02020603050405020304" pitchFamily="18" charset="0"/>
              </a:rPr>
            </a:br>
            <a:r>
              <a:rPr lang="hu-HU" altLang="hu-HU" sz="2400">
                <a:solidFill>
                  <a:srgbClr val="CC0000"/>
                </a:solidFill>
                <a:latin typeface="Times New Roman" panose="02020603050405020304" pitchFamily="18" charset="0"/>
              </a:rPr>
              <a:t>THALAMUSKERNE</a:t>
            </a:r>
            <a:br>
              <a:rPr lang="hu-HU" altLang="hu-HU" sz="2400">
                <a:solidFill>
                  <a:srgbClr val="CC0000"/>
                </a:solidFill>
                <a:latin typeface="Times New Roman" panose="02020603050405020304" pitchFamily="18" charset="0"/>
              </a:rPr>
            </a:br>
            <a:r>
              <a:rPr lang="hu-HU" altLang="hu-HU" sz="2400">
                <a:solidFill>
                  <a:srgbClr val="CC0000"/>
                </a:solidFill>
                <a:latin typeface="Times New Roman" panose="02020603050405020304" pitchFamily="18" charset="0"/>
              </a:rPr>
              <a:t>HABENULAKERNE</a:t>
            </a:r>
            <a:endParaRPr lang="hu-HU" altLang="hu-HU" sz="240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Benninghoff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162800" cy="4211638"/>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609600" y="5257800"/>
            <a:ext cx="8077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latin typeface="Times New Roman" panose="02020603050405020304" pitchFamily="18" charset="0"/>
              </a:rPr>
              <a:t>Gürtelförmige kortikale Area des limbischen Systems: </a:t>
            </a:r>
            <a:r>
              <a:rPr lang="hu-HU" altLang="hu-HU" sz="2400" b="1">
                <a:solidFill>
                  <a:schemeClr val="hlink"/>
                </a:solidFill>
                <a:latin typeface="Times New Roman" panose="02020603050405020304" pitchFamily="18" charset="0"/>
              </a:rPr>
              <a:t>grün: innerer limbischer Kortex</a:t>
            </a:r>
            <a:r>
              <a:rPr lang="hu-HU" altLang="hu-HU" sz="2400">
                <a:latin typeface="Times New Roman" panose="02020603050405020304" pitchFamily="18" charset="0"/>
              </a:rPr>
              <a:t>, </a:t>
            </a:r>
            <a:r>
              <a:rPr lang="hu-HU" altLang="hu-HU" sz="2400">
                <a:solidFill>
                  <a:srgbClr val="F9F043"/>
                </a:solidFill>
                <a:effectLst>
                  <a:outerShdw blurRad="38100" dist="38100" dir="2700000" algn="tl">
                    <a:srgbClr val="C0C0C0"/>
                  </a:outerShdw>
                </a:effectLst>
                <a:latin typeface="Times New Roman" panose="02020603050405020304" pitchFamily="18" charset="0"/>
              </a:rPr>
              <a:t>gelb: äusserer limbischer Kortes</a:t>
            </a:r>
            <a:endParaRPr lang="hu-HU" altLang="hu-HU" sz="2400">
              <a:latin typeface="Times New Roman" panose="02020603050405020304" pitchFamily="18" charset="0"/>
            </a:endParaRPr>
          </a:p>
        </p:txBody>
      </p:sp>
      <p:sp>
        <p:nvSpPr>
          <p:cNvPr id="26628" name="Text Box 4"/>
          <p:cNvSpPr txBox="1">
            <a:spLocks noChangeArrowheads="1"/>
          </p:cNvSpPr>
          <p:nvPr/>
        </p:nvSpPr>
        <p:spPr bwMode="auto">
          <a:xfrm>
            <a:off x="7924800" y="4572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743200" y="990600"/>
            <a:ext cx="3581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solidFill>
                  <a:srgbClr val="FF0000"/>
                </a:solidFill>
                <a:latin typeface="Times New Roman" panose="02020603050405020304" pitchFamily="18" charset="0"/>
              </a:rPr>
              <a:t>LIMBISCHES SYSTEM</a:t>
            </a:r>
          </a:p>
        </p:txBody>
      </p:sp>
      <p:sp>
        <p:nvSpPr>
          <p:cNvPr id="56323" name="Text Box 3"/>
          <p:cNvSpPr txBox="1">
            <a:spLocks noChangeArrowheads="1"/>
          </p:cNvSpPr>
          <p:nvPr/>
        </p:nvSpPr>
        <p:spPr bwMode="auto">
          <a:xfrm>
            <a:off x="685800" y="29718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latin typeface="Times New Roman" panose="02020603050405020304" pitchFamily="18" charset="0"/>
              </a:rPr>
              <a:t>LIMBISCHER KORTEX</a:t>
            </a:r>
          </a:p>
        </p:txBody>
      </p:sp>
      <p:sp>
        <p:nvSpPr>
          <p:cNvPr id="56324" name="Text Box 4"/>
          <p:cNvSpPr txBox="1">
            <a:spLocks noChangeArrowheads="1"/>
          </p:cNvSpPr>
          <p:nvPr/>
        </p:nvSpPr>
        <p:spPr bwMode="auto">
          <a:xfrm>
            <a:off x="4953000" y="2971800"/>
            <a:ext cx="41910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solidFill>
                  <a:srgbClr val="CC0000"/>
                </a:solidFill>
                <a:latin typeface="Times New Roman" panose="02020603050405020304" pitchFamily="18" charset="0"/>
              </a:rPr>
              <a:t>SUBKORTIKALE KERNE</a:t>
            </a:r>
          </a:p>
        </p:txBody>
      </p:sp>
      <p:sp>
        <p:nvSpPr>
          <p:cNvPr id="56325" name="Line 5"/>
          <p:cNvSpPr>
            <a:spLocks noChangeShapeType="1"/>
          </p:cNvSpPr>
          <p:nvPr/>
        </p:nvSpPr>
        <p:spPr bwMode="auto">
          <a:xfrm flipH="1">
            <a:off x="3200400" y="17526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26" name="Line 6"/>
          <p:cNvSpPr>
            <a:spLocks noChangeShapeType="1"/>
          </p:cNvSpPr>
          <p:nvPr/>
        </p:nvSpPr>
        <p:spPr bwMode="auto">
          <a:xfrm>
            <a:off x="4800600" y="1752600"/>
            <a:ext cx="7620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27" name="Text Box 7"/>
          <p:cNvSpPr txBox="1">
            <a:spLocks noChangeArrowheads="1"/>
          </p:cNvSpPr>
          <p:nvPr/>
        </p:nvSpPr>
        <p:spPr bwMode="auto">
          <a:xfrm>
            <a:off x="4953000" y="3733800"/>
            <a:ext cx="3733800" cy="24653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solidFill>
                  <a:srgbClr val="CC0000"/>
                </a:solidFill>
                <a:latin typeface="Times New Roman" panose="02020603050405020304" pitchFamily="18" charset="0"/>
              </a:rPr>
              <a:t>AREA SEPTALIS</a:t>
            </a:r>
            <a:br>
              <a:rPr lang="hu-HU" altLang="hu-HU" sz="2400">
                <a:solidFill>
                  <a:srgbClr val="CC0000"/>
                </a:solidFill>
                <a:latin typeface="Times New Roman" panose="02020603050405020304" pitchFamily="18" charset="0"/>
              </a:rPr>
            </a:br>
            <a:r>
              <a:rPr lang="hu-HU" altLang="hu-HU" sz="2400">
                <a:solidFill>
                  <a:srgbClr val="CC0000"/>
                </a:solidFill>
                <a:latin typeface="Times New Roman" panose="02020603050405020304" pitchFamily="18" charset="0"/>
              </a:rPr>
              <a:t>AMYGDALA</a:t>
            </a:r>
            <a:br>
              <a:rPr lang="hu-HU" altLang="hu-HU" sz="2400">
                <a:solidFill>
                  <a:srgbClr val="CC0000"/>
                </a:solidFill>
                <a:latin typeface="Times New Roman" panose="02020603050405020304" pitchFamily="18" charset="0"/>
              </a:rPr>
            </a:br>
            <a:r>
              <a:rPr lang="hu-HU" altLang="hu-HU" sz="2400">
                <a:solidFill>
                  <a:srgbClr val="CC0000"/>
                </a:solidFill>
                <a:latin typeface="Times New Roman" panose="02020603050405020304" pitchFamily="18" charset="0"/>
              </a:rPr>
              <a:t>NCL. ACCUMBENS</a:t>
            </a:r>
          </a:p>
          <a:p>
            <a:pPr>
              <a:spcBef>
                <a:spcPct val="50000"/>
              </a:spcBef>
            </a:pPr>
            <a:r>
              <a:rPr lang="hu-HU" altLang="hu-HU" sz="2400">
                <a:solidFill>
                  <a:srgbClr val="CC0000"/>
                </a:solidFill>
                <a:latin typeface="Times New Roman" panose="02020603050405020304" pitchFamily="18" charset="0"/>
              </a:rPr>
              <a:t>CORPUS MAMILLARE</a:t>
            </a:r>
            <a:br>
              <a:rPr lang="hu-HU" altLang="hu-HU" sz="2400">
                <a:solidFill>
                  <a:srgbClr val="CC0000"/>
                </a:solidFill>
                <a:latin typeface="Times New Roman" panose="02020603050405020304" pitchFamily="18" charset="0"/>
              </a:rPr>
            </a:br>
            <a:r>
              <a:rPr lang="hu-HU" altLang="hu-HU" sz="2400">
                <a:solidFill>
                  <a:srgbClr val="CC0000"/>
                </a:solidFill>
                <a:latin typeface="Times New Roman" panose="02020603050405020304" pitchFamily="18" charset="0"/>
              </a:rPr>
              <a:t>THALAMUSKERNE</a:t>
            </a:r>
            <a:br>
              <a:rPr lang="hu-HU" altLang="hu-HU" sz="2400">
                <a:solidFill>
                  <a:srgbClr val="CC0000"/>
                </a:solidFill>
                <a:latin typeface="Times New Roman" panose="02020603050405020304" pitchFamily="18" charset="0"/>
              </a:rPr>
            </a:br>
            <a:r>
              <a:rPr lang="hu-HU" altLang="hu-HU" sz="2400">
                <a:solidFill>
                  <a:srgbClr val="CC0000"/>
                </a:solidFill>
                <a:latin typeface="Times New Roman" panose="02020603050405020304" pitchFamily="18" charset="0"/>
              </a:rPr>
              <a:t>HABENULAKERNE</a:t>
            </a:r>
            <a:endParaRPr lang="hu-HU" altLang="hu-HU" sz="2400">
              <a:latin typeface="Times New Roman" panose="02020603050405020304" pitchFamily="18" charset="0"/>
            </a:endParaRPr>
          </a:p>
        </p:txBody>
      </p:sp>
      <p:sp>
        <p:nvSpPr>
          <p:cNvPr id="56328" name="Text Box 8"/>
          <p:cNvSpPr txBox="1">
            <a:spLocks noChangeArrowheads="1"/>
          </p:cNvSpPr>
          <p:nvPr/>
        </p:nvSpPr>
        <p:spPr bwMode="auto">
          <a:xfrm>
            <a:off x="304800" y="4038600"/>
            <a:ext cx="40386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solidFill>
                  <a:srgbClr val="CC0000"/>
                </a:solidFill>
                <a:latin typeface="Times New Roman" panose="02020603050405020304" pitchFamily="18" charset="0"/>
              </a:rPr>
              <a:t>BASALES VORDERHIRN</a:t>
            </a:r>
            <a:endParaRPr lang="hu-HU" altLang="hu-HU" sz="2400">
              <a:latin typeface="Times New Roman" panose="02020603050405020304" pitchFamily="18" charset="0"/>
            </a:endParaRPr>
          </a:p>
        </p:txBody>
      </p:sp>
      <p:sp>
        <p:nvSpPr>
          <p:cNvPr id="56329" name="Text Box 9"/>
          <p:cNvSpPr txBox="1">
            <a:spLocks noChangeArrowheads="1"/>
          </p:cNvSpPr>
          <p:nvPr/>
        </p:nvSpPr>
        <p:spPr bwMode="auto">
          <a:xfrm>
            <a:off x="0" y="5486400"/>
            <a:ext cx="43434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a:solidFill>
                  <a:srgbClr val="CC0000"/>
                </a:solidFill>
                <a:latin typeface="Times New Roman" panose="02020603050405020304" pitchFamily="18" charset="0"/>
              </a:rPr>
              <a:t>DIENZEPHALISCHE KERNE</a:t>
            </a:r>
          </a:p>
        </p:txBody>
      </p:sp>
      <p:sp>
        <p:nvSpPr>
          <p:cNvPr id="56330" name="Line 10"/>
          <p:cNvSpPr>
            <a:spLocks noChangeShapeType="1"/>
          </p:cNvSpPr>
          <p:nvPr/>
        </p:nvSpPr>
        <p:spPr bwMode="auto">
          <a:xfrm flipV="1">
            <a:off x="4419600" y="4038600"/>
            <a:ext cx="533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31" name="Line 11"/>
          <p:cNvSpPr>
            <a:spLocks noChangeShapeType="1"/>
          </p:cNvSpPr>
          <p:nvPr/>
        </p:nvSpPr>
        <p:spPr bwMode="auto">
          <a:xfrm>
            <a:off x="4419600" y="42672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32" name="Line 12"/>
          <p:cNvSpPr>
            <a:spLocks noChangeShapeType="1"/>
          </p:cNvSpPr>
          <p:nvPr/>
        </p:nvSpPr>
        <p:spPr bwMode="auto">
          <a:xfrm>
            <a:off x="4419600" y="42672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34" name="Line 14"/>
          <p:cNvSpPr>
            <a:spLocks noChangeShapeType="1"/>
          </p:cNvSpPr>
          <p:nvPr/>
        </p:nvSpPr>
        <p:spPr bwMode="auto">
          <a:xfrm flipV="1">
            <a:off x="4419600" y="5334000"/>
            <a:ext cx="533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35" name="Line 15"/>
          <p:cNvSpPr>
            <a:spLocks noChangeShapeType="1"/>
          </p:cNvSpPr>
          <p:nvPr/>
        </p:nvSpPr>
        <p:spPr bwMode="auto">
          <a:xfrm flipV="1">
            <a:off x="4419600" y="5638800"/>
            <a:ext cx="457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6336" name="Line 16"/>
          <p:cNvSpPr>
            <a:spLocks noChangeShapeType="1"/>
          </p:cNvSpPr>
          <p:nvPr/>
        </p:nvSpPr>
        <p:spPr bwMode="auto">
          <a:xfrm>
            <a:off x="4419600" y="57150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hu-HU" altLang="hu-HU" sz="4000"/>
              <a:t>Basales Vorderhirn </a:t>
            </a:r>
            <a:br>
              <a:rPr lang="hu-HU" altLang="hu-HU" sz="4000"/>
            </a:br>
            <a:r>
              <a:rPr lang="hu-HU" altLang="hu-HU" sz="4000"/>
              <a:t>(Pars basalis telencephali)</a:t>
            </a:r>
            <a:endParaRPr lang="hu-HU" altLang="hu-HU"/>
          </a:p>
        </p:txBody>
      </p:sp>
      <p:sp>
        <p:nvSpPr>
          <p:cNvPr id="57347" name="Rectangle 3"/>
          <p:cNvSpPr>
            <a:spLocks noGrp="1" noChangeArrowheads="1"/>
          </p:cNvSpPr>
          <p:nvPr>
            <p:ph type="body" idx="1"/>
          </p:nvPr>
        </p:nvSpPr>
        <p:spPr/>
        <p:txBody>
          <a:bodyPr/>
          <a:lstStyle/>
          <a:p>
            <a:r>
              <a:rPr lang="hu-HU" altLang="hu-HU"/>
              <a:t>Diese Kerne liegen im Paläeokortex dicht unter die Hirnoberfläche. </a:t>
            </a:r>
          </a:p>
          <a:p>
            <a:r>
              <a:rPr lang="hu-HU" altLang="hu-HU" sz="2800"/>
              <a:t>(Paläeokortex: Substantia perforata ant., Gyrus paraterminalis, Gyrus ambiens und semilunaris und im Vorlesung „Geruchssystem” behandelte Tractus und Bulbus olfactorius, Regio retrobulbaris, Cortex piriformis)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enninghoff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7991475" cy="5546725"/>
          </a:xfrm>
          <a:prstGeom prst="rect">
            <a:avLst/>
          </a:prstGeom>
          <a:noFill/>
          <a:extLst>
            <a:ext uri="{909E8E84-426E-40DD-AFC4-6F175D3DCCD1}">
              <a14:hiddenFill xmlns:a14="http://schemas.microsoft.com/office/drawing/2010/main">
                <a:solidFill>
                  <a:srgbClr val="FFFFFF"/>
                </a:solidFill>
              </a14:hiddenFill>
            </a:ext>
          </a:extLst>
        </p:spPr>
      </p:pic>
      <p:sp>
        <p:nvSpPr>
          <p:cNvPr id="12293" name="Text Box 5"/>
          <p:cNvSpPr txBox="1">
            <a:spLocks noChangeArrowheads="1"/>
          </p:cNvSpPr>
          <p:nvPr/>
        </p:nvSpPr>
        <p:spPr bwMode="auto">
          <a:xfrm>
            <a:off x="7010400" y="5257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hu-HU" altLang="hu-HU"/>
              <a:t>Area septalis, Septum, Septumregion</a:t>
            </a:r>
          </a:p>
        </p:txBody>
      </p:sp>
      <p:sp>
        <p:nvSpPr>
          <p:cNvPr id="58371" name="Rectangle 3"/>
          <p:cNvSpPr>
            <a:spLocks noGrp="1" noChangeArrowheads="1"/>
          </p:cNvSpPr>
          <p:nvPr>
            <p:ph type="body" idx="1"/>
          </p:nvPr>
        </p:nvSpPr>
        <p:spPr/>
        <p:txBody>
          <a:bodyPr/>
          <a:lstStyle/>
          <a:p>
            <a:r>
              <a:rPr lang="hu-HU" altLang="hu-HU" sz="2400"/>
              <a:t>Anteilen: Septum pellucidum, Septum verum und diagonales Band (DB) von Broca </a:t>
            </a:r>
          </a:p>
          <a:p>
            <a:r>
              <a:rPr lang="hu-HU" altLang="hu-HU" sz="2400" b="1"/>
              <a:t>Septum pellucidum</a:t>
            </a:r>
            <a:r>
              <a:rPr lang="hu-HU" altLang="hu-HU" sz="2400"/>
              <a:t>: Glialamellen</a:t>
            </a:r>
          </a:p>
          <a:p>
            <a:r>
              <a:rPr lang="hu-HU" altLang="hu-HU" sz="2400" b="1"/>
              <a:t>Septum verum</a:t>
            </a:r>
            <a:r>
              <a:rPr lang="hu-HU" altLang="hu-HU" sz="2400"/>
              <a:t> (oder Area septalis im engeren Sinne) liegt vor Septum pellucidum und Commissura ant. besitzt 2 Kerne (Ncl. septalis lat. und med.) Über den medialen Kern liegt die schwach entwicklete oberer Teil des Gyrus paraterminalis. Lateraler Kern: begrenzt medial das Cornu frontale.</a:t>
            </a:r>
          </a:p>
          <a:p>
            <a:r>
              <a:rPr lang="hu-HU" altLang="hu-HU" sz="2400"/>
              <a:t>DB enthält auch Kerne.</a:t>
            </a:r>
          </a:p>
          <a:p>
            <a:endParaRPr lang="hu-HU" altLang="hu-HU"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Benninghoff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2913"/>
            <a:ext cx="6659563" cy="5145087"/>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enninghoff 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1944688" cy="1349375"/>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2133600" y="8382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latin typeface="Times New Roman" panose="02020603050405020304" pitchFamily="18" charset="0"/>
              </a:rPr>
              <a:t>Cornu frontale</a:t>
            </a:r>
          </a:p>
        </p:txBody>
      </p:sp>
      <p:sp>
        <p:nvSpPr>
          <p:cNvPr id="13319" name="Line 7"/>
          <p:cNvSpPr>
            <a:spLocks noChangeShapeType="1"/>
          </p:cNvSpPr>
          <p:nvPr/>
        </p:nvSpPr>
        <p:spPr bwMode="auto">
          <a:xfrm flipH="1">
            <a:off x="2514600" y="1295400"/>
            <a:ext cx="533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320" name="Line 8"/>
          <p:cNvSpPr>
            <a:spLocks noChangeShapeType="1"/>
          </p:cNvSpPr>
          <p:nvPr/>
        </p:nvSpPr>
        <p:spPr bwMode="auto">
          <a:xfrm>
            <a:off x="3200400" y="1295400"/>
            <a:ext cx="2514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321" name="Text Box 9"/>
          <p:cNvSpPr txBox="1">
            <a:spLocks noChangeArrowheads="1"/>
          </p:cNvSpPr>
          <p:nvPr/>
        </p:nvSpPr>
        <p:spPr bwMode="auto">
          <a:xfrm>
            <a:off x="6858000" y="1676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latin typeface="Times New Roman" panose="02020603050405020304" pitchFamily="18" charset="0"/>
              </a:rPr>
              <a:t>Septumkerne</a:t>
            </a:r>
          </a:p>
        </p:txBody>
      </p:sp>
      <p:sp>
        <p:nvSpPr>
          <p:cNvPr id="13322" name="Line 10"/>
          <p:cNvSpPr>
            <a:spLocks noChangeShapeType="1"/>
          </p:cNvSpPr>
          <p:nvPr/>
        </p:nvSpPr>
        <p:spPr bwMode="auto">
          <a:xfrm flipH="1">
            <a:off x="6324600" y="1905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323" name="Line 11"/>
          <p:cNvSpPr>
            <a:spLocks noChangeShapeType="1"/>
          </p:cNvSpPr>
          <p:nvPr/>
        </p:nvSpPr>
        <p:spPr bwMode="auto">
          <a:xfrm flipH="1">
            <a:off x="6400800" y="19050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324" name="Text Box 12"/>
          <p:cNvSpPr txBox="1">
            <a:spLocks noChangeArrowheads="1"/>
          </p:cNvSpPr>
          <p:nvPr/>
        </p:nvSpPr>
        <p:spPr bwMode="auto">
          <a:xfrm>
            <a:off x="7086600" y="2819400"/>
            <a:ext cx="1752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a:latin typeface="Times New Roman" panose="02020603050405020304" pitchFamily="18" charset="0"/>
              </a:rPr>
              <a:t>Diagonales Band und seine Kerne</a:t>
            </a:r>
          </a:p>
        </p:txBody>
      </p:sp>
      <p:sp>
        <p:nvSpPr>
          <p:cNvPr id="13325" name="Line 13"/>
          <p:cNvSpPr>
            <a:spLocks noChangeShapeType="1"/>
          </p:cNvSpPr>
          <p:nvPr/>
        </p:nvSpPr>
        <p:spPr bwMode="auto">
          <a:xfrm flipH="1">
            <a:off x="5867400" y="2971800"/>
            <a:ext cx="1066800" cy="457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326" name="Text Box 14"/>
          <p:cNvSpPr txBox="1">
            <a:spLocks noChangeArrowheads="1"/>
          </p:cNvSpPr>
          <p:nvPr/>
        </p:nvSpPr>
        <p:spPr bwMode="auto">
          <a:xfrm>
            <a:off x="6781800" y="60198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hu-HU" altLang="hu-HU"/>
              <a:t>Amygdala, Corpus amygdaloideum, Mandelkern</a:t>
            </a:r>
          </a:p>
        </p:txBody>
      </p:sp>
      <p:sp>
        <p:nvSpPr>
          <p:cNvPr id="59395" name="Rectangle 3"/>
          <p:cNvSpPr>
            <a:spLocks noGrp="1" noChangeArrowheads="1"/>
          </p:cNvSpPr>
          <p:nvPr>
            <p:ph type="body" idx="1"/>
          </p:nvPr>
        </p:nvSpPr>
        <p:spPr/>
        <p:txBody>
          <a:bodyPr/>
          <a:lstStyle/>
          <a:p>
            <a:r>
              <a:rPr lang="hu-HU" altLang="hu-HU"/>
              <a:t>Liegt vor Hippocampus, im Bereich von Gyrus ambiens und semilunaris.</a:t>
            </a:r>
          </a:p>
          <a:p>
            <a:r>
              <a:rPr lang="hu-HU" altLang="hu-HU"/>
              <a:t>Drei Kerngruppen:oberflächliche, zentromediane, laterobasale</a:t>
            </a:r>
          </a:p>
          <a:p>
            <a:r>
              <a:rPr lang="hu-HU" altLang="hu-HU"/>
              <a:t>Verbindungen: Stria terminalis, basale Mandelkernstrahlung (beide: reziprok)</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hu-HU" altLang="hu-HU"/>
              <a:t>Kerne der Amygdala</a:t>
            </a:r>
          </a:p>
        </p:txBody>
      </p:sp>
      <p:sp>
        <p:nvSpPr>
          <p:cNvPr id="60419" name="Rectangle 3"/>
          <p:cNvSpPr>
            <a:spLocks noGrp="1" noChangeArrowheads="1"/>
          </p:cNvSpPr>
          <p:nvPr>
            <p:ph type="body" idx="1"/>
          </p:nvPr>
        </p:nvSpPr>
        <p:spPr/>
        <p:txBody>
          <a:bodyPr/>
          <a:lstStyle/>
          <a:p>
            <a:r>
              <a:rPr lang="hu-HU" altLang="hu-HU"/>
              <a:t>Oberflächliche: Area amygdaloidea ant., Ncl. amygdalae corticales</a:t>
            </a:r>
          </a:p>
          <a:p>
            <a:r>
              <a:rPr lang="hu-HU" altLang="hu-HU"/>
              <a:t>Laterobasale: Ncl. amygdalae lat., basalis lat., basalis ventr.</a:t>
            </a:r>
          </a:p>
          <a:p>
            <a:r>
              <a:rPr lang="hu-HU" altLang="hu-HU"/>
              <a:t>Zentromediale: Ncl. amygdalae centralis und medialis.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enninghoff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4813"/>
            <a:ext cx="6480175" cy="5200650"/>
          </a:xfrm>
          <a:prstGeom prst="rect">
            <a:avLst/>
          </a:prstGeom>
          <a:noFill/>
          <a:extLst>
            <a:ext uri="{909E8E84-426E-40DD-AFC4-6F175D3DCCD1}">
              <a14:hiddenFill xmlns:a14="http://schemas.microsoft.com/office/drawing/2010/main">
                <a:solidFill>
                  <a:srgbClr val="FFFFFF"/>
                </a:solidFill>
              </a14:hiddenFill>
            </a:ext>
          </a:extLst>
        </p:spPr>
      </p:pic>
      <p:sp>
        <p:nvSpPr>
          <p:cNvPr id="15365" name="Text Box 5"/>
          <p:cNvSpPr txBox="1">
            <a:spLocks noChangeArrowheads="1"/>
          </p:cNvSpPr>
          <p:nvPr/>
        </p:nvSpPr>
        <p:spPr bwMode="auto">
          <a:xfrm>
            <a:off x="7543800" y="48006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Archiokortex: Subiculum und AE</a:t>
            </a:r>
            <a:endParaRPr lang="hu-HU" altLang="hu-HU" sz="2400">
              <a:latin typeface="Times New Roman" panose="02020603050405020304" pitchFamily="18" charset="0"/>
            </a:endParaRPr>
          </a:p>
        </p:txBody>
      </p:sp>
      <p:sp>
        <p:nvSpPr>
          <p:cNvPr id="15366" name="Line 6"/>
          <p:cNvSpPr>
            <a:spLocks noChangeShapeType="1"/>
          </p:cNvSpPr>
          <p:nvPr/>
        </p:nvSpPr>
        <p:spPr bwMode="auto">
          <a:xfrm flipH="1" flipV="1">
            <a:off x="6781800" y="3505200"/>
            <a:ext cx="685800" cy="16764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67" name="Line 7"/>
          <p:cNvSpPr>
            <a:spLocks noChangeShapeType="1"/>
          </p:cNvSpPr>
          <p:nvPr/>
        </p:nvSpPr>
        <p:spPr bwMode="auto">
          <a:xfrm flipH="1" flipV="1">
            <a:off x="6629400" y="4953000"/>
            <a:ext cx="838200" cy="228600"/>
          </a:xfrm>
          <a:prstGeom prst="line">
            <a:avLst/>
          </a:prstGeom>
          <a:noFill/>
          <a:ln w="952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68" name="Text Box 8"/>
          <p:cNvSpPr txBox="1">
            <a:spLocks noChangeArrowheads="1"/>
          </p:cNvSpPr>
          <p:nvPr/>
        </p:nvSpPr>
        <p:spPr bwMode="auto">
          <a:xfrm>
            <a:off x="6553200" y="0"/>
            <a:ext cx="2590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Oberflächlicher Kern (im Bereich von Gyrus ambiens)</a:t>
            </a:r>
          </a:p>
        </p:txBody>
      </p:sp>
      <p:sp>
        <p:nvSpPr>
          <p:cNvPr id="15369" name="Line 9"/>
          <p:cNvSpPr>
            <a:spLocks noChangeShapeType="1"/>
          </p:cNvSpPr>
          <p:nvPr/>
        </p:nvSpPr>
        <p:spPr bwMode="auto">
          <a:xfrm flipH="1">
            <a:off x="5791200" y="381000"/>
            <a:ext cx="838200" cy="1143000"/>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70" name="Text Box 10"/>
          <p:cNvSpPr txBox="1">
            <a:spLocks noChangeArrowheads="1"/>
          </p:cNvSpPr>
          <p:nvPr/>
        </p:nvSpPr>
        <p:spPr bwMode="auto">
          <a:xfrm>
            <a:off x="0" y="762000"/>
            <a:ext cx="1371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Laterobasale Kerne</a:t>
            </a:r>
          </a:p>
        </p:txBody>
      </p:sp>
      <p:sp>
        <p:nvSpPr>
          <p:cNvPr id="15371" name="Line 11"/>
          <p:cNvSpPr>
            <a:spLocks noChangeShapeType="1"/>
          </p:cNvSpPr>
          <p:nvPr/>
        </p:nvSpPr>
        <p:spPr bwMode="auto">
          <a:xfrm>
            <a:off x="1066800" y="1447800"/>
            <a:ext cx="13716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72" name="Line 12"/>
          <p:cNvSpPr>
            <a:spLocks noChangeShapeType="1"/>
          </p:cNvSpPr>
          <p:nvPr/>
        </p:nvSpPr>
        <p:spPr bwMode="auto">
          <a:xfrm>
            <a:off x="1066800" y="1371600"/>
            <a:ext cx="22098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73" name="Line 13"/>
          <p:cNvSpPr>
            <a:spLocks noChangeShapeType="1"/>
          </p:cNvSpPr>
          <p:nvPr/>
        </p:nvSpPr>
        <p:spPr bwMode="auto">
          <a:xfrm>
            <a:off x="1066800" y="1371600"/>
            <a:ext cx="2971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74" name="Text Box 14"/>
          <p:cNvSpPr txBox="1">
            <a:spLocks noChangeArrowheads="1"/>
          </p:cNvSpPr>
          <p:nvPr/>
        </p:nvSpPr>
        <p:spPr bwMode="auto">
          <a:xfrm>
            <a:off x="2590800" y="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a:latin typeface="Times New Roman" panose="02020603050405020304" pitchFamily="18" charset="0"/>
              </a:rPr>
              <a:t>Zentromediale Kerne</a:t>
            </a:r>
          </a:p>
        </p:txBody>
      </p:sp>
      <p:sp>
        <p:nvSpPr>
          <p:cNvPr id="15375" name="Line 15"/>
          <p:cNvSpPr>
            <a:spLocks noChangeShapeType="1"/>
          </p:cNvSpPr>
          <p:nvPr/>
        </p:nvSpPr>
        <p:spPr bwMode="auto">
          <a:xfrm flipH="1">
            <a:off x="3962400" y="457200"/>
            <a:ext cx="76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76" name="Line 16"/>
          <p:cNvSpPr>
            <a:spLocks noChangeShapeType="1"/>
          </p:cNvSpPr>
          <p:nvPr/>
        </p:nvSpPr>
        <p:spPr bwMode="auto">
          <a:xfrm>
            <a:off x="4038600" y="4572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377" name="Text Box 17"/>
          <p:cNvSpPr txBox="1">
            <a:spLocks noChangeArrowheads="1"/>
          </p:cNvSpPr>
          <p:nvPr/>
        </p:nvSpPr>
        <p:spPr bwMode="auto">
          <a:xfrm>
            <a:off x="7772400" y="39624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2400" b="1" i="1"/>
              <a:t>B</a:t>
            </a:r>
            <a:endParaRPr lang="hu-HU" altLang="hu-HU" sz="2400">
              <a:latin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hu-HU" altLang="hu-HU"/>
              <a:t>Amygdaläre Verbindungen</a:t>
            </a:r>
          </a:p>
        </p:txBody>
      </p:sp>
      <p:sp>
        <p:nvSpPr>
          <p:cNvPr id="61443" name="Rectangle 3"/>
          <p:cNvSpPr>
            <a:spLocks noGrp="1" noChangeArrowheads="1"/>
          </p:cNvSpPr>
          <p:nvPr>
            <p:ph type="body" idx="1"/>
          </p:nvPr>
        </p:nvSpPr>
        <p:spPr/>
        <p:txBody>
          <a:bodyPr/>
          <a:lstStyle/>
          <a:p>
            <a:r>
              <a:rPr lang="hu-HU" altLang="hu-HU"/>
              <a:t>Oberflächliche Kerne: reziprok mit olfaktorischer Kortex und Bulbus</a:t>
            </a:r>
          </a:p>
          <a:p>
            <a:r>
              <a:rPr lang="hu-HU" altLang="hu-HU"/>
              <a:t>Laterobasale: Neokortex (Afferenzen, Efferenzen)</a:t>
            </a:r>
          </a:p>
          <a:p>
            <a:r>
              <a:rPr lang="hu-HU" altLang="hu-HU"/>
              <a:t>Zentromediale: Projektion in Hypothalamus, Hirnstamm (siehe nächste Dia)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hu-HU" altLang="hu-HU"/>
              <a:t>Amygdaläre Verbindungen 2.</a:t>
            </a:r>
          </a:p>
        </p:txBody>
      </p:sp>
      <p:sp>
        <p:nvSpPr>
          <p:cNvPr id="63491" name="Rectangle 3"/>
          <p:cNvSpPr>
            <a:spLocks noGrp="1" noChangeArrowheads="1"/>
          </p:cNvSpPr>
          <p:nvPr>
            <p:ph type="body" idx="1"/>
          </p:nvPr>
        </p:nvSpPr>
        <p:spPr/>
        <p:txBody>
          <a:bodyPr/>
          <a:lstStyle/>
          <a:p>
            <a:r>
              <a:rPr lang="hu-HU" altLang="hu-HU"/>
              <a:t>Stria terminalis: strahlt aus der Amygdala bogenförmig (unterhalb des Ncl. caudatus, und hinter der Commissura ant) in die Area septalis und Hypothalamische Kerne.</a:t>
            </a:r>
          </a:p>
          <a:p>
            <a:r>
              <a:rPr lang="hu-HU" altLang="hu-HU"/>
              <a:t>Basaler Mandelkernstrahlung: strahlt direkt (anteromedial) in basales Vorderhirn.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86200" y="274638"/>
            <a:ext cx="4800600" cy="1143000"/>
          </a:xfrm>
        </p:spPr>
        <p:txBody>
          <a:bodyPr/>
          <a:lstStyle/>
          <a:p>
            <a:r>
              <a:rPr lang="hu-HU" altLang="hu-HU"/>
              <a:t>Funktion </a:t>
            </a:r>
            <a:br>
              <a:rPr lang="hu-HU" altLang="hu-HU"/>
            </a:br>
            <a:r>
              <a:rPr lang="hu-HU" altLang="hu-HU" sz="2800"/>
              <a:t>(1850er Jahre)</a:t>
            </a:r>
            <a:endParaRPr lang="hu-HU" altLang="hu-HU"/>
          </a:p>
        </p:txBody>
      </p:sp>
      <p:pic>
        <p:nvPicPr>
          <p:cNvPr id="27652" name="Picture 4" descr="Paul_Bro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2273300" cy="2705100"/>
          </a:xfrm>
          <a:prstGeom prst="rect">
            <a:avLst/>
          </a:prstGeom>
          <a:noFill/>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1828800" y="3886200"/>
            <a:ext cx="6934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a:t>Paul Broca</a:t>
            </a:r>
            <a:r>
              <a:rPr lang="hu-HU" altLang="hu-HU" sz="2400"/>
              <a:t> (Entdecker des Broca’s Cortex oder motorsichen Sprachzentrums): </a:t>
            </a:r>
            <a:br>
              <a:rPr lang="hu-HU" altLang="hu-HU" sz="2400"/>
            </a:br>
            <a:r>
              <a:rPr lang="hu-HU" altLang="hu-HU" sz="2400"/>
              <a:t/>
            </a:r>
            <a:br>
              <a:rPr lang="hu-HU" altLang="hu-HU" sz="2400"/>
            </a:br>
            <a:r>
              <a:rPr lang="hu-HU" altLang="hu-HU" sz="2400"/>
              <a:t>limbischer Kortex mit Bulbus olfactorius:</a:t>
            </a:r>
            <a:r>
              <a:rPr lang="hu-HU" altLang="hu-HU" sz="2400" b="1"/>
              <a:t> Riechhirn (Rhinencephalon)</a:t>
            </a:r>
          </a:p>
          <a:p>
            <a:endParaRPr lang="hu-HU" altLang="hu-HU" sz="2400" b="1"/>
          </a:p>
        </p:txBody>
      </p:sp>
      <p:sp>
        <p:nvSpPr>
          <p:cNvPr id="27654" name="Text Box 6"/>
          <p:cNvSpPr txBox="1">
            <a:spLocks noChangeArrowheads="1"/>
          </p:cNvSpPr>
          <p:nvPr/>
        </p:nvSpPr>
        <p:spPr bwMode="auto">
          <a:xfrm>
            <a:off x="533400" y="3276600"/>
            <a:ext cx="297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600">
                <a:latin typeface="Times New Roman" panose="02020603050405020304" pitchFamily="18" charset="0"/>
              </a:rPr>
              <a:t>Paul Borca (1824-1880)</a:t>
            </a:r>
            <a:endParaRPr lang="hu-HU" altLang="hu-HU" sz="2400">
              <a:latin typeface="Times New Roman" panose="02020603050405020304" pitchFamily="18" charset="0"/>
            </a:endParaRPr>
          </a:p>
        </p:txBody>
      </p:sp>
      <p:sp>
        <p:nvSpPr>
          <p:cNvPr id="27655" name="Text Box 7"/>
          <p:cNvSpPr txBox="1">
            <a:spLocks noChangeArrowheads="1"/>
          </p:cNvSpPr>
          <p:nvPr/>
        </p:nvSpPr>
        <p:spPr bwMode="auto">
          <a:xfrm>
            <a:off x="2590800" y="228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b="1" i="1"/>
              <a:t>W</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hu-HU" altLang="hu-HU"/>
              <a:t>Amygdaläre Funktionen</a:t>
            </a:r>
          </a:p>
        </p:txBody>
      </p:sp>
      <p:sp>
        <p:nvSpPr>
          <p:cNvPr id="62467" name="Rectangle 3"/>
          <p:cNvSpPr>
            <a:spLocks noGrp="1" noChangeArrowheads="1"/>
          </p:cNvSpPr>
          <p:nvPr>
            <p:ph type="body" idx="1"/>
          </p:nvPr>
        </p:nvSpPr>
        <p:spPr/>
        <p:txBody>
          <a:bodyPr/>
          <a:lstStyle/>
          <a:p>
            <a:r>
              <a:rPr lang="hu-HU" altLang="hu-HU"/>
              <a:t>Emotionelles und soziales Verhalten</a:t>
            </a:r>
          </a:p>
          <a:p>
            <a:r>
              <a:rPr lang="hu-HU" altLang="hu-HU"/>
              <a:t>Amygdalaläsionen (Mensch): zu den visuellen Information können nicht emotionelle Informationen zuordnen (Räubergesicht scheint als angenehm für sie), Mimik der anderen können nicht entsprechend interprätieren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hu-HU" altLang="hu-HU"/>
              <a:t>Back to limbic system</a:t>
            </a:r>
          </a:p>
        </p:txBody>
      </p:sp>
      <p:sp>
        <p:nvSpPr>
          <p:cNvPr id="64515" name="Rectangle 3"/>
          <p:cNvSpPr>
            <a:spLocks noGrp="1" noChangeArrowheads="1"/>
          </p:cNvSpPr>
          <p:nvPr>
            <p:ph type="body" idx="1"/>
          </p:nvPr>
        </p:nvSpPr>
        <p:spPr/>
        <p:txBody>
          <a:bodyPr/>
          <a:lstStyle/>
          <a:p>
            <a:r>
              <a:rPr lang="hu-HU" altLang="hu-HU"/>
              <a:t>Haben wir die wichtigste gebiete des limbischen Systems gesammelt.</a:t>
            </a:r>
          </a:p>
          <a:p>
            <a:r>
              <a:rPr lang="hu-HU" altLang="hu-HU"/>
              <a:t>Ihre Verbindungen können wir </a:t>
            </a:r>
            <a:r>
              <a:rPr lang="hu-HU" altLang="hu-HU">
                <a:solidFill>
                  <a:srgbClr val="CC0000"/>
                </a:solidFill>
              </a:rPr>
              <a:t>nochmal</a:t>
            </a:r>
            <a:r>
              <a:rPr lang="hu-HU" altLang="hu-HU"/>
              <a:t> listen:</a:t>
            </a:r>
            <a:br>
              <a:rPr lang="hu-HU" altLang="hu-HU"/>
            </a:br>
            <a:r>
              <a:rPr lang="hu-HU" altLang="hu-HU" sz="2000"/>
              <a:t>Fornix mit Commissura fornicis</a:t>
            </a:r>
            <a:br>
              <a:rPr lang="hu-HU" altLang="hu-HU" sz="2000"/>
            </a:br>
            <a:r>
              <a:rPr lang="hu-HU" altLang="hu-HU" sz="2000"/>
              <a:t>Cingulum</a:t>
            </a:r>
            <a:br>
              <a:rPr lang="hu-HU" altLang="hu-HU" sz="2000"/>
            </a:br>
            <a:r>
              <a:rPr lang="hu-HU" altLang="hu-HU" sz="2000"/>
              <a:t>Commissura ant.</a:t>
            </a:r>
            <a:br>
              <a:rPr lang="hu-HU" altLang="hu-HU" sz="2000"/>
            </a:br>
            <a:r>
              <a:rPr lang="hu-HU" altLang="hu-HU" sz="2000"/>
              <a:t>Tractus perforans</a:t>
            </a:r>
            <a:br>
              <a:rPr lang="hu-HU" altLang="hu-HU" sz="2000"/>
            </a:br>
            <a:r>
              <a:rPr lang="hu-HU" altLang="hu-HU" sz="2000"/>
              <a:t>Stria terminalis</a:t>
            </a:r>
            <a:br>
              <a:rPr lang="hu-HU" altLang="hu-HU" sz="2000"/>
            </a:br>
            <a:r>
              <a:rPr lang="hu-HU" altLang="hu-HU" sz="2000"/>
              <a:t>basale Mandelkernstrahlung</a:t>
            </a:r>
            <a:br>
              <a:rPr lang="hu-HU" altLang="hu-HU" sz="2000"/>
            </a:br>
            <a:r>
              <a:rPr lang="hu-HU" altLang="hu-HU" sz="2000"/>
              <a:t>Fasciculus mamillothalamicus (Vicq’d Azyr-Bündel)</a:t>
            </a:r>
            <a:endParaRPr lang="hu-HU" altLang="hu-H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hu-HU" altLang="hu-HU"/>
              <a:t>Papez Neuronenkreis</a:t>
            </a:r>
          </a:p>
        </p:txBody>
      </p:sp>
      <p:sp>
        <p:nvSpPr>
          <p:cNvPr id="65539" name="Rectangle 3"/>
          <p:cNvSpPr>
            <a:spLocks noGrp="1" noChangeArrowheads="1"/>
          </p:cNvSpPr>
          <p:nvPr>
            <p:ph type="body" idx="1"/>
          </p:nvPr>
        </p:nvSpPr>
        <p:spPr/>
        <p:txBody>
          <a:bodyPr/>
          <a:lstStyle/>
          <a:p>
            <a:r>
              <a:rPr lang="hu-HU" altLang="hu-HU"/>
              <a:t>Eine Neuronenkreis (Schaltung):</a:t>
            </a:r>
            <a:br>
              <a:rPr lang="hu-HU" altLang="hu-HU"/>
            </a:br>
            <a:r>
              <a:rPr lang="hu-HU" altLang="hu-HU"/>
              <a:t>Hippocampus-Fornix-Corpus mamillare-Vicq d’ Azyr Bündel- vordere Thalamuskerne- Gyrus cinguli- Hippocampus</a:t>
            </a:r>
          </a:p>
          <a:p>
            <a:r>
              <a:rPr lang="hu-HU" altLang="hu-HU"/>
              <a:t>reverbating circuit</a:t>
            </a:r>
          </a:p>
          <a:p>
            <a:r>
              <a:rPr lang="hu-HU" altLang="hu-HU"/>
              <a:t>Wenn dieser Kreis unterbrochen wird, neue Informationen können nicht imn Gedächtniss einbauen.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hu-HU" altLang="hu-HU"/>
              <a:t>Limbische Funktionen</a:t>
            </a:r>
            <a:br>
              <a:rPr lang="hu-HU" altLang="hu-HU"/>
            </a:br>
            <a:r>
              <a:rPr lang="hu-HU" altLang="hu-HU"/>
              <a:t>(nach Benninghof)</a:t>
            </a:r>
          </a:p>
        </p:txBody>
      </p:sp>
      <p:sp>
        <p:nvSpPr>
          <p:cNvPr id="66563" name="Rectangle 3"/>
          <p:cNvSpPr>
            <a:spLocks noGrp="1" noChangeArrowheads="1"/>
          </p:cNvSpPr>
          <p:nvPr>
            <p:ph type="body" idx="1"/>
          </p:nvPr>
        </p:nvSpPr>
        <p:spPr/>
        <p:txBody>
          <a:bodyPr/>
          <a:lstStyle/>
          <a:p>
            <a:r>
              <a:rPr lang="hu-HU" altLang="hu-HU" sz="2400"/>
              <a:t>1. Informationen die limbischen Strukturen durchlaufen müssen, um gespeichert werden zu können.</a:t>
            </a:r>
          </a:p>
          <a:p>
            <a:r>
              <a:rPr lang="hu-HU" altLang="hu-HU" sz="2400"/>
              <a:t>2. Ausfilterung unwichtiger Informationen (schlafende Mutti- schreiendes Kind oder schnarchender Mann)</a:t>
            </a:r>
          </a:p>
          <a:p>
            <a:r>
              <a:rPr lang="hu-HU" altLang="hu-HU" sz="2400"/>
              <a:t>3. Emotionale Bewertungen auf Denken und Erinnern</a:t>
            </a:r>
          </a:p>
          <a:p>
            <a:r>
              <a:rPr lang="hu-HU" altLang="hu-HU" sz="2400"/>
              <a:t>4. Somatomotorik (auch: Gestikulation, Mimik)</a:t>
            </a:r>
          </a:p>
          <a:p>
            <a:r>
              <a:rPr lang="hu-HU" altLang="hu-HU" sz="2400"/>
              <a:t>5. Steuerung phylogenetisch alte, mit Emotionen verbundenes Verhakltenswesen</a:t>
            </a:r>
          </a:p>
          <a:p>
            <a:r>
              <a:rPr lang="hu-HU" altLang="hu-HU" sz="2400"/>
              <a:t>Dysfunktion:  Aufmerksamkeits- und Gedächtnisstörungen, Dissoziation von Kognition und Emotion.</a:t>
            </a:r>
            <a:endParaRPr lang="hu-HU" altLang="hu-H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148638" cy="457200"/>
          </a:xfrm>
        </p:spPr>
        <p:txBody>
          <a:bodyPr/>
          <a:lstStyle/>
          <a:p>
            <a:r>
              <a:rPr lang="hu-HU" altLang="hu-HU" sz="2000"/>
              <a:t>Die Quelle der Bildern</a:t>
            </a:r>
            <a:endParaRPr lang="hu-HU" altLang="hu-HU"/>
          </a:p>
        </p:txBody>
      </p:sp>
      <p:sp>
        <p:nvSpPr>
          <p:cNvPr id="68611" name="Rectangle 3"/>
          <p:cNvSpPr>
            <a:spLocks noGrp="1" noChangeArrowheads="1"/>
          </p:cNvSpPr>
          <p:nvPr>
            <p:ph type="body" idx="1"/>
          </p:nvPr>
        </p:nvSpPr>
        <p:spPr>
          <a:xfrm>
            <a:off x="685800" y="1295400"/>
            <a:ext cx="7772400" cy="4114800"/>
          </a:xfrm>
        </p:spPr>
        <p:txBody>
          <a:bodyPr/>
          <a:lstStyle/>
          <a:p>
            <a:r>
              <a:rPr lang="hu-HU" altLang="hu-HU" sz="1800" b="1" dirty="0"/>
              <a:t>B: </a:t>
            </a:r>
            <a:r>
              <a:rPr lang="hu-HU" altLang="hu-HU" sz="1800" dirty="0"/>
              <a:t>Anatomie. </a:t>
            </a:r>
            <a:r>
              <a:rPr lang="hu-HU" altLang="hu-HU" sz="1800" dirty="0" err="1"/>
              <a:t>Bd</a:t>
            </a:r>
            <a:r>
              <a:rPr lang="hu-HU" altLang="hu-HU" sz="1800" dirty="0"/>
              <a:t>. 2. </a:t>
            </a:r>
            <a:r>
              <a:rPr lang="hu-HU" altLang="hu-HU" sz="1800" dirty="0" err="1"/>
              <a:t>Benninghof</a:t>
            </a:r>
            <a:r>
              <a:rPr lang="hu-HU" altLang="hu-HU" sz="1800" dirty="0"/>
              <a:t>, A, </a:t>
            </a:r>
            <a:r>
              <a:rPr lang="hu-HU" altLang="hu-HU" sz="1800" dirty="0" err="1"/>
              <a:t>Drenckhahn</a:t>
            </a:r>
            <a:r>
              <a:rPr lang="hu-HU" altLang="hu-HU" sz="1800" dirty="0"/>
              <a:t>, </a:t>
            </a:r>
            <a:r>
              <a:rPr lang="hu-HU" altLang="hu-HU" sz="1800" dirty="0" err="1"/>
              <a:t>D.Urban</a:t>
            </a:r>
            <a:r>
              <a:rPr lang="hu-HU" altLang="hu-HU" sz="1800" dirty="0"/>
              <a:t> &amp; Fischer – </a:t>
            </a:r>
            <a:r>
              <a:rPr lang="hu-HU" altLang="hu-HU" sz="1800" dirty="0" err="1"/>
              <a:t>Elsevier</a:t>
            </a:r>
            <a:r>
              <a:rPr lang="hu-HU" altLang="hu-HU" sz="1800" dirty="0"/>
              <a:t>, 2002, ISBN 13 </a:t>
            </a:r>
            <a:r>
              <a:rPr lang="hu-HU" altLang="hu-HU" sz="1800" dirty="0" smtClean="0"/>
              <a:t>978-3437423406</a:t>
            </a:r>
          </a:p>
          <a:p>
            <a:r>
              <a:rPr lang="hu-HU" altLang="hu-HU" sz="1800" dirty="0" smtClean="0"/>
              <a:t>w: </a:t>
            </a:r>
            <a:r>
              <a:rPr lang="hu-HU" altLang="hu-HU" sz="1800" smtClean="0"/>
              <a:t>Wikipedia</a:t>
            </a:r>
            <a:endParaRPr lang="hu-HU" altLang="hu-HU"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86200" y="274638"/>
            <a:ext cx="4800600" cy="1143000"/>
          </a:xfrm>
        </p:spPr>
        <p:txBody>
          <a:bodyPr/>
          <a:lstStyle/>
          <a:p>
            <a:r>
              <a:rPr lang="hu-HU" altLang="hu-HU"/>
              <a:t>Funktion </a:t>
            </a:r>
            <a:br>
              <a:rPr lang="hu-HU" altLang="hu-HU"/>
            </a:br>
            <a:r>
              <a:rPr lang="hu-HU" altLang="hu-HU" sz="2800"/>
              <a:t>1937</a:t>
            </a:r>
            <a:endParaRPr lang="hu-HU" altLang="hu-HU"/>
          </a:p>
        </p:txBody>
      </p:sp>
      <p:sp>
        <p:nvSpPr>
          <p:cNvPr id="28676" name="Text Box 4"/>
          <p:cNvSpPr txBox="1">
            <a:spLocks noChangeArrowheads="1"/>
          </p:cNvSpPr>
          <p:nvPr/>
        </p:nvSpPr>
        <p:spPr bwMode="auto">
          <a:xfrm>
            <a:off x="1828800" y="3886200"/>
            <a:ext cx="6934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400" b="1"/>
              <a:t>James Papez </a:t>
            </a:r>
            <a:r>
              <a:rPr lang="hu-HU" altLang="hu-HU" sz="2400"/>
              <a:t> (siehe später: Papezscher Neuronenkreis): </a:t>
            </a:r>
            <a:br>
              <a:rPr lang="hu-HU" altLang="hu-HU" sz="2400"/>
            </a:br>
            <a:r>
              <a:rPr lang="hu-HU" altLang="hu-HU" sz="2400"/>
              <a:t/>
            </a:r>
            <a:br>
              <a:rPr lang="hu-HU" altLang="hu-HU" sz="2400"/>
            </a:br>
            <a:r>
              <a:rPr lang="hu-HU" altLang="hu-HU" sz="2400"/>
              <a:t>limbischer Kortex ist verantwortlich für die</a:t>
            </a:r>
            <a:r>
              <a:rPr lang="hu-HU" altLang="hu-HU" sz="2400" b="1"/>
              <a:t> emotionelle Funktionen (emotioneller Kortex)</a:t>
            </a:r>
          </a:p>
          <a:p>
            <a:endParaRPr lang="hu-HU" altLang="hu-HU" sz="2400" b="1"/>
          </a:p>
        </p:txBody>
      </p:sp>
      <p:sp>
        <p:nvSpPr>
          <p:cNvPr id="28677" name="Text Box 5"/>
          <p:cNvSpPr txBox="1">
            <a:spLocks noChangeArrowheads="1"/>
          </p:cNvSpPr>
          <p:nvPr/>
        </p:nvSpPr>
        <p:spPr bwMode="auto">
          <a:xfrm>
            <a:off x="152400" y="3124200"/>
            <a:ext cx="2362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600">
                <a:latin typeface="Times New Roman" panose="02020603050405020304" pitchFamily="18" charset="0"/>
              </a:rPr>
              <a:t>James Wenceslas Papez (1883-1958)</a:t>
            </a:r>
            <a:endParaRPr lang="hu-HU" altLang="hu-HU" sz="2400">
              <a:latin typeface="Times New Roman" panose="02020603050405020304" pitchFamily="18" charset="0"/>
            </a:endParaRPr>
          </a:p>
        </p:txBody>
      </p:sp>
      <p:pic>
        <p:nvPicPr>
          <p:cNvPr id="28678" name="Picture 6" descr="Pap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1833563" cy="2590800"/>
          </a:xfrm>
          <a:prstGeom prst="rect">
            <a:avLst/>
          </a:prstGeom>
          <a:noFill/>
          <a:extLst>
            <a:ext uri="{909E8E84-426E-40DD-AFC4-6F175D3DCCD1}">
              <a14:hiddenFill xmlns:a14="http://schemas.microsoft.com/office/drawing/2010/main">
                <a:solidFill>
                  <a:srgbClr val="FFFFFF"/>
                </a:solidFill>
              </a14:hiddenFill>
            </a:ext>
          </a:extLst>
        </p:spPr>
      </p:pic>
      <p:sp>
        <p:nvSpPr>
          <p:cNvPr id="28679" name="Text Box 7"/>
          <p:cNvSpPr txBox="1">
            <a:spLocks noChangeArrowheads="1"/>
          </p:cNvSpPr>
          <p:nvPr/>
        </p:nvSpPr>
        <p:spPr bwMode="auto">
          <a:xfrm>
            <a:off x="2590800" y="228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400" b="1" i="1"/>
              <a:t>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86200" y="274638"/>
            <a:ext cx="4800600" cy="1143000"/>
          </a:xfrm>
        </p:spPr>
        <p:txBody>
          <a:bodyPr/>
          <a:lstStyle/>
          <a:p>
            <a:r>
              <a:rPr lang="hu-HU" altLang="hu-HU"/>
              <a:t>Funktion </a:t>
            </a:r>
            <a:br>
              <a:rPr lang="hu-HU" altLang="hu-HU"/>
            </a:br>
            <a:r>
              <a:rPr lang="hu-HU" altLang="hu-HU" sz="2800"/>
              <a:t>1952</a:t>
            </a:r>
            <a:endParaRPr lang="hu-HU" altLang="hu-HU"/>
          </a:p>
        </p:txBody>
      </p:sp>
      <p:sp>
        <p:nvSpPr>
          <p:cNvPr id="29699" name="Text Box 3"/>
          <p:cNvSpPr txBox="1">
            <a:spLocks noChangeArrowheads="1"/>
          </p:cNvSpPr>
          <p:nvPr/>
        </p:nvSpPr>
        <p:spPr bwMode="auto">
          <a:xfrm>
            <a:off x="1600200" y="3200400"/>
            <a:ext cx="6934200" cy="307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u-HU" altLang="hu-HU" sz="2800"/>
              <a:t>Paul D. McLean </a:t>
            </a:r>
            <a:r>
              <a:rPr lang="hu-HU" altLang="hu-HU" sz="2000"/>
              <a:t>(Forscher der Gehirnevolution)</a:t>
            </a:r>
            <a:r>
              <a:rPr lang="hu-HU" altLang="hu-HU" sz="2400"/>
              <a:t>: </a:t>
            </a:r>
            <a:br>
              <a:rPr lang="hu-HU" altLang="hu-HU" sz="2400"/>
            </a:br>
            <a:r>
              <a:rPr lang="hu-HU" altLang="hu-HU" sz="2400"/>
              <a:t/>
            </a:r>
            <a:br>
              <a:rPr lang="hu-HU" altLang="hu-HU" sz="2400"/>
            </a:br>
            <a:r>
              <a:rPr lang="hu-HU" altLang="hu-HU" sz="2400"/>
              <a:t>er hat zuerst den Begriff: </a:t>
            </a:r>
            <a:r>
              <a:rPr lang="hu-HU" altLang="hu-HU" sz="2400" b="1"/>
              <a:t>limbisches System</a:t>
            </a:r>
            <a:r>
              <a:rPr lang="hu-HU" altLang="hu-HU" sz="2400"/>
              <a:t> gebraucht, das enthält neben den limbischen Kortex auch subkortikale Kerne (wie Amygdala). Seine Funktion: Steuerung der</a:t>
            </a:r>
            <a:r>
              <a:rPr lang="hu-HU" altLang="hu-HU" sz="2400" b="1"/>
              <a:t> emotionelles und Triebverhalten</a:t>
            </a:r>
            <a:r>
              <a:rPr lang="hu-HU" altLang="hu-HU" sz="2400"/>
              <a:t> (Ernährung, Fliehen, Kämpfen, sexuelles Verhalten)</a:t>
            </a:r>
            <a:endParaRPr lang="hu-HU" altLang="hu-HU" sz="2400" b="1"/>
          </a:p>
        </p:txBody>
      </p:sp>
      <p:sp>
        <p:nvSpPr>
          <p:cNvPr id="29700" name="Text Box 4"/>
          <p:cNvSpPr txBox="1">
            <a:spLocks noChangeArrowheads="1"/>
          </p:cNvSpPr>
          <p:nvPr/>
        </p:nvSpPr>
        <p:spPr bwMode="auto">
          <a:xfrm>
            <a:off x="228600" y="2209800"/>
            <a:ext cx="2362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u-HU" altLang="hu-HU" sz="1600">
                <a:latin typeface="Times New Roman" panose="02020603050405020304" pitchFamily="18" charset="0"/>
              </a:rPr>
              <a:t>Paul D. McLean (1913-)</a:t>
            </a:r>
            <a:endParaRPr lang="hu-HU" altLang="hu-HU" sz="2400">
              <a:latin typeface="Times New Roman" panose="02020603050405020304" pitchFamily="18" charset="0"/>
            </a:endParaRPr>
          </a:p>
        </p:txBody>
      </p:sp>
      <p:pic>
        <p:nvPicPr>
          <p:cNvPr id="29702" name="Picture 6" descr="mcl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60350"/>
            <a:ext cx="2428875"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hu-HU" altLang="hu-HU"/>
              <a:t>Funktion </a:t>
            </a:r>
            <a:br>
              <a:rPr lang="hu-HU" altLang="hu-HU"/>
            </a:br>
            <a:r>
              <a:rPr lang="hu-HU" altLang="hu-HU" sz="2800"/>
              <a:t>heute</a:t>
            </a:r>
            <a:endParaRPr lang="hu-HU" altLang="hu-HU" sz="6600"/>
          </a:p>
        </p:txBody>
      </p:sp>
      <p:sp>
        <p:nvSpPr>
          <p:cNvPr id="32771" name="Rectangle 3"/>
          <p:cNvSpPr>
            <a:spLocks noGrp="1" noChangeArrowheads="1"/>
          </p:cNvSpPr>
          <p:nvPr>
            <p:ph type="body" idx="1"/>
          </p:nvPr>
        </p:nvSpPr>
        <p:spPr/>
        <p:txBody>
          <a:bodyPr/>
          <a:lstStyle/>
          <a:p>
            <a:pPr>
              <a:spcBef>
                <a:spcPct val="50000"/>
              </a:spcBef>
            </a:pPr>
            <a:r>
              <a:rPr lang="hu-HU" altLang="hu-HU" sz="2800" b="1"/>
              <a:t>Olfaktion-Riechwahrnehmung</a:t>
            </a:r>
            <a:r>
              <a:rPr lang="hu-HU" altLang="hu-HU" sz="2800"/>
              <a:t> (gewissene Anteile des limbiscehen systems)</a:t>
            </a:r>
          </a:p>
          <a:p>
            <a:pPr>
              <a:spcBef>
                <a:spcPct val="50000"/>
              </a:spcBef>
            </a:pPr>
            <a:r>
              <a:rPr lang="hu-HU" altLang="hu-HU" sz="2800" b="1"/>
              <a:t>Emotionelles und Triebverhalten</a:t>
            </a:r>
            <a:r>
              <a:rPr lang="hu-HU" altLang="hu-HU" sz="2800"/>
              <a:t> </a:t>
            </a:r>
          </a:p>
          <a:p>
            <a:pPr>
              <a:spcBef>
                <a:spcPct val="50000"/>
              </a:spcBef>
            </a:pPr>
            <a:r>
              <a:rPr lang="hu-HU" altLang="hu-HU" sz="2800" b="1"/>
              <a:t>Gedächtnis</a:t>
            </a:r>
            <a:r>
              <a:rPr lang="hu-HU" altLang="hu-HU" sz="2800"/>
              <a:t> (Limbic system mediates pairing of stimuli with reward/punishment value, recognition, and memory of emotional significance.</a:t>
            </a:r>
            <a:r>
              <a:rPr lang="hu-HU" altLang="hu-HU" sz="4000"/>
              <a:t> </a:t>
            </a:r>
          </a:p>
          <a:p>
            <a:endParaRPr lang="hu-HU" altLang="hu-HU"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r>
              <a:rPr lang="hu-HU" altLang="hu-HU"/>
              <a:t>Vorsicht!!! Nicht lernen!!!</a:t>
            </a:r>
          </a:p>
        </p:txBody>
      </p:sp>
      <p:sp>
        <p:nvSpPr>
          <p:cNvPr id="30723" name="Rectangle 1027"/>
          <p:cNvSpPr>
            <a:spLocks noGrp="1" noChangeArrowheads="1"/>
          </p:cNvSpPr>
          <p:nvPr>
            <p:ph type="body" idx="1"/>
          </p:nvPr>
        </p:nvSpPr>
        <p:spPr/>
        <p:txBody>
          <a:bodyPr/>
          <a:lstStyle/>
          <a:p>
            <a:r>
              <a:rPr lang="hu-HU" altLang="hu-HU" sz="1600" b="1"/>
              <a:t>Paul McLean: The triune brain model (Dreiheit des Gehirnes):</a:t>
            </a:r>
          </a:p>
          <a:p>
            <a:r>
              <a:rPr lang="hu-HU" altLang="hu-HU" sz="1600"/>
              <a:t>In this model, the brain is broken down into </a:t>
            </a:r>
            <a:r>
              <a:rPr lang="hu-HU" altLang="hu-HU" sz="1600" b="1"/>
              <a:t>three separate brains</a:t>
            </a:r>
            <a:r>
              <a:rPr lang="hu-HU" altLang="hu-HU" sz="1600"/>
              <a:t> that have their own special intelligence, subjectivity, sense of time and space, and memory. The triune brain consists of the </a:t>
            </a:r>
            <a:r>
              <a:rPr lang="hu-HU" altLang="hu-HU" sz="1600">
                <a:hlinkClick r:id="rId2" action="ppaction://hlinkfile"/>
              </a:rPr>
              <a:t>R-complex</a:t>
            </a:r>
            <a:r>
              <a:rPr lang="hu-HU" altLang="hu-HU" sz="1600"/>
              <a:t>, the </a:t>
            </a:r>
            <a:r>
              <a:rPr lang="hu-HU" altLang="hu-HU" sz="1600">
                <a:hlinkClick r:id="rId3" action="ppaction://hlinkfile"/>
              </a:rPr>
              <a:t>limbic system</a:t>
            </a:r>
            <a:r>
              <a:rPr lang="hu-HU" altLang="hu-HU" sz="1600"/>
              <a:t>, and the </a:t>
            </a:r>
            <a:r>
              <a:rPr lang="hu-HU" altLang="hu-HU" sz="1600">
                <a:hlinkClick r:id="rId4" action="ppaction://hlinkfile"/>
              </a:rPr>
              <a:t>neocortex</a:t>
            </a:r>
            <a:r>
              <a:rPr lang="hu-HU" altLang="hu-HU" sz="1600"/>
              <a:t>.</a:t>
            </a:r>
          </a:p>
          <a:p>
            <a:r>
              <a:rPr lang="hu-HU" altLang="hu-HU" sz="1600" b="1"/>
              <a:t>The R-complex</a:t>
            </a:r>
            <a:r>
              <a:rPr lang="hu-HU" altLang="hu-HU" sz="1600"/>
              <a:t>, also known as the "Reptilian Brain", includes the </a:t>
            </a:r>
            <a:r>
              <a:rPr lang="hu-HU" altLang="hu-HU" sz="1600" u="sng">
                <a:solidFill>
                  <a:srgbClr val="0000FF"/>
                </a:solidFill>
                <a:hlinkClick r:id="rId5" action="ppaction://hlinkfile"/>
              </a:rPr>
              <a:t>brain stem</a:t>
            </a:r>
            <a:r>
              <a:rPr lang="hu-HU" altLang="hu-HU" sz="1600"/>
              <a:t> and </a:t>
            </a:r>
            <a:r>
              <a:rPr lang="hu-HU" altLang="hu-HU" sz="1600" u="sng">
                <a:solidFill>
                  <a:srgbClr val="0000FF"/>
                </a:solidFill>
                <a:hlinkClick r:id="rId6" action="ppaction://hlinkfile"/>
              </a:rPr>
              <a:t>cerebellum</a:t>
            </a:r>
            <a:r>
              <a:rPr lang="hu-HU" altLang="hu-HU" sz="1600"/>
              <a:t>. The term "Reptilian brain" comes from the fact that a </a:t>
            </a:r>
            <a:r>
              <a:rPr lang="hu-HU" altLang="hu-HU" sz="1600" u="sng">
                <a:solidFill>
                  <a:srgbClr val="0000FF"/>
                </a:solidFill>
                <a:hlinkClick r:id="rId7" action="ppaction://hlinkfile"/>
              </a:rPr>
              <a:t>reptile</a:t>
            </a:r>
            <a:r>
              <a:rPr lang="hu-HU" altLang="hu-HU" sz="1600"/>
              <a:t>'s brain is dominated by the </a:t>
            </a:r>
            <a:r>
              <a:rPr lang="hu-HU" altLang="hu-HU" sz="1600" u="sng">
                <a:solidFill>
                  <a:srgbClr val="0000FF"/>
                </a:solidFill>
                <a:hlinkClick r:id="rId5" action="ppaction://hlinkfile"/>
              </a:rPr>
              <a:t>brain stem</a:t>
            </a:r>
            <a:r>
              <a:rPr lang="hu-HU" altLang="hu-HU" sz="1600"/>
              <a:t> and </a:t>
            </a:r>
            <a:r>
              <a:rPr lang="hu-HU" altLang="hu-HU" sz="1600" u="sng">
                <a:solidFill>
                  <a:srgbClr val="0000FF"/>
                </a:solidFill>
                <a:hlinkClick r:id="rId6" action="ppaction://hlinkfile"/>
              </a:rPr>
              <a:t>cerebellum</a:t>
            </a:r>
            <a:r>
              <a:rPr lang="hu-HU" altLang="hu-HU" sz="1600"/>
              <a:t> which controls instinctive survival </a:t>
            </a:r>
            <a:r>
              <a:rPr lang="hu-HU" altLang="hu-HU" sz="1600" u="sng">
                <a:solidFill>
                  <a:srgbClr val="0000FF"/>
                </a:solidFill>
                <a:hlinkClick r:id="rId8" action="ppaction://hlinkfile"/>
              </a:rPr>
              <a:t>behavior</a:t>
            </a:r>
            <a:r>
              <a:rPr lang="hu-HU" altLang="hu-HU" sz="1600"/>
              <a:t> and thinking. This is similar in humans. This brain controls the muscles, balance and autonomic functions (e.g. breathing and heartbeat)</a:t>
            </a:r>
            <a:r>
              <a:rPr lang="hu-HU" altLang="hu-HU" sz="1600" u="sng">
                <a:solidFill>
                  <a:srgbClr val="0000FF"/>
                </a:solidFill>
                <a:hlinkClick r:id=""/>
              </a:rPr>
              <a:t>[</a:t>
            </a:r>
          </a:p>
          <a:p>
            <a:r>
              <a:rPr lang="hu-HU" altLang="hu-HU" sz="1600"/>
              <a:t>MacLean first introduced the term "</a:t>
            </a:r>
            <a:r>
              <a:rPr lang="hu-HU" altLang="hu-HU" sz="1600" b="1"/>
              <a:t>limbic system</a:t>
            </a:r>
            <a:r>
              <a:rPr lang="hu-HU" altLang="hu-HU" sz="1600"/>
              <a:t>" in a paper in 1952. This portion of the brain derives from "the old mammalian brain"</a:t>
            </a:r>
            <a:r>
              <a:rPr lang="hu-HU" altLang="hu-HU" sz="1600" u="sng">
                <a:solidFill>
                  <a:srgbClr val="0000FF"/>
                </a:solidFill>
                <a:hlinkClick r:id=""/>
              </a:rPr>
              <a:t>[1]</a:t>
            </a:r>
            <a:r>
              <a:rPr lang="hu-HU" altLang="hu-HU" sz="1600"/>
              <a:t>. The limbic system is the source of </a:t>
            </a:r>
            <a:r>
              <a:rPr lang="hu-HU" altLang="hu-HU" sz="1600" u="sng">
                <a:solidFill>
                  <a:srgbClr val="0000FF"/>
                </a:solidFill>
                <a:hlinkClick r:id="rId9" action="ppaction://hlinkfile"/>
              </a:rPr>
              <a:t>emotions</a:t>
            </a:r>
            <a:r>
              <a:rPr lang="hu-HU" altLang="hu-HU" sz="1600"/>
              <a:t> and </a:t>
            </a:r>
            <a:r>
              <a:rPr lang="hu-HU" altLang="hu-HU" sz="1600" u="sng">
                <a:solidFill>
                  <a:srgbClr val="0000FF"/>
                </a:solidFill>
                <a:hlinkClick r:id="rId10" action="ppaction://hlinkfile"/>
              </a:rPr>
              <a:t>instincts</a:t>
            </a:r>
            <a:r>
              <a:rPr lang="hu-HU" altLang="hu-HU" sz="1600"/>
              <a:t> (e.g.. feeding, fighting, fleeing, and sexual behaviour). When this part of the brain is stimulated, such as by mild electric current, emotions are produced.</a:t>
            </a:r>
          </a:p>
          <a:p>
            <a:r>
              <a:rPr lang="hu-HU" altLang="hu-HU" sz="1600"/>
              <a:t>The </a:t>
            </a:r>
            <a:r>
              <a:rPr lang="hu-HU" altLang="hu-HU" sz="1600" b="1"/>
              <a:t>neocortex</a:t>
            </a:r>
            <a:r>
              <a:rPr lang="hu-HU" altLang="hu-HU" sz="1600"/>
              <a:t>, also known as the cerebral cortex, is similar to the brain of higher mammals and controls higher-order thinking skills, reason and speech.</a:t>
            </a:r>
          </a:p>
          <a:p>
            <a:endParaRPr lang="hu-HU" altLang="hu-HU" sz="1800"/>
          </a:p>
        </p:txBody>
      </p:sp>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1392</Words>
  <Application>Microsoft Office PowerPoint</Application>
  <PresentationFormat>Diavetítés a képernyőre (4:3 oldalarány)</PresentationFormat>
  <Paragraphs>180</Paragraphs>
  <Slides>54</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54</vt:i4>
      </vt:variant>
    </vt:vector>
  </HeadingPairs>
  <TitlesOfParts>
    <vt:vector size="59" baseType="lpstr">
      <vt:lpstr>Arial</vt:lpstr>
      <vt:lpstr>Segoe UI</vt:lpstr>
      <vt:lpstr>Symbol</vt:lpstr>
      <vt:lpstr>Times New Roman</vt:lpstr>
      <vt:lpstr>Alapértelmezett terv</vt:lpstr>
      <vt:lpstr>Das limbische System</vt:lpstr>
      <vt:lpstr>PowerPoint-bemutató</vt:lpstr>
      <vt:lpstr>Limbisches System</vt:lpstr>
      <vt:lpstr>PowerPoint-bemutató</vt:lpstr>
      <vt:lpstr>Funktion  (1850er Jahre)</vt:lpstr>
      <vt:lpstr>Funktion  1937</vt:lpstr>
      <vt:lpstr>Funktion  1952</vt:lpstr>
      <vt:lpstr>Funktion  heute</vt:lpstr>
      <vt:lpstr>Vorsicht!!! Nicht lernen!!!</vt:lpstr>
      <vt:lpstr>PowerPoint-bemutató</vt:lpstr>
      <vt:lpstr>PowerPoint-bemutató</vt:lpstr>
      <vt:lpstr>PowerPoint-bemutató</vt:lpstr>
      <vt:lpstr>PowerPoint-bemutató</vt:lpstr>
      <vt:lpstr>PowerPoint-bemutató</vt:lpstr>
      <vt:lpstr>PowerPoint-bemutató</vt:lpstr>
      <vt:lpstr>LIMBISCHER KORTEX</vt:lpstr>
      <vt:lpstr>Vorsicht! Kortexen!</vt:lpstr>
      <vt:lpstr>Archikortikale Teile des limbischen Systems</vt:lpstr>
      <vt:lpstr>PowerPoint-bemutató</vt:lpstr>
      <vt:lpstr>Area entorhinalis</vt:lpstr>
      <vt:lpstr>PowerPoint-bemutató</vt:lpstr>
      <vt:lpstr>PowerPoint-bemutató</vt:lpstr>
      <vt:lpstr>PowerPoint-bemutató</vt:lpstr>
      <vt:lpstr>So viele verschiedene Namen für ein Gebiet!!!</vt:lpstr>
      <vt:lpstr>PowerPoint-bemutató</vt:lpstr>
      <vt:lpstr>PowerPoint-bemutató</vt:lpstr>
      <vt:lpstr>Definitionen</vt:lpstr>
      <vt:lpstr>PowerPoint-bemutató</vt:lpstr>
      <vt:lpstr>Hippocampus 1.</vt:lpstr>
      <vt:lpstr>Hippocampus 2.</vt:lpstr>
      <vt:lpstr>PowerPoint-bemutató</vt:lpstr>
      <vt:lpstr>Hippocampus 3.</vt:lpstr>
      <vt:lpstr>Fornix</vt:lpstr>
      <vt:lpstr>PowerPoint-bemutató</vt:lpstr>
      <vt:lpstr>PowerPoint-bemutató</vt:lpstr>
      <vt:lpstr>Hippocampus 4.</vt:lpstr>
      <vt:lpstr>PowerPoint-bemutató</vt:lpstr>
      <vt:lpstr>PowerPoint-bemutató</vt:lpstr>
      <vt:lpstr>PowerPoint-bemutató</vt:lpstr>
      <vt:lpstr>PowerPoint-bemutató</vt:lpstr>
      <vt:lpstr>Basales Vorderhirn  (Pars basalis telencephali)</vt:lpstr>
      <vt:lpstr>PowerPoint-bemutató</vt:lpstr>
      <vt:lpstr>Area septalis, Septum, Septumregion</vt:lpstr>
      <vt:lpstr>PowerPoint-bemutató</vt:lpstr>
      <vt:lpstr>Amygdala, Corpus amygdaloideum, Mandelkern</vt:lpstr>
      <vt:lpstr>Kerne der Amygdala</vt:lpstr>
      <vt:lpstr>PowerPoint-bemutató</vt:lpstr>
      <vt:lpstr>Amygdaläre Verbindungen</vt:lpstr>
      <vt:lpstr>Amygdaläre Verbindungen 2.</vt:lpstr>
      <vt:lpstr>Amygdaläre Funktionen</vt:lpstr>
      <vt:lpstr>Back to limbic system</vt:lpstr>
      <vt:lpstr>Papez Neuronenkreis</vt:lpstr>
      <vt:lpstr>Limbische Funktionen (nach Benninghof)</vt:lpstr>
      <vt:lpstr>Die Quelle der Bildern</vt:lpstr>
    </vt:vector>
  </TitlesOfParts>
  <Company>Semmelweis Egyetem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limbische System</dc:title>
  <dc:creator>magyar</dc:creator>
  <cp:lastModifiedBy>Dr. Magyar Attila</cp:lastModifiedBy>
  <cp:revision>13</cp:revision>
  <dcterms:created xsi:type="dcterms:W3CDTF">2007-10-17T09:27:42Z</dcterms:created>
  <dcterms:modified xsi:type="dcterms:W3CDTF">2017-12-11T06:52:12Z</dcterms:modified>
</cp:coreProperties>
</file>