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sldIdLst>
    <p:sldId id="256" r:id="rId2"/>
    <p:sldId id="258" r:id="rId3"/>
    <p:sldId id="259" r:id="rId4"/>
    <p:sldId id="260" r:id="rId5"/>
    <p:sldId id="299" r:id="rId6"/>
    <p:sldId id="261" r:id="rId7"/>
    <p:sldId id="289" r:id="rId8"/>
    <p:sldId id="303" r:id="rId9"/>
    <p:sldId id="262" r:id="rId10"/>
    <p:sldId id="263" r:id="rId11"/>
    <p:sldId id="264" r:id="rId12"/>
    <p:sldId id="302" r:id="rId13"/>
    <p:sldId id="265" r:id="rId14"/>
    <p:sldId id="266" r:id="rId15"/>
    <p:sldId id="267" r:id="rId16"/>
    <p:sldId id="268" r:id="rId17"/>
    <p:sldId id="269" r:id="rId18"/>
    <p:sldId id="297" r:id="rId19"/>
    <p:sldId id="300" r:id="rId20"/>
    <p:sldId id="270" r:id="rId21"/>
    <p:sldId id="271" r:id="rId22"/>
    <p:sldId id="298" r:id="rId23"/>
    <p:sldId id="272" r:id="rId24"/>
    <p:sldId id="273" r:id="rId25"/>
    <p:sldId id="274" r:id="rId26"/>
    <p:sldId id="275" r:id="rId27"/>
    <p:sldId id="276" r:id="rId28"/>
    <p:sldId id="301" r:id="rId29"/>
    <p:sldId id="277" r:id="rId30"/>
    <p:sldId id="278" r:id="rId31"/>
    <p:sldId id="294" r:id="rId32"/>
    <p:sldId id="285" r:id="rId33"/>
    <p:sldId id="279" r:id="rId34"/>
    <p:sldId id="280" r:id="rId35"/>
    <p:sldId id="296" r:id="rId36"/>
    <p:sldId id="295" r:id="rId37"/>
    <p:sldId id="281" r:id="rId38"/>
    <p:sldId id="290" r:id="rId39"/>
    <p:sldId id="304" r:id="rId40"/>
    <p:sldId id="291" r:id="rId41"/>
    <p:sldId id="305" r:id="rId42"/>
    <p:sldId id="292" r:id="rId43"/>
    <p:sldId id="306" r:id="rId44"/>
    <p:sldId id="293" r:id="rId45"/>
    <p:sldId id="282" r:id="rId46"/>
    <p:sldId id="283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1284CD-011F-4776-9CED-15A8D1F6407C}" type="datetimeFigureOut">
              <a:rPr lang="hu-HU" smtClean="0"/>
              <a:t>2017.11.02.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D16B47-7B3D-4C0A-B39E-05E50100053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65386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ABA2CE-FF53-4A96-B241-0BC4655B64DA}" type="slidenum">
              <a:rPr lang="hu-HU" altLang="hu-HU"/>
              <a:pPr/>
              <a:t>7</a:t>
            </a:fld>
            <a:endParaRPr lang="hu-HU" altLang="hu-HU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2519011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F70B64-F048-43FA-AF11-D6F0E431C00D}" type="slidenum">
              <a:rPr lang="hu-HU" altLang="hu-HU"/>
              <a:pPr/>
              <a:t>38</a:t>
            </a:fld>
            <a:endParaRPr lang="hu-HU" altLang="hu-HU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213628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890FBD-A42F-4563-AFD8-69D323B498AD}" type="slidenum">
              <a:rPr lang="hu-HU" altLang="hu-HU"/>
              <a:pPr/>
              <a:t>40</a:t>
            </a:fld>
            <a:endParaRPr lang="hu-HU" altLang="hu-HU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2592732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993041-B9FD-455D-B720-7C349F5ECD82}" type="slidenum">
              <a:rPr lang="hu-HU" altLang="hu-HU"/>
              <a:pPr/>
              <a:t>42</a:t>
            </a:fld>
            <a:endParaRPr lang="hu-HU" altLang="hu-HU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567146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9AA198-293C-4CAA-801B-BE127D1A4EC5}" type="slidenum">
              <a:rPr lang="hu-HU" altLang="hu-HU"/>
              <a:pPr/>
              <a:t>44</a:t>
            </a:fld>
            <a:endParaRPr lang="hu-HU" altLang="hu-HU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065794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ED7E80-7513-457E-9F05-F2750F03CFA2}" type="slidenum">
              <a:rPr lang="hu-HU" altLang="hu-HU"/>
              <a:pPr/>
              <a:t>8</a:t>
            </a:fld>
            <a:endParaRPr lang="hu-HU" altLang="hu-HU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364109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EC0F7C-A99B-4C11-975C-9DF0BD0F12EB}" type="slidenum">
              <a:rPr lang="hu-HU" altLang="hu-HU"/>
              <a:pPr/>
              <a:t>18</a:t>
            </a:fld>
            <a:endParaRPr lang="hu-HU" altLang="hu-HU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550219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EE5789-835C-4526-B375-80D4F0CCE3FD}" type="slidenum">
              <a:rPr lang="hu-HU" smtClean="0"/>
              <a:pPr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99380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AABCC1-2503-4F5F-9BC8-7C7E06B74F3A}" type="slidenum">
              <a:rPr lang="hu-HU" altLang="hu-HU"/>
              <a:pPr/>
              <a:t>22</a:t>
            </a:fld>
            <a:endParaRPr lang="hu-HU" altLang="hu-HU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2612347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5511F5-B73B-4922-ADB1-08084C9D5121}" type="slidenum">
              <a:rPr lang="hu-HU" altLang="hu-HU"/>
              <a:pPr/>
              <a:t>31</a:t>
            </a:fld>
            <a:endParaRPr lang="hu-HU" altLang="hu-HU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487708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FD7C27-059B-4CE7-8D52-6754BC5D0AB5}" type="slidenum">
              <a:rPr lang="hu-HU" altLang="hu-HU"/>
              <a:pPr/>
              <a:t>32</a:t>
            </a:fld>
            <a:endParaRPr lang="hu-HU" altLang="hu-HU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636659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9C5209-EFDF-45A7-AA9E-7FF37AF7F250}" type="slidenum">
              <a:rPr lang="hu-HU" altLang="hu-HU"/>
              <a:pPr/>
              <a:t>35</a:t>
            </a:fld>
            <a:endParaRPr lang="hu-HU" altLang="hu-HU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5462180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98510E-0EB7-4C4D-8F8B-53E82B602D2C}" type="slidenum">
              <a:rPr lang="hu-HU" altLang="hu-HU"/>
              <a:pPr/>
              <a:t>36</a:t>
            </a:fld>
            <a:endParaRPr lang="hu-HU" altLang="hu-HU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146760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920F4-0C70-4B2A-8AAC-371F388254F6}" type="datetimeFigureOut">
              <a:rPr lang="hu-HU" smtClean="0"/>
              <a:t>2017.11.02.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CA89A-8832-4EFC-BC26-CC4B9FC9AB5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958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920F4-0C70-4B2A-8AAC-371F388254F6}" type="datetimeFigureOut">
              <a:rPr lang="hu-HU" smtClean="0"/>
              <a:t>2017.11.02.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CA89A-8832-4EFC-BC26-CC4B9FC9AB5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65840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920F4-0C70-4B2A-8AAC-371F388254F6}" type="datetimeFigureOut">
              <a:rPr lang="hu-HU" smtClean="0"/>
              <a:t>2017.11.02.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CA89A-8832-4EFC-BC26-CC4B9FC9AB5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17011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B8DA83-82E4-464B-ACB2-A20EF9A54EF8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407858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920F4-0C70-4B2A-8AAC-371F388254F6}" type="datetimeFigureOut">
              <a:rPr lang="hu-HU" smtClean="0"/>
              <a:t>2017.11.02.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CA89A-8832-4EFC-BC26-CC4B9FC9AB5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51033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920F4-0C70-4B2A-8AAC-371F388254F6}" type="datetimeFigureOut">
              <a:rPr lang="hu-HU" smtClean="0"/>
              <a:t>2017.11.02.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CA89A-8832-4EFC-BC26-CC4B9FC9AB5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99716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920F4-0C70-4B2A-8AAC-371F388254F6}" type="datetimeFigureOut">
              <a:rPr lang="hu-HU" smtClean="0"/>
              <a:t>2017.11.02.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CA89A-8832-4EFC-BC26-CC4B9FC9AB5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0855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920F4-0C70-4B2A-8AAC-371F388254F6}" type="datetimeFigureOut">
              <a:rPr lang="hu-HU" smtClean="0"/>
              <a:t>2017.11.02.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CA89A-8832-4EFC-BC26-CC4B9FC9AB5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74727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920F4-0C70-4B2A-8AAC-371F388254F6}" type="datetimeFigureOut">
              <a:rPr lang="hu-HU" smtClean="0"/>
              <a:t>2017.11.02.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CA89A-8832-4EFC-BC26-CC4B9FC9AB5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4582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920F4-0C70-4B2A-8AAC-371F388254F6}" type="datetimeFigureOut">
              <a:rPr lang="hu-HU" smtClean="0"/>
              <a:t>2017.11.02.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CA89A-8832-4EFC-BC26-CC4B9FC9AB5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7513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920F4-0C70-4B2A-8AAC-371F388254F6}" type="datetimeFigureOut">
              <a:rPr lang="hu-HU" smtClean="0"/>
              <a:t>2017.11.02.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CA89A-8832-4EFC-BC26-CC4B9FC9AB5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86759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920F4-0C70-4B2A-8AAC-371F388254F6}" type="datetimeFigureOut">
              <a:rPr lang="hu-HU" smtClean="0"/>
              <a:t>2017.11.02.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CA89A-8832-4EFC-BC26-CC4B9FC9AB5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68113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920F4-0C70-4B2A-8AAC-371F388254F6}" type="datetimeFigureOut">
              <a:rPr lang="hu-HU" smtClean="0"/>
              <a:t>2017.11.02.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CA89A-8832-4EFC-BC26-CC4B9FC9AB5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621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19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1.png"/><Relationship Id="rId5" Type="http://schemas.openxmlformats.org/officeDocument/2006/relationships/oleObject" Target="../embeddings/oleObject9.bin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4.png"/><Relationship Id="rId5" Type="http://schemas.openxmlformats.org/officeDocument/2006/relationships/oleObject" Target="../embeddings/oleObject11.bin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8.png"/><Relationship Id="rId5" Type="http://schemas.openxmlformats.org/officeDocument/2006/relationships/oleObject" Target="../embeddings/oleObject13.bin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err="1" smtClean="0"/>
              <a:t>Blut</a:t>
            </a:r>
            <a:r>
              <a:rPr lang="hu-HU" dirty="0"/>
              <a:t> </a:t>
            </a:r>
            <a:r>
              <a:rPr lang="hu-HU" dirty="0" smtClean="0"/>
              <a:t>und </a:t>
            </a:r>
            <a:r>
              <a:rPr lang="hu-HU" dirty="0" err="1" smtClean="0"/>
              <a:t>Blutbildung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hu-HU" sz="3200" dirty="0" smtClean="0"/>
              <a:t>Dr. András Csillag</a:t>
            </a:r>
          </a:p>
          <a:p>
            <a:r>
              <a:rPr lang="hu-HU" sz="2000" dirty="0" err="1"/>
              <a:t>u</a:t>
            </a:r>
            <a:r>
              <a:rPr lang="hu-HU" sz="2000" dirty="0" err="1" smtClean="0"/>
              <a:t>nter</a:t>
            </a:r>
            <a:r>
              <a:rPr lang="hu-HU" sz="2000" dirty="0" smtClean="0"/>
              <a:t> </a:t>
            </a:r>
            <a:r>
              <a:rPr lang="hu-HU" sz="2000" dirty="0" err="1" smtClean="0"/>
              <a:t>Mitarbeit</a:t>
            </a:r>
            <a:r>
              <a:rPr lang="hu-HU" sz="2000" dirty="0" smtClean="0"/>
              <a:t> von</a:t>
            </a:r>
          </a:p>
          <a:p>
            <a:r>
              <a:rPr lang="hu-HU" dirty="0" smtClean="0"/>
              <a:t>Prof. Dr. Miklós Réthelyi, Dr. Orsolya Kántor und Dr. Ágota Ádám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2195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25425"/>
            <a:ext cx="9144000" cy="1143000"/>
          </a:xfrm>
        </p:spPr>
        <p:txBody>
          <a:bodyPr/>
          <a:lstStyle/>
          <a:p>
            <a:r>
              <a:rPr lang="hu-HU" altLang="hu-HU" sz="3200" b="1" smtClean="0">
                <a:solidFill>
                  <a:schemeClr val="tx1"/>
                </a:solidFill>
              </a:rPr>
              <a:t>Rote Blutkörperchen, EM, Molekularbiologie</a:t>
            </a:r>
            <a:endParaRPr lang="en-US" altLang="hu-HU" sz="3200" b="1" smtClean="0">
              <a:solidFill>
                <a:schemeClr val="tx1"/>
              </a:solidFill>
            </a:endParaRPr>
          </a:p>
        </p:txBody>
      </p:sp>
      <p:graphicFrame>
        <p:nvGraphicFramePr>
          <p:cNvPr id="7170" name="Object 7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0" y="4743450"/>
          <a:ext cx="4037013" cy="164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Image" r:id="rId3" imgW="7707937" imgH="3136508" progId="Photoshop.Image.9">
                  <p:embed/>
                </p:oleObj>
              </mc:Choice>
              <mc:Fallback>
                <p:oleObj name="Image" r:id="rId3" imgW="7707937" imgH="3136508" progId="Photoshop.Image.9">
                  <p:embed/>
                  <p:pic>
                    <p:nvPicPr>
                      <p:cNvPr id="717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743450"/>
                        <a:ext cx="4037013" cy="1643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4" name="Text Box 9"/>
          <p:cNvSpPr txBox="1">
            <a:spLocks noChangeArrowheads="1"/>
          </p:cNvSpPr>
          <p:nvPr/>
        </p:nvSpPr>
        <p:spPr bwMode="auto">
          <a:xfrm>
            <a:off x="4141788" y="806450"/>
            <a:ext cx="5002212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125000"/>
              </a:lnSpc>
              <a:spcBef>
                <a:spcPct val="50000"/>
              </a:spcBef>
            </a:pPr>
            <a:r>
              <a:rPr lang="hu-HU" altLang="hu-HU" dirty="0" err="1"/>
              <a:t>Homogener</a:t>
            </a:r>
            <a:r>
              <a:rPr lang="hu-HU" altLang="hu-HU" dirty="0"/>
              <a:t> </a:t>
            </a:r>
            <a:r>
              <a:rPr lang="hu-HU" altLang="hu-HU" dirty="0" err="1"/>
              <a:t>Aufbau</a:t>
            </a:r>
            <a:r>
              <a:rPr lang="hu-HU" altLang="hu-HU" dirty="0"/>
              <a:t>, </a:t>
            </a:r>
            <a:r>
              <a:rPr lang="hu-HU" altLang="hu-HU" dirty="0" err="1"/>
              <a:t>fehlende</a:t>
            </a:r>
            <a:r>
              <a:rPr lang="hu-HU" altLang="hu-HU" dirty="0"/>
              <a:t> </a:t>
            </a:r>
            <a:r>
              <a:rPr lang="hu-HU" altLang="hu-HU" dirty="0" err="1"/>
              <a:t>Zellorganellen</a:t>
            </a:r>
            <a:endParaRPr lang="hu-HU" altLang="hu-HU" dirty="0"/>
          </a:p>
          <a:p>
            <a:pPr algn="l" eaLnBrk="1" hangingPunct="1">
              <a:lnSpc>
                <a:spcPct val="125000"/>
              </a:lnSpc>
              <a:spcBef>
                <a:spcPct val="50000"/>
              </a:spcBef>
            </a:pPr>
            <a:r>
              <a:rPr lang="hu-HU" altLang="hu-HU" dirty="0" err="1"/>
              <a:t>Membran</a:t>
            </a:r>
            <a:r>
              <a:rPr lang="hu-HU" altLang="hu-HU" dirty="0"/>
              <a:t>:</a:t>
            </a:r>
          </a:p>
          <a:p>
            <a:pPr algn="l" eaLnBrk="1" hangingPunct="1">
              <a:lnSpc>
                <a:spcPct val="125000"/>
              </a:lnSpc>
              <a:spcBef>
                <a:spcPct val="50000"/>
              </a:spcBef>
              <a:buFontTx/>
              <a:buChar char="•"/>
            </a:pPr>
            <a:r>
              <a:rPr lang="hu-HU" altLang="hu-HU" dirty="0" err="1"/>
              <a:t>Hohes</a:t>
            </a:r>
            <a:r>
              <a:rPr lang="hu-HU" altLang="hu-HU" dirty="0"/>
              <a:t> </a:t>
            </a:r>
            <a:r>
              <a:rPr lang="hu-HU" altLang="hu-HU" dirty="0" err="1"/>
              <a:t>Proteingehalt</a:t>
            </a:r>
            <a:r>
              <a:rPr lang="hu-HU" altLang="hu-HU" dirty="0"/>
              <a:t> (40%)</a:t>
            </a:r>
          </a:p>
          <a:p>
            <a:pPr algn="l" eaLnBrk="1" hangingPunct="1">
              <a:lnSpc>
                <a:spcPct val="125000"/>
              </a:lnSpc>
              <a:spcBef>
                <a:spcPct val="50000"/>
              </a:spcBef>
              <a:buFontTx/>
              <a:buChar char="•"/>
            </a:pPr>
            <a:r>
              <a:rPr lang="hu-HU" altLang="hu-HU" dirty="0" err="1"/>
              <a:t>Glycocalyx</a:t>
            </a:r>
            <a:r>
              <a:rPr lang="hu-HU" altLang="hu-HU" dirty="0"/>
              <a:t>: </a:t>
            </a:r>
            <a:r>
              <a:rPr lang="hu-HU" altLang="hu-HU" dirty="0" err="1"/>
              <a:t>viele</a:t>
            </a:r>
            <a:r>
              <a:rPr lang="hu-HU" altLang="hu-HU" dirty="0"/>
              <a:t> </a:t>
            </a:r>
            <a:r>
              <a:rPr lang="hu-HU" altLang="hu-HU" dirty="0" err="1"/>
              <a:t>Kohlenhydraten</a:t>
            </a:r>
            <a:r>
              <a:rPr lang="hu-HU" altLang="hu-HU" dirty="0"/>
              <a:t>, </a:t>
            </a:r>
            <a:r>
              <a:rPr lang="hu-HU" altLang="hu-HU" dirty="0" err="1"/>
              <a:t>stark</a:t>
            </a:r>
            <a:r>
              <a:rPr lang="hu-HU" altLang="hu-HU" dirty="0"/>
              <a:t> </a:t>
            </a:r>
            <a:r>
              <a:rPr lang="hu-HU" altLang="hu-HU" dirty="0" err="1"/>
              <a:t>negativ</a:t>
            </a:r>
            <a:r>
              <a:rPr lang="hu-HU" altLang="hu-HU" dirty="0"/>
              <a:t> </a:t>
            </a:r>
            <a:r>
              <a:rPr lang="hu-HU" altLang="hu-HU" dirty="0" err="1"/>
              <a:t>geladen</a:t>
            </a:r>
            <a:r>
              <a:rPr lang="hu-HU" altLang="hu-HU" dirty="0"/>
              <a:t>, </a:t>
            </a:r>
            <a:r>
              <a:rPr lang="hu-HU" altLang="hu-HU" dirty="0" err="1"/>
              <a:t>bestimmt</a:t>
            </a:r>
            <a:r>
              <a:rPr lang="hu-HU" altLang="hu-HU" dirty="0"/>
              <a:t> </a:t>
            </a:r>
            <a:r>
              <a:rPr lang="hu-HU" altLang="hu-HU" dirty="0" err="1"/>
              <a:t>die</a:t>
            </a:r>
            <a:r>
              <a:rPr lang="hu-HU" altLang="hu-HU" dirty="0"/>
              <a:t> </a:t>
            </a:r>
            <a:r>
              <a:rPr lang="hu-HU" altLang="hu-HU" dirty="0" err="1"/>
              <a:t>Blutgruppen</a:t>
            </a:r>
            <a:endParaRPr lang="hu-HU" altLang="hu-HU" dirty="0">
              <a:cs typeface="Arial" panose="020B0604020202020204" pitchFamily="34" charset="0"/>
            </a:endParaRPr>
          </a:p>
          <a:p>
            <a:pPr algn="l" eaLnBrk="1" hangingPunct="1">
              <a:lnSpc>
                <a:spcPct val="125000"/>
              </a:lnSpc>
              <a:spcBef>
                <a:spcPct val="50000"/>
              </a:spcBef>
            </a:pPr>
            <a:r>
              <a:rPr lang="hu-HU" altLang="hu-HU" dirty="0" err="1">
                <a:cs typeface="Arial" panose="020B0604020202020204" pitchFamily="34" charset="0"/>
              </a:rPr>
              <a:t>Membranskelett</a:t>
            </a:r>
            <a:r>
              <a:rPr lang="hu-HU" altLang="hu-HU" dirty="0">
                <a:cs typeface="Arial" panose="020B0604020202020204" pitchFamily="34" charset="0"/>
              </a:rPr>
              <a:t>: Aktin, </a:t>
            </a:r>
            <a:r>
              <a:rPr lang="hu-HU" altLang="hu-HU" dirty="0" err="1">
                <a:cs typeface="Arial" panose="020B0604020202020204" pitchFamily="34" charset="0"/>
              </a:rPr>
              <a:t>Spektrin</a:t>
            </a:r>
            <a:r>
              <a:rPr lang="hu-HU" altLang="hu-HU" dirty="0">
                <a:cs typeface="Arial" panose="020B0604020202020204" pitchFamily="34" charset="0"/>
              </a:rPr>
              <a:t>, </a:t>
            </a:r>
            <a:r>
              <a:rPr lang="hu-HU" altLang="hu-HU" dirty="0" err="1">
                <a:cs typeface="Arial" panose="020B0604020202020204" pitchFamily="34" charset="0"/>
              </a:rPr>
              <a:t>Ankyrin</a:t>
            </a:r>
            <a:r>
              <a:rPr lang="hu-HU" altLang="hu-HU" dirty="0">
                <a:cs typeface="Arial" panose="020B0604020202020204" pitchFamily="34" charset="0"/>
              </a:rPr>
              <a:t> → </a:t>
            </a:r>
            <a:r>
              <a:rPr lang="hu-HU" altLang="hu-HU" dirty="0" err="1">
                <a:cs typeface="Arial" panose="020B0604020202020204" pitchFamily="34" charset="0"/>
              </a:rPr>
              <a:t>Form</a:t>
            </a:r>
            <a:r>
              <a:rPr lang="hu-HU" altLang="hu-HU" dirty="0">
                <a:cs typeface="Arial" panose="020B0604020202020204" pitchFamily="34" charset="0"/>
              </a:rPr>
              <a:t>, </a:t>
            </a:r>
            <a:r>
              <a:rPr lang="hu-HU" altLang="hu-HU" dirty="0" err="1">
                <a:cs typeface="Arial" panose="020B0604020202020204" pitchFamily="34" charset="0"/>
              </a:rPr>
              <a:t>Widerstandsf</a:t>
            </a:r>
            <a:r>
              <a:rPr lang="en-US" altLang="hu-HU" dirty="0">
                <a:cs typeface="Arial" panose="020B0604020202020204" pitchFamily="34" charset="0"/>
              </a:rPr>
              <a:t>ä</a:t>
            </a:r>
            <a:r>
              <a:rPr lang="hu-HU" altLang="hu-HU" dirty="0" err="1">
                <a:cs typeface="Arial" panose="020B0604020202020204" pitchFamily="34" charset="0"/>
              </a:rPr>
              <a:t>higkeit</a:t>
            </a:r>
            <a:r>
              <a:rPr lang="hu-HU" altLang="hu-HU" dirty="0">
                <a:cs typeface="Arial" panose="020B0604020202020204" pitchFamily="34" charset="0"/>
              </a:rPr>
              <a:t>, </a:t>
            </a:r>
            <a:r>
              <a:rPr lang="hu-HU" altLang="hu-HU" dirty="0" err="1">
                <a:cs typeface="Arial" panose="020B0604020202020204" pitchFamily="34" charset="0"/>
              </a:rPr>
              <a:t>Deformierbarkeit</a:t>
            </a:r>
            <a:endParaRPr lang="hu-HU" altLang="hu-HU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7171" name="Object 10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4271963" y="4557713"/>
          <a:ext cx="4038600" cy="185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Image" r:id="rId5" imgW="12088889" imgH="5549206" progId="Photoshop.Image.9">
                  <p:embed/>
                </p:oleObj>
              </mc:Choice>
              <mc:Fallback>
                <p:oleObj name="Image" r:id="rId5" imgW="12088889" imgH="5549206" progId="Photoshop.Image.9">
                  <p:embed/>
                  <p:pic>
                    <p:nvPicPr>
                      <p:cNvPr id="717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1963" y="4557713"/>
                        <a:ext cx="4038600" cy="185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2" name="Object 8"/>
          <p:cNvGraphicFramePr>
            <a:graphicFrameLocks noChangeAspect="1"/>
          </p:cNvGraphicFramePr>
          <p:nvPr/>
        </p:nvGraphicFramePr>
        <p:xfrm>
          <a:off x="0" y="654050"/>
          <a:ext cx="4038600" cy="412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Image" r:id="rId7" imgW="8114286" imgH="8279365" progId="Photoshop.Image.9">
                  <p:embed/>
                </p:oleObj>
              </mc:Choice>
              <mc:Fallback>
                <p:oleObj name="Image" r:id="rId7" imgW="8114286" imgH="8279365" progId="Photoshop.Image.9">
                  <p:embed/>
                  <p:pic>
                    <p:nvPicPr>
                      <p:cNvPr id="717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54050"/>
                        <a:ext cx="4038600" cy="412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8889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409575" y="63500"/>
            <a:ext cx="77247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4400" dirty="0" err="1">
                <a:latin typeface="+mj-lt"/>
              </a:rPr>
              <a:t>Blutpl</a:t>
            </a:r>
            <a:r>
              <a:rPr lang="en-US" altLang="hu-HU" sz="4400" dirty="0">
                <a:latin typeface="+mj-lt"/>
                <a:cs typeface="Arial" panose="020B0604020202020204" pitchFamily="34" charset="0"/>
              </a:rPr>
              <a:t>ä</a:t>
            </a:r>
            <a:r>
              <a:rPr lang="hu-HU" altLang="hu-HU" sz="4400" dirty="0" err="1" smtClean="0">
                <a:latin typeface="+mj-lt"/>
                <a:cs typeface="Arial" panose="020B0604020202020204" pitchFamily="34" charset="0"/>
              </a:rPr>
              <a:t>ttchen</a:t>
            </a:r>
            <a:r>
              <a:rPr lang="hu-HU" altLang="hu-HU" sz="4400" dirty="0" smtClean="0">
                <a:latin typeface="+mj-lt"/>
                <a:cs typeface="Arial" panose="020B0604020202020204" pitchFamily="34" charset="0"/>
              </a:rPr>
              <a:t> (</a:t>
            </a:r>
            <a:r>
              <a:rPr lang="hu-HU" altLang="hu-HU" sz="4400" dirty="0" err="1" smtClean="0">
                <a:latin typeface="+mj-lt"/>
                <a:cs typeface="Arial" panose="020B0604020202020204" pitchFamily="34" charset="0"/>
              </a:rPr>
              <a:t>Thrombozyt</a:t>
            </a:r>
            <a:r>
              <a:rPr lang="hu-HU" altLang="hu-HU" sz="4400" dirty="0" smtClean="0">
                <a:latin typeface="+mj-lt"/>
                <a:cs typeface="Arial" panose="020B0604020202020204" pitchFamily="34" charset="0"/>
              </a:rPr>
              <a:t>)</a:t>
            </a:r>
            <a:r>
              <a:rPr lang="hu-HU" altLang="hu-HU" sz="4400" dirty="0" smtClean="0">
                <a:latin typeface="+mj-lt"/>
              </a:rPr>
              <a:t>, </a:t>
            </a:r>
            <a:r>
              <a:rPr lang="hu-HU" altLang="hu-HU" sz="4400" dirty="0">
                <a:latin typeface="+mj-lt"/>
              </a:rPr>
              <a:t>LM</a:t>
            </a:r>
            <a:endParaRPr lang="en-US" altLang="hu-HU" sz="4400" dirty="0">
              <a:latin typeface="+mj-lt"/>
            </a:endParaRPr>
          </a:p>
        </p:txBody>
      </p:sp>
      <p:graphicFrame>
        <p:nvGraphicFramePr>
          <p:cNvPr id="819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4903342"/>
              </p:ext>
            </p:extLst>
          </p:nvPr>
        </p:nvGraphicFramePr>
        <p:xfrm>
          <a:off x="66675" y="1966913"/>
          <a:ext cx="4389438" cy="410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Image" r:id="rId3" imgW="2565079" imgH="2361905" progId="Photoshop.Image.9">
                  <p:embed/>
                </p:oleObj>
              </mc:Choice>
              <mc:Fallback>
                <p:oleObj name="Image" r:id="rId3" imgW="2565079" imgH="2361905" progId="Photoshop.Image.9">
                  <p:embed/>
                  <p:pic>
                    <p:nvPicPr>
                      <p:cNvPr id="819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75" y="1966913"/>
                        <a:ext cx="4389438" cy="4103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6" name="Text Box 6"/>
          <p:cNvSpPr txBox="1">
            <a:spLocks noChangeArrowheads="1"/>
          </p:cNvSpPr>
          <p:nvPr/>
        </p:nvSpPr>
        <p:spPr bwMode="auto">
          <a:xfrm>
            <a:off x="4495800" y="996950"/>
            <a:ext cx="4787900" cy="545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hu-HU" altLang="hu-HU" dirty="0"/>
              <a:t>2-4 </a:t>
            </a:r>
            <a:r>
              <a:rPr lang="el-GR" altLang="hu-HU" dirty="0">
                <a:cs typeface="Arial" panose="020B0604020202020204" pitchFamily="34" charset="0"/>
              </a:rPr>
              <a:t>μ</a:t>
            </a:r>
            <a:r>
              <a:rPr lang="hu-HU" altLang="hu-HU" dirty="0">
                <a:cs typeface="Arial" panose="020B0604020202020204" pitchFamily="34" charset="0"/>
              </a:rPr>
              <a:t>m, bikonvexe </a:t>
            </a:r>
            <a:r>
              <a:rPr lang="hu-HU" altLang="hu-HU" dirty="0" err="1">
                <a:cs typeface="Arial" panose="020B0604020202020204" pitchFamily="34" charset="0"/>
              </a:rPr>
              <a:t>Linse</a:t>
            </a:r>
            <a:endParaRPr lang="hu-HU" altLang="hu-HU" dirty="0">
              <a:cs typeface="Arial" panose="020B0604020202020204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hu-HU" altLang="hu-HU" dirty="0">
                <a:cs typeface="Arial" panose="020B0604020202020204" pitchFamily="34" charset="0"/>
              </a:rPr>
              <a:t>150-400 000/</a:t>
            </a:r>
            <a:r>
              <a:rPr lang="el-GR" altLang="hu-HU" dirty="0">
                <a:cs typeface="Arial" panose="020B0604020202020204" pitchFamily="34" charset="0"/>
              </a:rPr>
              <a:t>μ</a:t>
            </a:r>
            <a:r>
              <a:rPr lang="hu-HU" altLang="hu-HU" dirty="0">
                <a:cs typeface="Arial" panose="020B0604020202020204" pitchFamily="34" charset="0"/>
              </a:rPr>
              <a:t>l</a:t>
            </a:r>
          </a:p>
          <a:p>
            <a:pPr algn="l" eaLnBrk="1" hangingPunct="1">
              <a:spcBef>
                <a:spcPct val="50000"/>
              </a:spcBef>
            </a:pPr>
            <a:r>
              <a:rPr lang="hu-HU" altLang="hu-HU" dirty="0" err="1">
                <a:cs typeface="Arial" panose="020B0604020202020204" pitchFamily="34" charset="0"/>
              </a:rPr>
              <a:t>Zytoplasmafragmente</a:t>
            </a:r>
            <a:r>
              <a:rPr lang="hu-HU" altLang="hu-HU" dirty="0">
                <a:cs typeface="Arial" panose="020B0604020202020204" pitchFamily="34" charset="0"/>
              </a:rPr>
              <a:t> der </a:t>
            </a:r>
            <a:r>
              <a:rPr lang="hu-HU" altLang="hu-HU" dirty="0" err="1">
                <a:cs typeface="Arial" panose="020B0604020202020204" pitchFamily="34" charset="0"/>
              </a:rPr>
              <a:t>Megakaryozyten</a:t>
            </a:r>
            <a:endParaRPr lang="hu-HU" altLang="hu-HU" dirty="0">
              <a:cs typeface="Arial" panose="020B0604020202020204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hu-HU" altLang="hu-HU" dirty="0" err="1">
                <a:cs typeface="Arial" panose="020B0604020202020204" pitchFamily="34" charset="0"/>
              </a:rPr>
              <a:t>Bildung</a:t>
            </a:r>
            <a:r>
              <a:rPr lang="hu-HU" altLang="hu-HU" dirty="0">
                <a:cs typeface="Arial" panose="020B0604020202020204" pitchFamily="34" charset="0"/>
              </a:rPr>
              <a:t>: </a:t>
            </a:r>
            <a:r>
              <a:rPr lang="hu-HU" altLang="hu-HU" dirty="0" err="1">
                <a:cs typeface="Arial" panose="020B0604020202020204" pitchFamily="34" charset="0"/>
              </a:rPr>
              <a:t>rotes</a:t>
            </a:r>
            <a:r>
              <a:rPr lang="hu-HU" altLang="hu-HU" dirty="0">
                <a:cs typeface="Arial" panose="020B0604020202020204" pitchFamily="34" charset="0"/>
              </a:rPr>
              <a:t> </a:t>
            </a:r>
            <a:r>
              <a:rPr lang="hu-HU" altLang="hu-HU" dirty="0" err="1">
                <a:cs typeface="Arial" panose="020B0604020202020204" pitchFamily="34" charset="0"/>
              </a:rPr>
              <a:t>Knochenmark</a:t>
            </a:r>
            <a:endParaRPr lang="hu-HU" altLang="hu-HU" dirty="0">
              <a:cs typeface="Arial" panose="020B0604020202020204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hu-HU" altLang="hu-HU" dirty="0" err="1">
                <a:cs typeface="Arial" panose="020B0604020202020204" pitchFamily="34" charset="0"/>
              </a:rPr>
              <a:t>Abbau</a:t>
            </a:r>
            <a:r>
              <a:rPr lang="hu-HU" altLang="hu-HU" dirty="0">
                <a:cs typeface="Arial" panose="020B0604020202020204" pitchFamily="34" charset="0"/>
              </a:rPr>
              <a:t>: </a:t>
            </a:r>
            <a:r>
              <a:rPr lang="hu-HU" altLang="hu-HU" dirty="0" err="1">
                <a:cs typeface="Arial" panose="020B0604020202020204" pitchFamily="34" charset="0"/>
              </a:rPr>
              <a:t>Leber</a:t>
            </a:r>
            <a:r>
              <a:rPr lang="hu-HU" altLang="hu-HU" dirty="0">
                <a:cs typeface="Arial" panose="020B0604020202020204" pitchFamily="34" charset="0"/>
              </a:rPr>
              <a:t>, </a:t>
            </a:r>
            <a:r>
              <a:rPr lang="hu-HU" altLang="hu-HU" dirty="0" err="1">
                <a:cs typeface="Arial" panose="020B0604020202020204" pitchFamily="34" charset="0"/>
              </a:rPr>
              <a:t>Milz</a:t>
            </a:r>
            <a:endParaRPr lang="hu-HU" altLang="hu-HU" dirty="0">
              <a:cs typeface="Arial" panose="020B0604020202020204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hu-HU" altLang="hu-HU" dirty="0" err="1">
                <a:cs typeface="Arial" panose="020B0604020202020204" pitchFamily="34" charset="0"/>
              </a:rPr>
              <a:t>Lebensdauer</a:t>
            </a:r>
            <a:r>
              <a:rPr lang="hu-HU" altLang="hu-HU" dirty="0">
                <a:cs typeface="Arial" panose="020B0604020202020204" pitchFamily="34" charset="0"/>
              </a:rPr>
              <a:t>: 8-11 </a:t>
            </a:r>
            <a:r>
              <a:rPr lang="hu-HU" altLang="hu-HU" dirty="0" err="1">
                <a:cs typeface="Arial" panose="020B0604020202020204" pitchFamily="34" charset="0"/>
              </a:rPr>
              <a:t>Tage</a:t>
            </a:r>
            <a:endParaRPr lang="hu-HU" altLang="hu-HU" dirty="0">
              <a:cs typeface="Arial" panose="020B0604020202020204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hu-HU" altLang="hu-HU" dirty="0" err="1">
                <a:cs typeface="Arial" panose="020B0604020202020204" pitchFamily="34" charset="0"/>
              </a:rPr>
              <a:t>Hyalomer</a:t>
            </a:r>
            <a:endParaRPr lang="hu-HU" altLang="hu-HU" dirty="0">
              <a:cs typeface="Arial" panose="020B0604020202020204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hu-HU" altLang="hu-HU" dirty="0" err="1">
                <a:cs typeface="Arial" panose="020B0604020202020204" pitchFamily="34" charset="0"/>
              </a:rPr>
              <a:t>Granulomer</a:t>
            </a:r>
            <a:endParaRPr lang="hu-HU" altLang="hu-HU" dirty="0">
              <a:cs typeface="Arial" panose="020B0604020202020204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hu-HU" altLang="hu-HU" dirty="0" err="1">
                <a:cs typeface="Arial" panose="020B0604020202020204" pitchFamily="34" charset="0"/>
              </a:rPr>
              <a:t>Rolle</a:t>
            </a:r>
            <a:r>
              <a:rPr lang="hu-HU" altLang="hu-HU" dirty="0">
                <a:cs typeface="Arial" panose="020B0604020202020204" pitchFamily="34" charset="0"/>
              </a:rPr>
              <a:t>: </a:t>
            </a: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hu-HU" altLang="hu-HU" dirty="0" err="1">
                <a:cs typeface="Arial" panose="020B0604020202020204" pitchFamily="34" charset="0"/>
              </a:rPr>
              <a:t>Blutstillen</a:t>
            </a:r>
            <a:r>
              <a:rPr lang="hu-HU" altLang="hu-HU" dirty="0">
                <a:cs typeface="Arial" panose="020B0604020202020204" pitchFamily="34" charset="0"/>
              </a:rPr>
              <a:t>, </a:t>
            </a:r>
            <a:r>
              <a:rPr lang="hu-HU" altLang="hu-HU" dirty="0" err="1">
                <a:cs typeface="Arial" panose="020B0604020202020204" pitchFamily="34" charset="0"/>
              </a:rPr>
              <a:t>Blutgerinnung</a:t>
            </a:r>
            <a:r>
              <a:rPr lang="hu-HU" altLang="hu-HU" dirty="0">
                <a:cs typeface="Arial" panose="020B0604020202020204" pitchFamily="34" charset="0"/>
              </a:rPr>
              <a:t> (</a:t>
            </a:r>
            <a:r>
              <a:rPr lang="hu-HU" altLang="hu-HU" dirty="0" err="1">
                <a:cs typeface="Arial" panose="020B0604020202020204" pitchFamily="34" charset="0"/>
              </a:rPr>
              <a:t>haftet</a:t>
            </a:r>
            <a:r>
              <a:rPr lang="hu-HU" altLang="hu-HU" dirty="0">
                <a:cs typeface="Arial" panose="020B0604020202020204" pitchFamily="34" charset="0"/>
              </a:rPr>
              <a:t> der </a:t>
            </a:r>
            <a:r>
              <a:rPr lang="hu-HU" altLang="hu-HU" dirty="0" err="1">
                <a:cs typeface="Arial" panose="020B0604020202020204" pitchFamily="34" charset="0"/>
              </a:rPr>
              <a:t>Gef</a:t>
            </a:r>
            <a:r>
              <a:rPr lang="en-US" altLang="hu-HU" dirty="0" err="1">
                <a:cs typeface="Arial" panose="020B0604020202020204" pitchFamily="34" charset="0"/>
              </a:rPr>
              <a:t>äß</a:t>
            </a:r>
            <a:r>
              <a:rPr lang="hu-HU" altLang="hu-HU" dirty="0" err="1">
                <a:cs typeface="Arial" panose="020B0604020202020204" pitchFamily="34" charset="0"/>
              </a:rPr>
              <a:t>wand</a:t>
            </a:r>
            <a:r>
              <a:rPr lang="hu-HU" altLang="hu-HU" dirty="0">
                <a:cs typeface="Arial" panose="020B0604020202020204" pitchFamily="34" charset="0"/>
              </a:rPr>
              <a:t> an)</a:t>
            </a: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hu-HU" altLang="hu-HU" dirty="0" err="1">
                <a:cs typeface="Arial" panose="020B0604020202020204" pitchFamily="34" charset="0"/>
              </a:rPr>
              <a:t>Wundheilung</a:t>
            </a:r>
            <a:r>
              <a:rPr lang="hu-HU" altLang="hu-HU" dirty="0">
                <a:cs typeface="Arial" panose="020B0604020202020204" pitchFamily="34" charset="0"/>
              </a:rPr>
              <a:t> (PDGF)</a:t>
            </a:r>
          </a:p>
          <a:p>
            <a:pPr algn="l" eaLnBrk="1" hangingPunct="1">
              <a:spcBef>
                <a:spcPct val="50000"/>
              </a:spcBef>
            </a:pPr>
            <a:endParaRPr lang="el-GR" altLang="hu-HU" dirty="0">
              <a:cs typeface="Arial" panose="020B0604020202020204" pitchFamily="34" charset="0"/>
            </a:endParaRPr>
          </a:p>
        </p:txBody>
      </p:sp>
      <p:sp>
        <p:nvSpPr>
          <p:cNvPr id="8197" name="Line 8"/>
          <p:cNvSpPr>
            <a:spLocks noChangeShapeType="1"/>
          </p:cNvSpPr>
          <p:nvPr/>
        </p:nvSpPr>
        <p:spPr bwMode="auto">
          <a:xfrm flipH="1">
            <a:off x="2389188" y="3873500"/>
            <a:ext cx="2151062" cy="149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198" name="Line 9"/>
          <p:cNvSpPr>
            <a:spLocks noChangeShapeType="1"/>
          </p:cNvSpPr>
          <p:nvPr/>
        </p:nvSpPr>
        <p:spPr bwMode="auto">
          <a:xfrm flipH="1" flipV="1">
            <a:off x="2162175" y="4121150"/>
            <a:ext cx="2432050" cy="214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6209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683568" y="476672"/>
            <a:ext cx="4102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/>
              <a:t>Blutplättchen</a:t>
            </a:r>
            <a:r>
              <a:rPr lang="hu-HU" sz="2400" b="1" dirty="0" smtClean="0"/>
              <a:t> (</a:t>
            </a:r>
            <a:r>
              <a:rPr lang="hu-HU" sz="2400" b="1" dirty="0" err="1" smtClean="0"/>
              <a:t>Thrombozyten</a:t>
            </a:r>
            <a:r>
              <a:rPr lang="hu-HU" sz="2400" b="1" dirty="0" smtClean="0"/>
              <a:t>) </a:t>
            </a:r>
            <a:endParaRPr lang="hu-HU" sz="2400" b="1" dirty="0"/>
          </a:p>
        </p:txBody>
      </p:sp>
      <p:pic>
        <p:nvPicPr>
          <p:cNvPr id="31748" name="Picture 4" descr="http://cdn1.scmp.com/sites/default/files/styles/980w/public/2013/05/10/4d7b877d67a28f5b694590d4347d6cc0.jpg?itok=zRX27V7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620688"/>
            <a:ext cx="3514122" cy="2183160"/>
          </a:xfrm>
          <a:prstGeom prst="rect">
            <a:avLst/>
          </a:prstGeom>
          <a:noFill/>
        </p:spPr>
      </p:pic>
      <p:pic>
        <p:nvPicPr>
          <p:cNvPr id="31750" name="Picture 6" descr="http://www.medical-labs.net/wp-content/uploads/2014/04/Platelet-Clumping-or-Aggreg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1268760"/>
            <a:ext cx="2755573" cy="2745904"/>
          </a:xfrm>
          <a:prstGeom prst="rect">
            <a:avLst/>
          </a:prstGeom>
          <a:noFill/>
        </p:spPr>
      </p:pic>
      <p:pic>
        <p:nvPicPr>
          <p:cNvPr id="31752" name="Picture 8" descr="http://1.bp.blogspot.com/-ruhzoG5gtQw/UlQJQGG-EvI/AAAAAAAAKRg/5AZTtrtM660/s1600/Platelets.png"/>
          <p:cNvPicPr>
            <a:picLocks noChangeAspect="1" noChangeArrowheads="1"/>
          </p:cNvPicPr>
          <p:nvPr/>
        </p:nvPicPr>
        <p:blipFill>
          <a:blip r:embed="rId4" cstate="print"/>
          <a:srcRect b="21191"/>
          <a:stretch>
            <a:fillRect/>
          </a:stretch>
        </p:blipFill>
        <p:spPr bwMode="auto">
          <a:xfrm>
            <a:off x="0" y="3501008"/>
            <a:ext cx="2924175" cy="3212871"/>
          </a:xfrm>
          <a:prstGeom prst="rect">
            <a:avLst/>
          </a:prstGeom>
          <a:noFill/>
        </p:spPr>
      </p:pic>
      <p:pic>
        <p:nvPicPr>
          <p:cNvPr id="31754" name="Picture 10" descr="http://actin-myosin.com/pictures/4-megakaryocyt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2948948"/>
            <a:ext cx="2772308" cy="3696410"/>
          </a:xfrm>
          <a:prstGeom prst="rect">
            <a:avLst/>
          </a:prstGeom>
          <a:noFill/>
        </p:spPr>
      </p:pic>
      <p:sp>
        <p:nvSpPr>
          <p:cNvPr id="8" name="Szövegdoboz 7"/>
          <p:cNvSpPr txBox="1"/>
          <p:nvPr/>
        </p:nvSpPr>
        <p:spPr>
          <a:xfrm>
            <a:off x="3491880" y="4797152"/>
            <a:ext cx="35178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Herkunft</a:t>
            </a:r>
            <a:r>
              <a:rPr lang="hu-HU" dirty="0" smtClean="0"/>
              <a:t>:</a:t>
            </a:r>
          </a:p>
          <a:p>
            <a:r>
              <a:rPr lang="hu-HU" dirty="0" err="1" smtClean="0"/>
              <a:t>Megakaryozyt</a:t>
            </a:r>
            <a:r>
              <a:rPr lang="hu-HU" dirty="0" smtClean="0"/>
              <a:t> (</a:t>
            </a:r>
            <a:r>
              <a:rPr lang="hu-HU" dirty="0" err="1" smtClean="0"/>
              <a:t>rotes</a:t>
            </a:r>
            <a:r>
              <a:rPr lang="hu-HU" dirty="0" smtClean="0"/>
              <a:t> </a:t>
            </a:r>
            <a:r>
              <a:rPr lang="hu-HU" dirty="0" err="1" smtClean="0"/>
              <a:t>Knochenmark</a:t>
            </a:r>
            <a:r>
              <a:rPr lang="hu-HU" dirty="0" smtClean="0"/>
              <a:t>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8535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69863"/>
            <a:ext cx="9144000" cy="1143001"/>
          </a:xfrm>
        </p:spPr>
        <p:txBody>
          <a:bodyPr/>
          <a:lstStyle/>
          <a:p>
            <a:r>
              <a:rPr lang="hu-HU" altLang="hu-HU" sz="4000" b="1" smtClean="0">
                <a:solidFill>
                  <a:schemeClr val="tx1"/>
                </a:solidFill>
              </a:rPr>
              <a:t>Blutpl</a:t>
            </a:r>
            <a:r>
              <a:rPr lang="en-US" altLang="hu-HU" sz="4000" b="1" smtClean="0">
                <a:solidFill>
                  <a:schemeClr val="tx1"/>
                </a:solidFill>
                <a:cs typeface="Arial" panose="020B0604020202020204" pitchFamily="34" charset="0"/>
              </a:rPr>
              <a:t>ä</a:t>
            </a:r>
            <a:r>
              <a:rPr lang="hu-HU" altLang="hu-HU" sz="4000" b="1" smtClean="0">
                <a:solidFill>
                  <a:schemeClr val="tx1"/>
                </a:solidFill>
                <a:cs typeface="Arial" panose="020B0604020202020204" pitchFamily="34" charset="0"/>
              </a:rPr>
              <a:t>ttchen</a:t>
            </a:r>
            <a:r>
              <a:rPr lang="hu-HU" altLang="hu-HU" sz="4000" b="1" smtClean="0">
                <a:solidFill>
                  <a:schemeClr val="tx1"/>
                </a:solidFill>
              </a:rPr>
              <a:t>: EM, Molekularbiologie</a:t>
            </a:r>
            <a:endParaRPr lang="en-US" altLang="hu-HU" sz="4000" b="1" smtClean="0">
              <a:solidFill>
                <a:schemeClr val="tx1"/>
              </a:solidFill>
            </a:endParaRPr>
          </a:p>
        </p:txBody>
      </p:sp>
      <p:sp>
        <p:nvSpPr>
          <p:cNvPr id="9220" name="Text Box 7"/>
          <p:cNvSpPr txBox="1">
            <a:spLocks noChangeArrowheads="1"/>
          </p:cNvSpPr>
          <p:nvPr/>
        </p:nvSpPr>
        <p:spPr bwMode="auto">
          <a:xfrm>
            <a:off x="0" y="3306763"/>
            <a:ext cx="9144000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hu-HU" altLang="hu-HU" dirty="0" err="1"/>
              <a:t>Dicke</a:t>
            </a:r>
            <a:r>
              <a:rPr lang="hu-HU" altLang="hu-HU" dirty="0"/>
              <a:t> </a:t>
            </a:r>
            <a:r>
              <a:rPr lang="hu-HU" altLang="hu-HU" dirty="0" err="1"/>
              <a:t>Glykokalyx</a:t>
            </a:r>
            <a:endParaRPr lang="hu-HU" altLang="hu-HU" dirty="0"/>
          </a:p>
          <a:p>
            <a:pPr algn="l" eaLnBrk="1" hangingPunct="1">
              <a:spcBef>
                <a:spcPct val="50000"/>
              </a:spcBef>
            </a:pPr>
            <a:r>
              <a:rPr lang="hu-HU" altLang="hu-HU" dirty="0"/>
              <a:t>Unter der </a:t>
            </a:r>
            <a:r>
              <a:rPr lang="hu-HU" altLang="hu-HU" dirty="0" err="1"/>
              <a:t>Membran</a:t>
            </a:r>
            <a:r>
              <a:rPr lang="hu-HU" altLang="hu-HU" dirty="0"/>
              <a:t>: </a:t>
            </a:r>
            <a:r>
              <a:rPr lang="hu-HU" altLang="hu-HU" dirty="0" err="1"/>
              <a:t>kontraktile</a:t>
            </a:r>
            <a:r>
              <a:rPr lang="hu-HU" altLang="hu-HU" dirty="0"/>
              <a:t> </a:t>
            </a:r>
            <a:r>
              <a:rPr lang="hu-HU" altLang="hu-HU" dirty="0" err="1"/>
              <a:t>Proteine</a:t>
            </a:r>
            <a:r>
              <a:rPr lang="hu-HU" altLang="hu-HU" dirty="0"/>
              <a:t> (Aktin, </a:t>
            </a:r>
            <a:r>
              <a:rPr lang="hu-HU" altLang="hu-HU" dirty="0" err="1"/>
              <a:t>Myosin</a:t>
            </a:r>
            <a:r>
              <a:rPr lang="hu-HU" altLang="hu-HU" dirty="0"/>
              <a:t>, </a:t>
            </a:r>
            <a:r>
              <a:rPr lang="hu-HU" altLang="hu-HU" dirty="0" err="1"/>
              <a:t>Aktinin</a:t>
            </a:r>
            <a:r>
              <a:rPr lang="hu-HU" altLang="hu-HU" dirty="0"/>
              <a:t>, </a:t>
            </a:r>
            <a:r>
              <a:rPr lang="hu-HU" altLang="hu-HU" dirty="0" err="1"/>
              <a:t>Tropomyosin</a:t>
            </a:r>
            <a:r>
              <a:rPr lang="hu-HU" altLang="hu-HU" dirty="0"/>
              <a:t>)</a:t>
            </a:r>
          </a:p>
          <a:p>
            <a:pPr algn="l" eaLnBrk="1" hangingPunct="1">
              <a:spcBef>
                <a:spcPct val="50000"/>
              </a:spcBef>
            </a:pPr>
            <a:r>
              <a:rPr lang="hu-HU" altLang="hu-HU" dirty="0"/>
              <a:t>	                    </a:t>
            </a:r>
            <a:r>
              <a:rPr lang="hu-HU" altLang="hu-HU" dirty="0" err="1"/>
              <a:t>marginaler</a:t>
            </a:r>
            <a:r>
              <a:rPr lang="hu-HU" altLang="hu-HU" dirty="0"/>
              <a:t> </a:t>
            </a:r>
            <a:r>
              <a:rPr lang="hu-HU" altLang="hu-HU" dirty="0" err="1"/>
              <a:t>Mikrotubulus</a:t>
            </a:r>
            <a:r>
              <a:rPr lang="hu-HU" altLang="hu-HU" dirty="0"/>
              <a:t> Ring </a:t>
            </a:r>
            <a:r>
              <a:rPr lang="hu-HU" altLang="hu-HU" dirty="0">
                <a:cs typeface="Arial" panose="020B0604020202020204" pitchFamily="34" charset="0"/>
              </a:rPr>
              <a:t>→ </a:t>
            </a:r>
            <a:r>
              <a:rPr lang="hu-HU" altLang="hu-HU" dirty="0" err="1">
                <a:cs typeface="Arial" panose="020B0604020202020204" pitchFamily="34" charset="0"/>
              </a:rPr>
              <a:t>Form</a:t>
            </a:r>
            <a:endParaRPr lang="hu-HU" altLang="hu-HU" dirty="0">
              <a:cs typeface="Arial" panose="020B0604020202020204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hu-HU" altLang="hu-HU" dirty="0" err="1">
                <a:cs typeface="Arial" panose="020B0604020202020204" pitchFamily="34" charset="0"/>
              </a:rPr>
              <a:t>Mitochondrien</a:t>
            </a:r>
            <a:r>
              <a:rPr lang="hu-HU" altLang="hu-HU" dirty="0">
                <a:cs typeface="Arial" panose="020B0604020202020204" pitchFamily="34" charset="0"/>
              </a:rPr>
              <a:t>, </a:t>
            </a:r>
            <a:r>
              <a:rPr lang="hu-HU" altLang="hu-HU" dirty="0" err="1">
                <a:cs typeface="Arial" panose="020B0604020202020204" pitchFamily="34" charset="0"/>
              </a:rPr>
              <a:t>Lysosomen</a:t>
            </a:r>
            <a:r>
              <a:rPr lang="hu-HU" altLang="hu-HU" dirty="0">
                <a:cs typeface="Arial" panose="020B0604020202020204" pitchFamily="34" charset="0"/>
              </a:rPr>
              <a:t>, </a:t>
            </a:r>
            <a:r>
              <a:rPr lang="hu-HU" altLang="hu-HU" dirty="0" err="1">
                <a:cs typeface="Arial" panose="020B0604020202020204" pitchFamily="34" charset="0"/>
              </a:rPr>
              <a:t>Glikogen</a:t>
            </a:r>
            <a:r>
              <a:rPr lang="hu-HU" altLang="hu-HU" dirty="0">
                <a:cs typeface="Arial" panose="020B0604020202020204" pitchFamily="34" charset="0"/>
              </a:rPr>
              <a:t>, </a:t>
            </a:r>
            <a:r>
              <a:rPr lang="hu-HU" altLang="hu-HU" dirty="0" err="1">
                <a:cs typeface="Arial" panose="020B0604020202020204" pitchFamily="34" charset="0"/>
              </a:rPr>
              <a:t>gER</a:t>
            </a:r>
            <a:r>
              <a:rPr lang="hu-HU" altLang="hu-HU" dirty="0">
                <a:cs typeface="Arial" panose="020B0604020202020204" pitchFamily="34" charset="0"/>
              </a:rPr>
              <a:t> (Ca2+, </a:t>
            </a:r>
            <a:r>
              <a:rPr lang="hu-HU" altLang="hu-HU" dirty="0" err="1">
                <a:cs typeface="Arial" panose="020B0604020202020204" pitchFamily="34" charset="0"/>
              </a:rPr>
              <a:t>Peroxydase</a:t>
            </a:r>
            <a:r>
              <a:rPr lang="hu-HU" altLang="hu-HU" dirty="0">
                <a:cs typeface="Arial" panose="020B0604020202020204" pitchFamily="34" charset="0"/>
              </a:rPr>
              <a:t>, </a:t>
            </a:r>
            <a:r>
              <a:rPr lang="hu-HU" altLang="hu-HU" dirty="0" err="1">
                <a:cs typeface="Arial" panose="020B0604020202020204" pitchFamily="34" charset="0"/>
              </a:rPr>
              <a:t>Enzyme</a:t>
            </a:r>
            <a:r>
              <a:rPr lang="hu-HU" altLang="hu-HU" dirty="0">
                <a:cs typeface="Arial" panose="020B0604020202020204" pitchFamily="34" charset="0"/>
              </a:rPr>
              <a:t> der </a:t>
            </a:r>
            <a:r>
              <a:rPr lang="hu-HU" altLang="hu-HU" dirty="0" err="1">
                <a:cs typeface="Arial" panose="020B0604020202020204" pitchFamily="34" charset="0"/>
              </a:rPr>
              <a:t>Prstanoid</a:t>
            </a:r>
            <a:r>
              <a:rPr lang="hu-HU" altLang="hu-HU" dirty="0">
                <a:cs typeface="Arial" panose="020B0604020202020204" pitchFamily="34" charset="0"/>
              </a:rPr>
              <a:t> </a:t>
            </a:r>
            <a:r>
              <a:rPr lang="hu-HU" altLang="hu-HU" dirty="0" err="1">
                <a:cs typeface="Arial" panose="020B0604020202020204" pitchFamily="34" charset="0"/>
              </a:rPr>
              <a:t>Synthese</a:t>
            </a:r>
            <a:r>
              <a:rPr lang="hu-HU" altLang="hu-HU" dirty="0">
                <a:cs typeface="Arial" panose="020B0604020202020204" pitchFamily="34" charset="0"/>
              </a:rPr>
              <a:t>) </a:t>
            </a:r>
          </a:p>
          <a:p>
            <a:pPr algn="l" eaLnBrk="1" hangingPunct="1">
              <a:spcBef>
                <a:spcPct val="50000"/>
              </a:spcBef>
            </a:pPr>
            <a:r>
              <a:rPr lang="hu-HU" altLang="hu-HU" dirty="0" err="1">
                <a:cs typeface="Arial" panose="020B0604020202020204" pitchFamily="34" charset="0"/>
              </a:rPr>
              <a:t>Granulen</a:t>
            </a:r>
            <a:r>
              <a:rPr lang="hu-HU" altLang="hu-HU" dirty="0">
                <a:cs typeface="Arial" panose="020B0604020202020204" pitchFamily="34" charset="0"/>
              </a:rPr>
              <a:t>: </a:t>
            </a:r>
            <a:r>
              <a:rPr lang="el-GR" altLang="hu-HU" dirty="0">
                <a:cs typeface="Arial" panose="020B0604020202020204" pitchFamily="34" charset="0"/>
              </a:rPr>
              <a:t>α</a:t>
            </a:r>
            <a:r>
              <a:rPr lang="hu-HU" altLang="hu-HU" dirty="0">
                <a:cs typeface="Arial" panose="020B0604020202020204" pitchFamily="34" charset="0"/>
              </a:rPr>
              <a:t>: </a:t>
            </a:r>
            <a:r>
              <a:rPr lang="hu-HU" altLang="hu-HU" dirty="0" err="1" smtClean="0">
                <a:cs typeface="Arial" panose="020B0604020202020204" pitchFamily="34" charset="0"/>
              </a:rPr>
              <a:t>Gerinnungsfaktoren</a:t>
            </a:r>
            <a:r>
              <a:rPr lang="hu-HU" altLang="hu-HU" dirty="0" smtClean="0">
                <a:cs typeface="Arial" panose="020B0604020202020204" pitchFamily="34" charset="0"/>
              </a:rPr>
              <a:t>, </a:t>
            </a:r>
            <a:r>
              <a:rPr lang="hu-HU" altLang="hu-HU" dirty="0" err="1">
                <a:cs typeface="Arial" panose="020B0604020202020204" pitchFamily="34" charset="0"/>
              </a:rPr>
              <a:t>Fibrinogen</a:t>
            </a:r>
            <a:r>
              <a:rPr lang="hu-HU" altLang="hu-HU" dirty="0">
                <a:cs typeface="Arial" panose="020B0604020202020204" pitchFamily="34" charset="0"/>
              </a:rPr>
              <a:t>, PDGF, TGF-</a:t>
            </a:r>
            <a:r>
              <a:rPr lang="el-GR" altLang="hu-HU" dirty="0">
                <a:cs typeface="Arial" panose="020B0604020202020204" pitchFamily="34" charset="0"/>
              </a:rPr>
              <a:t>β</a:t>
            </a:r>
            <a:r>
              <a:rPr lang="hu-HU" altLang="hu-HU" dirty="0">
                <a:cs typeface="Arial" panose="020B0604020202020204" pitchFamily="34" charset="0"/>
              </a:rPr>
              <a:t>, </a:t>
            </a:r>
            <a:r>
              <a:rPr lang="hu-HU" altLang="hu-HU" dirty="0" err="1">
                <a:cs typeface="Arial" panose="020B0604020202020204" pitchFamily="34" charset="0"/>
              </a:rPr>
              <a:t>Thrombospondin</a:t>
            </a:r>
            <a:endParaRPr lang="hu-HU" altLang="hu-HU" dirty="0">
              <a:cs typeface="Arial" panose="020B0604020202020204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hu-HU" altLang="hu-HU" dirty="0">
                <a:cs typeface="Arial" panose="020B0604020202020204" pitchFamily="34" charset="0"/>
              </a:rPr>
              <a:t>	         </a:t>
            </a:r>
            <a:r>
              <a:rPr lang="el-GR" altLang="hu-HU" dirty="0">
                <a:cs typeface="Arial" panose="020B0604020202020204" pitchFamily="34" charset="0"/>
              </a:rPr>
              <a:t>δ</a:t>
            </a:r>
            <a:r>
              <a:rPr lang="hu-HU" altLang="hu-HU" dirty="0">
                <a:cs typeface="Arial" panose="020B0604020202020204" pitchFamily="34" charset="0"/>
              </a:rPr>
              <a:t>: </a:t>
            </a:r>
            <a:r>
              <a:rPr lang="hu-HU" altLang="hu-HU" dirty="0" err="1">
                <a:cs typeface="Arial" panose="020B0604020202020204" pitchFamily="34" charset="0"/>
              </a:rPr>
              <a:t>Serotonin</a:t>
            </a:r>
            <a:r>
              <a:rPr lang="hu-HU" altLang="hu-HU" dirty="0">
                <a:cs typeface="Arial" panose="020B0604020202020204" pitchFamily="34" charset="0"/>
              </a:rPr>
              <a:t>, </a:t>
            </a:r>
            <a:r>
              <a:rPr lang="hu-HU" altLang="hu-HU" dirty="0" err="1">
                <a:cs typeface="Arial" panose="020B0604020202020204" pitchFamily="34" charset="0"/>
              </a:rPr>
              <a:t>Histamin</a:t>
            </a:r>
            <a:r>
              <a:rPr lang="hu-HU" altLang="hu-HU" dirty="0">
                <a:cs typeface="Arial" panose="020B0604020202020204" pitchFamily="34" charset="0"/>
              </a:rPr>
              <a:t>, Adrenalin, ATP, ADP, Ca</a:t>
            </a:r>
            <a:r>
              <a:rPr lang="hu-HU" altLang="hu-HU" baseline="30000" dirty="0">
                <a:cs typeface="Arial" panose="020B0604020202020204" pitchFamily="34" charset="0"/>
              </a:rPr>
              <a:t>2+</a:t>
            </a:r>
          </a:p>
          <a:p>
            <a:pPr algn="l" eaLnBrk="1" hangingPunct="1">
              <a:spcBef>
                <a:spcPct val="50000"/>
              </a:spcBef>
            </a:pPr>
            <a:r>
              <a:rPr lang="hu-HU" altLang="hu-HU" dirty="0">
                <a:cs typeface="Arial" panose="020B0604020202020204" pitchFamily="34" charset="0"/>
              </a:rPr>
              <a:t>	         </a:t>
            </a:r>
            <a:r>
              <a:rPr lang="el-GR" altLang="hu-HU" dirty="0">
                <a:cs typeface="Arial" panose="020B0604020202020204" pitchFamily="34" charset="0"/>
              </a:rPr>
              <a:t>λ</a:t>
            </a:r>
            <a:r>
              <a:rPr lang="hu-HU" altLang="hu-HU" dirty="0">
                <a:cs typeface="Arial" panose="020B0604020202020204" pitchFamily="34" charset="0"/>
              </a:rPr>
              <a:t>: </a:t>
            </a:r>
            <a:r>
              <a:rPr lang="hu-HU" altLang="hu-HU" dirty="0" err="1">
                <a:cs typeface="Arial" panose="020B0604020202020204" pitchFamily="34" charset="0"/>
              </a:rPr>
              <a:t>Lysosomen</a:t>
            </a:r>
            <a:endParaRPr lang="hu-HU" altLang="hu-HU" dirty="0">
              <a:cs typeface="Arial" panose="020B0604020202020204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hu-HU" altLang="hu-HU" dirty="0" err="1">
                <a:cs typeface="Arial" panose="020B0604020202020204" pitchFamily="34" charset="0"/>
              </a:rPr>
              <a:t>Offenes</a:t>
            </a:r>
            <a:r>
              <a:rPr lang="hu-HU" altLang="hu-HU" dirty="0">
                <a:cs typeface="Arial" panose="020B0604020202020204" pitchFamily="34" charset="0"/>
              </a:rPr>
              <a:t> </a:t>
            </a:r>
            <a:r>
              <a:rPr lang="hu-HU" altLang="hu-HU" dirty="0" err="1">
                <a:cs typeface="Arial" panose="020B0604020202020204" pitchFamily="34" charset="0"/>
              </a:rPr>
              <a:t>Kanalikulussystem</a:t>
            </a:r>
            <a:endParaRPr lang="el-GR" altLang="hu-HU" dirty="0">
              <a:cs typeface="Arial" panose="020B0604020202020204" pitchFamily="34" charset="0"/>
            </a:endParaRPr>
          </a:p>
        </p:txBody>
      </p:sp>
      <p:graphicFrame>
        <p:nvGraphicFramePr>
          <p:cNvPr id="9218" name="Object 4"/>
          <p:cNvGraphicFramePr>
            <a:graphicFrameLocks noChangeAspect="1"/>
          </p:cNvGraphicFramePr>
          <p:nvPr/>
        </p:nvGraphicFramePr>
        <p:xfrm>
          <a:off x="3067050" y="909638"/>
          <a:ext cx="6076950" cy="2776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Image" r:id="rId3" imgW="10895238" imgH="4977778" progId="Photoshop.Image.9">
                  <p:embed/>
                </p:oleObj>
              </mc:Choice>
              <mc:Fallback>
                <p:oleObj name="Image" r:id="rId3" imgW="10895238" imgH="4977778" progId="Photoshop.Image.9">
                  <p:embed/>
                  <p:pic>
                    <p:nvPicPr>
                      <p:cNvPr id="921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7050" y="909638"/>
                        <a:ext cx="6076950" cy="2776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1" name="Text Box 9"/>
          <p:cNvSpPr txBox="1">
            <a:spLocks noChangeArrowheads="1"/>
          </p:cNvSpPr>
          <p:nvPr/>
        </p:nvSpPr>
        <p:spPr bwMode="auto">
          <a:xfrm>
            <a:off x="4187825" y="979488"/>
            <a:ext cx="936625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l-GR" altLang="hu-HU" b="0">
                <a:cs typeface="Arial" panose="020B0604020202020204" pitchFamily="34" charset="0"/>
              </a:rPr>
              <a:t>δ</a:t>
            </a:r>
            <a:r>
              <a:rPr lang="hu-HU" altLang="hu-HU" b="0">
                <a:cs typeface="Arial" panose="020B0604020202020204" pitchFamily="34" charset="0"/>
              </a:rPr>
              <a:t>-gran.</a:t>
            </a:r>
            <a:endParaRPr lang="el-GR" altLang="hu-HU" b="0">
              <a:cs typeface="Arial" panose="020B0604020202020204" pitchFamily="34" charset="0"/>
            </a:endParaRPr>
          </a:p>
        </p:txBody>
      </p:sp>
      <p:sp>
        <p:nvSpPr>
          <p:cNvPr id="9222" name="Text Box 11"/>
          <p:cNvSpPr txBox="1">
            <a:spLocks noChangeArrowheads="1"/>
          </p:cNvSpPr>
          <p:nvPr/>
        </p:nvSpPr>
        <p:spPr bwMode="auto">
          <a:xfrm>
            <a:off x="5164138" y="1014413"/>
            <a:ext cx="27432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hu-HU" altLang="hu-HU" sz="1400" b="0"/>
              <a:t>Offenes Kanalikulussystem (KS)</a:t>
            </a:r>
            <a:endParaRPr lang="en-US" altLang="hu-HU" sz="1400" b="0"/>
          </a:p>
        </p:txBody>
      </p:sp>
    </p:spTree>
    <p:extLst>
      <p:ext uri="{BB962C8B-B14F-4D97-AF65-F5344CB8AC3E}">
        <p14:creationId xmlns:p14="http://schemas.microsoft.com/office/powerpoint/2010/main" val="330596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47638"/>
            <a:ext cx="8229600" cy="1143001"/>
          </a:xfrm>
        </p:spPr>
        <p:txBody>
          <a:bodyPr/>
          <a:lstStyle/>
          <a:p>
            <a:r>
              <a:rPr lang="hu-HU" altLang="hu-HU" b="1" smtClean="0">
                <a:solidFill>
                  <a:schemeClr val="tx1"/>
                </a:solidFill>
              </a:rPr>
              <a:t>Weisse Blutzellen</a:t>
            </a:r>
            <a:endParaRPr lang="en-US" altLang="hu-HU" b="1" smtClean="0">
              <a:solidFill>
                <a:schemeClr val="tx1"/>
              </a:solidFill>
            </a:endParaRPr>
          </a:p>
        </p:txBody>
      </p:sp>
      <p:sp>
        <p:nvSpPr>
          <p:cNvPr id="30723" name="Text Box 4"/>
          <p:cNvSpPr txBox="1">
            <a:spLocks noChangeArrowheads="1"/>
          </p:cNvSpPr>
          <p:nvPr/>
        </p:nvSpPr>
        <p:spPr bwMode="auto">
          <a:xfrm>
            <a:off x="342900" y="1162050"/>
            <a:ext cx="8596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en-US" altLang="hu-HU" b="0"/>
          </a:p>
        </p:txBody>
      </p:sp>
      <p:sp>
        <p:nvSpPr>
          <p:cNvPr id="30724" name="Text Box 5"/>
          <p:cNvSpPr txBox="1">
            <a:spLocks noChangeArrowheads="1"/>
          </p:cNvSpPr>
          <p:nvPr/>
        </p:nvSpPr>
        <p:spPr bwMode="auto">
          <a:xfrm>
            <a:off x="0" y="787400"/>
            <a:ext cx="9144000" cy="6509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125000"/>
              </a:lnSpc>
              <a:spcBef>
                <a:spcPct val="50000"/>
              </a:spcBef>
              <a:buFontTx/>
              <a:buChar char="•"/>
            </a:pPr>
            <a:r>
              <a:rPr lang="hu-HU" altLang="hu-HU" sz="2400" dirty="0" err="1"/>
              <a:t>Im</a:t>
            </a:r>
            <a:r>
              <a:rPr lang="hu-HU" altLang="hu-HU" sz="2400" dirty="0"/>
              <a:t> </a:t>
            </a:r>
            <a:r>
              <a:rPr lang="hu-HU" altLang="hu-HU" sz="2400" dirty="0" err="1"/>
              <a:t>Blut</a:t>
            </a:r>
            <a:r>
              <a:rPr lang="hu-HU" altLang="hu-HU" sz="2400" dirty="0"/>
              <a:t> </a:t>
            </a:r>
            <a:r>
              <a:rPr lang="hu-HU" altLang="hu-HU" sz="2400" dirty="0" err="1"/>
              <a:t>nur</a:t>
            </a:r>
            <a:r>
              <a:rPr lang="hu-HU" altLang="hu-HU" sz="2400" dirty="0"/>
              <a:t> </a:t>
            </a:r>
            <a:r>
              <a:rPr lang="hu-HU" altLang="hu-HU" sz="2400" dirty="0" err="1"/>
              <a:t>als</a:t>
            </a:r>
            <a:r>
              <a:rPr lang="hu-HU" altLang="hu-HU" sz="2400" dirty="0"/>
              <a:t> </a:t>
            </a:r>
            <a:r>
              <a:rPr lang="hu-HU" altLang="hu-HU" sz="2400" dirty="0" err="1"/>
              <a:t>Transit</a:t>
            </a:r>
            <a:r>
              <a:rPr lang="hu-HU" altLang="hu-HU" sz="2400" dirty="0"/>
              <a:t>. 5% der </a:t>
            </a:r>
            <a:r>
              <a:rPr lang="hu-HU" altLang="hu-HU" sz="2400" dirty="0" err="1"/>
              <a:t>weissen</a:t>
            </a:r>
            <a:r>
              <a:rPr lang="hu-HU" altLang="hu-HU" sz="2400" dirty="0"/>
              <a:t> </a:t>
            </a:r>
            <a:r>
              <a:rPr lang="hu-HU" altLang="hu-HU" sz="2400" dirty="0" err="1"/>
              <a:t>Blutzellen</a:t>
            </a:r>
            <a:r>
              <a:rPr lang="hu-HU" altLang="hu-HU" sz="2400" dirty="0"/>
              <a:t> </a:t>
            </a:r>
            <a:r>
              <a:rPr lang="hu-HU" altLang="hu-HU" sz="2400" dirty="0" err="1"/>
              <a:t>befinden</a:t>
            </a:r>
            <a:r>
              <a:rPr lang="hu-HU" altLang="hu-HU" sz="2400" dirty="0"/>
              <a:t> </a:t>
            </a:r>
            <a:r>
              <a:rPr lang="hu-HU" altLang="hu-HU" sz="2400" dirty="0" err="1"/>
              <a:t>sich</a:t>
            </a:r>
            <a:r>
              <a:rPr lang="hu-HU" altLang="hu-HU" sz="2400" dirty="0"/>
              <a:t> </a:t>
            </a:r>
            <a:r>
              <a:rPr lang="hu-HU" altLang="hu-HU" sz="2400" dirty="0" err="1"/>
              <a:t>im</a:t>
            </a:r>
            <a:r>
              <a:rPr lang="hu-HU" altLang="hu-HU" sz="2400" dirty="0"/>
              <a:t> </a:t>
            </a:r>
            <a:r>
              <a:rPr lang="hu-HU" altLang="hu-HU" sz="2400" dirty="0" err="1"/>
              <a:t>Blut</a:t>
            </a:r>
            <a:r>
              <a:rPr lang="hu-HU" altLang="hu-HU" sz="2400" dirty="0"/>
              <a:t>. </a:t>
            </a:r>
            <a:r>
              <a:rPr lang="hu-HU" altLang="hu-HU" sz="2400" dirty="0" err="1"/>
              <a:t>Aufgaben</a:t>
            </a:r>
            <a:r>
              <a:rPr lang="hu-HU" altLang="hu-HU" sz="2400" dirty="0"/>
              <a:t> </a:t>
            </a:r>
            <a:r>
              <a:rPr lang="hu-HU" altLang="hu-HU" sz="2400" dirty="0" err="1"/>
              <a:t>werden</a:t>
            </a:r>
            <a:r>
              <a:rPr lang="hu-HU" altLang="hu-HU" sz="2400" dirty="0"/>
              <a:t> </a:t>
            </a:r>
            <a:r>
              <a:rPr lang="hu-HU" altLang="hu-HU" sz="2400" dirty="0" err="1"/>
              <a:t>im</a:t>
            </a:r>
            <a:r>
              <a:rPr lang="hu-HU" altLang="hu-HU" sz="2400" dirty="0"/>
              <a:t> </a:t>
            </a:r>
            <a:r>
              <a:rPr lang="hu-HU" altLang="hu-HU" sz="2400" dirty="0" err="1"/>
              <a:t>Bindegewebe</a:t>
            </a:r>
            <a:r>
              <a:rPr lang="hu-HU" altLang="hu-HU" sz="2400" dirty="0"/>
              <a:t> </a:t>
            </a:r>
            <a:r>
              <a:rPr lang="hu-HU" altLang="hu-HU" sz="2400" dirty="0" err="1"/>
              <a:t>erfüllt</a:t>
            </a:r>
            <a:r>
              <a:rPr lang="hu-HU" altLang="hu-HU" sz="2400" dirty="0"/>
              <a:t>. </a:t>
            </a:r>
          </a:p>
          <a:p>
            <a:pPr algn="l" eaLnBrk="1" hangingPunct="1">
              <a:lnSpc>
                <a:spcPct val="125000"/>
              </a:lnSpc>
              <a:spcBef>
                <a:spcPct val="50000"/>
              </a:spcBef>
              <a:buFontTx/>
              <a:buChar char="•"/>
            </a:pPr>
            <a:r>
              <a:rPr lang="hu-HU" altLang="hu-HU" sz="2400" dirty="0" err="1"/>
              <a:t>Aufgaben</a:t>
            </a:r>
            <a:r>
              <a:rPr lang="hu-HU" altLang="hu-HU" sz="2400" dirty="0"/>
              <a:t> in </a:t>
            </a:r>
            <a:r>
              <a:rPr lang="hu-HU" altLang="hu-HU" sz="2400" dirty="0" err="1"/>
              <a:t>Abwehr</a:t>
            </a:r>
            <a:r>
              <a:rPr lang="hu-HU" altLang="hu-HU" sz="2400" dirty="0"/>
              <a:t>: </a:t>
            </a:r>
            <a:r>
              <a:rPr lang="hu-HU" altLang="hu-HU" sz="2400" dirty="0" err="1"/>
              <a:t>Mikroorganismen</a:t>
            </a:r>
            <a:r>
              <a:rPr lang="hu-HU" altLang="hu-HU" sz="2400" dirty="0"/>
              <a:t>, </a:t>
            </a:r>
            <a:r>
              <a:rPr lang="hu-HU" altLang="hu-HU" sz="2400" dirty="0" err="1"/>
              <a:t>Tumorzellen</a:t>
            </a:r>
            <a:r>
              <a:rPr lang="hu-HU" altLang="hu-HU" sz="2400" dirty="0"/>
              <a:t> </a:t>
            </a:r>
          </a:p>
          <a:p>
            <a:pPr algn="l" eaLnBrk="1" hangingPunct="1">
              <a:lnSpc>
                <a:spcPct val="125000"/>
              </a:lnSpc>
              <a:spcBef>
                <a:spcPct val="50000"/>
              </a:spcBef>
              <a:buFontTx/>
              <a:buChar char="•"/>
            </a:pPr>
            <a:r>
              <a:rPr lang="hu-HU" altLang="hu-HU" sz="2400" dirty="0"/>
              <a:t>Sind </a:t>
            </a:r>
            <a:r>
              <a:rPr lang="hu-HU" altLang="hu-HU" sz="2400" dirty="0" err="1"/>
              <a:t>für</a:t>
            </a:r>
            <a:r>
              <a:rPr lang="hu-HU" altLang="hu-HU" sz="2400" dirty="0"/>
              <a:t> </a:t>
            </a:r>
            <a:r>
              <a:rPr lang="hu-HU" altLang="hu-HU" sz="2400" dirty="0" err="1"/>
              <a:t>amöboide</a:t>
            </a:r>
            <a:r>
              <a:rPr lang="hu-HU" altLang="hu-HU" sz="2400" dirty="0"/>
              <a:t> </a:t>
            </a:r>
            <a:r>
              <a:rPr lang="hu-HU" altLang="hu-HU" sz="2400" dirty="0" err="1"/>
              <a:t>Bewegung</a:t>
            </a:r>
            <a:r>
              <a:rPr lang="hu-HU" altLang="hu-HU" sz="2400" dirty="0"/>
              <a:t> f</a:t>
            </a:r>
            <a:r>
              <a:rPr lang="en-US" altLang="hu-HU" sz="2400" dirty="0">
                <a:cs typeface="Arial" panose="020B0604020202020204" pitchFamily="34" charset="0"/>
              </a:rPr>
              <a:t>ä</a:t>
            </a:r>
            <a:r>
              <a:rPr lang="hu-HU" altLang="hu-HU" sz="2400" dirty="0" err="1">
                <a:cs typeface="Arial" panose="020B0604020202020204" pitchFamily="34" charset="0"/>
              </a:rPr>
              <a:t>hig</a:t>
            </a:r>
            <a:r>
              <a:rPr lang="hu-HU" altLang="hu-HU" sz="2400" dirty="0">
                <a:cs typeface="Arial" panose="020B0604020202020204" pitchFamily="34" charset="0"/>
              </a:rPr>
              <a:t>, </a:t>
            </a:r>
            <a:r>
              <a:rPr lang="hu-HU" altLang="hu-HU" sz="2400" dirty="0" err="1">
                <a:cs typeface="Arial" panose="020B0604020202020204" pitchFamily="34" charset="0"/>
              </a:rPr>
              <a:t>verlassen</a:t>
            </a:r>
            <a:r>
              <a:rPr lang="hu-HU" altLang="hu-HU" sz="2400" dirty="0">
                <a:cs typeface="Arial" panose="020B0604020202020204" pitchFamily="34" charset="0"/>
              </a:rPr>
              <a:t> </a:t>
            </a:r>
            <a:r>
              <a:rPr lang="hu-HU" altLang="hu-HU" sz="2400" dirty="0" err="1">
                <a:cs typeface="Arial" panose="020B0604020202020204" pitchFamily="34" charset="0"/>
              </a:rPr>
              <a:t>die</a:t>
            </a:r>
            <a:r>
              <a:rPr lang="hu-HU" altLang="hu-HU" sz="2400" dirty="0">
                <a:cs typeface="Arial" panose="020B0604020202020204" pitchFamily="34" charset="0"/>
              </a:rPr>
              <a:t> </a:t>
            </a:r>
            <a:r>
              <a:rPr lang="hu-HU" altLang="hu-HU" sz="2400" dirty="0" err="1">
                <a:cs typeface="Arial" panose="020B0604020202020204" pitchFamily="34" charset="0"/>
              </a:rPr>
              <a:t>Gef</a:t>
            </a:r>
            <a:r>
              <a:rPr lang="en-US" altLang="hu-HU" sz="2400" dirty="0" err="1">
                <a:cs typeface="Arial" panose="020B0604020202020204" pitchFamily="34" charset="0"/>
              </a:rPr>
              <a:t>äß</a:t>
            </a:r>
            <a:r>
              <a:rPr lang="hu-HU" altLang="hu-HU" sz="2400" dirty="0">
                <a:cs typeface="Arial" panose="020B0604020202020204" pitchFamily="34" charset="0"/>
              </a:rPr>
              <a:t>e </a:t>
            </a:r>
            <a:r>
              <a:rPr lang="hu-HU" altLang="hu-HU" sz="2400" dirty="0"/>
              <a:t>(</a:t>
            </a:r>
            <a:r>
              <a:rPr lang="hu-HU" altLang="hu-HU" sz="2400" dirty="0" err="1"/>
              <a:t>Diapedese</a:t>
            </a:r>
            <a:r>
              <a:rPr lang="hu-HU" altLang="hu-HU" sz="2400" dirty="0"/>
              <a:t>)</a:t>
            </a:r>
          </a:p>
          <a:p>
            <a:pPr algn="l" eaLnBrk="1" hangingPunct="1">
              <a:spcBef>
                <a:spcPct val="50000"/>
              </a:spcBef>
            </a:pPr>
            <a:endParaRPr lang="hu-HU" altLang="hu-HU" sz="2400" dirty="0"/>
          </a:p>
          <a:p>
            <a:pPr algn="l" eaLnBrk="1" hangingPunct="1">
              <a:spcBef>
                <a:spcPct val="50000"/>
              </a:spcBef>
            </a:pPr>
            <a:r>
              <a:rPr lang="hu-HU" altLang="hu-HU" sz="2400" dirty="0" err="1"/>
              <a:t>Polymorphonucle</a:t>
            </a:r>
            <a:r>
              <a:rPr lang="en-US" altLang="hu-HU" sz="2400" dirty="0">
                <a:cs typeface="Arial" panose="020B0604020202020204" pitchFamily="34" charset="0"/>
              </a:rPr>
              <a:t>ä</a:t>
            </a:r>
            <a:r>
              <a:rPr lang="hu-HU" altLang="hu-HU" sz="2400" dirty="0">
                <a:cs typeface="Arial" panose="020B0604020202020204" pitchFamily="34" charset="0"/>
              </a:rPr>
              <a:t>re</a:t>
            </a:r>
            <a:r>
              <a:rPr lang="hu-HU" altLang="hu-HU" sz="2400" dirty="0"/>
              <a:t> </a:t>
            </a:r>
            <a:r>
              <a:rPr lang="hu-HU" altLang="hu-HU" sz="2400" dirty="0" err="1"/>
              <a:t>Leukozyten</a:t>
            </a:r>
            <a:r>
              <a:rPr lang="hu-HU" altLang="hu-HU" sz="2400" dirty="0"/>
              <a:t> (</a:t>
            </a:r>
            <a:r>
              <a:rPr lang="hu-HU" altLang="hu-HU" sz="2400" dirty="0" err="1"/>
              <a:t>segmentierter</a:t>
            </a:r>
            <a:r>
              <a:rPr lang="hu-HU" altLang="hu-HU" sz="2400" dirty="0"/>
              <a:t> Kern):</a:t>
            </a:r>
          </a:p>
          <a:p>
            <a:pPr algn="l" eaLnBrk="1" hangingPunct="1">
              <a:spcBef>
                <a:spcPct val="50000"/>
              </a:spcBef>
            </a:pPr>
            <a:r>
              <a:rPr lang="hu-HU" altLang="hu-HU" sz="2400" dirty="0"/>
              <a:t>	</a:t>
            </a:r>
            <a:r>
              <a:rPr lang="hu-HU" altLang="hu-HU" sz="2400" dirty="0" err="1"/>
              <a:t>Granulozyten</a:t>
            </a:r>
            <a:r>
              <a:rPr lang="hu-HU" altLang="hu-HU" sz="2400" dirty="0"/>
              <a:t> (</a:t>
            </a:r>
            <a:r>
              <a:rPr lang="hu-HU" altLang="hu-HU" sz="2400" dirty="0" err="1"/>
              <a:t>neutrophile</a:t>
            </a:r>
            <a:r>
              <a:rPr lang="hu-HU" altLang="hu-HU" sz="2400" dirty="0"/>
              <a:t>, </a:t>
            </a:r>
            <a:r>
              <a:rPr lang="hu-HU" altLang="hu-HU" sz="2400" dirty="0" err="1"/>
              <a:t>eosinophile</a:t>
            </a:r>
            <a:r>
              <a:rPr lang="hu-HU" altLang="hu-HU" sz="2400" dirty="0"/>
              <a:t>, </a:t>
            </a:r>
            <a:r>
              <a:rPr lang="hu-HU" altLang="hu-HU" sz="2400" dirty="0" err="1"/>
              <a:t>basophile</a:t>
            </a:r>
            <a:r>
              <a:rPr lang="hu-HU" altLang="hu-HU" sz="2400" dirty="0"/>
              <a:t>)</a:t>
            </a:r>
          </a:p>
          <a:p>
            <a:pPr algn="l" eaLnBrk="1" hangingPunct="1">
              <a:spcBef>
                <a:spcPct val="50000"/>
              </a:spcBef>
            </a:pPr>
            <a:r>
              <a:rPr lang="hu-HU" altLang="hu-HU" sz="2400" dirty="0" err="1"/>
              <a:t>Monomorphonucle</a:t>
            </a:r>
            <a:r>
              <a:rPr lang="en-US" altLang="hu-HU" sz="2400" dirty="0">
                <a:cs typeface="Arial" panose="020B0604020202020204" pitchFamily="34" charset="0"/>
              </a:rPr>
              <a:t>ä</a:t>
            </a:r>
            <a:r>
              <a:rPr lang="hu-HU" altLang="hu-HU" sz="2400" dirty="0">
                <a:cs typeface="Arial" panose="020B0604020202020204" pitchFamily="34" charset="0"/>
              </a:rPr>
              <a:t>re</a:t>
            </a:r>
            <a:r>
              <a:rPr lang="hu-HU" altLang="hu-HU" sz="2400" dirty="0"/>
              <a:t> </a:t>
            </a:r>
            <a:r>
              <a:rPr lang="hu-HU" altLang="hu-HU" sz="2400" dirty="0" smtClean="0"/>
              <a:t>(</a:t>
            </a:r>
            <a:r>
              <a:rPr lang="hu-HU" altLang="hu-HU" sz="2400" dirty="0" err="1" smtClean="0"/>
              <a:t>Mononukleäre</a:t>
            </a:r>
            <a:r>
              <a:rPr lang="hu-HU" altLang="hu-HU" sz="2400" dirty="0" smtClean="0"/>
              <a:t>) </a:t>
            </a:r>
            <a:r>
              <a:rPr lang="hu-HU" altLang="hu-HU" sz="2400" dirty="0" err="1" smtClean="0"/>
              <a:t>Leukozyten</a:t>
            </a:r>
            <a:r>
              <a:rPr lang="hu-HU" altLang="hu-HU" sz="2400" dirty="0"/>
              <a:t>:</a:t>
            </a:r>
          </a:p>
          <a:p>
            <a:pPr algn="l" eaLnBrk="1" hangingPunct="1">
              <a:spcBef>
                <a:spcPct val="50000"/>
              </a:spcBef>
            </a:pPr>
            <a:r>
              <a:rPr lang="hu-HU" altLang="hu-HU" sz="2400" dirty="0"/>
              <a:t>	</a:t>
            </a:r>
            <a:r>
              <a:rPr lang="hu-HU" altLang="hu-HU" sz="2400" dirty="0" err="1"/>
              <a:t>Lymphozyten</a:t>
            </a:r>
            <a:endParaRPr lang="hu-HU" altLang="hu-HU" sz="2400" dirty="0"/>
          </a:p>
          <a:p>
            <a:pPr algn="l" eaLnBrk="1" hangingPunct="1">
              <a:spcBef>
                <a:spcPct val="50000"/>
              </a:spcBef>
            </a:pPr>
            <a:r>
              <a:rPr lang="hu-HU" altLang="hu-HU" sz="2400" dirty="0"/>
              <a:t>	</a:t>
            </a:r>
            <a:r>
              <a:rPr lang="hu-HU" altLang="hu-HU" sz="2400" dirty="0" err="1"/>
              <a:t>Monozyten</a:t>
            </a:r>
            <a:endParaRPr lang="hu-HU" altLang="hu-HU" sz="2400" dirty="0"/>
          </a:p>
          <a:p>
            <a:pPr algn="l" eaLnBrk="1" hangingPunct="1">
              <a:spcBef>
                <a:spcPct val="50000"/>
              </a:spcBef>
            </a:pPr>
            <a:endParaRPr lang="en-US" altLang="hu-HU" b="0" dirty="0"/>
          </a:p>
        </p:txBody>
      </p:sp>
      <p:sp>
        <p:nvSpPr>
          <p:cNvPr id="30725" name="Text Box 6"/>
          <p:cNvSpPr txBox="1">
            <a:spLocks noChangeArrowheads="1"/>
          </p:cNvSpPr>
          <p:nvPr/>
        </p:nvSpPr>
        <p:spPr bwMode="auto">
          <a:xfrm>
            <a:off x="355600" y="4110038"/>
            <a:ext cx="45608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en-US" altLang="hu-HU" b="0"/>
          </a:p>
        </p:txBody>
      </p:sp>
    </p:spTree>
    <p:extLst>
      <p:ext uri="{BB962C8B-B14F-4D97-AF65-F5344CB8AC3E}">
        <p14:creationId xmlns:p14="http://schemas.microsoft.com/office/powerpoint/2010/main" val="406396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-180975"/>
            <a:ext cx="8229600" cy="1143000"/>
          </a:xfrm>
        </p:spPr>
        <p:txBody>
          <a:bodyPr/>
          <a:lstStyle/>
          <a:p>
            <a:r>
              <a:rPr lang="hu-HU" altLang="hu-HU" b="1" smtClean="0">
                <a:solidFill>
                  <a:schemeClr val="tx1"/>
                </a:solidFill>
              </a:rPr>
              <a:t>Neutrophiler Granulozyt, LM</a:t>
            </a:r>
            <a:endParaRPr lang="en-US" altLang="hu-HU" b="1" smtClean="0">
              <a:solidFill>
                <a:schemeClr val="tx1"/>
              </a:solidFill>
            </a:endParaRPr>
          </a:p>
        </p:txBody>
      </p:sp>
      <p:pic>
        <p:nvPicPr>
          <p:cNvPr id="31747" name="Picture 4" descr="neu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5650"/>
            <a:ext cx="4017963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5" descr="neu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4425"/>
            <a:ext cx="4002088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 Box 6"/>
          <p:cNvSpPr txBox="1">
            <a:spLocks noChangeArrowheads="1"/>
          </p:cNvSpPr>
          <p:nvPr/>
        </p:nvSpPr>
        <p:spPr bwMode="auto">
          <a:xfrm>
            <a:off x="3995738" y="971550"/>
            <a:ext cx="5303837" cy="5182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125000"/>
              </a:lnSpc>
              <a:spcBef>
                <a:spcPct val="50000"/>
              </a:spcBef>
            </a:pPr>
            <a:r>
              <a:rPr lang="hu-HU" altLang="hu-HU" dirty="0" err="1"/>
              <a:t>Im</a:t>
            </a:r>
            <a:r>
              <a:rPr lang="hu-HU" altLang="hu-HU" dirty="0"/>
              <a:t> </a:t>
            </a:r>
            <a:r>
              <a:rPr lang="hu-HU" altLang="hu-HU" dirty="0" err="1"/>
              <a:t>Blut</a:t>
            </a:r>
            <a:r>
              <a:rPr lang="hu-HU" altLang="hu-HU" dirty="0"/>
              <a:t> 8-10, </a:t>
            </a:r>
            <a:r>
              <a:rPr lang="hu-HU" altLang="hu-HU" dirty="0" err="1"/>
              <a:t>im</a:t>
            </a:r>
            <a:r>
              <a:rPr lang="hu-HU" altLang="hu-HU" dirty="0"/>
              <a:t> </a:t>
            </a:r>
            <a:r>
              <a:rPr lang="hu-HU" altLang="hu-HU" dirty="0" err="1"/>
              <a:t>Blutausstrich</a:t>
            </a:r>
            <a:r>
              <a:rPr lang="hu-HU" altLang="hu-HU" dirty="0"/>
              <a:t> 12-14 </a:t>
            </a:r>
            <a:r>
              <a:rPr lang="el-GR" altLang="hu-HU" dirty="0">
                <a:cs typeface="Arial" panose="020B0604020202020204" pitchFamily="34" charset="0"/>
              </a:rPr>
              <a:t>μ</a:t>
            </a:r>
            <a:r>
              <a:rPr lang="hu-HU" altLang="hu-HU" dirty="0">
                <a:cs typeface="Arial" panose="020B0604020202020204" pitchFamily="34" charset="0"/>
              </a:rPr>
              <a:t>m, 55-70% der </a:t>
            </a:r>
            <a:r>
              <a:rPr lang="hu-HU" altLang="hu-HU" dirty="0" err="1">
                <a:cs typeface="Arial" panose="020B0604020202020204" pitchFamily="34" charset="0"/>
              </a:rPr>
              <a:t>gesamten</a:t>
            </a:r>
            <a:r>
              <a:rPr lang="hu-HU" altLang="hu-HU" dirty="0">
                <a:cs typeface="Arial" panose="020B0604020202020204" pitchFamily="34" charset="0"/>
              </a:rPr>
              <a:t> </a:t>
            </a:r>
            <a:r>
              <a:rPr lang="hu-HU" altLang="hu-HU" dirty="0" err="1">
                <a:cs typeface="Arial" panose="020B0604020202020204" pitchFamily="34" charset="0"/>
              </a:rPr>
              <a:t>weisser</a:t>
            </a:r>
            <a:r>
              <a:rPr lang="hu-HU" altLang="hu-HU" dirty="0">
                <a:cs typeface="Arial" panose="020B0604020202020204" pitchFamily="34" charset="0"/>
              </a:rPr>
              <a:t> </a:t>
            </a:r>
            <a:r>
              <a:rPr lang="hu-HU" altLang="hu-HU" dirty="0" err="1">
                <a:cs typeface="Arial" panose="020B0604020202020204" pitchFamily="34" charset="0"/>
              </a:rPr>
              <a:t>Blutzellen</a:t>
            </a:r>
            <a:endParaRPr lang="hu-HU" altLang="hu-HU" dirty="0">
              <a:cs typeface="Arial" panose="020B0604020202020204" pitchFamily="34" charset="0"/>
            </a:endParaRPr>
          </a:p>
          <a:p>
            <a:pPr algn="l" eaLnBrk="1" hangingPunct="1">
              <a:lnSpc>
                <a:spcPct val="125000"/>
              </a:lnSpc>
              <a:spcBef>
                <a:spcPct val="50000"/>
              </a:spcBef>
            </a:pPr>
            <a:r>
              <a:rPr lang="hu-HU" altLang="hu-HU" dirty="0" err="1">
                <a:cs typeface="Arial" panose="020B0604020202020204" pitchFamily="34" charset="0"/>
              </a:rPr>
              <a:t>Segmentierter</a:t>
            </a:r>
            <a:r>
              <a:rPr lang="hu-HU" altLang="hu-HU" dirty="0">
                <a:cs typeface="Arial" panose="020B0604020202020204" pitchFamily="34" charset="0"/>
              </a:rPr>
              <a:t> (3-5 </a:t>
            </a:r>
            <a:r>
              <a:rPr lang="hu-HU" altLang="hu-HU" dirty="0" err="1">
                <a:cs typeface="Arial" panose="020B0604020202020204" pitchFamily="34" charset="0"/>
              </a:rPr>
              <a:t>Segmente</a:t>
            </a:r>
            <a:r>
              <a:rPr lang="hu-HU" altLang="hu-HU" dirty="0">
                <a:cs typeface="Arial" panose="020B0604020202020204" pitchFamily="34" charset="0"/>
              </a:rPr>
              <a:t>), </a:t>
            </a:r>
            <a:r>
              <a:rPr lang="hu-HU" altLang="hu-HU" dirty="0" err="1">
                <a:cs typeface="Arial" panose="020B0604020202020204" pitchFamily="34" charset="0"/>
              </a:rPr>
              <a:t>heterochromatische</a:t>
            </a:r>
            <a:r>
              <a:rPr lang="hu-HU" altLang="hu-HU" dirty="0">
                <a:cs typeface="Arial" panose="020B0604020202020204" pitchFamily="34" charset="0"/>
              </a:rPr>
              <a:t> Kern (♀: </a:t>
            </a:r>
            <a:r>
              <a:rPr lang="hu-HU" altLang="hu-HU" dirty="0" err="1">
                <a:cs typeface="Arial" panose="020B0604020202020204" pitchFamily="34" charset="0"/>
              </a:rPr>
              <a:t>Sexchromatin</a:t>
            </a:r>
            <a:r>
              <a:rPr lang="hu-HU" altLang="hu-HU" dirty="0">
                <a:cs typeface="Arial" panose="020B0604020202020204" pitchFamily="34" charset="0"/>
              </a:rPr>
              <a:t>)</a:t>
            </a:r>
          </a:p>
          <a:p>
            <a:pPr algn="l" eaLnBrk="1" hangingPunct="1">
              <a:lnSpc>
                <a:spcPct val="125000"/>
              </a:lnSpc>
              <a:spcBef>
                <a:spcPct val="50000"/>
              </a:spcBef>
            </a:pPr>
            <a:r>
              <a:rPr lang="hu-HU" altLang="hu-HU" dirty="0" err="1" smtClean="0">
                <a:cs typeface="Arial" panose="020B0604020202020204" pitchFamily="34" charset="0"/>
              </a:rPr>
              <a:t>Bildungsort</a:t>
            </a:r>
            <a:r>
              <a:rPr lang="hu-HU" altLang="hu-HU" dirty="0" smtClean="0">
                <a:cs typeface="Arial" panose="020B0604020202020204" pitchFamily="34" charset="0"/>
              </a:rPr>
              <a:t>: </a:t>
            </a:r>
            <a:r>
              <a:rPr lang="hu-HU" altLang="hu-HU" dirty="0" err="1">
                <a:cs typeface="Arial" panose="020B0604020202020204" pitchFamily="34" charset="0"/>
              </a:rPr>
              <a:t>rotes</a:t>
            </a:r>
            <a:r>
              <a:rPr lang="hu-HU" altLang="hu-HU" dirty="0">
                <a:cs typeface="Arial" panose="020B0604020202020204" pitchFamily="34" charset="0"/>
              </a:rPr>
              <a:t> </a:t>
            </a:r>
            <a:r>
              <a:rPr lang="hu-HU" altLang="hu-HU" dirty="0" err="1">
                <a:cs typeface="Arial" panose="020B0604020202020204" pitchFamily="34" charset="0"/>
              </a:rPr>
              <a:t>Knochenmark</a:t>
            </a:r>
            <a:r>
              <a:rPr lang="hu-HU" altLang="hu-HU" dirty="0">
                <a:cs typeface="Arial" panose="020B0604020202020204" pitchFamily="34" charset="0"/>
              </a:rPr>
              <a:t>, </a:t>
            </a:r>
            <a:endParaRPr lang="hu-HU" altLang="hu-HU" dirty="0" smtClean="0">
              <a:cs typeface="Arial" panose="020B0604020202020204" pitchFamily="34" charset="0"/>
            </a:endParaRPr>
          </a:p>
          <a:p>
            <a:pPr algn="l" eaLnBrk="1" hangingPunct="1">
              <a:lnSpc>
                <a:spcPct val="125000"/>
              </a:lnSpc>
              <a:spcBef>
                <a:spcPct val="50000"/>
              </a:spcBef>
            </a:pPr>
            <a:r>
              <a:rPr lang="hu-HU" altLang="hu-HU" dirty="0" err="1" smtClean="0">
                <a:cs typeface="Arial" panose="020B0604020202020204" pitchFamily="34" charset="0"/>
              </a:rPr>
              <a:t>Lebensdauer</a:t>
            </a:r>
            <a:r>
              <a:rPr lang="hu-HU" altLang="hu-HU" dirty="0">
                <a:cs typeface="Arial" panose="020B0604020202020204" pitchFamily="34" charset="0"/>
              </a:rPr>
              <a:t>: 24-28 </a:t>
            </a:r>
            <a:r>
              <a:rPr lang="hu-HU" altLang="hu-HU" dirty="0" err="1">
                <a:cs typeface="Arial" panose="020B0604020202020204" pitchFamily="34" charset="0"/>
              </a:rPr>
              <a:t>Stunden</a:t>
            </a:r>
            <a:endParaRPr lang="hu-HU" altLang="hu-HU" dirty="0">
              <a:cs typeface="Arial" panose="020B0604020202020204" pitchFamily="34" charset="0"/>
            </a:endParaRPr>
          </a:p>
          <a:p>
            <a:pPr algn="l" eaLnBrk="1" hangingPunct="1">
              <a:lnSpc>
                <a:spcPct val="125000"/>
              </a:lnSpc>
              <a:spcBef>
                <a:spcPct val="50000"/>
              </a:spcBef>
            </a:pPr>
            <a:r>
              <a:rPr lang="hu-HU" altLang="hu-HU" dirty="0" err="1">
                <a:cs typeface="Arial" panose="020B0604020202020204" pitchFamily="34" charset="0"/>
              </a:rPr>
              <a:t>Granula</a:t>
            </a:r>
            <a:r>
              <a:rPr lang="hu-HU" altLang="hu-HU" dirty="0">
                <a:cs typeface="Arial" panose="020B0604020202020204" pitchFamily="34" charset="0"/>
              </a:rPr>
              <a:t>: </a:t>
            </a:r>
            <a:r>
              <a:rPr lang="hu-HU" altLang="hu-HU" dirty="0" err="1">
                <a:cs typeface="Arial" panose="020B0604020202020204" pitchFamily="34" charset="0"/>
              </a:rPr>
              <a:t>nicht</a:t>
            </a:r>
            <a:r>
              <a:rPr lang="hu-HU" altLang="hu-HU" dirty="0">
                <a:cs typeface="Arial" panose="020B0604020202020204" pitchFamily="34" charset="0"/>
              </a:rPr>
              <a:t> </a:t>
            </a:r>
            <a:r>
              <a:rPr lang="hu-HU" altLang="hu-HU" dirty="0" err="1">
                <a:cs typeface="Arial" panose="020B0604020202020204" pitchFamily="34" charset="0"/>
              </a:rPr>
              <a:t>spezifische</a:t>
            </a:r>
            <a:r>
              <a:rPr lang="hu-HU" altLang="hu-HU" dirty="0">
                <a:cs typeface="Arial" panose="020B0604020202020204" pitchFamily="34" charset="0"/>
              </a:rPr>
              <a:t> (</a:t>
            </a:r>
            <a:r>
              <a:rPr lang="hu-HU" altLang="hu-HU" dirty="0" err="1">
                <a:cs typeface="Arial" panose="020B0604020202020204" pitchFamily="34" charset="0"/>
              </a:rPr>
              <a:t>azurophile</a:t>
            </a:r>
            <a:r>
              <a:rPr lang="hu-HU" altLang="hu-HU" dirty="0">
                <a:cs typeface="Arial" panose="020B0604020202020204" pitchFamily="34" charset="0"/>
              </a:rPr>
              <a:t>, 0,5</a:t>
            </a:r>
            <a:r>
              <a:rPr lang="el-GR" altLang="hu-HU" dirty="0">
                <a:cs typeface="Arial" panose="020B0604020202020204" pitchFamily="34" charset="0"/>
              </a:rPr>
              <a:t>μ</a:t>
            </a:r>
            <a:r>
              <a:rPr lang="hu-HU" altLang="hu-HU" dirty="0">
                <a:cs typeface="Arial" panose="020B0604020202020204" pitchFamily="34" charset="0"/>
              </a:rPr>
              <a:t>m)</a:t>
            </a:r>
          </a:p>
          <a:p>
            <a:pPr algn="l" eaLnBrk="1" hangingPunct="1">
              <a:lnSpc>
                <a:spcPct val="125000"/>
              </a:lnSpc>
              <a:spcBef>
                <a:spcPct val="50000"/>
              </a:spcBef>
            </a:pPr>
            <a:r>
              <a:rPr lang="hu-HU" altLang="hu-HU" dirty="0">
                <a:cs typeface="Arial" panose="020B0604020202020204" pitchFamily="34" charset="0"/>
              </a:rPr>
              <a:t>               </a:t>
            </a:r>
            <a:r>
              <a:rPr lang="hu-HU" altLang="hu-HU" dirty="0" err="1">
                <a:cs typeface="Arial" panose="020B0604020202020204" pitchFamily="34" charset="0"/>
              </a:rPr>
              <a:t>spezifische</a:t>
            </a:r>
            <a:r>
              <a:rPr lang="hu-HU" altLang="hu-HU" dirty="0">
                <a:cs typeface="Arial" panose="020B0604020202020204" pitchFamily="34" charset="0"/>
              </a:rPr>
              <a:t> (</a:t>
            </a:r>
            <a:r>
              <a:rPr lang="hu-HU" altLang="hu-HU" dirty="0" err="1">
                <a:cs typeface="Arial" panose="020B0604020202020204" pitchFamily="34" charset="0"/>
              </a:rPr>
              <a:t>neutrophile</a:t>
            </a:r>
            <a:r>
              <a:rPr lang="hu-HU" altLang="hu-HU" dirty="0">
                <a:cs typeface="Arial" panose="020B0604020202020204" pitchFamily="34" charset="0"/>
              </a:rPr>
              <a:t>, 0,1-0,4 </a:t>
            </a:r>
            <a:r>
              <a:rPr lang="el-GR" altLang="hu-HU" dirty="0">
                <a:cs typeface="Arial" panose="020B0604020202020204" pitchFamily="34" charset="0"/>
              </a:rPr>
              <a:t>μ</a:t>
            </a:r>
            <a:r>
              <a:rPr lang="hu-HU" altLang="hu-HU" dirty="0">
                <a:cs typeface="Arial" panose="020B0604020202020204" pitchFamily="34" charset="0"/>
              </a:rPr>
              <a:t>m)</a:t>
            </a:r>
          </a:p>
          <a:p>
            <a:pPr algn="l" eaLnBrk="1" hangingPunct="1">
              <a:lnSpc>
                <a:spcPct val="125000"/>
              </a:lnSpc>
              <a:spcBef>
                <a:spcPct val="50000"/>
              </a:spcBef>
            </a:pPr>
            <a:r>
              <a:rPr lang="hu-HU" altLang="hu-HU" dirty="0" err="1">
                <a:cs typeface="Arial" panose="020B0604020202020204" pitchFamily="34" charset="0"/>
              </a:rPr>
              <a:t>Rolle</a:t>
            </a:r>
            <a:r>
              <a:rPr lang="hu-HU" altLang="hu-HU" dirty="0">
                <a:cs typeface="Arial" panose="020B0604020202020204" pitchFamily="34" charset="0"/>
              </a:rPr>
              <a:t>: </a:t>
            </a:r>
            <a:r>
              <a:rPr lang="hu-HU" altLang="hu-HU" dirty="0" err="1">
                <a:cs typeface="Arial" panose="020B0604020202020204" pitchFamily="34" charset="0"/>
              </a:rPr>
              <a:t>F</a:t>
            </a:r>
            <a:r>
              <a:rPr lang="hu-HU" altLang="hu-HU" dirty="0" err="1" smtClean="0">
                <a:cs typeface="Arial" panose="020B0604020202020204" pitchFamily="34" charset="0"/>
              </a:rPr>
              <a:t>agozytose</a:t>
            </a:r>
            <a:r>
              <a:rPr lang="hu-HU" altLang="hu-HU" dirty="0">
                <a:cs typeface="Arial" panose="020B0604020202020204" pitchFamily="34" charset="0"/>
              </a:rPr>
              <a:t>: </a:t>
            </a:r>
            <a:r>
              <a:rPr lang="hu-HU" altLang="hu-HU" dirty="0" err="1">
                <a:cs typeface="Arial" panose="020B0604020202020204" pitchFamily="34" charset="0"/>
              </a:rPr>
              <a:t>Bakterien</a:t>
            </a:r>
            <a:r>
              <a:rPr lang="hu-HU" altLang="hu-HU" dirty="0">
                <a:cs typeface="Arial" panose="020B0604020202020204" pitchFamily="34" charset="0"/>
              </a:rPr>
              <a:t> (</a:t>
            </a:r>
            <a:r>
              <a:rPr lang="hu-HU" altLang="hu-HU" dirty="0" err="1">
                <a:cs typeface="Arial" panose="020B0604020202020204" pitchFamily="34" charset="0"/>
              </a:rPr>
              <a:t>Microphag</a:t>
            </a:r>
            <a:r>
              <a:rPr lang="hu-HU" altLang="hu-HU" dirty="0">
                <a:cs typeface="Arial" panose="020B0604020202020204" pitchFamily="34" charset="0"/>
              </a:rPr>
              <a:t>, </a:t>
            </a:r>
            <a:r>
              <a:rPr lang="hu-HU" altLang="hu-HU" dirty="0" err="1">
                <a:cs typeface="Arial" panose="020B0604020202020204" pitchFamily="34" charset="0"/>
              </a:rPr>
              <a:t>mononukle</a:t>
            </a:r>
            <a:r>
              <a:rPr lang="en-US" altLang="hu-HU" dirty="0">
                <a:cs typeface="Arial" panose="020B0604020202020204" pitchFamily="34" charset="0"/>
              </a:rPr>
              <a:t>ä</a:t>
            </a:r>
            <a:r>
              <a:rPr lang="hu-HU" altLang="hu-HU" dirty="0" smtClean="0">
                <a:cs typeface="Arial" panose="020B0604020202020204" pitchFamily="34" charset="0"/>
              </a:rPr>
              <a:t>res </a:t>
            </a:r>
            <a:r>
              <a:rPr lang="hu-HU" altLang="hu-HU" dirty="0" err="1" smtClean="0">
                <a:cs typeface="Arial" panose="020B0604020202020204" pitchFamily="34" charset="0"/>
              </a:rPr>
              <a:t>Fagozytensystem</a:t>
            </a:r>
            <a:r>
              <a:rPr lang="hu-HU" altLang="hu-HU" dirty="0">
                <a:cs typeface="Arial" panose="020B0604020202020204" pitchFamily="34" charset="0"/>
              </a:rPr>
              <a:t>, MPS)</a:t>
            </a:r>
            <a:r>
              <a:rPr lang="hu-HU" altLang="hu-HU" b="0" dirty="0">
                <a:cs typeface="Arial" panose="020B0604020202020204" pitchFamily="34" charset="0"/>
              </a:rPr>
              <a:t> </a:t>
            </a:r>
          </a:p>
          <a:p>
            <a:pPr algn="l" eaLnBrk="1" hangingPunct="1">
              <a:lnSpc>
                <a:spcPct val="125000"/>
              </a:lnSpc>
              <a:spcBef>
                <a:spcPct val="50000"/>
              </a:spcBef>
            </a:pPr>
            <a:r>
              <a:rPr lang="hu-HU" altLang="hu-HU" dirty="0" err="1" smtClean="0">
                <a:cs typeface="Arial" panose="020B0604020202020204" pitchFamily="34" charset="0"/>
              </a:rPr>
              <a:t>Aspezifisches</a:t>
            </a:r>
            <a:r>
              <a:rPr lang="hu-HU" altLang="hu-HU" dirty="0" smtClean="0">
                <a:cs typeface="Arial" panose="020B0604020202020204" pitchFamily="34" charset="0"/>
              </a:rPr>
              <a:t> </a:t>
            </a:r>
            <a:r>
              <a:rPr lang="hu-HU" altLang="hu-HU" dirty="0" err="1" smtClean="0">
                <a:cs typeface="Arial" panose="020B0604020202020204" pitchFamily="34" charset="0"/>
              </a:rPr>
              <a:t>Abwehrsystem</a:t>
            </a:r>
            <a:r>
              <a:rPr lang="hu-HU" altLang="hu-HU" dirty="0" smtClean="0">
                <a:cs typeface="Arial" panose="020B0604020202020204" pitchFamily="34" charset="0"/>
              </a:rPr>
              <a:t>:  </a:t>
            </a:r>
            <a:r>
              <a:rPr lang="hu-HU" altLang="hu-HU" dirty="0" err="1" smtClean="0">
                <a:cs typeface="Arial" panose="020B0604020202020204" pitchFamily="34" charset="0"/>
              </a:rPr>
              <a:t>Schutz</a:t>
            </a:r>
            <a:r>
              <a:rPr lang="hu-HU" altLang="hu-HU" dirty="0" smtClean="0">
                <a:cs typeface="Arial" panose="020B0604020202020204" pitchFamily="34" charset="0"/>
              </a:rPr>
              <a:t> von </a:t>
            </a:r>
            <a:r>
              <a:rPr lang="hu-HU" altLang="hu-HU" dirty="0" err="1">
                <a:cs typeface="Arial" panose="020B0604020202020204" pitchFamily="34" charset="0"/>
              </a:rPr>
              <a:t>Mikroorganismen</a:t>
            </a:r>
            <a:r>
              <a:rPr lang="hu-HU" altLang="hu-HU" dirty="0">
                <a:cs typeface="Arial" panose="020B0604020202020204" pitchFamily="34" charset="0"/>
              </a:rPr>
              <a:t>, </a:t>
            </a:r>
            <a:r>
              <a:rPr lang="hu-HU" altLang="hu-HU" dirty="0" err="1">
                <a:cs typeface="Arial" panose="020B0604020202020204" pitchFamily="34" charset="0"/>
              </a:rPr>
              <a:t>Myeloperoxydase</a:t>
            </a:r>
            <a:endParaRPr lang="el-GR" altLang="hu-HU" b="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55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4788"/>
            <a:ext cx="9290050" cy="1143000"/>
          </a:xfrm>
        </p:spPr>
        <p:txBody>
          <a:bodyPr/>
          <a:lstStyle/>
          <a:p>
            <a:r>
              <a:rPr lang="hu-HU" altLang="hu-HU" sz="4000" b="1" smtClean="0">
                <a:solidFill>
                  <a:schemeClr val="tx1"/>
                </a:solidFill>
              </a:rPr>
              <a:t>Neutrophiler Granulozyt: unreife Formen</a:t>
            </a:r>
            <a:endParaRPr lang="en-US" altLang="hu-HU" sz="4000" b="1" smtClean="0">
              <a:solidFill>
                <a:schemeClr val="tx1"/>
              </a:solidFill>
            </a:endParaRPr>
          </a:p>
        </p:txBody>
      </p:sp>
      <p:pic>
        <p:nvPicPr>
          <p:cNvPr id="32771" name="Picture 4" descr="jugend stab seg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1952625"/>
            <a:ext cx="4935537" cy="39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 Box 5"/>
          <p:cNvSpPr txBox="1">
            <a:spLocks noChangeArrowheads="1"/>
          </p:cNvSpPr>
          <p:nvPr/>
        </p:nvSpPr>
        <p:spPr bwMode="auto">
          <a:xfrm>
            <a:off x="5238750" y="1368425"/>
            <a:ext cx="3905250" cy="537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125000"/>
              </a:lnSpc>
              <a:spcBef>
                <a:spcPct val="50000"/>
              </a:spcBef>
            </a:pPr>
            <a:r>
              <a:rPr lang="hu-HU" altLang="hu-HU" dirty="0" err="1"/>
              <a:t>Akute</a:t>
            </a:r>
            <a:r>
              <a:rPr lang="hu-HU" altLang="hu-HU" dirty="0"/>
              <a:t> </a:t>
            </a:r>
            <a:r>
              <a:rPr lang="hu-HU" altLang="hu-HU" dirty="0" err="1"/>
              <a:t>bakterielle</a:t>
            </a:r>
            <a:r>
              <a:rPr lang="hu-HU" altLang="hu-HU" dirty="0"/>
              <a:t> </a:t>
            </a:r>
            <a:r>
              <a:rPr lang="hu-HU" altLang="hu-HU" dirty="0" err="1"/>
              <a:t>Infektion</a:t>
            </a:r>
            <a:r>
              <a:rPr lang="hu-HU" altLang="hu-HU" dirty="0"/>
              <a:t> </a:t>
            </a:r>
            <a:r>
              <a:rPr lang="hu-HU" altLang="hu-HU" dirty="0">
                <a:cs typeface="Arial" panose="020B0604020202020204" pitchFamily="34" charset="0"/>
              </a:rPr>
              <a:t>→ </a:t>
            </a:r>
            <a:r>
              <a:rPr lang="hu-HU" altLang="hu-HU" dirty="0" err="1">
                <a:cs typeface="Arial" panose="020B0604020202020204" pitchFamily="34" charset="0"/>
              </a:rPr>
              <a:t>Mobilisierung</a:t>
            </a:r>
            <a:r>
              <a:rPr lang="hu-HU" altLang="hu-HU" dirty="0">
                <a:cs typeface="Arial" panose="020B0604020202020204" pitchFamily="34" charset="0"/>
              </a:rPr>
              <a:t> der </a:t>
            </a:r>
            <a:r>
              <a:rPr lang="hu-HU" altLang="hu-HU" dirty="0" err="1">
                <a:cs typeface="Arial" panose="020B0604020202020204" pitchFamily="34" charset="0"/>
              </a:rPr>
              <a:t>Neutrophilen</a:t>
            </a:r>
            <a:r>
              <a:rPr lang="hu-HU" altLang="hu-HU" dirty="0">
                <a:cs typeface="Arial" panose="020B0604020202020204" pitchFamily="34" charset="0"/>
              </a:rPr>
              <a:t>:</a:t>
            </a:r>
          </a:p>
          <a:p>
            <a:pPr algn="l" eaLnBrk="1" hangingPunct="1">
              <a:lnSpc>
                <a:spcPct val="125000"/>
              </a:lnSpc>
              <a:spcBef>
                <a:spcPct val="50000"/>
              </a:spcBef>
              <a:buFontTx/>
              <a:buChar char="•"/>
            </a:pPr>
            <a:r>
              <a:rPr lang="hu-HU" altLang="hu-HU" dirty="0" err="1">
                <a:cs typeface="Arial" panose="020B0604020202020204" pitchFamily="34" charset="0"/>
              </a:rPr>
              <a:t>Locker</a:t>
            </a:r>
            <a:r>
              <a:rPr lang="hu-HU" altLang="hu-HU" dirty="0">
                <a:cs typeface="Arial" panose="020B0604020202020204" pitchFamily="34" charset="0"/>
              </a:rPr>
              <a:t> </a:t>
            </a:r>
            <a:r>
              <a:rPr lang="hu-HU" altLang="hu-HU" dirty="0" err="1">
                <a:cs typeface="Arial" panose="020B0604020202020204" pitchFamily="34" charset="0"/>
              </a:rPr>
              <a:t>angehaftete</a:t>
            </a:r>
            <a:r>
              <a:rPr lang="hu-HU" altLang="hu-HU" dirty="0">
                <a:cs typeface="Arial" panose="020B0604020202020204" pitchFamily="34" charset="0"/>
              </a:rPr>
              <a:t> </a:t>
            </a:r>
            <a:r>
              <a:rPr lang="hu-HU" altLang="hu-HU" dirty="0" err="1">
                <a:cs typeface="Arial" panose="020B0604020202020204" pitchFamily="34" charset="0"/>
              </a:rPr>
              <a:t>Zellen</a:t>
            </a:r>
            <a:r>
              <a:rPr lang="hu-HU" altLang="hu-HU" dirty="0">
                <a:cs typeface="Arial" panose="020B0604020202020204" pitchFamily="34" charset="0"/>
              </a:rPr>
              <a:t> in </a:t>
            </a:r>
            <a:r>
              <a:rPr lang="hu-HU" altLang="hu-HU" dirty="0" err="1">
                <a:cs typeface="Arial" panose="020B0604020202020204" pitchFamily="34" charset="0"/>
              </a:rPr>
              <a:t>Mikrogef</a:t>
            </a:r>
            <a:r>
              <a:rPr lang="en-US" altLang="hu-HU" dirty="0" err="1">
                <a:cs typeface="Arial" panose="020B0604020202020204" pitchFamily="34" charset="0"/>
              </a:rPr>
              <a:t>äß</a:t>
            </a:r>
            <a:r>
              <a:rPr lang="hu-HU" altLang="hu-HU" dirty="0">
                <a:cs typeface="Arial" panose="020B0604020202020204" pitchFamily="34" charset="0"/>
              </a:rPr>
              <a:t>en </a:t>
            </a:r>
          </a:p>
          <a:p>
            <a:pPr algn="l" eaLnBrk="1" hangingPunct="1">
              <a:lnSpc>
                <a:spcPct val="125000"/>
              </a:lnSpc>
              <a:spcBef>
                <a:spcPct val="50000"/>
              </a:spcBef>
              <a:buFontTx/>
              <a:buChar char="•"/>
            </a:pPr>
            <a:r>
              <a:rPr lang="hu-HU" altLang="hu-HU" dirty="0" err="1">
                <a:cs typeface="Arial" panose="020B0604020202020204" pitchFamily="34" charset="0"/>
              </a:rPr>
              <a:t>Bildung</a:t>
            </a:r>
            <a:r>
              <a:rPr lang="hu-HU" altLang="hu-HU" dirty="0">
                <a:cs typeface="Arial" panose="020B0604020202020204" pitchFamily="34" charset="0"/>
              </a:rPr>
              <a:t> von </a:t>
            </a:r>
            <a:r>
              <a:rPr lang="hu-HU" altLang="hu-HU" dirty="0" err="1">
                <a:cs typeface="Arial" panose="020B0604020202020204" pitchFamily="34" charset="0"/>
              </a:rPr>
              <a:t>neuer</a:t>
            </a:r>
            <a:r>
              <a:rPr lang="hu-HU" altLang="hu-HU" dirty="0">
                <a:cs typeface="Arial" panose="020B0604020202020204" pitchFamily="34" charset="0"/>
              </a:rPr>
              <a:t> </a:t>
            </a:r>
            <a:r>
              <a:rPr lang="hu-HU" altLang="hu-HU" dirty="0" err="1">
                <a:cs typeface="Arial" panose="020B0604020202020204" pitchFamily="34" charset="0"/>
              </a:rPr>
              <a:t>Zellen</a:t>
            </a:r>
            <a:r>
              <a:rPr lang="hu-HU" altLang="hu-HU" dirty="0">
                <a:cs typeface="Arial" panose="020B0604020202020204" pitchFamily="34" charset="0"/>
              </a:rPr>
              <a:t> in </a:t>
            </a:r>
            <a:r>
              <a:rPr lang="hu-HU" altLang="hu-HU" dirty="0" err="1">
                <a:cs typeface="Arial" panose="020B0604020202020204" pitchFamily="34" charset="0"/>
              </a:rPr>
              <a:t>rotem</a:t>
            </a:r>
            <a:r>
              <a:rPr lang="hu-HU" altLang="hu-HU" dirty="0">
                <a:cs typeface="Arial" panose="020B0604020202020204" pitchFamily="34" charset="0"/>
              </a:rPr>
              <a:t> </a:t>
            </a:r>
            <a:r>
              <a:rPr lang="hu-HU" altLang="hu-HU" dirty="0" err="1">
                <a:cs typeface="Arial" panose="020B0604020202020204" pitchFamily="34" charset="0"/>
              </a:rPr>
              <a:t>Knochenmark</a:t>
            </a:r>
            <a:endParaRPr lang="hu-HU" altLang="hu-HU" dirty="0">
              <a:cs typeface="Arial" panose="020B0604020202020204" pitchFamily="34" charset="0"/>
            </a:endParaRPr>
          </a:p>
          <a:p>
            <a:pPr algn="l" eaLnBrk="1" hangingPunct="1">
              <a:lnSpc>
                <a:spcPct val="125000"/>
              </a:lnSpc>
              <a:spcBef>
                <a:spcPct val="50000"/>
              </a:spcBef>
            </a:pPr>
            <a:r>
              <a:rPr lang="hu-HU" altLang="hu-HU" dirty="0">
                <a:cs typeface="Arial" panose="020B0604020202020204" pitchFamily="34" charset="0"/>
              </a:rPr>
              <a:t>Bei </a:t>
            </a:r>
            <a:r>
              <a:rPr lang="hu-HU" altLang="hu-HU" dirty="0" err="1">
                <a:cs typeface="Arial" panose="020B0604020202020204" pitchFamily="34" charset="0"/>
              </a:rPr>
              <a:t>schweren</a:t>
            </a:r>
            <a:r>
              <a:rPr lang="hu-HU" altLang="hu-HU" dirty="0">
                <a:cs typeface="Arial" panose="020B0604020202020204" pitchFamily="34" charset="0"/>
              </a:rPr>
              <a:t> </a:t>
            </a:r>
            <a:r>
              <a:rPr lang="hu-HU" altLang="hu-HU" dirty="0" err="1">
                <a:cs typeface="Arial" panose="020B0604020202020204" pitchFamily="34" charset="0"/>
              </a:rPr>
              <a:t>Infektionen</a:t>
            </a:r>
            <a:r>
              <a:rPr lang="hu-HU" altLang="hu-HU" dirty="0">
                <a:cs typeface="Arial" panose="020B0604020202020204" pitchFamily="34" charset="0"/>
              </a:rPr>
              <a:t>: </a:t>
            </a:r>
            <a:r>
              <a:rPr lang="hu-HU" altLang="hu-HU" dirty="0" err="1">
                <a:cs typeface="Arial" panose="020B0604020202020204" pitchFamily="34" charset="0"/>
              </a:rPr>
              <a:t>unreife</a:t>
            </a:r>
            <a:r>
              <a:rPr lang="hu-HU" altLang="hu-HU" dirty="0">
                <a:cs typeface="Arial" panose="020B0604020202020204" pitchFamily="34" charset="0"/>
              </a:rPr>
              <a:t> </a:t>
            </a:r>
            <a:r>
              <a:rPr lang="hu-HU" altLang="hu-HU" dirty="0" err="1">
                <a:cs typeface="Arial" panose="020B0604020202020204" pitchFamily="34" charset="0"/>
              </a:rPr>
              <a:t>Formen</a:t>
            </a:r>
            <a:r>
              <a:rPr lang="hu-HU" altLang="hu-HU" dirty="0">
                <a:cs typeface="Arial" panose="020B0604020202020204" pitchFamily="34" charset="0"/>
              </a:rPr>
              <a:t> </a:t>
            </a:r>
            <a:r>
              <a:rPr lang="hu-HU" altLang="hu-HU" dirty="0" err="1">
                <a:cs typeface="Arial" panose="020B0604020202020204" pitchFamily="34" charset="0"/>
              </a:rPr>
              <a:t>im</a:t>
            </a:r>
            <a:r>
              <a:rPr lang="hu-HU" altLang="hu-HU" dirty="0">
                <a:cs typeface="Arial" panose="020B0604020202020204" pitchFamily="34" charset="0"/>
              </a:rPr>
              <a:t> </a:t>
            </a:r>
            <a:r>
              <a:rPr lang="hu-HU" altLang="hu-HU" dirty="0" err="1">
                <a:cs typeface="Arial" panose="020B0604020202020204" pitchFamily="34" charset="0"/>
              </a:rPr>
              <a:t>Blut</a:t>
            </a:r>
            <a:r>
              <a:rPr lang="hu-HU" altLang="hu-HU" dirty="0">
                <a:cs typeface="Arial" panose="020B0604020202020204" pitchFamily="34" charset="0"/>
              </a:rPr>
              <a:t> (</a:t>
            </a:r>
            <a:r>
              <a:rPr lang="hu-HU" altLang="hu-HU" dirty="0" err="1">
                <a:cs typeface="Arial" panose="020B0604020202020204" pitchFamily="34" charset="0"/>
              </a:rPr>
              <a:t>Linksverschiebung</a:t>
            </a:r>
            <a:r>
              <a:rPr lang="hu-HU" altLang="hu-HU" dirty="0">
                <a:cs typeface="Arial" panose="020B0604020202020204" pitchFamily="34" charset="0"/>
              </a:rPr>
              <a:t> des </a:t>
            </a:r>
            <a:r>
              <a:rPr lang="hu-HU" altLang="hu-HU" dirty="0" err="1">
                <a:cs typeface="Arial" panose="020B0604020202020204" pitchFamily="34" charset="0"/>
              </a:rPr>
              <a:t>Blutbildes</a:t>
            </a:r>
            <a:r>
              <a:rPr lang="hu-HU" altLang="hu-HU" dirty="0">
                <a:cs typeface="Arial" panose="020B0604020202020204" pitchFamily="34" charset="0"/>
              </a:rPr>
              <a:t>)</a:t>
            </a:r>
          </a:p>
          <a:p>
            <a:pPr algn="l" eaLnBrk="1" hangingPunct="1">
              <a:lnSpc>
                <a:spcPct val="125000"/>
              </a:lnSpc>
              <a:spcBef>
                <a:spcPct val="50000"/>
              </a:spcBef>
            </a:pPr>
            <a:r>
              <a:rPr lang="hu-HU" altLang="hu-HU" dirty="0">
                <a:cs typeface="Arial" panose="020B0604020202020204" pitchFamily="34" charset="0"/>
              </a:rPr>
              <a:t>	</a:t>
            </a:r>
          </a:p>
          <a:p>
            <a:pPr algn="l" eaLnBrk="1" hangingPunct="1">
              <a:lnSpc>
                <a:spcPct val="125000"/>
              </a:lnSpc>
              <a:spcBef>
                <a:spcPct val="50000"/>
              </a:spcBef>
            </a:pPr>
            <a:r>
              <a:rPr lang="hu-HU" altLang="hu-HU" dirty="0">
                <a:cs typeface="Arial" panose="020B0604020202020204" pitchFamily="34" charset="0"/>
              </a:rPr>
              <a:t>	</a:t>
            </a:r>
            <a:r>
              <a:rPr lang="hu-HU" altLang="hu-HU" dirty="0" err="1">
                <a:cs typeface="Arial" panose="020B0604020202020204" pitchFamily="34" charset="0"/>
              </a:rPr>
              <a:t>Jugendform</a:t>
            </a:r>
            <a:endParaRPr lang="hu-HU" altLang="hu-HU" dirty="0">
              <a:cs typeface="Arial" panose="020B0604020202020204" pitchFamily="34" charset="0"/>
            </a:endParaRPr>
          </a:p>
          <a:p>
            <a:pPr algn="l" eaLnBrk="1" hangingPunct="1">
              <a:lnSpc>
                <a:spcPct val="125000"/>
              </a:lnSpc>
              <a:spcBef>
                <a:spcPct val="50000"/>
              </a:spcBef>
            </a:pPr>
            <a:r>
              <a:rPr lang="hu-HU" altLang="hu-HU" dirty="0">
                <a:cs typeface="Arial" panose="020B0604020202020204" pitchFamily="34" charset="0"/>
              </a:rPr>
              <a:t>	</a:t>
            </a:r>
            <a:r>
              <a:rPr lang="hu-HU" altLang="hu-HU" dirty="0" err="1">
                <a:cs typeface="Arial" panose="020B0604020202020204" pitchFamily="34" charset="0"/>
              </a:rPr>
              <a:t>Stabform</a:t>
            </a:r>
            <a:r>
              <a:rPr lang="hu-HU" altLang="hu-HU" b="0" dirty="0">
                <a:cs typeface="Arial" panose="020B0604020202020204" pitchFamily="34" charset="0"/>
              </a:rPr>
              <a:t>  </a:t>
            </a:r>
            <a:r>
              <a:rPr lang="hu-HU" altLang="hu-HU" b="0" dirty="0"/>
              <a:t> </a:t>
            </a:r>
            <a:endParaRPr lang="en-US" altLang="hu-HU" b="0" dirty="0"/>
          </a:p>
        </p:txBody>
      </p:sp>
      <p:sp>
        <p:nvSpPr>
          <p:cNvPr id="32773" name="Line 6"/>
          <p:cNvSpPr>
            <a:spLocks noChangeShapeType="1"/>
          </p:cNvSpPr>
          <p:nvPr/>
        </p:nvSpPr>
        <p:spPr bwMode="auto">
          <a:xfrm flipH="1" flipV="1">
            <a:off x="2946400" y="3937000"/>
            <a:ext cx="2997200" cy="19653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2774" name="Line 7"/>
          <p:cNvSpPr>
            <a:spLocks noChangeShapeType="1"/>
          </p:cNvSpPr>
          <p:nvPr/>
        </p:nvSpPr>
        <p:spPr bwMode="auto">
          <a:xfrm flipH="1" flipV="1">
            <a:off x="1493838" y="4121150"/>
            <a:ext cx="4221162" cy="2279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5244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8750"/>
            <a:ext cx="8229600" cy="1143000"/>
          </a:xfrm>
        </p:spPr>
        <p:txBody>
          <a:bodyPr/>
          <a:lstStyle/>
          <a:p>
            <a:r>
              <a:rPr lang="hu-HU" altLang="hu-HU" b="1" smtClean="0">
                <a:solidFill>
                  <a:schemeClr val="tx1"/>
                </a:solidFill>
              </a:rPr>
              <a:t>Neutrophiler Granulozyt, EM</a:t>
            </a:r>
            <a:endParaRPr lang="en-US" altLang="hu-HU" b="1" smtClean="0">
              <a:solidFill>
                <a:schemeClr val="tx1"/>
              </a:solidFill>
            </a:endParaRPr>
          </a:p>
        </p:txBody>
      </p:sp>
      <p:pic>
        <p:nvPicPr>
          <p:cNvPr id="3379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3913"/>
            <a:ext cx="5548313" cy="603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 Box 5"/>
          <p:cNvSpPr txBox="1">
            <a:spLocks noChangeArrowheads="1"/>
          </p:cNvSpPr>
          <p:nvPr/>
        </p:nvSpPr>
        <p:spPr bwMode="auto">
          <a:xfrm>
            <a:off x="5540375" y="1247775"/>
            <a:ext cx="3603625" cy="537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125000"/>
              </a:lnSpc>
              <a:spcBef>
                <a:spcPct val="50000"/>
              </a:spcBef>
            </a:pPr>
            <a:r>
              <a:rPr lang="hu-HU" altLang="hu-HU"/>
              <a:t>Azurophile Granula (AG):</a:t>
            </a:r>
          </a:p>
          <a:p>
            <a:pPr algn="l" eaLnBrk="1" hangingPunct="1">
              <a:lnSpc>
                <a:spcPct val="125000"/>
              </a:lnSpc>
              <a:spcBef>
                <a:spcPct val="50000"/>
              </a:spcBef>
              <a:buFontTx/>
              <a:buChar char="•"/>
            </a:pPr>
            <a:r>
              <a:rPr lang="hu-HU" altLang="hu-HU"/>
              <a:t>0,5 </a:t>
            </a:r>
            <a:r>
              <a:rPr lang="el-GR" altLang="hu-HU">
                <a:cs typeface="Arial" panose="020B0604020202020204" pitchFamily="34" charset="0"/>
              </a:rPr>
              <a:t>μ</a:t>
            </a:r>
            <a:r>
              <a:rPr lang="hu-HU" altLang="hu-HU">
                <a:cs typeface="Arial" panose="020B0604020202020204" pitchFamily="34" charset="0"/>
              </a:rPr>
              <a:t>m</a:t>
            </a:r>
          </a:p>
          <a:p>
            <a:pPr algn="l" eaLnBrk="1" hangingPunct="1">
              <a:lnSpc>
                <a:spcPct val="125000"/>
              </a:lnSpc>
              <a:spcBef>
                <a:spcPct val="50000"/>
              </a:spcBef>
              <a:buFontTx/>
              <a:buChar char="•"/>
            </a:pPr>
            <a:r>
              <a:rPr lang="hu-HU" altLang="hu-HU">
                <a:cs typeface="Arial" panose="020B0604020202020204" pitchFamily="34" charset="0"/>
              </a:rPr>
              <a:t>Enzyme: Myeloperoxidase, Lysosim, Elastase, lysosomale Enzyme</a:t>
            </a:r>
          </a:p>
          <a:p>
            <a:pPr algn="l" eaLnBrk="1" hangingPunct="1">
              <a:lnSpc>
                <a:spcPct val="125000"/>
              </a:lnSpc>
              <a:spcBef>
                <a:spcPct val="50000"/>
              </a:spcBef>
            </a:pPr>
            <a:endParaRPr lang="hu-HU" altLang="hu-HU">
              <a:cs typeface="Arial" panose="020B0604020202020204" pitchFamily="34" charset="0"/>
            </a:endParaRPr>
          </a:p>
          <a:p>
            <a:pPr algn="l" eaLnBrk="1" hangingPunct="1">
              <a:lnSpc>
                <a:spcPct val="125000"/>
              </a:lnSpc>
              <a:spcBef>
                <a:spcPct val="50000"/>
              </a:spcBef>
            </a:pPr>
            <a:r>
              <a:rPr lang="hu-HU" altLang="hu-HU">
                <a:cs typeface="Arial" panose="020B0604020202020204" pitchFamily="34" charset="0"/>
              </a:rPr>
              <a:t>Specifische Granula (SG):</a:t>
            </a:r>
          </a:p>
          <a:p>
            <a:pPr algn="l" eaLnBrk="1" hangingPunct="1">
              <a:lnSpc>
                <a:spcPct val="125000"/>
              </a:lnSpc>
              <a:spcBef>
                <a:spcPct val="50000"/>
              </a:spcBef>
              <a:buFontTx/>
              <a:buChar char="•"/>
            </a:pPr>
            <a:r>
              <a:rPr lang="en-US" altLang="hu-HU">
                <a:cs typeface="Arial" panose="020B0604020202020204" pitchFamily="34" charset="0"/>
              </a:rPr>
              <a:t>&lt;</a:t>
            </a:r>
            <a:r>
              <a:rPr lang="hu-HU" altLang="hu-HU">
                <a:cs typeface="Arial" panose="020B0604020202020204" pitchFamily="34" charset="0"/>
              </a:rPr>
              <a:t>0,3 </a:t>
            </a:r>
            <a:r>
              <a:rPr lang="el-GR" altLang="hu-HU">
                <a:cs typeface="Arial" panose="020B0604020202020204" pitchFamily="34" charset="0"/>
              </a:rPr>
              <a:t>μ</a:t>
            </a:r>
            <a:r>
              <a:rPr lang="hu-HU" altLang="hu-HU">
                <a:cs typeface="Arial" panose="020B0604020202020204" pitchFamily="34" charset="0"/>
              </a:rPr>
              <a:t>m, polimorph, h</a:t>
            </a:r>
            <a:r>
              <a:rPr lang="en-US" altLang="hu-HU">
                <a:cs typeface="Arial" panose="020B0604020202020204" pitchFamily="34" charset="0"/>
              </a:rPr>
              <a:t>ä</a:t>
            </a:r>
            <a:r>
              <a:rPr lang="hu-HU" altLang="hu-HU">
                <a:cs typeface="Arial" panose="020B0604020202020204" pitchFamily="34" charset="0"/>
              </a:rPr>
              <a:t>ufig mit auskristallisierten Einschlüssen</a:t>
            </a:r>
          </a:p>
          <a:p>
            <a:pPr algn="l" eaLnBrk="1" hangingPunct="1">
              <a:lnSpc>
                <a:spcPct val="125000"/>
              </a:lnSpc>
              <a:spcBef>
                <a:spcPct val="50000"/>
              </a:spcBef>
              <a:buFontTx/>
              <a:buChar char="•"/>
            </a:pPr>
            <a:r>
              <a:rPr lang="hu-HU" altLang="hu-HU">
                <a:cs typeface="Arial" panose="020B0604020202020204" pitchFamily="34" charset="0"/>
              </a:rPr>
              <a:t>Alkalische Phosphatase, Aminopeptidase, Laktoferrin, Kollagenase, Lysosim</a:t>
            </a:r>
            <a:endParaRPr lang="el-GR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86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Neut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13" y="304800"/>
            <a:ext cx="6124575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1905000" y="5791200"/>
            <a:ext cx="3352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/>
              <a:t>Neutrophiler Granulozyt</a:t>
            </a:r>
          </a:p>
        </p:txBody>
      </p:sp>
    </p:spTree>
    <p:extLst>
      <p:ext uri="{BB962C8B-B14F-4D97-AF65-F5344CB8AC3E}">
        <p14:creationId xmlns:p14="http://schemas.microsoft.com/office/powerpoint/2010/main" val="351243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neu1"/>
          <p:cNvPicPr>
            <a:picLocks noChangeAspect="1" noChangeArrowheads="1"/>
          </p:cNvPicPr>
          <p:nvPr/>
        </p:nvPicPr>
        <p:blipFill>
          <a:blip r:embed="rId3" cstate="print"/>
          <a:srcRect l="13287" t="20906" r="11811" b="26440"/>
          <a:stretch>
            <a:fillRect/>
          </a:stretch>
        </p:blipFill>
        <p:spPr bwMode="auto">
          <a:xfrm>
            <a:off x="251520" y="1340768"/>
            <a:ext cx="2997705" cy="1686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http://previews.123rf.com/images/guniita/guniita1407/guniita140700012/30182866-Human-white-blood-cell-Neutrophil-Stock-Vector-neutrophi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476672"/>
            <a:ext cx="1647409" cy="1737370"/>
          </a:xfrm>
          <a:prstGeom prst="rect">
            <a:avLst/>
          </a:prstGeom>
          <a:noFill/>
        </p:spPr>
      </p:pic>
      <p:pic>
        <p:nvPicPr>
          <p:cNvPr id="6152" name="Picture 8" descr="https://upload.wikimedia.org/wikipedia/commons/3/33/Blausen_0676_Neutrophi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260648"/>
            <a:ext cx="2376264" cy="2376264"/>
          </a:xfrm>
          <a:prstGeom prst="rect">
            <a:avLst/>
          </a:prstGeom>
          <a:noFill/>
        </p:spPr>
      </p:pic>
      <p:pic>
        <p:nvPicPr>
          <p:cNvPr id="6154" name="Picture 10" descr="https://encrypted-tbn3.gstatic.com/images?q=tbn:ANd9GcQKLmdIi8o9e5VQLo_9OVBjBIQO7c0UHuoCcwfhzqI4T9zMoqFV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284984"/>
            <a:ext cx="3829050" cy="2971801"/>
          </a:xfrm>
          <a:prstGeom prst="rect">
            <a:avLst/>
          </a:prstGeom>
          <a:noFill/>
        </p:spPr>
      </p:pic>
      <p:pic>
        <p:nvPicPr>
          <p:cNvPr id="6150" name="Picture 6" descr="http://www.oncolink.org/coping/images/neutrophi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888" y="1484784"/>
            <a:ext cx="1524000" cy="1562100"/>
          </a:xfrm>
          <a:prstGeom prst="rect">
            <a:avLst/>
          </a:prstGeom>
          <a:noFill/>
        </p:spPr>
      </p:pic>
      <p:pic>
        <p:nvPicPr>
          <p:cNvPr id="6156" name="Picture 12" descr="http://image.blingee.com/images18/content/output/000/000/000/75c/737492382_1383841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50432" y="3284984"/>
            <a:ext cx="3810000" cy="3000376"/>
          </a:xfrm>
          <a:prstGeom prst="rect">
            <a:avLst/>
          </a:prstGeom>
          <a:noFill/>
        </p:spPr>
      </p:pic>
      <p:sp>
        <p:nvSpPr>
          <p:cNvPr id="11" name="Szövegdoboz 10"/>
          <p:cNvSpPr txBox="1"/>
          <p:nvPr/>
        </p:nvSpPr>
        <p:spPr>
          <a:xfrm>
            <a:off x="539552" y="6309320"/>
            <a:ext cx="5094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rgbClr val="C00000"/>
                </a:solidFill>
              </a:rPr>
              <a:t>Barr</a:t>
            </a:r>
            <a:r>
              <a:rPr lang="hu-HU" dirty="0">
                <a:solidFill>
                  <a:srgbClr val="C00000"/>
                </a:solidFill>
              </a:rPr>
              <a:t> </a:t>
            </a:r>
            <a:r>
              <a:rPr lang="hu-HU" dirty="0" smtClean="0">
                <a:solidFill>
                  <a:srgbClr val="C00000"/>
                </a:solidFill>
              </a:rPr>
              <a:t>body:</a:t>
            </a:r>
            <a:r>
              <a:rPr lang="hu-HU" dirty="0" smtClean="0"/>
              <a:t> </a:t>
            </a:r>
            <a:r>
              <a:rPr lang="hu-HU" dirty="0" err="1" smtClean="0"/>
              <a:t>Only</a:t>
            </a:r>
            <a:r>
              <a:rPr lang="hu-HU" dirty="0" smtClean="0"/>
              <a:t> in </a:t>
            </a:r>
            <a:r>
              <a:rPr lang="hu-HU" dirty="0" err="1" smtClean="0"/>
              <a:t>females</a:t>
            </a:r>
            <a:r>
              <a:rPr lang="hu-HU" dirty="0" smtClean="0"/>
              <a:t> – </a:t>
            </a:r>
            <a:r>
              <a:rPr lang="hu-HU" dirty="0" err="1" smtClean="0"/>
              <a:t>inactive</a:t>
            </a:r>
            <a:r>
              <a:rPr lang="hu-HU" dirty="0" smtClean="0"/>
              <a:t> X </a:t>
            </a:r>
            <a:r>
              <a:rPr lang="hu-HU" dirty="0" err="1" smtClean="0"/>
              <a:t>chromosome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1835696" y="476672"/>
            <a:ext cx="1689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/>
              <a:t>Neutrophil</a:t>
            </a:r>
            <a:r>
              <a:rPr lang="hu-HU" sz="2400" b="1" dirty="0" err="1"/>
              <a:t>s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48842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ím 1"/>
          <p:cNvSpPr>
            <a:spLocks noGrp="1"/>
          </p:cNvSpPr>
          <p:nvPr>
            <p:ph type="title"/>
          </p:nvPr>
        </p:nvSpPr>
        <p:spPr>
          <a:xfrm>
            <a:off x="1257300" y="-5557"/>
            <a:ext cx="7886700" cy="1325563"/>
          </a:xfrm>
        </p:spPr>
        <p:txBody>
          <a:bodyPr>
            <a:normAutofit/>
          </a:bodyPr>
          <a:lstStyle/>
          <a:p>
            <a:r>
              <a:rPr lang="hu-HU" altLang="hu-HU" sz="3200" b="1" dirty="0" err="1" smtClean="0">
                <a:solidFill>
                  <a:schemeClr val="tx1"/>
                </a:solidFill>
              </a:rPr>
              <a:t>Blut</a:t>
            </a:r>
            <a:r>
              <a:rPr lang="hu-HU" altLang="hu-HU" sz="3200" b="1" dirty="0" smtClean="0">
                <a:solidFill>
                  <a:schemeClr val="tx1"/>
                </a:solidFill>
              </a:rPr>
              <a:t>: </a:t>
            </a:r>
            <a:r>
              <a:rPr lang="hu-HU" altLang="hu-HU" sz="3200" b="1" dirty="0" err="1" smtClean="0">
                <a:solidFill>
                  <a:schemeClr val="tx1"/>
                </a:solidFill>
              </a:rPr>
              <a:t>spezielles</a:t>
            </a:r>
            <a:r>
              <a:rPr lang="hu-HU" altLang="hu-HU" sz="3200" b="1" dirty="0" smtClean="0">
                <a:solidFill>
                  <a:schemeClr val="tx1"/>
                </a:solidFill>
              </a:rPr>
              <a:t>, </a:t>
            </a:r>
            <a:r>
              <a:rPr lang="hu-HU" altLang="hu-HU" sz="3200" b="1" dirty="0" err="1" smtClean="0">
                <a:solidFill>
                  <a:schemeClr val="tx1"/>
                </a:solidFill>
              </a:rPr>
              <a:t>flüssiges</a:t>
            </a:r>
            <a:r>
              <a:rPr lang="hu-HU" altLang="hu-HU" sz="3200" b="1" dirty="0" smtClean="0">
                <a:solidFill>
                  <a:schemeClr val="tx1"/>
                </a:solidFill>
              </a:rPr>
              <a:t> </a:t>
            </a:r>
            <a:r>
              <a:rPr lang="hu-HU" altLang="hu-HU" sz="3200" b="1" dirty="0" err="1" smtClean="0">
                <a:solidFill>
                  <a:schemeClr val="tx1"/>
                </a:solidFill>
              </a:rPr>
              <a:t>Bindegewebe</a:t>
            </a:r>
            <a:endParaRPr lang="hu-HU" altLang="hu-HU" sz="3200" b="1" dirty="0" smtClean="0">
              <a:solidFill>
                <a:schemeClr val="tx1"/>
              </a:solidFill>
            </a:endParaRPr>
          </a:p>
        </p:txBody>
      </p:sp>
      <p:pic>
        <p:nvPicPr>
          <p:cNvPr id="26627" name="Picture 4" descr="hematokrit junquiera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8279"/>
            <a:ext cx="2724150" cy="5549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Szövegdoboz 4"/>
          <p:cNvSpPr txBox="1">
            <a:spLocks noChangeArrowheads="1"/>
          </p:cNvSpPr>
          <p:nvPr/>
        </p:nvSpPr>
        <p:spPr bwMode="auto">
          <a:xfrm>
            <a:off x="1876425" y="2801938"/>
            <a:ext cx="1047750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hu-HU" altLang="hu-HU" sz="1600" b="0" dirty="0" err="1"/>
              <a:t>Plasma</a:t>
            </a:r>
            <a:endParaRPr lang="hu-HU" altLang="hu-HU" sz="1600" b="0" dirty="0"/>
          </a:p>
        </p:txBody>
      </p:sp>
      <p:sp>
        <p:nvSpPr>
          <p:cNvPr id="26629" name="Szövegdoboz 5"/>
          <p:cNvSpPr txBox="1">
            <a:spLocks noChangeArrowheads="1"/>
          </p:cNvSpPr>
          <p:nvPr/>
        </p:nvSpPr>
        <p:spPr bwMode="auto">
          <a:xfrm>
            <a:off x="1882775" y="4537075"/>
            <a:ext cx="1042988" cy="517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hu-HU" altLang="hu-HU" sz="1400" b="0"/>
              <a:t>Weisse Blutzellen</a:t>
            </a:r>
          </a:p>
        </p:txBody>
      </p:sp>
      <p:sp>
        <p:nvSpPr>
          <p:cNvPr id="26630" name="Szövegdoboz 6"/>
          <p:cNvSpPr txBox="1">
            <a:spLocks noChangeArrowheads="1"/>
          </p:cNvSpPr>
          <p:nvPr/>
        </p:nvSpPr>
        <p:spPr bwMode="auto">
          <a:xfrm>
            <a:off x="1793875" y="5462588"/>
            <a:ext cx="1395413" cy="517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hu-HU" altLang="hu-HU" sz="1400" b="0"/>
              <a:t>Rote Blutkörperchen</a:t>
            </a:r>
          </a:p>
        </p:txBody>
      </p:sp>
      <p:sp>
        <p:nvSpPr>
          <p:cNvPr id="26631" name="Szövegdoboz 7"/>
          <p:cNvSpPr txBox="1">
            <a:spLocks noChangeArrowheads="1"/>
          </p:cNvSpPr>
          <p:nvPr/>
        </p:nvSpPr>
        <p:spPr bwMode="auto">
          <a:xfrm>
            <a:off x="0" y="603250"/>
            <a:ext cx="1735138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hu-HU" altLang="hu-HU" b="0" dirty="0"/>
              <a:t>Mit </a:t>
            </a:r>
            <a:r>
              <a:rPr lang="hu-HU" altLang="hu-HU" b="0" dirty="0" err="1"/>
              <a:t>Antikoagulant</a:t>
            </a:r>
            <a:r>
              <a:rPr lang="hu-HU" altLang="hu-HU" b="0" dirty="0"/>
              <a:t> </a:t>
            </a:r>
            <a:r>
              <a:rPr lang="hu-HU" altLang="hu-HU" b="0" dirty="0" err="1"/>
              <a:t>zentrifugiert</a:t>
            </a:r>
            <a:endParaRPr lang="hu-HU" altLang="hu-HU" b="0" dirty="0"/>
          </a:p>
        </p:txBody>
      </p:sp>
      <p:sp>
        <p:nvSpPr>
          <p:cNvPr id="26632" name="Szövegdoboz 8"/>
          <p:cNvSpPr txBox="1">
            <a:spLocks noChangeArrowheads="1"/>
          </p:cNvSpPr>
          <p:nvPr/>
        </p:nvSpPr>
        <p:spPr bwMode="auto">
          <a:xfrm>
            <a:off x="3095625" y="1593850"/>
            <a:ext cx="569912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altLang="hu-HU" sz="2400" dirty="0"/>
              <a:t>7-8% des </a:t>
            </a:r>
            <a:r>
              <a:rPr lang="hu-HU" altLang="hu-HU" sz="2400" dirty="0" err="1"/>
              <a:t>Körpergewichts</a:t>
            </a:r>
            <a:r>
              <a:rPr lang="hu-HU" altLang="hu-HU" sz="2400" dirty="0"/>
              <a:t> (5,0-6,5 l)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altLang="hu-HU" sz="2400" dirty="0" err="1"/>
              <a:t>Zellen</a:t>
            </a:r>
            <a:r>
              <a:rPr lang="hu-HU" altLang="hu-HU" sz="2400" dirty="0"/>
              <a:t>: cca. 44% des </a:t>
            </a:r>
            <a:r>
              <a:rPr lang="hu-HU" altLang="hu-HU" sz="2400" dirty="0" err="1"/>
              <a:t>Gesamtvolumens</a:t>
            </a:r>
            <a:r>
              <a:rPr lang="hu-HU" altLang="hu-HU" sz="2400" dirty="0"/>
              <a:t> (</a:t>
            </a:r>
            <a:r>
              <a:rPr lang="hu-HU" altLang="hu-HU" sz="2400" dirty="0" err="1"/>
              <a:t>Hematokrit</a:t>
            </a:r>
            <a:r>
              <a:rPr lang="hu-HU" altLang="hu-HU" sz="2400" dirty="0"/>
              <a:t>)</a:t>
            </a:r>
          </a:p>
          <a:p>
            <a:pPr algn="just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altLang="hu-HU" sz="2400" dirty="0" err="1"/>
              <a:t>Extrazellul</a:t>
            </a:r>
            <a:r>
              <a:rPr lang="en-US" altLang="hu-HU" sz="2400" dirty="0">
                <a:cs typeface="Arial" panose="020B0604020202020204" pitchFamily="34" charset="0"/>
              </a:rPr>
              <a:t>ä</a:t>
            </a:r>
            <a:r>
              <a:rPr lang="hu-HU" altLang="hu-HU" sz="2400" dirty="0" err="1">
                <a:cs typeface="Arial" panose="020B0604020202020204" pitchFamily="34" charset="0"/>
              </a:rPr>
              <a:t>rsubstanz</a:t>
            </a:r>
            <a:r>
              <a:rPr lang="hu-HU" altLang="hu-HU" sz="2400" dirty="0"/>
              <a:t>: </a:t>
            </a:r>
            <a:r>
              <a:rPr lang="hu-HU" altLang="hu-HU" sz="2400" dirty="0" err="1"/>
              <a:t>Plasma</a:t>
            </a:r>
            <a:endParaRPr lang="hu-HU" altLang="hu-HU" sz="2400" dirty="0"/>
          </a:p>
          <a:p>
            <a:pPr algn="just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altLang="hu-HU" sz="2400" dirty="0"/>
              <a:t>„</a:t>
            </a:r>
            <a:r>
              <a:rPr lang="hu-HU" altLang="hu-HU" sz="2400" dirty="0" err="1"/>
              <a:t>Fasern</a:t>
            </a:r>
            <a:r>
              <a:rPr lang="hu-HU" altLang="hu-HU" sz="2400" dirty="0"/>
              <a:t>”: </a:t>
            </a:r>
            <a:r>
              <a:rPr lang="hu-HU" altLang="hu-HU" sz="2400" dirty="0" err="1"/>
              <a:t>Fibrinogen</a:t>
            </a:r>
            <a:r>
              <a:rPr lang="hu-HU" altLang="hu-HU" sz="2400" dirty="0"/>
              <a:t> → Fibrin</a:t>
            </a:r>
          </a:p>
          <a:p>
            <a:pPr algn="just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altLang="hu-HU" sz="2400" dirty="0" err="1"/>
              <a:t>Serum</a:t>
            </a:r>
            <a:r>
              <a:rPr lang="hu-HU" altLang="hu-HU" sz="2400" dirty="0"/>
              <a:t> = </a:t>
            </a:r>
            <a:r>
              <a:rPr lang="hu-HU" altLang="hu-HU" sz="2400" dirty="0" err="1"/>
              <a:t>Fibrinogenfreies</a:t>
            </a:r>
            <a:r>
              <a:rPr lang="hu-HU" altLang="hu-HU" sz="2400" dirty="0"/>
              <a:t> </a:t>
            </a:r>
            <a:r>
              <a:rPr lang="hu-HU" altLang="hu-HU" sz="2400" dirty="0" err="1"/>
              <a:t>Plasma</a:t>
            </a:r>
            <a:endParaRPr lang="hu-HU" altLang="hu-HU" sz="2400" dirty="0"/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altLang="hu-HU" sz="2400" dirty="0" err="1"/>
              <a:t>Aufgaben</a:t>
            </a:r>
            <a:r>
              <a:rPr lang="hu-HU" altLang="hu-HU" sz="2400" dirty="0"/>
              <a:t>: </a:t>
            </a:r>
            <a:r>
              <a:rPr lang="hu-HU" altLang="hu-HU" sz="2400" dirty="0" err="1"/>
              <a:t>Transport</a:t>
            </a:r>
            <a:r>
              <a:rPr lang="hu-HU" altLang="hu-HU" sz="2400" dirty="0"/>
              <a:t>, </a:t>
            </a:r>
            <a:r>
              <a:rPr lang="hu-HU" altLang="hu-HU" sz="2400" dirty="0" err="1"/>
              <a:t>Abwehr</a:t>
            </a:r>
            <a:r>
              <a:rPr lang="hu-HU" altLang="hu-HU" sz="2400" dirty="0"/>
              <a:t>, </a:t>
            </a:r>
            <a:r>
              <a:rPr lang="hu-HU" altLang="hu-HU" sz="2400" dirty="0" err="1"/>
              <a:t>Thermoregulation</a:t>
            </a:r>
            <a:endParaRPr lang="hu-HU" altLang="hu-HU" sz="2400" dirty="0"/>
          </a:p>
        </p:txBody>
      </p:sp>
    </p:spTree>
    <p:extLst>
      <p:ext uri="{BB962C8B-B14F-4D97-AF65-F5344CB8AC3E}">
        <p14:creationId xmlns:p14="http://schemas.microsoft.com/office/powerpoint/2010/main" val="429031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36525"/>
            <a:ext cx="8229600" cy="1143000"/>
          </a:xfrm>
        </p:spPr>
        <p:txBody>
          <a:bodyPr/>
          <a:lstStyle/>
          <a:p>
            <a:r>
              <a:rPr lang="hu-HU" altLang="hu-HU" b="1" smtClean="0">
                <a:solidFill>
                  <a:schemeClr val="tx1"/>
                </a:solidFill>
              </a:rPr>
              <a:t>Eosinophiler Granulozyt, LM</a:t>
            </a:r>
            <a:endParaRPr lang="en-US" altLang="hu-HU" b="1" smtClean="0">
              <a:solidFill>
                <a:schemeClr val="tx1"/>
              </a:solidFill>
            </a:endParaRPr>
          </a:p>
        </p:txBody>
      </p:sp>
      <p:graphicFrame>
        <p:nvGraphicFramePr>
          <p:cNvPr id="10242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290513" y="869950"/>
          <a:ext cx="3365500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Image" r:id="rId3" imgW="3365079" imgH="2819048" progId="Photoshop.Image.9">
                  <p:embed/>
                </p:oleObj>
              </mc:Choice>
              <mc:Fallback>
                <p:oleObj name="Image" r:id="rId3" imgW="3365079" imgH="2819048" progId="Photoshop.Image.9">
                  <p:embed/>
                  <p:pic>
                    <p:nvPicPr>
                      <p:cNvPr id="1024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513" y="869950"/>
                        <a:ext cx="3365500" cy="281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44" name="Picture 7" descr="eo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2525"/>
            <a:ext cx="3954463" cy="316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8"/>
          <p:cNvSpPr txBox="1">
            <a:spLocks noChangeArrowheads="1"/>
          </p:cNvSpPr>
          <p:nvPr/>
        </p:nvSpPr>
        <p:spPr bwMode="auto">
          <a:xfrm>
            <a:off x="4087813" y="635000"/>
            <a:ext cx="5056187" cy="668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125000"/>
              </a:lnSpc>
              <a:spcBef>
                <a:spcPct val="50000"/>
              </a:spcBef>
            </a:pPr>
            <a:r>
              <a:rPr lang="hu-HU" altLang="hu-HU" dirty="0"/>
              <a:t>12-25 </a:t>
            </a:r>
            <a:r>
              <a:rPr lang="el-GR" altLang="hu-HU" dirty="0">
                <a:cs typeface="Arial" panose="020B0604020202020204" pitchFamily="34" charset="0"/>
              </a:rPr>
              <a:t>μ</a:t>
            </a:r>
            <a:r>
              <a:rPr lang="hu-HU" altLang="hu-HU" dirty="0">
                <a:cs typeface="Arial" panose="020B0604020202020204" pitchFamily="34" charset="0"/>
              </a:rPr>
              <a:t>m </a:t>
            </a:r>
            <a:r>
              <a:rPr lang="hu-HU" altLang="hu-HU" dirty="0" err="1">
                <a:cs typeface="Arial" panose="020B0604020202020204" pitchFamily="34" charset="0"/>
              </a:rPr>
              <a:t>im</a:t>
            </a:r>
            <a:r>
              <a:rPr lang="hu-HU" altLang="hu-HU" dirty="0">
                <a:cs typeface="Arial" panose="020B0604020202020204" pitchFamily="34" charset="0"/>
              </a:rPr>
              <a:t> </a:t>
            </a:r>
            <a:r>
              <a:rPr lang="hu-HU" altLang="hu-HU" dirty="0" err="1">
                <a:cs typeface="Arial" panose="020B0604020202020204" pitchFamily="34" charset="0"/>
              </a:rPr>
              <a:t>Blutausstrich</a:t>
            </a:r>
            <a:endParaRPr lang="hu-HU" altLang="hu-HU" dirty="0">
              <a:cs typeface="Arial" panose="020B0604020202020204" pitchFamily="34" charset="0"/>
            </a:endParaRPr>
          </a:p>
          <a:p>
            <a:pPr algn="l" eaLnBrk="1" hangingPunct="1">
              <a:lnSpc>
                <a:spcPct val="125000"/>
              </a:lnSpc>
              <a:spcBef>
                <a:spcPct val="50000"/>
              </a:spcBef>
            </a:pPr>
            <a:r>
              <a:rPr lang="hu-HU" altLang="hu-HU" dirty="0">
                <a:cs typeface="Arial" panose="020B0604020202020204" pitchFamily="34" charset="0"/>
              </a:rPr>
              <a:t>2-4% der </a:t>
            </a:r>
            <a:r>
              <a:rPr lang="hu-HU" altLang="hu-HU" dirty="0" err="1">
                <a:cs typeface="Arial" panose="020B0604020202020204" pitchFamily="34" charset="0"/>
              </a:rPr>
              <a:t>weissen</a:t>
            </a:r>
            <a:r>
              <a:rPr lang="hu-HU" altLang="hu-HU" dirty="0">
                <a:cs typeface="Arial" panose="020B0604020202020204" pitchFamily="34" charset="0"/>
              </a:rPr>
              <a:t> </a:t>
            </a:r>
            <a:r>
              <a:rPr lang="hu-HU" altLang="hu-HU" dirty="0" err="1">
                <a:cs typeface="Arial" panose="020B0604020202020204" pitchFamily="34" charset="0"/>
              </a:rPr>
              <a:t>Blutzellen</a:t>
            </a:r>
            <a:endParaRPr lang="hu-HU" altLang="hu-HU" dirty="0">
              <a:cs typeface="Arial" panose="020B0604020202020204" pitchFamily="34" charset="0"/>
            </a:endParaRPr>
          </a:p>
          <a:p>
            <a:pPr algn="l" eaLnBrk="1" hangingPunct="1">
              <a:lnSpc>
                <a:spcPct val="125000"/>
              </a:lnSpc>
              <a:spcBef>
                <a:spcPct val="50000"/>
              </a:spcBef>
            </a:pPr>
            <a:r>
              <a:rPr lang="hu-HU" altLang="hu-HU" dirty="0">
                <a:cs typeface="Arial" panose="020B0604020202020204" pitchFamily="34" charset="0"/>
              </a:rPr>
              <a:t>Kern: </a:t>
            </a:r>
            <a:r>
              <a:rPr lang="hu-HU" altLang="hu-HU" dirty="0" err="1">
                <a:cs typeface="Arial" panose="020B0604020202020204" pitchFamily="34" charset="0"/>
              </a:rPr>
              <a:t>zwei</a:t>
            </a:r>
            <a:r>
              <a:rPr lang="hu-HU" altLang="hu-HU" dirty="0">
                <a:cs typeface="Arial" panose="020B0604020202020204" pitchFamily="34" charset="0"/>
              </a:rPr>
              <a:t> </a:t>
            </a:r>
            <a:r>
              <a:rPr lang="hu-HU" altLang="hu-HU" dirty="0" err="1">
                <a:cs typeface="Arial" panose="020B0604020202020204" pitchFamily="34" charset="0"/>
              </a:rPr>
              <a:t>Segmente</a:t>
            </a:r>
            <a:endParaRPr lang="hu-HU" altLang="hu-HU" dirty="0">
              <a:cs typeface="Arial" panose="020B0604020202020204" pitchFamily="34" charset="0"/>
            </a:endParaRPr>
          </a:p>
          <a:p>
            <a:pPr algn="l" eaLnBrk="1" hangingPunct="1">
              <a:lnSpc>
                <a:spcPct val="125000"/>
              </a:lnSpc>
              <a:spcBef>
                <a:spcPct val="50000"/>
              </a:spcBef>
            </a:pPr>
            <a:r>
              <a:rPr lang="hu-HU" altLang="hu-HU" dirty="0" err="1">
                <a:cs typeface="Arial" panose="020B0604020202020204" pitchFamily="34" charset="0"/>
              </a:rPr>
              <a:t>Bildung</a:t>
            </a:r>
            <a:r>
              <a:rPr lang="hu-HU" altLang="hu-HU" dirty="0">
                <a:cs typeface="Arial" panose="020B0604020202020204" pitchFamily="34" charset="0"/>
              </a:rPr>
              <a:t>: </a:t>
            </a:r>
            <a:r>
              <a:rPr lang="hu-HU" altLang="hu-HU" dirty="0" err="1">
                <a:cs typeface="Arial" panose="020B0604020202020204" pitchFamily="34" charset="0"/>
              </a:rPr>
              <a:t>rotes</a:t>
            </a:r>
            <a:r>
              <a:rPr lang="hu-HU" altLang="hu-HU" dirty="0">
                <a:cs typeface="Arial" panose="020B0604020202020204" pitchFamily="34" charset="0"/>
              </a:rPr>
              <a:t> </a:t>
            </a:r>
            <a:r>
              <a:rPr lang="hu-HU" altLang="hu-HU" dirty="0" err="1">
                <a:cs typeface="Arial" panose="020B0604020202020204" pitchFamily="34" charset="0"/>
              </a:rPr>
              <a:t>Knochenmark</a:t>
            </a:r>
            <a:endParaRPr lang="hu-HU" altLang="hu-HU" dirty="0">
              <a:cs typeface="Arial" panose="020B0604020202020204" pitchFamily="34" charset="0"/>
            </a:endParaRPr>
          </a:p>
          <a:p>
            <a:pPr algn="l" eaLnBrk="1" hangingPunct="1">
              <a:lnSpc>
                <a:spcPct val="125000"/>
              </a:lnSpc>
              <a:spcBef>
                <a:spcPct val="50000"/>
              </a:spcBef>
            </a:pPr>
            <a:r>
              <a:rPr lang="hu-HU" altLang="hu-HU" dirty="0" err="1">
                <a:cs typeface="Arial" panose="020B0604020202020204" pitchFamily="34" charset="0"/>
              </a:rPr>
              <a:t>Gro</a:t>
            </a:r>
            <a:r>
              <a:rPr lang="en-US" altLang="hu-HU" dirty="0">
                <a:cs typeface="Arial" panose="020B0604020202020204" pitchFamily="34" charset="0"/>
              </a:rPr>
              <a:t>ß</a:t>
            </a:r>
            <a:r>
              <a:rPr lang="hu-HU" altLang="hu-HU" dirty="0">
                <a:cs typeface="Arial" panose="020B0604020202020204" pitchFamily="34" charset="0"/>
              </a:rPr>
              <a:t>e (0,5-1,5 </a:t>
            </a:r>
            <a:r>
              <a:rPr lang="el-GR" altLang="hu-HU" dirty="0">
                <a:cs typeface="Arial" panose="020B0604020202020204" pitchFamily="34" charset="0"/>
              </a:rPr>
              <a:t>μ</a:t>
            </a:r>
            <a:r>
              <a:rPr lang="hu-HU" altLang="hu-HU" dirty="0">
                <a:cs typeface="Arial" panose="020B0604020202020204" pitchFamily="34" charset="0"/>
              </a:rPr>
              <a:t>m), </a:t>
            </a:r>
            <a:r>
              <a:rPr lang="hu-HU" altLang="hu-HU" dirty="0" err="1">
                <a:cs typeface="Arial" panose="020B0604020202020204" pitchFamily="34" charset="0"/>
              </a:rPr>
              <a:t>ziegelrote</a:t>
            </a:r>
            <a:r>
              <a:rPr lang="hu-HU" altLang="hu-HU" dirty="0">
                <a:cs typeface="Arial" panose="020B0604020202020204" pitchFamily="34" charset="0"/>
              </a:rPr>
              <a:t> </a:t>
            </a:r>
            <a:r>
              <a:rPr lang="hu-HU" altLang="hu-HU" dirty="0" err="1">
                <a:cs typeface="Arial" panose="020B0604020202020204" pitchFamily="34" charset="0"/>
              </a:rPr>
              <a:t>Granula</a:t>
            </a:r>
            <a:r>
              <a:rPr lang="hu-HU" altLang="hu-HU" dirty="0">
                <a:cs typeface="Arial" panose="020B0604020202020204" pitchFamily="34" charset="0"/>
              </a:rPr>
              <a:t>, füllen </a:t>
            </a:r>
            <a:r>
              <a:rPr lang="hu-HU" altLang="hu-HU" dirty="0" err="1">
                <a:cs typeface="Arial" panose="020B0604020202020204" pitchFamily="34" charset="0"/>
              </a:rPr>
              <a:t>das</a:t>
            </a:r>
            <a:r>
              <a:rPr lang="hu-HU" altLang="hu-HU" dirty="0">
                <a:cs typeface="Arial" panose="020B0604020202020204" pitchFamily="34" charset="0"/>
              </a:rPr>
              <a:t> </a:t>
            </a:r>
            <a:r>
              <a:rPr lang="hu-HU" altLang="hu-HU" dirty="0" err="1">
                <a:cs typeface="Arial" panose="020B0604020202020204" pitchFamily="34" charset="0"/>
              </a:rPr>
              <a:t>Zytoplasma</a:t>
            </a:r>
            <a:r>
              <a:rPr lang="hu-HU" altLang="hu-HU" dirty="0">
                <a:cs typeface="Arial" panose="020B0604020202020204" pitchFamily="34" charset="0"/>
              </a:rPr>
              <a:t> </a:t>
            </a:r>
            <a:r>
              <a:rPr lang="hu-HU" altLang="hu-HU" dirty="0" err="1">
                <a:cs typeface="Arial" panose="020B0604020202020204" pitchFamily="34" charset="0"/>
              </a:rPr>
              <a:t>fast</a:t>
            </a:r>
            <a:r>
              <a:rPr lang="hu-HU" altLang="hu-HU" dirty="0">
                <a:cs typeface="Arial" panose="020B0604020202020204" pitchFamily="34" charset="0"/>
              </a:rPr>
              <a:t> </a:t>
            </a:r>
            <a:r>
              <a:rPr lang="hu-HU" altLang="hu-HU" dirty="0" err="1">
                <a:cs typeface="Arial" panose="020B0604020202020204" pitchFamily="34" charset="0"/>
              </a:rPr>
              <a:t>vollst</a:t>
            </a:r>
            <a:r>
              <a:rPr lang="en-US" altLang="hu-HU" dirty="0">
                <a:cs typeface="Arial" panose="020B0604020202020204" pitchFamily="34" charset="0"/>
              </a:rPr>
              <a:t>ä</a:t>
            </a:r>
            <a:r>
              <a:rPr lang="hu-HU" altLang="hu-HU" dirty="0" err="1">
                <a:cs typeface="Arial" panose="020B0604020202020204" pitchFamily="34" charset="0"/>
              </a:rPr>
              <a:t>ndig</a:t>
            </a:r>
            <a:r>
              <a:rPr lang="hu-HU" altLang="hu-HU" dirty="0">
                <a:cs typeface="Arial" panose="020B0604020202020204" pitchFamily="34" charset="0"/>
              </a:rPr>
              <a:t> </a:t>
            </a:r>
            <a:r>
              <a:rPr lang="hu-HU" altLang="hu-HU" dirty="0" err="1">
                <a:cs typeface="Arial" panose="020B0604020202020204" pitchFamily="34" charset="0"/>
              </a:rPr>
              <a:t>aus</a:t>
            </a:r>
            <a:endParaRPr lang="en-US" altLang="hu-HU" dirty="0">
              <a:cs typeface="Arial" panose="020B0604020202020204" pitchFamily="34" charset="0"/>
            </a:endParaRPr>
          </a:p>
          <a:p>
            <a:pPr algn="l" eaLnBrk="1" hangingPunct="1">
              <a:lnSpc>
                <a:spcPct val="125000"/>
              </a:lnSpc>
              <a:spcBef>
                <a:spcPct val="50000"/>
              </a:spcBef>
            </a:pPr>
            <a:r>
              <a:rPr lang="hu-HU" altLang="hu-HU" dirty="0" err="1">
                <a:cs typeface="Arial" panose="020B0604020202020204" pitchFamily="34" charset="0"/>
              </a:rPr>
              <a:t>Wandert</a:t>
            </a:r>
            <a:r>
              <a:rPr lang="hu-HU" altLang="hu-HU" dirty="0">
                <a:cs typeface="Arial" panose="020B0604020202020204" pitchFamily="34" charset="0"/>
              </a:rPr>
              <a:t>, </a:t>
            </a:r>
            <a:r>
              <a:rPr lang="hu-HU" altLang="hu-HU" dirty="0" err="1">
                <a:cs typeface="Arial" panose="020B0604020202020204" pitchFamily="34" charset="0"/>
              </a:rPr>
              <a:t>phagozytiert</a:t>
            </a:r>
            <a:endParaRPr lang="hu-HU" altLang="hu-HU" dirty="0">
              <a:cs typeface="Arial" panose="020B0604020202020204" pitchFamily="34" charset="0"/>
            </a:endParaRPr>
          </a:p>
          <a:p>
            <a:pPr algn="l" eaLnBrk="1" hangingPunct="1">
              <a:lnSpc>
                <a:spcPct val="125000"/>
              </a:lnSpc>
              <a:spcBef>
                <a:spcPct val="50000"/>
              </a:spcBef>
            </a:pPr>
            <a:r>
              <a:rPr lang="hu-HU" altLang="hu-HU" dirty="0" err="1">
                <a:cs typeface="Arial" panose="020B0604020202020204" pitchFamily="34" charset="0"/>
              </a:rPr>
              <a:t>Rolle</a:t>
            </a:r>
            <a:r>
              <a:rPr lang="hu-HU" altLang="hu-HU" dirty="0">
                <a:cs typeface="Arial" panose="020B0604020202020204" pitchFamily="34" charset="0"/>
              </a:rPr>
              <a:t>:</a:t>
            </a:r>
          </a:p>
          <a:p>
            <a:pPr algn="l" eaLnBrk="1" hangingPunct="1">
              <a:lnSpc>
                <a:spcPct val="125000"/>
              </a:lnSpc>
              <a:spcBef>
                <a:spcPct val="50000"/>
              </a:spcBef>
              <a:buFontTx/>
              <a:buChar char="•"/>
            </a:pPr>
            <a:r>
              <a:rPr lang="hu-HU" altLang="hu-HU" dirty="0" err="1">
                <a:cs typeface="Arial" panose="020B0604020202020204" pitchFamily="34" charset="0"/>
              </a:rPr>
              <a:t>Allergische</a:t>
            </a:r>
            <a:r>
              <a:rPr lang="hu-HU" altLang="hu-HU" dirty="0">
                <a:cs typeface="Arial" panose="020B0604020202020204" pitchFamily="34" charset="0"/>
              </a:rPr>
              <a:t> </a:t>
            </a:r>
            <a:r>
              <a:rPr lang="hu-HU" altLang="hu-HU" dirty="0" err="1">
                <a:cs typeface="Arial" panose="020B0604020202020204" pitchFamily="34" charset="0"/>
              </a:rPr>
              <a:t>Reaktionen</a:t>
            </a:r>
            <a:endParaRPr lang="hu-HU" altLang="hu-HU" dirty="0">
              <a:cs typeface="Arial" panose="020B0604020202020204" pitchFamily="34" charset="0"/>
            </a:endParaRPr>
          </a:p>
          <a:p>
            <a:pPr algn="l" eaLnBrk="1" hangingPunct="1">
              <a:lnSpc>
                <a:spcPct val="125000"/>
              </a:lnSpc>
              <a:spcBef>
                <a:spcPct val="50000"/>
              </a:spcBef>
              <a:buFontTx/>
              <a:buChar char="•"/>
            </a:pPr>
            <a:r>
              <a:rPr lang="hu-HU" altLang="hu-HU" dirty="0" err="1">
                <a:cs typeface="Arial" panose="020B0604020202020204" pitchFamily="34" charset="0"/>
              </a:rPr>
              <a:t>Abwehr</a:t>
            </a:r>
            <a:r>
              <a:rPr lang="hu-HU" altLang="hu-HU" dirty="0">
                <a:cs typeface="Arial" panose="020B0604020202020204" pitchFamily="34" charset="0"/>
              </a:rPr>
              <a:t> </a:t>
            </a:r>
            <a:r>
              <a:rPr lang="hu-HU" altLang="hu-HU" dirty="0" err="1">
                <a:cs typeface="Arial" panose="020B0604020202020204" pitchFamily="34" charset="0"/>
              </a:rPr>
              <a:t>gegen</a:t>
            </a:r>
            <a:r>
              <a:rPr lang="hu-HU" altLang="hu-HU" dirty="0">
                <a:cs typeface="Arial" panose="020B0604020202020204" pitchFamily="34" charset="0"/>
              </a:rPr>
              <a:t> </a:t>
            </a:r>
            <a:r>
              <a:rPr lang="hu-HU" altLang="hu-HU" dirty="0" err="1">
                <a:cs typeface="Arial" panose="020B0604020202020204" pitchFamily="34" charset="0"/>
              </a:rPr>
              <a:t>Parasiten</a:t>
            </a:r>
            <a:endParaRPr lang="hu-HU" altLang="hu-HU" dirty="0">
              <a:cs typeface="Arial" panose="020B0604020202020204" pitchFamily="34" charset="0"/>
            </a:endParaRPr>
          </a:p>
          <a:p>
            <a:pPr algn="l" eaLnBrk="1" hangingPunct="1">
              <a:lnSpc>
                <a:spcPct val="125000"/>
              </a:lnSpc>
              <a:spcBef>
                <a:spcPct val="50000"/>
              </a:spcBef>
              <a:buFontTx/>
              <a:buChar char="•"/>
            </a:pPr>
            <a:r>
              <a:rPr lang="hu-HU" altLang="hu-HU" dirty="0" err="1">
                <a:cs typeface="Arial" panose="020B0604020202020204" pitchFamily="34" charset="0"/>
              </a:rPr>
              <a:t>Virostatische</a:t>
            </a:r>
            <a:r>
              <a:rPr lang="hu-HU" altLang="hu-HU" dirty="0">
                <a:cs typeface="Arial" panose="020B0604020202020204" pitchFamily="34" charset="0"/>
              </a:rPr>
              <a:t> </a:t>
            </a:r>
            <a:r>
              <a:rPr lang="hu-HU" altLang="hu-HU" dirty="0" err="1">
                <a:cs typeface="Arial" panose="020B0604020202020204" pitchFamily="34" charset="0"/>
              </a:rPr>
              <a:t>Rolle</a:t>
            </a:r>
            <a:r>
              <a:rPr lang="hu-HU" altLang="hu-HU" dirty="0">
                <a:cs typeface="Arial" panose="020B0604020202020204" pitchFamily="34" charset="0"/>
              </a:rPr>
              <a:t> (</a:t>
            </a:r>
            <a:r>
              <a:rPr lang="hu-HU" altLang="hu-HU" dirty="0" err="1">
                <a:cs typeface="Arial" panose="020B0604020202020204" pitchFamily="34" charset="0"/>
              </a:rPr>
              <a:t>einstr</a:t>
            </a:r>
            <a:r>
              <a:rPr lang="en-US" altLang="hu-HU" dirty="0">
                <a:cs typeface="Arial" panose="020B0604020202020204" pitchFamily="34" charset="0"/>
              </a:rPr>
              <a:t>ä</a:t>
            </a:r>
            <a:r>
              <a:rPr lang="hu-HU" altLang="hu-HU" dirty="0" err="1">
                <a:cs typeface="Arial" panose="020B0604020202020204" pitchFamily="34" charset="0"/>
              </a:rPr>
              <a:t>ngige</a:t>
            </a:r>
            <a:r>
              <a:rPr lang="hu-HU" altLang="hu-HU" dirty="0">
                <a:cs typeface="Arial" panose="020B0604020202020204" pitchFamily="34" charset="0"/>
              </a:rPr>
              <a:t> RNS </a:t>
            </a:r>
            <a:r>
              <a:rPr lang="hu-HU" altLang="hu-HU" dirty="0" err="1">
                <a:cs typeface="Arial" panose="020B0604020202020204" pitchFamily="34" charset="0"/>
              </a:rPr>
              <a:t>Viren</a:t>
            </a:r>
            <a:r>
              <a:rPr lang="hu-HU" altLang="hu-HU" dirty="0">
                <a:cs typeface="Arial" panose="020B0604020202020204" pitchFamily="34" charset="0"/>
              </a:rPr>
              <a:t>)</a:t>
            </a:r>
          </a:p>
          <a:p>
            <a:pPr algn="l" eaLnBrk="1" hangingPunct="1">
              <a:lnSpc>
                <a:spcPct val="125000"/>
              </a:lnSpc>
              <a:spcBef>
                <a:spcPct val="50000"/>
              </a:spcBef>
              <a:buFontTx/>
              <a:buChar char="•"/>
            </a:pPr>
            <a:r>
              <a:rPr lang="hu-HU" altLang="hu-HU" dirty="0" err="1">
                <a:cs typeface="Arial" panose="020B0604020202020204" pitchFamily="34" charset="0"/>
              </a:rPr>
              <a:t>Abschaffung</a:t>
            </a:r>
            <a:r>
              <a:rPr lang="hu-HU" altLang="hu-HU" dirty="0">
                <a:cs typeface="Arial" panose="020B0604020202020204" pitchFamily="34" charset="0"/>
              </a:rPr>
              <a:t> von </a:t>
            </a:r>
            <a:r>
              <a:rPr lang="hu-HU" altLang="hu-HU" dirty="0" err="1">
                <a:cs typeface="Arial" panose="020B0604020202020204" pitchFamily="34" charset="0"/>
              </a:rPr>
              <a:t>Antigen</a:t>
            </a:r>
            <a:r>
              <a:rPr lang="hu-HU" altLang="hu-HU" dirty="0">
                <a:cs typeface="Arial" panose="020B0604020202020204" pitchFamily="34" charset="0"/>
              </a:rPr>
              <a:t>-Antikörper Komplexen</a:t>
            </a:r>
          </a:p>
          <a:p>
            <a:pPr algn="l" eaLnBrk="1" hangingPunct="1">
              <a:spcBef>
                <a:spcPct val="50000"/>
              </a:spcBef>
            </a:pPr>
            <a:endParaRPr lang="el-GR" altLang="hu-HU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2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25438"/>
            <a:ext cx="8229600" cy="1143001"/>
          </a:xfrm>
        </p:spPr>
        <p:txBody>
          <a:bodyPr/>
          <a:lstStyle/>
          <a:p>
            <a:r>
              <a:rPr lang="hu-HU" altLang="hu-HU" b="1" smtClean="0">
                <a:solidFill>
                  <a:schemeClr val="tx1"/>
                </a:solidFill>
              </a:rPr>
              <a:t>Eosinophiler Granulozyt, EM</a:t>
            </a:r>
            <a:endParaRPr lang="en-US" altLang="hu-HU" b="1" smtClean="0">
              <a:solidFill>
                <a:schemeClr val="tx1"/>
              </a:solidFill>
            </a:endParaRPr>
          </a:p>
        </p:txBody>
      </p:sp>
      <p:graphicFrame>
        <p:nvGraphicFramePr>
          <p:cNvPr id="11266" name="Object 6"/>
          <p:cNvGraphicFramePr>
            <a:graphicFrameLocks noGrp="1" noChangeAspect="1"/>
          </p:cNvGraphicFramePr>
          <p:nvPr>
            <p:ph sz="half" idx="1"/>
          </p:nvPr>
        </p:nvGraphicFramePr>
        <p:xfrm>
          <a:off x="0" y="601663"/>
          <a:ext cx="4038600" cy="402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2" name="Image" r:id="rId3" imgW="8190476" imgH="8165079" progId="Photoshop.Image.9">
                  <p:embed/>
                </p:oleObj>
              </mc:Choice>
              <mc:Fallback>
                <p:oleObj name="Image" r:id="rId3" imgW="8190476" imgH="8165079" progId="Photoshop.Image.9">
                  <p:embed/>
                  <p:pic>
                    <p:nvPicPr>
                      <p:cNvPr id="1126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01663"/>
                        <a:ext cx="4038600" cy="402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8"/>
          <p:cNvGraphicFramePr>
            <a:graphicFrameLocks noGrp="1" noChangeAspect="1"/>
          </p:cNvGraphicFramePr>
          <p:nvPr>
            <p:ph sz="half" idx="2"/>
          </p:nvPr>
        </p:nvGraphicFramePr>
        <p:xfrm>
          <a:off x="0" y="4578350"/>
          <a:ext cx="4038600" cy="227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3" name="Image" r:id="rId5" imgW="8101587" imgH="4571429" progId="Photoshop.Image.9">
                  <p:embed/>
                </p:oleObj>
              </mc:Choice>
              <mc:Fallback>
                <p:oleObj name="Image" r:id="rId5" imgW="8101587" imgH="4571429" progId="Photoshop.Image.9">
                  <p:embed/>
                  <p:pic>
                    <p:nvPicPr>
                      <p:cNvPr id="11267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78350"/>
                        <a:ext cx="4038600" cy="2279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9" name="Text Box 12"/>
          <p:cNvSpPr txBox="1">
            <a:spLocks noChangeArrowheads="1"/>
          </p:cNvSpPr>
          <p:nvPr/>
        </p:nvSpPr>
        <p:spPr bwMode="auto">
          <a:xfrm>
            <a:off x="4367213" y="1022350"/>
            <a:ext cx="4195762" cy="537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125000"/>
              </a:lnSpc>
              <a:spcBef>
                <a:spcPct val="50000"/>
              </a:spcBef>
            </a:pPr>
            <a:r>
              <a:rPr lang="hu-HU" altLang="hu-HU" dirty="0" err="1"/>
              <a:t>Granula</a:t>
            </a:r>
            <a:r>
              <a:rPr lang="hu-HU" altLang="hu-HU" dirty="0"/>
              <a:t> = </a:t>
            </a:r>
            <a:r>
              <a:rPr lang="hu-HU" altLang="hu-HU" dirty="0" err="1"/>
              <a:t>modifizierte</a:t>
            </a:r>
            <a:r>
              <a:rPr lang="hu-HU" altLang="hu-HU" dirty="0"/>
              <a:t> </a:t>
            </a:r>
            <a:r>
              <a:rPr lang="hu-HU" altLang="hu-HU" dirty="0" err="1"/>
              <a:t>Lysosomen</a:t>
            </a:r>
            <a:endParaRPr lang="hu-HU" altLang="hu-HU" dirty="0"/>
          </a:p>
          <a:p>
            <a:pPr algn="l" eaLnBrk="1" hangingPunct="1">
              <a:lnSpc>
                <a:spcPct val="125000"/>
              </a:lnSpc>
              <a:spcBef>
                <a:spcPct val="50000"/>
              </a:spcBef>
            </a:pPr>
            <a:r>
              <a:rPr lang="hu-HU" altLang="hu-HU" dirty="0" err="1"/>
              <a:t>Interna</a:t>
            </a:r>
            <a:r>
              <a:rPr lang="hu-HU" altLang="hu-HU" dirty="0"/>
              <a:t>: </a:t>
            </a:r>
            <a:r>
              <a:rPr lang="hu-HU" altLang="hu-HU" dirty="0" err="1"/>
              <a:t>kristallartig</a:t>
            </a:r>
            <a:r>
              <a:rPr lang="hu-HU" altLang="hu-HU" dirty="0"/>
              <a:t>, major </a:t>
            </a:r>
            <a:r>
              <a:rPr lang="hu-HU" altLang="hu-HU" dirty="0" err="1"/>
              <a:t>basic</a:t>
            </a:r>
            <a:r>
              <a:rPr lang="hu-HU" altLang="hu-HU" dirty="0"/>
              <a:t> protein (MBP)</a:t>
            </a:r>
          </a:p>
          <a:p>
            <a:pPr algn="l" eaLnBrk="1" hangingPunct="1">
              <a:lnSpc>
                <a:spcPct val="125000"/>
              </a:lnSpc>
              <a:spcBef>
                <a:spcPct val="50000"/>
              </a:spcBef>
            </a:pPr>
            <a:r>
              <a:rPr lang="hu-HU" altLang="hu-HU" dirty="0" err="1"/>
              <a:t>Externum</a:t>
            </a:r>
            <a:r>
              <a:rPr lang="hu-HU" altLang="hu-HU" dirty="0"/>
              <a:t>: fein </a:t>
            </a:r>
            <a:r>
              <a:rPr lang="hu-HU" altLang="hu-HU" dirty="0" err="1"/>
              <a:t>granulierte</a:t>
            </a:r>
            <a:r>
              <a:rPr lang="hu-HU" altLang="hu-HU" dirty="0"/>
              <a:t> </a:t>
            </a:r>
            <a:r>
              <a:rPr lang="hu-HU" altLang="hu-HU" dirty="0" err="1"/>
              <a:t>Matrix</a:t>
            </a:r>
            <a:r>
              <a:rPr lang="hu-HU" altLang="hu-HU" dirty="0"/>
              <a:t>, </a:t>
            </a:r>
            <a:r>
              <a:rPr lang="hu-HU" altLang="hu-HU" dirty="0" err="1"/>
              <a:t>eosinophile</a:t>
            </a:r>
            <a:r>
              <a:rPr lang="hu-HU" altLang="hu-HU" dirty="0"/>
              <a:t> </a:t>
            </a:r>
            <a:r>
              <a:rPr lang="hu-HU" altLang="hu-HU" dirty="0" err="1"/>
              <a:t>Peroxidase</a:t>
            </a:r>
            <a:endParaRPr lang="hu-HU" altLang="hu-HU" dirty="0"/>
          </a:p>
          <a:p>
            <a:pPr lvl="1" algn="l" eaLnBrk="1" hangingPunct="1">
              <a:lnSpc>
                <a:spcPct val="125000"/>
              </a:lnSpc>
              <a:spcBef>
                <a:spcPct val="50000"/>
              </a:spcBef>
              <a:buFontTx/>
              <a:buChar char="•"/>
            </a:pPr>
            <a:r>
              <a:rPr lang="hu-HU" altLang="hu-HU" dirty="0" err="1"/>
              <a:t>Phospholipase</a:t>
            </a:r>
            <a:endParaRPr lang="hu-HU" altLang="hu-HU" dirty="0"/>
          </a:p>
          <a:p>
            <a:pPr lvl="1" algn="l" eaLnBrk="1" hangingPunct="1">
              <a:lnSpc>
                <a:spcPct val="125000"/>
              </a:lnSpc>
              <a:spcBef>
                <a:spcPct val="50000"/>
              </a:spcBef>
              <a:buFontTx/>
              <a:buChar char="•"/>
            </a:pPr>
            <a:r>
              <a:rPr lang="hu-HU" altLang="hu-HU" dirty="0" err="1"/>
              <a:t>Arilsulphatase</a:t>
            </a:r>
            <a:r>
              <a:rPr lang="hu-HU" altLang="hu-HU" dirty="0"/>
              <a:t> </a:t>
            </a:r>
            <a:r>
              <a:rPr lang="hu-HU" altLang="hu-HU" dirty="0">
                <a:cs typeface="Arial" panose="020B0604020202020204" pitchFamily="34" charset="0"/>
              </a:rPr>
              <a:t>→ </a:t>
            </a:r>
            <a:r>
              <a:rPr lang="hu-HU" altLang="hu-HU" dirty="0" err="1">
                <a:cs typeface="Arial" panose="020B0604020202020204" pitchFamily="34" charset="0"/>
              </a:rPr>
              <a:t>löst</a:t>
            </a:r>
            <a:r>
              <a:rPr lang="hu-HU" altLang="hu-HU" dirty="0">
                <a:cs typeface="Arial" panose="020B0604020202020204" pitchFamily="34" charset="0"/>
              </a:rPr>
              <a:t> </a:t>
            </a:r>
            <a:r>
              <a:rPr lang="hu-HU" altLang="hu-HU" dirty="0" err="1">
                <a:cs typeface="Arial" panose="020B0604020202020204" pitchFamily="34" charset="0"/>
              </a:rPr>
              <a:t>die</a:t>
            </a:r>
            <a:r>
              <a:rPr lang="hu-HU" altLang="hu-HU" dirty="0">
                <a:cs typeface="Arial" panose="020B0604020202020204" pitchFamily="34" charset="0"/>
              </a:rPr>
              <a:t> </a:t>
            </a:r>
            <a:r>
              <a:rPr lang="hu-HU" altLang="hu-HU" dirty="0" err="1">
                <a:cs typeface="Arial" panose="020B0604020202020204" pitchFamily="34" charset="0"/>
              </a:rPr>
              <a:t>Parasitenzellwand</a:t>
            </a:r>
            <a:endParaRPr lang="hu-HU" altLang="hu-HU" dirty="0">
              <a:cs typeface="Arial" panose="020B0604020202020204" pitchFamily="34" charset="0"/>
            </a:endParaRPr>
          </a:p>
          <a:p>
            <a:pPr lvl="1" algn="l" eaLnBrk="1" hangingPunct="1">
              <a:lnSpc>
                <a:spcPct val="125000"/>
              </a:lnSpc>
              <a:spcBef>
                <a:spcPct val="50000"/>
              </a:spcBef>
              <a:buFontTx/>
              <a:buChar char="•"/>
            </a:pPr>
            <a:r>
              <a:rPr lang="hu-HU" altLang="hu-HU" dirty="0" err="1">
                <a:cs typeface="Arial" panose="020B0604020202020204" pitchFamily="34" charset="0"/>
              </a:rPr>
              <a:t>Eosinophil</a:t>
            </a:r>
            <a:r>
              <a:rPr lang="hu-HU" altLang="hu-HU" dirty="0">
                <a:cs typeface="Arial" panose="020B0604020202020204" pitchFamily="34" charset="0"/>
              </a:rPr>
              <a:t> </a:t>
            </a:r>
            <a:r>
              <a:rPr lang="hu-HU" altLang="hu-HU" dirty="0" err="1">
                <a:cs typeface="Arial" panose="020B0604020202020204" pitchFamily="34" charset="0"/>
              </a:rPr>
              <a:t>cationic</a:t>
            </a:r>
            <a:r>
              <a:rPr lang="hu-HU" altLang="hu-HU" dirty="0">
                <a:cs typeface="Arial" panose="020B0604020202020204" pitchFamily="34" charset="0"/>
              </a:rPr>
              <a:t> protein → </a:t>
            </a:r>
            <a:r>
              <a:rPr lang="hu-HU" altLang="hu-HU" dirty="0" err="1">
                <a:cs typeface="Arial" panose="020B0604020202020204" pitchFamily="34" charset="0"/>
              </a:rPr>
              <a:t>beeinflu</a:t>
            </a:r>
            <a:r>
              <a:rPr lang="en-US" altLang="hu-HU" dirty="0">
                <a:cs typeface="Arial" panose="020B0604020202020204" pitchFamily="34" charset="0"/>
              </a:rPr>
              <a:t>ß</a:t>
            </a:r>
            <a:r>
              <a:rPr lang="hu-HU" altLang="hu-HU" dirty="0">
                <a:cs typeface="Arial" panose="020B0604020202020204" pitchFamily="34" charset="0"/>
              </a:rPr>
              <a:t>t </a:t>
            </a:r>
            <a:r>
              <a:rPr lang="hu-HU" altLang="hu-HU" dirty="0" err="1" smtClean="0">
                <a:cs typeface="Arial" panose="020B0604020202020204" pitchFamily="34" charset="0"/>
              </a:rPr>
              <a:t>die</a:t>
            </a:r>
            <a:r>
              <a:rPr lang="hu-HU" altLang="hu-HU" dirty="0" smtClean="0">
                <a:cs typeface="Arial" panose="020B0604020202020204" pitchFamily="34" charset="0"/>
              </a:rPr>
              <a:t> </a:t>
            </a:r>
            <a:r>
              <a:rPr lang="hu-HU" altLang="hu-HU" dirty="0" err="1">
                <a:cs typeface="Arial" panose="020B0604020202020204" pitchFamily="34" charset="0"/>
              </a:rPr>
              <a:t>Blutgerinnung</a:t>
            </a:r>
            <a:r>
              <a:rPr lang="hu-HU" altLang="hu-HU" dirty="0">
                <a:cs typeface="Arial" panose="020B0604020202020204" pitchFamily="34" charset="0"/>
              </a:rPr>
              <a:t>, </a:t>
            </a:r>
            <a:r>
              <a:rPr lang="hu-HU" altLang="hu-HU" dirty="0" err="1">
                <a:cs typeface="Arial" panose="020B0604020202020204" pitchFamily="34" charset="0"/>
              </a:rPr>
              <a:t>toxisch</a:t>
            </a:r>
            <a:r>
              <a:rPr lang="hu-HU" altLang="hu-HU" dirty="0">
                <a:cs typeface="Arial" panose="020B0604020202020204" pitchFamily="34" charset="0"/>
              </a:rPr>
              <a:t> </a:t>
            </a:r>
            <a:r>
              <a:rPr lang="hu-HU" altLang="hu-HU" dirty="0" err="1">
                <a:cs typeface="Arial" panose="020B0604020202020204" pitchFamily="34" charset="0"/>
              </a:rPr>
              <a:t>für</a:t>
            </a:r>
            <a:r>
              <a:rPr lang="hu-HU" altLang="hu-HU" dirty="0">
                <a:cs typeface="Arial" panose="020B0604020202020204" pitchFamily="34" charset="0"/>
              </a:rPr>
              <a:t> </a:t>
            </a:r>
            <a:r>
              <a:rPr lang="hu-HU" altLang="hu-HU" dirty="0" err="1">
                <a:cs typeface="Arial" panose="020B0604020202020204" pitchFamily="34" charset="0"/>
              </a:rPr>
              <a:t>Parasiten</a:t>
            </a:r>
            <a:endParaRPr lang="hu-HU" altLang="hu-HU" dirty="0">
              <a:cs typeface="Arial" panose="020B0604020202020204" pitchFamily="34" charset="0"/>
            </a:endParaRPr>
          </a:p>
          <a:p>
            <a:pPr lvl="1" algn="l" eaLnBrk="1" hangingPunct="1">
              <a:lnSpc>
                <a:spcPct val="125000"/>
              </a:lnSpc>
              <a:spcBef>
                <a:spcPct val="50000"/>
              </a:spcBef>
              <a:buFontTx/>
              <a:buChar char="•"/>
            </a:pPr>
            <a:r>
              <a:rPr lang="hu-HU" altLang="hu-HU" dirty="0" err="1">
                <a:cs typeface="Arial" panose="020B0604020202020204" pitchFamily="34" charset="0"/>
              </a:rPr>
              <a:t>Eosinophil</a:t>
            </a:r>
            <a:r>
              <a:rPr lang="hu-HU" altLang="hu-HU" dirty="0">
                <a:cs typeface="Arial" panose="020B0604020202020204" pitchFamily="34" charset="0"/>
              </a:rPr>
              <a:t> </a:t>
            </a:r>
            <a:r>
              <a:rPr lang="hu-HU" altLang="hu-HU" dirty="0" err="1">
                <a:cs typeface="Arial" panose="020B0604020202020204" pitchFamily="34" charset="0"/>
              </a:rPr>
              <a:t>derived</a:t>
            </a:r>
            <a:r>
              <a:rPr lang="hu-HU" altLang="hu-HU" dirty="0">
                <a:cs typeface="Arial" panose="020B0604020202020204" pitchFamily="34" charset="0"/>
              </a:rPr>
              <a:t> </a:t>
            </a:r>
            <a:r>
              <a:rPr lang="hu-HU" altLang="hu-HU" dirty="0" err="1">
                <a:cs typeface="Arial" panose="020B0604020202020204" pitchFamily="34" charset="0"/>
              </a:rPr>
              <a:t>neurotoxin</a:t>
            </a:r>
            <a:r>
              <a:rPr lang="hu-HU" altLang="hu-HU" dirty="0">
                <a:cs typeface="Arial" panose="020B0604020202020204" pitchFamily="34" charset="0"/>
              </a:rPr>
              <a:t> → </a:t>
            </a:r>
            <a:r>
              <a:rPr lang="hu-HU" altLang="hu-HU" dirty="0" err="1">
                <a:cs typeface="Arial" panose="020B0604020202020204" pitchFamily="34" charset="0"/>
              </a:rPr>
              <a:t>toxisch</a:t>
            </a:r>
            <a:endParaRPr lang="en-US" altLang="hu-HU" dirty="0"/>
          </a:p>
        </p:txBody>
      </p:sp>
    </p:spTree>
    <p:extLst>
      <p:ext uri="{BB962C8B-B14F-4D97-AF65-F5344CB8AC3E}">
        <p14:creationId xmlns:p14="http://schemas.microsoft.com/office/powerpoint/2010/main" val="341576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osino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0188"/>
            <a:ext cx="8534400" cy="6396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685800" y="5638800"/>
            <a:ext cx="3276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/>
              <a:t>Eosinophiler Granulozyt</a:t>
            </a:r>
          </a:p>
        </p:txBody>
      </p:sp>
    </p:spTree>
    <p:extLst>
      <p:ext uri="{BB962C8B-B14F-4D97-AF65-F5344CB8AC3E}">
        <p14:creationId xmlns:p14="http://schemas.microsoft.com/office/powerpoint/2010/main" val="25895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36538"/>
            <a:ext cx="8229600" cy="1143001"/>
          </a:xfrm>
        </p:spPr>
        <p:txBody>
          <a:bodyPr/>
          <a:lstStyle/>
          <a:p>
            <a:r>
              <a:rPr lang="hu-HU" altLang="hu-HU" b="1" smtClean="0">
                <a:solidFill>
                  <a:schemeClr val="tx1"/>
                </a:solidFill>
              </a:rPr>
              <a:t>Basophiler Granulozyt, LM</a:t>
            </a:r>
            <a:endParaRPr lang="en-US" altLang="hu-HU" b="1" smtClean="0">
              <a:solidFill>
                <a:schemeClr val="tx1"/>
              </a:solidFill>
            </a:endParaRPr>
          </a:p>
        </p:txBody>
      </p:sp>
      <p:graphicFrame>
        <p:nvGraphicFramePr>
          <p:cNvPr id="12290" name="Object 5"/>
          <p:cNvGraphicFramePr>
            <a:graphicFrameLocks noGrp="1" noChangeAspect="1"/>
          </p:cNvGraphicFramePr>
          <p:nvPr>
            <p:ph sz="half" idx="1"/>
          </p:nvPr>
        </p:nvGraphicFramePr>
        <p:xfrm>
          <a:off x="0" y="703263"/>
          <a:ext cx="3241675" cy="291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6" name="Image" r:id="rId3" imgW="4152381" imgH="3733333" progId="Photoshop.Image.9">
                  <p:embed/>
                </p:oleObj>
              </mc:Choice>
              <mc:Fallback>
                <p:oleObj name="Image" r:id="rId3" imgW="4152381" imgH="3733333" progId="Photoshop.Image.9">
                  <p:embed/>
                  <p:pic>
                    <p:nvPicPr>
                      <p:cNvPr id="1229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03263"/>
                        <a:ext cx="3241675" cy="291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7"/>
          <p:cNvGraphicFramePr>
            <a:graphicFrameLocks noGrp="1" noChangeAspect="1"/>
          </p:cNvGraphicFramePr>
          <p:nvPr>
            <p:ph sz="half" idx="2"/>
          </p:nvPr>
        </p:nvGraphicFramePr>
        <p:xfrm>
          <a:off x="0" y="3479800"/>
          <a:ext cx="3225800" cy="337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7" name="Image" r:id="rId5" imgW="3225397" imgH="3377778" progId="Photoshop.Image.9">
                  <p:embed/>
                </p:oleObj>
              </mc:Choice>
              <mc:Fallback>
                <p:oleObj name="Image" r:id="rId5" imgW="3225397" imgH="3377778" progId="Photoshop.Image.9">
                  <p:embed/>
                  <p:pic>
                    <p:nvPicPr>
                      <p:cNvPr id="1229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479800"/>
                        <a:ext cx="3225800" cy="337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3" name="Text Box 9"/>
          <p:cNvSpPr txBox="1">
            <a:spLocks noChangeArrowheads="1"/>
          </p:cNvSpPr>
          <p:nvPr/>
        </p:nvSpPr>
        <p:spPr bwMode="auto">
          <a:xfrm>
            <a:off x="3765550" y="968375"/>
            <a:ext cx="4991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en-US" altLang="hu-HU" b="0"/>
          </a:p>
        </p:txBody>
      </p:sp>
      <p:sp>
        <p:nvSpPr>
          <p:cNvPr id="12294" name="Text Box 10"/>
          <p:cNvSpPr txBox="1">
            <a:spLocks noChangeArrowheads="1"/>
          </p:cNvSpPr>
          <p:nvPr/>
        </p:nvSpPr>
        <p:spPr bwMode="auto">
          <a:xfrm>
            <a:off x="3201988" y="468313"/>
            <a:ext cx="6191250" cy="644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120000"/>
              </a:lnSpc>
              <a:spcBef>
                <a:spcPct val="50000"/>
              </a:spcBef>
              <a:buFontTx/>
              <a:buChar char="•"/>
            </a:pPr>
            <a:r>
              <a:rPr lang="hu-HU" altLang="hu-HU" sz="2400" dirty="0"/>
              <a:t>0,5% der </a:t>
            </a:r>
            <a:r>
              <a:rPr lang="hu-HU" altLang="hu-HU" sz="2400" dirty="0" err="1"/>
              <a:t>weissen</a:t>
            </a:r>
            <a:r>
              <a:rPr lang="hu-HU" altLang="hu-HU" sz="2400" dirty="0"/>
              <a:t> </a:t>
            </a:r>
            <a:r>
              <a:rPr lang="hu-HU" altLang="hu-HU" sz="2400" dirty="0" err="1"/>
              <a:t>Blutzellen</a:t>
            </a:r>
            <a:endParaRPr lang="hu-HU" altLang="hu-HU" sz="2400" dirty="0"/>
          </a:p>
          <a:p>
            <a:pPr algn="l" eaLnBrk="1" hangingPunct="1">
              <a:lnSpc>
                <a:spcPct val="120000"/>
              </a:lnSpc>
              <a:spcBef>
                <a:spcPct val="50000"/>
              </a:spcBef>
              <a:buFontTx/>
              <a:buChar char="•"/>
            </a:pPr>
            <a:r>
              <a:rPr lang="hu-HU" altLang="hu-HU" sz="2400" dirty="0" err="1"/>
              <a:t>Bildung</a:t>
            </a:r>
            <a:r>
              <a:rPr lang="hu-HU" altLang="hu-HU" sz="2400" dirty="0"/>
              <a:t>: </a:t>
            </a:r>
            <a:r>
              <a:rPr lang="hu-HU" altLang="hu-HU" sz="2400" dirty="0" err="1"/>
              <a:t>rotes</a:t>
            </a:r>
            <a:r>
              <a:rPr lang="hu-HU" altLang="hu-HU" sz="2400" dirty="0"/>
              <a:t> </a:t>
            </a:r>
            <a:r>
              <a:rPr lang="hu-HU" altLang="hu-HU" sz="2400" dirty="0" err="1"/>
              <a:t>Knochenmark</a:t>
            </a:r>
            <a:endParaRPr lang="hu-HU" altLang="hu-HU" sz="2400" dirty="0"/>
          </a:p>
          <a:p>
            <a:pPr algn="l" eaLnBrk="1" hangingPunct="1">
              <a:lnSpc>
                <a:spcPct val="120000"/>
              </a:lnSpc>
              <a:spcBef>
                <a:spcPct val="50000"/>
              </a:spcBef>
              <a:buFontTx/>
              <a:buChar char="•"/>
            </a:pPr>
            <a:r>
              <a:rPr lang="hu-HU" altLang="hu-HU" sz="2400" dirty="0"/>
              <a:t>12-18 </a:t>
            </a:r>
            <a:r>
              <a:rPr lang="el-GR" altLang="hu-HU" sz="2400" dirty="0">
                <a:cs typeface="Arial" panose="020B0604020202020204" pitchFamily="34" charset="0"/>
              </a:rPr>
              <a:t>μ</a:t>
            </a:r>
            <a:r>
              <a:rPr lang="hu-HU" altLang="hu-HU" sz="2400" dirty="0">
                <a:cs typeface="Arial" panose="020B0604020202020204" pitchFamily="34" charset="0"/>
              </a:rPr>
              <a:t>m</a:t>
            </a:r>
            <a:endParaRPr lang="el-GR" altLang="hu-HU" sz="2400" dirty="0">
              <a:cs typeface="Arial" panose="020B0604020202020204" pitchFamily="34" charset="0"/>
            </a:endParaRPr>
          </a:p>
          <a:p>
            <a:pPr algn="l" eaLnBrk="1" hangingPunct="1">
              <a:lnSpc>
                <a:spcPct val="120000"/>
              </a:lnSpc>
              <a:spcBef>
                <a:spcPct val="50000"/>
              </a:spcBef>
              <a:buFontTx/>
              <a:buChar char="•"/>
            </a:pPr>
            <a:r>
              <a:rPr lang="hu-HU" altLang="hu-HU" sz="2400" dirty="0"/>
              <a:t>Kern: U- </a:t>
            </a:r>
            <a:r>
              <a:rPr lang="hu-HU" altLang="hu-HU" sz="2400" dirty="0" err="1"/>
              <a:t>oder</a:t>
            </a:r>
            <a:r>
              <a:rPr lang="hu-HU" altLang="hu-HU" sz="2400" dirty="0"/>
              <a:t> J-</a:t>
            </a:r>
            <a:r>
              <a:rPr lang="hu-HU" altLang="hu-HU" sz="2400" dirty="0" err="1"/>
              <a:t>förmig</a:t>
            </a:r>
            <a:endParaRPr lang="hu-HU" altLang="hu-HU" sz="2400" dirty="0"/>
          </a:p>
          <a:p>
            <a:pPr algn="l" eaLnBrk="1" hangingPunct="1">
              <a:lnSpc>
                <a:spcPct val="120000"/>
              </a:lnSpc>
              <a:spcBef>
                <a:spcPct val="50000"/>
              </a:spcBef>
              <a:buFontTx/>
              <a:buChar char="•"/>
            </a:pPr>
            <a:r>
              <a:rPr lang="hu-HU" altLang="hu-HU" sz="2400" dirty="0"/>
              <a:t>0,2-1,0 </a:t>
            </a:r>
            <a:r>
              <a:rPr lang="el-GR" altLang="hu-HU" sz="2400" dirty="0">
                <a:cs typeface="Arial" panose="020B0604020202020204" pitchFamily="34" charset="0"/>
              </a:rPr>
              <a:t>μ</a:t>
            </a:r>
            <a:r>
              <a:rPr lang="hu-HU" altLang="hu-HU" sz="2400" dirty="0">
                <a:cs typeface="Arial" panose="020B0604020202020204" pitchFamily="34" charset="0"/>
              </a:rPr>
              <a:t>m </a:t>
            </a:r>
            <a:r>
              <a:rPr lang="hu-HU" altLang="hu-HU" sz="2400" dirty="0" err="1">
                <a:cs typeface="Arial" panose="020B0604020202020204" pitchFamily="34" charset="0"/>
              </a:rPr>
              <a:t>stark</a:t>
            </a:r>
            <a:r>
              <a:rPr lang="hu-HU" altLang="hu-HU" sz="2400" dirty="0">
                <a:cs typeface="Arial" panose="020B0604020202020204" pitchFamily="34" charset="0"/>
              </a:rPr>
              <a:t> </a:t>
            </a:r>
            <a:r>
              <a:rPr lang="hu-HU" altLang="hu-HU" sz="2400" dirty="0" err="1">
                <a:cs typeface="Arial" panose="020B0604020202020204" pitchFamily="34" charset="0"/>
              </a:rPr>
              <a:t>basophile-metachromatische</a:t>
            </a:r>
            <a:r>
              <a:rPr lang="hu-HU" altLang="hu-HU" sz="2400" dirty="0">
                <a:cs typeface="Arial" panose="020B0604020202020204" pitchFamily="34" charset="0"/>
              </a:rPr>
              <a:t> </a:t>
            </a:r>
            <a:r>
              <a:rPr lang="hu-HU" altLang="hu-HU" sz="2400" dirty="0" err="1">
                <a:cs typeface="Arial" panose="020B0604020202020204" pitchFamily="34" charset="0"/>
              </a:rPr>
              <a:t>Granula</a:t>
            </a:r>
            <a:r>
              <a:rPr lang="hu-HU" altLang="hu-HU" sz="2400" dirty="0">
                <a:cs typeface="Arial" panose="020B0604020202020204" pitchFamily="34" charset="0"/>
              </a:rPr>
              <a:t>, </a:t>
            </a:r>
            <a:r>
              <a:rPr lang="hu-HU" altLang="hu-HU" sz="2400" dirty="0" err="1">
                <a:cs typeface="Arial" panose="020B0604020202020204" pitchFamily="34" charset="0"/>
              </a:rPr>
              <a:t>sie</a:t>
            </a:r>
            <a:r>
              <a:rPr lang="hu-HU" altLang="hu-HU" sz="2400" dirty="0">
                <a:cs typeface="Arial" panose="020B0604020202020204" pitchFamily="34" charset="0"/>
              </a:rPr>
              <a:t> </a:t>
            </a:r>
            <a:r>
              <a:rPr lang="hu-HU" altLang="hu-HU" sz="2400" dirty="0" err="1">
                <a:cs typeface="Arial" panose="020B0604020202020204" pitchFamily="34" charset="0"/>
              </a:rPr>
              <a:t>können</a:t>
            </a:r>
            <a:r>
              <a:rPr lang="hu-HU" altLang="hu-HU" sz="2400" dirty="0">
                <a:cs typeface="Arial" panose="020B0604020202020204" pitchFamily="34" charset="0"/>
              </a:rPr>
              <a:t> den Kern </a:t>
            </a:r>
            <a:r>
              <a:rPr lang="hu-HU" altLang="hu-HU" sz="2400" dirty="0" err="1">
                <a:cs typeface="Arial" panose="020B0604020202020204" pitchFamily="34" charset="0"/>
              </a:rPr>
              <a:t>abdecken</a:t>
            </a:r>
            <a:endParaRPr lang="hu-HU" altLang="hu-HU" sz="2400" dirty="0">
              <a:cs typeface="Arial" panose="020B0604020202020204" pitchFamily="34" charset="0"/>
            </a:endParaRPr>
          </a:p>
          <a:p>
            <a:pPr algn="l" eaLnBrk="1" hangingPunct="1">
              <a:lnSpc>
                <a:spcPct val="120000"/>
              </a:lnSpc>
              <a:spcBef>
                <a:spcPct val="50000"/>
              </a:spcBef>
            </a:pPr>
            <a:r>
              <a:rPr lang="hu-HU" altLang="hu-HU" sz="2400" dirty="0" err="1">
                <a:cs typeface="Arial" panose="020B0604020202020204" pitchFamily="34" charset="0"/>
              </a:rPr>
              <a:t>Rolle</a:t>
            </a:r>
            <a:r>
              <a:rPr lang="hu-HU" altLang="hu-HU" sz="2400" dirty="0">
                <a:cs typeface="Arial" panose="020B0604020202020204" pitchFamily="34" charset="0"/>
              </a:rPr>
              <a:t>: </a:t>
            </a:r>
            <a:r>
              <a:rPr lang="hu-HU" altLang="hu-HU" sz="2400" dirty="0" err="1">
                <a:cs typeface="Arial" panose="020B0604020202020204" pitchFamily="34" charset="0"/>
              </a:rPr>
              <a:t>allergische</a:t>
            </a:r>
            <a:r>
              <a:rPr lang="hu-HU" altLang="hu-HU" sz="2400" dirty="0">
                <a:cs typeface="Arial" panose="020B0604020202020204" pitchFamily="34" charset="0"/>
              </a:rPr>
              <a:t> </a:t>
            </a:r>
            <a:r>
              <a:rPr lang="hu-HU" altLang="hu-HU" sz="2400" dirty="0" err="1" smtClean="0">
                <a:cs typeface="Arial" panose="020B0604020202020204" pitchFamily="34" charset="0"/>
              </a:rPr>
              <a:t>Reaktionen</a:t>
            </a:r>
            <a:endParaRPr lang="hu-HU" altLang="hu-HU" sz="2400" dirty="0">
              <a:cs typeface="Arial" panose="020B0604020202020204" pitchFamily="34" charset="0"/>
            </a:endParaRPr>
          </a:p>
          <a:p>
            <a:pPr algn="l" eaLnBrk="1" hangingPunct="1">
              <a:lnSpc>
                <a:spcPct val="120000"/>
              </a:lnSpc>
              <a:spcBef>
                <a:spcPct val="50000"/>
              </a:spcBef>
            </a:pPr>
            <a:r>
              <a:rPr lang="hu-HU" altLang="hu-HU" sz="2400" dirty="0">
                <a:cs typeface="Arial" panose="020B0604020202020204" pitchFamily="34" charset="0"/>
              </a:rPr>
              <a:t>           </a:t>
            </a:r>
            <a:r>
              <a:rPr lang="hu-HU" altLang="hu-HU" sz="2400" dirty="0" err="1">
                <a:cs typeface="Arial" panose="020B0604020202020204" pitchFamily="34" charset="0"/>
              </a:rPr>
              <a:t>IgE</a:t>
            </a:r>
            <a:r>
              <a:rPr lang="hu-HU" altLang="hu-HU" sz="2400" dirty="0">
                <a:cs typeface="Arial" panose="020B0604020202020204" pitchFamily="34" charset="0"/>
              </a:rPr>
              <a:t> </a:t>
            </a:r>
            <a:r>
              <a:rPr lang="hu-HU" altLang="hu-HU" sz="2400" dirty="0" err="1">
                <a:cs typeface="Arial" panose="020B0604020202020204" pitchFamily="34" charset="0"/>
              </a:rPr>
              <a:t>Rezeptor</a:t>
            </a:r>
            <a:r>
              <a:rPr lang="hu-HU" altLang="hu-HU" sz="2400" dirty="0">
                <a:cs typeface="Arial" panose="020B0604020202020204" pitchFamily="34" charset="0"/>
              </a:rPr>
              <a:t> </a:t>
            </a:r>
            <a:r>
              <a:rPr lang="hu-HU" altLang="hu-HU" sz="2400" dirty="0" err="1">
                <a:cs typeface="Arial" panose="020B0604020202020204" pitchFamily="34" charset="0"/>
              </a:rPr>
              <a:t>vermittelte</a:t>
            </a:r>
            <a:r>
              <a:rPr lang="hu-HU" altLang="hu-HU" sz="2400" dirty="0">
                <a:cs typeface="Arial" panose="020B0604020202020204" pitchFamily="34" charset="0"/>
              </a:rPr>
              <a:t> </a:t>
            </a:r>
            <a:r>
              <a:rPr lang="hu-HU" altLang="hu-HU" sz="2400" dirty="0" err="1">
                <a:cs typeface="Arial" panose="020B0604020202020204" pitchFamily="34" charset="0"/>
              </a:rPr>
              <a:t>Exocytose</a:t>
            </a:r>
            <a:r>
              <a:rPr lang="hu-HU" altLang="hu-HU" sz="2400" dirty="0">
                <a:cs typeface="Arial" panose="020B0604020202020204" pitchFamily="34" charset="0"/>
              </a:rPr>
              <a:t> → </a:t>
            </a:r>
            <a:r>
              <a:rPr lang="hu-HU" altLang="hu-HU" sz="2400" dirty="0" err="1">
                <a:cs typeface="Arial" panose="020B0604020202020204" pitchFamily="34" charset="0"/>
              </a:rPr>
              <a:t>Gef</a:t>
            </a:r>
            <a:r>
              <a:rPr lang="en-US" altLang="hu-HU" sz="2400" dirty="0" err="1">
                <a:cs typeface="Arial" panose="020B0604020202020204" pitchFamily="34" charset="0"/>
              </a:rPr>
              <a:t>äß</a:t>
            </a:r>
            <a:r>
              <a:rPr lang="hu-HU" altLang="hu-HU" sz="2400" dirty="0" err="1">
                <a:cs typeface="Arial" panose="020B0604020202020204" pitchFamily="34" charset="0"/>
              </a:rPr>
              <a:t>erweiterung</a:t>
            </a:r>
            <a:r>
              <a:rPr lang="hu-HU" altLang="hu-HU" sz="2400" dirty="0">
                <a:cs typeface="Arial" panose="020B0604020202020204" pitchFamily="34" charset="0"/>
              </a:rPr>
              <a:t>, </a:t>
            </a:r>
            <a:r>
              <a:rPr lang="hu-HU" altLang="hu-HU" sz="2400" dirty="0" err="1">
                <a:cs typeface="Arial" panose="020B0604020202020204" pitchFamily="34" charset="0"/>
              </a:rPr>
              <a:t>Permeabilit</a:t>
            </a:r>
            <a:r>
              <a:rPr lang="en-US" altLang="hu-HU" sz="2400" dirty="0">
                <a:cs typeface="Arial" panose="020B0604020202020204" pitchFamily="34" charset="0"/>
              </a:rPr>
              <a:t>ä</a:t>
            </a:r>
            <a:r>
              <a:rPr lang="hu-HU" altLang="hu-HU" sz="2400" dirty="0">
                <a:cs typeface="Arial" panose="020B0604020202020204" pitchFamily="34" charset="0"/>
              </a:rPr>
              <a:t>t ↑,  </a:t>
            </a:r>
            <a:r>
              <a:rPr lang="hu-HU" altLang="hu-HU" sz="2400" dirty="0" err="1" smtClean="0">
                <a:cs typeface="Arial" panose="020B0604020202020204" pitchFamily="34" charset="0"/>
              </a:rPr>
              <a:t>Kontraktion</a:t>
            </a:r>
            <a:r>
              <a:rPr lang="hu-HU" altLang="hu-HU" sz="2400" dirty="0" smtClean="0">
                <a:cs typeface="Arial" panose="020B0604020202020204" pitchFamily="34" charset="0"/>
              </a:rPr>
              <a:t> </a:t>
            </a:r>
            <a:r>
              <a:rPr lang="hu-HU" altLang="hu-HU" sz="2400" dirty="0">
                <a:cs typeface="Arial" panose="020B0604020202020204" pitchFamily="34" charset="0"/>
              </a:rPr>
              <a:t>der </a:t>
            </a:r>
            <a:r>
              <a:rPr lang="hu-HU" altLang="hu-HU" sz="2400" dirty="0" err="1" smtClean="0">
                <a:cs typeface="Arial" panose="020B0604020202020204" pitchFamily="34" charset="0"/>
              </a:rPr>
              <a:t>bronchialen</a:t>
            </a:r>
            <a:r>
              <a:rPr lang="hu-HU" altLang="hu-HU" sz="2400" dirty="0" smtClean="0">
                <a:cs typeface="Arial" panose="020B0604020202020204" pitchFamily="34" charset="0"/>
              </a:rPr>
              <a:t> </a:t>
            </a:r>
            <a:r>
              <a:rPr lang="hu-HU" altLang="hu-HU" sz="2400" dirty="0" err="1">
                <a:cs typeface="Arial" panose="020B0604020202020204" pitchFamily="34" charset="0"/>
              </a:rPr>
              <a:t>glatten</a:t>
            </a:r>
            <a:r>
              <a:rPr lang="hu-HU" altLang="hu-HU" sz="2400" dirty="0">
                <a:cs typeface="Arial" panose="020B0604020202020204" pitchFamily="34" charset="0"/>
              </a:rPr>
              <a:t> </a:t>
            </a:r>
            <a:r>
              <a:rPr lang="hu-HU" altLang="hu-HU" sz="2400" dirty="0" err="1">
                <a:cs typeface="Arial" panose="020B0604020202020204" pitchFamily="34" charset="0"/>
              </a:rPr>
              <a:t>Muskulatur</a:t>
            </a:r>
            <a:endParaRPr lang="hu-HU" altLang="hu-HU" sz="2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3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14300"/>
            <a:ext cx="8229600" cy="1143000"/>
          </a:xfrm>
        </p:spPr>
        <p:txBody>
          <a:bodyPr/>
          <a:lstStyle/>
          <a:p>
            <a:r>
              <a:rPr lang="hu-HU" altLang="hu-HU" b="1" smtClean="0">
                <a:solidFill>
                  <a:schemeClr val="tx1"/>
                </a:solidFill>
              </a:rPr>
              <a:t>Basophiler Granulozyt, EM</a:t>
            </a:r>
            <a:endParaRPr lang="en-US" altLang="hu-HU" b="1" smtClean="0">
              <a:solidFill>
                <a:schemeClr val="tx1"/>
              </a:solidFill>
            </a:endParaRPr>
          </a:p>
        </p:txBody>
      </p:sp>
      <p:pic>
        <p:nvPicPr>
          <p:cNvPr id="34819" name="Picture 4" descr="basophil gran fotó Atlas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9625"/>
            <a:ext cx="5565775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 Box 5"/>
          <p:cNvSpPr txBox="1">
            <a:spLocks noChangeArrowheads="1"/>
          </p:cNvSpPr>
          <p:nvPr/>
        </p:nvSpPr>
        <p:spPr bwMode="auto">
          <a:xfrm>
            <a:off x="5530850" y="1096963"/>
            <a:ext cx="3613150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125000"/>
              </a:lnSpc>
              <a:spcBef>
                <a:spcPct val="50000"/>
              </a:spcBef>
            </a:pPr>
            <a:r>
              <a:rPr lang="hu-HU" altLang="hu-HU" sz="2400"/>
              <a:t>Granula: Histamin, Basogranulin, Myeloperoxidase, Protease, saure Glukosaminoglikane (Heparin, Chondroitinsulphat) </a:t>
            </a:r>
            <a:r>
              <a:rPr lang="hu-HU" altLang="hu-HU" sz="2400">
                <a:cs typeface="Arial" panose="020B0604020202020204" pitchFamily="34" charset="0"/>
              </a:rPr>
              <a:t>→ Basophilie</a:t>
            </a:r>
          </a:p>
        </p:txBody>
      </p:sp>
    </p:spTree>
    <p:extLst>
      <p:ext uri="{BB962C8B-B14F-4D97-AF65-F5344CB8AC3E}">
        <p14:creationId xmlns:p14="http://schemas.microsoft.com/office/powerpoint/2010/main" val="194129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-52388" y="98426"/>
            <a:ext cx="4173538" cy="700087"/>
          </a:xfrm>
        </p:spPr>
        <p:txBody>
          <a:bodyPr/>
          <a:lstStyle/>
          <a:p>
            <a:r>
              <a:rPr lang="hu-HU" altLang="hu-HU" sz="3600" b="1" dirty="0" err="1" smtClean="0">
                <a:solidFill>
                  <a:schemeClr val="tx1"/>
                </a:solidFill>
              </a:rPr>
              <a:t>Lymphozyten</a:t>
            </a:r>
            <a:r>
              <a:rPr lang="hu-HU" altLang="hu-HU" sz="3600" b="1" dirty="0" smtClean="0">
                <a:solidFill>
                  <a:schemeClr val="tx1"/>
                </a:solidFill>
              </a:rPr>
              <a:t>, LM</a:t>
            </a:r>
            <a:endParaRPr lang="en-US" altLang="hu-HU" sz="3600" b="1" dirty="0" smtClean="0">
              <a:solidFill>
                <a:schemeClr val="tx1"/>
              </a:solidFill>
            </a:endParaRPr>
          </a:p>
        </p:txBody>
      </p:sp>
      <p:pic>
        <p:nvPicPr>
          <p:cNvPr id="35843" name="Picture 4" descr="ly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46500"/>
            <a:ext cx="3886200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5" descr="vér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6463"/>
            <a:ext cx="3897313" cy="284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 Box 6"/>
          <p:cNvSpPr txBox="1">
            <a:spLocks noChangeArrowheads="1"/>
          </p:cNvSpPr>
          <p:nvPr/>
        </p:nvSpPr>
        <p:spPr bwMode="auto">
          <a:xfrm>
            <a:off x="4043363" y="28575"/>
            <a:ext cx="4862512" cy="678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40000"/>
              </a:spcBef>
            </a:pPr>
            <a:r>
              <a:rPr lang="hu-HU" altLang="hu-HU" b="0" dirty="0"/>
              <a:t>20-30% der </a:t>
            </a:r>
            <a:r>
              <a:rPr lang="hu-HU" altLang="hu-HU" b="0" dirty="0" err="1"/>
              <a:t>weissen</a:t>
            </a:r>
            <a:r>
              <a:rPr lang="hu-HU" altLang="hu-HU" b="0" dirty="0"/>
              <a:t> </a:t>
            </a:r>
            <a:r>
              <a:rPr lang="hu-HU" altLang="hu-HU" b="0" dirty="0" err="1"/>
              <a:t>Blutzellen</a:t>
            </a:r>
            <a:endParaRPr lang="hu-HU" altLang="hu-HU" b="0" dirty="0"/>
          </a:p>
          <a:p>
            <a:pPr algn="l" eaLnBrk="1" hangingPunct="1">
              <a:spcBef>
                <a:spcPct val="40000"/>
              </a:spcBef>
              <a:buFontTx/>
              <a:buChar char="•"/>
            </a:pPr>
            <a:r>
              <a:rPr lang="hu-HU" altLang="hu-HU" b="0" dirty="0"/>
              <a:t>Klein (5-7 </a:t>
            </a:r>
            <a:r>
              <a:rPr lang="el-GR" altLang="hu-HU" b="0" dirty="0">
                <a:cs typeface="Arial" panose="020B0604020202020204" pitchFamily="34" charset="0"/>
              </a:rPr>
              <a:t>μ</a:t>
            </a:r>
            <a:r>
              <a:rPr lang="hu-HU" altLang="hu-HU" b="0" dirty="0">
                <a:cs typeface="Arial" panose="020B0604020202020204" pitchFamily="34" charset="0"/>
              </a:rPr>
              <a:t>m, 80-90%), </a:t>
            </a:r>
            <a:r>
              <a:rPr lang="hu-HU" altLang="hu-HU" b="0" dirty="0" err="1">
                <a:cs typeface="Arial" panose="020B0604020202020204" pitchFamily="34" charset="0"/>
              </a:rPr>
              <a:t>mittelgro</a:t>
            </a:r>
            <a:r>
              <a:rPr lang="en-US" altLang="hu-HU" b="0" dirty="0">
                <a:cs typeface="Arial" panose="020B0604020202020204" pitchFamily="34" charset="0"/>
              </a:rPr>
              <a:t>ß</a:t>
            </a:r>
            <a:r>
              <a:rPr lang="hu-HU" altLang="hu-HU" b="0" dirty="0">
                <a:cs typeface="Arial" panose="020B0604020202020204" pitchFamily="34" charset="0"/>
              </a:rPr>
              <a:t> (7-11 </a:t>
            </a:r>
            <a:r>
              <a:rPr lang="el-GR" altLang="hu-HU" b="0" dirty="0">
                <a:cs typeface="Arial" panose="020B0604020202020204" pitchFamily="34" charset="0"/>
              </a:rPr>
              <a:t>μ</a:t>
            </a:r>
            <a:r>
              <a:rPr lang="hu-HU" altLang="hu-HU" b="0" dirty="0">
                <a:cs typeface="Arial" panose="020B0604020202020204" pitchFamily="34" charset="0"/>
              </a:rPr>
              <a:t>m, 5-15%), </a:t>
            </a:r>
            <a:r>
              <a:rPr lang="hu-HU" altLang="hu-HU" b="0" dirty="0" err="1">
                <a:cs typeface="Arial" panose="020B0604020202020204" pitchFamily="34" charset="0"/>
              </a:rPr>
              <a:t>gro</a:t>
            </a:r>
            <a:r>
              <a:rPr lang="en-US" altLang="hu-HU" b="0" dirty="0">
                <a:cs typeface="Arial" panose="020B0604020202020204" pitchFamily="34" charset="0"/>
              </a:rPr>
              <a:t>ß</a:t>
            </a:r>
            <a:r>
              <a:rPr lang="hu-HU" altLang="hu-HU" b="0" dirty="0">
                <a:cs typeface="Arial" panose="020B0604020202020204" pitchFamily="34" charset="0"/>
              </a:rPr>
              <a:t> (11-15 </a:t>
            </a:r>
            <a:r>
              <a:rPr lang="el-GR" altLang="hu-HU" b="0" dirty="0">
                <a:cs typeface="Arial" panose="020B0604020202020204" pitchFamily="34" charset="0"/>
              </a:rPr>
              <a:t>μ</a:t>
            </a:r>
            <a:r>
              <a:rPr lang="hu-HU" altLang="hu-HU" b="0" dirty="0">
                <a:cs typeface="Arial" panose="020B0604020202020204" pitchFamily="34" charset="0"/>
              </a:rPr>
              <a:t>m, 3%)</a:t>
            </a:r>
          </a:p>
          <a:p>
            <a:pPr algn="l" eaLnBrk="1" hangingPunct="1">
              <a:spcBef>
                <a:spcPct val="40000"/>
              </a:spcBef>
              <a:buFontTx/>
              <a:buChar char="•"/>
            </a:pPr>
            <a:r>
              <a:rPr lang="hu-HU" altLang="hu-HU" b="0" dirty="0" err="1">
                <a:cs typeface="Arial" panose="020B0604020202020204" pitchFamily="34" charset="0"/>
              </a:rPr>
              <a:t>runder</a:t>
            </a:r>
            <a:r>
              <a:rPr lang="hu-HU" altLang="hu-HU" b="0" dirty="0">
                <a:cs typeface="Arial" panose="020B0604020202020204" pitchFamily="34" charset="0"/>
              </a:rPr>
              <a:t>, </a:t>
            </a:r>
            <a:r>
              <a:rPr lang="hu-HU" altLang="hu-HU" b="0" dirty="0" err="1">
                <a:cs typeface="Arial" panose="020B0604020202020204" pitchFamily="34" charset="0"/>
              </a:rPr>
              <a:t>heterochromatischer</a:t>
            </a:r>
            <a:r>
              <a:rPr lang="hu-HU" altLang="hu-HU" b="0" dirty="0">
                <a:cs typeface="Arial" panose="020B0604020202020204" pitchFamily="34" charset="0"/>
              </a:rPr>
              <a:t> Kern, </a:t>
            </a:r>
            <a:r>
              <a:rPr lang="hu-HU" altLang="hu-HU" b="0" dirty="0" err="1">
                <a:cs typeface="Arial" panose="020B0604020202020204" pitchFamily="34" charset="0"/>
              </a:rPr>
              <a:t>schmaler</a:t>
            </a:r>
            <a:r>
              <a:rPr lang="hu-HU" altLang="hu-HU" b="0" dirty="0">
                <a:cs typeface="Arial" panose="020B0604020202020204" pitchFamily="34" charset="0"/>
              </a:rPr>
              <a:t>, </a:t>
            </a:r>
            <a:r>
              <a:rPr lang="hu-HU" altLang="hu-HU" b="0" dirty="0" err="1">
                <a:cs typeface="Arial" panose="020B0604020202020204" pitchFamily="34" charset="0"/>
              </a:rPr>
              <a:t>basophiler</a:t>
            </a:r>
            <a:r>
              <a:rPr lang="hu-HU" altLang="hu-HU" b="0" dirty="0">
                <a:cs typeface="Arial" panose="020B0604020202020204" pitchFamily="34" charset="0"/>
              </a:rPr>
              <a:t> </a:t>
            </a:r>
            <a:r>
              <a:rPr lang="hu-HU" altLang="hu-HU" b="0" dirty="0" err="1">
                <a:cs typeface="Arial" panose="020B0604020202020204" pitchFamily="34" charset="0"/>
              </a:rPr>
              <a:t>Zytoplasmasaum</a:t>
            </a:r>
            <a:endParaRPr lang="hu-HU" altLang="hu-HU" b="0" dirty="0">
              <a:cs typeface="Arial" panose="020B0604020202020204" pitchFamily="34" charset="0"/>
            </a:endParaRPr>
          </a:p>
          <a:p>
            <a:pPr algn="l" eaLnBrk="1" hangingPunct="1">
              <a:spcBef>
                <a:spcPct val="40000"/>
              </a:spcBef>
              <a:buFontTx/>
              <a:buChar char="•"/>
            </a:pPr>
            <a:r>
              <a:rPr lang="hu-HU" altLang="hu-HU" b="0" dirty="0">
                <a:cs typeface="Arial" panose="020B0604020202020204" pitchFamily="34" charset="0"/>
              </a:rPr>
              <a:t>T (70-90%), B (5-15%), NK-</a:t>
            </a:r>
            <a:r>
              <a:rPr lang="hu-HU" altLang="hu-HU" b="0" dirty="0" err="1">
                <a:cs typeface="Arial" panose="020B0604020202020204" pitchFamily="34" charset="0"/>
              </a:rPr>
              <a:t>Zellen</a:t>
            </a:r>
            <a:r>
              <a:rPr lang="hu-HU" altLang="hu-HU" b="0" dirty="0">
                <a:cs typeface="Arial" panose="020B0604020202020204" pitchFamily="34" charset="0"/>
              </a:rPr>
              <a:t> (</a:t>
            </a:r>
            <a:r>
              <a:rPr lang="hu-HU" altLang="hu-HU" b="0" dirty="0" err="1">
                <a:cs typeface="Arial" panose="020B0604020202020204" pitchFamily="34" charset="0"/>
              </a:rPr>
              <a:t>natural</a:t>
            </a:r>
            <a:r>
              <a:rPr lang="hu-HU" altLang="hu-HU" b="0" dirty="0">
                <a:cs typeface="Arial" panose="020B0604020202020204" pitchFamily="34" charset="0"/>
              </a:rPr>
              <a:t> </a:t>
            </a:r>
            <a:r>
              <a:rPr lang="hu-HU" altLang="hu-HU" b="0" dirty="0" err="1">
                <a:cs typeface="Arial" panose="020B0604020202020204" pitchFamily="34" charset="0"/>
              </a:rPr>
              <a:t>killer</a:t>
            </a:r>
            <a:r>
              <a:rPr lang="hu-HU" altLang="hu-HU" b="0" dirty="0">
                <a:cs typeface="Arial" panose="020B0604020202020204" pitchFamily="34" charset="0"/>
              </a:rPr>
              <a:t>, </a:t>
            </a:r>
            <a:r>
              <a:rPr lang="hu-HU" altLang="hu-HU" b="0" dirty="0" err="1">
                <a:cs typeface="Arial" panose="020B0604020202020204" pitchFamily="34" charset="0"/>
              </a:rPr>
              <a:t>large</a:t>
            </a:r>
            <a:r>
              <a:rPr lang="hu-HU" altLang="hu-HU" b="0" dirty="0">
                <a:cs typeface="Arial" panose="020B0604020202020204" pitchFamily="34" charset="0"/>
              </a:rPr>
              <a:t> </a:t>
            </a:r>
            <a:r>
              <a:rPr lang="hu-HU" altLang="hu-HU" b="0" dirty="0" err="1">
                <a:cs typeface="Arial" panose="020B0604020202020204" pitchFamily="34" charset="0"/>
              </a:rPr>
              <a:t>granular</a:t>
            </a:r>
            <a:r>
              <a:rPr lang="hu-HU" altLang="hu-HU" b="0" dirty="0">
                <a:cs typeface="Arial" panose="020B0604020202020204" pitchFamily="34" charset="0"/>
              </a:rPr>
              <a:t> </a:t>
            </a:r>
            <a:r>
              <a:rPr lang="hu-HU" altLang="hu-HU" b="0" dirty="0" err="1">
                <a:cs typeface="Arial" panose="020B0604020202020204" pitchFamily="34" charset="0"/>
              </a:rPr>
              <a:t>lymphocyte</a:t>
            </a:r>
            <a:r>
              <a:rPr lang="hu-HU" altLang="hu-HU" b="0" dirty="0">
                <a:cs typeface="Arial" panose="020B0604020202020204" pitchFamily="34" charset="0"/>
              </a:rPr>
              <a:t>, 5-15%)</a:t>
            </a:r>
          </a:p>
          <a:p>
            <a:pPr algn="l" eaLnBrk="1" hangingPunct="1">
              <a:spcBef>
                <a:spcPct val="40000"/>
              </a:spcBef>
            </a:pPr>
            <a:r>
              <a:rPr lang="hu-HU" altLang="hu-HU" b="0" dirty="0" err="1">
                <a:cs typeface="Arial" panose="020B0604020202020204" pitchFamily="34" charset="0"/>
              </a:rPr>
              <a:t>Rolle</a:t>
            </a:r>
            <a:r>
              <a:rPr lang="hu-HU" altLang="hu-HU" b="0" dirty="0">
                <a:cs typeface="Arial" panose="020B0604020202020204" pitchFamily="34" charset="0"/>
              </a:rPr>
              <a:t>:</a:t>
            </a:r>
          </a:p>
          <a:p>
            <a:pPr lvl="1" algn="l" eaLnBrk="1" hangingPunct="1">
              <a:spcBef>
                <a:spcPct val="40000"/>
              </a:spcBef>
              <a:buFontTx/>
              <a:buChar char="•"/>
            </a:pPr>
            <a:r>
              <a:rPr lang="hu-HU" altLang="hu-HU" b="0" dirty="0">
                <a:cs typeface="Arial" panose="020B0604020202020204" pitchFamily="34" charset="0"/>
              </a:rPr>
              <a:t>B → </a:t>
            </a:r>
            <a:r>
              <a:rPr lang="hu-HU" altLang="hu-HU" b="0" dirty="0" err="1">
                <a:cs typeface="Arial" panose="020B0604020202020204" pitchFamily="34" charset="0"/>
              </a:rPr>
              <a:t>Plasmazelle</a:t>
            </a:r>
            <a:r>
              <a:rPr lang="hu-HU" altLang="hu-HU" b="0" dirty="0">
                <a:cs typeface="Arial" panose="020B0604020202020204" pitchFamily="34" charset="0"/>
              </a:rPr>
              <a:t>, </a:t>
            </a:r>
            <a:r>
              <a:rPr lang="hu-HU" altLang="hu-HU" b="0" dirty="0" err="1">
                <a:cs typeface="Arial" panose="020B0604020202020204" pitchFamily="34" charset="0"/>
              </a:rPr>
              <a:t>Ig</a:t>
            </a:r>
            <a:r>
              <a:rPr lang="hu-HU" altLang="hu-HU" b="0" dirty="0">
                <a:cs typeface="Arial" panose="020B0604020202020204" pitchFamily="34" charset="0"/>
              </a:rPr>
              <a:t> </a:t>
            </a:r>
            <a:r>
              <a:rPr lang="hu-HU" altLang="hu-HU" b="0" dirty="0" err="1">
                <a:cs typeface="Arial" panose="020B0604020202020204" pitchFamily="34" charset="0"/>
              </a:rPr>
              <a:t>Produktion</a:t>
            </a:r>
            <a:r>
              <a:rPr lang="hu-HU" altLang="hu-HU" b="0" dirty="0">
                <a:cs typeface="Arial" panose="020B0604020202020204" pitchFamily="34" charset="0"/>
              </a:rPr>
              <a:t> (</a:t>
            </a:r>
            <a:r>
              <a:rPr lang="hu-HU" altLang="hu-HU" b="0" dirty="0" err="1">
                <a:cs typeface="Arial" panose="020B0604020202020204" pitchFamily="34" charset="0"/>
              </a:rPr>
              <a:t>humorelle</a:t>
            </a:r>
            <a:r>
              <a:rPr lang="hu-HU" altLang="hu-HU" b="0" dirty="0">
                <a:cs typeface="Arial" panose="020B0604020202020204" pitchFamily="34" charset="0"/>
              </a:rPr>
              <a:t> </a:t>
            </a:r>
            <a:r>
              <a:rPr lang="hu-HU" altLang="hu-HU" b="0" dirty="0" err="1">
                <a:cs typeface="Arial" panose="020B0604020202020204" pitchFamily="34" charset="0"/>
              </a:rPr>
              <a:t>Immunantwort</a:t>
            </a:r>
            <a:r>
              <a:rPr lang="hu-HU" altLang="hu-HU" b="0" dirty="0">
                <a:cs typeface="Arial" panose="020B0604020202020204" pitchFamily="34" charset="0"/>
              </a:rPr>
              <a:t>)</a:t>
            </a:r>
          </a:p>
          <a:p>
            <a:pPr lvl="1" algn="l" eaLnBrk="1" hangingPunct="1">
              <a:spcBef>
                <a:spcPct val="40000"/>
              </a:spcBef>
              <a:buFontTx/>
              <a:buChar char="•"/>
            </a:pPr>
            <a:r>
              <a:rPr lang="hu-HU" altLang="hu-HU" b="0" dirty="0">
                <a:cs typeface="Arial" panose="020B0604020202020204" pitchFamily="34" charset="0"/>
              </a:rPr>
              <a:t>T → </a:t>
            </a:r>
            <a:r>
              <a:rPr lang="hu-HU" altLang="hu-HU" b="0" dirty="0" err="1">
                <a:cs typeface="Arial" panose="020B0604020202020204" pitchFamily="34" charset="0"/>
              </a:rPr>
              <a:t>zellul</a:t>
            </a:r>
            <a:r>
              <a:rPr lang="en-US" altLang="hu-HU" b="0" dirty="0">
                <a:cs typeface="Arial" panose="020B0604020202020204" pitchFamily="34" charset="0"/>
              </a:rPr>
              <a:t>ä</a:t>
            </a:r>
            <a:r>
              <a:rPr lang="hu-HU" altLang="hu-HU" b="0" dirty="0">
                <a:cs typeface="Arial" panose="020B0604020202020204" pitchFamily="34" charset="0"/>
              </a:rPr>
              <a:t>re </a:t>
            </a:r>
            <a:r>
              <a:rPr lang="hu-HU" altLang="hu-HU" b="0" dirty="0" err="1">
                <a:cs typeface="Arial" panose="020B0604020202020204" pitchFamily="34" charset="0"/>
              </a:rPr>
              <a:t>Immunantwort</a:t>
            </a:r>
            <a:endParaRPr lang="hu-HU" altLang="hu-HU" b="0" dirty="0">
              <a:cs typeface="Arial" panose="020B0604020202020204" pitchFamily="34" charset="0"/>
            </a:endParaRPr>
          </a:p>
          <a:p>
            <a:pPr lvl="1" algn="l" eaLnBrk="1" hangingPunct="1">
              <a:spcBef>
                <a:spcPct val="40000"/>
              </a:spcBef>
              <a:buFontTx/>
              <a:buChar char="•"/>
            </a:pPr>
            <a:r>
              <a:rPr lang="hu-HU" altLang="hu-HU" b="0" dirty="0">
                <a:cs typeface="Arial" panose="020B0604020202020204" pitchFamily="34" charset="0"/>
              </a:rPr>
              <a:t>NK-</a:t>
            </a:r>
            <a:r>
              <a:rPr lang="hu-HU" altLang="hu-HU" b="0" dirty="0" err="1">
                <a:cs typeface="Arial" panose="020B0604020202020204" pitchFamily="34" charset="0"/>
              </a:rPr>
              <a:t>Zelle</a:t>
            </a:r>
            <a:r>
              <a:rPr lang="hu-HU" altLang="hu-HU" b="0" dirty="0">
                <a:cs typeface="Arial" panose="020B0604020202020204" pitchFamily="34" charset="0"/>
              </a:rPr>
              <a:t>: </a:t>
            </a:r>
            <a:r>
              <a:rPr lang="hu-HU" altLang="hu-HU" b="0" dirty="0" err="1">
                <a:cs typeface="Arial" panose="020B0604020202020204" pitchFamily="34" charset="0"/>
              </a:rPr>
              <a:t>Perforin</a:t>
            </a:r>
            <a:r>
              <a:rPr lang="hu-HU" altLang="hu-HU" b="0" dirty="0">
                <a:cs typeface="Arial" panose="020B0604020202020204" pitchFamily="34" charset="0"/>
              </a:rPr>
              <a:t> → </a:t>
            </a:r>
            <a:r>
              <a:rPr lang="hu-HU" altLang="hu-HU" b="0" dirty="0" err="1">
                <a:cs typeface="Arial" panose="020B0604020202020204" pitchFamily="34" charset="0"/>
              </a:rPr>
              <a:t>baut</a:t>
            </a:r>
            <a:r>
              <a:rPr lang="hu-HU" altLang="hu-HU" b="0" dirty="0">
                <a:cs typeface="Arial" panose="020B0604020202020204" pitchFamily="34" charset="0"/>
              </a:rPr>
              <a:t> </a:t>
            </a:r>
            <a:r>
              <a:rPr lang="hu-HU" altLang="hu-HU" b="0" dirty="0" err="1">
                <a:cs typeface="Arial" panose="020B0604020202020204" pitchFamily="34" charset="0"/>
              </a:rPr>
              <a:t>Poren</a:t>
            </a:r>
            <a:r>
              <a:rPr lang="hu-HU" altLang="hu-HU" b="0" dirty="0">
                <a:cs typeface="Arial" panose="020B0604020202020204" pitchFamily="34" charset="0"/>
              </a:rPr>
              <a:t> in </a:t>
            </a:r>
            <a:r>
              <a:rPr lang="hu-HU" altLang="hu-HU" b="0" dirty="0" err="1">
                <a:cs typeface="Arial" panose="020B0604020202020204" pitchFamily="34" charset="0"/>
              </a:rPr>
              <a:t>die</a:t>
            </a:r>
            <a:r>
              <a:rPr lang="hu-HU" altLang="hu-HU" b="0" dirty="0">
                <a:cs typeface="Arial" panose="020B0604020202020204" pitchFamily="34" charset="0"/>
              </a:rPr>
              <a:t> </a:t>
            </a:r>
            <a:r>
              <a:rPr lang="hu-HU" altLang="hu-HU" b="0" dirty="0" err="1">
                <a:cs typeface="Arial" panose="020B0604020202020204" pitchFamily="34" charset="0"/>
              </a:rPr>
              <a:t>Zielzellen</a:t>
            </a:r>
            <a:r>
              <a:rPr lang="hu-HU" altLang="hu-HU" b="0" dirty="0">
                <a:cs typeface="Arial" panose="020B0604020202020204" pitchFamily="34" charset="0"/>
              </a:rPr>
              <a:t> </a:t>
            </a:r>
            <a:r>
              <a:rPr lang="hu-HU" altLang="hu-HU" b="0" dirty="0" err="1">
                <a:cs typeface="Arial" panose="020B0604020202020204" pitchFamily="34" charset="0"/>
              </a:rPr>
              <a:t>ein</a:t>
            </a:r>
            <a:r>
              <a:rPr lang="hu-HU" altLang="hu-HU" b="0" dirty="0">
                <a:cs typeface="Arial" panose="020B0604020202020204" pitchFamily="34" charset="0"/>
              </a:rPr>
              <a:t> (</a:t>
            </a:r>
            <a:r>
              <a:rPr lang="hu-HU" altLang="hu-HU" b="0" dirty="0" err="1">
                <a:cs typeface="Arial" panose="020B0604020202020204" pitchFamily="34" charset="0"/>
              </a:rPr>
              <a:t>virusinfizierte</a:t>
            </a:r>
            <a:r>
              <a:rPr lang="hu-HU" altLang="hu-HU" b="0" dirty="0">
                <a:cs typeface="Arial" panose="020B0604020202020204" pitchFamily="34" charset="0"/>
              </a:rPr>
              <a:t> </a:t>
            </a:r>
            <a:r>
              <a:rPr lang="hu-HU" altLang="hu-HU" b="0" dirty="0" err="1">
                <a:cs typeface="Arial" panose="020B0604020202020204" pitchFamily="34" charset="0"/>
              </a:rPr>
              <a:t>Zellen</a:t>
            </a:r>
            <a:r>
              <a:rPr lang="hu-HU" altLang="hu-HU" b="0" dirty="0">
                <a:cs typeface="Arial" panose="020B0604020202020204" pitchFamily="34" charset="0"/>
              </a:rPr>
              <a:t>, </a:t>
            </a:r>
            <a:r>
              <a:rPr lang="hu-HU" altLang="hu-HU" b="0" dirty="0" err="1">
                <a:cs typeface="Arial" panose="020B0604020202020204" pitchFamily="34" charset="0"/>
              </a:rPr>
              <a:t>Tumorzellen</a:t>
            </a:r>
            <a:r>
              <a:rPr lang="hu-HU" altLang="hu-HU" b="0" dirty="0">
                <a:cs typeface="Arial" panose="020B0604020202020204" pitchFamily="34" charset="0"/>
              </a:rPr>
              <a:t>)</a:t>
            </a:r>
          </a:p>
          <a:p>
            <a:pPr algn="l" eaLnBrk="1" hangingPunct="1">
              <a:spcBef>
                <a:spcPct val="40000"/>
              </a:spcBef>
            </a:pPr>
            <a:r>
              <a:rPr lang="hu-HU" altLang="hu-HU" b="0" dirty="0" err="1">
                <a:cs typeface="Arial" panose="020B0604020202020204" pitchFamily="34" charset="0"/>
              </a:rPr>
              <a:t>Bildung</a:t>
            </a:r>
            <a:r>
              <a:rPr lang="hu-HU" altLang="hu-HU" b="0" dirty="0">
                <a:cs typeface="Arial" panose="020B0604020202020204" pitchFamily="34" charset="0"/>
              </a:rPr>
              <a:t>: </a:t>
            </a:r>
          </a:p>
          <a:p>
            <a:pPr lvl="1" algn="l" eaLnBrk="1" hangingPunct="1">
              <a:spcBef>
                <a:spcPct val="40000"/>
              </a:spcBef>
              <a:buFontTx/>
              <a:buChar char="•"/>
            </a:pPr>
            <a:r>
              <a:rPr lang="hu-HU" altLang="hu-HU" b="0" dirty="0">
                <a:cs typeface="Arial" panose="020B0604020202020204" pitchFamily="34" charset="0"/>
              </a:rPr>
              <a:t>T: </a:t>
            </a:r>
            <a:r>
              <a:rPr lang="hu-HU" altLang="hu-HU" b="0" dirty="0" err="1" smtClean="0">
                <a:cs typeface="Arial" panose="020B0604020202020204" pitchFamily="34" charset="0"/>
              </a:rPr>
              <a:t>Thymus</a:t>
            </a:r>
            <a:r>
              <a:rPr lang="hu-HU" altLang="hu-HU" b="0" dirty="0">
                <a:cs typeface="Arial" panose="020B0604020202020204" pitchFamily="34" charset="0"/>
              </a:rPr>
              <a:t>, </a:t>
            </a:r>
            <a:r>
              <a:rPr lang="hu-HU" altLang="hu-HU" b="0" dirty="0" smtClean="0">
                <a:cs typeface="Arial" panose="020B0604020202020204" pitchFamily="34" charset="0"/>
              </a:rPr>
              <a:t>T-</a:t>
            </a:r>
            <a:r>
              <a:rPr lang="hu-HU" altLang="hu-HU" b="0" dirty="0" err="1" smtClean="0">
                <a:cs typeface="Arial" panose="020B0604020202020204" pitchFamily="34" charset="0"/>
              </a:rPr>
              <a:t>abhängige</a:t>
            </a:r>
            <a:r>
              <a:rPr lang="hu-HU" altLang="hu-HU" b="0" dirty="0" smtClean="0">
                <a:cs typeface="Arial" panose="020B0604020202020204" pitchFamily="34" charset="0"/>
              </a:rPr>
              <a:t> </a:t>
            </a:r>
            <a:r>
              <a:rPr lang="hu-HU" altLang="hu-HU" b="0" dirty="0" err="1">
                <a:cs typeface="Arial" panose="020B0604020202020204" pitchFamily="34" charset="0"/>
              </a:rPr>
              <a:t>Areale</a:t>
            </a:r>
            <a:r>
              <a:rPr lang="hu-HU" altLang="hu-HU" b="0" dirty="0">
                <a:cs typeface="Arial" panose="020B0604020202020204" pitchFamily="34" charset="0"/>
              </a:rPr>
              <a:t> der </a:t>
            </a:r>
            <a:r>
              <a:rPr lang="hu-HU" altLang="hu-HU" b="0" dirty="0" err="1">
                <a:cs typeface="Arial" panose="020B0604020202020204" pitchFamily="34" charset="0"/>
              </a:rPr>
              <a:t>Lymphorgane</a:t>
            </a:r>
            <a:endParaRPr lang="hu-HU" altLang="hu-HU" b="0" dirty="0">
              <a:cs typeface="Arial" panose="020B0604020202020204" pitchFamily="34" charset="0"/>
            </a:endParaRPr>
          </a:p>
          <a:p>
            <a:pPr lvl="1" algn="l" eaLnBrk="1" hangingPunct="1">
              <a:spcBef>
                <a:spcPct val="40000"/>
              </a:spcBef>
              <a:buFontTx/>
              <a:buChar char="•"/>
            </a:pPr>
            <a:r>
              <a:rPr lang="hu-HU" altLang="hu-HU" b="0" dirty="0">
                <a:cs typeface="Arial" panose="020B0604020202020204" pitchFamily="34" charset="0"/>
              </a:rPr>
              <a:t>B: </a:t>
            </a:r>
            <a:r>
              <a:rPr lang="hu-HU" altLang="hu-HU" b="0" dirty="0" err="1">
                <a:cs typeface="Arial" panose="020B0604020202020204" pitchFamily="34" charset="0"/>
              </a:rPr>
              <a:t>Knochenmark</a:t>
            </a:r>
            <a:r>
              <a:rPr lang="hu-HU" altLang="hu-HU" b="0" dirty="0">
                <a:cs typeface="Arial" panose="020B0604020202020204" pitchFamily="34" charset="0"/>
              </a:rPr>
              <a:t>, </a:t>
            </a:r>
            <a:r>
              <a:rPr lang="hu-HU" altLang="hu-HU" b="0" dirty="0" smtClean="0"/>
              <a:t>B-</a:t>
            </a:r>
            <a:r>
              <a:rPr lang="hu-HU" altLang="hu-HU" b="0" dirty="0" err="1" smtClean="0"/>
              <a:t>abhängige</a:t>
            </a:r>
            <a:r>
              <a:rPr lang="hu-HU" altLang="hu-HU" b="0" dirty="0" smtClean="0"/>
              <a:t> </a:t>
            </a:r>
            <a:r>
              <a:rPr lang="hu-HU" altLang="hu-HU" b="0" dirty="0" err="1"/>
              <a:t>Areale</a:t>
            </a:r>
            <a:r>
              <a:rPr lang="hu-HU" altLang="hu-HU" b="0" dirty="0"/>
              <a:t> der </a:t>
            </a:r>
            <a:r>
              <a:rPr lang="hu-HU" altLang="hu-HU" b="0" dirty="0" err="1"/>
              <a:t>Lymphorgane</a:t>
            </a:r>
            <a:endParaRPr lang="hu-HU" altLang="hu-HU" b="0" dirty="0"/>
          </a:p>
          <a:p>
            <a:pPr algn="l" eaLnBrk="1" hangingPunct="1">
              <a:spcBef>
                <a:spcPct val="40000"/>
              </a:spcBef>
            </a:pPr>
            <a:r>
              <a:rPr lang="hu-HU" altLang="hu-HU" b="0" dirty="0" err="1">
                <a:cs typeface="Arial" panose="020B0604020202020204" pitchFamily="34" charset="0"/>
              </a:rPr>
              <a:t>Lebensdauer</a:t>
            </a:r>
            <a:r>
              <a:rPr lang="hu-HU" altLang="hu-HU" b="0" dirty="0">
                <a:cs typeface="Arial" panose="020B0604020202020204" pitchFamily="34" charset="0"/>
              </a:rPr>
              <a:t>: </a:t>
            </a:r>
            <a:r>
              <a:rPr lang="hu-HU" altLang="hu-HU" b="0" dirty="0" err="1">
                <a:cs typeface="Arial" panose="020B0604020202020204" pitchFamily="34" charset="0"/>
              </a:rPr>
              <a:t>sogar</a:t>
            </a:r>
            <a:r>
              <a:rPr lang="hu-HU" altLang="hu-HU" b="0" dirty="0">
                <a:cs typeface="Arial" panose="020B0604020202020204" pitchFamily="34" charset="0"/>
              </a:rPr>
              <a:t> </a:t>
            </a:r>
            <a:r>
              <a:rPr lang="hu-HU" altLang="hu-HU" b="0" dirty="0" err="1">
                <a:cs typeface="Arial" panose="020B0604020202020204" pitchFamily="34" charset="0"/>
              </a:rPr>
              <a:t>mehrere</a:t>
            </a:r>
            <a:r>
              <a:rPr lang="hu-HU" altLang="hu-HU" b="0" dirty="0">
                <a:cs typeface="Arial" panose="020B0604020202020204" pitchFamily="34" charset="0"/>
              </a:rPr>
              <a:t> </a:t>
            </a:r>
            <a:r>
              <a:rPr lang="hu-HU" altLang="hu-HU" b="0" dirty="0" err="1">
                <a:cs typeface="Arial" panose="020B0604020202020204" pitchFamily="34" charset="0"/>
              </a:rPr>
              <a:t>Jahre</a:t>
            </a:r>
            <a:r>
              <a:rPr lang="hu-HU" altLang="hu-HU" b="0" dirty="0">
                <a:cs typeface="Arial" panose="020B0604020202020204" pitchFamily="34" charset="0"/>
              </a:rPr>
              <a:t>!</a:t>
            </a:r>
          </a:p>
        </p:txBody>
      </p:sp>
      <p:sp>
        <p:nvSpPr>
          <p:cNvPr id="35846" name="Line 7"/>
          <p:cNvSpPr>
            <a:spLocks noChangeShapeType="1"/>
          </p:cNvSpPr>
          <p:nvPr/>
        </p:nvSpPr>
        <p:spPr bwMode="auto">
          <a:xfrm flipH="1">
            <a:off x="2743200" y="646113"/>
            <a:ext cx="1377950" cy="892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5847" name="Text Box 8"/>
          <p:cNvSpPr txBox="1">
            <a:spLocks noChangeArrowheads="1"/>
          </p:cNvSpPr>
          <p:nvPr/>
        </p:nvSpPr>
        <p:spPr bwMode="auto">
          <a:xfrm>
            <a:off x="0" y="1658938"/>
            <a:ext cx="19478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hu-HU" altLang="hu-HU" b="0"/>
              <a:t>Mittelgro</a:t>
            </a:r>
            <a:r>
              <a:rPr lang="en-US" altLang="hu-HU" b="0">
                <a:cs typeface="Arial" panose="020B0604020202020204" pitchFamily="34" charset="0"/>
              </a:rPr>
              <a:t>ß</a:t>
            </a:r>
            <a:r>
              <a:rPr lang="hu-HU" altLang="hu-HU" b="0">
                <a:cs typeface="Arial" panose="020B0604020202020204" pitchFamily="34" charset="0"/>
              </a:rPr>
              <a:t>er Ly</a:t>
            </a:r>
            <a:endParaRPr lang="en-US" altLang="hu-HU" b="0">
              <a:cs typeface="Arial" panose="020B0604020202020204" pitchFamily="34" charset="0"/>
            </a:endParaRPr>
          </a:p>
        </p:txBody>
      </p:sp>
      <p:sp>
        <p:nvSpPr>
          <p:cNvPr id="35848" name="Line 9"/>
          <p:cNvSpPr>
            <a:spLocks noChangeShapeType="1"/>
          </p:cNvSpPr>
          <p:nvPr/>
        </p:nvSpPr>
        <p:spPr bwMode="auto">
          <a:xfrm>
            <a:off x="871538" y="1957388"/>
            <a:ext cx="441325" cy="4524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634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225425"/>
            <a:ext cx="8229600" cy="1143000"/>
          </a:xfrm>
        </p:spPr>
        <p:txBody>
          <a:bodyPr/>
          <a:lstStyle/>
          <a:p>
            <a:r>
              <a:rPr lang="hu-HU" altLang="hu-HU" b="1" smtClean="0">
                <a:solidFill>
                  <a:schemeClr val="tx1"/>
                </a:solidFill>
              </a:rPr>
              <a:t>Lymphozyten, EM</a:t>
            </a:r>
            <a:endParaRPr lang="en-US" altLang="hu-HU" b="1" smtClean="0">
              <a:solidFill>
                <a:schemeClr val="tx1"/>
              </a:solidFill>
            </a:endParaRPr>
          </a:p>
        </p:txBody>
      </p:sp>
      <p:pic>
        <p:nvPicPr>
          <p:cNvPr id="3686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5688"/>
            <a:ext cx="4995863" cy="553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 Box 6"/>
          <p:cNvSpPr txBox="1">
            <a:spLocks noChangeArrowheads="1"/>
          </p:cNvSpPr>
          <p:nvPr/>
        </p:nvSpPr>
        <p:spPr bwMode="auto">
          <a:xfrm>
            <a:off x="5002213" y="1957388"/>
            <a:ext cx="4002087" cy="244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50000"/>
              </a:spcBef>
              <a:buFontTx/>
              <a:buChar char="•"/>
            </a:pPr>
            <a:r>
              <a:rPr lang="hu-HU" altLang="hu-HU" dirty="0" err="1"/>
              <a:t>Runder</a:t>
            </a:r>
            <a:r>
              <a:rPr lang="hu-HU" altLang="hu-HU" dirty="0"/>
              <a:t>, </a:t>
            </a:r>
            <a:r>
              <a:rPr lang="hu-HU" altLang="hu-HU" dirty="0" err="1"/>
              <a:t>heterochromatischer</a:t>
            </a:r>
            <a:r>
              <a:rPr lang="hu-HU" altLang="hu-HU" dirty="0"/>
              <a:t> Kern</a:t>
            </a:r>
          </a:p>
          <a:p>
            <a:pPr eaLnBrk="1" hangingPunct="1">
              <a:lnSpc>
                <a:spcPct val="125000"/>
              </a:lnSpc>
              <a:spcBef>
                <a:spcPct val="50000"/>
              </a:spcBef>
              <a:buFontTx/>
              <a:buChar char="•"/>
            </a:pPr>
            <a:r>
              <a:rPr lang="hu-HU" altLang="hu-HU" dirty="0" err="1"/>
              <a:t>Invagination</a:t>
            </a:r>
            <a:r>
              <a:rPr lang="hu-HU" altLang="hu-HU" dirty="0"/>
              <a:t> der </a:t>
            </a:r>
            <a:r>
              <a:rPr lang="hu-HU" altLang="hu-HU" dirty="0" err="1"/>
              <a:t>Kernhülle</a:t>
            </a:r>
            <a:r>
              <a:rPr lang="hu-HU" altLang="hu-HU" dirty="0"/>
              <a:t> (</a:t>
            </a:r>
            <a:r>
              <a:rPr lang="hu-HU" altLang="hu-HU" dirty="0" err="1"/>
              <a:t>Zentriolum</a:t>
            </a:r>
            <a:r>
              <a:rPr lang="hu-HU" altLang="hu-HU" dirty="0"/>
              <a:t> </a:t>
            </a:r>
            <a:r>
              <a:rPr lang="hu-HU" altLang="hu-HU" dirty="0" err="1"/>
              <a:t>liegt</a:t>
            </a:r>
            <a:r>
              <a:rPr lang="hu-HU" altLang="hu-HU" dirty="0"/>
              <a:t> </a:t>
            </a:r>
            <a:r>
              <a:rPr lang="hu-HU" altLang="hu-HU" dirty="0" err="1"/>
              <a:t>hier</a:t>
            </a:r>
            <a:r>
              <a:rPr lang="hu-HU" altLang="hu-HU" dirty="0"/>
              <a:t>)</a:t>
            </a:r>
          </a:p>
          <a:p>
            <a:pPr eaLnBrk="1" hangingPunct="1">
              <a:lnSpc>
                <a:spcPct val="125000"/>
              </a:lnSpc>
              <a:spcBef>
                <a:spcPct val="50000"/>
              </a:spcBef>
              <a:buFontTx/>
              <a:buChar char="•"/>
            </a:pPr>
            <a:r>
              <a:rPr lang="hu-HU" altLang="hu-HU" dirty="0" err="1"/>
              <a:t>Schmaler</a:t>
            </a:r>
            <a:r>
              <a:rPr lang="hu-HU" altLang="hu-HU" dirty="0"/>
              <a:t> </a:t>
            </a:r>
            <a:r>
              <a:rPr lang="hu-HU" altLang="hu-HU" dirty="0" err="1"/>
              <a:t>Zytoplasmasaum</a:t>
            </a:r>
            <a:r>
              <a:rPr lang="hu-HU" altLang="hu-HU" dirty="0"/>
              <a:t>,  </a:t>
            </a:r>
            <a:r>
              <a:rPr lang="hu-HU" altLang="hu-HU" dirty="0" err="1"/>
              <a:t>Zellorganellen</a:t>
            </a:r>
            <a:r>
              <a:rPr lang="hu-HU" altLang="hu-HU" dirty="0"/>
              <a:t>: </a:t>
            </a:r>
            <a:r>
              <a:rPr lang="hu-HU" altLang="hu-HU" dirty="0" err="1"/>
              <a:t>spärlich</a:t>
            </a:r>
            <a:endParaRPr lang="en-US" altLang="hu-HU" dirty="0"/>
          </a:p>
        </p:txBody>
      </p:sp>
    </p:spTree>
    <p:extLst>
      <p:ext uri="{BB962C8B-B14F-4D97-AF65-F5344CB8AC3E}">
        <p14:creationId xmlns:p14="http://schemas.microsoft.com/office/powerpoint/2010/main" val="15021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246563" y="-169863"/>
            <a:ext cx="5013325" cy="1143001"/>
          </a:xfrm>
        </p:spPr>
        <p:txBody>
          <a:bodyPr/>
          <a:lstStyle/>
          <a:p>
            <a:r>
              <a:rPr lang="hu-HU" altLang="hu-HU" b="1" smtClean="0">
                <a:solidFill>
                  <a:schemeClr val="tx1"/>
                </a:solidFill>
              </a:rPr>
              <a:t>Monozyt, LM</a:t>
            </a:r>
            <a:endParaRPr lang="en-US" altLang="hu-HU" b="1" smtClean="0">
              <a:solidFill>
                <a:schemeClr val="tx1"/>
              </a:solidFill>
            </a:endParaRPr>
          </a:p>
        </p:txBody>
      </p:sp>
      <p:pic>
        <p:nvPicPr>
          <p:cNvPr id="37891" name="Picture 4" descr="mono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76725" cy="342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5" descr="mono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4238"/>
            <a:ext cx="4289425" cy="343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 Box 6"/>
          <p:cNvSpPr txBox="1">
            <a:spLocks noChangeArrowheads="1"/>
          </p:cNvSpPr>
          <p:nvPr/>
        </p:nvSpPr>
        <p:spPr bwMode="auto">
          <a:xfrm>
            <a:off x="4281488" y="852488"/>
            <a:ext cx="4862512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5000"/>
              </a:spcBef>
              <a:buFontTx/>
              <a:buChar char="•"/>
            </a:pPr>
            <a:r>
              <a:rPr lang="hu-HU" altLang="hu-HU" dirty="0"/>
              <a:t>4-6% der </a:t>
            </a:r>
            <a:r>
              <a:rPr lang="hu-HU" altLang="hu-HU" dirty="0" err="1"/>
              <a:t>weissen</a:t>
            </a:r>
            <a:r>
              <a:rPr lang="hu-HU" altLang="hu-HU" dirty="0"/>
              <a:t> </a:t>
            </a:r>
            <a:r>
              <a:rPr lang="hu-HU" altLang="hu-HU" dirty="0" err="1"/>
              <a:t>Blutzellen</a:t>
            </a:r>
            <a:endParaRPr lang="hu-HU" altLang="hu-HU" dirty="0"/>
          </a:p>
          <a:p>
            <a:pPr algn="l" eaLnBrk="1" hangingPunct="1">
              <a:lnSpc>
                <a:spcPct val="130000"/>
              </a:lnSpc>
              <a:spcBef>
                <a:spcPct val="5000"/>
              </a:spcBef>
              <a:buFontTx/>
              <a:buChar char="•"/>
            </a:pPr>
            <a:r>
              <a:rPr lang="hu-HU" altLang="hu-HU" dirty="0"/>
              <a:t>15-20 </a:t>
            </a:r>
            <a:r>
              <a:rPr lang="el-GR" altLang="hu-HU" dirty="0">
                <a:cs typeface="Arial" panose="020B0604020202020204" pitchFamily="34" charset="0"/>
              </a:rPr>
              <a:t>μ</a:t>
            </a:r>
            <a:r>
              <a:rPr lang="hu-HU" altLang="hu-HU" dirty="0">
                <a:cs typeface="Arial" panose="020B0604020202020204" pitchFamily="34" charset="0"/>
              </a:rPr>
              <a:t>m </a:t>
            </a:r>
            <a:r>
              <a:rPr lang="hu-HU" altLang="hu-HU" dirty="0" err="1">
                <a:cs typeface="Arial" panose="020B0604020202020204" pitchFamily="34" charset="0"/>
              </a:rPr>
              <a:t>im</a:t>
            </a:r>
            <a:r>
              <a:rPr lang="hu-HU" altLang="hu-HU" dirty="0">
                <a:cs typeface="Arial" panose="020B0604020202020204" pitchFamily="34" charset="0"/>
              </a:rPr>
              <a:t> </a:t>
            </a:r>
            <a:r>
              <a:rPr lang="hu-HU" altLang="hu-HU" dirty="0" err="1">
                <a:cs typeface="Arial" panose="020B0604020202020204" pitchFamily="34" charset="0"/>
              </a:rPr>
              <a:t>Blutausstrich</a:t>
            </a:r>
            <a:endParaRPr lang="hu-HU" altLang="hu-HU" dirty="0">
              <a:cs typeface="Arial" panose="020B0604020202020204" pitchFamily="34" charset="0"/>
            </a:endParaRPr>
          </a:p>
          <a:p>
            <a:pPr algn="l" eaLnBrk="1" hangingPunct="1">
              <a:lnSpc>
                <a:spcPct val="130000"/>
              </a:lnSpc>
              <a:spcBef>
                <a:spcPct val="5000"/>
              </a:spcBef>
              <a:buFontTx/>
              <a:buChar char="•"/>
            </a:pPr>
            <a:r>
              <a:rPr lang="hu-HU" altLang="hu-HU" dirty="0" err="1">
                <a:cs typeface="Arial" panose="020B0604020202020204" pitchFamily="34" charset="0"/>
              </a:rPr>
              <a:t>Zellkern</a:t>
            </a:r>
            <a:r>
              <a:rPr lang="hu-HU" altLang="hu-HU" dirty="0">
                <a:cs typeface="Arial" panose="020B0604020202020204" pitchFamily="34" charset="0"/>
              </a:rPr>
              <a:t> </a:t>
            </a:r>
            <a:r>
              <a:rPr lang="hu-HU" altLang="hu-HU" dirty="0" err="1">
                <a:cs typeface="Arial" panose="020B0604020202020204" pitchFamily="34" charset="0"/>
              </a:rPr>
              <a:t>bohnenförmig</a:t>
            </a:r>
            <a:r>
              <a:rPr lang="hu-HU" altLang="hu-HU" dirty="0">
                <a:cs typeface="Arial" panose="020B0604020202020204" pitchFamily="34" charset="0"/>
              </a:rPr>
              <a:t>, oft </a:t>
            </a:r>
            <a:r>
              <a:rPr lang="hu-HU" altLang="hu-HU" dirty="0" err="1">
                <a:cs typeface="Arial" panose="020B0604020202020204" pitchFamily="34" charset="0"/>
              </a:rPr>
              <a:t>exzentrisch</a:t>
            </a:r>
            <a:r>
              <a:rPr lang="hu-HU" altLang="hu-HU" dirty="0">
                <a:cs typeface="Arial" panose="020B0604020202020204" pitchFamily="34" charset="0"/>
              </a:rPr>
              <a:t>, </a:t>
            </a:r>
            <a:r>
              <a:rPr lang="hu-HU" altLang="hu-HU" dirty="0" err="1">
                <a:cs typeface="Arial" panose="020B0604020202020204" pitchFamily="34" charset="0"/>
              </a:rPr>
              <a:t>lockeres</a:t>
            </a:r>
            <a:r>
              <a:rPr lang="hu-HU" altLang="hu-HU" dirty="0">
                <a:cs typeface="Arial" panose="020B0604020202020204" pitchFamily="34" charset="0"/>
              </a:rPr>
              <a:t> </a:t>
            </a:r>
            <a:r>
              <a:rPr lang="hu-HU" altLang="hu-HU" dirty="0" err="1">
                <a:cs typeface="Arial" panose="020B0604020202020204" pitchFamily="34" charset="0"/>
              </a:rPr>
              <a:t>Chromatin</a:t>
            </a:r>
            <a:r>
              <a:rPr lang="hu-HU" altLang="hu-HU" dirty="0">
                <a:cs typeface="Arial" panose="020B0604020202020204" pitchFamily="34" charset="0"/>
              </a:rPr>
              <a:t>, 1-2 </a:t>
            </a:r>
            <a:r>
              <a:rPr lang="hu-HU" altLang="hu-HU" dirty="0" err="1">
                <a:cs typeface="Arial" panose="020B0604020202020204" pitchFamily="34" charset="0"/>
              </a:rPr>
              <a:t>Nukleoli</a:t>
            </a:r>
            <a:r>
              <a:rPr lang="hu-HU" altLang="hu-HU" dirty="0">
                <a:cs typeface="Arial" panose="020B0604020202020204" pitchFamily="34" charset="0"/>
              </a:rPr>
              <a:t>, </a:t>
            </a:r>
            <a:r>
              <a:rPr lang="hu-HU" altLang="hu-HU" dirty="0" err="1">
                <a:cs typeface="Arial" panose="020B0604020202020204" pitchFamily="34" charset="0"/>
              </a:rPr>
              <a:t>Zytoplasma</a:t>
            </a:r>
            <a:r>
              <a:rPr lang="hu-HU" altLang="hu-HU" dirty="0">
                <a:cs typeface="Arial" panose="020B0604020202020204" pitchFamily="34" charset="0"/>
              </a:rPr>
              <a:t>: </a:t>
            </a:r>
            <a:r>
              <a:rPr lang="hu-HU" altLang="hu-HU" dirty="0" err="1" smtClean="0">
                <a:cs typeface="Arial" panose="020B0604020202020204" pitchFamily="34" charset="0"/>
              </a:rPr>
              <a:t>gräulich-blau</a:t>
            </a:r>
            <a:r>
              <a:rPr lang="hu-HU" altLang="hu-HU" dirty="0">
                <a:cs typeface="Arial" panose="020B0604020202020204" pitchFamily="34" charset="0"/>
              </a:rPr>
              <a:t>, </a:t>
            </a:r>
            <a:r>
              <a:rPr lang="hu-HU" altLang="hu-HU" dirty="0" err="1">
                <a:cs typeface="Arial" panose="020B0604020202020204" pitchFamily="34" charset="0"/>
              </a:rPr>
              <a:t>reichlich</a:t>
            </a:r>
            <a:endParaRPr lang="hu-HU" altLang="hu-HU" dirty="0">
              <a:cs typeface="Arial" panose="020B0604020202020204" pitchFamily="34" charset="0"/>
            </a:endParaRPr>
          </a:p>
          <a:p>
            <a:pPr algn="l" eaLnBrk="1" hangingPunct="1">
              <a:lnSpc>
                <a:spcPct val="130000"/>
              </a:lnSpc>
              <a:spcBef>
                <a:spcPct val="5000"/>
              </a:spcBef>
              <a:buFontTx/>
              <a:buChar char="•"/>
            </a:pPr>
            <a:r>
              <a:rPr lang="hu-HU" altLang="hu-HU" dirty="0" err="1">
                <a:cs typeface="Arial" panose="020B0604020202020204" pitchFamily="34" charset="0"/>
              </a:rPr>
              <a:t>Bildung</a:t>
            </a:r>
            <a:r>
              <a:rPr lang="hu-HU" altLang="hu-HU" dirty="0">
                <a:cs typeface="Arial" panose="020B0604020202020204" pitchFamily="34" charset="0"/>
              </a:rPr>
              <a:t>: </a:t>
            </a:r>
            <a:r>
              <a:rPr lang="hu-HU" altLang="hu-HU" dirty="0" err="1">
                <a:cs typeface="Arial" panose="020B0604020202020204" pitchFamily="34" charset="0"/>
              </a:rPr>
              <a:t>rotes</a:t>
            </a:r>
            <a:r>
              <a:rPr lang="hu-HU" altLang="hu-HU" dirty="0">
                <a:cs typeface="Arial" panose="020B0604020202020204" pitchFamily="34" charset="0"/>
              </a:rPr>
              <a:t> </a:t>
            </a:r>
            <a:r>
              <a:rPr lang="hu-HU" altLang="hu-HU" dirty="0" err="1">
                <a:cs typeface="Arial" panose="020B0604020202020204" pitchFamily="34" charset="0"/>
              </a:rPr>
              <a:t>Knochenmark</a:t>
            </a:r>
            <a:endParaRPr lang="hu-HU" altLang="hu-HU" dirty="0">
              <a:cs typeface="Arial" panose="020B0604020202020204" pitchFamily="34" charset="0"/>
            </a:endParaRPr>
          </a:p>
          <a:p>
            <a:pPr algn="l" eaLnBrk="1" hangingPunct="1">
              <a:lnSpc>
                <a:spcPct val="130000"/>
              </a:lnSpc>
              <a:spcBef>
                <a:spcPct val="5000"/>
              </a:spcBef>
              <a:buFontTx/>
              <a:buChar char="•"/>
            </a:pPr>
            <a:r>
              <a:rPr lang="hu-HU" altLang="hu-HU" dirty="0" err="1">
                <a:cs typeface="Arial" panose="020B0604020202020204" pitchFamily="34" charset="0"/>
              </a:rPr>
              <a:t>Lebensdauer</a:t>
            </a:r>
            <a:r>
              <a:rPr lang="hu-HU" altLang="hu-HU" dirty="0">
                <a:cs typeface="Arial" panose="020B0604020202020204" pitchFamily="34" charset="0"/>
              </a:rPr>
              <a:t>: </a:t>
            </a:r>
            <a:r>
              <a:rPr lang="hu-HU" altLang="hu-HU" dirty="0" err="1">
                <a:cs typeface="Arial" panose="020B0604020202020204" pitchFamily="34" charset="0"/>
              </a:rPr>
              <a:t>Monate-Jahre</a:t>
            </a:r>
            <a:endParaRPr lang="hu-HU" altLang="hu-HU" dirty="0">
              <a:cs typeface="Arial" panose="020B0604020202020204" pitchFamily="34" charset="0"/>
            </a:endParaRPr>
          </a:p>
          <a:p>
            <a:pPr algn="l" eaLnBrk="1" hangingPunct="1">
              <a:lnSpc>
                <a:spcPct val="130000"/>
              </a:lnSpc>
              <a:spcBef>
                <a:spcPct val="5000"/>
              </a:spcBef>
              <a:buFontTx/>
              <a:buChar char="•"/>
            </a:pPr>
            <a:r>
              <a:rPr lang="hu-HU" altLang="hu-HU" dirty="0" err="1">
                <a:cs typeface="Arial" panose="020B0604020202020204" pitchFamily="34" charset="0"/>
              </a:rPr>
              <a:t>Rolle</a:t>
            </a:r>
            <a:r>
              <a:rPr lang="hu-HU" altLang="hu-HU" dirty="0">
                <a:cs typeface="Arial" panose="020B0604020202020204" pitchFamily="34" charset="0"/>
              </a:rPr>
              <a:t>: </a:t>
            </a:r>
            <a:r>
              <a:rPr lang="hu-HU" altLang="hu-HU" dirty="0" err="1">
                <a:cs typeface="Arial" panose="020B0604020202020204" pitchFamily="34" charset="0"/>
              </a:rPr>
              <a:t>wandert</a:t>
            </a:r>
            <a:r>
              <a:rPr lang="hu-HU" altLang="hu-HU" dirty="0">
                <a:cs typeface="Arial" panose="020B0604020202020204" pitchFamily="34" charset="0"/>
              </a:rPr>
              <a:t> </a:t>
            </a:r>
            <a:r>
              <a:rPr lang="hu-HU" altLang="hu-HU" dirty="0" err="1">
                <a:cs typeface="Arial" panose="020B0604020202020204" pitchFamily="34" charset="0"/>
              </a:rPr>
              <a:t>ins</a:t>
            </a:r>
            <a:r>
              <a:rPr lang="hu-HU" altLang="hu-HU" dirty="0">
                <a:cs typeface="Arial" panose="020B0604020202020204" pitchFamily="34" charset="0"/>
              </a:rPr>
              <a:t> </a:t>
            </a:r>
            <a:r>
              <a:rPr lang="hu-HU" altLang="hu-HU" dirty="0" err="1">
                <a:cs typeface="Arial" panose="020B0604020202020204" pitchFamily="34" charset="0"/>
              </a:rPr>
              <a:t>Bindegewebe</a:t>
            </a:r>
            <a:r>
              <a:rPr lang="hu-HU" altLang="hu-HU" dirty="0">
                <a:cs typeface="Arial" panose="020B0604020202020204" pitchFamily="34" charset="0"/>
              </a:rPr>
              <a:t>, </a:t>
            </a:r>
            <a:r>
              <a:rPr lang="hu-HU" altLang="hu-HU" dirty="0" err="1">
                <a:cs typeface="Arial" panose="020B0604020202020204" pitchFamily="34" charset="0"/>
              </a:rPr>
              <a:t>wird</a:t>
            </a:r>
            <a:r>
              <a:rPr lang="hu-HU" altLang="hu-HU" dirty="0">
                <a:cs typeface="Arial" panose="020B0604020202020204" pitchFamily="34" charset="0"/>
              </a:rPr>
              <a:t> </a:t>
            </a:r>
            <a:r>
              <a:rPr lang="hu-HU" altLang="hu-HU" dirty="0" err="1">
                <a:cs typeface="Arial" panose="020B0604020202020204" pitchFamily="34" charset="0"/>
              </a:rPr>
              <a:t>zum</a:t>
            </a:r>
            <a:r>
              <a:rPr lang="hu-HU" altLang="hu-HU" dirty="0">
                <a:cs typeface="Arial" panose="020B0604020202020204" pitchFamily="34" charset="0"/>
              </a:rPr>
              <a:t> </a:t>
            </a:r>
            <a:r>
              <a:rPr lang="hu-HU" altLang="hu-HU" dirty="0" err="1">
                <a:cs typeface="Arial" panose="020B0604020202020204" pitchFamily="34" charset="0"/>
              </a:rPr>
              <a:t>Makrophage</a:t>
            </a:r>
            <a:endParaRPr lang="hu-HU" altLang="hu-HU" dirty="0">
              <a:cs typeface="Arial" panose="020B0604020202020204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hu-HU" altLang="hu-HU" dirty="0">
                <a:cs typeface="Arial" panose="020B0604020202020204" pitchFamily="34" charset="0"/>
              </a:rPr>
              <a:t>         </a:t>
            </a:r>
            <a:endParaRPr lang="el-GR" altLang="hu-HU" b="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43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1043608" y="548680"/>
            <a:ext cx="170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/>
              <a:t>Monozyten</a:t>
            </a:r>
            <a:r>
              <a:rPr lang="hu-HU" sz="2400" b="1" dirty="0" smtClean="0"/>
              <a:t> </a:t>
            </a:r>
            <a:endParaRPr lang="hu-HU" sz="2400" b="1" dirty="0"/>
          </a:p>
        </p:txBody>
      </p:sp>
      <p:pic>
        <p:nvPicPr>
          <p:cNvPr id="29700" name="Picture 4" descr="https://upload.wikimedia.org/wikipedia/commons/b/b6/Blausen_0649_Monocyt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188640"/>
            <a:ext cx="1728192" cy="1728192"/>
          </a:xfrm>
          <a:prstGeom prst="rect">
            <a:avLst/>
          </a:prstGeom>
          <a:noFill/>
        </p:spPr>
      </p:pic>
      <p:sp>
        <p:nvSpPr>
          <p:cNvPr id="29702" name="AutoShape 6" descr="data:image/jpeg;base64,/9j/4AAQSkZJRgABAQAAAQABAAD/2wCEAAkGBxQSEhQUEhQUFBUVFBUVFxYXFBcUFRQUFBQXFhQUFBQYHCggGBwlHBQUITEhJSkrLi4uFx8zODMsNygtLiwBCgoKDg0OGBAQGiwkHCUsLCwsLCwsLCwsLCwsLCwsLCwsLCwsLCwsLCwsLCwsLCwsLCwsLCwsLCwsLCwsLCwsLP/AABEIAOQA3QMBIgACEQEDEQH/xAAbAAABBQEBAAAAAAAAAAAAAAAEAAIDBQYBB//EADUQAAIBAwMDAgMHAwQDAAAAAAABAgMEEQUhMRJBUWFxEyKRBjKBobHB8BRS0RUjQuEHYvH/xAAZAQADAQEBAAAAAAAAAAAAAAABAgMABAX/xAAhEQACAgIDAQADAQAAAAAAAAAAAQIRAyESMUFRBBMyIv/aAAwDAQACEQMRAD8A3lRD9KlitEjrSJ9Eh1Vc+EDw9CX8s1b4MreRxI1eDN6tBxm/USJzYXsn0+RaRRS2FTBaxmCQ01smYPVHOQPXqGFiisuVuW+ix/29yqqPLL+xpdMEhn0Plf8Akmx5KrVb9Y6Ysn1i66I+5m+psEVewYoXtkffI5wHRHYHOgh6cDnHJI0MawazBFrfyg/Q0lncqccoylWOCbTL1wml2YrjfRKePktGrEcg8rPk62IcxzA2clFZY8z+t6hv0oKVjQjydEup6rhfJj+Iz86kpPdkknlDIxKJJHZCKiN3F0J8khxxCGwarR8EHW0FTYLU5Ch0W81l7Gi0Oy+HHL5Y+z0uMN3u/JYYJylZxZMl6QgS/tFOPqt19As6KRToy+8XjwyaNzgt7mxjPdrcBq6T4Y1pnQskX2DyvNgeVbIatMl6BVvpcVzubQXOKBtNtuqWXwi6G04JLCOyQrZCUuTM9rFXqnjwC/B2FepqpLPkmtn2H6R1LSQEkSpElxbNbrgHczDXY9kcmdUhrCYmmtl7AdR4afjf8wmc9gKozIMTY6ZV6qafp+wWVugQxSX87Fkyb7OKf9MjuJ4i34TMPcVXKbfr+7NvdLNOS/8AVmIcMNr1Y8C/4/pPTjlHME1rIfWo43XAfSoPAIrRj07cg7eBk6uTGqyCqCSYVUkBVXuMiiPT0dycEyB5h045JA93dKCM7cX0pMKVlIY3I0c7uK5ZxXkPJmFnlnZzDxK/pRp43cH3HwrRfDMlGTQ9V5LdM3E36Ua4SM1Q1mUeXlF7Z3aqLKA1RKWNxKrX6OGpfzkrKMzWV6KkmmZi6t3BtNPHsNHaLYp2qCoV8rcGuYJ8AymTwpSlxFv8A8aHqiD4bJ4WVTGenn1Rbadp+N58+CyaQHInLL4jOf6XNrsvxH2mityzPjwmaFnYg5MR5ZDKNNRWF2HZHDRSQsGV1q0cJ9S+68/XJqiG6oKcWmGLopCXFmOhIKpXHkZe6dOD2Ta8oG3XOUVas6000E1oJ8Ak4NCnMZGZkgrQ34TYfZaL1rL8j7CxlNrKwjSKmkklwLKVEsmWtIM6jsmRwp77nLyeIN+hM5K2Z3ULnrm/CePzFbWrfb1Kq7r9OX6nLLXcbMq00tHbxaWi1rxw8IhcAKOpObeNyeE5PsCg00dlJIDr3O+F7Bcrd/8ALYBub2ENv2/cKCh1CjLO+foWljcum87gb1ROCaX5Asb7LN2am+zf0ailFNd0cnRUuUAaBV6qft/gsifRxSXGTRB/RQ/tX0JOhJcJEdzdKC3KW5vZ1ONl6BSbDGLkWNzqUY7LcFq6lLGUVscLncf8VD8UWUEg2GqvwcWstPDX8+gBUmkdnDKRuKDxj6i6papFrfYKp3EZcMy6jk7ByTwm0Zw+CvEvDWCwU9pqm+JlvGWeCbVEXFoUqYNWsYS5igojrzwgICsAeiU/7f1JKWm048RRBT1V9WCwjLO4W2M3L0XSckdY0AAsA1pv4bwHkN5SUotMIIummZD4aksMbT0Vc4ySRj0trumH29bA7Z2OzN3FH4TezH2+ptGgu6UZb4X0Av6SH9qDYb1sGncSmtgT/Q+t5m/wLiMEvQk6s7I1/DXXRDLSqcYrZ8eQSVnGPCLCtVBJb4xyzRMrLz7Nfca8MtriqoxbYNpVt0QXl7sB+0Nw/ljHzliLcjlf+5gNzd9eW/8AorZanjaGM+cgmo3vMY/iVdWg44ztk6o4/p3Qxqth9LUpNvLyM/qHzGTz2RDGkqaWXu1uMoVU5bLYel4V4rwJtNZecTi20zRULhSWY8P8jMzppTy+ceA7Ta7Ukl91iTintEskE1aLdU/AsY5ySqXg7WWxKzntkNOWfYsbG7aaT4KqGz9Byq43z6AaszjZq1LImk9mV+l3GVgsST0c7VAr0+GcpfmTKOB41gANbGyY2tWjHlg09Tp+TDKLZaikdOGJma1m16JdS4fPoARqGxqUlJYayUt3ou+YPHoOpfTphkVUwGlV8jKi8E8dOmuwbQ0tv7xrQ7mkVHWdi8bl9HSId9zv+kwzx+prQv7YmblLPG5a6Pprz1z/AARbUrCEeIhSRnL4JLNapEdefTFvwZi8q5UpPw/3/wAF9q9TEMeTMapJdGM4z/gONBwxM9b0lJt75ydqzTfloFvb1we2xzTrtSbzzg7K9PS4urLGLTz1J57ckNWh0/49Ah3KlDC5IJ1JfKBWIrO3lDKUvYkt59KXTvuskFatKScVsPtsxTzybw3mzT0o5Sa7o7VTBdFu24b9mE16yw2c7VM5GmnRxJbEbim8Pggq3sVHL27DLe8jLPTLLDTC4stbOXTJeMo0Rj6E31I1dvPqiiU0RyL0eV+raiqUX5Dbip0xb8JmGvLh1JOTBGNhxY+T2K5vJVHlv9gWaYRCGSWVFlejrtI34istr/fEixjLO6InnSi12dYhCwYUj6Nx8pJcsC1G+6FhclLVuZS5Zkiscblsv/66Hn8h8bmL7mapwbDaNJhaod4oovYyzwOKyh1QDaNbqASlGis1uW6XoZX7Q1MKHbc1Wq0cyyZ3WbNzp47xeePQtia0dOFpUZu+o9STfIJTtnF7eCwVCT54RPWpdPTLGcnXyrR3cq0RWtHqjs8SQsvGHtgfBrre+CejBTyK2Bv0rvi/7mVnHctbSm6n3ljcHo0cz6e5eQtFGPIs5JE8k6O21OMdkUms3zi2s4LvrUU5PsYzU5fFqvAMcbewYY27Y6V9KpHGXsLS57tttfzuPsKPw9335/QHS6ZN+vBbW0jo1tI02j3/AMR9PDT+qyby2Xyo840WKVxmHhbHpNHhexxZ1vR535Cp6K/XJNU2ZFLBoPtNc4XSjPRQIdFMKqJJ1nfjS8iGSCUNFU2LPSq+Vh9ivuUS6S/nfsJ4cs1cS6B7+v0Qb/mQgqtefyr3/YFEIK5IqKlVyeWTW9HJBCJbWEAtnXJ0iS3tMchLgks8E0EKrDKFs5nK2V1TUYLuiehUTWY8Mz9zo0nUeHszQ0YqEEnyNJJDyUUlRFedynm85zvkv60OqGxR9D9AwDBlDO1cM547ewJcrON+N8GqlS61hlFdW7hU3+6/8l4zs6seS+wKSjUT4i1wCW9SUZNfkT3M1GSwxknmWUmVRdAla6lGbae4Xp+stdSlloIhaLnCbftsDVbVJYXOdzXF6M+LVNCvtUzH5Xj0B9Oo9337jalBPK8BNsuFwg6S0HSWh9eONsclfe2zhKOe+/4Fj/VpSb3aQNqNx14lLnH0Ro3Zo2mFfZRud08dkv1R6bOXTHL7IxX/AI+0771Vrl7euDU6638J4/H6o5c7udHBnalkozt5W+I2/OQBLA+DJZRUgdF1/khciOVVEkqTX/0gqU2EZGlu6rJ9Ak3KXsCS+Z4LrTLfoj6sm+jkyOo0HFdrdPMM+HksSO4p9UWvKAQi6aZl6ciztKpW1qTpyw/Ow+lVwM1Z1tWjQwqD3MpI3bOyuxKZF4iwq10gSpcZAp1grT6Dm89kGqG4qKsuKcflXsVt1adLz2YfWnjCJMZW4EyKdbKGUOnn8CKtQU01Isr6zzugComtmUT+FU/UZfUNOdLfGV2YD1y5xheTZyppx+ZJ+5U3mnRksR28otHIvTphm8ZUWmcN9+w+FNJPq5x3JZWU6fCz4eRl1a1JLON8D2ivJP0bTtotbPd/kDKm+pxzt+hJRtKq7be4Za6a1nLxnYN16FzS9Km4go5UX/2HaRos6331t+xf6X9nlnLWfc01pZxgtluTnmpUjnyfk6pCsLNUoKMdkiWvSUotPuSjTluzit9mM1XT3SeV939AGFXBtNVtfiQa9Hj3MNVpyg+mXKKxfJHbinyWySVXJFKoPVCT4iyalotWazhL3Yeijkka7S7Hp+aXP6Fk4DsHSTPNlJt2cEIRgEF1axmsMpa2lzjxho0BzKNdDxm4mWnCS5i0Ny/U1coJ8oarePhfQNlP3fUUFtp05c7IvraioxSRIkdA3ZOc3IhrUsksUdEAQ5ggr2il7k+DrMG6KivYyxhblfKwkt8GnGuPoMpMdZGjMOjNreOxLHTpNcPc0TgvAjcwvIylo6R5LCnZRXYVxfRh6gc9bXaLNbYanItoxwIqqOtRbw1gs6dRSWVuK0xJRa7HYOYEdYBRrB6ltFvdJhHScZgoh+El2GuBKxkgBDBHBFBBAt3exhzyOvrjojkzVSbk8sCRXHj5bYTXvpSfLOU68s8/myCMBwTopBsL9omp6t5RW4OOJqQrhFmioXcZBBlISaLTTb/fpkaiU8VbRbiYjjFIiExHWAwmMlVS5ZUalqmH0x/EBjXb3eWNRaOJtWy9rX8F3K261JvZFfJ5GuAVErHGkcnl87kbgyeKwT9Ca25DY9lbKIfpeofDeH90iqwBJoOmGuSpm2jJNZQgHRavVSXplBxKjikqdHMjR41oxhkhhI0BXWoQg8P9TBSb6LURTUdVfcsra6jPgYEoNdlbr+fl8FTE01/b9ccGaUMMZdHRilqiWRyCbewmT2D3MOc/p5YGl24rBVXcMMVOxYysFlHDI5yakTtcEVfkYdGks63VBMnK3Q5Zg/RlkKcc1UmJDK0sJv0Hg999x+z/AEABdmUqSzJvyTQWwNRC1wUZ3MUUO6RRH5AKM6RJ4fgkciKbMYkuSvrIOuJbL2ApPJkGJe/Z2PyN+rLXAPp9HoppBQjOSbuTY0axzOMAo2bwjCazUcqr39DcXL+V+x57Wllv3Y+P6dX4/bZfsmsq/wAOafbP5CqwIprYI72aqEsrKK++sM/NH8URaJcN5iy2wL0cjuEjMTWGKJY6rZZ+aP4lashOmMlJWGwuWlggqTyNix3QA1JHY+QSoyecuwNUYUFFzoC+WXuWoNp9Dogl35YSA5Ju5MQ2pDKaHHTCmTvbR05enYa3sae5tlNYaKmtpjjxug3Z0wyprZWwmS9Y2tRaIVIJUnc0NTz7ET9SaFCcl8sTA0hlaoG6PYdT65cLgnsNJ/5T+hcQilsgN/CU8mqQhOR0jqQyIQQ44zsY7CZjDJrKx5MFqts6dRr8Ub8FuLSE3mSTGjKi2LJxZVVH+hFUXy/iLORssvZbjFg3RE+vbjG5egel23RHflhoPTlyO5HJRyZu+oOEn4byjSkdWkpLDWTGhPizMKoddUtLjR0/uvBBHRpd5L6G0dCyRK9z/mCw0yxbalLhcbYyG2umRg8vdh6RrJzy+ISOnADUL9Q2W7ARSbdIMqVEuWQyvoLuZ+vcSnyyLpYaLrCvTU07iL4aJDJptBVLUJx75NQHh+M0MoLwvoRStYvsvoR2V8qnuFiknaIFaR8L6EqjjgccMCzpw6cAATEIRjCYyR2cklllZd6qltEKQ0Yt9FkxjRSPVpeh1ay+6NxZT9UgaRbaRRXPcQhn0Uy/yWohCMcojghGMdEIRmYQhCMY4+DL3TzJ58iEZFsPp2lTQbTooQjMsyG6pLBXsQgo0Se1m4yTRp6byhCFkSz+DkIQgEBCEIxjghCMYptZrPjOxUY3EIddHXD+USxgiGcDgjDo/9k="/>
          <p:cNvSpPr>
            <a:spLocks noChangeAspect="1" noChangeArrowheads="1"/>
          </p:cNvSpPr>
          <p:nvPr/>
        </p:nvSpPr>
        <p:spPr bwMode="auto">
          <a:xfrm>
            <a:off x="155575" y="-2019300"/>
            <a:ext cx="4076700" cy="42195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29704" name="Picture 8" descr="http://missinglink.ucsf.edu/lm/IDS_101_histo_resource/images/Monocyte_100x-slide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0095" y="1604950"/>
            <a:ext cx="2615734" cy="2707407"/>
          </a:xfrm>
          <a:prstGeom prst="rect">
            <a:avLst/>
          </a:prstGeom>
          <a:noFill/>
        </p:spPr>
      </p:pic>
      <p:pic>
        <p:nvPicPr>
          <p:cNvPr id="29706" name="Picture 10" descr="https://s3.amazonaws.com/classconnection/145/flashcards/1644145/png/monocytes1348499093387-14B4168563E3D167ED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2060848"/>
            <a:ext cx="3314700" cy="3276601"/>
          </a:xfrm>
          <a:prstGeom prst="rect">
            <a:avLst/>
          </a:prstGeom>
          <a:noFill/>
        </p:spPr>
      </p:pic>
      <p:pic>
        <p:nvPicPr>
          <p:cNvPr id="29708" name="Picture 12" descr="http://www.leukos.us/media/monocyte331x3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3717032"/>
            <a:ext cx="3152775" cy="29718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280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327525" y="-166688"/>
            <a:ext cx="5432425" cy="1143001"/>
          </a:xfrm>
        </p:spPr>
        <p:txBody>
          <a:bodyPr/>
          <a:lstStyle/>
          <a:p>
            <a:pPr algn="ctr"/>
            <a:r>
              <a:rPr lang="hu-HU" altLang="hu-HU" b="1" dirty="0" err="1" smtClean="0">
                <a:solidFill>
                  <a:schemeClr val="tx1"/>
                </a:solidFill>
              </a:rPr>
              <a:t>Monozyt</a:t>
            </a:r>
            <a:r>
              <a:rPr lang="hu-HU" altLang="hu-HU" b="1" dirty="0" smtClean="0">
                <a:solidFill>
                  <a:schemeClr val="tx1"/>
                </a:solidFill>
              </a:rPr>
              <a:t>, EM</a:t>
            </a:r>
            <a:endParaRPr lang="en-US" altLang="hu-HU" b="1" dirty="0" smtClean="0">
              <a:solidFill>
                <a:schemeClr val="tx1"/>
              </a:solidFill>
            </a:endParaRPr>
          </a:p>
        </p:txBody>
      </p:sp>
      <p:pic>
        <p:nvPicPr>
          <p:cNvPr id="389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30763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 Box 6"/>
          <p:cNvSpPr txBox="1">
            <a:spLocks noChangeArrowheads="1"/>
          </p:cNvSpPr>
          <p:nvPr/>
        </p:nvSpPr>
        <p:spPr bwMode="auto">
          <a:xfrm>
            <a:off x="4948238" y="2205038"/>
            <a:ext cx="4195762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125000"/>
              </a:lnSpc>
              <a:spcBef>
                <a:spcPct val="50000"/>
              </a:spcBef>
              <a:buFontTx/>
              <a:buChar char="•"/>
            </a:pPr>
            <a:r>
              <a:rPr lang="hu-HU" altLang="hu-HU" dirty="0" smtClean="0"/>
              <a:t>Stark </a:t>
            </a:r>
            <a:r>
              <a:rPr lang="hu-HU" altLang="hu-HU" dirty="0" err="1"/>
              <a:t>entwickeltes</a:t>
            </a:r>
            <a:r>
              <a:rPr lang="hu-HU" altLang="hu-HU" dirty="0"/>
              <a:t> </a:t>
            </a:r>
            <a:r>
              <a:rPr lang="hu-HU" altLang="hu-HU" dirty="0" err="1"/>
              <a:t>rER</a:t>
            </a:r>
            <a:r>
              <a:rPr lang="hu-HU" altLang="hu-HU" dirty="0"/>
              <a:t>, Golgi-</a:t>
            </a:r>
            <a:r>
              <a:rPr lang="hu-HU" altLang="hu-HU" dirty="0" err="1"/>
              <a:t>Apparat</a:t>
            </a:r>
            <a:r>
              <a:rPr lang="hu-HU" altLang="hu-HU" dirty="0"/>
              <a:t>, </a:t>
            </a:r>
            <a:r>
              <a:rPr lang="hu-HU" altLang="hu-HU" dirty="0" err="1"/>
              <a:t>viele</a:t>
            </a:r>
            <a:r>
              <a:rPr lang="hu-HU" altLang="hu-HU" dirty="0"/>
              <a:t> </a:t>
            </a:r>
            <a:r>
              <a:rPr lang="hu-HU" altLang="hu-HU" dirty="0" err="1"/>
              <a:t>Mitochondrien</a:t>
            </a:r>
            <a:endParaRPr lang="hu-HU" altLang="hu-HU" dirty="0"/>
          </a:p>
          <a:p>
            <a:pPr algn="l" eaLnBrk="1" hangingPunct="1">
              <a:lnSpc>
                <a:spcPct val="125000"/>
              </a:lnSpc>
              <a:spcBef>
                <a:spcPct val="50000"/>
              </a:spcBef>
              <a:buFontTx/>
              <a:buChar char="•"/>
            </a:pPr>
            <a:r>
              <a:rPr lang="hu-HU" altLang="hu-HU" dirty="0" err="1"/>
              <a:t>Azurophile</a:t>
            </a:r>
            <a:r>
              <a:rPr lang="hu-HU" altLang="hu-HU" dirty="0"/>
              <a:t> </a:t>
            </a:r>
            <a:r>
              <a:rPr lang="hu-HU" altLang="hu-HU" dirty="0" err="1"/>
              <a:t>Granula</a:t>
            </a:r>
            <a:r>
              <a:rPr lang="hu-HU" altLang="hu-HU" dirty="0"/>
              <a:t> (=</a:t>
            </a:r>
            <a:r>
              <a:rPr lang="hu-HU" altLang="hu-HU" dirty="0" err="1"/>
              <a:t>Lysosomen</a:t>
            </a:r>
            <a:r>
              <a:rPr lang="hu-HU" altLang="hu-HU" dirty="0"/>
              <a:t>), </a:t>
            </a:r>
            <a:r>
              <a:rPr lang="hu-HU" altLang="hu-HU" dirty="0" err="1"/>
              <a:t>Inhalt</a:t>
            </a:r>
            <a:r>
              <a:rPr lang="hu-HU" altLang="hu-HU" dirty="0"/>
              <a:t>: </a:t>
            </a:r>
            <a:r>
              <a:rPr lang="hu-HU" altLang="hu-HU" dirty="0" err="1"/>
              <a:t>nicht</a:t>
            </a:r>
            <a:r>
              <a:rPr lang="hu-HU" altLang="hu-HU" dirty="0"/>
              <a:t> </a:t>
            </a:r>
            <a:r>
              <a:rPr lang="hu-HU" altLang="hu-HU" dirty="0" err="1"/>
              <a:t>spezifische</a:t>
            </a:r>
            <a:r>
              <a:rPr lang="hu-HU" altLang="hu-HU" dirty="0"/>
              <a:t> </a:t>
            </a:r>
            <a:r>
              <a:rPr lang="hu-HU" altLang="hu-HU" dirty="0" err="1"/>
              <a:t>Estherase</a:t>
            </a:r>
            <a:endParaRPr lang="en-US" altLang="hu-HU" dirty="0"/>
          </a:p>
        </p:txBody>
      </p:sp>
    </p:spTree>
    <p:extLst>
      <p:ext uri="{BB962C8B-B14F-4D97-AF65-F5344CB8AC3E}">
        <p14:creationId xmlns:p14="http://schemas.microsoft.com/office/powerpoint/2010/main" val="341711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b="1" smtClean="0">
                <a:solidFill>
                  <a:schemeClr val="tx1"/>
                </a:solidFill>
              </a:rPr>
              <a:t>Plasma</a:t>
            </a:r>
          </a:p>
        </p:txBody>
      </p:sp>
      <p:sp>
        <p:nvSpPr>
          <p:cNvPr id="6148" name="Szövegdoboz 4"/>
          <p:cNvSpPr txBox="1">
            <a:spLocks noChangeArrowheads="1"/>
          </p:cNvSpPr>
          <p:nvPr/>
        </p:nvSpPr>
        <p:spPr bwMode="auto">
          <a:xfrm rot="-5400000">
            <a:off x="-907256" y="3018632"/>
            <a:ext cx="22431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1400" b="0"/>
              <a:t>Absorption (Proteingehalt)</a:t>
            </a:r>
          </a:p>
        </p:txBody>
      </p:sp>
      <p:sp>
        <p:nvSpPr>
          <p:cNvPr id="6149" name="Szövegdoboz 5"/>
          <p:cNvSpPr txBox="1">
            <a:spLocks noChangeArrowheads="1"/>
          </p:cNvSpPr>
          <p:nvPr/>
        </p:nvSpPr>
        <p:spPr bwMode="auto">
          <a:xfrm>
            <a:off x="5094288" y="2624138"/>
            <a:ext cx="3609975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altLang="hu-HU"/>
              <a:t>W</a:t>
            </a:r>
            <a:r>
              <a:rPr lang="en-US" altLang="hu-HU">
                <a:cs typeface="Arial" panose="020B0604020202020204" pitchFamily="34" charset="0"/>
              </a:rPr>
              <a:t>ä</a:t>
            </a:r>
            <a:r>
              <a:rPr lang="hu-HU" altLang="hu-HU">
                <a:cs typeface="Arial" panose="020B0604020202020204" pitchFamily="34" charset="0"/>
              </a:rPr>
              <a:t>ssrige Lösung</a:t>
            </a:r>
            <a:endParaRPr lang="en-US" altLang="hu-HU">
              <a:cs typeface="Arial" panose="020B0604020202020204" pitchFamily="34" charset="0"/>
            </a:endParaRPr>
          </a:p>
          <a:p>
            <a:pPr algn="l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altLang="hu-HU"/>
              <a:t>7 g/l Proteingehalt → 60% Albumin</a:t>
            </a:r>
          </a:p>
        </p:txBody>
      </p:sp>
      <p:graphicFrame>
        <p:nvGraphicFramePr>
          <p:cNvPr id="6146" name="Object 7"/>
          <p:cNvGraphicFramePr>
            <a:graphicFrameLocks noChangeAspect="1"/>
          </p:cNvGraphicFramePr>
          <p:nvPr/>
        </p:nvGraphicFramePr>
        <p:xfrm>
          <a:off x="398463" y="1476375"/>
          <a:ext cx="4691062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Image" r:id="rId3" imgW="12342857" imgH="10692063" progId="Photoshop.Image.9">
                  <p:embed/>
                </p:oleObj>
              </mc:Choice>
              <mc:Fallback>
                <p:oleObj name="Image" r:id="rId3" imgW="12342857" imgH="10692063" progId="Photoshop.Image.9">
                  <p:embed/>
                  <p:pic>
                    <p:nvPicPr>
                      <p:cNvPr id="6146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463" y="1476375"/>
                        <a:ext cx="4691062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2094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hu-HU" altLang="hu-HU" b="1" smtClean="0">
                <a:solidFill>
                  <a:schemeClr val="tx1"/>
                </a:solidFill>
              </a:rPr>
              <a:t>Blutbildung (Haemopoesis)</a:t>
            </a:r>
            <a:endParaRPr lang="en-US" altLang="hu-HU" b="1" smtClean="0">
              <a:solidFill>
                <a:schemeClr val="tx1"/>
              </a:solidFill>
            </a:endParaRPr>
          </a:p>
        </p:txBody>
      </p:sp>
      <p:sp>
        <p:nvSpPr>
          <p:cNvPr id="39939" name="Text Box 4"/>
          <p:cNvSpPr txBox="1">
            <a:spLocks noChangeArrowheads="1"/>
          </p:cNvSpPr>
          <p:nvPr/>
        </p:nvSpPr>
        <p:spPr bwMode="auto">
          <a:xfrm>
            <a:off x="3806825" y="1668463"/>
            <a:ext cx="5713413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hu-HU" altLang="hu-HU" sz="2400"/>
              <a:t>Bei Erwachsenen:</a:t>
            </a:r>
          </a:p>
          <a:p>
            <a:pPr algn="l" eaLnBrk="1" hangingPunct="1">
              <a:spcBef>
                <a:spcPct val="50000"/>
              </a:spcBef>
            </a:pPr>
            <a:r>
              <a:rPr lang="hu-HU" altLang="hu-HU" sz="2400"/>
              <a:t>Myelopoese: im roten Knochenmark		</a:t>
            </a: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hu-HU" altLang="hu-HU"/>
              <a:t>Erythropoese</a:t>
            </a: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hu-HU" altLang="hu-HU"/>
              <a:t>Granulocytopoese</a:t>
            </a: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hu-HU" altLang="hu-HU"/>
              <a:t>Monocytopoese</a:t>
            </a: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hu-HU" altLang="hu-HU"/>
              <a:t>Thrombocytopoese</a:t>
            </a: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endParaRPr lang="hu-HU" altLang="hu-HU"/>
          </a:p>
          <a:p>
            <a:pPr algn="l" eaLnBrk="1" hangingPunct="1">
              <a:spcBef>
                <a:spcPct val="50000"/>
              </a:spcBef>
            </a:pPr>
            <a:r>
              <a:rPr lang="hu-HU" altLang="hu-HU" sz="2400"/>
              <a:t>Lymphocytopoese: </a:t>
            </a:r>
          </a:p>
          <a:p>
            <a:pPr algn="l" eaLnBrk="1" hangingPunct="1">
              <a:spcBef>
                <a:spcPct val="50000"/>
              </a:spcBef>
            </a:pPr>
            <a:r>
              <a:rPr lang="hu-HU" altLang="hu-HU" sz="2400"/>
              <a:t>In lymphatischen Organen</a:t>
            </a:r>
            <a:endParaRPr lang="en-US" altLang="hu-HU"/>
          </a:p>
        </p:txBody>
      </p:sp>
      <p:sp>
        <p:nvSpPr>
          <p:cNvPr id="39940" name="Text Box 5"/>
          <p:cNvSpPr txBox="1">
            <a:spLocks noChangeArrowheads="1"/>
          </p:cNvSpPr>
          <p:nvPr/>
        </p:nvSpPr>
        <p:spPr bwMode="auto">
          <a:xfrm>
            <a:off x="-14288" y="1655763"/>
            <a:ext cx="4044951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hu-HU" altLang="hu-HU" sz="2400"/>
              <a:t>Intrauterin:</a:t>
            </a:r>
          </a:p>
          <a:p>
            <a:pPr algn="l" eaLnBrk="1" hangingPunct="1">
              <a:spcBef>
                <a:spcPct val="50000"/>
              </a:spcBef>
            </a:pPr>
            <a:r>
              <a:rPr lang="hu-HU" altLang="hu-HU"/>
              <a:t>1. Mesoblastische Phase:</a:t>
            </a:r>
          </a:p>
          <a:p>
            <a:pPr algn="l" eaLnBrk="1" hangingPunct="1">
              <a:spcBef>
                <a:spcPct val="50000"/>
              </a:spcBef>
            </a:pPr>
            <a:r>
              <a:rPr lang="hu-HU" altLang="hu-HU"/>
              <a:t>	ab der 2. Woche: Blutinsel in der Wand des Dottersackes </a:t>
            </a:r>
            <a:r>
              <a:rPr lang="hu-HU" altLang="hu-HU">
                <a:cs typeface="Arial" panose="020B0604020202020204" pitchFamily="34" charset="0"/>
              </a:rPr>
              <a:t>→ Endothel, Erythrozyten</a:t>
            </a:r>
          </a:p>
          <a:p>
            <a:pPr algn="l" eaLnBrk="1" hangingPunct="1">
              <a:spcBef>
                <a:spcPct val="50000"/>
              </a:spcBef>
            </a:pPr>
            <a:endParaRPr lang="hu-HU" altLang="hu-HU">
              <a:cs typeface="Arial" panose="020B0604020202020204" pitchFamily="34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hu-HU" altLang="hu-HU">
                <a:cs typeface="Arial" panose="020B0604020202020204" pitchFamily="34" charset="0"/>
              </a:rPr>
              <a:t>2. Hepatolienale Phase: Leber, Milz</a:t>
            </a:r>
          </a:p>
          <a:p>
            <a:pPr algn="l" eaLnBrk="1" hangingPunct="1">
              <a:spcBef>
                <a:spcPct val="50000"/>
              </a:spcBef>
            </a:pPr>
            <a:r>
              <a:rPr lang="hu-HU" altLang="hu-HU">
                <a:cs typeface="Arial" panose="020B0604020202020204" pitchFamily="34" charset="0"/>
              </a:rPr>
              <a:t>	ab der 6. Woche: Erythrozyten, danach die andere Blutzellen</a:t>
            </a:r>
          </a:p>
          <a:p>
            <a:pPr algn="l" eaLnBrk="1" hangingPunct="1">
              <a:spcBef>
                <a:spcPct val="50000"/>
              </a:spcBef>
            </a:pPr>
            <a:r>
              <a:rPr lang="hu-HU" altLang="hu-HU">
                <a:cs typeface="Arial" panose="020B0604020202020204" pitchFamily="34" charset="0"/>
              </a:rPr>
              <a:t>3. Myeloide Phase: ab dem 4. Monat, im roten Knochenmark</a:t>
            </a:r>
          </a:p>
        </p:txBody>
      </p:sp>
    </p:spTree>
    <p:extLst>
      <p:ext uri="{BB962C8B-B14F-4D97-AF65-F5344CB8AC3E}">
        <p14:creationId xmlns:p14="http://schemas.microsoft.com/office/powerpoint/2010/main" val="20479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Ve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54063"/>
            <a:ext cx="8458200" cy="520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4876800" y="5562600"/>
            <a:ext cx="1905000" cy="3048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847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2286000" y="381000"/>
            <a:ext cx="4572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/>
              <a:t>Pluripotente Stamzellen (H</a:t>
            </a:r>
            <a:r>
              <a:rPr lang="hu-HU" altLang="hu-HU">
                <a:cs typeface="Times New Roman" panose="02020603050405020304" pitchFamily="18" charset="0"/>
              </a:rPr>
              <a:t>ä</a:t>
            </a:r>
            <a:r>
              <a:rPr lang="hu-HU" altLang="hu-HU"/>
              <a:t>mozytoblasten)</a:t>
            </a:r>
            <a:endParaRPr lang="de-DE" altLang="hu-HU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04800" y="4191000"/>
            <a:ext cx="2286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/>
              <a:t>Erythrozyten (rote Blutzellen)</a:t>
            </a:r>
            <a:endParaRPr lang="de-DE" altLang="hu-HU"/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2590800" y="320040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/>
              <a:t>Granulozyten</a:t>
            </a:r>
            <a:endParaRPr lang="de-DE" altLang="hu-HU"/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3810000" y="3962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/>
              <a:t>Monozyten</a:t>
            </a:r>
            <a:endParaRPr lang="de-DE" altLang="hu-HU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4800600" y="320040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/>
              <a:t>Lymphozyten</a:t>
            </a:r>
            <a:endParaRPr lang="de-DE" altLang="hu-HU"/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3429000" y="5105400"/>
            <a:ext cx="2514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/>
              <a:t>Leukozyten (wei</a:t>
            </a:r>
            <a:r>
              <a:rPr lang="hu-HU" altLang="hu-HU">
                <a:cs typeface="Times New Roman" panose="02020603050405020304" pitchFamily="18" charset="0"/>
              </a:rPr>
              <a:t>ß</a:t>
            </a:r>
            <a:r>
              <a:rPr lang="hu-HU" altLang="hu-HU"/>
              <a:t>e Blutzellen)</a:t>
            </a:r>
            <a:endParaRPr lang="de-DE" altLang="hu-HU"/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6781800" y="3962400"/>
            <a:ext cx="2133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/>
              <a:t>Thrombozyten (Blutpl</a:t>
            </a:r>
            <a:r>
              <a:rPr lang="hu-HU" altLang="hu-HU">
                <a:cs typeface="Times New Roman" panose="02020603050405020304" pitchFamily="18" charset="0"/>
              </a:rPr>
              <a:t>ä</a:t>
            </a:r>
            <a:r>
              <a:rPr lang="hu-HU" altLang="hu-HU"/>
              <a:t>ttchen)</a:t>
            </a:r>
            <a:endParaRPr lang="de-DE" altLang="hu-HU"/>
          </a:p>
        </p:txBody>
      </p:sp>
      <p:sp>
        <p:nvSpPr>
          <p:cNvPr id="3082" name="Line 10"/>
          <p:cNvSpPr>
            <a:spLocks noChangeShapeType="1"/>
          </p:cNvSpPr>
          <p:nvPr/>
        </p:nvSpPr>
        <p:spPr bwMode="auto">
          <a:xfrm flipH="1">
            <a:off x="1371600" y="1371600"/>
            <a:ext cx="2514600" cy="281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083" name="Line 11"/>
          <p:cNvSpPr>
            <a:spLocks noChangeShapeType="1"/>
          </p:cNvSpPr>
          <p:nvPr/>
        </p:nvSpPr>
        <p:spPr bwMode="auto">
          <a:xfrm flipH="1">
            <a:off x="3657600" y="1371600"/>
            <a:ext cx="6096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084" name="Line 12"/>
          <p:cNvSpPr>
            <a:spLocks noChangeShapeType="1"/>
          </p:cNvSpPr>
          <p:nvPr/>
        </p:nvSpPr>
        <p:spPr bwMode="auto">
          <a:xfrm>
            <a:off x="4572000" y="1371600"/>
            <a:ext cx="0" cy="259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085" name="Line 13"/>
          <p:cNvSpPr>
            <a:spLocks noChangeShapeType="1"/>
          </p:cNvSpPr>
          <p:nvPr/>
        </p:nvSpPr>
        <p:spPr bwMode="auto">
          <a:xfrm>
            <a:off x="4953000" y="1371600"/>
            <a:ext cx="6858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086" name="Line 14"/>
          <p:cNvSpPr>
            <a:spLocks noChangeShapeType="1"/>
          </p:cNvSpPr>
          <p:nvPr/>
        </p:nvSpPr>
        <p:spPr bwMode="auto">
          <a:xfrm>
            <a:off x="5486400" y="1295400"/>
            <a:ext cx="2209800" cy="266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087" name="Line 15"/>
          <p:cNvSpPr>
            <a:spLocks noChangeShapeType="1"/>
          </p:cNvSpPr>
          <p:nvPr/>
        </p:nvSpPr>
        <p:spPr bwMode="auto">
          <a:xfrm flipH="1" flipV="1">
            <a:off x="3429000" y="3733800"/>
            <a:ext cx="6096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088" name="Line 16"/>
          <p:cNvSpPr>
            <a:spLocks noChangeShapeType="1"/>
          </p:cNvSpPr>
          <p:nvPr/>
        </p:nvSpPr>
        <p:spPr bwMode="auto">
          <a:xfrm flipH="1" flipV="1">
            <a:off x="4648200" y="4419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089" name="Line 17"/>
          <p:cNvSpPr>
            <a:spLocks noChangeShapeType="1"/>
          </p:cNvSpPr>
          <p:nvPr/>
        </p:nvSpPr>
        <p:spPr bwMode="auto">
          <a:xfrm flipV="1">
            <a:off x="5181600" y="3733800"/>
            <a:ext cx="6858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5060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08425" y="-255588"/>
            <a:ext cx="5319713" cy="1143001"/>
          </a:xfrm>
        </p:spPr>
        <p:txBody>
          <a:bodyPr/>
          <a:lstStyle/>
          <a:p>
            <a:r>
              <a:rPr lang="hu-HU" altLang="hu-HU" sz="4000" b="1" smtClean="0">
                <a:solidFill>
                  <a:schemeClr val="tx1"/>
                </a:solidFill>
              </a:rPr>
              <a:t>Rotes Knochenmark</a:t>
            </a:r>
            <a:endParaRPr lang="en-US" altLang="hu-HU" sz="4000" b="1" smtClean="0">
              <a:solidFill>
                <a:schemeClr val="tx1"/>
              </a:solidFill>
            </a:endParaRPr>
          </a:p>
        </p:txBody>
      </p:sp>
      <p:graphicFrame>
        <p:nvGraphicFramePr>
          <p:cNvPr id="13314" name="Object 5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0" y="2874963"/>
          <a:ext cx="4038600" cy="3983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0" name="Image" r:id="rId3" imgW="7453968" imgH="7352381" progId="Photoshop.Image.9">
                  <p:embed/>
                </p:oleObj>
              </mc:Choice>
              <mc:Fallback>
                <p:oleObj name="Image" r:id="rId3" imgW="7453968" imgH="7352381" progId="Photoshop.Image.9">
                  <p:embed/>
                  <p:pic>
                    <p:nvPicPr>
                      <p:cNvPr id="1331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874963"/>
                        <a:ext cx="4038600" cy="3983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5" name="Object 7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0" y="0"/>
          <a:ext cx="4038600" cy="337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1" name="Image" r:id="rId5" imgW="12114286" imgH="10120635" progId="Photoshop.Image.9">
                  <p:embed/>
                </p:oleObj>
              </mc:Choice>
              <mc:Fallback>
                <p:oleObj name="Image" r:id="rId5" imgW="12114286" imgH="10120635" progId="Photoshop.Image.9">
                  <p:embed/>
                  <p:pic>
                    <p:nvPicPr>
                      <p:cNvPr id="1331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4038600" cy="3373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7" name="Text Box 10"/>
          <p:cNvSpPr txBox="1">
            <a:spLocks noChangeArrowheads="1"/>
          </p:cNvSpPr>
          <p:nvPr/>
        </p:nvSpPr>
        <p:spPr bwMode="auto">
          <a:xfrm>
            <a:off x="2211388" y="74295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b="0"/>
              <a:t>1</a:t>
            </a:r>
            <a:endParaRPr lang="en-US" altLang="hu-HU" b="0"/>
          </a:p>
        </p:txBody>
      </p:sp>
      <p:sp>
        <p:nvSpPr>
          <p:cNvPr id="13318" name="Text Box 11"/>
          <p:cNvSpPr txBox="1">
            <a:spLocks noChangeArrowheads="1"/>
          </p:cNvSpPr>
          <p:nvPr/>
        </p:nvSpPr>
        <p:spPr bwMode="auto">
          <a:xfrm>
            <a:off x="1447800" y="254000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b="0"/>
              <a:t>3</a:t>
            </a:r>
            <a:endParaRPr lang="en-US" altLang="hu-HU" b="0"/>
          </a:p>
        </p:txBody>
      </p:sp>
      <p:sp>
        <p:nvSpPr>
          <p:cNvPr id="13319" name="Text Box 12"/>
          <p:cNvSpPr txBox="1">
            <a:spLocks noChangeArrowheads="1"/>
          </p:cNvSpPr>
          <p:nvPr/>
        </p:nvSpPr>
        <p:spPr bwMode="auto">
          <a:xfrm>
            <a:off x="2936875" y="0"/>
            <a:ext cx="1317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hu-HU" altLang="hu-HU" sz="1200" b="0"/>
              <a:t>Reticulumzelle</a:t>
            </a:r>
            <a:endParaRPr lang="en-US" altLang="hu-HU" sz="1200" b="0"/>
          </a:p>
        </p:txBody>
      </p:sp>
      <p:sp>
        <p:nvSpPr>
          <p:cNvPr id="13320" name="Line 13"/>
          <p:cNvSpPr>
            <a:spLocks noChangeShapeType="1"/>
          </p:cNvSpPr>
          <p:nvPr/>
        </p:nvSpPr>
        <p:spPr bwMode="auto">
          <a:xfrm flipH="1">
            <a:off x="3248025" y="258763"/>
            <a:ext cx="21590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321" name="Text Box 14"/>
          <p:cNvSpPr txBox="1">
            <a:spLocks noChangeArrowheads="1"/>
          </p:cNvSpPr>
          <p:nvPr/>
        </p:nvSpPr>
        <p:spPr bwMode="auto">
          <a:xfrm>
            <a:off x="4410075" y="903288"/>
            <a:ext cx="4605338" cy="5667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125000"/>
              </a:lnSpc>
              <a:spcBef>
                <a:spcPct val="50000"/>
              </a:spcBef>
            </a:pPr>
            <a:r>
              <a:rPr lang="hu-HU" altLang="hu-HU" dirty="0" err="1"/>
              <a:t>Stroma</a:t>
            </a:r>
            <a:r>
              <a:rPr lang="hu-HU" altLang="hu-HU" dirty="0"/>
              <a:t>: </a:t>
            </a:r>
            <a:r>
              <a:rPr lang="hu-HU" altLang="hu-HU" dirty="0" err="1"/>
              <a:t>retikuläre</a:t>
            </a:r>
            <a:r>
              <a:rPr lang="hu-HU" altLang="hu-HU" dirty="0"/>
              <a:t> </a:t>
            </a:r>
            <a:r>
              <a:rPr lang="hu-HU" altLang="hu-HU" dirty="0" err="1"/>
              <a:t>Fasern</a:t>
            </a:r>
            <a:r>
              <a:rPr lang="hu-HU" altLang="hu-HU" dirty="0"/>
              <a:t>, </a:t>
            </a:r>
            <a:r>
              <a:rPr lang="hu-HU" altLang="hu-HU" dirty="0" err="1"/>
              <a:t>Fibroblasten</a:t>
            </a:r>
            <a:r>
              <a:rPr lang="hu-HU" altLang="hu-HU" dirty="0"/>
              <a:t>, </a:t>
            </a:r>
            <a:r>
              <a:rPr lang="hu-HU" altLang="hu-HU" dirty="0" err="1"/>
              <a:t>Reticulumzellen</a:t>
            </a:r>
            <a:endParaRPr lang="hu-HU" altLang="hu-HU" dirty="0"/>
          </a:p>
          <a:p>
            <a:pPr algn="l" eaLnBrk="1" hangingPunct="1">
              <a:lnSpc>
                <a:spcPct val="125000"/>
              </a:lnSpc>
              <a:spcBef>
                <a:spcPct val="50000"/>
              </a:spcBef>
            </a:pPr>
            <a:r>
              <a:rPr lang="hu-HU" altLang="hu-HU" dirty="0" err="1"/>
              <a:t>Fettzellen</a:t>
            </a:r>
            <a:r>
              <a:rPr lang="hu-HU" altLang="hu-HU" dirty="0"/>
              <a:t> (3), </a:t>
            </a:r>
            <a:r>
              <a:rPr lang="hu-HU" altLang="hu-HU" dirty="0" err="1"/>
              <a:t>Makrophagen</a:t>
            </a:r>
            <a:endParaRPr lang="hu-HU" altLang="hu-HU" dirty="0"/>
          </a:p>
          <a:p>
            <a:pPr algn="l" eaLnBrk="1" hangingPunct="1">
              <a:lnSpc>
                <a:spcPct val="125000"/>
              </a:lnSpc>
              <a:spcBef>
                <a:spcPct val="50000"/>
              </a:spcBef>
            </a:pPr>
            <a:r>
              <a:rPr lang="hu-HU" altLang="hu-HU" dirty="0" err="1"/>
              <a:t>Gefäße</a:t>
            </a:r>
            <a:r>
              <a:rPr lang="hu-HU" altLang="hu-HU" dirty="0"/>
              <a:t>: </a:t>
            </a:r>
            <a:r>
              <a:rPr lang="hu-HU" altLang="hu-HU" dirty="0" err="1"/>
              <a:t>aus</a:t>
            </a:r>
            <a:r>
              <a:rPr lang="hu-HU" altLang="hu-HU" dirty="0"/>
              <a:t> Vasa </a:t>
            </a:r>
            <a:r>
              <a:rPr lang="hu-HU" altLang="hu-HU" dirty="0" err="1"/>
              <a:t>nutricia</a:t>
            </a:r>
            <a:r>
              <a:rPr lang="hu-HU" altLang="hu-HU" dirty="0"/>
              <a:t> </a:t>
            </a:r>
            <a:r>
              <a:rPr lang="hu-HU" altLang="hu-HU" dirty="0">
                <a:cs typeface="Arial" panose="020B0604020202020204" pitchFamily="34" charset="0"/>
              </a:rPr>
              <a:t>→ </a:t>
            </a:r>
            <a:r>
              <a:rPr lang="hu-HU" altLang="hu-HU" dirty="0" err="1">
                <a:cs typeface="Arial" panose="020B0604020202020204" pitchFamily="34" charset="0"/>
              </a:rPr>
              <a:t>weite</a:t>
            </a:r>
            <a:r>
              <a:rPr lang="hu-HU" altLang="hu-HU" dirty="0"/>
              <a:t> (30-70 </a:t>
            </a:r>
            <a:r>
              <a:rPr lang="el-GR" altLang="hu-HU" dirty="0">
                <a:cs typeface="Arial" panose="020B0604020202020204" pitchFamily="34" charset="0"/>
              </a:rPr>
              <a:t>μ</a:t>
            </a:r>
            <a:r>
              <a:rPr lang="hu-HU" altLang="hu-HU" dirty="0">
                <a:cs typeface="Arial" panose="020B0604020202020204" pitchFamily="34" charset="0"/>
              </a:rPr>
              <a:t>m) </a:t>
            </a:r>
            <a:r>
              <a:rPr lang="hu-HU" altLang="hu-HU" u="sng" dirty="0" err="1"/>
              <a:t>Marksinusoiden</a:t>
            </a:r>
            <a:r>
              <a:rPr lang="hu-HU" altLang="hu-HU" dirty="0"/>
              <a:t> (1):</a:t>
            </a:r>
          </a:p>
          <a:p>
            <a:pPr algn="l" eaLnBrk="1" hangingPunct="1">
              <a:lnSpc>
                <a:spcPct val="125000"/>
              </a:lnSpc>
              <a:spcBef>
                <a:spcPct val="50000"/>
              </a:spcBef>
              <a:buFontTx/>
              <a:buChar char="•"/>
            </a:pPr>
            <a:r>
              <a:rPr lang="hu-HU" altLang="hu-HU" dirty="0" err="1"/>
              <a:t>Nicht</a:t>
            </a:r>
            <a:r>
              <a:rPr lang="hu-HU" altLang="hu-HU" dirty="0"/>
              <a:t> </a:t>
            </a:r>
            <a:r>
              <a:rPr lang="hu-HU" altLang="hu-HU" dirty="0" err="1"/>
              <a:t>kontinuerliches</a:t>
            </a:r>
            <a:r>
              <a:rPr lang="hu-HU" altLang="hu-HU" dirty="0"/>
              <a:t> </a:t>
            </a:r>
            <a:r>
              <a:rPr lang="hu-HU" altLang="hu-HU" dirty="0" err="1"/>
              <a:t>Endothel</a:t>
            </a:r>
            <a:endParaRPr lang="hu-HU" altLang="hu-HU" dirty="0"/>
          </a:p>
          <a:p>
            <a:pPr algn="l" eaLnBrk="1" hangingPunct="1">
              <a:lnSpc>
                <a:spcPct val="125000"/>
              </a:lnSpc>
              <a:spcBef>
                <a:spcPct val="50000"/>
              </a:spcBef>
              <a:buFontTx/>
              <a:buChar char="•"/>
            </a:pPr>
            <a:r>
              <a:rPr lang="hu-HU" altLang="hu-HU" dirty="0" err="1"/>
              <a:t>keine</a:t>
            </a:r>
            <a:r>
              <a:rPr lang="hu-HU" altLang="hu-HU" dirty="0"/>
              <a:t> </a:t>
            </a:r>
            <a:r>
              <a:rPr lang="hu-HU" altLang="hu-HU" dirty="0" err="1"/>
              <a:t>Lamina</a:t>
            </a:r>
            <a:r>
              <a:rPr lang="hu-HU" altLang="hu-HU" dirty="0"/>
              <a:t> </a:t>
            </a:r>
            <a:r>
              <a:rPr lang="hu-HU" altLang="hu-HU" dirty="0" err="1"/>
              <a:t>basalis</a:t>
            </a:r>
            <a:endParaRPr lang="hu-HU" altLang="hu-HU" dirty="0"/>
          </a:p>
          <a:p>
            <a:pPr algn="l" eaLnBrk="1" hangingPunct="1">
              <a:lnSpc>
                <a:spcPct val="125000"/>
              </a:lnSpc>
              <a:spcBef>
                <a:spcPct val="50000"/>
              </a:spcBef>
              <a:buFontTx/>
              <a:buChar char="•"/>
            </a:pPr>
            <a:r>
              <a:rPr lang="hu-HU" altLang="hu-HU" dirty="0" err="1"/>
              <a:t>Wird</a:t>
            </a:r>
            <a:r>
              <a:rPr lang="hu-HU" altLang="hu-HU" dirty="0"/>
              <a:t> von </a:t>
            </a:r>
            <a:r>
              <a:rPr lang="hu-HU" altLang="hu-HU" dirty="0" err="1"/>
              <a:t>retikulären</a:t>
            </a:r>
            <a:r>
              <a:rPr lang="hu-HU" altLang="hu-HU" dirty="0"/>
              <a:t> </a:t>
            </a:r>
            <a:r>
              <a:rPr lang="hu-HU" altLang="hu-HU" dirty="0" err="1"/>
              <a:t>Fasern</a:t>
            </a:r>
            <a:r>
              <a:rPr lang="hu-HU" altLang="hu-HU" dirty="0"/>
              <a:t> </a:t>
            </a:r>
            <a:r>
              <a:rPr lang="hu-HU" altLang="hu-HU" dirty="0" err="1"/>
              <a:t>stabilisiert</a:t>
            </a:r>
            <a:endParaRPr lang="hu-HU" altLang="hu-HU" dirty="0"/>
          </a:p>
          <a:p>
            <a:pPr algn="l" eaLnBrk="1" hangingPunct="1">
              <a:lnSpc>
                <a:spcPct val="125000"/>
              </a:lnSpc>
              <a:spcBef>
                <a:spcPct val="50000"/>
              </a:spcBef>
              <a:buFontTx/>
              <a:buChar char="•"/>
            </a:pPr>
            <a:r>
              <a:rPr lang="hu-HU" altLang="hu-HU" dirty="0" err="1"/>
              <a:t>Eintrittstelle</a:t>
            </a:r>
            <a:r>
              <a:rPr lang="hu-HU" altLang="hu-HU" dirty="0"/>
              <a:t> </a:t>
            </a:r>
            <a:r>
              <a:rPr lang="hu-HU" altLang="hu-HU" dirty="0" err="1"/>
              <a:t>für</a:t>
            </a:r>
            <a:r>
              <a:rPr lang="hu-HU" altLang="hu-HU" dirty="0"/>
              <a:t> </a:t>
            </a:r>
            <a:r>
              <a:rPr lang="hu-HU" altLang="hu-HU" dirty="0" err="1"/>
              <a:t>die</a:t>
            </a:r>
            <a:r>
              <a:rPr lang="hu-HU" altLang="hu-HU" dirty="0"/>
              <a:t> </a:t>
            </a:r>
            <a:r>
              <a:rPr lang="hu-HU" altLang="hu-HU" dirty="0" err="1"/>
              <a:t>fertigen</a:t>
            </a:r>
            <a:r>
              <a:rPr lang="hu-HU" altLang="hu-HU" dirty="0"/>
              <a:t> </a:t>
            </a:r>
            <a:r>
              <a:rPr lang="hu-HU" altLang="hu-HU" dirty="0" err="1"/>
              <a:t>Blutzellen</a:t>
            </a:r>
            <a:r>
              <a:rPr lang="hu-HU" altLang="hu-HU" dirty="0"/>
              <a:t> (</a:t>
            </a:r>
            <a:r>
              <a:rPr lang="hu-HU" altLang="hu-HU" dirty="0" err="1"/>
              <a:t>Diapedese</a:t>
            </a:r>
            <a:r>
              <a:rPr lang="hu-HU" altLang="hu-HU" dirty="0"/>
              <a:t>)</a:t>
            </a:r>
          </a:p>
          <a:p>
            <a:pPr algn="l" eaLnBrk="1" hangingPunct="1">
              <a:lnSpc>
                <a:spcPct val="125000"/>
              </a:lnSpc>
              <a:spcBef>
                <a:spcPct val="50000"/>
              </a:spcBef>
            </a:pPr>
            <a:r>
              <a:rPr lang="hu-HU" altLang="hu-HU" dirty="0"/>
              <a:t>In </a:t>
            </a:r>
            <a:r>
              <a:rPr lang="hu-HU" altLang="hu-HU" dirty="0" err="1"/>
              <a:t>Lücken</a:t>
            </a:r>
            <a:r>
              <a:rPr lang="hu-HU" altLang="hu-HU" dirty="0"/>
              <a:t> des </a:t>
            </a:r>
            <a:r>
              <a:rPr lang="hu-HU" altLang="hu-HU" dirty="0" err="1"/>
              <a:t>Stroma</a:t>
            </a:r>
            <a:r>
              <a:rPr lang="hu-HU" altLang="hu-HU" dirty="0"/>
              <a:t>: </a:t>
            </a:r>
            <a:r>
              <a:rPr lang="hu-HU" altLang="hu-HU" dirty="0" err="1"/>
              <a:t>Zellen</a:t>
            </a:r>
            <a:r>
              <a:rPr lang="hu-HU" altLang="hu-HU" dirty="0"/>
              <a:t> der </a:t>
            </a:r>
            <a:r>
              <a:rPr lang="hu-HU" altLang="hu-HU" dirty="0" err="1"/>
              <a:t>Hemopoese</a:t>
            </a:r>
            <a:endParaRPr lang="hu-HU" altLang="hu-HU" dirty="0"/>
          </a:p>
          <a:p>
            <a:pPr algn="l" eaLnBrk="1" hangingPunct="1">
              <a:lnSpc>
                <a:spcPct val="125000"/>
              </a:lnSpc>
              <a:spcBef>
                <a:spcPct val="50000"/>
              </a:spcBef>
            </a:pPr>
            <a:r>
              <a:rPr lang="hu-HU" altLang="hu-HU" dirty="0" err="1"/>
              <a:t>Auff</a:t>
            </a:r>
            <a:r>
              <a:rPr lang="en-US" altLang="hu-HU" dirty="0">
                <a:cs typeface="Arial" panose="020B0604020202020204" pitchFamily="34" charset="0"/>
              </a:rPr>
              <a:t>ä</a:t>
            </a:r>
            <a:r>
              <a:rPr lang="hu-HU" altLang="hu-HU" dirty="0" err="1" smtClean="0">
                <a:cs typeface="Arial" panose="020B0604020202020204" pitchFamily="34" charset="0"/>
              </a:rPr>
              <a:t>lligster</a:t>
            </a:r>
            <a:r>
              <a:rPr lang="hu-HU" altLang="hu-HU" dirty="0" smtClean="0">
                <a:cs typeface="Arial" panose="020B0604020202020204" pitchFamily="34" charset="0"/>
              </a:rPr>
              <a:t> </a:t>
            </a:r>
            <a:r>
              <a:rPr lang="hu-HU" altLang="hu-HU" dirty="0" err="1" smtClean="0">
                <a:cs typeface="Arial" panose="020B0604020202020204" pitchFamily="34" charset="0"/>
              </a:rPr>
              <a:t>Zelltyp</a:t>
            </a:r>
            <a:r>
              <a:rPr lang="hu-HU" altLang="hu-HU" dirty="0" smtClean="0"/>
              <a:t>: </a:t>
            </a:r>
            <a:r>
              <a:rPr lang="hu-HU" altLang="hu-HU" dirty="0" err="1"/>
              <a:t>Megakaryozyt</a:t>
            </a:r>
            <a:r>
              <a:rPr lang="hu-HU" altLang="hu-HU" dirty="0"/>
              <a:t> (2</a:t>
            </a:r>
            <a:r>
              <a:rPr lang="hu-HU" altLang="hu-HU" dirty="0" smtClean="0"/>
              <a:t>)</a:t>
            </a:r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185400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b="1" smtClean="0">
                <a:solidFill>
                  <a:schemeClr val="tx1"/>
                </a:solidFill>
              </a:rPr>
              <a:t>Knochenmarksinus</a:t>
            </a:r>
            <a:endParaRPr lang="en-US" altLang="hu-HU" b="1" smtClean="0">
              <a:solidFill>
                <a:schemeClr val="tx1"/>
              </a:solidFill>
            </a:endParaRPr>
          </a:p>
        </p:txBody>
      </p:sp>
      <p:graphicFrame>
        <p:nvGraphicFramePr>
          <p:cNvPr id="14338" name="Object 7"/>
          <p:cNvGraphicFramePr>
            <a:graphicFrameLocks noGrp="1" noChangeAspect="1"/>
          </p:cNvGraphicFramePr>
          <p:nvPr>
            <p:ph idx="1"/>
          </p:nvPr>
        </p:nvGraphicFramePr>
        <p:xfrm>
          <a:off x="1350963" y="1579563"/>
          <a:ext cx="6757987" cy="452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5" name="Image" r:id="rId3" imgW="11301587" imgH="7568254" progId="Photoshop.Image.9">
                  <p:embed/>
                </p:oleObj>
              </mc:Choice>
              <mc:Fallback>
                <p:oleObj name="Image" r:id="rId3" imgW="11301587" imgH="7568254" progId="Photoshop.Image.9">
                  <p:embed/>
                  <p:pic>
                    <p:nvPicPr>
                      <p:cNvPr id="1433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0963" y="1579563"/>
                        <a:ext cx="6757987" cy="4525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8390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VE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610600" cy="679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67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Bl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4167188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Bl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8600"/>
            <a:ext cx="3817938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838200" y="6096000"/>
            <a:ext cx="236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/>
              <a:t>Blutausstrich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5638800" y="6172200"/>
            <a:ext cx="3276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/>
              <a:t>Knochenmarkausstrich</a:t>
            </a:r>
          </a:p>
        </p:txBody>
      </p:sp>
    </p:spTree>
    <p:extLst>
      <p:ext uri="{BB962C8B-B14F-4D97-AF65-F5344CB8AC3E}">
        <p14:creationId xmlns:p14="http://schemas.microsoft.com/office/powerpoint/2010/main" val="270550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5307013" y="-122238"/>
            <a:ext cx="3648075" cy="1143001"/>
          </a:xfrm>
        </p:spPr>
        <p:txBody>
          <a:bodyPr/>
          <a:lstStyle/>
          <a:p>
            <a:r>
              <a:rPr lang="hu-HU" altLang="hu-HU" b="1" smtClean="0">
                <a:solidFill>
                  <a:schemeClr val="tx1"/>
                </a:solidFill>
              </a:rPr>
              <a:t>Blutbildung</a:t>
            </a:r>
            <a:endParaRPr lang="en-US" altLang="hu-HU" b="1" smtClean="0">
              <a:solidFill>
                <a:schemeClr val="tx1"/>
              </a:solidFill>
            </a:endParaRPr>
          </a:p>
        </p:txBody>
      </p:sp>
      <p:pic>
        <p:nvPicPr>
          <p:cNvPr id="4096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62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 Box 5"/>
          <p:cNvSpPr txBox="1">
            <a:spLocks noChangeArrowheads="1"/>
          </p:cNvSpPr>
          <p:nvPr/>
        </p:nvSpPr>
        <p:spPr bwMode="auto">
          <a:xfrm>
            <a:off x="5270500" y="822325"/>
            <a:ext cx="3560763" cy="600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hu-HU" altLang="hu-HU" dirty="0" err="1"/>
              <a:t>Hematopoetische</a:t>
            </a:r>
            <a:r>
              <a:rPr lang="hu-HU" altLang="hu-HU" dirty="0"/>
              <a:t> </a:t>
            </a:r>
            <a:r>
              <a:rPr lang="hu-HU" altLang="hu-HU" dirty="0" err="1"/>
              <a:t>Stammzelle</a:t>
            </a:r>
            <a:r>
              <a:rPr lang="hu-HU" altLang="hu-HU" dirty="0"/>
              <a:t> (HSC): 0,02-0,05%</a:t>
            </a:r>
          </a:p>
          <a:p>
            <a:pPr algn="l" eaLnBrk="1" hangingPunct="1">
              <a:spcBef>
                <a:spcPct val="50000"/>
              </a:spcBef>
            </a:pPr>
            <a:r>
              <a:rPr lang="hu-HU" altLang="hu-HU" dirty="0" err="1"/>
              <a:t>Asymmetrische</a:t>
            </a:r>
            <a:r>
              <a:rPr lang="hu-HU" altLang="hu-HU" dirty="0"/>
              <a:t> </a:t>
            </a:r>
            <a:r>
              <a:rPr lang="hu-HU" altLang="hu-HU" dirty="0" err="1"/>
              <a:t>Teilung</a:t>
            </a:r>
            <a:endParaRPr lang="hu-HU" altLang="hu-HU" dirty="0"/>
          </a:p>
          <a:p>
            <a:pPr algn="l" eaLnBrk="1" hangingPunct="1">
              <a:spcBef>
                <a:spcPct val="50000"/>
              </a:spcBef>
            </a:pPr>
            <a:endParaRPr lang="hu-HU" altLang="hu-HU" dirty="0"/>
          </a:p>
          <a:p>
            <a:pPr algn="l" eaLnBrk="1" hangingPunct="1">
              <a:spcBef>
                <a:spcPct val="50000"/>
              </a:spcBef>
            </a:pPr>
            <a:r>
              <a:rPr lang="hu-HU" altLang="hu-HU" dirty="0" err="1" smtClean="0"/>
              <a:t>Progenitorzelle</a:t>
            </a:r>
            <a:r>
              <a:rPr lang="hu-HU" altLang="hu-HU" dirty="0" smtClean="0"/>
              <a:t> </a:t>
            </a:r>
            <a:r>
              <a:rPr lang="hu-HU" altLang="hu-HU" dirty="0"/>
              <a:t>(</a:t>
            </a:r>
            <a:r>
              <a:rPr lang="hu-HU" altLang="hu-HU" dirty="0" err="1"/>
              <a:t>colony</a:t>
            </a:r>
            <a:r>
              <a:rPr lang="hu-HU" altLang="hu-HU" dirty="0"/>
              <a:t> </a:t>
            </a:r>
            <a:r>
              <a:rPr lang="hu-HU" altLang="hu-HU" dirty="0" err="1"/>
              <a:t>forming</a:t>
            </a:r>
            <a:r>
              <a:rPr lang="hu-HU" altLang="hu-HU" dirty="0"/>
              <a:t> unit, CFU): </a:t>
            </a:r>
          </a:p>
          <a:p>
            <a:pPr algn="l" eaLnBrk="1" hangingPunct="1">
              <a:spcBef>
                <a:spcPct val="50000"/>
              </a:spcBef>
            </a:pPr>
            <a:r>
              <a:rPr lang="hu-HU" altLang="hu-HU" dirty="0"/>
              <a:t>In </a:t>
            </a:r>
            <a:r>
              <a:rPr lang="hu-HU" altLang="hu-HU" dirty="0" err="1"/>
              <a:t>eine</a:t>
            </a:r>
            <a:r>
              <a:rPr lang="hu-HU" altLang="hu-HU" dirty="0"/>
              <a:t> </a:t>
            </a:r>
            <a:r>
              <a:rPr lang="hu-HU" altLang="hu-HU" dirty="0" err="1"/>
              <a:t>spezielle</a:t>
            </a:r>
            <a:r>
              <a:rPr lang="hu-HU" altLang="hu-HU" dirty="0"/>
              <a:t> </a:t>
            </a:r>
            <a:r>
              <a:rPr lang="hu-HU" altLang="hu-HU" dirty="0" err="1"/>
              <a:t>Richtung</a:t>
            </a:r>
            <a:r>
              <a:rPr lang="hu-HU" altLang="hu-HU" dirty="0"/>
              <a:t> </a:t>
            </a:r>
            <a:r>
              <a:rPr lang="hu-HU" altLang="hu-HU" dirty="0" err="1"/>
              <a:t>engagiert</a:t>
            </a:r>
            <a:endParaRPr lang="hu-HU" altLang="hu-HU" dirty="0"/>
          </a:p>
          <a:p>
            <a:pPr algn="l" eaLnBrk="1" hangingPunct="1">
              <a:spcBef>
                <a:spcPct val="50000"/>
              </a:spcBef>
            </a:pPr>
            <a:endParaRPr lang="hu-HU" altLang="hu-HU" dirty="0"/>
          </a:p>
          <a:p>
            <a:pPr algn="l" eaLnBrk="1" hangingPunct="1">
              <a:spcBef>
                <a:spcPct val="50000"/>
              </a:spcBef>
            </a:pPr>
            <a:r>
              <a:rPr lang="hu-HU" altLang="hu-HU" dirty="0" err="1"/>
              <a:t>Teilungen</a:t>
            </a:r>
            <a:endParaRPr lang="hu-HU" altLang="hu-HU" dirty="0"/>
          </a:p>
          <a:p>
            <a:pPr algn="l" eaLnBrk="1" hangingPunct="1">
              <a:spcBef>
                <a:spcPct val="50000"/>
              </a:spcBef>
            </a:pPr>
            <a:endParaRPr lang="hu-HU" altLang="hu-HU" dirty="0"/>
          </a:p>
          <a:p>
            <a:pPr algn="l" eaLnBrk="1" hangingPunct="1">
              <a:spcBef>
                <a:spcPct val="50000"/>
              </a:spcBef>
            </a:pPr>
            <a:r>
              <a:rPr lang="hu-HU" altLang="hu-HU" dirty="0" err="1"/>
              <a:t>Differenzierung</a:t>
            </a:r>
            <a:endParaRPr lang="hu-HU" altLang="hu-HU" dirty="0"/>
          </a:p>
          <a:p>
            <a:pPr algn="l" eaLnBrk="1" hangingPunct="1">
              <a:spcBef>
                <a:spcPct val="50000"/>
              </a:spcBef>
            </a:pPr>
            <a:endParaRPr lang="hu-HU" altLang="hu-HU" dirty="0"/>
          </a:p>
          <a:p>
            <a:pPr algn="l" eaLnBrk="1" hangingPunct="1">
              <a:spcBef>
                <a:spcPct val="50000"/>
              </a:spcBef>
            </a:pPr>
            <a:r>
              <a:rPr lang="hu-HU" altLang="hu-HU" dirty="0" err="1"/>
              <a:t>Reifung</a:t>
            </a:r>
            <a:endParaRPr lang="hu-HU" altLang="hu-HU" dirty="0"/>
          </a:p>
          <a:p>
            <a:pPr algn="l" eaLnBrk="1" hangingPunct="1">
              <a:spcBef>
                <a:spcPct val="50000"/>
              </a:spcBef>
            </a:pPr>
            <a:r>
              <a:rPr lang="hu-HU" altLang="hu-HU" dirty="0" err="1"/>
              <a:t>Reife</a:t>
            </a:r>
            <a:r>
              <a:rPr lang="hu-HU" altLang="hu-HU" dirty="0"/>
              <a:t> </a:t>
            </a:r>
            <a:r>
              <a:rPr lang="hu-HU" altLang="hu-HU" dirty="0" err="1"/>
              <a:t>Zellen</a:t>
            </a:r>
            <a:r>
              <a:rPr lang="hu-HU" altLang="hu-HU" dirty="0"/>
              <a:t> </a:t>
            </a:r>
            <a:r>
              <a:rPr lang="hu-HU" altLang="hu-HU" dirty="0" err="1"/>
              <a:t>verlassen</a:t>
            </a:r>
            <a:r>
              <a:rPr lang="hu-HU" altLang="hu-HU" dirty="0"/>
              <a:t> </a:t>
            </a:r>
            <a:r>
              <a:rPr lang="hu-HU" altLang="hu-HU" dirty="0" err="1"/>
              <a:t>das</a:t>
            </a:r>
            <a:r>
              <a:rPr lang="hu-HU" altLang="hu-HU" dirty="0"/>
              <a:t> </a:t>
            </a:r>
            <a:r>
              <a:rPr lang="hu-HU" altLang="hu-HU" dirty="0" err="1"/>
              <a:t>Knochenmark</a:t>
            </a:r>
            <a:endParaRPr lang="en-US" altLang="hu-HU" dirty="0"/>
          </a:p>
        </p:txBody>
      </p:sp>
      <p:sp>
        <p:nvSpPr>
          <p:cNvPr id="40965" name="AutoShape 6"/>
          <p:cNvSpPr>
            <a:spLocks noChangeArrowheads="1"/>
          </p:cNvSpPr>
          <p:nvPr/>
        </p:nvSpPr>
        <p:spPr bwMode="auto">
          <a:xfrm>
            <a:off x="8064500" y="1208088"/>
            <a:ext cx="666750" cy="688975"/>
          </a:xfrm>
          <a:custGeom>
            <a:avLst/>
            <a:gdLst>
              <a:gd name="T0" fmla="*/ 14701311 w 21600"/>
              <a:gd name="T1" fmla="*/ 0 h 21600"/>
              <a:gd name="T2" fmla="*/ 8820424 w 21600"/>
              <a:gd name="T3" fmla="*/ 7325398 h 21600"/>
              <a:gd name="T4" fmla="*/ 0 w 21600"/>
              <a:gd name="T5" fmla="*/ 18314552 h 21600"/>
              <a:gd name="T6" fmla="*/ 8820424 w 21600"/>
              <a:gd name="T7" fmla="*/ 21976229 h 21600"/>
              <a:gd name="T8" fmla="*/ 17640817 w 21600"/>
              <a:gd name="T9" fmla="*/ 15261273 h 21600"/>
              <a:gd name="T10" fmla="*/ 20581276 w 21600"/>
              <a:gd name="T11" fmla="*/ 7325398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40966" name="AutoShape 7"/>
          <p:cNvSpPr>
            <a:spLocks noChangeArrowheads="1"/>
          </p:cNvSpPr>
          <p:nvPr/>
        </p:nvSpPr>
        <p:spPr bwMode="auto">
          <a:xfrm>
            <a:off x="5991225" y="1885950"/>
            <a:ext cx="441325" cy="473075"/>
          </a:xfrm>
          <a:prstGeom prst="downArrow">
            <a:avLst>
              <a:gd name="adj1" fmla="val 50000"/>
              <a:gd name="adj2" fmla="val 26799"/>
            </a:avLst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hu-HU" b="0"/>
          </a:p>
        </p:txBody>
      </p:sp>
      <p:sp>
        <p:nvSpPr>
          <p:cNvPr id="40967" name="AutoShape 8"/>
          <p:cNvSpPr>
            <a:spLocks noChangeArrowheads="1"/>
          </p:cNvSpPr>
          <p:nvPr/>
        </p:nvSpPr>
        <p:spPr bwMode="auto">
          <a:xfrm>
            <a:off x="5973763" y="3671888"/>
            <a:ext cx="441325" cy="473075"/>
          </a:xfrm>
          <a:prstGeom prst="downArrow">
            <a:avLst>
              <a:gd name="adj1" fmla="val 50000"/>
              <a:gd name="adj2" fmla="val 26799"/>
            </a:avLst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hu-HU" b="0"/>
          </a:p>
        </p:txBody>
      </p:sp>
      <p:sp>
        <p:nvSpPr>
          <p:cNvPr id="40968" name="AutoShape 9"/>
          <p:cNvSpPr>
            <a:spLocks noChangeArrowheads="1"/>
          </p:cNvSpPr>
          <p:nvPr/>
        </p:nvSpPr>
        <p:spPr bwMode="auto">
          <a:xfrm>
            <a:off x="5967413" y="4502150"/>
            <a:ext cx="441325" cy="473075"/>
          </a:xfrm>
          <a:prstGeom prst="downArrow">
            <a:avLst>
              <a:gd name="adj1" fmla="val 50000"/>
              <a:gd name="adj2" fmla="val 26799"/>
            </a:avLst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hu-HU" b="0"/>
          </a:p>
        </p:txBody>
      </p:sp>
      <p:sp>
        <p:nvSpPr>
          <p:cNvPr id="40969" name="AutoShape 10"/>
          <p:cNvSpPr>
            <a:spLocks noChangeArrowheads="1"/>
          </p:cNvSpPr>
          <p:nvPr/>
        </p:nvSpPr>
        <p:spPr bwMode="auto">
          <a:xfrm>
            <a:off x="5946775" y="5330825"/>
            <a:ext cx="441325" cy="473075"/>
          </a:xfrm>
          <a:prstGeom prst="downArrow">
            <a:avLst>
              <a:gd name="adj1" fmla="val 50000"/>
              <a:gd name="adj2" fmla="val 26799"/>
            </a:avLst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hu-HU" b="0"/>
          </a:p>
        </p:txBody>
      </p:sp>
    </p:spTree>
    <p:extLst>
      <p:ext uri="{BB962C8B-B14F-4D97-AF65-F5344CB8AC3E}">
        <p14:creationId xmlns:p14="http://schemas.microsoft.com/office/powerpoint/2010/main" val="115975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676400" y="228600"/>
            <a:ext cx="220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b="1"/>
              <a:t>Erythropoese</a:t>
            </a:r>
            <a:endParaRPr lang="de-DE" altLang="hu-HU" b="1"/>
          </a:p>
        </p:txBody>
      </p:sp>
      <p:pic>
        <p:nvPicPr>
          <p:cNvPr id="4101" name="Picture 5" descr="Bl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1260475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Ver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0" y="228600"/>
            <a:ext cx="4840288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1676400" y="1066800"/>
            <a:ext cx="1828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/>
              <a:t>Proerythroblast</a:t>
            </a:r>
            <a:endParaRPr lang="en-US" altLang="hu-HU" sz="2000"/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1447800" y="2057400"/>
            <a:ext cx="2667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/>
              <a:t>Basophiler Erythroblast</a:t>
            </a:r>
            <a:endParaRPr lang="en-US" altLang="hu-HU" sz="2000"/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1600200" y="3124200"/>
            <a:ext cx="2286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/>
              <a:t>Polychromatischer Erythroblast</a:t>
            </a:r>
            <a:endParaRPr lang="en-US" altLang="hu-HU" sz="2000"/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1600200" y="4191000"/>
            <a:ext cx="2819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/>
              <a:t>Azidophiler Erythroblast, Normoblast</a:t>
            </a:r>
            <a:endParaRPr lang="en-US" altLang="hu-HU" sz="2000"/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1676400" y="5181600"/>
            <a:ext cx="1676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/>
              <a:t>Retikulozyt</a:t>
            </a:r>
            <a:endParaRPr lang="en-US" altLang="hu-HU" sz="2000"/>
          </a:p>
        </p:txBody>
      </p:sp>
      <p:sp>
        <p:nvSpPr>
          <p:cNvPr id="4111" name="Text Box 15"/>
          <p:cNvSpPr txBox="1">
            <a:spLocks noChangeArrowheads="1"/>
          </p:cNvSpPr>
          <p:nvPr/>
        </p:nvSpPr>
        <p:spPr bwMode="auto">
          <a:xfrm>
            <a:off x="1828800" y="6019800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/>
              <a:t>Erythrozyt</a:t>
            </a:r>
            <a:endParaRPr lang="en-US" altLang="hu-HU" sz="2000"/>
          </a:p>
        </p:txBody>
      </p:sp>
    </p:spTree>
    <p:extLst>
      <p:ext uri="{BB962C8B-B14F-4D97-AF65-F5344CB8AC3E}">
        <p14:creationId xmlns:p14="http://schemas.microsoft.com/office/powerpoint/2010/main" val="315144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Képtalálat a következ&amp;odblac;re: „erythropoiesis”"/>
          <p:cNvPicPr>
            <a:picLocks noChangeAspect="1" noChangeArrowheads="1"/>
          </p:cNvPicPr>
          <p:nvPr/>
        </p:nvPicPr>
        <p:blipFill>
          <a:blip r:embed="rId2" cstate="print"/>
          <a:srcRect b="9860"/>
          <a:stretch>
            <a:fillRect/>
          </a:stretch>
        </p:blipFill>
        <p:spPr bwMode="auto">
          <a:xfrm>
            <a:off x="45635" y="908720"/>
            <a:ext cx="8892575" cy="2304256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2915816" y="260648"/>
            <a:ext cx="23220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 smtClean="0"/>
              <a:t>Erythropoiesis</a:t>
            </a:r>
            <a:endParaRPr lang="hu-HU" sz="2800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251520" y="3212976"/>
            <a:ext cx="744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 smtClean="0">
                <a:solidFill>
                  <a:srgbClr val="C00000"/>
                </a:solidFill>
              </a:rPr>
              <a:t>CFU-E</a:t>
            </a:r>
          </a:p>
          <a:p>
            <a:pPr algn="ctr"/>
            <a:r>
              <a:rPr lang="hu-HU" dirty="0" err="1" smtClean="0">
                <a:solidFill>
                  <a:srgbClr val="C00000"/>
                </a:solidFill>
              </a:rPr>
              <a:t>cell</a:t>
            </a:r>
            <a:endParaRPr lang="hu-HU" dirty="0">
              <a:solidFill>
                <a:srgbClr val="C0000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259632" y="3208908"/>
            <a:ext cx="1800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>
                <a:solidFill>
                  <a:srgbClr val="C00000"/>
                </a:solidFill>
              </a:rPr>
              <a:t>Proerythroblast</a:t>
            </a:r>
            <a:r>
              <a:rPr lang="hu-HU" dirty="0" smtClean="0">
                <a:solidFill>
                  <a:srgbClr val="C00000"/>
                </a:solidFill>
              </a:rPr>
              <a:t>:</a:t>
            </a:r>
          </a:p>
          <a:p>
            <a:r>
              <a:rPr lang="hu-HU" dirty="0" smtClean="0"/>
              <a:t>- </a:t>
            </a:r>
            <a:r>
              <a:rPr lang="hu-HU" dirty="0" err="1" smtClean="0"/>
              <a:t>Large</a:t>
            </a:r>
            <a:r>
              <a:rPr lang="hu-HU" dirty="0" smtClean="0"/>
              <a:t> (20-25µm)</a:t>
            </a:r>
          </a:p>
          <a:p>
            <a:r>
              <a:rPr lang="hu-HU" dirty="0" smtClean="0"/>
              <a:t>- </a:t>
            </a:r>
            <a:r>
              <a:rPr lang="hu-HU" dirty="0" err="1" smtClean="0"/>
              <a:t>Euchromatic</a:t>
            </a:r>
            <a:endParaRPr lang="hu-HU" dirty="0" smtClean="0"/>
          </a:p>
          <a:p>
            <a:r>
              <a:rPr lang="hu-HU" dirty="0" smtClean="0"/>
              <a:t>- </a:t>
            </a:r>
            <a:r>
              <a:rPr lang="hu-HU" dirty="0" err="1" smtClean="0"/>
              <a:t>Basophilic</a:t>
            </a:r>
            <a:r>
              <a:rPr lang="hu-HU" dirty="0" smtClean="0"/>
              <a:t> </a:t>
            </a:r>
            <a:r>
              <a:rPr lang="hu-HU" dirty="0" err="1" smtClean="0"/>
              <a:t>cytoplasm</a:t>
            </a:r>
            <a:endParaRPr lang="hu-HU" dirty="0" smtClean="0"/>
          </a:p>
          <a:p>
            <a:r>
              <a:rPr lang="hu-HU" dirty="0" smtClean="0"/>
              <a:t>- </a:t>
            </a:r>
            <a:r>
              <a:rPr lang="hu-HU" dirty="0" err="1" smtClean="0"/>
              <a:t>Many</a:t>
            </a:r>
            <a:r>
              <a:rPr lang="hu-HU" dirty="0" smtClean="0"/>
              <a:t> </a:t>
            </a:r>
            <a:r>
              <a:rPr lang="hu-HU" dirty="0" err="1" smtClean="0"/>
              <a:t>ribosomes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2987824" y="3212976"/>
            <a:ext cx="180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>
                <a:solidFill>
                  <a:srgbClr val="C00000"/>
                </a:solidFill>
              </a:rPr>
              <a:t>Basophilic</a:t>
            </a:r>
            <a:endParaRPr lang="hu-HU" dirty="0" smtClean="0">
              <a:solidFill>
                <a:srgbClr val="C00000"/>
              </a:solidFill>
            </a:endParaRPr>
          </a:p>
          <a:p>
            <a:r>
              <a:rPr lang="hu-HU" dirty="0" err="1" smtClean="0">
                <a:solidFill>
                  <a:srgbClr val="C00000"/>
                </a:solidFill>
              </a:rPr>
              <a:t>erythroblast</a:t>
            </a:r>
            <a:r>
              <a:rPr lang="hu-HU" dirty="0" smtClean="0">
                <a:solidFill>
                  <a:srgbClr val="C00000"/>
                </a:solidFill>
              </a:rPr>
              <a:t>:</a:t>
            </a:r>
          </a:p>
          <a:p>
            <a:r>
              <a:rPr lang="hu-HU" dirty="0" smtClean="0"/>
              <a:t>- 16-18µm</a:t>
            </a:r>
          </a:p>
          <a:p>
            <a:r>
              <a:rPr lang="hu-HU" dirty="0" err="1" smtClean="0"/>
              <a:t>Heterochromat</a:t>
            </a:r>
            <a:r>
              <a:rPr lang="hu-HU" dirty="0" smtClean="0"/>
              <a:t>.  </a:t>
            </a:r>
          </a:p>
          <a:p>
            <a:r>
              <a:rPr lang="hu-HU" dirty="0" smtClean="0"/>
              <a:t>- </a:t>
            </a:r>
            <a:r>
              <a:rPr lang="hu-HU" dirty="0" err="1" smtClean="0"/>
              <a:t>Basophilic</a:t>
            </a:r>
            <a:r>
              <a:rPr lang="hu-HU" dirty="0" smtClean="0"/>
              <a:t> </a:t>
            </a:r>
            <a:r>
              <a:rPr lang="hu-HU" dirty="0" err="1" smtClean="0"/>
              <a:t>cytoplasm</a:t>
            </a:r>
            <a:endParaRPr lang="hu-HU" dirty="0" smtClean="0"/>
          </a:p>
        </p:txBody>
      </p:sp>
      <p:sp>
        <p:nvSpPr>
          <p:cNvPr id="7" name="Szövegdoboz 6"/>
          <p:cNvSpPr txBox="1"/>
          <p:nvPr/>
        </p:nvSpPr>
        <p:spPr>
          <a:xfrm>
            <a:off x="4572000" y="3212976"/>
            <a:ext cx="20162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>
                <a:solidFill>
                  <a:srgbClr val="C00000"/>
                </a:solidFill>
              </a:rPr>
              <a:t>Polychromatophilic</a:t>
            </a:r>
            <a:r>
              <a:rPr lang="hu-HU" dirty="0" smtClean="0">
                <a:solidFill>
                  <a:srgbClr val="C00000"/>
                </a:solidFill>
              </a:rPr>
              <a:t> </a:t>
            </a:r>
            <a:r>
              <a:rPr lang="hu-HU" dirty="0" err="1" smtClean="0">
                <a:solidFill>
                  <a:srgbClr val="C00000"/>
                </a:solidFill>
              </a:rPr>
              <a:t>erythroblast</a:t>
            </a:r>
            <a:r>
              <a:rPr lang="hu-HU" dirty="0" smtClean="0">
                <a:solidFill>
                  <a:srgbClr val="C00000"/>
                </a:solidFill>
              </a:rPr>
              <a:t>:</a:t>
            </a:r>
          </a:p>
          <a:p>
            <a:r>
              <a:rPr lang="hu-HU" dirty="0" smtClean="0"/>
              <a:t>- 10-15 </a:t>
            </a:r>
            <a:r>
              <a:rPr lang="hu-HU" dirty="0" err="1" smtClean="0"/>
              <a:t>µm</a:t>
            </a:r>
            <a:endParaRPr lang="hu-HU" dirty="0" smtClean="0"/>
          </a:p>
          <a:p>
            <a:r>
              <a:rPr lang="hu-HU" dirty="0" smtClean="0"/>
              <a:t>-hemoglobin </a:t>
            </a:r>
            <a:r>
              <a:rPr lang="hu-HU" dirty="0" err="1" smtClean="0"/>
              <a:t>prod</a:t>
            </a:r>
            <a:r>
              <a:rPr lang="hu-HU" dirty="0" smtClean="0"/>
              <a:t>.</a:t>
            </a:r>
          </a:p>
          <a:p>
            <a:r>
              <a:rPr lang="hu-HU" dirty="0" smtClean="0"/>
              <a:t>- Mixed </a:t>
            </a:r>
            <a:r>
              <a:rPr lang="hu-HU" dirty="0" err="1" smtClean="0"/>
              <a:t>eosinophilic</a:t>
            </a:r>
            <a:r>
              <a:rPr lang="hu-HU" dirty="0" smtClean="0"/>
              <a:t> and </a:t>
            </a:r>
            <a:r>
              <a:rPr lang="hu-HU" dirty="0" err="1" smtClean="0"/>
              <a:t>basophilic</a:t>
            </a:r>
            <a:r>
              <a:rPr lang="hu-HU" dirty="0" smtClean="0"/>
              <a:t> </a:t>
            </a:r>
            <a:r>
              <a:rPr lang="hu-HU" dirty="0" err="1" smtClean="0"/>
              <a:t>cytoplasm</a:t>
            </a:r>
            <a:r>
              <a:rPr lang="hu-HU" dirty="0" smtClean="0"/>
              <a:t>: „</a:t>
            </a:r>
            <a:r>
              <a:rPr lang="hu-HU" dirty="0" err="1" smtClean="0"/>
              <a:t>greyish</a:t>
            </a:r>
            <a:r>
              <a:rPr lang="hu-HU" dirty="0" smtClean="0"/>
              <a:t>”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6444208" y="3212976"/>
            <a:ext cx="14401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>
                <a:solidFill>
                  <a:srgbClr val="C00000"/>
                </a:solidFill>
              </a:rPr>
              <a:t>Acidophilic</a:t>
            </a:r>
            <a:r>
              <a:rPr lang="hu-HU" dirty="0" smtClean="0">
                <a:solidFill>
                  <a:srgbClr val="C00000"/>
                </a:solidFill>
              </a:rPr>
              <a:t> </a:t>
            </a:r>
            <a:r>
              <a:rPr lang="hu-HU" dirty="0" err="1" smtClean="0">
                <a:solidFill>
                  <a:srgbClr val="C00000"/>
                </a:solidFill>
              </a:rPr>
              <a:t>erythroblast</a:t>
            </a:r>
            <a:r>
              <a:rPr lang="hu-HU" dirty="0" smtClean="0">
                <a:solidFill>
                  <a:srgbClr val="C00000"/>
                </a:solidFill>
              </a:rPr>
              <a:t>:</a:t>
            </a:r>
          </a:p>
          <a:p>
            <a:r>
              <a:rPr lang="hu-HU" dirty="0" smtClean="0"/>
              <a:t>- 8-10 </a:t>
            </a:r>
            <a:r>
              <a:rPr lang="hu-HU" dirty="0" err="1" smtClean="0"/>
              <a:t>µm</a:t>
            </a:r>
            <a:endParaRPr lang="hu-HU" dirty="0" smtClean="0"/>
          </a:p>
          <a:p>
            <a:r>
              <a:rPr lang="hu-HU" dirty="0" smtClean="0"/>
              <a:t>-</a:t>
            </a:r>
            <a:r>
              <a:rPr lang="hu-HU" dirty="0" err="1" smtClean="0"/>
              <a:t>nucleus</a:t>
            </a:r>
            <a:r>
              <a:rPr lang="hu-HU" dirty="0" smtClean="0"/>
              <a:t> </a:t>
            </a:r>
            <a:r>
              <a:rPr lang="hu-HU" dirty="0" err="1" smtClean="0"/>
              <a:t>pressed</a:t>
            </a:r>
            <a:r>
              <a:rPr lang="hu-HU" dirty="0" smtClean="0"/>
              <a:t> </a:t>
            </a:r>
            <a:r>
              <a:rPr lang="hu-HU" dirty="0" err="1" smtClean="0"/>
              <a:t>onto</a:t>
            </a:r>
            <a:r>
              <a:rPr lang="hu-HU" dirty="0" smtClean="0"/>
              <a:t> </a:t>
            </a:r>
            <a:r>
              <a:rPr lang="hu-HU" dirty="0" err="1" smtClean="0"/>
              <a:t>periphery</a:t>
            </a:r>
            <a:endParaRPr lang="hu-HU" dirty="0" smtClean="0"/>
          </a:p>
        </p:txBody>
      </p:sp>
      <p:sp>
        <p:nvSpPr>
          <p:cNvPr id="9" name="Szövegdoboz 8"/>
          <p:cNvSpPr txBox="1"/>
          <p:nvPr/>
        </p:nvSpPr>
        <p:spPr>
          <a:xfrm>
            <a:off x="7812360" y="3212976"/>
            <a:ext cx="13316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>
                <a:solidFill>
                  <a:srgbClr val="C00000"/>
                </a:solidFill>
              </a:rPr>
              <a:t>Reticulocyte</a:t>
            </a:r>
            <a:endParaRPr lang="hu-HU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hu-HU" dirty="0" err="1" smtClean="0"/>
              <a:t>Nucleus</a:t>
            </a:r>
            <a:r>
              <a:rPr lang="hu-HU" dirty="0" smtClean="0"/>
              <a:t> is being </a:t>
            </a:r>
            <a:r>
              <a:rPr lang="hu-HU" dirty="0" err="1" smtClean="0"/>
              <a:t>ejected</a:t>
            </a:r>
            <a:endParaRPr lang="hu-HU" dirty="0" smtClean="0"/>
          </a:p>
          <a:p>
            <a:pPr>
              <a:buFontTx/>
              <a:buChar char="-"/>
            </a:pPr>
            <a:endParaRPr lang="hu-HU" dirty="0" smtClean="0"/>
          </a:p>
          <a:p>
            <a:r>
              <a:rPr lang="hu-HU" dirty="0" err="1" smtClean="0">
                <a:solidFill>
                  <a:srgbClr val="C00000"/>
                </a:solidFill>
              </a:rPr>
              <a:t>Erythrocyte</a:t>
            </a:r>
            <a:endParaRPr lang="hu-HU" dirty="0" smtClean="0">
              <a:solidFill>
                <a:srgbClr val="C00000"/>
              </a:solidFill>
            </a:endParaRPr>
          </a:p>
          <a:p>
            <a:r>
              <a:rPr lang="hu-HU" dirty="0" err="1" smtClean="0"/>
              <a:t>Normally</a:t>
            </a:r>
            <a:r>
              <a:rPr lang="hu-HU" dirty="0" smtClean="0"/>
              <a:t>, </a:t>
            </a:r>
            <a:r>
              <a:rPr lang="hu-HU" dirty="0" err="1" smtClean="0"/>
              <a:t>only</a:t>
            </a:r>
            <a:r>
              <a:rPr lang="hu-HU" dirty="0" smtClean="0"/>
              <a:t> </a:t>
            </a:r>
            <a:r>
              <a:rPr lang="hu-HU" dirty="0" err="1" smtClean="0"/>
              <a:t>this</a:t>
            </a:r>
            <a:r>
              <a:rPr lang="hu-HU" dirty="0" smtClean="0"/>
              <a:t> </a:t>
            </a:r>
            <a:r>
              <a:rPr lang="hu-HU" dirty="0" err="1" smtClean="0"/>
              <a:t>form</a:t>
            </a:r>
            <a:r>
              <a:rPr lang="hu-HU" dirty="0" smtClean="0"/>
              <a:t> is </a:t>
            </a:r>
            <a:r>
              <a:rPr lang="hu-HU" dirty="0" err="1" smtClean="0"/>
              <a:t>present</a:t>
            </a:r>
            <a:r>
              <a:rPr lang="hu-HU" dirty="0" smtClean="0"/>
              <a:t> in </a:t>
            </a:r>
            <a:r>
              <a:rPr lang="hu-HU" dirty="0" err="1" smtClean="0"/>
              <a:t>circulation</a:t>
            </a:r>
            <a:endParaRPr lang="hu-HU" dirty="0" smtClean="0"/>
          </a:p>
        </p:txBody>
      </p:sp>
      <p:sp>
        <p:nvSpPr>
          <p:cNvPr id="10" name="Szövegdoboz 9"/>
          <p:cNvSpPr txBox="1"/>
          <p:nvPr/>
        </p:nvSpPr>
        <p:spPr>
          <a:xfrm>
            <a:off x="323528" y="6093296"/>
            <a:ext cx="7309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In </a:t>
            </a:r>
            <a:r>
              <a:rPr lang="hu-HU" dirty="0" err="1" smtClean="0"/>
              <a:t>summary</a:t>
            </a:r>
            <a:r>
              <a:rPr lang="hu-HU" dirty="0" smtClean="0"/>
              <a:t>: </a:t>
            </a:r>
            <a:r>
              <a:rPr lang="hu-HU" dirty="0" err="1" smtClean="0"/>
              <a:t>cell</a:t>
            </a:r>
            <a:r>
              <a:rPr lang="hu-HU" dirty="0" smtClean="0"/>
              <a:t> </a:t>
            </a:r>
            <a:r>
              <a:rPr lang="hu-HU" dirty="0" err="1" smtClean="0"/>
              <a:t>size</a:t>
            </a:r>
            <a:r>
              <a:rPr lang="hu-HU" dirty="0" smtClean="0"/>
              <a:t> </a:t>
            </a:r>
            <a:r>
              <a:rPr lang="hu-HU" dirty="0" err="1" smtClean="0"/>
              <a:t>decreases</a:t>
            </a:r>
            <a:r>
              <a:rPr lang="hu-HU" dirty="0" smtClean="0"/>
              <a:t>, </a:t>
            </a:r>
            <a:r>
              <a:rPr lang="hu-HU" dirty="0" err="1" smtClean="0"/>
              <a:t>haemoglobin</a:t>
            </a:r>
            <a:r>
              <a:rPr lang="hu-HU" dirty="0" smtClean="0"/>
              <a:t> </a:t>
            </a:r>
            <a:r>
              <a:rPr lang="hu-HU" dirty="0" err="1" smtClean="0"/>
              <a:t>synthesis</a:t>
            </a:r>
            <a:r>
              <a:rPr lang="hu-HU" dirty="0" smtClean="0"/>
              <a:t>, </a:t>
            </a:r>
            <a:r>
              <a:rPr lang="hu-HU" dirty="0" err="1" smtClean="0"/>
              <a:t>ejection</a:t>
            </a:r>
            <a:r>
              <a:rPr lang="hu-HU" dirty="0" smtClean="0"/>
              <a:t> of </a:t>
            </a:r>
            <a:r>
              <a:rPr lang="hu-HU" dirty="0" err="1" smtClean="0"/>
              <a:t>nucleus</a:t>
            </a:r>
            <a:r>
              <a:rPr lang="hu-HU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0779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b="1" dirty="0" err="1" smtClean="0">
                <a:solidFill>
                  <a:schemeClr val="tx1"/>
                </a:solidFill>
              </a:rPr>
              <a:t>Blutzellen</a:t>
            </a:r>
            <a:endParaRPr lang="hu-HU" altLang="hu-HU" b="1" dirty="0" smtClean="0">
              <a:solidFill>
                <a:schemeClr val="tx1"/>
              </a:solidFill>
            </a:endParaRPr>
          </a:p>
        </p:txBody>
      </p:sp>
      <p:sp>
        <p:nvSpPr>
          <p:cNvPr id="27651" name="Szövegdoboz 3"/>
          <p:cNvSpPr txBox="1">
            <a:spLocks noChangeArrowheads="1"/>
          </p:cNvSpPr>
          <p:nvPr/>
        </p:nvSpPr>
        <p:spPr bwMode="auto">
          <a:xfrm>
            <a:off x="285750" y="1793875"/>
            <a:ext cx="8636000" cy="481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hu-HU" altLang="hu-HU" sz="2400" dirty="0" err="1"/>
              <a:t>Rote</a:t>
            </a:r>
            <a:r>
              <a:rPr lang="hu-HU" altLang="hu-HU" sz="2400" dirty="0"/>
              <a:t> </a:t>
            </a:r>
            <a:r>
              <a:rPr lang="hu-HU" altLang="hu-HU" sz="2400" dirty="0" err="1"/>
              <a:t>Blutkörperchen</a:t>
            </a:r>
            <a:r>
              <a:rPr lang="hu-HU" altLang="hu-HU" sz="2400" dirty="0"/>
              <a:t> (</a:t>
            </a:r>
            <a:r>
              <a:rPr lang="hu-HU" altLang="hu-HU" sz="2400" dirty="0" err="1"/>
              <a:t>Erythrozyten</a:t>
            </a:r>
            <a:r>
              <a:rPr lang="hu-HU" altLang="hu-HU" sz="2400" dirty="0"/>
              <a:t>):  5 </a:t>
            </a:r>
            <a:r>
              <a:rPr lang="hu-HU" altLang="hu-HU" sz="2400" dirty="0" err="1"/>
              <a:t>Mio</a:t>
            </a:r>
            <a:r>
              <a:rPr lang="hu-HU" altLang="hu-HU" sz="2400" dirty="0"/>
              <a:t>/ mm</a:t>
            </a:r>
            <a:r>
              <a:rPr lang="hu-HU" altLang="hu-HU" sz="2400" baseline="30000" dirty="0"/>
              <a:t>3</a:t>
            </a:r>
          </a:p>
          <a:p>
            <a:pPr algn="l" eaLnBrk="1" hangingPunct="1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hu-HU" altLang="hu-HU" sz="2400" dirty="0" err="1"/>
              <a:t>Blutpl</a:t>
            </a:r>
            <a:r>
              <a:rPr lang="en-US" altLang="hu-HU" sz="2400" dirty="0">
                <a:cs typeface="Arial" panose="020B0604020202020204" pitchFamily="34" charset="0"/>
              </a:rPr>
              <a:t>ä</a:t>
            </a:r>
            <a:r>
              <a:rPr lang="hu-HU" altLang="hu-HU" sz="2400" dirty="0" err="1">
                <a:cs typeface="Arial" panose="020B0604020202020204" pitchFamily="34" charset="0"/>
              </a:rPr>
              <a:t>ttchen</a:t>
            </a:r>
            <a:r>
              <a:rPr lang="hu-HU" altLang="hu-HU" sz="2400" dirty="0">
                <a:cs typeface="Arial" panose="020B0604020202020204" pitchFamily="34" charset="0"/>
              </a:rPr>
              <a:t> </a:t>
            </a:r>
            <a:r>
              <a:rPr lang="hu-HU" altLang="hu-HU" sz="2400" dirty="0"/>
              <a:t>(</a:t>
            </a:r>
            <a:r>
              <a:rPr lang="hu-HU" altLang="hu-HU" sz="2400" dirty="0" err="1"/>
              <a:t>Thrombozyten</a:t>
            </a:r>
            <a:r>
              <a:rPr lang="hu-HU" altLang="hu-HU" sz="2400" dirty="0"/>
              <a:t>): 300 000/ mm</a:t>
            </a:r>
            <a:r>
              <a:rPr lang="hu-HU" altLang="hu-HU" sz="2400" baseline="30000" dirty="0"/>
              <a:t>3</a:t>
            </a:r>
          </a:p>
          <a:p>
            <a:pPr algn="l" eaLnBrk="1" hangingPunct="1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hu-HU" altLang="hu-HU" sz="2400" dirty="0"/>
              <a:t>Weisse </a:t>
            </a:r>
            <a:r>
              <a:rPr lang="hu-HU" altLang="hu-HU" sz="2400" dirty="0" err="1"/>
              <a:t>Blutzellen</a:t>
            </a:r>
            <a:r>
              <a:rPr lang="hu-HU" altLang="hu-HU" sz="2400" dirty="0"/>
              <a:t> (</a:t>
            </a:r>
            <a:r>
              <a:rPr lang="hu-HU" altLang="hu-HU" sz="2400" dirty="0" err="1"/>
              <a:t>Leukozyten</a:t>
            </a:r>
            <a:r>
              <a:rPr lang="hu-HU" altLang="hu-HU" sz="2400" dirty="0"/>
              <a:t>): 4-11 000/ mm</a:t>
            </a:r>
            <a:r>
              <a:rPr lang="hu-HU" altLang="hu-HU" sz="2400" baseline="30000" dirty="0"/>
              <a:t>3</a:t>
            </a:r>
          </a:p>
          <a:p>
            <a:pPr algn="l" eaLnBrk="1" hangingPunct="1">
              <a:lnSpc>
                <a:spcPts val="3500"/>
              </a:lnSpc>
            </a:pPr>
            <a:r>
              <a:rPr lang="hu-HU" altLang="hu-HU" sz="2400" dirty="0"/>
              <a:t>	</a:t>
            </a:r>
            <a:r>
              <a:rPr lang="hu-HU" altLang="hu-HU" sz="2400" dirty="0" err="1"/>
              <a:t>Granulozyten</a:t>
            </a:r>
            <a:r>
              <a:rPr lang="hu-HU" altLang="hu-HU" sz="2400" dirty="0"/>
              <a:t> (</a:t>
            </a:r>
            <a:r>
              <a:rPr lang="hu-HU" altLang="hu-HU" sz="2400" dirty="0" err="1" smtClean="0"/>
              <a:t>polymorphonukle</a:t>
            </a:r>
            <a:r>
              <a:rPr lang="en-US" altLang="hu-HU" sz="2400" dirty="0">
                <a:cs typeface="Arial" panose="020B0604020202020204" pitchFamily="34" charset="0"/>
              </a:rPr>
              <a:t>ä</a:t>
            </a:r>
            <a:r>
              <a:rPr lang="hu-HU" altLang="hu-HU" sz="2400" dirty="0">
                <a:cs typeface="Arial" panose="020B0604020202020204" pitchFamily="34" charset="0"/>
              </a:rPr>
              <a:t>re</a:t>
            </a:r>
            <a:r>
              <a:rPr lang="hu-HU" altLang="hu-HU" sz="2400" dirty="0"/>
              <a:t> </a:t>
            </a:r>
            <a:r>
              <a:rPr lang="hu-HU" altLang="hu-HU" sz="2400" dirty="0" err="1"/>
              <a:t>Leukozyten</a:t>
            </a:r>
            <a:r>
              <a:rPr lang="hu-HU" altLang="hu-HU" sz="2400" dirty="0"/>
              <a:t>):</a:t>
            </a:r>
          </a:p>
          <a:p>
            <a:pPr algn="l" eaLnBrk="1" hangingPunct="1">
              <a:lnSpc>
                <a:spcPts val="3500"/>
              </a:lnSpc>
            </a:pPr>
            <a:r>
              <a:rPr lang="hu-HU" altLang="hu-HU" sz="2400" dirty="0"/>
              <a:t>		</a:t>
            </a:r>
            <a:r>
              <a:rPr lang="hu-HU" altLang="hu-HU" sz="2400" dirty="0" err="1"/>
              <a:t>neutrophile</a:t>
            </a:r>
            <a:r>
              <a:rPr lang="hu-HU" altLang="hu-HU" sz="2400" dirty="0"/>
              <a:t> </a:t>
            </a:r>
            <a:r>
              <a:rPr lang="hu-HU" altLang="hu-HU" sz="2400" dirty="0" err="1"/>
              <a:t>Granulozyten</a:t>
            </a:r>
            <a:r>
              <a:rPr lang="hu-HU" altLang="hu-HU" sz="2400" dirty="0"/>
              <a:t> (60%)</a:t>
            </a:r>
          </a:p>
          <a:p>
            <a:pPr algn="l" eaLnBrk="1" hangingPunct="1">
              <a:lnSpc>
                <a:spcPts val="3500"/>
              </a:lnSpc>
            </a:pPr>
            <a:r>
              <a:rPr lang="hu-HU" altLang="hu-HU" sz="2400" dirty="0"/>
              <a:t>		</a:t>
            </a:r>
            <a:r>
              <a:rPr lang="hu-HU" altLang="hu-HU" sz="2400" dirty="0" err="1"/>
              <a:t>eosinophile</a:t>
            </a:r>
            <a:r>
              <a:rPr lang="hu-HU" altLang="hu-HU" sz="2400" dirty="0"/>
              <a:t> </a:t>
            </a:r>
            <a:r>
              <a:rPr lang="hu-HU" altLang="hu-HU" sz="2400" dirty="0" err="1"/>
              <a:t>Granulozyten</a:t>
            </a:r>
            <a:r>
              <a:rPr lang="hu-HU" altLang="hu-HU" sz="2400" dirty="0"/>
              <a:t> (3%)</a:t>
            </a:r>
          </a:p>
          <a:p>
            <a:pPr algn="l" eaLnBrk="1" hangingPunct="1">
              <a:lnSpc>
                <a:spcPts val="3500"/>
              </a:lnSpc>
            </a:pPr>
            <a:r>
              <a:rPr lang="hu-HU" altLang="hu-HU" sz="2400" dirty="0"/>
              <a:t>		</a:t>
            </a:r>
            <a:r>
              <a:rPr lang="hu-HU" altLang="hu-HU" sz="2400" dirty="0" err="1"/>
              <a:t>basophile</a:t>
            </a:r>
            <a:r>
              <a:rPr lang="hu-HU" altLang="hu-HU" sz="2400" dirty="0"/>
              <a:t> </a:t>
            </a:r>
            <a:r>
              <a:rPr lang="hu-HU" altLang="hu-HU" sz="2400" dirty="0" err="1"/>
              <a:t>Granulozyten</a:t>
            </a:r>
            <a:r>
              <a:rPr lang="hu-HU" altLang="hu-HU" sz="2400" dirty="0"/>
              <a:t> (&lt;1%)</a:t>
            </a:r>
          </a:p>
          <a:p>
            <a:pPr algn="l" eaLnBrk="1" hangingPunct="1">
              <a:lnSpc>
                <a:spcPts val="3500"/>
              </a:lnSpc>
            </a:pPr>
            <a:r>
              <a:rPr lang="hu-HU" altLang="hu-HU" sz="2400" dirty="0"/>
              <a:t>	</a:t>
            </a:r>
            <a:r>
              <a:rPr lang="hu-HU" altLang="hu-HU" sz="2400" dirty="0" err="1"/>
              <a:t>Monomorphonucle</a:t>
            </a:r>
            <a:r>
              <a:rPr lang="en-US" altLang="hu-HU" sz="2400" dirty="0">
                <a:cs typeface="Arial" panose="020B0604020202020204" pitchFamily="34" charset="0"/>
              </a:rPr>
              <a:t>ä</a:t>
            </a:r>
            <a:r>
              <a:rPr lang="hu-HU" altLang="hu-HU" sz="2400" dirty="0" smtClean="0">
                <a:cs typeface="Arial" panose="020B0604020202020204" pitchFamily="34" charset="0"/>
              </a:rPr>
              <a:t>re (</a:t>
            </a:r>
            <a:r>
              <a:rPr lang="hu-HU" altLang="hu-HU" sz="2400" dirty="0" err="1" smtClean="0">
                <a:cs typeface="Arial" panose="020B0604020202020204" pitchFamily="34" charset="0"/>
              </a:rPr>
              <a:t>mononukleäre</a:t>
            </a:r>
            <a:r>
              <a:rPr lang="hu-HU" altLang="hu-HU" sz="2400" dirty="0" smtClean="0">
                <a:cs typeface="Arial" panose="020B0604020202020204" pitchFamily="34" charset="0"/>
              </a:rPr>
              <a:t>)</a:t>
            </a:r>
            <a:r>
              <a:rPr lang="hu-HU" altLang="hu-HU" sz="2400" dirty="0" smtClean="0"/>
              <a:t> </a:t>
            </a:r>
            <a:r>
              <a:rPr lang="hu-HU" altLang="hu-HU" sz="2400" dirty="0" err="1"/>
              <a:t>Leukozyten</a:t>
            </a:r>
            <a:r>
              <a:rPr lang="hu-HU" altLang="hu-HU" sz="2400" dirty="0"/>
              <a:t>:</a:t>
            </a:r>
          </a:p>
          <a:p>
            <a:pPr algn="l" eaLnBrk="1" hangingPunct="1">
              <a:lnSpc>
                <a:spcPts val="3500"/>
              </a:lnSpc>
            </a:pPr>
            <a:r>
              <a:rPr lang="hu-HU" altLang="hu-HU" sz="2400" dirty="0"/>
              <a:t>		</a:t>
            </a:r>
            <a:r>
              <a:rPr lang="hu-HU" altLang="hu-HU" sz="2400" dirty="0" err="1"/>
              <a:t>Lymphozyten</a:t>
            </a:r>
            <a:r>
              <a:rPr lang="hu-HU" altLang="hu-HU" sz="2400" dirty="0"/>
              <a:t> (T, B) (30%)</a:t>
            </a:r>
          </a:p>
          <a:p>
            <a:pPr algn="l" eaLnBrk="1" hangingPunct="1">
              <a:lnSpc>
                <a:spcPts val="3500"/>
              </a:lnSpc>
            </a:pPr>
            <a:r>
              <a:rPr lang="hu-HU" altLang="hu-HU" sz="2400" dirty="0"/>
              <a:t>		</a:t>
            </a:r>
            <a:r>
              <a:rPr lang="hu-HU" altLang="hu-HU" sz="2400" dirty="0" err="1"/>
              <a:t>Monozyten</a:t>
            </a:r>
            <a:r>
              <a:rPr lang="hu-HU" altLang="hu-HU" sz="2400" dirty="0"/>
              <a:t> (6%)</a:t>
            </a:r>
          </a:p>
          <a:p>
            <a:pPr algn="l" eaLnBrk="1" hangingPunct="1"/>
            <a:endParaRPr lang="hu-HU" altLang="hu-HU" b="0" dirty="0"/>
          </a:p>
        </p:txBody>
      </p:sp>
    </p:spTree>
    <p:extLst>
      <p:ext uri="{BB962C8B-B14F-4D97-AF65-F5344CB8AC3E}">
        <p14:creationId xmlns:p14="http://schemas.microsoft.com/office/powerpoint/2010/main" val="137411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Bl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2400"/>
            <a:ext cx="35560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6248400" y="685800"/>
            <a:ext cx="152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/>
              <a:t>Myeloblast</a:t>
            </a:r>
            <a:endParaRPr lang="en-US" altLang="hu-HU" sz="2000"/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6248400" y="1676400"/>
            <a:ext cx="152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/>
              <a:t>Promyelozyt</a:t>
            </a:r>
            <a:endParaRPr lang="en-US" altLang="hu-HU" sz="2000"/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7467600" y="2895600"/>
            <a:ext cx="152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/>
              <a:t>Myelozyten</a:t>
            </a:r>
            <a:endParaRPr lang="en-US" altLang="hu-HU" sz="2000"/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5334000" y="2286000"/>
            <a:ext cx="1143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/>
              <a:t>Frühere</a:t>
            </a:r>
            <a:endParaRPr lang="en-US" altLang="hu-HU" sz="2000"/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5257800" y="3581400"/>
            <a:ext cx="121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/>
              <a:t>Sp</a:t>
            </a:r>
            <a:r>
              <a:rPr lang="hu-HU" altLang="hu-HU" sz="2000">
                <a:cs typeface="Times New Roman" panose="02020603050405020304" pitchFamily="18" charset="0"/>
              </a:rPr>
              <a:t>ä</a:t>
            </a:r>
            <a:r>
              <a:rPr lang="hu-HU" altLang="hu-HU" sz="2000"/>
              <a:t>tere</a:t>
            </a:r>
            <a:endParaRPr lang="en-US" altLang="hu-HU" sz="2000"/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6553200" y="5943600"/>
            <a:ext cx="1752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/>
              <a:t>Granulozyten</a:t>
            </a:r>
            <a:endParaRPr lang="en-US" altLang="hu-HU" sz="2000"/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6477000" y="5029200"/>
            <a:ext cx="2057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/>
              <a:t>Metamyelozyten</a:t>
            </a:r>
            <a:endParaRPr lang="en-US" altLang="hu-HU" sz="2000"/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6096000" y="2667000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800"/>
              <a:t>neutrophile</a:t>
            </a:r>
            <a:endParaRPr lang="en-US" altLang="hu-HU" sz="1800"/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6096000" y="2971800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800"/>
              <a:t>eosinophile</a:t>
            </a:r>
            <a:endParaRPr lang="en-US" altLang="hu-HU" sz="1800"/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6172200" y="3276600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800"/>
              <a:t>basophile</a:t>
            </a:r>
            <a:endParaRPr lang="en-US" altLang="hu-HU" sz="1800"/>
          </a:p>
        </p:txBody>
      </p:sp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228600" y="3048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b="1"/>
              <a:t>Granulopoese</a:t>
            </a:r>
            <a:endParaRPr lang="de-DE" altLang="hu-HU" b="1"/>
          </a:p>
        </p:txBody>
      </p:sp>
    </p:spTree>
    <p:extLst>
      <p:ext uri="{BB962C8B-B14F-4D97-AF65-F5344CB8AC3E}">
        <p14:creationId xmlns:p14="http://schemas.microsoft.com/office/powerpoint/2010/main" val="252123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547664" y="260648"/>
            <a:ext cx="46514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 smtClean="0"/>
              <a:t>Granulopoiesis</a:t>
            </a:r>
            <a:r>
              <a:rPr lang="hu-HU" sz="2800" b="1" dirty="0" smtClean="0"/>
              <a:t> (</a:t>
            </a:r>
            <a:r>
              <a:rPr lang="hu-HU" sz="2800" b="1" dirty="0" err="1" smtClean="0"/>
              <a:t>myelopoiesis</a:t>
            </a:r>
            <a:r>
              <a:rPr lang="hu-HU" sz="2800" b="1" dirty="0" smtClean="0"/>
              <a:t>)</a:t>
            </a:r>
            <a:endParaRPr lang="hu-HU" sz="2800" b="1" dirty="0"/>
          </a:p>
        </p:txBody>
      </p:sp>
      <p:pic>
        <p:nvPicPr>
          <p:cNvPr id="49158" name="Picture 6" descr="Képtalálat a következ&amp;odblac;re: „granulocytopoiesis stab”"/>
          <p:cNvPicPr>
            <a:picLocks noChangeAspect="1" noChangeArrowheads="1"/>
          </p:cNvPicPr>
          <p:nvPr/>
        </p:nvPicPr>
        <p:blipFill>
          <a:blip r:embed="rId2" cstate="print"/>
          <a:srcRect t="15921"/>
          <a:stretch>
            <a:fillRect/>
          </a:stretch>
        </p:blipFill>
        <p:spPr bwMode="auto">
          <a:xfrm>
            <a:off x="179512" y="1268760"/>
            <a:ext cx="8133230" cy="5128643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0" y="4365104"/>
            <a:ext cx="1547664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 err="1" smtClean="0">
                <a:solidFill>
                  <a:srgbClr val="C00000"/>
                </a:solidFill>
              </a:rPr>
              <a:t>Myeloblast</a:t>
            </a:r>
            <a:endParaRPr lang="hu-HU" dirty="0" smtClean="0">
              <a:solidFill>
                <a:srgbClr val="C00000"/>
              </a:solidFill>
            </a:endParaRPr>
          </a:p>
          <a:p>
            <a:r>
              <a:rPr lang="hu-HU" dirty="0" smtClean="0"/>
              <a:t>(</a:t>
            </a:r>
            <a:r>
              <a:rPr lang="hu-HU" dirty="0" err="1" smtClean="0"/>
              <a:t>euchromatic</a:t>
            </a:r>
            <a:r>
              <a:rPr lang="hu-HU" dirty="0" smtClean="0"/>
              <a:t>  </a:t>
            </a:r>
            <a:r>
              <a:rPr lang="hu-HU" dirty="0" err="1"/>
              <a:t>n</a:t>
            </a:r>
            <a:r>
              <a:rPr lang="hu-HU" dirty="0" err="1" smtClean="0"/>
              <a:t>ucl</a:t>
            </a:r>
            <a:r>
              <a:rPr lang="hu-HU" dirty="0" smtClean="0"/>
              <a:t>.; </a:t>
            </a:r>
            <a:r>
              <a:rPr lang="hu-HU" dirty="0" err="1" smtClean="0"/>
              <a:t>basophilic</a:t>
            </a:r>
            <a:r>
              <a:rPr lang="hu-HU" dirty="0" smtClean="0"/>
              <a:t> </a:t>
            </a:r>
            <a:r>
              <a:rPr lang="hu-HU" dirty="0" err="1" smtClean="0"/>
              <a:t>citopl</a:t>
            </a:r>
            <a:r>
              <a:rPr lang="hu-HU" dirty="0" smtClean="0"/>
              <a:t>., </a:t>
            </a:r>
            <a:r>
              <a:rPr lang="hu-HU" dirty="0" err="1" smtClean="0"/>
              <a:t>multiple</a:t>
            </a:r>
            <a:r>
              <a:rPr lang="hu-HU" dirty="0" smtClean="0"/>
              <a:t> </a:t>
            </a:r>
            <a:r>
              <a:rPr lang="hu-HU" dirty="0" err="1" smtClean="0"/>
              <a:t>ribosomes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1475656" y="4509120"/>
            <a:ext cx="151216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 err="1" smtClean="0">
                <a:solidFill>
                  <a:srgbClr val="C00000"/>
                </a:solidFill>
              </a:rPr>
              <a:t>Promyelocyte</a:t>
            </a:r>
            <a:endParaRPr lang="hu-HU" dirty="0" smtClean="0">
              <a:solidFill>
                <a:srgbClr val="C00000"/>
              </a:solidFill>
            </a:endParaRPr>
          </a:p>
          <a:p>
            <a:r>
              <a:rPr lang="hu-HU" dirty="0" smtClean="0"/>
              <a:t>(</a:t>
            </a:r>
            <a:r>
              <a:rPr lang="hu-HU" dirty="0" err="1" smtClean="0"/>
              <a:t>large</a:t>
            </a:r>
            <a:r>
              <a:rPr lang="hu-HU" dirty="0" smtClean="0"/>
              <a:t> </a:t>
            </a:r>
            <a:r>
              <a:rPr lang="hu-HU" dirty="0" err="1" smtClean="0"/>
              <a:t>granules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9" name="Téglalap 8"/>
          <p:cNvSpPr/>
          <p:nvPr/>
        </p:nvSpPr>
        <p:spPr>
          <a:xfrm>
            <a:off x="3059832" y="1268760"/>
            <a:ext cx="129614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/>
          <p:cNvSpPr/>
          <p:nvPr/>
        </p:nvSpPr>
        <p:spPr>
          <a:xfrm>
            <a:off x="3131840" y="2996952"/>
            <a:ext cx="129614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/>
          <p:cNvSpPr/>
          <p:nvPr/>
        </p:nvSpPr>
        <p:spPr>
          <a:xfrm>
            <a:off x="3131840" y="4581128"/>
            <a:ext cx="129614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2843808" y="1268760"/>
            <a:ext cx="1440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 err="1" smtClean="0">
                <a:solidFill>
                  <a:srgbClr val="C00000"/>
                </a:solidFill>
              </a:rPr>
              <a:t>myelocyte</a:t>
            </a:r>
            <a:endParaRPr lang="hu-HU" dirty="0">
              <a:solidFill>
                <a:srgbClr val="C00000"/>
              </a:solidFill>
            </a:endParaRPr>
          </a:p>
        </p:txBody>
      </p:sp>
      <p:cxnSp>
        <p:nvCxnSpPr>
          <p:cNvPr id="13" name="Egyenes összekötő nyíllal 12"/>
          <p:cNvCxnSpPr/>
          <p:nvPr/>
        </p:nvCxnSpPr>
        <p:spPr>
          <a:xfrm>
            <a:off x="1115616" y="3140968"/>
            <a:ext cx="360040" cy="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/>
          <p:cNvCxnSpPr/>
          <p:nvPr/>
        </p:nvCxnSpPr>
        <p:spPr>
          <a:xfrm flipV="1">
            <a:off x="2699792" y="2492896"/>
            <a:ext cx="360040" cy="576064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/>
          <p:cNvCxnSpPr/>
          <p:nvPr/>
        </p:nvCxnSpPr>
        <p:spPr>
          <a:xfrm>
            <a:off x="2771800" y="4365104"/>
            <a:ext cx="432048" cy="504056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nyíllal 17"/>
          <p:cNvCxnSpPr/>
          <p:nvPr/>
        </p:nvCxnSpPr>
        <p:spPr>
          <a:xfrm>
            <a:off x="2915816" y="3717032"/>
            <a:ext cx="216024" cy="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nyíllal 19"/>
          <p:cNvCxnSpPr/>
          <p:nvPr/>
        </p:nvCxnSpPr>
        <p:spPr>
          <a:xfrm>
            <a:off x="4139952" y="2132856"/>
            <a:ext cx="360040" cy="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/>
          <p:cNvCxnSpPr/>
          <p:nvPr/>
        </p:nvCxnSpPr>
        <p:spPr>
          <a:xfrm>
            <a:off x="4067944" y="3717032"/>
            <a:ext cx="360040" cy="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nyíllal 21"/>
          <p:cNvCxnSpPr/>
          <p:nvPr/>
        </p:nvCxnSpPr>
        <p:spPr>
          <a:xfrm>
            <a:off x="4139952" y="5445224"/>
            <a:ext cx="360040" cy="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nyíllal 22"/>
          <p:cNvCxnSpPr/>
          <p:nvPr/>
        </p:nvCxnSpPr>
        <p:spPr>
          <a:xfrm>
            <a:off x="5508104" y="2132856"/>
            <a:ext cx="360040" cy="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nyíllal 23"/>
          <p:cNvCxnSpPr/>
          <p:nvPr/>
        </p:nvCxnSpPr>
        <p:spPr>
          <a:xfrm>
            <a:off x="6948264" y="2132856"/>
            <a:ext cx="360040" cy="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nyíllal 24"/>
          <p:cNvCxnSpPr/>
          <p:nvPr/>
        </p:nvCxnSpPr>
        <p:spPr>
          <a:xfrm>
            <a:off x="5508104" y="3717032"/>
            <a:ext cx="360040" cy="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nyíllal 25"/>
          <p:cNvCxnSpPr/>
          <p:nvPr/>
        </p:nvCxnSpPr>
        <p:spPr>
          <a:xfrm>
            <a:off x="6876256" y="3717032"/>
            <a:ext cx="360040" cy="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nyíllal 26"/>
          <p:cNvCxnSpPr/>
          <p:nvPr/>
        </p:nvCxnSpPr>
        <p:spPr>
          <a:xfrm>
            <a:off x="5436096" y="5445224"/>
            <a:ext cx="360040" cy="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gyenes összekötő nyíllal 27"/>
          <p:cNvCxnSpPr/>
          <p:nvPr/>
        </p:nvCxnSpPr>
        <p:spPr>
          <a:xfrm>
            <a:off x="6876256" y="5445224"/>
            <a:ext cx="360040" cy="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zövegdoboz 28"/>
          <p:cNvSpPr txBox="1"/>
          <p:nvPr/>
        </p:nvSpPr>
        <p:spPr>
          <a:xfrm>
            <a:off x="4211960" y="1268760"/>
            <a:ext cx="17281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 err="1" smtClean="0">
                <a:solidFill>
                  <a:srgbClr val="C00000"/>
                </a:solidFill>
              </a:rPr>
              <a:t>metamyelocyte</a:t>
            </a:r>
            <a:endParaRPr lang="hu-HU" dirty="0">
              <a:solidFill>
                <a:srgbClr val="C00000"/>
              </a:solidFill>
            </a:endParaRPr>
          </a:p>
        </p:txBody>
      </p:sp>
      <p:sp>
        <p:nvSpPr>
          <p:cNvPr id="30" name="Szövegdoboz 29"/>
          <p:cNvSpPr txBox="1"/>
          <p:nvPr/>
        </p:nvSpPr>
        <p:spPr>
          <a:xfrm>
            <a:off x="6084168" y="1268760"/>
            <a:ext cx="1440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C00000"/>
                </a:solidFill>
              </a:rPr>
              <a:t>STAB </a:t>
            </a:r>
            <a:r>
              <a:rPr lang="hu-HU" dirty="0" err="1" smtClean="0">
                <a:solidFill>
                  <a:srgbClr val="C00000"/>
                </a:solidFill>
              </a:rPr>
              <a:t>form</a:t>
            </a:r>
            <a:r>
              <a:rPr lang="hu-HU" dirty="0" smtClean="0">
                <a:solidFill>
                  <a:srgbClr val="C00000"/>
                </a:solidFill>
              </a:rPr>
              <a:t>!</a:t>
            </a:r>
            <a:endParaRPr lang="hu-H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44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381000" y="533400"/>
            <a:ext cx="266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b="1"/>
              <a:t>Monopoese</a:t>
            </a:r>
            <a:endParaRPr lang="de-DE" altLang="hu-HU" b="1"/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381000" y="32766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hu-HU" altLang="hu-HU"/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381000" y="32766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b="1"/>
              <a:t>Lymphopoese</a:t>
            </a:r>
            <a:endParaRPr lang="de-DE" altLang="hu-HU" b="1"/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838200" y="4114800"/>
            <a:ext cx="1676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/>
              <a:t>Lymphoblast</a:t>
            </a:r>
            <a:endParaRPr lang="de-DE" altLang="hu-HU" sz="2000"/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1066800" y="53340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/>
              <a:t>Thymus</a:t>
            </a:r>
            <a:endParaRPr lang="de-DE" altLang="hu-HU"/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5257800" y="52578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/>
              <a:t>Knochenmark</a:t>
            </a:r>
            <a:endParaRPr lang="de-DE" altLang="hu-HU"/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1143000" y="5943600"/>
            <a:ext cx="2514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/>
              <a:t>T-Lymphozyten</a:t>
            </a:r>
            <a:endParaRPr lang="de-DE" altLang="hu-HU" sz="2000"/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4114800" y="5943600"/>
            <a:ext cx="2209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/>
              <a:t>B-Lymphozyten</a:t>
            </a:r>
            <a:endParaRPr lang="de-DE" altLang="hu-HU" sz="2000"/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6934200" y="5867400"/>
            <a:ext cx="1905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/>
              <a:t>Plasmazelle</a:t>
            </a:r>
            <a:endParaRPr lang="de-DE" altLang="hu-HU" sz="2000"/>
          </a:p>
        </p:txBody>
      </p:sp>
      <p:sp>
        <p:nvSpPr>
          <p:cNvPr id="6157" name="Line 13"/>
          <p:cNvSpPr>
            <a:spLocks noChangeShapeType="1"/>
          </p:cNvSpPr>
          <p:nvPr/>
        </p:nvSpPr>
        <p:spPr bwMode="auto">
          <a:xfrm flipH="1">
            <a:off x="2286000" y="4724400"/>
            <a:ext cx="1219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6158" name="Line 14"/>
          <p:cNvSpPr>
            <a:spLocks noChangeShapeType="1"/>
          </p:cNvSpPr>
          <p:nvPr/>
        </p:nvSpPr>
        <p:spPr bwMode="auto">
          <a:xfrm>
            <a:off x="4267200" y="4724400"/>
            <a:ext cx="990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6159" name="Line 15"/>
          <p:cNvSpPr>
            <a:spLocks noChangeShapeType="1"/>
          </p:cNvSpPr>
          <p:nvPr/>
        </p:nvSpPr>
        <p:spPr bwMode="auto">
          <a:xfrm>
            <a:off x="6096000" y="60960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228600" y="1905000"/>
            <a:ext cx="1828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/>
              <a:t>Monoblast</a:t>
            </a:r>
          </a:p>
        </p:txBody>
      </p:sp>
      <p:sp>
        <p:nvSpPr>
          <p:cNvPr id="6161" name="Text Box 17"/>
          <p:cNvSpPr txBox="1">
            <a:spLocks noChangeArrowheads="1"/>
          </p:cNvSpPr>
          <p:nvPr/>
        </p:nvSpPr>
        <p:spPr bwMode="auto">
          <a:xfrm>
            <a:off x="4800600" y="1905000"/>
            <a:ext cx="1371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/>
              <a:t>Monozyt</a:t>
            </a:r>
          </a:p>
        </p:txBody>
      </p:sp>
      <p:sp>
        <p:nvSpPr>
          <p:cNvPr id="6162" name="Text Box 18"/>
          <p:cNvSpPr txBox="1">
            <a:spLocks noChangeArrowheads="1"/>
          </p:cNvSpPr>
          <p:nvPr/>
        </p:nvSpPr>
        <p:spPr bwMode="auto">
          <a:xfrm>
            <a:off x="6858000" y="1905000"/>
            <a:ext cx="152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/>
              <a:t>Makrophag</a:t>
            </a:r>
          </a:p>
        </p:txBody>
      </p:sp>
      <p:sp>
        <p:nvSpPr>
          <p:cNvPr id="6163" name="Line 19"/>
          <p:cNvSpPr>
            <a:spLocks noChangeShapeType="1"/>
          </p:cNvSpPr>
          <p:nvPr/>
        </p:nvSpPr>
        <p:spPr bwMode="auto">
          <a:xfrm>
            <a:off x="1752600" y="2133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6164" name="Line 20"/>
          <p:cNvSpPr>
            <a:spLocks noChangeShapeType="1"/>
          </p:cNvSpPr>
          <p:nvPr/>
        </p:nvSpPr>
        <p:spPr bwMode="auto">
          <a:xfrm>
            <a:off x="6172200" y="21336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6165" name="Text Box 21"/>
          <p:cNvSpPr txBox="1">
            <a:spLocks noChangeArrowheads="1"/>
          </p:cNvSpPr>
          <p:nvPr/>
        </p:nvSpPr>
        <p:spPr bwMode="auto">
          <a:xfrm>
            <a:off x="2438400" y="1905000"/>
            <a:ext cx="1676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/>
              <a:t>Promonozyt</a:t>
            </a:r>
            <a:endParaRPr lang="en-US" altLang="hu-HU" sz="2000"/>
          </a:p>
        </p:txBody>
      </p:sp>
      <p:sp>
        <p:nvSpPr>
          <p:cNvPr id="6166" name="Line 22"/>
          <p:cNvSpPr>
            <a:spLocks noChangeShapeType="1"/>
          </p:cNvSpPr>
          <p:nvPr/>
        </p:nvSpPr>
        <p:spPr bwMode="auto">
          <a:xfrm>
            <a:off x="3886200" y="21336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6167" name="Text Box 23"/>
          <p:cNvSpPr txBox="1">
            <a:spLocks noChangeArrowheads="1"/>
          </p:cNvSpPr>
          <p:nvPr/>
        </p:nvSpPr>
        <p:spPr bwMode="auto">
          <a:xfrm>
            <a:off x="3048000" y="4114800"/>
            <a:ext cx="1676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/>
              <a:t>Prolymphozyt</a:t>
            </a:r>
            <a:endParaRPr lang="de-DE" altLang="hu-HU" sz="2000"/>
          </a:p>
        </p:txBody>
      </p:sp>
      <p:sp>
        <p:nvSpPr>
          <p:cNvPr id="6169" name="Line 25"/>
          <p:cNvSpPr>
            <a:spLocks noChangeShapeType="1"/>
          </p:cNvSpPr>
          <p:nvPr/>
        </p:nvSpPr>
        <p:spPr bwMode="auto">
          <a:xfrm>
            <a:off x="2438400" y="43434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398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987824" y="260648"/>
            <a:ext cx="2575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 smtClean="0"/>
              <a:t>Thrombopoiesis</a:t>
            </a:r>
            <a:endParaRPr lang="hu-HU" sz="2800" b="1" dirty="0"/>
          </a:p>
        </p:txBody>
      </p:sp>
      <p:pic>
        <p:nvPicPr>
          <p:cNvPr id="50178" name="Picture 2" descr="Képtalálat a következ&amp;odblac;re: „thrombocytopoiesis”"/>
          <p:cNvPicPr>
            <a:picLocks noChangeAspect="1" noChangeArrowheads="1"/>
          </p:cNvPicPr>
          <p:nvPr/>
        </p:nvPicPr>
        <p:blipFill>
          <a:blip r:embed="rId2" cstate="print"/>
          <a:srcRect r="67601"/>
          <a:stretch>
            <a:fillRect/>
          </a:stretch>
        </p:blipFill>
        <p:spPr bwMode="auto">
          <a:xfrm>
            <a:off x="251520" y="908720"/>
            <a:ext cx="1008113" cy="5793140"/>
          </a:xfrm>
          <a:prstGeom prst="rect">
            <a:avLst/>
          </a:prstGeom>
          <a:noFill/>
        </p:spPr>
      </p:pic>
      <p:sp>
        <p:nvSpPr>
          <p:cNvPr id="4" name="Szövegdoboz 3"/>
          <p:cNvSpPr txBox="1"/>
          <p:nvPr/>
        </p:nvSpPr>
        <p:spPr>
          <a:xfrm>
            <a:off x="1619672" y="980728"/>
            <a:ext cx="511256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 err="1" smtClean="0">
                <a:solidFill>
                  <a:srgbClr val="C00000"/>
                </a:solidFill>
              </a:rPr>
              <a:t>Megakaryoblast</a:t>
            </a:r>
            <a:endParaRPr lang="hu-HU" dirty="0" smtClean="0">
              <a:solidFill>
                <a:srgbClr val="C00000"/>
              </a:solidFill>
            </a:endParaRPr>
          </a:p>
          <a:p>
            <a:r>
              <a:rPr lang="hu-HU" dirty="0" smtClean="0"/>
              <a:t>(</a:t>
            </a:r>
            <a:r>
              <a:rPr lang="hu-HU" dirty="0" err="1" smtClean="0"/>
              <a:t>euchromatic</a:t>
            </a:r>
            <a:r>
              <a:rPr lang="hu-HU" dirty="0"/>
              <a:t> </a:t>
            </a:r>
            <a:r>
              <a:rPr lang="hu-HU" dirty="0" err="1" smtClean="0"/>
              <a:t>nucleus</a:t>
            </a:r>
            <a:r>
              <a:rPr lang="hu-HU" dirty="0" smtClean="0"/>
              <a:t>; free </a:t>
            </a:r>
            <a:r>
              <a:rPr lang="hu-HU" dirty="0" err="1" smtClean="0"/>
              <a:t>ribosomes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1691680" y="1844824"/>
            <a:ext cx="38164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 err="1" smtClean="0">
                <a:solidFill>
                  <a:srgbClr val="C00000"/>
                </a:solidFill>
              </a:rPr>
              <a:t>Promegakaryocyte</a:t>
            </a:r>
            <a:r>
              <a:rPr lang="hu-HU" dirty="0" smtClean="0">
                <a:solidFill>
                  <a:srgbClr val="C00000"/>
                </a:solidFill>
              </a:rPr>
              <a:t> </a:t>
            </a:r>
            <a:r>
              <a:rPr lang="hu-HU" dirty="0" smtClean="0"/>
              <a:t>(2 </a:t>
            </a:r>
            <a:r>
              <a:rPr lang="hu-HU" dirty="0" err="1" smtClean="0"/>
              <a:t>nuclei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1691680" y="2636912"/>
            <a:ext cx="46805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 err="1" smtClean="0">
                <a:solidFill>
                  <a:srgbClr val="C00000"/>
                </a:solidFill>
              </a:rPr>
              <a:t>Basophilic</a:t>
            </a:r>
            <a:r>
              <a:rPr lang="hu-HU" dirty="0" smtClean="0">
                <a:solidFill>
                  <a:srgbClr val="C00000"/>
                </a:solidFill>
              </a:rPr>
              <a:t> </a:t>
            </a:r>
            <a:r>
              <a:rPr lang="hu-HU" dirty="0" err="1" smtClean="0">
                <a:solidFill>
                  <a:srgbClr val="C00000"/>
                </a:solidFill>
              </a:rPr>
              <a:t>megakaryocyte</a:t>
            </a:r>
            <a:r>
              <a:rPr lang="hu-HU" dirty="0" smtClean="0">
                <a:solidFill>
                  <a:srgbClr val="C00000"/>
                </a:solidFill>
              </a:rPr>
              <a:t> </a:t>
            </a:r>
            <a:r>
              <a:rPr lang="hu-HU" dirty="0" smtClean="0"/>
              <a:t>(4 </a:t>
            </a:r>
            <a:r>
              <a:rPr lang="hu-HU" dirty="0" err="1" smtClean="0"/>
              <a:t>nuclei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1763688" y="3573016"/>
            <a:ext cx="39604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 err="1" smtClean="0">
                <a:solidFill>
                  <a:srgbClr val="C00000"/>
                </a:solidFill>
              </a:rPr>
              <a:t>Acidophilic</a:t>
            </a:r>
            <a:r>
              <a:rPr lang="hu-HU" dirty="0" smtClean="0">
                <a:solidFill>
                  <a:srgbClr val="C00000"/>
                </a:solidFill>
              </a:rPr>
              <a:t> </a:t>
            </a:r>
            <a:r>
              <a:rPr lang="hu-HU" dirty="0" err="1" smtClean="0">
                <a:solidFill>
                  <a:srgbClr val="C00000"/>
                </a:solidFill>
              </a:rPr>
              <a:t>megakaryocyte</a:t>
            </a:r>
            <a:endParaRPr lang="hu-HU" dirty="0">
              <a:solidFill>
                <a:srgbClr val="C00000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1763688" y="4653136"/>
            <a:ext cx="496855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 err="1" smtClean="0">
                <a:solidFill>
                  <a:srgbClr val="C00000"/>
                </a:solidFill>
              </a:rPr>
              <a:t>Thrombogenic</a:t>
            </a:r>
            <a:r>
              <a:rPr lang="hu-HU" dirty="0" smtClean="0">
                <a:solidFill>
                  <a:srgbClr val="C00000"/>
                </a:solidFill>
              </a:rPr>
              <a:t> </a:t>
            </a:r>
            <a:r>
              <a:rPr lang="hu-HU" dirty="0" err="1" smtClean="0">
                <a:solidFill>
                  <a:srgbClr val="C00000"/>
                </a:solidFill>
              </a:rPr>
              <a:t>megakaryocyte</a:t>
            </a:r>
            <a:r>
              <a:rPr lang="hu-HU" dirty="0" smtClean="0">
                <a:solidFill>
                  <a:srgbClr val="C00000"/>
                </a:solidFill>
              </a:rPr>
              <a:t> </a:t>
            </a:r>
            <a:r>
              <a:rPr lang="hu-HU" dirty="0" smtClean="0"/>
              <a:t>(64 </a:t>
            </a:r>
            <a:r>
              <a:rPr lang="hu-HU" dirty="0" err="1" smtClean="0"/>
              <a:t>nuclei</a:t>
            </a:r>
            <a:r>
              <a:rPr lang="hu-HU" dirty="0" smtClean="0"/>
              <a:t>!; </a:t>
            </a:r>
            <a:r>
              <a:rPr lang="hu-HU" dirty="0" err="1" smtClean="0"/>
              <a:t>gigantic</a:t>
            </a:r>
            <a:r>
              <a:rPr lang="hu-HU" dirty="0" smtClean="0"/>
              <a:t> </a:t>
            </a:r>
            <a:r>
              <a:rPr lang="hu-HU" dirty="0" err="1" smtClean="0"/>
              <a:t>cell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1331640" y="4077072"/>
            <a:ext cx="1174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6 osztódás</a:t>
            </a:r>
            <a:endParaRPr lang="hu-HU" dirty="0"/>
          </a:p>
        </p:txBody>
      </p:sp>
      <p:sp>
        <p:nvSpPr>
          <p:cNvPr id="10" name="Szövegdoboz 9"/>
          <p:cNvSpPr txBox="1"/>
          <p:nvPr/>
        </p:nvSpPr>
        <p:spPr>
          <a:xfrm>
            <a:off x="1835696" y="5805264"/>
            <a:ext cx="396044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 err="1" smtClean="0">
                <a:solidFill>
                  <a:srgbClr val="C00000"/>
                </a:solidFill>
              </a:rPr>
              <a:t>Thrombocyte</a:t>
            </a:r>
            <a:r>
              <a:rPr lang="hu-HU" dirty="0" smtClean="0">
                <a:solidFill>
                  <a:srgbClr val="C00000"/>
                </a:solidFill>
              </a:rPr>
              <a:t> </a:t>
            </a:r>
            <a:r>
              <a:rPr lang="hu-HU" dirty="0" smtClean="0"/>
              <a:t>(</a:t>
            </a:r>
            <a:r>
              <a:rPr lang="hu-HU" dirty="0" err="1" smtClean="0"/>
              <a:t>remaining</a:t>
            </a:r>
            <a:r>
              <a:rPr lang="hu-HU" dirty="0" smtClean="0"/>
              <a:t> </a:t>
            </a:r>
            <a:r>
              <a:rPr lang="hu-HU" dirty="0" err="1" smtClean="0"/>
              <a:t>nuclei</a:t>
            </a:r>
            <a:r>
              <a:rPr lang="hu-HU" dirty="0" smtClean="0"/>
              <a:t> </a:t>
            </a:r>
            <a:r>
              <a:rPr lang="hu-HU" dirty="0" err="1" smtClean="0"/>
              <a:t>get</a:t>
            </a:r>
            <a:r>
              <a:rPr lang="hu-HU" dirty="0" smtClean="0"/>
              <a:t> </a:t>
            </a:r>
            <a:r>
              <a:rPr lang="hu-HU" dirty="0" err="1" smtClean="0"/>
              <a:t>phagocytosed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 err="1" smtClean="0"/>
              <a:t>macrophages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1259632" y="5301208"/>
            <a:ext cx="2714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Cytoplasmic</a:t>
            </a:r>
            <a:r>
              <a:rPr lang="hu-HU" dirty="0" smtClean="0"/>
              <a:t> </a:t>
            </a:r>
            <a:r>
              <a:rPr lang="hu-HU" dirty="0" err="1" smtClean="0"/>
              <a:t>fragmentation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4164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304800" y="3810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b="1"/>
              <a:t>Thrombopoese</a:t>
            </a:r>
            <a:endParaRPr lang="de-DE" altLang="hu-HU" b="1"/>
          </a:p>
        </p:txBody>
      </p:sp>
      <p:pic>
        <p:nvPicPr>
          <p:cNvPr id="7171" name="Picture 3" descr="Bl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688" y="457200"/>
            <a:ext cx="4443412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Bl0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3452813" cy="475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685800" y="61722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/>
              <a:t>Megakaryozyt</a:t>
            </a:r>
            <a:endParaRPr lang="en-US" altLang="hu-HU"/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6096000" y="6172200"/>
            <a:ext cx="236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/>
              <a:t>Thrombozyten</a:t>
            </a:r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74479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5632450" y="-125413"/>
            <a:ext cx="3743325" cy="1143001"/>
          </a:xfrm>
        </p:spPr>
        <p:txBody>
          <a:bodyPr/>
          <a:lstStyle/>
          <a:p>
            <a:pPr algn="ctr"/>
            <a:r>
              <a:rPr lang="hu-HU" altLang="hu-HU" b="1" dirty="0" err="1" smtClean="0">
                <a:solidFill>
                  <a:schemeClr val="tx1"/>
                </a:solidFill>
              </a:rPr>
              <a:t>Blutbildung</a:t>
            </a:r>
            <a:endParaRPr lang="en-US" altLang="hu-HU" b="1" dirty="0" smtClean="0">
              <a:solidFill>
                <a:schemeClr val="tx1"/>
              </a:solidFill>
            </a:endParaRPr>
          </a:p>
        </p:txBody>
      </p:sp>
      <p:pic>
        <p:nvPicPr>
          <p:cNvPr id="4198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40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 Box 5"/>
          <p:cNvSpPr txBox="1">
            <a:spLocks noChangeArrowheads="1"/>
          </p:cNvSpPr>
          <p:nvPr/>
        </p:nvSpPr>
        <p:spPr bwMode="auto">
          <a:xfrm>
            <a:off x="5821363" y="1004888"/>
            <a:ext cx="3389312" cy="5563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125000"/>
              </a:lnSpc>
              <a:spcBef>
                <a:spcPct val="50000"/>
              </a:spcBef>
            </a:pPr>
            <a:r>
              <a:rPr lang="hu-HU" altLang="hu-HU" dirty="0" err="1"/>
              <a:t>Junge</a:t>
            </a:r>
            <a:r>
              <a:rPr lang="hu-HU" altLang="hu-HU" dirty="0"/>
              <a:t> </a:t>
            </a:r>
            <a:r>
              <a:rPr lang="hu-HU" altLang="hu-HU" dirty="0" err="1"/>
              <a:t>Formen</a:t>
            </a:r>
            <a:r>
              <a:rPr lang="hu-HU" altLang="hu-HU" dirty="0"/>
              <a:t>: </a:t>
            </a:r>
            <a:r>
              <a:rPr lang="hu-HU" altLang="hu-HU" dirty="0" err="1"/>
              <a:t>Blasten</a:t>
            </a:r>
            <a:endParaRPr lang="hu-HU" altLang="hu-HU" dirty="0"/>
          </a:p>
          <a:p>
            <a:pPr algn="l" eaLnBrk="1" hangingPunct="1">
              <a:lnSpc>
                <a:spcPct val="125000"/>
              </a:lnSpc>
              <a:spcBef>
                <a:spcPct val="50000"/>
              </a:spcBef>
            </a:pPr>
            <a:r>
              <a:rPr lang="hu-HU" altLang="hu-HU" dirty="0" err="1"/>
              <a:t>Erythrozytenlinie</a:t>
            </a:r>
            <a:r>
              <a:rPr lang="hu-HU" altLang="hu-HU" dirty="0"/>
              <a:t>: (8 </a:t>
            </a:r>
            <a:r>
              <a:rPr lang="hu-HU" altLang="hu-HU" dirty="0" err="1"/>
              <a:t>Tage</a:t>
            </a:r>
            <a:r>
              <a:rPr lang="hu-HU" altLang="hu-HU" dirty="0"/>
              <a:t>)</a:t>
            </a:r>
          </a:p>
          <a:p>
            <a:pPr algn="l" eaLnBrk="1" hangingPunct="1">
              <a:lnSpc>
                <a:spcPct val="125000"/>
              </a:lnSpc>
              <a:spcBef>
                <a:spcPct val="50000"/>
              </a:spcBef>
              <a:buFontTx/>
              <a:buChar char="•"/>
            </a:pPr>
            <a:r>
              <a:rPr lang="hu-HU" altLang="hu-HU" dirty="0" err="1"/>
              <a:t>Allm</a:t>
            </a:r>
            <a:r>
              <a:rPr lang="en-US" altLang="hu-HU" dirty="0">
                <a:cs typeface="Arial" panose="020B0604020202020204" pitchFamily="34" charset="0"/>
              </a:rPr>
              <a:t>ä</a:t>
            </a:r>
            <a:r>
              <a:rPr lang="hu-HU" altLang="hu-HU" dirty="0" err="1">
                <a:cs typeface="Arial" panose="020B0604020202020204" pitchFamily="34" charset="0"/>
              </a:rPr>
              <a:t>hliche</a:t>
            </a:r>
            <a:r>
              <a:rPr lang="hu-HU" altLang="hu-HU" dirty="0">
                <a:cs typeface="Arial" panose="020B0604020202020204" pitchFamily="34" charset="0"/>
              </a:rPr>
              <a:t> </a:t>
            </a:r>
            <a:r>
              <a:rPr lang="hu-HU" altLang="hu-HU" dirty="0" err="1" smtClean="0">
                <a:cs typeface="Arial" panose="020B0604020202020204" pitchFamily="34" charset="0"/>
              </a:rPr>
              <a:t>Ansammlung</a:t>
            </a:r>
            <a:r>
              <a:rPr lang="hu-HU" altLang="hu-HU" dirty="0" smtClean="0">
                <a:cs typeface="Arial" panose="020B0604020202020204" pitchFamily="34" charset="0"/>
              </a:rPr>
              <a:t>  von </a:t>
            </a:r>
            <a:r>
              <a:rPr lang="hu-HU" altLang="hu-HU" dirty="0" err="1" smtClean="0">
                <a:cs typeface="Arial" panose="020B0604020202020204" pitchFamily="34" charset="0"/>
              </a:rPr>
              <a:t>Hämoglobin</a:t>
            </a:r>
            <a:r>
              <a:rPr lang="hu-HU" altLang="hu-HU" dirty="0" smtClean="0">
                <a:cs typeface="Arial" panose="020B0604020202020204" pitchFamily="34" charset="0"/>
              </a:rPr>
              <a:t> </a:t>
            </a:r>
            <a:r>
              <a:rPr lang="hu-HU" altLang="hu-HU" dirty="0"/>
              <a:t>: </a:t>
            </a:r>
            <a:r>
              <a:rPr lang="hu-HU" altLang="hu-HU" dirty="0" err="1"/>
              <a:t>Basophilie</a:t>
            </a:r>
            <a:r>
              <a:rPr lang="hu-HU" altLang="hu-HU" dirty="0"/>
              <a:t> </a:t>
            </a:r>
            <a:r>
              <a:rPr lang="hu-HU" altLang="hu-HU" dirty="0">
                <a:cs typeface="Arial" panose="020B0604020202020204" pitchFamily="34" charset="0"/>
              </a:rPr>
              <a:t>→</a:t>
            </a:r>
            <a:r>
              <a:rPr lang="hu-HU" altLang="hu-HU" dirty="0" err="1">
                <a:cs typeface="Arial" panose="020B0604020202020204" pitchFamily="34" charset="0"/>
              </a:rPr>
              <a:t>Eosinophilie</a:t>
            </a:r>
            <a:endParaRPr lang="hu-HU" altLang="hu-HU" dirty="0">
              <a:cs typeface="Arial" panose="020B0604020202020204" pitchFamily="34" charset="0"/>
            </a:endParaRPr>
          </a:p>
          <a:p>
            <a:pPr algn="l" eaLnBrk="1" hangingPunct="1">
              <a:lnSpc>
                <a:spcPct val="125000"/>
              </a:lnSpc>
              <a:spcBef>
                <a:spcPct val="50000"/>
              </a:spcBef>
              <a:buFontTx/>
              <a:buChar char="•"/>
            </a:pPr>
            <a:r>
              <a:rPr lang="hu-HU" altLang="hu-HU" dirty="0">
                <a:cs typeface="Arial" panose="020B0604020202020204" pitchFamily="34" charset="0"/>
              </a:rPr>
              <a:t>Kern </a:t>
            </a:r>
            <a:r>
              <a:rPr lang="hu-HU" altLang="hu-HU" dirty="0" err="1">
                <a:cs typeface="Arial" panose="020B0604020202020204" pitchFamily="34" charset="0"/>
              </a:rPr>
              <a:t>wird</a:t>
            </a:r>
            <a:r>
              <a:rPr lang="hu-HU" altLang="hu-HU" dirty="0">
                <a:cs typeface="Arial" panose="020B0604020202020204" pitchFamily="34" charset="0"/>
              </a:rPr>
              <a:t> </a:t>
            </a:r>
            <a:r>
              <a:rPr lang="hu-HU" altLang="hu-HU" dirty="0" err="1">
                <a:cs typeface="Arial" panose="020B0604020202020204" pitchFamily="34" charset="0"/>
              </a:rPr>
              <a:t>ausgesto</a:t>
            </a:r>
            <a:r>
              <a:rPr lang="en-US" altLang="hu-HU" dirty="0">
                <a:cs typeface="Arial" panose="020B0604020202020204" pitchFamily="34" charset="0"/>
              </a:rPr>
              <a:t>ß</a:t>
            </a:r>
            <a:r>
              <a:rPr lang="hu-HU" altLang="hu-HU" dirty="0">
                <a:cs typeface="Arial" panose="020B0604020202020204" pitchFamily="34" charset="0"/>
              </a:rPr>
              <a:t>en</a:t>
            </a:r>
            <a:endParaRPr lang="en-US" altLang="hu-HU" dirty="0">
              <a:cs typeface="Arial" panose="020B0604020202020204" pitchFamily="34" charset="0"/>
            </a:endParaRPr>
          </a:p>
          <a:p>
            <a:pPr algn="l" eaLnBrk="1" hangingPunct="1">
              <a:lnSpc>
                <a:spcPct val="125000"/>
              </a:lnSpc>
              <a:spcBef>
                <a:spcPct val="50000"/>
              </a:spcBef>
            </a:pPr>
            <a:endParaRPr lang="hu-HU" altLang="hu-HU" dirty="0">
              <a:cs typeface="Arial" panose="020B0604020202020204" pitchFamily="34" charset="0"/>
            </a:endParaRPr>
          </a:p>
          <a:p>
            <a:pPr algn="l" eaLnBrk="1" hangingPunct="1">
              <a:lnSpc>
                <a:spcPct val="125000"/>
              </a:lnSpc>
              <a:spcBef>
                <a:spcPct val="50000"/>
              </a:spcBef>
            </a:pPr>
            <a:r>
              <a:rPr lang="hu-HU" altLang="hu-HU" dirty="0" err="1">
                <a:cs typeface="Arial" panose="020B0604020202020204" pitchFamily="34" charset="0"/>
              </a:rPr>
              <a:t>Granulozytenlinie</a:t>
            </a:r>
            <a:r>
              <a:rPr lang="hu-HU" altLang="hu-HU" dirty="0">
                <a:cs typeface="Arial" panose="020B0604020202020204" pitchFamily="34" charset="0"/>
              </a:rPr>
              <a:t>: (5-7 </a:t>
            </a:r>
            <a:r>
              <a:rPr lang="hu-HU" altLang="hu-HU" dirty="0" err="1">
                <a:cs typeface="Arial" panose="020B0604020202020204" pitchFamily="34" charset="0"/>
              </a:rPr>
              <a:t>Tage</a:t>
            </a:r>
            <a:r>
              <a:rPr lang="hu-HU" altLang="hu-HU" dirty="0">
                <a:cs typeface="Arial" panose="020B0604020202020204" pitchFamily="34" charset="0"/>
              </a:rPr>
              <a:t>)</a:t>
            </a:r>
          </a:p>
          <a:p>
            <a:pPr algn="l" eaLnBrk="1" hangingPunct="1">
              <a:lnSpc>
                <a:spcPct val="125000"/>
              </a:lnSpc>
              <a:spcBef>
                <a:spcPct val="50000"/>
              </a:spcBef>
              <a:buFontTx/>
              <a:buChar char="•"/>
            </a:pPr>
            <a:r>
              <a:rPr lang="hu-HU" altLang="hu-HU" dirty="0" err="1">
                <a:cs typeface="Arial" panose="020B0604020202020204" pitchFamily="34" charset="0"/>
              </a:rPr>
              <a:t>Zuerst</a:t>
            </a:r>
            <a:r>
              <a:rPr lang="hu-HU" altLang="hu-HU" dirty="0">
                <a:cs typeface="Arial" panose="020B0604020202020204" pitchFamily="34" charset="0"/>
              </a:rPr>
              <a:t> </a:t>
            </a:r>
            <a:r>
              <a:rPr lang="hu-HU" altLang="hu-HU" dirty="0" err="1"/>
              <a:t>erscheinen</a:t>
            </a:r>
            <a:r>
              <a:rPr lang="hu-HU" altLang="hu-HU" b="0" dirty="0"/>
              <a:t>  </a:t>
            </a:r>
            <a:r>
              <a:rPr lang="hu-HU" altLang="hu-HU" dirty="0" err="1"/>
              <a:t>die</a:t>
            </a:r>
            <a:r>
              <a:rPr lang="hu-HU" altLang="hu-HU" b="0" dirty="0"/>
              <a:t> </a:t>
            </a:r>
            <a:r>
              <a:rPr lang="hu-HU" altLang="hu-HU" dirty="0" err="1" smtClean="0">
                <a:cs typeface="Arial" panose="020B0604020202020204" pitchFamily="34" charset="0"/>
              </a:rPr>
              <a:t>azurophilen</a:t>
            </a:r>
            <a:r>
              <a:rPr lang="hu-HU" altLang="hu-HU" dirty="0" smtClean="0">
                <a:cs typeface="Arial" panose="020B0604020202020204" pitchFamily="34" charset="0"/>
              </a:rPr>
              <a:t>, </a:t>
            </a:r>
            <a:r>
              <a:rPr lang="hu-HU" altLang="hu-HU" dirty="0" err="1">
                <a:cs typeface="Arial" panose="020B0604020202020204" pitchFamily="34" charset="0"/>
              </a:rPr>
              <a:t>dann</a:t>
            </a:r>
            <a:r>
              <a:rPr lang="hu-HU" altLang="hu-HU" dirty="0">
                <a:cs typeface="Arial" panose="020B0604020202020204" pitchFamily="34" charset="0"/>
              </a:rPr>
              <a:t> </a:t>
            </a:r>
            <a:r>
              <a:rPr lang="hu-HU" altLang="hu-HU" dirty="0" err="1">
                <a:cs typeface="Arial" panose="020B0604020202020204" pitchFamily="34" charset="0"/>
              </a:rPr>
              <a:t>die</a:t>
            </a:r>
            <a:r>
              <a:rPr lang="hu-HU" altLang="hu-HU" dirty="0">
                <a:cs typeface="Arial" panose="020B0604020202020204" pitchFamily="34" charset="0"/>
              </a:rPr>
              <a:t> </a:t>
            </a:r>
            <a:r>
              <a:rPr lang="hu-HU" altLang="hu-HU" dirty="0" err="1" smtClean="0">
                <a:cs typeface="Arial" panose="020B0604020202020204" pitchFamily="34" charset="0"/>
              </a:rPr>
              <a:t>speziellen</a:t>
            </a:r>
            <a:r>
              <a:rPr lang="hu-HU" altLang="hu-HU" dirty="0" smtClean="0">
                <a:cs typeface="Arial" panose="020B0604020202020204" pitchFamily="34" charset="0"/>
              </a:rPr>
              <a:t> </a:t>
            </a:r>
            <a:r>
              <a:rPr lang="hu-HU" altLang="hu-HU" dirty="0" err="1">
                <a:cs typeface="Arial" panose="020B0604020202020204" pitchFamily="34" charset="0"/>
              </a:rPr>
              <a:t>Granula</a:t>
            </a:r>
            <a:r>
              <a:rPr lang="hu-HU" altLang="hu-HU" dirty="0">
                <a:cs typeface="Arial" panose="020B0604020202020204" pitchFamily="34" charset="0"/>
              </a:rPr>
              <a:t> </a:t>
            </a:r>
          </a:p>
          <a:p>
            <a:pPr algn="l" eaLnBrk="1" hangingPunct="1">
              <a:lnSpc>
                <a:spcPct val="125000"/>
              </a:lnSpc>
              <a:spcBef>
                <a:spcPct val="50000"/>
              </a:spcBef>
              <a:buFontTx/>
              <a:buChar char="•"/>
            </a:pPr>
            <a:r>
              <a:rPr lang="hu-HU" altLang="hu-HU" dirty="0">
                <a:cs typeface="Arial" panose="020B0604020202020204" pitchFamily="34" charset="0"/>
              </a:rPr>
              <a:t>Kern </a:t>
            </a:r>
            <a:r>
              <a:rPr lang="hu-HU" altLang="hu-HU" dirty="0" err="1">
                <a:cs typeface="Arial" panose="020B0604020202020204" pitchFamily="34" charset="0"/>
              </a:rPr>
              <a:t>kondensiert</a:t>
            </a:r>
            <a:r>
              <a:rPr lang="hu-HU" altLang="hu-HU" dirty="0">
                <a:cs typeface="Arial" panose="020B0604020202020204" pitchFamily="34" charset="0"/>
              </a:rPr>
              <a:t> </a:t>
            </a:r>
            <a:r>
              <a:rPr lang="hu-HU" altLang="hu-HU" dirty="0" err="1">
                <a:cs typeface="Arial" panose="020B0604020202020204" pitchFamily="34" charset="0"/>
              </a:rPr>
              <a:t>sich</a:t>
            </a:r>
            <a:r>
              <a:rPr lang="hu-HU" altLang="hu-HU" dirty="0">
                <a:cs typeface="Arial" panose="020B0604020202020204" pitchFamily="34" charset="0"/>
              </a:rPr>
              <a:t>, </a:t>
            </a:r>
            <a:r>
              <a:rPr lang="hu-HU" altLang="hu-HU" dirty="0" err="1">
                <a:cs typeface="Arial" panose="020B0604020202020204" pitchFamily="34" charset="0"/>
              </a:rPr>
              <a:t>wird</a:t>
            </a:r>
            <a:r>
              <a:rPr lang="hu-HU" altLang="hu-HU" dirty="0">
                <a:cs typeface="Arial" panose="020B0604020202020204" pitchFamily="34" charset="0"/>
              </a:rPr>
              <a:t> </a:t>
            </a:r>
            <a:r>
              <a:rPr lang="hu-HU" altLang="hu-HU" dirty="0" err="1">
                <a:cs typeface="Arial" panose="020B0604020202020204" pitchFamily="34" charset="0"/>
              </a:rPr>
              <a:t>segmentiert</a:t>
            </a:r>
            <a:endParaRPr lang="hu-HU" altLang="hu-HU" dirty="0">
              <a:cs typeface="Arial" panose="020B0604020202020204" pitchFamily="34" charset="0"/>
            </a:endParaRPr>
          </a:p>
        </p:txBody>
      </p:sp>
      <p:sp>
        <p:nvSpPr>
          <p:cNvPr id="41989" name="Text Box 6"/>
          <p:cNvSpPr txBox="1">
            <a:spLocks noChangeArrowheads="1"/>
          </p:cNvSpPr>
          <p:nvPr/>
        </p:nvSpPr>
        <p:spPr bwMode="auto">
          <a:xfrm>
            <a:off x="4600575" y="3757613"/>
            <a:ext cx="9794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hu-HU" altLang="hu-HU" b="0"/>
              <a:t>Jugend</a:t>
            </a:r>
            <a:endParaRPr lang="en-US" altLang="hu-HU" b="0"/>
          </a:p>
        </p:txBody>
      </p:sp>
      <p:sp>
        <p:nvSpPr>
          <p:cNvPr id="41990" name="Text Box 7"/>
          <p:cNvSpPr txBox="1">
            <a:spLocks noChangeArrowheads="1"/>
          </p:cNvSpPr>
          <p:nvPr/>
        </p:nvSpPr>
        <p:spPr bwMode="auto">
          <a:xfrm>
            <a:off x="4594225" y="4594225"/>
            <a:ext cx="698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hu-HU" altLang="hu-HU" b="0"/>
              <a:t>Stab</a:t>
            </a:r>
            <a:endParaRPr lang="en-US" altLang="hu-HU" b="0"/>
          </a:p>
        </p:txBody>
      </p:sp>
    </p:spTree>
    <p:extLst>
      <p:ext uri="{BB962C8B-B14F-4D97-AF65-F5344CB8AC3E}">
        <p14:creationId xmlns:p14="http://schemas.microsoft.com/office/powerpoint/2010/main" val="249078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4000" b="1" smtClean="0">
                <a:solidFill>
                  <a:schemeClr val="tx1"/>
                </a:solidFill>
              </a:rPr>
              <a:t>Vielen Dank für die Aufmerksamkeit!</a:t>
            </a:r>
            <a:endParaRPr lang="en-US" altLang="hu-HU" sz="4000" b="1" smtClean="0">
              <a:solidFill>
                <a:schemeClr val="tx1"/>
              </a:solidFill>
            </a:endParaRPr>
          </a:p>
        </p:txBody>
      </p:sp>
      <p:sp>
        <p:nvSpPr>
          <p:cNvPr id="43011" name="Rectangle 4"/>
          <p:cNvSpPr>
            <a:spLocks noChangeArrowheads="1"/>
          </p:cNvSpPr>
          <p:nvPr/>
        </p:nvSpPr>
        <p:spPr bwMode="auto">
          <a:xfrm>
            <a:off x="617538" y="1787525"/>
            <a:ext cx="7970837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125000"/>
              </a:lnSpc>
            </a:pPr>
            <a:r>
              <a:rPr lang="hu-HU" altLang="hu-HU" sz="2400" dirty="0" err="1"/>
              <a:t>Literaturquellen</a:t>
            </a:r>
            <a:r>
              <a:rPr lang="hu-HU" altLang="hu-HU" sz="2400" dirty="0"/>
              <a:t>:</a:t>
            </a:r>
          </a:p>
          <a:p>
            <a:pPr algn="l" eaLnBrk="1" hangingPunct="1">
              <a:lnSpc>
                <a:spcPct val="125000"/>
              </a:lnSpc>
            </a:pPr>
            <a:r>
              <a:rPr lang="hu-HU" altLang="hu-HU" sz="2400" dirty="0" err="1"/>
              <a:t>Röhlich</a:t>
            </a:r>
            <a:r>
              <a:rPr lang="hu-HU" altLang="hu-HU" sz="2400" dirty="0"/>
              <a:t> Pál: Szövettan, 3. kiadás, Semmelweis </a:t>
            </a:r>
            <a:r>
              <a:rPr lang="hu-HU" altLang="hu-HU" sz="2400" dirty="0" err="1"/>
              <a:t>KIadó</a:t>
            </a:r>
            <a:r>
              <a:rPr lang="hu-HU" altLang="hu-HU" sz="2400" dirty="0"/>
              <a:t>, 2006</a:t>
            </a:r>
          </a:p>
          <a:p>
            <a:pPr algn="l" eaLnBrk="1" hangingPunct="1">
              <a:lnSpc>
                <a:spcPct val="125000"/>
              </a:lnSpc>
            </a:pPr>
            <a:r>
              <a:rPr lang="hu-HU" altLang="hu-HU" sz="2400" dirty="0" err="1"/>
              <a:t>Benninghoff</a:t>
            </a:r>
            <a:r>
              <a:rPr lang="hu-HU" altLang="hu-HU" sz="2400" dirty="0"/>
              <a:t>, </a:t>
            </a:r>
            <a:r>
              <a:rPr lang="hu-HU" altLang="hu-HU" sz="2400" dirty="0" err="1"/>
              <a:t>Drenckhahn</a:t>
            </a:r>
            <a:r>
              <a:rPr lang="hu-HU" altLang="hu-HU" sz="2400" dirty="0"/>
              <a:t>: </a:t>
            </a:r>
            <a:r>
              <a:rPr lang="hu-HU" altLang="hu-HU" sz="2400" dirty="0" err="1"/>
              <a:t>Anatomie</a:t>
            </a:r>
            <a:r>
              <a:rPr lang="hu-HU" altLang="hu-HU" sz="2400" dirty="0"/>
              <a:t>, 16. </a:t>
            </a:r>
            <a:r>
              <a:rPr lang="hu-HU" altLang="hu-HU" sz="2400" dirty="0" err="1"/>
              <a:t>Aufl</a:t>
            </a:r>
            <a:r>
              <a:rPr lang="hu-HU" altLang="hu-HU" sz="2400" dirty="0"/>
              <a:t>., Urban &amp; Fischer, 2003</a:t>
            </a:r>
          </a:p>
          <a:p>
            <a:pPr algn="l" eaLnBrk="1" hangingPunct="1">
              <a:lnSpc>
                <a:spcPct val="125000"/>
              </a:lnSpc>
            </a:pPr>
            <a:r>
              <a:rPr lang="hu-HU" altLang="hu-HU" sz="2400" dirty="0" err="1"/>
              <a:t>Welsh</a:t>
            </a:r>
            <a:r>
              <a:rPr lang="hu-HU" altLang="hu-HU" sz="2400" dirty="0"/>
              <a:t>: </a:t>
            </a:r>
            <a:r>
              <a:rPr lang="hu-HU" altLang="hu-HU" sz="2400" dirty="0" err="1"/>
              <a:t>Lehrbuch</a:t>
            </a:r>
            <a:r>
              <a:rPr lang="hu-HU" altLang="hu-HU" sz="2400" dirty="0"/>
              <a:t> </a:t>
            </a:r>
            <a:r>
              <a:rPr lang="hu-HU" altLang="hu-HU" sz="2400" dirty="0" err="1"/>
              <a:t>Histologie</a:t>
            </a:r>
            <a:r>
              <a:rPr lang="hu-HU" altLang="hu-HU" sz="2400" dirty="0"/>
              <a:t>, 2. </a:t>
            </a:r>
            <a:r>
              <a:rPr lang="hu-HU" altLang="hu-HU" sz="2400" dirty="0" err="1"/>
              <a:t>Aufl</a:t>
            </a:r>
            <a:r>
              <a:rPr lang="hu-HU" altLang="hu-HU" sz="2400" dirty="0"/>
              <a:t>., </a:t>
            </a:r>
            <a:r>
              <a:rPr lang="hu-HU" altLang="hu-HU" sz="2400" dirty="0" err="1"/>
              <a:t>Urban&amp;Fischer</a:t>
            </a:r>
            <a:r>
              <a:rPr lang="hu-HU" altLang="hu-HU" sz="2400" dirty="0"/>
              <a:t>, 2006</a:t>
            </a:r>
          </a:p>
          <a:p>
            <a:pPr algn="l" eaLnBrk="1" hangingPunct="1">
              <a:lnSpc>
                <a:spcPct val="125000"/>
              </a:lnSpc>
            </a:pPr>
            <a:r>
              <a:rPr lang="hu-HU" altLang="hu-HU" sz="2400" dirty="0" err="1"/>
              <a:t>Lüllmann-Rauch</a:t>
            </a:r>
            <a:r>
              <a:rPr lang="hu-HU" altLang="hu-HU" sz="2400" dirty="0"/>
              <a:t>: </a:t>
            </a:r>
            <a:r>
              <a:rPr lang="hu-HU" altLang="hu-HU" sz="2400" dirty="0" err="1"/>
              <a:t>Histologie</a:t>
            </a:r>
            <a:r>
              <a:rPr lang="hu-HU" altLang="hu-HU" sz="2400" dirty="0"/>
              <a:t>, </a:t>
            </a:r>
            <a:r>
              <a:rPr lang="hu-HU" altLang="hu-HU" sz="2400" dirty="0" err="1"/>
              <a:t>Thieme</a:t>
            </a:r>
            <a:r>
              <a:rPr lang="hu-HU" altLang="hu-HU" sz="2400" dirty="0"/>
              <a:t>, 2006</a:t>
            </a:r>
          </a:p>
        </p:txBody>
      </p:sp>
    </p:spTree>
    <p:extLst>
      <p:ext uri="{BB962C8B-B14F-4D97-AF65-F5344CB8AC3E}">
        <p14:creationId xmlns:p14="http://schemas.microsoft.com/office/powerpoint/2010/main" val="42157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23528" y="302359"/>
            <a:ext cx="784887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u="sng" dirty="0" smtClean="0"/>
              <a:t>Die </a:t>
            </a:r>
            <a:r>
              <a:rPr lang="hu-HU" sz="2800" u="sng" dirty="0" err="1" smtClean="0"/>
              <a:t>wichtigsten</a:t>
            </a:r>
            <a:r>
              <a:rPr lang="hu-HU" sz="2800" u="sng" dirty="0" smtClean="0"/>
              <a:t> </a:t>
            </a:r>
            <a:r>
              <a:rPr lang="hu-HU" sz="2800" u="sng" dirty="0" err="1" smtClean="0"/>
              <a:t>Kategorien</a:t>
            </a:r>
            <a:r>
              <a:rPr lang="hu-HU" sz="2800" u="sng" dirty="0" smtClean="0"/>
              <a:t> in der </a:t>
            </a:r>
            <a:r>
              <a:rPr lang="hu-HU" sz="2800" u="sng" dirty="0" err="1" smtClean="0"/>
              <a:t>Beschreibung</a:t>
            </a:r>
            <a:r>
              <a:rPr lang="hu-HU" sz="2800" u="sng" dirty="0" smtClean="0"/>
              <a:t> von </a:t>
            </a:r>
            <a:r>
              <a:rPr lang="hu-HU" sz="2800" u="sng" dirty="0" err="1" smtClean="0"/>
              <a:t>Blutzellen</a:t>
            </a:r>
            <a:r>
              <a:rPr lang="hu-HU" sz="2800" u="sng" dirty="0" smtClean="0"/>
              <a:t>:</a:t>
            </a:r>
          </a:p>
          <a:p>
            <a:endParaRPr lang="hu-HU" sz="2800" dirty="0" smtClean="0"/>
          </a:p>
          <a:p>
            <a:pPr marL="342900" indent="-342900">
              <a:buAutoNum type="arabicPeriod"/>
            </a:pPr>
            <a:r>
              <a:rPr lang="hu-HU" sz="2400" dirty="0" err="1" smtClean="0"/>
              <a:t>Anzahl</a:t>
            </a:r>
            <a:r>
              <a:rPr lang="hu-HU" sz="2400" dirty="0" smtClean="0"/>
              <a:t>/</a:t>
            </a:r>
            <a:r>
              <a:rPr lang="hu-HU" sz="2400" dirty="0" err="1" smtClean="0"/>
              <a:t>Proportion</a:t>
            </a:r>
            <a:r>
              <a:rPr lang="hu-HU" sz="2400" dirty="0" smtClean="0"/>
              <a:t> </a:t>
            </a:r>
            <a:r>
              <a:rPr lang="hu-HU" sz="2400" dirty="0" err="1" smtClean="0"/>
              <a:t>im</a:t>
            </a:r>
            <a:r>
              <a:rPr lang="hu-HU" sz="2400" dirty="0" smtClean="0"/>
              <a:t> </a:t>
            </a:r>
            <a:r>
              <a:rPr lang="hu-HU" sz="2400" dirty="0" err="1" smtClean="0"/>
              <a:t>Blut</a:t>
            </a:r>
            <a:endParaRPr lang="hu-HU" sz="2400" dirty="0" smtClean="0"/>
          </a:p>
          <a:p>
            <a:pPr marL="342900" indent="-342900">
              <a:buAutoNum type="arabicPeriod"/>
            </a:pPr>
            <a:r>
              <a:rPr lang="hu-HU" sz="2400" dirty="0" err="1" smtClean="0"/>
              <a:t>Form</a:t>
            </a:r>
            <a:endParaRPr lang="hu-HU" sz="2400" dirty="0" smtClean="0"/>
          </a:p>
          <a:p>
            <a:pPr marL="342900" indent="-342900">
              <a:buAutoNum type="arabicPeriod"/>
            </a:pPr>
            <a:r>
              <a:rPr lang="hu-HU" sz="2400" dirty="0" err="1" smtClean="0"/>
              <a:t>Größe</a:t>
            </a:r>
            <a:endParaRPr lang="hu-HU" sz="2400" dirty="0" smtClean="0"/>
          </a:p>
          <a:p>
            <a:pPr marL="342900" indent="-342900">
              <a:buAutoNum type="arabicPeriod"/>
            </a:pPr>
            <a:r>
              <a:rPr lang="hu-HU" sz="2400" dirty="0" err="1" smtClean="0"/>
              <a:t>Mikroskopische</a:t>
            </a:r>
            <a:r>
              <a:rPr lang="hu-HU" sz="2400" dirty="0" smtClean="0"/>
              <a:t> </a:t>
            </a:r>
            <a:r>
              <a:rPr lang="hu-HU" sz="2400" dirty="0" err="1" smtClean="0"/>
              <a:t>Erscheinung</a:t>
            </a:r>
            <a:r>
              <a:rPr lang="hu-HU" sz="2400" dirty="0" smtClean="0"/>
              <a:t> (</a:t>
            </a:r>
            <a:r>
              <a:rPr lang="hu-HU" sz="2400" dirty="0" err="1" smtClean="0"/>
              <a:t>wie</a:t>
            </a:r>
            <a:r>
              <a:rPr lang="hu-HU" sz="2400" dirty="0" smtClean="0"/>
              <a:t> </a:t>
            </a:r>
            <a:r>
              <a:rPr lang="hu-HU" sz="2400" dirty="0" err="1" smtClean="0"/>
              <a:t>sieht</a:t>
            </a:r>
            <a:r>
              <a:rPr lang="hu-HU" sz="2400" dirty="0" smtClean="0"/>
              <a:t> es </a:t>
            </a:r>
            <a:r>
              <a:rPr lang="hu-HU" sz="2400" dirty="0" err="1" smtClean="0"/>
              <a:t>aus</a:t>
            </a:r>
            <a:r>
              <a:rPr lang="hu-HU" sz="2400" dirty="0" smtClean="0"/>
              <a:t>?) – GIEMSA </a:t>
            </a:r>
            <a:r>
              <a:rPr lang="hu-HU" sz="2400" dirty="0" err="1" smtClean="0"/>
              <a:t>Färbung</a:t>
            </a:r>
            <a:endParaRPr lang="hu-HU" sz="2400" dirty="0" smtClean="0"/>
          </a:p>
          <a:p>
            <a:pPr marL="342900" indent="-342900">
              <a:buAutoNum type="arabicPeriod"/>
            </a:pPr>
            <a:r>
              <a:rPr lang="hu-HU" sz="2400" dirty="0" err="1" smtClean="0"/>
              <a:t>Elektronenmikroskopische</a:t>
            </a:r>
            <a:r>
              <a:rPr lang="hu-HU" sz="2400" dirty="0" smtClean="0"/>
              <a:t> </a:t>
            </a:r>
            <a:r>
              <a:rPr lang="hu-HU" sz="2400" dirty="0" err="1" smtClean="0"/>
              <a:t>Struktur</a:t>
            </a:r>
            <a:r>
              <a:rPr lang="hu-HU" sz="2400" dirty="0" smtClean="0"/>
              <a:t>, </a:t>
            </a:r>
            <a:r>
              <a:rPr lang="hu-HU" sz="2400" dirty="0" err="1" smtClean="0"/>
              <a:t>subzelluläre</a:t>
            </a:r>
            <a:r>
              <a:rPr lang="hu-HU" sz="2400" dirty="0" smtClean="0"/>
              <a:t> </a:t>
            </a:r>
            <a:r>
              <a:rPr lang="hu-HU" sz="2400" dirty="0" err="1" smtClean="0"/>
              <a:t>Organelle</a:t>
            </a:r>
            <a:endParaRPr lang="hu-HU" sz="2400" dirty="0"/>
          </a:p>
          <a:p>
            <a:pPr marL="342900" indent="-342900">
              <a:buAutoNum type="arabicPeriod"/>
            </a:pPr>
            <a:r>
              <a:rPr lang="hu-HU" sz="2400" dirty="0" err="1" smtClean="0"/>
              <a:t>Bewegung</a:t>
            </a:r>
            <a:r>
              <a:rPr lang="hu-HU" sz="2400" dirty="0" smtClean="0"/>
              <a:t>?</a:t>
            </a:r>
          </a:p>
          <a:p>
            <a:pPr marL="342900" indent="-342900">
              <a:buAutoNum type="arabicPeriod"/>
            </a:pPr>
            <a:r>
              <a:rPr lang="hu-HU" sz="2400" dirty="0" err="1" smtClean="0"/>
              <a:t>Funktion</a:t>
            </a:r>
            <a:endParaRPr lang="hu-HU" sz="2400" dirty="0" smtClean="0"/>
          </a:p>
          <a:p>
            <a:pPr marL="342900" indent="-342900">
              <a:buAutoNum type="arabicPeriod"/>
            </a:pPr>
            <a:r>
              <a:rPr lang="hu-HU" sz="2400" dirty="0" err="1" smtClean="0"/>
              <a:t>Lebensdauer</a:t>
            </a:r>
            <a:endParaRPr lang="hu-HU" sz="2400" dirty="0" smtClean="0"/>
          </a:p>
          <a:p>
            <a:pPr marL="342900" indent="-342900">
              <a:buAutoNum type="arabicPeriod"/>
            </a:pPr>
            <a:r>
              <a:rPr lang="hu-HU" sz="2400" dirty="0" err="1" smtClean="0"/>
              <a:t>Bildungsort</a:t>
            </a:r>
            <a:r>
              <a:rPr lang="hu-HU" sz="2400" dirty="0" smtClean="0"/>
              <a:t> (</a:t>
            </a:r>
            <a:r>
              <a:rPr lang="hu-HU" sz="2400" dirty="0" err="1" smtClean="0"/>
              <a:t>Organ</a:t>
            </a:r>
            <a:r>
              <a:rPr lang="hu-HU" sz="2400" dirty="0" smtClean="0"/>
              <a:t>)</a:t>
            </a:r>
            <a:endParaRPr lang="hu-HU" sz="2400" dirty="0" smtClean="0"/>
          </a:p>
          <a:p>
            <a:pPr marL="342900" indent="-342900">
              <a:buAutoNum type="arabicPeriod"/>
            </a:pPr>
            <a:r>
              <a:rPr lang="hu-HU" sz="2400" dirty="0"/>
              <a:t> </a:t>
            </a:r>
            <a:r>
              <a:rPr lang="hu-HU" sz="2400" dirty="0" err="1" smtClean="0"/>
              <a:t>Zerstörungsort</a:t>
            </a:r>
            <a:endParaRPr lang="hu-HU" sz="2400" dirty="0" smtClean="0"/>
          </a:p>
          <a:p>
            <a:pPr marL="342900" indent="-342900">
              <a:buAutoNum type="arabicPeriod"/>
            </a:pPr>
            <a:r>
              <a:rPr lang="hu-HU" sz="2400" dirty="0" err="1" smtClean="0"/>
              <a:t>Pathologische</a:t>
            </a:r>
            <a:r>
              <a:rPr lang="hu-HU" sz="2400" dirty="0" smtClean="0"/>
              <a:t> </a:t>
            </a:r>
            <a:r>
              <a:rPr lang="hu-HU" sz="2400" dirty="0" err="1" smtClean="0"/>
              <a:t>Veränderungen</a:t>
            </a:r>
            <a:endParaRPr lang="hu-HU" sz="2400" dirty="0" smtClean="0"/>
          </a:p>
          <a:p>
            <a:pPr marL="342900" indent="-342900">
              <a:buAutoNum type="arabicPeriod"/>
            </a:pP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173887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b="1" smtClean="0">
                <a:solidFill>
                  <a:schemeClr val="tx1"/>
                </a:solidFill>
              </a:rPr>
              <a:t>Blutausstrich, F</a:t>
            </a:r>
            <a:r>
              <a:rPr lang="en-US" altLang="hu-HU" b="1" smtClean="0">
                <a:solidFill>
                  <a:schemeClr val="tx1"/>
                </a:solidFill>
                <a:cs typeface="Arial" panose="020B0604020202020204" pitchFamily="34" charset="0"/>
              </a:rPr>
              <a:t>ä</a:t>
            </a:r>
            <a:r>
              <a:rPr lang="hu-HU" altLang="hu-HU" b="1" smtClean="0">
                <a:solidFill>
                  <a:schemeClr val="tx1"/>
                </a:solidFill>
                <a:cs typeface="Arial" panose="020B0604020202020204" pitchFamily="34" charset="0"/>
              </a:rPr>
              <a:t>rbungen</a:t>
            </a:r>
            <a:endParaRPr lang="en-US" altLang="hu-HU" b="1" smtClean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28675" name="Picture 4" descr="kenetkészítés junquiera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250"/>
            <a:ext cx="417195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4518025" y="2333625"/>
            <a:ext cx="4486275" cy="325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hu-HU" altLang="hu-HU"/>
              <a:t>Blutausstrich: eine Zellschicht dünn</a:t>
            </a:r>
          </a:p>
          <a:p>
            <a:pPr algn="l" eaLnBrk="1" hangingPunct="1">
              <a:spcBef>
                <a:spcPct val="50000"/>
              </a:spcBef>
            </a:pPr>
            <a:r>
              <a:rPr lang="hu-HU" altLang="hu-HU"/>
              <a:t>Pappenheim = May-Grünwald + Giemsa</a:t>
            </a:r>
          </a:p>
          <a:p>
            <a:pPr algn="l" eaLnBrk="1" hangingPunct="1">
              <a:spcBef>
                <a:spcPct val="50000"/>
              </a:spcBef>
            </a:pPr>
            <a:r>
              <a:rPr lang="hu-HU" altLang="hu-HU"/>
              <a:t>May-Grünwald: Methylalkohol </a:t>
            </a:r>
            <a:r>
              <a:rPr lang="hu-HU" altLang="hu-HU">
                <a:cs typeface="Arial" panose="020B0604020202020204" pitchFamily="34" charset="0"/>
              </a:rPr>
              <a:t>→ fixiert</a:t>
            </a:r>
          </a:p>
          <a:p>
            <a:pPr algn="l" eaLnBrk="1" hangingPunct="1">
              <a:spcBef>
                <a:spcPct val="50000"/>
              </a:spcBef>
            </a:pPr>
            <a:r>
              <a:rPr lang="hu-HU" altLang="hu-HU">
                <a:cs typeface="Arial" panose="020B0604020202020204" pitchFamily="34" charset="0"/>
              </a:rPr>
              <a:t>	             Methylenblau (Kation)</a:t>
            </a:r>
          </a:p>
          <a:p>
            <a:pPr algn="l" eaLnBrk="1" hangingPunct="1">
              <a:spcBef>
                <a:spcPct val="50000"/>
              </a:spcBef>
            </a:pPr>
            <a:r>
              <a:rPr lang="hu-HU" altLang="hu-HU">
                <a:cs typeface="Arial" panose="020B0604020202020204" pitchFamily="34" charset="0"/>
              </a:rPr>
              <a:t> 	             Eosin (Anion)</a:t>
            </a:r>
          </a:p>
          <a:p>
            <a:pPr algn="l" eaLnBrk="1" hangingPunct="1">
              <a:spcBef>
                <a:spcPct val="50000"/>
              </a:spcBef>
            </a:pPr>
            <a:r>
              <a:rPr lang="hu-HU" altLang="hu-HU">
                <a:cs typeface="Arial" panose="020B0604020202020204" pitchFamily="34" charset="0"/>
              </a:rPr>
              <a:t>Giemsa:	             Azurblau (Kation)</a:t>
            </a:r>
          </a:p>
          <a:p>
            <a:pPr algn="l" eaLnBrk="1" hangingPunct="1">
              <a:spcBef>
                <a:spcPct val="50000"/>
              </a:spcBef>
            </a:pPr>
            <a:r>
              <a:rPr lang="hu-HU" altLang="hu-HU">
                <a:cs typeface="Arial" panose="020B0604020202020204" pitchFamily="34" charset="0"/>
              </a:rPr>
              <a:t>                           Eosin (Anion)</a:t>
            </a:r>
          </a:p>
          <a:p>
            <a:pPr algn="l" eaLnBrk="1" hangingPunct="1">
              <a:spcBef>
                <a:spcPct val="50000"/>
              </a:spcBef>
            </a:pPr>
            <a:endParaRPr lang="hu-HU" altLang="hu-HU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28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l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48387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Bl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81000"/>
            <a:ext cx="3489325" cy="433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6172200" y="510540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/>
              <a:t>Blutausstrich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4724400" y="5867400"/>
            <a:ext cx="441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/>
              <a:t>May-Grünwald-Giemsa F</a:t>
            </a:r>
            <a:r>
              <a:rPr lang="hu-HU" altLang="hu-HU">
                <a:cs typeface="Times New Roman" panose="02020603050405020304" pitchFamily="18" charset="0"/>
              </a:rPr>
              <a:t>ä</a:t>
            </a:r>
            <a:r>
              <a:rPr lang="hu-HU" altLang="hu-HU"/>
              <a:t>rbung</a:t>
            </a:r>
          </a:p>
        </p:txBody>
      </p:sp>
    </p:spTree>
    <p:extLst>
      <p:ext uri="{BB962C8B-B14F-4D97-AF65-F5344CB8AC3E}">
        <p14:creationId xmlns:p14="http://schemas.microsoft.com/office/powerpoint/2010/main" val="288717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autoUpdateAnimBg="0"/>
      <p:bldP spid="9221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Bl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09600"/>
            <a:ext cx="7086600" cy="578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143125" y="142875"/>
            <a:ext cx="4467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err="1" smtClean="0">
                <a:latin typeface="+mj-lt"/>
              </a:rPr>
              <a:t>Normales</a:t>
            </a:r>
            <a:r>
              <a:rPr lang="hu-HU" sz="3200" dirty="0" smtClean="0">
                <a:latin typeface="+mj-lt"/>
              </a:rPr>
              <a:t> </a:t>
            </a:r>
            <a:r>
              <a:rPr lang="hu-HU" sz="3200" dirty="0" err="1" smtClean="0">
                <a:latin typeface="+mj-lt"/>
              </a:rPr>
              <a:t>Blutbild</a:t>
            </a:r>
            <a:endParaRPr lang="hu-HU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917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6987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altLang="hu-HU" b="1" dirty="0" err="1" smtClean="0">
                <a:solidFill>
                  <a:schemeClr val="tx1"/>
                </a:solidFill>
              </a:rPr>
              <a:t>Rote</a:t>
            </a:r>
            <a:r>
              <a:rPr lang="hu-HU" altLang="hu-HU" b="1" dirty="0" smtClean="0">
                <a:solidFill>
                  <a:schemeClr val="tx1"/>
                </a:solidFill>
              </a:rPr>
              <a:t> </a:t>
            </a:r>
            <a:r>
              <a:rPr lang="hu-HU" altLang="hu-HU" b="1" dirty="0" err="1" smtClean="0">
                <a:solidFill>
                  <a:schemeClr val="tx1"/>
                </a:solidFill>
              </a:rPr>
              <a:t>Blutkörperchen</a:t>
            </a:r>
            <a:r>
              <a:rPr lang="hu-HU" altLang="hu-HU" b="1" dirty="0" smtClean="0">
                <a:solidFill>
                  <a:schemeClr val="tx1"/>
                </a:solidFill>
              </a:rPr>
              <a:t> (</a:t>
            </a:r>
            <a:r>
              <a:rPr lang="hu-HU" altLang="hu-HU" b="1" dirty="0" err="1" smtClean="0">
                <a:solidFill>
                  <a:schemeClr val="tx1"/>
                </a:solidFill>
              </a:rPr>
              <a:t>Erythrozyt</a:t>
            </a:r>
            <a:r>
              <a:rPr lang="hu-HU" altLang="hu-HU" b="1" dirty="0" smtClean="0">
                <a:solidFill>
                  <a:schemeClr val="tx1"/>
                </a:solidFill>
              </a:rPr>
              <a:t>), LM</a:t>
            </a:r>
            <a:endParaRPr lang="en-US" altLang="hu-HU" b="1" dirty="0" smtClean="0">
              <a:solidFill>
                <a:schemeClr val="tx1"/>
              </a:solidFill>
            </a:endParaRPr>
          </a:p>
        </p:txBody>
      </p:sp>
      <p:pic>
        <p:nvPicPr>
          <p:cNvPr id="29699" name="Picture 4" descr="Erythro 10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4538"/>
            <a:ext cx="4246563" cy="339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 Box 5"/>
          <p:cNvSpPr txBox="1">
            <a:spLocks noChangeArrowheads="1"/>
          </p:cNvSpPr>
          <p:nvPr/>
        </p:nvSpPr>
        <p:spPr bwMode="auto">
          <a:xfrm>
            <a:off x="4314825" y="601663"/>
            <a:ext cx="4733925" cy="438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125000"/>
              </a:lnSpc>
              <a:spcBef>
                <a:spcPct val="50000"/>
              </a:spcBef>
              <a:buFontTx/>
              <a:buChar char="•"/>
            </a:pPr>
            <a:r>
              <a:rPr lang="hu-HU" altLang="hu-HU" dirty="0"/>
              <a:t>99% der </a:t>
            </a:r>
            <a:r>
              <a:rPr lang="hu-HU" altLang="hu-HU" dirty="0" err="1"/>
              <a:t>Blutzellen</a:t>
            </a:r>
            <a:r>
              <a:rPr lang="hu-HU" altLang="hu-HU" dirty="0"/>
              <a:t>, 5 </a:t>
            </a:r>
            <a:r>
              <a:rPr lang="hu-HU" altLang="hu-HU" dirty="0" err="1"/>
              <a:t>Mioo</a:t>
            </a:r>
            <a:r>
              <a:rPr lang="hu-HU" altLang="hu-HU" dirty="0"/>
              <a:t>/mm</a:t>
            </a:r>
            <a:r>
              <a:rPr lang="hu-HU" altLang="hu-HU" baseline="30000" dirty="0"/>
              <a:t>3</a:t>
            </a:r>
            <a:r>
              <a:rPr lang="hu-HU" altLang="hu-HU" dirty="0"/>
              <a:t>, </a:t>
            </a:r>
            <a:r>
              <a:rPr lang="hu-HU" altLang="hu-HU" dirty="0" err="1"/>
              <a:t>Lebensdauer</a:t>
            </a:r>
            <a:r>
              <a:rPr lang="hu-HU" altLang="hu-HU" dirty="0"/>
              <a:t>: 120 </a:t>
            </a:r>
            <a:r>
              <a:rPr lang="hu-HU" altLang="hu-HU" dirty="0" err="1"/>
              <a:t>Tage</a:t>
            </a:r>
            <a:endParaRPr lang="hu-HU" altLang="hu-HU" dirty="0"/>
          </a:p>
          <a:p>
            <a:pPr algn="l" eaLnBrk="1" hangingPunct="1">
              <a:lnSpc>
                <a:spcPct val="125000"/>
              </a:lnSpc>
              <a:spcBef>
                <a:spcPct val="50000"/>
              </a:spcBef>
              <a:buFontTx/>
              <a:buChar char="•"/>
            </a:pPr>
            <a:r>
              <a:rPr lang="hu-HU" altLang="hu-HU" dirty="0" err="1"/>
              <a:t>Bildung</a:t>
            </a:r>
            <a:r>
              <a:rPr lang="hu-HU" altLang="hu-HU" dirty="0"/>
              <a:t>: </a:t>
            </a:r>
            <a:r>
              <a:rPr lang="hu-HU" altLang="hu-HU" dirty="0" err="1"/>
              <a:t>rotes</a:t>
            </a:r>
            <a:r>
              <a:rPr lang="hu-HU" altLang="hu-HU" dirty="0"/>
              <a:t> </a:t>
            </a:r>
            <a:r>
              <a:rPr lang="hu-HU" altLang="hu-HU" dirty="0" err="1"/>
              <a:t>Knochenmark</a:t>
            </a:r>
            <a:r>
              <a:rPr lang="hu-HU" altLang="hu-HU" dirty="0"/>
              <a:t>, </a:t>
            </a:r>
            <a:r>
              <a:rPr lang="hu-HU" altLang="hu-HU" dirty="0" err="1"/>
              <a:t>Abbau</a:t>
            </a:r>
            <a:r>
              <a:rPr lang="hu-HU" altLang="hu-HU" dirty="0"/>
              <a:t>: </a:t>
            </a:r>
            <a:r>
              <a:rPr lang="hu-HU" altLang="hu-HU" dirty="0" err="1"/>
              <a:t>Knochenmark</a:t>
            </a:r>
            <a:r>
              <a:rPr lang="hu-HU" altLang="hu-HU" dirty="0"/>
              <a:t>, </a:t>
            </a:r>
            <a:r>
              <a:rPr lang="hu-HU" altLang="hu-HU" dirty="0" err="1"/>
              <a:t>Leber</a:t>
            </a:r>
            <a:r>
              <a:rPr lang="hu-HU" altLang="hu-HU" dirty="0"/>
              <a:t>, </a:t>
            </a:r>
            <a:r>
              <a:rPr lang="hu-HU" altLang="hu-HU" dirty="0" err="1"/>
              <a:t>Milz</a:t>
            </a:r>
            <a:endParaRPr lang="hu-HU" altLang="hu-HU" dirty="0"/>
          </a:p>
          <a:p>
            <a:pPr algn="l" eaLnBrk="1" hangingPunct="1">
              <a:lnSpc>
                <a:spcPct val="125000"/>
              </a:lnSpc>
              <a:spcBef>
                <a:spcPct val="50000"/>
              </a:spcBef>
              <a:buFontTx/>
              <a:buChar char="•"/>
            </a:pPr>
            <a:r>
              <a:rPr lang="hu-HU" altLang="hu-HU" dirty="0" err="1"/>
              <a:t>kernlos</a:t>
            </a:r>
            <a:endParaRPr lang="hu-HU" altLang="hu-HU" dirty="0"/>
          </a:p>
          <a:p>
            <a:pPr algn="l" eaLnBrk="1" hangingPunct="1">
              <a:lnSpc>
                <a:spcPct val="125000"/>
              </a:lnSpc>
              <a:spcBef>
                <a:spcPct val="50000"/>
              </a:spcBef>
              <a:buFontTx/>
              <a:buChar char="•"/>
            </a:pPr>
            <a:r>
              <a:rPr lang="hu-HU" altLang="hu-HU" dirty="0"/>
              <a:t>7,5 </a:t>
            </a:r>
            <a:r>
              <a:rPr lang="el-GR" altLang="hu-HU" dirty="0">
                <a:cs typeface="Arial" panose="020B0604020202020204" pitchFamily="34" charset="0"/>
              </a:rPr>
              <a:t>μ</a:t>
            </a:r>
            <a:r>
              <a:rPr lang="hu-HU" altLang="hu-HU" dirty="0">
                <a:cs typeface="Arial" panose="020B0604020202020204" pitchFamily="34" charset="0"/>
              </a:rPr>
              <a:t>m </a:t>
            </a:r>
            <a:r>
              <a:rPr lang="hu-HU" altLang="hu-HU" dirty="0" err="1">
                <a:cs typeface="Arial" panose="020B0604020202020204" pitchFamily="34" charset="0"/>
              </a:rPr>
              <a:t>Diameter</a:t>
            </a:r>
            <a:r>
              <a:rPr lang="hu-HU" altLang="hu-HU" dirty="0">
                <a:cs typeface="Arial" panose="020B0604020202020204" pitchFamily="34" charset="0"/>
              </a:rPr>
              <a:t> (</a:t>
            </a:r>
            <a:r>
              <a:rPr lang="hu-HU" altLang="hu-HU" dirty="0" err="1">
                <a:cs typeface="Arial" panose="020B0604020202020204" pitchFamily="34" charset="0"/>
              </a:rPr>
              <a:t>Normozyte</a:t>
            </a:r>
            <a:r>
              <a:rPr lang="hu-HU" altLang="hu-HU" dirty="0">
                <a:cs typeface="Arial" panose="020B0604020202020204" pitchFamily="34" charset="0"/>
              </a:rPr>
              <a:t>)</a:t>
            </a:r>
          </a:p>
          <a:p>
            <a:pPr algn="l" eaLnBrk="1" hangingPunct="1">
              <a:lnSpc>
                <a:spcPct val="125000"/>
              </a:lnSpc>
              <a:spcBef>
                <a:spcPct val="50000"/>
              </a:spcBef>
              <a:buFontTx/>
              <a:buChar char="•"/>
            </a:pPr>
            <a:r>
              <a:rPr lang="hu-HU" altLang="hu-HU" dirty="0" err="1">
                <a:cs typeface="Arial" panose="020B0604020202020204" pitchFamily="34" charset="0"/>
              </a:rPr>
              <a:t>Bikonkav</a:t>
            </a:r>
            <a:r>
              <a:rPr lang="hu-HU" altLang="hu-HU" dirty="0">
                <a:cs typeface="Arial" panose="020B0604020202020204" pitchFamily="34" charset="0"/>
              </a:rPr>
              <a:t> → </a:t>
            </a:r>
            <a:r>
              <a:rPr lang="hu-HU" altLang="hu-HU" dirty="0" err="1">
                <a:cs typeface="Arial" panose="020B0604020202020204" pitchFamily="34" charset="0"/>
              </a:rPr>
              <a:t>Diffusionsweg</a:t>
            </a:r>
            <a:r>
              <a:rPr lang="hu-HU" altLang="hu-HU" dirty="0">
                <a:cs typeface="Arial" panose="020B0604020202020204" pitchFamily="34" charset="0"/>
              </a:rPr>
              <a:t> </a:t>
            </a:r>
            <a:r>
              <a:rPr lang="hu-HU" altLang="hu-HU" dirty="0" err="1">
                <a:cs typeface="Arial" panose="020B0604020202020204" pitchFamily="34" charset="0"/>
              </a:rPr>
              <a:t>für</a:t>
            </a:r>
            <a:r>
              <a:rPr lang="hu-HU" altLang="hu-HU" dirty="0">
                <a:cs typeface="Arial" panose="020B0604020202020204" pitchFamily="34" charset="0"/>
              </a:rPr>
              <a:t> O</a:t>
            </a:r>
            <a:r>
              <a:rPr lang="hu-HU" altLang="hu-HU" baseline="-25000" dirty="0">
                <a:cs typeface="Arial" panose="020B0604020202020204" pitchFamily="34" charset="0"/>
              </a:rPr>
              <a:t>2</a:t>
            </a:r>
            <a:r>
              <a:rPr lang="hu-HU" altLang="hu-HU" dirty="0">
                <a:cs typeface="Arial" panose="020B0604020202020204" pitchFamily="34" charset="0"/>
              </a:rPr>
              <a:t>, CO</a:t>
            </a:r>
            <a:r>
              <a:rPr lang="hu-HU" altLang="hu-HU" baseline="-25000" dirty="0">
                <a:cs typeface="Arial" panose="020B0604020202020204" pitchFamily="34" charset="0"/>
              </a:rPr>
              <a:t>2</a:t>
            </a:r>
            <a:r>
              <a:rPr lang="hu-HU" altLang="hu-HU" dirty="0">
                <a:cs typeface="Arial" panose="020B0604020202020204" pitchFamily="34" charset="0"/>
              </a:rPr>
              <a:t> </a:t>
            </a:r>
            <a:r>
              <a:rPr lang="hu-HU" altLang="hu-HU" dirty="0">
                <a:latin typeface="Times New Roman" panose="02020603050405020304" pitchFamily="18" charset="0"/>
                <a:cs typeface="Arial" panose="020B0604020202020204" pitchFamily="34" charset="0"/>
              </a:rPr>
              <a:t>↓</a:t>
            </a:r>
          </a:p>
          <a:p>
            <a:pPr algn="l" eaLnBrk="1" hangingPunct="1">
              <a:lnSpc>
                <a:spcPct val="125000"/>
              </a:lnSpc>
              <a:spcBef>
                <a:spcPct val="50000"/>
              </a:spcBef>
            </a:pPr>
            <a:r>
              <a:rPr lang="hu-HU" altLang="hu-HU" dirty="0">
                <a:cs typeface="Arial" panose="020B0604020202020204" pitchFamily="34" charset="0"/>
              </a:rPr>
              <a:t>                       </a:t>
            </a:r>
            <a:r>
              <a:rPr lang="hu-HU" altLang="hu-HU" dirty="0" err="1">
                <a:cs typeface="Arial" panose="020B0604020202020204" pitchFamily="34" charset="0"/>
              </a:rPr>
              <a:t>gute</a:t>
            </a:r>
            <a:r>
              <a:rPr lang="hu-HU" altLang="hu-HU" dirty="0">
                <a:cs typeface="Arial" panose="020B0604020202020204" pitchFamily="34" charset="0"/>
              </a:rPr>
              <a:t> </a:t>
            </a:r>
            <a:r>
              <a:rPr lang="hu-HU" altLang="hu-HU" dirty="0" err="1">
                <a:cs typeface="Arial" panose="020B0604020202020204" pitchFamily="34" charset="0"/>
              </a:rPr>
              <a:t>passive</a:t>
            </a:r>
            <a:r>
              <a:rPr lang="hu-HU" altLang="hu-HU" dirty="0">
                <a:cs typeface="Arial" panose="020B0604020202020204" pitchFamily="34" charset="0"/>
              </a:rPr>
              <a:t> </a:t>
            </a:r>
            <a:r>
              <a:rPr lang="hu-HU" altLang="hu-HU" dirty="0" err="1">
                <a:cs typeface="Arial" panose="020B0604020202020204" pitchFamily="34" charset="0"/>
              </a:rPr>
              <a:t>Verformbarkeit</a:t>
            </a:r>
            <a:endParaRPr lang="hu-HU" altLang="hu-HU" dirty="0">
              <a:cs typeface="Arial" panose="020B0604020202020204" pitchFamily="34" charset="0"/>
            </a:endParaRPr>
          </a:p>
          <a:p>
            <a:pPr algn="l" eaLnBrk="1" hangingPunct="1">
              <a:lnSpc>
                <a:spcPct val="125000"/>
              </a:lnSpc>
              <a:spcBef>
                <a:spcPct val="50000"/>
              </a:spcBef>
              <a:buFontTx/>
              <a:buChar char="•"/>
            </a:pPr>
            <a:r>
              <a:rPr lang="hu-HU" altLang="hu-HU" dirty="0" err="1">
                <a:cs typeface="Times New Roman" panose="02020603050405020304" pitchFamily="18" charset="0"/>
              </a:rPr>
              <a:t>Homogenes</a:t>
            </a:r>
            <a:r>
              <a:rPr lang="hu-HU" altLang="hu-HU" dirty="0">
                <a:cs typeface="Times New Roman" panose="02020603050405020304" pitchFamily="18" charset="0"/>
              </a:rPr>
              <a:t>, </a:t>
            </a:r>
            <a:r>
              <a:rPr lang="hu-HU" altLang="hu-HU" dirty="0" err="1">
                <a:cs typeface="Times New Roman" panose="02020603050405020304" pitchFamily="18" charset="0"/>
              </a:rPr>
              <a:t>eosinophiles</a:t>
            </a:r>
            <a:r>
              <a:rPr lang="hu-HU" altLang="hu-HU" dirty="0">
                <a:cs typeface="Times New Roman" panose="02020603050405020304" pitchFamily="18" charset="0"/>
              </a:rPr>
              <a:t> </a:t>
            </a:r>
            <a:r>
              <a:rPr lang="hu-HU" altLang="hu-HU" dirty="0" err="1">
                <a:cs typeface="Times New Roman" panose="02020603050405020304" pitchFamily="18" charset="0"/>
              </a:rPr>
              <a:t>Plasma</a:t>
            </a:r>
            <a:r>
              <a:rPr lang="hu-HU" altLang="hu-HU" dirty="0">
                <a:cs typeface="Times New Roman" panose="02020603050405020304" pitchFamily="18" charset="0"/>
              </a:rPr>
              <a:t> (95% des </a:t>
            </a:r>
            <a:r>
              <a:rPr lang="hu-HU" altLang="hu-HU" dirty="0" err="1">
                <a:cs typeface="Times New Roman" panose="02020603050405020304" pitchFamily="18" charset="0"/>
              </a:rPr>
              <a:t>Proteingehalts</a:t>
            </a:r>
            <a:r>
              <a:rPr lang="hu-HU" altLang="hu-HU" dirty="0">
                <a:cs typeface="Times New Roman" panose="02020603050405020304" pitchFamily="18" charset="0"/>
              </a:rPr>
              <a:t>: Hemoglobin)</a:t>
            </a:r>
          </a:p>
        </p:txBody>
      </p:sp>
      <p:pic>
        <p:nvPicPr>
          <p:cNvPr id="2970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725"/>
            <a:ext cx="2636838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 Box 7"/>
          <p:cNvSpPr txBox="1">
            <a:spLocks noChangeArrowheads="1"/>
          </p:cNvSpPr>
          <p:nvPr/>
        </p:nvSpPr>
        <p:spPr bwMode="auto">
          <a:xfrm>
            <a:off x="2894014" y="4992688"/>
            <a:ext cx="6088062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125000"/>
              </a:lnSpc>
              <a:spcBef>
                <a:spcPct val="50000"/>
              </a:spcBef>
            </a:pPr>
            <a:r>
              <a:rPr lang="hu-HU" altLang="hu-HU" dirty="0" err="1" smtClean="0"/>
              <a:t>Retikulozyt</a:t>
            </a:r>
            <a:r>
              <a:rPr lang="hu-HU" altLang="hu-HU" dirty="0"/>
              <a:t>: </a:t>
            </a:r>
            <a:r>
              <a:rPr lang="hu-HU" altLang="hu-HU" dirty="0" err="1"/>
              <a:t>ganz</a:t>
            </a:r>
            <a:r>
              <a:rPr lang="hu-HU" altLang="hu-HU" dirty="0"/>
              <a:t> </a:t>
            </a:r>
            <a:r>
              <a:rPr lang="hu-HU" altLang="hu-HU" dirty="0" err="1"/>
              <a:t>junger</a:t>
            </a:r>
            <a:r>
              <a:rPr lang="hu-HU" altLang="hu-HU" dirty="0"/>
              <a:t> </a:t>
            </a:r>
            <a:r>
              <a:rPr lang="hu-HU" altLang="hu-HU" dirty="0" err="1"/>
              <a:t>Erythrozyt</a:t>
            </a:r>
            <a:endParaRPr lang="hu-HU" altLang="hu-HU" dirty="0"/>
          </a:p>
          <a:p>
            <a:pPr algn="l" eaLnBrk="1" hangingPunct="1">
              <a:lnSpc>
                <a:spcPct val="125000"/>
              </a:lnSpc>
              <a:spcBef>
                <a:spcPct val="50000"/>
              </a:spcBef>
            </a:pPr>
            <a:r>
              <a:rPr lang="hu-HU" altLang="hu-HU" dirty="0"/>
              <a:t>0,5-1,5% der </a:t>
            </a:r>
            <a:r>
              <a:rPr lang="hu-HU" altLang="hu-HU" dirty="0" err="1"/>
              <a:t>roten</a:t>
            </a:r>
            <a:r>
              <a:rPr lang="hu-HU" altLang="hu-HU" dirty="0"/>
              <a:t> </a:t>
            </a:r>
            <a:r>
              <a:rPr lang="hu-HU" altLang="hu-HU" dirty="0" err="1"/>
              <a:t>Blutkörperchen</a:t>
            </a:r>
            <a:endParaRPr lang="hu-HU" altLang="hu-HU" dirty="0"/>
          </a:p>
          <a:p>
            <a:pPr algn="l" eaLnBrk="1" hangingPunct="1">
              <a:lnSpc>
                <a:spcPct val="125000"/>
              </a:lnSpc>
              <a:spcBef>
                <a:spcPct val="50000"/>
              </a:spcBef>
            </a:pPr>
            <a:r>
              <a:rPr lang="hu-HU" altLang="hu-HU" dirty="0" err="1"/>
              <a:t>Substantia</a:t>
            </a:r>
            <a:r>
              <a:rPr lang="hu-HU" altLang="hu-HU" dirty="0"/>
              <a:t> </a:t>
            </a:r>
            <a:r>
              <a:rPr lang="hu-HU" altLang="hu-HU" dirty="0" err="1"/>
              <a:t>reticulofilamentosa</a:t>
            </a:r>
            <a:r>
              <a:rPr lang="hu-HU" altLang="hu-HU" dirty="0"/>
              <a:t> = </a:t>
            </a:r>
            <a:r>
              <a:rPr lang="hu-HU" altLang="hu-HU" dirty="0" err="1"/>
              <a:t>ausgefallene</a:t>
            </a:r>
            <a:r>
              <a:rPr lang="hu-HU" altLang="hu-HU" dirty="0"/>
              <a:t> </a:t>
            </a:r>
            <a:r>
              <a:rPr lang="hu-HU" altLang="hu-HU" dirty="0" err="1"/>
              <a:t>Ribosomen</a:t>
            </a:r>
            <a:r>
              <a:rPr lang="hu-HU" altLang="hu-HU" dirty="0"/>
              <a:t> (f</a:t>
            </a:r>
            <a:r>
              <a:rPr lang="en-US" altLang="hu-HU" dirty="0">
                <a:cs typeface="Arial" panose="020B0604020202020204" pitchFamily="34" charset="0"/>
              </a:rPr>
              <a:t>ä</a:t>
            </a:r>
            <a:r>
              <a:rPr lang="hu-HU" altLang="hu-HU" dirty="0" err="1">
                <a:cs typeface="Arial" panose="020B0604020202020204" pitchFamily="34" charset="0"/>
              </a:rPr>
              <a:t>rben</a:t>
            </a:r>
            <a:r>
              <a:rPr lang="hu-HU" altLang="hu-HU" dirty="0">
                <a:cs typeface="Arial" panose="020B0604020202020204" pitchFamily="34" charset="0"/>
              </a:rPr>
              <a:t> </a:t>
            </a:r>
            <a:r>
              <a:rPr lang="hu-HU" altLang="hu-HU" dirty="0" err="1">
                <a:cs typeface="Arial" panose="020B0604020202020204" pitchFamily="34" charset="0"/>
              </a:rPr>
              <a:t>sich</a:t>
            </a:r>
            <a:r>
              <a:rPr lang="hu-HU" altLang="hu-HU" dirty="0">
                <a:cs typeface="Arial" panose="020B0604020202020204" pitchFamily="34" charset="0"/>
              </a:rPr>
              <a:t> mit Brillant-</a:t>
            </a:r>
            <a:r>
              <a:rPr lang="hu-HU" altLang="hu-HU" dirty="0" err="1">
                <a:cs typeface="Arial" panose="020B0604020202020204" pitchFamily="34" charset="0"/>
              </a:rPr>
              <a:t>Kresylblau</a:t>
            </a:r>
            <a:r>
              <a:rPr lang="hu-HU" altLang="hu-HU" dirty="0"/>
              <a:t>)</a:t>
            </a:r>
            <a:endParaRPr lang="en-US" altLang="hu-HU" b="0" dirty="0"/>
          </a:p>
        </p:txBody>
      </p:sp>
      <p:sp>
        <p:nvSpPr>
          <p:cNvPr id="29703" name="Line 8"/>
          <p:cNvSpPr>
            <a:spLocks noChangeShapeType="1"/>
          </p:cNvSpPr>
          <p:nvPr/>
        </p:nvSpPr>
        <p:spPr bwMode="auto">
          <a:xfrm flipH="1">
            <a:off x="1258888" y="5240338"/>
            <a:ext cx="1673225" cy="1508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3926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387</TotalTime>
  <Words>1528</Words>
  <Application>Microsoft Office PowerPoint</Application>
  <PresentationFormat>Diavetítés a képernyőre (4:3 oldalarány)</PresentationFormat>
  <Paragraphs>357</Paragraphs>
  <Slides>46</Slides>
  <Notes>13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46</vt:i4>
      </vt:variant>
    </vt:vector>
  </HeadingPairs>
  <TitlesOfParts>
    <vt:vector size="52" baseType="lpstr">
      <vt:lpstr>Arial</vt:lpstr>
      <vt:lpstr>Calibri</vt:lpstr>
      <vt:lpstr>Calibri Light</vt:lpstr>
      <vt:lpstr>Times New Roman</vt:lpstr>
      <vt:lpstr>Office-téma</vt:lpstr>
      <vt:lpstr>Image</vt:lpstr>
      <vt:lpstr>Blut und Blutbildung</vt:lpstr>
      <vt:lpstr>Blut: spezielles, flüssiges Bindegewebe</vt:lpstr>
      <vt:lpstr>Plasma</vt:lpstr>
      <vt:lpstr>Blutzellen</vt:lpstr>
      <vt:lpstr>PowerPoint-bemutató</vt:lpstr>
      <vt:lpstr>Blutausstrich, Färbungen</vt:lpstr>
      <vt:lpstr>PowerPoint-bemutató</vt:lpstr>
      <vt:lpstr>PowerPoint-bemutató</vt:lpstr>
      <vt:lpstr>Rote Blutkörperchen (Erythrozyt), LM</vt:lpstr>
      <vt:lpstr>Rote Blutkörperchen, EM, Molekularbiologie</vt:lpstr>
      <vt:lpstr>PowerPoint-bemutató</vt:lpstr>
      <vt:lpstr>PowerPoint-bemutató</vt:lpstr>
      <vt:lpstr>Blutplättchen: EM, Molekularbiologie</vt:lpstr>
      <vt:lpstr>Weisse Blutzellen</vt:lpstr>
      <vt:lpstr>Neutrophiler Granulozyt, LM</vt:lpstr>
      <vt:lpstr>Neutrophiler Granulozyt: unreife Formen</vt:lpstr>
      <vt:lpstr>Neutrophiler Granulozyt, EM</vt:lpstr>
      <vt:lpstr>PowerPoint-bemutató</vt:lpstr>
      <vt:lpstr>PowerPoint-bemutató</vt:lpstr>
      <vt:lpstr>Eosinophiler Granulozyt, LM</vt:lpstr>
      <vt:lpstr>Eosinophiler Granulozyt, EM</vt:lpstr>
      <vt:lpstr>PowerPoint-bemutató</vt:lpstr>
      <vt:lpstr>Basophiler Granulozyt, LM</vt:lpstr>
      <vt:lpstr>Basophiler Granulozyt, EM</vt:lpstr>
      <vt:lpstr>Lymphozyten, LM</vt:lpstr>
      <vt:lpstr>Lymphozyten, EM</vt:lpstr>
      <vt:lpstr>Monozyt, LM</vt:lpstr>
      <vt:lpstr>PowerPoint-bemutató</vt:lpstr>
      <vt:lpstr>Monozyt, EM</vt:lpstr>
      <vt:lpstr>Blutbildung (Haemopoesis)</vt:lpstr>
      <vt:lpstr>PowerPoint-bemutató</vt:lpstr>
      <vt:lpstr>PowerPoint-bemutató</vt:lpstr>
      <vt:lpstr>Rotes Knochenmark</vt:lpstr>
      <vt:lpstr>Knochenmarksinus</vt:lpstr>
      <vt:lpstr>PowerPoint-bemutató</vt:lpstr>
      <vt:lpstr>PowerPoint-bemutató</vt:lpstr>
      <vt:lpstr>Blutbildung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Blutbildung</vt:lpstr>
      <vt:lpstr>Vielen Dank für die Aufmerksamkeit!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Blut und Blutbildung</dc:title>
  <dc:creator>Csillag András</dc:creator>
  <cp:lastModifiedBy>Csillag András</cp:lastModifiedBy>
  <cp:revision>17</cp:revision>
  <dcterms:created xsi:type="dcterms:W3CDTF">2017-10-31T09:54:10Z</dcterms:created>
  <dcterms:modified xsi:type="dcterms:W3CDTF">2017-11-02T08:55:02Z</dcterms:modified>
</cp:coreProperties>
</file>