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8" r:id="rId9"/>
    <p:sldId id="267" r:id="rId10"/>
    <p:sldId id="264" r:id="rId11"/>
    <p:sldId id="265" r:id="rId12"/>
    <p:sldId id="266" r:id="rId13"/>
    <p:sldId id="261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1C80-59AF-4675-B75E-6005C8FF0077}" type="datetimeFigureOut">
              <a:rPr lang="hu-HU" smtClean="0"/>
              <a:pPr/>
              <a:t>2017.10.10.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C15ED-8FD3-455C-AE4C-E2CB8E05592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Motor </a:t>
            </a:r>
            <a:r>
              <a:rPr lang="hu-HU" b="1" dirty="0" err="1" smtClean="0">
                <a:solidFill>
                  <a:srgbClr val="FF0000"/>
                </a:solidFill>
              </a:rPr>
              <a:t>systems</a:t>
            </a:r>
            <a:r>
              <a:rPr lang="hu-HU" b="1" dirty="0" smtClean="0">
                <a:solidFill>
                  <a:srgbClr val="FF0000"/>
                </a:solidFill>
              </a:rPr>
              <a:t> I.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dirty="0" err="1" smtClean="0"/>
              <a:t>Pyramidal</a:t>
            </a:r>
            <a:r>
              <a:rPr lang="hu-HU" dirty="0" smtClean="0"/>
              <a:t> </a:t>
            </a:r>
            <a:r>
              <a:rPr lang="hu-HU" dirty="0" err="1" smtClean="0"/>
              <a:t>tract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Ágota Ádám</a:t>
            </a:r>
          </a:p>
          <a:p>
            <a:r>
              <a:rPr lang="hu-HU" dirty="0" err="1" smtClean="0"/>
              <a:t>Oct</a:t>
            </a:r>
            <a:r>
              <a:rPr lang="hu-HU" dirty="0" smtClean="0"/>
              <a:t> 10, 2017.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-22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8718"/>
            <a:ext cx="3672408" cy="6391907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47864" y="116632"/>
            <a:ext cx="3528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FF0000"/>
                </a:solidFill>
              </a:rPr>
              <a:t>Vestibulospinal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tracts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-2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1466"/>
            <a:ext cx="5616623" cy="67650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-24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0966"/>
            <a:ext cx="4928108" cy="67970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75856" y="18864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</a:rPr>
              <a:t>Clinical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relevances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6926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/>
                </a:solidFill>
              </a:rPr>
              <a:t>Central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lesion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to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the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pyramidal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tract</a:t>
            </a:r>
            <a:r>
              <a:rPr lang="hu-HU" dirty="0" smtClean="0">
                <a:solidFill>
                  <a:schemeClr val="accent1"/>
                </a:solidFill>
              </a:rPr>
              <a:t>: </a:t>
            </a:r>
            <a:r>
              <a:rPr lang="hu-HU" i="1" dirty="0" err="1" smtClean="0">
                <a:solidFill>
                  <a:srgbClr val="7030A0"/>
                </a:solidFill>
              </a:rPr>
              <a:t>Controlateral</a:t>
            </a:r>
            <a:r>
              <a:rPr lang="hu-HU" i="1" dirty="0" smtClean="0">
                <a:solidFill>
                  <a:srgbClr val="7030A0"/>
                </a:solidFill>
              </a:rPr>
              <a:t> </a:t>
            </a:r>
            <a:r>
              <a:rPr lang="hu-HU" i="1" dirty="0" err="1" smtClean="0">
                <a:solidFill>
                  <a:srgbClr val="7030A0"/>
                </a:solidFill>
              </a:rPr>
              <a:t>side</a:t>
            </a:r>
            <a:r>
              <a:rPr lang="hu-HU" i="1" dirty="0" smtClean="0">
                <a:solidFill>
                  <a:srgbClr val="7030A0"/>
                </a:solidFill>
              </a:rPr>
              <a:t>: </a:t>
            </a:r>
            <a:r>
              <a:rPr lang="hu-HU" dirty="0" err="1" smtClean="0"/>
              <a:t>Spastic</a:t>
            </a:r>
            <a:r>
              <a:rPr lang="hu-HU" dirty="0" smtClean="0"/>
              <a:t> </a:t>
            </a:r>
            <a:r>
              <a:rPr lang="hu-HU" dirty="0" err="1" smtClean="0"/>
              <a:t>paralysis</a:t>
            </a:r>
            <a:r>
              <a:rPr lang="hu-HU" dirty="0" smtClean="0"/>
              <a:t> (</a:t>
            </a:r>
            <a:r>
              <a:rPr lang="hu-HU" dirty="0" err="1" smtClean="0"/>
              <a:t>hypertonia</a:t>
            </a:r>
            <a:r>
              <a:rPr lang="hu-HU" dirty="0" smtClean="0"/>
              <a:t>), </a:t>
            </a:r>
            <a:r>
              <a:rPr lang="hu-HU" dirty="0" err="1" smtClean="0"/>
              <a:t>enhanced</a:t>
            </a:r>
            <a:r>
              <a:rPr lang="hu-HU" dirty="0" smtClean="0"/>
              <a:t> </a:t>
            </a:r>
            <a:r>
              <a:rPr lang="hu-HU" dirty="0" err="1" smtClean="0"/>
              <a:t>stretch</a:t>
            </a:r>
            <a:r>
              <a:rPr lang="hu-HU" dirty="0" smtClean="0"/>
              <a:t> reflexes (</a:t>
            </a:r>
            <a:r>
              <a:rPr lang="hu-HU" dirty="0" err="1" smtClean="0"/>
              <a:t>hyperreflexia</a:t>
            </a:r>
            <a:r>
              <a:rPr lang="hu-HU" dirty="0" smtClean="0"/>
              <a:t>), </a:t>
            </a:r>
            <a:r>
              <a:rPr lang="hu-HU" dirty="0" err="1" smtClean="0"/>
              <a:t>Babinski</a:t>
            </a:r>
            <a:r>
              <a:rPr lang="hu-HU" dirty="0" smtClean="0"/>
              <a:t> </a:t>
            </a:r>
            <a:r>
              <a:rPr lang="hu-HU" dirty="0" err="1" smtClean="0"/>
              <a:t>sign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48064" y="69269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/>
                </a:solidFill>
              </a:rPr>
              <a:t>Peripheral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lesion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to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the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pyramidal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tract</a:t>
            </a:r>
            <a:r>
              <a:rPr lang="hu-HU" dirty="0" smtClean="0">
                <a:solidFill>
                  <a:schemeClr val="accent1"/>
                </a:solidFill>
              </a:rPr>
              <a:t>:</a:t>
            </a:r>
            <a:r>
              <a:rPr lang="hu-HU" dirty="0" smtClean="0"/>
              <a:t> </a:t>
            </a:r>
            <a:r>
              <a:rPr lang="hu-HU" dirty="0" err="1" smtClean="0"/>
              <a:t>Flaccid</a:t>
            </a:r>
            <a:r>
              <a:rPr lang="hu-HU" dirty="0" smtClean="0"/>
              <a:t> </a:t>
            </a:r>
            <a:r>
              <a:rPr lang="hu-HU" dirty="0" err="1" smtClean="0"/>
              <a:t>paralysis</a:t>
            </a:r>
            <a:r>
              <a:rPr lang="hu-HU" dirty="0" smtClean="0"/>
              <a:t>, </a:t>
            </a:r>
            <a:r>
              <a:rPr lang="hu-HU" dirty="0" err="1" smtClean="0"/>
              <a:t>decreased</a:t>
            </a:r>
            <a:r>
              <a:rPr lang="hu-HU" dirty="0" smtClean="0"/>
              <a:t> reflexes</a:t>
            </a:r>
            <a:endParaRPr lang="hu-HU" dirty="0"/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606223" cy="494116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0" y="2996952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Internal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capsule</a:t>
            </a:r>
            <a:r>
              <a:rPr lang="hu-HU" b="1" dirty="0" smtClean="0">
                <a:solidFill>
                  <a:srgbClr val="FF0000"/>
                </a:solidFill>
              </a:rPr>
              <a:t>!!! </a:t>
            </a:r>
            <a:r>
              <a:rPr lang="hu-HU" dirty="0" err="1" smtClean="0"/>
              <a:t>Common</a:t>
            </a:r>
            <a:r>
              <a:rPr lang="hu-HU" dirty="0" smtClean="0"/>
              <a:t> site of </a:t>
            </a:r>
            <a:r>
              <a:rPr lang="hu-HU" dirty="0" err="1" smtClean="0"/>
              <a:t>cerebrovascular</a:t>
            </a:r>
            <a:r>
              <a:rPr lang="hu-HU" dirty="0" smtClean="0"/>
              <a:t> </a:t>
            </a:r>
            <a:r>
              <a:rPr lang="hu-HU" dirty="0" err="1" smtClean="0"/>
              <a:t>accidents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éptalálat a következ&amp;odblac;re: „funny pyramidal tract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400600" cy="405045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707904" y="1052736"/>
            <a:ext cx="5092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solidFill>
                  <a:srgbClr val="FF0000"/>
                </a:solidFill>
              </a:rPr>
              <a:t>Thank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you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for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your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attention</a:t>
            </a:r>
            <a:r>
              <a:rPr lang="hu-HU" sz="3200" dirty="0" smtClean="0">
                <a:solidFill>
                  <a:srgbClr val="FF0000"/>
                </a:solidFill>
              </a:rPr>
              <a:t>!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26628" name="Picture 4" descr="Képtalálat a következ&amp;odblac;re: „to be continued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688233" cy="1512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hu-HU" sz="4000" dirty="0" err="1"/>
              <a:t>Categorization</a:t>
            </a:r>
            <a:r>
              <a:rPr lang="hu-HU" sz="4000" dirty="0"/>
              <a:t> of </a:t>
            </a:r>
            <a:r>
              <a:rPr lang="hu-HU" sz="4000" dirty="0" err="1"/>
              <a:t>descending</a:t>
            </a:r>
            <a:r>
              <a:rPr lang="hu-HU" sz="4000" dirty="0"/>
              <a:t> motor </a:t>
            </a:r>
            <a:r>
              <a:rPr lang="hu-HU" sz="4000" dirty="0" err="1"/>
              <a:t>pathways</a:t>
            </a:r>
            <a:r>
              <a:rPr lang="hu-HU" sz="4000" dirty="0"/>
              <a:t> </a:t>
            </a:r>
            <a:r>
              <a:rPr lang="hu-HU" sz="4000" dirty="0" smtClean="0"/>
              <a:t>I.</a:t>
            </a:r>
            <a:endParaRPr lang="hu-HU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hu-HU" u="sng" dirty="0"/>
              <a:t>‘Classic’ </a:t>
            </a:r>
            <a:r>
              <a:rPr lang="hu-HU" u="sng" dirty="0" err="1" smtClean="0"/>
              <a:t>categories</a:t>
            </a:r>
            <a:r>
              <a:rPr lang="hu-HU" u="sng" dirty="0" smtClean="0"/>
              <a:t>:</a:t>
            </a:r>
            <a:endParaRPr lang="hu-HU" u="sng" dirty="0"/>
          </a:p>
          <a:p>
            <a:pPr>
              <a:lnSpc>
                <a:spcPct val="90000"/>
              </a:lnSpc>
            </a:pPr>
            <a:endParaRPr lang="hu-HU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u-HU" dirty="0" err="1">
                <a:solidFill>
                  <a:srgbClr val="FF0000"/>
                </a:solidFill>
              </a:rPr>
              <a:t>voluntary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goal-oriented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>
                <a:solidFill>
                  <a:srgbClr val="0070C0"/>
                </a:solidFill>
              </a:rPr>
              <a:t>pyramidal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tract</a:t>
            </a:r>
            <a:r>
              <a:rPr lang="hu-HU" dirty="0"/>
              <a:t>)</a:t>
            </a:r>
          </a:p>
          <a:p>
            <a:pPr marL="971550" lvl="1" indent="-514350">
              <a:lnSpc>
                <a:spcPct val="90000"/>
              </a:lnSpc>
            </a:pPr>
            <a:r>
              <a:rPr lang="hu-HU" dirty="0" err="1"/>
              <a:t>corticospinal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endParaRPr lang="hu-HU" dirty="0"/>
          </a:p>
          <a:p>
            <a:pPr marL="971550" lvl="1" indent="-514350">
              <a:lnSpc>
                <a:spcPct val="90000"/>
              </a:lnSpc>
            </a:pPr>
            <a:r>
              <a:rPr lang="hu-HU" dirty="0" err="1"/>
              <a:t>corticonuclear</a:t>
            </a:r>
            <a:r>
              <a:rPr lang="hu-HU" dirty="0"/>
              <a:t> (</a:t>
            </a:r>
            <a:r>
              <a:rPr lang="hu-HU" dirty="0" err="1"/>
              <a:t>corticobulbar</a:t>
            </a:r>
            <a:r>
              <a:rPr lang="hu-HU" dirty="0"/>
              <a:t>) </a:t>
            </a:r>
            <a:r>
              <a:rPr lang="hu-HU" dirty="0" err="1"/>
              <a:t>tract</a:t>
            </a:r>
            <a:endParaRPr lang="hu-HU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u-HU" dirty="0" err="1">
                <a:solidFill>
                  <a:srgbClr val="FF0000"/>
                </a:solidFill>
              </a:rPr>
              <a:t>involuntary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stereotypic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 smtClean="0">
                <a:solidFill>
                  <a:srgbClr val="0070C0"/>
                </a:solidFill>
              </a:rPr>
              <a:t>extrapyramidal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tracts</a:t>
            </a:r>
            <a:r>
              <a:rPr lang="hu-HU" dirty="0" smtClean="0"/>
              <a:t>)</a:t>
            </a:r>
            <a:endParaRPr lang="hu-HU" dirty="0"/>
          </a:p>
          <a:p>
            <a:pPr marL="971550" lvl="1" indent="-514350">
              <a:lnSpc>
                <a:spcPct val="90000"/>
              </a:lnSpc>
              <a:buNone/>
            </a:pPr>
            <a:r>
              <a:rPr lang="hu-HU" dirty="0" err="1"/>
              <a:t>reticulospinal</a:t>
            </a:r>
            <a:r>
              <a:rPr lang="hu-HU" dirty="0"/>
              <a:t>, </a:t>
            </a:r>
            <a:r>
              <a:rPr lang="hu-HU" dirty="0" err="1"/>
              <a:t>vestibulospinal</a:t>
            </a:r>
            <a:r>
              <a:rPr lang="hu-HU" dirty="0"/>
              <a:t>, </a:t>
            </a:r>
            <a:r>
              <a:rPr lang="hu-HU" dirty="0" err="1"/>
              <a:t>rubrospinal</a:t>
            </a:r>
            <a:r>
              <a:rPr lang="hu-HU" dirty="0"/>
              <a:t>, </a:t>
            </a:r>
            <a:r>
              <a:rPr lang="hu-HU" dirty="0" err="1"/>
              <a:t>olivospinal</a:t>
            </a:r>
            <a:r>
              <a:rPr lang="hu-HU" dirty="0"/>
              <a:t>, </a:t>
            </a:r>
            <a:r>
              <a:rPr lang="hu-HU" dirty="0" err="1"/>
              <a:t>tectospinal</a:t>
            </a:r>
            <a:r>
              <a:rPr lang="hu-HU" dirty="0"/>
              <a:t> </a:t>
            </a:r>
            <a:r>
              <a:rPr lang="hu-HU" dirty="0" err="1"/>
              <a:t>tracts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hu-HU" sz="4000" dirty="0" err="1"/>
              <a:t>Categorization</a:t>
            </a:r>
            <a:r>
              <a:rPr lang="hu-HU" sz="4000" dirty="0"/>
              <a:t> of </a:t>
            </a:r>
            <a:r>
              <a:rPr lang="hu-HU" sz="4000" dirty="0" err="1"/>
              <a:t>descending</a:t>
            </a:r>
            <a:r>
              <a:rPr lang="hu-HU" sz="4000" dirty="0"/>
              <a:t> motor </a:t>
            </a:r>
            <a:r>
              <a:rPr lang="hu-HU" sz="4000" dirty="0" err="1"/>
              <a:t>pathways</a:t>
            </a:r>
            <a:r>
              <a:rPr lang="hu-HU" sz="4000" dirty="0"/>
              <a:t> </a:t>
            </a:r>
            <a:r>
              <a:rPr lang="hu-HU" sz="4000" dirty="0" smtClean="0"/>
              <a:t>II.</a:t>
            </a:r>
            <a:endParaRPr lang="hu-HU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u="sng" dirty="0"/>
              <a:t>Modern </a:t>
            </a:r>
            <a:r>
              <a:rPr lang="hu-HU" u="sng" dirty="0" err="1"/>
              <a:t>categories</a:t>
            </a:r>
            <a:r>
              <a:rPr lang="hu-HU" u="sng" dirty="0"/>
              <a:t>:</a:t>
            </a:r>
            <a:r>
              <a:rPr lang="hu-HU" dirty="0"/>
              <a:t>	</a:t>
            </a:r>
          </a:p>
          <a:p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medial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descending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system</a:t>
            </a:r>
            <a:endParaRPr lang="hu-HU" b="1" dirty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vestibulospinal</a:t>
            </a:r>
            <a:r>
              <a:rPr lang="hu-HU" dirty="0"/>
              <a:t> </a:t>
            </a:r>
            <a:r>
              <a:rPr lang="hu-HU" dirty="0" err="1" smtClean="0"/>
              <a:t>tract</a:t>
            </a:r>
            <a:r>
              <a:rPr lang="hu-HU" dirty="0" smtClean="0"/>
              <a:t> </a:t>
            </a:r>
            <a:endParaRPr lang="hu-HU" dirty="0"/>
          </a:p>
          <a:p>
            <a:pPr lvl="1"/>
            <a:r>
              <a:rPr lang="hu-HU" dirty="0" err="1"/>
              <a:t>reticulospinal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r>
              <a:rPr lang="hu-HU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>
                <a:solidFill>
                  <a:srgbClr val="FF0000"/>
                </a:solidFill>
              </a:rPr>
              <a:t>lateral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descending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system</a:t>
            </a:r>
            <a:endParaRPr lang="hu-HU" b="1" dirty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corticospinal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rubrospinal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r>
              <a:rPr lang="hu-HU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724525" y="1773238"/>
            <a:ext cx="3168650" cy="201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0425" y="1844675"/>
            <a:ext cx="28082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 err="1"/>
              <a:t>postural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, </a:t>
            </a:r>
            <a:r>
              <a:rPr lang="hu-HU" dirty="0" err="1"/>
              <a:t>stabilization</a:t>
            </a:r>
            <a:r>
              <a:rPr lang="hu-HU" dirty="0"/>
              <a:t> of </a:t>
            </a:r>
            <a:r>
              <a:rPr lang="hu-HU" dirty="0" err="1"/>
              <a:t>head</a:t>
            </a:r>
            <a:r>
              <a:rPr lang="hu-HU" dirty="0"/>
              <a:t> and </a:t>
            </a:r>
            <a:r>
              <a:rPr lang="hu-HU" dirty="0" err="1"/>
              <a:t>gaze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hu-HU" dirty="0"/>
              <a:t>main </a:t>
            </a:r>
            <a:r>
              <a:rPr lang="hu-HU" dirty="0" err="1"/>
              <a:t>inputs</a:t>
            </a:r>
            <a:r>
              <a:rPr lang="hu-HU" dirty="0"/>
              <a:t>: </a:t>
            </a:r>
            <a:r>
              <a:rPr lang="hu-HU" dirty="0" err="1"/>
              <a:t>visual</a:t>
            </a:r>
            <a:r>
              <a:rPr lang="hu-HU" dirty="0"/>
              <a:t>, </a:t>
            </a:r>
            <a:r>
              <a:rPr lang="hu-HU" dirty="0" err="1"/>
              <a:t>labyrinthic</a:t>
            </a:r>
            <a:r>
              <a:rPr lang="hu-HU" dirty="0"/>
              <a:t>,  </a:t>
            </a:r>
            <a:r>
              <a:rPr lang="hu-HU" dirty="0" err="1"/>
              <a:t>proprioceptive</a:t>
            </a:r>
            <a:r>
              <a:rPr lang="hu-HU" dirty="0"/>
              <a:t>, </a:t>
            </a:r>
            <a:r>
              <a:rPr lang="hu-HU" dirty="0" err="1"/>
              <a:t>cerebellar</a:t>
            </a:r>
            <a:endParaRPr lang="hu-HU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759450" y="4365625"/>
            <a:ext cx="3133725" cy="2205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940425" y="4503738"/>
            <a:ext cx="28797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 err="1"/>
              <a:t>voluntary</a:t>
            </a:r>
            <a:r>
              <a:rPr lang="hu-HU" dirty="0"/>
              <a:t>, </a:t>
            </a:r>
            <a:r>
              <a:rPr lang="hu-HU" dirty="0" err="1"/>
              <a:t>organized</a:t>
            </a:r>
            <a:r>
              <a:rPr lang="hu-HU" dirty="0"/>
              <a:t> </a:t>
            </a:r>
            <a:r>
              <a:rPr lang="hu-HU" dirty="0" err="1"/>
              <a:t>movements</a:t>
            </a:r>
            <a:r>
              <a:rPr lang="hu-HU" dirty="0"/>
              <a:t> of </a:t>
            </a:r>
            <a:r>
              <a:rPr lang="hu-HU" dirty="0" err="1"/>
              <a:t>face</a:t>
            </a:r>
            <a:r>
              <a:rPr lang="hu-HU" dirty="0"/>
              <a:t> and </a:t>
            </a:r>
            <a:r>
              <a:rPr lang="hu-HU" dirty="0" err="1"/>
              <a:t>limbs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hu-HU" dirty="0"/>
              <a:t>main </a:t>
            </a:r>
            <a:r>
              <a:rPr lang="hu-HU" dirty="0" err="1"/>
              <a:t>inputs</a:t>
            </a:r>
            <a:r>
              <a:rPr lang="hu-HU" dirty="0"/>
              <a:t>: </a:t>
            </a:r>
            <a:r>
              <a:rPr lang="hu-HU" dirty="0" err="1"/>
              <a:t>somatosensory</a:t>
            </a:r>
            <a:r>
              <a:rPr lang="hu-HU" dirty="0"/>
              <a:t>, </a:t>
            </a:r>
            <a:r>
              <a:rPr lang="hu-HU" dirty="0" err="1"/>
              <a:t>cortical</a:t>
            </a:r>
            <a:r>
              <a:rPr lang="hu-HU" dirty="0"/>
              <a:t>, </a:t>
            </a:r>
            <a:r>
              <a:rPr lang="hu-HU" dirty="0" err="1"/>
              <a:t>basal</a:t>
            </a:r>
            <a:r>
              <a:rPr lang="hu-HU" dirty="0"/>
              <a:t> </a:t>
            </a:r>
            <a:r>
              <a:rPr lang="hu-HU" dirty="0" err="1"/>
              <a:t>ganglia</a:t>
            </a:r>
            <a:r>
              <a:rPr lang="hu-HU" dirty="0"/>
              <a:t>, </a:t>
            </a:r>
            <a:r>
              <a:rPr lang="hu-HU" dirty="0" err="1"/>
              <a:t>cerebellar</a:t>
            </a:r>
            <a:r>
              <a:rPr lang="hu-H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79613" y="333375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>
                <a:solidFill>
                  <a:srgbClr val="FF0000"/>
                </a:solidFill>
              </a:rPr>
              <a:t>Principal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descending</a:t>
            </a:r>
            <a:r>
              <a:rPr lang="hu-HU" sz="2400" b="1" dirty="0">
                <a:solidFill>
                  <a:srgbClr val="FF0000"/>
                </a:solidFill>
              </a:rPr>
              <a:t> motor </a:t>
            </a:r>
            <a:r>
              <a:rPr lang="hu-HU" sz="2400" b="1" dirty="0" err="1">
                <a:solidFill>
                  <a:srgbClr val="FF0000"/>
                </a:solidFill>
              </a:rPr>
              <a:t>tracts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3559" name="AutoShape 7" descr="28f0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u-HU"/>
          </a:p>
        </p:txBody>
      </p:sp>
      <p:pic>
        <p:nvPicPr>
          <p:cNvPr id="23560" name="Picture 8" descr="28f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429250" cy="5421313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5733256"/>
            <a:ext cx="8353425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b="1" dirty="0" err="1">
                <a:solidFill>
                  <a:srgbClr val="FF0000"/>
                </a:solidFill>
              </a:rPr>
              <a:t>Pyramidal</a:t>
            </a:r>
            <a:r>
              <a:rPr lang="hu-HU" altLang="hu-HU" b="1" dirty="0">
                <a:solidFill>
                  <a:srgbClr val="FF0000"/>
                </a:solidFill>
              </a:rPr>
              <a:t> and </a:t>
            </a:r>
            <a:r>
              <a:rPr lang="hu-HU" altLang="hu-HU" b="1" dirty="0" err="1">
                <a:solidFill>
                  <a:srgbClr val="FF0000"/>
                </a:solidFill>
              </a:rPr>
              <a:t>extrapyramidal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systems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can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only</a:t>
            </a:r>
            <a:r>
              <a:rPr lang="hu-HU" altLang="hu-HU" b="1" dirty="0">
                <a:solidFill>
                  <a:srgbClr val="FF0000"/>
                </a:solidFill>
              </a:rPr>
              <a:t> be </a:t>
            </a:r>
            <a:r>
              <a:rPr lang="hu-HU" altLang="hu-HU" b="1" dirty="0" err="1">
                <a:solidFill>
                  <a:srgbClr val="FF0000"/>
                </a:solidFill>
              </a:rPr>
              <a:t>separated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anatomically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but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not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functionally</a:t>
            </a:r>
            <a:r>
              <a:rPr lang="hu-HU" altLang="hu-HU" b="1" dirty="0">
                <a:solidFill>
                  <a:srgbClr val="FF0000"/>
                </a:solidFill>
              </a:rPr>
              <a:t>! </a:t>
            </a:r>
            <a:r>
              <a:rPr lang="hu-HU" altLang="hu-HU" b="1" dirty="0" err="1">
                <a:solidFill>
                  <a:srgbClr val="FF0000"/>
                </a:solidFill>
              </a:rPr>
              <a:t>None</a:t>
            </a:r>
            <a:r>
              <a:rPr lang="hu-HU" altLang="hu-HU" b="1" dirty="0">
                <a:solidFill>
                  <a:srgbClr val="FF0000"/>
                </a:solidFill>
              </a:rPr>
              <a:t> of </a:t>
            </a:r>
            <a:r>
              <a:rPr lang="hu-HU" altLang="hu-HU" b="1" dirty="0" err="1">
                <a:solidFill>
                  <a:srgbClr val="FF0000"/>
                </a:solidFill>
              </a:rPr>
              <a:t>the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two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systems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can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work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properly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alone</a:t>
            </a:r>
            <a:r>
              <a:rPr lang="hu-HU" altLang="hu-HU" b="1" dirty="0">
                <a:solidFill>
                  <a:srgbClr val="FF0000"/>
                </a:solidFill>
              </a:rPr>
              <a:t>, </a:t>
            </a:r>
            <a:r>
              <a:rPr lang="hu-HU" altLang="hu-HU" b="1" dirty="0" err="1">
                <a:solidFill>
                  <a:srgbClr val="FF0000"/>
                </a:solidFill>
              </a:rPr>
              <a:t>they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constitute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one</a:t>
            </a:r>
            <a:r>
              <a:rPr lang="hu-HU" altLang="hu-HU" b="1" dirty="0">
                <a:solidFill>
                  <a:srgbClr val="FF0000"/>
                </a:solidFill>
              </a:rPr>
              <a:t> motor </a:t>
            </a:r>
            <a:r>
              <a:rPr lang="hu-HU" altLang="hu-HU" b="1" dirty="0" err="1">
                <a:solidFill>
                  <a:srgbClr val="FF0000"/>
                </a:solidFill>
              </a:rPr>
              <a:t>system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together</a:t>
            </a:r>
            <a:r>
              <a:rPr lang="hu-HU" altLang="hu-HU" b="1" dirty="0">
                <a:solidFill>
                  <a:srgbClr val="FF000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salgang08 máso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5029201" cy="5224464"/>
          </a:xfrm>
          <a:prstGeom prst="rect">
            <a:avLst/>
          </a:prstGeom>
          <a:noFill/>
        </p:spPr>
      </p:pic>
      <p:pic>
        <p:nvPicPr>
          <p:cNvPr id="3" name="Kép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13" y="260649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404664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solidFill>
                  <a:srgbClr val="FF0000"/>
                </a:solidFill>
              </a:rPr>
              <a:t>Primary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somatomotor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cortex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84168" y="476672"/>
            <a:ext cx="252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rgbClr val="FF0000"/>
                </a:solidFill>
              </a:rPr>
              <a:t>precentral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gyrus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Brodmann</a:t>
            </a:r>
            <a:r>
              <a:rPr lang="hu-HU" dirty="0"/>
              <a:t> 4 </a:t>
            </a:r>
            <a:r>
              <a:rPr lang="hu-HU" dirty="0" err="1"/>
              <a:t>area</a:t>
            </a:r>
            <a:r>
              <a:rPr lang="hu-HU" dirty="0" smtClean="0"/>
              <a:t>)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 err="1"/>
              <a:t>somatotopic</a:t>
            </a:r>
            <a:r>
              <a:rPr lang="hu-HU" dirty="0"/>
              <a:t> </a:t>
            </a:r>
            <a:r>
              <a:rPr lang="hu-HU" dirty="0" err="1" smtClean="0"/>
              <a:t>arrangement</a:t>
            </a:r>
            <a:endParaRPr lang="hu-HU" dirty="0" smtClean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i="1" dirty="0" err="1"/>
              <a:t>agranular</a:t>
            </a:r>
            <a:r>
              <a:rPr lang="hu-HU" dirty="0"/>
              <a:t> </a:t>
            </a:r>
            <a:r>
              <a:rPr lang="hu-HU" dirty="0" err="1"/>
              <a:t>cortex</a:t>
            </a:r>
            <a:r>
              <a:rPr lang="hu-HU" dirty="0"/>
              <a:t> (</a:t>
            </a:r>
            <a:r>
              <a:rPr lang="hu-HU" dirty="0" err="1"/>
              <a:t>layer</a:t>
            </a:r>
            <a:r>
              <a:rPr lang="hu-HU" dirty="0"/>
              <a:t> 2 and 4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 smtClean="0"/>
              <a:t>thin</a:t>
            </a:r>
            <a:endParaRPr lang="hu-HU" dirty="0"/>
          </a:p>
          <a:p>
            <a:pPr marL="363538">
              <a:defRPr/>
            </a:pPr>
            <a:r>
              <a:rPr lang="hu-HU" dirty="0" smtClean="0"/>
              <a:t>+ </a:t>
            </a:r>
            <a:r>
              <a:rPr lang="hu-HU" dirty="0" err="1" smtClean="0"/>
              <a:t>giant</a:t>
            </a:r>
            <a:r>
              <a:rPr lang="hu-HU" dirty="0" smtClean="0"/>
              <a:t> </a:t>
            </a:r>
            <a:r>
              <a:rPr lang="hu-HU" dirty="0" err="1"/>
              <a:t>pyramidal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- </a:t>
            </a:r>
            <a:r>
              <a:rPr lang="hu-HU" i="1" dirty="0" err="1">
                <a:solidFill>
                  <a:srgbClr val="0070C0"/>
                </a:solidFill>
              </a:rPr>
              <a:t>Betz</a:t>
            </a:r>
            <a:r>
              <a:rPr lang="hu-HU" i="1" dirty="0">
                <a:solidFill>
                  <a:srgbClr val="0070C0"/>
                </a:solidFill>
              </a:rPr>
              <a:t> </a:t>
            </a:r>
            <a:r>
              <a:rPr lang="hu-HU" i="1" dirty="0" err="1">
                <a:solidFill>
                  <a:srgbClr val="0070C0"/>
                </a:solidFill>
              </a:rPr>
              <a:t>cells</a:t>
            </a:r>
            <a:r>
              <a:rPr lang="hu-HU" i="1" dirty="0">
                <a:solidFill>
                  <a:srgbClr val="0070C0"/>
                </a:solidFill>
              </a:rPr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5)</a:t>
            </a:r>
          </a:p>
        </p:txBody>
      </p:sp>
      <p:pic>
        <p:nvPicPr>
          <p:cNvPr id="6" name="Picture 2" descr="http://emilytam.com/neocortex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19792"/>
            <a:ext cx="3528392" cy="28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11960" y="332656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>
                <a:solidFill>
                  <a:srgbClr val="FF0000"/>
                </a:solidFill>
              </a:rPr>
              <a:t>Course</a:t>
            </a:r>
            <a:r>
              <a:rPr lang="hu-HU" sz="2400" b="1" dirty="0">
                <a:solidFill>
                  <a:srgbClr val="FF0000"/>
                </a:solidFill>
              </a:rPr>
              <a:t> of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corticospinal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tract</a:t>
            </a:r>
            <a:endParaRPr lang="hu-HU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and </a:t>
            </a:r>
            <a:r>
              <a:rPr lang="hu-HU" sz="2400" b="1" dirty="0" err="1">
                <a:solidFill>
                  <a:srgbClr val="FF0000"/>
                </a:solidFill>
              </a:rPr>
              <a:t>its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termination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in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spinal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cord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19462" name="Picture 6" descr="30f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2303462" cy="6669088"/>
          </a:xfrm>
          <a:prstGeom prst="rect">
            <a:avLst/>
          </a:prstGeom>
          <a:noFill/>
        </p:spPr>
      </p:pic>
      <p:pic>
        <p:nvPicPr>
          <p:cNvPr id="19463" name="Picture 7" descr="basalgang12 máso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213100"/>
            <a:ext cx="5292725" cy="3465513"/>
          </a:xfrm>
          <a:prstGeom prst="rect">
            <a:avLst/>
          </a:prstGeom>
          <a:noFill/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3131840" y="836712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092950" y="184467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851275" y="2133600"/>
            <a:ext cx="280828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/>
              <a:t>ACSP – anterior (uncrossed) corticospinal tract</a:t>
            </a:r>
          </a:p>
          <a:p>
            <a:pPr algn="l">
              <a:spcBef>
                <a:spcPct val="50000"/>
              </a:spcBef>
            </a:pPr>
            <a:r>
              <a:rPr lang="hu-HU" sz="1400"/>
              <a:t>LCSP – lateral (crossed) corticospinal tract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364163" y="3141663"/>
            <a:ext cx="431800" cy="215900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6588125" y="3716338"/>
            <a:ext cx="431800" cy="215900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salgang11 máso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4327525" cy="5329237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867400" y="1196975"/>
            <a:ext cx="28813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/>
              <a:t>CA – anterior limb of IC</a:t>
            </a:r>
          </a:p>
          <a:p>
            <a:pPr algn="l">
              <a:spcBef>
                <a:spcPct val="50000"/>
              </a:spcBef>
            </a:pPr>
            <a:r>
              <a:rPr lang="hu-HU"/>
              <a:t>G – ‘knee’ (genu) of IC</a:t>
            </a:r>
          </a:p>
          <a:p>
            <a:pPr algn="l">
              <a:spcBef>
                <a:spcPct val="50000"/>
              </a:spcBef>
            </a:pPr>
            <a:r>
              <a:rPr lang="hu-HU"/>
              <a:t>CP – posterior limb of IC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67400" y="3716338"/>
            <a:ext cx="2952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/>
              <a:t>G – representation of head and face</a:t>
            </a:r>
          </a:p>
          <a:p>
            <a:pPr algn="l">
              <a:spcBef>
                <a:spcPct val="50000"/>
              </a:spcBef>
            </a:pPr>
            <a:r>
              <a:rPr lang="hu-HU"/>
              <a:t>A – representation of arm</a:t>
            </a:r>
          </a:p>
          <a:p>
            <a:pPr algn="l">
              <a:spcBef>
                <a:spcPct val="50000"/>
              </a:spcBef>
            </a:pPr>
            <a:r>
              <a:rPr lang="hu-HU"/>
              <a:t>B – representation of leg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76375" y="44450"/>
            <a:ext cx="58324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FF0000"/>
                </a:solidFill>
              </a:rPr>
              <a:t>Internal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capsule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FF0000"/>
                </a:solidFill>
              </a:rPr>
              <a:t>Arrangement</a:t>
            </a:r>
            <a:r>
              <a:rPr lang="hu-HU" b="1" dirty="0">
                <a:solidFill>
                  <a:srgbClr val="FF0000"/>
                </a:solidFill>
              </a:rPr>
              <a:t> of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fibres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of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pyramidal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tract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9781416054184-015-f007"/>
          <p:cNvPicPr>
            <a:picLocks noChangeAspect="1" noChangeArrowheads="1"/>
          </p:cNvPicPr>
          <p:nvPr/>
        </p:nvPicPr>
        <p:blipFill>
          <a:blip r:embed="rId2" cstate="print"/>
          <a:srcRect b="6479"/>
          <a:stretch>
            <a:fillRect/>
          </a:stretch>
        </p:blipFill>
        <p:spPr bwMode="auto">
          <a:xfrm>
            <a:off x="2483768" y="0"/>
            <a:ext cx="6399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23528" y="404664"/>
            <a:ext cx="19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Corticospinal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tract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rticobulbar"/>
          <p:cNvPicPr>
            <a:picLocks noChangeAspect="1" noChangeArrowheads="1"/>
          </p:cNvPicPr>
          <p:nvPr/>
        </p:nvPicPr>
        <p:blipFill>
          <a:blip r:embed="rId2" cstate="print"/>
          <a:srcRect b="4320"/>
          <a:stretch>
            <a:fillRect/>
          </a:stretch>
        </p:blipFill>
        <p:spPr bwMode="auto">
          <a:xfrm>
            <a:off x="2483768" y="0"/>
            <a:ext cx="654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6588224" y="5445224"/>
            <a:ext cx="180020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23528" y="404664"/>
            <a:ext cx="20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Corticonuclear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tract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302</Words>
  <Application>Microsoft Office PowerPoint</Application>
  <PresentationFormat>Diavetítés a képernyőre (4:3 oldalarány)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Motor systems I. Pyramidal tract</vt:lpstr>
      <vt:lpstr>Categorization of descending motor pathways I.</vt:lpstr>
      <vt:lpstr>Categorization of descending motor pathways II.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systems I. Pyramidal tract</dc:title>
  <dc:creator>AGOTA</dc:creator>
  <cp:lastModifiedBy>AGOTA</cp:lastModifiedBy>
  <cp:revision>8</cp:revision>
  <dcterms:created xsi:type="dcterms:W3CDTF">2017-10-09T14:54:22Z</dcterms:created>
  <dcterms:modified xsi:type="dcterms:W3CDTF">2017-10-10T07:30:39Z</dcterms:modified>
</cp:coreProperties>
</file>