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302" r:id="rId3"/>
    <p:sldId id="301" r:id="rId4"/>
    <p:sldId id="260" r:id="rId5"/>
    <p:sldId id="261" r:id="rId6"/>
    <p:sldId id="264" r:id="rId7"/>
    <p:sldId id="265" r:id="rId8"/>
    <p:sldId id="262" r:id="rId9"/>
    <p:sldId id="263" r:id="rId10"/>
    <p:sldId id="266" r:id="rId11"/>
    <p:sldId id="267" r:id="rId12"/>
    <p:sldId id="257" r:id="rId13"/>
    <p:sldId id="268" r:id="rId14"/>
    <p:sldId id="269" r:id="rId15"/>
    <p:sldId id="258" r:id="rId16"/>
    <p:sldId id="270" r:id="rId17"/>
    <p:sldId id="271" r:id="rId18"/>
    <p:sldId id="272" r:id="rId19"/>
    <p:sldId id="298" r:id="rId20"/>
    <p:sldId id="299" r:id="rId21"/>
    <p:sldId id="303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93" r:id="rId32"/>
    <p:sldId id="282" r:id="rId33"/>
    <p:sldId id="292" r:id="rId34"/>
    <p:sldId id="284" r:id="rId35"/>
    <p:sldId id="304" r:id="rId36"/>
    <p:sldId id="285" r:id="rId37"/>
    <p:sldId id="286" r:id="rId38"/>
    <p:sldId id="287" r:id="rId39"/>
    <p:sldId id="288" r:id="rId40"/>
    <p:sldId id="289" r:id="rId41"/>
    <p:sldId id="290" r:id="rId42"/>
    <p:sldId id="295" r:id="rId43"/>
    <p:sldId id="297" r:id="rId44"/>
    <p:sldId id="296" r:id="rId45"/>
    <p:sldId id="291" r:id="rId46"/>
    <p:sldId id="300" r:id="rId47"/>
  </p:sldIdLst>
  <p:sldSz cx="9144000" cy="6858000" type="screen4x3"/>
  <p:notesSz cx="6858000" cy="9144000"/>
  <p:defaultTextStyle>
    <a:defPPr>
      <a:defRPr lang="hu-H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3A3C1"/>
    <a:srgbClr val="FFFF99"/>
    <a:srgbClr val="0099C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-1284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png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image" Target="../media/image35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5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7B2AA52-2D7D-4C11-A4D7-B26A288A9EB4}" type="slidenum">
              <a:rPr lang="hu-HU" altLang="hu-HU"/>
              <a:pPr/>
              <a:t>‹Nr.›</a:t>
            </a:fld>
            <a:endParaRPr lang="hu-HU" altLang="hu-H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0B824A2-DD9A-4CBD-9862-AA02014338A0}" type="slidenum">
              <a:rPr lang="hu-HU" altLang="hu-HU"/>
              <a:pPr/>
              <a:t>‹Nr.›</a:t>
            </a:fld>
            <a:endParaRPr lang="hu-HU" altLang="hu-H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E8FD14-5E9D-4D66-9EB2-CDC5627F98F9}" type="slidenum">
              <a:rPr lang="hu-HU" altLang="hu-HU"/>
              <a:pPr/>
              <a:t>‹Nr.›</a:t>
            </a:fld>
            <a:endParaRPr lang="hu-HU" altLang="hu-H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043ED0-0027-4D9D-BD74-7863C43CD5BB}" type="slidenum">
              <a:rPr lang="hu-HU" altLang="hu-HU"/>
              <a:pPr/>
              <a:t>‹Nr.›</a:t>
            </a:fld>
            <a:endParaRPr lang="hu-HU" altLang="hu-H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D1C5139-60CE-4D99-A5EE-31CB768BA7CD}" type="slidenum">
              <a:rPr lang="hu-HU" altLang="hu-HU"/>
              <a:pPr/>
              <a:t>‹Nr.›</a:t>
            </a:fld>
            <a:endParaRPr lang="hu-HU" altLang="hu-H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E3999F6-CC7D-485C-BDE9-47441582BC14}" type="slidenum">
              <a:rPr lang="hu-HU" altLang="hu-HU"/>
              <a:pPr/>
              <a:t>‹Nr.›</a:t>
            </a:fld>
            <a:endParaRPr lang="hu-HU" altLang="hu-H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18B128E-E1F3-481B-82BD-F3F8964196F0}" type="slidenum">
              <a:rPr lang="hu-HU" altLang="hu-HU"/>
              <a:pPr/>
              <a:t>‹Nr.›</a:t>
            </a:fld>
            <a:endParaRPr lang="hu-HU" altLang="hu-H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92BFCC-DC5E-40CB-86C7-6CEE6C2703C5}" type="slidenum">
              <a:rPr lang="hu-HU" altLang="hu-HU"/>
              <a:pPr/>
              <a:t>‹Nr.›</a:t>
            </a:fld>
            <a:endParaRPr lang="hu-HU" altLang="hu-H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BF8EEB5-E89A-4F1D-B5CF-FDEEE9FFEF7D}" type="slidenum">
              <a:rPr lang="hu-HU" altLang="hu-HU"/>
              <a:pPr/>
              <a:t>‹Nr.›</a:t>
            </a:fld>
            <a:endParaRPr lang="hu-HU" altLang="hu-H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7BFB5A3-477D-4D67-BD6D-21EEE6B278BE}" type="slidenum">
              <a:rPr lang="hu-HU" altLang="hu-HU"/>
              <a:pPr/>
              <a:t>‹Nr.›</a:t>
            </a:fld>
            <a:endParaRPr lang="hu-HU" altLang="hu-H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BF4BEA4-E209-48D1-AFD3-E11D3D672B27}" type="slidenum">
              <a:rPr lang="hu-HU" altLang="hu-HU"/>
              <a:pPr/>
              <a:t>‹Nr.›</a:t>
            </a:fld>
            <a:endParaRPr lang="hu-HU" altLang="hu-H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F4B59"/>
            </a:gs>
            <a:gs pos="100000">
              <a:srgbClr val="43A3C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Mintacím szerkesztése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Mintaszöveg szerkesztése</a:t>
            </a:r>
          </a:p>
          <a:p>
            <a:pPr lvl="1"/>
            <a:r>
              <a:rPr lang="hu-HU" altLang="hu-HU" smtClean="0"/>
              <a:t>Második szint</a:t>
            </a:r>
          </a:p>
          <a:p>
            <a:pPr lvl="2"/>
            <a:r>
              <a:rPr lang="hu-HU" altLang="hu-HU" smtClean="0"/>
              <a:t>Harmadik szint</a:t>
            </a:r>
          </a:p>
          <a:p>
            <a:pPr lvl="3"/>
            <a:r>
              <a:rPr lang="hu-HU" altLang="hu-HU" smtClean="0"/>
              <a:t>Negyedik szint</a:t>
            </a:r>
          </a:p>
          <a:p>
            <a:pPr lvl="4"/>
            <a:r>
              <a:rPr lang="hu-HU" altLang="hu-HU" smtClean="0"/>
              <a:t>Ötödik szint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A4287163-886A-4D51-88CE-A8AEF9249681}" type="slidenum">
              <a:rPr lang="hu-HU" altLang="hu-HU"/>
              <a:pPr/>
              <a:t>‹Nr.›</a:t>
            </a:fld>
            <a:endParaRPr lang="hu-HU" alt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oleObject" Target="../embeddings/oleObject4.bin"/><Relationship Id="rId4" Type="http://schemas.openxmlformats.org/officeDocument/2006/relationships/oleObject" Target="../embeddings/oleObject3.bin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9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hyperlink" Target="http://hu.wikipedia.org/wiki/Teleszk%C3%B3p" TargetMode="Externa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9144000" cy="1143000"/>
          </a:xfrm>
          <a:solidFill>
            <a:schemeClr val="accent1"/>
          </a:solidFill>
        </p:spPr>
        <p:txBody>
          <a:bodyPr/>
          <a:lstStyle/>
          <a:p>
            <a:pPr eaLnBrk="1" hangingPunct="1"/>
            <a:r>
              <a:rPr lang="hu-HU" altLang="hu-HU" sz="3200" dirty="0" smtClean="0"/>
              <a:t>A sejtkutatás strukturális vizsgálómódszerei,</a:t>
            </a:r>
            <a:br>
              <a:rPr lang="hu-HU" altLang="hu-HU" sz="3200" dirty="0" smtClean="0"/>
            </a:br>
            <a:r>
              <a:rPr lang="hu-HU" altLang="hu-HU" sz="3200" dirty="0" smtClean="0"/>
              <a:t>mikroszkópok</a:t>
            </a:r>
            <a:endParaRPr lang="hu-HU" altLang="hu-HU" sz="3200" dirty="0" smtClean="0"/>
          </a:p>
        </p:txBody>
      </p:sp>
      <p:pic>
        <p:nvPicPr>
          <p:cNvPr id="2051" name="Picture 5" descr="366px-4microssopes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1557338"/>
            <a:ext cx="3073400" cy="504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2" name="Rectangle 6"/>
          <p:cNvSpPr>
            <a:spLocks noChangeArrowheads="1"/>
          </p:cNvSpPr>
          <p:nvPr/>
        </p:nvSpPr>
        <p:spPr bwMode="auto">
          <a:xfrm>
            <a:off x="3779838" y="5518150"/>
            <a:ext cx="4968875" cy="1079500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eaLnBrk="1" hangingPunct="1">
              <a:spcBef>
                <a:spcPct val="20000"/>
              </a:spcBef>
            </a:pPr>
            <a:r>
              <a:rPr lang="hu-HU" altLang="hu-HU" sz="2800" dirty="0" smtClean="0"/>
              <a:t>Dávid Csaba</a:t>
            </a:r>
            <a:endParaRPr lang="hu-HU" altLang="hu-HU" sz="2800" dirty="0"/>
          </a:p>
          <a:p>
            <a:pPr marL="342900" indent="-342900" algn="ctr" eaLnBrk="1" hangingPunct="1">
              <a:spcBef>
                <a:spcPct val="20000"/>
              </a:spcBef>
            </a:pPr>
            <a:endParaRPr lang="hu-HU" altLang="hu-HU" sz="2000" dirty="0"/>
          </a:p>
        </p:txBody>
      </p:sp>
      <p:pic>
        <p:nvPicPr>
          <p:cNvPr id="2053" name="Picture 7" descr="788px-Misc_polle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9838" y="1557338"/>
            <a:ext cx="4968875" cy="378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4"/>
          <p:cNvSpPr>
            <a:spLocks noGrp="1" noChangeArrowheads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/>
          <a:lstStyle/>
          <a:p>
            <a:pPr eaLnBrk="1" hangingPunct="1"/>
            <a:r>
              <a:rPr lang="hu-HU" altLang="hu-HU" smtClean="0"/>
              <a:t>Fénytörési hibák</a:t>
            </a:r>
          </a:p>
        </p:txBody>
      </p:sp>
      <p:pic>
        <p:nvPicPr>
          <p:cNvPr id="11267" name="Picture 5" descr="400px-Lens6a_sv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1557338"/>
            <a:ext cx="3810000" cy="229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8" name="Picture 6" descr="400px-Lens-coma_sv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313" y="4086225"/>
            <a:ext cx="3810000" cy="229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9" name="Picture 7" descr="400px-Lens5_sv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538" y="1557338"/>
            <a:ext cx="3810000" cy="229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0" name="Picture 8" descr="aberrationsfigure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7538" y="4076700"/>
            <a:ext cx="3816350" cy="2287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4"/>
          <p:cNvSpPr>
            <a:spLocks noGrp="1" noChangeArrowheads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/>
          <a:lstStyle/>
          <a:p>
            <a:pPr eaLnBrk="1" hangingPunct="1"/>
            <a:r>
              <a:rPr lang="hu-HU" altLang="hu-HU" smtClean="0"/>
              <a:t>Az objektív</a:t>
            </a:r>
          </a:p>
        </p:txBody>
      </p:sp>
      <p:pic>
        <p:nvPicPr>
          <p:cNvPr id="12291" name="Picture 5" descr="800px-Loupe-binoculaire-p103089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1628775"/>
            <a:ext cx="46736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2" name="Text Box 6"/>
          <p:cNvSpPr txBox="1">
            <a:spLocks noChangeArrowheads="1"/>
          </p:cNvSpPr>
          <p:nvPr/>
        </p:nvSpPr>
        <p:spPr bwMode="auto">
          <a:xfrm>
            <a:off x="5364163" y="1700213"/>
            <a:ext cx="3529012" cy="2016125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hu-HU" altLang="hu-HU"/>
              <a:t>A mikroszkóp feloldóképességét meghatározó fő optikai elem</a:t>
            </a:r>
          </a:p>
          <a:p>
            <a:pPr eaLnBrk="1" hangingPunct="1">
              <a:spcBef>
                <a:spcPct val="50000"/>
              </a:spcBef>
            </a:pPr>
            <a:r>
              <a:rPr lang="hu-HU" altLang="hu-HU"/>
              <a:t>Nem egy, hanem több lencséből álló lencserendszer</a:t>
            </a:r>
          </a:p>
          <a:p>
            <a:pPr eaLnBrk="1" hangingPunct="1">
              <a:spcBef>
                <a:spcPct val="50000"/>
              </a:spcBef>
            </a:pPr>
            <a:r>
              <a:rPr lang="hu-HU" altLang="hu-HU"/>
              <a:t>A fénytörési hibák nagy része itt korrigálható</a:t>
            </a:r>
          </a:p>
        </p:txBody>
      </p:sp>
      <p:pic>
        <p:nvPicPr>
          <p:cNvPr id="12293" name="Picture 7" descr="objectivesfigure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9338" y="4581525"/>
            <a:ext cx="4143375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4"/>
          <p:cNvSpPr>
            <a:spLocks noChangeArrowheads="1"/>
          </p:cNvSpPr>
          <p:nvPr/>
        </p:nvSpPr>
        <p:spPr bwMode="auto">
          <a:xfrm>
            <a:off x="4500563" y="2052638"/>
            <a:ext cx="3743325" cy="24447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1" hangingPunct="1"/>
            <a:r>
              <a:rPr lang="hu-HU" altLang="hu-HU" sz="1000" b="1">
                <a:cs typeface="Arial" charset="0"/>
              </a:rPr>
              <a:t>Objective Correction for Optical Aberration</a:t>
            </a:r>
            <a:endParaRPr lang="hu-HU" altLang="hu-HU"/>
          </a:p>
        </p:txBody>
      </p:sp>
      <p:graphicFrame>
        <p:nvGraphicFramePr>
          <p:cNvPr id="3159" name="Group 87"/>
          <p:cNvGraphicFramePr>
            <a:graphicFrameLocks noGrp="1"/>
          </p:cNvGraphicFramePr>
          <p:nvPr/>
        </p:nvGraphicFramePr>
        <p:xfrm>
          <a:off x="4919663" y="2497138"/>
          <a:ext cx="2609853" cy="1743174"/>
        </p:xfrm>
        <a:graphic>
          <a:graphicData uri="http://schemas.openxmlformats.org/drawingml/2006/table">
            <a:tbl>
              <a:tblPr/>
              <a:tblGrid>
                <a:gridCol w="2401595"/>
                <a:gridCol w="208258"/>
              </a:tblGrid>
              <a:tr h="137744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29" marR="91429" marT="45703" marB="45703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</a:t>
                      </a:r>
                      <a:endParaRPr kumimoji="0" lang="hu-HU" sz="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29" marR="91429" marT="45703" marB="45703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62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</a:t>
                      </a:r>
                      <a:endParaRPr kumimoji="0" lang="hu-HU" sz="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29" marR="91429" marT="45703" marB="45703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</a:t>
                      </a:r>
                      <a:endParaRPr kumimoji="0" lang="hu-HU" sz="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29" marR="91429" marT="45703" marB="45703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3320" name="Rectangle 88"/>
          <p:cNvSpPr>
            <a:spLocks noChangeArrowheads="1"/>
          </p:cNvSpPr>
          <p:nvPr/>
        </p:nvSpPr>
        <p:spPr bwMode="auto">
          <a:xfrm>
            <a:off x="6119813" y="4240213"/>
            <a:ext cx="184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1" hangingPunct="1"/>
            <a:endParaRPr lang="hu-HU" altLang="hu-HU"/>
          </a:p>
          <a:p>
            <a:pPr algn="ctr"/>
            <a:endParaRPr lang="hu-HU" altLang="hu-HU"/>
          </a:p>
        </p:txBody>
      </p:sp>
      <p:graphicFrame>
        <p:nvGraphicFramePr>
          <p:cNvPr id="3161" name="Group 89"/>
          <p:cNvGraphicFramePr>
            <a:graphicFrameLocks noGrp="1"/>
          </p:cNvGraphicFramePr>
          <p:nvPr/>
        </p:nvGraphicFramePr>
        <p:xfrm>
          <a:off x="4929188" y="2506663"/>
          <a:ext cx="208000" cy="1368425"/>
        </p:xfrm>
        <a:graphic>
          <a:graphicData uri="http://schemas.openxmlformats.org/drawingml/2006/table">
            <a:tbl>
              <a:tblPr/>
              <a:tblGrid>
                <a:gridCol w="208000"/>
              </a:tblGrid>
              <a:tr h="13684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300" marR="91300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1457B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162" name="Group 90"/>
          <p:cNvGraphicFramePr>
            <a:graphicFrameLocks noGrp="1"/>
          </p:cNvGraphicFramePr>
          <p:nvPr/>
        </p:nvGraphicFramePr>
        <p:xfrm>
          <a:off x="4356100" y="2516188"/>
          <a:ext cx="3960813" cy="3000377"/>
        </p:xfrm>
        <a:graphic>
          <a:graphicData uri="http://schemas.openxmlformats.org/drawingml/2006/table">
            <a:tbl>
              <a:tblPr/>
              <a:tblGrid>
                <a:gridCol w="990600"/>
                <a:gridCol w="990600"/>
                <a:gridCol w="989013"/>
                <a:gridCol w="990600"/>
              </a:tblGrid>
              <a:tr h="5635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Objective</a:t>
                      </a:r>
                      <a:br>
                        <a:rPr kumimoji="0" lang="hu-H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</a:br>
                      <a:r>
                        <a:rPr kumimoji="0" lang="hu-H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Type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37DA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Spherical</a:t>
                      </a:r>
                      <a:br>
                        <a:rPr kumimoji="0" lang="hu-H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</a:br>
                      <a:r>
                        <a:rPr kumimoji="0" lang="hu-H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Aberration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37DA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Chromatic</a:t>
                      </a:r>
                      <a:br>
                        <a:rPr kumimoji="0" lang="hu-H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</a:br>
                      <a:r>
                        <a:rPr kumimoji="0" lang="hu-H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Aberration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37DA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Field</a:t>
                      </a:r>
                      <a:br>
                        <a:rPr kumimoji="0" lang="hu-H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</a:br>
                      <a:r>
                        <a:rPr kumimoji="0" lang="hu-H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Curvature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37DAD"/>
                    </a:solidFill>
                  </a:tcPr>
                </a:tc>
              </a:tr>
              <a:tr h="3730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Achromat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DBE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 Color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DBE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 Colors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DBE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No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DBEDE"/>
                    </a:solidFill>
                  </a:tcPr>
                </a:tc>
              </a:tr>
              <a:tr h="5635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Plan Achromat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1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 Color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1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 Colors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1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Yes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1E9"/>
                    </a:solidFill>
                  </a:tcPr>
                </a:tc>
              </a:tr>
              <a:tr h="3746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Fluorite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DBE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2-3 Colors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DBE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2-3 Colors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DBE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No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DBEDE"/>
                    </a:solidFill>
                  </a:tcPr>
                </a:tc>
              </a:tr>
              <a:tr h="5619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Plan Fluorite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1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3-4 Colors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1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2-4 Colors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1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Yes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1E9"/>
                    </a:solidFill>
                  </a:tcPr>
                </a:tc>
              </a:tr>
              <a:tr h="5635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Plan Apochromat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DBE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3-4 Colors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DBE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4-5 Colors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DBE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Yes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DBEDE"/>
                    </a:solidFill>
                  </a:tcPr>
                </a:tc>
              </a:tr>
            </a:tbl>
          </a:graphicData>
        </a:graphic>
      </p:graphicFrame>
      <p:pic>
        <p:nvPicPr>
          <p:cNvPr id="13348" name="Picture 30" descr="tabletrcorn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75538" y="2543175"/>
            <a:ext cx="19050" cy="1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49" name="Picture 32" descr="tableblcorn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5238" y="3921125"/>
            <a:ext cx="19050" cy="1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50" name="Picture 34" descr="tablebrcorne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75538" y="3921125"/>
            <a:ext cx="19050" cy="1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51" name="Picture 92" descr="Objektiv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850" y="404813"/>
            <a:ext cx="3887788" cy="249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52" name="Text Box 93"/>
          <p:cNvSpPr txBox="1">
            <a:spLocks noChangeArrowheads="1"/>
          </p:cNvSpPr>
          <p:nvPr/>
        </p:nvSpPr>
        <p:spPr bwMode="auto">
          <a:xfrm>
            <a:off x="395288" y="3860800"/>
            <a:ext cx="3744912" cy="1192213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hu-HU" altLang="hu-HU"/>
              <a:t>Imm/Oil (+gyűrű) - immerziós</a:t>
            </a:r>
          </a:p>
          <a:p>
            <a:pPr eaLnBrk="1" hangingPunct="1">
              <a:spcBef>
                <a:spcPct val="50000"/>
              </a:spcBef>
            </a:pPr>
            <a:r>
              <a:rPr lang="hu-HU" altLang="hu-HU"/>
              <a:t>Ph – fáziskontraszt</a:t>
            </a:r>
          </a:p>
          <a:p>
            <a:pPr eaLnBrk="1" hangingPunct="1">
              <a:spcBef>
                <a:spcPct val="50000"/>
              </a:spcBef>
            </a:pPr>
            <a:r>
              <a:rPr lang="hu-HU" altLang="hu-HU"/>
              <a:t>DIC – Nomarski optika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4"/>
          <p:cNvSpPr>
            <a:spLocks noGrp="1" noChangeArrowheads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/>
          <a:lstStyle/>
          <a:p>
            <a:pPr eaLnBrk="1" hangingPunct="1"/>
            <a:r>
              <a:rPr lang="hu-HU" altLang="hu-HU" sz="4000" smtClean="0"/>
              <a:t>Numerikus apertura, Abbe képlet</a:t>
            </a:r>
          </a:p>
        </p:txBody>
      </p:sp>
      <p:pic>
        <p:nvPicPr>
          <p:cNvPr id="14339" name="Picture 5" descr="deviate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1628775"/>
            <a:ext cx="2303462" cy="475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0" name="Picture 6" descr="linegrati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4300" y="1628775"/>
            <a:ext cx="4019550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1" name="Text Box 8"/>
          <p:cNvSpPr txBox="1">
            <a:spLocks noChangeArrowheads="1"/>
          </p:cNvSpPr>
          <p:nvPr/>
        </p:nvSpPr>
        <p:spPr bwMode="auto">
          <a:xfrm>
            <a:off x="2987675" y="3573463"/>
            <a:ext cx="5905500" cy="2703512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hu-HU" altLang="hu-HU"/>
              <a:t>Feloldóképesség: két képpontnak az a legkisebb távolsága, amelynél őket különálló pontoknak érzékeljük</a:t>
            </a:r>
          </a:p>
          <a:p>
            <a:pPr eaLnBrk="1" hangingPunct="1">
              <a:spcBef>
                <a:spcPct val="50000"/>
              </a:spcBef>
            </a:pPr>
            <a:r>
              <a:rPr lang="hu-HU" altLang="hu-HU"/>
              <a:t>A tárgyról a rajta direkt áthaladt fénysugarak nem visznek információt, csak azok, amelyek  szóródtak rajta</a:t>
            </a:r>
          </a:p>
          <a:p>
            <a:pPr eaLnBrk="1" hangingPunct="1">
              <a:spcBef>
                <a:spcPct val="50000"/>
              </a:spcBef>
            </a:pPr>
            <a:r>
              <a:rPr lang="hu-HU" altLang="hu-HU"/>
              <a:t>Legalább az elsőrendű szórt sugaraknak be kell jutniuk az optikai rendszerbe a kép keletkezéséhez</a:t>
            </a:r>
          </a:p>
          <a:p>
            <a:pPr eaLnBrk="1" hangingPunct="1">
              <a:spcBef>
                <a:spcPct val="50000"/>
              </a:spcBef>
            </a:pPr>
            <a:r>
              <a:rPr lang="hu-HU" altLang="hu-HU"/>
              <a:t>Minél magasabb rendű szórt sugarak lépnek be, annál részletgazdagabb a kép.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 descr="nuap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188913"/>
            <a:ext cx="1574800" cy="302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Text Box 5"/>
          <p:cNvSpPr txBox="1">
            <a:spLocks noChangeArrowheads="1"/>
          </p:cNvSpPr>
          <p:nvPr/>
        </p:nvSpPr>
        <p:spPr bwMode="auto">
          <a:xfrm>
            <a:off x="2411413" y="333375"/>
            <a:ext cx="4321175" cy="2979738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hu-HU" altLang="hu-HU"/>
              <a:t>Abbe képlet: d=0,61</a:t>
            </a:r>
            <a:r>
              <a:rPr lang="el-GR" altLang="hu-HU">
                <a:cs typeface="Arial" charset="0"/>
              </a:rPr>
              <a:t>λ</a:t>
            </a:r>
            <a:r>
              <a:rPr lang="hu-HU" altLang="hu-HU">
                <a:cs typeface="Arial" charset="0"/>
              </a:rPr>
              <a:t>/nsin</a:t>
            </a:r>
            <a:r>
              <a:rPr lang="el-GR" altLang="hu-HU">
                <a:cs typeface="Arial" charset="0"/>
              </a:rPr>
              <a:t>α</a:t>
            </a:r>
            <a:endParaRPr lang="hu-HU" altLang="hu-HU">
              <a:cs typeface="Arial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hu-HU" altLang="hu-HU">
                <a:cs typeface="Arial" charset="0"/>
              </a:rPr>
              <a:t>d: feloldóképesség</a:t>
            </a:r>
          </a:p>
          <a:p>
            <a:pPr eaLnBrk="1" hangingPunct="1">
              <a:spcBef>
                <a:spcPct val="50000"/>
              </a:spcBef>
            </a:pPr>
            <a:r>
              <a:rPr lang="el-GR" altLang="hu-HU"/>
              <a:t>λ</a:t>
            </a:r>
            <a:r>
              <a:rPr lang="hu-HU" altLang="hu-HU"/>
              <a:t>: fény hullámhossza</a:t>
            </a:r>
          </a:p>
          <a:p>
            <a:pPr eaLnBrk="1" hangingPunct="1">
              <a:spcBef>
                <a:spcPct val="50000"/>
              </a:spcBef>
            </a:pPr>
            <a:r>
              <a:rPr lang="hu-HU" altLang="hu-HU"/>
              <a:t>n: preparátum és objektív közötti közeg törésmutatója</a:t>
            </a:r>
          </a:p>
          <a:p>
            <a:pPr eaLnBrk="1" hangingPunct="1">
              <a:spcBef>
                <a:spcPct val="50000"/>
              </a:spcBef>
            </a:pPr>
            <a:r>
              <a:rPr lang="el-GR" altLang="hu-HU"/>
              <a:t>α</a:t>
            </a:r>
            <a:r>
              <a:rPr lang="hu-HU" altLang="hu-HU"/>
              <a:t>: objektív fél nyílásszöge</a:t>
            </a:r>
          </a:p>
          <a:p>
            <a:pPr eaLnBrk="1" hangingPunct="1">
              <a:spcBef>
                <a:spcPct val="50000"/>
              </a:spcBef>
            </a:pPr>
            <a:r>
              <a:rPr lang="hu-HU" altLang="hu-HU"/>
              <a:t>nsin</a:t>
            </a:r>
            <a:r>
              <a:rPr lang="el-GR" altLang="hu-HU"/>
              <a:t>α</a:t>
            </a:r>
            <a:r>
              <a:rPr lang="hu-HU" altLang="hu-HU"/>
              <a:t>=numerikus apertura (NA) – jellemző az adott objektívre</a:t>
            </a:r>
            <a:endParaRPr lang="el-GR" altLang="hu-HU"/>
          </a:p>
        </p:txBody>
      </p:sp>
      <p:sp>
        <p:nvSpPr>
          <p:cNvPr id="15364" name="Text Box 6"/>
          <p:cNvSpPr txBox="1">
            <a:spLocks noChangeArrowheads="1"/>
          </p:cNvSpPr>
          <p:nvPr/>
        </p:nvSpPr>
        <p:spPr bwMode="auto">
          <a:xfrm>
            <a:off x="323850" y="3644900"/>
            <a:ext cx="7704138" cy="1604963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hu-HU" altLang="hu-HU"/>
              <a:t>A legjobb feloldóképesség (minél kisebb d) akkor érhető el ha:</a:t>
            </a:r>
          </a:p>
          <a:p>
            <a:pPr eaLnBrk="1" hangingPunct="1">
              <a:spcBef>
                <a:spcPct val="50000"/>
              </a:spcBef>
            </a:pPr>
            <a:r>
              <a:rPr lang="el-GR" altLang="hu-HU"/>
              <a:t>λ</a:t>
            </a:r>
            <a:r>
              <a:rPr lang="hu-HU" altLang="hu-HU"/>
              <a:t> minél kisebb (elektronmikroszkóp)</a:t>
            </a:r>
          </a:p>
          <a:p>
            <a:pPr eaLnBrk="1" hangingPunct="1">
              <a:spcBef>
                <a:spcPct val="50000"/>
              </a:spcBef>
            </a:pPr>
            <a:r>
              <a:rPr lang="hu-HU" altLang="hu-HU"/>
              <a:t>NA minél nagyobb (immerziós objektívek: max 1,4)</a:t>
            </a:r>
          </a:p>
          <a:p>
            <a:pPr eaLnBrk="1" hangingPunct="1">
              <a:spcBef>
                <a:spcPct val="50000"/>
              </a:spcBef>
            </a:pPr>
            <a:r>
              <a:rPr lang="hu-HU" altLang="hu-HU"/>
              <a:t>Látható fénynél a teoretikusan elérhető d: 0,2</a:t>
            </a:r>
            <a:r>
              <a:rPr lang="el-GR" altLang="hu-HU">
                <a:cs typeface="Arial" charset="0"/>
              </a:rPr>
              <a:t>μ</a:t>
            </a:r>
            <a:r>
              <a:rPr lang="hu-HU" altLang="hu-HU">
                <a:cs typeface="Arial" charset="0"/>
              </a:rPr>
              <a:t>m</a:t>
            </a:r>
            <a:r>
              <a:rPr lang="hu-HU" altLang="hu-HU"/>
              <a:t> </a:t>
            </a:r>
          </a:p>
        </p:txBody>
      </p:sp>
      <p:pic>
        <p:nvPicPr>
          <p:cNvPr id="15365" name="Picture 7" descr="immersi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86550" y="4149725"/>
            <a:ext cx="2457450" cy="269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4"/>
          <p:cNvSpPr>
            <a:spLocks noChangeArrowheads="1"/>
          </p:cNvSpPr>
          <p:nvPr/>
        </p:nvSpPr>
        <p:spPr bwMode="auto">
          <a:xfrm>
            <a:off x="250825" y="333375"/>
            <a:ext cx="5040313" cy="4572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1" hangingPunct="1"/>
            <a:r>
              <a:rPr lang="hu-HU" altLang="hu-HU" sz="1200" b="1">
                <a:cs typeface="Arial" charset="0"/>
              </a:rPr>
              <a:t>Resolution and Numerical Aperture</a:t>
            </a:r>
            <a:br>
              <a:rPr lang="hu-HU" altLang="hu-HU" sz="1200" b="1">
                <a:cs typeface="Arial" charset="0"/>
              </a:rPr>
            </a:br>
            <a:r>
              <a:rPr lang="hu-HU" altLang="hu-HU" sz="1200" b="1">
                <a:cs typeface="Arial" charset="0"/>
              </a:rPr>
              <a:t>by Objective Type</a:t>
            </a:r>
            <a:endParaRPr lang="hu-HU" altLang="hu-HU" sz="1200"/>
          </a:p>
        </p:txBody>
      </p:sp>
      <p:graphicFrame>
        <p:nvGraphicFramePr>
          <p:cNvPr id="4259" name="Group 163"/>
          <p:cNvGraphicFramePr>
            <a:graphicFrameLocks noGrp="1"/>
          </p:cNvGraphicFramePr>
          <p:nvPr/>
        </p:nvGraphicFramePr>
        <p:xfrm>
          <a:off x="4170363" y="2128838"/>
          <a:ext cx="3609977" cy="2663890"/>
        </p:xfrm>
        <a:graphic>
          <a:graphicData uri="http://schemas.openxmlformats.org/drawingml/2006/table">
            <a:tbl>
              <a:tblPr/>
              <a:tblGrid>
                <a:gridCol w="3401713"/>
                <a:gridCol w="208264"/>
              </a:tblGrid>
              <a:tr h="229815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32" marR="91432" marT="45709" marB="45709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</a:t>
                      </a:r>
                      <a:endParaRPr kumimoji="0" lang="hu-HU" sz="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32" marR="91432" marT="45709" marB="45709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67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</a:t>
                      </a:r>
                      <a:endParaRPr kumimoji="0" lang="hu-HU" sz="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32" marR="91432" marT="45709" marB="45709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</a:t>
                      </a:r>
                      <a:endParaRPr kumimoji="0" lang="hu-HU" sz="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32" marR="91432" marT="45709" marB="45709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4266" name="Group 170"/>
          <p:cNvGraphicFramePr>
            <a:graphicFrameLocks noGrp="1"/>
          </p:cNvGraphicFramePr>
          <p:nvPr/>
        </p:nvGraphicFramePr>
        <p:xfrm>
          <a:off x="250825" y="903288"/>
          <a:ext cx="5040313" cy="3484561"/>
        </p:xfrm>
        <a:graphic>
          <a:graphicData uri="http://schemas.openxmlformats.org/drawingml/2006/table">
            <a:tbl>
              <a:tblPr/>
              <a:tblGrid>
                <a:gridCol w="998538"/>
                <a:gridCol w="492125"/>
                <a:gridCol w="854075"/>
                <a:gridCol w="493712"/>
                <a:gridCol w="854075"/>
                <a:gridCol w="493713"/>
                <a:gridCol w="854075"/>
              </a:tblGrid>
              <a:tr h="44299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T="45728" marB="45728" anchor="ctr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37DAD"/>
                    </a:solidFill>
                  </a:tcPr>
                </a:tc>
                <a:tc gridSpan="6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Objective Type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8" marB="45728" anchor="ctr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37DA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</a:tr>
              <a:tr h="43029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T="45728" marB="45728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98C3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Plan Achromat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8" marB="45728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98C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Plan Fluorite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8" marB="45728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98C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Plan Apochromat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8" marB="45728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98C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</a:tr>
              <a:tr h="43029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Magnification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8" marB="45728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88E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N.A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8" marB="45728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88E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Resolution</a:t>
                      </a:r>
                      <a:br>
                        <a:rPr kumimoji="0" lang="hu-H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</a:br>
                      <a:r>
                        <a:rPr kumimoji="0" lang="hu-H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(µm)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8" marB="45728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88E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N.A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8" marB="45728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88E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Resolution</a:t>
                      </a:r>
                      <a:br>
                        <a:rPr kumimoji="0" lang="hu-H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</a:br>
                      <a:r>
                        <a:rPr kumimoji="0" lang="hu-H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(µm)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8" marB="45728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88E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N.A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8" marB="45728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88E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Resolution</a:t>
                      </a:r>
                      <a:br>
                        <a:rPr kumimoji="0" lang="hu-H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</a:br>
                      <a:r>
                        <a:rPr kumimoji="0" lang="hu-H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(µm)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8" marB="45728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88EBC"/>
                    </a:solidFill>
                  </a:tcPr>
                </a:tc>
              </a:tr>
              <a:tr h="32390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4x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8" marB="45728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1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0.10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8" marB="45728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1CF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2.75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8" marB="45728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1CF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0.13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8" marB="45728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1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2.12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8" marB="45728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1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0.20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8" marB="45728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1CF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1.375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8" marB="45728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1CFED"/>
                    </a:solidFill>
                  </a:tcPr>
                </a:tc>
              </a:tr>
              <a:tr h="32073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10x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8" marB="45728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DBE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0.25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8" marB="45728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DAF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1.10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8" marB="45728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DAF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0.30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8" marB="45728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DBE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0.92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8" marB="45728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DBE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0.45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8" marB="45728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DAF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0.61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8" marB="45728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DAFD5"/>
                    </a:solidFill>
                  </a:tcPr>
                </a:tc>
              </a:tr>
              <a:tr h="32390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20x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8" marB="45728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1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0.40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8" marB="45728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1CF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0.69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8" marB="45728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1CF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0.50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8" marB="45728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1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0.55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8" marB="45728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1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0.75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8" marB="45728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1CF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0.37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8" marB="45728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1CFED"/>
                    </a:solidFill>
                  </a:tcPr>
                </a:tc>
              </a:tr>
              <a:tr h="32232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40x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8" marB="45728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DBE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0.65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8" marB="45728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DAF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0.42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8" marB="45728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DAF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0.75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8" marB="45728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DBE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0.37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8" marB="45728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DBE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0.95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8" marB="45728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DAF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0.29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8" marB="45728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DAFD5"/>
                    </a:solidFill>
                  </a:tcPr>
                </a:tc>
              </a:tr>
              <a:tr h="32232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60x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8" marB="45728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1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0.75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8" marB="45728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1CF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0.37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8" marB="45728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1CF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0.85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8" marB="45728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1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0.32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8" marB="45728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1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0.95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8" marB="45728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1CF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0.29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8" marB="45728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1CFED"/>
                    </a:solidFill>
                  </a:tcPr>
                </a:tc>
              </a:tr>
              <a:tr h="32390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100x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8" marB="45728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DBE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1.25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8" marB="45728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DAF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0.22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8" marB="45728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DAF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1.30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8" marB="45728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DBE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0.21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8" marB="45728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DBE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1.40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8" marB="45728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DAF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0.20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8" marB="45728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DAFD5"/>
                    </a:solidFill>
                  </a:tcPr>
                </a:tc>
              </a:tr>
              <a:tr h="243884">
                <a:tc gridSpan="7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N.A. = Numerical Aperture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8" marB="45728" anchor="ctr"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37DA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6449" name="Picture 62" descr="tabletrcorn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26363" y="2174875"/>
            <a:ext cx="19050" cy="1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450" name="Picture 64" descr="tableblcorn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25938" y="4473575"/>
            <a:ext cx="19050" cy="1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451" name="Picture 66" descr="tablebrcorne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26363" y="4473575"/>
            <a:ext cx="19050" cy="1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452" name="Rectangle 171"/>
          <p:cNvSpPr>
            <a:spLocks noChangeArrowheads="1"/>
          </p:cNvSpPr>
          <p:nvPr/>
        </p:nvSpPr>
        <p:spPr bwMode="auto">
          <a:xfrm>
            <a:off x="5395913" y="512763"/>
            <a:ext cx="2992437" cy="274637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1" hangingPunct="1"/>
            <a:r>
              <a:rPr lang="hu-HU" altLang="hu-HU" sz="1200" b="1"/>
              <a:t>Common Immersion Media</a:t>
            </a:r>
            <a:endParaRPr lang="hu-HU" altLang="hu-HU" sz="1200"/>
          </a:p>
        </p:txBody>
      </p:sp>
      <p:graphicFrame>
        <p:nvGraphicFramePr>
          <p:cNvPr id="4268" name="Group 172"/>
          <p:cNvGraphicFramePr>
            <a:graphicFrameLocks noGrp="1"/>
          </p:cNvGraphicFramePr>
          <p:nvPr/>
        </p:nvGraphicFramePr>
        <p:xfrm>
          <a:off x="5414963" y="889000"/>
          <a:ext cx="2973387" cy="2590800"/>
        </p:xfrm>
        <a:graphic>
          <a:graphicData uri="http://schemas.openxmlformats.org/drawingml/2006/table">
            <a:tbl>
              <a:tblPr/>
              <a:tblGrid>
                <a:gridCol w="1487487"/>
                <a:gridCol w="1485900"/>
              </a:tblGrid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Material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37DA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Refractive Index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37DAD"/>
                    </a:solidFill>
                  </a:tcPr>
                </a:tc>
              </a:tr>
              <a:tr h="1825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Air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DBE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1.0003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DBEDE"/>
                    </a:solidFill>
                  </a:tcPr>
                </a:tc>
              </a:tr>
              <a:tr h="1825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Water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1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1.333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1E9"/>
                    </a:solidFill>
                  </a:tcPr>
                </a:tc>
              </a:tr>
              <a:tr h="1825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Glycerin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DBE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1.4695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DBEDE"/>
                    </a:solidFill>
                  </a:tcPr>
                </a:tc>
              </a:tr>
              <a:tr h="1825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Paraffin oil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1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1.480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1E9"/>
                    </a:solidFill>
                  </a:tcPr>
                </a:tc>
              </a:tr>
              <a:tr h="1841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Cedarwood oil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DBE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1.515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DBEDE"/>
                    </a:solidFill>
                  </a:tcPr>
                </a:tc>
              </a:tr>
              <a:tr h="1825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Synthetic oil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1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1.515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1E9"/>
                    </a:solidFill>
                  </a:tcPr>
                </a:tc>
              </a:tr>
              <a:tr h="1825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Anisole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DBE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1.5178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DBEDE"/>
                    </a:solidFill>
                  </a:tcPr>
                </a:tc>
              </a:tr>
              <a:tr h="1841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Bromonaphthalene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1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1.6585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1E9"/>
                    </a:solidFill>
                  </a:tcPr>
                </a:tc>
              </a:tr>
              <a:tr h="1841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Methylene iodide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DBE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1.740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DBEDE"/>
                    </a:solidFill>
                  </a:tcPr>
                </a:tc>
              </a:tr>
            </a:tbl>
          </a:graphicData>
        </a:graphic>
      </p:graphicFrame>
      <p:sp>
        <p:nvSpPr>
          <p:cNvPr id="16474" name="Text Box 197"/>
          <p:cNvSpPr txBox="1">
            <a:spLocks noChangeArrowheads="1"/>
          </p:cNvSpPr>
          <p:nvPr/>
        </p:nvSpPr>
        <p:spPr bwMode="auto">
          <a:xfrm>
            <a:off x="323850" y="4868863"/>
            <a:ext cx="8496300" cy="1328737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hu-HU" altLang="hu-HU"/>
              <a:t>Az okulár az objektív által leképzett képet nagyítja tovább, több részletet nem ad a képhez. A feloldóképességet tehát az objektív szabja meg, az okulár nagyításának növelése egy határon túl már általában felesleges (üres nagyítás).</a:t>
            </a:r>
          </a:p>
          <a:p>
            <a:pPr eaLnBrk="1" hangingPunct="1">
              <a:spcBef>
                <a:spcPct val="50000"/>
              </a:spcBef>
            </a:pPr>
            <a:r>
              <a:rPr lang="hu-HU" altLang="hu-HU"/>
              <a:t>A „maradék” fénytörési hibák egy része itt is korrigálható.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4"/>
          <p:cNvSpPr>
            <a:spLocks noGrp="1" noChangeArrowheads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/>
          <a:lstStyle/>
          <a:p>
            <a:pPr eaLnBrk="1" hangingPunct="1"/>
            <a:r>
              <a:rPr lang="hu-HU" altLang="hu-HU" smtClean="0"/>
              <a:t>A kondenzor</a:t>
            </a:r>
          </a:p>
        </p:txBody>
      </p:sp>
      <p:pic>
        <p:nvPicPr>
          <p:cNvPr id="17411" name="Picture 5" descr="abbecondens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1557338"/>
            <a:ext cx="2733675" cy="340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2" name="Text Box 6"/>
          <p:cNvSpPr txBox="1">
            <a:spLocks noChangeArrowheads="1"/>
          </p:cNvSpPr>
          <p:nvPr/>
        </p:nvSpPr>
        <p:spPr bwMode="auto">
          <a:xfrm>
            <a:off x="3635375" y="1628775"/>
            <a:ext cx="3960813" cy="2016125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hu-HU" altLang="hu-HU"/>
              <a:t>Minimum két lencse és egy blende alkotja</a:t>
            </a:r>
          </a:p>
          <a:p>
            <a:pPr eaLnBrk="1" hangingPunct="1">
              <a:spcBef>
                <a:spcPct val="50000"/>
              </a:spcBef>
            </a:pPr>
            <a:r>
              <a:rPr lang="hu-HU" altLang="hu-HU"/>
              <a:t>Biztosítja a tárgy erős, egyenletes megvilágítását, és a felesleges szórt sugarak kiszűrését</a:t>
            </a:r>
          </a:p>
          <a:p>
            <a:pPr eaLnBrk="1" hangingPunct="1">
              <a:spcBef>
                <a:spcPct val="50000"/>
              </a:spcBef>
            </a:pPr>
            <a:r>
              <a:rPr lang="hu-HU" altLang="hu-HU"/>
              <a:t>„speciális alkatrészek”</a:t>
            </a:r>
          </a:p>
        </p:txBody>
      </p:sp>
      <p:sp>
        <p:nvSpPr>
          <p:cNvPr id="17413" name="Text Box 7"/>
          <p:cNvSpPr txBox="1">
            <a:spLocks noChangeArrowheads="1"/>
          </p:cNvSpPr>
          <p:nvPr/>
        </p:nvSpPr>
        <p:spPr bwMode="auto">
          <a:xfrm>
            <a:off x="1692275" y="5661025"/>
            <a:ext cx="3457575" cy="366713"/>
          </a:xfrm>
          <a:prstGeom prst="rect">
            <a:avLst/>
          </a:prstGeom>
          <a:solidFill>
            <a:srgbClr val="FFCC99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hu-HU" altLang="hu-HU"/>
              <a:t>Köhler megvilágítás</a:t>
            </a:r>
          </a:p>
        </p:txBody>
      </p:sp>
      <p:pic>
        <p:nvPicPr>
          <p:cNvPr id="17414" name="Picture 8" descr="componentsfigure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56325" y="3644900"/>
            <a:ext cx="2674938" cy="309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 descr="k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8482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4"/>
          <p:cNvSpPr>
            <a:spLocks noGrp="1" noChangeArrowheads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/>
          <a:lstStyle/>
          <a:p>
            <a:pPr eaLnBrk="1" hangingPunct="1"/>
            <a:r>
              <a:rPr lang="hu-HU" altLang="hu-HU" smtClean="0"/>
              <a:t>Kontrasztfokozó eljárások</a:t>
            </a:r>
          </a:p>
        </p:txBody>
      </p:sp>
      <p:sp>
        <p:nvSpPr>
          <p:cNvPr id="19459" name="Text Box 5"/>
          <p:cNvSpPr txBox="1">
            <a:spLocks noChangeArrowheads="1"/>
          </p:cNvSpPr>
          <p:nvPr/>
        </p:nvSpPr>
        <p:spPr bwMode="auto">
          <a:xfrm>
            <a:off x="539750" y="2636838"/>
            <a:ext cx="7561263" cy="779462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hu-HU" altLang="hu-HU"/>
              <a:t>Fáziskontraszt: a fáziskülönbséget amplitudó különbséggé alakítja</a:t>
            </a:r>
          </a:p>
          <a:p>
            <a:pPr eaLnBrk="1" hangingPunct="1">
              <a:spcBef>
                <a:spcPct val="50000"/>
              </a:spcBef>
            </a:pPr>
            <a:r>
              <a:rPr lang="hu-HU" altLang="hu-HU"/>
              <a:t>Natív, festetlen, kis kontrasztú készítmények vizsgálatára </a:t>
            </a:r>
          </a:p>
        </p:txBody>
      </p:sp>
      <p:sp>
        <p:nvSpPr>
          <p:cNvPr id="19460" name="Text Box 6"/>
          <p:cNvSpPr txBox="1">
            <a:spLocks noChangeArrowheads="1"/>
          </p:cNvSpPr>
          <p:nvPr/>
        </p:nvSpPr>
        <p:spPr bwMode="auto">
          <a:xfrm>
            <a:off x="539750" y="3716338"/>
            <a:ext cx="7561263" cy="779462"/>
          </a:xfrm>
          <a:prstGeom prst="rect">
            <a:avLst/>
          </a:prstGeom>
          <a:solidFill>
            <a:srgbClr val="FFCC99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hu-HU" altLang="hu-HU"/>
              <a:t>DIC: diferencia interferencia kontraszt (Nomarski optika)</a:t>
            </a:r>
          </a:p>
          <a:p>
            <a:pPr eaLnBrk="1" hangingPunct="1">
              <a:spcBef>
                <a:spcPct val="50000"/>
              </a:spcBef>
            </a:pPr>
            <a:r>
              <a:rPr lang="hu-HU" altLang="hu-HU"/>
              <a:t>Pseudotérhatású kép</a:t>
            </a:r>
          </a:p>
        </p:txBody>
      </p:sp>
      <p:sp>
        <p:nvSpPr>
          <p:cNvPr id="19461" name="Text Box 7"/>
          <p:cNvSpPr txBox="1">
            <a:spLocks noChangeArrowheads="1"/>
          </p:cNvSpPr>
          <p:nvPr/>
        </p:nvSpPr>
        <p:spPr bwMode="auto">
          <a:xfrm>
            <a:off x="539750" y="1989138"/>
            <a:ext cx="7561263" cy="366712"/>
          </a:xfrm>
          <a:prstGeom prst="rect">
            <a:avLst/>
          </a:prstGeom>
          <a:solidFill>
            <a:srgbClr val="FF99CC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hu-HU" altLang="hu-HU"/>
              <a:t>Süllyesztett kondenzor, szűkített kondenzorblende - információvesztés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482" name="Object 4"/>
          <p:cNvGraphicFramePr>
            <a:graphicFrameLocks noChangeAspect="1"/>
          </p:cNvGraphicFramePr>
          <p:nvPr/>
        </p:nvGraphicFramePr>
        <p:xfrm>
          <a:off x="1619250" y="1484313"/>
          <a:ext cx="6121400" cy="4578350"/>
        </p:xfrm>
        <a:graphic>
          <a:graphicData uri="http://schemas.openxmlformats.org/presentationml/2006/ole">
            <p:oleObj spid="_x0000_s20482" name="Image" r:id="rId3" imgW="3602438" imgH="2693753" progId="Photoshop.Image.7">
              <p:embed/>
            </p:oleObj>
          </a:graphicData>
        </a:graphic>
      </p:graphicFrame>
      <p:sp>
        <p:nvSpPr>
          <p:cNvPr id="20483" name="Text Box 5"/>
          <p:cNvSpPr txBox="1">
            <a:spLocks noChangeArrowheads="1"/>
          </p:cNvSpPr>
          <p:nvPr/>
        </p:nvSpPr>
        <p:spPr bwMode="auto">
          <a:xfrm>
            <a:off x="684213" y="333375"/>
            <a:ext cx="7812087" cy="7620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hu-HU" altLang="hu-HU" sz="4400"/>
              <a:t>Fáziskontraszt mikroszkópia</a:t>
            </a:r>
          </a:p>
        </p:txBody>
      </p:sp>
      <p:sp>
        <p:nvSpPr>
          <p:cNvPr id="20484" name="Line 6"/>
          <p:cNvSpPr>
            <a:spLocks noChangeShapeType="1"/>
          </p:cNvSpPr>
          <p:nvPr/>
        </p:nvSpPr>
        <p:spPr bwMode="auto">
          <a:xfrm>
            <a:off x="6948488" y="5949950"/>
            <a:ext cx="503237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0485" name="Text Box 7"/>
          <p:cNvSpPr txBox="1">
            <a:spLocks noChangeArrowheads="1"/>
          </p:cNvSpPr>
          <p:nvPr/>
        </p:nvSpPr>
        <p:spPr bwMode="auto">
          <a:xfrm>
            <a:off x="6877050" y="5645150"/>
            <a:ext cx="863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hu-HU" altLang="hu-HU" sz="1400"/>
              <a:t>20 </a:t>
            </a:r>
            <a:r>
              <a:rPr lang="el-GR" altLang="hu-HU" sz="1400">
                <a:cs typeface="Arial" charset="0"/>
              </a:rPr>
              <a:t>μ</a:t>
            </a:r>
            <a:r>
              <a:rPr lang="hu-HU" altLang="hu-HU" sz="1400">
                <a:cs typeface="Arial" charset="0"/>
              </a:rPr>
              <a:t>m</a:t>
            </a:r>
            <a:endParaRPr lang="el-GR" altLang="hu-HU" sz="1400"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90000"/>
            </a:schemeClr>
          </a:solidFill>
        </p:spPr>
        <p:txBody>
          <a:bodyPr/>
          <a:lstStyle/>
          <a:p>
            <a:pPr>
              <a:defRPr/>
            </a:pPr>
            <a:r>
              <a:rPr lang="hu-HU" dirty="0" smtClean="0"/>
              <a:t>Néhány adat </a:t>
            </a:r>
            <a:r>
              <a:rPr lang="hu-HU" smtClean="0"/>
              <a:t>a miértekről</a:t>
            </a:r>
            <a:endParaRPr lang="hu-HU"/>
          </a:p>
        </p:txBody>
      </p:sp>
      <p:sp>
        <p:nvSpPr>
          <p:cNvPr id="3" name="Szövegdoboz 2"/>
          <p:cNvSpPr txBox="1"/>
          <p:nvPr/>
        </p:nvSpPr>
        <p:spPr>
          <a:xfrm>
            <a:off x="611188" y="2708275"/>
            <a:ext cx="7273925" cy="2032000"/>
          </a:xfrm>
          <a:prstGeom prst="rect">
            <a:avLst/>
          </a:prstGeom>
          <a:solidFill>
            <a:schemeClr val="accent5"/>
          </a:solidFill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hu-HU" dirty="0">
                <a:latin typeface="Arial" panose="020B0604020202020204" pitchFamily="34" charset="0"/>
              </a:rPr>
              <a:t>Az emberi szem maximális feloldóképessége 0,1 mm – 100 </a:t>
            </a:r>
            <a:r>
              <a:rPr lang="el-GR" dirty="0">
                <a:latin typeface="Arial" panose="020B0604020202020204" pitchFamily="34" charset="0"/>
              </a:rPr>
              <a:t>μ</a:t>
            </a:r>
            <a:r>
              <a:rPr lang="hu-HU" dirty="0">
                <a:latin typeface="Arial" panose="020B0604020202020204" pitchFamily="34" charset="0"/>
              </a:rPr>
              <a:t>m!</a:t>
            </a:r>
          </a:p>
          <a:p>
            <a:pPr eaLnBrk="1" hangingPunct="1">
              <a:defRPr/>
            </a:pPr>
            <a:endParaRPr lang="hu-HU" dirty="0">
              <a:latin typeface="Arial" panose="020B0604020202020204" pitchFamily="34" charset="0"/>
            </a:endParaRPr>
          </a:p>
          <a:p>
            <a:pPr eaLnBrk="1" hangingPunct="1">
              <a:defRPr/>
            </a:pPr>
            <a:r>
              <a:rPr lang="hu-HU" dirty="0">
                <a:latin typeface="Arial" panose="020B0604020202020204" pitchFamily="34" charset="0"/>
              </a:rPr>
              <a:t>Egy átlagos </a:t>
            </a:r>
            <a:r>
              <a:rPr lang="hu-HU" dirty="0" err="1">
                <a:latin typeface="Arial" panose="020B0604020202020204" pitchFamily="34" charset="0"/>
              </a:rPr>
              <a:t>eukariota</a:t>
            </a:r>
            <a:r>
              <a:rPr lang="hu-HU" dirty="0">
                <a:latin typeface="Arial" panose="020B0604020202020204" pitchFamily="34" charset="0"/>
              </a:rPr>
              <a:t> sejt mérete 10-50 </a:t>
            </a:r>
            <a:r>
              <a:rPr lang="el-GR" dirty="0">
                <a:latin typeface="Arial" panose="020B0604020202020204" pitchFamily="34" charset="0"/>
              </a:rPr>
              <a:t>μ</a:t>
            </a:r>
            <a:r>
              <a:rPr lang="hu-HU" dirty="0">
                <a:latin typeface="Arial" panose="020B0604020202020204" pitchFamily="34" charset="0"/>
              </a:rPr>
              <a:t>m</a:t>
            </a:r>
          </a:p>
          <a:p>
            <a:pPr eaLnBrk="1" hangingPunct="1">
              <a:defRPr/>
            </a:pPr>
            <a:endParaRPr lang="hu-HU" dirty="0">
              <a:latin typeface="Arial" panose="020B0604020202020204" pitchFamily="34" charset="0"/>
            </a:endParaRPr>
          </a:p>
          <a:p>
            <a:pPr eaLnBrk="1" hangingPunct="1">
              <a:defRPr/>
            </a:pPr>
            <a:r>
              <a:rPr lang="hu-HU" dirty="0">
                <a:latin typeface="Arial" panose="020B0604020202020204" pitchFamily="34" charset="0"/>
              </a:rPr>
              <a:t>Sejtmag: 5-30 </a:t>
            </a:r>
            <a:r>
              <a:rPr lang="el-GR" dirty="0">
                <a:latin typeface="Arial" panose="020B0604020202020204" pitchFamily="34" charset="0"/>
              </a:rPr>
              <a:t>μ</a:t>
            </a:r>
            <a:r>
              <a:rPr lang="hu-HU" dirty="0">
                <a:latin typeface="Arial" panose="020B0604020202020204" pitchFamily="34" charset="0"/>
              </a:rPr>
              <a:t>m</a:t>
            </a:r>
          </a:p>
          <a:p>
            <a:pPr eaLnBrk="1" hangingPunct="1">
              <a:defRPr/>
            </a:pPr>
            <a:endParaRPr lang="hu-HU" dirty="0">
              <a:latin typeface="Arial" panose="020B0604020202020204" pitchFamily="34" charset="0"/>
            </a:endParaRPr>
          </a:p>
          <a:p>
            <a:pPr eaLnBrk="1" hangingPunct="1">
              <a:defRPr/>
            </a:pPr>
            <a:r>
              <a:rPr lang="hu-HU" dirty="0" err="1">
                <a:latin typeface="Arial" panose="020B0604020202020204" pitchFamily="34" charset="0"/>
              </a:rPr>
              <a:t>Prokarioták</a:t>
            </a:r>
            <a:r>
              <a:rPr lang="hu-HU" dirty="0">
                <a:latin typeface="Arial" panose="020B0604020202020204" pitchFamily="34" charset="0"/>
              </a:rPr>
              <a:t> 1 </a:t>
            </a:r>
            <a:r>
              <a:rPr lang="el-GR" dirty="0">
                <a:latin typeface="Arial" panose="020B0604020202020204" pitchFamily="34" charset="0"/>
              </a:rPr>
              <a:t>μ</a:t>
            </a:r>
            <a:r>
              <a:rPr lang="hu-HU" dirty="0">
                <a:latin typeface="Arial" panose="020B0604020202020204" pitchFamily="34" charset="0"/>
              </a:rPr>
              <a:t>m alatt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506" name="Object 4"/>
          <p:cNvGraphicFramePr>
            <a:graphicFrameLocks noChangeAspect="1"/>
          </p:cNvGraphicFramePr>
          <p:nvPr/>
        </p:nvGraphicFramePr>
        <p:xfrm>
          <a:off x="4714875" y="542925"/>
          <a:ext cx="4033838" cy="3030538"/>
        </p:xfrm>
        <a:graphic>
          <a:graphicData uri="http://schemas.openxmlformats.org/presentationml/2006/ole">
            <p:oleObj spid="_x0000_s21506" name="Image" r:id="rId3" imgW="3602438" imgH="2705942" progId="Photoshop.Image.7">
              <p:embed/>
            </p:oleObj>
          </a:graphicData>
        </a:graphic>
      </p:graphicFrame>
      <p:graphicFrame>
        <p:nvGraphicFramePr>
          <p:cNvPr id="21507" name="Object 5"/>
          <p:cNvGraphicFramePr>
            <a:graphicFrameLocks noChangeAspect="1"/>
          </p:cNvGraphicFramePr>
          <p:nvPr/>
        </p:nvGraphicFramePr>
        <p:xfrm>
          <a:off x="393700" y="3783013"/>
          <a:ext cx="4033838" cy="3030537"/>
        </p:xfrm>
        <a:graphic>
          <a:graphicData uri="http://schemas.openxmlformats.org/presentationml/2006/ole">
            <p:oleObj spid="_x0000_s21507" name="Image" r:id="rId4" imgW="3602438" imgH="2705942" progId="Photoshop.Image.7">
              <p:embed/>
            </p:oleObj>
          </a:graphicData>
        </a:graphic>
      </p:graphicFrame>
      <p:graphicFrame>
        <p:nvGraphicFramePr>
          <p:cNvPr id="21508" name="Object 6"/>
          <p:cNvGraphicFramePr>
            <a:graphicFrameLocks noChangeAspect="1"/>
          </p:cNvGraphicFramePr>
          <p:nvPr/>
        </p:nvGraphicFramePr>
        <p:xfrm>
          <a:off x="4716463" y="3781425"/>
          <a:ext cx="4035425" cy="3032125"/>
        </p:xfrm>
        <a:graphic>
          <a:graphicData uri="http://schemas.openxmlformats.org/presentationml/2006/ole">
            <p:oleObj spid="_x0000_s21508" name="Image" r:id="rId5" imgW="3602438" imgH="2705942" progId="Photoshop.Image.7">
              <p:embed/>
            </p:oleObj>
          </a:graphicData>
        </a:graphic>
      </p:graphicFrame>
      <p:sp>
        <p:nvSpPr>
          <p:cNvPr id="21509" name="Text Box 8"/>
          <p:cNvSpPr txBox="1">
            <a:spLocks noChangeArrowheads="1"/>
          </p:cNvSpPr>
          <p:nvPr/>
        </p:nvSpPr>
        <p:spPr bwMode="auto">
          <a:xfrm>
            <a:off x="755650" y="908050"/>
            <a:ext cx="3240088" cy="7620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hu-HU" altLang="hu-HU" sz="4400"/>
              <a:t>DIC</a:t>
            </a:r>
          </a:p>
        </p:txBody>
      </p:sp>
      <p:sp>
        <p:nvSpPr>
          <p:cNvPr id="21510" name="Line 9"/>
          <p:cNvSpPr>
            <a:spLocks noChangeShapeType="1"/>
          </p:cNvSpPr>
          <p:nvPr/>
        </p:nvSpPr>
        <p:spPr bwMode="auto">
          <a:xfrm>
            <a:off x="8243888" y="3429000"/>
            <a:ext cx="360362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1511" name="Text Box 10"/>
          <p:cNvSpPr txBox="1">
            <a:spLocks noChangeArrowheads="1"/>
          </p:cNvSpPr>
          <p:nvPr/>
        </p:nvSpPr>
        <p:spPr bwMode="auto">
          <a:xfrm>
            <a:off x="8029575" y="3141663"/>
            <a:ext cx="863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hu-HU" altLang="hu-HU" sz="1400"/>
              <a:t>20 </a:t>
            </a:r>
            <a:r>
              <a:rPr lang="el-GR" altLang="hu-HU" sz="1400">
                <a:cs typeface="Arial" charset="0"/>
              </a:rPr>
              <a:t>μ</a:t>
            </a:r>
            <a:r>
              <a:rPr lang="hu-HU" altLang="hu-HU" sz="1400">
                <a:cs typeface="Arial" charset="0"/>
              </a:rPr>
              <a:t>m</a:t>
            </a:r>
            <a:endParaRPr lang="el-GR" altLang="hu-HU" sz="1400"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6"/>
          <p:cNvSpPr>
            <a:spLocks noChangeArrowheads="1"/>
          </p:cNvSpPr>
          <p:nvPr/>
        </p:nvSpPr>
        <p:spPr bwMode="auto">
          <a:xfrm>
            <a:off x="34925" y="1700213"/>
            <a:ext cx="5184775" cy="489743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hu-HU" altLang="hu-HU"/>
          </a:p>
        </p:txBody>
      </p:sp>
      <p:sp>
        <p:nvSpPr>
          <p:cNvPr id="22531" name="Rectangle 4"/>
          <p:cNvSpPr>
            <a:spLocks noGrp="1" noChangeArrowheads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/>
          <a:lstStyle/>
          <a:p>
            <a:pPr eaLnBrk="1" hangingPunct="1"/>
            <a:r>
              <a:rPr lang="hu-HU" altLang="hu-HU" smtClean="0"/>
              <a:t>Fluoreszcens mikroszkópia</a:t>
            </a:r>
          </a:p>
        </p:txBody>
      </p:sp>
      <p:pic>
        <p:nvPicPr>
          <p:cNvPr id="22532" name="Picture 5" descr="585px-FluorescenceFilters_2008-09-28_sv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1513" y="1844675"/>
            <a:ext cx="4260850" cy="437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zövegdoboz 1"/>
          <p:cNvSpPr txBox="1"/>
          <p:nvPr/>
        </p:nvSpPr>
        <p:spPr>
          <a:xfrm>
            <a:off x="5364163" y="1844675"/>
            <a:ext cx="3529012" cy="2862263"/>
          </a:xfrm>
          <a:prstGeom prst="rect">
            <a:avLst/>
          </a:prstGeom>
          <a:solidFill>
            <a:schemeClr val="accent5"/>
          </a:solidFill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hu-HU" dirty="0">
                <a:latin typeface="Arial" panose="020B0604020202020204" pitchFamily="34" charset="0"/>
              </a:rPr>
              <a:t>Nagyobb energiájú (alacsonyabb hullámhosszú) gerjesztő fény – UV-lámpa, LED, </a:t>
            </a:r>
            <a:r>
              <a:rPr lang="hu-HU" dirty="0" err="1">
                <a:latin typeface="Arial" panose="020B0604020202020204" pitchFamily="34" charset="0"/>
              </a:rPr>
              <a:t>laser</a:t>
            </a:r>
            <a:endParaRPr lang="hu-HU" dirty="0">
              <a:latin typeface="Arial" panose="020B0604020202020204" pitchFamily="34" charset="0"/>
            </a:endParaRPr>
          </a:p>
          <a:p>
            <a:pPr eaLnBrk="1" hangingPunct="1">
              <a:defRPr/>
            </a:pPr>
            <a:endParaRPr lang="hu-HU" dirty="0">
              <a:latin typeface="Arial" panose="020B0604020202020204" pitchFamily="34" charset="0"/>
            </a:endParaRPr>
          </a:p>
          <a:p>
            <a:pPr eaLnBrk="1" hangingPunct="1">
              <a:defRPr/>
            </a:pPr>
            <a:r>
              <a:rPr lang="hu-HU" dirty="0">
                <a:latin typeface="Arial" panose="020B0604020202020204" pitchFamily="34" charset="0"/>
              </a:rPr>
              <a:t>Magasabb hullámhosszon emittált fény</a:t>
            </a:r>
          </a:p>
          <a:p>
            <a:pPr eaLnBrk="1" hangingPunct="1">
              <a:defRPr/>
            </a:pPr>
            <a:endParaRPr lang="hu-HU" dirty="0">
              <a:latin typeface="Arial" panose="020B0604020202020204" pitchFamily="34" charset="0"/>
            </a:endParaRPr>
          </a:p>
          <a:p>
            <a:pPr eaLnBrk="1" hangingPunct="1">
              <a:defRPr/>
            </a:pPr>
            <a:r>
              <a:rPr lang="hu-HU" dirty="0">
                <a:latin typeface="Arial" panose="020B0604020202020204" pitchFamily="34" charset="0"/>
              </a:rPr>
              <a:t>Szűrőrendszerek</a:t>
            </a:r>
          </a:p>
          <a:p>
            <a:pPr eaLnBrk="1" hangingPunct="1">
              <a:defRPr/>
            </a:pPr>
            <a:endParaRPr lang="hu-HU" dirty="0">
              <a:latin typeface="Arial" panose="020B0604020202020204" pitchFamily="34" charset="0"/>
            </a:endParaRPr>
          </a:p>
          <a:p>
            <a:pPr eaLnBrk="1" hangingPunct="1">
              <a:defRPr/>
            </a:pPr>
            <a:r>
              <a:rPr lang="hu-HU" dirty="0">
                <a:latin typeface="Arial" panose="020B0604020202020204" pitchFamily="34" charset="0"/>
              </a:rPr>
              <a:t>Féligáteresztő tükör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6"/>
          <p:cNvSpPr>
            <a:spLocks noChangeArrowheads="1"/>
          </p:cNvSpPr>
          <p:nvPr/>
        </p:nvSpPr>
        <p:spPr bwMode="auto">
          <a:xfrm>
            <a:off x="34925" y="1700213"/>
            <a:ext cx="5184775" cy="489743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hu-HU" altLang="hu-HU"/>
          </a:p>
        </p:txBody>
      </p:sp>
      <p:sp>
        <p:nvSpPr>
          <p:cNvPr id="23555" name="Rectangle 4"/>
          <p:cNvSpPr>
            <a:spLocks noGrp="1" noChangeArrowheads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/>
          <a:lstStyle/>
          <a:p>
            <a:pPr eaLnBrk="1" hangingPunct="1"/>
            <a:r>
              <a:rPr lang="hu-HU" altLang="hu-HU" smtClean="0"/>
              <a:t>Fluoreszcens mikroszkópia</a:t>
            </a:r>
          </a:p>
        </p:txBody>
      </p:sp>
      <p:pic>
        <p:nvPicPr>
          <p:cNvPr id="23556" name="Picture 5" descr="585px-FluorescenceFilters_2008-09-28_sv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1513" y="1844675"/>
            <a:ext cx="4260850" cy="437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7" name="Picture 7" descr="fitctexasredspectrumfigure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163" y="1700213"/>
            <a:ext cx="3619500" cy="239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8" name="Picture 8" descr="FluorescentCell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7400" y="4221163"/>
            <a:ext cx="2511425" cy="251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6"/>
          <p:cNvSpPr>
            <a:spLocks noChangeArrowheads="1"/>
          </p:cNvSpPr>
          <p:nvPr/>
        </p:nvSpPr>
        <p:spPr bwMode="auto">
          <a:xfrm>
            <a:off x="684213" y="1484313"/>
            <a:ext cx="7775575" cy="40322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hu-HU" altLang="hu-HU"/>
          </a:p>
        </p:txBody>
      </p:sp>
      <p:sp>
        <p:nvSpPr>
          <p:cNvPr id="24579" name="Rectangle 4"/>
          <p:cNvSpPr>
            <a:spLocks noGrp="1" noChangeArrowheads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/>
          <a:lstStyle/>
          <a:p>
            <a:pPr eaLnBrk="1" hangingPunct="1"/>
            <a:r>
              <a:rPr lang="hu-HU" altLang="hu-HU" smtClean="0"/>
              <a:t>Konfokális mikroszkóp</a:t>
            </a:r>
          </a:p>
        </p:txBody>
      </p:sp>
      <p:pic>
        <p:nvPicPr>
          <p:cNvPr id="24580" name="Picture 5" descr="800px-Confocalprinciple_sv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558925"/>
            <a:ext cx="76200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1" name="Text Box 7"/>
          <p:cNvSpPr txBox="1">
            <a:spLocks noChangeArrowheads="1"/>
          </p:cNvSpPr>
          <p:nvPr/>
        </p:nvSpPr>
        <p:spPr bwMode="auto">
          <a:xfrm>
            <a:off x="107950" y="5516563"/>
            <a:ext cx="8964613" cy="1192212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hu-HU" altLang="hu-HU"/>
              <a:t>Confocal, laser-scanning microscope</a:t>
            </a:r>
          </a:p>
          <a:p>
            <a:pPr eaLnBrk="1" hangingPunct="1">
              <a:spcBef>
                <a:spcPct val="50000"/>
              </a:spcBef>
            </a:pPr>
            <a:r>
              <a:rPr lang="hu-HU" altLang="hu-HU"/>
              <a:t>Gerjesztés: lézer fénnyel letapogatás (pontonként, és csak egy fluorokrómot gerjeszt)</a:t>
            </a:r>
          </a:p>
          <a:p>
            <a:pPr eaLnBrk="1" hangingPunct="1">
              <a:spcBef>
                <a:spcPct val="50000"/>
              </a:spcBef>
            </a:pPr>
            <a:r>
              <a:rPr lang="hu-HU" altLang="hu-HU"/>
              <a:t>A detektor csak az adott fókuszsíkból érkező fényt érzékeli (optikai szeletek)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5" descr="confocalintrofigure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333375"/>
            <a:ext cx="3933825" cy="305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3" name="Picture 6" descr="confocalintrofigure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19625" y="3076575"/>
            <a:ext cx="4524375" cy="378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4" name="Picture 7" descr="confocalintrofigure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33900" y="620713"/>
            <a:ext cx="4610100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Picture 8" descr="Dividing_Cell_Fluorescenc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188" y="3500438"/>
            <a:ext cx="3214687" cy="321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4"/>
          <p:cNvSpPr>
            <a:spLocks noGrp="1" noChangeArrowheads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/>
          <a:lstStyle/>
          <a:p>
            <a:pPr eaLnBrk="1" hangingPunct="1"/>
            <a:r>
              <a:rPr lang="hu-HU" altLang="hu-HU" smtClean="0"/>
              <a:t>Polarizációs mikroszkóp</a:t>
            </a:r>
          </a:p>
        </p:txBody>
      </p:sp>
      <p:pic>
        <p:nvPicPr>
          <p:cNvPr id="26627" name="Picture 6" descr="polarizedhead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750" y="2133600"/>
            <a:ext cx="3933825" cy="326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Picture 7" descr="pe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9700" y="1628775"/>
            <a:ext cx="2952750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9" name="Text Box 8"/>
          <p:cNvSpPr txBox="1">
            <a:spLocks noChangeArrowheads="1"/>
          </p:cNvSpPr>
          <p:nvPr/>
        </p:nvSpPr>
        <p:spPr bwMode="auto">
          <a:xfrm>
            <a:off x="4787900" y="5084763"/>
            <a:ext cx="4032250" cy="641350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hu-HU" altLang="hu-HU"/>
              <a:t>Anizotróp (kettősen törő) anyagok vizsgálatára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4"/>
          <p:cNvSpPr>
            <a:spLocks noGrp="1" noChangeArrowheads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/>
          <a:lstStyle/>
          <a:p>
            <a:pPr eaLnBrk="1" hangingPunct="1"/>
            <a:r>
              <a:rPr lang="hu-HU" altLang="hu-HU" smtClean="0"/>
              <a:t>Invert mikroszkóp</a:t>
            </a:r>
          </a:p>
        </p:txBody>
      </p:sp>
      <p:pic>
        <p:nvPicPr>
          <p:cNvPr id="27651" name="Picture 5" descr="TE2000_36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750" y="1700213"/>
            <a:ext cx="4032250" cy="403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2" name="Text Box 6"/>
          <p:cNvSpPr txBox="1">
            <a:spLocks noChangeArrowheads="1"/>
          </p:cNvSpPr>
          <p:nvPr/>
        </p:nvSpPr>
        <p:spPr bwMode="auto">
          <a:xfrm>
            <a:off x="4716463" y="2708275"/>
            <a:ext cx="4319587" cy="2566988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hu-HU" altLang="hu-HU"/>
              <a:t>Fordított optikai rendszer:</a:t>
            </a:r>
          </a:p>
          <a:p>
            <a:pPr eaLnBrk="1" hangingPunct="1">
              <a:spcBef>
                <a:spcPct val="50000"/>
              </a:spcBef>
            </a:pPr>
            <a:r>
              <a:rPr lang="hu-HU" altLang="hu-HU"/>
              <a:t>a megvilágító rendszer felül</a:t>
            </a:r>
          </a:p>
          <a:p>
            <a:pPr eaLnBrk="1" hangingPunct="1">
              <a:spcBef>
                <a:spcPct val="50000"/>
              </a:spcBef>
            </a:pPr>
            <a:r>
              <a:rPr lang="hu-HU" altLang="hu-HU"/>
              <a:t>az objektív alul helyezkedik el</a:t>
            </a:r>
          </a:p>
          <a:p>
            <a:pPr eaLnBrk="1" hangingPunct="1">
              <a:spcBef>
                <a:spcPct val="50000"/>
              </a:spcBef>
            </a:pPr>
            <a:r>
              <a:rPr lang="hu-HU" altLang="hu-HU"/>
              <a:t>Biztosítja a megfelelő fókusztávolságot olyan rendszerekben is, ahol ez felülről nem volna lehetséges </a:t>
            </a:r>
          </a:p>
          <a:p>
            <a:pPr eaLnBrk="1" hangingPunct="1">
              <a:spcBef>
                <a:spcPct val="50000"/>
              </a:spcBef>
            </a:pPr>
            <a:r>
              <a:rPr lang="hu-HU" altLang="hu-HU"/>
              <a:t>(sejt- és szövettenyésztés 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4"/>
          <p:cNvSpPr>
            <a:spLocks noGrp="1" noChangeArrowheads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/>
          <a:lstStyle/>
          <a:p>
            <a:pPr eaLnBrk="1" hangingPunct="1"/>
            <a:r>
              <a:rPr lang="hu-HU" altLang="hu-HU" smtClean="0"/>
              <a:t>Sztereo mikroszkóp</a:t>
            </a:r>
          </a:p>
        </p:txBody>
      </p:sp>
      <p:pic>
        <p:nvPicPr>
          <p:cNvPr id="28675" name="Picture 5" descr="SMZ1500_36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750" y="1628775"/>
            <a:ext cx="3429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6" name="Text Box 6"/>
          <p:cNvSpPr txBox="1">
            <a:spLocks noChangeArrowheads="1"/>
          </p:cNvSpPr>
          <p:nvPr/>
        </p:nvSpPr>
        <p:spPr bwMode="auto">
          <a:xfrm>
            <a:off x="4356100" y="2205038"/>
            <a:ext cx="4248150" cy="1879600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hu-HU" altLang="hu-HU"/>
              <a:t>Két objektív, két okulár (14-16°): sztereo kép</a:t>
            </a:r>
          </a:p>
          <a:p>
            <a:pPr eaLnBrk="1" hangingPunct="1">
              <a:spcBef>
                <a:spcPct val="50000"/>
              </a:spcBef>
            </a:pPr>
            <a:r>
              <a:rPr lang="hu-HU" altLang="hu-HU"/>
              <a:t>Viszonylag kis nagyítás</a:t>
            </a:r>
          </a:p>
          <a:p>
            <a:pPr eaLnBrk="1" hangingPunct="1">
              <a:spcBef>
                <a:spcPct val="50000"/>
              </a:spcBef>
            </a:pPr>
            <a:r>
              <a:rPr lang="hu-HU" altLang="hu-HU"/>
              <a:t>Oldalhelyes (nem fordított kép)</a:t>
            </a:r>
          </a:p>
          <a:p>
            <a:pPr eaLnBrk="1" hangingPunct="1">
              <a:spcBef>
                <a:spcPct val="50000"/>
              </a:spcBef>
            </a:pPr>
            <a:r>
              <a:rPr lang="hu-HU" altLang="hu-HU"/>
              <a:t>Preparáláshoz ideális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4"/>
          <p:cNvSpPr>
            <a:spLocks noGrp="1" noChangeArrowheads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/>
          <a:lstStyle/>
          <a:p>
            <a:pPr eaLnBrk="1" hangingPunct="1"/>
            <a:r>
              <a:rPr lang="hu-HU" altLang="hu-HU" sz="4000" smtClean="0"/>
              <a:t>Transzmissziós elektronmikroszkóp</a:t>
            </a:r>
          </a:p>
        </p:txBody>
      </p:sp>
      <p:pic>
        <p:nvPicPr>
          <p:cNvPr id="29699" name="Picture 5" descr="348px-Ernst_Ruska_Electron_Microscope_-_Deutsches_Museum_-_Munich-edi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1628775"/>
            <a:ext cx="2762250" cy="475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0" name="Picture 6" descr="372px-Scheme_TEM_en_sv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1700213"/>
            <a:ext cx="3063875" cy="4941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4" descr="Electron_Microscop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1157288"/>
            <a:ext cx="5886450" cy="529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3" name="Text Box 6"/>
          <p:cNvSpPr txBox="1">
            <a:spLocks noChangeArrowheads="1"/>
          </p:cNvSpPr>
          <p:nvPr/>
        </p:nvSpPr>
        <p:spPr bwMode="auto">
          <a:xfrm>
            <a:off x="5076825" y="115888"/>
            <a:ext cx="4067175" cy="33909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hu-HU" altLang="hu-HU"/>
              <a:t>Felépítése hasonlít a fénymikroszkópokéhoz de:</a:t>
            </a:r>
          </a:p>
          <a:p>
            <a:pPr eaLnBrk="1" hangingPunct="1">
              <a:spcBef>
                <a:spcPct val="50000"/>
              </a:spcBef>
            </a:pPr>
            <a:r>
              <a:rPr lang="hu-HU" altLang="hu-HU"/>
              <a:t>- elektronokat használ (wolframszálat  izzítva nyerhetjük - katód), amelyet feszültségkülönbséggel (80-120KV) gyorsítunk az anód felé (hullámhossz)</a:t>
            </a:r>
          </a:p>
          <a:p>
            <a:pPr eaLnBrk="1" hangingPunct="1">
              <a:spcBef>
                <a:spcPct val="50000"/>
              </a:spcBef>
            </a:pPr>
            <a:r>
              <a:rPr lang="hu-HU" altLang="hu-HU"/>
              <a:t>- csak vákuumban!</a:t>
            </a:r>
          </a:p>
          <a:p>
            <a:pPr eaLnBrk="1" hangingPunct="1">
              <a:spcBef>
                <a:spcPct val="50000"/>
              </a:spcBef>
            </a:pPr>
            <a:r>
              <a:rPr lang="hu-HU" altLang="hu-HU"/>
              <a:t>- fokuszálni elektromágneses lencsékkel lehet</a:t>
            </a:r>
          </a:p>
          <a:p>
            <a:pPr eaLnBrk="1" hangingPunct="1">
              <a:spcBef>
                <a:spcPct val="50000"/>
              </a:spcBef>
            </a:pPr>
            <a:r>
              <a:rPr lang="hu-HU" altLang="hu-HU"/>
              <a:t>- max. feloldódépesség: 0.1nm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4"/>
          <p:cNvSpPr txBox="1">
            <a:spLocks noChangeArrowheads="1"/>
          </p:cNvSpPr>
          <p:nvPr/>
        </p:nvSpPr>
        <p:spPr bwMode="auto">
          <a:xfrm>
            <a:off x="468313" y="549275"/>
            <a:ext cx="7991475" cy="769938"/>
          </a:xfrm>
          <a:prstGeom prst="rect">
            <a:avLst/>
          </a:prstGeom>
          <a:solidFill>
            <a:schemeClr val="accent1"/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  <a:defRPr/>
            </a:pPr>
            <a:r>
              <a:rPr lang="hu-HU" altLang="hu-HU" sz="4400" dirty="0">
                <a:latin typeface="+mj-lt"/>
              </a:rPr>
              <a:t>Mikroszkópok</a:t>
            </a:r>
          </a:p>
        </p:txBody>
      </p:sp>
      <p:sp>
        <p:nvSpPr>
          <p:cNvPr id="7171" name="Text Box 5"/>
          <p:cNvSpPr txBox="1">
            <a:spLocks noChangeArrowheads="1"/>
          </p:cNvSpPr>
          <p:nvPr/>
        </p:nvSpPr>
        <p:spPr bwMode="auto">
          <a:xfrm>
            <a:off x="1042988" y="2924175"/>
            <a:ext cx="6985000" cy="3479800"/>
          </a:xfrm>
          <a:prstGeom prst="rect">
            <a:avLst/>
          </a:prstGeom>
          <a:solidFill>
            <a:srgbClr val="FFFF99"/>
          </a:solidFill>
          <a:ln>
            <a:noFill/>
          </a:ln>
          <a:extLst/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hu-HU" altLang="hu-HU" sz="2400" b="1" dirty="0">
                <a:latin typeface="+mj-lt"/>
              </a:rPr>
              <a:t>* </a:t>
            </a:r>
            <a:r>
              <a:rPr lang="hu-HU" altLang="hu-HU" sz="2000" b="1" dirty="0">
                <a:latin typeface="+mj-lt"/>
              </a:rPr>
              <a:t>Optikai módszer</a:t>
            </a: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hu-HU" altLang="hu-HU" sz="1800" dirty="0">
                <a:latin typeface="+mj-lt"/>
              </a:rPr>
              <a:t> 		(lencserendszerek nagyított optikai képet alkotnak).</a:t>
            </a: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hu-HU" altLang="hu-HU" sz="1800" dirty="0">
              <a:latin typeface="+mj-lt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hu-HU" altLang="hu-HU" sz="2400" b="1" dirty="0">
                <a:latin typeface="+mj-lt"/>
              </a:rPr>
              <a:t>* </a:t>
            </a:r>
            <a:r>
              <a:rPr lang="hu-HU" altLang="hu-HU" sz="2000" b="1" dirty="0">
                <a:latin typeface="+mj-lt"/>
              </a:rPr>
              <a:t>Pásztázó (</a:t>
            </a:r>
            <a:r>
              <a:rPr lang="hu-HU" altLang="hu-HU" sz="2000" b="1" dirty="0" err="1">
                <a:latin typeface="+mj-lt"/>
              </a:rPr>
              <a:t>scanning</a:t>
            </a:r>
            <a:r>
              <a:rPr lang="hu-HU" altLang="hu-HU" sz="2000" b="1" dirty="0">
                <a:latin typeface="+mj-lt"/>
              </a:rPr>
              <a:t>) módszer</a:t>
            </a:r>
            <a:r>
              <a:rPr lang="hu-HU" altLang="hu-HU" sz="1800" dirty="0">
                <a:latin typeface="+mj-lt"/>
              </a:rPr>
              <a:t> </a:t>
            </a: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hu-HU" altLang="hu-HU" sz="1800" dirty="0">
                <a:latin typeface="+mj-lt"/>
              </a:rPr>
              <a:t>		(a tárgyat soronként letapogatjuk egy fényponttal, majd a regisztrált jelekből a kép összeáll a képernyőn egy szinkron futó pásztázó sugárral. A nagyítás a két pásztázott terület arányából adódik).</a:t>
            </a:r>
          </a:p>
          <a:p>
            <a:pPr eaLnBrk="1" hangingPunct="1">
              <a:spcBef>
                <a:spcPct val="50000"/>
              </a:spcBef>
              <a:buFontTx/>
              <a:buAutoNum type="arabicPeriod"/>
              <a:defRPr/>
            </a:pPr>
            <a:endParaRPr lang="hu-HU" altLang="hu-HU" sz="1800" dirty="0">
              <a:latin typeface="+mj-lt"/>
            </a:endParaRPr>
          </a:p>
        </p:txBody>
      </p:sp>
      <p:sp>
        <p:nvSpPr>
          <p:cNvPr id="4100" name="Text Box 7"/>
          <p:cNvSpPr txBox="1">
            <a:spLocks noChangeArrowheads="1"/>
          </p:cNvSpPr>
          <p:nvPr/>
        </p:nvSpPr>
        <p:spPr bwMode="auto">
          <a:xfrm>
            <a:off x="468313" y="2060575"/>
            <a:ext cx="6048375" cy="4572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hu-HU" altLang="hu-HU" sz="2400"/>
              <a:t>A képalkotás két alapvető módszere: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5"/>
          <p:cNvSpPr>
            <a:spLocks noChangeArrowheads="1"/>
          </p:cNvSpPr>
          <p:nvPr/>
        </p:nvSpPr>
        <p:spPr bwMode="auto">
          <a:xfrm>
            <a:off x="250825" y="404813"/>
            <a:ext cx="4032250" cy="29527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hu-HU" altLang="hu-HU"/>
          </a:p>
        </p:txBody>
      </p:sp>
      <p:pic>
        <p:nvPicPr>
          <p:cNvPr id="31747" name="Picture 4" descr="380px-TEM-lens_sv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763" y="441325"/>
            <a:ext cx="3619500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8" name="Picture 6" descr="1324-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4888" y="404813"/>
            <a:ext cx="2425700" cy="324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9" name="Text Box 7"/>
          <p:cNvSpPr txBox="1">
            <a:spLocks noChangeArrowheads="1"/>
          </p:cNvSpPr>
          <p:nvPr/>
        </p:nvSpPr>
        <p:spPr bwMode="auto">
          <a:xfrm>
            <a:off x="395288" y="3860800"/>
            <a:ext cx="8208962" cy="2016125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hu-HU" altLang="hu-HU"/>
              <a:t>A tárgyon áthaladó elektronok egy része szóródik, ezeket egy blende kirekeszti a képalkotásból, helyükön a képen sötét foltok láthatók. (elctron dense struktúrák – félrevezető elnevezés)</a:t>
            </a:r>
          </a:p>
          <a:p>
            <a:pPr eaLnBrk="1" hangingPunct="1">
              <a:spcBef>
                <a:spcPct val="50000"/>
              </a:spcBef>
            </a:pPr>
            <a:r>
              <a:rPr lang="hu-HU" altLang="hu-HU"/>
              <a:t>A magasabb atomszámú elemek jobban szórják az elektronokat, ezek kontrasztfokozásra felhasználhatók (ozmium, arany, ezüst, ólom, urán)</a:t>
            </a:r>
          </a:p>
          <a:p>
            <a:pPr eaLnBrk="1" hangingPunct="1">
              <a:spcBef>
                <a:spcPct val="50000"/>
              </a:spcBef>
            </a:pPr>
            <a:r>
              <a:rPr lang="hu-HU" altLang="hu-HU"/>
              <a:t>Csak nagyon vékony (ún. ultravékony 30-100 nm) metszetek használhatók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3" descr="ecu2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165100"/>
            <a:ext cx="44958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1" name="Picture 4" descr="ecu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3008313"/>
            <a:ext cx="4648200" cy="367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4"/>
          <p:cNvSpPr>
            <a:spLocks noGrp="1" noChangeArrowheads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/>
          <a:lstStyle/>
          <a:p>
            <a:pPr eaLnBrk="1" hangingPunct="1"/>
            <a:r>
              <a:rPr lang="hu-HU" altLang="hu-HU" smtClean="0"/>
              <a:t>Pásztázó elektronmikroszkóp</a:t>
            </a:r>
          </a:p>
        </p:txBody>
      </p:sp>
      <p:pic>
        <p:nvPicPr>
          <p:cNvPr id="33795" name="Picture 5" descr="496px-Golden_insect_01_Pen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088" y="1628775"/>
            <a:ext cx="2660650" cy="321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6" name="Picture 6" descr="Ant_SE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4663" y="1700213"/>
            <a:ext cx="4608512" cy="431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Picture 7" descr="FLY_EY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8313" y="4076700"/>
            <a:ext cx="3438525" cy="2579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2275" y="1125538"/>
            <a:ext cx="5818188" cy="484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4" descr="788px-Misc_polle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2275" y="333375"/>
            <a:ext cx="5764213" cy="438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3" name="Text Box 5"/>
          <p:cNvSpPr txBox="1">
            <a:spLocks noChangeArrowheads="1"/>
          </p:cNvSpPr>
          <p:nvPr/>
        </p:nvSpPr>
        <p:spPr bwMode="auto">
          <a:xfrm>
            <a:off x="395288" y="5157788"/>
            <a:ext cx="8569325" cy="1466850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hu-HU" altLang="hu-HU"/>
              <a:t>Fókuszált elektronnyalábbal tapogatjuk le a tárgy felületét</a:t>
            </a:r>
          </a:p>
          <a:p>
            <a:pPr eaLnBrk="1" hangingPunct="1">
              <a:spcBef>
                <a:spcPct val="50000"/>
              </a:spcBef>
            </a:pPr>
            <a:r>
              <a:rPr lang="hu-HU" altLang="hu-HU"/>
              <a:t>A felületről kilépő elektronokat detektáljuk, mérjük, pontonként, majd képpé alakítjuk</a:t>
            </a:r>
          </a:p>
          <a:p>
            <a:pPr eaLnBrk="1" hangingPunct="1">
              <a:spcBef>
                <a:spcPct val="50000"/>
              </a:spcBef>
            </a:pPr>
            <a:r>
              <a:rPr lang="hu-HU" altLang="hu-HU"/>
              <a:t>A felületről ad információt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5"/>
          <p:cNvSpPr>
            <a:spLocks noChangeArrowheads="1"/>
          </p:cNvSpPr>
          <p:nvPr/>
        </p:nvSpPr>
        <p:spPr bwMode="auto">
          <a:xfrm>
            <a:off x="539750" y="404813"/>
            <a:ext cx="8353425" cy="597693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hu-HU" altLang="hu-HU"/>
          </a:p>
        </p:txBody>
      </p:sp>
      <p:pic>
        <p:nvPicPr>
          <p:cNvPr id="36867" name="Picture 4" descr="800px-MicroscopesOverview_sv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690563"/>
            <a:ext cx="7620000" cy="547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4"/>
          <p:cNvSpPr>
            <a:spLocks noGrp="1" noChangeArrowheads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/>
          <a:lstStyle/>
          <a:p>
            <a:pPr eaLnBrk="1" hangingPunct="1"/>
            <a:r>
              <a:rPr lang="hu-HU" altLang="hu-HU" smtClean="0"/>
              <a:t>Atomic Force Microscopy</a:t>
            </a:r>
          </a:p>
        </p:txBody>
      </p:sp>
      <p:pic>
        <p:nvPicPr>
          <p:cNvPr id="37891" name="Picture 5" descr="580px-Atomic_force_microscope_block_diagram_sv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2988" y="1844675"/>
            <a:ext cx="4365625" cy="450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2" name="Picture 6" descr="AFM_view_of_sodium_chlorid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4525" y="1844675"/>
            <a:ext cx="2730500" cy="309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4"/>
          <p:cNvSpPr>
            <a:spLocks noGrp="1" noChangeArrowheads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/>
          <a:lstStyle/>
          <a:p>
            <a:pPr eaLnBrk="1" hangingPunct="1"/>
            <a:r>
              <a:rPr lang="hu-HU" altLang="hu-HU" sz="4000" smtClean="0"/>
              <a:t>Mikroszkópos preparátumok készítése</a:t>
            </a:r>
          </a:p>
        </p:txBody>
      </p:sp>
      <p:sp>
        <p:nvSpPr>
          <p:cNvPr id="38915" name="Text Box 5"/>
          <p:cNvSpPr txBox="1">
            <a:spLocks noChangeArrowheads="1"/>
          </p:cNvSpPr>
          <p:nvPr/>
        </p:nvSpPr>
        <p:spPr bwMode="auto">
          <a:xfrm>
            <a:off x="612775" y="2054225"/>
            <a:ext cx="2951163" cy="366713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hu-HU" altLang="hu-HU"/>
              <a:t>Fixálás</a:t>
            </a:r>
          </a:p>
        </p:txBody>
      </p:sp>
      <p:sp>
        <p:nvSpPr>
          <p:cNvPr id="38916" name="Text Box 6"/>
          <p:cNvSpPr txBox="1">
            <a:spLocks noChangeArrowheads="1"/>
          </p:cNvSpPr>
          <p:nvPr/>
        </p:nvSpPr>
        <p:spPr bwMode="auto">
          <a:xfrm>
            <a:off x="611188" y="2781300"/>
            <a:ext cx="2951162" cy="366713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hu-HU" altLang="hu-HU"/>
              <a:t>Beágyazás</a:t>
            </a:r>
          </a:p>
        </p:txBody>
      </p:sp>
      <p:sp>
        <p:nvSpPr>
          <p:cNvPr id="38917" name="Text Box 7"/>
          <p:cNvSpPr txBox="1">
            <a:spLocks noChangeArrowheads="1"/>
          </p:cNvSpPr>
          <p:nvPr/>
        </p:nvSpPr>
        <p:spPr bwMode="auto">
          <a:xfrm>
            <a:off x="611188" y="3500438"/>
            <a:ext cx="2951162" cy="366712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hu-HU" altLang="hu-HU"/>
              <a:t>Metszés, (kiterítés)</a:t>
            </a:r>
          </a:p>
        </p:txBody>
      </p:sp>
      <p:sp>
        <p:nvSpPr>
          <p:cNvPr id="38918" name="Text Box 8"/>
          <p:cNvSpPr txBox="1">
            <a:spLocks noChangeArrowheads="1"/>
          </p:cNvSpPr>
          <p:nvPr/>
        </p:nvSpPr>
        <p:spPr bwMode="auto">
          <a:xfrm>
            <a:off x="611188" y="4292600"/>
            <a:ext cx="2951162" cy="366713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hu-HU" altLang="hu-HU"/>
              <a:t>Festés</a:t>
            </a:r>
          </a:p>
        </p:txBody>
      </p:sp>
      <p:sp>
        <p:nvSpPr>
          <p:cNvPr id="38919" name="Text Box 9"/>
          <p:cNvSpPr txBox="1">
            <a:spLocks noChangeArrowheads="1"/>
          </p:cNvSpPr>
          <p:nvPr/>
        </p:nvSpPr>
        <p:spPr bwMode="auto">
          <a:xfrm>
            <a:off x="611188" y="5013325"/>
            <a:ext cx="2951162" cy="366713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hu-HU" altLang="hu-HU"/>
              <a:t>(Terítés), fedés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/>
          <a:lstStyle/>
          <a:p>
            <a:pPr eaLnBrk="1" hangingPunct="1"/>
            <a:r>
              <a:rPr lang="hu-HU" altLang="hu-HU" sz="4000" smtClean="0"/>
              <a:t>Mikroszkópos preparátumok készítése</a:t>
            </a:r>
          </a:p>
        </p:txBody>
      </p:sp>
      <p:sp>
        <p:nvSpPr>
          <p:cNvPr id="39939" name="Text Box 3"/>
          <p:cNvSpPr txBox="1">
            <a:spLocks noChangeArrowheads="1"/>
          </p:cNvSpPr>
          <p:nvPr/>
        </p:nvSpPr>
        <p:spPr bwMode="auto">
          <a:xfrm>
            <a:off x="612775" y="2054225"/>
            <a:ext cx="2951163" cy="366713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hu-HU" altLang="hu-HU"/>
              <a:t>Fixálás</a:t>
            </a:r>
          </a:p>
        </p:txBody>
      </p:sp>
      <p:sp>
        <p:nvSpPr>
          <p:cNvPr id="39940" name="Text Box 4"/>
          <p:cNvSpPr txBox="1">
            <a:spLocks noChangeArrowheads="1"/>
          </p:cNvSpPr>
          <p:nvPr/>
        </p:nvSpPr>
        <p:spPr bwMode="auto">
          <a:xfrm>
            <a:off x="611188" y="2781300"/>
            <a:ext cx="2951162" cy="366713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hu-HU" altLang="hu-HU"/>
              <a:t>Beágyazás</a:t>
            </a:r>
          </a:p>
        </p:txBody>
      </p:sp>
      <p:sp>
        <p:nvSpPr>
          <p:cNvPr id="39941" name="Text Box 5"/>
          <p:cNvSpPr txBox="1">
            <a:spLocks noChangeArrowheads="1"/>
          </p:cNvSpPr>
          <p:nvPr/>
        </p:nvSpPr>
        <p:spPr bwMode="auto">
          <a:xfrm>
            <a:off x="611188" y="3500438"/>
            <a:ext cx="2951162" cy="366712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hu-HU" altLang="hu-HU"/>
              <a:t>Metszés, (kiterítés)</a:t>
            </a:r>
          </a:p>
        </p:txBody>
      </p:sp>
      <p:sp>
        <p:nvSpPr>
          <p:cNvPr id="39942" name="Text Box 6"/>
          <p:cNvSpPr txBox="1">
            <a:spLocks noChangeArrowheads="1"/>
          </p:cNvSpPr>
          <p:nvPr/>
        </p:nvSpPr>
        <p:spPr bwMode="auto">
          <a:xfrm>
            <a:off x="611188" y="4292600"/>
            <a:ext cx="2951162" cy="366713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hu-HU" altLang="hu-HU"/>
              <a:t>Festés</a:t>
            </a:r>
          </a:p>
        </p:txBody>
      </p:sp>
      <p:sp>
        <p:nvSpPr>
          <p:cNvPr id="39943" name="Text Box 7"/>
          <p:cNvSpPr txBox="1">
            <a:spLocks noChangeArrowheads="1"/>
          </p:cNvSpPr>
          <p:nvPr/>
        </p:nvSpPr>
        <p:spPr bwMode="auto">
          <a:xfrm>
            <a:off x="611188" y="5013325"/>
            <a:ext cx="2951162" cy="366713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hu-HU" altLang="hu-HU"/>
              <a:t>(Terítés), fedés</a:t>
            </a:r>
          </a:p>
        </p:txBody>
      </p:sp>
      <p:sp>
        <p:nvSpPr>
          <p:cNvPr id="39944" name="Text Box 8"/>
          <p:cNvSpPr txBox="1">
            <a:spLocks noChangeArrowheads="1"/>
          </p:cNvSpPr>
          <p:nvPr/>
        </p:nvSpPr>
        <p:spPr bwMode="auto">
          <a:xfrm>
            <a:off x="4140200" y="2133600"/>
            <a:ext cx="3744913" cy="3390900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hu-HU" altLang="hu-HU"/>
              <a:t>Immerziós vagy perfúziós fixálás</a:t>
            </a:r>
          </a:p>
          <a:p>
            <a:pPr eaLnBrk="1" hangingPunct="1">
              <a:spcBef>
                <a:spcPct val="50000"/>
              </a:spcBef>
            </a:pPr>
            <a:r>
              <a:rPr lang="hu-HU" altLang="hu-HU"/>
              <a:t>4% paraformaldehid</a:t>
            </a:r>
          </a:p>
          <a:p>
            <a:pPr eaLnBrk="1" hangingPunct="1">
              <a:spcBef>
                <a:spcPct val="50000"/>
              </a:spcBef>
            </a:pPr>
            <a:r>
              <a:rPr lang="hu-HU" altLang="hu-HU"/>
              <a:t>esetleg glutáraldehid, alkoholok (metanol) etc.</a:t>
            </a:r>
          </a:p>
          <a:p>
            <a:pPr eaLnBrk="1" hangingPunct="1">
              <a:spcBef>
                <a:spcPct val="50000"/>
              </a:spcBef>
            </a:pPr>
            <a:r>
              <a:rPr lang="hu-HU" altLang="hu-HU"/>
              <a:t>Cél: a szöveti struktúra lehető legjobb megtartása – legyen mit vizsgálni!</a:t>
            </a:r>
          </a:p>
          <a:p>
            <a:pPr eaLnBrk="1" hangingPunct="1">
              <a:spcBef>
                <a:spcPct val="50000"/>
              </a:spcBef>
            </a:pPr>
            <a:r>
              <a:rPr lang="hu-HU" altLang="hu-HU"/>
              <a:t>Egyes esetekben fagyasztással helyettesítik! (gyors patológiai diagnosztika)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/>
          <a:lstStyle/>
          <a:p>
            <a:pPr eaLnBrk="1" hangingPunct="1"/>
            <a:r>
              <a:rPr lang="hu-HU" altLang="hu-HU" sz="4000" smtClean="0"/>
              <a:t>Mikroszkópos preparátumok készítése</a:t>
            </a:r>
          </a:p>
        </p:txBody>
      </p:sp>
      <p:sp>
        <p:nvSpPr>
          <p:cNvPr id="40963" name="Text Box 3"/>
          <p:cNvSpPr txBox="1">
            <a:spLocks noChangeArrowheads="1"/>
          </p:cNvSpPr>
          <p:nvPr/>
        </p:nvSpPr>
        <p:spPr bwMode="auto">
          <a:xfrm>
            <a:off x="612775" y="2054225"/>
            <a:ext cx="2951163" cy="366713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hu-HU" altLang="hu-HU"/>
              <a:t>Fixálás</a:t>
            </a:r>
          </a:p>
        </p:txBody>
      </p:sp>
      <p:sp>
        <p:nvSpPr>
          <p:cNvPr id="40964" name="Text Box 4"/>
          <p:cNvSpPr txBox="1">
            <a:spLocks noChangeArrowheads="1"/>
          </p:cNvSpPr>
          <p:nvPr/>
        </p:nvSpPr>
        <p:spPr bwMode="auto">
          <a:xfrm>
            <a:off x="611188" y="2781300"/>
            <a:ext cx="2951162" cy="366713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hu-HU" altLang="hu-HU"/>
              <a:t>Beágyazás</a:t>
            </a:r>
          </a:p>
        </p:txBody>
      </p:sp>
      <p:sp>
        <p:nvSpPr>
          <p:cNvPr id="40965" name="Text Box 5"/>
          <p:cNvSpPr txBox="1">
            <a:spLocks noChangeArrowheads="1"/>
          </p:cNvSpPr>
          <p:nvPr/>
        </p:nvSpPr>
        <p:spPr bwMode="auto">
          <a:xfrm>
            <a:off x="611188" y="3500438"/>
            <a:ext cx="2951162" cy="366712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hu-HU" altLang="hu-HU"/>
              <a:t>Metszés, (kiterítés)</a:t>
            </a:r>
          </a:p>
        </p:txBody>
      </p:sp>
      <p:sp>
        <p:nvSpPr>
          <p:cNvPr id="40966" name="Text Box 6"/>
          <p:cNvSpPr txBox="1">
            <a:spLocks noChangeArrowheads="1"/>
          </p:cNvSpPr>
          <p:nvPr/>
        </p:nvSpPr>
        <p:spPr bwMode="auto">
          <a:xfrm>
            <a:off x="611188" y="4292600"/>
            <a:ext cx="2951162" cy="366713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hu-HU" altLang="hu-HU"/>
              <a:t>Festés</a:t>
            </a:r>
          </a:p>
        </p:txBody>
      </p:sp>
      <p:sp>
        <p:nvSpPr>
          <p:cNvPr id="40967" name="Text Box 7"/>
          <p:cNvSpPr txBox="1">
            <a:spLocks noChangeArrowheads="1"/>
          </p:cNvSpPr>
          <p:nvPr/>
        </p:nvSpPr>
        <p:spPr bwMode="auto">
          <a:xfrm>
            <a:off x="611188" y="5013325"/>
            <a:ext cx="2951162" cy="366713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hu-HU" altLang="hu-HU"/>
              <a:t>(Terítés), fedés</a:t>
            </a:r>
          </a:p>
        </p:txBody>
      </p:sp>
      <p:sp>
        <p:nvSpPr>
          <p:cNvPr id="40968" name="Text Box 8"/>
          <p:cNvSpPr txBox="1">
            <a:spLocks noChangeArrowheads="1"/>
          </p:cNvSpPr>
          <p:nvPr/>
        </p:nvSpPr>
        <p:spPr bwMode="auto">
          <a:xfrm>
            <a:off x="4067175" y="2060575"/>
            <a:ext cx="4321175" cy="3392488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hu-HU" altLang="hu-HU"/>
              <a:t>- paraffin, műgyanta, cryomatrix</a:t>
            </a:r>
          </a:p>
          <a:p>
            <a:pPr eaLnBrk="1" hangingPunct="1">
              <a:spcBef>
                <a:spcPct val="50000"/>
              </a:spcBef>
            </a:pPr>
            <a:r>
              <a:rPr lang="hu-HU" altLang="hu-HU"/>
              <a:t>Cél: egyenletesen lehessen metszeni</a:t>
            </a:r>
          </a:p>
          <a:p>
            <a:pPr eaLnBrk="1" hangingPunct="1">
              <a:spcBef>
                <a:spcPct val="50000"/>
              </a:spcBef>
            </a:pPr>
            <a:r>
              <a:rPr lang="hu-HU" altLang="hu-HU"/>
              <a:t>Leggyakrabban paraffinba ágyazunk, több lépcsőben: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hu-HU" altLang="hu-HU"/>
              <a:t>víztelenítés: felszálló alkoholsor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hu-HU" altLang="hu-HU"/>
              <a:t>intermedier: xilol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hu-HU" altLang="hu-HU"/>
              <a:t>paraffin</a:t>
            </a:r>
          </a:p>
          <a:p>
            <a:pPr eaLnBrk="1" hangingPunct="1">
              <a:spcBef>
                <a:spcPct val="50000"/>
              </a:spcBef>
            </a:pPr>
            <a:r>
              <a:rPr lang="hu-HU" altLang="hu-HU"/>
              <a:t>Metszés után, de festés előtt deparaffinálás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4"/>
          <p:cNvSpPr>
            <a:spLocks noGrp="1" noChangeArrowheads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/>
          <a:lstStyle/>
          <a:p>
            <a:pPr eaLnBrk="1" hangingPunct="1"/>
            <a:r>
              <a:rPr lang="hu-HU" altLang="hu-HU" smtClean="0"/>
              <a:t>Nagyító</a:t>
            </a:r>
          </a:p>
        </p:txBody>
      </p:sp>
      <p:pic>
        <p:nvPicPr>
          <p:cNvPr id="5123" name="Picture 5" descr="362px-Lens3b_sv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3588" y="1484313"/>
            <a:ext cx="3448050" cy="245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4" name="Text Box 6"/>
          <p:cNvSpPr txBox="1">
            <a:spLocks noChangeArrowheads="1"/>
          </p:cNvSpPr>
          <p:nvPr/>
        </p:nvSpPr>
        <p:spPr bwMode="auto">
          <a:xfrm>
            <a:off x="323850" y="4005263"/>
            <a:ext cx="4535488" cy="2703512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hu-HU" altLang="hu-HU"/>
              <a:t> valószínűleg már időszámításunk előtt használták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hu-HU" altLang="hu-HU"/>
              <a:t> Abu Ali Muhamed Ben el-Hasan Ibn el Heitham el Basri ír róla először (cca. 1000)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hu-HU" altLang="hu-HU"/>
              <a:t> az 1600-as évek óta használják tudatosan kutatási/megfigyelési célokra (bolhanéző üveg)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hu-HU" altLang="hu-HU"/>
              <a:t> Antoni van Leeuwenhoek (1632-1723)</a:t>
            </a:r>
          </a:p>
        </p:txBody>
      </p:sp>
      <p:pic>
        <p:nvPicPr>
          <p:cNvPr id="5125" name="Picture 7" descr="360px-Leeuwenhoek_Microscop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9700" y="1557338"/>
            <a:ext cx="3098800" cy="5157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/>
          <a:lstStyle/>
          <a:p>
            <a:pPr eaLnBrk="1" hangingPunct="1"/>
            <a:r>
              <a:rPr lang="hu-HU" altLang="hu-HU" sz="4000" smtClean="0"/>
              <a:t>Mikroszkópos preparátumok készítése</a:t>
            </a:r>
          </a:p>
        </p:txBody>
      </p:sp>
      <p:sp>
        <p:nvSpPr>
          <p:cNvPr id="41987" name="Text Box 3"/>
          <p:cNvSpPr txBox="1">
            <a:spLocks noChangeArrowheads="1"/>
          </p:cNvSpPr>
          <p:nvPr/>
        </p:nvSpPr>
        <p:spPr bwMode="auto">
          <a:xfrm>
            <a:off x="612775" y="2054225"/>
            <a:ext cx="2951163" cy="366713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hu-HU" altLang="hu-HU"/>
              <a:t>Fixálás</a:t>
            </a:r>
          </a:p>
        </p:txBody>
      </p:sp>
      <p:sp>
        <p:nvSpPr>
          <p:cNvPr id="41988" name="Text Box 4"/>
          <p:cNvSpPr txBox="1">
            <a:spLocks noChangeArrowheads="1"/>
          </p:cNvSpPr>
          <p:nvPr/>
        </p:nvSpPr>
        <p:spPr bwMode="auto">
          <a:xfrm>
            <a:off x="611188" y="2781300"/>
            <a:ext cx="2951162" cy="366713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hu-HU" altLang="hu-HU"/>
              <a:t>Beágyazás</a:t>
            </a:r>
          </a:p>
        </p:txBody>
      </p:sp>
      <p:sp>
        <p:nvSpPr>
          <p:cNvPr id="41989" name="Text Box 5"/>
          <p:cNvSpPr txBox="1">
            <a:spLocks noChangeArrowheads="1"/>
          </p:cNvSpPr>
          <p:nvPr/>
        </p:nvSpPr>
        <p:spPr bwMode="auto">
          <a:xfrm>
            <a:off x="611188" y="3500438"/>
            <a:ext cx="2951162" cy="366712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hu-HU" altLang="hu-HU"/>
              <a:t>Metszés, (kiterítés)</a:t>
            </a:r>
          </a:p>
        </p:txBody>
      </p:sp>
      <p:sp>
        <p:nvSpPr>
          <p:cNvPr id="41990" name="Text Box 6"/>
          <p:cNvSpPr txBox="1">
            <a:spLocks noChangeArrowheads="1"/>
          </p:cNvSpPr>
          <p:nvPr/>
        </p:nvSpPr>
        <p:spPr bwMode="auto">
          <a:xfrm>
            <a:off x="611188" y="4292600"/>
            <a:ext cx="2951162" cy="366713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hu-HU" altLang="hu-HU"/>
              <a:t>Festés</a:t>
            </a:r>
          </a:p>
        </p:txBody>
      </p:sp>
      <p:sp>
        <p:nvSpPr>
          <p:cNvPr id="41991" name="Text Box 7"/>
          <p:cNvSpPr txBox="1">
            <a:spLocks noChangeArrowheads="1"/>
          </p:cNvSpPr>
          <p:nvPr/>
        </p:nvSpPr>
        <p:spPr bwMode="auto">
          <a:xfrm>
            <a:off x="611188" y="5013325"/>
            <a:ext cx="2951162" cy="366713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hu-HU" altLang="hu-HU"/>
              <a:t>(Terítés), fedés</a:t>
            </a:r>
          </a:p>
        </p:txBody>
      </p:sp>
      <p:sp>
        <p:nvSpPr>
          <p:cNvPr id="41992" name="Text Box 8"/>
          <p:cNvSpPr txBox="1">
            <a:spLocks noChangeArrowheads="1"/>
          </p:cNvSpPr>
          <p:nvPr/>
        </p:nvSpPr>
        <p:spPr bwMode="auto">
          <a:xfrm>
            <a:off x="4140200" y="2133600"/>
            <a:ext cx="3455988" cy="3116263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hu-HU" altLang="hu-HU"/>
              <a:t>Mikrotom: normál szövettani metszetek -5-10 </a:t>
            </a:r>
            <a:r>
              <a:rPr lang="el-GR" altLang="hu-HU">
                <a:cs typeface="Arial" charset="0"/>
              </a:rPr>
              <a:t>μ</a:t>
            </a:r>
            <a:r>
              <a:rPr lang="hu-HU" altLang="hu-HU">
                <a:cs typeface="Arial" charset="0"/>
              </a:rPr>
              <a:t>m</a:t>
            </a:r>
          </a:p>
          <a:p>
            <a:pPr eaLnBrk="1" hangingPunct="1">
              <a:spcBef>
                <a:spcPct val="50000"/>
              </a:spcBef>
            </a:pPr>
            <a:r>
              <a:rPr lang="hu-HU" altLang="hu-HU">
                <a:cs typeface="Arial" charset="0"/>
              </a:rPr>
              <a:t>Ultramikrotom: fél- (0,5-1 </a:t>
            </a:r>
            <a:r>
              <a:rPr lang="el-GR" altLang="hu-HU"/>
              <a:t>μ</a:t>
            </a:r>
            <a:r>
              <a:rPr lang="hu-HU" altLang="hu-HU"/>
              <a:t>m) és ultravékony (30-100nm) metszetek</a:t>
            </a:r>
            <a:r>
              <a:rPr lang="hu-HU" altLang="hu-HU">
                <a:cs typeface="Arial" charset="0"/>
              </a:rPr>
              <a:t> </a:t>
            </a:r>
          </a:p>
          <a:p>
            <a:pPr eaLnBrk="1" hangingPunct="1">
              <a:spcBef>
                <a:spcPct val="50000"/>
              </a:spcBef>
            </a:pPr>
            <a:r>
              <a:rPr lang="hu-HU" altLang="hu-HU">
                <a:cs typeface="Arial" charset="0"/>
              </a:rPr>
              <a:t>Cryotom (fagyasztott)</a:t>
            </a:r>
          </a:p>
          <a:p>
            <a:pPr eaLnBrk="1" hangingPunct="1">
              <a:spcBef>
                <a:spcPct val="50000"/>
              </a:spcBef>
            </a:pPr>
            <a:r>
              <a:rPr lang="hu-HU" altLang="hu-HU">
                <a:cs typeface="Arial" charset="0"/>
              </a:rPr>
              <a:t>Cryomikrotom</a:t>
            </a:r>
          </a:p>
          <a:p>
            <a:pPr eaLnBrk="1" hangingPunct="1">
              <a:spcBef>
                <a:spcPct val="50000"/>
              </a:spcBef>
            </a:pPr>
            <a:r>
              <a:rPr lang="hu-HU" altLang="hu-HU">
                <a:cs typeface="Arial" charset="0"/>
              </a:rPr>
              <a:t>Metszés után a metszeteket általában tárgylemezre terítik ki</a:t>
            </a:r>
            <a:endParaRPr lang="el-GR" altLang="hu-HU"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/>
          <a:lstStyle/>
          <a:p>
            <a:pPr eaLnBrk="1" hangingPunct="1"/>
            <a:r>
              <a:rPr lang="hu-HU" altLang="hu-HU" sz="4000" smtClean="0"/>
              <a:t>Mikroszkópos preparátumok készítése</a:t>
            </a:r>
          </a:p>
        </p:txBody>
      </p:sp>
      <p:sp>
        <p:nvSpPr>
          <p:cNvPr id="43011" name="Text Box 3"/>
          <p:cNvSpPr txBox="1">
            <a:spLocks noChangeArrowheads="1"/>
          </p:cNvSpPr>
          <p:nvPr/>
        </p:nvSpPr>
        <p:spPr bwMode="auto">
          <a:xfrm>
            <a:off x="612775" y="2054225"/>
            <a:ext cx="2951163" cy="366713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hu-HU" altLang="hu-HU"/>
              <a:t>Fixálás</a:t>
            </a:r>
          </a:p>
        </p:txBody>
      </p:sp>
      <p:sp>
        <p:nvSpPr>
          <p:cNvPr id="43012" name="Text Box 4"/>
          <p:cNvSpPr txBox="1">
            <a:spLocks noChangeArrowheads="1"/>
          </p:cNvSpPr>
          <p:nvPr/>
        </p:nvSpPr>
        <p:spPr bwMode="auto">
          <a:xfrm>
            <a:off x="611188" y="2781300"/>
            <a:ext cx="2951162" cy="366713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hu-HU" altLang="hu-HU"/>
              <a:t>Beágyazás</a:t>
            </a:r>
          </a:p>
        </p:txBody>
      </p:sp>
      <p:sp>
        <p:nvSpPr>
          <p:cNvPr id="43013" name="Text Box 5"/>
          <p:cNvSpPr txBox="1">
            <a:spLocks noChangeArrowheads="1"/>
          </p:cNvSpPr>
          <p:nvPr/>
        </p:nvSpPr>
        <p:spPr bwMode="auto">
          <a:xfrm>
            <a:off x="611188" y="3500438"/>
            <a:ext cx="2951162" cy="366712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hu-HU" altLang="hu-HU"/>
              <a:t>Metszés, (kiterítés)</a:t>
            </a:r>
          </a:p>
        </p:txBody>
      </p:sp>
      <p:sp>
        <p:nvSpPr>
          <p:cNvPr id="43014" name="Text Box 6"/>
          <p:cNvSpPr txBox="1">
            <a:spLocks noChangeArrowheads="1"/>
          </p:cNvSpPr>
          <p:nvPr/>
        </p:nvSpPr>
        <p:spPr bwMode="auto">
          <a:xfrm>
            <a:off x="611188" y="4292600"/>
            <a:ext cx="2951162" cy="366713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hu-HU" altLang="hu-HU"/>
              <a:t>Festés</a:t>
            </a:r>
          </a:p>
        </p:txBody>
      </p:sp>
      <p:sp>
        <p:nvSpPr>
          <p:cNvPr id="43015" name="Text Box 7"/>
          <p:cNvSpPr txBox="1">
            <a:spLocks noChangeArrowheads="1"/>
          </p:cNvSpPr>
          <p:nvPr/>
        </p:nvSpPr>
        <p:spPr bwMode="auto">
          <a:xfrm>
            <a:off x="611188" y="5013325"/>
            <a:ext cx="2951162" cy="366713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hu-HU" altLang="hu-HU"/>
              <a:t>(Terítés), fedés</a:t>
            </a:r>
          </a:p>
        </p:txBody>
      </p:sp>
      <p:sp>
        <p:nvSpPr>
          <p:cNvPr id="43016" name="Text Box 8"/>
          <p:cNvSpPr txBox="1">
            <a:spLocks noChangeArrowheads="1"/>
          </p:cNvSpPr>
          <p:nvPr/>
        </p:nvSpPr>
        <p:spPr bwMode="auto">
          <a:xfrm>
            <a:off x="3995738" y="2133600"/>
            <a:ext cx="4752975" cy="2705100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hu-HU" altLang="hu-HU"/>
              <a:t>Célja a sejtek, szöveti komponensek, egyes esetekben a sejtalkotók elkülönítése</a:t>
            </a:r>
          </a:p>
          <a:p>
            <a:pPr eaLnBrk="1" hangingPunct="1">
              <a:spcBef>
                <a:spcPct val="50000"/>
              </a:spcBef>
            </a:pPr>
            <a:r>
              <a:rPr lang="hu-HU" altLang="hu-HU"/>
              <a:t>Rendkívül sokféle létezik</a:t>
            </a:r>
          </a:p>
          <a:p>
            <a:pPr eaLnBrk="1" hangingPunct="1">
              <a:spcBef>
                <a:spcPct val="50000"/>
              </a:spcBef>
            </a:pPr>
            <a:r>
              <a:rPr lang="hu-HU" altLang="hu-HU"/>
              <a:t>eg: hematoxilin-eozin (leggyakoribb)</a:t>
            </a:r>
          </a:p>
          <a:p>
            <a:pPr eaLnBrk="1" hangingPunct="1">
              <a:spcBef>
                <a:spcPct val="50000"/>
              </a:spcBef>
            </a:pPr>
            <a:r>
              <a:rPr lang="hu-HU" altLang="hu-HU"/>
              <a:t>       azan (kollagén rostok a kötőszövetben)</a:t>
            </a:r>
          </a:p>
          <a:p>
            <a:pPr eaLnBrk="1" hangingPunct="1">
              <a:spcBef>
                <a:spcPct val="50000"/>
              </a:spcBef>
            </a:pPr>
            <a:r>
              <a:rPr lang="hu-HU" altLang="hu-HU"/>
              <a:t>       orcein (elasztikus rostok)</a:t>
            </a:r>
          </a:p>
          <a:p>
            <a:pPr eaLnBrk="1" hangingPunct="1">
              <a:spcBef>
                <a:spcPct val="50000"/>
              </a:spcBef>
            </a:pPr>
            <a:r>
              <a:rPr lang="hu-HU" altLang="hu-HU"/>
              <a:t>       immuncitokémia etc.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4034" name="Object 4"/>
          <p:cNvGraphicFramePr>
            <a:graphicFrameLocks noChangeAspect="1"/>
          </p:cNvGraphicFramePr>
          <p:nvPr/>
        </p:nvGraphicFramePr>
        <p:xfrm>
          <a:off x="107950" y="44450"/>
          <a:ext cx="7632700" cy="5722938"/>
        </p:xfrm>
        <a:graphic>
          <a:graphicData uri="http://schemas.openxmlformats.org/presentationml/2006/ole">
            <p:oleObj spid="_x0000_s44034" name="Image" r:id="rId3" imgW="3597714" imgH="2697485" progId="Photoshop.Image.7">
              <p:embed/>
            </p:oleObj>
          </a:graphicData>
        </a:graphic>
      </p:graphicFrame>
      <p:sp>
        <p:nvSpPr>
          <p:cNvPr id="44035" name="Text Box 5"/>
          <p:cNvSpPr txBox="1">
            <a:spLocks noChangeArrowheads="1"/>
          </p:cNvSpPr>
          <p:nvPr/>
        </p:nvSpPr>
        <p:spPr bwMode="auto">
          <a:xfrm>
            <a:off x="3132138" y="5661025"/>
            <a:ext cx="5761037" cy="1192213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hu-HU" altLang="hu-HU"/>
              <a:t>Nyirokcsomó - hematoxilin-eozin festés</a:t>
            </a:r>
          </a:p>
          <a:p>
            <a:pPr eaLnBrk="1" hangingPunct="1">
              <a:spcBef>
                <a:spcPct val="50000"/>
              </a:spcBef>
            </a:pPr>
            <a:r>
              <a:rPr lang="hu-HU" altLang="hu-HU"/>
              <a:t>Ph függő festés</a:t>
            </a:r>
          </a:p>
          <a:p>
            <a:pPr eaLnBrk="1" hangingPunct="1">
              <a:spcBef>
                <a:spcPct val="50000"/>
              </a:spcBef>
            </a:pPr>
            <a:r>
              <a:rPr lang="hu-HU" altLang="hu-HU"/>
              <a:t>A magok kék, az citoplazma vöröses színben látszik.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5058" name="Object 4"/>
          <p:cNvGraphicFramePr>
            <a:graphicFrameLocks noChangeAspect="1"/>
          </p:cNvGraphicFramePr>
          <p:nvPr/>
        </p:nvGraphicFramePr>
        <p:xfrm>
          <a:off x="107950" y="115888"/>
          <a:ext cx="7848600" cy="5884862"/>
        </p:xfrm>
        <a:graphic>
          <a:graphicData uri="http://schemas.openxmlformats.org/presentationml/2006/ole">
            <p:oleObj spid="_x0000_s45058" name="Image" r:id="rId3" imgW="3597714" imgH="2697485" progId="Photoshop.Image.7">
              <p:embed/>
            </p:oleObj>
          </a:graphicData>
        </a:graphic>
      </p:graphicFrame>
      <p:sp>
        <p:nvSpPr>
          <p:cNvPr id="45059" name="Text Box 5"/>
          <p:cNvSpPr txBox="1">
            <a:spLocks noChangeArrowheads="1"/>
          </p:cNvSpPr>
          <p:nvPr/>
        </p:nvSpPr>
        <p:spPr bwMode="auto">
          <a:xfrm>
            <a:off x="2987675" y="6034088"/>
            <a:ext cx="6121400" cy="779462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hu-HU" altLang="hu-HU"/>
              <a:t>Musculáris artéria és középnagy véna - orcein festés</a:t>
            </a:r>
          </a:p>
          <a:p>
            <a:pPr eaLnBrk="1" hangingPunct="1">
              <a:spcBef>
                <a:spcPct val="50000"/>
              </a:spcBef>
            </a:pPr>
            <a:r>
              <a:rPr lang="hu-HU" altLang="hu-HU"/>
              <a:t>A rugalmas rostok barnás színűre festődnek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6082" name="Object 4"/>
          <p:cNvGraphicFramePr>
            <a:graphicFrameLocks noChangeAspect="1"/>
          </p:cNvGraphicFramePr>
          <p:nvPr/>
        </p:nvGraphicFramePr>
        <p:xfrm>
          <a:off x="107950" y="44450"/>
          <a:ext cx="7632700" cy="5722938"/>
        </p:xfrm>
        <a:graphic>
          <a:graphicData uri="http://schemas.openxmlformats.org/presentationml/2006/ole">
            <p:oleObj spid="_x0000_s46082" name="Image" r:id="rId3" imgW="3597714" imgH="2697485" progId="Photoshop.Image.7">
              <p:embed/>
            </p:oleObj>
          </a:graphicData>
        </a:graphic>
      </p:graphicFrame>
      <p:sp>
        <p:nvSpPr>
          <p:cNvPr id="46083" name="Text Box 5"/>
          <p:cNvSpPr txBox="1">
            <a:spLocks noChangeArrowheads="1"/>
          </p:cNvSpPr>
          <p:nvPr/>
        </p:nvSpPr>
        <p:spPr bwMode="auto">
          <a:xfrm>
            <a:off x="3348038" y="5949950"/>
            <a:ext cx="5472112" cy="779463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hu-HU" altLang="hu-HU"/>
              <a:t>Agyalapi mirigy, első lebeny, ACTH-termelő sejtek</a:t>
            </a:r>
          </a:p>
          <a:p>
            <a:pPr eaLnBrk="1" hangingPunct="1">
              <a:spcBef>
                <a:spcPct val="50000"/>
              </a:spcBef>
            </a:pPr>
            <a:r>
              <a:rPr lang="hu-HU" altLang="hu-HU"/>
              <a:t>Immuncitokémia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/>
          <a:lstStyle/>
          <a:p>
            <a:pPr eaLnBrk="1" hangingPunct="1"/>
            <a:r>
              <a:rPr lang="hu-HU" altLang="hu-HU" sz="4000" smtClean="0"/>
              <a:t>Mikroszkópos preparátumok készítése</a:t>
            </a:r>
          </a:p>
        </p:txBody>
      </p:sp>
      <p:sp>
        <p:nvSpPr>
          <p:cNvPr id="47107" name="Text Box 3"/>
          <p:cNvSpPr txBox="1">
            <a:spLocks noChangeArrowheads="1"/>
          </p:cNvSpPr>
          <p:nvPr/>
        </p:nvSpPr>
        <p:spPr bwMode="auto">
          <a:xfrm>
            <a:off x="612775" y="2054225"/>
            <a:ext cx="2951163" cy="366713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hu-HU" altLang="hu-HU"/>
              <a:t>Fixálás</a:t>
            </a:r>
          </a:p>
        </p:txBody>
      </p:sp>
      <p:sp>
        <p:nvSpPr>
          <p:cNvPr id="47108" name="Text Box 4"/>
          <p:cNvSpPr txBox="1">
            <a:spLocks noChangeArrowheads="1"/>
          </p:cNvSpPr>
          <p:nvPr/>
        </p:nvSpPr>
        <p:spPr bwMode="auto">
          <a:xfrm>
            <a:off x="611188" y="2781300"/>
            <a:ext cx="2951162" cy="366713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hu-HU" altLang="hu-HU"/>
              <a:t>Beágyazás</a:t>
            </a:r>
          </a:p>
        </p:txBody>
      </p:sp>
      <p:sp>
        <p:nvSpPr>
          <p:cNvPr id="47109" name="Text Box 5"/>
          <p:cNvSpPr txBox="1">
            <a:spLocks noChangeArrowheads="1"/>
          </p:cNvSpPr>
          <p:nvPr/>
        </p:nvSpPr>
        <p:spPr bwMode="auto">
          <a:xfrm>
            <a:off x="611188" y="3500438"/>
            <a:ext cx="2951162" cy="366712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hu-HU" altLang="hu-HU"/>
              <a:t>Metszés, (kiterítés)</a:t>
            </a:r>
          </a:p>
        </p:txBody>
      </p:sp>
      <p:sp>
        <p:nvSpPr>
          <p:cNvPr id="47110" name="Text Box 6"/>
          <p:cNvSpPr txBox="1">
            <a:spLocks noChangeArrowheads="1"/>
          </p:cNvSpPr>
          <p:nvPr/>
        </p:nvSpPr>
        <p:spPr bwMode="auto">
          <a:xfrm>
            <a:off x="611188" y="4292600"/>
            <a:ext cx="2951162" cy="366713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hu-HU" altLang="hu-HU"/>
              <a:t>Festés</a:t>
            </a:r>
          </a:p>
        </p:txBody>
      </p:sp>
      <p:sp>
        <p:nvSpPr>
          <p:cNvPr id="47111" name="Text Box 7"/>
          <p:cNvSpPr txBox="1">
            <a:spLocks noChangeArrowheads="1"/>
          </p:cNvSpPr>
          <p:nvPr/>
        </p:nvSpPr>
        <p:spPr bwMode="auto">
          <a:xfrm>
            <a:off x="611188" y="5013325"/>
            <a:ext cx="2951162" cy="366713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hu-HU" altLang="hu-HU"/>
              <a:t>(Terítés), fedés</a:t>
            </a:r>
          </a:p>
        </p:txBody>
      </p:sp>
      <p:sp>
        <p:nvSpPr>
          <p:cNvPr id="47112" name="Text Box 8"/>
          <p:cNvSpPr txBox="1">
            <a:spLocks noChangeArrowheads="1"/>
          </p:cNvSpPr>
          <p:nvPr/>
        </p:nvSpPr>
        <p:spPr bwMode="auto">
          <a:xfrm>
            <a:off x="3995738" y="2133600"/>
            <a:ext cx="4392612" cy="1603375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hu-HU" altLang="hu-HU"/>
              <a:t>Általában fontos a fedőanyag törésmutatója és a teljes vastagság</a:t>
            </a:r>
          </a:p>
          <a:p>
            <a:pPr eaLnBrk="1" hangingPunct="1">
              <a:spcBef>
                <a:spcPct val="50000"/>
              </a:spcBef>
            </a:pPr>
            <a:r>
              <a:rPr lang="hu-HU" altLang="hu-HU"/>
              <a:t>kanadabalzsam, glicerin, speciális fedőanyagok (eg. anti-fading – fluorescens festésnél)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4"/>
          <p:cNvSpPr>
            <a:spLocks noGrp="1" noChangeArrowheads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/>
          <a:lstStyle/>
          <a:p>
            <a:pPr eaLnBrk="1" hangingPunct="1"/>
            <a:r>
              <a:rPr lang="hu-HU" altLang="hu-HU" smtClean="0"/>
              <a:t>Felhasznált irodalom</a:t>
            </a:r>
          </a:p>
        </p:txBody>
      </p:sp>
      <p:sp>
        <p:nvSpPr>
          <p:cNvPr id="48131" name="Text Box 6"/>
          <p:cNvSpPr txBox="1">
            <a:spLocks noChangeArrowheads="1"/>
          </p:cNvSpPr>
          <p:nvPr/>
        </p:nvSpPr>
        <p:spPr bwMode="auto">
          <a:xfrm>
            <a:off x="595313" y="1931988"/>
            <a:ext cx="7937500" cy="3387725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hu-HU" altLang="hu-HU"/>
              <a:t>Röhlich Pál: Szövettan, SOTE Képzéskutató, Oktatástechnológiai és Dokumentációs Központ, Budapest, 1999</a:t>
            </a:r>
          </a:p>
          <a:p>
            <a:pPr eaLnBrk="1" hangingPunct="1"/>
            <a:endParaRPr lang="hu-HU" altLang="hu-HU"/>
          </a:p>
          <a:p>
            <a:pPr eaLnBrk="1" hangingPunct="1"/>
            <a:r>
              <a:rPr lang="hu-HU" altLang="hu-HU"/>
              <a:t>Lovas Béla: Mikroszkóp – mikrokozmosz, Gondolat kiadó, Budapest, 1984</a:t>
            </a:r>
          </a:p>
          <a:p>
            <a:pPr eaLnBrk="1" hangingPunct="1"/>
            <a:endParaRPr lang="hu-HU" altLang="hu-HU"/>
          </a:p>
          <a:p>
            <a:pPr eaLnBrk="1" hangingPunct="1"/>
            <a:r>
              <a:rPr lang="hu-HU" altLang="hu-HU"/>
              <a:t>Molnár László – Gábriel Róbert: Fény- és elektronmikroszkópos mikrotechnika, Dialóg Campus kiadó, Budapest – Pécs, 2001 </a:t>
            </a:r>
          </a:p>
          <a:p>
            <a:pPr eaLnBrk="1" hangingPunct="1"/>
            <a:endParaRPr lang="hu-HU" altLang="hu-HU"/>
          </a:p>
          <a:p>
            <a:pPr eaLnBrk="1" hangingPunct="1"/>
            <a:r>
              <a:rPr lang="hu-HU" altLang="hu-HU"/>
              <a:t>A szövettani képek nagy része a Humánmorfológiai és Fejlődésbiológiai Intézet gyűjteményéből származik.</a:t>
            </a:r>
          </a:p>
          <a:p>
            <a:pPr eaLnBrk="1" hangingPunct="1"/>
            <a:endParaRPr lang="hu-HU" altLang="hu-HU"/>
          </a:p>
          <a:p>
            <a:pPr eaLnBrk="1" hangingPunct="1"/>
            <a:r>
              <a:rPr lang="hu-HU" altLang="hu-HU"/>
              <a:t>http://micro.magnet.fsu.edu/primer/index.html</a:t>
            </a:r>
            <a:endParaRPr lang="hu-HU" altLang="hu-HU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4"/>
          <p:cNvSpPr>
            <a:spLocks noGrp="1" noChangeArrowheads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/>
          <a:lstStyle/>
          <a:p>
            <a:pPr eaLnBrk="1" hangingPunct="1"/>
            <a:r>
              <a:rPr lang="hu-HU" altLang="hu-HU" smtClean="0"/>
              <a:t>Összetett mikroszkóp</a:t>
            </a:r>
          </a:p>
        </p:txBody>
      </p:sp>
      <p:sp>
        <p:nvSpPr>
          <p:cNvPr id="6147" name="Text Box 6"/>
          <p:cNvSpPr txBox="1">
            <a:spLocks noChangeArrowheads="1"/>
          </p:cNvSpPr>
          <p:nvPr/>
        </p:nvSpPr>
        <p:spPr bwMode="auto">
          <a:xfrm>
            <a:off x="468313" y="1700213"/>
            <a:ext cx="6624637" cy="1739900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hu-HU" altLang="hu-HU"/>
              <a:t>A mikroszkóp csaknem 400 éves múltra tekint vissza. Az elsőt Hollandiában készítették valamikor 1590 és 1608 között. Mind a dátum, mind a feltaláló(k) kiléte bizonytalan. Három szemüvegkészítőt szoktak feltalálóinak nevezni: Hans Lippershey-t (aki az első igazi </a:t>
            </a:r>
            <a:r>
              <a:rPr lang="hu-HU" altLang="hu-HU">
                <a:hlinkClick r:id="rId2" tooltip="Teleszkóp"/>
              </a:rPr>
              <a:t>teleszkópot</a:t>
            </a:r>
            <a:r>
              <a:rPr lang="hu-HU" altLang="hu-HU"/>
              <a:t> is kifejlesztette), Hans Janssen-t, és fiát, Zacharias-t.</a:t>
            </a:r>
          </a:p>
        </p:txBody>
      </p:sp>
      <p:pic>
        <p:nvPicPr>
          <p:cNvPr id="6148" name="Picture 8" descr="jansse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7400" y="4149725"/>
            <a:ext cx="2919413" cy="226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6"/>
          <p:cNvSpPr>
            <a:spLocks noChangeArrowheads="1"/>
          </p:cNvSpPr>
          <p:nvPr/>
        </p:nvSpPr>
        <p:spPr bwMode="auto">
          <a:xfrm>
            <a:off x="3492500" y="333375"/>
            <a:ext cx="2232025" cy="18002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hu-HU" altLang="hu-HU"/>
          </a:p>
        </p:txBody>
      </p:sp>
      <p:pic>
        <p:nvPicPr>
          <p:cNvPr id="7171" name="Picture 4" descr="250px-Lekepezes"/>
          <p:cNvPicPr>
            <a:picLocks noChangeAspect="1" noChangeArrowheads="1"/>
          </p:cNvPicPr>
          <p:nvPr/>
        </p:nvPicPr>
        <p:blipFill>
          <a:blip r:embed="rId2" cstate="print">
            <a:lum contrast="16000"/>
          </a:blip>
          <a:srcRect/>
          <a:stretch>
            <a:fillRect/>
          </a:stretch>
        </p:blipFill>
        <p:spPr bwMode="auto">
          <a:xfrm>
            <a:off x="0" y="0"/>
            <a:ext cx="28622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5" descr="200px-Lenteconv_3_sv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35375" y="620713"/>
            <a:ext cx="1905000" cy="126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3" name="Rectangle 7"/>
          <p:cNvSpPr>
            <a:spLocks noChangeArrowheads="1"/>
          </p:cNvSpPr>
          <p:nvPr/>
        </p:nvSpPr>
        <p:spPr bwMode="auto">
          <a:xfrm>
            <a:off x="3492500" y="3500438"/>
            <a:ext cx="2232025" cy="18002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hu-HU" altLang="hu-HU"/>
          </a:p>
        </p:txBody>
      </p:sp>
      <p:pic>
        <p:nvPicPr>
          <p:cNvPr id="7174" name="Picture 8" descr="200px-Lenteconv_4_sv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19500" y="3789363"/>
            <a:ext cx="1905000" cy="126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5" name="Text Box 9"/>
          <p:cNvSpPr txBox="1">
            <a:spLocks noChangeArrowheads="1"/>
          </p:cNvSpPr>
          <p:nvPr/>
        </p:nvSpPr>
        <p:spPr bwMode="auto">
          <a:xfrm>
            <a:off x="3492500" y="2276475"/>
            <a:ext cx="5327650" cy="915988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hu-HU" altLang="hu-HU"/>
              <a:t>Az egyszeres és a kétszeres fókusztávolság között elhelyezkedő tárgyról fordított állású, valós, nagyított kép keletkezik - objektív</a:t>
            </a:r>
          </a:p>
        </p:txBody>
      </p:sp>
      <p:sp>
        <p:nvSpPr>
          <p:cNvPr id="7176" name="Text Box 10"/>
          <p:cNvSpPr txBox="1">
            <a:spLocks noChangeArrowheads="1"/>
          </p:cNvSpPr>
          <p:nvPr/>
        </p:nvSpPr>
        <p:spPr bwMode="auto">
          <a:xfrm>
            <a:off x="3492500" y="5445125"/>
            <a:ext cx="5327650" cy="1190625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hu-HU" altLang="hu-HU"/>
              <a:t>Ezt a fordított állású, valós, nagyított képet az objektív az okulár fókusztávolságán belülre (a fókuszsíkba) vetíti, amiről tovább nagyított, virtuális képet képez le (a végtelenben)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0" descr="componentsfigure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2725" y="2774950"/>
            <a:ext cx="348615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5" name="Text Box 11"/>
          <p:cNvSpPr txBox="1">
            <a:spLocks noChangeArrowheads="1"/>
          </p:cNvSpPr>
          <p:nvPr/>
        </p:nvSpPr>
        <p:spPr bwMode="auto">
          <a:xfrm>
            <a:off x="5148263" y="0"/>
            <a:ext cx="3744912" cy="2705100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hu-HU" altLang="hu-HU"/>
              <a:t>kamera (?)</a:t>
            </a:r>
          </a:p>
          <a:p>
            <a:pPr eaLnBrk="1" hangingPunct="1">
              <a:spcBef>
                <a:spcPct val="50000"/>
              </a:spcBef>
            </a:pPr>
            <a:r>
              <a:rPr lang="hu-HU" altLang="hu-HU"/>
              <a:t>okulár</a:t>
            </a:r>
          </a:p>
          <a:p>
            <a:pPr eaLnBrk="1" hangingPunct="1">
              <a:spcBef>
                <a:spcPct val="50000"/>
              </a:spcBef>
            </a:pPr>
            <a:r>
              <a:rPr lang="hu-HU" altLang="hu-HU"/>
              <a:t>objektívek</a:t>
            </a:r>
          </a:p>
          <a:p>
            <a:pPr eaLnBrk="1" hangingPunct="1">
              <a:spcBef>
                <a:spcPct val="50000"/>
              </a:spcBef>
            </a:pPr>
            <a:r>
              <a:rPr lang="hu-HU" altLang="hu-HU"/>
              <a:t>mozgatható tárgyasztal (makro- és mikrométer csavar)</a:t>
            </a:r>
          </a:p>
          <a:p>
            <a:pPr eaLnBrk="1" hangingPunct="1">
              <a:spcBef>
                <a:spcPct val="50000"/>
              </a:spcBef>
            </a:pPr>
            <a:r>
              <a:rPr lang="hu-HU" altLang="hu-HU"/>
              <a:t>kondenzor (blende)</a:t>
            </a:r>
          </a:p>
          <a:p>
            <a:pPr eaLnBrk="1" hangingPunct="1">
              <a:spcBef>
                <a:spcPct val="50000"/>
              </a:spcBef>
            </a:pPr>
            <a:r>
              <a:rPr lang="hu-HU" altLang="hu-HU"/>
              <a:t>megvilágítás (mezőblende)</a:t>
            </a:r>
          </a:p>
        </p:txBody>
      </p:sp>
      <p:pic>
        <p:nvPicPr>
          <p:cNvPr id="8196" name="Picture 12" descr="200px-Mikroszkophu01"/>
          <p:cNvPicPr>
            <a:picLocks noChangeAspect="1" noChangeArrowheads="1"/>
          </p:cNvPicPr>
          <p:nvPr/>
        </p:nvPicPr>
        <p:blipFill>
          <a:blip r:embed="rId3" cstate="print">
            <a:lum contrast="10000"/>
          </a:blip>
          <a:srcRect/>
          <a:stretch>
            <a:fillRect/>
          </a:stretch>
        </p:blipFill>
        <p:spPr bwMode="auto">
          <a:xfrm>
            <a:off x="395288" y="0"/>
            <a:ext cx="288766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 descr="cuffhead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6050" y="3213100"/>
            <a:ext cx="3063875" cy="364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6" descr="hookemicr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211638" cy="316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0" name="Picture 7" descr="johnyarwel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43625" y="0"/>
            <a:ext cx="3000375" cy="376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1" name="Picture 9" descr="pacinidesign184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76600" y="3186113"/>
            <a:ext cx="2738438" cy="3671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 descr="zeissfluo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16350"/>
            <a:ext cx="4816475" cy="304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5" descr="bx51cutawa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18075" y="1916113"/>
            <a:ext cx="4225925" cy="4941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4" name="Picture 6" descr="crouchheade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8313" y="115888"/>
            <a:ext cx="3033712" cy="364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lapértelmezett terv">
  <a:themeElements>
    <a:clrScheme name="Alapértelmezett terv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Alapértelmezett terv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Alapértelmezett ter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591</TotalTime>
  <Words>1303</Words>
  <Application>Microsoft Office PowerPoint</Application>
  <PresentationFormat>Bildschirmpräsentation (4:3)</PresentationFormat>
  <Paragraphs>300</Paragraphs>
  <Slides>46</Slides>
  <Notes>0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2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46</vt:i4>
      </vt:variant>
    </vt:vector>
  </HeadingPairs>
  <TitlesOfParts>
    <vt:vector size="50" baseType="lpstr">
      <vt:lpstr>Arial</vt:lpstr>
      <vt:lpstr>Calibri</vt:lpstr>
      <vt:lpstr>Alapértelmezett terv</vt:lpstr>
      <vt:lpstr>Adobe Photoshop Image</vt:lpstr>
      <vt:lpstr>A sejtkutatás strukturális vizsgálómódszerei, mikroszkópok</vt:lpstr>
      <vt:lpstr>Néhány adat a miértekről</vt:lpstr>
      <vt:lpstr>Folie 3</vt:lpstr>
      <vt:lpstr>Nagyító</vt:lpstr>
      <vt:lpstr>Összetett mikroszkóp</vt:lpstr>
      <vt:lpstr>Folie 6</vt:lpstr>
      <vt:lpstr>Folie 7</vt:lpstr>
      <vt:lpstr>Folie 8</vt:lpstr>
      <vt:lpstr>Folie 9</vt:lpstr>
      <vt:lpstr>Fénytörési hibák</vt:lpstr>
      <vt:lpstr>Az objektív</vt:lpstr>
      <vt:lpstr>Folie 12</vt:lpstr>
      <vt:lpstr>Numerikus apertura, Abbe képlet</vt:lpstr>
      <vt:lpstr>Folie 14</vt:lpstr>
      <vt:lpstr>Folie 15</vt:lpstr>
      <vt:lpstr>A kondenzor</vt:lpstr>
      <vt:lpstr>Folie 17</vt:lpstr>
      <vt:lpstr>Kontrasztfokozó eljárások</vt:lpstr>
      <vt:lpstr>Folie 19</vt:lpstr>
      <vt:lpstr>Folie 20</vt:lpstr>
      <vt:lpstr>Fluoreszcens mikroszkópia</vt:lpstr>
      <vt:lpstr>Fluoreszcens mikroszkópia</vt:lpstr>
      <vt:lpstr>Konfokális mikroszkóp</vt:lpstr>
      <vt:lpstr>Folie 24</vt:lpstr>
      <vt:lpstr>Polarizációs mikroszkóp</vt:lpstr>
      <vt:lpstr>Invert mikroszkóp</vt:lpstr>
      <vt:lpstr>Sztereo mikroszkóp</vt:lpstr>
      <vt:lpstr>Transzmissziós elektronmikroszkóp</vt:lpstr>
      <vt:lpstr>Folie 29</vt:lpstr>
      <vt:lpstr>Folie 30</vt:lpstr>
      <vt:lpstr>Folie 31</vt:lpstr>
      <vt:lpstr>Pásztázó elektronmikroszkóp</vt:lpstr>
      <vt:lpstr>Folie 33</vt:lpstr>
      <vt:lpstr>Folie 34</vt:lpstr>
      <vt:lpstr>Folie 35</vt:lpstr>
      <vt:lpstr>Atomic Force Microscopy</vt:lpstr>
      <vt:lpstr>Mikroszkópos preparátumok készítése</vt:lpstr>
      <vt:lpstr>Mikroszkópos preparátumok készítése</vt:lpstr>
      <vt:lpstr>Mikroszkópos preparátumok készítése</vt:lpstr>
      <vt:lpstr>Mikroszkópos preparátumok készítése</vt:lpstr>
      <vt:lpstr>Mikroszkópos preparátumok készítése</vt:lpstr>
      <vt:lpstr>Folie 42</vt:lpstr>
      <vt:lpstr>Folie 43</vt:lpstr>
      <vt:lpstr>Folie 44</vt:lpstr>
      <vt:lpstr>Mikroszkópos preparátumok készítése</vt:lpstr>
      <vt:lpstr>Felhasznált irodalom</vt:lpstr>
    </vt:vector>
  </TitlesOfParts>
  <Company>Semmelweis Egyetem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 dia</dc:title>
  <dc:creator>Humánmorfológiai Intézet</dc:creator>
  <cp:lastModifiedBy>dcsaba</cp:lastModifiedBy>
  <cp:revision>35</cp:revision>
  <dcterms:created xsi:type="dcterms:W3CDTF">2009-09-07T19:49:45Z</dcterms:created>
  <dcterms:modified xsi:type="dcterms:W3CDTF">2017-09-11T17:35:09Z</dcterms:modified>
</cp:coreProperties>
</file>