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63" r:id="rId6"/>
    <p:sldId id="264" r:id="rId7"/>
    <p:sldId id="260" r:id="rId8"/>
    <p:sldId id="261" r:id="rId9"/>
    <p:sldId id="262" r:id="rId10"/>
    <p:sldId id="265" r:id="rId11"/>
    <p:sldId id="270" r:id="rId12"/>
    <p:sldId id="266" r:id="rId13"/>
    <p:sldId id="271" r:id="rId14"/>
    <p:sldId id="272" r:id="rId15"/>
    <p:sldId id="267" r:id="rId16"/>
    <p:sldId id="273" r:id="rId17"/>
    <p:sldId id="268" r:id="rId18"/>
    <p:sldId id="274" r:id="rId19"/>
    <p:sldId id="275" r:id="rId20"/>
    <p:sldId id="276" r:id="rId21"/>
    <p:sldId id="277" r:id="rId22"/>
    <p:sldId id="284" r:id="rId23"/>
    <p:sldId id="283" r:id="rId24"/>
    <p:sldId id="278" r:id="rId25"/>
    <p:sldId id="279" r:id="rId26"/>
    <p:sldId id="281" r:id="rId27"/>
    <p:sldId id="282" r:id="rId28"/>
    <p:sldId id="280" r:id="rId29"/>
    <p:sldId id="285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F4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39" autoAdjust="0"/>
    <p:restoredTop sz="94660"/>
  </p:normalViewPr>
  <p:slideViewPr>
    <p:cSldViewPr>
      <p:cViewPr varScale="1">
        <p:scale>
          <a:sx n="73" d="100"/>
          <a:sy n="73" d="100"/>
        </p:scale>
        <p:origin x="-4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57C9-E4D9-4FCF-A408-3C8D6A9F1537}" type="datetimeFigureOut">
              <a:rPr lang="hu-HU" smtClean="0"/>
              <a:pPr/>
              <a:t>2017.09.27.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0FEE-8751-49A7-A3B9-4D8AF8F6E8B4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57C9-E4D9-4FCF-A408-3C8D6A9F1537}" type="datetimeFigureOut">
              <a:rPr lang="hu-HU" smtClean="0"/>
              <a:pPr/>
              <a:t>2017.09.27.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0FEE-8751-49A7-A3B9-4D8AF8F6E8B4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57C9-E4D9-4FCF-A408-3C8D6A9F1537}" type="datetimeFigureOut">
              <a:rPr lang="hu-HU" smtClean="0"/>
              <a:pPr/>
              <a:t>2017.09.27.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0FEE-8751-49A7-A3B9-4D8AF8F6E8B4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57C9-E4D9-4FCF-A408-3C8D6A9F1537}" type="datetimeFigureOut">
              <a:rPr lang="hu-HU" smtClean="0"/>
              <a:pPr/>
              <a:t>2017.09.27.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0FEE-8751-49A7-A3B9-4D8AF8F6E8B4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57C9-E4D9-4FCF-A408-3C8D6A9F1537}" type="datetimeFigureOut">
              <a:rPr lang="hu-HU" smtClean="0"/>
              <a:pPr/>
              <a:t>2017.09.27.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0FEE-8751-49A7-A3B9-4D8AF8F6E8B4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57C9-E4D9-4FCF-A408-3C8D6A9F1537}" type="datetimeFigureOut">
              <a:rPr lang="hu-HU" smtClean="0"/>
              <a:pPr/>
              <a:t>2017.09.27.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0FEE-8751-49A7-A3B9-4D8AF8F6E8B4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57C9-E4D9-4FCF-A408-3C8D6A9F1537}" type="datetimeFigureOut">
              <a:rPr lang="hu-HU" smtClean="0"/>
              <a:pPr/>
              <a:t>2017.09.27.</a:t>
            </a:fld>
            <a:endParaRPr lang="hu-H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0FEE-8751-49A7-A3B9-4D8AF8F6E8B4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57C9-E4D9-4FCF-A408-3C8D6A9F1537}" type="datetimeFigureOut">
              <a:rPr lang="hu-HU" smtClean="0"/>
              <a:pPr/>
              <a:t>2017.09.27.</a:t>
            </a:fld>
            <a:endParaRPr lang="hu-H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0FEE-8751-49A7-A3B9-4D8AF8F6E8B4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57C9-E4D9-4FCF-A408-3C8D6A9F1537}" type="datetimeFigureOut">
              <a:rPr lang="hu-HU" smtClean="0"/>
              <a:pPr/>
              <a:t>2017.09.27.</a:t>
            </a:fld>
            <a:endParaRPr lang="hu-H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0FEE-8751-49A7-A3B9-4D8AF8F6E8B4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57C9-E4D9-4FCF-A408-3C8D6A9F1537}" type="datetimeFigureOut">
              <a:rPr lang="hu-HU" smtClean="0"/>
              <a:pPr/>
              <a:t>2017.09.27.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0FEE-8751-49A7-A3B9-4D8AF8F6E8B4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57C9-E4D9-4FCF-A408-3C8D6A9F1537}" type="datetimeFigureOut">
              <a:rPr lang="hu-HU" smtClean="0"/>
              <a:pPr/>
              <a:t>2017.09.27.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0FEE-8751-49A7-A3B9-4D8AF8F6E8B4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357C9-E4D9-4FCF-A408-3C8D6A9F1537}" type="datetimeFigureOut">
              <a:rPr lang="hu-HU" smtClean="0"/>
              <a:pPr/>
              <a:t>2017.09.27.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FEE-8751-49A7-A3B9-4D8AF8F6E8B4}" type="slidenum">
              <a:rPr lang="hu-HU" smtClean="0"/>
              <a:pPr/>
              <a:t>‹Nr.›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hu/url?sa=i&amp;rct=j&amp;q=&amp;esrc=s&amp;source=images&amp;cd=&amp;cad=rja&amp;uact=8&amp;ved=0ahUKEwi7yMv76pnPAhWEuhQKHeJMDYIQjRwIBw&amp;url=http://physiologie.cc/XV.3.htm&amp;psig=AFQjCNGlkTPNinyFDm8WYTdgad2WFtHAdQ&amp;ust=147431916419306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hu/url?sa=i&amp;rct=j&amp;q=&amp;esrc=s&amp;source=images&amp;cd=&amp;cad=rja&amp;uact=8&amp;ved=0ahUKEwi7yMv76pnPAhWEuhQKHeJMDYIQjRwIBw&amp;url=http://physiologie.cc/XV.3.htm&amp;psig=AFQjCNGlkTPNinyFDm8WYTdgad2WFtHAdQ&amp;ust=147431916419306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hu/url?sa=i&amp;rct=j&amp;q=&amp;esrc=s&amp;source=images&amp;cd=&amp;cad=rja&amp;uact=8&amp;ved=0ahUKEwi7yMv76pnPAhWEuhQKHeJMDYIQjRwIBw&amp;url=http://physiologie.cc/XV.3.htm&amp;psig=AFQjCNGlkTPNinyFDm8WYTdgad2WFtHAdQ&amp;ust=147431916419306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hu/url?sa=i&amp;rct=j&amp;q=&amp;esrc=s&amp;source=images&amp;cd=&amp;cad=rja&amp;uact=8&amp;ved=0ahUKEwjxn8Ph65nPAhXCvxQKHTy3AicQjRwIBw&amp;url=https://viamedici.thieme.de/lernmodule/physiologie/reflexe+des+r%C3%BCckenmarks&amp;bvm=bv.133178914,d.ZGg&amp;psig=AFQjCNFt22jJFwaOJH1QIRjQ79IHvytIlQ&amp;ust=147431979515815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mtClean="0"/>
              <a:t>9</a:t>
            </a:r>
            <a:r>
              <a:rPr lang="de-DE" dirty="0" smtClean="0"/>
              <a:t>. Fremd- und vegetative Reflexe, Bahnen und Symptomen.</a:t>
            </a:r>
            <a:endParaRPr lang="hu-HU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Csaba Dávid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Nutritionsreflexe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Saugreflex (Neugeborene)</a:t>
            </a:r>
          </a:p>
          <a:p>
            <a:pPr lvl="1"/>
            <a:r>
              <a:rPr lang="hu-HU" dirty="0" smtClean="0"/>
              <a:t>berühren der Mund </a:t>
            </a:r>
          </a:p>
          <a:p>
            <a:pPr lvl="1"/>
            <a:r>
              <a:rPr lang="hu-HU" dirty="0" smtClean="0"/>
              <a:t>Nahrungsaufnahme</a:t>
            </a:r>
          </a:p>
          <a:p>
            <a:pPr lvl="1"/>
            <a:r>
              <a:rPr lang="hu-HU" dirty="0" smtClean="0"/>
              <a:t>Mimische und Zungenmuskulatur</a:t>
            </a:r>
          </a:p>
          <a:p>
            <a:r>
              <a:rPr lang="hu-HU" dirty="0" smtClean="0"/>
              <a:t>Schluckreflex</a:t>
            </a:r>
          </a:p>
          <a:p>
            <a:pPr lvl="1"/>
            <a:r>
              <a:rPr lang="hu-HU" dirty="0" smtClean="0"/>
              <a:t>feine (gekaute) Nahrungsmittel berührt die Schleimhaut des weichen Gaumens und des Rachens</a:t>
            </a:r>
          </a:p>
          <a:p>
            <a:pPr lvl="1"/>
            <a:r>
              <a:rPr lang="hu-HU" dirty="0" smtClean="0"/>
              <a:t>Nahrungsweiterleitung</a:t>
            </a:r>
          </a:p>
          <a:p>
            <a:pPr lvl="1"/>
            <a:r>
              <a:rPr lang="hu-HU" dirty="0" smtClean="0"/>
              <a:t>Muskeln in der Zunge, im Gaumen </a:t>
            </a:r>
            <a:r>
              <a:rPr lang="hu-HU" dirty="0" smtClean="0"/>
              <a:t>und </a:t>
            </a:r>
            <a:r>
              <a:rPr lang="hu-HU" dirty="0" smtClean="0"/>
              <a:t>in der Wand des </a:t>
            </a:r>
            <a:r>
              <a:rPr lang="hu-HU" dirty="0" smtClean="0"/>
              <a:t>Rachens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Lokomotionsreflexe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Reflexe, die die abwächselnden Bewegungen der Extremitäten steuern, und die Fortbewegung dienen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Fluchtreflexe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/>
          <a:lstStyle/>
          <a:p>
            <a:r>
              <a:rPr lang="hu-HU" dirty="0" smtClean="0"/>
              <a:t>gekreuzte Flexor-Extensorreflexe</a:t>
            </a:r>
          </a:p>
          <a:p>
            <a:pPr lvl="1"/>
            <a:r>
              <a:rPr lang="hu-HU" dirty="0" smtClean="0"/>
              <a:t>schädliche Reize in der Haut (z.B. Fußsole)</a:t>
            </a:r>
          </a:p>
          <a:p>
            <a:pPr lvl="1"/>
            <a:r>
              <a:rPr lang="hu-HU" dirty="0" smtClean="0"/>
              <a:t>vermeiden dieser Reize</a:t>
            </a:r>
          </a:p>
          <a:p>
            <a:pPr lvl="1"/>
            <a:r>
              <a:rPr lang="hu-HU" dirty="0" smtClean="0"/>
              <a:t>die Flexoren </a:t>
            </a:r>
            <a:r>
              <a:rPr lang="hu-HU" dirty="0" smtClean="0"/>
              <a:t>in der betroffenen UND die Extensoren der gegenseitigen Extremität</a:t>
            </a:r>
            <a:endParaRPr lang="hu-HU" dirty="0"/>
          </a:p>
        </p:txBody>
      </p:sp>
      <p:pic>
        <p:nvPicPr>
          <p:cNvPr id="4" name="Picture 17" descr="1_20"/>
          <p:cNvPicPr>
            <a:picLocks noChangeAspect="1" noChangeArrowheads="1"/>
          </p:cNvPicPr>
          <p:nvPr/>
        </p:nvPicPr>
        <p:blipFill>
          <a:blip r:embed="rId2" cstate="print"/>
          <a:srcRect l="17253" r="11644"/>
          <a:stretch>
            <a:fillRect/>
          </a:stretch>
        </p:blipFill>
        <p:spPr bwMode="auto">
          <a:xfrm>
            <a:off x="5567517" y="1774824"/>
            <a:ext cx="3424083" cy="5083175"/>
          </a:xfrm>
          <a:prstGeom prst="rect">
            <a:avLst/>
          </a:prstGeom>
          <a:noFill/>
        </p:spPr>
      </p:pic>
      <p:pic>
        <p:nvPicPr>
          <p:cNvPr id="5" name="Picture 19" descr="Foot-Pain-Stepping-on-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75" y="0"/>
            <a:ext cx="1762125" cy="117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3635896" y="3212976"/>
            <a:ext cx="215900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528" y="2492896"/>
            <a:ext cx="4437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Kollaterale zu </a:t>
            </a:r>
            <a:r>
              <a:rPr lang="el-GR" b="1" dirty="0">
                <a:solidFill>
                  <a:srgbClr val="FF0000"/>
                </a:solidFill>
                <a:cs typeface="Arial" charset="0"/>
              </a:rPr>
              <a:t>α</a:t>
            </a:r>
            <a:r>
              <a:rPr lang="hu-HU" b="1" dirty="0">
                <a:solidFill>
                  <a:srgbClr val="FF0000"/>
                </a:solidFill>
                <a:cs typeface="Arial" charset="0"/>
              </a:rPr>
              <a:t>-Motoneurone für die </a:t>
            </a:r>
          </a:p>
          <a:p>
            <a:pPr algn="ctr"/>
            <a:r>
              <a:rPr lang="hu-HU" b="1" dirty="0">
                <a:solidFill>
                  <a:srgbClr val="FF0000"/>
                </a:solidFill>
                <a:cs typeface="Arial" charset="0"/>
              </a:rPr>
              <a:t>ipsilateralen Oberschenkel – und Kniebeuger</a:t>
            </a:r>
            <a:endParaRPr lang="el-GR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56176" y="3718773"/>
            <a:ext cx="25653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solidFill>
                  <a:srgbClr val="669900"/>
                </a:solidFill>
              </a:rPr>
              <a:t>Kollateral </a:t>
            </a:r>
          </a:p>
          <a:p>
            <a:pPr algn="ctr"/>
            <a:r>
              <a:rPr lang="hu-HU" b="1" dirty="0">
                <a:solidFill>
                  <a:srgbClr val="669900"/>
                </a:solidFill>
              </a:rPr>
              <a:t>für </a:t>
            </a:r>
          </a:p>
          <a:p>
            <a:pPr algn="ctr"/>
            <a:r>
              <a:rPr lang="hu-HU" b="1" dirty="0">
                <a:solidFill>
                  <a:srgbClr val="669900"/>
                </a:solidFill>
              </a:rPr>
              <a:t>hemmendes Interneuron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7452320" y="4726885"/>
            <a:ext cx="0" cy="576064"/>
          </a:xfrm>
          <a:prstGeom prst="line">
            <a:avLst/>
          </a:prstGeom>
          <a:noFill/>
          <a:ln w="38100">
            <a:solidFill>
              <a:srgbClr val="66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982429" y="5446965"/>
            <a:ext cx="3161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solidFill>
                  <a:srgbClr val="669900"/>
                </a:solidFill>
              </a:rPr>
              <a:t>Hemmung für </a:t>
            </a:r>
            <a:r>
              <a:rPr lang="el-GR" b="1" dirty="0">
                <a:solidFill>
                  <a:srgbClr val="669900"/>
                </a:solidFill>
                <a:cs typeface="Arial" charset="0"/>
              </a:rPr>
              <a:t>α</a:t>
            </a:r>
            <a:r>
              <a:rPr lang="hu-HU" b="1" dirty="0">
                <a:solidFill>
                  <a:srgbClr val="669900"/>
                </a:solidFill>
                <a:cs typeface="Arial" charset="0"/>
              </a:rPr>
              <a:t>-Motoneuron </a:t>
            </a:r>
          </a:p>
          <a:p>
            <a:pPr algn="ctr"/>
            <a:r>
              <a:rPr lang="hu-HU" b="1" dirty="0">
                <a:solidFill>
                  <a:srgbClr val="669900"/>
                </a:solidFill>
                <a:cs typeface="Arial" charset="0"/>
              </a:rPr>
              <a:t>der kontralateralen Kniebeuger</a:t>
            </a:r>
            <a:endParaRPr lang="el-GR" b="1" dirty="0">
              <a:solidFill>
                <a:srgbClr val="669900"/>
              </a:solidFill>
              <a:cs typeface="Arial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H="1">
            <a:off x="2699792" y="4150821"/>
            <a:ext cx="647948" cy="86409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5086925"/>
            <a:ext cx="35630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solidFill>
                  <a:schemeClr val="accent2"/>
                </a:solidFill>
              </a:rPr>
              <a:t>Kollaterale zu </a:t>
            </a:r>
            <a:r>
              <a:rPr lang="el-GR" b="1" dirty="0">
                <a:solidFill>
                  <a:schemeClr val="accent2"/>
                </a:solidFill>
              </a:rPr>
              <a:t>α</a:t>
            </a:r>
            <a:r>
              <a:rPr lang="hu-HU" b="1" dirty="0">
                <a:solidFill>
                  <a:schemeClr val="accent2"/>
                </a:solidFill>
              </a:rPr>
              <a:t>-Motoneurone </a:t>
            </a:r>
          </a:p>
          <a:p>
            <a:pPr algn="ctr"/>
            <a:r>
              <a:rPr lang="hu-HU" b="1" dirty="0">
                <a:solidFill>
                  <a:schemeClr val="accent2"/>
                </a:solidFill>
              </a:rPr>
              <a:t>für die kontralateralen Kniestrecker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5398428" y="129406"/>
            <a:ext cx="35786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b="1" dirty="0"/>
              <a:t>Kollaterale zu den frontalen Lappen</a:t>
            </a:r>
          </a:p>
          <a:p>
            <a:pPr algn="ctr"/>
            <a:r>
              <a:rPr lang="hu-HU" b="1" dirty="0"/>
              <a:t>Wo kann man den Schmerz </a:t>
            </a:r>
            <a:r>
              <a:rPr lang="hu-HU" b="1" dirty="0" smtClean="0"/>
              <a:t> </a:t>
            </a:r>
          </a:p>
          <a:p>
            <a:pPr algn="ctr"/>
            <a:r>
              <a:rPr lang="hu-HU" b="1" dirty="0" smtClean="0"/>
              <a:t>bewusst wahrnehmen</a:t>
            </a:r>
            <a:endParaRPr lang="hu-HU" b="1" dirty="0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4211960" y="3934797"/>
            <a:ext cx="2160240" cy="0"/>
          </a:xfrm>
          <a:prstGeom prst="line">
            <a:avLst/>
          </a:prstGeom>
          <a:noFill/>
          <a:ln w="38100">
            <a:solidFill>
              <a:srgbClr val="66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 dirty="0"/>
          </a:p>
        </p:txBody>
      </p:sp>
      <p:sp>
        <p:nvSpPr>
          <p:cNvPr id="14" name="Rechteck 13"/>
          <p:cNvSpPr/>
          <p:nvPr/>
        </p:nvSpPr>
        <p:spPr>
          <a:xfrm>
            <a:off x="395536" y="3646765"/>
            <a:ext cx="36724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hu-HU" b="1" dirty="0" smtClean="0"/>
              <a:t>Schaltung an den Interneurone im Hinterhorn</a:t>
            </a:r>
            <a:endParaRPr lang="hu-HU" b="1" dirty="0"/>
          </a:p>
        </p:txBody>
      </p:sp>
      <p:sp>
        <p:nvSpPr>
          <p:cNvPr id="15" name="Freihandform 14"/>
          <p:cNvSpPr/>
          <p:nvPr/>
        </p:nvSpPr>
        <p:spPr>
          <a:xfrm>
            <a:off x="4219303" y="940525"/>
            <a:ext cx="3738439" cy="2847703"/>
          </a:xfrm>
          <a:custGeom>
            <a:avLst/>
            <a:gdLst>
              <a:gd name="connsiteX0" fmla="*/ 0 w 3657600"/>
              <a:gd name="connsiteY0" fmla="*/ 2847703 h 2858588"/>
              <a:gd name="connsiteX1" fmla="*/ 1489166 w 3657600"/>
              <a:gd name="connsiteY1" fmla="*/ 2717074 h 2858588"/>
              <a:gd name="connsiteX2" fmla="*/ 3278777 w 3657600"/>
              <a:gd name="connsiteY2" fmla="*/ 1998617 h 2858588"/>
              <a:gd name="connsiteX3" fmla="*/ 3657600 w 3657600"/>
              <a:gd name="connsiteY3" fmla="*/ 0 h 2858588"/>
              <a:gd name="connsiteX0" fmla="*/ 0 w 3657600"/>
              <a:gd name="connsiteY0" fmla="*/ 2847703 h 2847703"/>
              <a:gd name="connsiteX1" fmla="*/ 3278777 w 3657600"/>
              <a:gd name="connsiteY1" fmla="*/ 1998617 h 2847703"/>
              <a:gd name="connsiteX2" fmla="*/ 3657600 w 3657600"/>
              <a:gd name="connsiteY2" fmla="*/ 0 h 2847703"/>
              <a:gd name="connsiteX0" fmla="*/ 0 w 3738439"/>
              <a:gd name="connsiteY0" fmla="*/ 2847703 h 2847703"/>
              <a:gd name="connsiteX1" fmla="*/ 3377033 w 3738439"/>
              <a:gd name="connsiteY1" fmla="*/ 2344459 h 2847703"/>
              <a:gd name="connsiteX2" fmla="*/ 3657600 w 3738439"/>
              <a:gd name="connsiteY2" fmla="*/ 0 h 284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8439" h="2847703">
                <a:moveTo>
                  <a:pt x="0" y="2847703"/>
                </a:moveTo>
                <a:cubicBezTo>
                  <a:pt x="683079" y="2670810"/>
                  <a:pt x="2767433" y="2819076"/>
                  <a:pt x="3377033" y="2344459"/>
                </a:cubicBezTo>
                <a:cubicBezTo>
                  <a:pt x="3738439" y="1891613"/>
                  <a:pt x="3648891" y="772885"/>
                  <a:pt x="3657600" y="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2" grpId="0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6" descr="Képtalálat a következőre: „muskelspindel”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7632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Schutzreflexe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Corneareflex, Niesen, Husten gehören nicht zum Thema Rückenmark, weil sie durch Hirnnerven und Hirnstamm reguliert sind</a:t>
            </a:r>
          </a:p>
          <a:p>
            <a:r>
              <a:rPr lang="hu-HU" dirty="0" smtClean="0"/>
              <a:t>Würgreflex (teilweise durch Spinalnerven reguliert)</a:t>
            </a:r>
          </a:p>
          <a:p>
            <a:pPr lvl="1"/>
            <a:r>
              <a:rPr lang="hu-HU" dirty="0" smtClean="0"/>
              <a:t>er fällt beim Hirntod aus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Schutzreflexe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Bauchhautreflex</a:t>
            </a:r>
          </a:p>
          <a:p>
            <a:r>
              <a:rPr lang="hu-HU" dirty="0" smtClean="0"/>
              <a:t>Cremasterreflex</a:t>
            </a:r>
          </a:p>
          <a:p>
            <a:r>
              <a:rPr lang="hu-HU" dirty="0" smtClean="0"/>
              <a:t>Analreflex</a:t>
            </a:r>
          </a:p>
          <a:p>
            <a:endParaRPr lang="hu-HU" dirty="0" smtClean="0"/>
          </a:p>
          <a:p>
            <a:pPr lvl="1"/>
            <a:r>
              <a:rPr lang="hu-HU" dirty="0" smtClean="0"/>
              <a:t>berühren der haut</a:t>
            </a:r>
          </a:p>
          <a:p>
            <a:pPr lvl="1"/>
            <a:r>
              <a:rPr lang="hu-HU" dirty="0" smtClean="0"/>
              <a:t>Muskelkontraktion</a:t>
            </a:r>
          </a:p>
        </p:txBody>
      </p:sp>
      <p:pic>
        <p:nvPicPr>
          <p:cNvPr id="4" name="Picture 7" descr="Cremasteric%20Reflex%20Emergency%20Medicine%20Pract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065206"/>
            <a:ext cx="4788024" cy="5777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Pathologische Reflexe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Ausfall der Reflexe, bei schlaffe (periphäre) Lähmung</a:t>
            </a:r>
          </a:p>
          <a:p>
            <a:r>
              <a:rPr lang="de-DE" dirty="0" smtClean="0"/>
              <a:t>gesteigerte Muskeleigenreflexe und pathologische Fremdreflexe</a:t>
            </a:r>
            <a:r>
              <a:rPr lang="hu-HU" dirty="0" smtClean="0"/>
              <a:t>, bei spastische (zentrale) Lähmung</a:t>
            </a:r>
          </a:p>
          <a:p>
            <a:pPr lvl="1"/>
            <a:r>
              <a:rPr lang="hu-HU" dirty="0" smtClean="0"/>
              <a:t>z.B. Babinsky Reflex (bei Neugeborene normal)</a:t>
            </a:r>
          </a:p>
          <a:p>
            <a:pPr lvl="2"/>
            <a:r>
              <a:rPr lang="hu-HU" dirty="0" smtClean="0"/>
              <a:t>bestreichen laterer Fußsole</a:t>
            </a:r>
          </a:p>
          <a:p>
            <a:pPr lvl="2"/>
            <a:r>
              <a:rPr lang="hu-HU" dirty="0" smtClean="0"/>
              <a:t>Dorsalflexion und Spreizen der Zehen (statt Plantarflexion)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Vegetative Reflexe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Synonyme</a:t>
            </a:r>
          </a:p>
          <a:p>
            <a:pPr lvl="1"/>
            <a:r>
              <a:rPr lang="hu-HU" dirty="0" smtClean="0"/>
              <a:t>vegetativ: steuert lebenswichtige Funktionen</a:t>
            </a:r>
          </a:p>
          <a:p>
            <a:pPr lvl="1"/>
            <a:r>
              <a:rPr lang="hu-HU" dirty="0" smtClean="0"/>
              <a:t>autonom: vom Willen unabhängig</a:t>
            </a:r>
          </a:p>
          <a:p>
            <a:pPr lvl="1"/>
            <a:r>
              <a:rPr lang="hu-HU" dirty="0" smtClean="0"/>
              <a:t>viszeral: steuert Eingeweide</a:t>
            </a:r>
          </a:p>
          <a:p>
            <a:r>
              <a:rPr lang="hu-HU" dirty="0" smtClean="0"/>
              <a:t>Eigenschaften</a:t>
            </a:r>
          </a:p>
          <a:p>
            <a:pPr lvl="1"/>
            <a:r>
              <a:rPr lang="hu-HU" dirty="0" smtClean="0"/>
              <a:t>multisynaptisch</a:t>
            </a:r>
          </a:p>
          <a:p>
            <a:pPr lvl="1"/>
            <a:r>
              <a:rPr lang="hu-HU" dirty="0" smtClean="0"/>
              <a:t>langsam</a:t>
            </a:r>
          </a:p>
          <a:p>
            <a:pPr lvl="1"/>
            <a:r>
              <a:rPr lang="hu-HU" dirty="0" smtClean="0"/>
              <a:t>Ort des Reizes ist schlecht (diffus) lokalisierbar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Arten der vegetativen Reflexe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Viscero-visceralen Reflex</a:t>
            </a:r>
          </a:p>
          <a:p>
            <a:r>
              <a:rPr lang="es-ES" dirty="0" smtClean="0"/>
              <a:t>Viscero-kutaner Reflex</a:t>
            </a:r>
          </a:p>
          <a:p>
            <a:r>
              <a:rPr lang="es-ES" dirty="0" smtClean="0"/>
              <a:t>Viscero-motorischen Reflex</a:t>
            </a:r>
          </a:p>
          <a:p>
            <a:r>
              <a:rPr lang="es-ES" dirty="0" smtClean="0"/>
              <a:t>Kuti-visceralen Reflex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Fremdreflex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Braucht einen potenziell gefährlichen Reiz der außeren Welt</a:t>
            </a:r>
          </a:p>
          <a:p>
            <a:r>
              <a:rPr lang="hu-HU" dirty="0" smtClean="0"/>
              <a:t>Polysynaptisch (Interneurone!!!)</a:t>
            </a:r>
          </a:p>
          <a:p>
            <a:r>
              <a:rPr lang="hu-HU" dirty="0" smtClean="0"/>
              <a:t>Die Organe, die den Reiz wahrnehmen, und die Antwort geben, sind nicht identisch</a:t>
            </a:r>
          </a:p>
          <a:p>
            <a:r>
              <a:rPr lang="hu-HU" dirty="0" smtClean="0"/>
              <a:t>Angeborener (unbedingter) Reflex, aber habituierbar</a:t>
            </a:r>
          </a:p>
          <a:p>
            <a:r>
              <a:rPr lang="hu-HU" dirty="0" smtClean="0"/>
              <a:t>Funktion: schädliche Reize zu vermeiden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Viszero-viszerale Reflexe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Pupillenerweiterung</a:t>
            </a:r>
          </a:p>
          <a:p>
            <a:r>
              <a:rPr lang="hu-HU" dirty="0" smtClean="0"/>
              <a:t>Miktionsreflex</a:t>
            </a:r>
          </a:p>
          <a:p>
            <a:r>
              <a:rPr lang="hu-HU" dirty="0" smtClean="0"/>
              <a:t>Defäkationsreflex</a:t>
            </a:r>
          </a:p>
          <a:p>
            <a:r>
              <a:rPr lang="hu-HU" dirty="0" smtClean="0"/>
              <a:t>Erektion</a:t>
            </a:r>
          </a:p>
          <a:p>
            <a:r>
              <a:rPr lang="hu-HU" dirty="0" smtClean="0"/>
              <a:t>Ejakulation</a:t>
            </a:r>
          </a:p>
          <a:p>
            <a:endParaRPr lang="hu-HU" dirty="0"/>
          </a:p>
        </p:txBody>
      </p:sp>
      <p:pic>
        <p:nvPicPr>
          <p:cNvPr id="4" name="Inhaltsplatzhalter 3" descr="Duus04_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9577" y="1988841"/>
            <a:ext cx="4884424" cy="486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2765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Inhaltsplatzhalter 3" descr="Duus06_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6482" y="620688"/>
            <a:ext cx="9169998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Grafik 3" descr="Duus06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6490"/>
            <a:ext cx="9144000" cy="5865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7675" y="1162050"/>
            <a:ext cx="488632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Viszero-kutaner Reflex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Konvergenz der Information (2. Neuron)</a:t>
            </a:r>
          </a:p>
          <a:p>
            <a:r>
              <a:rPr lang="hu-HU" dirty="0" smtClean="0"/>
              <a:t>Übertragender Schmerz</a:t>
            </a:r>
          </a:p>
          <a:p>
            <a:r>
              <a:rPr lang="hu-HU" dirty="0" smtClean="0"/>
              <a:t>Vegetative Reaktionen an den betroffenen Hautflächen und Muskeln</a:t>
            </a:r>
            <a:endParaRPr lang="hu-HU" dirty="0"/>
          </a:p>
        </p:txBody>
      </p:sp>
      <p:sp>
        <p:nvSpPr>
          <p:cNvPr id="5" name="Ellipse 4"/>
          <p:cNvSpPr/>
          <p:nvPr/>
        </p:nvSpPr>
        <p:spPr>
          <a:xfrm>
            <a:off x="5004048" y="1700808"/>
            <a:ext cx="864096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xtfeld 7"/>
          <p:cNvSpPr txBox="1"/>
          <p:nvPr/>
        </p:nvSpPr>
        <p:spPr>
          <a:xfrm>
            <a:off x="3635896" y="652534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Duus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Head-Zonen</a:t>
            </a:r>
            <a:endParaRPr lang="hu-HU" dirty="0"/>
          </a:p>
        </p:txBody>
      </p:sp>
      <p:pic>
        <p:nvPicPr>
          <p:cNvPr id="4" name="Inhaltsplatzhalter 3" descr="Benning12_4-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1257" y="1052736"/>
            <a:ext cx="5501486" cy="55939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Kutiviszeraler Reflex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z.B. Krämpfe mildern durch Wärmebahandlung oder Massage</a:t>
            </a:r>
            <a:endParaRPr lang="hu-HU" dirty="0"/>
          </a:p>
        </p:txBody>
      </p:sp>
      <p:pic>
        <p:nvPicPr>
          <p:cNvPr id="4" name="Picture 7" descr="waermethera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36912"/>
            <a:ext cx="5904384" cy="3941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hu-HU" dirty="0" smtClean="0"/>
              <a:t>Kutiviszeraler Reflex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r>
              <a:rPr lang="hu-HU" dirty="0" smtClean="0"/>
              <a:t>Erektion, Ejakulation</a:t>
            </a:r>
            <a:endParaRPr lang="hu-HU" dirty="0"/>
          </a:p>
        </p:txBody>
      </p:sp>
      <p:pic>
        <p:nvPicPr>
          <p:cNvPr id="5" name="Grafik 4" descr="Duus06_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85937"/>
            <a:ext cx="9144000" cy="5072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Viszero-motorischer Reflex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Defense musculaire</a:t>
            </a:r>
          </a:p>
          <a:p>
            <a:pPr lvl="1"/>
            <a:r>
              <a:rPr lang="hu-HU" dirty="0" smtClean="0"/>
              <a:t>z.B. Appendicitis</a:t>
            </a:r>
          </a:p>
          <a:p>
            <a:pPr lvl="1"/>
            <a:r>
              <a:rPr lang="hu-HU" dirty="0" smtClean="0"/>
              <a:t>viszerale Nozizeptoren</a:t>
            </a:r>
          </a:p>
          <a:p>
            <a:pPr lvl="1"/>
            <a:r>
              <a:rPr lang="hu-HU" dirty="0" smtClean="0"/>
              <a:t>Rückenmark</a:t>
            </a:r>
          </a:p>
          <a:p>
            <a:pPr lvl="1"/>
            <a:r>
              <a:rPr lang="hu-HU" dirty="0" smtClean="0"/>
              <a:t>Motoneurone</a:t>
            </a:r>
          </a:p>
          <a:p>
            <a:pPr lvl="1"/>
            <a:r>
              <a:rPr lang="hu-HU" dirty="0" smtClean="0"/>
              <a:t>Bauchmuskulatur</a:t>
            </a:r>
            <a:endParaRPr lang="hu-HU" dirty="0"/>
          </a:p>
        </p:txBody>
      </p:sp>
      <p:pic>
        <p:nvPicPr>
          <p:cNvPr id="8194" name="Picture 2" descr="Kapcsolódó k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772816"/>
            <a:ext cx="1524000" cy="2457451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6156176" y="14127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Was man sieht...</a:t>
            </a:r>
            <a:endParaRPr lang="hu-HU" dirty="0"/>
          </a:p>
        </p:txBody>
      </p:sp>
      <p:pic>
        <p:nvPicPr>
          <p:cNvPr id="8196" name="Picture 4" descr="Képtalálat a következőre: „bauchschmerz”"/>
          <p:cNvPicPr>
            <a:picLocks noChangeAspect="1" noChangeArrowheads="1"/>
          </p:cNvPicPr>
          <p:nvPr/>
        </p:nvPicPr>
        <p:blipFill>
          <a:blip r:embed="rId3" cstate="print">
            <a:lum bright="40000" contrast="40000"/>
          </a:blip>
          <a:srcRect/>
          <a:stretch>
            <a:fillRect/>
          </a:stretch>
        </p:blipFill>
        <p:spPr bwMode="auto">
          <a:xfrm>
            <a:off x="1043608" y="650776"/>
            <a:ext cx="4399370" cy="6207224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5436096" y="602128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... und wie man sich fühlt.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Vielen Dank für Ihre Aufmerksamkeit!</a:t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6" descr="Képtalálat a következőre: „muskelspindel”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7632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Rezeptoren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In der Haut</a:t>
            </a:r>
          </a:p>
          <a:p>
            <a:pPr lvl="1"/>
            <a:r>
              <a:rPr lang="hu-HU" dirty="0" smtClean="0"/>
              <a:t>Mechanorezeptoren (grobe Berührung, Druck)</a:t>
            </a:r>
          </a:p>
          <a:p>
            <a:pPr lvl="1"/>
            <a:r>
              <a:rPr lang="hu-HU" dirty="0" smtClean="0"/>
              <a:t>Thermorezeptoren (Wärme, Kälte)</a:t>
            </a:r>
          </a:p>
          <a:p>
            <a:pPr lvl="1"/>
            <a:r>
              <a:rPr lang="hu-HU" dirty="0" smtClean="0"/>
              <a:t>Nozizeptoren (Gewebeschädigungen)</a:t>
            </a:r>
          </a:p>
          <a:p>
            <a:r>
              <a:rPr lang="hu-HU" dirty="0" smtClean="0"/>
              <a:t>In der Schleimhaut</a:t>
            </a:r>
          </a:p>
          <a:p>
            <a:pPr lvl="1"/>
            <a:r>
              <a:rPr lang="hu-HU" dirty="0" smtClean="0"/>
              <a:t>Chemorezeptoren auch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nning12_4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6509742" cy="6858000"/>
          </a:xfrm>
          <a:prstGeom prst="rect">
            <a:avLst/>
          </a:prstGeom>
        </p:spPr>
      </p:pic>
      <p:sp>
        <p:nvSpPr>
          <p:cNvPr id="5" name="Freihandform 4"/>
          <p:cNvSpPr/>
          <p:nvPr/>
        </p:nvSpPr>
        <p:spPr>
          <a:xfrm>
            <a:off x="3058886" y="1077686"/>
            <a:ext cx="3995057" cy="1482634"/>
          </a:xfrm>
          <a:custGeom>
            <a:avLst/>
            <a:gdLst>
              <a:gd name="connsiteX0" fmla="*/ 3995057 w 3995057"/>
              <a:gd name="connsiteY0" fmla="*/ 1443445 h 1482634"/>
              <a:gd name="connsiteX1" fmla="*/ 3720737 w 3995057"/>
              <a:gd name="connsiteY1" fmla="*/ 1391194 h 1482634"/>
              <a:gd name="connsiteX2" fmla="*/ 3381103 w 3995057"/>
              <a:gd name="connsiteY2" fmla="*/ 1195251 h 1482634"/>
              <a:gd name="connsiteX3" fmla="*/ 3002280 w 3995057"/>
              <a:gd name="connsiteY3" fmla="*/ 816428 h 1482634"/>
              <a:gd name="connsiteX4" fmla="*/ 2401388 w 3995057"/>
              <a:gd name="connsiteY4" fmla="*/ 346165 h 1482634"/>
              <a:gd name="connsiteX5" fmla="*/ 1774371 w 3995057"/>
              <a:gd name="connsiteY5" fmla="*/ 45720 h 1482634"/>
              <a:gd name="connsiteX6" fmla="*/ 1199605 w 3995057"/>
              <a:gd name="connsiteY6" fmla="*/ 71845 h 1482634"/>
              <a:gd name="connsiteX7" fmla="*/ 677091 w 3995057"/>
              <a:gd name="connsiteY7" fmla="*/ 346165 h 1482634"/>
              <a:gd name="connsiteX8" fmla="*/ 298268 w 3995057"/>
              <a:gd name="connsiteY8" fmla="*/ 711925 h 1482634"/>
              <a:gd name="connsiteX9" fmla="*/ 23948 w 3995057"/>
              <a:gd name="connsiteY9" fmla="*/ 1260565 h 1482634"/>
              <a:gd name="connsiteX10" fmla="*/ 154577 w 3995057"/>
              <a:gd name="connsiteY10" fmla="*/ 1482634 h 148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95057" h="1482634">
                <a:moveTo>
                  <a:pt x="3995057" y="1443445"/>
                </a:moveTo>
                <a:cubicBezTo>
                  <a:pt x="3909060" y="1438002"/>
                  <a:pt x="3823063" y="1432560"/>
                  <a:pt x="3720737" y="1391194"/>
                </a:cubicBezTo>
                <a:cubicBezTo>
                  <a:pt x="3618411" y="1349828"/>
                  <a:pt x="3500846" y="1291045"/>
                  <a:pt x="3381103" y="1195251"/>
                </a:cubicBezTo>
                <a:cubicBezTo>
                  <a:pt x="3261360" y="1099457"/>
                  <a:pt x="3165566" y="957942"/>
                  <a:pt x="3002280" y="816428"/>
                </a:cubicBezTo>
                <a:cubicBezTo>
                  <a:pt x="2838994" y="674914"/>
                  <a:pt x="2606040" y="474616"/>
                  <a:pt x="2401388" y="346165"/>
                </a:cubicBezTo>
                <a:cubicBezTo>
                  <a:pt x="2196737" y="217714"/>
                  <a:pt x="1974668" y="91440"/>
                  <a:pt x="1774371" y="45720"/>
                </a:cubicBezTo>
                <a:cubicBezTo>
                  <a:pt x="1574074" y="0"/>
                  <a:pt x="1382485" y="21771"/>
                  <a:pt x="1199605" y="71845"/>
                </a:cubicBezTo>
                <a:cubicBezTo>
                  <a:pt x="1016725" y="121919"/>
                  <a:pt x="827314" y="239485"/>
                  <a:pt x="677091" y="346165"/>
                </a:cubicBezTo>
                <a:cubicBezTo>
                  <a:pt x="526868" y="452845"/>
                  <a:pt x="407125" y="559525"/>
                  <a:pt x="298268" y="711925"/>
                </a:cubicBezTo>
                <a:cubicBezTo>
                  <a:pt x="189411" y="864325"/>
                  <a:pt x="47896" y="1132114"/>
                  <a:pt x="23948" y="1260565"/>
                </a:cubicBezTo>
                <a:cubicBezTo>
                  <a:pt x="0" y="1389016"/>
                  <a:pt x="77288" y="1435825"/>
                  <a:pt x="154577" y="1482634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Freihandform 5"/>
          <p:cNvSpPr/>
          <p:nvPr/>
        </p:nvSpPr>
        <p:spPr>
          <a:xfrm>
            <a:off x="3620589" y="1449977"/>
            <a:ext cx="3185160" cy="3052354"/>
          </a:xfrm>
          <a:custGeom>
            <a:avLst/>
            <a:gdLst>
              <a:gd name="connsiteX0" fmla="*/ 3185160 w 3185160"/>
              <a:gd name="connsiteY0" fmla="*/ 3030583 h 3052354"/>
              <a:gd name="connsiteX1" fmla="*/ 2950028 w 3185160"/>
              <a:gd name="connsiteY1" fmla="*/ 3030583 h 3052354"/>
              <a:gd name="connsiteX2" fmla="*/ 2741022 w 3185160"/>
              <a:gd name="connsiteY2" fmla="*/ 2899954 h 3052354"/>
              <a:gd name="connsiteX3" fmla="*/ 2571205 w 3185160"/>
              <a:gd name="connsiteY3" fmla="*/ 2586446 h 3052354"/>
              <a:gd name="connsiteX4" fmla="*/ 2205445 w 3185160"/>
              <a:gd name="connsiteY4" fmla="*/ 1658983 h 3052354"/>
              <a:gd name="connsiteX5" fmla="*/ 1905000 w 3185160"/>
              <a:gd name="connsiteY5" fmla="*/ 953589 h 3052354"/>
              <a:gd name="connsiteX6" fmla="*/ 1539240 w 3185160"/>
              <a:gd name="connsiteY6" fmla="*/ 404949 h 3052354"/>
              <a:gd name="connsiteX7" fmla="*/ 964474 w 3185160"/>
              <a:gd name="connsiteY7" fmla="*/ 39189 h 3052354"/>
              <a:gd name="connsiteX8" fmla="*/ 520337 w 3185160"/>
              <a:gd name="connsiteY8" fmla="*/ 169817 h 3052354"/>
              <a:gd name="connsiteX9" fmla="*/ 76200 w 3185160"/>
              <a:gd name="connsiteY9" fmla="*/ 666206 h 3052354"/>
              <a:gd name="connsiteX10" fmla="*/ 63137 w 3185160"/>
              <a:gd name="connsiteY10" fmla="*/ 849086 h 305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85160" h="3052354">
                <a:moveTo>
                  <a:pt x="3185160" y="3030583"/>
                </a:moveTo>
                <a:cubicBezTo>
                  <a:pt x="3104605" y="3041468"/>
                  <a:pt x="3024051" y="3052354"/>
                  <a:pt x="2950028" y="3030583"/>
                </a:cubicBezTo>
                <a:cubicBezTo>
                  <a:pt x="2876005" y="3008812"/>
                  <a:pt x="2804159" y="2973977"/>
                  <a:pt x="2741022" y="2899954"/>
                </a:cubicBezTo>
                <a:cubicBezTo>
                  <a:pt x="2677885" y="2825931"/>
                  <a:pt x="2660468" y="2793274"/>
                  <a:pt x="2571205" y="2586446"/>
                </a:cubicBezTo>
                <a:cubicBezTo>
                  <a:pt x="2481942" y="2379618"/>
                  <a:pt x="2316479" y="1931126"/>
                  <a:pt x="2205445" y="1658983"/>
                </a:cubicBezTo>
                <a:cubicBezTo>
                  <a:pt x="2094411" y="1386840"/>
                  <a:pt x="2016034" y="1162595"/>
                  <a:pt x="1905000" y="953589"/>
                </a:cubicBezTo>
                <a:cubicBezTo>
                  <a:pt x="1793966" y="744583"/>
                  <a:pt x="1695994" y="557349"/>
                  <a:pt x="1539240" y="404949"/>
                </a:cubicBezTo>
                <a:cubicBezTo>
                  <a:pt x="1382486" y="252549"/>
                  <a:pt x="1134291" y="78378"/>
                  <a:pt x="964474" y="39189"/>
                </a:cubicBezTo>
                <a:cubicBezTo>
                  <a:pt x="794657" y="0"/>
                  <a:pt x="668383" y="65314"/>
                  <a:pt x="520337" y="169817"/>
                </a:cubicBezTo>
                <a:cubicBezTo>
                  <a:pt x="372291" y="274320"/>
                  <a:pt x="152400" y="552995"/>
                  <a:pt x="76200" y="666206"/>
                </a:cubicBezTo>
                <a:cubicBezTo>
                  <a:pt x="0" y="779417"/>
                  <a:pt x="31568" y="814251"/>
                  <a:pt x="63137" y="849086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reihandform 6"/>
          <p:cNvSpPr/>
          <p:nvPr/>
        </p:nvSpPr>
        <p:spPr>
          <a:xfrm>
            <a:off x="3847012" y="1669869"/>
            <a:ext cx="2867297" cy="4247605"/>
          </a:xfrm>
          <a:custGeom>
            <a:avLst/>
            <a:gdLst>
              <a:gd name="connsiteX0" fmla="*/ 2867297 w 2867297"/>
              <a:gd name="connsiteY0" fmla="*/ 4247605 h 4247605"/>
              <a:gd name="connsiteX1" fmla="*/ 2527662 w 2867297"/>
              <a:gd name="connsiteY1" fmla="*/ 4156165 h 4247605"/>
              <a:gd name="connsiteX2" fmla="*/ 2227217 w 2867297"/>
              <a:gd name="connsiteY2" fmla="*/ 3881845 h 4247605"/>
              <a:gd name="connsiteX3" fmla="*/ 2044337 w 2867297"/>
              <a:gd name="connsiteY3" fmla="*/ 3450771 h 4247605"/>
              <a:gd name="connsiteX4" fmla="*/ 1822268 w 2867297"/>
              <a:gd name="connsiteY4" fmla="*/ 2497182 h 4247605"/>
              <a:gd name="connsiteX5" fmla="*/ 1652451 w 2867297"/>
              <a:gd name="connsiteY5" fmla="*/ 1530531 h 4247605"/>
              <a:gd name="connsiteX6" fmla="*/ 1365068 w 2867297"/>
              <a:gd name="connsiteY6" fmla="*/ 707571 h 4247605"/>
              <a:gd name="connsiteX7" fmla="*/ 986245 w 2867297"/>
              <a:gd name="connsiteY7" fmla="*/ 171994 h 4247605"/>
              <a:gd name="connsiteX8" fmla="*/ 711925 w 2867297"/>
              <a:gd name="connsiteY8" fmla="*/ 15240 h 4247605"/>
              <a:gd name="connsiteX9" fmla="*/ 450668 w 2867297"/>
              <a:gd name="connsiteY9" fmla="*/ 80554 h 4247605"/>
              <a:gd name="connsiteX10" fmla="*/ 176348 w 2867297"/>
              <a:gd name="connsiteY10" fmla="*/ 367937 h 4247605"/>
              <a:gd name="connsiteX11" fmla="*/ 19594 w 2867297"/>
              <a:gd name="connsiteY11" fmla="*/ 681445 h 4247605"/>
              <a:gd name="connsiteX12" fmla="*/ 58782 w 2867297"/>
              <a:gd name="connsiteY12" fmla="*/ 746760 h 424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67297" h="4247605">
                <a:moveTo>
                  <a:pt x="2867297" y="4247605"/>
                </a:moveTo>
                <a:cubicBezTo>
                  <a:pt x="2750819" y="4232365"/>
                  <a:pt x="2634342" y="4217125"/>
                  <a:pt x="2527662" y="4156165"/>
                </a:cubicBezTo>
                <a:cubicBezTo>
                  <a:pt x="2420982" y="4095205"/>
                  <a:pt x="2307771" y="3999411"/>
                  <a:pt x="2227217" y="3881845"/>
                </a:cubicBezTo>
                <a:cubicBezTo>
                  <a:pt x="2146663" y="3764279"/>
                  <a:pt x="2111829" y="3681548"/>
                  <a:pt x="2044337" y="3450771"/>
                </a:cubicBezTo>
                <a:cubicBezTo>
                  <a:pt x="1976846" y="3219994"/>
                  <a:pt x="1887582" y="2817222"/>
                  <a:pt x="1822268" y="2497182"/>
                </a:cubicBezTo>
                <a:cubicBezTo>
                  <a:pt x="1756954" y="2177142"/>
                  <a:pt x="1728651" y="1828800"/>
                  <a:pt x="1652451" y="1530531"/>
                </a:cubicBezTo>
                <a:cubicBezTo>
                  <a:pt x="1576251" y="1232263"/>
                  <a:pt x="1476102" y="933994"/>
                  <a:pt x="1365068" y="707571"/>
                </a:cubicBezTo>
                <a:cubicBezTo>
                  <a:pt x="1254034" y="481148"/>
                  <a:pt x="1095102" y="287383"/>
                  <a:pt x="986245" y="171994"/>
                </a:cubicBezTo>
                <a:cubicBezTo>
                  <a:pt x="877388" y="56606"/>
                  <a:pt x="801188" y="30480"/>
                  <a:pt x="711925" y="15240"/>
                </a:cubicBezTo>
                <a:cubicBezTo>
                  <a:pt x="622662" y="0"/>
                  <a:pt x="539931" y="21771"/>
                  <a:pt x="450668" y="80554"/>
                </a:cubicBezTo>
                <a:cubicBezTo>
                  <a:pt x="361405" y="139337"/>
                  <a:pt x="248194" y="267789"/>
                  <a:pt x="176348" y="367937"/>
                </a:cubicBezTo>
                <a:cubicBezTo>
                  <a:pt x="104502" y="468086"/>
                  <a:pt x="39188" y="618308"/>
                  <a:pt x="19594" y="681445"/>
                </a:cubicBezTo>
                <a:cubicBezTo>
                  <a:pt x="0" y="744582"/>
                  <a:pt x="29391" y="745671"/>
                  <a:pt x="58782" y="746760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0" y="-27384"/>
            <a:ext cx="39239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Afferenzen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Afferenzen</a:t>
            </a:r>
            <a:endParaRPr lang="hu-HU" dirty="0"/>
          </a:p>
        </p:txBody>
      </p:sp>
      <p:pic>
        <p:nvPicPr>
          <p:cNvPr id="4" name="Inhaltsplatzhalter 3" descr="Benning12_4-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393707"/>
            <a:ext cx="4968552" cy="54642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/>
          <a:lstStyle/>
          <a:p>
            <a:r>
              <a:rPr lang="hu-HU" dirty="0" smtClean="0"/>
              <a:t>ZNS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r>
              <a:rPr lang="hu-HU" dirty="0" smtClean="0"/>
              <a:t>Interneurone</a:t>
            </a:r>
          </a:p>
          <a:p>
            <a:r>
              <a:rPr lang="hu-HU" dirty="0" smtClean="0"/>
              <a:t>Mehrere Synapsen</a:t>
            </a:r>
          </a:p>
          <a:p>
            <a:r>
              <a:rPr lang="hu-HU" dirty="0" smtClean="0"/>
              <a:t>Mehrere </a:t>
            </a:r>
            <a:r>
              <a:rPr lang="hu-HU" dirty="0" smtClean="0"/>
              <a:t>Motoneuronen </a:t>
            </a:r>
            <a:r>
              <a:rPr lang="hu-HU" dirty="0" smtClean="0"/>
              <a:t>in mehreren Segmenten sind beteiligt </a:t>
            </a:r>
          </a:p>
          <a:p>
            <a:endParaRPr lang="hu-HU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355976" y="-1"/>
            <a:ext cx="4788024" cy="6891385"/>
            <a:chOff x="4355976" y="-1"/>
            <a:chExt cx="4788024" cy="6891385"/>
          </a:xfrm>
        </p:grpSpPr>
        <p:pic>
          <p:nvPicPr>
            <p:cNvPr id="4" name="Picture 6" descr="Képtalálat a következőre: „muskelspindel”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55660" t="20093"/>
            <a:stretch>
              <a:fillRect/>
            </a:stretch>
          </p:blipFill>
          <p:spPr bwMode="auto">
            <a:xfrm>
              <a:off x="4355976" y="-1"/>
              <a:ext cx="4788024" cy="6891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hteck 4"/>
            <p:cNvSpPr/>
            <p:nvPr/>
          </p:nvSpPr>
          <p:spPr>
            <a:xfrm>
              <a:off x="4355976" y="3429000"/>
              <a:ext cx="792088" cy="792088"/>
            </a:xfrm>
            <a:prstGeom prst="rect">
              <a:avLst/>
            </a:prstGeom>
            <a:solidFill>
              <a:srgbClr val="DAF4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Effektoren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Ziemlich vielfaltig, abhängig vom Reiz</a:t>
            </a:r>
          </a:p>
          <a:p>
            <a:pPr lvl="1"/>
            <a:r>
              <a:rPr lang="hu-HU" dirty="0" smtClean="0"/>
              <a:t>meistenst quergestreifte Muskulatur</a:t>
            </a:r>
          </a:p>
          <a:p>
            <a:pPr lvl="1"/>
            <a:endParaRPr lang="hu-HU" dirty="0"/>
          </a:p>
        </p:txBody>
      </p:sp>
      <p:pic>
        <p:nvPicPr>
          <p:cNvPr id="4" name="Picture 6" descr="Képtalálat a következőre: „eigenreflex fremdreflex”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47929" t="-3461"/>
          <a:stretch>
            <a:fillRect/>
          </a:stretch>
        </p:blipFill>
        <p:spPr bwMode="auto">
          <a:xfrm>
            <a:off x="4355976" y="2852936"/>
            <a:ext cx="4416831" cy="368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Arten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Nutritionsreflexe</a:t>
            </a:r>
          </a:p>
          <a:p>
            <a:r>
              <a:rPr lang="hu-HU" dirty="0" smtClean="0"/>
              <a:t>Lokomotionsreflexe</a:t>
            </a:r>
          </a:p>
          <a:p>
            <a:r>
              <a:rPr lang="hu-HU" dirty="0" smtClean="0"/>
              <a:t>Schutzreflexe (Fluchtreflexe)</a:t>
            </a:r>
          </a:p>
          <a:p>
            <a:r>
              <a:rPr lang="hu-HU" dirty="0" smtClean="0"/>
              <a:t>Vegetative Reflexe</a:t>
            </a:r>
          </a:p>
          <a:p>
            <a:r>
              <a:rPr lang="hu-HU" dirty="0" smtClean="0"/>
              <a:t>Pathologische Reflexe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Bildschirmpräsentation (4:3)</PresentationFormat>
  <Paragraphs>116</Paragraphs>
  <Slides>29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Larissa-Design</vt:lpstr>
      <vt:lpstr>9. Fremd- und vegetative Reflexe, Bahnen und Symptomen.</vt:lpstr>
      <vt:lpstr>Fremdreflex</vt:lpstr>
      <vt:lpstr>Folie 3</vt:lpstr>
      <vt:lpstr>Rezeptoren</vt:lpstr>
      <vt:lpstr>Folie 5</vt:lpstr>
      <vt:lpstr>Afferenzen</vt:lpstr>
      <vt:lpstr>ZNS</vt:lpstr>
      <vt:lpstr>Effektoren</vt:lpstr>
      <vt:lpstr>Arten</vt:lpstr>
      <vt:lpstr>Nutritionsreflexe</vt:lpstr>
      <vt:lpstr>Lokomotionsreflexe</vt:lpstr>
      <vt:lpstr>Fluchtreflexe</vt:lpstr>
      <vt:lpstr>Folie 13</vt:lpstr>
      <vt:lpstr>Folie 14</vt:lpstr>
      <vt:lpstr>Schutzreflexe</vt:lpstr>
      <vt:lpstr>Schutzreflexe</vt:lpstr>
      <vt:lpstr>Pathologische Reflexe</vt:lpstr>
      <vt:lpstr>Vegetative Reflexe</vt:lpstr>
      <vt:lpstr>Arten der vegetativen Reflexe</vt:lpstr>
      <vt:lpstr>Viszero-viszerale Reflexe</vt:lpstr>
      <vt:lpstr>Folie 21</vt:lpstr>
      <vt:lpstr>Folie 22</vt:lpstr>
      <vt:lpstr>Folie 23</vt:lpstr>
      <vt:lpstr>Viszero-kutaner Reflex</vt:lpstr>
      <vt:lpstr>Head-Zonen</vt:lpstr>
      <vt:lpstr>Kutiviszeraler Reflex</vt:lpstr>
      <vt:lpstr>Kutiviszeraler Reflex</vt:lpstr>
      <vt:lpstr>Viszero-motorischer Reflex</vt:lpstr>
      <vt:lpstr>Vielen Dank für Ihre Aufmerksamkeit!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Fremd- und vegetative Reflexe, Bahnen und Symptomen.</dc:title>
  <dc:creator>dcsaba</dc:creator>
  <cp:lastModifiedBy>dcsaba</cp:lastModifiedBy>
  <cp:revision>17</cp:revision>
  <dcterms:created xsi:type="dcterms:W3CDTF">2017-09-24T14:50:38Z</dcterms:created>
  <dcterms:modified xsi:type="dcterms:W3CDTF">2017-09-27T20:41:55Z</dcterms:modified>
</cp:coreProperties>
</file>