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6" r:id="rId11"/>
    <p:sldId id="267" r:id="rId12"/>
    <p:sldId id="271" r:id="rId13"/>
    <p:sldId id="272" r:id="rId14"/>
    <p:sldId id="270" r:id="rId15"/>
    <p:sldId id="268" r:id="rId16"/>
    <p:sldId id="273" r:id="rId17"/>
    <p:sldId id="275" r:id="rId18"/>
    <p:sldId id="274" r:id="rId19"/>
    <p:sldId id="276" r:id="rId20"/>
    <p:sldId id="277" r:id="rId21"/>
    <p:sldId id="279" r:id="rId22"/>
    <p:sldId id="278" r:id="rId23"/>
    <p:sldId id="283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59" autoAdjust="0"/>
  </p:normalViewPr>
  <p:slideViewPr>
    <p:cSldViewPr>
      <p:cViewPr>
        <p:scale>
          <a:sx n="70" d="100"/>
          <a:sy n="70" d="100"/>
        </p:scale>
        <p:origin x="-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F277-B597-4E38-886B-C3B895B7EC86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7CCB-C081-4CD9-B6ED-0B64890B4175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hu/url?sa=i&amp;rct=j&amp;q=&amp;esrc=s&amp;source=images&amp;cd=&amp;cad=rja&amp;uact=8&amp;ved=0ahUKEwjxn8Ph65nPAhXCvxQKHTy3AicQjRwIBw&amp;url=https://viamedici.thieme.de/lernmodule/physiologie/reflexe+des+r%C3%BCckenmarks&amp;bvm=bv.133178914,d.ZGg&amp;psig=AFQjCNFt22jJFwaOJH1QIRjQ79IHvytIlQ&amp;ust=14743197951581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google.hu/url?sa=i&amp;rct=j&amp;q=&amp;esrc=s&amp;source=images&amp;cd=&amp;cad=rja&amp;uact=8&amp;ved=0ahUKEwjc8cKD7JnPAhVI7BQKHfc6D9cQjRwIBw&amp;url=https://prezi.com/bbihnbi-hh6o/verhaltensbiologie-reflexe/&amp;bvm=bv.133178914,d.ZGg&amp;psig=AFQjCNFt22jJFwaOJH1QIRjQ79IHvytIlQ&amp;ust=147431979515815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jOlfCY6ZnPAhXEPRQKHWkYDyUQjRwIBw&amp;url=http://www.ichlerneonline.de/node/1577012&amp;psig=AFQjCNGlkTPNinyFDm8WYTdgad2WFtHAdQ&amp;ust=147431916419306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amedici.thieme.de/b/r/i/e/f/ana_021800_steckbrief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8. Mikroskopie des Rückenmarks, </a:t>
            </a:r>
            <a:r>
              <a:rPr lang="de-DE" dirty="0" err="1" smtClean="0"/>
              <a:t>Rexed</a:t>
            </a:r>
            <a:r>
              <a:rPr lang="de-DE" dirty="0" smtClean="0"/>
              <a:t>-Zonen. Reflexbogen, Rezeptoren und Effektoren. Eigenreflex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neuro.uu.se/devgen/pictures/rex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4262437"/>
            <a:ext cx="1317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4"/>
          <p:cNvSpPr>
            <a:spLocks noChangeArrowheads="1"/>
          </p:cNvSpPr>
          <p:nvPr/>
        </p:nvSpPr>
        <p:spPr bwMode="auto">
          <a:xfrm>
            <a:off x="7993063" y="6119812"/>
            <a:ext cx="1079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latin typeface="Calibri" pitchFamily="34" charset="0"/>
              </a:rPr>
              <a:t>Bror Rexed</a:t>
            </a:r>
          </a:p>
          <a:p>
            <a:r>
              <a:rPr lang="hu-HU" sz="1400">
                <a:latin typeface="Calibri" pitchFamily="34" charset="0"/>
              </a:rPr>
              <a:t>(1914-2002)</a:t>
            </a:r>
            <a:endParaRPr lang="hu-HU" sz="1400" b="1">
              <a:latin typeface="Calibri" pitchFamily="34" charset="0"/>
            </a:endParaRPr>
          </a:p>
          <a:p>
            <a:endParaRPr lang="hu-H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813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484438" y="1196975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042988" y="1412875"/>
            <a:ext cx="20891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84213" y="1773238"/>
            <a:ext cx="2159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116013" y="2205038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547813" y="2205038"/>
            <a:ext cx="11525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/>
              <a:t>Th9-L3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539750" y="3284538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0" y="573405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Rexed IX.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0" y="35734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VII.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0" y="8366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I.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0" y="11255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II.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0" y="1484313"/>
            <a:ext cx="827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800"/>
              <a:t>III-IV.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1331913" y="3644900"/>
            <a:ext cx="11525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/>
              <a:t>Th1-L3</a:t>
            </a:r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250825" y="5229225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0" y="1916113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800"/>
              <a:t>Rexed VII.</a:t>
            </a:r>
          </a:p>
        </p:txBody>
      </p:sp>
      <p:sp>
        <p:nvSpPr>
          <p:cNvPr id="12305" name="Text Box 6"/>
          <p:cNvSpPr txBox="1">
            <a:spLocks noChangeArrowheads="1"/>
          </p:cNvSpPr>
          <p:nvPr/>
        </p:nvSpPr>
        <p:spPr bwMode="auto">
          <a:xfrm>
            <a:off x="2124075" y="6211888"/>
            <a:ext cx="2405063" cy="646112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 b="1"/>
              <a:t>IX: motorische Vorderhornzellen </a:t>
            </a:r>
          </a:p>
          <a:p>
            <a:r>
              <a:rPr lang="hu-HU" altLang="hu-HU" sz="1200" b="1"/>
              <a:t>(</a:t>
            </a:r>
            <a:r>
              <a:rPr lang="hu-HU" altLang="hu-HU" sz="1200" b="1">
                <a:sym typeface="Symbol" pitchFamily="18" charset="2"/>
              </a:rPr>
              <a:t>-Motoneurone,  </a:t>
            </a:r>
            <a:r>
              <a:rPr lang="hu-HU" altLang="hu-HU" sz="1200" b="1" i="1">
                <a:sym typeface="Symbol" pitchFamily="18" charset="2"/>
              </a:rPr>
              <a:t>A</a:t>
            </a:r>
            <a:r>
              <a:rPr lang="hu-HU" altLang="hu-HU" sz="1200" b="1">
                <a:sym typeface="Symbol" pitchFamily="18" charset="2"/>
              </a:rPr>
              <a:t>-Faser)</a:t>
            </a:r>
          </a:p>
          <a:p>
            <a:endParaRPr lang="hu-HU" altLang="hu-HU" sz="1200" b="1">
              <a:sym typeface="Symbol" pitchFamily="18" charset="2"/>
            </a:endParaRPr>
          </a:p>
        </p:txBody>
      </p:sp>
      <p:sp>
        <p:nvSpPr>
          <p:cNvPr id="12306" name="Text Box 4"/>
          <p:cNvSpPr txBox="1">
            <a:spLocks noChangeArrowheads="1"/>
          </p:cNvSpPr>
          <p:nvPr/>
        </p:nvSpPr>
        <p:spPr bwMode="auto">
          <a:xfrm>
            <a:off x="6084888" y="5732463"/>
            <a:ext cx="3059112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200"/>
              <a:t>VII: Th1 – L3</a:t>
            </a:r>
          </a:p>
          <a:p>
            <a:r>
              <a:rPr lang="hu-HU" altLang="hu-HU" sz="1200"/>
              <a:t>-</a:t>
            </a:r>
            <a:r>
              <a:rPr lang="hu-HU" altLang="hu-HU" sz="1200" b="1"/>
              <a:t>intermediolaterale Zellgruppe: Sympathicus</a:t>
            </a:r>
          </a:p>
          <a:p>
            <a:r>
              <a:rPr lang="hu-HU" altLang="hu-HU" sz="1200"/>
              <a:t>-intermediomediale Zellgruppe:</a:t>
            </a:r>
          </a:p>
          <a:p>
            <a:r>
              <a:rPr lang="hu-HU" altLang="hu-HU" sz="1200"/>
              <a:t>visz.mot. Wurzelzellen (parasymp.,S2-S4)</a:t>
            </a:r>
          </a:p>
        </p:txBody>
      </p:sp>
      <p:sp>
        <p:nvSpPr>
          <p:cNvPr id="12307" name="Téglalap 19"/>
          <p:cNvSpPr>
            <a:spLocks noChangeArrowheads="1"/>
          </p:cNvSpPr>
          <p:nvPr/>
        </p:nvSpPr>
        <p:spPr bwMode="auto">
          <a:xfrm>
            <a:off x="4500563" y="908050"/>
            <a:ext cx="4175125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200"/>
              <a:t>I: Zona marginalis</a:t>
            </a:r>
          </a:p>
          <a:p>
            <a:r>
              <a:rPr lang="hu-HU" altLang="hu-HU" sz="1200"/>
              <a:t>II: Substantia gelatinosa (Rolandi) – Schmerzleitung</a:t>
            </a:r>
          </a:p>
          <a:p>
            <a:r>
              <a:rPr lang="hu-HU" altLang="hu-HU" sz="1200"/>
              <a:t>III-IV: Nucleus proprius</a:t>
            </a:r>
          </a:p>
          <a:p>
            <a:r>
              <a:rPr lang="hu-HU" altLang="hu-HU" sz="1200"/>
              <a:t>VII: Clarke-Stilling Kern: Nucleus dorsalis /thoracicus Th9-L3</a:t>
            </a:r>
            <a:endParaRPr lang="hu-HU" sz="1200"/>
          </a:p>
        </p:txBody>
      </p:sp>
      <p:sp>
        <p:nvSpPr>
          <p:cNvPr id="12308" name="Text Box 4"/>
          <p:cNvSpPr txBox="1">
            <a:spLocks noChangeArrowheads="1"/>
          </p:cNvSpPr>
          <p:nvPr/>
        </p:nvSpPr>
        <p:spPr bwMode="auto">
          <a:xfrm>
            <a:off x="250825" y="2492375"/>
            <a:ext cx="20177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 sz="1200"/>
          </a:p>
          <a:p>
            <a:endParaRPr lang="hu-HU" altLang="hu-H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+mj-lt"/>
                <a:ea typeface="+mj-ea"/>
                <a:cs typeface="+mj-cs"/>
              </a:rPr>
              <a:t>Nervenzellen der grauen Substanz I.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Autofit/>
          </a:bodyPr>
          <a:lstStyle/>
          <a:p>
            <a:r>
              <a:rPr lang="hu-HU" sz="2400" b="1" u="sng" dirty="0" smtClean="0"/>
              <a:t>Motoneurone (radikuläre Neurone)</a:t>
            </a:r>
          </a:p>
          <a:p>
            <a:pPr lvl="1"/>
            <a:r>
              <a:rPr lang="hu-HU" dirty="0" smtClean="0"/>
              <a:t>a) </a:t>
            </a:r>
            <a:r>
              <a:rPr lang="hu-HU" u="sng" dirty="0" smtClean="0"/>
              <a:t>Somatomoto</a:t>
            </a:r>
            <a:r>
              <a:rPr lang="hu-HU" dirty="0" smtClean="0"/>
              <a:t>r</a:t>
            </a:r>
          </a:p>
          <a:p>
            <a:pPr lvl="2">
              <a:lnSpc>
                <a:spcPct val="80000"/>
              </a:lnSpc>
              <a:buNone/>
            </a:pPr>
            <a:r>
              <a:rPr lang="hu-HU" dirty="0" smtClean="0"/>
              <a:t>- </a:t>
            </a:r>
            <a:r>
              <a:rPr lang="el-GR" dirty="0" smtClean="0">
                <a:cs typeface="Arial" charset="0"/>
              </a:rPr>
              <a:t>α</a:t>
            </a:r>
            <a:r>
              <a:rPr lang="hu-HU" dirty="0" smtClean="0">
                <a:cs typeface="Arial" charset="0"/>
              </a:rPr>
              <a:t>- und </a:t>
            </a:r>
            <a:r>
              <a:rPr lang="el-GR" dirty="0" smtClean="0">
                <a:cs typeface="Arial" charset="0"/>
              </a:rPr>
              <a:t>γ</a:t>
            </a:r>
            <a:r>
              <a:rPr lang="hu-HU" dirty="0" smtClean="0">
                <a:cs typeface="Arial" charset="0"/>
              </a:rPr>
              <a:t>-Motoneurone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im Vorderhorn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ihre Axone verlassen das ZNS durch die Radices ventrales, und innervieren quergestreifte Muskeln </a:t>
            </a:r>
          </a:p>
          <a:p>
            <a:pPr lvl="1"/>
            <a:r>
              <a:rPr lang="hu-HU" dirty="0" smtClean="0"/>
              <a:t>b) </a:t>
            </a:r>
            <a:r>
              <a:rPr lang="hu-HU" u="sng" dirty="0" smtClean="0"/>
              <a:t>Viszeromotor</a:t>
            </a:r>
          </a:p>
          <a:p>
            <a:pPr lvl="2">
              <a:lnSpc>
                <a:spcPct val="80000"/>
              </a:lnSpc>
              <a:buNone/>
            </a:pPr>
            <a:r>
              <a:rPr lang="hu-HU" dirty="0"/>
              <a:t>- gehören zum vegetativen NS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im Seitenhorn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ihre Axone verlasen das ZNS durch die Radices ventrales, und enden in vegetativen Ganglien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die postganglinäre fasern innervieren glatte Muskulatur und Drüsen</a:t>
            </a:r>
          </a:p>
        </p:txBody>
      </p:sp>
      <p:pic>
        <p:nvPicPr>
          <p:cNvPr id="4" name="Picture 6" descr="motoneuronok 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6143616" y="-435483"/>
            <a:ext cx="2564903" cy="343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hu-HU" dirty="0" smtClean="0"/>
              <a:t>Binnenzellen</a:t>
            </a:r>
          </a:p>
          <a:p>
            <a:pPr lvl="1"/>
            <a:r>
              <a:rPr lang="hu-HU" dirty="0" smtClean="0"/>
              <a:t>Strangzellen (</a:t>
            </a:r>
            <a:r>
              <a:rPr lang="hu-HU" sz="2400" dirty="0" smtClean="0"/>
              <a:t>verbinden Rückenmarksegmente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Relaisneurone  (</a:t>
            </a:r>
            <a:r>
              <a:rPr lang="hu-HU" sz="2400" dirty="0" smtClean="0"/>
              <a:t>modulieren Informationsweitergabe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Komissurenzellen </a:t>
            </a:r>
          </a:p>
          <a:p>
            <a:pPr lvl="1"/>
            <a:r>
              <a:rPr lang="hu-HU" dirty="0" smtClean="0"/>
              <a:t>Interneurone</a:t>
            </a:r>
          </a:p>
          <a:p>
            <a:pPr lvl="2"/>
            <a:r>
              <a:rPr lang="hu-HU" dirty="0" smtClean="0"/>
              <a:t>GABA und/oder Glyzinerge neurone</a:t>
            </a:r>
          </a:p>
          <a:p>
            <a:pPr lvl="2"/>
            <a:r>
              <a:rPr lang="hu-HU" dirty="0" smtClean="0"/>
              <a:t>Vorwärtshemmung (z.B. bei reziproke Antagonisten)</a:t>
            </a:r>
          </a:p>
          <a:p>
            <a:pPr lvl="2"/>
            <a:r>
              <a:rPr lang="hu-HU" dirty="0" smtClean="0"/>
              <a:t>Rückwärtshemmung (Motoneuron -&gt; Renshaw Zelle)</a:t>
            </a:r>
          </a:p>
          <a:p>
            <a:pPr lvl="2"/>
            <a:r>
              <a:rPr lang="hu-HU" dirty="0" smtClean="0"/>
              <a:t>laterale Hemmung (sensorische Systeme, Kontrasterhöhung)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j-lt"/>
                <a:ea typeface="+mj-ea"/>
                <a:cs typeface="+mj-cs"/>
              </a:rPr>
              <a:t>Nervenzellen der grauen Substanz II.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12775" y="908050"/>
            <a:ext cx="9756775" cy="6624638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hu-HU" sz="13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hu-HU" sz="2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b="1" u="sng" dirty="0" err="1" smtClean="0"/>
              <a:t>Internunciális</a:t>
            </a:r>
            <a:r>
              <a:rPr lang="hu-HU" sz="2000" b="1" u="sng" dirty="0" smtClean="0"/>
              <a:t> neuronok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	  - </a:t>
            </a:r>
            <a:r>
              <a:rPr lang="hu-HU" sz="2000" dirty="0" err="1" smtClean="0"/>
              <a:t>axonjaik</a:t>
            </a:r>
            <a:r>
              <a:rPr lang="hu-HU" sz="2000" dirty="0" smtClean="0"/>
              <a:t> a szürkeállományban maradnak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 	a, </a:t>
            </a:r>
            <a:r>
              <a:rPr lang="hu-HU" sz="2000" u="sng" dirty="0" smtClean="0"/>
              <a:t>Relé neuronok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-azonos</a:t>
            </a:r>
            <a:r>
              <a:rPr lang="hu-HU" sz="2000" dirty="0" smtClean="0"/>
              <a:t> szegmentum azonos oldali idegsejtjeit kötik össze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  	b, </a:t>
            </a:r>
            <a:r>
              <a:rPr lang="hu-HU" sz="2000" u="sng" dirty="0" err="1" smtClean="0"/>
              <a:t>Komisszúrális</a:t>
            </a:r>
            <a:r>
              <a:rPr lang="hu-HU" sz="2000" u="sng" dirty="0" smtClean="0"/>
              <a:t> neuronok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-ellenoldali</a:t>
            </a:r>
            <a:r>
              <a:rPr lang="hu-HU" sz="2000" dirty="0" smtClean="0"/>
              <a:t> idegsejteket kötnek össze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	c, </a:t>
            </a:r>
            <a:r>
              <a:rPr lang="hu-HU" sz="2000" u="sng" dirty="0" smtClean="0"/>
              <a:t>Asszociációs neuronok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-különböző</a:t>
            </a:r>
            <a:r>
              <a:rPr lang="hu-HU" sz="2000" dirty="0" smtClean="0"/>
              <a:t> szegmentumok neuronjait kötik össze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hu-HU" sz="2000" b="1" u="sng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b="1" u="sng" dirty="0" err="1" smtClean="0"/>
              <a:t>Interneuronok</a:t>
            </a:r>
            <a:r>
              <a:rPr lang="hu-HU" sz="2000" dirty="0" smtClean="0"/>
              <a:t>: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       - lokális összeköttetéseket hoznak létre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       - gátló sejtek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hu-HU" sz="2000" dirty="0" smtClean="0"/>
              <a:t>       - </a:t>
            </a:r>
            <a:r>
              <a:rPr lang="hu-HU" sz="2000" dirty="0" err="1" smtClean="0"/>
              <a:t>axonjaik</a:t>
            </a:r>
            <a:r>
              <a:rPr lang="hu-HU" sz="2000" dirty="0" smtClean="0"/>
              <a:t> a szürkeállományban maradnak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2000" dirty="0" smtClean="0"/>
              <a:t>       - az ingerületátadást modulálják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hu-HU" sz="13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hu-HU" sz="1300" dirty="0" smtClean="0"/>
              <a:t>	</a:t>
            </a:r>
            <a:endParaRPr lang="el-GR" sz="1300" dirty="0" smtClean="0"/>
          </a:p>
        </p:txBody>
      </p:sp>
      <p:pic>
        <p:nvPicPr>
          <p:cNvPr id="20483" name="Picture 6" descr="motoneuronok 40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16" y="3795613"/>
            <a:ext cx="2285984" cy="3062388"/>
          </a:xfr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28625" y="-1714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dirty="0" smtClean="0"/>
              <a:t>A szürkeállomány idegsejtjei II.</a:t>
            </a:r>
            <a:endParaRPr lang="hu-HU" sz="3600" dirty="0"/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6715140" y="6500834"/>
            <a:ext cx="2428892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err="1" smtClean="0"/>
              <a:t>Multipoláris</a:t>
            </a:r>
            <a:r>
              <a:rPr lang="hu-HU" dirty="0" smtClean="0"/>
              <a:t> Neuronok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Reflexbogen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Reflex</a:t>
            </a:r>
          </a:p>
          <a:p>
            <a:pPr lvl="1"/>
            <a:r>
              <a:rPr lang="hu-HU" dirty="0" smtClean="0"/>
              <a:t>eine unwillkürliche, vorgeformte, automatische, schnelle Rekation des Organismus auf einem Reiz</a:t>
            </a:r>
          </a:p>
          <a:p>
            <a:pPr lvl="1"/>
            <a:r>
              <a:rPr lang="hu-HU" dirty="0" smtClean="0"/>
              <a:t>Neurone sind nötig</a:t>
            </a:r>
          </a:p>
          <a:p>
            <a:pPr lvl="1"/>
            <a:r>
              <a:rPr lang="hu-HU" dirty="0" smtClean="0"/>
              <a:t>Angeborene (unbedingte) und gelernte (erworbene, konditionierte) Reflexe</a:t>
            </a:r>
          </a:p>
          <a:p>
            <a:r>
              <a:rPr lang="hu-HU" dirty="0" smtClean="0"/>
              <a:t>Reflexbogen</a:t>
            </a:r>
          </a:p>
          <a:p>
            <a:pPr lvl="1"/>
            <a:r>
              <a:rPr lang="hu-HU" dirty="0" smtClean="0"/>
              <a:t>Rezeptor</a:t>
            </a:r>
          </a:p>
          <a:p>
            <a:pPr lvl="1"/>
            <a:r>
              <a:rPr lang="hu-HU" dirty="0" smtClean="0"/>
              <a:t>ZNS</a:t>
            </a:r>
          </a:p>
          <a:p>
            <a:pPr lvl="1"/>
            <a:r>
              <a:rPr lang="hu-HU" dirty="0" smtClean="0"/>
              <a:t>Effektor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Reflextypen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Somatische Reflexe</a:t>
            </a:r>
          </a:p>
          <a:p>
            <a:pPr lvl="1"/>
            <a:r>
              <a:rPr lang="hu-HU" dirty="0" smtClean="0"/>
              <a:t>Eigenreflexe</a:t>
            </a:r>
          </a:p>
          <a:p>
            <a:pPr lvl="1"/>
            <a:r>
              <a:rPr lang="hu-HU" dirty="0" smtClean="0"/>
              <a:t>Fremdreflexe</a:t>
            </a:r>
          </a:p>
          <a:p>
            <a:r>
              <a:rPr lang="hu-HU" dirty="0" smtClean="0"/>
              <a:t>Vegetative Reflexe</a:t>
            </a:r>
          </a:p>
          <a:p>
            <a:r>
              <a:rPr lang="hu-HU" dirty="0" smtClean="0"/>
              <a:t>Gemischte Reflexe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hu-HU" dirty="0" smtClean="0"/>
              <a:t>Eigenreflex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16835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Einfachster Reflexbogen, nur zwei Neurone, eine Synapse</a:t>
            </a:r>
          </a:p>
          <a:p>
            <a:r>
              <a:rPr lang="hu-HU" dirty="0" smtClean="0"/>
              <a:t>Reguliert Muskeltonus</a:t>
            </a:r>
          </a:p>
          <a:p>
            <a:r>
              <a:rPr lang="hu-HU" dirty="0" smtClean="0"/>
              <a:t>Synonyme: </a:t>
            </a:r>
            <a:r>
              <a:rPr lang="hu-HU" altLang="hu-HU" dirty="0" smtClean="0"/>
              <a:t>Muskeleigenreflex, monosynaptischer Dehnungsreflex, propriozeptiver Reflex</a:t>
            </a:r>
            <a:endParaRPr lang="hu-HU" dirty="0" smtClean="0"/>
          </a:p>
          <a:p>
            <a:r>
              <a:rPr lang="hu-HU" dirty="0" smtClean="0"/>
              <a:t>Funktioniert wie ein Thermostat</a:t>
            </a:r>
            <a:endParaRPr lang="hu-HU" dirty="0"/>
          </a:p>
        </p:txBody>
      </p:sp>
      <p:sp>
        <p:nvSpPr>
          <p:cNvPr id="2050" name="AutoShape 2" descr="Képtalálat a következőre: „soll wert ist wer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Wirkungsweise einer Rege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8227188" cy="298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Komponente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Reiz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Rezeptor (Muskelspindel)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afferente Nervenfasern 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ZNS (Motoneuron)</a:t>
            </a:r>
          </a:p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efferente Nervenfaser</a:t>
            </a:r>
          </a:p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Effektor (extrafusale Muskelfasern)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6" descr="Képtalálat a következőre: „eigenreflex fremdreflex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1296"/>
          <a:stretch>
            <a:fillRect/>
          </a:stretch>
        </p:blipFill>
        <p:spPr bwMode="auto">
          <a:xfrm>
            <a:off x="4716152" y="1556792"/>
            <a:ext cx="44278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Themen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Mikroskopie des Rückenmarks</a:t>
            </a:r>
          </a:p>
          <a:p>
            <a:pPr lvl="1"/>
            <a:r>
              <a:rPr lang="hu-HU" dirty="0" smtClean="0"/>
              <a:t>Gliederung der weißen Substanz</a:t>
            </a:r>
          </a:p>
          <a:p>
            <a:pPr lvl="2"/>
            <a:r>
              <a:rPr lang="hu-HU" dirty="0" smtClean="0"/>
              <a:t>Ab- und aufsteigende Bahnen</a:t>
            </a:r>
          </a:p>
          <a:p>
            <a:pPr lvl="1"/>
            <a:r>
              <a:rPr lang="hu-HU" dirty="0" smtClean="0"/>
              <a:t>Gliederung der grauen Substanz</a:t>
            </a:r>
          </a:p>
          <a:p>
            <a:pPr lvl="2"/>
            <a:r>
              <a:rPr lang="hu-HU" dirty="0" smtClean="0"/>
              <a:t>Rexed Zonen</a:t>
            </a:r>
          </a:p>
          <a:p>
            <a:pPr lvl="2"/>
            <a:r>
              <a:rPr lang="hu-HU" dirty="0" smtClean="0"/>
              <a:t>Funktionen, z.B. Reflexe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Komponente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Soll-Wert: durch das ZNS bestimmte Länge eines Muskels</a:t>
            </a:r>
          </a:p>
          <a:p>
            <a:r>
              <a:rPr lang="hu-HU" dirty="0" smtClean="0"/>
              <a:t>Äußere Störung: Dehnung des Muskels</a:t>
            </a:r>
          </a:p>
          <a:p>
            <a:r>
              <a:rPr lang="hu-HU" dirty="0" smtClean="0"/>
              <a:t>Messung des Ist-Wertes, und Feststellung einer Abweichung : Muskelspindel</a:t>
            </a:r>
          </a:p>
          <a:p>
            <a:r>
              <a:rPr lang="hu-HU" dirty="0" smtClean="0"/>
              <a:t>Korrekturmaßnahmen: Kontraktion des Muskels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260350"/>
            <a:ext cx="658018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96875" y="1916113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b="1"/>
              <a:t>Der Muskeleigenreflex</a:t>
            </a:r>
            <a:endParaRPr lang="hu-HU" altLang="hu-HU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07950" y="2563813"/>
            <a:ext cx="50133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000"/>
              <a:t>Dehnungsrezeptor</a:t>
            </a:r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endParaRPr lang="hu-HU" altLang="hu-HU" sz="2000"/>
          </a:p>
          <a:p>
            <a:r>
              <a:rPr lang="hu-HU" altLang="hu-HU" sz="2000">
                <a:sym typeface="Symbol" pitchFamily="18" charset="2"/>
              </a:rPr>
              <a:t> </a:t>
            </a:r>
            <a:r>
              <a:rPr lang="hu-HU" altLang="hu-HU" sz="2000"/>
              <a:t>Motoneurone – zu extrafusalen Muskelfasern</a:t>
            </a:r>
          </a:p>
          <a:p>
            <a:r>
              <a:rPr lang="el-GR" altLang="hu-HU" sz="2000" b="1">
                <a:cs typeface="Times New Roman" pitchFamily="18" charset="0"/>
              </a:rPr>
              <a:t>γ </a:t>
            </a:r>
            <a:r>
              <a:rPr lang="hu-HU" altLang="hu-HU" sz="2000">
                <a:sym typeface="Symbol" pitchFamily="18" charset="2"/>
              </a:rPr>
              <a:t>Motoneurone – zu intrafusalen Muskelfasern</a:t>
            </a:r>
          </a:p>
        </p:txBody>
      </p:sp>
      <p:pic>
        <p:nvPicPr>
          <p:cNvPr id="15365" name="Picture 9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995613"/>
            <a:ext cx="29051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843213" y="3716338"/>
            <a:ext cx="3095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000" b="1"/>
              <a:t>Anulospiralige</a:t>
            </a:r>
            <a:r>
              <a:rPr lang="hu-HU" altLang="hu-HU" sz="2000"/>
              <a:t> Endigungen</a:t>
            </a:r>
          </a:p>
          <a:p>
            <a:r>
              <a:rPr lang="hu-HU" altLang="hu-HU" sz="2000"/>
              <a:t>Ia Afferenzen</a:t>
            </a:r>
          </a:p>
        </p:txBody>
      </p:sp>
      <p:pic>
        <p:nvPicPr>
          <p:cNvPr id="15367" name="Picture 8" descr="Képtalálat a következőre: „eigenreflex fremdreflex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78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hu-HU" dirty="0" smtClean="0"/>
              <a:t>Muskelspindel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7" descr="Muskelspindel"/>
          <p:cNvPicPr>
            <a:picLocks noChangeAspect="1" noChangeArrowheads="1"/>
          </p:cNvPicPr>
          <p:nvPr/>
        </p:nvPicPr>
        <p:blipFill>
          <a:blip r:embed="rId2" cstate="print"/>
          <a:srcRect b="6709"/>
          <a:stretch>
            <a:fillRect/>
          </a:stretch>
        </p:blipFill>
        <p:spPr bwMode="auto">
          <a:xfrm>
            <a:off x="1" y="1180094"/>
            <a:ext cx="4139952" cy="5677906"/>
          </a:xfrm>
          <a:prstGeom prst="rect">
            <a:avLst/>
          </a:prstGeom>
          <a:noFill/>
        </p:spPr>
      </p:pic>
      <p:pic>
        <p:nvPicPr>
          <p:cNvPr id="5" name="Picture 8" descr="Képtalálat a következőre: „muskelspindel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2" y="3214687"/>
            <a:ext cx="44656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235701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479343" y="623248"/>
            <a:ext cx="4562902" cy="4631140"/>
            <a:chOff x="2479343" y="623248"/>
            <a:chExt cx="4562902" cy="4631140"/>
          </a:xfrm>
        </p:grpSpPr>
        <p:sp>
          <p:nvSpPr>
            <p:cNvPr id="5" name="Freihandform 4"/>
            <p:cNvSpPr/>
            <p:nvPr/>
          </p:nvSpPr>
          <p:spPr>
            <a:xfrm>
              <a:off x="2479343" y="623248"/>
              <a:ext cx="4562902" cy="4631140"/>
            </a:xfrm>
            <a:custGeom>
              <a:avLst/>
              <a:gdLst>
                <a:gd name="connsiteX0" fmla="*/ 4562902 w 4562902"/>
                <a:gd name="connsiteY0" fmla="*/ 577755 h 4631140"/>
                <a:gd name="connsiteX1" fmla="*/ 4153469 w 4562902"/>
                <a:gd name="connsiteY1" fmla="*/ 564107 h 4631140"/>
                <a:gd name="connsiteX2" fmla="*/ 3402842 w 4562902"/>
                <a:gd name="connsiteY2" fmla="*/ 291152 h 4631140"/>
                <a:gd name="connsiteX3" fmla="*/ 2897875 w 4562902"/>
                <a:gd name="connsiteY3" fmla="*/ 86436 h 4631140"/>
                <a:gd name="connsiteX4" fmla="*/ 2324669 w 4562902"/>
                <a:gd name="connsiteY4" fmla="*/ 18197 h 4631140"/>
                <a:gd name="connsiteX5" fmla="*/ 1710520 w 4562902"/>
                <a:gd name="connsiteY5" fmla="*/ 195618 h 4631140"/>
                <a:gd name="connsiteX6" fmla="*/ 1069075 w 4562902"/>
                <a:gd name="connsiteY6" fmla="*/ 659642 h 4631140"/>
                <a:gd name="connsiteX7" fmla="*/ 577756 w 4562902"/>
                <a:gd name="connsiteY7" fmla="*/ 1328382 h 4631140"/>
                <a:gd name="connsiteX8" fmla="*/ 277505 w 4562902"/>
                <a:gd name="connsiteY8" fmla="*/ 2160895 h 4631140"/>
                <a:gd name="connsiteX9" fmla="*/ 31845 w 4562902"/>
                <a:gd name="connsiteY9" fmla="*/ 3020704 h 4631140"/>
                <a:gd name="connsiteX10" fmla="*/ 86436 w 4562902"/>
                <a:gd name="connsiteY10" fmla="*/ 3512024 h 4631140"/>
                <a:gd name="connsiteX11" fmla="*/ 441278 w 4562902"/>
                <a:gd name="connsiteY11" fmla="*/ 3976048 h 4631140"/>
                <a:gd name="connsiteX12" fmla="*/ 564108 w 4562902"/>
                <a:gd name="connsiteY12" fmla="*/ 4344537 h 4631140"/>
                <a:gd name="connsiteX13" fmla="*/ 523164 w 4562902"/>
                <a:gd name="connsiteY13" fmla="*/ 4631140 h 46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62902" h="4631140">
                  <a:moveTo>
                    <a:pt x="4562902" y="577755"/>
                  </a:moveTo>
                  <a:cubicBezTo>
                    <a:pt x="4454857" y="594814"/>
                    <a:pt x="4346812" y="611874"/>
                    <a:pt x="4153469" y="564107"/>
                  </a:cubicBezTo>
                  <a:cubicBezTo>
                    <a:pt x="3960126" y="516340"/>
                    <a:pt x="3612108" y="370764"/>
                    <a:pt x="3402842" y="291152"/>
                  </a:cubicBezTo>
                  <a:cubicBezTo>
                    <a:pt x="3193576" y="211540"/>
                    <a:pt x="3077570" y="131928"/>
                    <a:pt x="2897875" y="86436"/>
                  </a:cubicBezTo>
                  <a:cubicBezTo>
                    <a:pt x="2718180" y="40944"/>
                    <a:pt x="2522561" y="0"/>
                    <a:pt x="2324669" y="18197"/>
                  </a:cubicBezTo>
                  <a:cubicBezTo>
                    <a:pt x="2126777" y="36394"/>
                    <a:pt x="1919786" y="88711"/>
                    <a:pt x="1710520" y="195618"/>
                  </a:cubicBezTo>
                  <a:cubicBezTo>
                    <a:pt x="1501254" y="302526"/>
                    <a:pt x="1257869" y="470848"/>
                    <a:pt x="1069075" y="659642"/>
                  </a:cubicBezTo>
                  <a:cubicBezTo>
                    <a:pt x="880281" y="848436"/>
                    <a:pt x="709684" y="1078173"/>
                    <a:pt x="577756" y="1328382"/>
                  </a:cubicBezTo>
                  <a:cubicBezTo>
                    <a:pt x="445828" y="1578591"/>
                    <a:pt x="368490" y="1878841"/>
                    <a:pt x="277505" y="2160895"/>
                  </a:cubicBezTo>
                  <a:cubicBezTo>
                    <a:pt x="186520" y="2442949"/>
                    <a:pt x="63690" y="2795516"/>
                    <a:pt x="31845" y="3020704"/>
                  </a:cubicBezTo>
                  <a:cubicBezTo>
                    <a:pt x="0" y="3245892"/>
                    <a:pt x="18197" y="3352800"/>
                    <a:pt x="86436" y="3512024"/>
                  </a:cubicBezTo>
                  <a:cubicBezTo>
                    <a:pt x="154675" y="3671248"/>
                    <a:pt x="361666" y="3837296"/>
                    <a:pt x="441278" y="3976048"/>
                  </a:cubicBezTo>
                  <a:cubicBezTo>
                    <a:pt x="520890" y="4114800"/>
                    <a:pt x="550460" y="4235355"/>
                    <a:pt x="564108" y="4344537"/>
                  </a:cubicBezTo>
                  <a:cubicBezTo>
                    <a:pt x="577756" y="4453719"/>
                    <a:pt x="550460" y="4542429"/>
                    <a:pt x="523164" y="4631140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2579427" y="4162567"/>
              <a:ext cx="1433015" cy="341194"/>
            </a:xfrm>
            <a:custGeom>
              <a:avLst/>
              <a:gdLst>
                <a:gd name="connsiteX0" fmla="*/ 0 w 1433015"/>
                <a:gd name="connsiteY0" fmla="*/ 0 h 341194"/>
                <a:gd name="connsiteX1" fmla="*/ 232012 w 1433015"/>
                <a:gd name="connsiteY1" fmla="*/ 95534 h 341194"/>
                <a:gd name="connsiteX2" fmla="*/ 668740 w 1433015"/>
                <a:gd name="connsiteY2" fmla="*/ 109182 h 341194"/>
                <a:gd name="connsiteX3" fmla="*/ 1187355 w 1433015"/>
                <a:gd name="connsiteY3" fmla="*/ 245660 h 341194"/>
                <a:gd name="connsiteX4" fmla="*/ 1433015 w 1433015"/>
                <a:gd name="connsiteY4" fmla="*/ 341194 h 3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015" h="341194">
                  <a:moveTo>
                    <a:pt x="0" y="0"/>
                  </a:moveTo>
                  <a:cubicBezTo>
                    <a:pt x="60277" y="38668"/>
                    <a:pt x="120555" y="77337"/>
                    <a:pt x="232012" y="95534"/>
                  </a:cubicBezTo>
                  <a:cubicBezTo>
                    <a:pt x="343469" y="113731"/>
                    <a:pt x="509516" y="84161"/>
                    <a:pt x="668740" y="109182"/>
                  </a:cubicBezTo>
                  <a:cubicBezTo>
                    <a:pt x="827964" y="134203"/>
                    <a:pt x="1059976" y="206991"/>
                    <a:pt x="1187355" y="245660"/>
                  </a:cubicBezTo>
                  <a:cubicBezTo>
                    <a:pt x="1314734" y="284329"/>
                    <a:pt x="1373874" y="312761"/>
                    <a:pt x="1433015" y="341194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smtClean="0">
                <a:latin typeface="Calibri"/>
              </a:rPr>
              <a:t>-schleife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Supraspinale Kontrolle des Muskeltonus</a:t>
            </a:r>
          </a:p>
          <a:p>
            <a:r>
              <a:rPr lang="hu-HU" dirty="0" smtClean="0"/>
              <a:t>Gamma Motoneurone werden reguliert</a:t>
            </a:r>
          </a:p>
          <a:p>
            <a:r>
              <a:rPr lang="hu-HU" dirty="0" smtClean="0"/>
              <a:t>Muskelspindeln (intrafusale Muskelfasern) kontrahieren (Änderung des Soll-Wertes)</a:t>
            </a:r>
          </a:p>
          <a:p>
            <a:r>
              <a:rPr lang="hu-HU" dirty="0" smtClean="0"/>
              <a:t>Nicht kontrahierende mittlere Anteil der Muskelspindeln werden durch die Dehnung gereizt (messen des Ist-Wertes)</a:t>
            </a:r>
          </a:p>
          <a:p>
            <a:r>
              <a:rPr lang="hu-HU" dirty="0" smtClean="0"/>
              <a:t>Sensorische Fasern leiten diese Information zum ZNS</a:t>
            </a:r>
          </a:p>
          <a:p>
            <a:r>
              <a:rPr lang="hu-HU" dirty="0" smtClean="0"/>
              <a:t>Alpha Motoneurone werden monosynaptisch aktiviert</a:t>
            </a:r>
          </a:p>
          <a:p>
            <a:r>
              <a:rPr lang="hu-HU" dirty="0" smtClean="0"/>
              <a:t>Extrafusale Muskelfaser werden kontrahiert, bis der Muskel so kurz ist, dass Signale von Muskelspindel nicht mehr gesendet werden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 altLang="hu-H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92500" y="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hu-HU" b="1">
                <a:cs typeface="Times New Roman" pitchFamily="18" charset="0"/>
              </a:rPr>
              <a:t>γ</a:t>
            </a:r>
            <a:r>
              <a:rPr lang="hu-HU" altLang="hu-HU" b="1"/>
              <a:t>-Schleife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771775" y="765175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00563" y="981075"/>
            <a:ext cx="3024187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Muskelspindel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Regelkreis für die Muskellänge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0" y="5373688"/>
            <a:ext cx="30241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Muscle spindle – controls the length of muscle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5805488"/>
            <a:ext cx="1979613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Renshaw Neuron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79613" y="5734050"/>
            <a:ext cx="2447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</a:t>
            </a:r>
            <a:r>
              <a:rPr lang="el-GR" altLang="hu-HU">
                <a:cs typeface="Times New Roman" pitchFamily="18" charset="0"/>
              </a:rPr>
              <a:t>α</a:t>
            </a:r>
            <a:r>
              <a:rPr lang="hu-HU" altLang="hu-HU"/>
              <a:t> Motoneuron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051050" y="3500438"/>
            <a:ext cx="22336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</a:t>
            </a:r>
            <a:r>
              <a:rPr lang="el-GR" altLang="hu-HU">
                <a:cs typeface="Times New Roman" pitchFamily="18" charset="0"/>
              </a:rPr>
              <a:t>γ</a:t>
            </a:r>
            <a:r>
              <a:rPr lang="hu-HU" altLang="hu-HU">
                <a:cs typeface="Times New Roman" pitchFamily="18" charset="0"/>
              </a:rPr>
              <a:t> </a:t>
            </a:r>
            <a:r>
              <a:rPr lang="hu-HU" altLang="hu-HU"/>
              <a:t> Motoneuron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8313" y="333375"/>
            <a:ext cx="1871662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Absteigende Bahnen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003800" y="4941888"/>
            <a:ext cx="2447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A</a:t>
            </a:r>
            <a:r>
              <a:rPr lang="el-GR" altLang="hu-HU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hu-HU" altLang="hu-HU">
                <a:solidFill>
                  <a:schemeClr val="bg1"/>
                </a:solidFill>
              </a:rPr>
              <a:t> motoneuron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588125" y="2997200"/>
            <a:ext cx="57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A</a:t>
            </a:r>
            <a:r>
              <a:rPr lang="el-GR" altLang="hu-HU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hu-HU" alt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Aufmerksamkeit!!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Gliederung des Rückenmarks</a:t>
            </a:r>
            <a:endParaRPr lang="hu-HU" dirty="0"/>
          </a:p>
        </p:txBody>
      </p:sp>
      <p:pic>
        <p:nvPicPr>
          <p:cNvPr id="4" name="Picture 2" descr="Image descrip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1235"/>
            <a:ext cx="8667750" cy="36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292725" y="5661324"/>
            <a:ext cx="174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400"/>
              <a:t>Commissura alba ant.</a:t>
            </a:r>
          </a:p>
        </p:txBody>
      </p:sp>
      <p:cxnSp>
        <p:nvCxnSpPr>
          <p:cNvPr id="6" name="Egyenes összekötő nyíllal 8"/>
          <p:cNvCxnSpPr>
            <a:cxnSpLocks noChangeShapeType="1"/>
          </p:cNvCxnSpPr>
          <p:nvPr/>
        </p:nvCxnSpPr>
        <p:spPr bwMode="auto">
          <a:xfrm flipV="1">
            <a:off x="5508625" y="4076999"/>
            <a:ext cx="1285875" cy="151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403350" y="1629074"/>
            <a:ext cx="643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b="1"/>
              <a:t>Graue Substanz         -              weiße Substanz</a:t>
            </a:r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17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3635895" y="1556792"/>
            <a:ext cx="5472609" cy="496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899592" y="3717032"/>
            <a:ext cx="273630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weiße Substanz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4349079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Ab-</a:t>
            </a:r>
            <a:r>
              <a:rPr lang="hu-HU" dirty="0" smtClean="0"/>
              <a:t> und </a:t>
            </a:r>
            <a:r>
              <a:rPr lang="hu-HU" dirty="0" smtClean="0">
                <a:solidFill>
                  <a:srgbClr val="0070C0"/>
                </a:solidFill>
              </a:rPr>
              <a:t>aufsteigende</a:t>
            </a:r>
            <a:r>
              <a:rPr lang="hu-HU" dirty="0" smtClean="0"/>
              <a:t> Bahnen</a:t>
            </a:r>
          </a:p>
          <a:p>
            <a:r>
              <a:rPr lang="hu-HU" dirty="0" smtClean="0"/>
              <a:t>Grundbündel (</a:t>
            </a:r>
            <a:r>
              <a:rPr lang="hu-HU" dirty="0" smtClean="0">
                <a:solidFill>
                  <a:srgbClr val="FFFF00"/>
                </a:solidFill>
              </a:rPr>
              <a:t>Fasciculi proprii</a:t>
            </a:r>
            <a:r>
              <a:rPr lang="hu-HU" dirty="0" smtClean="0"/>
              <a:t>)</a:t>
            </a:r>
          </a:p>
        </p:txBody>
      </p:sp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714144" cy="2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hu-HU" dirty="0" smtClean="0"/>
              <a:t>Detaillierter</a:t>
            </a:r>
            <a:endParaRPr lang="hu-HU" dirty="0"/>
          </a:p>
        </p:txBody>
      </p:sp>
      <p:pic>
        <p:nvPicPr>
          <p:cNvPr id="4" name="Picture 2" descr="Képtalálat a következ&amp;odblac;re: „medulla spinalis nervus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513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Wann werden die Bahnen besprochen?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Aufsteigende Bahnen		12. Vorlesung</a:t>
            </a:r>
          </a:p>
          <a:p>
            <a:r>
              <a:rPr lang="hu-HU" dirty="0" smtClean="0"/>
              <a:t>Motorische Bahnen			13. Vorlesung</a:t>
            </a:r>
          </a:p>
          <a:p>
            <a:r>
              <a:rPr lang="hu-HU" dirty="0" smtClean="0"/>
              <a:t>Extrapyramydale Bahnen		14. Vorlesung</a:t>
            </a:r>
          </a:p>
          <a:p>
            <a:r>
              <a:rPr lang="hu-HU" dirty="0" smtClean="0"/>
              <a:t>Bahnen zum Kleinhirn		15. Vorlesung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Anordnung der Faser – Kahler Regel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988840"/>
            <a:ext cx="4283968" cy="453650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Längere</a:t>
            </a:r>
            <a:r>
              <a:rPr lang="hu-HU" dirty="0" smtClean="0"/>
              <a:t> ab- und aufsteigende Fasern liegen immer </a:t>
            </a:r>
            <a:r>
              <a:rPr lang="hu-HU" b="1" dirty="0" smtClean="0"/>
              <a:t>oberflächlicher</a:t>
            </a:r>
            <a:r>
              <a:rPr lang="hu-HU" dirty="0" smtClean="0"/>
              <a:t> (weiter weg von der grauen Substanz), als die kürzeren</a:t>
            </a:r>
          </a:p>
          <a:p>
            <a:r>
              <a:rPr lang="hu-HU" dirty="0" smtClean="0"/>
              <a:t>Eine Art der Somatotopie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Picture 2" descr="aufsteigende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1340768"/>
            <a:ext cx="42957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pload.wikimedia.org/wikipedia/commons/thumb/c/ca/Kahler.JPG/220px-Kah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050" y="0"/>
            <a:ext cx="12509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03848" y="544522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 – sakral</a:t>
            </a:r>
          </a:p>
          <a:p>
            <a:r>
              <a:rPr lang="hu-HU" dirty="0" smtClean="0"/>
              <a:t>L – lumbal</a:t>
            </a:r>
          </a:p>
          <a:p>
            <a:r>
              <a:rPr lang="hu-HU" dirty="0" smtClean="0"/>
              <a:t>T – thorokal</a:t>
            </a:r>
          </a:p>
          <a:p>
            <a:r>
              <a:rPr lang="hu-HU" dirty="0" smtClean="0"/>
              <a:t>C - zervikal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Frage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hu-HU" dirty="0" smtClean="0"/>
              <a:t>Wenn die meisten Fasern liegen in den zervikalen Segmenten, und die Anzahl der Fasern nimmt nach unten graduell ab,</a:t>
            </a:r>
          </a:p>
          <a:p>
            <a:r>
              <a:rPr lang="hu-HU" dirty="0" smtClean="0"/>
              <a:t>...dann warum gibt es die Intumeszenzen?</a:t>
            </a:r>
            <a:endParaRPr lang="hu-HU" dirty="0"/>
          </a:p>
        </p:txBody>
      </p:sp>
      <p:sp>
        <p:nvSpPr>
          <p:cNvPr id="4" name="Freihandform 3"/>
          <p:cNvSpPr/>
          <p:nvPr/>
        </p:nvSpPr>
        <p:spPr>
          <a:xfrm>
            <a:off x="7812809" y="404664"/>
            <a:ext cx="84908" cy="1293223"/>
          </a:xfrm>
          <a:custGeom>
            <a:avLst/>
            <a:gdLst>
              <a:gd name="connsiteX0" fmla="*/ 78377 w 91440"/>
              <a:gd name="connsiteY0" fmla="*/ 0 h 1293223"/>
              <a:gd name="connsiteX1" fmla="*/ 78377 w 91440"/>
              <a:gd name="connsiteY1" fmla="*/ 1018903 h 1293223"/>
              <a:gd name="connsiteX2" fmla="*/ 0 w 91440"/>
              <a:gd name="connsiteY2" fmla="*/ 1293223 h 1293223"/>
              <a:gd name="connsiteX0" fmla="*/ 78377 w 84908"/>
              <a:gd name="connsiteY0" fmla="*/ 0 h 1293223"/>
              <a:gd name="connsiteX1" fmla="*/ 71559 w 84908"/>
              <a:gd name="connsiteY1" fmla="*/ 936104 h 1293223"/>
              <a:gd name="connsiteX2" fmla="*/ 0 w 84908"/>
              <a:gd name="connsiteY2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08" h="1293223">
                <a:moveTo>
                  <a:pt x="78377" y="0"/>
                </a:moveTo>
                <a:cubicBezTo>
                  <a:pt x="84908" y="401683"/>
                  <a:pt x="84622" y="720567"/>
                  <a:pt x="71559" y="936104"/>
                </a:cubicBezTo>
                <a:cubicBezTo>
                  <a:pt x="58496" y="1151641"/>
                  <a:pt x="32657" y="1263831"/>
                  <a:pt x="0" y="12932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7805319" y="409651"/>
            <a:ext cx="160934" cy="1820266"/>
          </a:xfrm>
          <a:custGeom>
            <a:avLst/>
            <a:gdLst>
              <a:gd name="connsiteX0" fmla="*/ 160934 w 160934"/>
              <a:gd name="connsiteY0" fmla="*/ 0 h 1820266"/>
              <a:gd name="connsiteX1" fmla="*/ 102412 w 160934"/>
              <a:gd name="connsiteY1" fmla="*/ 1397203 h 1820266"/>
              <a:gd name="connsiteX2" fmla="*/ 14630 w 160934"/>
              <a:gd name="connsiteY2" fmla="*/ 1755648 h 1820266"/>
              <a:gd name="connsiteX3" fmla="*/ 14630 w 160934"/>
              <a:gd name="connsiteY3" fmla="*/ 1784909 h 18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" h="1820266">
                <a:moveTo>
                  <a:pt x="160934" y="0"/>
                </a:moveTo>
                <a:cubicBezTo>
                  <a:pt x="143865" y="552297"/>
                  <a:pt x="126796" y="1104595"/>
                  <a:pt x="102412" y="1397203"/>
                </a:cubicBezTo>
                <a:cubicBezTo>
                  <a:pt x="78028" y="1689811"/>
                  <a:pt x="29260" y="1691030"/>
                  <a:pt x="14630" y="1755648"/>
                </a:cubicBezTo>
                <a:cubicBezTo>
                  <a:pt x="0" y="1820266"/>
                  <a:pt x="7315" y="1802587"/>
                  <a:pt x="14630" y="1784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7812634" y="409651"/>
            <a:ext cx="234086" cy="2392071"/>
          </a:xfrm>
          <a:custGeom>
            <a:avLst/>
            <a:gdLst>
              <a:gd name="connsiteX0" fmla="*/ 234086 w 234086"/>
              <a:gd name="connsiteY0" fmla="*/ 0 h 2392071"/>
              <a:gd name="connsiteX1" fmla="*/ 95097 w 234086"/>
              <a:gd name="connsiteY1" fmla="*/ 1982419 h 2392071"/>
              <a:gd name="connsiteX2" fmla="*/ 0 w 234086"/>
              <a:gd name="connsiteY2" fmla="*/ 2392071 h 23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86" h="2392071">
                <a:moveTo>
                  <a:pt x="234086" y="0"/>
                </a:moveTo>
                <a:cubicBezTo>
                  <a:pt x="184098" y="791870"/>
                  <a:pt x="134111" y="1583741"/>
                  <a:pt x="95097" y="1982419"/>
                </a:cubicBezTo>
                <a:cubicBezTo>
                  <a:pt x="56083" y="2381098"/>
                  <a:pt x="28041" y="2386584"/>
                  <a:pt x="0" y="23920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7827264" y="402336"/>
            <a:ext cx="277978" cy="2984602"/>
          </a:xfrm>
          <a:custGeom>
            <a:avLst/>
            <a:gdLst>
              <a:gd name="connsiteX0" fmla="*/ 277978 w 277978"/>
              <a:gd name="connsiteY0" fmla="*/ 0 h 2984602"/>
              <a:gd name="connsiteX1" fmla="*/ 80467 w 277978"/>
              <a:gd name="connsiteY1" fmla="*/ 2421331 h 2984602"/>
              <a:gd name="connsiteX2" fmla="*/ 0 w 277978"/>
              <a:gd name="connsiteY2" fmla="*/ 2984602 h 29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978" h="2984602">
                <a:moveTo>
                  <a:pt x="277978" y="0"/>
                </a:moveTo>
                <a:cubicBezTo>
                  <a:pt x="202387" y="961948"/>
                  <a:pt x="126797" y="1923897"/>
                  <a:pt x="80467" y="2421331"/>
                </a:cubicBezTo>
                <a:cubicBezTo>
                  <a:pt x="34137" y="2918765"/>
                  <a:pt x="17068" y="2951683"/>
                  <a:pt x="0" y="29846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7819949" y="395021"/>
            <a:ext cx="358445" cy="3672230"/>
          </a:xfrm>
          <a:custGeom>
            <a:avLst/>
            <a:gdLst>
              <a:gd name="connsiteX0" fmla="*/ 358445 w 358445"/>
              <a:gd name="connsiteY0" fmla="*/ 0 h 3672230"/>
              <a:gd name="connsiteX1" fmla="*/ 190195 w 358445"/>
              <a:gd name="connsiteY1" fmla="*/ 2750515 h 3672230"/>
              <a:gd name="connsiteX2" fmla="*/ 0 w 358445"/>
              <a:gd name="connsiteY2" fmla="*/ 3672230 h 3672230"/>
              <a:gd name="connsiteX3" fmla="*/ 0 w 358445"/>
              <a:gd name="connsiteY3" fmla="*/ 3672230 h 3672230"/>
              <a:gd name="connsiteX0" fmla="*/ 358445 w 358445"/>
              <a:gd name="connsiteY0" fmla="*/ 0 h 3672230"/>
              <a:gd name="connsiteX1" fmla="*/ 136427 w 358445"/>
              <a:gd name="connsiteY1" fmla="*/ 2673939 h 3672230"/>
              <a:gd name="connsiteX2" fmla="*/ 0 w 358445"/>
              <a:gd name="connsiteY2" fmla="*/ 3672230 h 3672230"/>
              <a:gd name="connsiteX3" fmla="*/ 0 w 358445"/>
              <a:gd name="connsiteY3" fmla="*/ 3672230 h 36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45" h="3672230">
                <a:moveTo>
                  <a:pt x="358445" y="0"/>
                </a:moveTo>
                <a:cubicBezTo>
                  <a:pt x="304190" y="1069238"/>
                  <a:pt x="196168" y="2061901"/>
                  <a:pt x="136427" y="2673939"/>
                </a:cubicBezTo>
                <a:cubicBezTo>
                  <a:pt x="76686" y="3285977"/>
                  <a:pt x="22738" y="3505848"/>
                  <a:pt x="0" y="3672230"/>
                </a:cubicBezTo>
                <a:lnTo>
                  <a:pt x="0" y="36722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>
            <a:off x="7812359" y="380390"/>
            <a:ext cx="439187" cy="4344754"/>
          </a:xfrm>
          <a:custGeom>
            <a:avLst/>
            <a:gdLst>
              <a:gd name="connsiteX0" fmla="*/ 379171 w 379171"/>
              <a:gd name="connsiteY0" fmla="*/ 0 h 2677364"/>
              <a:gd name="connsiteX1" fmla="*/ 174345 w 379171"/>
              <a:gd name="connsiteY1" fmla="*/ 2677364 h 2677364"/>
              <a:gd name="connsiteX0" fmla="*/ 613531 w 613531"/>
              <a:gd name="connsiteY0" fmla="*/ 0 h 3912706"/>
              <a:gd name="connsiteX1" fmla="*/ 174345 w 613531"/>
              <a:gd name="connsiteY1" fmla="*/ 3912706 h 3912706"/>
              <a:gd name="connsiteX0" fmla="*/ 439186 w 439186"/>
              <a:gd name="connsiteY0" fmla="*/ 0 h 3912706"/>
              <a:gd name="connsiteX1" fmla="*/ 0 w 439186"/>
              <a:gd name="connsiteY1" fmla="*/ 3912706 h 3912706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9187" h="4344754">
                <a:moveTo>
                  <a:pt x="439187" y="0"/>
                </a:moveTo>
                <a:cubicBezTo>
                  <a:pt x="332452" y="1319353"/>
                  <a:pt x="229682" y="3552290"/>
                  <a:pt x="0" y="4344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7812360" y="370937"/>
            <a:ext cx="512131" cy="5146296"/>
          </a:xfrm>
          <a:custGeom>
            <a:avLst/>
            <a:gdLst>
              <a:gd name="connsiteX0" fmla="*/ 474453 w 474453"/>
              <a:gd name="connsiteY0" fmla="*/ 0 h 5198853"/>
              <a:gd name="connsiteX1" fmla="*/ 86264 w 474453"/>
              <a:gd name="connsiteY1" fmla="*/ 4451230 h 5198853"/>
              <a:gd name="connsiteX2" fmla="*/ 0 w 474453"/>
              <a:gd name="connsiteY2" fmla="*/ 4485736 h 5198853"/>
              <a:gd name="connsiteX0" fmla="*/ 512131 w 512131"/>
              <a:gd name="connsiteY0" fmla="*/ 0 h 5502854"/>
              <a:gd name="connsiteX1" fmla="*/ 123942 w 512131"/>
              <a:gd name="connsiteY1" fmla="*/ 4451230 h 5502854"/>
              <a:gd name="connsiteX2" fmla="*/ 0 w 512131"/>
              <a:gd name="connsiteY2" fmla="*/ 5146296 h 5502854"/>
              <a:gd name="connsiteX0" fmla="*/ 512131 w 512131"/>
              <a:gd name="connsiteY0" fmla="*/ 0 h 5308946"/>
              <a:gd name="connsiteX1" fmla="*/ 123942 w 512131"/>
              <a:gd name="connsiteY1" fmla="*/ 4451230 h 5308946"/>
              <a:gd name="connsiteX2" fmla="*/ 0 w 512131"/>
              <a:gd name="connsiteY2" fmla="*/ 5146296 h 5308946"/>
              <a:gd name="connsiteX0" fmla="*/ 512131 w 512131"/>
              <a:gd name="connsiteY0" fmla="*/ 0 h 5146296"/>
              <a:gd name="connsiteX1" fmla="*/ 216024 w 512131"/>
              <a:gd name="connsiteY1" fmla="*/ 3562119 h 5146296"/>
              <a:gd name="connsiteX2" fmla="*/ 0 w 512131"/>
              <a:gd name="connsiteY2" fmla="*/ 5146296 h 514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31" h="5146296">
                <a:moveTo>
                  <a:pt x="512131" y="0"/>
                </a:moveTo>
                <a:cubicBezTo>
                  <a:pt x="357574" y="1851803"/>
                  <a:pt x="301379" y="2704403"/>
                  <a:pt x="216024" y="3562119"/>
                </a:cubicBezTo>
                <a:cubicBezTo>
                  <a:pt x="130669" y="4419835"/>
                  <a:pt x="84404" y="4723793"/>
                  <a:pt x="0" y="51462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hu-HU" dirty="0" smtClean="0"/>
              <a:t>Antwort</a:t>
            </a:r>
            <a:endParaRPr lang="hu-HU" dirty="0"/>
          </a:p>
        </p:txBody>
      </p:sp>
      <p:pic>
        <p:nvPicPr>
          <p:cNvPr id="14" name="Inhaltsplatzhalter 13" descr="Benning12_4-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5"/>
            <a:ext cx="4464496" cy="4935047"/>
          </a:xfr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43004" y="139295"/>
            <a:ext cx="4000996" cy="6718705"/>
            <a:chOff x="2867" y="338"/>
            <a:chExt cx="2857" cy="3936"/>
          </a:xfrm>
        </p:grpSpPr>
        <p:pic>
          <p:nvPicPr>
            <p:cNvPr id="5" name="Picture 13" descr="Spalteholz_GV átmetszetekCT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67" y="338"/>
              <a:ext cx="2715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846" y="1068"/>
              <a:ext cx="12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 dirty="0"/>
                <a:t>C5 (Intumesc. cerv.)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277" y="3692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S5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517" y="3764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S3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496" y="4024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S1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624" y="3004"/>
              <a:ext cx="2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L1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625" y="3169"/>
              <a:ext cx="10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hu-HU" altLang="hu-HU" sz="1600" b="1"/>
                <a:t>L3</a:t>
              </a:r>
            </a:p>
            <a:p>
              <a:pPr algn="ctr">
                <a:lnSpc>
                  <a:spcPct val="70000"/>
                </a:lnSpc>
              </a:pPr>
              <a:r>
                <a:rPr lang="hu-HU" altLang="hu-HU" sz="1600" b="1"/>
                <a:t>(Intumesc. lumb.)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608" y="197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Th2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016" y="199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Th8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Bildschirmpräsentation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Larissa-Design</vt:lpstr>
      <vt:lpstr>8. Mikroskopie des Rückenmarks, Rexed-Zonen. Reflexbogen, Rezeptoren und Effektoren. Eigenreflex</vt:lpstr>
      <vt:lpstr>Themen</vt:lpstr>
      <vt:lpstr>Gliederung des Rückenmarks</vt:lpstr>
      <vt:lpstr>Die weiße Substanz</vt:lpstr>
      <vt:lpstr>Detaillierter</vt:lpstr>
      <vt:lpstr>Wann werden die Bahnen besprochen?</vt:lpstr>
      <vt:lpstr>Anordnung der Faser – Kahler Regel</vt:lpstr>
      <vt:lpstr>Frage</vt:lpstr>
      <vt:lpstr>Antwort</vt:lpstr>
      <vt:lpstr>Folie 10</vt:lpstr>
      <vt:lpstr>Folie 11</vt:lpstr>
      <vt:lpstr>Nervenzellen der grauen Substanz I.</vt:lpstr>
      <vt:lpstr>Nervenzellen der grauen Substanz II.</vt:lpstr>
      <vt:lpstr>Folie 14</vt:lpstr>
      <vt:lpstr>Folie 15</vt:lpstr>
      <vt:lpstr>Reflexbogen</vt:lpstr>
      <vt:lpstr>Reflextypen</vt:lpstr>
      <vt:lpstr>Eigenreflex</vt:lpstr>
      <vt:lpstr>Komponente</vt:lpstr>
      <vt:lpstr>Komponente</vt:lpstr>
      <vt:lpstr>Folie 21</vt:lpstr>
      <vt:lpstr>Muskelspindel</vt:lpstr>
      <vt:lpstr>Folie 23</vt:lpstr>
      <vt:lpstr>Die γ-schleife</vt:lpstr>
      <vt:lpstr>Folie 25</vt:lpstr>
      <vt:lpstr>Vielen Dank für Ihre Aufmerksamkeit!!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Mikroskopie des Rückenmarks, Rexed-Zonen. Reflexbogen, Rezeptoren und Effektoren. Eigenreflex</dc:title>
  <dc:creator>dcsaba</dc:creator>
  <cp:lastModifiedBy>dcsaba</cp:lastModifiedBy>
  <cp:revision>22</cp:revision>
  <dcterms:created xsi:type="dcterms:W3CDTF">2017-09-24T14:50:04Z</dcterms:created>
  <dcterms:modified xsi:type="dcterms:W3CDTF">2017-09-26T20:35:24Z</dcterms:modified>
</cp:coreProperties>
</file>