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0" r:id="rId2"/>
    <p:sldId id="301" r:id="rId3"/>
    <p:sldId id="303" r:id="rId4"/>
    <p:sldId id="304" r:id="rId5"/>
    <p:sldId id="305" r:id="rId6"/>
    <p:sldId id="306" r:id="rId7"/>
    <p:sldId id="310" r:id="rId8"/>
    <p:sldId id="307" r:id="rId9"/>
    <p:sldId id="302" r:id="rId10"/>
    <p:sldId id="309" r:id="rId11"/>
    <p:sldId id="281" r:id="rId12"/>
    <p:sldId id="311" r:id="rId13"/>
    <p:sldId id="312" r:id="rId14"/>
    <p:sldId id="295" r:id="rId15"/>
    <p:sldId id="314" r:id="rId16"/>
    <p:sldId id="313" r:id="rId17"/>
    <p:sldId id="315" r:id="rId18"/>
    <p:sldId id="296" r:id="rId19"/>
    <p:sldId id="297" r:id="rId20"/>
    <p:sldId id="317" r:id="rId21"/>
    <p:sldId id="282" r:id="rId22"/>
    <p:sldId id="262" r:id="rId23"/>
    <p:sldId id="294" r:id="rId24"/>
    <p:sldId id="318" r:id="rId25"/>
    <p:sldId id="319" r:id="rId26"/>
    <p:sldId id="320" r:id="rId27"/>
    <p:sldId id="321" r:id="rId28"/>
    <p:sldId id="287" r:id="rId29"/>
    <p:sldId id="288" r:id="rId30"/>
    <p:sldId id="289" r:id="rId31"/>
    <p:sldId id="316" r:id="rId32"/>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7D7"/>
    <a:srgbClr val="C5D3FF"/>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69" autoAdjust="0"/>
  </p:normalViewPr>
  <p:slideViewPr>
    <p:cSldViewPr>
      <p:cViewPr varScale="1">
        <p:scale>
          <a:sx n="63" d="100"/>
          <a:sy n="63" d="100"/>
        </p:scale>
        <p:origin x="7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A2067B-30B3-4595-A817-33925B783D6E}" type="datetimeFigureOut">
              <a:rPr lang="de-DE" smtClean="0"/>
              <a:pPr/>
              <a:t>12.10.2017</a:t>
            </a:fld>
            <a:endParaRPr lang="de-DE"/>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392292-2183-46A4-8246-EAA71B4F570D}"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8F392292-2183-46A4-8246-EAA71B4F570D}" type="slidenum">
              <a:rPr lang="de-DE" smtClean="0"/>
              <a:pPr/>
              <a:t>1</a:t>
            </a:fld>
            <a:endParaRPr lang="de-DE"/>
          </a:p>
        </p:txBody>
      </p:sp>
    </p:spTree>
    <p:extLst>
      <p:ext uri="{BB962C8B-B14F-4D97-AF65-F5344CB8AC3E}">
        <p14:creationId xmlns:p14="http://schemas.microsoft.com/office/powerpoint/2010/main" val="3146921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Diakép helye 1"/>
          <p:cNvSpPr>
            <a:spLocks noGrp="1" noRot="1" noChangeAspect="1"/>
          </p:cNvSpPr>
          <p:nvPr>
            <p:ph type="sldImg"/>
          </p:nvPr>
        </p:nvSpPr>
        <p:spPr>
          <a:ln/>
        </p:spPr>
      </p:sp>
      <p:sp>
        <p:nvSpPr>
          <p:cNvPr id="53250" name="Jegyzetek helye 2"/>
          <p:cNvSpPr>
            <a:spLocks noGrp="1"/>
          </p:cNvSpPr>
          <p:nvPr>
            <p:ph type="body" idx="1"/>
          </p:nvPr>
        </p:nvSpPr>
        <p:spPr>
          <a:noFill/>
          <a:ln/>
        </p:spPr>
        <p:txBody>
          <a:bodyPr/>
          <a:lstStyle/>
          <a:p>
            <a:r>
              <a:rPr lang="hu-HU"/>
              <a:t>Gilbert Dev Biol Sinauer, 2010</a:t>
            </a:r>
          </a:p>
          <a:p>
            <a:r>
              <a:rPr lang="hu-HU"/>
              <a:t>If Wnt induces BMP, and is then downregulated, the cells become placodal border cells. (expressing the placode specifier genes Six1, Six4, Eya2),. If Wnt induces BMP, but remains active, the border cells become neural crest (expressing neural crest specifier genes Pax7, Snail2, Sox9). If they receive Wnt only (because the BMP signal is blocked by Noggin or FGF), the ectodermal cells become neural. </a:t>
            </a:r>
            <a:endParaRPr lang="de-DE"/>
          </a:p>
        </p:txBody>
      </p:sp>
      <p:sp>
        <p:nvSpPr>
          <p:cNvPr id="53251" name="Dia számának helye 3"/>
          <p:cNvSpPr>
            <a:spLocks noGrp="1"/>
          </p:cNvSpPr>
          <p:nvPr>
            <p:ph type="sldNum" sz="quarter" idx="5"/>
          </p:nvPr>
        </p:nvSpPr>
        <p:spPr>
          <a:noFill/>
        </p:spPr>
        <p:txBody>
          <a:bodyPr/>
          <a:lstStyle/>
          <a:p>
            <a:fld id="{19FDBB43-9769-47D5-9EBB-8EB8B8E0334A}" type="slidenum">
              <a:rPr lang="hu-HU" smtClean="0"/>
              <a:pPr/>
              <a:t>3</a:t>
            </a:fld>
            <a:endParaRPr lang="hu-HU"/>
          </a:p>
        </p:txBody>
      </p:sp>
    </p:spTree>
    <p:extLst>
      <p:ext uri="{BB962C8B-B14F-4D97-AF65-F5344CB8AC3E}">
        <p14:creationId xmlns:p14="http://schemas.microsoft.com/office/powerpoint/2010/main" val="3983163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Diakép helye 1"/>
          <p:cNvSpPr>
            <a:spLocks noGrp="1" noRot="1" noChangeAspect="1"/>
          </p:cNvSpPr>
          <p:nvPr>
            <p:ph type="sldImg"/>
          </p:nvPr>
        </p:nvSpPr>
        <p:spPr>
          <a:ln/>
        </p:spPr>
      </p:sp>
      <p:sp>
        <p:nvSpPr>
          <p:cNvPr id="451586" name="Jegyzetek helye 2"/>
          <p:cNvSpPr>
            <a:spLocks noGrp="1"/>
          </p:cNvSpPr>
          <p:nvPr>
            <p:ph type="body" idx="1"/>
          </p:nvPr>
        </p:nvSpPr>
        <p:spPr>
          <a:noFill/>
          <a:ln/>
        </p:spPr>
        <p:txBody>
          <a:bodyPr/>
          <a:lstStyle/>
          <a:p>
            <a:pPr>
              <a:spcBef>
                <a:spcPct val="0"/>
              </a:spcBef>
            </a:pPr>
            <a:r>
              <a:rPr lang="en-US" dirty="0"/>
              <a:t>Tissue boundaries in the skull and adjacent mesenchyme. (A, B) Whole mount X-gal staining of skull vaults at E17.5,</a:t>
            </a:r>
            <a:r>
              <a:rPr lang="hu-HU" dirty="0"/>
              <a:t> </a:t>
            </a:r>
            <a:r>
              <a:rPr lang="en-US" dirty="0"/>
              <a:t>brain and the skin removed: reciprocal staining patterns are present in Wnt1-cre/R26R and Mesp1-cre/R26R skulls. (A) The</a:t>
            </a:r>
            <a:r>
              <a:rPr lang="hu-HU" dirty="0"/>
              <a:t> </a:t>
            </a:r>
            <a:r>
              <a:rPr lang="en-US" dirty="0"/>
              <a:t>parietal (p) and the lateral parts of the </a:t>
            </a:r>
            <a:r>
              <a:rPr lang="en-US" dirty="0" err="1"/>
              <a:t>interparietal</a:t>
            </a:r>
            <a:r>
              <a:rPr lang="en-US" dirty="0"/>
              <a:t> (asterisk) bones are of </a:t>
            </a:r>
            <a:r>
              <a:rPr lang="en-US" dirty="0" err="1"/>
              <a:t>mesodermal</a:t>
            </a:r>
            <a:r>
              <a:rPr lang="en-US" dirty="0"/>
              <a:t> origin; mesoderm-derived </a:t>
            </a:r>
            <a:r>
              <a:rPr lang="en-US" dirty="0" err="1"/>
              <a:t>meninges</a:t>
            </a:r>
            <a:r>
              <a:rPr lang="hu-HU" dirty="0"/>
              <a:t> </a:t>
            </a:r>
            <a:r>
              <a:rPr lang="en-US" dirty="0"/>
              <a:t>underlie the </a:t>
            </a:r>
            <a:r>
              <a:rPr lang="en-US" dirty="0" err="1"/>
              <a:t>interparietal</a:t>
            </a:r>
            <a:r>
              <a:rPr lang="en-US" dirty="0"/>
              <a:t> bone, showing as a light blue-stained area (asterisk). (B) The frontal (f) bones and medial part of the</a:t>
            </a:r>
          </a:p>
          <a:p>
            <a:pPr>
              <a:spcBef>
                <a:spcPct val="0"/>
              </a:spcBef>
            </a:pPr>
            <a:r>
              <a:rPr lang="en-US" dirty="0" err="1"/>
              <a:t>interparietal</a:t>
            </a:r>
            <a:r>
              <a:rPr lang="en-US" dirty="0"/>
              <a:t> bone (asterisk) are of neural crest origin; faint X-gal staining of the parietal bone is due to underlying neural</a:t>
            </a:r>
            <a:r>
              <a:rPr lang="hu-HU" dirty="0"/>
              <a:t> </a:t>
            </a:r>
            <a:r>
              <a:rPr lang="de-DE" dirty="0" err="1"/>
              <a:t>crest-derived</a:t>
            </a:r>
            <a:r>
              <a:rPr lang="de-DE" dirty="0"/>
              <a:t> </a:t>
            </a:r>
            <a:r>
              <a:rPr lang="de-DE" dirty="0" err="1"/>
              <a:t>meninges</a:t>
            </a:r>
            <a:r>
              <a:rPr lang="de-DE" dirty="0"/>
              <a:t>.</a:t>
            </a:r>
          </a:p>
        </p:txBody>
      </p:sp>
      <p:sp>
        <p:nvSpPr>
          <p:cNvPr id="451587" name="Dia számának helye 3"/>
          <p:cNvSpPr>
            <a:spLocks noGrp="1"/>
          </p:cNvSpPr>
          <p:nvPr>
            <p:ph type="sldNum" sz="quarter" idx="5"/>
          </p:nvPr>
        </p:nvSpPr>
        <p:spPr>
          <a:noFill/>
        </p:spPr>
        <p:txBody>
          <a:bodyPr/>
          <a:lstStyle/>
          <a:p>
            <a:fld id="{9D1BB214-4C5C-45DE-AADB-BFFADBEA86DC}" type="slidenum">
              <a:rPr lang="de-DE" smtClean="0"/>
              <a:pPr/>
              <a:t>13</a:t>
            </a:fld>
            <a:endParaRPr lang="de-DE"/>
          </a:p>
        </p:txBody>
      </p:sp>
    </p:spTree>
    <p:extLst>
      <p:ext uri="{BB962C8B-B14F-4D97-AF65-F5344CB8AC3E}">
        <p14:creationId xmlns:p14="http://schemas.microsoft.com/office/powerpoint/2010/main" val="2110526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Rugarli</a:t>
            </a:r>
            <a:r>
              <a:rPr lang="hu-HU" dirty="0"/>
              <a:t>, Am J </a:t>
            </a:r>
            <a:r>
              <a:rPr lang="hu-HU" dirty="0" err="1"/>
              <a:t>Hum</a:t>
            </a:r>
            <a:r>
              <a:rPr lang="hu-HU" dirty="0"/>
              <a:t> </a:t>
            </a:r>
            <a:r>
              <a:rPr lang="hu-HU" dirty="0" err="1"/>
              <a:t>Genet</a:t>
            </a:r>
            <a:r>
              <a:rPr lang="hu-HU" dirty="0"/>
              <a:t> 1999</a:t>
            </a:r>
          </a:p>
          <a:p>
            <a:r>
              <a:rPr lang="en-US" sz="1200" b="0" i="0" u="none" strike="noStrike" kern="1200" baseline="0" dirty="0">
                <a:solidFill>
                  <a:schemeClr val="tx1"/>
                </a:solidFill>
                <a:latin typeface="+mn-lt"/>
                <a:ea typeface="+mn-ea"/>
                <a:cs typeface="+mn-cs"/>
              </a:rPr>
              <a:t>Model for KS pathogenesis. In normal individuals (left), the olfactory neurons (ON) in the olfactory epithelium send their axons</a:t>
            </a:r>
          </a:p>
          <a:p>
            <a:r>
              <a:rPr lang="en-US" sz="1200" b="0" i="0" u="none" strike="noStrike" kern="1200" baseline="0" dirty="0">
                <a:solidFill>
                  <a:schemeClr val="tx1"/>
                </a:solidFill>
                <a:latin typeface="+mn-lt"/>
                <a:ea typeface="+mn-ea"/>
                <a:cs typeface="+mn-cs"/>
              </a:rPr>
              <a:t>through the cribriform plate (CP) to reach the olfactory bulb. Within the glomerular layer (GL) of the bulb, they make synapses with dendrites</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of mitral cells (M) whose axons will form the olfactory tract (OT). Neurons secreting GnRH (shown in red) originate in the olfactory placode</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migrate along the olfactory nerves until they reach the forebrain. For simplicity, no distinction is made in this drawing between the proper</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olfactory nerve and the </a:t>
            </a:r>
            <a:r>
              <a:rPr lang="en-US" sz="1200" b="0" i="0" u="none" strike="noStrike" kern="1200" baseline="0" dirty="0" err="1">
                <a:solidFill>
                  <a:schemeClr val="tx1"/>
                </a:solidFill>
                <a:latin typeface="+mn-lt"/>
                <a:ea typeface="+mn-ea"/>
                <a:cs typeface="+mn-cs"/>
              </a:rPr>
              <a:t>vomeronasal</a:t>
            </a:r>
            <a:r>
              <a:rPr lang="en-US" sz="1200" b="0" i="0" u="none" strike="noStrike" kern="1200" baseline="0" dirty="0">
                <a:solidFill>
                  <a:schemeClr val="tx1"/>
                </a:solidFill>
                <a:latin typeface="+mn-lt"/>
                <a:ea typeface="+mn-ea"/>
                <a:cs typeface="+mn-cs"/>
              </a:rPr>
              <a:t> nerve. The KAL protein (green area) is secreted by mitral cells in the extracellular matrix of the bulb</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where it is required for proper interactions with olfactory axons. In KS patients (right), the KAL protein is absent, and, therefore, olfactory</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axons cannot interact properly with their target, ending their migration between the cribriform plate and the forebrain. The migration defect</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of GnRH neurons in KS is thus a secondary effect caused by lack of contact between the olfactory nerves and the forebrain, resulting in the</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absence of a neural migration route. (Modified from </a:t>
            </a:r>
            <a:r>
              <a:rPr lang="en-US" sz="1200" b="0" i="0" u="none" strike="noStrike" kern="1200" baseline="0" dirty="0" err="1">
                <a:solidFill>
                  <a:schemeClr val="tx1"/>
                </a:solidFill>
                <a:latin typeface="+mn-lt"/>
                <a:ea typeface="+mn-ea"/>
                <a:cs typeface="+mn-cs"/>
              </a:rPr>
              <a:t>Rugarli</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Ballabio</a:t>
            </a:r>
            <a:r>
              <a:rPr lang="en-US" sz="1200" b="0" i="0" u="none" strike="noStrike" kern="1200" baseline="0" dirty="0">
                <a:solidFill>
                  <a:schemeClr val="tx1"/>
                </a:solidFill>
                <a:latin typeface="+mn-lt"/>
                <a:ea typeface="+mn-ea"/>
                <a:cs typeface="+mn-cs"/>
              </a:rPr>
              <a:t> [1993].)</a:t>
            </a:r>
            <a:endParaRPr lang="de-DE" dirty="0"/>
          </a:p>
        </p:txBody>
      </p:sp>
      <p:sp>
        <p:nvSpPr>
          <p:cNvPr id="4" name="Dia számának helye 3"/>
          <p:cNvSpPr>
            <a:spLocks noGrp="1"/>
          </p:cNvSpPr>
          <p:nvPr>
            <p:ph type="sldNum" sz="quarter" idx="10"/>
          </p:nvPr>
        </p:nvSpPr>
        <p:spPr/>
        <p:txBody>
          <a:bodyPr/>
          <a:lstStyle/>
          <a:p>
            <a:fld id="{8F392292-2183-46A4-8246-EAA71B4F570D}" type="slidenum">
              <a:rPr lang="de-DE" smtClean="0"/>
              <a:pPr/>
              <a:t>31</a:t>
            </a:fld>
            <a:endParaRPr lang="de-DE"/>
          </a:p>
        </p:txBody>
      </p:sp>
    </p:spTree>
    <p:extLst>
      <p:ext uri="{BB962C8B-B14F-4D97-AF65-F5344CB8AC3E}">
        <p14:creationId xmlns:p14="http://schemas.microsoft.com/office/powerpoint/2010/main" val="3203794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lvl1pPr>
              <a:defRPr/>
            </a:lvl1pPr>
          </a:lstStyle>
          <a:p>
            <a:pPr>
              <a:defRPr/>
            </a:pPr>
            <a:fld id="{CABBF87F-32B5-4534-9F66-97FC5ACA432D}" type="datetimeFigureOut">
              <a:rPr lang="hu-HU"/>
              <a:pPr>
                <a:defRPr/>
              </a:pPr>
              <a:t>2017.10.12.</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E0D7E22E-394D-4ABE-B25C-A73EDA915864}"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8EA1F9CD-CABB-4D32-9117-6913A9D98ECB}" type="datetimeFigureOut">
              <a:rPr lang="hu-HU"/>
              <a:pPr>
                <a:defRPr/>
              </a:pPr>
              <a:t>2017.10.12.</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70227388-8E43-44DF-85E1-4BE3CDEDB459}"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B4899804-15E6-4644-A5F1-B2ECD135EDE4}" type="datetimeFigureOut">
              <a:rPr lang="hu-HU"/>
              <a:pPr>
                <a:defRPr/>
              </a:pPr>
              <a:t>2017.10.12.</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FCA8EE7A-F7CB-4904-B8B4-5D6669EF51B0}"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FC3D9557-1DC0-461D-A67F-10AE73C146A9}" type="datetimeFigureOut">
              <a:rPr lang="hu-HU"/>
              <a:pPr>
                <a:defRPr/>
              </a:pPr>
              <a:t>2017.10.12.</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9D05B4DC-6521-43C1-813A-A00B7EB69EA4}"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a:defRPr/>
            </a:pPr>
            <a:fld id="{60A50171-BC56-4837-85BF-02F6A9BA8B1D}" type="datetimeFigureOut">
              <a:rPr lang="hu-HU"/>
              <a:pPr>
                <a:defRPr/>
              </a:pPr>
              <a:t>2017.10.12.</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726BA172-9408-4299-9340-B10406477186}"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3"/>
          <p:cNvSpPr>
            <a:spLocks noGrp="1"/>
          </p:cNvSpPr>
          <p:nvPr>
            <p:ph type="dt" sz="half" idx="10"/>
          </p:nvPr>
        </p:nvSpPr>
        <p:spPr/>
        <p:txBody>
          <a:bodyPr/>
          <a:lstStyle>
            <a:lvl1pPr>
              <a:defRPr/>
            </a:lvl1pPr>
          </a:lstStyle>
          <a:p>
            <a:pPr>
              <a:defRPr/>
            </a:pPr>
            <a:fld id="{B763AA6E-2BCD-48B1-AB82-2621990BB39C}" type="datetimeFigureOut">
              <a:rPr lang="hu-HU"/>
              <a:pPr>
                <a:defRPr/>
              </a:pPr>
              <a:t>2017.10.12.</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A94FE4B8-1BD3-43D3-B995-ED50AC950429}"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3"/>
          <p:cNvSpPr>
            <a:spLocks noGrp="1"/>
          </p:cNvSpPr>
          <p:nvPr>
            <p:ph type="dt" sz="half" idx="10"/>
          </p:nvPr>
        </p:nvSpPr>
        <p:spPr/>
        <p:txBody>
          <a:bodyPr/>
          <a:lstStyle>
            <a:lvl1pPr>
              <a:defRPr/>
            </a:lvl1pPr>
          </a:lstStyle>
          <a:p>
            <a:pPr>
              <a:defRPr/>
            </a:pPr>
            <a:fld id="{BF749219-0748-4D34-B37B-678AC7C782A5}" type="datetimeFigureOut">
              <a:rPr lang="hu-HU"/>
              <a:pPr>
                <a:defRPr/>
              </a:pPr>
              <a:t>2017.10.12.</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D7265834-B83A-445F-9E0E-CC4C4BF40E8D}"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3"/>
          <p:cNvSpPr>
            <a:spLocks noGrp="1"/>
          </p:cNvSpPr>
          <p:nvPr>
            <p:ph type="dt" sz="half" idx="10"/>
          </p:nvPr>
        </p:nvSpPr>
        <p:spPr/>
        <p:txBody>
          <a:bodyPr/>
          <a:lstStyle>
            <a:lvl1pPr>
              <a:defRPr/>
            </a:lvl1pPr>
          </a:lstStyle>
          <a:p>
            <a:pPr>
              <a:defRPr/>
            </a:pPr>
            <a:fld id="{6CB522C1-8F02-45AF-A693-2B4121DC3295}" type="datetimeFigureOut">
              <a:rPr lang="hu-HU"/>
              <a:pPr>
                <a:defRPr/>
              </a:pPr>
              <a:t>2017.10.12.</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4628B203-54DD-4489-908D-9ECFDBD595A8}"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C645F3F6-46CC-4599-8832-9471CF33C566}" type="datetimeFigureOut">
              <a:rPr lang="hu-HU"/>
              <a:pPr>
                <a:defRPr/>
              </a:pPr>
              <a:t>2017.10.12.</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91B14480-829A-4DED-AE07-AEEC59EC859C}"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fld id="{56A54E83-E5B1-4730-A7E0-444728B24421}" type="datetimeFigureOut">
              <a:rPr lang="hu-HU"/>
              <a:pPr>
                <a:defRPr/>
              </a:pPr>
              <a:t>2017.10.12.</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A067ADE5-20C4-4EDB-A545-B43C79BCDA2D}"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fld id="{B877DADF-2173-4869-B5C9-ABA3099BE85D}" type="datetimeFigureOut">
              <a:rPr lang="hu-HU"/>
              <a:pPr>
                <a:defRPr/>
              </a:pPr>
              <a:t>2017.10.12.</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F2E3E9DE-526F-4C8C-B018-48A8A55C5297}"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7910B27-AFEA-4F1D-A412-87D98D8F5A75}" type="datetimeFigureOut">
              <a:rPr lang="hu-HU"/>
              <a:pPr>
                <a:defRPr/>
              </a:pPr>
              <a:t>2017.10.12.</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9518EDD-265D-40CA-9BA5-57884A5621B2}"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C:\oktat&#225;s\neurodevelopment\NC5.BMP"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file:///C:\oktat&#225;s\neurodevelopment\c6.bmp" TargetMode="External"/><Relationship Id="rId3" Type="http://schemas.openxmlformats.org/officeDocument/2006/relationships/image" Target="file:///C:\oktat&#225;s\neurodevelopment\c1.bmp" TargetMode="External"/><Relationship Id="rId7" Type="http://schemas.openxmlformats.org/officeDocument/2006/relationships/image" Target="file:///C:\oktat&#225;s\neurodevelopment\c3.bmp" TargetMode="External"/><Relationship Id="rId12"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file:///C:\oktat&#225;s\neurodevelopment\c5.bmp" TargetMode="External"/><Relationship Id="rId5" Type="http://schemas.openxmlformats.org/officeDocument/2006/relationships/image" Target="file:///C:\oktat&#225;s\neurodevelopment\c2.bmp" TargetMode="External"/><Relationship Id="rId15" Type="http://schemas.openxmlformats.org/officeDocument/2006/relationships/image" Target="file:///C:\oktat&#225;s\neurodevelopment\c7.bmp" TargetMode="Externa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file:///C:\oktat&#225;s\neurodevelopment\c4.bmp" TargetMode="External"/><Relationship Id="rId1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file:///C:\oktat&#225;s\neurodevelopment\Placod_new.bmp"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p:cNvGrpSpPr>
            <a:grpSpLocks/>
          </p:cNvGrpSpPr>
          <p:nvPr/>
        </p:nvGrpSpPr>
        <p:grpSpPr bwMode="auto">
          <a:xfrm>
            <a:off x="0" y="-15875"/>
            <a:ext cx="4608513" cy="647700"/>
            <a:chOff x="0" y="0"/>
            <a:chExt cx="2903" cy="408"/>
          </a:xfrm>
        </p:grpSpPr>
        <p:grpSp>
          <p:nvGrpSpPr>
            <p:cNvPr id="3" name="Csoportba foglalás 8"/>
            <p:cNvGrpSpPr>
              <a:grpSpLocks/>
            </p:cNvGrpSpPr>
            <p:nvPr/>
          </p:nvGrpSpPr>
          <p:grpSpPr bwMode="auto">
            <a:xfrm>
              <a:off x="0" y="0"/>
              <a:ext cx="975" cy="408"/>
              <a:chOff x="0" y="0"/>
              <a:chExt cx="1548363" cy="648370"/>
            </a:xfrm>
          </p:grpSpPr>
          <p:pic>
            <p:nvPicPr>
              <p:cNvPr id="2089" name="Picture 4"/>
              <p:cNvPicPr>
                <a:picLocks noChangeAspect="1" noChangeArrowheads="1"/>
              </p:cNvPicPr>
              <p:nvPr/>
            </p:nvPicPr>
            <p:blipFill>
              <a:blip r:embed="rId3" cstate="print"/>
              <a:srcRect/>
              <a:stretch>
                <a:fillRect/>
              </a:stretch>
            </p:blipFill>
            <p:spPr bwMode="auto">
              <a:xfrm>
                <a:off x="0" y="0"/>
                <a:ext cx="792787" cy="648370"/>
              </a:xfrm>
              <a:prstGeom prst="rect">
                <a:avLst/>
              </a:prstGeom>
              <a:noFill/>
              <a:ln w="9525">
                <a:noFill/>
                <a:miter lim="800000"/>
                <a:headEnd/>
                <a:tailEnd/>
              </a:ln>
            </p:spPr>
          </p:pic>
          <p:pic>
            <p:nvPicPr>
              <p:cNvPr id="2090" name="Picture 4"/>
              <p:cNvPicPr>
                <a:picLocks noChangeAspect="1" noChangeArrowheads="1"/>
              </p:cNvPicPr>
              <p:nvPr/>
            </p:nvPicPr>
            <p:blipFill>
              <a:blip r:embed="rId3" cstate="print"/>
              <a:srcRect/>
              <a:stretch>
                <a:fillRect/>
              </a:stretch>
            </p:blipFill>
            <p:spPr bwMode="auto">
              <a:xfrm>
                <a:off x="755576" y="0"/>
                <a:ext cx="792787" cy="648370"/>
              </a:xfrm>
              <a:prstGeom prst="rect">
                <a:avLst/>
              </a:prstGeom>
              <a:noFill/>
              <a:ln w="9525">
                <a:noFill/>
                <a:miter lim="800000"/>
                <a:headEnd/>
                <a:tailEnd/>
              </a:ln>
            </p:spPr>
          </p:pic>
        </p:grpSp>
        <p:grpSp>
          <p:nvGrpSpPr>
            <p:cNvPr id="4" name="Csoportba foglalás 10"/>
            <p:cNvGrpSpPr>
              <a:grpSpLocks/>
            </p:cNvGrpSpPr>
            <p:nvPr/>
          </p:nvGrpSpPr>
          <p:grpSpPr bwMode="auto">
            <a:xfrm>
              <a:off x="978" y="0"/>
              <a:ext cx="975" cy="408"/>
              <a:chOff x="0" y="0"/>
              <a:chExt cx="1548363" cy="648370"/>
            </a:xfrm>
          </p:grpSpPr>
          <p:pic>
            <p:nvPicPr>
              <p:cNvPr id="2087" name="Picture 4"/>
              <p:cNvPicPr>
                <a:picLocks noChangeAspect="1" noChangeArrowheads="1"/>
              </p:cNvPicPr>
              <p:nvPr/>
            </p:nvPicPr>
            <p:blipFill>
              <a:blip r:embed="rId3" cstate="print"/>
              <a:srcRect/>
              <a:stretch>
                <a:fillRect/>
              </a:stretch>
            </p:blipFill>
            <p:spPr bwMode="auto">
              <a:xfrm>
                <a:off x="0" y="0"/>
                <a:ext cx="792787" cy="648370"/>
              </a:xfrm>
              <a:prstGeom prst="rect">
                <a:avLst/>
              </a:prstGeom>
              <a:noFill/>
              <a:ln w="9525">
                <a:noFill/>
                <a:miter lim="800000"/>
                <a:headEnd/>
                <a:tailEnd/>
              </a:ln>
            </p:spPr>
          </p:pic>
          <p:pic>
            <p:nvPicPr>
              <p:cNvPr id="2088" name="Picture 4"/>
              <p:cNvPicPr>
                <a:picLocks noChangeAspect="1" noChangeArrowheads="1"/>
              </p:cNvPicPr>
              <p:nvPr/>
            </p:nvPicPr>
            <p:blipFill>
              <a:blip r:embed="rId3" cstate="print"/>
              <a:srcRect/>
              <a:stretch>
                <a:fillRect/>
              </a:stretch>
            </p:blipFill>
            <p:spPr bwMode="auto">
              <a:xfrm>
                <a:off x="755576" y="0"/>
                <a:ext cx="792787" cy="648370"/>
              </a:xfrm>
              <a:prstGeom prst="rect">
                <a:avLst/>
              </a:prstGeom>
              <a:noFill/>
              <a:ln w="9525">
                <a:noFill/>
                <a:miter lim="800000"/>
                <a:headEnd/>
                <a:tailEnd/>
              </a:ln>
            </p:spPr>
          </p:pic>
        </p:grpSp>
        <p:grpSp>
          <p:nvGrpSpPr>
            <p:cNvPr id="5" name="Csoportba foglalás 13"/>
            <p:cNvGrpSpPr>
              <a:grpSpLocks/>
            </p:cNvGrpSpPr>
            <p:nvPr/>
          </p:nvGrpSpPr>
          <p:grpSpPr bwMode="auto">
            <a:xfrm>
              <a:off x="1927" y="0"/>
              <a:ext cx="976" cy="408"/>
              <a:chOff x="0" y="0"/>
              <a:chExt cx="1548363" cy="648370"/>
            </a:xfrm>
          </p:grpSpPr>
          <p:pic>
            <p:nvPicPr>
              <p:cNvPr id="2085" name="Picture 4"/>
              <p:cNvPicPr>
                <a:picLocks noChangeAspect="1" noChangeArrowheads="1"/>
              </p:cNvPicPr>
              <p:nvPr/>
            </p:nvPicPr>
            <p:blipFill>
              <a:blip r:embed="rId3" cstate="print"/>
              <a:srcRect/>
              <a:stretch>
                <a:fillRect/>
              </a:stretch>
            </p:blipFill>
            <p:spPr bwMode="auto">
              <a:xfrm>
                <a:off x="0" y="0"/>
                <a:ext cx="792787" cy="648370"/>
              </a:xfrm>
              <a:prstGeom prst="rect">
                <a:avLst/>
              </a:prstGeom>
              <a:noFill/>
              <a:ln w="9525">
                <a:noFill/>
                <a:miter lim="800000"/>
                <a:headEnd/>
                <a:tailEnd/>
              </a:ln>
            </p:spPr>
          </p:pic>
          <p:pic>
            <p:nvPicPr>
              <p:cNvPr id="2086" name="Picture 4"/>
              <p:cNvPicPr>
                <a:picLocks noChangeAspect="1" noChangeArrowheads="1"/>
              </p:cNvPicPr>
              <p:nvPr/>
            </p:nvPicPr>
            <p:blipFill>
              <a:blip r:embed="rId3" cstate="print"/>
              <a:srcRect/>
              <a:stretch>
                <a:fillRect/>
              </a:stretch>
            </p:blipFill>
            <p:spPr bwMode="auto">
              <a:xfrm>
                <a:off x="755576" y="0"/>
                <a:ext cx="792787" cy="648370"/>
              </a:xfrm>
              <a:prstGeom prst="rect">
                <a:avLst/>
              </a:prstGeom>
              <a:noFill/>
              <a:ln w="9525">
                <a:noFill/>
                <a:miter lim="800000"/>
                <a:headEnd/>
                <a:tailEnd/>
              </a:ln>
            </p:spPr>
          </p:pic>
        </p:grpSp>
      </p:grpSp>
      <p:grpSp>
        <p:nvGrpSpPr>
          <p:cNvPr id="6" name="Group 44"/>
          <p:cNvGrpSpPr>
            <a:grpSpLocks/>
          </p:cNvGrpSpPr>
          <p:nvPr/>
        </p:nvGrpSpPr>
        <p:grpSpPr bwMode="auto">
          <a:xfrm>
            <a:off x="4572000" y="-15875"/>
            <a:ext cx="4576763" cy="636563"/>
            <a:chOff x="2880" y="-10"/>
            <a:chExt cx="2883" cy="413"/>
          </a:xfrm>
        </p:grpSpPr>
        <p:grpSp>
          <p:nvGrpSpPr>
            <p:cNvPr id="7" name="Csoportba foglalás 18"/>
            <p:cNvGrpSpPr>
              <a:grpSpLocks/>
            </p:cNvGrpSpPr>
            <p:nvPr/>
          </p:nvGrpSpPr>
          <p:grpSpPr bwMode="auto">
            <a:xfrm>
              <a:off x="2880" y="-10"/>
              <a:ext cx="1001" cy="413"/>
              <a:chOff x="4491318" y="-16048"/>
              <a:chExt cx="1588943" cy="655878"/>
            </a:xfrm>
          </p:grpSpPr>
          <p:pic>
            <p:nvPicPr>
              <p:cNvPr id="2080" name="Picture 4"/>
              <p:cNvPicPr>
                <a:picLocks noChangeAspect="1" noChangeArrowheads="1"/>
              </p:cNvPicPr>
              <p:nvPr/>
            </p:nvPicPr>
            <p:blipFill>
              <a:blip r:embed="rId3" cstate="print"/>
              <a:srcRect/>
              <a:stretch>
                <a:fillRect/>
              </a:stretch>
            </p:blipFill>
            <p:spPr bwMode="auto">
              <a:xfrm flipH="1">
                <a:off x="4491318" y="-16048"/>
                <a:ext cx="809376" cy="655878"/>
              </a:xfrm>
              <a:prstGeom prst="rect">
                <a:avLst/>
              </a:prstGeom>
              <a:noFill/>
              <a:ln w="9525">
                <a:noFill/>
                <a:miter lim="800000"/>
                <a:headEnd/>
                <a:tailEnd/>
              </a:ln>
            </p:spPr>
          </p:pic>
          <p:pic>
            <p:nvPicPr>
              <p:cNvPr id="2081" name="Picture 4"/>
              <p:cNvPicPr>
                <a:picLocks noChangeAspect="1" noChangeArrowheads="1"/>
              </p:cNvPicPr>
              <p:nvPr/>
            </p:nvPicPr>
            <p:blipFill>
              <a:blip r:embed="rId3" cstate="print"/>
              <a:srcRect/>
              <a:stretch>
                <a:fillRect/>
              </a:stretch>
            </p:blipFill>
            <p:spPr bwMode="auto">
              <a:xfrm flipH="1">
                <a:off x="5278632" y="-16048"/>
                <a:ext cx="801629" cy="655878"/>
              </a:xfrm>
              <a:prstGeom prst="rect">
                <a:avLst/>
              </a:prstGeom>
              <a:noFill/>
              <a:ln w="9525">
                <a:noFill/>
                <a:miter lim="800000"/>
                <a:headEnd/>
                <a:tailEnd/>
              </a:ln>
            </p:spPr>
          </p:pic>
        </p:grpSp>
        <p:grpSp>
          <p:nvGrpSpPr>
            <p:cNvPr id="8" name="Csoportba foglalás 19"/>
            <p:cNvGrpSpPr>
              <a:grpSpLocks/>
            </p:cNvGrpSpPr>
            <p:nvPr/>
          </p:nvGrpSpPr>
          <p:grpSpPr bwMode="auto">
            <a:xfrm>
              <a:off x="3866" y="-10"/>
              <a:ext cx="950" cy="413"/>
              <a:chOff x="4572000" y="-16048"/>
              <a:chExt cx="1508261" cy="655878"/>
            </a:xfrm>
          </p:grpSpPr>
          <p:pic>
            <p:nvPicPr>
              <p:cNvPr id="2078" name="Picture 4"/>
              <p:cNvPicPr>
                <a:picLocks noChangeAspect="1" noChangeArrowheads="1"/>
              </p:cNvPicPr>
              <p:nvPr/>
            </p:nvPicPr>
            <p:blipFill>
              <a:blip r:embed="rId3" cstate="print"/>
              <a:srcRect/>
              <a:stretch>
                <a:fillRect/>
              </a:stretch>
            </p:blipFill>
            <p:spPr bwMode="auto">
              <a:xfrm flipH="1">
                <a:off x="4572000" y="-16048"/>
                <a:ext cx="727712" cy="655878"/>
              </a:xfrm>
              <a:prstGeom prst="rect">
                <a:avLst/>
              </a:prstGeom>
              <a:noFill/>
              <a:ln w="9525">
                <a:noFill/>
                <a:miter lim="800000"/>
                <a:headEnd/>
                <a:tailEnd/>
              </a:ln>
            </p:spPr>
          </p:pic>
          <p:pic>
            <p:nvPicPr>
              <p:cNvPr id="2079" name="Picture 4"/>
              <p:cNvPicPr>
                <a:picLocks noChangeAspect="1" noChangeArrowheads="1"/>
              </p:cNvPicPr>
              <p:nvPr/>
            </p:nvPicPr>
            <p:blipFill>
              <a:blip r:embed="rId3" cstate="print"/>
              <a:srcRect/>
              <a:stretch>
                <a:fillRect/>
              </a:stretch>
            </p:blipFill>
            <p:spPr bwMode="auto">
              <a:xfrm flipH="1">
                <a:off x="5278632" y="-16048"/>
                <a:ext cx="801629" cy="655878"/>
              </a:xfrm>
              <a:prstGeom prst="rect">
                <a:avLst/>
              </a:prstGeom>
              <a:noFill/>
              <a:ln w="9525">
                <a:noFill/>
                <a:miter lim="800000"/>
                <a:headEnd/>
                <a:tailEnd/>
              </a:ln>
            </p:spPr>
          </p:pic>
        </p:grpSp>
        <p:grpSp>
          <p:nvGrpSpPr>
            <p:cNvPr id="9" name="Csoportba foglalás 22"/>
            <p:cNvGrpSpPr>
              <a:grpSpLocks/>
            </p:cNvGrpSpPr>
            <p:nvPr/>
          </p:nvGrpSpPr>
          <p:grpSpPr bwMode="auto">
            <a:xfrm>
              <a:off x="4813" y="-10"/>
              <a:ext cx="950" cy="413"/>
              <a:chOff x="4572000" y="-16048"/>
              <a:chExt cx="1508261" cy="655878"/>
            </a:xfrm>
          </p:grpSpPr>
          <p:pic>
            <p:nvPicPr>
              <p:cNvPr id="2076" name="Picture 4"/>
              <p:cNvPicPr>
                <a:picLocks noChangeAspect="1" noChangeArrowheads="1"/>
              </p:cNvPicPr>
              <p:nvPr/>
            </p:nvPicPr>
            <p:blipFill>
              <a:blip r:embed="rId3" cstate="print"/>
              <a:srcRect/>
              <a:stretch>
                <a:fillRect/>
              </a:stretch>
            </p:blipFill>
            <p:spPr bwMode="auto">
              <a:xfrm flipH="1">
                <a:off x="4572000" y="-16048"/>
                <a:ext cx="727712" cy="655878"/>
              </a:xfrm>
              <a:prstGeom prst="rect">
                <a:avLst/>
              </a:prstGeom>
              <a:noFill/>
              <a:ln w="9525">
                <a:noFill/>
                <a:miter lim="800000"/>
                <a:headEnd/>
                <a:tailEnd/>
              </a:ln>
            </p:spPr>
          </p:pic>
          <p:pic>
            <p:nvPicPr>
              <p:cNvPr id="2077" name="Picture 4"/>
              <p:cNvPicPr>
                <a:picLocks noChangeAspect="1" noChangeArrowheads="1"/>
              </p:cNvPicPr>
              <p:nvPr/>
            </p:nvPicPr>
            <p:blipFill>
              <a:blip r:embed="rId3" cstate="print"/>
              <a:srcRect/>
              <a:stretch>
                <a:fillRect/>
              </a:stretch>
            </p:blipFill>
            <p:spPr bwMode="auto">
              <a:xfrm flipH="1">
                <a:off x="5278632" y="-16048"/>
                <a:ext cx="801629" cy="655878"/>
              </a:xfrm>
              <a:prstGeom prst="rect">
                <a:avLst/>
              </a:prstGeom>
              <a:noFill/>
              <a:ln w="9525">
                <a:noFill/>
                <a:miter lim="800000"/>
                <a:headEnd/>
                <a:tailEnd/>
              </a:ln>
            </p:spPr>
          </p:pic>
        </p:grpSp>
      </p:grpSp>
      <p:grpSp>
        <p:nvGrpSpPr>
          <p:cNvPr id="10" name="Csoportba foglalás 26"/>
          <p:cNvGrpSpPr>
            <a:grpSpLocks/>
          </p:cNvGrpSpPr>
          <p:nvPr/>
        </p:nvGrpSpPr>
        <p:grpSpPr bwMode="auto">
          <a:xfrm rot="10800000">
            <a:off x="4763" y="6210300"/>
            <a:ext cx="9139237" cy="647700"/>
            <a:chOff x="0" y="0"/>
            <a:chExt cx="9139210" cy="648370"/>
          </a:xfrm>
        </p:grpSpPr>
        <p:grpSp>
          <p:nvGrpSpPr>
            <p:cNvPr id="11" name="Csoportba foglalás 8"/>
            <p:cNvGrpSpPr>
              <a:grpSpLocks/>
            </p:cNvGrpSpPr>
            <p:nvPr/>
          </p:nvGrpSpPr>
          <p:grpSpPr bwMode="auto">
            <a:xfrm>
              <a:off x="0" y="0"/>
              <a:ext cx="1548363" cy="648370"/>
              <a:chOff x="0" y="0"/>
              <a:chExt cx="1548363" cy="648370"/>
            </a:xfrm>
          </p:grpSpPr>
          <p:pic>
            <p:nvPicPr>
              <p:cNvPr id="2071" name="Picture 4"/>
              <p:cNvPicPr>
                <a:picLocks noChangeAspect="1" noChangeArrowheads="1"/>
              </p:cNvPicPr>
              <p:nvPr/>
            </p:nvPicPr>
            <p:blipFill>
              <a:blip r:embed="rId3" cstate="print"/>
              <a:srcRect/>
              <a:stretch>
                <a:fillRect/>
              </a:stretch>
            </p:blipFill>
            <p:spPr bwMode="auto">
              <a:xfrm>
                <a:off x="0" y="0"/>
                <a:ext cx="792787" cy="648370"/>
              </a:xfrm>
              <a:prstGeom prst="rect">
                <a:avLst/>
              </a:prstGeom>
              <a:noFill/>
              <a:ln w="9525">
                <a:noFill/>
                <a:miter lim="800000"/>
                <a:headEnd/>
                <a:tailEnd/>
              </a:ln>
            </p:spPr>
          </p:pic>
          <p:pic>
            <p:nvPicPr>
              <p:cNvPr id="2072" name="Picture 4"/>
              <p:cNvPicPr>
                <a:picLocks noChangeAspect="1" noChangeArrowheads="1"/>
              </p:cNvPicPr>
              <p:nvPr/>
            </p:nvPicPr>
            <p:blipFill>
              <a:blip r:embed="rId3" cstate="print"/>
              <a:srcRect/>
              <a:stretch>
                <a:fillRect/>
              </a:stretch>
            </p:blipFill>
            <p:spPr bwMode="auto">
              <a:xfrm>
                <a:off x="755576" y="0"/>
                <a:ext cx="792787" cy="648370"/>
              </a:xfrm>
              <a:prstGeom prst="rect">
                <a:avLst/>
              </a:prstGeom>
              <a:noFill/>
              <a:ln w="9525">
                <a:noFill/>
                <a:miter lim="800000"/>
                <a:headEnd/>
                <a:tailEnd/>
              </a:ln>
            </p:spPr>
          </p:pic>
        </p:grpSp>
        <p:grpSp>
          <p:nvGrpSpPr>
            <p:cNvPr id="12" name="Csoportba foglalás 10"/>
            <p:cNvGrpSpPr>
              <a:grpSpLocks/>
            </p:cNvGrpSpPr>
            <p:nvPr/>
          </p:nvGrpSpPr>
          <p:grpSpPr bwMode="auto">
            <a:xfrm>
              <a:off x="1552437" y="0"/>
              <a:ext cx="1548363" cy="648370"/>
              <a:chOff x="0" y="0"/>
              <a:chExt cx="1548363" cy="648370"/>
            </a:xfrm>
          </p:grpSpPr>
          <p:pic>
            <p:nvPicPr>
              <p:cNvPr id="2069" name="Picture 4"/>
              <p:cNvPicPr>
                <a:picLocks noChangeAspect="1" noChangeArrowheads="1"/>
              </p:cNvPicPr>
              <p:nvPr/>
            </p:nvPicPr>
            <p:blipFill>
              <a:blip r:embed="rId3" cstate="print"/>
              <a:srcRect/>
              <a:stretch>
                <a:fillRect/>
              </a:stretch>
            </p:blipFill>
            <p:spPr bwMode="auto">
              <a:xfrm>
                <a:off x="0" y="0"/>
                <a:ext cx="792787" cy="648370"/>
              </a:xfrm>
              <a:prstGeom prst="rect">
                <a:avLst/>
              </a:prstGeom>
              <a:noFill/>
              <a:ln w="9525">
                <a:noFill/>
                <a:miter lim="800000"/>
                <a:headEnd/>
                <a:tailEnd/>
              </a:ln>
            </p:spPr>
          </p:pic>
          <p:pic>
            <p:nvPicPr>
              <p:cNvPr id="2070" name="Picture 4"/>
              <p:cNvPicPr>
                <a:picLocks noChangeAspect="1" noChangeArrowheads="1"/>
              </p:cNvPicPr>
              <p:nvPr/>
            </p:nvPicPr>
            <p:blipFill>
              <a:blip r:embed="rId3" cstate="print"/>
              <a:srcRect/>
              <a:stretch>
                <a:fillRect/>
              </a:stretch>
            </p:blipFill>
            <p:spPr bwMode="auto">
              <a:xfrm>
                <a:off x="755576" y="0"/>
                <a:ext cx="792787" cy="648370"/>
              </a:xfrm>
              <a:prstGeom prst="rect">
                <a:avLst/>
              </a:prstGeom>
              <a:noFill/>
              <a:ln w="9525">
                <a:noFill/>
                <a:miter lim="800000"/>
                <a:headEnd/>
                <a:tailEnd/>
              </a:ln>
            </p:spPr>
          </p:pic>
        </p:grpSp>
        <p:grpSp>
          <p:nvGrpSpPr>
            <p:cNvPr id="13" name="Csoportba foglalás 13"/>
            <p:cNvGrpSpPr>
              <a:grpSpLocks/>
            </p:cNvGrpSpPr>
            <p:nvPr/>
          </p:nvGrpSpPr>
          <p:grpSpPr bwMode="auto">
            <a:xfrm>
              <a:off x="3059832" y="0"/>
              <a:ext cx="1548363" cy="648370"/>
              <a:chOff x="0" y="0"/>
              <a:chExt cx="1548363" cy="648370"/>
            </a:xfrm>
          </p:grpSpPr>
          <p:pic>
            <p:nvPicPr>
              <p:cNvPr id="2067" name="Picture 4"/>
              <p:cNvPicPr>
                <a:picLocks noChangeAspect="1" noChangeArrowheads="1"/>
              </p:cNvPicPr>
              <p:nvPr/>
            </p:nvPicPr>
            <p:blipFill>
              <a:blip r:embed="rId3" cstate="print"/>
              <a:srcRect/>
              <a:stretch>
                <a:fillRect/>
              </a:stretch>
            </p:blipFill>
            <p:spPr bwMode="auto">
              <a:xfrm>
                <a:off x="0" y="0"/>
                <a:ext cx="792787" cy="648370"/>
              </a:xfrm>
              <a:prstGeom prst="rect">
                <a:avLst/>
              </a:prstGeom>
              <a:noFill/>
              <a:ln w="9525">
                <a:noFill/>
                <a:miter lim="800000"/>
                <a:headEnd/>
                <a:tailEnd/>
              </a:ln>
            </p:spPr>
          </p:pic>
          <p:pic>
            <p:nvPicPr>
              <p:cNvPr id="2068" name="Picture 4"/>
              <p:cNvPicPr>
                <a:picLocks noChangeAspect="1" noChangeArrowheads="1"/>
              </p:cNvPicPr>
              <p:nvPr/>
            </p:nvPicPr>
            <p:blipFill>
              <a:blip r:embed="rId3" cstate="print"/>
              <a:srcRect/>
              <a:stretch>
                <a:fillRect/>
              </a:stretch>
            </p:blipFill>
            <p:spPr bwMode="auto">
              <a:xfrm>
                <a:off x="755576" y="0"/>
                <a:ext cx="792787" cy="648370"/>
              </a:xfrm>
              <a:prstGeom prst="rect">
                <a:avLst/>
              </a:prstGeom>
              <a:noFill/>
              <a:ln w="9525">
                <a:noFill/>
                <a:miter lim="800000"/>
                <a:headEnd/>
                <a:tailEnd/>
              </a:ln>
            </p:spPr>
          </p:pic>
        </p:grpSp>
        <p:grpSp>
          <p:nvGrpSpPr>
            <p:cNvPr id="14" name="Csoportba foglalás 18"/>
            <p:cNvGrpSpPr>
              <a:grpSpLocks/>
            </p:cNvGrpSpPr>
            <p:nvPr/>
          </p:nvGrpSpPr>
          <p:grpSpPr bwMode="auto">
            <a:xfrm>
              <a:off x="4572000" y="0"/>
              <a:ext cx="1579315" cy="648000"/>
              <a:chOff x="4491318" y="0"/>
              <a:chExt cx="1579315" cy="648000"/>
            </a:xfrm>
          </p:grpSpPr>
          <p:pic>
            <p:nvPicPr>
              <p:cNvPr id="2065" name="Picture 4"/>
              <p:cNvPicPr>
                <a:picLocks noChangeAspect="1" noChangeArrowheads="1"/>
              </p:cNvPicPr>
              <p:nvPr/>
            </p:nvPicPr>
            <p:blipFill>
              <a:blip r:embed="rId3" cstate="print"/>
              <a:srcRect/>
              <a:stretch>
                <a:fillRect/>
              </a:stretch>
            </p:blipFill>
            <p:spPr bwMode="auto">
              <a:xfrm flipH="1">
                <a:off x="4491318" y="0"/>
                <a:ext cx="799654" cy="648000"/>
              </a:xfrm>
              <a:prstGeom prst="rect">
                <a:avLst/>
              </a:prstGeom>
              <a:noFill/>
              <a:ln w="9525">
                <a:noFill/>
                <a:miter lim="800000"/>
                <a:headEnd/>
                <a:tailEnd/>
              </a:ln>
            </p:spPr>
          </p:pic>
          <p:pic>
            <p:nvPicPr>
              <p:cNvPr id="2066" name="Picture 4"/>
              <p:cNvPicPr>
                <a:picLocks noChangeAspect="1" noChangeArrowheads="1"/>
              </p:cNvPicPr>
              <p:nvPr/>
            </p:nvPicPr>
            <p:blipFill>
              <a:blip r:embed="rId3" cstate="print"/>
              <a:srcRect/>
              <a:stretch>
                <a:fillRect/>
              </a:stretch>
            </p:blipFill>
            <p:spPr bwMode="auto">
              <a:xfrm flipH="1">
                <a:off x="5278633" y="0"/>
                <a:ext cx="792000" cy="648000"/>
              </a:xfrm>
              <a:prstGeom prst="rect">
                <a:avLst/>
              </a:prstGeom>
              <a:noFill/>
              <a:ln w="9525">
                <a:noFill/>
                <a:miter lim="800000"/>
                <a:headEnd/>
                <a:tailEnd/>
              </a:ln>
            </p:spPr>
          </p:pic>
        </p:grpSp>
        <p:grpSp>
          <p:nvGrpSpPr>
            <p:cNvPr id="15" name="Csoportba foglalás 19"/>
            <p:cNvGrpSpPr>
              <a:grpSpLocks/>
            </p:cNvGrpSpPr>
            <p:nvPr/>
          </p:nvGrpSpPr>
          <p:grpSpPr bwMode="auto">
            <a:xfrm>
              <a:off x="6137956" y="0"/>
              <a:ext cx="1498632" cy="648000"/>
              <a:chOff x="4572001" y="0"/>
              <a:chExt cx="1498632" cy="648000"/>
            </a:xfrm>
          </p:grpSpPr>
          <p:pic>
            <p:nvPicPr>
              <p:cNvPr id="2063" name="Picture 4"/>
              <p:cNvPicPr>
                <a:picLocks noChangeAspect="1" noChangeArrowheads="1"/>
              </p:cNvPicPr>
              <p:nvPr/>
            </p:nvPicPr>
            <p:blipFill>
              <a:blip r:embed="rId3" cstate="print"/>
              <a:srcRect/>
              <a:stretch>
                <a:fillRect/>
              </a:stretch>
            </p:blipFill>
            <p:spPr bwMode="auto">
              <a:xfrm flipH="1">
                <a:off x="4572001" y="0"/>
                <a:ext cx="718971" cy="648000"/>
              </a:xfrm>
              <a:prstGeom prst="rect">
                <a:avLst/>
              </a:prstGeom>
              <a:noFill/>
              <a:ln w="9525">
                <a:noFill/>
                <a:miter lim="800000"/>
                <a:headEnd/>
                <a:tailEnd/>
              </a:ln>
            </p:spPr>
          </p:pic>
          <p:pic>
            <p:nvPicPr>
              <p:cNvPr id="2064" name="Picture 4"/>
              <p:cNvPicPr>
                <a:picLocks noChangeAspect="1" noChangeArrowheads="1"/>
              </p:cNvPicPr>
              <p:nvPr/>
            </p:nvPicPr>
            <p:blipFill>
              <a:blip r:embed="rId3" cstate="print"/>
              <a:srcRect/>
              <a:stretch>
                <a:fillRect/>
              </a:stretch>
            </p:blipFill>
            <p:spPr bwMode="auto">
              <a:xfrm flipH="1">
                <a:off x="5278633" y="0"/>
                <a:ext cx="792000" cy="648000"/>
              </a:xfrm>
              <a:prstGeom prst="rect">
                <a:avLst/>
              </a:prstGeom>
              <a:noFill/>
              <a:ln w="9525">
                <a:noFill/>
                <a:miter lim="800000"/>
                <a:headEnd/>
                <a:tailEnd/>
              </a:ln>
            </p:spPr>
          </p:pic>
        </p:grpSp>
        <p:grpSp>
          <p:nvGrpSpPr>
            <p:cNvPr id="16" name="Csoportba foglalás 22"/>
            <p:cNvGrpSpPr>
              <a:grpSpLocks/>
            </p:cNvGrpSpPr>
            <p:nvPr/>
          </p:nvGrpSpPr>
          <p:grpSpPr bwMode="auto">
            <a:xfrm>
              <a:off x="7640578" y="0"/>
              <a:ext cx="1498632" cy="648000"/>
              <a:chOff x="4572001" y="0"/>
              <a:chExt cx="1498632" cy="648000"/>
            </a:xfrm>
          </p:grpSpPr>
          <p:pic>
            <p:nvPicPr>
              <p:cNvPr id="2061" name="Picture 4"/>
              <p:cNvPicPr>
                <a:picLocks noChangeAspect="1" noChangeArrowheads="1"/>
              </p:cNvPicPr>
              <p:nvPr/>
            </p:nvPicPr>
            <p:blipFill>
              <a:blip r:embed="rId3" cstate="print"/>
              <a:srcRect/>
              <a:stretch>
                <a:fillRect/>
              </a:stretch>
            </p:blipFill>
            <p:spPr bwMode="auto">
              <a:xfrm flipH="1">
                <a:off x="4572001" y="0"/>
                <a:ext cx="718971" cy="648000"/>
              </a:xfrm>
              <a:prstGeom prst="rect">
                <a:avLst/>
              </a:prstGeom>
              <a:noFill/>
              <a:ln w="9525">
                <a:noFill/>
                <a:miter lim="800000"/>
                <a:headEnd/>
                <a:tailEnd/>
              </a:ln>
            </p:spPr>
          </p:pic>
          <p:pic>
            <p:nvPicPr>
              <p:cNvPr id="2062" name="Picture 4"/>
              <p:cNvPicPr>
                <a:picLocks noChangeAspect="1" noChangeArrowheads="1"/>
              </p:cNvPicPr>
              <p:nvPr/>
            </p:nvPicPr>
            <p:blipFill>
              <a:blip r:embed="rId3" cstate="print"/>
              <a:srcRect/>
              <a:stretch>
                <a:fillRect/>
              </a:stretch>
            </p:blipFill>
            <p:spPr bwMode="auto">
              <a:xfrm flipH="1">
                <a:off x="5278633" y="0"/>
                <a:ext cx="792000" cy="648000"/>
              </a:xfrm>
              <a:prstGeom prst="rect">
                <a:avLst/>
              </a:prstGeom>
              <a:noFill/>
              <a:ln w="9525">
                <a:noFill/>
                <a:miter lim="800000"/>
                <a:headEnd/>
                <a:tailEnd/>
              </a:ln>
            </p:spPr>
          </p:pic>
        </p:grpSp>
      </p:grpSp>
      <p:sp>
        <p:nvSpPr>
          <p:cNvPr id="44" name="Cím 1"/>
          <p:cNvSpPr txBox="1">
            <a:spLocks/>
          </p:cNvSpPr>
          <p:nvPr/>
        </p:nvSpPr>
        <p:spPr>
          <a:xfrm>
            <a:off x="175170" y="2636912"/>
            <a:ext cx="8936351" cy="11011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err="1">
                <a:latin typeface="Segoe UI" panose="020B0502040204020203" pitchFamily="34" charset="0"/>
                <a:cs typeface="Segoe UI" panose="020B0502040204020203" pitchFamily="34" charset="0"/>
              </a:rPr>
              <a:t>Entwicklung</a:t>
            </a:r>
            <a:r>
              <a:rPr lang="en-GB" sz="3200" b="1" dirty="0">
                <a:latin typeface="Segoe UI" panose="020B0502040204020203" pitchFamily="34" charset="0"/>
                <a:cs typeface="Segoe UI" panose="020B0502040204020203" pitchFamily="34" charset="0"/>
              </a:rPr>
              <a:t> und Derivate der </a:t>
            </a:r>
            <a:r>
              <a:rPr lang="en-GB" sz="3200" b="1" dirty="0" err="1">
                <a:latin typeface="Segoe UI" panose="020B0502040204020203" pitchFamily="34" charset="0"/>
                <a:cs typeface="Segoe UI" panose="020B0502040204020203" pitchFamily="34" charset="0"/>
              </a:rPr>
              <a:t>Neuralleiste</a:t>
            </a:r>
            <a:r>
              <a:rPr lang="en-GB" sz="3200" b="1" dirty="0">
                <a:latin typeface="Segoe UI" panose="020B0502040204020203" pitchFamily="34" charset="0"/>
                <a:cs typeface="Segoe UI" panose="020B0502040204020203" pitchFamily="34" charset="0"/>
              </a:rPr>
              <a:t> </a:t>
            </a:r>
            <a:endParaRPr lang="hu-HU" sz="3200" b="1" dirty="0">
              <a:latin typeface="Segoe UI" panose="020B0502040204020203" pitchFamily="34" charset="0"/>
              <a:cs typeface="Segoe UI" panose="020B0502040204020203" pitchFamily="34" charset="0"/>
            </a:endParaRPr>
          </a:p>
          <a:p>
            <a:r>
              <a:rPr lang="en-GB" sz="3200" b="1" dirty="0">
                <a:latin typeface="Segoe UI" panose="020B0502040204020203" pitchFamily="34" charset="0"/>
                <a:cs typeface="Segoe UI" panose="020B0502040204020203" pitchFamily="34" charset="0"/>
              </a:rPr>
              <a:t>und des </a:t>
            </a:r>
            <a:r>
              <a:rPr lang="en-GB" sz="3200" b="1" dirty="0" err="1">
                <a:latin typeface="Segoe UI" panose="020B0502040204020203" pitchFamily="34" charset="0"/>
                <a:cs typeface="Segoe UI" panose="020B0502040204020203" pitchFamily="34" charset="0"/>
              </a:rPr>
              <a:t>Plakodektoderms</a:t>
            </a:r>
            <a:endParaRPr lang="de-DE" sz="3200" b="1" dirty="0">
              <a:latin typeface="Segoe UI" panose="020B0502040204020203" pitchFamily="34" charset="0"/>
              <a:cs typeface="Segoe UI" panose="020B0502040204020203" pitchFamily="34" charset="0"/>
            </a:endParaRPr>
          </a:p>
        </p:txBody>
      </p:sp>
      <p:sp>
        <p:nvSpPr>
          <p:cNvPr id="47" name="Szövegdoboz 46"/>
          <p:cNvSpPr txBox="1"/>
          <p:nvPr/>
        </p:nvSpPr>
        <p:spPr>
          <a:xfrm>
            <a:off x="100145" y="5197588"/>
            <a:ext cx="799447" cy="923330"/>
          </a:xfrm>
          <a:prstGeom prst="rect">
            <a:avLst/>
          </a:prstGeom>
          <a:noFill/>
        </p:spPr>
        <p:txBody>
          <a:bodyPr wrap="square" rtlCol="0">
            <a:spAutoFit/>
          </a:bodyPr>
          <a:lstStyle/>
          <a:p>
            <a:r>
              <a:rPr lang="hu-HU" sz="5400" b="1" dirty="0">
                <a:latin typeface="Segoe UI" panose="020B0502040204020203" pitchFamily="34" charset="0"/>
                <a:cs typeface="Segoe UI" panose="020B0502040204020203" pitchFamily="34" charset="0"/>
              </a:rPr>
              <a:t>5</a:t>
            </a:r>
            <a:endParaRPr lang="hu-HU" sz="5400" dirty="0">
              <a:latin typeface="Segoe UI" panose="020B0502040204020203" pitchFamily="34" charset="0"/>
              <a:cs typeface="Segoe UI" panose="020B0502040204020203" pitchFamily="34" charset="0"/>
            </a:endParaRPr>
          </a:p>
        </p:txBody>
      </p:sp>
      <p:sp>
        <p:nvSpPr>
          <p:cNvPr id="45" name="Alcím 2"/>
          <p:cNvSpPr txBox="1">
            <a:spLocks/>
          </p:cNvSpPr>
          <p:nvPr/>
        </p:nvSpPr>
        <p:spPr>
          <a:xfrm>
            <a:off x="5761183" y="4797152"/>
            <a:ext cx="3081528" cy="109797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hu-HU" sz="2800" dirty="0">
                <a:solidFill>
                  <a:schemeClr val="tx1"/>
                </a:solidFill>
              </a:rPr>
              <a:t>Attila Magyar</a:t>
            </a:r>
          </a:p>
          <a:p>
            <a:r>
              <a:rPr lang="hu-HU" sz="2800" dirty="0">
                <a:solidFill>
                  <a:schemeClr val="tx1"/>
                </a:solidFill>
              </a:rPr>
              <a:t>20.09.2017</a:t>
            </a:r>
            <a:endParaRPr lang="de-DE" sz="2800" dirty="0">
              <a:solidFill>
                <a:schemeClr val="tx1"/>
              </a:solidFill>
            </a:endParaRPr>
          </a:p>
        </p:txBody>
      </p:sp>
    </p:spTree>
    <p:extLst>
      <p:ext uri="{BB962C8B-B14F-4D97-AF65-F5344CB8AC3E}">
        <p14:creationId xmlns:p14="http://schemas.microsoft.com/office/powerpoint/2010/main" val="1299723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Abkömmlinge</a:t>
            </a:r>
            <a:r>
              <a:rPr lang="hu-HU" dirty="0"/>
              <a:t> </a:t>
            </a:r>
            <a:r>
              <a:rPr lang="hu-HU" dirty="0" err="1"/>
              <a:t>der</a:t>
            </a:r>
            <a:r>
              <a:rPr lang="hu-HU" dirty="0"/>
              <a:t> </a:t>
            </a:r>
            <a:r>
              <a:rPr lang="hu-HU" dirty="0" err="1"/>
              <a:t>Neuralleiste</a:t>
            </a:r>
            <a:endParaRPr lang="hu-HU" dirty="0"/>
          </a:p>
        </p:txBody>
      </p:sp>
      <p:sp>
        <p:nvSpPr>
          <p:cNvPr id="3" name="Tartalom helye 2"/>
          <p:cNvSpPr>
            <a:spLocks noGrp="1"/>
          </p:cNvSpPr>
          <p:nvPr>
            <p:ph idx="1"/>
          </p:nvPr>
        </p:nvSpPr>
        <p:spPr/>
        <p:txBody>
          <a:bodyPr/>
          <a:lstStyle/>
          <a:p>
            <a:r>
              <a:rPr lang="hu-HU" b="1" dirty="0" err="1">
                <a:solidFill>
                  <a:srgbClr val="C00000"/>
                </a:solidFill>
              </a:rPr>
              <a:t>Nicht</a:t>
            </a:r>
            <a:r>
              <a:rPr lang="hu-HU" b="1" dirty="0">
                <a:solidFill>
                  <a:srgbClr val="C00000"/>
                </a:solidFill>
              </a:rPr>
              <a:t> </a:t>
            </a:r>
            <a:r>
              <a:rPr lang="hu-HU" b="1" dirty="0" err="1">
                <a:solidFill>
                  <a:srgbClr val="C00000"/>
                </a:solidFill>
              </a:rPr>
              <a:t>neurale</a:t>
            </a:r>
            <a:r>
              <a:rPr lang="hu-HU" b="1" dirty="0">
                <a:solidFill>
                  <a:srgbClr val="C00000"/>
                </a:solidFill>
              </a:rPr>
              <a:t> Elemente </a:t>
            </a:r>
            <a:r>
              <a:rPr lang="hu-HU" dirty="0"/>
              <a:t>der NL:</a:t>
            </a:r>
            <a:br>
              <a:rPr lang="hu-HU" dirty="0"/>
            </a:br>
            <a:r>
              <a:rPr lang="hu-HU" dirty="0" err="1"/>
              <a:t>Knochen</a:t>
            </a:r>
            <a:r>
              <a:rPr lang="hu-HU" dirty="0"/>
              <a:t>- und </a:t>
            </a:r>
            <a:r>
              <a:rPr lang="hu-HU" dirty="0" err="1"/>
              <a:t>Knorpelgewebe</a:t>
            </a:r>
            <a:r>
              <a:rPr lang="hu-HU" dirty="0"/>
              <a:t>, </a:t>
            </a:r>
            <a:r>
              <a:rPr lang="hu-HU" dirty="0" err="1"/>
              <a:t>Bindegewebe</a:t>
            </a:r>
            <a:r>
              <a:rPr lang="hu-HU" dirty="0"/>
              <a:t>  (</a:t>
            </a:r>
            <a:r>
              <a:rPr lang="hu-HU" dirty="0" err="1"/>
              <a:t>nur</a:t>
            </a:r>
            <a:r>
              <a:rPr lang="hu-HU" dirty="0"/>
              <a:t> </a:t>
            </a:r>
            <a:r>
              <a:rPr lang="hu-HU" dirty="0" err="1"/>
              <a:t>im</a:t>
            </a:r>
            <a:r>
              <a:rPr lang="hu-HU" dirty="0"/>
              <a:t> </a:t>
            </a:r>
            <a:r>
              <a:rPr lang="hu-HU" dirty="0" err="1"/>
              <a:t>Kopf</a:t>
            </a:r>
            <a:r>
              <a:rPr lang="hu-HU" dirty="0"/>
              <a:t>!), </a:t>
            </a:r>
            <a:r>
              <a:rPr lang="hu-HU" dirty="0" err="1"/>
              <a:t>deswegen</a:t>
            </a:r>
            <a:r>
              <a:rPr lang="hu-HU" dirty="0"/>
              <a:t> </a:t>
            </a:r>
            <a:r>
              <a:rPr lang="hu-HU" dirty="0" err="1"/>
              <a:t>nennt</a:t>
            </a:r>
            <a:r>
              <a:rPr lang="hu-HU" dirty="0"/>
              <a:t> man NL </a:t>
            </a:r>
            <a:r>
              <a:rPr lang="hu-HU" dirty="0" err="1"/>
              <a:t>als</a:t>
            </a:r>
            <a:r>
              <a:rPr lang="hu-HU" dirty="0"/>
              <a:t> </a:t>
            </a:r>
            <a:r>
              <a:rPr lang="hu-HU" dirty="0" err="1"/>
              <a:t>Ektomesenchym</a:t>
            </a:r>
            <a:r>
              <a:rPr lang="hu-HU" dirty="0"/>
              <a:t>.</a:t>
            </a:r>
            <a:br>
              <a:rPr lang="hu-HU" dirty="0"/>
            </a:br>
            <a:r>
              <a:rPr lang="hu-HU" dirty="0" err="1"/>
              <a:t>Melanozyten</a:t>
            </a:r>
            <a:r>
              <a:rPr lang="hu-HU" dirty="0"/>
              <a:t> (</a:t>
            </a:r>
            <a:r>
              <a:rPr lang="hu-HU" dirty="0" err="1"/>
              <a:t>Haut</a:t>
            </a:r>
            <a:r>
              <a:rPr lang="hu-HU" dirty="0"/>
              <a:t>, </a:t>
            </a:r>
            <a:r>
              <a:rPr lang="hu-HU" dirty="0" err="1"/>
              <a:t>überall</a:t>
            </a:r>
            <a:r>
              <a:rPr lang="hu-HU" dirty="0"/>
              <a:t>), </a:t>
            </a:r>
            <a:br>
              <a:rPr lang="hu-HU" dirty="0"/>
            </a:br>
            <a:r>
              <a:rPr lang="hu-HU" dirty="0"/>
              <a:t>Dentin (</a:t>
            </a:r>
            <a:r>
              <a:rPr lang="hu-HU" dirty="0" err="1"/>
              <a:t>Zähne</a:t>
            </a:r>
            <a:r>
              <a:rPr lang="hu-HU" dirty="0"/>
              <a:t>; </a:t>
            </a:r>
            <a:r>
              <a:rPr lang="hu-HU" dirty="0" err="1"/>
              <a:t>sihe</a:t>
            </a:r>
            <a:r>
              <a:rPr lang="hu-HU" dirty="0"/>
              <a:t> </a:t>
            </a:r>
            <a:r>
              <a:rPr lang="hu-HU" dirty="0" err="1"/>
              <a:t>Zahnentwicklung</a:t>
            </a:r>
            <a:r>
              <a:rPr lang="hu-HU" dirty="0"/>
              <a:t>), </a:t>
            </a:r>
            <a:r>
              <a:rPr lang="hu-HU" dirty="0" err="1"/>
              <a:t>Septen</a:t>
            </a:r>
            <a:r>
              <a:rPr lang="hu-HU" dirty="0"/>
              <a:t> </a:t>
            </a:r>
            <a:r>
              <a:rPr lang="hu-HU" dirty="0" err="1"/>
              <a:t>im</a:t>
            </a:r>
            <a:r>
              <a:rPr lang="hu-HU" dirty="0"/>
              <a:t> </a:t>
            </a:r>
            <a:r>
              <a:rPr lang="hu-HU" dirty="0" err="1"/>
              <a:t>Herzen</a:t>
            </a:r>
            <a:r>
              <a:rPr lang="hu-HU" dirty="0"/>
              <a:t> (</a:t>
            </a:r>
            <a:r>
              <a:rPr lang="hu-HU" dirty="0" err="1"/>
              <a:t>Septum</a:t>
            </a:r>
            <a:r>
              <a:rPr lang="hu-HU" dirty="0"/>
              <a:t> </a:t>
            </a:r>
            <a:r>
              <a:rPr lang="hu-HU" dirty="0" err="1"/>
              <a:t>aorticopulmonale</a:t>
            </a:r>
            <a:r>
              <a:rPr lang="hu-HU" dirty="0"/>
              <a:t>; </a:t>
            </a:r>
            <a:r>
              <a:rPr lang="hu-HU" dirty="0" err="1"/>
              <a:t>siehe</a:t>
            </a:r>
            <a:r>
              <a:rPr lang="hu-HU" dirty="0"/>
              <a:t> </a:t>
            </a:r>
            <a:r>
              <a:rPr lang="hu-HU" dirty="0" err="1"/>
              <a:t>Herzentwicklung</a:t>
            </a:r>
            <a:r>
              <a:rPr lang="hu-HU" dirty="0"/>
              <a:t>); </a:t>
            </a:r>
            <a:r>
              <a:rPr lang="hu-HU" dirty="0" err="1"/>
              <a:t>Iris</a:t>
            </a:r>
            <a:r>
              <a:rPr lang="hu-HU" dirty="0"/>
              <a:t>, </a:t>
            </a:r>
            <a:r>
              <a:rPr lang="hu-HU" dirty="0" err="1"/>
              <a:t>Sclera</a:t>
            </a:r>
            <a:r>
              <a:rPr lang="hu-HU" dirty="0"/>
              <a:t> (</a:t>
            </a:r>
            <a:r>
              <a:rPr lang="hu-HU" dirty="0" err="1"/>
              <a:t>Auge</a:t>
            </a:r>
            <a:r>
              <a:rPr lang="hu-HU" dirty="0"/>
              <a:t>)</a:t>
            </a:r>
          </a:p>
        </p:txBody>
      </p:sp>
    </p:spTree>
    <p:extLst>
      <p:ext uri="{BB962C8B-B14F-4D97-AF65-F5344CB8AC3E}">
        <p14:creationId xmlns:p14="http://schemas.microsoft.com/office/powerpoint/2010/main" val="906023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oktatás\neurodevelopment\NC5.BMP"/>
          <p:cNvPicPr>
            <a:picLocks noChangeAspect="1" noChangeArrowheads="1"/>
          </p:cNvPicPr>
          <p:nvPr/>
        </p:nvPicPr>
        <p:blipFill>
          <a:blip r:embed="rId2" r:link="rId3" cstate="print"/>
          <a:srcRect/>
          <a:stretch>
            <a:fillRect/>
          </a:stretch>
        </p:blipFill>
        <p:spPr bwMode="auto">
          <a:xfrm>
            <a:off x="3343275" y="352425"/>
            <a:ext cx="5251450" cy="6226175"/>
          </a:xfrm>
          <a:prstGeom prst="rect">
            <a:avLst/>
          </a:prstGeom>
          <a:noFill/>
          <a:effectLst>
            <a:outerShdw dist="71842" dir="2700000" algn="ctr" rotWithShape="0">
              <a:srgbClr val="800080"/>
            </a:outerShdw>
          </a:effectLst>
        </p:spPr>
      </p:pic>
      <p:sp>
        <p:nvSpPr>
          <p:cNvPr id="18434" name="Text Box 3"/>
          <p:cNvSpPr txBox="1">
            <a:spLocks noChangeArrowheads="1"/>
          </p:cNvSpPr>
          <p:nvPr/>
        </p:nvSpPr>
        <p:spPr bwMode="auto">
          <a:xfrm>
            <a:off x="4679950" y="307975"/>
            <a:ext cx="1143000" cy="285750"/>
          </a:xfrm>
          <a:prstGeom prst="rect">
            <a:avLst/>
          </a:prstGeom>
          <a:noFill/>
          <a:ln w="19050">
            <a:noFill/>
            <a:miter lim="800000"/>
            <a:headEnd/>
            <a:tailEnd type="none" w="sm" len="sm"/>
          </a:ln>
        </p:spPr>
        <p:txBody>
          <a:bodyPr/>
          <a:lstStyle/>
          <a:p>
            <a:pPr algn="ctr" eaLnBrk="0" hangingPunct="0"/>
            <a:r>
              <a:rPr lang="hu-HU" sz="1600" b="1">
                <a:solidFill>
                  <a:srgbClr val="800080"/>
                </a:solidFill>
              </a:rPr>
              <a:t>Ohrblase</a:t>
            </a:r>
          </a:p>
        </p:txBody>
      </p:sp>
      <p:sp>
        <p:nvSpPr>
          <p:cNvPr id="18435" name="Text Box 4"/>
          <p:cNvSpPr txBox="1">
            <a:spLocks noChangeArrowheads="1"/>
          </p:cNvSpPr>
          <p:nvPr/>
        </p:nvSpPr>
        <p:spPr bwMode="auto">
          <a:xfrm>
            <a:off x="4057650" y="1060450"/>
            <a:ext cx="1562100" cy="517525"/>
          </a:xfrm>
          <a:prstGeom prst="rect">
            <a:avLst/>
          </a:prstGeom>
          <a:noFill/>
          <a:ln w="19050">
            <a:noFill/>
            <a:miter lim="800000"/>
            <a:headEnd/>
            <a:tailEnd/>
          </a:ln>
        </p:spPr>
        <p:txBody>
          <a:bodyPr/>
          <a:lstStyle/>
          <a:p>
            <a:pPr algn="ctr" eaLnBrk="0" hangingPunct="0"/>
            <a:r>
              <a:rPr lang="hu-HU" sz="1600" b="1">
                <a:solidFill>
                  <a:srgbClr val="800080"/>
                </a:solidFill>
              </a:rPr>
              <a:t>Myelen-zephalon</a:t>
            </a:r>
          </a:p>
        </p:txBody>
      </p:sp>
      <p:sp>
        <p:nvSpPr>
          <p:cNvPr id="18436" name="Text Box 5"/>
          <p:cNvSpPr txBox="1">
            <a:spLocks noChangeArrowheads="1"/>
          </p:cNvSpPr>
          <p:nvPr/>
        </p:nvSpPr>
        <p:spPr bwMode="auto">
          <a:xfrm>
            <a:off x="7137400" y="866775"/>
            <a:ext cx="1203325" cy="590550"/>
          </a:xfrm>
          <a:prstGeom prst="rect">
            <a:avLst/>
          </a:prstGeom>
          <a:noFill/>
          <a:ln w="19050">
            <a:noFill/>
            <a:miter lim="800000"/>
            <a:headEnd/>
            <a:tailEnd/>
          </a:ln>
        </p:spPr>
        <p:txBody>
          <a:bodyPr/>
          <a:lstStyle/>
          <a:p>
            <a:pPr algn="ctr" eaLnBrk="0" hangingPunct="0"/>
            <a:r>
              <a:rPr lang="hu-HU" sz="1600" b="1">
                <a:solidFill>
                  <a:srgbClr val="800080"/>
                </a:solidFill>
              </a:rPr>
              <a:t>Mesen-zephalon</a:t>
            </a:r>
          </a:p>
        </p:txBody>
      </p:sp>
      <p:sp>
        <p:nvSpPr>
          <p:cNvPr id="18439" name="Text Box 8"/>
          <p:cNvSpPr txBox="1">
            <a:spLocks noChangeArrowheads="1"/>
          </p:cNvSpPr>
          <p:nvPr/>
        </p:nvSpPr>
        <p:spPr bwMode="auto">
          <a:xfrm>
            <a:off x="7070725" y="3429000"/>
            <a:ext cx="1444625" cy="323850"/>
          </a:xfrm>
          <a:prstGeom prst="rect">
            <a:avLst/>
          </a:prstGeom>
          <a:noFill/>
          <a:ln w="19050">
            <a:noFill/>
            <a:miter lim="800000"/>
            <a:headEnd/>
            <a:tailEnd/>
          </a:ln>
        </p:spPr>
        <p:txBody>
          <a:bodyPr/>
          <a:lstStyle/>
          <a:p>
            <a:pPr algn="ctr" eaLnBrk="0" hangingPunct="0"/>
            <a:r>
              <a:rPr lang="hu-HU" sz="1600" b="1">
                <a:solidFill>
                  <a:srgbClr val="800080"/>
                </a:solidFill>
              </a:rPr>
              <a:t>Augenblase</a:t>
            </a:r>
          </a:p>
        </p:txBody>
      </p:sp>
      <p:sp>
        <p:nvSpPr>
          <p:cNvPr id="18440" name="Text Box 9"/>
          <p:cNvSpPr txBox="1">
            <a:spLocks noChangeArrowheads="1"/>
          </p:cNvSpPr>
          <p:nvPr/>
        </p:nvSpPr>
        <p:spPr bwMode="auto">
          <a:xfrm>
            <a:off x="7623175" y="2924175"/>
            <a:ext cx="1343025" cy="466725"/>
          </a:xfrm>
          <a:prstGeom prst="rect">
            <a:avLst/>
          </a:prstGeom>
          <a:noFill/>
          <a:ln w="19050">
            <a:noFill/>
            <a:miter lim="800000"/>
            <a:headEnd/>
            <a:tailEnd/>
          </a:ln>
        </p:spPr>
        <p:txBody>
          <a:bodyPr/>
          <a:lstStyle/>
          <a:p>
            <a:pPr algn="ctr" eaLnBrk="0" hangingPunct="0"/>
            <a:r>
              <a:rPr lang="hu-HU" sz="1600" b="1">
                <a:solidFill>
                  <a:srgbClr val="800080"/>
                </a:solidFill>
              </a:rPr>
              <a:t>Dien-zephalon</a:t>
            </a:r>
          </a:p>
        </p:txBody>
      </p:sp>
      <p:sp>
        <p:nvSpPr>
          <p:cNvPr id="18441" name="Text Box 10"/>
          <p:cNvSpPr txBox="1">
            <a:spLocks noChangeArrowheads="1"/>
          </p:cNvSpPr>
          <p:nvPr/>
        </p:nvSpPr>
        <p:spPr bwMode="auto">
          <a:xfrm>
            <a:off x="3651250" y="3216275"/>
            <a:ext cx="3248025" cy="295275"/>
          </a:xfrm>
          <a:prstGeom prst="rect">
            <a:avLst/>
          </a:prstGeom>
          <a:noFill/>
          <a:ln w="19050">
            <a:noFill/>
            <a:miter lim="800000"/>
            <a:headEnd/>
            <a:tailEnd/>
          </a:ln>
        </p:spPr>
        <p:txBody>
          <a:bodyPr/>
          <a:lstStyle/>
          <a:p>
            <a:pPr algn="ctr" eaLnBrk="0" hangingPunct="0"/>
            <a:r>
              <a:rPr lang="hu-HU" sz="1600" b="1">
                <a:solidFill>
                  <a:srgbClr val="800080"/>
                </a:solidFill>
              </a:rPr>
              <a:t>mesodermales Mesenchym</a:t>
            </a:r>
          </a:p>
        </p:txBody>
      </p:sp>
      <p:sp>
        <p:nvSpPr>
          <p:cNvPr id="18442" name="Text Box 11"/>
          <p:cNvSpPr txBox="1">
            <a:spLocks noChangeArrowheads="1"/>
          </p:cNvSpPr>
          <p:nvPr/>
        </p:nvSpPr>
        <p:spPr bwMode="auto">
          <a:xfrm>
            <a:off x="3698875" y="3498850"/>
            <a:ext cx="2435225" cy="295275"/>
          </a:xfrm>
          <a:prstGeom prst="rect">
            <a:avLst/>
          </a:prstGeom>
          <a:noFill/>
          <a:ln w="19050">
            <a:noFill/>
            <a:miter lim="800000"/>
            <a:headEnd/>
            <a:tailEnd/>
          </a:ln>
        </p:spPr>
        <p:txBody>
          <a:bodyPr/>
          <a:lstStyle/>
          <a:p>
            <a:pPr algn="ctr" eaLnBrk="0" hangingPunct="0"/>
            <a:r>
              <a:rPr lang="hu-HU" sz="1600" b="1">
                <a:solidFill>
                  <a:srgbClr val="800080"/>
                </a:solidFill>
              </a:rPr>
              <a:t>Leisten-Mesenchym</a:t>
            </a:r>
          </a:p>
        </p:txBody>
      </p:sp>
      <p:sp>
        <p:nvSpPr>
          <p:cNvPr id="18443" name="Text Box 12"/>
          <p:cNvSpPr txBox="1">
            <a:spLocks noChangeArrowheads="1"/>
          </p:cNvSpPr>
          <p:nvPr/>
        </p:nvSpPr>
        <p:spPr bwMode="auto">
          <a:xfrm>
            <a:off x="5838825" y="2466975"/>
            <a:ext cx="409575" cy="285750"/>
          </a:xfrm>
          <a:prstGeom prst="rect">
            <a:avLst/>
          </a:prstGeom>
          <a:noFill/>
          <a:ln w="19050">
            <a:noFill/>
            <a:miter lim="800000"/>
            <a:headEnd/>
            <a:tailEnd/>
          </a:ln>
        </p:spPr>
        <p:txBody>
          <a:bodyPr/>
          <a:lstStyle/>
          <a:p>
            <a:pPr algn="ctr" eaLnBrk="0" hangingPunct="0"/>
            <a:r>
              <a:rPr lang="hu-HU" sz="1600" b="1">
                <a:solidFill>
                  <a:srgbClr val="800080"/>
                </a:solidFill>
              </a:rPr>
              <a:t>1.</a:t>
            </a:r>
          </a:p>
        </p:txBody>
      </p:sp>
      <p:sp>
        <p:nvSpPr>
          <p:cNvPr id="18444" name="Text Box 13"/>
          <p:cNvSpPr txBox="1">
            <a:spLocks noChangeArrowheads="1"/>
          </p:cNvSpPr>
          <p:nvPr/>
        </p:nvSpPr>
        <p:spPr bwMode="auto">
          <a:xfrm>
            <a:off x="5467350" y="2359025"/>
            <a:ext cx="409575" cy="285750"/>
          </a:xfrm>
          <a:prstGeom prst="rect">
            <a:avLst/>
          </a:prstGeom>
          <a:noFill/>
          <a:ln w="19050">
            <a:noFill/>
            <a:miter lim="800000"/>
            <a:headEnd/>
            <a:tailEnd/>
          </a:ln>
        </p:spPr>
        <p:txBody>
          <a:bodyPr/>
          <a:lstStyle/>
          <a:p>
            <a:pPr algn="ctr" eaLnBrk="0" hangingPunct="0"/>
            <a:r>
              <a:rPr lang="hu-HU" sz="1600" b="1">
                <a:solidFill>
                  <a:srgbClr val="800080"/>
                </a:solidFill>
              </a:rPr>
              <a:t>2.</a:t>
            </a:r>
          </a:p>
        </p:txBody>
      </p:sp>
      <p:sp>
        <p:nvSpPr>
          <p:cNvPr id="18445" name="Text Box 14"/>
          <p:cNvSpPr txBox="1">
            <a:spLocks noChangeArrowheads="1"/>
          </p:cNvSpPr>
          <p:nvPr/>
        </p:nvSpPr>
        <p:spPr bwMode="auto">
          <a:xfrm>
            <a:off x="5219700" y="2314575"/>
            <a:ext cx="409575" cy="285750"/>
          </a:xfrm>
          <a:prstGeom prst="rect">
            <a:avLst/>
          </a:prstGeom>
          <a:noFill/>
          <a:ln w="19050">
            <a:noFill/>
            <a:miter lim="800000"/>
            <a:headEnd/>
            <a:tailEnd/>
          </a:ln>
        </p:spPr>
        <p:txBody>
          <a:bodyPr/>
          <a:lstStyle/>
          <a:p>
            <a:pPr algn="ctr" eaLnBrk="0" hangingPunct="0"/>
            <a:r>
              <a:rPr lang="hu-HU" sz="1600" b="1">
                <a:solidFill>
                  <a:srgbClr val="800080"/>
                </a:solidFill>
              </a:rPr>
              <a:t>3.</a:t>
            </a:r>
          </a:p>
        </p:txBody>
      </p:sp>
      <p:sp>
        <p:nvSpPr>
          <p:cNvPr id="18446" name="Text Box 15"/>
          <p:cNvSpPr txBox="1">
            <a:spLocks noChangeArrowheads="1"/>
          </p:cNvSpPr>
          <p:nvPr/>
        </p:nvSpPr>
        <p:spPr bwMode="auto">
          <a:xfrm>
            <a:off x="4724400" y="2311400"/>
            <a:ext cx="409575" cy="285750"/>
          </a:xfrm>
          <a:prstGeom prst="rect">
            <a:avLst/>
          </a:prstGeom>
          <a:noFill/>
          <a:ln w="19050">
            <a:noFill/>
            <a:miter lim="800000"/>
            <a:headEnd/>
            <a:tailEnd/>
          </a:ln>
        </p:spPr>
        <p:txBody>
          <a:bodyPr/>
          <a:lstStyle/>
          <a:p>
            <a:pPr algn="ctr" eaLnBrk="0" hangingPunct="0"/>
            <a:r>
              <a:rPr lang="hu-HU" sz="1600" b="1">
                <a:solidFill>
                  <a:srgbClr val="800080"/>
                </a:solidFill>
              </a:rPr>
              <a:t>5.</a:t>
            </a:r>
          </a:p>
        </p:txBody>
      </p:sp>
      <p:sp>
        <p:nvSpPr>
          <p:cNvPr id="18447" name="Text Box 16"/>
          <p:cNvSpPr txBox="1">
            <a:spLocks noChangeArrowheads="1"/>
          </p:cNvSpPr>
          <p:nvPr/>
        </p:nvSpPr>
        <p:spPr bwMode="auto">
          <a:xfrm>
            <a:off x="4991100" y="2806700"/>
            <a:ext cx="1679575" cy="314325"/>
          </a:xfrm>
          <a:prstGeom prst="rect">
            <a:avLst/>
          </a:prstGeom>
          <a:noFill/>
          <a:ln w="19050">
            <a:noFill/>
            <a:miter lim="800000"/>
            <a:headEnd/>
            <a:tailEnd/>
          </a:ln>
        </p:spPr>
        <p:txBody>
          <a:bodyPr/>
          <a:lstStyle/>
          <a:p>
            <a:pPr algn="ctr" eaLnBrk="0" hangingPunct="0"/>
            <a:r>
              <a:rPr lang="hu-HU" sz="1600" b="1">
                <a:solidFill>
                  <a:srgbClr val="800080"/>
                </a:solidFill>
              </a:rPr>
              <a:t>Schlundbogen</a:t>
            </a:r>
          </a:p>
        </p:txBody>
      </p:sp>
      <p:sp>
        <p:nvSpPr>
          <p:cNvPr id="18448" name="Text Box 17"/>
          <p:cNvSpPr txBox="1">
            <a:spLocks noChangeArrowheads="1"/>
          </p:cNvSpPr>
          <p:nvPr/>
        </p:nvSpPr>
        <p:spPr bwMode="auto">
          <a:xfrm>
            <a:off x="4965700" y="2289175"/>
            <a:ext cx="409575" cy="285750"/>
          </a:xfrm>
          <a:prstGeom prst="rect">
            <a:avLst/>
          </a:prstGeom>
          <a:noFill/>
          <a:ln w="19050">
            <a:noFill/>
            <a:miter lim="800000"/>
            <a:headEnd/>
            <a:tailEnd/>
          </a:ln>
        </p:spPr>
        <p:txBody>
          <a:bodyPr/>
          <a:lstStyle/>
          <a:p>
            <a:pPr algn="ctr" eaLnBrk="0" hangingPunct="0"/>
            <a:r>
              <a:rPr lang="hu-HU" sz="1600" b="1">
                <a:solidFill>
                  <a:srgbClr val="800080"/>
                </a:solidFill>
              </a:rPr>
              <a:t>4.</a:t>
            </a:r>
          </a:p>
        </p:txBody>
      </p:sp>
      <p:sp>
        <p:nvSpPr>
          <p:cNvPr id="2" name="Szövegdoboz 1">
            <a:extLst>
              <a:ext uri="{FF2B5EF4-FFF2-40B4-BE49-F238E27FC236}">
                <a16:creationId xmlns:a16="http://schemas.microsoft.com/office/drawing/2014/main" id="{65333AF8-22D8-43F1-9A6D-D538E080A65B}"/>
              </a:ext>
            </a:extLst>
          </p:cNvPr>
          <p:cNvSpPr txBox="1"/>
          <p:nvPr/>
        </p:nvSpPr>
        <p:spPr>
          <a:xfrm>
            <a:off x="212652" y="453045"/>
            <a:ext cx="2855664" cy="3785652"/>
          </a:xfrm>
          <a:prstGeom prst="rect">
            <a:avLst/>
          </a:prstGeom>
          <a:noFill/>
        </p:spPr>
        <p:txBody>
          <a:bodyPr wrap="square" rtlCol="0">
            <a:spAutoFit/>
          </a:bodyPr>
          <a:lstStyle/>
          <a:p>
            <a:r>
              <a:rPr lang="hu-HU" sz="2000" dirty="0" err="1">
                <a:latin typeface="Segoe UI" panose="020B0502040204020203" pitchFamily="34" charset="0"/>
                <a:cs typeface="Segoe UI" panose="020B0502040204020203" pitchFamily="34" charset="0"/>
              </a:rPr>
              <a:t>Im</a:t>
            </a:r>
            <a:r>
              <a:rPr lang="hu-HU" sz="2000" dirty="0">
                <a:latin typeface="Segoe UI" panose="020B0502040204020203" pitchFamily="34" charset="0"/>
                <a:cs typeface="Segoe UI" panose="020B0502040204020203" pitchFamily="34" charset="0"/>
              </a:rPr>
              <a:t> </a:t>
            </a:r>
            <a:r>
              <a:rPr lang="hu-HU" sz="2000" dirty="0" err="1">
                <a:latin typeface="Segoe UI" panose="020B0502040204020203" pitchFamily="34" charset="0"/>
                <a:cs typeface="Segoe UI" panose="020B0502040204020203" pitchFamily="34" charset="0"/>
              </a:rPr>
              <a:t>Kopf</a:t>
            </a:r>
            <a:r>
              <a:rPr lang="hu-HU" sz="2000" dirty="0">
                <a:latin typeface="Segoe UI" panose="020B0502040204020203" pitchFamily="34" charset="0"/>
                <a:cs typeface="Segoe UI" panose="020B0502040204020203" pitchFamily="34" charset="0"/>
              </a:rPr>
              <a:t>, </a:t>
            </a:r>
            <a:r>
              <a:rPr lang="hu-HU" sz="2000" dirty="0" err="1">
                <a:latin typeface="Segoe UI" panose="020B0502040204020203" pitchFamily="34" charset="0"/>
                <a:cs typeface="Segoe UI" panose="020B0502040204020203" pitchFamily="34" charset="0"/>
              </a:rPr>
              <a:t>die</a:t>
            </a:r>
            <a:r>
              <a:rPr lang="hu-HU" sz="2000" dirty="0">
                <a:latin typeface="Segoe UI" panose="020B0502040204020203" pitchFamily="34" charset="0"/>
                <a:cs typeface="Segoe UI" panose="020B0502040204020203" pitchFamily="34" charset="0"/>
              </a:rPr>
              <a:t> </a:t>
            </a:r>
            <a:r>
              <a:rPr lang="hu-HU" sz="2000" dirty="0" err="1">
                <a:latin typeface="Segoe UI" panose="020B0502040204020203" pitchFamily="34" charset="0"/>
                <a:cs typeface="Segoe UI" panose="020B0502040204020203" pitchFamily="34" charset="0"/>
              </a:rPr>
              <a:t>Strukturen</a:t>
            </a:r>
            <a:r>
              <a:rPr lang="hu-HU" sz="2000" dirty="0">
                <a:latin typeface="Segoe UI" panose="020B0502040204020203" pitchFamily="34" charset="0"/>
                <a:cs typeface="Segoe UI" panose="020B0502040204020203" pitchFamily="34" charset="0"/>
              </a:rPr>
              <a:t> von </a:t>
            </a:r>
            <a:r>
              <a:rPr lang="hu-HU" sz="2000" dirty="0" err="1">
                <a:latin typeface="Segoe UI" panose="020B0502040204020203" pitchFamily="34" charset="0"/>
                <a:cs typeface="Segoe UI" panose="020B0502040204020203" pitchFamily="34" charset="0"/>
              </a:rPr>
              <a:t>mesenchymalem</a:t>
            </a:r>
            <a:r>
              <a:rPr lang="hu-HU" sz="2000" dirty="0">
                <a:latin typeface="Segoe UI" panose="020B0502040204020203" pitchFamily="34" charset="0"/>
                <a:cs typeface="Segoe UI" panose="020B0502040204020203" pitchFamily="34" charset="0"/>
              </a:rPr>
              <a:t> </a:t>
            </a:r>
            <a:r>
              <a:rPr lang="hu-HU" sz="2000" dirty="0" err="1">
                <a:latin typeface="Segoe UI" panose="020B0502040204020203" pitchFamily="34" charset="0"/>
                <a:cs typeface="Segoe UI" panose="020B0502040204020203" pitchFamily="34" charset="0"/>
              </a:rPr>
              <a:t>Ursprung</a:t>
            </a:r>
            <a:r>
              <a:rPr lang="hu-HU" sz="2000" dirty="0">
                <a:latin typeface="Segoe UI" panose="020B0502040204020203" pitchFamily="34" charset="0"/>
                <a:cs typeface="Segoe UI" panose="020B0502040204020203" pitchFamily="34" charset="0"/>
              </a:rPr>
              <a:t> </a:t>
            </a:r>
            <a:r>
              <a:rPr lang="hu-HU" sz="2000" dirty="0" err="1">
                <a:latin typeface="Segoe UI" panose="020B0502040204020203" pitchFamily="34" charset="0"/>
                <a:cs typeface="Segoe UI" panose="020B0502040204020203" pitchFamily="34" charset="0"/>
              </a:rPr>
              <a:t>können</a:t>
            </a:r>
            <a:r>
              <a:rPr lang="hu-HU" sz="2000" dirty="0">
                <a:latin typeface="Segoe UI" panose="020B0502040204020203" pitchFamily="34" charset="0"/>
                <a:cs typeface="Segoe UI" panose="020B0502040204020203" pitchFamily="34" charset="0"/>
              </a:rPr>
              <a:t> </a:t>
            </a:r>
            <a:r>
              <a:rPr lang="hu-HU" sz="2000" dirty="0" err="1">
                <a:latin typeface="Segoe UI" panose="020B0502040204020203" pitchFamily="34" charset="0"/>
                <a:cs typeface="Segoe UI" panose="020B0502040204020203" pitchFamily="34" charset="0"/>
              </a:rPr>
              <a:t>aus</a:t>
            </a:r>
            <a:r>
              <a:rPr lang="hu-HU" sz="2000" dirty="0">
                <a:latin typeface="Segoe UI" panose="020B0502040204020203" pitchFamily="34" charset="0"/>
                <a:cs typeface="Segoe UI" panose="020B0502040204020203" pitchFamily="34" charset="0"/>
              </a:rPr>
              <a:t> </a:t>
            </a:r>
            <a:r>
              <a:rPr lang="hu-HU" sz="2000" dirty="0" err="1">
                <a:latin typeface="Segoe UI" panose="020B0502040204020203" pitchFamily="34" charset="0"/>
                <a:cs typeface="Segoe UI" panose="020B0502040204020203" pitchFamily="34" charset="0"/>
              </a:rPr>
              <a:t>der</a:t>
            </a:r>
            <a:r>
              <a:rPr lang="hu-HU" sz="2000" dirty="0">
                <a:latin typeface="Segoe UI" panose="020B0502040204020203" pitchFamily="34" charset="0"/>
                <a:cs typeface="Segoe UI" panose="020B0502040204020203" pitchFamily="34" charset="0"/>
              </a:rPr>
              <a:t> NL  (</a:t>
            </a:r>
            <a:r>
              <a:rPr lang="hu-HU" sz="2000" b="1" dirty="0">
                <a:latin typeface="Segoe UI" panose="020B0502040204020203" pitchFamily="34" charset="0"/>
                <a:cs typeface="Segoe UI" panose="020B0502040204020203" pitchFamily="34" charset="0"/>
              </a:rPr>
              <a:t>NL-</a:t>
            </a:r>
            <a:r>
              <a:rPr lang="hu-HU" sz="2000" b="1" dirty="0" err="1">
                <a:latin typeface="Segoe UI" panose="020B0502040204020203" pitchFamily="34" charset="0"/>
                <a:cs typeface="Segoe UI" panose="020B0502040204020203" pitchFamily="34" charset="0"/>
              </a:rPr>
              <a:t>Mesenchym</a:t>
            </a:r>
            <a:r>
              <a:rPr lang="hu-HU" sz="2000" dirty="0">
                <a:latin typeface="Segoe UI" panose="020B0502040204020203" pitchFamily="34" charset="0"/>
                <a:cs typeface="Segoe UI" panose="020B0502040204020203" pitchFamily="34" charset="0"/>
              </a:rPr>
              <a:t>) </a:t>
            </a:r>
            <a:r>
              <a:rPr lang="hu-HU" sz="2000" dirty="0" err="1">
                <a:latin typeface="Segoe UI" panose="020B0502040204020203" pitchFamily="34" charset="0"/>
                <a:cs typeface="Segoe UI" panose="020B0502040204020203" pitchFamily="34" charset="0"/>
              </a:rPr>
              <a:t>oder</a:t>
            </a:r>
            <a:r>
              <a:rPr lang="hu-HU" sz="2000" dirty="0">
                <a:latin typeface="Segoe UI" panose="020B0502040204020203" pitchFamily="34" charset="0"/>
                <a:cs typeface="Segoe UI" panose="020B0502040204020203" pitchFamily="34" charset="0"/>
              </a:rPr>
              <a:t> </a:t>
            </a:r>
            <a:r>
              <a:rPr lang="hu-HU" sz="2000" dirty="0" err="1">
                <a:latin typeface="Segoe UI" panose="020B0502040204020203" pitchFamily="34" charset="0"/>
                <a:cs typeface="Segoe UI" panose="020B0502040204020203" pitchFamily="34" charset="0"/>
              </a:rPr>
              <a:t>aus</a:t>
            </a:r>
            <a:r>
              <a:rPr lang="hu-HU" sz="2000" dirty="0">
                <a:latin typeface="Segoe UI" panose="020B0502040204020203" pitchFamily="34" charset="0"/>
                <a:cs typeface="Segoe UI" panose="020B0502040204020203" pitchFamily="34" charset="0"/>
              </a:rPr>
              <a:t> </a:t>
            </a:r>
            <a:r>
              <a:rPr lang="hu-HU" sz="2000" dirty="0" err="1">
                <a:latin typeface="Segoe UI" panose="020B0502040204020203" pitchFamily="34" charset="0"/>
                <a:cs typeface="Segoe UI" panose="020B0502040204020203" pitchFamily="34" charset="0"/>
              </a:rPr>
              <a:t>dem</a:t>
            </a:r>
            <a:r>
              <a:rPr lang="hu-HU" sz="2000" dirty="0">
                <a:latin typeface="Segoe UI" panose="020B0502040204020203" pitchFamily="34" charset="0"/>
                <a:cs typeface="Segoe UI" panose="020B0502040204020203" pitchFamily="34" charset="0"/>
              </a:rPr>
              <a:t> </a:t>
            </a:r>
            <a:r>
              <a:rPr lang="hu-HU" sz="2000" dirty="0" err="1">
                <a:latin typeface="Segoe UI" panose="020B0502040204020203" pitchFamily="34" charset="0"/>
                <a:cs typeface="Segoe UI" panose="020B0502040204020203" pitchFamily="34" charset="0"/>
              </a:rPr>
              <a:t>Kopfmesoderm</a:t>
            </a:r>
            <a:r>
              <a:rPr lang="hu-HU" sz="2000" dirty="0">
                <a:latin typeface="Segoe UI" panose="020B0502040204020203" pitchFamily="34" charset="0"/>
                <a:cs typeface="Segoe UI" panose="020B0502040204020203" pitchFamily="34" charset="0"/>
              </a:rPr>
              <a:t> (</a:t>
            </a:r>
            <a:r>
              <a:rPr lang="hu-HU" sz="2000" b="1" dirty="0" err="1">
                <a:latin typeface="Segoe UI" panose="020B0502040204020203" pitchFamily="34" charset="0"/>
                <a:cs typeface="Segoe UI" panose="020B0502040204020203" pitchFamily="34" charset="0"/>
              </a:rPr>
              <a:t>mesodermales</a:t>
            </a:r>
            <a:r>
              <a:rPr lang="hu-HU" sz="2000" b="1" dirty="0">
                <a:latin typeface="Segoe UI" panose="020B0502040204020203" pitchFamily="34" charset="0"/>
                <a:cs typeface="Segoe UI" panose="020B0502040204020203" pitchFamily="34" charset="0"/>
              </a:rPr>
              <a:t> </a:t>
            </a:r>
            <a:r>
              <a:rPr lang="hu-HU" sz="2000" b="1" dirty="0" err="1">
                <a:latin typeface="Segoe UI" panose="020B0502040204020203" pitchFamily="34" charset="0"/>
                <a:cs typeface="Segoe UI" panose="020B0502040204020203" pitchFamily="34" charset="0"/>
              </a:rPr>
              <a:t>Mesenchym</a:t>
            </a:r>
            <a:r>
              <a:rPr lang="hu-HU" sz="2000" dirty="0">
                <a:latin typeface="Segoe UI" panose="020B0502040204020203" pitchFamily="34" charset="0"/>
                <a:cs typeface="Segoe UI" panose="020B0502040204020203" pitchFamily="34" charset="0"/>
              </a:rPr>
              <a:t>) </a:t>
            </a:r>
            <a:r>
              <a:rPr lang="hu-HU" sz="2000" dirty="0" err="1">
                <a:latin typeface="Segoe UI" panose="020B0502040204020203" pitchFamily="34" charset="0"/>
                <a:cs typeface="Segoe UI" panose="020B0502040204020203" pitchFamily="34" charset="0"/>
              </a:rPr>
              <a:t>sich</a:t>
            </a:r>
            <a:r>
              <a:rPr lang="hu-HU" sz="2000" dirty="0">
                <a:latin typeface="Segoe UI" panose="020B0502040204020203" pitchFamily="34" charset="0"/>
                <a:cs typeface="Segoe UI" panose="020B0502040204020203" pitchFamily="34" charset="0"/>
              </a:rPr>
              <a:t> </a:t>
            </a:r>
            <a:r>
              <a:rPr lang="hu-HU" sz="2000" dirty="0" err="1">
                <a:latin typeface="Segoe UI" panose="020B0502040204020203" pitchFamily="34" charset="0"/>
                <a:cs typeface="Segoe UI" panose="020B0502040204020203" pitchFamily="34" charset="0"/>
              </a:rPr>
              <a:t>entwickeln</a:t>
            </a:r>
            <a:r>
              <a:rPr lang="hu-HU" sz="2000" dirty="0">
                <a:latin typeface="Segoe UI" panose="020B0502040204020203" pitchFamily="34" charset="0"/>
                <a:cs typeface="Segoe UI" panose="020B0502040204020203" pitchFamily="34" charset="0"/>
              </a:rPr>
              <a:t>. </a:t>
            </a:r>
          </a:p>
          <a:p>
            <a:r>
              <a:rPr lang="hu-HU" sz="2000" dirty="0" err="1">
                <a:latin typeface="Segoe UI" panose="020B0502040204020203" pitchFamily="34" charset="0"/>
                <a:cs typeface="Segoe UI" panose="020B0502040204020203" pitchFamily="34" charset="0"/>
              </a:rPr>
              <a:t>Siehe</a:t>
            </a:r>
            <a:r>
              <a:rPr lang="hu-HU" sz="2000" dirty="0">
                <a:latin typeface="Segoe UI" panose="020B0502040204020203" pitchFamily="34" charset="0"/>
                <a:cs typeface="Segoe UI" panose="020B0502040204020203" pitchFamily="34" charset="0"/>
              </a:rPr>
              <a:t> </a:t>
            </a:r>
            <a:r>
              <a:rPr lang="hu-HU" sz="2000" dirty="0" err="1">
                <a:latin typeface="Segoe UI" panose="020B0502040204020203" pitchFamily="34" charset="0"/>
                <a:cs typeface="Segoe UI" panose="020B0502040204020203" pitchFamily="34" charset="0"/>
              </a:rPr>
              <a:t>meine</a:t>
            </a:r>
            <a:r>
              <a:rPr lang="hu-HU" sz="2000" dirty="0">
                <a:latin typeface="Segoe UI" panose="020B0502040204020203" pitchFamily="34" charset="0"/>
                <a:cs typeface="Segoe UI" panose="020B0502040204020203" pitchFamily="34" charset="0"/>
              </a:rPr>
              <a:t> </a:t>
            </a:r>
            <a:r>
              <a:rPr lang="hu-HU" sz="2000" dirty="0" err="1">
                <a:latin typeface="Segoe UI" panose="020B0502040204020203" pitchFamily="34" charset="0"/>
                <a:cs typeface="Segoe UI" panose="020B0502040204020203" pitchFamily="34" charset="0"/>
              </a:rPr>
              <a:t>Vorlesung</a:t>
            </a:r>
            <a:r>
              <a:rPr lang="hu-HU" sz="2000" dirty="0">
                <a:latin typeface="Segoe UI" panose="020B0502040204020203" pitchFamily="34" charset="0"/>
                <a:cs typeface="Segoe UI" panose="020B0502040204020203" pitchFamily="34" charset="0"/>
              </a:rPr>
              <a:t> </a:t>
            </a:r>
            <a:r>
              <a:rPr lang="hu-HU" sz="2000" dirty="0" err="1">
                <a:latin typeface="Segoe UI" panose="020B0502040204020203" pitchFamily="34" charset="0"/>
                <a:cs typeface="Segoe UI" panose="020B0502040204020203" pitchFamily="34" charset="0"/>
              </a:rPr>
              <a:t>über</a:t>
            </a:r>
            <a:r>
              <a:rPr lang="hu-HU" sz="2000" dirty="0">
                <a:latin typeface="Segoe UI" panose="020B0502040204020203" pitchFamily="34" charset="0"/>
                <a:cs typeface="Segoe UI" panose="020B0502040204020203" pitchFamily="34" charset="0"/>
              </a:rPr>
              <a:t> </a:t>
            </a:r>
            <a:r>
              <a:rPr lang="hu-HU" sz="2000" dirty="0" err="1">
                <a:latin typeface="Segoe UI" panose="020B0502040204020203" pitchFamily="34" charset="0"/>
                <a:cs typeface="Segoe UI" panose="020B0502040204020203" pitchFamily="34" charset="0"/>
              </a:rPr>
              <a:t>Schädelentwicklung</a:t>
            </a:r>
            <a:r>
              <a:rPr lang="hu-HU" sz="2000" dirty="0">
                <a:latin typeface="Segoe UI" panose="020B0502040204020203" pitchFamily="34" charset="0"/>
                <a:cs typeface="Segoe UI" panose="020B0502040204020203"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Csoportba foglalás 6"/>
          <p:cNvGrpSpPr/>
          <p:nvPr/>
        </p:nvGrpSpPr>
        <p:grpSpPr>
          <a:xfrm>
            <a:off x="138113" y="642938"/>
            <a:ext cx="8867775" cy="5572125"/>
            <a:chOff x="138113" y="642938"/>
            <a:chExt cx="8867775" cy="5572125"/>
          </a:xfrm>
        </p:grpSpPr>
        <p:pic>
          <p:nvPicPr>
            <p:cNvPr id="524290" name="Picture 2"/>
            <p:cNvPicPr>
              <a:picLocks noChangeAspect="1" noChangeArrowheads="1"/>
            </p:cNvPicPr>
            <p:nvPr/>
          </p:nvPicPr>
          <p:blipFill>
            <a:blip r:embed="rId2" cstate="email"/>
            <a:srcRect/>
            <a:stretch>
              <a:fillRect/>
            </a:stretch>
          </p:blipFill>
          <p:spPr bwMode="auto">
            <a:xfrm>
              <a:off x="138113" y="642938"/>
              <a:ext cx="8867775" cy="5572125"/>
            </a:xfrm>
            <a:prstGeom prst="rect">
              <a:avLst/>
            </a:prstGeom>
            <a:noFill/>
            <a:ln w="9525">
              <a:noFill/>
              <a:miter lim="800000"/>
              <a:headEnd/>
              <a:tailEnd/>
            </a:ln>
          </p:spPr>
        </p:pic>
        <p:sp>
          <p:nvSpPr>
            <p:cNvPr id="3" name="Szövegdoboz 2"/>
            <p:cNvSpPr txBox="1"/>
            <p:nvPr/>
          </p:nvSpPr>
          <p:spPr>
            <a:xfrm>
              <a:off x="3744287" y="4695527"/>
              <a:ext cx="1944216" cy="461665"/>
            </a:xfrm>
            <a:prstGeom prst="rect">
              <a:avLst/>
            </a:prstGeom>
            <a:solidFill>
              <a:schemeClr val="bg1"/>
            </a:solidFill>
          </p:spPr>
          <p:txBody>
            <a:bodyPr wrap="square" rtlCol="0">
              <a:spAutoFit/>
            </a:bodyPr>
            <a:lstStyle/>
            <a:p>
              <a:r>
                <a:rPr lang="hu-HU" sz="1200" dirty="0" err="1"/>
                <a:t>Knochen</a:t>
              </a:r>
              <a:r>
                <a:rPr lang="hu-HU" sz="1200" dirty="0"/>
                <a:t> </a:t>
              </a:r>
              <a:r>
                <a:rPr lang="hu-HU" sz="1200" dirty="0" err="1"/>
                <a:t>aus</a:t>
              </a:r>
              <a:r>
                <a:rPr lang="hu-HU" sz="1200" dirty="0"/>
                <a:t> </a:t>
              </a:r>
              <a:r>
                <a:rPr lang="hu-HU" sz="1200" dirty="0" err="1"/>
                <a:t>Neuralleiste</a:t>
              </a:r>
              <a:endParaRPr lang="hu-HU" sz="1200" dirty="0"/>
            </a:p>
            <a:p>
              <a:endParaRPr lang="de-DE" sz="1200" dirty="0"/>
            </a:p>
          </p:txBody>
        </p:sp>
        <p:sp>
          <p:nvSpPr>
            <p:cNvPr id="4" name="Szövegdoboz 3"/>
            <p:cNvSpPr txBox="1"/>
            <p:nvPr/>
          </p:nvSpPr>
          <p:spPr>
            <a:xfrm>
              <a:off x="1019858" y="4696285"/>
              <a:ext cx="2160240" cy="461665"/>
            </a:xfrm>
            <a:prstGeom prst="rect">
              <a:avLst/>
            </a:prstGeom>
            <a:solidFill>
              <a:schemeClr val="bg1"/>
            </a:solidFill>
          </p:spPr>
          <p:txBody>
            <a:bodyPr wrap="square" rtlCol="0">
              <a:spAutoFit/>
            </a:bodyPr>
            <a:lstStyle/>
            <a:p>
              <a:r>
                <a:rPr lang="hu-HU" sz="1200" dirty="0" err="1"/>
                <a:t>Knochen</a:t>
              </a:r>
              <a:r>
                <a:rPr lang="hu-HU" sz="1200" dirty="0"/>
                <a:t> </a:t>
              </a:r>
              <a:r>
                <a:rPr lang="hu-HU" sz="1200" dirty="0" err="1"/>
                <a:t>aus</a:t>
              </a:r>
              <a:r>
                <a:rPr lang="hu-HU" sz="1200" dirty="0"/>
                <a:t> </a:t>
              </a:r>
              <a:r>
                <a:rPr lang="hu-HU" sz="1200" dirty="0" err="1"/>
                <a:t>Mesoderm</a:t>
              </a:r>
              <a:endParaRPr lang="hu-HU" sz="1200" dirty="0"/>
            </a:p>
            <a:p>
              <a:endParaRPr lang="de-DE" sz="1200" dirty="0"/>
            </a:p>
          </p:txBody>
        </p:sp>
      </p:grpSp>
    </p:spTree>
    <p:extLst>
      <p:ext uri="{BB962C8B-B14F-4D97-AF65-F5344CB8AC3E}">
        <p14:creationId xmlns:p14="http://schemas.microsoft.com/office/powerpoint/2010/main" val="82991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61" name="Picture 2"/>
          <p:cNvPicPr>
            <a:picLocks noChangeAspect="1" noChangeArrowheads="1"/>
          </p:cNvPicPr>
          <p:nvPr/>
        </p:nvPicPr>
        <p:blipFill>
          <a:blip r:embed="rId3" cstate="email"/>
          <a:srcRect/>
          <a:stretch>
            <a:fillRect/>
          </a:stretch>
        </p:blipFill>
        <p:spPr bwMode="auto">
          <a:xfrm>
            <a:off x="28575" y="2097757"/>
            <a:ext cx="9086850" cy="3419475"/>
          </a:xfrm>
          <a:prstGeom prst="rect">
            <a:avLst/>
          </a:prstGeom>
          <a:noFill/>
          <a:ln w="9525">
            <a:noFill/>
            <a:miter lim="800000"/>
            <a:headEnd/>
            <a:tailEnd/>
          </a:ln>
        </p:spPr>
      </p:pic>
      <p:sp>
        <p:nvSpPr>
          <p:cNvPr id="450562" name="Rectangle 3"/>
          <p:cNvSpPr>
            <a:spLocks noChangeArrowheads="1"/>
          </p:cNvSpPr>
          <p:nvPr/>
        </p:nvSpPr>
        <p:spPr bwMode="auto">
          <a:xfrm>
            <a:off x="6029325" y="6643688"/>
            <a:ext cx="3114675" cy="214312"/>
          </a:xfrm>
          <a:prstGeom prst="rect">
            <a:avLst/>
          </a:prstGeom>
          <a:noFill/>
          <a:ln w="9525">
            <a:noFill/>
            <a:miter lim="800000"/>
            <a:headEnd/>
            <a:tailEnd/>
          </a:ln>
        </p:spPr>
        <p:txBody>
          <a:bodyPr wrap="none">
            <a:spAutoFit/>
          </a:bodyPr>
          <a:lstStyle/>
          <a:p>
            <a:r>
              <a:rPr lang="hu-HU" sz="800" b="1"/>
              <a:t>Yoshida, Mechanisms of  Development, 125 (2008): 797–808.</a:t>
            </a:r>
          </a:p>
        </p:txBody>
      </p:sp>
      <p:sp>
        <p:nvSpPr>
          <p:cNvPr id="4" name="Szövegdoboz 3"/>
          <p:cNvSpPr txBox="1"/>
          <p:nvPr/>
        </p:nvSpPr>
        <p:spPr>
          <a:xfrm>
            <a:off x="467544" y="260648"/>
            <a:ext cx="8280920" cy="1477328"/>
          </a:xfrm>
          <a:prstGeom prst="rect">
            <a:avLst/>
          </a:prstGeom>
          <a:noFill/>
        </p:spPr>
        <p:txBody>
          <a:bodyPr wrap="square" rtlCol="0">
            <a:spAutoFit/>
          </a:bodyPr>
          <a:lstStyle/>
          <a:p>
            <a:r>
              <a:rPr lang="hu-HU" dirty="0" err="1"/>
              <a:t>Experimenteller</a:t>
            </a:r>
            <a:r>
              <a:rPr lang="hu-HU" dirty="0"/>
              <a:t> </a:t>
            </a:r>
            <a:r>
              <a:rPr lang="hu-HU" dirty="0" err="1"/>
              <a:t>Nachweis</a:t>
            </a:r>
            <a:r>
              <a:rPr lang="hu-HU" dirty="0"/>
              <a:t> des </a:t>
            </a:r>
            <a:r>
              <a:rPr lang="hu-HU" dirty="0" err="1"/>
              <a:t>Ursprungs</a:t>
            </a:r>
            <a:r>
              <a:rPr lang="hu-HU" dirty="0"/>
              <a:t> von </a:t>
            </a:r>
            <a:r>
              <a:rPr lang="hu-HU" dirty="0" err="1"/>
              <a:t>Schädelknochen</a:t>
            </a:r>
            <a:r>
              <a:rPr lang="hu-HU" dirty="0"/>
              <a:t> in der </a:t>
            </a:r>
            <a:r>
              <a:rPr lang="hu-HU" dirty="0" err="1"/>
              <a:t>Maus</a:t>
            </a:r>
            <a:r>
              <a:rPr lang="hu-HU" dirty="0"/>
              <a:t>: </a:t>
            </a:r>
            <a:r>
              <a:rPr lang="hu-HU" dirty="0" err="1"/>
              <a:t>Knochen</a:t>
            </a:r>
            <a:r>
              <a:rPr lang="hu-HU" dirty="0"/>
              <a:t> mit </a:t>
            </a:r>
            <a:r>
              <a:rPr lang="hu-HU" dirty="0" err="1"/>
              <a:t>mesodermalem</a:t>
            </a:r>
            <a:r>
              <a:rPr lang="hu-HU" dirty="0"/>
              <a:t> </a:t>
            </a:r>
            <a:r>
              <a:rPr lang="hu-HU" dirty="0" err="1"/>
              <a:t>Ursprung</a:t>
            </a:r>
            <a:r>
              <a:rPr lang="hu-HU" dirty="0"/>
              <a:t> (Mesp1) </a:t>
            </a:r>
            <a:r>
              <a:rPr lang="hu-HU" dirty="0" err="1"/>
              <a:t>sind</a:t>
            </a:r>
            <a:r>
              <a:rPr lang="hu-HU" dirty="0"/>
              <a:t> in A </a:t>
            </a:r>
            <a:r>
              <a:rPr lang="hu-HU" dirty="0" err="1"/>
              <a:t>blau</a:t>
            </a:r>
            <a:r>
              <a:rPr lang="hu-HU" dirty="0"/>
              <a:t>, </a:t>
            </a:r>
            <a:r>
              <a:rPr lang="hu-HU" dirty="0" err="1"/>
              <a:t>Knochen</a:t>
            </a:r>
            <a:r>
              <a:rPr lang="hu-HU" dirty="0"/>
              <a:t> mit </a:t>
            </a:r>
            <a:r>
              <a:rPr lang="hu-HU" dirty="0" err="1"/>
              <a:t>Ursprung</a:t>
            </a:r>
            <a:r>
              <a:rPr lang="hu-HU" dirty="0"/>
              <a:t> </a:t>
            </a:r>
            <a:r>
              <a:rPr lang="hu-HU" dirty="0" err="1"/>
              <a:t>aus</a:t>
            </a:r>
            <a:r>
              <a:rPr lang="hu-HU" dirty="0"/>
              <a:t> </a:t>
            </a:r>
            <a:r>
              <a:rPr lang="hu-HU" dirty="0" err="1"/>
              <a:t>Neuralleiste</a:t>
            </a:r>
            <a:r>
              <a:rPr lang="hu-HU" dirty="0"/>
              <a:t> (Wnt1) </a:t>
            </a:r>
            <a:r>
              <a:rPr lang="hu-HU" dirty="0" err="1"/>
              <a:t>sind</a:t>
            </a:r>
            <a:r>
              <a:rPr lang="hu-HU" dirty="0"/>
              <a:t> am </a:t>
            </a:r>
            <a:r>
              <a:rPr lang="hu-HU" dirty="0" err="1"/>
              <a:t>Bild</a:t>
            </a:r>
            <a:r>
              <a:rPr lang="hu-HU" dirty="0"/>
              <a:t> B </a:t>
            </a:r>
            <a:r>
              <a:rPr lang="hu-HU" dirty="0" err="1"/>
              <a:t>blau</a:t>
            </a:r>
            <a:r>
              <a:rPr lang="hu-HU" dirty="0"/>
              <a:t>. f: </a:t>
            </a:r>
            <a:r>
              <a:rPr lang="hu-HU" dirty="0" err="1"/>
              <a:t>Os</a:t>
            </a:r>
            <a:r>
              <a:rPr lang="hu-HU" dirty="0"/>
              <a:t> </a:t>
            </a:r>
            <a:r>
              <a:rPr lang="hu-HU" dirty="0" err="1"/>
              <a:t>frontale</a:t>
            </a:r>
            <a:r>
              <a:rPr lang="hu-HU" dirty="0"/>
              <a:t>, p: </a:t>
            </a:r>
            <a:r>
              <a:rPr lang="hu-HU" dirty="0" err="1"/>
              <a:t>Os</a:t>
            </a:r>
            <a:r>
              <a:rPr lang="hu-HU" dirty="0"/>
              <a:t> </a:t>
            </a:r>
            <a:r>
              <a:rPr lang="hu-HU" dirty="0" err="1"/>
              <a:t>parietale</a:t>
            </a:r>
            <a:r>
              <a:rPr lang="hu-HU" dirty="0"/>
              <a:t>. </a:t>
            </a:r>
            <a:r>
              <a:rPr lang="hu-HU" b="1" dirty="0" err="1"/>
              <a:t>Grenze</a:t>
            </a:r>
            <a:r>
              <a:rPr lang="hu-HU" b="1" dirty="0"/>
              <a:t> </a:t>
            </a:r>
            <a:r>
              <a:rPr lang="hu-HU" b="1" dirty="0" err="1"/>
              <a:t>zwischen</a:t>
            </a:r>
            <a:r>
              <a:rPr lang="hu-HU" b="1" dirty="0"/>
              <a:t> </a:t>
            </a:r>
            <a:r>
              <a:rPr lang="hu-HU" b="1" dirty="0" err="1"/>
              <a:t>Mesenchym</a:t>
            </a:r>
            <a:r>
              <a:rPr lang="hu-HU" b="1" dirty="0"/>
              <a:t> </a:t>
            </a:r>
            <a:r>
              <a:rPr lang="hu-HU" b="1" dirty="0" err="1"/>
              <a:t>aus</a:t>
            </a:r>
            <a:r>
              <a:rPr lang="hu-HU" b="1" dirty="0"/>
              <a:t> </a:t>
            </a:r>
            <a:r>
              <a:rPr lang="hu-HU" b="1" dirty="0" err="1"/>
              <a:t>Neuralleiste</a:t>
            </a:r>
            <a:r>
              <a:rPr lang="hu-HU" b="1" dirty="0"/>
              <a:t> versus </a:t>
            </a:r>
            <a:r>
              <a:rPr lang="hu-HU" b="1" dirty="0" err="1"/>
              <a:t>Mesoderm</a:t>
            </a:r>
            <a:r>
              <a:rPr lang="hu-HU" b="1" dirty="0"/>
              <a:t> </a:t>
            </a:r>
            <a:r>
              <a:rPr lang="hu-HU" b="1" dirty="0" err="1"/>
              <a:t>ist</a:t>
            </a:r>
            <a:r>
              <a:rPr lang="hu-HU" b="1" dirty="0"/>
              <a:t> die </a:t>
            </a:r>
            <a:r>
              <a:rPr lang="hu-HU" b="1" dirty="0" err="1"/>
              <a:t>Sutura</a:t>
            </a:r>
            <a:r>
              <a:rPr lang="hu-HU" b="1" dirty="0"/>
              <a:t> </a:t>
            </a:r>
            <a:r>
              <a:rPr lang="hu-HU" b="1" dirty="0" err="1"/>
              <a:t>coronalis</a:t>
            </a:r>
            <a:r>
              <a:rPr lang="hu-HU" b="1" dirty="0"/>
              <a:t>.</a:t>
            </a:r>
            <a:endParaRPr lang="de-DE" b="1" dirty="0"/>
          </a:p>
        </p:txBody>
      </p:sp>
    </p:spTree>
    <p:extLst>
      <p:ext uri="{BB962C8B-B14F-4D97-AF65-F5344CB8AC3E}">
        <p14:creationId xmlns:p14="http://schemas.microsoft.com/office/powerpoint/2010/main" val="34902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78098"/>
          </a:xfrm>
        </p:spPr>
        <p:txBody>
          <a:bodyPr/>
          <a:lstStyle/>
          <a:p>
            <a:r>
              <a:rPr lang="hu-HU" b="1" dirty="0" err="1">
                <a:latin typeface="Segoe UI" panose="020B0502040204020203" pitchFamily="34" charset="0"/>
                <a:cs typeface="Segoe UI" panose="020B0502040204020203" pitchFamily="34" charset="0"/>
              </a:rPr>
              <a:t>Einteilung</a:t>
            </a:r>
            <a:r>
              <a:rPr lang="hu-HU" b="1" dirty="0">
                <a:latin typeface="Segoe UI" panose="020B0502040204020203" pitchFamily="34" charset="0"/>
                <a:cs typeface="Segoe UI" panose="020B0502040204020203" pitchFamily="34" charset="0"/>
              </a:rPr>
              <a:t> </a:t>
            </a:r>
            <a:r>
              <a:rPr lang="hu-HU" b="1" dirty="0" err="1">
                <a:latin typeface="Segoe UI" panose="020B0502040204020203" pitchFamily="34" charset="0"/>
                <a:cs typeface="Segoe UI" panose="020B0502040204020203" pitchFamily="34" charset="0"/>
              </a:rPr>
              <a:t>der</a:t>
            </a:r>
            <a:r>
              <a:rPr lang="hu-HU" b="1" dirty="0">
                <a:latin typeface="Segoe UI" panose="020B0502040204020203" pitchFamily="34" charset="0"/>
                <a:cs typeface="Segoe UI" panose="020B0502040204020203" pitchFamily="34" charset="0"/>
              </a:rPr>
              <a:t> </a:t>
            </a:r>
            <a:r>
              <a:rPr lang="hu-HU" b="1" dirty="0" err="1">
                <a:latin typeface="Segoe UI" panose="020B0502040204020203" pitchFamily="34" charset="0"/>
                <a:cs typeface="Segoe UI" panose="020B0502040204020203" pitchFamily="34" charset="0"/>
              </a:rPr>
              <a:t>Neuralleiste</a:t>
            </a:r>
            <a:r>
              <a:rPr lang="hu-HU" b="1" dirty="0">
                <a:latin typeface="Segoe UI" panose="020B0502040204020203" pitchFamily="34" charset="0"/>
                <a:cs typeface="Segoe UI" panose="020B0502040204020203" pitchFamily="34" charset="0"/>
              </a:rPr>
              <a:t> 1.</a:t>
            </a:r>
            <a:endParaRPr lang="de-DE" b="1" dirty="0">
              <a:latin typeface="Segoe UI" panose="020B0502040204020203" pitchFamily="34" charset="0"/>
              <a:cs typeface="Segoe UI" panose="020B0502040204020203" pitchFamily="34" charset="0"/>
            </a:endParaRPr>
          </a:p>
        </p:txBody>
      </p:sp>
      <p:sp>
        <p:nvSpPr>
          <p:cNvPr id="3" name="Tartalom helye 2"/>
          <p:cNvSpPr>
            <a:spLocks noGrp="1"/>
          </p:cNvSpPr>
          <p:nvPr>
            <p:ph idx="1"/>
          </p:nvPr>
        </p:nvSpPr>
        <p:spPr>
          <a:xfrm>
            <a:off x="457200" y="1412776"/>
            <a:ext cx="8229600" cy="5256584"/>
          </a:xfrm>
        </p:spPr>
        <p:txBody>
          <a:bodyPr/>
          <a:lstStyle/>
          <a:p>
            <a:r>
              <a:rPr lang="hu-HU" sz="2400" dirty="0">
                <a:latin typeface="Segoe UI" panose="020B0502040204020203" pitchFamily="34" charset="0"/>
                <a:cs typeface="Segoe UI" panose="020B0502040204020203" pitchFamily="34" charset="0"/>
              </a:rPr>
              <a:t>NL-</a:t>
            </a:r>
            <a:r>
              <a:rPr lang="hu-HU" sz="2400" dirty="0" err="1">
                <a:latin typeface="Segoe UI" panose="020B0502040204020203" pitchFamily="34" charset="0"/>
                <a:cs typeface="Segoe UI" panose="020B0502040204020203" pitchFamily="34" charset="0"/>
              </a:rPr>
              <a:t>Zellen</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schwärmen</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aus</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der</a:t>
            </a:r>
            <a:r>
              <a:rPr lang="hu-HU" sz="2400" dirty="0">
                <a:latin typeface="Segoe UI" panose="020B0502040204020203" pitchFamily="34" charset="0"/>
                <a:cs typeface="Segoe UI" panose="020B0502040204020203" pitchFamily="34" charset="0"/>
              </a:rPr>
              <a:t> </a:t>
            </a:r>
            <a:r>
              <a:rPr lang="hu-HU" sz="2400" b="1" dirty="0" err="1">
                <a:latin typeface="Segoe UI" panose="020B0502040204020203" pitchFamily="34" charset="0"/>
                <a:cs typeface="Segoe UI" panose="020B0502040204020203" pitchFamily="34" charset="0"/>
              </a:rPr>
              <a:t>fast</a:t>
            </a:r>
            <a:r>
              <a:rPr lang="hu-HU" sz="2400" b="1"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ganzen</a:t>
            </a:r>
            <a:r>
              <a:rPr lang="hu-HU" sz="2400" b="1"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Länge</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der</a:t>
            </a:r>
            <a:r>
              <a:rPr lang="hu-HU" sz="2400" dirty="0">
                <a:latin typeface="Segoe UI" panose="020B0502040204020203" pitchFamily="34" charset="0"/>
                <a:cs typeface="Segoe UI" panose="020B0502040204020203" pitchFamily="34" charset="0"/>
              </a:rPr>
              <a:t>/</a:t>
            </a:r>
            <a:r>
              <a:rPr lang="hu-HU" sz="2400" dirty="0" err="1">
                <a:latin typeface="Segoe UI" panose="020B0502040204020203" pitchFamily="34" charset="0"/>
                <a:cs typeface="Segoe UI" panose="020B0502040204020203" pitchFamily="34" charset="0"/>
              </a:rPr>
              <a:t>des</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Neuralfalte</a:t>
            </a:r>
            <a:r>
              <a:rPr lang="hu-HU" sz="2400" dirty="0">
                <a:latin typeface="Segoe UI" panose="020B0502040204020203" pitchFamily="34" charset="0"/>
                <a:cs typeface="Segoe UI" panose="020B0502040204020203" pitchFamily="34" charset="0"/>
              </a:rPr>
              <a:t>/</a:t>
            </a:r>
            <a:r>
              <a:rPr lang="hu-HU" sz="2400" dirty="0" err="1">
                <a:latin typeface="Segoe UI" panose="020B0502040204020203" pitchFamily="34" charset="0"/>
                <a:cs typeface="Segoe UI" panose="020B0502040204020203" pitchFamily="34" charset="0"/>
              </a:rPr>
              <a:t>Neuralrohres</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heraus</a:t>
            </a:r>
            <a:r>
              <a:rPr lang="hu-HU" sz="2400" dirty="0">
                <a:latin typeface="Segoe UI" panose="020B0502040204020203" pitchFamily="34" charset="0"/>
                <a:cs typeface="Segoe UI" panose="020B0502040204020203" pitchFamily="34" charset="0"/>
              </a:rPr>
              <a:t>.</a:t>
            </a:r>
          </a:p>
          <a:p>
            <a:r>
              <a:rPr lang="hu-HU" sz="2400" dirty="0">
                <a:latin typeface="Segoe UI" panose="020B0502040204020203" pitchFamily="34" charset="0"/>
                <a:cs typeface="Segoe UI" panose="020B0502040204020203" pitchFamily="34" charset="0"/>
              </a:rPr>
              <a:t>Es </a:t>
            </a:r>
            <a:r>
              <a:rPr lang="hu-HU" sz="2400" dirty="0" err="1">
                <a:latin typeface="Segoe UI" panose="020B0502040204020203" pitchFamily="34" charset="0"/>
                <a:cs typeface="Segoe UI" panose="020B0502040204020203" pitchFamily="34" charset="0"/>
              </a:rPr>
              <a:t>gibt</a:t>
            </a:r>
            <a:r>
              <a:rPr lang="hu-HU" sz="2400" dirty="0">
                <a:latin typeface="Segoe UI" panose="020B0502040204020203" pitchFamily="34" charset="0"/>
                <a:cs typeface="Segoe UI" panose="020B0502040204020203" pitchFamily="34" charset="0"/>
              </a:rPr>
              <a:t> </a:t>
            </a:r>
            <a:r>
              <a:rPr lang="hu-HU" sz="2400" b="1" dirty="0" err="1">
                <a:latin typeface="Segoe UI" panose="020B0502040204020203" pitchFamily="34" charset="0"/>
                <a:cs typeface="Segoe UI" panose="020B0502040204020203" pitchFamily="34" charset="0"/>
              </a:rPr>
              <a:t>keine</a:t>
            </a:r>
            <a:r>
              <a:rPr lang="hu-HU" sz="2400" b="1" dirty="0">
                <a:latin typeface="Segoe UI" panose="020B0502040204020203" pitchFamily="34" charset="0"/>
                <a:cs typeface="Segoe UI" panose="020B0502040204020203" pitchFamily="34" charset="0"/>
              </a:rPr>
              <a:t> NL-</a:t>
            </a:r>
            <a:r>
              <a:rPr lang="hu-HU" sz="2400" b="1" dirty="0" err="1">
                <a:latin typeface="Segoe UI" panose="020B0502040204020203" pitchFamily="34" charset="0"/>
                <a:cs typeface="Segoe UI" panose="020B0502040204020203" pitchFamily="34" charset="0"/>
              </a:rPr>
              <a:t>Ausschwärmung</a:t>
            </a:r>
            <a:r>
              <a:rPr lang="hu-HU" sz="2400" b="1"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aus</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dem</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vorderen</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Dienecephalon</a:t>
            </a:r>
            <a:r>
              <a:rPr lang="hu-HU" sz="2400" dirty="0">
                <a:latin typeface="Segoe UI" panose="020B0502040204020203" pitchFamily="34" charset="0"/>
                <a:cs typeface="Segoe UI" panose="020B0502040204020203" pitchFamily="34" charset="0"/>
              </a:rPr>
              <a:t> und der </a:t>
            </a:r>
            <a:r>
              <a:rPr lang="hu-HU" sz="2400" dirty="0" err="1">
                <a:latin typeface="Segoe UI" panose="020B0502040204020203" pitchFamily="34" charset="0"/>
                <a:cs typeface="Segoe UI" panose="020B0502040204020203" pitchFamily="34" charset="0"/>
              </a:rPr>
              <a:t>telencephalischen</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Regio</a:t>
            </a:r>
            <a:r>
              <a:rPr lang="hu-HU" sz="2400" dirty="0">
                <a:latin typeface="Segoe UI" panose="020B0502040204020203" pitchFamily="34" charset="0"/>
                <a:cs typeface="Segoe UI" panose="020B0502040204020203" pitchFamily="34" charset="0"/>
              </a:rPr>
              <a:t>!</a:t>
            </a:r>
          </a:p>
          <a:p>
            <a:r>
              <a:rPr lang="hu-HU" sz="2400" dirty="0" err="1">
                <a:latin typeface="Segoe UI" panose="020B0502040204020203" pitchFamily="34" charset="0"/>
                <a:cs typeface="Segoe UI" panose="020B0502040204020203" pitchFamily="34" charset="0"/>
              </a:rPr>
              <a:t>Die</a:t>
            </a:r>
            <a:r>
              <a:rPr lang="hu-HU" sz="2400" dirty="0">
                <a:latin typeface="Segoe UI" panose="020B0502040204020203" pitchFamily="34" charset="0"/>
                <a:cs typeface="Segoe UI" panose="020B0502040204020203" pitchFamily="34" charset="0"/>
              </a:rPr>
              <a:t> NL </a:t>
            </a:r>
            <a:r>
              <a:rPr lang="hu-HU" sz="2400" dirty="0" err="1">
                <a:latin typeface="Segoe UI" panose="020B0502040204020203" pitchFamily="34" charset="0"/>
                <a:cs typeface="Segoe UI" panose="020B0502040204020203" pitchFamily="34" charset="0"/>
              </a:rPr>
              <a:t>wird</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entsprechend</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der</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Ausschwärmungsstelle</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aufgeteilt</a:t>
            </a:r>
            <a:r>
              <a:rPr lang="hu-HU" sz="2400" dirty="0">
                <a:latin typeface="Segoe UI" panose="020B0502040204020203" pitchFamily="34" charset="0"/>
                <a:cs typeface="Segoe UI" panose="020B0502040204020203" pitchFamily="34" charset="0"/>
              </a:rPr>
              <a:t>: </a:t>
            </a:r>
            <a:r>
              <a:rPr lang="hu-HU" sz="2400" b="1" dirty="0" err="1">
                <a:latin typeface="Segoe UI" panose="020B0502040204020203" pitchFamily="34" charset="0"/>
                <a:cs typeface="Segoe UI" panose="020B0502040204020203" pitchFamily="34" charset="0"/>
              </a:rPr>
              <a:t>kraniale</a:t>
            </a:r>
            <a:r>
              <a:rPr lang="hu-HU" sz="2400" b="1" dirty="0">
                <a:latin typeface="Segoe UI" panose="020B0502040204020203" pitchFamily="34" charset="0"/>
                <a:cs typeface="Segoe UI" panose="020B0502040204020203" pitchFamily="34" charset="0"/>
              </a:rPr>
              <a:t> NL </a:t>
            </a:r>
            <a:r>
              <a:rPr lang="hu-HU" sz="2400" dirty="0">
                <a:latin typeface="Segoe UI" panose="020B0502040204020203" pitchFamily="34" charset="0"/>
                <a:cs typeface="Segoe UI" panose="020B0502040204020203" pitchFamily="34" charset="0"/>
              </a:rPr>
              <a:t>(</a:t>
            </a:r>
            <a:r>
              <a:rPr lang="hu-HU" sz="2400" dirty="0" err="1">
                <a:latin typeface="Segoe UI" panose="020B0502040204020203" pitchFamily="34" charset="0"/>
                <a:cs typeface="Segoe UI" panose="020B0502040204020203" pitchFamily="34" charset="0"/>
              </a:rPr>
              <a:t>die</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Zellen</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treten</a:t>
            </a:r>
            <a:r>
              <a:rPr lang="hu-HU" sz="2400" dirty="0">
                <a:latin typeface="Segoe UI" panose="020B0502040204020203" pitchFamily="34" charset="0"/>
                <a:cs typeface="Segoe UI" panose="020B0502040204020203" pitchFamily="34" charset="0"/>
              </a:rPr>
              <a:t> in </a:t>
            </a:r>
            <a:r>
              <a:rPr lang="hu-HU" sz="2400" dirty="0" err="1">
                <a:latin typeface="Segoe UI" panose="020B0502040204020203" pitchFamily="34" charset="0"/>
                <a:cs typeface="Segoe UI" panose="020B0502040204020203" pitchFamily="34" charset="0"/>
              </a:rPr>
              <a:t>der</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Höhe</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der</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Hirnbläschen</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aus-minus</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vorderes</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Prosencephalon</a:t>
            </a:r>
            <a:r>
              <a:rPr lang="hu-HU" sz="2400" dirty="0">
                <a:latin typeface="Segoe UI" panose="020B0502040204020203" pitchFamily="34" charset="0"/>
                <a:cs typeface="Segoe UI" panose="020B0502040204020203" pitchFamily="34" charset="0"/>
              </a:rPr>
              <a:t>); </a:t>
            </a:r>
            <a:r>
              <a:rPr lang="hu-HU" sz="2400" b="1" dirty="0" err="1">
                <a:latin typeface="Segoe UI" panose="020B0502040204020203" pitchFamily="34" charset="0"/>
                <a:cs typeface="Segoe UI" panose="020B0502040204020203" pitchFamily="34" charset="0"/>
              </a:rPr>
              <a:t>Rumpf</a:t>
            </a:r>
            <a:r>
              <a:rPr lang="hu-HU" sz="2400" b="1" dirty="0">
                <a:latin typeface="Segoe UI" panose="020B0502040204020203" pitchFamily="34" charset="0"/>
                <a:cs typeface="Segoe UI" panose="020B0502040204020203" pitchFamily="34" charset="0"/>
              </a:rPr>
              <a:t>-NL</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entsprechend</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des</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Rückenmarks</a:t>
            </a:r>
            <a:r>
              <a:rPr lang="hu-HU" sz="2400" dirty="0">
                <a:latin typeface="Segoe UI" panose="020B0502040204020203" pitchFamily="34" charset="0"/>
                <a:cs typeface="Segoe UI" panose="020B0502040204020203" pitchFamily="34" charset="0"/>
              </a:rPr>
              <a:t>. </a:t>
            </a:r>
          </a:p>
          <a:p>
            <a:r>
              <a:rPr lang="hu-HU" sz="2400" dirty="0" err="1">
                <a:latin typeface="Segoe UI" panose="020B0502040204020203" pitchFamily="34" charset="0"/>
                <a:cs typeface="Segoe UI" panose="020B0502040204020203" pitchFamily="34" charset="0"/>
              </a:rPr>
              <a:t>Diese</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werden</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weiter</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aufgeteilt</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innerhalb</a:t>
            </a:r>
            <a:r>
              <a:rPr lang="hu-HU" sz="2400" dirty="0">
                <a:latin typeface="Segoe UI" panose="020B0502040204020203" pitchFamily="34" charset="0"/>
                <a:cs typeface="Segoe UI" panose="020B0502040204020203" pitchFamily="34" charset="0"/>
              </a:rPr>
              <a:t> der </a:t>
            </a:r>
            <a:r>
              <a:rPr lang="hu-HU" sz="2400" dirty="0" err="1">
                <a:latin typeface="Segoe UI" panose="020B0502040204020203" pitchFamily="34" charset="0"/>
                <a:cs typeface="Segoe UI" panose="020B0502040204020203" pitchFamily="34" charset="0"/>
              </a:rPr>
              <a:t>kranialen</a:t>
            </a:r>
            <a:r>
              <a:rPr lang="hu-HU" sz="2400" dirty="0">
                <a:latin typeface="Segoe UI" panose="020B0502040204020203" pitchFamily="34" charset="0"/>
                <a:cs typeface="Segoe UI" panose="020B0502040204020203" pitchFamily="34" charset="0"/>
              </a:rPr>
              <a:t> NL </a:t>
            </a:r>
            <a:r>
              <a:rPr lang="hu-HU" sz="2400" dirty="0" err="1">
                <a:latin typeface="Segoe UI" panose="020B0502040204020203" pitchFamily="34" charset="0"/>
                <a:cs typeface="Segoe UI" panose="020B0502040204020203" pitchFamily="34" charset="0"/>
              </a:rPr>
              <a:t>unterscheiden</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wir</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z.B</a:t>
            </a:r>
            <a:r>
              <a:rPr lang="hu-HU" sz="2400" dirty="0">
                <a:latin typeface="Segoe UI" panose="020B0502040204020203" pitchFamily="34" charset="0"/>
                <a:cs typeface="Segoe UI" panose="020B0502040204020203" pitchFamily="34" charset="0"/>
              </a:rPr>
              <a:t>. </a:t>
            </a:r>
            <a:r>
              <a:rPr lang="hu-HU" sz="2400" b="1" dirty="0" err="1">
                <a:latin typeface="Segoe UI" panose="020B0502040204020203" pitchFamily="34" charset="0"/>
                <a:cs typeface="Segoe UI" panose="020B0502040204020203" pitchFamily="34" charset="0"/>
              </a:rPr>
              <a:t>kardiale</a:t>
            </a:r>
            <a:r>
              <a:rPr lang="hu-HU" sz="2400" b="1" dirty="0">
                <a:latin typeface="Segoe UI" panose="020B0502040204020203" pitchFamily="34" charset="0"/>
                <a:cs typeface="Segoe UI" panose="020B0502040204020203" pitchFamily="34" charset="0"/>
              </a:rPr>
              <a:t> NL</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die</a:t>
            </a:r>
            <a:r>
              <a:rPr lang="hu-HU" sz="2400" dirty="0">
                <a:latin typeface="Segoe UI" panose="020B0502040204020203" pitchFamily="34" charset="0"/>
                <a:cs typeface="Segoe UI" panose="020B0502040204020203" pitchFamily="34" charset="0"/>
              </a:rPr>
              <a:t> </a:t>
            </a:r>
            <a:r>
              <a:rPr lang="hu-HU" sz="2400" b="1" dirty="0" err="1">
                <a:latin typeface="Segoe UI" panose="020B0502040204020203" pitchFamily="34" charset="0"/>
                <a:cs typeface="Segoe UI" panose="020B0502040204020203" pitchFamily="34" charset="0"/>
              </a:rPr>
              <a:t>vagale</a:t>
            </a:r>
            <a:r>
              <a:rPr lang="hu-HU" sz="2400" b="1" dirty="0">
                <a:latin typeface="Segoe UI" panose="020B0502040204020203" pitchFamily="34" charset="0"/>
                <a:cs typeface="Segoe UI" panose="020B0502040204020203" pitchFamily="34" charset="0"/>
              </a:rPr>
              <a:t> NL </a:t>
            </a:r>
            <a:r>
              <a:rPr lang="hu-HU" sz="2400" dirty="0">
                <a:latin typeface="Segoe UI" panose="020B0502040204020203" pitchFamily="34" charset="0"/>
                <a:cs typeface="Segoe UI" panose="020B0502040204020203" pitchFamily="34" charset="0"/>
              </a:rPr>
              <a:t>(Nervus vagus), </a:t>
            </a:r>
            <a:r>
              <a:rPr lang="hu-HU" sz="2400" dirty="0" err="1">
                <a:latin typeface="Segoe UI" panose="020B0502040204020203" pitchFamily="34" charset="0"/>
                <a:cs typeface="Segoe UI" panose="020B0502040204020203" pitchFamily="34" charset="0"/>
              </a:rPr>
              <a:t>im</a:t>
            </a:r>
            <a:r>
              <a:rPr lang="hu-HU" sz="2400" dirty="0">
                <a:latin typeface="Segoe UI" panose="020B0502040204020203" pitchFamily="34" charset="0"/>
                <a:cs typeface="Segoe UI" panose="020B0502040204020203" pitchFamily="34" charset="0"/>
              </a:rPr>
              <a:t> </a:t>
            </a:r>
            <a:r>
              <a:rPr lang="hu-HU" sz="2400" dirty="0" err="1">
                <a:latin typeface="Segoe UI" panose="020B0502040204020203" pitchFamily="34" charset="0"/>
                <a:cs typeface="Segoe UI" panose="020B0502040204020203" pitchFamily="34" charset="0"/>
              </a:rPr>
              <a:t>Rumpf</a:t>
            </a:r>
            <a:r>
              <a:rPr lang="hu-HU" sz="2400" dirty="0">
                <a:latin typeface="Segoe UI" panose="020B0502040204020203" pitchFamily="34" charset="0"/>
                <a:cs typeface="Segoe UI" panose="020B0502040204020203" pitchFamily="34" charset="0"/>
              </a:rPr>
              <a:t>-NL </a:t>
            </a:r>
            <a:r>
              <a:rPr lang="hu-HU" sz="2400" dirty="0" err="1">
                <a:latin typeface="Segoe UI" panose="020B0502040204020203" pitchFamily="34" charset="0"/>
                <a:cs typeface="Segoe UI" panose="020B0502040204020203" pitchFamily="34" charset="0"/>
              </a:rPr>
              <a:t>die</a:t>
            </a:r>
            <a:r>
              <a:rPr lang="hu-HU" sz="2400" dirty="0">
                <a:latin typeface="Segoe UI" panose="020B0502040204020203" pitchFamily="34" charset="0"/>
                <a:cs typeface="Segoe UI" panose="020B0502040204020203" pitchFamily="34" charset="0"/>
              </a:rPr>
              <a:t> </a:t>
            </a:r>
            <a:r>
              <a:rPr lang="hu-HU" sz="2400" b="1" dirty="0" err="1">
                <a:latin typeface="Segoe UI" panose="020B0502040204020203" pitchFamily="34" charset="0"/>
                <a:cs typeface="Segoe UI" panose="020B0502040204020203" pitchFamily="34" charset="0"/>
              </a:rPr>
              <a:t>lumbosakrale</a:t>
            </a:r>
            <a:r>
              <a:rPr lang="hu-HU" sz="2400" b="1" dirty="0">
                <a:latin typeface="Segoe UI" panose="020B0502040204020203" pitchFamily="34" charset="0"/>
                <a:cs typeface="Segoe UI" panose="020B0502040204020203" pitchFamily="34" charset="0"/>
              </a:rPr>
              <a:t> NL</a:t>
            </a:r>
            <a:r>
              <a:rPr lang="hu-HU" sz="2400" dirty="0">
                <a:latin typeface="Segoe UI" panose="020B0502040204020203" pitchFamily="34" charset="0"/>
                <a:cs typeface="Segoe UI" panose="020B0502040204020203" pitchFamily="34" charset="0"/>
              </a:rPr>
              <a:t>.</a:t>
            </a:r>
            <a:endParaRPr lang="de-DE" sz="2400" dirty="0">
              <a:latin typeface="Segoe UI" panose="020B0502040204020203" pitchFamily="34" charset="0"/>
              <a:cs typeface="Segoe UI" panose="020B0502040204020203"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92"/>
            <a:ext cx="5237566" cy="6831608"/>
          </a:xfrm>
          <a:prstGeom prst="rect">
            <a:avLst/>
          </a:prstGeom>
        </p:spPr>
      </p:pic>
      <p:sp>
        <p:nvSpPr>
          <p:cNvPr id="7" name="Ív 6"/>
          <p:cNvSpPr/>
          <p:nvPr/>
        </p:nvSpPr>
        <p:spPr>
          <a:xfrm rot="15509851">
            <a:off x="1667999" y="274104"/>
            <a:ext cx="3046303" cy="2814759"/>
          </a:xfrm>
          <a:prstGeom prst="arc">
            <a:avLst>
              <a:gd name="adj1" fmla="val 15544592"/>
              <a:gd name="adj2" fmla="val 6789602"/>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Szövegdoboz 7"/>
          <p:cNvSpPr txBox="1"/>
          <p:nvPr/>
        </p:nvSpPr>
        <p:spPr>
          <a:xfrm>
            <a:off x="5436096" y="476672"/>
            <a:ext cx="3456384" cy="3970318"/>
          </a:xfrm>
          <a:prstGeom prst="rect">
            <a:avLst/>
          </a:prstGeom>
          <a:noFill/>
        </p:spPr>
        <p:txBody>
          <a:bodyPr wrap="square" rtlCol="0">
            <a:spAutoFit/>
          </a:bodyPr>
          <a:lstStyle/>
          <a:p>
            <a:r>
              <a:rPr lang="hu-HU" dirty="0" err="1"/>
              <a:t>Roter</a:t>
            </a:r>
            <a:r>
              <a:rPr lang="hu-HU" dirty="0"/>
              <a:t>, </a:t>
            </a:r>
            <a:r>
              <a:rPr lang="hu-HU" dirty="0" err="1"/>
              <a:t>gebogener</a:t>
            </a:r>
            <a:r>
              <a:rPr lang="hu-HU" dirty="0"/>
              <a:t> </a:t>
            </a:r>
            <a:r>
              <a:rPr lang="hu-HU" dirty="0" err="1"/>
              <a:t>Doppelpfeil</a:t>
            </a:r>
            <a:r>
              <a:rPr lang="hu-HU" dirty="0"/>
              <a:t>: </a:t>
            </a:r>
            <a:r>
              <a:rPr lang="hu-HU" b="1" dirty="0" err="1"/>
              <a:t>kraniale</a:t>
            </a:r>
            <a:r>
              <a:rPr lang="hu-HU" b="1" dirty="0"/>
              <a:t> NL </a:t>
            </a:r>
            <a:r>
              <a:rPr lang="hu-HU" dirty="0"/>
              <a:t>(</a:t>
            </a:r>
            <a:r>
              <a:rPr lang="hu-HU" dirty="0" err="1"/>
              <a:t>aus</a:t>
            </a:r>
            <a:r>
              <a:rPr lang="hu-HU" dirty="0"/>
              <a:t> </a:t>
            </a:r>
            <a:r>
              <a:rPr lang="hu-HU" dirty="0" err="1"/>
              <a:t>kaudalem</a:t>
            </a:r>
            <a:r>
              <a:rPr lang="hu-HU" dirty="0"/>
              <a:t> </a:t>
            </a:r>
            <a:r>
              <a:rPr lang="hu-HU" dirty="0" err="1"/>
              <a:t>Diencephalon</a:t>
            </a:r>
            <a:r>
              <a:rPr lang="hu-HU" dirty="0"/>
              <a:t>, </a:t>
            </a:r>
            <a:r>
              <a:rPr lang="hu-HU" dirty="0" err="1"/>
              <a:t>Mesencephalon</a:t>
            </a:r>
            <a:r>
              <a:rPr lang="hu-HU" dirty="0"/>
              <a:t> und </a:t>
            </a:r>
            <a:r>
              <a:rPr lang="hu-HU" dirty="0" err="1"/>
              <a:t>Rhombencephalon</a:t>
            </a:r>
            <a:r>
              <a:rPr lang="hu-HU" dirty="0"/>
              <a:t>)</a:t>
            </a:r>
          </a:p>
          <a:p>
            <a:r>
              <a:rPr lang="hu-HU" b="1" dirty="0" err="1"/>
              <a:t>Rumpf</a:t>
            </a:r>
            <a:r>
              <a:rPr lang="hu-HU" b="1" dirty="0"/>
              <a:t> NL</a:t>
            </a:r>
            <a:r>
              <a:rPr lang="hu-HU" dirty="0"/>
              <a:t>: ab </a:t>
            </a:r>
            <a:r>
              <a:rPr lang="hu-HU" dirty="0" err="1"/>
              <a:t>dem</a:t>
            </a:r>
            <a:r>
              <a:rPr lang="hu-HU" dirty="0"/>
              <a:t> </a:t>
            </a:r>
            <a:r>
              <a:rPr lang="hu-HU" dirty="0" err="1"/>
              <a:t>ersten</a:t>
            </a:r>
            <a:r>
              <a:rPr lang="hu-HU" dirty="0"/>
              <a:t> </a:t>
            </a:r>
            <a:r>
              <a:rPr lang="hu-HU" dirty="0" err="1"/>
              <a:t>bis</a:t>
            </a:r>
            <a:r>
              <a:rPr lang="hu-HU" dirty="0"/>
              <a:t> </a:t>
            </a:r>
            <a:r>
              <a:rPr lang="hu-HU" dirty="0" err="1"/>
              <a:t>zu</a:t>
            </a:r>
            <a:r>
              <a:rPr lang="hu-HU" dirty="0"/>
              <a:t> den </a:t>
            </a:r>
            <a:r>
              <a:rPr lang="hu-HU" dirty="0" err="1"/>
              <a:t>letzten</a:t>
            </a:r>
            <a:r>
              <a:rPr lang="hu-HU" dirty="0"/>
              <a:t> Somiten; </a:t>
            </a:r>
            <a:r>
              <a:rPr lang="hu-HU" dirty="0" err="1"/>
              <a:t>ihre</a:t>
            </a:r>
            <a:r>
              <a:rPr lang="hu-HU" dirty="0"/>
              <a:t> </a:t>
            </a:r>
            <a:r>
              <a:rPr lang="hu-HU" dirty="0" err="1"/>
              <a:t>Subregion</a:t>
            </a:r>
            <a:r>
              <a:rPr lang="hu-HU" dirty="0"/>
              <a:t> sind:</a:t>
            </a:r>
          </a:p>
          <a:p>
            <a:r>
              <a:rPr lang="hu-HU" b="1" dirty="0" err="1"/>
              <a:t>kardiale</a:t>
            </a:r>
            <a:r>
              <a:rPr lang="hu-HU" b="1" dirty="0"/>
              <a:t> NL</a:t>
            </a:r>
            <a:r>
              <a:rPr lang="hu-HU" dirty="0"/>
              <a:t>: </a:t>
            </a:r>
            <a:r>
              <a:rPr lang="hu-HU" dirty="0" err="1"/>
              <a:t>die</a:t>
            </a:r>
            <a:r>
              <a:rPr lang="hu-HU" dirty="0"/>
              <a:t> </a:t>
            </a:r>
            <a:r>
              <a:rPr lang="hu-HU" dirty="0" err="1"/>
              <a:t>Region</a:t>
            </a:r>
            <a:r>
              <a:rPr lang="hu-HU" dirty="0"/>
              <a:t> der </a:t>
            </a:r>
            <a:r>
              <a:rPr lang="hu-HU" dirty="0" err="1"/>
              <a:t>ersten</a:t>
            </a:r>
            <a:r>
              <a:rPr lang="hu-HU" dirty="0"/>
              <a:t> </a:t>
            </a:r>
            <a:r>
              <a:rPr lang="hu-HU" dirty="0" err="1"/>
              <a:t>drei</a:t>
            </a:r>
            <a:r>
              <a:rPr lang="hu-HU" dirty="0"/>
              <a:t> Somiten</a:t>
            </a:r>
          </a:p>
          <a:p>
            <a:r>
              <a:rPr lang="hu-HU" b="1" dirty="0" err="1"/>
              <a:t>vagale</a:t>
            </a:r>
            <a:r>
              <a:rPr lang="hu-HU" b="1" dirty="0"/>
              <a:t> NL</a:t>
            </a:r>
            <a:r>
              <a:rPr lang="hu-HU" dirty="0"/>
              <a:t>: </a:t>
            </a:r>
            <a:r>
              <a:rPr lang="hu-HU" dirty="0" err="1"/>
              <a:t>aus</a:t>
            </a:r>
            <a:r>
              <a:rPr lang="hu-HU" dirty="0"/>
              <a:t> der </a:t>
            </a:r>
            <a:r>
              <a:rPr lang="hu-HU" dirty="0" err="1"/>
              <a:t>Regio</a:t>
            </a:r>
            <a:r>
              <a:rPr lang="hu-HU" dirty="0"/>
              <a:t> der Somiten 1-7 (</a:t>
            </a:r>
            <a:r>
              <a:rPr lang="hu-HU" dirty="0" err="1"/>
              <a:t>Überlappen</a:t>
            </a:r>
            <a:r>
              <a:rPr lang="hu-HU" dirty="0"/>
              <a:t> mit </a:t>
            </a:r>
            <a:r>
              <a:rPr lang="hu-HU" dirty="0" err="1"/>
              <a:t>kardialer</a:t>
            </a:r>
            <a:r>
              <a:rPr lang="hu-HU" dirty="0"/>
              <a:t> NL)</a:t>
            </a:r>
          </a:p>
          <a:p>
            <a:r>
              <a:rPr lang="hu-HU" b="1" dirty="0" err="1"/>
              <a:t>lumbosakrale</a:t>
            </a:r>
            <a:r>
              <a:rPr lang="hu-HU" b="1" dirty="0"/>
              <a:t> NL</a:t>
            </a:r>
            <a:r>
              <a:rPr lang="hu-HU" dirty="0"/>
              <a:t>: </a:t>
            </a:r>
            <a:r>
              <a:rPr lang="hu-HU" dirty="0" err="1"/>
              <a:t>kaudal</a:t>
            </a:r>
            <a:r>
              <a:rPr lang="hu-HU" dirty="0"/>
              <a:t> </a:t>
            </a:r>
            <a:r>
              <a:rPr lang="hu-HU" dirty="0" err="1"/>
              <a:t>zu</a:t>
            </a:r>
            <a:r>
              <a:rPr lang="hu-HU" dirty="0"/>
              <a:t> den Somiten 28.</a:t>
            </a:r>
            <a:endParaRPr lang="de-DE" dirty="0"/>
          </a:p>
        </p:txBody>
      </p:sp>
    </p:spTree>
    <p:extLst>
      <p:ext uri="{BB962C8B-B14F-4D97-AF65-F5344CB8AC3E}">
        <p14:creationId xmlns:p14="http://schemas.microsoft.com/office/powerpoint/2010/main" val="2059338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78098"/>
          </a:xfrm>
        </p:spPr>
        <p:txBody>
          <a:bodyPr/>
          <a:lstStyle/>
          <a:p>
            <a:r>
              <a:rPr lang="hu-HU" b="1" dirty="0" err="1">
                <a:latin typeface="Segoe UI" panose="020B0502040204020203" pitchFamily="34" charset="0"/>
                <a:cs typeface="Segoe UI" panose="020B0502040204020203" pitchFamily="34" charset="0"/>
              </a:rPr>
              <a:t>Einteilung</a:t>
            </a:r>
            <a:r>
              <a:rPr lang="hu-HU" b="1" dirty="0">
                <a:latin typeface="Segoe UI" panose="020B0502040204020203" pitchFamily="34" charset="0"/>
                <a:cs typeface="Segoe UI" panose="020B0502040204020203" pitchFamily="34" charset="0"/>
              </a:rPr>
              <a:t> </a:t>
            </a:r>
            <a:r>
              <a:rPr lang="hu-HU" b="1" dirty="0" err="1">
                <a:latin typeface="Segoe UI" panose="020B0502040204020203" pitchFamily="34" charset="0"/>
                <a:cs typeface="Segoe UI" panose="020B0502040204020203" pitchFamily="34" charset="0"/>
              </a:rPr>
              <a:t>der</a:t>
            </a:r>
            <a:r>
              <a:rPr lang="hu-HU" b="1" dirty="0">
                <a:latin typeface="Segoe UI" panose="020B0502040204020203" pitchFamily="34" charset="0"/>
                <a:cs typeface="Segoe UI" panose="020B0502040204020203" pitchFamily="34" charset="0"/>
              </a:rPr>
              <a:t> </a:t>
            </a:r>
            <a:r>
              <a:rPr lang="hu-HU" b="1" dirty="0" err="1">
                <a:latin typeface="Segoe UI" panose="020B0502040204020203" pitchFamily="34" charset="0"/>
                <a:cs typeface="Segoe UI" panose="020B0502040204020203" pitchFamily="34" charset="0"/>
              </a:rPr>
              <a:t>Neuralleiste</a:t>
            </a:r>
            <a:r>
              <a:rPr lang="hu-HU" b="1" dirty="0">
                <a:latin typeface="Segoe UI" panose="020B0502040204020203" pitchFamily="34" charset="0"/>
                <a:cs typeface="Segoe UI" panose="020B0502040204020203" pitchFamily="34" charset="0"/>
              </a:rPr>
              <a:t> 2.</a:t>
            </a:r>
            <a:endParaRPr lang="de-DE" b="1" dirty="0">
              <a:latin typeface="Segoe UI" panose="020B0502040204020203" pitchFamily="34" charset="0"/>
              <a:cs typeface="Segoe UI" panose="020B0502040204020203" pitchFamily="34" charset="0"/>
            </a:endParaRPr>
          </a:p>
        </p:txBody>
      </p:sp>
      <p:sp>
        <p:nvSpPr>
          <p:cNvPr id="3" name="Tartalom helye 2"/>
          <p:cNvSpPr>
            <a:spLocks noGrp="1"/>
          </p:cNvSpPr>
          <p:nvPr>
            <p:ph idx="1"/>
          </p:nvPr>
        </p:nvSpPr>
        <p:spPr>
          <a:xfrm>
            <a:off x="457200" y="1124744"/>
            <a:ext cx="8229600" cy="5256584"/>
          </a:xfrm>
        </p:spPr>
        <p:txBody>
          <a:bodyPr/>
          <a:lstStyle/>
          <a:p>
            <a:r>
              <a:rPr lang="hu-HU" sz="2800" b="1" dirty="0" err="1">
                <a:solidFill>
                  <a:srgbClr val="0070C0"/>
                </a:solidFill>
                <a:latin typeface="Segoe UI" panose="020B0502040204020203" pitchFamily="34" charset="0"/>
                <a:cs typeface="Segoe UI" panose="020B0502040204020203" pitchFamily="34" charset="0"/>
              </a:rPr>
              <a:t>Kraniale</a:t>
            </a:r>
            <a:r>
              <a:rPr lang="hu-HU" sz="2800" b="1" dirty="0">
                <a:solidFill>
                  <a:srgbClr val="0070C0"/>
                </a:solidFill>
                <a:latin typeface="Segoe UI" panose="020B0502040204020203" pitchFamily="34" charset="0"/>
                <a:cs typeface="Segoe UI" panose="020B0502040204020203" pitchFamily="34" charset="0"/>
              </a:rPr>
              <a:t> NL </a:t>
            </a:r>
            <a:br>
              <a:rPr lang="hu-HU" sz="2800" dirty="0">
                <a:latin typeface="Segoe UI" panose="020B0502040204020203" pitchFamily="34" charset="0"/>
                <a:cs typeface="Segoe UI" panose="020B0502040204020203" pitchFamily="34" charset="0"/>
              </a:rPr>
            </a:br>
            <a:r>
              <a:rPr lang="hu-HU" sz="2800" dirty="0">
                <a:latin typeface="Segoe UI" panose="020B0502040204020203" pitchFamily="34" charset="0"/>
                <a:cs typeface="Segoe UI" panose="020B0502040204020203" pitchFamily="34" charset="0"/>
              </a:rPr>
              <a:t>	</a:t>
            </a:r>
            <a:r>
              <a:rPr lang="hu-HU" sz="2800" dirty="0" err="1">
                <a:latin typeface="Segoe UI" panose="020B0502040204020203" pitchFamily="34" charset="0"/>
                <a:cs typeface="Segoe UI" panose="020B0502040204020203" pitchFamily="34" charset="0"/>
              </a:rPr>
              <a:t>diese</a:t>
            </a:r>
            <a:r>
              <a:rPr lang="hu-HU" sz="2800" dirty="0">
                <a:latin typeface="Segoe UI" panose="020B0502040204020203" pitchFamily="34" charset="0"/>
                <a:cs typeface="Segoe UI" panose="020B0502040204020203" pitchFamily="34" charset="0"/>
              </a:rPr>
              <a:t> NL </a:t>
            </a:r>
            <a:r>
              <a:rPr lang="hu-HU" sz="2800" dirty="0" err="1">
                <a:latin typeface="Segoe UI" panose="020B0502040204020203" pitchFamily="34" charset="0"/>
                <a:cs typeface="Segoe UI" panose="020B0502040204020203" pitchFamily="34" charset="0"/>
              </a:rPr>
              <a:t>wandert</a:t>
            </a:r>
            <a:r>
              <a:rPr lang="hu-HU" sz="2800" dirty="0">
                <a:latin typeface="Segoe UI" panose="020B0502040204020203" pitchFamily="34" charset="0"/>
                <a:cs typeface="Segoe UI" panose="020B0502040204020203" pitchFamily="34" charset="0"/>
              </a:rPr>
              <a:t> in den </a:t>
            </a:r>
            <a:r>
              <a:rPr lang="hu-HU" sz="2800" dirty="0" err="1">
                <a:latin typeface="Segoe UI" panose="020B0502040204020203" pitchFamily="34" charset="0"/>
                <a:cs typeface="Segoe UI" panose="020B0502040204020203" pitchFamily="34" charset="0"/>
              </a:rPr>
              <a:t>Kopf</a:t>
            </a:r>
            <a:r>
              <a:rPr lang="hu-HU" sz="2800" dirty="0">
                <a:latin typeface="Segoe UI" panose="020B0502040204020203" pitchFamily="34" charset="0"/>
                <a:cs typeface="Segoe UI" panose="020B0502040204020203" pitchFamily="34" charset="0"/>
              </a:rPr>
              <a:t> und </a:t>
            </a:r>
            <a:r>
              <a:rPr lang="hu-HU" sz="2800" dirty="0" err="1">
                <a:latin typeface="Segoe UI" panose="020B0502040204020203" pitchFamily="34" charset="0"/>
                <a:cs typeface="Segoe UI" panose="020B0502040204020203" pitchFamily="34" charset="0"/>
              </a:rPr>
              <a:t>Kiemenbögen</a:t>
            </a:r>
            <a:r>
              <a:rPr lang="hu-HU" sz="2800" dirty="0">
                <a:latin typeface="Segoe UI" panose="020B0502040204020203" pitchFamily="34" charset="0"/>
                <a:cs typeface="Segoe UI" panose="020B0502040204020203" pitchFamily="34" charset="0"/>
              </a:rPr>
              <a:t> </a:t>
            </a:r>
            <a:r>
              <a:rPr lang="hu-HU" sz="2800" dirty="0" err="1">
                <a:latin typeface="Segoe UI" panose="020B0502040204020203" pitchFamily="34" charset="0"/>
                <a:cs typeface="Segoe UI" panose="020B0502040204020203" pitchFamily="34" charset="0"/>
              </a:rPr>
              <a:t>hinein</a:t>
            </a:r>
            <a:r>
              <a:rPr lang="hu-HU" sz="2800" dirty="0">
                <a:latin typeface="Segoe UI" panose="020B0502040204020203" pitchFamily="34" charset="0"/>
                <a:cs typeface="Segoe UI" panose="020B0502040204020203" pitchFamily="34" charset="0"/>
              </a:rPr>
              <a:t>;</a:t>
            </a:r>
          </a:p>
          <a:p>
            <a:pPr marL="0" indent="0">
              <a:buNone/>
            </a:pPr>
            <a:r>
              <a:rPr lang="hu-HU" sz="2800" b="1" dirty="0">
                <a:latin typeface="Segoe UI" panose="020B0502040204020203" pitchFamily="34" charset="0"/>
                <a:cs typeface="Segoe UI" panose="020B0502040204020203" pitchFamily="34" charset="0"/>
              </a:rPr>
              <a:t>	</a:t>
            </a:r>
            <a:r>
              <a:rPr lang="hu-HU" sz="2800" b="1" dirty="0" err="1">
                <a:latin typeface="Segoe UI" panose="020B0502040204020203" pitchFamily="34" charset="0"/>
                <a:cs typeface="Segoe UI" panose="020B0502040204020203" pitchFamily="34" charset="0"/>
              </a:rPr>
              <a:t>Optische</a:t>
            </a:r>
            <a:r>
              <a:rPr lang="hu-HU" sz="2800" b="1" dirty="0">
                <a:latin typeface="Segoe UI" panose="020B0502040204020203" pitchFamily="34" charset="0"/>
                <a:cs typeface="Segoe UI" panose="020B0502040204020203" pitchFamily="34" charset="0"/>
              </a:rPr>
              <a:t> NL</a:t>
            </a:r>
            <a:r>
              <a:rPr lang="hu-HU" sz="2800" dirty="0">
                <a:latin typeface="Segoe UI" panose="020B0502040204020203" pitchFamily="34" charset="0"/>
                <a:cs typeface="Segoe UI" panose="020B0502040204020203" pitchFamily="34" charset="0"/>
              </a:rPr>
              <a:t>: </a:t>
            </a:r>
            <a:r>
              <a:rPr lang="hu-HU" sz="2800" dirty="0" err="1">
                <a:latin typeface="Segoe UI" panose="020B0502040204020203" pitchFamily="34" charset="0"/>
                <a:cs typeface="Segoe UI" panose="020B0502040204020203" pitchFamily="34" charset="0"/>
              </a:rPr>
              <a:t>periokulare</a:t>
            </a:r>
            <a:r>
              <a:rPr lang="hu-HU" sz="2800" dirty="0">
                <a:latin typeface="Segoe UI" panose="020B0502040204020203" pitchFamily="34" charset="0"/>
                <a:cs typeface="Segoe UI" panose="020B0502040204020203" pitchFamily="34" charset="0"/>
              </a:rPr>
              <a:t> </a:t>
            </a:r>
            <a:r>
              <a:rPr lang="hu-HU" sz="2800" dirty="0" err="1">
                <a:latin typeface="Segoe UI" panose="020B0502040204020203" pitchFamily="34" charset="0"/>
                <a:cs typeface="Segoe UI" panose="020B0502040204020203" pitchFamily="34" charset="0"/>
              </a:rPr>
              <a:t>Gewebe</a:t>
            </a:r>
            <a:r>
              <a:rPr lang="hu-HU" sz="2800" dirty="0">
                <a:latin typeface="Segoe UI" panose="020B0502040204020203" pitchFamily="34" charset="0"/>
                <a:cs typeface="Segoe UI" panose="020B0502040204020203" pitchFamily="34" charset="0"/>
              </a:rPr>
              <a:t>, </a:t>
            </a:r>
            <a:r>
              <a:rPr lang="hu-HU" sz="2800" dirty="0" err="1">
                <a:latin typeface="Segoe UI" panose="020B0502040204020203" pitchFamily="34" charset="0"/>
                <a:cs typeface="Segoe UI" panose="020B0502040204020203" pitchFamily="34" charset="0"/>
              </a:rPr>
              <a:t>Iris</a:t>
            </a:r>
            <a:r>
              <a:rPr lang="hu-HU" sz="2800" dirty="0">
                <a:latin typeface="Segoe UI" panose="020B0502040204020203" pitchFamily="34" charset="0"/>
                <a:cs typeface="Segoe UI" panose="020B0502040204020203" pitchFamily="34" charset="0"/>
              </a:rPr>
              <a:t>/C. </a:t>
            </a:r>
            <a:r>
              <a:rPr lang="hu-HU" sz="2800" dirty="0" err="1">
                <a:latin typeface="Segoe UI" panose="020B0502040204020203" pitchFamily="34" charset="0"/>
                <a:cs typeface="Segoe UI" panose="020B0502040204020203" pitchFamily="34" charset="0"/>
              </a:rPr>
              <a:t>ciliare-Muskulatur</a:t>
            </a:r>
            <a:r>
              <a:rPr lang="hu-HU" sz="2800" dirty="0">
                <a:latin typeface="Segoe UI" panose="020B0502040204020203" pitchFamily="34" charset="0"/>
                <a:cs typeface="Segoe UI" panose="020B0502040204020203" pitchFamily="34" charset="0"/>
              </a:rPr>
              <a:t>, </a:t>
            </a:r>
            <a:r>
              <a:rPr lang="hu-HU" sz="2800" dirty="0" err="1">
                <a:latin typeface="Segoe UI" panose="020B0502040204020203" pitchFamily="34" charset="0"/>
                <a:cs typeface="Segoe UI" panose="020B0502040204020203" pitchFamily="34" charset="0"/>
              </a:rPr>
              <a:t>Cornea</a:t>
            </a:r>
            <a:br>
              <a:rPr lang="hu-HU" sz="2800" dirty="0">
                <a:latin typeface="Segoe UI" panose="020B0502040204020203" pitchFamily="34" charset="0"/>
                <a:cs typeface="Segoe UI" panose="020B0502040204020203" pitchFamily="34" charset="0"/>
              </a:rPr>
            </a:br>
            <a:r>
              <a:rPr lang="hu-HU" sz="2800" dirty="0">
                <a:latin typeface="Segoe UI" panose="020B0502040204020203" pitchFamily="34" charset="0"/>
                <a:cs typeface="Segoe UI" panose="020B0502040204020203" pitchFamily="34" charset="0"/>
              </a:rPr>
              <a:t>	</a:t>
            </a:r>
            <a:r>
              <a:rPr lang="hu-HU" sz="2800" b="1" dirty="0" err="1">
                <a:latin typeface="Segoe UI" panose="020B0502040204020203" pitchFamily="34" charset="0"/>
                <a:cs typeface="Segoe UI" panose="020B0502040204020203" pitchFamily="34" charset="0"/>
              </a:rPr>
              <a:t>Mesencephalische</a:t>
            </a:r>
            <a:r>
              <a:rPr lang="hu-HU" sz="2800" b="1" dirty="0">
                <a:latin typeface="Segoe UI" panose="020B0502040204020203" pitchFamily="34" charset="0"/>
                <a:cs typeface="Segoe UI" panose="020B0502040204020203" pitchFamily="34" charset="0"/>
              </a:rPr>
              <a:t> NL</a:t>
            </a:r>
            <a:r>
              <a:rPr lang="hu-HU" sz="2800" dirty="0">
                <a:latin typeface="Segoe UI" panose="020B0502040204020203" pitchFamily="34" charset="0"/>
                <a:cs typeface="Segoe UI" panose="020B0502040204020203" pitchFamily="34" charset="0"/>
              </a:rPr>
              <a:t>:  </a:t>
            </a:r>
            <a:r>
              <a:rPr lang="hu-HU" sz="2800" dirty="0" err="1">
                <a:latin typeface="Segoe UI" panose="020B0502040204020203" pitchFamily="34" charset="0"/>
                <a:cs typeface="Segoe UI" panose="020B0502040204020203" pitchFamily="34" charset="0"/>
              </a:rPr>
              <a:t>Ggl</a:t>
            </a:r>
            <a:r>
              <a:rPr lang="hu-HU" sz="2800" dirty="0">
                <a:latin typeface="Segoe UI" panose="020B0502040204020203" pitchFamily="34" charset="0"/>
                <a:cs typeface="Segoe UI" panose="020B0502040204020203" pitchFamily="34" charset="0"/>
              </a:rPr>
              <a:t>. </a:t>
            </a:r>
            <a:r>
              <a:rPr lang="hu-HU" sz="2800" dirty="0" err="1">
                <a:latin typeface="Segoe UI" panose="020B0502040204020203" pitchFamily="34" charset="0"/>
                <a:cs typeface="Segoe UI" panose="020B0502040204020203" pitchFamily="34" charset="0"/>
              </a:rPr>
              <a:t>ciliare</a:t>
            </a:r>
            <a:r>
              <a:rPr lang="hu-HU" sz="2800" dirty="0">
                <a:latin typeface="Segoe UI" panose="020B0502040204020203" pitchFamily="34" charset="0"/>
                <a:cs typeface="Segoe UI" panose="020B0502040204020203" pitchFamily="34" charset="0"/>
              </a:rPr>
              <a:t>, </a:t>
            </a:r>
            <a:r>
              <a:rPr lang="hu-HU" sz="2800" dirty="0" err="1">
                <a:latin typeface="Segoe UI" panose="020B0502040204020203" pitchFamily="34" charset="0"/>
                <a:cs typeface="Segoe UI" panose="020B0502040204020203" pitchFamily="34" charset="0"/>
              </a:rPr>
              <a:t>Kopfmesench</a:t>
            </a:r>
            <a:r>
              <a:rPr lang="hu-HU" sz="2800" dirty="0">
                <a:latin typeface="Segoe UI" panose="020B0502040204020203" pitchFamily="34" charset="0"/>
                <a:cs typeface="Segoe UI" panose="020B0502040204020203" pitchFamily="34" charset="0"/>
              </a:rPr>
              <a:t>., </a:t>
            </a:r>
            <a:r>
              <a:rPr lang="hu-HU" sz="2800" dirty="0" err="1">
                <a:latin typeface="Segoe UI" panose="020B0502040204020203" pitchFamily="34" charset="0"/>
                <a:cs typeface="Segoe UI" panose="020B0502040204020203" pitchFamily="34" charset="0"/>
              </a:rPr>
              <a:t>Kiemenbogen</a:t>
            </a:r>
            <a:r>
              <a:rPr lang="hu-HU" sz="2800" dirty="0">
                <a:latin typeface="Segoe UI" panose="020B0502040204020203" pitchFamily="34" charset="0"/>
                <a:cs typeface="Segoe UI" panose="020B0502040204020203" pitchFamily="34" charset="0"/>
              </a:rPr>
              <a:t>: </a:t>
            </a:r>
            <a:r>
              <a:rPr lang="hu-HU" sz="2800" dirty="0" err="1">
                <a:latin typeface="Segoe UI" panose="020B0502040204020203" pitchFamily="34" charset="0"/>
                <a:cs typeface="Segoe UI" panose="020B0502040204020203" pitchFamily="34" charset="0"/>
              </a:rPr>
              <a:t>Kopf</a:t>
            </a:r>
            <a:r>
              <a:rPr lang="hu-HU" sz="2800" dirty="0">
                <a:latin typeface="Segoe UI" panose="020B0502040204020203" pitchFamily="34" charset="0"/>
                <a:cs typeface="Segoe UI" panose="020B0502040204020203" pitchFamily="34" charset="0"/>
              </a:rPr>
              <a:t>/Hals-</a:t>
            </a:r>
            <a:r>
              <a:rPr lang="hu-HU" sz="2800" dirty="0" err="1">
                <a:latin typeface="Segoe UI" panose="020B0502040204020203" pitchFamily="34" charset="0"/>
                <a:cs typeface="Segoe UI" panose="020B0502040204020203" pitchFamily="34" charset="0"/>
              </a:rPr>
              <a:t>Gewebe</a:t>
            </a:r>
            <a:r>
              <a:rPr lang="hu-HU" sz="2800" dirty="0">
                <a:latin typeface="Segoe UI" panose="020B0502040204020203" pitchFamily="34" charset="0"/>
                <a:cs typeface="Segoe UI" panose="020B0502040204020203" pitchFamily="34" charset="0"/>
              </a:rPr>
              <a:t>, </a:t>
            </a:r>
            <a:br>
              <a:rPr lang="hu-HU" sz="2800" dirty="0">
                <a:latin typeface="Segoe UI" panose="020B0502040204020203" pitchFamily="34" charset="0"/>
                <a:cs typeface="Segoe UI" panose="020B0502040204020203" pitchFamily="34" charset="0"/>
              </a:rPr>
            </a:br>
            <a:r>
              <a:rPr lang="hu-HU" sz="2800" dirty="0">
                <a:latin typeface="Segoe UI" panose="020B0502040204020203" pitchFamily="34" charset="0"/>
                <a:cs typeface="Segoe UI" panose="020B0502040204020203" pitchFamily="34" charset="0"/>
              </a:rPr>
              <a:t>	</a:t>
            </a:r>
            <a:r>
              <a:rPr lang="hu-HU" sz="2800" b="1" dirty="0" err="1">
                <a:latin typeface="Segoe UI" panose="020B0502040204020203" pitchFamily="34" charset="0"/>
                <a:cs typeface="Segoe UI" panose="020B0502040204020203" pitchFamily="34" charset="0"/>
              </a:rPr>
              <a:t>Rhombencephalische</a:t>
            </a:r>
            <a:r>
              <a:rPr lang="hu-HU" sz="2800" b="1" dirty="0">
                <a:latin typeface="Segoe UI" panose="020B0502040204020203" pitchFamily="34" charset="0"/>
                <a:cs typeface="Segoe UI" panose="020B0502040204020203" pitchFamily="34" charset="0"/>
              </a:rPr>
              <a:t> NL</a:t>
            </a:r>
            <a:r>
              <a:rPr lang="hu-HU" sz="2800" dirty="0">
                <a:latin typeface="Segoe UI" panose="020B0502040204020203" pitchFamily="34" charset="0"/>
                <a:cs typeface="Segoe UI" panose="020B0502040204020203" pitchFamily="34" charset="0"/>
              </a:rPr>
              <a:t>: </a:t>
            </a:r>
            <a:r>
              <a:rPr lang="hu-HU" sz="2800" dirty="0" err="1">
                <a:latin typeface="Segoe UI" panose="020B0502040204020203" pitchFamily="34" charset="0"/>
                <a:cs typeface="Segoe UI" panose="020B0502040204020203" pitchFamily="34" charset="0"/>
              </a:rPr>
              <a:t>Kopfganglien</a:t>
            </a:r>
            <a:r>
              <a:rPr lang="hu-HU" sz="2800" dirty="0">
                <a:latin typeface="Segoe UI" panose="020B0502040204020203" pitchFamily="34" charset="0"/>
                <a:cs typeface="Segoe UI" panose="020B0502040204020203" pitchFamily="34" charset="0"/>
              </a:rPr>
              <a:t> (V.,VII.,IX.,X.), </a:t>
            </a:r>
            <a:r>
              <a:rPr lang="hu-HU" sz="2800" dirty="0" err="1">
                <a:latin typeface="Segoe UI" panose="020B0502040204020203" pitchFamily="34" charset="0"/>
                <a:cs typeface="Segoe UI" panose="020B0502040204020203" pitchFamily="34" charset="0"/>
              </a:rPr>
              <a:t>Parasymphatische</a:t>
            </a:r>
            <a:r>
              <a:rPr lang="hu-HU" sz="2800" dirty="0">
                <a:latin typeface="Segoe UI" panose="020B0502040204020203" pitchFamily="34" charset="0"/>
                <a:cs typeface="Segoe UI" panose="020B0502040204020203" pitchFamily="34" charset="0"/>
              </a:rPr>
              <a:t> </a:t>
            </a:r>
            <a:r>
              <a:rPr lang="hu-HU" sz="2800" dirty="0" err="1">
                <a:latin typeface="Segoe UI" panose="020B0502040204020203" pitchFamily="34" charset="0"/>
                <a:cs typeface="Segoe UI" panose="020B0502040204020203" pitchFamily="34" charset="0"/>
              </a:rPr>
              <a:t>Kopfganglien</a:t>
            </a:r>
            <a:br>
              <a:rPr lang="hu-HU" sz="2800" dirty="0">
                <a:latin typeface="Segoe UI" panose="020B0502040204020203" pitchFamily="34" charset="0"/>
                <a:cs typeface="Segoe UI" panose="020B0502040204020203" pitchFamily="34" charset="0"/>
              </a:rPr>
            </a:br>
            <a:r>
              <a:rPr lang="hu-HU" sz="2800" dirty="0">
                <a:latin typeface="Segoe UI" panose="020B0502040204020203" pitchFamily="34" charset="0"/>
                <a:cs typeface="Segoe UI" panose="020B0502040204020203" pitchFamily="34" charset="0"/>
              </a:rPr>
              <a:t>	Pia und </a:t>
            </a:r>
            <a:r>
              <a:rPr lang="hu-HU" sz="2800" dirty="0" err="1">
                <a:latin typeface="Segoe UI" panose="020B0502040204020203" pitchFamily="34" charset="0"/>
                <a:cs typeface="Segoe UI" panose="020B0502040204020203" pitchFamily="34" charset="0"/>
              </a:rPr>
              <a:t>Arachnoidea</a:t>
            </a:r>
            <a:endParaRPr lang="hu-HU" sz="2800" dirty="0">
              <a:latin typeface="Segoe UI" panose="020B0502040204020203" pitchFamily="34" charset="0"/>
              <a:cs typeface="Segoe UI" panose="020B0502040204020203" pitchFamily="34" charset="0"/>
            </a:endParaRPr>
          </a:p>
          <a:p>
            <a:endParaRPr lang="de-DE"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14789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latin typeface="Segoe UI" panose="020B0502040204020203" pitchFamily="34" charset="0"/>
                <a:cs typeface="Segoe UI" panose="020B0502040204020203" pitchFamily="34" charset="0"/>
              </a:rPr>
              <a:t>Einteilung</a:t>
            </a:r>
            <a:r>
              <a:rPr lang="hu-HU" b="1" dirty="0">
                <a:latin typeface="Segoe UI" panose="020B0502040204020203" pitchFamily="34" charset="0"/>
                <a:cs typeface="Segoe UI" panose="020B0502040204020203" pitchFamily="34" charset="0"/>
              </a:rPr>
              <a:t> der </a:t>
            </a:r>
            <a:r>
              <a:rPr lang="hu-HU" b="1" dirty="0" err="1">
                <a:latin typeface="Segoe UI" panose="020B0502040204020203" pitchFamily="34" charset="0"/>
                <a:cs typeface="Segoe UI" panose="020B0502040204020203" pitchFamily="34" charset="0"/>
              </a:rPr>
              <a:t>Neuralleiste</a:t>
            </a:r>
            <a:r>
              <a:rPr lang="hu-HU" b="1" dirty="0">
                <a:latin typeface="Segoe UI" panose="020B0502040204020203" pitchFamily="34" charset="0"/>
                <a:cs typeface="Segoe UI" panose="020B0502040204020203" pitchFamily="34" charset="0"/>
              </a:rPr>
              <a:t> 3.</a:t>
            </a:r>
            <a:endParaRPr lang="de-DE" dirty="0"/>
          </a:p>
        </p:txBody>
      </p:sp>
      <p:sp>
        <p:nvSpPr>
          <p:cNvPr id="3" name="Tartalom helye 2"/>
          <p:cNvSpPr>
            <a:spLocks noGrp="1"/>
          </p:cNvSpPr>
          <p:nvPr>
            <p:ph idx="1"/>
          </p:nvPr>
        </p:nvSpPr>
        <p:spPr/>
        <p:txBody>
          <a:bodyPr/>
          <a:lstStyle/>
          <a:p>
            <a:r>
              <a:rPr lang="hu-HU" b="1" dirty="0" err="1">
                <a:solidFill>
                  <a:srgbClr val="0070C0"/>
                </a:solidFill>
                <a:latin typeface="Segoe UI" panose="020B0502040204020203" pitchFamily="34" charset="0"/>
                <a:cs typeface="Segoe UI" panose="020B0502040204020203" pitchFamily="34" charset="0"/>
              </a:rPr>
              <a:t>Kardiale</a:t>
            </a:r>
            <a:r>
              <a:rPr lang="hu-HU" b="1" dirty="0">
                <a:solidFill>
                  <a:srgbClr val="0070C0"/>
                </a:solidFill>
                <a:latin typeface="Segoe UI" panose="020B0502040204020203" pitchFamily="34" charset="0"/>
                <a:cs typeface="Segoe UI" panose="020B0502040204020203" pitchFamily="34" charset="0"/>
              </a:rPr>
              <a:t> NL</a:t>
            </a:r>
            <a:br>
              <a:rPr lang="hu-HU" dirty="0"/>
            </a:br>
            <a:r>
              <a:rPr lang="hu-HU" dirty="0"/>
              <a:t>-</a:t>
            </a:r>
            <a:r>
              <a:rPr lang="hu-HU" dirty="0" err="1"/>
              <a:t>Septum</a:t>
            </a:r>
            <a:r>
              <a:rPr lang="hu-HU" dirty="0"/>
              <a:t> </a:t>
            </a:r>
            <a:r>
              <a:rPr lang="hu-HU" dirty="0" err="1"/>
              <a:t>aorticopulmonare</a:t>
            </a:r>
            <a:r>
              <a:rPr lang="hu-HU" dirty="0"/>
              <a:t> </a:t>
            </a:r>
            <a:r>
              <a:rPr lang="hu-HU" dirty="0" err="1"/>
              <a:t>im</a:t>
            </a:r>
            <a:r>
              <a:rPr lang="hu-HU" dirty="0"/>
              <a:t> </a:t>
            </a:r>
            <a:r>
              <a:rPr lang="hu-HU" dirty="0" err="1"/>
              <a:t>Herzen</a:t>
            </a:r>
            <a:r>
              <a:rPr lang="hu-HU" dirty="0"/>
              <a:t> </a:t>
            </a:r>
            <a:br>
              <a:rPr lang="hu-HU" dirty="0"/>
            </a:br>
            <a:r>
              <a:rPr lang="hu-HU" dirty="0"/>
              <a:t> (</a:t>
            </a:r>
            <a:r>
              <a:rPr lang="hu-HU" dirty="0" err="1"/>
              <a:t>Trennung</a:t>
            </a:r>
            <a:r>
              <a:rPr lang="hu-HU" dirty="0"/>
              <a:t> des Truncus arteriosus in </a:t>
            </a:r>
            <a:r>
              <a:rPr lang="hu-HU" dirty="0" err="1"/>
              <a:t>die</a:t>
            </a:r>
            <a:r>
              <a:rPr lang="hu-HU" dirty="0"/>
              <a:t> </a:t>
            </a:r>
            <a:r>
              <a:rPr lang="hu-HU" dirty="0" err="1"/>
              <a:t>Aorte</a:t>
            </a:r>
            <a:br>
              <a:rPr lang="hu-HU" dirty="0"/>
            </a:br>
            <a:r>
              <a:rPr lang="hu-HU" dirty="0"/>
              <a:t>  und Truncus pulmonalis)</a:t>
            </a:r>
            <a:br>
              <a:rPr lang="hu-HU" dirty="0"/>
            </a:br>
            <a:endParaRPr lang="de-DE" dirty="0"/>
          </a:p>
        </p:txBody>
      </p:sp>
    </p:spTree>
    <p:extLst>
      <p:ext uri="{BB962C8B-B14F-4D97-AF65-F5344CB8AC3E}">
        <p14:creationId xmlns:p14="http://schemas.microsoft.com/office/powerpoint/2010/main" val="2045498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124744"/>
            <a:ext cx="8229600" cy="5256584"/>
          </a:xfrm>
        </p:spPr>
        <p:txBody>
          <a:bodyPr/>
          <a:lstStyle/>
          <a:p>
            <a:r>
              <a:rPr lang="hu-HU" sz="2800" b="1" dirty="0" err="1">
                <a:solidFill>
                  <a:srgbClr val="0070C0"/>
                </a:solidFill>
              </a:rPr>
              <a:t>Vagale</a:t>
            </a:r>
            <a:r>
              <a:rPr lang="hu-HU" sz="2800" b="1" dirty="0">
                <a:solidFill>
                  <a:srgbClr val="0070C0"/>
                </a:solidFill>
              </a:rPr>
              <a:t> NL </a:t>
            </a:r>
            <a:br>
              <a:rPr lang="hu-HU" sz="2800" dirty="0"/>
            </a:br>
            <a:r>
              <a:rPr lang="hu-HU" sz="2800" dirty="0"/>
              <a:t>	</a:t>
            </a:r>
            <a:br>
              <a:rPr lang="hu-HU" sz="2800" dirty="0"/>
            </a:br>
            <a:r>
              <a:rPr lang="hu-HU" sz="2800" dirty="0"/>
              <a:t>	-</a:t>
            </a:r>
            <a:r>
              <a:rPr lang="hu-HU" sz="2800" dirty="0" err="1"/>
              <a:t>Enterales</a:t>
            </a:r>
            <a:r>
              <a:rPr lang="hu-HU" sz="2800" dirty="0"/>
              <a:t> </a:t>
            </a:r>
            <a:r>
              <a:rPr lang="hu-HU" sz="2800" dirty="0" err="1"/>
              <a:t>Nervensystem</a:t>
            </a:r>
            <a:r>
              <a:rPr lang="hu-HU" sz="2800" dirty="0"/>
              <a:t> (</a:t>
            </a:r>
            <a:r>
              <a:rPr lang="hu-HU" sz="2800" dirty="0" err="1"/>
              <a:t>intramurale</a:t>
            </a:r>
            <a:r>
              <a:rPr lang="hu-HU" sz="2800" dirty="0"/>
              <a:t> </a:t>
            </a:r>
            <a:r>
              <a:rPr lang="hu-HU" sz="2800" dirty="0" err="1"/>
              <a:t>Ggl</a:t>
            </a:r>
            <a:r>
              <a:rPr lang="hu-HU" sz="2800" dirty="0"/>
              <a:t>.) in</a:t>
            </a:r>
            <a:br>
              <a:rPr lang="hu-HU" sz="2800" dirty="0"/>
            </a:br>
            <a:r>
              <a:rPr lang="hu-HU" sz="2800" dirty="0"/>
              <a:t>        </a:t>
            </a:r>
            <a:r>
              <a:rPr lang="hu-HU" sz="2800" dirty="0" err="1"/>
              <a:t>dem</a:t>
            </a:r>
            <a:r>
              <a:rPr lang="hu-HU" sz="2800" dirty="0"/>
              <a:t> </a:t>
            </a:r>
            <a:r>
              <a:rPr lang="hu-HU" sz="2800" dirty="0" err="1"/>
              <a:t>Magen</a:t>
            </a:r>
            <a:r>
              <a:rPr lang="hu-HU" sz="2800" dirty="0"/>
              <a:t> Darm </a:t>
            </a:r>
            <a:r>
              <a:rPr lang="hu-HU" sz="2800" dirty="0" err="1"/>
              <a:t>Trakt</a:t>
            </a:r>
            <a:r>
              <a:rPr lang="hu-HU" sz="2800" dirty="0"/>
              <a:t> (von </a:t>
            </a:r>
            <a:r>
              <a:rPr lang="hu-HU" sz="2800" dirty="0" err="1"/>
              <a:t>Rachen</a:t>
            </a:r>
            <a:r>
              <a:rPr lang="hu-HU" sz="2800" dirty="0"/>
              <a:t> </a:t>
            </a:r>
            <a:r>
              <a:rPr lang="hu-HU" sz="2800" dirty="0" err="1"/>
              <a:t>bis</a:t>
            </a:r>
            <a:r>
              <a:rPr lang="hu-HU" sz="2800" dirty="0"/>
              <a:t> Colon</a:t>
            </a:r>
            <a:br>
              <a:rPr lang="hu-HU" sz="2800" dirty="0"/>
            </a:br>
            <a:r>
              <a:rPr lang="hu-HU" sz="2800" dirty="0"/>
              <a:t>        </a:t>
            </a:r>
            <a:r>
              <a:rPr lang="hu-HU" sz="2800" dirty="0" err="1"/>
              <a:t>sigmoideum</a:t>
            </a:r>
            <a:br>
              <a:rPr lang="hu-HU" sz="2800" dirty="0"/>
            </a:br>
            <a:br>
              <a:rPr lang="hu-HU" sz="2800" dirty="0"/>
            </a:br>
            <a:r>
              <a:rPr lang="hu-HU" sz="2800" dirty="0"/>
              <a:t>	-</a:t>
            </a:r>
            <a:r>
              <a:rPr lang="hu-HU" sz="2800" dirty="0" err="1"/>
              <a:t>Parafollikuläre</a:t>
            </a:r>
            <a:r>
              <a:rPr lang="hu-HU" sz="2800" dirty="0"/>
              <a:t> (C-) </a:t>
            </a:r>
            <a:r>
              <a:rPr lang="hu-HU" sz="2800" dirty="0" err="1"/>
              <a:t>Zellen</a:t>
            </a:r>
            <a:r>
              <a:rPr lang="hu-HU" sz="2800" dirty="0"/>
              <a:t> in der </a:t>
            </a:r>
            <a:r>
              <a:rPr lang="hu-HU" sz="2800" dirty="0" err="1"/>
              <a:t>Schilddrüse</a:t>
            </a:r>
            <a:endParaRPr lang="de-DE" sz="2800" dirty="0"/>
          </a:p>
        </p:txBody>
      </p:sp>
      <p:sp>
        <p:nvSpPr>
          <p:cNvPr id="7" name="Cím 1">
            <a:extLst>
              <a:ext uri="{FF2B5EF4-FFF2-40B4-BE49-F238E27FC236}">
                <a16:creationId xmlns:a16="http://schemas.microsoft.com/office/drawing/2014/main" id="{CD5AFF10-C1A2-4358-80E7-4A4BA2B357CD}"/>
              </a:ext>
            </a:extLst>
          </p:cNvPr>
          <p:cNvSpPr>
            <a:spLocks noGrp="1"/>
          </p:cNvSpPr>
          <p:nvPr>
            <p:ph type="title"/>
          </p:nvPr>
        </p:nvSpPr>
        <p:spPr>
          <a:xfrm>
            <a:off x="457200" y="274638"/>
            <a:ext cx="8229600" cy="778098"/>
          </a:xfrm>
        </p:spPr>
        <p:txBody>
          <a:bodyPr/>
          <a:lstStyle/>
          <a:p>
            <a:r>
              <a:rPr lang="hu-HU" b="1" dirty="0" err="1">
                <a:latin typeface="Segoe UI" panose="020B0502040204020203" pitchFamily="34" charset="0"/>
                <a:cs typeface="Segoe UI" panose="020B0502040204020203" pitchFamily="34" charset="0"/>
              </a:rPr>
              <a:t>Einteilung</a:t>
            </a:r>
            <a:r>
              <a:rPr lang="hu-HU" b="1" dirty="0">
                <a:latin typeface="Segoe UI" panose="020B0502040204020203" pitchFamily="34" charset="0"/>
                <a:cs typeface="Segoe UI" panose="020B0502040204020203" pitchFamily="34" charset="0"/>
              </a:rPr>
              <a:t> </a:t>
            </a:r>
            <a:r>
              <a:rPr lang="hu-HU" b="1" dirty="0" err="1">
                <a:latin typeface="Segoe UI" panose="020B0502040204020203" pitchFamily="34" charset="0"/>
                <a:cs typeface="Segoe UI" panose="020B0502040204020203" pitchFamily="34" charset="0"/>
              </a:rPr>
              <a:t>der</a:t>
            </a:r>
            <a:r>
              <a:rPr lang="hu-HU" b="1" dirty="0">
                <a:latin typeface="Segoe UI" panose="020B0502040204020203" pitchFamily="34" charset="0"/>
                <a:cs typeface="Segoe UI" panose="020B0502040204020203" pitchFamily="34" charset="0"/>
              </a:rPr>
              <a:t> </a:t>
            </a:r>
            <a:r>
              <a:rPr lang="hu-HU" b="1" dirty="0" err="1">
                <a:latin typeface="Segoe UI" panose="020B0502040204020203" pitchFamily="34" charset="0"/>
                <a:cs typeface="Segoe UI" panose="020B0502040204020203" pitchFamily="34" charset="0"/>
              </a:rPr>
              <a:t>Neuralleiste</a:t>
            </a:r>
            <a:r>
              <a:rPr lang="hu-HU" b="1" dirty="0">
                <a:latin typeface="Segoe UI" panose="020B0502040204020203" pitchFamily="34" charset="0"/>
                <a:cs typeface="Segoe UI" panose="020B0502040204020203" pitchFamily="34" charset="0"/>
              </a:rPr>
              <a:t> 2.</a:t>
            </a:r>
            <a:endParaRPr lang="de-DE" b="1" dirty="0">
              <a:latin typeface="Segoe UI" panose="020B0502040204020203" pitchFamily="34" charset="0"/>
              <a:cs typeface="Segoe UI" panose="020B0502040204020203"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628800"/>
            <a:ext cx="8229600" cy="4104456"/>
          </a:xfrm>
        </p:spPr>
        <p:txBody>
          <a:bodyPr/>
          <a:lstStyle/>
          <a:p>
            <a:r>
              <a:rPr lang="hu-HU" sz="2800" b="1" dirty="0" err="1">
                <a:solidFill>
                  <a:srgbClr val="0070C0"/>
                </a:solidFill>
              </a:rPr>
              <a:t>Rumpf</a:t>
            </a:r>
            <a:r>
              <a:rPr lang="hu-HU" sz="2800" b="1" dirty="0">
                <a:solidFill>
                  <a:srgbClr val="0070C0"/>
                </a:solidFill>
              </a:rPr>
              <a:t>-NL (</a:t>
            </a:r>
            <a:r>
              <a:rPr lang="hu-HU" sz="2800" b="1" dirty="0" err="1">
                <a:solidFill>
                  <a:srgbClr val="0070C0"/>
                </a:solidFill>
              </a:rPr>
              <a:t>trunk</a:t>
            </a:r>
            <a:r>
              <a:rPr lang="hu-HU" sz="2800" b="1" dirty="0">
                <a:solidFill>
                  <a:srgbClr val="0070C0"/>
                </a:solidFill>
              </a:rPr>
              <a:t> </a:t>
            </a:r>
            <a:r>
              <a:rPr lang="hu-HU" sz="2800" b="1" dirty="0" err="1">
                <a:solidFill>
                  <a:srgbClr val="0070C0"/>
                </a:solidFill>
              </a:rPr>
              <a:t>neural</a:t>
            </a:r>
            <a:r>
              <a:rPr lang="hu-HU" sz="2800" b="1" dirty="0">
                <a:solidFill>
                  <a:srgbClr val="0070C0"/>
                </a:solidFill>
              </a:rPr>
              <a:t> </a:t>
            </a:r>
            <a:r>
              <a:rPr lang="hu-HU" sz="2800" b="1" dirty="0" err="1">
                <a:solidFill>
                  <a:srgbClr val="0070C0"/>
                </a:solidFill>
              </a:rPr>
              <a:t>crest</a:t>
            </a:r>
            <a:r>
              <a:rPr lang="hu-HU" sz="2800" b="1" dirty="0">
                <a:solidFill>
                  <a:srgbClr val="0070C0"/>
                </a:solidFill>
              </a:rPr>
              <a:t>)</a:t>
            </a:r>
            <a:br>
              <a:rPr lang="hu-HU" sz="2800" dirty="0"/>
            </a:br>
            <a:r>
              <a:rPr lang="hu-HU" sz="2800" dirty="0"/>
              <a:t>	</a:t>
            </a:r>
            <a:r>
              <a:rPr lang="hu-HU" sz="2800" dirty="0" err="1"/>
              <a:t>Ggl</a:t>
            </a:r>
            <a:r>
              <a:rPr lang="hu-HU" sz="2800" dirty="0"/>
              <a:t>. </a:t>
            </a:r>
            <a:r>
              <a:rPr lang="hu-HU" sz="2800" dirty="0" err="1"/>
              <a:t>spinale</a:t>
            </a:r>
            <a:r>
              <a:rPr lang="hu-HU" sz="2800" dirty="0"/>
              <a:t> (</a:t>
            </a:r>
            <a:r>
              <a:rPr lang="hu-HU" sz="2800" dirty="0" err="1"/>
              <a:t>Nervenzellen</a:t>
            </a:r>
            <a:r>
              <a:rPr lang="hu-HU" sz="2800" dirty="0"/>
              <a:t>, Glia)</a:t>
            </a:r>
            <a:br>
              <a:rPr lang="hu-HU" sz="2800" dirty="0"/>
            </a:br>
            <a:r>
              <a:rPr lang="hu-HU" sz="2800" dirty="0"/>
              <a:t>	</a:t>
            </a:r>
            <a:r>
              <a:rPr lang="hu-HU" sz="2800" dirty="0" err="1"/>
              <a:t>Sympatischer</a:t>
            </a:r>
            <a:r>
              <a:rPr lang="hu-HU" sz="2800" dirty="0"/>
              <a:t> </a:t>
            </a:r>
            <a:r>
              <a:rPr lang="hu-HU" sz="2800" dirty="0" err="1"/>
              <a:t>Grenzstrang</a:t>
            </a:r>
            <a:r>
              <a:rPr lang="hu-HU" sz="2800" dirty="0"/>
              <a:t> (</a:t>
            </a:r>
            <a:r>
              <a:rPr lang="hu-HU" sz="2800" dirty="0" err="1"/>
              <a:t>Nervenzellen</a:t>
            </a:r>
            <a:r>
              <a:rPr lang="hu-HU" sz="2800" dirty="0"/>
              <a:t>, </a:t>
            </a:r>
            <a:r>
              <a:rPr lang="hu-HU" sz="2800" dirty="0" err="1"/>
              <a:t>Glia</a:t>
            </a:r>
            <a:r>
              <a:rPr lang="hu-HU" sz="2800" dirty="0"/>
              <a:t>)</a:t>
            </a:r>
            <a:br>
              <a:rPr lang="hu-HU" sz="2800" dirty="0"/>
            </a:br>
            <a:r>
              <a:rPr lang="hu-HU" sz="2800" dirty="0"/>
              <a:t>       </a:t>
            </a:r>
            <a:r>
              <a:rPr lang="hu-HU" sz="2800" dirty="0" err="1"/>
              <a:t>Nebennierenmark</a:t>
            </a:r>
            <a:br>
              <a:rPr lang="hu-HU" sz="2800" dirty="0"/>
            </a:br>
            <a:r>
              <a:rPr lang="hu-HU" sz="2800" dirty="0"/>
              <a:t>	</a:t>
            </a:r>
          </a:p>
          <a:p>
            <a:r>
              <a:rPr lang="hu-HU" sz="2800" b="1" dirty="0" err="1">
                <a:solidFill>
                  <a:srgbClr val="0070C0"/>
                </a:solidFill>
              </a:rPr>
              <a:t>Lumbosakrale</a:t>
            </a:r>
            <a:r>
              <a:rPr lang="hu-HU" sz="2800" b="1" dirty="0">
                <a:solidFill>
                  <a:srgbClr val="0070C0"/>
                </a:solidFill>
              </a:rPr>
              <a:t> NL </a:t>
            </a:r>
            <a:br>
              <a:rPr lang="hu-HU" sz="2800" dirty="0"/>
            </a:br>
            <a:r>
              <a:rPr lang="hu-HU" sz="2800" dirty="0"/>
              <a:t>	</a:t>
            </a:r>
            <a:r>
              <a:rPr lang="hu-HU" sz="2800" dirty="0" err="1"/>
              <a:t>intramurale</a:t>
            </a:r>
            <a:r>
              <a:rPr lang="hu-HU" sz="2800" dirty="0"/>
              <a:t> </a:t>
            </a:r>
            <a:r>
              <a:rPr lang="hu-HU" sz="2800" dirty="0" err="1"/>
              <a:t>Ggl</a:t>
            </a:r>
            <a:r>
              <a:rPr lang="hu-HU" sz="2800" dirty="0"/>
              <a:t> (</a:t>
            </a:r>
            <a:r>
              <a:rPr lang="hu-HU" sz="2800" dirty="0" err="1"/>
              <a:t>Dickdarm</a:t>
            </a:r>
            <a:r>
              <a:rPr lang="hu-HU" sz="2800" dirty="0"/>
              <a:t>)</a:t>
            </a:r>
            <a:endParaRPr lang="de-DE" sz="2800" dirty="0"/>
          </a:p>
          <a:p>
            <a:endParaRPr lang="de-DE" sz="2800" dirty="0"/>
          </a:p>
        </p:txBody>
      </p:sp>
      <p:sp>
        <p:nvSpPr>
          <p:cNvPr id="6" name="Cím 1">
            <a:extLst>
              <a:ext uri="{FF2B5EF4-FFF2-40B4-BE49-F238E27FC236}">
                <a16:creationId xmlns:a16="http://schemas.microsoft.com/office/drawing/2014/main" id="{89468C0D-FD56-452C-89AF-97DCF5C7314B}"/>
              </a:ext>
            </a:extLst>
          </p:cNvPr>
          <p:cNvSpPr>
            <a:spLocks noGrp="1"/>
          </p:cNvSpPr>
          <p:nvPr>
            <p:ph type="title"/>
          </p:nvPr>
        </p:nvSpPr>
        <p:spPr>
          <a:xfrm>
            <a:off x="457200" y="274638"/>
            <a:ext cx="8229600" cy="778098"/>
          </a:xfrm>
        </p:spPr>
        <p:txBody>
          <a:bodyPr/>
          <a:lstStyle/>
          <a:p>
            <a:r>
              <a:rPr lang="hu-HU" b="1" dirty="0" err="1">
                <a:latin typeface="Segoe UI" panose="020B0502040204020203" pitchFamily="34" charset="0"/>
                <a:cs typeface="Segoe UI" panose="020B0502040204020203" pitchFamily="34" charset="0"/>
              </a:rPr>
              <a:t>Einteilung</a:t>
            </a:r>
            <a:r>
              <a:rPr lang="hu-HU" b="1" dirty="0">
                <a:latin typeface="Segoe UI" panose="020B0502040204020203" pitchFamily="34" charset="0"/>
                <a:cs typeface="Segoe UI" panose="020B0502040204020203" pitchFamily="34" charset="0"/>
              </a:rPr>
              <a:t> </a:t>
            </a:r>
            <a:r>
              <a:rPr lang="hu-HU" b="1" dirty="0" err="1">
                <a:latin typeface="Segoe UI" panose="020B0502040204020203" pitchFamily="34" charset="0"/>
                <a:cs typeface="Segoe UI" panose="020B0502040204020203" pitchFamily="34" charset="0"/>
              </a:rPr>
              <a:t>der</a:t>
            </a:r>
            <a:r>
              <a:rPr lang="hu-HU" b="1" dirty="0">
                <a:latin typeface="Segoe UI" panose="020B0502040204020203" pitchFamily="34" charset="0"/>
                <a:cs typeface="Segoe UI" panose="020B0502040204020203" pitchFamily="34" charset="0"/>
              </a:rPr>
              <a:t> </a:t>
            </a:r>
            <a:r>
              <a:rPr lang="hu-HU" b="1" dirty="0" err="1">
                <a:latin typeface="Segoe UI" panose="020B0502040204020203" pitchFamily="34" charset="0"/>
                <a:cs typeface="Segoe UI" panose="020B0502040204020203" pitchFamily="34" charset="0"/>
              </a:rPr>
              <a:t>Neuralleiste</a:t>
            </a:r>
            <a:r>
              <a:rPr lang="hu-HU" b="1" dirty="0">
                <a:latin typeface="Segoe UI" panose="020B0502040204020203" pitchFamily="34" charset="0"/>
                <a:cs typeface="Segoe UI" panose="020B0502040204020203" pitchFamily="34" charset="0"/>
              </a:rPr>
              <a:t> 3.</a:t>
            </a:r>
            <a:endParaRPr lang="de-DE" b="1" dirty="0">
              <a:latin typeface="Segoe UI" panose="020B0502040204020203" pitchFamily="34" charset="0"/>
              <a:cs typeface="Segoe UI" panose="020B050204020402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Neuralleiste</a:t>
            </a:r>
            <a:endParaRPr lang="hu-HU" dirty="0"/>
          </a:p>
        </p:txBody>
      </p:sp>
      <p:sp>
        <p:nvSpPr>
          <p:cNvPr id="3" name="Tartalom helye 2"/>
          <p:cNvSpPr>
            <a:spLocks noGrp="1"/>
          </p:cNvSpPr>
          <p:nvPr>
            <p:ph idx="1"/>
          </p:nvPr>
        </p:nvSpPr>
        <p:spPr/>
        <p:txBody>
          <a:bodyPr/>
          <a:lstStyle/>
          <a:p>
            <a:r>
              <a:rPr lang="hu-HU" sz="2800" dirty="0" err="1"/>
              <a:t>Neuralleiste</a:t>
            </a:r>
            <a:r>
              <a:rPr lang="hu-HU" sz="2800" dirty="0"/>
              <a:t>: </a:t>
            </a:r>
            <a:r>
              <a:rPr lang="hu-HU" sz="2800" dirty="0" err="1"/>
              <a:t>die</a:t>
            </a:r>
            <a:r>
              <a:rPr lang="hu-HU" sz="2800" dirty="0"/>
              <a:t> </a:t>
            </a:r>
            <a:r>
              <a:rPr lang="hu-HU" sz="2800" dirty="0" err="1"/>
              <a:t>laterale</a:t>
            </a:r>
            <a:r>
              <a:rPr lang="hu-HU" sz="2800" dirty="0"/>
              <a:t> </a:t>
            </a:r>
            <a:r>
              <a:rPr lang="hu-HU" sz="2800" dirty="0" err="1"/>
              <a:t>Randzone</a:t>
            </a:r>
            <a:r>
              <a:rPr lang="hu-HU" sz="2800" dirty="0"/>
              <a:t> der </a:t>
            </a:r>
            <a:r>
              <a:rPr lang="hu-HU" sz="2800" dirty="0" err="1"/>
              <a:t>Neuralplatte</a:t>
            </a:r>
            <a:r>
              <a:rPr lang="hu-HU" sz="2800" dirty="0"/>
              <a:t>/des </a:t>
            </a:r>
            <a:r>
              <a:rPr lang="hu-HU" sz="2800" dirty="0" err="1"/>
              <a:t>Neuralrohres</a:t>
            </a:r>
            <a:endParaRPr lang="hu-HU" sz="2800" dirty="0"/>
          </a:p>
          <a:p>
            <a:r>
              <a:rPr lang="hu-HU" sz="2800" dirty="0" err="1"/>
              <a:t>ihre</a:t>
            </a:r>
            <a:r>
              <a:rPr lang="hu-HU" sz="2800" dirty="0"/>
              <a:t> </a:t>
            </a:r>
            <a:r>
              <a:rPr lang="hu-HU" sz="2800" dirty="0" err="1"/>
              <a:t>Zellen</a:t>
            </a:r>
            <a:r>
              <a:rPr lang="hu-HU" sz="2800" dirty="0"/>
              <a:t> </a:t>
            </a:r>
            <a:r>
              <a:rPr lang="hu-HU" sz="2800" dirty="0" err="1"/>
              <a:t>bleiben</a:t>
            </a:r>
            <a:r>
              <a:rPr lang="hu-HU" sz="2800" dirty="0"/>
              <a:t> </a:t>
            </a:r>
            <a:r>
              <a:rPr lang="hu-HU" sz="2800" dirty="0" err="1"/>
              <a:t>weder</a:t>
            </a:r>
            <a:r>
              <a:rPr lang="hu-HU" sz="2800" dirty="0"/>
              <a:t> in </a:t>
            </a:r>
            <a:r>
              <a:rPr lang="hu-HU" sz="2800" dirty="0" err="1"/>
              <a:t>dem</a:t>
            </a:r>
            <a:r>
              <a:rPr lang="hu-HU" sz="2800" dirty="0"/>
              <a:t> </a:t>
            </a:r>
            <a:r>
              <a:rPr lang="hu-HU" sz="2800" dirty="0" err="1"/>
              <a:t>Ektoderm</a:t>
            </a:r>
            <a:r>
              <a:rPr lang="hu-HU" sz="2800" dirty="0"/>
              <a:t>, </a:t>
            </a:r>
            <a:r>
              <a:rPr lang="hu-HU" sz="2800" dirty="0" err="1"/>
              <a:t>noch</a:t>
            </a:r>
            <a:r>
              <a:rPr lang="hu-HU" sz="2800" dirty="0"/>
              <a:t> in </a:t>
            </a:r>
            <a:r>
              <a:rPr lang="hu-HU" sz="2800" dirty="0" err="1"/>
              <a:t>dem</a:t>
            </a:r>
            <a:r>
              <a:rPr lang="hu-HU" sz="2800" dirty="0"/>
              <a:t> </a:t>
            </a:r>
            <a:r>
              <a:rPr lang="hu-HU" sz="2800" dirty="0" err="1"/>
              <a:t>Neuralrohr</a:t>
            </a:r>
            <a:r>
              <a:rPr lang="hu-HU" sz="2800" dirty="0"/>
              <a:t>, </a:t>
            </a:r>
            <a:r>
              <a:rPr lang="hu-HU" sz="2800" dirty="0" err="1"/>
              <a:t>sondern</a:t>
            </a:r>
            <a:endParaRPr lang="hu-HU" sz="2800" dirty="0"/>
          </a:p>
          <a:p>
            <a:r>
              <a:rPr lang="hu-HU" sz="2800" dirty="0" err="1"/>
              <a:t>schwärmen</a:t>
            </a:r>
            <a:r>
              <a:rPr lang="hu-HU" sz="2800" dirty="0"/>
              <a:t> </a:t>
            </a:r>
            <a:r>
              <a:rPr lang="hu-HU" sz="2800" dirty="0" err="1"/>
              <a:t>sie</a:t>
            </a:r>
            <a:r>
              <a:rPr lang="hu-HU" sz="2800" dirty="0"/>
              <a:t> </a:t>
            </a:r>
            <a:r>
              <a:rPr lang="hu-HU" sz="2800" dirty="0" err="1"/>
              <a:t>als</a:t>
            </a:r>
            <a:r>
              <a:rPr lang="hu-HU" sz="2800" dirty="0"/>
              <a:t> </a:t>
            </a:r>
            <a:r>
              <a:rPr lang="hu-HU" sz="2800" dirty="0" err="1"/>
              <a:t>mesenchymartige</a:t>
            </a:r>
            <a:r>
              <a:rPr lang="hu-HU" sz="2800" dirty="0"/>
              <a:t> </a:t>
            </a:r>
            <a:r>
              <a:rPr lang="hu-HU" sz="2800" dirty="0" err="1"/>
              <a:t>Zellen</a:t>
            </a:r>
            <a:r>
              <a:rPr lang="hu-HU" sz="2800" dirty="0"/>
              <a:t> </a:t>
            </a:r>
            <a:r>
              <a:rPr lang="hu-HU" sz="2800" dirty="0" err="1"/>
              <a:t>aus</a:t>
            </a:r>
            <a:r>
              <a:rPr lang="hu-HU" sz="2800" dirty="0"/>
              <a:t>.</a:t>
            </a:r>
          </a:p>
          <a:p>
            <a:r>
              <a:rPr lang="hu-HU" sz="2800" dirty="0" err="1"/>
              <a:t>Während</a:t>
            </a:r>
            <a:r>
              <a:rPr lang="hu-HU" sz="2800" dirty="0"/>
              <a:t> </a:t>
            </a:r>
            <a:r>
              <a:rPr lang="hu-HU" sz="2800" dirty="0" err="1"/>
              <a:t>Ausschwärmung</a:t>
            </a:r>
            <a:r>
              <a:rPr lang="hu-HU" sz="2800" dirty="0"/>
              <a:t> </a:t>
            </a:r>
            <a:r>
              <a:rPr lang="hu-HU" sz="2800" dirty="0" err="1"/>
              <a:t>die</a:t>
            </a:r>
            <a:r>
              <a:rPr lang="hu-HU" sz="2800" dirty="0"/>
              <a:t> NL-</a:t>
            </a:r>
            <a:r>
              <a:rPr lang="hu-HU" sz="2800" dirty="0" err="1"/>
              <a:t>Zellen</a:t>
            </a:r>
            <a:r>
              <a:rPr lang="hu-HU" sz="2800" dirty="0"/>
              <a:t> </a:t>
            </a:r>
            <a:r>
              <a:rPr lang="hu-HU" sz="2800" dirty="0" err="1"/>
              <a:t>teilen</a:t>
            </a:r>
            <a:r>
              <a:rPr lang="hu-HU" sz="2800" dirty="0"/>
              <a:t> </a:t>
            </a:r>
            <a:r>
              <a:rPr lang="hu-HU" sz="2800" dirty="0" err="1"/>
              <a:t>sich</a:t>
            </a:r>
            <a:r>
              <a:rPr lang="hu-HU" sz="2800" dirty="0"/>
              <a:t> </a:t>
            </a:r>
            <a:r>
              <a:rPr lang="hu-HU" sz="2800" dirty="0" err="1"/>
              <a:t>mitotisch</a:t>
            </a:r>
            <a:r>
              <a:rPr lang="hu-HU" sz="2800" dirty="0"/>
              <a:t> und </a:t>
            </a:r>
            <a:r>
              <a:rPr lang="hu-HU" sz="2800" dirty="0" err="1"/>
              <a:t>differenzieren</a:t>
            </a:r>
            <a:r>
              <a:rPr lang="hu-HU" sz="2800" dirty="0"/>
              <a:t> </a:t>
            </a:r>
            <a:r>
              <a:rPr lang="hu-HU" sz="2800" dirty="0" err="1"/>
              <a:t>sich</a:t>
            </a:r>
            <a:r>
              <a:rPr lang="hu-HU" sz="2800" dirty="0"/>
              <a:t> in </a:t>
            </a:r>
            <a:r>
              <a:rPr lang="hu-HU" sz="2800" dirty="0" err="1"/>
              <a:t>verschiedenen</a:t>
            </a:r>
            <a:r>
              <a:rPr lang="hu-HU" sz="2800" dirty="0"/>
              <a:t> </a:t>
            </a:r>
            <a:r>
              <a:rPr lang="hu-HU" sz="2800" dirty="0" err="1"/>
              <a:t>Zelltypen</a:t>
            </a:r>
            <a:r>
              <a:rPr lang="hu-HU" sz="2800" dirty="0"/>
              <a:t>.</a:t>
            </a:r>
          </a:p>
          <a:p>
            <a:r>
              <a:rPr lang="hu-HU" sz="2800" dirty="0" err="1"/>
              <a:t>Sie</a:t>
            </a:r>
            <a:r>
              <a:rPr lang="hu-HU" sz="2800" dirty="0"/>
              <a:t> </a:t>
            </a:r>
            <a:r>
              <a:rPr lang="hu-HU" sz="2800" dirty="0" err="1"/>
              <a:t>bilden</a:t>
            </a:r>
            <a:r>
              <a:rPr lang="hu-HU" sz="2800" dirty="0"/>
              <a:t> </a:t>
            </a:r>
            <a:r>
              <a:rPr lang="hu-HU" sz="2800" dirty="0" err="1"/>
              <a:t>neurale</a:t>
            </a:r>
            <a:r>
              <a:rPr lang="hu-HU" sz="2800" dirty="0"/>
              <a:t> und </a:t>
            </a:r>
            <a:r>
              <a:rPr lang="hu-HU" sz="2800" dirty="0" err="1"/>
              <a:t>nicht</a:t>
            </a:r>
            <a:r>
              <a:rPr lang="hu-HU" sz="2800" dirty="0"/>
              <a:t> </a:t>
            </a:r>
            <a:r>
              <a:rPr lang="hu-HU" sz="2800" dirty="0" err="1"/>
              <a:t>neurale</a:t>
            </a:r>
            <a:r>
              <a:rPr lang="hu-HU" sz="2800" dirty="0"/>
              <a:t> </a:t>
            </a:r>
            <a:r>
              <a:rPr lang="hu-HU" sz="2800" dirty="0" err="1"/>
              <a:t>Strukturen</a:t>
            </a:r>
            <a:r>
              <a:rPr lang="hu-HU" sz="2800" dirty="0"/>
              <a:t> an der </a:t>
            </a:r>
            <a:r>
              <a:rPr lang="hu-HU" sz="2800" dirty="0" err="1"/>
              <a:t>Peripherie</a:t>
            </a:r>
            <a:r>
              <a:rPr lang="hu-HU" sz="2800" dirty="0"/>
              <a:t>.</a:t>
            </a:r>
          </a:p>
        </p:txBody>
      </p:sp>
    </p:spTree>
    <p:extLst>
      <p:ext uri="{BB962C8B-B14F-4D97-AF65-F5344CB8AC3E}">
        <p14:creationId xmlns:p14="http://schemas.microsoft.com/office/powerpoint/2010/main" val="352589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1515"/>
            <a:ext cx="9144000" cy="5474970"/>
          </a:xfrm>
          <a:prstGeom prst="rect">
            <a:avLst/>
          </a:prstGeom>
        </p:spPr>
      </p:pic>
    </p:spTree>
    <p:extLst>
      <p:ext uri="{BB962C8B-B14F-4D97-AF65-F5344CB8AC3E}">
        <p14:creationId xmlns:p14="http://schemas.microsoft.com/office/powerpoint/2010/main" val="181615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oktatás\neurodevelopment\c1.bmp"/>
          <p:cNvPicPr>
            <a:picLocks noChangeAspect="1" noChangeArrowheads="1"/>
          </p:cNvPicPr>
          <p:nvPr/>
        </p:nvPicPr>
        <p:blipFill>
          <a:blip r:embed="rId2" r:link="rId3" cstate="print"/>
          <a:srcRect/>
          <a:stretch>
            <a:fillRect/>
          </a:stretch>
        </p:blipFill>
        <p:spPr bwMode="auto">
          <a:xfrm>
            <a:off x="2730500" y="3914775"/>
            <a:ext cx="1963738" cy="1782763"/>
          </a:xfrm>
          <a:prstGeom prst="rect">
            <a:avLst/>
          </a:prstGeom>
          <a:noFill/>
          <a:effectLst>
            <a:outerShdw dist="35921" dir="2700000" algn="ctr" rotWithShape="0">
              <a:srgbClr val="808080"/>
            </a:outerShdw>
          </a:effectLst>
        </p:spPr>
      </p:pic>
      <p:pic>
        <p:nvPicPr>
          <p:cNvPr id="39939" name="Picture 3" descr="C:\oktatás\neurodevelopment\c2.bmp"/>
          <p:cNvPicPr>
            <a:picLocks noChangeAspect="1" noChangeArrowheads="1"/>
          </p:cNvPicPr>
          <p:nvPr/>
        </p:nvPicPr>
        <p:blipFill>
          <a:blip r:embed="rId4" r:link="rId5" cstate="print"/>
          <a:srcRect/>
          <a:stretch>
            <a:fillRect/>
          </a:stretch>
        </p:blipFill>
        <p:spPr bwMode="auto">
          <a:xfrm>
            <a:off x="409575" y="1360488"/>
            <a:ext cx="1958975" cy="1936750"/>
          </a:xfrm>
          <a:prstGeom prst="rect">
            <a:avLst/>
          </a:prstGeom>
          <a:noFill/>
          <a:effectLst>
            <a:outerShdw dist="35921" dir="2700000" algn="ctr" rotWithShape="0">
              <a:srgbClr val="808080"/>
            </a:outerShdw>
          </a:effectLst>
        </p:spPr>
      </p:pic>
      <p:pic>
        <p:nvPicPr>
          <p:cNvPr id="39940" name="Picture 4" descr="C:\oktatás\neurodevelopment\c3.bmp"/>
          <p:cNvPicPr>
            <a:picLocks noChangeAspect="1" noChangeArrowheads="1"/>
          </p:cNvPicPr>
          <p:nvPr/>
        </p:nvPicPr>
        <p:blipFill>
          <a:blip r:embed="rId6" r:link="rId7" cstate="print"/>
          <a:srcRect/>
          <a:stretch>
            <a:fillRect/>
          </a:stretch>
        </p:blipFill>
        <p:spPr bwMode="auto">
          <a:xfrm>
            <a:off x="3306763" y="1198563"/>
            <a:ext cx="1392237" cy="1931988"/>
          </a:xfrm>
          <a:prstGeom prst="rect">
            <a:avLst/>
          </a:prstGeom>
          <a:noFill/>
          <a:effectLst>
            <a:outerShdw dist="35921" dir="2700000" algn="ctr" rotWithShape="0">
              <a:srgbClr val="808080"/>
            </a:outerShdw>
          </a:effectLst>
        </p:spPr>
      </p:pic>
      <p:pic>
        <p:nvPicPr>
          <p:cNvPr id="39941" name="Picture 5" descr="C:\oktatás\neurodevelopment\c4.bmp"/>
          <p:cNvPicPr>
            <a:picLocks noChangeAspect="1" noChangeArrowheads="1"/>
          </p:cNvPicPr>
          <p:nvPr/>
        </p:nvPicPr>
        <p:blipFill>
          <a:blip r:embed="rId8" r:link="rId9" cstate="print"/>
          <a:srcRect/>
          <a:stretch>
            <a:fillRect/>
          </a:stretch>
        </p:blipFill>
        <p:spPr bwMode="auto">
          <a:xfrm>
            <a:off x="7569200" y="2289175"/>
            <a:ext cx="1104900" cy="1824038"/>
          </a:xfrm>
          <a:prstGeom prst="rect">
            <a:avLst/>
          </a:prstGeom>
          <a:noFill/>
          <a:effectLst>
            <a:outerShdw dist="35921" dir="2700000" algn="ctr" rotWithShape="0">
              <a:srgbClr val="808080"/>
            </a:outerShdw>
          </a:effectLst>
        </p:spPr>
      </p:pic>
      <p:pic>
        <p:nvPicPr>
          <p:cNvPr id="39942" name="Picture 6" descr="C:\oktatás\neurodevelopment\c5.bmp"/>
          <p:cNvPicPr>
            <a:picLocks noChangeAspect="1" noChangeArrowheads="1"/>
          </p:cNvPicPr>
          <p:nvPr/>
        </p:nvPicPr>
        <p:blipFill>
          <a:blip r:embed="rId10" r:link="rId11" cstate="print"/>
          <a:srcRect/>
          <a:stretch>
            <a:fillRect/>
          </a:stretch>
        </p:blipFill>
        <p:spPr bwMode="auto">
          <a:xfrm>
            <a:off x="5433190" y="809005"/>
            <a:ext cx="1830387" cy="1571625"/>
          </a:xfrm>
          <a:prstGeom prst="rect">
            <a:avLst/>
          </a:prstGeom>
          <a:noFill/>
          <a:effectLst>
            <a:outerShdw dist="35921" dir="2700000" algn="ctr" rotWithShape="0">
              <a:srgbClr val="808080"/>
            </a:outerShdw>
          </a:effectLst>
        </p:spPr>
      </p:pic>
      <p:pic>
        <p:nvPicPr>
          <p:cNvPr id="39943" name="Picture 7" descr="C:\oktatás\neurodevelopment\c6.bmp"/>
          <p:cNvPicPr>
            <a:picLocks noChangeAspect="1" noChangeArrowheads="1"/>
          </p:cNvPicPr>
          <p:nvPr/>
        </p:nvPicPr>
        <p:blipFill>
          <a:blip r:embed="rId12" r:link="rId13" cstate="print"/>
          <a:srcRect/>
          <a:stretch>
            <a:fillRect/>
          </a:stretch>
        </p:blipFill>
        <p:spPr bwMode="auto">
          <a:xfrm>
            <a:off x="5313363" y="3565525"/>
            <a:ext cx="2012950" cy="2170113"/>
          </a:xfrm>
          <a:prstGeom prst="rect">
            <a:avLst/>
          </a:prstGeom>
          <a:noFill/>
          <a:effectLst>
            <a:outerShdw dist="35921" dir="2700000" algn="ctr" rotWithShape="0">
              <a:srgbClr val="808080"/>
            </a:outerShdw>
          </a:effectLst>
        </p:spPr>
      </p:pic>
      <p:pic>
        <p:nvPicPr>
          <p:cNvPr id="39944" name="Picture 8" descr="C:\oktatás\neurodevelopment\c7.bmp"/>
          <p:cNvPicPr>
            <a:picLocks noChangeAspect="1" noChangeArrowheads="1"/>
          </p:cNvPicPr>
          <p:nvPr/>
        </p:nvPicPr>
        <p:blipFill>
          <a:blip r:embed="rId14" r:link="rId15" cstate="print"/>
          <a:srcRect/>
          <a:stretch>
            <a:fillRect/>
          </a:stretch>
        </p:blipFill>
        <p:spPr bwMode="auto">
          <a:xfrm>
            <a:off x="579438" y="4386263"/>
            <a:ext cx="1747837" cy="1120775"/>
          </a:xfrm>
          <a:prstGeom prst="rect">
            <a:avLst/>
          </a:prstGeom>
          <a:noFill/>
          <a:effectLst>
            <a:outerShdw dist="35921" dir="2700000" algn="ctr" rotWithShape="0">
              <a:srgbClr val="808080"/>
            </a:outerShdw>
          </a:effectLst>
        </p:spPr>
      </p:pic>
      <p:sp>
        <p:nvSpPr>
          <p:cNvPr id="39945" name="Text Box 9"/>
          <p:cNvSpPr txBox="1">
            <a:spLocks noChangeArrowheads="1"/>
          </p:cNvSpPr>
          <p:nvPr/>
        </p:nvSpPr>
        <p:spPr bwMode="auto">
          <a:xfrm>
            <a:off x="-180528" y="188640"/>
            <a:ext cx="9540553" cy="553998"/>
          </a:xfrm>
          <a:prstGeom prst="rect">
            <a:avLst/>
          </a:prstGeom>
          <a:noFill/>
          <a:ln w="9525">
            <a:noFill/>
            <a:miter lim="800000"/>
            <a:headEnd/>
            <a:tailEnd/>
          </a:ln>
          <a:effectLst/>
        </p:spPr>
        <p:txBody>
          <a:bodyPr wrap="square">
            <a:spAutoFit/>
          </a:bodyPr>
          <a:lstStyle/>
          <a:p>
            <a:pPr algn="ctr" eaLnBrk="0" hangingPunct="0">
              <a:defRPr/>
            </a:pPr>
            <a:r>
              <a:rPr lang="de-DE" sz="3000" b="1" dirty="0">
                <a:effectLst>
                  <a:outerShdw blurRad="38100" dist="38100" dir="2700000" algn="tl">
                    <a:srgbClr val="C0C0C0"/>
                  </a:outerShdw>
                </a:effectLst>
                <a:latin typeface="Segoe UI" panose="020B0502040204020203" pitchFamily="34" charset="0"/>
                <a:cs typeface="Segoe UI" panose="020B0502040204020203" pitchFamily="34" charset="0"/>
              </a:rPr>
              <a:t>Nicht-neurale Derivate der kranialen Neuralleiste</a:t>
            </a:r>
            <a:endParaRPr lang="de-DE" sz="3000" dirty="0">
              <a:latin typeface="Segoe UI" panose="020B0502040204020203" pitchFamily="34" charset="0"/>
              <a:cs typeface="Segoe UI" panose="020B0502040204020203" pitchFamily="34" charset="0"/>
            </a:endParaRPr>
          </a:p>
        </p:txBody>
      </p:sp>
      <p:sp>
        <p:nvSpPr>
          <p:cNvPr id="19465" name="Text Box 10"/>
          <p:cNvSpPr txBox="1">
            <a:spLocks noChangeArrowheads="1"/>
          </p:cNvSpPr>
          <p:nvPr/>
        </p:nvSpPr>
        <p:spPr bwMode="auto">
          <a:xfrm>
            <a:off x="2867025" y="3135313"/>
            <a:ext cx="2197100" cy="641350"/>
          </a:xfrm>
          <a:prstGeom prst="rect">
            <a:avLst/>
          </a:prstGeom>
          <a:noFill/>
          <a:ln w="9525">
            <a:noFill/>
            <a:miter lim="800000"/>
            <a:headEnd/>
            <a:tailEnd/>
          </a:ln>
        </p:spPr>
        <p:txBody>
          <a:bodyPr>
            <a:spAutoFit/>
          </a:bodyPr>
          <a:lstStyle/>
          <a:p>
            <a:pPr algn="ctr" eaLnBrk="0" hangingPunct="0">
              <a:spcBef>
                <a:spcPct val="50000"/>
              </a:spcBef>
            </a:pPr>
            <a:r>
              <a:rPr lang="hu-HU" b="1" dirty="0" err="1"/>
              <a:t>Herz</a:t>
            </a:r>
            <a:r>
              <a:rPr lang="hu-HU" b="1" dirty="0"/>
              <a:t> (</a:t>
            </a:r>
            <a:r>
              <a:rPr lang="hu-HU" b="1" dirty="0" err="1"/>
              <a:t>Septum</a:t>
            </a:r>
            <a:r>
              <a:rPr lang="hu-HU" b="1" dirty="0"/>
              <a:t> </a:t>
            </a:r>
            <a:r>
              <a:rPr lang="hu-HU" b="1" dirty="0" err="1"/>
              <a:t>aorticopulmonale</a:t>
            </a:r>
            <a:r>
              <a:rPr lang="hu-HU" b="1" dirty="0"/>
              <a:t>)</a:t>
            </a:r>
          </a:p>
        </p:txBody>
      </p:sp>
      <p:sp>
        <p:nvSpPr>
          <p:cNvPr id="19466" name="Text Box 11"/>
          <p:cNvSpPr txBox="1">
            <a:spLocks noChangeArrowheads="1"/>
          </p:cNvSpPr>
          <p:nvPr/>
        </p:nvSpPr>
        <p:spPr bwMode="auto">
          <a:xfrm>
            <a:off x="254000" y="3327400"/>
            <a:ext cx="2209800" cy="915988"/>
          </a:xfrm>
          <a:prstGeom prst="rect">
            <a:avLst/>
          </a:prstGeom>
          <a:noFill/>
          <a:ln w="9525">
            <a:noFill/>
            <a:miter lim="800000"/>
            <a:headEnd/>
            <a:tailEnd/>
          </a:ln>
        </p:spPr>
        <p:txBody>
          <a:bodyPr>
            <a:spAutoFit/>
          </a:bodyPr>
          <a:lstStyle/>
          <a:p>
            <a:pPr algn="ctr" eaLnBrk="0" hangingPunct="0">
              <a:spcBef>
                <a:spcPct val="50000"/>
              </a:spcBef>
            </a:pPr>
            <a:r>
              <a:rPr lang="hu-HU" b="1" dirty="0" err="1"/>
              <a:t>Knochen</a:t>
            </a:r>
            <a:r>
              <a:rPr lang="hu-HU" b="1" dirty="0"/>
              <a:t> (</a:t>
            </a:r>
            <a:r>
              <a:rPr lang="hu-HU" b="1" dirty="0" err="1"/>
              <a:t>desmale</a:t>
            </a:r>
            <a:r>
              <a:rPr lang="hu-HU" b="1" dirty="0"/>
              <a:t> </a:t>
            </a:r>
            <a:r>
              <a:rPr lang="hu-HU" b="1" dirty="0" err="1"/>
              <a:t>Schädelknochen</a:t>
            </a:r>
            <a:r>
              <a:rPr lang="hu-HU" b="1" dirty="0"/>
              <a:t>)</a:t>
            </a:r>
          </a:p>
        </p:txBody>
      </p:sp>
      <p:sp>
        <p:nvSpPr>
          <p:cNvPr id="19467" name="Text Box 12"/>
          <p:cNvSpPr txBox="1">
            <a:spLocks noChangeArrowheads="1"/>
          </p:cNvSpPr>
          <p:nvPr/>
        </p:nvSpPr>
        <p:spPr bwMode="auto">
          <a:xfrm>
            <a:off x="5184775" y="2471452"/>
            <a:ext cx="2141538" cy="641350"/>
          </a:xfrm>
          <a:prstGeom prst="rect">
            <a:avLst/>
          </a:prstGeom>
          <a:noFill/>
          <a:ln w="9525">
            <a:noFill/>
            <a:miter lim="800000"/>
            <a:headEnd/>
            <a:tailEnd/>
          </a:ln>
        </p:spPr>
        <p:txBody>
          <a:bodyPr>
            <a:spAutoFit/>
          </a:bodyPr>
          <a:lstStyle/>
          <a:p>
            <a:pPr algn="ctr" eaLnBrk="0" hangingPunct="0">
              <a:spcBef>
                <a:spcPct val="50000"/>
              </a:spcBef>
            </a:pPr>
            <a:r>
              <a:rPr lang="hu-HU" b="1" dirty="0" err="1"/>
              <a:t>Haut</a:t>
            </a:r>
            <a:r>
              <a:rPr lang="hu-HU" b="1" dirty="0"/>
              <a:t> (</a:t>
            </a:r>
            <a:r>
              <a:rPr lang="hu-HU" b="1" dirty="0" err="1"/>
              <a:t>Dermis</a:t>
            </a:r>
            <a:r>
              <a:rPr lang="hu-HU" b="1" dirty="0"/>
              <a:t> und </a:t>
            </a:r>
            <a:r>
              <a:rPr lang="hu-HU" b="1" dirty="0" err="1"/>
              <a:t>Hypodermis</a:t>
            </a:r>
            <a:r>
              <a:rPr lang="hu-HU" b="1" dirty="0"/>
              <a:t>)</a:t>
            </a:r>
          </a:p>
        </p:txBody>
      </p:sp>
      <p:sp>
        <p:nvSpPr>
          <p:cNvPr id="19468" name="Text Box 13"/>
          <p:cNvSpPr txBox="1">
            <a:spLocks noChangeArrowheads="1"/>
          </p:cNvSpPr>
          <p:nvPr/>
        </p:nvSpPr>
        <p:spPr bwMode="auto">
          <a:xfrm>
            <a:off x="2657475" y="5778500"/>
            <a:ext cx="2128838" cy="641350"/>
          </a:xfrm>
          <a:prstGeom prst="rect">
            <a:avLst/>
          </a:prstGeom>
          <a:noFill/>
          <a:ln w="9525">
            <a:noFill/>
            <a:miter lim="800000"/>
            <a:headEnd/>
            <a:tailEnd/>
          </a:ln>
        </p:spPr>
        <p:txBody>
          <a:bodyPr>
            <a:spAutoFit/>
          </a:bodyPr>
          <a:lstStyle/>
          <a:p>
            <a:pPr algn="ctr" eaLnBrk="0" hangingPunct="0">
              <a:spcBef>
                <a:spcPct val="50000"/>
              </a:spcBef>
            </a:pPr>
            <a:r>
              <a:rPr lang="hu-HU" b="1" dirty="0" err="1"/>
              <a:t>Auge</a:t>
            </a:r>
            <a:r>
              <a:rPr lang="hu-HU" b="1" dirty="0"/>
              <a:t> (</a:t>
            </a:r>
            <a:r>
              <a:rPr lang="hu-HU" b="1" dirty="0" err="1"/>
              <a:t>Sclera</a:t>
            </a:r>
            <a:r>
              <a:rPr lang="hu-HU" b="1" dirty="0"/>
              <a:t> und </a:t>
            </a:r>
            <a:r>
              <a:rPr lang="hu-HU" b="1" dirty="0" err="1"/>
              <a:t>Musculus</a:t>
            </a:r>
            <a:r>
              <a:rPr lang="hu-HU" b="1" dirty="0"/>
              <a:t> </a:t>
            </a:r>
            <a:r>
              <a:rPr lang="hu-HU" b="1" dirty="0" err="1"/>
              <a:t>ciliaris</a:t>
            </a:r>
            <a:r>
              <a:rPr lang="hu-HU" b="1" dirty="0"/>
              <a:t>)</a:t>
            </a:r>
          </a:p>
        </p:txBody>
      </p:sp>
      <p:sp>
        <p:nvSpPr>
          <p:cNvPr id="19469" name="Text Box 14"/>
          <p:cNvSpPr txBox="1">
            <a:spLocks noChangeArrowheads="1"/>
          </p:cNvSpPr>
          <p:nvPr/>
        </p:nvSpPr>
        <p:spPr bwMode="auto">
          <a:xfrm>
            <a:off x="87313" y="5575300"/>
            <a:ext cx="2578100" cy="915988"/>
          </a:xfrm>
          <a:prstGeom prst="rect">
            <a:avLst/>
          </a:prstGeom>
          <a:noFill/>
          <a:ln w="9525">
            <a:noFill/>
            <a:miter lim="800000"/>
            <a:headEnd/>
            <a:tailEnd/>
          </a:ln>
        </p:spPr>
        <p:txBody>
          <a:bodyPr>
            <a:spAutoFit/>
          </a:bodyPr>
          <a:lstStyle/>
          <a:p>
            <a:pPr algn="ctr" eaLnBrk="0" hangingPunct="0">
              <a:spcBef>
                <a:spcPct val="50000"/>
              </a:spcBef>
            </a:pPr>
            <a:r>
              <a:rPr lang="hu-HU" b="1" dirty="0" err="1"/>
              <a:t>Hirnhäute</a:t>
            </a:r>
            <a:r>
              <a:rPr lang="hu-HU" b="1" dirty="0"/>
              <a:t> (Pia mater, </a:t>
            </a:r>
            <a:r>
              <a:rPr lang="hu-HU" b="1" dirty="0" err="1"/>
              <a:t>Arachnoidea</a:t>
            </a:r>
            <a:r>
              <a:rPr lang="hu-HU" b="1" dirty="0"/>
              <a:t>, Dura mater)</a:t>
            </a:r>
          </a:p>
        </p:txBody>
      </p:sp>
      <p:sp>
        <p:nvSpPr>
          <p:cNvPr id="19470" name="Text Box 15"/>
          <p:cNvSpPr txBox="1">
            <a:spLocks noChangeArrowheads="1"/>
          </p:cNvSpPr>
          <p:nvPr/>
        </p:nvSpPr>
        <p:spPr bwMode="auto">
          <a:xfrm>
            <a:off x="4710113" y="5768975"/>
            <a:ext cx="4448175" cy="923330"/>
          </a:xfrm>
          <a:prstGeom prst="rect">
            <a:avLst/>
          </a:prstGeom>
          <a:noFill/>
          <a:ln w="9525">
            <a:noFill/>
            <a:miter lim="800000"/>
            <a:headEnd/>
            <a:tailEnd/>
          </a:ln>
        </p:spPr>
        <p:txBody>
          <a:bodyPr>
            <a:spAutoFit/>
          </a:bodyPr>
          <a:lstStyle/>
          <a:p>
            <a:pPr algn="ctr" eaLnBrk="0" hangingPunct="0">
              <a:spcBef>
                <a:spcPct val="50000"/>
              </a:spcBef>
            </a:pPr>
            <a:r>
              <a:rPr lang="hu-HU" b="1" dirty="0" err="1"/>
              <a:t>Bindegewebe</a:t>
            </a:r>
            <a:r>
              <a:rPr lang="hu-HU" b="1" dirty="0"/>
              <a:t> </a:t>
            </a:r>
            <a:br>
              <a:rPr lang="hu-HU" b="1" dirty="0"/>
            </a:br>
            <a:r>
              <a:rPr lang="hu-HU" b="1" dirty="0"/>
              <a:t>(</a:t>
            </a:r>
            <a:r>
              <a:rPr lang="hu-HU" b="1" dirty="0" err="1"/>
              <a:t>Schlundbogenknorpel</a:t>
            </a:r>
            <a:r>
              <a:rPr lang="hu-HU" b="1" dirty="0"/>
              <a:t>, </a:t>
            </a:r>
            <a:r>
              <a:rPr lang="hu-HU" b="1" dirty="0" err="1"/>
              <a:t>Gehörknöchelchen</a:t>
            </a:r>
            <a:r>
              <a:rPr lang="hu-HU" b="1" dirty="0"/>
              <a:t>)</a:t>
            </a:r>
          </a:p>
        </p:txBody>
      </p:sp>
      <p:sp>
        <p:nvSpPr>
          <p:cNvPr id="19471" name="Text Box 16"/>
          <p:cNvSpPr txBox="1">
            <a:spLocks noChangeArrowheads="1"/>
          </p:cNvSpPr>
          <p:nvPr/>
        </p:nvSpPr>
        <p:spPr bwMode="auto">
          <a:xfrm>
            <a:off x="7129463" y="4152900"/>
            <a:ext cx="2074862" cy="641350"/>
          </a:xfrm>
          <a:prstGeom prst="rect">
            <a:avLst/>
          </a:prstGeom>
          <a:noFill/>
          <a:ln w="9525">
            <a:noFill/>
            <a:miter lim="800000"/>
            <a:headEnd/>
            <a:tailEnd/>
          </a:ln>
        </p:spPr>
        <p:txBody>
          <a:bodyPr>
            <a:spAutoFit/>
          </a:bodyPr>
          <a:lstStyle/>
          <a:p>
            <a:pPr algn="ctr" eaLnBrk="0" hangingPunct="0">
              <a:spcBef>
                <a:spcPct val="50000"/>
              </a:spcBef>
            </a:pPr>
            <a:r>
              <a:rPr lang="hu-HU" b="1" dirty="0" err="1"/>
              <a:t>Zähne</a:t>
            </a:r>
            <a:r>
              <a:rPr lang="hu-HU" b="1" dirty="0"/>
              <a:t> (</a:t>
            </a:r>
            <a:r>
              <a:rPr lang="hu-HU" b="1" dirty="0" err="1"/>
              <a:t>Odontoblasten</a:t>
            </a:r>
            <a:r>
              <a:rPr lang="hu-HU" b="1"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79511" y="188640"/>
            <a:ext cx="8754485" cy="5832648"/>
          </a:xfrm>
          <a:prstGeom prst="rect">
            <a:avLst/>
          </a:prstGeom>
          <a:noFill/>
          <a:ln w="9525">
            <a:noFill/>
            <a:miter lim="800000"/>
            <a:headEnd/>
            <a:tailEnd/>
          </a:ln>
        </p:spPr>
      </p:pic>
      <p:sp>
        <p:nvSpPr>
          <p:cNvPr id="2" name="Szövegdoboz 1"/>
          <p:cNvSpPr txBox="1"/>
          <p:nvPr/>
        </p:nvSpPr>
        <p:spPr>
          <a:xfrm>
            <a:off x="179511" y="6165304"/>
            <a:ext cx="8754485" cy="369332"/>
          </a:xfrm>
          <a:prstGeom prst="rect">
            <a:avLst/>
          </a:prstGeom>
          <a:noFill/>
        </p:spPr>
        <p:txBody>
          <a:bodyPr wrap="square" rtlCol="0">
            <a:spAutoFit/>
          </a:bodyPr>
          <a:lstStyle/>
          <a:p>
            <a:r>
              <a:rPr lang="hu-HU" dirty="0" err="1"/>
              <a:t>Ganglien</a:t>
            </a:r>
            <a:r>
              <a:rPr lang="hu-HU" dirty="0"/>
              <a:t> der </a:t>
            </a:r>
            <a:r>
              <a:rPr lang="hu-HU" dirty="0" err="1"/>
              <a:t>Hirnnerven</a:t>
            </a:r>
            <a:r>
              <a:rPr lang="hu-HU" dirty="0"/>
              <a:t>: </a:t>
            </a:r>
            <a:r>
              <a:rPr lang="hu-HU" dirty="0" err="1"/>
              <a:t>sie</a:t>
            </a:r>
            <a:r>
              <a:rPr lang="hu-HU" dirty="0"/>
              <a:t> </a:t>
            </a:r>
            <a:r>
              <a:rPr lang="hu-HU" dirty="0" err="1"/>
              <a:t>haben</a:t>
            </a:r>
            <a:r>
              <a:rPr lang="hu-HU" dirty="0"/>
              <a:t> </a:t>
            </a:r>
            <a:r>
              <a:rPr lang="hu-HU" dirty="0" err="1"/>
              <a:t>einen</a:t>
            </a:r>
            <a:r>
              <a:rPr lang="hu-HU" dirty="0"/>
              <a:t> </a:t>
            </a:r>
            <a:r>
              <a:rPr lang="hu-HU" dirty="0" err="1"/>
              <a:t>doppelten</a:t>
            </a:r>
            <a:r>
              <a:rPr lang="hu-HU" dirty="0"/>
              <a:t> </a:t>
            </a:r>
            <a:r>
              <a:rPr lang="hu-HU" dirty="0" err="1"/>
              <a:t>Ursprung</a:t>
            </a:r>
            <a:r>
              <a:rPr lang="hu-HU" dirty="0"/>
              <a:t> </a:t>
            </a:r>
            <a:r>
              <a:rPr lang="hu-HU" dirty="0" err="1"/>
              <a:t>aus</a:t>
            </a:r>
            <a:r>
              <a:rPr lang="hu-HU" dirty="0"/>
              <a:t> NL und </a:t>
            </a:r>
            <a:r>
              <a:rPr lang="hu-HU" dirty="0" err="1"/>
              <a:t>Plakoden</a:t>
            </a:r>
            <a:endParaRPr lang="de-DE" dirty="0"/>
          </a:p>
        </p:txBody>
      </p:sp>
      <p:sp>
        <p:nvSpPr>
          <p:cNvPr id="3" name="Szövegdoboz 2"/>
          <p:cNvSpPr txBox="1"/>
          <p:nvPr/>
        </p:nvSpPr>
        <p:spPr>
          <a:xfrm>
            <a:off x="8155800" y="1922574"/>
            <a:ext cx="545572" cy="400110"/>
          </a:xfrm>
          <a:prstGeom prst="rect">
            <a:avLst/>
          </a:prstGeom>
          <a:noFill/>
        </p:spPr>
        <p:txBody>
          <a:bodyPr wrap="square" rtlCol="0">
            <a:spAutoFit/>
          </a:bodyPr>
          <a:lstStyle/>
          <a:p>
            <a:r>
              <a:rPr lang="hu-HU" sz="2000" b="1" dirty="0">
                <a:solidFill>
                  <a:srgbClr val="FF0000"/>
                </a:solidFill>
                <a:latin typeface="Segoe UI" panose="020B0502040204020203" pitchFamily="34" charset="0"/>
                <a:cs typeface="Segoe UI" panose="020B0502040204020203" pitchFamily="34" charset="0"/>
              </a:rPr>
              <a:t>V.</a:t>
            </a:r>
            <a:endParaRPr lang="de-DE" sz="2000" b="1" dirty="0">
              <a:solidFill>
                <a:srgbClr val="FF0000"/>
              </a:solidFill>
              <a:latin typeface="Segoe UI" panose="020B0502040204020203" pitchFamily="34" charset="0"/>
              <a:cs typeface="Segoe UI" panose="020B0502040204020203" pitchFamily="34" charset="0"/>
            </a:endParaRPr>
          </a:p>
        </p:txBody>
      </p:sp>
      <p:sp>
        <p:nvSpPr>
          <p:cNvPr id="7" name="Szövegdoboz 6"/>
          <p:cNvSpPr txBox="1"/>
          <p:nvPr/>
        </p:nvSpPr>
        <p:spPr>
          <a:xfrm>
            <a:off x="7996538" y="2737002"/>
            <a:ext cx="704834" cy="400110"/>
          </a:xfrm>
          <a:prstGeom prst="rect">
            <a:avLst/>
          </a:prstGeom>
          <a:noFill/>
        </p:spPr>
        <p:txBody>
          <a:bodyPr wrap="square" rtlCol="0">
            <a:spAutoFit/>
          </a:bodyPr>
          <a:lstStyle/>
          <a:p>
            <a:r>
              <a:rPr lang="hu-HU" sz="2000" b="1" dirty="0">
                <a:solidFill>
                  <a:srgbClr val="FF0000"/>
                </a:solidFill>
                <a:latin typeface="Segoe UI" panose="020B0502040204020203" pitchFamily="34" charset="0"/>
                <a:cs typeface="Segoe UI" panose="020B0502040204020203" pitchFamily="34" charset="0"/>
              </a:rPr>
              <a:t>VII.</a:t>
            </a:r>
            <a:endParaRPr lang="de-DE" sz="2000" b="1" dirty="0">
              <a:solidFill>
                <a:srgbClr val="FF0000"/>
              </a:solidFill>
              <a:latin typeface="Segoe UI" panose="020B0502040204020203" pitchFamily="34" charset="0"/>
              <a:cs typeface="Segoe UI" panose="020B0502040204020203" pitchFamily="34" charset="0"/>
            </a:endParaRPr>
          </a:p>
        </p:txBody>
      </p:sp>
      <p:sp>
        <p:nvSpPr>
          <p:cNvPr id="8" name="Szövegdoboz 7"/>
          <p:cNvSpPr txBox="1"/>
          <p:nvPr/>
        </p:nvSpPr>
        <p:spPr>
          <a:xfrm>
            <a:off x="7349697" y="3281128"/>
            <a:ext cx="704834" cy="400110"/>
          </a:xfrm>
          <a:prstGeom prst="rect">
            <a:avLst/>
          </a:prstGeom>
          <a:noFill/>
        </p:spPr>
        <p:txBody>
          <a:bodyPr wrap="square" rtlCol="0">
            <a:spAutoFit/>
          </a:bodyPr>
          <a:lstStyle/>
          <a:p>
            <a:r>
              <a:rPr lang="hu-HU" sz="2000" b="1" dirty="0">
                <a:solidFill>
                  <a:srgbClr val="FF0000"/>
                </a:solidFill>
                <a:latin typeface="Segoe UI" panose="020B0502040204020203" pitchFamily="34" charset="0"/>
                <a:cs typeface="Segoe UI" panose="020B0502040204020203" pitchFamily="34" charset="0"/>
              </a:rPr>
              <a:t>VIII.</a:t>
            </a:r>
            <a:endParaRPr lang="de-DE" sz="2000" b="1" dirty="0">
              <a:solidFill>
                <a:srgbClr val="FF0000"/>
              </a:solidFill>
              <a:latin typeface="Segoe UI" panose="020B0502040204020203" pitchFamily="34" charset="0"/>
              <a:cs typeface="Segoe UI" panose="020B0502040204020203" pitchFamily="34" charset="0"/>
            </a:endParaRPr>
          </a:p>
        </p:txBody>
      </p:sp>
      <p:sp>
        <p:nvSpPr>
          <p:cNvPr id="9" name="Szövegdoboz 8"/>
          <p:cNvSpPr txBox="1"/>
          <p:nvPr/>
        </p:nvSpPr>
        <p:spPr>
          <a:xfrm>
            <a:off x="7644121" y="3983095"/>
            <a:ext cx="704834" cy="400110"/>
          </a:xfrm>
          <a:prstGeom prst="rect">
            <a:avLst/>
          </a:prstGeom>
          <a:noFill/>
        </p:spPr>
        <p:txBody>
          <a:bodyPr wrap="square" rtlCol="0">
            <a:spAutoFit/>
          </a:bodyPr>
          <a:lstStyle/>
          <a:p>
            <a:r>
              <a:rPr lang="hu-HU" sz="2000" b="1" dirty="0">
                <a:solidFill>
                  <a:srgbClr val="FF0000"/>
                </a:solidFill>
                <a:latin typeface="Segoe UI" panose="020B0502040204020203" pitchFamily="34" charset="0"/>
                <a:cs typeface="Segoe UI" panose="020B0502040204020203" pitchFamily="34" charset="0"/>
              </a:rPr>
              <a:t>IX.</a:t>
            </a:r>
            <a:endParaRPr lang="de-DE" sz="2000" b="1" dirty="0">
              <a:solidFill>
                <a:srgbClr val="FF0000"/>
              </a:solidFill>
              <a:latin typeface="Segoe UI" panose="020B0502040204020203" pitchFamily="34" charset="0"/>
              <a:cs typeface="Segoe UI" panose="020B0502040204020203" pitchFamily="34" charset="0"/>
            </a:endParaRPr>
          </a:p>
        </p:txBody>
      </p:sp>
      <p:sp>
        <p:nvSpPr>
          <p:cNvPr id="12" name="Szövegdoboz 11"/>
          <p:cNvSpPr txBox="1"/>
          <p:nvPr/>
        </p:nvSpPr>
        <p:spPr>
          <a:xfrm>
            <a:off x="7644121" y="5029133"/>
            <a:ext cx="704834" cy="400110"/>
          </a:xfrm>
          <a:prstGeom prst="rect">
            <a:avLst/>
          </a:prstGeom>
          <a:noFill/>
        </p:spPr>
        <p:txBody>
          <a:bodyPr wrap="square" rtlCol="0">
            <a:spAutoFit/>
          </a:bodyPr>
          <a:lstStyle/>
          <a:p>
            <a:r>
              <a:rPr lang="hu-HU" sz="2000" b="1" dirty="0">
                <a:solidFill>
                  <a:srgbClr val="FF0000"/>
                </a:solidFill>
                <a:latin typeface="Segoe UI" panose="020B0502040204020203" pitchFamily="34" charset="0"/>
                <a:cs typeface="Segoe UI" panose="020B0502040204020203" pitchFamily="34" charset="0"/>
              </a:rPr>
              <a:t>X.</a:t>
            </a:r>
            <a:endParaRPr lang="de-DE" sz="2000" b="1" dirty="0">
              <a:solidFill>
                <a:srgbClr val="FF0000"/>
              </a:solidFill>
              <a:latin typeface="Segoe UI" panose="020B0502040204020203" pitchFamily="34" charset="0"/>
              <a:cs typeface="Segoe UI" panose="020B0502040204020203" pitchFamily="34" charset="0"/>
            </a:endParaRPr>
          </a:p>
        </p:txBody>
      </p:sp>
      <p:sp>
        <p:nvSpPr>
          <p:cNvPr id="13" name="Szövegdoboz 12"/>
          <p:cNvSpPr txBox="1"/>
          <p:nvPr/>
        </p:nvSpPr>
        <p:spPr>
          <a:xfrm>
            <a:off x="827584" y="1922574"/>
            <a:ext cx="545572" cy="400110"/>
          </a:xfrm>
          <a:prstGeom prst="rect">
            <a:avLst/>
          </a:prstGeom>
          <a:noFill/>
        </p:spPr>
        <p:txBody>
          <a:bodyPr wrap="square" rtlCol="0">
            <a:spAutoFit/>
          </a:bodyPr>
          <a:lstStyle/>
          <a:p>
            <a:r>
              <a:rPr lang="hu-HU" sz="2000" b="1" dirty="0">
                <a:solidFill>
                  <a:srgbClr val="FF0000"/>
                </a:solidFill>
                <a:latin typeface="Segoe UI" panose="020B0502040204020203" pitchFamily="34" charset="0"/>
                <a:cs typeface="Segoe UI" panose="020B0502040204020203" pitchFamily="34" charset="0"/>
              </a:rPr>
              <a:t>V.</a:t>
            </a:r>
            <a:endParaRPr lang="de-DE" sz="2000" b="1" dirty="0">
              <a:solidFill>
                <a:srgbClr val="FF0000"/>
              </a:solidFill>
              <a:latin typeface="Segoe UI" panose="020B0502040204020203" pitchFamily="34" charset="0"/>
              <a:cs typeface="Segoe UI" panose="020B0502040204020203" pitchFamily="34" charset="0"/>
            </a:endParaRPr>
          </a:p>
        </p:txBody>
      </p:sp>
      <p:sp>
        <p:nvSpPr>
          <p:cNvPr id="14" name="Szövegdoboz 13"/>
          <p:cNvSpPr txBox="1"/>
          <p:nvPr/>
        </p:nvSpPr>
        <p:spPr>
          <a:xfrm>
            <a:off x="1345020" y="2597165"/>
            <a:ext cx="704834" cy="400110"/>
          </a:xfrm>
          <a:prstGeom prst="rect">
            <a:avLst/>
          </a:prstGeom>
          <a:noFill/>
        </p:spPr>
        <p:txBody>
          <a:bodyPr wrap="square" rtlCol="0">
            <a:spAutoFit/>
          </a:bodyPr>
          <a:lstStyle/>
          <a:p>
            <a:r>
              <a:rPr lang="hu-HU" sz="2000" b="1" dirty="0">
                <a:solidFill>
                  <a:srgbClr val="FF0000"/>
                </a:solidFill>
                <a:latin typeface="Segoe UI" panose="020B0502040204020203" pitchFamily="34" charset="0"/>
                <a:cs typeface="Segoe UI" panose="020B0502040204020203" pitchFamily="34" charset="0"/>
              </a:rPr>
              <a:t>VII.</a:t>
            </a:r>
            <a:endParaRPr lang="de-DE" sz="2000" b="1" dirty="0">
              <a:solidFill>
                <a:srgbClr val="FF0000"/>
              </a:solidFill>
              <a:latin typeface="Segoe UI" panose="020B0502040204020203" pitchFamily="34" charset="0"/>
              <a:cs typeface="Segoe UI" panose="020B0502040204020203" pitchFamily="34" charset="0"/>
            </a:endParaRPr>
          </a:p>
        </p:txBody>
      </p:sp>
      <p:sp>
        <p:nvSpPr>
          <p:cNvPr id="15" name="Szövegdoboz 14"/>
          <p:cNvSpPr txBox="1"/>
          <p:nvPr/>
        </p:nvSpPr>
        <p:spPr>
          <a:xfrm>
            <a:off x="1475656" y="3480025"/>
            <a:ext cx="704834" cy="400110"/>
          </a:xfrm>
          <a:prstGeom prst="rect">
            <a:avLst/>
          </a:prstGeom>
          <a:noFill/>
        </p:spPr>
        <p:txBody>
          <a:bodyPr wrap="square" rtlCol="0">
            <a:spAutoFit/>
          </a:bodyPr>
          <a:lstStyle/>
          <a:p>
            <a:r>
              <a:rPr lang="hu-HU" sz="2000" b="1" dirty="0">
                <a:solidFill>
                  <a:srgbClr val="FF0000"/>
                </a:solidFill>
                <a:latin typeface="Segoe UI" panose="020B0502040204020203" pitchFamily="34" charset="0"/>
                <a:cs typeface="Segoe UI" panose="020B0502040204020203" pitchFamily="34" charset="0"/>
              </a:rPr>
              <a:t>VIII.</a:t>
            </a:r>
            <a:endParaRPr lang="de-DE" sz="2000" b="1" dirty="0">
              <a:solidFill>
                <a:srgbClr val="FF0000"/>
              </a:solidFill>
              <a:latin typeface="Segoe UI" panose="020B0502040204020203" pitchFamily="34" charset="0"/>
              <a:cs typeface="Segoe UI" panose="020B0502040204020203" pitchFamily="34" charset="0"/>
            </a:endParaRPr>
          </a:p>
        </p:txBody>
      </p:sp>
      <p:sp>
        <p:nvSpPr>
          <p:cNvPr id="16" name="Szövegdoboz 15"/>
          <p:cNvSpPr txBox="1"/>
          <p:nvPr/>
        </p:nvSpPr>
        <p:spPr>
          <a:xfrm>
            <a:off x="1496537" y="4183150"/>
            <a:ext cx="704834" cy="400110"/>
          </a:xfrm>
          <a:prstGeom prst="rect">
            <a:avLst/>
          </a:prstGeom>
          <a:noFill/>
        </p:spPr>
        <p:txBody>
          <a:bodyPr wrap="square" rtlCol="0">
            <a:spAutoFit/>
          </a:bodyPr>
          <a:lstStyle/>
          <a:p>
            <a:r>
              <a:rPr lang="hu-HU" sz="2000" b="1" dirty="0">
                <a:solidFill>
                  <a:srgbClr val="FF0000"/>
                </a:solidFill>
                <a:latin typeface="Segoe UI" panose="020B0502040204020203" pitchFamily="34" charset="0"/>
                <a:cs typeface="Segoe UI" panose="020B0502040204020203" pitchFamily="34" charset="0"/>
              </a:rPr>
              <a:t>IX.</a:t>
            </a:r>
            <a:endParaRPr lang="de-DE" sz="2000" b="1" dirty="0">
              <a:solidFill>
                <a:srgbClr val="FF0000"/>
              </a:solidFill>
              <a:latin typeface="Segoe UI" panose="020B0502040204020203" pitchFamily="34" charset="0"/>
              <a:cs typeface="Segoe UI" panose="020B0502040204020203" pitchFamily="34" charset="0"/>
            </a:endParaRPr>
          </a:p>
        </p:txBody>
      </p:sp>
      <p:sp>
        <p:nvSpPr>
          <p:cNvPr id="17" name="Szövegdoboz 16"/>
          <p:cNvSpPr txBox="1"/>
          <p:nvPr/>
        </p:nvSpPr>
        <p:spPr>
          <a:xfrm>
            <a:off x="1817194" y="5029133"/>
            <a:ext cx="704834" cy="400110"/>
          </a:xfrm>
          <a:prstGeom prst="rect">
            <a:avLst/>
          </a:prstGeom>
          <a:noFill/>
        </p:spPr>
        <p:txBody>
          <a:bodyPr wrap="square" rtlCol="0">
            <a:spAutoFit/>
          </a:bodyPr>
          <a:lstStyle/>
          <a:p>
            <a:r>
              <a:rPr lang="hu-HU" sz="2000" b="1" dirty="0">
                <a:solidFill>
                  <a:srgbClr val="FF0000"/>
                </a:solidFill>
                <a:latin typeface="Segoe UI" panose="020B0502040204020203" pitchFamily="34" charset="0"/>
                <a:cs typeface="Segoe UI" panose="020B0502040204020203" pitchFamily="34" charset="0"/>
              </a:rPr>
              <a:t>X.</a:t>
            </a:r>
            <a:endParaRPr lang="de-DE" sz="2000" b="1" dirty="0">
              <a:solidFill>
                <a:srgbClr val="FF0000"/>
              </a:solidFill>
              <a:latin typeface="Segoe UI" panose="020B0502040204020203" pitchFamily="34" charset="0"/>
              <a:cs typeface="Segoe UI" panose="020B0502040204020203"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Kép 1" descr="Larsen 12.tif"/>
          <p:cNvPicPr>
            <a:picLocks noChangeAspect="1"/>
          </p:cNvPicPr>
          <p:nvPr/>
        </p:nvPicPr>
        <p:blipFill>
          <a:blip r:embed="rId2" cstate="print"/>
          <a:srcRect/>
          <a:stretch>
            <a:fillRect/>
          </a:stretch>
        </p:blipFill>
        <p:spPr bwMode="auto">
          <a:xfrm>
            <a:off x="0" y="417513"/>
            <a:ext cx="9144000" cy="47974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err="1"/>
              <a:t>Plakoden</a:t>
            </a:r>
            <a:endParaRPr lang="de-DE" dirty="0"/>
          </a:p>
        </p:txBody>
      </p:sp>
      <p:sp>
        <p:nvSpPr>
          <p:cNvPr id="3" name="Alcím 2"/>
          <p:cNvSpPr>
            <a:spLocks noGrp="1"/>
          </p:cNvSpPr>
          <p:nvPr>
            <p:ph type="subTitle" idx="1"/>
          </p:nvPr>
        </p:nvSpPr>
        <p:spPr/>
        <p:txBody>
          <a:bodyPr/>
          <a:lstStyle/>
          <a:p>
            <a:endParaRPr lang="de-DE"/>
          </a:p>
        </p:txBody>
      </p:sp>
    </p:spTree>
    <p:extLst>
      <p:ext uri="{BB962C8B-B14F-4D97-AF65-F5344CB8AC3E}">
        <p14:creationId xmlns:p14="http://schemas.microsoft.com/office/powerpoint/2010/main" val="1693124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Plakoden</a:t>
            </a:r>
            <a:endParaRPr lang="de-DE" dirty="0"/>
          </a:p>
        </p:txBody>
      </p:sp>
      <p:sp>
        <p:nvSpPr>
          <p:cNvPr id="3" name="Tartalom helye 2"/>
          <p:cNvSpPr>
            <a:spLocks noGrp="1"/>
          </p:cNvSpPr>
          <p:nvPr>
            <p:ph idx="1"/>
          </p:nvPr>
        </p:nvSpPr>
        <p:spPr/>
        <p:txBody>
          <a:bodyPr/>
          <a:lstStyle/>
          <a:p>
            <a:r>
              <a:rPr lang="hu-HU" dirty="0"/>
              <a:t>sind </a:t>
            </a:r>
            <a:r>
              <a:rPr lang="hu-HU" dirty="0" err="1"/>
              <a:t>kleine</a:t>
            </a:r>
            <a:r>
              <a:rPr lang="hu-HU" dirty="0"/>
              <a:t>, </a:t>
            </a:r>
            <a:r>
              <a:rPr lang="hu-HU" dirty="0" err="1"/>
              <a:t>ründliche</a:t>
            </a:r>
            <a:r>
              <a:rPr lang="hu-HU" dirty="0"/>
              <a:t>, </a:t>
            </a:r>
            <a:r>
              <a:rPr lang="hu-HU" dirty="0" err="1"/>
              <a:t>paarige</a:t>
            </a:r>
            <a:r>
              <a:rPr lang="hu-HU" dirty="0"/>
              <a:t>, </a:t>
            </a:r>
            <a:r>
              <a:rPr lang="hu-HU" dirty="0" err="1"/>
              <a:t>epitheliale</a:t>
            </a:r>
            <a:r>
              <a:rPr lang="hu-HU" dirty="0"/>
              <a:t> </a:t>
            </a:r>
            <a:r>
              <a:rPr lang="hu-HU" dirty="0" err="1"/>
              <a:t>Verdickungen</a:t>
            </a:r>
            <a:r>
              <a:rPr lang="hu-HU" dirty="0"/>
              <a:t>;</a:t>
            </a:r>
          </a:p>
          <a:p>
            <a:r>
              <a:rPr lang="hu-HU" dirty="0" err="1"/>
              <a:t>kommen</a:t>
            </a:r>
            <a:r>
              <a:rPr lang="hu-HU" dirty="0"/>
              <a:t> in der </a:t>
            </a:r>
            <a:r>
              <a:rPr lang="hu-HU" dirty="0" err="1"/>
              <a:t>Kopfregio</a:t>
            </a:r>
            <a:r>
              <a:rPr lang="hu-HU" dirty="0"/>
              <a:t> des </a:t>
            </a:r>
            <a:r>
              <a:rPr lang="hu-HU" dirty="0" err="1"/>
              <a:t>Embryo</a:t>
            </a:r>
            <a:r>
              <a:rPr lang="hu-HU" dirty="0"/>
              <a:t> </a:t>
            </a:r>
            <a:r>
              <a:rPr lang="hu-HU" dirty="0" err="1"/>
              <a:t>vor</a:t>
            </a:r>
            <a:r>
              <a:rPr lang="hu-HU" dirty="0"/>
              <a:t>;</a:t>
            </a:r>
          </a:p>
          <a:p>
            <a:r>
              <a:rPr lang="hu-HU" dirty="0" err="1"/>
              <a:t>die</a:t>
            </a:r>
            <a:r>
              <a:rPr lang="hu-HU" dirty="0"/>
              <a:t> </a:t>
            </a:r>
            <a:r>
              <a:rPr lang="hu-HU" dirty="0" err="1"/>
              <a:t>Plakoden</a:t>
            </a:r>
            <a:r>
              <a:rPr lang="hu-HU" dirty="0"/>
              <a:t> </a:t>
            </a:r>
            <a:r>
              <a:rPr lang="hu-HU" dirty="0" err="1"/>
              <a:t>liegen</a:t>
            </a:r>
            <a:r>
              <a:rPr lang="hu-HU" dirty="0"/>
              <a:t> an der </a:t>
            </a:r>
            <a:r>
              <a:rPr lang="hu-HU" dirty="0" err="1"/>
              <a:t>Grenze</a:t>
            </a:r>
            <a:r>
              <a:rPr lang="hu-HU" dirty="0"/>
              <a:t> von </a:t>
            </a:r>
            <a:r>
              <a:rPr lang="hu-HU" dirty="0" err="1"/>
              <a:t>Oberflächenektoderm</a:t>
            </a:r>
            <a:r>
              <a:rPr lang="hu-HU" dirty="0"/>
              <a:t> </a:t>
            </a:r>
            <a:r>
              <a:rPr lang="hu-HU" dirty="0" err="1"/>
              <a:t>zu</a:t>
            </a:r>
            <a:r>
              <a:rPr lang="hu-HU" dirty="0"/>
              <a:t> </a:t>
            </a:r>
            <a:r>
              <a:rPr lang="hu-HU" dirty="0" err="1"/>
              <a:t>Neuralfalte-Kante</a:t>
            </a:r>
            <a:r>
              <a:rPr lang="hu-HU" dirty="0"/>
              <a:t>;</a:t>
            </a:r>
          </a:p>
          <a:p>
            <a:r>
              <a:rPr lang="hu-HU" dirty="0" err="1"/>
              <a:t>d.h</a:t>
            </a:r>
            <a:r>
              <a:rPr lang="hu-HU" dirty="0"/>
              <a:t>. </a:t>
            </a:r>
            <a:r>
              <a:rPr lang="hu-HU" dirty="0" err="1"/>
              <a:t>sie</a:t>
            </a:r>
            <a:r>
              <a:rPr lang="hu-HU" dirty="0"/>
              <a:t> </a:t>
            </a:r>
            <a:r>
              <a:rPr lang="hu-HU" dirty="0" err="1"/>
              <a:t>liegen</a:t>
            </a:r>
            <a:r>
              <a:rPr lang="hu-HU" dirty="0"/>
              <a:t> </a:t>
            </a:r>
            <a:r>
              <a:rPr lang="hu-HU" dirty="0" err="1"/>
              <a:t>lateral</a:t>
            </a:r>
            <a:r>
              <a:rPr lang="hu-HU" dirty="0"/>
              <a:t> </a:t>
            </a:r>
            <a:r>
              <a:rPr lang="hu-HU" dirty="0" err="1"/>
              <a:t>zum</a:t>
            </a:r>
            <a:r>
              <a:rPr lang="hu-HU" dirty="0"/>
              <a:t> </a:t>
            </a:r>
            <a:r>
              <a:rPr lang="hu-HU" dirty="0" err="1"/>
              <a:t>Neuralrohr</a:t>
            </a:r>
            <a:r>
              <a:rPr lang="hu-HU" dirty="0"/>
              <a:t>, </a:t>
            </a:r>
            <a:r>
              <a:rPr lang="hu-HU" dirty="0" err="1"/>
              <a:t>lateral</a:t>
            </a:r>
            <a:r>
              <a:rPr lang="hu-HU" dirty="0"/>
              <a:t> </a:t>
            </a:r>
            <a:r>
              <a:rPr lang="hu-HU" dirty="0" err="1"/>
              <a:t>zur</a:t>
            </a:r>
            <a:r>
              <a:rPr lang="hu-HU" dirty="0"/>
              <a:t> NL.</a:t>
            </a:r>
            <a:endParaRPr lang="de-DE" dirty="0"/>
          </a:p>
        </p:txBody>
      </p:sp>
    </p:spTree>
    <p:extLst>
      <p:ext uri="{BB962C8B-B14F-4D97-AF65-F5344CB8AC3E}">
        <p14:creationId xmlns:p14="http://schemas.microsoft.com/office/powerpoint/2010/main" val="2920130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Plakoden</a:t>
            </a:r>
            <a:endParaRPr lang="de-DE" dirty="0"/>
          </a:p>
        </p:txBody>
      </p:sp>
      <p:sp>
        <p:nvSpPr>
          <p:cNvPr id="3" name="Tartalom helye 2"/>
          <p:cNvSpPr>
            <a:spLocks noGrp="1"/>
          </p:cNvSpPr>
          <p:nvPr>
            <p:ph idx="1"/>
          </p:nvPr>
        </p:nvSpPr>
        <p:spPr/>
        <p:txBody>
          <a:bodyPr/>
          <a:lstStyle/>
          <a:p>
            <a:r>
              <a:rPr lang="hu-HU" dirty="0" err="1"/>
              <a:t>aus</a:t>
            </a:r>
            <a:r>
              <a:rPr lang="hu-HU" dirty="0"/>
              <a:t> den </a:t>
            </a:r>
            <a:r>
              <a:rPr lang="hu-HU" dirty="0" err="1"/>
              <a:t>Plakoden</a:t>
            </a:r>
            <a:r>
              <a:rPr lang="hu-HU" dirty="0"/>
              <a:t> </a:t>
            </a:r>
            <a:r>
              <a:rPr lang="hu-HU" dirty="0" err="1"/>
              <a:t>könne</a:t>
            </a:r>
            <a:r>
              <a:rPr lang="hu-HU" dirty="0"/>
              <a:t> </a:t>
            </a:r>
            <a:r>
              <a:rPr lang="hu-HU" dirty="0" err="1"/>
              <a:t>neurale</a:t>
            </a:r>
            <a:r>
              <a:rPr lang="hu-HU" dirty="0"/>
              <a:t> und </a:t>
            </a:r>
            <a:r>
              <a:rPr lang="hu-HU" dirty="0" err="1"/>
              <a:t>nicht-neurale</a:t>
            </a:r>
            <a:r>
              <a:rPr lang="hu-HU" dirty="0"/>
              <a:t> </a:t>
            </a:r>
            <a:r>
              <a:rPr lang="hu-HU" dirty="0" err="1"/>
              <a:t>Strukturen</a:t>
            </a:r>
            <a:r>
              <a:rPr lang="hu-HU" dirty="0"/>
              <a:t> </a:t>
            </a:r>
            <a:r>
              <a:rPr lang="hu-HU" dirty="0" err="1"/>
              <a:t>entwickeln</a:t>
            </a:r>
            <a:endParaRPr lang="hu-HU" dirty="0"/>
          </a:p>
          <a:p>
            <a:r>
              <a:rPr lang="hu-HU" dirty="0" err="1"/>
              <a:t>die</a:t>
            </a:r>
            <a:r>
              <a:rPr lang="hu-HU" dirty="0"/>
              <a:t> </a:t>
            </a:r>
            <a:r>
              <a:rPr lang="hu-HU" dirty="0" err="1"/>
              <a:t>Plakoden</a:t>
            </a:r>
            <a:r>
              <a:rPr lang="hu-HU" dirty="0"/>
              <a:t> in </a:t>
            </a:r>
            <a:r>
              <a:rPr lang="hu-HU" dirty="0" err="1"/>
              <a:t>kraniokaudaler</a:t>
            </a:r>
            <a:r>
              <a:rPr lang="hu-HU" dirty="0"/>
              <a:t> </a:t>
            </a:r>
            <a:r>
              <a:rPr lang="hu-HU" dirty="0" err="1"/>
              <a:t>Folge</a:t>
            </a:r>
            <a:r>
              <a:rPr lang="hu-HU" dirty="0"/>
              <a:t>:</a:t>
            </a:r>
          </a:p>
          <a:p>
            <a:r>
              <a:rPr lang="hu-HU" b="1" dirty="0"/>
              <a:t>1. </a:t>
            </a:r>
            <a:r>
              <a:rPr lang="hu-HU" b="1" dirty="0" err="1"/>
              <a:t>Riechplakode</a:t>
            </a:r>
            <a:r>
              <a:rPr lang="hu-HU" dirty="0"/>
              <a:t>: </a:t>
            </a:r>
            <a:r>
              <a:rPr lang="hu-HU" dirty="0" err="1"/>
              <a:t>bildet</a:t>
            </a:r>
            <a:r>
              <a:rPr lang="hu-HU" dirty="0"/>
              <a:t> </a:t>
            </a:r>
            <a:r>
              <a:rPr lang="hu-HU" dirty="0" err="1"/>
              <a:t>Riechepithel</a:t>
            </a:r>
            <a:r>
              <a:rPr lang="hu-HU" dirty="0"/>
              <a:t> in der </a:t>
            </a:r>
            <a:r>
              <a:rPr lang="hu-HU" dirty="0" err="1"/>
              <a:t>Nasenhöhle</a:t>
            </a:r>
            <a:r>
              <a:rPr lang="hu-HU" dirty="0"/>
              <a:t> und </a:t>
            </a:r>
            <a:r>
              <a:rPr lang="hu-HU" dirty="0" err="1"/>
              <a:t>die</a:t>
            </a:r>
            <a:r>
              <a:rPr lang="hu-HU" dirty="0"/>
              <a:t> </a:t>
            </a:r>
            <a:r>
              <a:rPr lang="hu-HU" dirty="0" err="1"/>
              <a:t>GnRH-Neuronen</a:t>
            </a:r>
            <a:r>
              <a:rPr lang="hu-HU" dirty="0"/>
              <a:t> des </a:t>
            </a:r>
            <a:r>
              <a:rPr lang="hu-HU" dirty="0" err="1"/>
              <a:t>Hypothalamus</a:t>
            </a:r>
            <a:endParaRPr lang="hu-HU" dirty="0"/>
          </a:p>
          <a:p>
            <a:r>
              <a:rPr lang="hu-HU" b="1" dirty="0"/>
              <a:t>2. </a:t>
            </a:r>
            <a:r>
              <a:rPr lang="hu-HU" b="1" dirty="0" err="1"/>
              <a:t>Linsenplakode</a:t>
            </a:r>
            <a:r>
              <a:rPr lang="hu-HU" dirty="0"/>
              <a:t>: </a:t>
            </a:r>
            <a:r>
              <a:rPr lang="hu-HU" dirty="0" err="1"/>
              <a:t>bildet</a:t>
            </a:r>
            <a:r>
              <a:rPr lang="hu-HU" dirty="0"/>
              <a:t> </a:t>
            </a:r>
            <a:r>
              <a:rPr lang="hu-HU" dirty="0" err="1"/>
              <a:t>die</a:t>
            </a:r>
            <a:r>
              <a:rPr lang="hu-HU" dirty="0"/>
              <a:t> </a:t>
            </a:r>
            <a:r>
              <a:rPr lang="hu-HU" dirty="0" err="1"/>
              <a:t>Augenlinse</a:t>
            </a:r>
            <a:endParaRPr lang="de-DE" dirty="0"/>
          </a:p>
        </p:txBody>
      </p:sp>
    </p:spTree>
    <p:extLst>
      <p:ext uri="{BB962C8B-B14F-4D97-AF65-F5344CB8AC3E}">
        <p14:creationId xmlns:p14="http://schemas.microsoft.com/office/powerpoint/2010/main" val="2833376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Plakoden</a:t>
            </a:r>
            <a:endParaRPr lang="de-DE" dirty="0"/>
          </a:p>
        </p:txBody>
      </p:sp>
      <p:sp>
        <p:nvSpPr>
          <p:cNvPr id="3" name="Tartalom helye 2"/>
          <p:cNvSpPr>
            <a:spLocks noGrp="1"/>
          </p:cNvSpPr>
          <p:nvPr>
            <p:ph idx="1"/>
          </p:nvPr>
        </p:nvSpPr>
        <p:spPr/>
        <p:txBody>
          <a:bodyPr/>
          <a:lstStyle/>
          <a:p>
            <a:r>
              <a:rPr lang="hu-HU" b="1" dirty="0"/>
              <a:t>3. </a:t>
            </a:r>
            <a:r>
              <a:rPr lang="hu-HU" b="1" dirty="0" err="1"/>
              <a:t>Trigeminale</a:t>
            </a:r>
            <a:r>
              <a:rPr lang="hu-HU" b="1" dirty="0"/>
              <a:t> </a:t>
            </a:r>
            <a:r>
              <a:rPr lang="hu-HU" b="1" dirty="0" err="1"/>
              <a:t>Plakode</a:t>
            </a:r>
            <a:r>
              <a:rPr lang="hu-HU" dirty="0"/>
              <a:t>: </a:t>
            </a:r>
            <a:r>
              <a:rPr lang="hu-HU" dirty="0" err="1"/>
              <a:t>bildet</a:t>
            </a:r>
            <a:r>
              <a:rPr lang="hu-HU" dirty="0"/>
              <a:t> </a:t>
            </a:r>
            <a:r>
              <a:rPr lang="hu-HU" dirty="0" err="1"/>
              <a:t>einen</a:t>
            </a:r>
            <a:r>
              <a:rPr lang="hu-HU" dirty="0"/>
              <a:t> </a:t>
            </a:r>
            <a:r>
              <a:rPr lang="hu-HU" dirty="0" err="1"/>
              <a:t>Teil</a:t>
            </a:r>
            <a:r>
              <a:rPr lang="hu-HU" dirty="0"/>
              <a:t> der </a:t>
            </a:r>
            <a:r>
              <a:rPr lang="hu-HU" dirty="0" err="1"/>
              <a:t>Nervenzellen</a:t>
            </a:r>
            <a:r>
              <a:rPr lang="hu-HU" dirty="0"/>
              <a:t> des </a:t>
            </a:r>
            <a:r>
              <a:rPr lang="hu-HU" dirty="0" err="1"/>
              <a:t>Meckel-Ganglien</a:t>
            </a:r>
            <a:endParaRPr lang="hu-HU" dirty="0"/>
          </a:p>
          <a:p>
            <a:r>
              <a:rPr lang="hu-HU" b="1" dirty="0"/>
              <a:t>4. </a:t>
            </a:r>
            <a:r>
              <a:rPr lang="hu-HU" b="1" dirty="0" err="1"/>
              <a:t>Epibranchiale</a:t>
            </a:r>
            <a:r>
              <a:rPr lang="hu-HU" b="1" dirty="0"/>
              <a:t> </a:t>
            </a:r>
            <a:r>
              <a:rPr lang="hu-HU" b="1" dirty="0" err="1"/>
              <a:t>Plakoden</a:t>
            </a:r>
            <a:r>
              <a:rPr lang="hu-HU" b="1" dirty="0"/>
              <a:t> </a:t>
            </a:r>
            <a:r>
              <a:rPr lang="hu-HU" dirty="0"/>
              <a:t>(</a:t>
            </a:r>
            <a:r>
              <a:rPr lang="hu-HU" dirty="0" err="1"/>
              <a:t>liegen</a:t>
            </a:r>
            <a:r>
              <a:rPr lang="hu-HU" dirty="0"/>
              <a:t> an der </a:t>
            </a:r>
            <a:r>
              <a:rPr lang="hu-HU" dirty="0" err="1"/>
              <a:t>Dorsalseite</a:t>
            </a:r>
            <a:r>
              <a:rPr lang="hu-HU" dirty="0"/>
              <a:t> der </a:t>
            </a:r>
            <a:r>
              <a:rPr lang="hu-HU" dirty="0" err="1"/>
              <a:t>Kiemenbögen</a:t>
            </a:r>
            <a:r>
              <a:rPr lang="hu-HU" dirty="0"/>
              <a:t>): </a:t>
            </a:r>
            <a:r>
              <a:rPr lang="hu-HU" dirty="0" err="1"/>
              <a:t>bilden</a:t>
            </a:r>
            <a:r>
              <a:rPr lang="hu-HU" dirty="0"/>
              <a:t> </a:t>
            </a:r>
            <a:r>
              <a:rPr lang="hu-HU" dirty="0" err="1"/>
              <a:t>die</a:t>
            </a:r>
            <a:r>
              <a:rPr lang="hu-HU" dirty="0"/>
              <a:t> </a:t>
            </a:r>
            <a:r>
              <a:rPr lang="hu-HU" dirty="0" err="1"/>
              <a:t>Nervenzellen</a:t>
            </a:r>
            <a:r>
              <a:rPr lang="hu-HU" dirty="0"/>
              <a:t> der </a:t>
            </a:r>
            <a:r>
              <a:rPr lang="hu-HU" dirty="0" err="1"/>
              <a:t>Hirnnerven</a:t>
            </a:r>
            <a:r>
              <a:rPr lang="hu-HU" dirty="0"/>
              <a:t> VII., IX. und X.</a:t>
            </a:r>
          </a:p>
          <a:p>
            <a:r>
              <a:rPr lang="hu-HU" dirty="0"/>
              <a:t> </a:t>
            </a:r>
            <a:r>
              <a:rPr lang="hu-HU" b="1" dirty="0"/>
              <a:t>5. </a:t>
            </a:r>
            <a:r>
              <a:rPr lang="hu-HU" b="1" dirty="0" err="1"/>
              <a:t>Dorsolaterale</a:t>
            </a:r>
            <a:r>
              <a:rPr lang="hu-HU" b="1" dirty="0"/>
              <a:t> </a:t>
            </a:r>
            <a:r>
              <a:rPr lang="hu-HU" b="1" dirty="0" err="1"/>
              <a:t>Plakoden</a:t>
            </a:r>
            <a:r>
              <a:rPr lang="hu-HU" b="1" dirty="0"/>
              <a:t> </a:t>
            </a:r>
            <a:r>
              <a:rPr lang="hu-HU" dirty="0"/>
              <a:t>(</a:t>
            </a:r>
            <a:r>
              <a:rPr lang="hu-HU" dirty="0" err="1"/>
              <a:t>Ohrplakode</a:t>
            </a:r>
            <a:r>
              <a:rPr lang="hu-HU" dirty="0"/>
              <a:t>): </a:t>
            </a:r>
            <a:r>
              <a:rPr lang="hu-HU" dirty="0" err="1"/>
              <a:t>bilden</a:t>
            </a:r>
            <a:r>
              <a:rPr lang="hu-HU" dirty="0"/>
              <a:t> </a:t>
            </a:r>
            <a:r>
              <a:rPr lang="hu-HU" dirty="0" err="1"/>
              <a:t>das</a:t>
            </a:r>
            <a:r>
              <a:rPr lang="hu-HU" dirty="0"/>
              <a:t> </a:t>
            </a:r>
            <a:r>
              <a:rPr lang="hu-HU" dirty="0" err="1"/>
              <a:t>Ohrbläschen</a:t>
            </a:r>
            <a:r>
              <a:rPr lang="hu-HU" dirty="0"/>
              <a:t> (</a:t>
            </a:r>
            <a:r>
              <a:rPr lang="hu-HU" dirty="0" err="1"/>
              <a:t>woraus</a:t>
            </a:r>
            <a:r>
              <a:rPr lang="hu-HU" dirty="0"/>
              <a:t> </a:t>
            </a:r>
            <a:r>
              <a:rPr lang="hu-HU" dirty="0" err="1"/>
              <a:t>das</a:t>
            </a:r>
            <a:r>
              <a:rPr lang="hu-HU" dirty="0"/>
              <a:t> </a:t>
            </a:r>
            <a:r>
              <a:rPr lang="hu-HU" dirty="0" err="1"/>
              <a:t>ganze</a:t>
            </a:r>
            <a:r>
              <a:rPr lang="hu-HU" dirty="0"/>
              <a:t> </a:t>
            </a:r>
            <a:r>
              <a:rPr lang="hu-HU" dirty="0" err="1"/>
              <a:t>häutige</a:t>
            </a:r>
            <a:r>
              <a:rPr lang="hu-HU" dirty="0"/>
              <a:t> </a:t>
            </a:r>
            <a:r>
              <a:rPr lang="hu-HU" dirty="0" err="1"/>
              <a:t>Labyrinth</a:t>
            </a:r>
            <a:r>
              <a:rPr lang="hu-HU" dirty="0"/>
              <a:t> </a:t>
            </a:r>
            <a:r>
              <a:rPr lang="hu-HU" dirty="0" err="1"/>
              <a:t>sich</a:t>
            </a:r>
            <a:r>
              <a:rPr lang="hu-HU" dirty="0"/>
              <a:t> </a:t>
            </a:r>
            <a:r>
              <a:rPr lang="hu-HU" dirty="0" err="1"/>
              <a:t>entwickelt</a:t>
            </a:r>
            <a:r>
              <a:rPr lang="hu-HU" dirty="0"/>
              <a:t>)</a:t>
            </a:r>
            <a:endParaRPr lang="de-DE" dirty="0"/>
          </a:p>
        </p:txBody>
      </p:sp>
    </p:spTree>
    <p:extLst>
      <p:ext uri="{BB962C8B-B14F-4D97-AF65-F5344CB8AC3E}">
        <p14:creationId xmlns:p14="http://schemas.microsoft.com/office/powerpoint/2010/main" val="433636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07503" y="4756904"/>
            <a:ext cx="3021459" cy="1562656"/>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6081" name="Picture 2" descr="C:\oktatás\neurodevelopment\Placod_new.bmp"/>
          <p:cNvPicPr>
            <a:picLocks noChangeAspect="1" noChangeArrowheads="1"/>
          </p:cNvPicPr>
          <p:nvPr/>
        </p:nvPicPr>
        <p:blipFill>
          <a:blip r:embed="rId2" r:link="rId3" cstate="print"/>
          <a:srcRect/>
          <a:stretch>
            <a:fillRect/>
          </a:stretch>
        </p:blipFill>
        <p:spPr bwMode="auto">
          <a:xfrm>
            <a:off x="2889250" y="466725"/>
            <a:ext cx="4265613" cy="6089650"/>
          </a:xfrm>
          <a:prstGeom prst="rect">
            <a:avLst/>
          </a:prstGeom>
          <a:noFill/>
          <a:ln w="9525">
            <a:noFill/>
            <a:miter lim="800000"/>
            <a:headEnd/>
            <a:tailEnd/>
          </a:ln>
        </p:spPr>
      </p:pic>
      <p:sp>
        <p:nvSpPr>
          <p:cNvPr id="46082" name="Text Box 3"/>
          <p:cNvSpPr txBox="1">
            <a:spLocks noChangeArrowheads="1"/>
          </p:cNvSpPr>
          <p:nvPr/>
        </p:nvSpPr>
        <p:spPr bwMode="auto">
          <a:xfrm>
            <a:off x="809625" y="2884488"/>
            <a:ext cx="1612900" cy="314325"/>
          </a:xfrm>
          <a:prstGeom prst="rect">
            <a:avLst/>
          </a:prstGeom>
          <a:noFill/>
          <a:ln w="19050">
            <a:noFill/>
            <a:miter lim="800000"/>
            <a:headEnd/>
            <a:tailEnd/>
          </a:ln>
        </p:spPr>
        <p:txBody>
          <a:bodyPr/>
          <a:lstStyle/>
          <a:p>
            <a:pPr algn="ctr" eaLnBrk="0" hangingPunct="0"/>
            <a:r>
              <a:rPr lang="hu-HU" sz="1400" b="1" dirty="0" err="1">
                <a:solidFill>
                  <a:srgbClr val="800000"/>
                </a:solidFill>
                <a:latin typeface="Segoe UI" panose="020B0502040204020203" pitchFamily="34" charset="0"/>
                <a:cs typeface="Segoe UI" panose="020B0502040204020203" pitchFamily="34" charset="0"/>
              </a:rPr>
              <a:t>Linsenplakode</a:t>
            </a:r>
            <a:endParaRPr lang="hu-HU" sz="1400" b="1" dirty="0">
              <a:solidFill>
                <a:srgbClr val="800000"/>
              </a:solidFill>
              <a:latin typeface="Segoe UI" panose="020B0502040204020203" pitchFamily="34" charset="0"/>
              <a:cs typeface="Segoe UI" panose="020B0502040204020203" pitchFamily="34" charset="0"/>
            </a:endParaRPr>
          </a:p>
        </p:txBody>
      </p:sp>
      <p:sp>
        <p:nvSpPr>
          <p:cNvPr id="46083" name="Text Box 4"/>
          <p:cNvSpPr txBox="1">
            <a:spLocks noChangeArrowheads="1"/>
          </p:cNvSpPr>
          <p:nvPr/>
        </p:nvSpPr>
        <p:spPr bwMode="auto">
          <a:xfrm>
            <a:off x="825500" y="1890713"/>
            <a:ext cx="1482725" cy="333375"/>
          </a:xfrm>
          <a:prstGeom prst="rect">
            <a:avLst/>
          </a:prstGeom>
          <a:noFill/>
          <a:ln w="19050">
            <a:noFill/>
            <a:miter lim="800000"/>
            <a:headEnd/>
            <a:tailEnd/>
          </a:ln>
        </p:spPr>
        <p:txBody>
          <a:bodyPr/>
          <a:lstStyle/>
          <a:p>
            <a:pPr algn="ctr" eaLnBrk="0" hangingPunct="0"/>
            <a:r>
              <a:rPr lang="hu-HU" sz="1400" b="1" dirty="0" err="1">
                <a:solidFill>
                  <a:srgbClr val="800000"/>
                </a:solidFill>
                <a:latin typeface="Segoe UI" panose="020B0502040204020203" pitchFamily="34" charset="0"/>
                <a:cs typeface="Segoe UI" panose="020B0502040204020203" pitchFamily="34" charset="0"/>
              </a:rPr>
              <a:t>Riechplakode</a:t>
            </a:r>
            <a:endParaRPr lang="hu-HU" sz="1400" b="1" dirty="0">
              <a:solidFill>
                <a:srgbClr val="800000"/>
              </a:solidFill>
              <a:latin typeface="Segoe UI" panose="020B0502040204020203" pitchFamily="34" charset="0"/>
              <a:cs typeface="Segoe UI" panose="020B0502040204020203" pitchFamily="34" charset="0"/>
            </a:endParaRPr>
          </a:p>
        </p:txBody>
      </p:sp>
      <p:sp>
        <p:nvSpPr>
          <p:cNvPr id="46084" name="Text Box 5"/>
          <p:cNvSpPr txBox="1">
            <a:spLocks noChangeArrowheads="1"/>
          </p:cNvSpPr>
          <p:nvPr/>
        </p:nvSpPr>
        <p:spPr bwMode="auto">
          <a:xfrm>
            <a:off x="577850" y="2241550"/>
            <a:ext cx="1949450" cy="571500"/>
          </a:xfrm>
          <a:prstGeom prst="rect">
            <a:avLst/>
          </a:prstGeom>
          <a:noFill/>
          <a:ln w="19050">
            <a:noFill/>
            <a:miter lim="800000"/>
            <a:headEnd/>
            <a:tailEnd/>
          </a:ln>
        </p:spPr>
        <p:txBody>
          <a:bodyPr/>
          <a:lstStyle/>
          <a:p>
            <a:pPr algn="ctr" eaLnBrk="0" hangingPunct="0"/>
            <a:r>
              <a:rPr lang="hu-HU" sz="1400" b="1" dirty="0" err="1">
                <a:solidFill>
                  <a:schemeClr val="tx1">
                    <a:lumMod val="50000"/>
                    <a:lumOff val="50000"/>
                  </a:schemeClr>
                </a:solidFill>
                <a:latin typeface="Segoe UI" panose="020B0502040204020203" pitchFamily="34" charset="0"/>
                <a:cs typeface="Segoe UI" panose="020B0502040204020203" pitchFamily="34" charset="0"/>
              </a:rPr>
              <a:t>Hypophysenplakode</a:t>
            </a:r>
            <a:r>
              <a:rPr lang="hu-HU" sz="1400" b="1" dirty="0">
                <a:solidFill>
                  <a:schemeClr val="tx1">
                    <a:lumMod val="50000"/>
                    <a:lumOff val="50000"/>
                  </a:schemeClr>
                </a:solidFill>
                <a:latin typeface="Segoe UI" panose="020B0502040204020203" pitchFamily="34" charset="0"/>
                <a:cs typeface="Segoe UI" panose="020B0502040204020203" pitchFamily="34" charset="0"/>
              </a:rPr>
              <a:t> (</a:t>
            </a:r>
            <a:r>
              <a:rPr lang="hu-HU" sz="1400" b="1" dirty="0" err="1">
                <a:solidFill>
                  <a:schemeClr val="tx1">
                    <a:lumMod val="50000"/>
                    <a:lumOff val="50000"/>
                  </a:schemeClr>
                </a:solidFill>
                <a:latin typeface="Segoe UI" panose="020B0502040204020203" pitchFamily="34" charset="0"/>
                <a:cs typeface="Segoe UI" panose="020B0502040204020203" pitchFamily="34" charset="0"/>
              </a:rPr>
              <a:t>Rathke-Tasche</a:t>
            </a:r>
            <a:r>
              <a:rPr lang="hu-HU" sz="1400" b="1" dirty="0">
                <a:solidFill>
                  <a:schemeClr val="tx1">
                    <a:lumMod val="50000"/>
                    <a:lumOff val="50000"/>
                  </a:schemeClr>
                </a:solidFill>
              </a:rPr>
              <a:t>)</a:t>
            </a:r>
          </a:p>
        </p:txBody>
      </p:sp>
      <p:sp>
        <p:nvSpPr>
          <p:cNvPr id="46085" name="Text Box 6"/>
          <p:cNvSpPr txBox="1">
            <a:spLocks noChangeArrowheads="1"/>
          </p:cNvSpPr>
          <p:nvPr/>
        </p:nvSpPr>
        <p:spPr bwMode="auto">
          <a:xfrm>
            <a:off x="4355976" y="3097213"/>
            <a:ext cx="1238374" cy="323850"/>
          </a:xfrm>
          <a:prstGeom prst="rect">
            <a:avLst/>
          </a:prstGeom>
          <a:noFill/>
          <a:ln w="19050">
            <a:noFill/>
            <a:miter lim="800000"/>
            <a:headEnd/>
            <a:tailEnd/>
          </a:ln>
        </p:spPr>
        <p:txBody>
          <a:bodyPr/>
          <a:lstStyle/>
          <a:p>
            <a:pPr eaLnBrk="0" hangingPunct="0"/>
            <a:r>
              <a:rPr lang="hu-HU" sz="1200" i="1" dirty="0" err="1"/>
              <a:t>Dienzephalon</a:t>
            </a:r>
            <a:endParaRPr lang="hu-HU" sz="1000" i="1" dirty="0"/>
          </a:p>
        </p:txBody>
      </p:sp>
      <p:sp>
        <p:nvSpPr>
          <p:cNvPr id="46086" name="Text Box 7"/>
          <p:cNvSpPr txBox="1">
            <a:spLocks noChangeArrowheads="1"/>
          </p:cNvSpPr>
          <p:nvPr/>
        </p:nvSpPr>
        <p:spPr bwMode="auto">
          <a:xfrm>
            <a:off x="6854825" y="1408113"/>
            <a:ext cx="1558925" cy="314325"/>
          </a:xfrm>
          <a:prstGeom prst="rect">
            <a:avLst/>
          </a:prstGeom>
          <a:noFill/>
          <a:ln w="19050">
            <a:noFill/>
            <a:miter lim="800000"/>
            <a:headEnd/>
            <a:tailEnd/>
          </a:ln>
        </p:spPr>
        <p:txBody>
          <a:bodyPr/>
          <a:lstStyle/>
          <a:p>
            <a:pPr eaLnBrk="0" hangingPunct="0"/>
            <a:r>
              <a:rPr lang="hu-HU" sz="1400" i="1"/>
              <a:t>Telenzephalon</a:t>
            </a:r>
          </a:p>
        </p:txBody>
      </p:sp>
      <p:sp>
        <p:nvSpPr>
          <p:cNvPr id="46087" name="Text Box 8"/>
          <p:cNvSpPr txBox="1">
            <a:spLocks noChangeArrowheads="1"/>
          </p:cNvSpPr>
          <p:nvPr/>
        </p:nvSpPr>
        <p:spPr bwMode="auto">
          <a:xfrm>
            <a:off x="6562725" y="401638"/>
            <a:ext cx="1384300" cy="304800"/>
          </a:xfrm>
          <a:prstGeom prst="rect">
            <a:avLst/>
          </a:prstGeom>
          <a:noFill/>
          <a:ln w="19050">
            <a:noFill/>
            <a:miter lim="800000"/>
            <a:headEnd/>
            <a:tailEnd/>
          </a:ln>
        </p:spPr>
        <p:txBody>
          <a:bodyPr/>
          <a:lstStyle/>
          <a:p>
            <a:pPr eaLnBrk="0" hangingPunct="0"/>
            <a:r>
              <a:rPr lang="hu-HU" sz="1400" i="1"/>
              <a:t>Nasenhöhle</a:t>
            </a:r>
          </a:p>
        </p:txBody>
      </p:sp>
      <p:sp>
        <p:nvSpPr>
          <p:cNvPr id="46088" name="Text Box 9"/>
          <p:cNvSpPr txBox="1">
            <a:spLocks noChangeArrowheads="1"/>
          </p:cNvSpPr>
          <p:nvPr/>
        </p:nvSpPr>
        <p:spPr bwMode="auto">
          <a:xfrm>
            <a:off x="6813550" y="1068388"/>
            <a:ext cx="695325" cy="285750"/>
          </a:xfrm>
          <a:prstGeom prst="rect">
            <a:avLst/>
          </a:prstGeom>
          <a:noFill/>
          <a:ln w="19050">
            <a:noFill/>
            <a:miter lim="800000"/>
            <a:headEnd/>
            <a:tailEnd/>
          </a:ln>
        </p:spPr>
        <p:txBody>
          <a:bodyPr/>
          <a:lstStyle/>
          <a:p>
            <a:pPr eaLnBrk="0" hangingPunct="0"/>
            <a:r>
              <a:rPr lang="hu-HU" sz="1400" i="1"/>
              <a:t>Auge</a:t>
            </a:r>
          </a:p>
        </p:txBody>
      </p:sp>
      <p:sp>
        <p:nvSpPr>
          <p:cNvPr id="46089" name="Text Box 10"/>
          <p:cNvSpPr txBox="1">
            <a:spLocks noChangeArrowheads="1"/>
          </p:cNvSpPr>
          <p:nvPr/>
        </p:nvSpPr>
        <p:spPr bwMode="auto">
          <a:xfrm>
            <a:off x="6975475" y="1747838"/>
            <a:ext cx="1714500" cy="285750"/>
          </a:xfrm>
          <a:prstGeom prst="rect">
            <a:avLst/>
          </a:prstGeom>
          <a:noFill/>
          <a:ln w="19050">
            <a:noFill/>
            <a:miter lim="800000"/>
            <a:headEnd/>
            <a:tailEnd/>
          </a:ln>
        </p:spPr>
        <p:txBody>
          <a:bodyPr/>
          <a:lstStyle/>
          <a:p>
            <a:pPr eaLnBrk="0" hangingPunct="0"/>
            <a:r>
              <a:rPr lang="hu-HU" sz="1400" i="1"/>
              <a:t>Neurohypophyse</a:t>
            </a:r>
          </a:p>
        </p:txBody>
      </p:sp>
      <p:sp>
        <p:nvSpPr>
          <p:cNvPr id="46090" name="Line 11"/>
          <p:cNvSpPr>
            <a:spLocks noChangeShapeType="1"/>
          </p:cNvSpPr>
          <p:nvPr/>
        </p:nvSpPr>
        <p:spPr bwMode="auto">
          <a:xfrm flipV="1">
            <a:off x="2216150" y="2243138"/>
            <a:ext cx="1228725" cy="771525"/>
          </a:xfrm>
          <a:prstGeom prst="line">
            <a:avLst/>
          </a:prstGeom>
          <a:noFill/>
          <a:ln w="19050">
            <a:solidFill>
              <a:srgbClr val="800080"/>
            </a:solidFill>
            <a:round/>
            <a:headEnd/>
            <a:tailEnd type="triangle" w="med" len="med"/>
          </a:ln>
        </p:spPr>
        <p:txBody>
          <a:bodyPr/>
          <a:lstStyle/>
          <a:p>
            <a:endParaRPr lang="hu-HU"/>
          </a:p>
        </p:txBody>
      </p:sp>
      <p:sp>
        <p:nvSpPr>
          <p:cNvPr id="46091" name="Line 12"/>
          <p:cNvSpPr>
            <a:spLocks noChangeShapeType="1"/>
          </p:cNvSpPr>
          <p:nvPr/>
        </p:nvSpPr>
        <p:spPr bwMode="auto">
          <a:xfrm flipV="1">
            <a:off x="2174875" y="1217613"/>
            <a:ext cx="1704975" cy="806450"/>
          </a:xfrm>
          <a:prstGeom prst="line">
            <a:avLst/>
          </a:prstGeom>
          <a:noFill/>
          <a:ln w="19050">
            <a:solidFill>
              <a:srgbClr val="800080"/>
            </a:solidFill>
            <a:round/>
            <a:headEnd/>
            <a:tailEnd type="triangle" w="med" len="med"/>
          </a:ln>
        </p:spPr>
        <p:txBody>
          <a:bodyPr/>
          <a:lstStyle/>
          <a:p>
            <a:endParaRPr lang="hu-HU"/>
          </a:p>
        </p:txBody>
      </p:sp>
      <p:sp>
        <p:nvSpPr>
          <p:cNvPr id="46092" name="Line 13"/>
          <p:cNvSpPr>
            <a:spLocks noChangeShapeType="1"/>
          </p:cNvSpPr>
          <p:nvPr/>
        </p:nvSpPr>
        <p:spPr bwMode="auto">
          <a:xfrm flipV="1">
            <a:off x="2346325" y="1497013"/>
            <a:ext cx="2651125" cy="1025525"/>
          </a:xfrm>
          <a:prstGeom prst="line">
            <a:avLst/>
          </a:prstGeom>
          <a:noFill/>
          <a:ln w="19050">
            <a:solidFill>
              <a:srgbClr val="800080"/>
            </a:solidFill>
            <a:round/>
            <a:headEnd/>
            <a:tailEnd type="triangle" w="med" len="med"/>
          </a:ln>
        </p:spPr>
        <p:txBody>
          <a:bodyPr/>
          <a:lstStyle/>
          <a:p>
            <a:endParaRPr lang="hu-HU"/>
          </a:p>
        </p:txBody>
      </p:sp>
      <p:sp>
        <p:nvSpPr>
          <p:cNvPr id="46093" name="Line 14"/>
          <p:cNvSpPr>
            <a:spLocks noChangeShapeType="1"/>
          </p:cNvSpPr>
          <p:nvPr/>
        </p:nvSpPr>
        <p:spPr bwMode="auto">
          <a:xfrm flipH="1">
            <a:off x="5308600" y="1220788"/>
            <a:ext cx="1571625" cy="717550"/>
          </a:xfrm>
          <a:prstGeom prst="line">
            <a:avLst/>
          </a:prstGeom>
          <a:noFill/>
          <a:ln w="19050">
            <a:solidFill>
              <a:srgbClr val="000000"/>
            </a:solidFill>
            <a:round/>
            <a:headEnd/>
            <a:tailEnd type="triangle" w="med" len="med"/>
          </a:ln>
        </p:spPr>
        <p:txBody>
          <a:bodyPr/>
          <a:lstStyle/>
          <a:p>
            <a:endParaRPr lang="hu-HU"/>
          </a:p>
        </p:txBody>
      </p:sp>
      <p:sp>
        <p:nvSpPr>
          <p:cNvPr id="46094" name="Line 15"/>
          <p:cNvSpPr>
            <a:spLocks noChangeShapeType="1"/>
          </p:cNvSpPr>
          <p:nvPr/>
        </p:nvSpPr>
        <p:spPr bwMode="auto">
          <a:xfrm flipH="1">
            <a:off x="5895975" y="576263"/>
            <a:ext cx="714375" cy="168275"/>
          </a:xfrm>
          <a:prstGeom prst="line">
            <a:avLst/>
          </a:prstGeom>
          <a:noFill/>
          <a:ln w="19050">
            <a:solidFill>
              <a:srgbClr val="000000"/>
            </a:solidFill>
            <a:round/>
            <a:headEnd/>
            <a:tailEnd type="triangle" w="med" len="med"/>
          </a:ln>
        </p:spPr>
        <p:txBody>
          <a:bodyPr/>
          <a:lstStyle/>
          <a:p>
            <a:endParaRPr lang="hu-HU"/>
          </a:p>
        </p:txBody>
      </p:sp>
      <p:sp>
        <p:nvSpPr>
          <p:cNvPr id="46095" name="Line 16"/>
          <p:cNvSpPr>
            <a:spLocks noChangeShapeType="1"/>
          </p:cNvSpPr>
          <p:nvPr/>
        </p:nvSpPr>
        <p:spPr bwMode="auto">
          <a:xfrm flipH="1">
            <a:off x="5861050" y="1541463"/>
            <a:ext cx="1050925" cy="346075"/>
          </a:xfrm>
          <a:prstGeom prst="line">
            <a:avLst/>
          </a:prstGeom>
          <a:noFill/>
          <a:ln w="19050">
            <a:solidFill>
              <a:srgbClr val="000000"/>
            </a:solidFill>
            <a:round/>
            <a:headEnd/>
            <a:tailEnd type="triangle" w="med" len="med"/>
          </a:ln>
        </p:spPr>
        <p:txBody>
          <a:bodyPr/>
          <a:lstStyle/>
          <a:p>
            <a:endParaRPr lang="hu-HU"/>
          </a:p>
        </p:txBody>
      </p:sp>
      <p:sp>
        <p:nvSpPr>
          <p:cNvPr id="46096" name="Line 17"/>
          <p:cNvSpPr>
            <a:spLocks noChangeShapeType="1"/>
          </p:cNvSpPr>
          <p:nvPr/>
        </p:nvSpPr>
        <p:spPr bwMode="auto">
          <a:xfrm flipH="1">
            <a:off x="4984750" y="1893888"/>
            <a:ext cx="2060575" cy="241300"/>
          </a:xfrm>
          <a:prstGeom prst="line">
            <a:avLst/>
          </a:prstGeom>
          <a:noFill/>
          <a:ln w="19050">
            <a:solidFill>
              <a:srgbClr val="000000"/>
            </a:solidFill>
            <a:round/>
            <a:headEnd/>
            <a:tailEnd type="triangle" w="med" len="med"/>
          </a:ln>
        </p:spPr>
        <p:txBody>
          <a:bodyPr/>
          <a:lstStyle/>
          <a:p>
            <a:endParaRPr lang="hu-HU"/>
          </a:p>
        </p:txBody>
      </p:sp>
      <p:sp>
        <p:nvSpPr>
          <p:cNvPr id="46097" name="Text Box 18"/>
          <p:cNvSpPr txBox="1">
            <a:spLocks noChangeArrowheads="1"/>
          </p:cNvSpPr>
          <p:nvPr/>
        </p:nvSpPr>
        <p:spPr bwMode="auto">
          <a:xfrm>
            <a:off x="6654800" y="738188"/>
            <a:ext cx="1606550" cy="314325"/>
          </a:xfrm>
          <a:prstGeom prst="rect">
            <a:avLst/>
          </a:prstGeom>
          <a:noFill/>
          <a:ln w="19050">
            <a:noFill/>
            <a:miter lim="800000"/>
            <a:headEnd/>
            <a:tailEnd/>
          </a:ln>
        </p:spPr>
        <p:txBody>
          <a:bodyPr/>
          <a:lstStyle/>
          <a:p>
            <a:pPr eaLnBrk="0" hangingPunct="0"/>
            <a:r>
              <a:rPr lang="hu-HU" sz="1400" i="1"/>
              <a:t>Hypothalamus</a:t>
            </a:r>
          </a:p>
        </p:txBody>
      </p:sp>
      <p:sp>
        <p:nvSpPr>
          <p:cNvPr id="46098" name="Line 19"/>
          <p:cNvSpPr>
            <a:spLocks noChangeShapeType="1"/>
          </p:cNvSpPr>
          <p:nvPr/>
        </p:nvSpPr>
        <p:spPr bwMode="auto">
          <a:xfrm flipH="1">
            <a:off x="4956175" y="922338"/>
            <a:ext cx="1771650" cy="889000"/>
          </a:xfrm>
          <a:prstGeom prst="line">
            <a:avLst/>
          </a:prstGeom>
          <a:noFill/>
          <a:ln w="19050">
            <a:solidFill>
              <a:srgbClr val="000000"/>
            </a:solidFill>
            <a:round/>
            <a:headEnd/>
            <a:tailEnd type="triangle" w="med" len="med"/>
          </a:ln>
        </p:spPr>
        <p:txBody>
          <a:bodyPr/>
          <a:lstStyle/>
          <a:p>
            <a:endParaRPr lang="hu-HU"/>
          </a:p>
        </p:txBody>
      </p:sp>
      <p:sp>
        <p:nvSpPr>
          <p:cNvPr id="46099" name="Text Box 20"/>
          <p:cNvSpPr txBox="1">
            <a:spLocks noChangeArrowheads="1"/>
          </p:cNvSpPr>
          <p:nvPr/>
        </p:nvSpPr>
        <p:spPr bwMode="auto">
          <a:xfrm>
            <a:off x="384175" y="5130800"/>
            <a:ext cx="2238375" cy="511175"/>
          </a:xfrm>
          <a:prstGeom prst="rect">
            <a:avLst/>
          </a:prstGeom>
          <a:solidFill>
            <a:schemeClr val="accent5">
              <a:lumMod val="75000"/>
            </a:schemeClr>
          </a:solidFill>
          <a:ln w="19050">
            <a:noFill/>
            <a:miter lim="800000"/>
            <a:headEnd/>
            <a:tailEnd/>
          </a:ln>
        </p:spPr>
        <p:txBody>
          <a:bodyPr/>
          <a:lstStyle/>
          <a:p>
            <a:pPr algn="ctr" eaLnBrk="0" hangingPunct="0"/>
            <a:r>
              <a:rPr lang="hu-HU" sz="1400" b="1" dirty="0">
                <a:solidFill>
                  <a:srgbClr val="FFD7D7"/>
                </a:solidFill>
              </a:rPr>
              <a:t>1. (</a:t>
            </a:r>
            <a:r>
              <a:rPr lang="hu-HU" sz="1400" b="1" dirty="0" err="1">
                <a:solidFill>
                  <a:srgbClr val="FFD7D7"/>
                </a:solidFill>
              </a:rPr>
              <a:t>distales</a:t>
            </a:r>
            <a:r>
              <a:rPr lang="hu-HU" sz="1400" b="1" dirty="0">
                <a:solidFill>
                  <a:srgbClr val="FFD7D7"/>
                </a:solidFill>
              </a:rPr>
              <a:t>) </a:t>
            </a:r>
            <a:r>
              <a:rPr lang="hu-HU" sz="1400" b="1" dirty="0" err="1">
                <a:solidFill>
                  <a:srgbClr val="FFD7D7"/>
                </a:solidFill>
              </a:rPr>
              <a:t>Ganglion</a:t>
            </a:r>
            <a:r>
              <a:rPr lang="hu-HU" sz="1400" b="1" dirty="0">
                <a:solidFill>
                  <a:srgbClr val="FFD7D7"/>
                </a:solidFill>
              </a:rPr>
              <a:t> </a:t>
            </a:r>
            <a:r>
              <a:rPr lang="hu-HU" sz="1400" b="1" dirty="0" err="1">
                <a:solidFill>
                  <a:srgbClr val="FFD7D7"/>
                </a:solidFill>
              </a:rPr>
              <a:t>geniculatum</a:t>
            </a:r>
            <a:r>
              <a:rPr lang="hu-HU" sz="1400" b="1" dirty="0">
                <a:solidFill>
                  <a:srgbClr val="FFD7D7"/>
                </a:solidFill>
              </a:rPr>
              <a:t> (VII)</a:t>
            </a:r>
          </a:p>
        </p:txBody>
      </p:sp>
      <p:sp>
        <p:nvSpPr>
          <p:cNvPr id="46100" name="Text Box 21"/>
          <p:cNvSpPr txBox="1">
            <a:spLocks noChangeArrowheads="1"/>
          </p:cNvSpPr>
          <p:nvPr/>
        </p:nvSpPr>
        <p:spPr bwMode="auto">
          <a:xfrm>
            <a:off x="412750" y="3905250"/>
            <a:ext cx="2314575" cy="539750"/>
          </a:xfrm>
          <a:prstGeom prst="rect">
            <a:avLst/>
          </a:prstGeom>
          <a:noFill/>
          <a:ln w="19050">
            <a:noFill/>
            <a:miter lim="800000"/>
            <a:headEnd/>
            <a:tailEnd/>
          </a:ln>
        </p:spPr>
        <p:txBody>
          <a:bodyPr/>
          <a:lstStyle/>
          <a:p>
            <a:pPr algn="ctr" eaLnBrk="0" hangingPunct="0"/>
            <a:r>
              <a:rPr lang="hu-HU" sz="1400" b="1" dirty="0" err="1">
                <a:solidFill>
                  <a:srgbClr val="043EF8"/>
                </a:solidFill>
                <a:latin typeface="Segoe UI" panose="020B0502040204020203" pitchFamily="34" charset="0"/>
                <a:cs typeface="Segoe UI" panose="020B0502040204020203" pitchFamily="34" charset="0"/>
              </a:rPr>
              <a:t>trigeminale</a:t>
            </a:r>
            <a:r>
              <a:rPr lang="hu-HU" sz="1400" b="1" dirty="0">
                <a:solidFill>
                  <a:srgbClr val="043EF8"/>
                </a:solidFill>
                <a:latin typeface="Segoe UI" panose="020B0502040204020203" pitchFamily="34" charset="0"/>
                <a:cs typeface="Segoe UI" panose="020B0502040204020203" pitchFamily="34" charset="0"/>
              </a:rPr>
              <a:t> </a:t>
            </a:r>
            <a:r>
              <a:rPr lang="hu-HU" sz="1400" b="1" dirty="0" err="1">
                <a:solidFill>
                  <a:srgbClr val="043EF8"/>
                </a:solidFill>
                <a:latin typeface="Segoe UI" panose="020B0502040204020203" pitchFamily="34" charset="0"/>
                <a:cs typeface="Segoe UI" panose="020B0502040204020203" pitchFamily="34" charset="0"/>
              </a:rPr>
              <a:t>Plakode</a:t>
            </a:r>
            <a:r>
              <a:rPr lang="hu-HU" sz="1400" b="1" dirty="0">
                <a:solidFill>
                  <a:srgbClr val="043EF8"/>
                </a:solidFill>
                <a:latin typeface="Segoe UI" panose="020B0502040204020203" pitchFamily="34" charset="0"/>
                <a:cs typeface="Segoe UI" panose="020B0502040204020203" pitchFamily="34" charset="0"/>
              </a:rPr>
              <a:t> (V)</a:t>
            </a:r>
          </a:p>
          <a:p>
            <a:pPr algn="ctr" eaLnBrk="0" hangingPunct="0"/>
            <a:r>
              <a:rPr lang="hu-HU" sz="1400" b="1" dirty="0" err="1">
                <a:solidFill>
                  <a:srgbClr val="043EF8"/>
                </a:solidFill>
                <a:latin typeface="Segoe UI" panose="020B0502040204020203" pitchFamily="34" charset="0"/>
                <a:cs typeface="Segoe UI" panose="020B0502040204020203" pitchFamily="34" charset="0"/>
              </a:rPr>
              <a:t>Ganglion</a:t>
            </a:r>
            <a:r>
              <a:rPr lang="hu-HU" sz="1400" b="1" dirty="0">
                <a:solidFill>
                  <a:srgbClr val="043EF8"/>
                </a:solidFill>
                <a:latin typeface="Segoe UI" panose="020B0502040204020203" pitchFamily="34" charset="0"/>
                <a:cs typeface="Segoe UI" panose="020B0502040204020203" pitchFamily="34" charset="0"/>
              </a:rPr>
              <a:t> </a:t>
            </a:r>
            <a:r>
              <a:rPr lang="hu-HU" sz="1400" b="1" dirty="0" err="1">
                <a:solidFill>
                  <a:srgbClr val="043EF8"/>
                </a:solidFill>
                <a:latin typeface="Segoe UI" panose="020B0502040204020203" pitchFamily="34" charset="0"/>
                <a:cs typeface="Segoe UI" panose="020B0502040204020203" pitchFamily="34" charset="0"/>
              </a:rPr>
              <a:t>trigeminale</a:t>
            </a:r>
            <a:endParaRPr lang="hu-HU" sz="1400" b="1" dirty="0">
              <a:solidFill>
                <a:srgbClr val="043EF8"/>
              </a:solidFill>
              <a:latin typeface="Segoe UI" panose="020B0502040204020203" pitchFamily="34" charset="0"/>
              <a:cs typeface="Segoe UI" panose="020B0502040204020203" pitchFamily="34" charset="0"/>
            </a:endParaRPr>
          </a:p>
        </p:txBody>
      </p:sp>
      <p:sp>
        <p:nvSpPr>
          <p:cNvPr id="46101" name="Text Box 22"/>
          <p:cNvSpPr txBox="1">
            <a:spLocks noChangeArrowheads="1"/>
          </p:cNvSpPr>
          <p:nvPr/>
        </p:nvSpPr>
        <p:spPr bwMode="auto">
          <a:xfrm>
            <a:off x="220663" y="5645150"/>
            <a:ext cx="2520950" cy="307975"/>
          </a:xfrm>
          <a:prstGeom prst="rect">
            <a:avLst/>
          </a:prstGeom>
          <a:solidFill>
            <a:schemeClr val="accent5">
              <a:lumMod val="75000"/>
            </a:schemeClr>
          </a:solidFill>
          <a:ln w="19050">
            <a:noFill/>
            <a:miter lim="800000"/>
            <a:headEnd/>
            <a:tailEnd/>
          </a:ln>
        </p:spPr>
        <p:txBody>
          <a:bodyPr/>
          <a:lstStyle/>
          <a:p>
            <a:pPr algn="ctr" eaLnBrk="0" hangingPunct="0"/>
            <a:r>
              <a:rPr lang="hu-HU" sz="1400" b="1" dirty="0">
                <a:solidFill>
                  <a:srgbClr val="FFD7D7"/>
                </a:solidFill>
              </a:rPr>
              <a:t>2. </a:t>
            </a:r>
            <a:r>
              <a:rPr lang="hu-HU" sz="1400" b="1" dirty="0" err="1">
                <a:solidFill>
                  <a:srgbClr val="FFD7D7"/>
                </a:solidFill>
              </a:rPr>
              <a:t>Ganglion</a:t>
            </a:r>
            <a:r>
              <a:rPr lang="hu-HU" sz="1400" b="1" dirty="0">
                <a:solidFill>
                  <a:srgbClr val="FFD7D7"/>
                </a:solidFill>
              </a:rPr>
              <a:t> </a:t>
            </a:r>
            <a:r>
              <a:rPr lang="hu-HU" sz="1400" b="1" dirty="0" err="1">
                <a:solidFill>
                  <a:srgbClr val="FFD7D7"/>
                </a:solidFill>
              </a:rPr>
              <a:t>petrosum</a:t>
            </a:r>
            <a:r>
              <a:rPr lang="hu-HU" sz="1400" b="1" dirty="0">
                <a:solidFill>
                  <a:srgbClr val="FFD7D7"/>
                </a:solidFill>
              </a:rPr>
              <a:t> (IX)</a:t>
            </a:r>
          </a:p>
        </p:txBody>
      </p:sp>
      <p:sp>
        <p:nvSpPr>
          <p:cNvPr id="46102" name="Text Box 23"/>
          <p:cNvSpPr txBox="1">
            <a:spLocks noChangeArrowheads="1"/>
          </p:cNvSpPr>
          <p:nvPr/>
        </p:nvSpPr>
        <p:spPr bwMode="auto">
          <a:xfrm>
            <a:off x="109537" y="5944870"/>
            <a:ext cx="2787650" cy="336550"/>
          </a:xfrm>
          <a:prstGeom prst="rect">
            <a:avLst/>
          </a:prstGeom>
          <a:solidFill>
            <a:schemeClr val="accent5">
              <a:lumMod val="75000"/>
            </a:schemeClr>
          </a:solidFill>
          <a:ln w="19050">
            <a:noFill/>
            <a:miter lim="800000"/>
            <a:headEnd/>
            <a:tailEnd/>
          </a:ln>
        </p:spPr>
        <p:txBody>
          <a:bodyPr/>
          <a:lstStyle/>
          <a:p>
            <a:pPr algn="ctr" eaLnBrk="0" hangingPunct="0"/>
            <a:r>
              <a:rPr lang="hu-HU" sz="1400" b="1" dirty="0">
                <a:solidFill>
                  <a:srgbClr val="FFD7D7"/>
                </a:solidFill>
              </a:rPr>
              <a:t>3.-4. </a:t>
            </a:r>
            <a:r>
              <a:rPr lang="hu-HU" sz="1400" b="1" dirty="0" err="1">
                <a:solidFill>
                  <a:srgbClr val="FFD7D7"/>
                </a:solidFill>
              </a:rPr>
              <a:t>Ganglion</a:t>
            </a:r>
            <a:r>
              <a:rPr lang="hu-HU" sz="1400" b="1" dirty="0">
                <a:solidFill>
                  <a:srgbClr val="FFD7D7"/>
                </a:solidFill>
              </a:rPr>
              <a:t> </a:t>
            </a:r>
            <a:r>
              <a:rPr lang="hu-HU" sz="1400" b="1" dirty="0" err="1">
                <a:solidFill>
                  <a:srgbClr val="FFD7D7"/>
                </a:solidFill>
              </a:rPr>
              <a:t>nodosum</a:t>
            </a:r>
            <a:r>
              <a:rPr lang="hu-HU" sz="1400" b="1" dirty="0">
                <a:solidFill>
                  <a:srgbClr val="FFD7D7"/>
                </a:solidFill>
              </a:rPr>
              <a:t> (X)</a:t>
            </a:r>
          </a:p>
        </p:txBody>
      </p:sp>
      <p:sp>
        <p:nvSpPr>
          <p:cNvPr id="46103" name="Text Box 24"/>
          <p:cNvSpPr txBox="1">
            <a:spLocks noChangeArrowheads="1"/>
          </p:cNvSpPr>
          <p:nvPr/>
        </p:nvSpPr>
        <p:spPr bwMode="auto">
          <a:xfrm>
            <a:off x="4371975" y="4210050"/>
            <a:ext cx="1343025" cy="323850"/>
          </a:xfrm>
          <a:prstGeom prst="rect">
            <a:avLst/>
          </a:prstGeom>
          <a:noFill/>
          <a:ln w="19050">
            <a:noFill/>
            <a:miter lim="800000"/>
            <a:headEnd/>
            <a:tailEnd/>
          </a:ln>
        </p:spPr>
        <p:txBody>
          <a:bodyPr/>
          <a:lstStyle/>
          <a:p>
            <a:pPr algn="ctr" eaLnBrk="0" hangingPunct="0"/>
            <a:r>
              <a:rPr lang="hu-HU" sz="1200" i="1"/>
              <a:t>Mesenzephalon</a:t>
            </a:r>
          </a:p>
        </p:txBody>
      </p:sp>
      <p:sp>
        <p:nvSpPr>
          <p:cNvPr id="46104" name="Text Box 25"/>
          <p:cNvSpPr txBox="1">
            <a:spLocks noChangeArrowheads="1"/>
          </p:cNvSpPr>
          <p:nvPr/>
        </p:nvSpPr>
        <p:spPr bwMode="auto">
          <a:xfrm>
            <a:off x="7140575" y="5616575"/>
            <a:ext cx="2003426" cy="660400"/>
          </a:xfrm>
          <a:prstGeom prst="rect">
            <a:avLst/>
          </a:prstGeom>
          <a:solidFill>
            <a:srgbClr val="31859C"/>
          </a:solidFill>
          <a:ln w="19050">
            <a:noFill/>
            <a:miter lim="800000"/>
            <a:headEnd/>
            <a:tailEnd/>
          </a:ln>
        </p:spPr>
        <p:txBody>
          <a:bodyPr/>
          <a:lstStyle/>
          <a:p>
            <a:pPr algn="ctr" eaLnBrk="0" hangingPunct="0"/>
            <a:r>
              <a:rPr lang="hu-HU" sz="1400" b="1" dirty="0" err="1">
                <a:solidFill>
                  <a:srgbClr val="FFD7D7"/>
                </a:solidFill>
                <a:latin typeface="Segoe UI" panose="020B0502040204020203" pitchFamily="34" charset="0"/>
                <a:cs typeface="Segoe UI" panose="020B0502040204020203" pitchFamily="34" charset="0"/>
              </a:rPr>
              <a:t>Ohrplakod</a:t>
            </a:r>
            <a:r>
              <a:rPr lang="hu-HU" sz="1400" b="1" dirty="0">
                <a:solidFill>
                  <a:srgbClr val="FFD7D7"/>
                </a:solidFill>
                <a:latin typeface="Segoe UI" panose="020B0502040204020203" pitchFamily="34" charset="0"/>
                <a:cs typeface="Segoe UI" panose="020B0502040204020203" pitchFamily="34" charset="0"/>
              </a:rPr>
              <a:t> +</a:t>
            </a:r>
            <a:r>
              <a:rPr lang="hu-HU" sz="1400" b="1" dirty="0" err="1">
                <a:solidFill>
                  <a:srgbClr val="FFD7D7"/>
                </a:solidFill>
                <a:latin typeface="Segoe UI" panose="020B0502040204020203" pitchFamily="34" charset="0"/>
                <a:cs typeface="Segoe UI" panose="020B0502040204020203" pitchFamily="34" charset="0"/>
              </a:rPr>
              <a:t>Ganglion</a:t>
            </a:r>
            <a:r>
              <a:rPr lang="hu-HU" sz="1400" b="1" dirty="0">
                <a:solidFill>
                  <a:srgbClr val="FFD7D7"/>
                </a:solidFill>
                <a:latin typeface="Segoe UI" panose="020B0502040204020203" pitchFamily="34" charset="0"/>
                <a:cs typeface="Segoe UI" panose="020B0502040204020203" pitchFamily="34" charset="0"/>
              </a:rPr>
              <a:t> </a:t>
            </a:r>
            <a:r>
              <a:rPr lang="hu-HU" sz="1400" b="1" dirty="0" err="1">
                <a:solidFill>
                  <a:srgbClr val="FFD7D7"/>
                </a:solidFill>
                <a:latin typeface="Segoe UI" panose="020B0502040204020203" pitchFamily="34" charset="0"/>
                <a:cs typeface="Segoe UI" panose="020B0502040204020203" pitchFamily="34" charset="0"/>
              </a:rPr>
              <a:t>vestibulocochleare</a:t>
            </a:r>
            <a:endParaRPr lang="hu-HU" sz="1400" b="1" dirty="0">
              <a:solidFill>
                <a:srgbClr val="FFD7D7"/>
              </a:solidFill>
              <a:latin typeface="Segoe UI" panose="020B0502040204020203" pitchFamily="34" charset="0"/>
              <a:cs typeface="Segoe UI" panose="020B0502040204020203" pitchFamily="34" charset="0"/>
            </a:endParaRPr>
          </a:p>
          <a:p>
            <a:pPr algn="ctr" eaLnBrk="0" hangingPunct="0"/>
            <a:r>
              <a:rPr lang="hu-HU" sz="1400" b="1" dirty="0">
                <a:solidFill>
                  <a:srgbClr val="FFD7D7"/>
                </a:solidFill>
                <a:latin typeface="Segoe UI" panose="020B0502040204020203" pitchFamily="34" charset="0"/>
                <a:cs typeface="Segoe UI" panose="020B0502040204020203" pitchFamily="34" charset="0"/>
              </a:rPr>
              <a:t>(VIII)</a:t>
            </a:r>
          </a:p>
        </p:txBody>
      </p:sp>
      <p:sp>
        <p:nvSpPr>
          <p:cNvPr id="46105" name="Line 26"/>
          <p:cNvSpPr>
            <a:spLocks noChangeShapeType="1"/>
          </p:cNvSpPr>
          <p:nvPr/>
        </p:nvSpPr>
        <p:spPr bwMode="auto">
          <a:xfrm flipV="1">
            <a:off x="2760663" y="6019800"/>
            <a:ext cx="1712912" cy="57150"/>
          </a:xfrm>
          <a:prstGeom prst="line">
            <a:avLst/>
          </a:prstGeom>
          <a:noFill/>
          <a:ln w="19050">
            <a:solidFill>
              <a:srgbClr val="800080"/>
            </a:solidFill>
            <a:round/>
            <a:headEnd/>
            <a:tailEnd type="triangle" w="med" len="med"/>
          </a:ln>
        </p:spPr>
        <p:txBody>
          <a:bodyPr/>
          <a:lstStyle/>
          <a:p>
            <a:endParaRPr lang="hu-HU"/>
          </a:p>
        </p:txBody>
      </p:sp>
      <p:sp>
        <p:nvSpPr>
          <p:cNvPr id="46106" name="Line 27"/>
          <p:cNvSpPr>
            <a:spLocks noChangeShapeType="1"/>
          </p:cNvSpPr>
          <p:nvPr/>
        </p:nvSpPr>
        <p:spPr bwMode="auto">
          <a:xfrm flipH="1">
            <a:off x="6115050" y="5838825"/>
            <a:ext cx="1409700" cy="76200"/>
          </a:xfrm>
          <a:prstGeom prst="line">
            <a:avLst/>
          </a:prstGeom>
          <a:noFill/>
          <a:ln w="19050">
            <a:solidFill>
              <a:srgbClr val="800080"/>
            </a:solidFill>
            <a:round/>
            <a:headEnd/>
            <a:tailEnd type="triangle" w="med" len="med"/>
          </a:ln>
        </p:spPr>
        <p:txBody>
          <a:bodyPr/>
          <a:lstStyle/>
          <a:p>
            <a:endParaRPr lang="hu-HU"/>
          </a:p>
        </p:txBody>
      </p:sp>
      <p:sp>
        <p:nvSpPr>
          <p:cNvPr id="46107" name="Line 28"/>
          <p:cNvSpPr>
            <a:spLocks noChangeShapeType="1"/>
          </p:cNvSpPr>
          <p:nvPr/>
        </p:nvSpPr>
        <p:spPr bwMode="auto">
          <a:xfrm flipV="1">
            <a:off x="2647950" y="5734050"/>
            <a:ext cx="1628775" cy="28575"/>
          </a:xfrm>
          <a:prstGeom prst="line">
            <a:avLst/>
          </a:prstGeom>
          <a:noFill/>
          <a:ln w="19050">
            <a:solidFill>
              <a:srgbClr val="800080"/>
            </a:solidFill>
            <a:round/>
            <a:headEnd/>
            <a:tailEnd type="triangle" w="med" len="med"/>
          </a:ln>
        </p:spPr>
        <p:txBody>
          <a:bodyPr/>
          <a:lstStyle/>
          <a:p>
            <a:endParaRPr lang="hu-HU"/>
          </a:p>
        </p:txBody>
      </p:sp>
      <p:sp>
        <p:nvSpPr>
          <p:cNvPr id="46108" name="Line 29"/>
          <p:cNvSpPr>
            <a:spLocks noChangeShapeType="1"/>
          </p:cNvSpPr>
          <p:nvPr/>
        </p:nvSpPr>
        <p:spPr bwMode="auto">
          <a:xfrm flipV="1">
            <a:off x="2320925" y="5400675"/>
            <a:ext cx="1895475" cy="19050"/>
          </a:xfrm>
          <a:prstGeom prst="line">
            <a:avLst/>
          </a:prstGeom>
          <a:noFill/>
          <a:ln w="19050">
            <a:solidFill>
              <a:srgbClr val="800080"/>
            </a:solidFill>
            <a:round/>
            <a:headEnd/>
            <a:tailEnd type="triangle" w="med" len="med"/>
          </a:ln>
        </p:spPr>
        <p:txBody>
          <a:bodyPr/>
          <a:lstStyle/>
          <a:p>
            <a:endParaRPr lang="hu-HU"/>
          </a:p>
        </p:txBody>
      </p:sp>
      <p:sp>
        <p:nvSpPr>
          <p:cNvPr id="46109" name="Line 30"/>
          <p:cNvSpPr>
            <a:spLocks noChangeShapeType="1"/>
          </p:cNvSpPr>
          <p:nvPr/>
        </p:nvSpPr>
        <p:spPr bwMode="auto">
          <a:xfrm>
            <a:off x="2587625" y="4165600"/>
            <a:ext cx="1254125" cy="25400"/>
          </a:xfrm>
          <a:prstGeom prst="line">
            <a:avLst/>
          </a:prstGeom>
          <a:noFill/>
          <a:ln w="19050">
            <a:solidFill>
              <a:srgbClr val="800080"/>
            </a:solidFill>
            <a:round/>
            <a:headEnd/>
            <a:tailEnd type="triangle" w="med" len="med"/>
          </a:ln>
        </p:spPr>
        <p:txBody>
          <a:bodyPr/>
          <a:lstStyle/>
          <a:p>
            <a:endParaRPr lang="hu-HU"/>
          </a:p>
        </p:txBody>
      </p:sp>
      <p:sp>
        <p:nvSpPr>
          <p:cNvPr id="46110" name="Text Box 31"/>
          <p:cNvSpPr txBox="1">
            <a:spLocks noChangeArrowheads="1"/>
          </p:cNvSpPr>
          <p:nvPr/>
        </p:nvSpPr>
        <p:spPr bwMode="auto">
          <a:xfrm>
            <a:off x="4387850" y="4873625"/>
            <a:ext cx="1285875" cy="444500"/>
          </a:xfrm>
          <a:prstGeom prst="rect">
            <a:avLst/>
          </a:prstGeom>
          <a:noFill/>
          <a:ln w="19050">
            <a:noFill/>
            <a:miter lim="800000"/>
            <a:headEnd/>
            <a:tailEnd/>
          </a:ln>
        </p:spPr>
        <p:txBody>
          <a:bodyPr/>
          <a:lstStyle/>
          <a:p>
            <a:pPr algn="ctr" eaLnBrk="0" hangingPunct="0"/>
            <a:r>
              <a:rPr lang="hu-HU" sz="1200" i="1"/>
              <a:t>Rhomb-enzephalon</a:t>
            </a:r>
          </a:p>
        </p:txBody>
      </p:sp>
      <p:sp>
        <p:nvSpPr>
          <p:cNvPr id="46111" name="Text Box 32"/>
          <p:cNvSpPr txBox="1">
            <a:spLocks noChangeArrowheads="1"/>
          </p:cNvSpPr>
          <p:nvPr/>
        </p:nvSpPr>
        <p:spPr bwMode="auto">
          <a:xfrm>
            <a:off x="7299325" y="2397125"/>
            <a:ext cx="1604963" cy="565150"/>
          </a:xfrm>
          <a:prstGeom prst="rect">
            <a:avLst/>
          </a:prstGeom>
          <a:solidFill>
            <a:srgbClr val="CCFFCC"/>
          </a:solidFill>
          <a:ln w="19050">
            <a:noFill/>
            <a:miter lim="800000"/>
            <a:headEnd/>
            <a:tailEnd/>
          </a:ln>
        </p:spPr>
        <p:txBody>
          <a:bodyPr/>
          <a:lstStyle/>
          <a:p>
            <a:pPr algn="ctr" eaLnBrk="0" hangingPunct="0"/>
            <a:r>
              <a:rPr lang="hu-HU" sz="1400" b="1"/>
              <a:t>frontonasaler Ektoderm</a:t>
            </a:r>
          </a:p>
        </p:txBody>
      </p:sp>
      <p:sp>
        <p:nvSpPr>
          <p:cNvPr id="46112" name="Text Box 33"/>
          <p:cNvSpPr txBox="1">
            <a:spLocks noChangeArrowheads="1"/>
          </p:cNvSpPr>
          <p:nvPr/>
        </p:nvSpPr>
        <p:spPr bwMode="auto">
          <a:xfrm>
            <a:off x="7302500" y="3130550"/>
            <a:ext cx="1557338" cy="730250"/>
          </a:xfrm>
          <a:prstGeom prst="rect">
            <a:avLst/>
          </a:prstGeom>
          <a:solidFill>
            <a:srgbClr val="C5D3FF"/>
          </a:solidFill>
          <a:ln w="19050">
            <a:noFill/>
            <a:miter lim="800000"/>
            <a:headEnd/>
            <a:tailEnd/>
          </a:ln>
        </p:spPr>
        <p:txBody>
          <a:bodyPr/>
          <a:lstStyle/>
          <a:p>
            <a:pPr algn="ctr" eaLnBrk="0" hangingPunct="0"/>
            <a:r>
              <a:rPr lang="hu-HU" sz="1400" b="1" dirty="0" err="1"/>
              <a:t>maxillo-mandibularer</a:t>
            </a:r>
            <a:r>
              <a:rPr lang="hu-HU" sz="1400" b="1" dirty="0"/>
              <a:t> </a:t>
            </a:r>
            <a:r>
              <a:rPr lang="hu-HU" sz="1400" b="1" dirty="0" err="1"/>
              <a:t>Ektoderm</a:t>
            </a:r>
            <a:endParaRPr lang="hu-HU" sz="1400" b="1" dirty="0"/>
          </a:p>
        </p:txBody>
      </p:sp>
      <p:sp>
        <p:nvSpPr>
          <p:cNvPr id="46113" name="Line 34"/>
          <p:cNvSpPr>
            <a:spLocks noChangeShapeType="1"/>
          </p:cNvSpPr>
          <p:nvPr/>
        </p:nvSpPr>
        <p:spPr bwMode="auto">
          <a:xfrm flipH="1">
            <a:off x="6534150" y="3498850"/>
            <a:ext cx="746125" cy="596900"/>
          </a:xfrm>
          <a:prstGeom prst="line">
            <a:avLst/>
          </a:prstGeom>
          <a:noFill/>
          <a:ln w="19050">
            <a:solidFill>
              <a:srgbClr val="000000"/>
            </a:solidFill>
            <a:round/>
            <a:headEnd/>
            <a:tailEnd type="triangle" w="med" len="med"/>
          </a:ln>
        </p:spPr>
        <p:txBody>
          <a:bodyPr/>
          <a:lstStyle/>
          <a:p>
            <a:endParaRPr lang="hu-HU"/>
          </a:p>
        </p:txBody>
      </p:sp>
      <p:sp>
        <p:nvSpPr>
          <p:cNvPr id="46114" name="Line 35"/>
          <p:cNvSpPr>
            <a:spLocks noChangeShapeType="1"/>
          </p:cNvSpPr>
          <p:nvPr/>
        </p:nvSpPr>
        <p:spPr bwMode="auto">
          <a:xfrm flipH="1">
            <a:off x="6511925" y="2657475"/>
            <a:ext cx="771525" cy="247650"/>
          </a:xfrm>
          <a:prstGeom prst="line">
            <a:avLst/>
          </a:prstGeom>
          <a:noFill/>
          <a:ln w="19050">
            <a:solidFill>
              <a:srgbClr val="000000"/>
            </a:solidFill>
            <a:round/>
            <a:headEnd/>
            <a:tailEnd type="triangle" w="med" len="med"/>
          </a:ln>
        </p:spPr>
        <p:txBody>
          <a:bodyPr/>
          <a:lstStyle/>
          <a:p>
            <a:endParaRPr lang="hu-HU"/>
          </a:p>
        </p:txBody>
      </p:sp>
      <p:sp>
        <p:nvSpPr>
          <p:cNvPr id="46115" name="Text Box 36"/>
          <p:cNvSpPr txBox="1">
            <a:spLocks noChangeArrowheads="1"/>
          </p:cNvSpPr>
          <p:nvPr/>
        </p:nvSpPr>
        <p:spPr bwMode="auto">
          <a:xfrm>
            <a:off x="7318375" y="4067175"/>
            <a:ext cx="1541463" cy="708025"/>
          </a:xfrm>
          <a:prstGeom prst="rect">
            <a:avLst/>
          </a:prstGeom>
          <a:solidFill>
            <a:srgbClr val="FFD7D7"/>
          </a:solidFill>
          <a:ln w="19050">
            <a:noFill/>
            <a:miter lim="800000"/>
            <a:headEnd/>
            <a:tailEnd/>
          </a:ln>
        </p:spPr>
        <p:txBody>
          <a:bodyPr/>
          <a:lstStyle/>
          <a:p>
            <a:pPr algn="ctr" eaLnBrk="0" hangingPunct="0"/>
            <a:r>
              <a:rPr lang="hu-HU" sz="1400" b="1"/>
              <a:t>hyoider &amp; zervikaler Ektoderm</a:t>
            </a:r>
          </a:p>
        </p:txBody>
      </p:sp>
      <p:sp>
        <p:nvSpPr>
          <p:cNvPr id="46116" name="Line 37"/>
          <p:cNvSpPr>
            <a:spLocks noChangeShapeType="1"/>
          </p:cNvSpPr>
          <p:nvPr/>
        </p:nvSpPr>
        <p:spPr bwMode="auto">
          <a:xfrm flipH="1">
            <a:off x="6403975" y="4518025"/>
            <a:ext cx="898525" cy="774700"/>
          </a:xfrm>
          <a:prstGeom prst="line">
            <a:avLst/>
          </a:prstGeom>
          <a:noFill/>
          <a:ln w="19050">
            <a:solidFill>
              <a:srgbClr val="000000"/>
            </a:solidFill>
            <a:round/>
            <a:headEnd/>
            <a:tailEnd type="triangle" w="med" len="med"/>
          </a:ln>
        </p:spPr>
        <p:txBody>
          <a:bodyPr/>
          <a:lstStyle/>
          <a:p>
            <a:endParaRPr lang="hu-HU"/>
          </a:p>
        </p:txBody>
      </p:sp>
      <p:sp>
        <p:nvSpPr>
          <p:cNvPr id="45094" name="Text Box 38"/>
          <p:cNvSpPr txBox="1">
            <a:spLocks noChangeArrowheads="1"/>
          </p:cNvSpPr>
          <p:nvPr/>
        </p:nvSpPr>
        <p:spPr bwMode="auto">
          <a:xfrm>
            <a:off x="-638175" y="-15577"/>
            <a:ext cx="7292975" cy="461665"/>
          </a:xfrm>
          <a:prstGeom prst="rect">
            <a:avLst/>
          </a:prstGeom>
          <a:noFill/>
          <a:ln w="9525">
            <a:noFill/>
            <a:miter lim="800000"/>
            <a:headEnd/>
            <a:tailEnd/>
          </a:ln>
          <a:effectLst/>
        </p:spPr>
        <p:txBody>
          <a:bodyPr wrap="square">
            <a:spAutoFit/>
          </a:bodyPr>
          <a:lstStyle/>
          <a:p>
            <a:pPr algn="ctr" eaLnBrk="0" hangingPunct="0">
              <a:spcBef>
                <a:spcPct val="50000"/>
              </a:spcBef>
              <a:defRPr/>
            </a:pPr>
            <a:r>
              <a:rPr lang="hu-HU" sz="2400" b="1" dirty="0" err="1">
                <a:effectLst>
                  <a:outerShdw blurRad="38100" dist="38100" dir="2700000" algn="tl">
                    <a:srgbClr val="C0C0C0"/>
                  </a:outerShdw>
                </a:effectLst>
              </a:rPr>
              <a:t>Strukturen</a:t>
            </a:r>
            <a:r>
              <a:rPr lang="hu-HU" sz="2400" b="1" dirty="0">
                <a:effectLst>
                  <a:outerShdw blurRad="38100" dist="38100" dir="2700000" algn="tl">
                    <a:srgbClr val="C0C0C0"/>
                  </a:outerShdw>
                </a:effectLst>
              </a:rPr>
              <a:t> von </a:t>
            </a:r>
            <a:r>
              <a:rPr lang="hu-HU" sz="2400" b="1" dirty="0" err="1">
                <a:effectLst>
                  <a:outerShdw blurRad="38100" dist="38100" dir="2700000" algn="tl">
                    <a:srgbClr val="C0C0C0"/>
                  </a:outerShdw>
                </a:effectLst>
              </a:rPr>
              <a:t>plakodalem</a:t>
            </a:r>
            <a:r>
              <a:rPr lang="hu-HU" sz="2400" b="1" dirty="0">
                <a:effectLst>
                  <a:outerShdw blurRad="38100" dist="38100" dir="2700000" algn="tl">
                    <a:srgbClr val="C0C0C0"/>
                  </a:outerShdw>
                </a:effectLst>
              </a:rPr>
              <a:t> </a:t>
            </a:r>
            <a:r>
              <a:rPr lang="hu-HU" sz="2400" b="1" dirty="0" err="1">
                <a:effectLst>
                  <a:outerShdw blurRad="38100" dist="38100" dir="2700000" algn="tl">
                    <a:srgbClr val="C0C0C0"/>
                  </a:outerShdw>
                </a:effectLst>
              </a:rPr>
              <a:t>Ursprung</a:t>
            </a:r>
            <a:endParaRPr lang="hu-HU" sz="2400" b="1" dirty="0">
              <a:effectLst>
                <a:outerShdw blurRad="38100" dist="38100" dir="2700000" algn="tl">
                  <a:srgbClr val="C0C0C0"/>
                </a:outerShdw>
              </a:effectLst>
            </a:endParaRPr>
          </a:p>
        </p:txBody>
      </p:sp>
      <p:sp>
        <p:nvSpPr>
          <p:cNvPr id="46118" name="Text Box 39"/>
          <p:cNvSpPr txBox="1">
            <a:spLocks noChangeArrowheads="1"/>
          </p:cNvSpPr>
          <p:nvPr/>
        </p:nvSpPr>
        <p:spPr bwMode="auto">
          <a:xfrm>
            <a:off x="7152514" y="5053330"/>
            <a:ext cx="1991486" cy="646331"/>
          </a:xfrm>
          <a:prstGeom prst="rect">
            <a:avLst/>
          </a:prstGeom>
          <a:solidFill>
            <a:srgbClr val="31859C"/>
          </a:solidFill>
          <a:ln w="9525">
            <a:noFill/>
            <a:miter lim="800000"/>
            <a:headEnd/>
            <a:tailEnd/>
          </a:ln>
        </p:spPr>
        <p:txBody>
          <a:bodyPr wrap="square">
            <a:spAutoFit/>
          </a:bodyPr>
          <a:lstStyle/>
          <a:p>
            <a:pPr algn="ctr" eaLnBrk="0" hangingPunct="0">
              <a:spcBef>
                <a:spcPct val="50000"/>
              </a:spcBef>
            </a:pPr>
            <a:r>
              <a:rPr lang="hu-HU" b="1" dirty="0" err="1">
                <a:solidFill>
                  <a:srgbClr val="FFD7D7"/>
                </a:solidFill>
              </a:rPr>
              <a:t>dorsolaterale</a:t>
            </a:r>
            <a:r>
              <a:rPr lang="hu-HU" b="1" dirty="0">
                <a:solidFill>
                  <a:srgbClr val="FFD7D7"/>
                </a:solidFill>
              </a:rPr>
              <a:t> </a:t>
            </a:r>
            <a:r>
              <a:rPr lang="hu-HU" b="1" dirty="0" err="1">
                <a:solidFill>
                  <a:srgbClr val="FFD7D7"/>
                </a:solidFill>
              </a:rPr>
              <a:t>Plakode</a:t>
            </a:r>
            <a:endParaRPr lang="hu-HU" b="1" dirty="0">
              <a:solidFill>
                <a:srgbClr val="FFD7D7"/>
              </a:solidFill>
            </a:endParaRPr>
          </a:p>
        </p:txBody>
      </p:sp>
      <p:sp>
        <p:nvSpPr>
          <p:cNvPr id="46119" name="Text Box 40"/>
          <p:cNvSpPr txBox="1">
            <a:spLocks noChangeArrowheads="1"/>
          </p:cNvSpPr>
          <p:nvPr/>
        </p:nvSpPr>
        <p:spPr bwMode="auto">
          <a:xfrm>
            <a:off x="171450" y="4773930"/>
            <a:ext cx="2744788" cy="369332"/>
          </a:xfrm>
          <a:prstGeom prst="rect">
            <a:avLst/>
          </a:prstGeom>
          <a:solidFill>
            <a:schemeClr val="accent5">
              <a:lumMod val="75000"/>
            </a:schemeClr>
          </a:solidFill>
          <a:ln w="9525">
            <a:noFill/>
            <a:miter lim="800000"/>
            <a:headEnd/>
            <a:tailEnd/>
          </a:ln>
        </p:spPr>
        <p:txBody>
          <a:bodyPr wrap="square">
            <a:spAutoFit/>
          </a:bodyPr>
          <a:lstStyle/>
          <a:p>
            <a:pPr algn="ctr" eaLnBrk="0" hangingPunct="0">
              <a:spcBef>
                <a:spcPct val="50000"/>
              </a:spcBef>
            </a:pPr>
            <a:r>
              <a:rPr lang="hu-HU" b="1" dirty="0" err="1">
                <a:solidFill>
                  <a:srgbClr val="FFD7D7"/>
                </a:solidFill>
                <a:latin typeface="Segoe UI" panose="020B0502040204020203" pitchFamily="34" charset="0"/>
                <a:cs typeface="Segoe UI" panose="020B0502040204020203" pitchFamily="34" charset="0"/>
              </a:rPr>
              <a:t>epibranchiale</a:t>
            </a:r>
            <a:r>
              <a:rPr lang="hu-HU" b="1" dirty="0">
                <a:solidFill>
                  <a:srgbClr val="FFD7D7"/>
                </a:solidFill>
                <a:latin typeface="Segoe UI" panose="020B0502040204020203" pitchFamily="34" charset="0"/>
                <a:cs typeface="Segoe UI" panose="020B0502040204020203" pitchFamily="34" charset="0"/>
              </a:rPr>
              <a:t> </a:t>
            </a:r>
            <a:r>
              <a:rPr lang="hu-HU" b="1" dirty="0" err="1">
                <a:solidFill>
                  <a:srgbClr val="FFD7D7"/>
                </a:solidFill>
                <a:latin typeface="Segoe UI" panose="020B0502040204020203" pitchFamily="34" charset="0"/>
                <a:cs typeface="Segoe UI" panose="020B0502040204020203" pitchFamily="34" charset="0"/>
              </a:rPr>
              <a:t>Plakode</a:t>
            </a:r>
            <a:endParaRPr lang="hu-HU" b="1" dirty="0">
              <a:solidFill>
                <a:srgbClr val="FFD7D7"/>
              </a:solidFill>
              <a:latin typeface="Segoe UI" panose="020B0502040204020203" pitchFamily="34" charset="0"/>
              <a:cs typeface="Segoe UI" panose="020B0502040204020203" pitchFamily="34" charset="0"/>
            </a:endParaRPr>
          </a:p>
        </p:txBody>
      </p:sp>
      <p:sp>
        <p:nvSpPr>
          <p:cNvPr id="46120" name="Text Box 41"/>
          <p:cNvSpPr txBox="1">
            <a:spLocks noChangeArrowheads="1"/>
          </p:cNvSpPr>
          <p:nvPr/>
        </p:nvSpPr>
        <p:spPr bwMode="auto">
          <a:xfrm>
            <a:off x="263525" y="3525838"/>
            <a:ext cx="2384425" cy="369332"/>
          </a:xfrm>
          <a:prstGeom prst="rect">
            <a:avLst/>
          </a:prstGeom>
          <a:noFill/>
          <a:ln w="9525">
            <a:noFill/>
            <a:miter lim="800000"/>
            <a:headEnd/>
            <a:tailEnd/>
          </a:ln>
        </p:spPr>
        <p:txBody>
          <a:bodyPr wrap="square">
            <a:spAutoFit/>
          </a:bodyPr>
          <a:lstStyle/>
          <a:p>
            <a:pPr algn="ctr" eaLnBrk="0" hangingPunct="0">
              <a:spcBef>
                <a:spcPct val="50000"/>
              </a:spcBef>
            </a:pPr>
            <a:r>
              <a:rPr lang="hu-HU" b="1" dirty="0" err="1">
                <a:solidFill>
                  <a:srgbClr val="043EF8"/>
                </a:solidFill>
                <a:latin typeface="Segoe UI" panose="020B0502040204020203" pitchFamily="34" charset="0"/>
                <a:cs typeface="Segoe UI" panose="020B0502040204020203" pitchFamily="34" charset="0"/>
              </a:rPr>
              <a:t>Intermediärplakode</a:t>
            </a:r>
            <a:endParaRPr lang="hu-HU" b="1" dirty="0">
              <a:solidFill>
                <a:srgbClr val="043EF8"/>
              </a:solidFill>
              <a:latin typeface="Segoe UI" panose="020B0502040204020203" pitchFamily="34" charset="0"/>
              <a:cs typeface="Segoe UI" panose="020B0502040204020203" pitchFamily="34" charset="0"/>
            </a:endParaRPr>
          </a:p>
        </p:txBody>
      </p:sp>
      <p:sp>
        <p:nvSpPr>
          <p:cNvPr id="46121" name="Text Box 42"/>
          <p:cNvSpPr txBox="1">
            <a:spLocks noChangeArrowheads="1"/>
          </p:cNvSpPr>
          <p:nvPr/>
        </p:nvSpPr>
        <p:spPr bwMode="auto">
          <a:xfrm>
            <a:off x="234950" y="1533525"/>
            <a:ext cx="2238375" cy="369332"/>
          </a:xfrm>
          <a:prstGeom prst="rect">
            <a:avLst/>
          </a:prstGeom>
          <a:noFill/>
          <a:ln w="9525">
            <a:noFill/>
            <a:miter lim="800000"/>
            <a:headEnd/>
            <a:tailEnd/>
          </a:ln>
        </p:spPr>
        <p:txBody>
          <a:bodyPr wrap="square">
            <a:spAutoFit/>
          </a:bodyPr>
          <a:lstStyle/>
          <a:p>
            <a:pPr algn="ctr" eaLnBrk="0" hangingPunct="0">
              <a:spcBef>
                <a:spcPct val="50000"/>
              </a:spcBef>
            </a:pPr>
            <a:r>
              <a:rPr lang="hu-HU" b="1" dirty="0" err="1">
                <a:solidFill>
                  <a:srgbClr val="800000"/>
                </a:solidFill>
                <a:latin typeface="Segoe UI" panose="020B0502040204020203" pitchFamily="34" charset="0"/>
                <a:cs typeface="Segoe UI" panose="020B0502040204020203" pitchFamily="34" charset="0"/>
              </a:rPr>
              <a:t>rostrale</a:t>
            </a:r>
            <a:r>
              <a:rPr lang="hu-HU" b="1" dirty="0">
                <a:solidFill>
                  <a:srgbClr val="800000"/>
                </a:solidFill>
                <a:latin typeface="Segoe UI" panose="020B0502040204020203" pitchFamily="34" charset="0"/>
                <a:cs typeface="Segoe UI" panose="020B0502040204020203" pitchFamily="34" charset="0"/>
              </a:rPr>
              <a:t> </a:t>
            </a:r>
            <a:r>
              <a:rPr lang="hu-HU" b="1" dirty="0" err="1">
                <a:solidFill>
                  <a:srgbClr val="800000"/>
                </a:solidFill>
                <a:latin typeface="Segoe UI" panose="020B0502040204020203" pitchFamily="34" charset="0"/>
                <a:cs typeface="Segoe UI" panose="020B0502040204020203" pitchFamily="34" charset="0"/>
              </a:rPr>
              <a:t>Plakode</a:t>
            </a:r>
            <a:endParaRPr lang="hu-HU" b="1" dirty="0">
              <a:solidFill>
                <a:srgbClr val="800000"/>
              </a:solidFill>
              <a:latin typeface="Segoe UI" panose="020B0502040204020203" pitchFamily="34" charset="0"/>
              <a:cs typeface="Segoe UI" panose="020B0502040204020203"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479800" y="330200"/>
            <a:ext cx="2247900" cy="457200"/>
          </a:xfrm>
          <a:prstGeom prst="rect">
            <a:avLst/>
          </a:prstGeom>
          <a:solidFill>
            <a:schemeClr val="accent5">
              <a:lumMod val="75000"/>
            </a:schemeClr>
          </a:solidFill>
          <a:ln w="9525">
            <a:noFill/>
            <a:miter lim="800000"/>
            <a:headEnd/>
            <a:tailEnd/>
          </a:ln>
          <a:effectLst/>
        </p:spPr>
        <p:txBody>
          <a:bodyPr>
            <a:spAutoFit/>
          </a:bodyPr>
          <a:lstStyle/>
          <a:p>
            <a:pPr algn="ctr" eaLnBrk="0" hangingPunct="0">
              <a:spcBef>
                <a:spcPct val="50000"/>
              </a:spcBef>
              <a:defRPr/>
            </a:pPr>
            <a:r>
              <a:rPr lang="hu-HU" sz="2400" b="1" dirty="0" err="1">
                <a:solidFill>
                  <a:srgbClr val="C00000"/>
                </a:solidFill>
              </a:rPr>
              <a:t>Riechplakod</a:t>
            </a:r>
            <a:endParaRPr lang="hu-HU" sz="2400" b="1" dirty="0">
              <a:solidFill>
                <a:srgbClr val="C00000"/>
              </a:solidFill>
            </a:endParaRPr>
          </a:p>
        </p:txBody>
      </p:sp>
      <p:sp>
        <p:nvSpPr>
          <p:cNvPr id="46083" name="Text Box 3"/>
          <p:cNvSpPr txBox="1">
            <a:spLocks noChangeArrowheads="1"/>
          </p:cNvSpPr>
          <p:nvPr/>
        </p:nvSpPr>
        <p:spPr bwMode="auto">
          <a:xfrm>
            <a:off x="215900" y="2527300"/>
            <a:ext cx="3695700" cy="1938992"/>
          </a:xfrm>
          <a:prstGeom prst="rect">
            <a:avLst/>
          </a:prstGeom>
          <a:blipFill>
            <a:blip r:embed="rId2"/>
            <a:tile tx="0" ty="0" sx="100000" sy="100000" flip="none" algn="tl"/>
          </a:blip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hu-HU" sz="2400" dirty="0" err="1"/>
              <a:t>Riechepithel</a:t>
            </a:r>
            <a:r>
              <a:rPr lang="hu-HU" sz="2400" dirty="0"/>
              <a:t> </a:t>
            </a:r>
            <a:r>
              <a:rPr lang="hu-HU" dirty="0"/>
              <a:t>(</a:t>
            </a:r>
            <a:r>
              <a:rPr lang="hu-HU" dirty="0" err="1"/>
              <a:t>Geruch-empfindlich</a:t>
            </a:r>
            <a:r>
              <a:rPr lang="hu-HU" dirty="0"/>
              <a:t>) und </a:t>
            </a:r>
            <a:r>
              <a:rPr lang="hu-HU" sz="2400" dirty="0" err="1"/>
              <a:t>Vomeronasal</a:t>
            </a:r>
            <a:r>
              <a:rPr lang="hu-HU" sz="2400" dirty="0"/>
              <a:t>-Epithel </a:t>
            </a:r>
            <a:r>
              <a:rPr lang="hu-HU" dirty="0"/>
              <a:t>(</a:t>
            </a:r>
            <a:r>
              <a:rPr lang="hu-HU" dirty="0" err="1"/>
              <a:t>Pheromon-empfindlich</a:t>
            </a:r>
            <a:r>
              <a:rPr lang="hu-HU" dirty="0"/>
              <a:t>) </a:t>
            </a:r>
            <a:r>
              <a:rPr lang="hu-HU" dirty="0" err="1"/>
              <a:t>primäre</a:t>
            </a:r>
            <a:r>
              <a:rPr lang="hu-HU" dirty="0"/>
              <a:t> </a:t>
            </a:r>
            <a:r>
              <a:rPr lang="hu-HU" dirty="0" err="1"/>
              <a:t>Sinnesepithelzellen</a:t>
            </a:r>
            <a:r>
              <a:rPr lang="hu-HU" dirty="0"/>
              <a:t> und </a:t>
            </a:r>
            <a:r>
              <a:rPr lang="hu-HU" dirty="0" err="1"/>
              <a:t>ihre</a:t>
            </a:r>
            <a:r>
              <a:rPr lang="hu-HU" dirty="0"/>
              <a:t> </a:t>
            </a:r>
            <a:r>
              <a:rPr lang="hu-HU" dirty="0" err="1"/>
              <a:t>Axonen</a:t>
            </a:r>
            <a:r>
              <a:rPr lang="hu-HU" dirty="0"/>
              <a:t> </a:t>
            </a:r>
          </a:p>
        </p:txBody>
      </p:sp>
      <p:sp>
        <p:nvSpPr>
          <p:cNvPr id="46084" name="Text Box 4"/>
          <p:cNvSpPr txBox="1">
            <a:spLocks noChangeArrowheads="1"/>
          </p:cNvSpPr>
          <p:nvPr/>
        </p:nvSpPr>
        <p:spPr bwMode="auto">
          <a:xfrm>
            <a:off x="6210300" y="2768600"/>
            <a:ext cx="2463800" cy="1562100"/>
          </a:xfrm>
          <a:prstGeom prst="rect">
            <a:avLst/>
          </a:prstGeom>
          <a:blipFill>
            <a:blip r:embed="rId2"/>
            <a:tile tx="0" ty="0" sx="100000" sy="100000" flip="none" algn="tl"/>
          </a:blip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hu-HU" sz="2400" dirty="0" err="1"/>
              <a:t>Stützzellen</a:t>
            </a:r>
            <a:r>
              <a:rPr lang="hu-HU" sz="2400" dirty="0"/>
              <a:t> und </a:t>
            </a:r>
            <a:r>
              <a:rPr lang="hu-HU" sz="2400" dirty="0" err="1"/>
              <a:t>sekretorische</a:t>
            </a:r>
            <a:r>
              <a:rPr lang="hu-HU" sz="2400" dirty="0"/>
              <a:t> </a:t>
            </a:r>
            <a:r>
              <a:rPr lang="hu-HU" sz="2400" dirty="0" err="1"/>
              <a:t>Zellen</a:t>
            </a:r>
            <a:r>
              <a:rPr lang="hu-HU" sz="2400" dirty="0"/>
              <a:t> des </a:t>
            </a:r>
            <a:r>
              <a:rPr lang="hu-HU" sz="2400" dirty="0" err="1"/>
              <a:t>Riechepithels</a:t>
            </a:r>
            <a:r>
              <a:rPr lang="hu-HU" sz="2400" dirty="0"/>
              <a:t> </a:t>
            </a:r>
          </a:p>
        </p:txBody>
      </p:sp>
      <p:sp>
        <p:nvSpPr>
          <p:cNvPr id="46085" name="Text Box 5"/>
          <p:cNvSpPr txBox="1">
            <a:spLocks noChangeArrowheads="1"/>
          </p:cNvSpPr>
          <p:nvPr/>
        </p:nvSpPr>
        <p:spPr bwMode="auto">
          <a:xfrm>
            <a:off x="5854700" y="1333500"/>
            <a:ext cx="2882900" cy="831850"/>
          </a:xfrm>
          <a:prstGeom prst="rect">
            <a:avLst/>
          </a:prstGeom>
          <a:blipFill>
            <a:blip r:embed="rId2"/>
            <a:tile tx="0" ty="0" sx="100000" sy="100000" flip="none" algn="tl"/>
          </a:blip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hu-HU" sz="2400" dirty="0" err="1"/>
              <a:t>Gliazellen</a:t>
            </a:r>
            <a:r>
              <a:rPr lang="hu-HU" sz="2400" dirty="0"/>
              <a:t> der </a:t>
            </a:r>
            <a:r>
              <a:rPr lang="hu-HU" sz="2400" dirty="0" err="1"/>
              <a:t>Riechfasern</a:t>
            </a:r>
            <a:endParaRPr lang="hu-HU" sz="2400" dirty="0"/>
          </a:p>
        </p:txBody>
      </p:sp>
      <p:sp>
        <p:nvSpPr>
          <p:cNvPr id="46086" name="Text Box 6"/>
          <p:cNvSpPr txBox="1">
            <a:spLocks noChangeArrowheads="1"/>
          </p:cNvSpPr>
          <p:nvPr/>
        </p:nvSpPr>
        <p:spPr bwMode="auto">
          <a:xfrm>
            <a:off x="1473200" y="5295900"/>
            <a:ext cx="3822700" cy="831850"/>
          </a:xfrm>
          <a:prstGeom prst="rect">
            <a:avLst/>
          </a:prstGeom>
          <a:blipFill>
            <a:blip r:embed="rId2"/>
            <a:tile tx="0" ty="0" sx="100000" sy="100000" flip="none" algn="tl"/>
          </a:blip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hu-HU" sz="2400" dirty="0" err="1"/>
              <a:t>riechfaserhaltende</a:t>
            </a:r>
            <a:r>
              <a:rPr lang="hu-HU" sz="2400" dirty="0"/>
              <a:t> </a:t>
            </a:r>
            <a:r>
              <a:rPr lang="hu-HU" sz="2400" dirty="0" err="1"/>
              <a:t>Schicht</a:t>
            </a:r>
            <a:r>
              <a:rPr lang="hu-HU" sz="2400" dirty="0"/>
              <a:t> des </a:t>
            </a:r>
            <a:r>
              <a:rPr lang="hu-HU" sz="2400" dirty="0" err="1"/>
              <a:t>Bulbus</a:t>
            </a:r>
            <a:r>
              <a:rPr lang="hu-HU" sz="2400" dirty="0"/>
              <a:t> </a:t>
            </a:r>
            <a:r>
              <a:rPr lang="hu-HU" sz="2400" dirty="0" err="1"/>
              <a:t>olfactorius</a:t>
            </a:r>
            <a:r>
              <a:rPr lang="hu-HU" sz="2400" dirty="0"/>
              <a:t> </a:t>
            </a:r>
          </a:p>
        </p:txBody>
      </p:sp>
      <p:sp>
        <p:nvSpPr>
          <p:cNvPr id="46087" name="Text Box 7"/>
          <p:cNvSpPr txBox="1">
            <a:spLocks noChangeArrowheads="1"/>
          </p:cNvSpPr>
          <p:nvPr/>
        </p:nvSpPr>
        <p:spPr bwMode="auto">
          <a:xfrm>
            <a:off x="5613400" y="4660900"/>
            <a:ext cx="3136900" cy="1927225"/>
          </a:xfrm>
          <a:prstGeom prst="rect">
            <a:avLst/>
          </a:prstGeom>
          <a:blipFill>
            <a:blip r:embed="rId2"/>
            <a:tile tx="0" ty="0" sx="100000" sy="100000" flip="none" algn="tl"/>
          </a:blip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hu-HU" sz="2400" dirty="0" err="1"/>
              <a:t>GnRh-produzierende</a:t>
            </a:r>
            <a:r>
              <a:rPr lang="hu-HU" sz="2400" dirty="0"/>
              <a:t> </a:t>
            </a:r>
            <a:r>
              <a:rPr lang="hu-HU" sz="2400" dirty="0" err="1"/>
              <a:t>Zellen</a:t>
            </a:r>
            <a:r>
              <a:rPr lang="hu-HU" sz="2400" dirty="0"/>
              <a:t> (</a:t>
            </a:r>
            <a:r>
              <a:rPr lang="hu-HU" sz="2400" dirty="0" err="1"/>
              <a:t>Septum</a:t>
            </a:r>
            <a:r>
              <a:rPr lang="hu-HU" sz="2400" dirty="0"/>
              <a:t>, </a:t>
            </a:r>
            <a:r>
              <a:rPr lang="hu-HU" sz="2400" dirty="0" err="1"/>
              <a:t>Area</a:t>
            </a:r>
            <a:r>
              <a:rPr lang="hu-HU" sz="2400" dirty="0"/>
              <a:t> </a:t>
            </a:r>
            <a:r>
              <a:rPr lang="hu-HU" sz="2400" dirty="0" err="1"/>
              <a:t>preopticus</a:t>
            </a:r>
            <a:r>
              <a:rPr lang="hu-HU" sz="2400" dirty="0"/>
              <a:t>) </a:t>
            </a:r>
            <a:r>
              <a:rPr lang="hu-HU" sz="2400" dirty="0" err="1"/>
              <a:t>Neuromodulation</a:t>
            </a:r>
            <a:r>
              <a:rPr lang="hu-HU" sz="2400" dirty="0"/>
              <a:t> </a:t>
            </a:r>
            <a:r>
              <a:rPr lang="hu-HU" sz="2400" dirty="0" err="1"/>
              <a:t>im</a:t>
            </a:r>
            <a:r>
              <a:rPr lang="hu-HU" sz="2400" dirty="0"/>
              <a:t> </a:t>
            </a:r>
            <a:r>
              <a:rPr lang="hu-HU" sz="2400" dirty="0" err="1"/>
              <a:t>Riechhirn</a:t>
            </a:r>
            <a:endParaRPr lang="hu-HU" sz="2400" dirty="0"/>
          </a:p>
        </p:txBody>
      </p:sp>
      <p:sp>
        <p:nvSpPr>
          <p:cNvPr id="47111" name="Line 8"/>
          <p:cNvSpPr>
            <a:spLocks noChangeShapeType="1"/>
          </p:cNvSpPr>
          <p:nvPr/>
        </p:nvSpPr>
        <p:spPr bwMode="auto">
          <a:xfrm flipH="1">
            <a:off x="3390900" y="800100"/>
            <a:ext cx="762000" cy="1701800"/>
          </a:xfrm>
          <a:prstGeom prst="line">
            <a:avLst/>
          </a:prstGeom>
          <a:noFill/>
          <a:ln w="57150">
            <a:solidFill>
              <a:schemeClr val="tx1"/>
            </a:solidFill>
            <a:round/>
            <a:headEnd/>
            <a:tailEnd type="triangle" w="med" len="med"/>
          </a:ln>
        </p:spPr>
        <p:txBody>
          <a:bodyPr wrap="none" anchor="ctr"/>
          <a:lstStyle/>
          <a:p>
            <a:endParaRPr lang="hu-HU"/>
          </a:p>
        </p:txBody>
      </p:sp>
      <p:sp>
        <p:nvSpPr>
          <p:cNvPr id="47112" name="Line 9"/>
          <p:cNvSpPr>
            <a:spLocks noChangeShapeType="1"/>
          </p:cNvSpPr>
          <p:nvPr/>
        </p:nvSpPr>
        <p:spPr bwMode="auto">
          <a:xfrm flipH="1">
            <a:off x="4267200" y="812800"/>
            <a:ext cx="203200" cy="4406900"/>
          </a:xfrm>
          <a:prstGeom prst="line">
            <a:avLst/>
          </a:prstGeom>
          <a:noFill/>
          <a:ln w="57150">
            <a:solidFill>
              <a:schemeClr val="tx1"/>
            </a:solidFill>
            <a:round/>
            <a:headEnd/>
            <a:tailEnd type="triangle" w="med" len="med"/>
          </a:ln>
        </p:spPr>
        <p:txBody>
          <a:bodyPr wrap="none" anchor="ctr"/>
          <a:lstStyle/>
          <a:p>
            <a:endParaRPr lang="hu-HU"/>
          </a:p>
        </p:txBody>
      </p:sp>
      <p:sp>
        <p:nvSpPr>
          <p:cNvPr id="47113" name="Line 10"/>
          <p:cNvSpPr>
            <a:spLocks noChangeShapeType="1"/>
          </p:cNvSpPr>
          <p:nvPr/>
        </p:nvSpPr>
        <p:spPr bwMode="auto">
          <a:xfrm>
            <a:off x="4648200" y="774700"/>
            <a:ext cx="1193800" cy="3848100"/>
          </a:xfrm>
          <a:prstGeom prst="line">
            <a:avLst/>
          </a:prstGeom>
          <a:noFill/>
          <a:ln w="57150">
            <a:solidFill>
              <a:schemeClr val="tx1"/>
            </a:solidFill>
            <a:round/>
            <a:headEnd/>
            <a:tailEnd type="triangle" w="med" len="med"/>
          </a:ln>
        </p:spPr>
        <p:txBody>
          <a:bodyPr wrap="none" anchor="ctr"/>
          <a:lstStyle/>
          <a:p>
            <a:endParaRPr lang="hu-HU"/>
          </a:p>
        </p:txBody>
      </p:sp>
      <p:sp>
        <p:nvSpPr>
          <p:cNvPr id="47114" name="Line 11"/>
          <p:cNvSpPr>
            <a:spLocks noChangeShapeType="1"/>
          </p:cNvSpPr>
          <p:nvPr/>
        </p:nvSpPr>
        <p:spPr bwMode="auto">
          <a:xfrm>
            <a:off x="4991100" y="762000"/>
            <a:ext cx="1219200" cy="2324100"/>
          </a:xfrm>
          <a:prstGeom prst="line">
            <a:avLst/>
          </a:prstGeom>
          <a:noFill/>
          <a:ln w="57150">
            <a:solidFill>
              <a:schemeClr val="tx1"/>
            </a:solidFill>
            <a:round/>
            <a:headEnd/>
            <a:tailEnd type="triangle" w="med" len="med"/>
          </a:ln>
        </p:spPr>
        <p:txBody>
          <a:bodyPr wrap="none" anchor="ctr"/>
          <a:lstStyle/>
          <a:p>
            <a:endParaRPr lang="hu-HU"/>
          </a:p>
        </p:txBody>
      </p:sp>
      <p:sp>
        <p:nvSpPr>
          <p:cNvPr id="47115" name="Line 12"/>
          <p:cNvSpPr>
            <a:spLocks noChangeShapeType="1"/>
          </p:cNvSpPr>
          <p:nvPr/>
        </p:nvSpPr>
        <p:spPr bwMode="auto">
          <a:xfrm>
            <a:off x="5295900" y="736600"/>
            <a:ext cx="1333500" cy="584200"/>
          </a:xfrm>
          <a:prstGeom prst="line">
            <a:avLst/>
          </a:prstGeom>
          <a:noFill/>
          <a:ln w="57150">
            <a:solidFill>
              <a:schemeClr val="tx1"/>
            </a:solidFill>
            <a:round/>
            <a:headEnd/>
            <a:tailEnd type="triangle" w="med" len="med"/>
          </a:ln>
        </p:spPr>
        <p:txBody>
          <a:bodyPr wrap="none" anchor="ctr"/>
          <a:lstStyle/>
          <a:p>
            <a:endParaRPr lang="hu-HU"/>
          </a:p>
        </p:txBody>
      </p:sp>
      <p:sp>
        <p:nvSpPr>
          <p:cNvPr id="46093" name="Text Box 13"/>
          <p:cNvSpPr txBox="1">
            <a:spLocks noChangeArrowheads="1"/>
          </p:cNvSpPr>
          <p:nvPr/>
        </p:nvSpPr>
        <p:spPr bwMode="auto">
          <a:xfrm>
            <a:off x="558800" y="1206500"/>
            <a:ext cx="2362200" cy="831850"/>
          </a:xfrm>
          <a:prstGeom prst="rect">
            <a:avLst/>
          </a:prstGeom>
          <a:blipFill>
            <a:blip r:embed="rId2"/>
            <a:tile tx="0" ty="0" sx="100000" sy="100000" flip="none" algn="tl"/>
          </a:blip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hu-HU" sz="2400" dirty="0" err="1"/>
              <a:t>Induktion</a:t>
            </a:r>
            <a:r>
              <a:rPr lang="hu-HU" sz="2400" dirty="0"/>
              <a:t> des </a:t>
            </a:r>
            <a:r>
              <a:rPr lang="hu-HU" sz="2400" dirty="0" err="1"/>
              <a:t>Telenzephalons</a:t>
            </a:r>
            <a:endParaRPr lang="hu-HU" sz="2400" dirty="0"/>
          </a:p>
        </p:txBody>
      </p:sp>
      <p:sp>
        <p:nvSpPr>
          <p:cNvPr id="47117" name="Line 14"/>
          <p:cNvSpPr>
            <a:spLocks noChangeShapeType="1"/>
          </p:cNvSpPr>
          <p:nvPr/>
        </p:nvSpPr>
        <p:spPr bwMode="auto">
          <a:xfrm flipH="1">
            <a:off x="2959100" y="723900"/>
            <a:ext cx="914400" cy="889000"/>
          </a:xfrm>
          <a:prstGeom prst="line">
            <a:avLst/>
          </a:prstGeom>
          <a:noFill/>
          <a:ln w="57150">
            <a:solidFill>
              <a:srgbClr val="CC3300"/>
            </a:solidFill>
            <a:round/>
            <a:headEnd type="triangle" w="med" len="med"/>
            <a:tailEnd type="triangle" w="med" len="med"/>
          </a:ln>
        </p:spPr>
        <p:txBody>
          <a:bodyPr wrap="none" anchor="ctr"/>
          <a:lstStyle/>
          <a:p>
            <a:endParaRPr lang="hu-H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5076056" y="312557"/>
            <a:ext cx="3744416" cy="3554819"/>
          </a:xfrm>
          <a:prstGeom prst="rect">
            <a:avLst/>
          </a:prstGeom>
          <a:noFill/>
          <a:ln w="9525">
            <a:noFill/>
            <a:miter lim="800000"/>
            <a:headEnd/>
            <a:tailEnd/>
          </a:ln>
        </p:spPr>
        <p:txBody>
          <a:bodyPr wrap="square">
            <a:spAutoFit/>
          </a:bodyPr>
          <a:lstStyle/>
          <a:p>
            <a:pPr>
              <a:spcBef>
                <a:spcPct val="50000"/>
              </a:spcBef>
            </a:pPr>
            <a:r>
              <a:rPr lang="hu-HU" sz="1800" b="1" dirty="0" err="1">
                <a:solidFill>
                  <a:srgbClr val="A50021"/>
                </a:solidFill>
                <a:latin typeface="Arial" charset="0"/>
              </a:rPr>
              <a:t>Region</a:t>
            </a:r>
            <a:r>
              <a:rPr lang="hu-HU" sz="1800" b="1" dirty="0">
                <a:solidFill>
                  <a:srgbClr val="A50021"/>
                </a:solidFill>
                <a:latin typeface="Arial" charset="0"/>
              </a:rPr>
              <a:t> </a:t>
            </a:r>
            <a:r>
              <a:rPr lang="hu-HU" sz="1800" b="1" dirty="0" err="1">
                <a:solidFill>
                  <a:srgbClr val="A50021"/>
                </a:solidFill>
                <a:latin typeface="Arial" charset="0"/>
              </a:rPr>
              <a:t>des</a:t>
            </a:r>
            <a:r>
              <a:rPr lang="hu-HU" sz="1800" b="1" dirty="0">
                <a:solidFill>
                  <a:srgbClr val="A50021"/>
                </a:solidFill>
                <a:latin typeface="Arial" charset="0"/>
              </a:rPr>
              <a:t> </a:t>
            </a:r>
            <a:r>
              <a:rPr lang="hu-HU" sz="1800" b="1" dirty="0" err="1">
                <a:solidFill>
                  <a:srgbClr val="A50021"/>
                </a:solidFill>
                <a:latin typeface="Arial" charset="0"/>
              </a:rPr>
              <a:t>Ektoderms</a:t>
            </a:r>
            <a:r>
              <a:rPr lang="hu-HU" sz="1800" b="1" dirty="0">
                <a:solidFill>
                  <a:srgbClr val="A50021"/>
                </a:solidFill>
                <a:latin typeface="Arial" charset="0"/>
              </a:rPr>
              <a:t>, </a:t>
            </a:r>
            <a:r>
              <a:rPr lang="hu-HU" sz="1800" b="1" dirty="0" err="1">
                <a:solidFill>
                  <a:srgbClr val="A50021"/>
                </a:solidFill>
                <a:latin typeface="Arial" charset="0"/>
              </a:rPr>
              <a:t>die</a:t>
            </a:r>
            <a:r>
              <a:rPr lang="hu-HU" sz="1800" b="1" dirty="0">
                <a:solidFill>
                  <a:srgbClr val="A50021"/>
                </a:solidFill>
                <a:latin typeface="Arial" charset="0"/>
              </a:rPr>
              <a:t> </a:t>
            </a:r>
            <a:r>
              <a:rPr lang="hu-HU" sz="1800" b="1" dirty="0" err="1">
                <a:solidFill>
                  <a:srgbClr val="A50021"/>
                </a:solidFill>
                <a:latin typeface="Arial" charset="0"/>
              </a:rPr>
              <a:t>neurale</a:t>
            </a:r>
            <a:r>
              <a:rPr lang="hu-HU" sz="1800" b="1" dirty="0">
                <a:solidFill>
                  <a:srgbClr val="A50021"/>
                </a:solidFill>
                <a:latin typeface="Arial" charset="0"/>
              </a:rPr>
              <a:t> </a:t>
            </a:r>
            <a:r>
              <a:rPr lang="hu-HU" sz="1800" b="1" dirty="0" err="1">
                <a:solidFill>
                  <a:srgbClr val="A50021"/>
                </a:solidFill>
                <a:latin typeface="Arial" charset="0"/>
              </a:rPr>
              <a:t>Strukturen</a:t>
            </a:r>
            <a:r>
              <a:rPr lang="hu-HU" sz="1800" b="1" dirty="0">
                <a:solidFill>
                  <a:srgbClr val="A50021"/>
                </a:solidFill>
                <a:latin typeface="Arial" charset="0"/>
              </a:rPr>
              <a:t> </a:t>
            </a:r>
            <a:r>
              <a:rPr lang="hu-HU" sz="1800" b="1" dirty="0" err="1">
                <a:solidFill>
                  <a:srgbClr val="A50021"/>
                </a:solidFill>
                <a:latin typeface="Arial" charset="0"/>
              </a:rPr>
              <a:t>bilden</a:t>
            </a:r>
            <a:r>
              <a:rPr lang="hu-HU" sz="1800" b="1" dirty="0">
                <a:solidFill>
                  <a:srgbClr val="A50021"/>
                </a:solidFill>
                <a:latin typeface="Arial" charset="0"/>
              </a:rPr>
              <a:t>:</a:t>
            </a:r>
          </a:p>
          <a:p>
            <a:pPr>
              <a:spcBef>
                <a:spcPct val="50000"/>
              </a:spcBef>
            </a:pPr>
            <a:r>
              <a:rPr lang="hu-HU" dirty="0" err="1">
                <a:latin typeface="Arial" charset="0"/>
              </a:rPr>
              <a:t>Aus</a:t>
            </a:r>
            <a:r>
              <a:rPr lang="hu-HU" dirty="0">
                <a:latin typeface="Arial" charset="0"/>
              </a:rPr>
              <a:t> </a:t>
            </a:r>
            <a:r>
              <a:rPr lang="hu-HU" dirty="0" err="1">
                <a:latin typeface="Arial" charset="0"/>
              </a:rPr>
              <a:t>dem</a:t>
            </a:r>
            <a:r>
              <a:rPr lang="hu-HU" dirty="0">
                <a:latin typeface="Arial" charset="0"/>
              </a:rPr>
              <a:t> </a:t>
            </a:r>
            <a:r>
              <a:rPr lang="hu-HU" b="1" dirty="0" err="1">
                <a:latin typeface="Arial" charset="0"/>
              </a:rPr>
              <a:t>Neuralrohr</a:t>
            </a:r>
            <a:r>
              <a:rPr lang="hu-HU" dirty="0">
                <a:latin typeface="Arial" charset="0"/>
              </a:rPr>
              <a:t> </a:t>
            </a:r>
            <a:r>
              <a:rPr lang="hu-HU" dirty="0" err="1">
                <a:latin typeface="Arial" charset="0"/>
              </a:rPr>
              <a:t>entwickelt</a:t>
            </a:r>
            <a:r>
              <a:rPr lang="hu-HU" dirty="0">
                <a:latin typeface="Arial" charset="0"/>
              </a:rPr>
              <a:t> </a:t>
            </a:r>
            <a:r>
              <a:rPr lang="hu-HU" dirty="0" err="1">
                <a:latin typeface="Arial" charset="0"/>
              </a:rPr>
              <a:t>sich</a:t>
            </a:r>
            <a:r>
              <a:rPr lang="hu-HU" dirty="0">
                <a:latin typeface="Arial" charset="0"/>
              </a:rPr>
              <a:t> </a:t>
            </a:r>
            <a:r>
              <a:rPr lang="hu-HU" dirty="0" err="1">
                <a:latin typeface="Arial" charset="0"/>
              </a:rPr>
              <a:t>das</a:t>
            </a:r>
            <a:r>
              <a:rPr lang="hu-HU" dirty="0">
                <a:latin typeface="Arial" charset="0"/>
              </a:rPr>
              <a:t> ZNS</a:t>
            </a:r>
          </a:p>
          <a:p>
            <a:pPr>
              <a:spcBef>
                <a:spcPct val="50000"/>
              </a:spcBef>
            </a:pPr>
            <a:r>
              <a:rPr lang="hu-HU" sz="1800" dirty="0" err="1">
                <a:latin typeface="Arial" charset="0"/>
              </a:rPr>
              <a:t>Aus</a:t>
            </a:r>
            <a:r>
              <a:rPr lang="hu-HU" sz="1800" dirty="0">
                <a:latin typeface="Arial" charset="0"/>
              </a:rPr>
              <a:t> </a:t>
            </a:r>
            <a:r>
              <a:rPr lang="hu-HU" sz="1800" dirty="0" err="1">
                <a:latin typeface="Arial" charset="0"/>
              </a:rPr>
              <a:t>der</a:t>
            </a:r>
            <a:r>
              <a:rPr lang="hu-HU" sz="1800" dirty="0">
                <a:latin typeface="Arial" charset="0"/>
              </a:rPr>
              <a:t> </a:t>
            </a:r>
            <a:r>
              <a:rPr lang="hu-HU" sz="1800" b="1" dirty="0" err="1">
                <a:latin typeface="Arial" charset="0"/>
              </a:rPr>
              <a:t>Neuralleiste</a:t>
            </a:r>
            <a:r>
              <a:rPr lang="hu-HU" sz="1800" dirty="0">
                <a:latin typeface="Arial" charset="0"/>
              </a:rPr>
              <a:t> </a:t>
            </a:r>
            <a:r>
              <a:rPr lang="hu-HU" sz="1800" dirty="0" err="1">
                <a:latin typeface="Arial" charset="0"/>
              </a:rPr>
              <a:t>entwikeln</a:t>
            </a:r>
            <a:r>
              <a:rPr lang="hu-HU" sz="1800" dirty="0">
                <a:latin typeface="Arial" charset="0"/>
              </a:rPr>
              <a:t> </a:t>
            </a:r>
            <a:r>
              <a:rPr lang="hu-HU" sz="1800" dirty="0" err="1">
                <a:latin typeface="Arial" charset="0"/>
              </a:rPr>
              <a:t>sich</a:t>
            </a:r>
            <a:r>
              <a:rPr lang="hu-HU" sz="1800" dirty="0">
                <a:latin typeface="Arial" charset="0"/>
              </a:rPr>
              <a:t> </a:t>
            </a:r>
            <a:r>
              <a:rPr lang="hu-HU" sz="1800" dirty="0" err="1">
                <a:latin typeface="Arial" charset="0"/>
              </a:rPr>
              <a:t>die</a:t>
            </a:r>
            <a:r>
              <a:rPr lang="hu-HU" sz="1800" dirty="0">
                <a:latin typeface="Arial" charset="0"/>
              </a:rPr>
              <a:t> </a:t>
            </a:r>
            <a:r>
              <a:rPr lang="hu-HU" sz="1800" dirty="0" err="1">
                <a:latin typeface="Arial" charset="0"/>
              </a:rPr>
              <a:t>Nerven</a:t>
            </a:r>
            <a:r>
              <a:rPr lang="hu-HU" sz="1800" dirty="0">
                <a:latin typeface="Arial" charset="0"/>
              </a:rPr>
              <a:t>- und </a:t>
            </a:r>
            <a:r>
              <a:rPr lang="hu-HU" sz="1800" dirty="0" err="1">
                <a:latin typeface="Arial" charset="0"/>
              </a:rPr>
              <a:t>Gliazuellen</a:t>
            </a:r>
            <a:r>
              <a:rPr lang="hu-HU" sz="1800" dirty="0">
                <a:latin typeface="Arial" charset="0"/>
              </a:rPr>
              <a:t> </a:t>
            </a:r>
            <a:r>
              <a:rPr lang="hu-HU" sz="1800" dirty="0" err="1">
                <a:latin typeface="Arial" charset="0"/>
              </a:rPr>
              <a:t>der</a:t>
            </a:r>
            <a:r>
              <a:rPr lang="hu-HU" sz="1800" dirty="0">
                <a:latin typeface="Arial" charset="0"/>
              </a:rPr>
              <a:t> </a:t>
            </a:r>
            <a:r>
              <a:rPr lang="hu-HU" sz="1800" dirty="0" err="1">
                <a:latin typeface="Arial" charset="0"/>
              </a:rPr>
              <a:t>Peripherie</a:t>
            </a:r>
            <a:endParaRPr lang="hu-HU" sz="1800" dirty="0">
              <a:latin typeface="Arial" charset="0"/>
            </a:endParaRPr>
          </a:p>
          <a:p>
            <a:pPr>
              <a:spcBef>
                <a:spcPct val="50000"/>
              </a:spcBef>
            </a:pPr>
            <a:r>
              <a:rPr lang="hu-HU" dirty="0" err="1">
                <a:latin typeface="Arial" charset="0"/>
              </a:rPr>
              <a:t>aus</a:t>
            </a:r>
            <a:r>
              <a:rPr lang="hu-HU" dirty="0">
                <a:latin typeface="Arial" charset="0"/>
              </a:rPr>
              <a:t> </a:t>
            </a:r>
            <a:r>
              <a:rPr lang="hu-HU" dirty="0" err="1">
                <a:latin typeface="Arial" charset="0"/>
              </a:rPr>
              <a:t>den</a:t>
            </a:r>
            <a:r>
              <a:rPr lang="hu-HU" dirty="0">
                <a:latin typeface="Arial" charset="0"/>
              </a:rPr>
              <a:t> </a:t>
            </a:r>
            <a:r>
              <a:rPr lang="hu-HU" b="1" dirty="0" err="1">
                <a:latin typeface="Arial" charset="0"/>
              </a:rPr>
              <a:t>Plakoden</a:t>
            </a:r>
            <a:r>
              <a:rPr lang="hu-HU" dirty="0">
                <a:latin typeface="Arial" charset="0"/>
              </a:rPr>
              <a:t> </a:t>
            </a:r>
            <a:r>
              <a:rPr lang="hu-HU" dirty="0" err="1">
                <a:latin typeface="Arial" charset="0"/>
              </a:rPr>
              <a:t>entwickeln</a:t>
            </a:r>
            <a:r>
              <a:rPr lang="hu-HU" dirty="0">
                <a:latin typeface="Arial" charset="0"/>
              </a:rPr>
              <a:t> </a:t>
            </a:r>
            <a:r>
              <a:rPr lang="hu-HU" dirty="0" err="1">
                <a:latin typeface="Arial" charset="0"/>
              </a:rPr>
              <a:t>sich</a:t>
            </a:r>
            <a:r>
              <a:rPr lang="hu-HU" dirty="0">
                <a:latin typeface="Arial" charset="0"/>
              </a:rPr>
              <a:t> </a:t>
            </a:r>
            <a:r>
              <a:rPr lang="hu-HU" dirty="0" err="1">
                <a:latin typeface="Arial" charset="0"/>
              </a:rPr>
              <a:t>Sinnesorganen</a:t>
            </a:r>
            <a:r>
              <a:rPr lang="hu-HU" dirty="0">
                <a:latin typeface="Arial" charset="0"/>
              </a:rPr>
              <a:t> und </a:t>
            </a:r>
            <a:r>
              <a:rPr lang="hu-HU" dirty="0" err="1">
                <a:latin typeface="Arial" charset="0"/>
              </a:rPr>
              <a:t>Nervenzellgruppen</a:t>
            </a:r>
            <a:r>
              <a:rPr lang="hu-HU" dirty="0">
                <a:latin typeface="Arial" charset="0"/>
              </a:rPr>
              <a:t> an </a:t>
            </a:r>
            <a:r>
              <a:rPr lang="hu-HU" dirty="0" err="1">
                <a:latin typeface="Arial" charset="0"/>
              </a:rPr>
              <a:t>der</a:t>
            </a:r>
            <a:r>
              <a:rPr lang="hu-HU" dirty="0">
                <a:latin typeface="Arial" charset="0"/>
              </a:rPr>
              <a:t> </a:t>
            </a:r>
            <a:r>
              <a:rPr lang="hu-HU" dirty="0" err="1">
                <a:latin typeface="Arial" charset="0"/>
              </a:rPr>
              <a:t>Peripherie</a:t>
            </a:r>
            <a:endParaRPr lang="hu-HU" sz="1800" dirty="0">
              <a:latin typeface="Arial" charset="0"/>
            </a:endParaRPr>
          </a:p>
        </p:txBody>
      </p:sp>
      <p:pic>
        <p:nvPicPr>
          <p:cNvPr id="3" name="Kép 2">
            <a:extLst>
              <a:ext uri="{FF2B5EF4-FFF2-40B4-BE49-F238E27FC236}">
                <a16:creationId xmlns:a16="http://schemas.microsoft.com/office/drawing/2014/main" id="{983BEC5F-49DD-4727-AADD-4E97ABEEA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12557"/>
            <a:ext cx="4615714" cy="4268571"/>
          </a:xfrm>
          <a:prstGeom prst="rect">
            <a:avLst/>
          </a:prstGeom>
        </p:spPr>
      </p:pic>
      <p:sp>
        <p:nvSpPr>
          <p:cNvPr id="2" name="Szövegdoboz 1">
            <a:extLst>
              <a:ext uri="{FF2B5EF4-FFF2-40B4-BE49-F238E27FC236}">
                <a16:creationId xmlns:a16="http://schemas.microsoft.com/office/drawing/2014/main" id="{42E6915F-D4C9-4FA5-843B-D2D8D5060706}"/>
              </a:ext>
            </a:extLst>
          </p:cNvPr>
          <p:cNvSpPr txBox="1"/>
          <p:nvPr/>
        </p:nvSpPr>
        <p:spPr>
          <a:xfrm>
            <a:off x="1619672" y="5157192"/>
            <a:ext cx="3960440" cy="369332"/>
          </a:xfrm>
          <a:prstGeom prst="rect">
            <a:avLst/>
          </a:prstGeom>
          <a:noFill/>
        </p:spPr>
        <p:txBody>
          <a:bodyPr wrap="square" rtlCol="0">
            <a:spAutoFit/>
          </a:bodyPr>
          <a:lstStyle/>
          <a:p>
            <a:r>
              <a:rPr lang="hu-HU" b="1" dirty="0" err="1"/>
              <a:t>Keimscheibe</a:t>
            </a:r>
            <a:r>
              <a:rPr lang="hu-HU" b="1" dirty="0"/>
              <a:t> von </a:t>
            </a:r>
            <a:r>
              <a:rPr lang="hu-HU" b="1" dirty="0" err="1"/>
              <a:t>oben</a:t>
            </a:r>
            <a:r>
              <a:rPr lang="hu-HU" b="1" dirty="0"/>
              <a:t> (</a:t>
            </a:r>
            <a:r>
              <a:rPr lang="hu-HU" b="1" dirty="0" err="1"/>
              <a:t>dorsal</a:t>
            </a:r>
            <a:r>
              <a:rPr lang="hu-HU" b="1" dirty="0"/>
              <a:t>)</a:t>
            </a:r>
          </a:p>
        </p:txBody>
      </p:sp>
    </p:spTree>
    <p:extLst>
      <p:ext uri="{BB962C8B-B14F-4D97-AF65-F5344CB8AC3E}">
        <p14:creationId xmlns:p14="http://schemas.microsoft.com/office/powerpoint/2010/main" val="4141298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717800" y="330200"/>
            <a:ext cx="3619500" cy="457200"/>
          </a:xfrm>
          <a:prstGeom prst="rect">
            <a:avLst/>
          </a:prstGeom>
          <a:noFill/>
          <a:ln w="9525">
            <a:noFill/>
            <a:miter lim="800000"/>
            <a:headEnd/>
            <a:tailEnd/>
          </a:ln>
          <a:effectLst/>
        </p:spPr>
        <p:txBody>
          <a:bodyPr>
            <a:spAutoFit/>
          </a:bodyPr>
          <a:lstStyle/>
          <a:p>
            <a:pPr algn="ctr" eaLnBrk="0" hangingPunct="0">
              <a:spcBef>
                <a:spcPct val="50000"/>
              </a:spcBef>
              <a:defRPr/>
            </a:pPr>
            <a:r>
              <a:rPr lang="hu-HU" sz="2400" b="1" i="1">
                <a:solidFill>
                  <a:srgbClr val="800080"/>
                </a:solidFill>
                <a:effectLst>
                  <a:outerShdw blurRad="38100" dist="38100" dir="2700000" algn="tl">
                    <a:srgbClr val="C0C0C0"/>
                  </a:outerShdw>
                </a:effectLst>
              </a:rPr>
              <a:t>Kallmann-Syndrome</a:t>
            </a:r>
          </a:p>
        </p:txBody>
      </p:sp>
      <p:sp>
        <p:nvSpPr>
          <p:cNvPr id="47107" name="Text Box 3"/>
          <p:cNvSpPr txBox="1">
            <a:spLocks noChangeArrowheads="1"/>
          </p:cNvSpPr>
          <p:nvPr/>
        </p:nvSpPr>
        <p:spPr bwMode="auto">
          <a:xfrm>
            <a:off x="685800" y="800100"/>
            <a:ext cx="1778000" cy="831850"/>
          </a:xfrm>
          <a:prstGeom prst="rect">
            <a:avLst/>
          </a:prstGeom>
          <a:solidFill>
            <a:srgbClr val="FFFF00"/>
          </a:solidFill>
          <a:ln w="9525">
            <a:solidFill>
              <a:schemeClr val="tx1"/>
            </a:solid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hu-HU" sz="2400"/>
              <a:t>Es fehlt der KAL-1 Gen</a:t>
            </a:r>
          </a:p>
        </p:txBody>
      </p:sp>
      <p:sp>
        <p:nvSpPr>
          <p:cNvPr id="47108" name="Text Box 4"/>
          <p:cNvSpPr txBox="1">
            <a:spLocks noChangeArrowheads="1"/>
          </p:cNvSpPr>
          <p:nvPr/>
        </p:nvSpPr>
        <p:spPr bwMode="auto">
          <a:xfrm>
            <a:off x="647700" y="2184400"/>
            <a:ext cx="1917700" cy="1562100"/>
          </a:xfrm>
          <a:prstGeom prst="rect">
            <a:avLst/>
          </a:prstGeom>
          <a:solidFill>
            <a:schemeClr val="hlink"/>
          </a:solidFill>
          <a:ln w="9525">
            <a:solidFill>
              <a:schemeClr val="tx1"/>
            </a:solid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hu-HU" sz="2400"/>
              <a:t>Es fehlt ein ECM Glikoprotein (Anosmin-1)</a:t>
            </a:r>
          </a:p>
        </p:txBody>
      </p:sp>
      <p:sp>
        <p:nvSpPr>
          <p:cNvPr id="47109" name="Text Box 5"/>
          <p:cNvSpPr txBox="1">
            <a:spLocks noChangeArrowheads="1"/>
          </p:cNvSpPr>
          <p:nvPr/>
        </p:nvSpPr>
        <p:spPr bwMode="auto">
          <a:xfrm>
            <a:off x="558800" y="4241800"/>
            <a:ext cx="2095500" cy="1927225"/>
          </a:xfrm>
          <a:prstGeom prst="rect">
            <a:avLst/>
          </a:prstGeom>
          <a:solidFill>
            <a:srgbClr val="FFCC00"/>
          </a:solidFill>
          <a:ln w="9525">
            <a:solidFill>
              <a:schemeClr val="tx1"/>
            </a:solid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hu-HU" sz="2400"/>
              <a:t>Die olfaktorische Neuronen sind nicht gerichtet</a:t>
            </a:r>
          </a:p>
        </p:txBody>
      </p:sp>
      <p:sp>
        <p:nvSpPr>
          <p:cNvPr id="47110" name="Text Box 6"/>
          <p:cNvSpPr txBox="1">
            <a:spLocks noChangeArrowheads="1"/>
          </p:cNvSpPr>
          <p:nvPr/>
        </p:nvSpPr>
        <p:spPr bwMode="auto">
          <a:xfrm>
            <a:off x="4051300" y="4838700"/>
            <a:ext cx="2667000" cy="831850"/>
          </a:xfrm>
          <a:prstGeom prst="rect">
            <a:avLst/>
          </a:prstGeom>
          <a:solidFill>
            <a:srgbClr val="FF66FF"/>
          </a:solidFill>
          <a:ln w="9525">
            <a:solidFill>
              <a:schemeClr val="tx1"/>
            </a:solid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hu-HU" sz="2400"/>
              <a:t>Es bildet sich kein Bulbus olfactorius</a:t>
            </a:r>
          </a:p>
        </p:txBody>
      </p:sp>
      <p:sp>
        <p:nvSpPr>
          <p:cNvPr id="47111" name="Text Box 7"/>
          <p:cNvSpPr txBox="1">
            <a:spLocks noChangeArrowheads="1"/>
          </p:cNvSpPr>
          <p:nvPr/>
        </p:nvSpPr>
        <p:spPr bwMode="auto">
          <a:xfrm>
            <a:off x="4432300" y="1358900"/>
            <a:ext cx="3149600" cy="1562100"/>
          </a:xfrm>
          <a:prstGeom prst="rect">
            <a:avLst/>
          </a:prstGeom>
          <a:solidFill>
            <a:srgbClr val="6699FF"/>
          </a:solidFill>
          <a:ln w="9525">
            <a:solidFill>
              <a:schemeClr val="tx1"/>
            </a:solid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hu-HU" sz="2400"/>
              <a:t>GnRh-Zellen wandern nicht in denTelenzephalon und Dienzephalon</a:t>
            </a:r>
          </a:p>
        </p:txBody>
      </p:sp>
      <p:sp>
        <p:nvSpPr>
          <p:cNvPr id="47112" name="Text Box 8"/>
          <p:cNvSpPr txBox="1">
            <a:spLocks noChangeArrowheads="1"/>
          </p:cNvSpPr>
          <p:nvPr/>
        </p:nvSpPr>
        <p:spPr bwMode="auto">
          <a:xfrm>
            <a:off x="6007100" y="5930900"/>
            <a:ext cx="2235200" cy="466725"/>
          </a:xfrm>
          <a:prstGeom prst="rect">
            <a:avLst/>
          </a:prstGeom>
          <a:solidFill>
            <a:srgbClr val="99FF33"/>
          </a:solidFill>
          <a:ln w="9525">
            <a:solidFill>
              <a:schemeClr val="tx1"/>
            </a:solid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hu-HU" sz="2400"/>
              <a:t>Anosmie</a:t>
            </a:r>
          </a:p>
        </p:txBody>
      </p:sp>
      <p:sp>
        <p:nvSpPr>
          <p:cNvPr id="47113" name="Text Box 9"/>
          <p:cNvSpPr txBox="1">
            <a:spLocks noChangeArrowheads="1"/>
          </p:cNvSpPr>
          <p:nvPr/>
        </p:nvSpPr>
        <p:spPr bwMode="auto">
          <a:xfrm>
            <a:off x="5778500" y="3606800"/>
            <a:ext cx="2578100" cy="466725"/>
          </a:xfrm>
          <a:prstGeom prst="rect">
            <a:avLst/>
          </a:prstGeom>
          <a:solidFill>
            <a:srgbClr val="99FF33"/>
          </a:solidFill>
          <a:ln w="9525">
            <a:solidFill>
              <a:schemeClr val="tx1"/>
            </a:solid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hu-HU" sz="2400"/>
              <a:t>Hypogonadismus</a:t>
            </a:r>
          </a:p>
        </p:txBody>
      </p:sp>
      <p:sp>
        <p:nvSpPr>
          <p:cNvPr id="49161" name="Line 10"/>
          <p:cNvSpPr>
            <a:spLocks noChangeShapeType="1"/>
          </p:cNvSpPr>
          <p:nvPr/>
        </p:nvSpPr>
        <p:spPr bwMode="auto">
          <a:xfrm>
            <a:off x="1574800" y="1625600"/>
            <a:ext cx="0" cy="596900"/>
          </a:xfrm>
          <a:prstGeom prst="line">
            <a:avLst/>
          </a:prstGeom>
          <a:noFill/>
          <a:ln w="57150">
            <a:solidFill>
              <a:schemeClr val="tx1"/>
            </a:solidFill>
            <a:round/>
            <a:headEnd/>
            <a:tailEnd type="triangle" w="med" len="med"/>
          </a:ln>
        </p:spPr>
        <p:txBody>
          <a:bodyPr wrap="none" anchor="ctr"/>
          <a:lstStyle/>
          <a:p>
            <a:endParaRPr lang="hu-HU"/>
          </a:p>
        </p:txBody>
      </p:sp>
      <p:sp>
        <p:nvSpPr>
          <p:cNvPr id="49162" name="Line 11"/>
          <p:cNvSpPr>
            <a:spLocks noChangeShapeType="1"/>
          </p:cNvSpPr>
          <p:nvPr/>
        </p:nvSpPr>
        <p:spPr bwMode="auto">
          <a:xfrm flipH="1">
            <a:off x="1612900" y="3771900"/>
            <a:ext cx="0" cy="508000"/>
          </a:xfrm>
          <a:prstGeom prst="line">
            <a:avLst/>
          </a:prstGeom>
          <a:noFill/>
          <a:ln w="57150">
            <a:solidFill>
              <a:schemeClr val="tx1"/>
            </a:solidFill>
            <a:round/>
            <a:headEnd/>
            <a:tailEnd type="triangle" w="med" len="med"/>
          </a:ln>
        </p:spPr>
        <p:txBody>
          <a:bodyPr wrap="none" anchor="ctr"/>
          <a:lstStyle/>
          <a:p>
            <a:endParaRPr lang="hu-HU"/>
          </a:p>
        </p:txBody>
      </p:sp>
      <p:sp>
        <p:nvSpPr>
          <p:cNvPr id="49163" name="Line 12"/>
          <p:cNvSpPr>
            <a:spLocks noChangeShapeType="1"/>
          </p:cNvSpPr>
          <p:nvPr/>
        </p:nvSpPr>
        <p:spPr bwMode="auto">
          <a:xfrm flipV="1">
            <a:off x="2667000" y="2057400"/>
            <a:ext cx="1752600" cy="2933700"/>
          </a:xfrm>
          <a:prstGeom prst="line">
            <a:avLst/>
          </a:prstGeom>
          <a:noFill/>
          <a:ln w="57150">
            <a:solidFill>
              <a:schemeClr val="tx1"/>
            </a:solidFill>
            <a:round/>
            <a:headEnd/>
            <a:tailEnd type="triangle" w="med" len="med"/>
          </a:ln>
        </p:spPr>
        <p:txBody>
          <a:bodyPr wrap="none" anchor="ctr"/>
          <a:lstStyle/>
          <a:p>
            <a:endParaRPr lang="hu-HU"/>
          </a:p>
        </p:txBody>
      </p:sp>
      <p:sp>
        <p:nvSpPr>
          <p:cNvPr id="49164" name="Line 13"/>
          <p:cNvSpPr>
            <a:spLocks noChangeShapeType="1"/>
          </p:cNvSpPr>
          <p:nvPr/>
        </p:nvSpPr>
        <p:spPr bwMode="auto">
          <a:xfrm>
            <a:off x="2692400" y="5181600"/>
            <a:ext cx="1346200" cy="0"/>
          </a:xfrm>
          <a:prstGeom prst="line">
            <a:avLst/>
          </a:prstGeom>
          <a:noFill/>
          <a:ln w="57150">
            <a:solidFill>
              <a:schemeClr val="tx1"/>
            </a:solidFill>
            <a:round/>
            <a:headEnd/>
            <a:tailEnd type="triangle" w="med" len="med"/>
          </a:ln>
        </p:spPr>
        <p:txBody>
          <a:bodyPr wrap="none" anchor="ctr"/>
          <a:lstStyle/>
          <a:p>
            <a:endParaRPr lang="hu-HU"/>
          </a:p>
        </p:txBody>
      </p:sp>
      <p:sp>
        <p:nvSpPr>
          <p:cNvPr id="49165" name="Line 14"/>
          <p:cNvSpPr>
            <a:spLocks noChangeShapeType="1"/>
          </p:cNvSpPr>
          <p:nvPr/>
        </p:nvSpPr>
        <p:spPr bwMode="auto">
          <a:xfrm>
            <a:off x="6426200" y="2921000"/>
            <a:ext cx="673100" cy="698500"/>
          </a:xfrm>
          <a:prstGeom prst="line">
            <a:avLst/>
          </a:prstGeom>
          <a:noFill/>
          <a:ln w="57150">
            <a:solidFill>
              <a:schemeClr val="tx1"/>
            </a:solidFill>
            <a:round/>
            <a:headEnd/>
            <a:tailEnd type="triangle" w="med" len="med"/>
          </a:ln>
        </p:spPr>
        <p:txBody>
          <a:bodyPr wrap="none" anchor="ctr"/>
          <a:lstStyle/>
          <a:p>
            <a:endParaRPr lang="hu-HU"/>
          </a:p>
        </p:txBody>
      </p:sp>
      <p:sp>
        <p:nvSpPr>
          <p:cNvPr id="49166" name="Line 15"/>
          <p:cNvSpPr>
            <a:spLocks noChangeShapeType="1"/>
          </p:cNvSpPr>
          <p:nvPr/>
        </p:nvSpPr>
        <p:spPr bwMode="auto">
          <a:xfrm>
            <a:off x="5562600" y="5740400"/>
            <a:ext cx="419100" cy="444500"/>
          </a:xfrm>
          <a:prstGeom prst="line">
            <a:avLst/>
          </a:prstGeom>
          <a:noFill/>
          <a:ln w="57150">
            <a:solidFill>
              <a:schemeClr val="tx1"/>
            </a:solidFill>
            <a:round/>
            <a:headEnd/>
            <a:tailEnd type="triangle" w="med" len="med"/>
          </a:ln>
        </p:spPr>
        <p:txBody>
          <a:bodyPr wrap="none" anchor="ctr"/>
          <a:lstStyle/>
          <a:p>
            <a:endParaRPr lang="hu-H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8440"/>
            <a:ext cx="9144000" cy="5081120"/>
          </a:xfrm>
          <a:prstGeom prst="rect">
            <a:avLst/>
          </a:prstGeom>
        </p:spPr>
      </p:pic>
    </p:spTree>
    <p:extLst>
      <p:ext uri="{BB962C8B-B14F-4D97-AF65-F5344CB8AC3E}">
        <p14:creationId xmlns:p14="http://schemas.microsoft.com/office/powerpoint/2010/main" val="748464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611313"/>
            <a:ext cx="6812423" cy="3884612"/>
          </a:xfrm>
          <a:prstGeom prst="rect">
            <a:avLst/>
          </a:prstGeom>
        </p:spPr>
      </p:pic>
      <p:sp>
        <p:nvSpPr>
          <p:cNvPr id="118786" name="Text Box 3"/>
          <p:cNvSpPr txBox="1">
            <a:spLocks noChangeArrowheads="1"/>
          </p:cNvSpPr>
          <p:nvPr/>
        </p:nvSpPr>
        <p:spPr bwMode="auto">
          <a:xfrm>
            <a:off x="1881188" y="4343400"/>
            <a:ext cx="995362" cy="304800"/>
          </a:xfrm>
          <a:prstGeom prst="rect">
            <a:avLst/>
          </a:prstGeom>
          <a:noFill/>
          <a:ln w="9525">
            <a:noFill/>
            <a:miter lim="800000"/>
            <a:headEnd/>
            <a:tailEnd/>
          </a:ln>
        </p:spPr>
        <p:txBody>
          <a:bodyPr/>
          <a:lstStyle/>
          <a:p>
            <a:pPr algn="ctr" eaLnBrk="0" hangingPunct="0"/>
            <a:r>
              <a:rPr lang="hu-HU" b="1">
                <a:latin typeface="Arial" charset="0"/>
              </a:rPr>
              <a:t>Somit</a:t>
            </a:r>
          </a:p>
        </p:txBody>
      </p:sp>
      <p:sp>
        <p:nvSpPr>
          <p:cNvPr id="118787" name="Text Box 4"/>
          <p:cNvSpPr txBox="1">
            <a:spLocks noChangeArrowheads="1"/>
          </p:cNvSpPr>
          <p:nvPr/>
        </p:nvSpPr>
        <p:spPr bwMode="auto">
          <a:xfrm>
            <a:off x="2774950" y="5726113"/>
            <a:ext cx="2446338" cy="415925"/>
          </a:xfrm>
          <a:prstGeom prst="rect">
            <a:avLst/>
          </a:prstGeom>
          <a:noFill/>
          <a:ln w="9525">
            <a:noFill/>
            <a:miter lim="800000"/>
            <a:headEnd/>
            <a:tailEnd/>
          </a:ln>
        </p:spPr>
        <p:txBody>
          <a:bodyPr/>
          <a:lstStyle/>
          <a:p>
            <a:pPr algn="ctr" eaLnBrk="0" hangingPunct="0"/>
            <a:r>
              <a:rPr lang="hu-HU" b="1">
                <a:latin typeface="Arial" charset="0"/>
              </a:rPr>
              <a:t>Chorda dorsalis</a:t>
            </a:r>
          </a:p>
        </p:txBody>
      </p:sp>
      <p:sp>
        <p:nvSpPr>
          <p:cNvPr id="118788" name="Text Box 5"/>
          <p:cNvSpPr txBox="1">
            <a:spLocks noChangeArrowheads="1"/>
          </p:cNvSpPr>
          <p:nvPr/>
        </p:nvSpPr>
        <p:spPr bwMode="auto">
          <a:xfrm>
            <a:off x="6924675" y="1758950"/>
            <a:ext cx="1789113" cy="393700"/>
          </a:xfrm>
          <a:prstGeom prst="rect">
            <a:avLst/>
          </a:prstGeom>
          <a:solidFill>
            <a:schemeClr val="accent1">
              <a:lumMod val="25000"/>
            </a:schemeClr>
          </a:solidFill>
          <a:ln w="9525">
            <a:noFill/>
            <a:miter lim="800000"/>
            <a:headEnd/>
            <a:tailEnd/>
          </a:ln>
        </p:spPr>
        <p:txBody>
          <a:bodyPr/>
          <a:lstStyle/>
          <a:p>
            <a:pPr algn="ctr" eaLnBrk="0" hangingPunct="0"/>
            <a:r>
              <a:rPr lang="hu-HU" b="1" dirty="0" err="1">
                <a:solidFill>
                  <a:srgbClr val="FF00EC"/>
                </a:solidFill>
                <a:latin typeface="Arial" charset="0"/>
              </a:rPr>
              <a:t>Neuralleiste</a:t>
            </a:r>
            <a:endParaRPr lang="hu-HU" b="1" dirty="0">
              <a:solidFill>
                <a:srgbClr val="FF00EC"/>
              </a:solidFill>
              <a:latin typeface="Arial" charset="0"/>
            </a:endParaRPr>
          </a:p>
        </p:txBody>
      </p:sp>
      <p:sp>
        <p:nvSpPr>
          <p:cNvPr id="118789" name="Text Box 6"/>
          <p:cNvSpPr txBox="1">
            <a:spLocks noChangeArrowheads="1"/>
          </p:cNvSpPr>
          <p:nvPr/>
        </p:nvSpPr>
        <p:spPr bwMode="auto">
          <a:xfrm>
            <a:off x="7783792" y="2846683"/>
            <a:ext cx="1296143" cy="521718"/>
          </a:xfrm>
          <a:prstGeom prst="rect">
            <a:avLst/>
          </a:prstGeom>
          <a:solidFill>
            <a:schemeClr val="accent1">
              <a:lumMod val="25000"/>
            </a:schemeClr>
          </a:solidFill>
          <a:ln w="9525">
            <a:noFill/>
            <a:miter lim="800000"/>
            <a:headEnd/>
            <a:tailEnd/>
          </a:ln>
        </p:spPr>
        <p:txBody>
          <a:bodyPr/>
          <a:lstStyle/>
          <a:p>
            <a:pPr algn="ctr" eaLnBrk="0" hangingPunct="0"/>
            <a:r>
              <a:rPr lang="hu-HU" sz="1200" b="1" dirty="0" err="1">
                <a:solidFill>
                  <a:srgbClr val="01FFF1"/>
                </a:solidFill>
                <a:latin typeface="Arial" charset="0"/>
              </a:rPr>
              <a:t>Oberflächen-ektoderm</a:t>
            </a:r>
            <a:endParaRPr lang="hu-HU" sz="1200" b="1" dirty="0">
              <a:solidFill>
                <a:srgbClr val="01FFF1"/>
              </a:solidFill>
              <a:latin typeface="Arial" charset="0"/>
            </a:endParaRPr>
          </a:p>
        </p:txBody>
      </p:sp>
      <p:sp>
        <p:nvSpPr>
          <p:cNvPr id="118790" name="Text Box 7"/>
          <p:cNvSpPr txBox="1">
            <a:spLocks noChangeArrowheads="1"/>
          </p:cNvSpPr>
          <p:nvPr/>
        </p:nvSpPr>
        <p:spPr bwMode="auto">
          <a:xfrm>
            <a:off x="3626644" y="1427163"/>
            <a:ext cx="1992312" cy="368300"/>
          </a:xfrm>
          <a:prstGeom prst="rect">
            <a:avLst/>
          </a:prstGeom>
          <a:solidFill>
            <a:schemeClr val="accent1">
              <a:lumMod val="25000"/>
            </a:schemeClr>
          </a:solidFill>
          <a:ln w="9525">
            <a:noFill/>
            <a:miter lim="800000"/>
            <a:headEnd/>
            <a:tailEnd/>
          </a:ln>
        </p:spPr>
        <p:txBody>
          <a:bodyPr/>
          <a:lstStyle/>
          <a:p>
            <a:pPr algn="ctr" eaLnBrk="0" hangingPunct="0"/>
            <a:r>
              <a:rPr lang="hu-HU" b="1" dirty="0" err="1">
                <a:solidFill>
                  <a:srgbClr val="FEF900"/>
                </a:solidFill>
                <a:latin typeface="Arial" charset="0"/>
              </a:rPr>
              <a:t>Neuro</a:t>
            </a:r>
            <a:r>
              <a:rPr lang="hu-HU" b="1" dirty="0" err="1">
                <a:solidFill>
                  <a:srgbClr val="FF0000"/>
                </a:solidFill>
                <a:latin typeface="Arial" charset="0"/>
              </a:rPr>
              <a:t>ek</a:t>
            </a:r>
            <a:r>
              <a:rPr lang="hu-HU" b="1" dirty="0" err="1">
                <a:solidFill>
                  <a:srgbClr val="FFF800"/>
                </a:solidFill>
                <a:latin typeface="Arial" charset="0"/>
              </a:rPr>
              <a:t>toderm</a:t>
            </a:r>
            <a:endParaRPr lang="hu-HU" b="1" dirty="0">
              <a:solidFill>
                <a:srgbClr val="FFF800"/>
              </a:solidFill>
              <a:latin typeface="Arial" charset="0"/>
            </a:endParaRPr>
          </a:p>
        </p:txBody>
      </p:sp>
      <p:sp>
        <p:nvSpPr>
          <p:cNvPr id="118791" name="Text Box 8"/>
          <p:cNvSpPr txBox="1">
            <a:spLocks noChangeArrowheads="1"/>
          </p:cNvSpPr>
          <p:nvPr/>
        </p:nvSpPr>
        <p:spPr bwMode="auto">
          <a:xfrm>
            <a:off x="-108520" y="1008063"/>
            <a:ext cx="1590675" cy="368300"/>
          </a:xfrm>
          <a:prstGeom prst="rect">
            <a:avLst/>
          </a:prstGeom>
          <a:noFill/>
          <a:ln w="9525">
            <a:noFill/>
            <a:miter lim="800000"/>
            <a:headEnd/>
            <a:tailEnd/>
          </a:ln>
        </p:spPr>
        <p:txBody>
          <a:bodyPr/>
          <a:lstStyle/>
          <a:p>
            <a:pPr algn="ctr" eaLnBrk="0" hangingPunct="0"/>
            <a:r>
              <a:rPr lang="hu-HU" b="1" dirty="0" err="1">
                <a:latin typeface="Arial" charset="0"/>
              </a:rPr>
              <a:t>Neuralfalte</a:t>
            </a:r>
            <a:endParaRPr lang="hu-HU" b="1" dirty="0">
              <a:latin typeface="Arial" charset="0"/>
            </a:endParaRPr>
          </a:p>
        </p:txBody>
      </p:sp>
      <p:sp>
        <p:nvSpPr>
          <p:cNvPr id="118792" name="Line 9"/>
          <p:cNvSpPr>
            <a:spLocks noChangeShapeType="1"/>
          </p:cNvSpPr>
          <p:nvPr/>
        </p:nvSpPr>
        <p:spPr bwMode="auto">
          <a:xfrm flipH="1" flipV="1">
            <a:off x="4605338" y="5003800"/>
            <a:ext cx="1587" cy="763588"/>
          </a:xfrm>
          <a:prstGeom prst="line">
            <a:avLst/>
          </a:prstGeom>
          <a:noFill/>
          <a:ln w="9525">
            <a:solidFill>
              <a:srgbClr val="000000"/>
            </a:solidFill>
            <a:round/>
            <a:headEnd/>
            <a:tailEnd type="triangle" w="med" len="med"/>
          </a:ln>
        </p:spPr>
        <p:txBody>
          <a:bodyPr/>
          <a:lstStyle/>
          <a:p>
            <a:endParaRPr lang="hu-HU"/>
          </a:p>
        </p:txBody>
      </p:sp>
      <p:sp>
        <p:nvSpPr>
          <p:cNvPr id="118793" name="Line 10"/>
          <p:cNvSpPr>
            <a:spLocks noChangeShapeType="1"/>
          </p:cNvSpPr>
          <p:nvPr/>
        </p:nvSpPr>
        <p:spPr bwMode="auto">
          <a:xfrm flipH="1" flipV="1">
            <a:off x="6924675" y="2479675"/>
            <a:ext cx="579438" cy="26988"/>
          </a:xfrm>
          <a:prstGeom prst="line">
            <a:avLst/>
          </a:prstGeom>
          <a:noFill/>
          <a:ln w="9525">
            <a:solidFill>
              <a:srgbClr val="000000"/>
            </a:solidFill>
            <a:round/>
            <a:headEnd/>
            <a:tailEnd type="triangle" w="med" len="med"/>
          </a:ln>
        </p:spPr>
        <p:txBody>
          <a:bodyPr/>
          <a:lstStyle/>
          <a:p>
            <a:endParaRPr lang="hu-HU"/>
          </a:p>
        </p:txBody>
      </p:sp>
      <p:sp>
        <p:nvSpPr>
          <p:cNvPr id="118794" name="Line 11"/>
          <p:cNvSpPr>
            <a:spLocks noChangeShapeType="1"/>
          </p:cNvSpPr>
          <p:nvPr/>
        </p:nvSpPr>
        <p:spPr bwMode="auto">
          <a:xfrm>
            <a:off x="1147939" y="1376363"/>
            <a:ext cx="1407838" cy="411383"/>
          </a:xfrm>
          <a:prstGeom prst="line">
            <a:avLst/>
          </a:prstGeom>
          <a:noFill/>
          <a:ln w="9525">
            <a:solidFill>
              <a:srgbClr val="000000"/>
            </a:solidFill>
            <a:round/>
            <a:headEnd/>
            <a:tailEnd type="triangle" w="med" len="med"/>
          </a:ln>
        </p:spPr>
        <p:txBody>
          <a:bodyPr/>
          <a:lstStyle/>
          <a:p>
            <a:endParaRPr lang="hu-HU"/>
          </a:p>
        </p:txBody>
      </p:sp>
      <p:sp>
        <p:nvSpPr>
          <p:cNvPr id="118795" name="Line 12"/>
          <p:cNvSpPr>
            <a:spLocks noChangeShapeType="1"/>
          </p:cNvSpPr>
          <p:nvPr/>
        </p:nvSpPr>
        <p:spPr bwMode="auto">
          <a:xfrm flipV="1">
            <a:off x="3626644" y="4202112"/>
            <a:ext cx="996156" cy="989301"/>
          </a:xfrm>
          <a:prstGeom prst="line">
            <a:avLst/>
          </a:prstGeom>
          <a:noFill/>
          <a:ln w="9525">
            <a:solidFill>
              <a:srgbClr val="000000"/>
            </a:solidFill>
            <a:round/>
            <a:headEnd/>
            <a:tailEnd type="triangle" w="med" len="med"/>
          </a:ln>
        </p:spPr>
        <p:txBody>
          <a:bodyPr/>
          <a:lstStyle/>
          <a:p>
            <a:endParaRPr lang="hu-HU"/>
          </a:p>
        </p:txBody>
      </p:sp>
      <p:sp>
        <p:nvSpPr>
          <p:cNvPr id="118796" name="Line 13"/>
          <p:cNvSpPr>
            <a:spLocks noChangeShapeType="1"/>
          </p:cNvSpPr>
          <p:nvPr/>
        </p:nvSpPr>
        <p:spPr bwMode="auto">
          <a:xfrm>
            <a:off x="4656063" y="1780223"/>
            <a:ext cx="1534492" cy="424641"/>
          </a:xfrm>
          <a:prstGeom prst="line">
            <a:avLst/>
          </a:prstGeom>
          <a:noFill/>
          <a:ln w="9525">
            <a:solidFill>
              <a:srgbClr val="000000"/>
            </a:solidFill>
            <a:round/>
            <a:headEnd/>
            <a:tailEnd type="triangle" w="med" len="med"/>
          </a:ln>
        </p:spPr>
        <p:txBody>
          <a:bodyPr/>
          <a:lstStyle/>
          <a:p>
            <a:endParaRPr lang="hu-HU"/>
          </a:p>
        </p:txBody>
      </p:sp>
      <p:sp>
        <p:nvSpPr>
          <p:cNvPr id="118797" name="Line 14"/>
          <p:cNvSpPr>
            <a:spLocks noChangeShapeType="1"/>
          </p:cNvSpPr>
          <p:nvPr/>
        </p:nvSpPr>
        <p:spPr bwMode="auto">
          <a:xfrm flipH="1">
            <a:off x="6529388" y="1938338"/>
            <a:ext cx="584200" cy="215900"/>
          </a:xfrm>
          <a:prstGeom prst="line">
            <a:avLst/>
          </a:prstGeom>
          <a:noFill/>
          <a:ln w="9525">
            <a:solidFill>
              <a:srgbClr val="000000"/>
            </a:solidFill>
            <a:round/>
            <a:headEnd/>
            <a:tailEnd type="triangle" w="med" len="med"/>
          </a:ln>
        </p:spPr>
        <p:txBody>
          <a:bodyPr/>
          <a:lstStyle/>
          <a:p>
            <a:endParaRPr lang="hu-HU"/>
          </a:p>
        </p:txBody>
      </p:sp>
      <p:sp>
        <p:nvSpPr>
          <p:cNvPr id="118798" name="Text Box 15"/>
          <p:cNvSpPr txBox="1">
            <a:spLocks noChangeArrowheads="1"/>
          </p:cNvSpPr>
          <p:nvPr/>
        </p:nvSpPr>
        <p:spPr bwMode="auto">
          <a:xfrm>
            <a:off x="7356475" y="2317750"/>
            <a:ext cx="1355725" cy="317500"/>
          </a:xfrm>
          <a:prstGeom prst="rect">
            <a:avLst/>
          </a:prstGeom>
          <a:solidFill>
            <a:schemeClr val="accent1">
              <a:lumMod val="25000"/>
            </a:schemeClr>
          </a:solidFill>
          <a:ln w="9525">
            <a:noFill/>
            <a:miter lim="800000"/>
            <a:headEnd/>
            <a:tailEnd/>
          </a:ln>
        </p:spPr>
        <p:txBody>
          <a:bodyPr/>
          <a:lstStyle/>
          <a:p>
            <a:pPr algn="ctr" eaLnBrk="0" hangingPunct="0"/>
            <a:r>
              <a:rPr lang="hu-HU" b="1" dirty="0" err="1">
                <a:solidFill>
                  <a:srgbClr val="0011FF"/>
                </a:solidFill>
                <a:latin typeface="Arial" charset="0"/>
              </a:rPr>
              <a:t>Plakode</a:t>
            </a:r>
            <a:endParaRPr lang="hu-HU" b="1" dirty="0">
              <a:solidFill>
                <a:srgbClr val="0011FF"/>
              </a:solidFill>
              <a:latin typeface="Arial" charset="0"/>
            </a:endParaRPr>
          </a:p>
        </p:txBody>
      </p:sp>
      <p:sp>
        <p:nvSpPr>
          <p:cNvPr id="111632" name="Text Box 16"/>
          <p:cNvSpPr txBox="1">
            <a:spLocks noChangeArrowheads="1"/>
          </p:cNvSpPr>
          <p:nvPr/>
        </p:nvSpPr>
        <p:spPr bwMode="auto">
          <a:xfrm>
            <a:off x="123628" y="139480"/>
            <a:ext cx="5672507" cy="461665"/>
          </a:xfrm>
          <a:prstGeom prst="rect">
            <a:avLst/>
          </a:prstGeom>
          <a:noFill/>
          <a:ln w="9525">
            <a:noFill/>
            <a:miter lim="800000"/>
            <a:headEnd/>
            <a:tailEnd/>
          </a:ln>
          <a:effectLst/>
        </p:spPr>
        <p:txBody>
          <a:bodyPr wrap="square">
            <a:spAutoFit/>
          </a:bodyPr>
          <a:lstStyle/>
          <a:p>
            <a:pPr algn="ctr" eaLnBrk="0" hangingPunct="0">
              <a:spcBef>
                <a:spcPct val="50000"/>
              </a:spcBef>
              <a:defRPr/>
            </a:pPr>
            <a:r>
              <a:rPr lang="hu-HU" sz="2400" b="1" dirty="0" err="1">
                <a:latin typeface="Lucida Sans Unicode" pitchFamily="34" charset="0"/>
              </a:rPr>
              <a:t>Neurale</a:t>
            </a:r>
            <a:r>
              <a:rPr lang="hu-HU" sz="2400" b="1" dirty="0">
                <a:latin typeface="Lucida Sans Unicode" pitchFamily="34" charset="0"/>
              </a:rPr>
              <a:t> </a:t>
            </a:r>
            <a:r>
              <a:rPr lang="hu-HU" sz="2400" b="1" dirty="0" err="1">
                <a:latin typeface="Lucida Sans Unicode" pitchFamily="34" charset="0"/>
              </a:rPr>
              <a:t>Strukturen</a:t>
            </a:r>
            <a:r>
              <a:rPr lang="hu-HU" sz="2400" b="1" dirty="0">
                <a:latin typeface="Lucida Sans Unicode" pitchFamily="34" charset="0"/>
              </a:rPr>
              <a:t> </a:t>
            </a:r>
            <a:r>
              <a:rPr lang="hu-HU" sz="2400" b="1" dirty="0" err="1">
                <a:latin typeface="Lucida Sans Unicode" pitchFamily="34" charset="0"/>
              </a:rPr>
              <a:t>aus</a:t>
            </a:r>
            <a:r>
              <a:rPr lang="hu-HU" sz="2400" b="1" dirty="0">
                <a:latin typeface="Lucida Sans Unicode" pitchFamily="34" charset="0"/>
              </a:rPr>
              <a:t> </a:t>
            </a:r>
            <a:r>
              <a:rPr lang="hu-HU" sz="2400" b="1" dirty="0" err="1">
                <a:latin typeface="Lucida Sans Unicode" pitchFamily="34" charset="0"/>
              </a:rPr>
              <a:t>Ektoderm</a:t>
            </a:r>
            <a:endParaRPr lang="hu-HU" sz="2400" b="1" dirty="0">
              <a:latin typeface="+mn-lt"/>
            </a:endParaRPr>
          </a:p>
        </p:txBody>
      </p:sp>
      <p:sp>
        <p:nvSpPr>
          <p:cNvPr id="118801" name="Text Box 18"/>
          <p:cNvSpPr txBox="1">
            <a:spLocks noChangeArrowheads="1"/>
          </p:cNvSpPr>
          <p:nvPr/>
        </p:nvSpPr>
        <p:spPr bwMode="auto">
          <a:xfrm>
            <a:off x="3072796" y="5191414"/>
            <a:ext cx="863600" cy="433388"/>
          </a:xfrm>
          <a:prstGeom prst="rect">
            <a:avLst/>
          </a:prstGeom>
          <a:noFill/>
          <a:ln w="9525">
            <a:noFill/>
            <a:miter lim="800000"/>
            <a:headEnd/>
            <a:tailEnd/>
          </a:ln>
        </p:spPr>
        <p:txBody>
          <a:bodyPr/>
          <a:lstStyle/>
          <a:p>
            <a:pPr algn="ctr" eaLnBrk="0" hangingPunct="0"/>
            <a:r>
              <a:rPr lang="hu-HU" b="1" i="1" dirty="0">
                <a:latin typeface="Arial" charset="0"/>
              </a:rPr>
              <a:t>MHP</a:t>
            </a:r>
          </a:p>
        </p:txBody>
      </p:sp>
      <p:sp>
        <p:nvSpPr>
          <p:cNvPr id="24" name="Line 14"/>
          <p:cNvSpPr>
            <a:spLocks noChangeShapeType="1"/>
          </p:cNvSpPr>
          <p:nvPr/>
        </p:nvSpPr>
        <p:spPr bwMode="auto">
          <a:xfrm>
            <a:off x="606500" y="2356644"/>
            <a:ext cx="2448544" cy="445735"/>
          </a:xfrm>
          <a:prstGeom prst="line">
            <a:avLst/>
          </a:prstGeom>
          <a:noFill/>
          <a:ln w="9525">
            <a:solidFill>
              <a:srgbClr val="000000"/>
            </a:solidFill>
            <a:round/>
            <a:headEnd/>
            <a:tailEnd type="triangle" w="med" len="med"/>
          </a:ln>
        </p:spPr>
        <p:txBody>
          <a:bodyPr/>
          <a:lstStyle/>
          <a:p>
            <a:endParaRPr lang="hu-HU"/>
          </a:p>
        </p:txBody>
      </p:sp>
      <p:sp>
        <p:nvSpPr>
          <p:cNvPr id="26" name="Text Box 18"/>
          <p:cNvSpPr txBox="1">
            <a:spLocks noChangeArrowheads="1"/>
          </p:cNvSpPr>
          <p:nvPr/>
        </p:nvSpPr>
        <p:spPr bwMode="auto">
          <a:xfrm>
            <a:off x="119064" y="2046400"/>
            <a:ext cx="941363" cy="316927"/>
          </a:xfrm>
          <a:prstGeom prst="rect">
            <a:avLst/>
          </a:prstGeom>
          <a:noFill/>
          <a:ln w="9525">
            <a:noFill/>
            <a:miter lim="800000"/>
            <a:headEnd/>
            <a:tailEnd/>
          </a:ln>
        </p:spPr>
        <p:txBody>
          <a:bodyPr/>
          <a:lstStyle/>
          <a:p>
            <a:pPr algn="ctr" eaLnBrk="0" hangingPunct="0"/>
            <a:r>
              <a:rPr lang="hu-HU" b="1" i="1" dirty="0">
                <a:latin typeface="Arial" charset="0"/>
              </a:rPr>
              <a:t>DLHP</a:t>
            </a:r>
          </a:p>
        </p:txBody>
      </p:sp>
      <p:sp>
        <p:nvSpPr>
          <p:cNvPr id="22" name="Line 13"/>
          <p:cNvSpPr>
            <a:spLocks noChangeShapeType="1"/>
          </p:cNvSpPr>
          <p:nvPr/>
        </p:nvSpPr>
        <p:spPr bwMode="auto">
          <a:xfrm flipH="1">
            <a:off x="3055045" y="1787746"/>
            <a:ext cx="1605985" cy="417118"/>
          </a:xfrm>
          <a:prstGeom prst="line">
            <a:avLst/>
          </a:prstGeom>
          <a:noFill/>
          <a:ln w="9525">
            <a:solidFill>
              <a:srgbClr val="000000"/>
            </a:solidFill>
            <a:round/>
            <a:headEnd/>
            <a:tailEnd type="triangle" w="med" len="med"/>
          </a:ln>
        </p:spPr>
        <p:txBody>
          <a:bodyPr/>
          <a:lstStyle/>
          <a:p>
            <a:endParaRPr lang="hu-HU"/>
          </a:p>
        </p:txBody>
      </p:sp>
      <p:sp>
        <p:nvSpPr>
          <p:cNvPr id="23" name="Line 10"/>
          <p:cNvSpPr>
            <a:spLocks noChangeShapeType="1"/>
          </p:cNvSpPr>
          <p:nvPr/>
        </p:nvSpPr>
        <p:spPr bwMode="auto">
          <a:xfrm flipH="1" flipV="1">
            <a:off x="7066756" y="2745365"/>
            <a:ext cx="717036" cy="215322"/>
          </a:xfrm>
          <a:prstGeom prst="line">
            <a:avLst/>
          </a:prstGeom>
          <a:noFill/>
          <a:ln w="9525">
            <a:solidFill>
              <a:srgbClr val="000000"/>
            </a:solidFill>
            <a:round/>
            <a:headEnd/>
            <a:tailEnd type="triangle" w="med" len="med"/>
          </a:ln>
        </p:spPr>
        <p:txBody>
          <a:bodyPr/>
          <a:lstStyle/>
          <a:p>
            <a:endParaRPr lang="hu-HU"/>
          </a:p>
        </p:txBody>
      </p:sp>
      <p:sp>
        <p:nvSpPr>
          <p:cNvPr id="25" name="Line 10"/>
          <p:cNvSpPr>
            <a:spLocks noChangeShapeType="1"/>
          </p:cNvSpPr>
          <p:nvPr/>
        </p:nvSpPr>
        <p:spPr bwMode="auto">
          <a:xfrm flipH="1">
            <a:off x="7783792" y="2960686"/>
            <a:ext cx="0" cy="828353"/>
          </a:xfrm>
          <a:prstGeom prst="line">
            <a:avLst/>
          </a:prstGeom>
          <a:noFill/>
          <a:ln w="9525">
            <a:solidFill>
              <a:srgbClr val="000000"/>
            </a:solidFill>
            <a:round/>
            <a:headEnd/>
            <a:tailEnd type="triangle" w="med" len="med"/>
          </a:ln>
        </p:spPr>
        <p:txBody>
          <a:bodyPr/>
          <a:lstStyle/>
          <a:p>
            <a:endParaRPr lang="hu-HU"/>
          </a:p>
        </p:txBody>
      </p:sp>
      <p:sp>
        <p:nvSpPr>
          <p:cNvPr id="2" name="Szövegdoboz 1">
            <a:extLst>
              <a:ext uri="{FF2B5EF4-FFF2-40B4-BE49-F238E27FC236}">
                <a16:creationId xmlns:a16="http://schemas.microsoft.com/office/drawing/2014/main" id="{5B0CC3BE-F1AF-41B8-8C86-C76D786F62DC}"/>
              </a:ext>
            </a:extLst>
          </p:cNvPr>
          <p:cNvSpPr txBox="1"/>
          <p:nvPr/>
        </p:nvSpPr>
        <p:spPr>
          <a:xfrm>
            <a:off x="431800" y="6156012"/>
            <a:ext cx="8244656" cy="369332"/>
          </a:xfrm>
          <a:prstGeom prst="rect">
            <a:avLst/>
          </a:prstGeom>
          <a:noFill/>
        </p:spPr>
        <p:txBody>
          <a:bodyPr wrap="square" rtlCol="0">
            <a:spAutoFit/>
          </a:bodyPr>
          <a:lstStyle/>
          <a:p>
            <a:pPr algn="ctr"/>
            <a:r>
              <a:rPr lang="hu-HU" b="1" dirty="0" err="1"/>
              <a:t>Querschnitt</a:t>
            </a:r>
            <a:r>
              <a:rPr lang="hu-HU" b="1" dirty="0"/>
              <a:t> von </a:t>
            </a:r>
            <a:r>
              <a:rPr lang="hu-HU" b="1" dirty="0" err="1"/>
              <a:t>einem</a:t>
            </a:r>
            <a:r>
              <a:rPr lang="hu-HU" b="1" dirty="0"/>
              <a:t> </a:t>
            </a:r>
            <a:r>
              <a:rPr lang="hu-HU" b="1" dirty="0" err="1"/>
              <a:t>Embryo</a:t>
            </a:r>
            <a:r>
              <a:rPr lang="hu-HU" b="1" dirty="0"/>
              <a:t> </a:t>
            </a:r>
            <a:r>
              <a:rPr lang="hu-HU" b="1" dirty="0" err="1"/>
              <a:t>im</a:t>
            </a:r>
            <a:r>
              <a:rPr lang="hu-HU" b="1" dirty="0"/>
              <a:t> </a:t>
            </a:r>
            <a:r>
              <a:rPr lang="hu-HU" b="1" dirty="0" err="1"/>
              <a:t>Neuralfalkte-Stadium</a:t>
            </a:r>
            <a:endParaRPr lang="hu-HU" b="1" dirty="0"/>
          </a:p>
        </p:txBody>
      </p:sp>
    </p:spTree>
    <p:extLst>
      <p:ext uri="{BB962C8B-B14F-4D97-AF65-F5344CB8AC3E}">
        <p14:creationId xmlns:p14="http://schemas.microsoft.com/office/powerpoint/2010/main" val="4518407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4848486" cy="6858000"/>
          </a:xfrm>
          <a:prstGeom prst="rect">
            <a:avLst/>
          </a:prstGeom>
        </p:spPr>
      </p:pic>
      <p:sp>
        <p:nvSpPr>
          <p:cNvPr id="3" name="Szövegdoboz 2"/>
          <p:cNvSpPr txBox="1"/>
          <p:nvPr/>
        </p:nvSpPr>
        <p:spPr>
          <a:xfrm>
            <a:off x="5364088" y="548680"/>
            <a:ext cx="3168352" cy="4801314"/>
          </a:xfrm>
          <a:prstGeom prst="rect">
            <a:avLst/>
          </a:prstGeom>
          <a:noFill/>
        </p:spPr>
        <p:txBody>
          <a:bodyPr wrap="square" rtlCol="0">
            <a:spAutoFit/>
          </a:bodyPr>
          <a:lstStyle/>
          <a:p>
            <a:r>
              <a:rPr lang="hu-HU" dirty="0" err="1"/>
              <a:t>Ausschwärmung</a:t>
            </a:r>
            <a:r>
              <a:rPr lang="hu-HU" dirty="0"/>
              <a:t> </a:t>
            </a:r>
            <a:r>
              <a:rPr lang="hu-HU" dirty="0" err="1"/>
              <a:t>der</a:t>
            </a:r>
            <a:r>
              <a:rPr lang="hu-HU" dirty="0"/>
              <a:t> </a:t>
            </a:r>
            <a:r>
              <a:rPr lang="hu-HU" dirty="0" err="1"/>
              <a:t>Neuralleiste-Zellen</a:t>
            </a:r>
            <a:r>
              <a:rPr lang="hu-HU" dirty="0"/>
              <a:t>:</a:t>
            </a:r>
          </a:p>
          <a:p>
            <a:endParaRPr lang="hu-HU" dirty="0"/>
          </a:p>
          <a:p>
            <a:r>
              <a:rPr lang="hu-HU" dirty="0" err="1"/>
              <a:t>Sie</a:t>
            </a:r>
            <a:r>
              <a:rPr lang="hu-HU" dirty="0"/>
              <a:t> </a:t>
            </a:r>
            <a:r>
              <a:rPr lang="hu-HU" dirty="0" err="1"/>
              <a:t>wandern</a:t>
            </a:r>
            <a:r>
              <a:rPr lang="hu-HU" dirty="0"/>
              <a:t> in </a:t>
            </a:r>
            <a:r>
              <a:rPr lang="hu-HU" dirty="0" err="1"/>
              <a:t>dem</a:t>
            </a:r>
            <a:r>
              <a:rPr lang="hu-HU" dirty="0"/>
              <a:t> </a:t>
            </a:r>
            <a:r>
              <a:rPr lang="hu-HU" dirty="0" err="1"/>
              <a:t>Mesenchym</a:t>
            </a:r>
            <a:r>
              <a:rPr lang="hu-HU" dirty="0"/>
              <a:t>, </a:t>
            </a:r>
            <a:r>
              <a:rPr lang="hu-HU" dirty="0" err="1"/>
              <a:t>zwischen</a:t>
            </a:r>
            <a:r>
              <a:rPr lang="hu-HU" dirty="0"/>
              <a:t> </a:t>
            </a:r>
            <a:r>
              <a:rPr lang="hu-HU" dirty="0" err="1"/>
              <a:t>Ektoderm</a:t>
            </a:r>
            <a:r>
              <a:rPr lang="hu-HU" dirty="0"/>
              <a:t>, </a:t>
            </a:r>
            <a:r>
              <a:rPr lang="hu-HU" dirty="0" err="1"/>
              <a:t>Neuralrohr</a:t>
            </a:r>
            <a:r>
              <a:rPr lang="hu-HU" dirty="0"/>
              <a:t>, </a:t>
            </a:r>
            <a:r>
              <a:rPr lang="hu-HU" dirty="0" err="1"/>
              <a:t>Somiten</a:t>
            </a:r>
            <a:r>
              <a:rPr lang="hu-HU" dirty="0"/>
              <a:t>, </a:t>
            </a:r>
            <a:r>
              <a:rPr lang="hu-HU" dirty="0" err="1"/>
              <a:t>Zölomepithel</a:t>
            </a:r>
            <a:r>
              <a:rPr lang="hu-HU" dirty="0"/>
              <a:t>, </a:t>
            </a:r>
            <a:r>
              <a:rPr lang="hu-HU" dirty="0" err="1"/>
              <a:t>usw</a:t>
            </a:r>
            <a:r>
              <a:rPr lang="hu-HU" dirty="0"/>
              <a:t>. Und </a:t>
            </a:r>
            <a:r>
              <a:rPr lang="hu-HU" dirty="0" err="1"/>
              <a:t>inzwischen</a:t>
            </a:r>
            <a:r>
              <a:rPr lang="hu-HU" dirty="0"/>
              <a:t> </a:t>
            </a:r>
            <a:r>
              <a:rPr lang="hu-HU" dirty="0" err="1"/>
              <a:t>bekommen</a:t>
            </a:r>
            <a:r>
              <a:rPr lang="hu-HU" dirty="0"/>
              <a:t> </a:t>
            </a:r>
            <a:r>
              <a:rPr lang="hu-HU" dirty="0" err="1"/>
              <a:t>sie</a:t>
            </a:r>
            <a:r>
              <a:rPr lang="hu-HU" dirty="0"/>
              <a:t> </a:t>
            </a:r>
            <a:r>
              <a:rPr lang="hu-HU" dirty="0" err="1"/>
              <a:t>speziellen</a:t>
            </a:r>
            <a:r>
              <a:rPr lang="hu-HU" dirty="0"/>
              <a:t> </a:t>
            </a:r>
            <a:r>
              <a:rPr lang="hu-HU" dirty="0" err="1"/>
              <a:t>Signale</a:t>
            </a:r>
            <a:r>
              <a:rPr lang="hu-HU" dirty="0"/>
              <a:t> von </a:t>
            </a:r>
            <a:r>
              <a:rPr lang="hu-HU" dirty="0" err="1"/>
              <a:t>diesen</a:t>
            </a:r>
            <a:r>
              <a:rPr lang="hu-HU" dirty="0"/>
              <a:t>. </a:t>
            </a:r>
            <a:r>
              <a:rPr lang="hu-HU" dirty="0" err="1"/>
              <a:t>Dankban</a:t>
            </a:r>
            <a:r>
              <a:rPr lang="hu-HU" dirty="0"/>
              <a:t> </a:t>
            </a:r>
            <a:r>
              <a:rPr lang="hu-HU" dirty="0" err="1"/>
              <a:t>diesen</a:t>
            </a:r>
            <a:r>
              <a:rPr lang="hu-HU" dirty="0"/>
              <a:t> </a:t>
            </a:r>
            <a:r>
              <a:rPr lang="hu-HU" dirty="0" err="1"/>
              <a:t>Signalen</a:t>
            </a:r>
            <a:r>
              <a:rPr lang="hu-HU" dirty="0"/>
              <a:t> </a:t>
            </a:r>
            <a:r>
              <a:rPr lang="hu-HU" dirty="0" err="1"/>
              <a:t>differnzieren</a:t>
            </a:r>
            <a:r>
              <a:rPr lang="hu-HU" dirty="0"/>
              <a:t> </a:t>
            </a:r>
            <a:r>
              <a:rPr lang="hu-HU" dirty="0" err="1"/>
              <a:t>sie</a:t>
            </a:r>
            <a:r>
              <a:rPr lang="hu-HU" dirty="0"/>
              <a:t> in </a:t>
            </a:r>
            <a:r>
              <a:rPr lang="hu-HU" dirty="0" err="1"/>
              <a:t>Nervenzellen</a:t>
            </a:r>
            <a:r>
              <a:rPr lang="hu-HU" dirty="0"/>
              <a:t>, </a:t>
            </a:r>
            <a:r>
              <a:rPr lang="hu-HU" dirty="0" err="1"/>
              <a:t>Melanozyten</a:t>
            </a:r>
            <a:r>
              <a:rPr lang="hu-HU" dirty="0"/>
              <a:t>, </a:t>
            </a:r>
            <a:r>
              <a:rPr lang="hu-HU" dirty="0" err="1"/>
              <a:t>Knochenzellen</a:t>
            </a:r>
            <a:r>
              <a:rPr lang="hu-HU" dirty="0"/>
              <a:t>, </a:t>
            </a:r>
            <a:r>
              <a:rPr lang="hu-HU" dirty="0" err="1"/>
              <a:t>usw</a:t>
            </a:r>
            <a:r>
              <a:rPr lang="hu-HU" dirty="0"/>
              <a:t>.</a:t>
            </a:r>
          </a:p>
          <a:p>
            <a:endParaRPr lang="hu-HU" dirty="0"/>
          </a:p>
          <a:p>
            <a:r>
              <a:rPr lang="hu-HU" dirty="0"/>
              <a:t>Es </a:t>
            </a:r>
            <a:r>
              <a:rPr lang="hu-HU" dirty="0" err="1"/>
              <a:t>gibt</a:t>
            </a:r>
            <a:r>
              <a:rPr lang="hu-HU" dirty="0"/>
              <a:t> </a:t>
            </a:r>
            <a:r>
              <a:rPr lang="hu-HU" dirty="0" err="1"/>
              <a:t>zwei</a:t>
            </a:r>
            <a:r>
              <a:rPr lang="hu-HU" dirty="0"/>
              <a:t> </a:t>
            </a:r>
            <a:r>
              <a:rPr lang="hu-HU" dirty="0" err="1"/>
              <a:t>bedeutende</a:t>
            </a:r>
            <a:r>
              <a:rPr lang="hu-HU" dirty="0"/>
              <a:t> </a:t>
            </a:r>
            <a:r>
              <a:rPr lang="hu-HU" dirty="0" err="1"/>
              <a:t>Ausschwärmungswege</a:t>
            </a:r>
            <a:r>
              <a:rPr lang="hu-HU" b="1" dirty="0"/>
              <a:t>: </a:t>
            </a:r>
            <a:r>
              <a:rPr lang="hu-HU" b="1" dirty="0" err="1"/>
              <a:t>der</a:t>
            </a:r>
            <a:r>
              <a:rPr lang="hu-HU" b="1" dirty="0"/>
              <a:t> </a:t>
            </a:r>
            <a:r>
              <a:rPr lang="hu-HU" b="1" dirty="0" err="1"/>
              <a:t>dorsale</a:t>
            </a:r>
            <a:r>
              <a:rPr lang="hu-HU" b="1" dirty="0"/>
              <a:t> und </a:t>
            </a:r>
            <a:r>
              <a:rPr lang="hu-HU" b="1" dirty="0" err="1"/>
              <a:t>die</a:t>
            </a:r>
            <a:r>
              <a:rPr lang="hu-HU" b="1" dirty="0"/>
              <a:t> </a:t>
            </a:r>
            <a:r>
              <a:rPr lang="hu-HU" b="1" dirty="0" err="1"/>
              <a:t>ventrale</a:t>
            </a:r>
            <a:endParaRPr lang="hu-HU" b="1" dirty="0"/>
          </a:p>
        </p:txBody>
      </p:sp>
      <p:sp>
        <p:nvSpPr>
          <p:cNvPr id="4" name="Szövegdoboz 3"/>
          <p:cNvSpPr txBox="1"/>
          <p:nvPr/>
        </p:nvSpPr>
        <p:spPr>
          <a:xfrm>
            <a:off x="2051720" y="1772816"/>
            <a:ext cx="720080" cy="215444"/>
          </a:xfrm>
          <a:prstGeom prst="rect">
            <a:avLst/>
          </a:prstGeom>
          <a:noFill/>
        </p:spPr>
        <p:txBody>
          <a:bodyPr wrap="square" rtlCol="0">
            <a:spAutoFit/>
          </a:bodyPr>
          <a:lstStyle/>
          <a:p>
            <a:r>
              <a:rPr lang="hu-HU" sz="800" dirty="0" err="1"/>
              <a:t>Notochord</a:t>
            </a:r>
            <a:endParaRPr lang="hu-HU" sz="800" dirty="0"/>
          </a:p>
        </p:txBody>
      </p:sp>
      <p:cxnSp>
        <p:nvCxnSpPr>
          <p:cNvPr id="6" name="Egyenes összekötő nyíllal 5"/>
          <p:cNvCxnSpPr/>
          <p:nvPr/>
        </p:nvCxnSpPr>
        <p:spPr>
          <a:xfrm flipV="1">
            <a:off x="2374052" y="1484784"/>
            <a:ext cx="0" cy="28803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flipV="1">
            <a:off x="2248890" y="5344935"/>
            <a:ext cx="0" cy="28803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1893421" y="5632967"/>
            <a:ext cx="720080" cy="215444"/>
          </a:xfrm>
          <a:prstGeom prst="rect">
            <a:avLst/>
          </a:prstGeom>
          <a:noFill/>
        </p:spPr>
        <p:txBody>
          <a:bodyPr wrap="square" rtlCol="0">
            <a:spAutoFit/>
          </a:bodyPr>
          <a:lstStyle/>
          <a:p>
            <a:r>
              <a:rPr lang="hu-HU" sz="800" dirty="0" err="1"/>
              <a:t>Notochord</a:t>
            </a:r>
            <a:endParaRPr lang="hu-HU" sz="800" dirty="0"/>
          </a:p>
        </p:txBody>
      </p:sp>
      <p:sp>
        <p:nvSpPr>
          <p:cNvPr id="12" name="Szövegdoboz 11"/>
          <p:cNvSpPr txBox="1"/>
          <p:nvPr/>
        </p:nvSpPr>
        <p:spPr>
          <a:xfrm>
            <a:off x="2915816" y="4869160"/>
            <a:ext cx="720080" cy="215444"/>
          </a:xfrm>
          <a:prstGeom prst="rect">
            <a:avLst/>
          </a:prstGeom>
          <a:noFill/>
        </p:spPr>
        <p:txBody>
          <a:bodyPr wrap="square" rtlCol="0">
            <a:spAutoFit/>
          </a:bodyPr>
          <a:lstStyle/>
          <a:p>
            <a:r>
              <a:rPr lang="hu-HU" sz="800" dirty="0" err="1"/>
              <a:t>Somit</a:t>
            </a:r>
            <a:endParaRPr lang="hu-HU" sz="800" dirty="0"/>
          </a:p>
        </p:txBody>
      </p:sp>
      <p:sp>
        <p:nvSpPr>
          <p:cNvPr id="13" name="Szövegdoboz 12"/>
          <p:cNvSpPr txBox="1"/>
          <p:nvPr/>
        </p:nvSpPr>
        <p:spPr>
          <a:xfrm>
            <a:off x="2374052" y="3935446"/>
            <a:ext cx="720080" cy="215444"/>
          </a:xfrm>
          <a:prstGeom prst="rect">
            <a:avLst/>
          </a:prstGeom>
          <a:noFill/>
        </p:spPr>
        <p:txBody>
          <a:bodyPr wrap="square" rtlCol="0">
            <a:spAutoFit/>
          </a:bodyPr>
          <a:lstStyle/>
          <a:p>
            <a:r>
              <a:rPr lang="hu-HU" sz="800" dirty="0" err="1"/>
              <a:t>Neuralrohr</a:t>
            </a:r>
            <a:endParaRPr lang="hu-HU" sz="800" dirty="0"/>
          </a:p>
        </p:txBody>
      </p:sp>
    </p:spTree>
    <p:extLst>
      <p:ext uri="{BB962C8B-B14F-4D97-AF65-F5344CB8AC3E}">
        <p14:creationId xmlns:p14="http://schemas.microsoft.com/office/powerpoint/2010/main" val="2171103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333" y="16488"/>
            <a:ext cx="8373333" cy="6546666"/>
          </a:xfrm>
          <a:prstGeom prst="rect">
            <a:avLst/>
          </a:prstGeom>
        </p:spPr>
      </p:pic>
      <p:sp>
        <p:nvSpPr>
          <p:cNvPr id="3" name="Szövegdoboz 2">
            <a:extLst>
              <a:ext uri="{FF2B5EF4-FFF2-40B4-BE49-F238E27FC236}">
                <a16:creationId xmlns:a16="http://schemas.microsoft.com/office/drawing/2014/main" id="{A350EFAA-CAEE-4C68-976B-4334E752305C}"/>
              </a:ext>
            </a:extLst>
          </p:cNvPr>
          <p:cNvSpPr txBox="1"/>
          <p:nvPr/>
        </p:nvSpPr>
        <p:spPr>
          <a:xfrm>
            <a:off x="251520" y="6401032"/>
            <a:ext cx="8712968" cy="523220"/>
          </a:xfrm>
          <a:prstGeom prst="rect">
            <a:avLst/>
          </a:prstGeom>
          <a:noFill/>
        </p:spPr>
        <p:txBody>
          <a:bodyPr wrap="square" rtlCol="0">
            <a:spAutoFit/>
          </a:bodyPr>
          <a:lstStyle/>
          <a:p>
            <a:r>
              <a:rPr lang="hu-HU" sz="2800" b="1" dirty="0" err="1">
                <a:solidFill>
                  <a:srgbClr val="C00000"/>
                </a:solidFill>
                <a:latin typeface="Segoe UI" panose="020B0502040204020203" pitchFamily="34" charset="0"/>
                <a:cs typeface="Segoe UI" panose="020B0502040204020203" pitchFamily="34" charset="0"/>
              </a:rPr>
              <a:t>Die</a:t>
            </a:r>
            <a:r>
              <a:rPr lang="hu-HU" sz="2800" b="1" dirty="0">
                <a:solidFill>
                  <a:srgbClr val="C00000"/>
                </a:solidFill>
                <a:latin typeface="Segoe UI" panose="020B0502040204020203" pitchFamily="34" charset="0"/>
                <a:cs typeface="Segoe UI" panose="020B0502040204020203" pitchFamily="34" charset="0"/>
              </a:rPr>
              <a:t> </a:t>
            </a:r>
            <a:r>
              <a:rPr lang="hu-HU" sz="2800" b="1" dirty="0" err="1">
                <a:solidFill>
                  <a:srgbClr val="C00000"/>
                </a:solidFill>
                <a:latin typeface="Segoe UI" panose="020B0502040204020203" pitchFamily="34" charset="0"/>
                <a:cs typeface="Segoe UI" panose="020B0502040204020203" pitchFamily="34" charset="0"/>
              </a:rPr>
              <a:t>Ausschwärmungswege</a:t>
            </a:r>
            <a:r>
              <a:rPr lang="hu-HU" sz="2800" b="1" dirty="0">
                <a:solidFill>
                  <a:srgbClr val="C00000"/>
                </a:solidFill>
                <a:latin typeface="Segoe UI" panose="020B0502040204020203" pitchFamily="34" charset="0"/>
                <a:cs typeface="Segoe UI" panose="020B0502040204020203" pitchFamily="34" charset="0"/>
              </a:rPr>
              <a:t> </a:t>
            </a:r>
            <a:r>
              <a:rPr lang="hu-HU" sz="2800" b="1" dirty="0" err="1">
                <a:solidFill>
                  <a:srgbClr val="C00000"/>
                </a:solidFill>
                <a:latin typeface="Segoe UI" panose="020B0502040204020203" pitchFamily="34" charset="0"/>
                <a:cs typeface="Segoe UI" panose="020B0502040204020203" pitchFamily="34" charset="0"/>
              </a:rPr>
              <a:t>der</a:t>
            </a:r>
            <a:r>
              <a:rPr lang="hu-HU" sz="2800" b="1" dirty="0">
                <a:solidFill>
                  <a:srgbClr val="C00000"/>
                </a:solidFill>
                <a:latin typeface="Segoe UI" panose="020B0502040204020203" pitchFamily="34" charset="0"/>
                <a:cs typeface="Segoe UI" panose="020B0502040204020203" pitchFamily="34" charset="0"/>
              </a:rPr>
              <a:t> </a:t>
            </a:r>
            <a:r>
              <a:rPr lang="hu-HU" sz="2800" b="1" dirty="0" err="1">
                <a:solidFill>
                  <a:srgbClr val="C00000"/>
                </a:solidFill>
                <a:latin typeface="Segoe UI" panose="020B0502040204020203" pitchFamily="34" charset="0"/>
                <a:cs typeface="Segoe UI" panose="020B0502040204020203" pitchFamily="34" charset="0"/>
              </a:rPr>
              <a:t>Neuralleiste-Zellen</a:t>
            </a:r>
            <a:endParaRPr lang="hu-HU" sz="2800" b="1" dirty="0">
              <a:solidFill>
                <a:srgbClr val="C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4724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19695" cy="6858000"/>
          </a:xfrm>
          <a:prstGeom prst="rect">
            <a:avLst/>
          </a:prstGeom>
        </p:spPr>
      </p:pic>
      <p:sp>
        <p:nvSpPr>
          <p:cNvPr id="2" name="Szövegdoboz 1"/>
          <p:cNvSpPr txBox="1"/>
          <p:nvPr/>
        </p:nvSpPr>
        <p:spPr>
          <a:xfrm>
            <a:off x="1403648" y="6581001"/>
            <a:ext cx="6192688" cy="276999"/>
          </a:xfrm>
          <a:prstGeom prst="rect">
            <a:avLst/>
          </a:prstGeom>
          <a:noFill/>
        </p:spPr>
        <p:txBody>
          <a:bodyPr wrap="square" rtlCol="0">
            <a:spAutoFit/>
          </a:bodyPr>
          <a:lstStyle/>
          <a:p>
            <a:r>
              <a:rPr lang="hu-HU" sz="1200" dirty="0" err="1">
                <a:solidFill>
                  <a:srgbClr val="FFFF00"/>
                </a:solidFill>
              </a:rPr>
              <a:t>Ausschwärmende</a:t>
            </a:r>
            <a:r>
              <a:rPr lang="hu-HU" sz="1200" dirty="0">
                <a:solidFill>
                  <a:srgbClr val="FFFF00"/>
                </a:solidFill>
              </a:rPr>
              <a:t> NL-</a:t>
            </a:r>
            <a:r>
              <a:rPr lang="hu-HU" sz="1200" dirty="0" err="1">
                <a:solidFill>
                  <a:srgbClr val="FFFF00"/>
                </a:solidFill>
              </a:rPr>
              <a:t>Zellen</a:t>
            </a:r>
            <a:r>
              <a:rPr lang="hu-HU" sz="1200" dirty="0">
                <a:solidFill>
                  <a:srgbClr val="FFFF00"/>
                </a:solidFill>
              </a:rPr>
              <a:t> (</a:t>
            </a:r>
            <a:r>
              <a:rPr lang="hu-HU" sz="1200" dirty="0" err="1">
                <a:solidFill>
                  <a:srgbClr val="FFFF00"/>
                </a:solidFill>
              </a:rPr>
              <a:t>Kükenembryo</a:t>
            </a:r>
            <a:r>
              <a:rPr lang="hu-HU" sz="1200" dirty="0">
                <a:solidFill>
                  <a:srgbClr val="FFFF00"/>
                </a:solidFill>
              </a:rPr>
              <a:t>, HNK1 Antikörper </a:t>
            </a:r>
            <a:r>
              <a:rPr lang="hu-HU" sz="1200" dirty="0" err="1">
                <a:solidFill>
                  <a:srgbClr val="FFFF00"/>
                </a:solidFill>
              </a:rPr>
              <a:t>Färbung</a:t>
            </a:r>
            <a:r>
              <a:rPr lang="hu-HU" sz="1200" dirty="0">
                <a:solidFill>
                  <a:srgbClr val="FFFF00"/>
                </a:solidFill>
              </a:rPr>
              <a:t> (</a:t>
            </a:r>
            <a:r>
              <a:rPr lang="hu-HU" sz="1200" dirty="0" err="1">
                <a:solidFill>
                  <a:srgbClr val="FFFF00"/>
                </a:solidFill>
              </a:rPr>
              <a:t>weiße</a:t>
            </a:r>
            <a:r>
              <a:rPr lang="hu-HU" sz="1200" dirty="0">
                <a:solidFill>
                  <a:srgbClr val="FFFF00"/>
                </a:solidFill>
              </a:rPr>
              <a:t> </a:t>
            </a:r>
            <a:r>
              <a:rPr lang="hu-HU" sz="1200" dirty="0" err="1">
                <a:solidFill>
                  <a:srgbClr val="FFFF00"/>
                </a:solidFill>
              </a:rPr>
              <a:t>Farbe</a:t>
            </a:r>
            <a:r>
              <a:rPr lang="hu-HU" sz="1200" dirty="0">
                <a:solidFill>
                  <a:srgbClr val="FFFF00"/>
                </a:solidFill>
              </a:rPr>
              <a:t>)</a:t>
            </a:r>
          </a:p>
        </p:txBody>
      </p:sp>
    </p:spTree>
    <p:extLst>
      <p:ext uri="{BB962C8B-B14F-4D97-AF65-F5344CB8AC3E}">
        <p14:creationId xmlns:p14="http://schemas.microsoft.com/office/powerpoint/2010/main" val="224269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6673204" cy="6858000"/>
          </a:xfrm>
          <a:prstGeom prst="rect">
            <a:avLst/>
          </a:prstGeom>
        </p:spPr>
      </p:pic>
      <p:sp>
        <p:nvSpPr>
          <p:cNvPr id="3" name="Szövegdoboz 2"/>
          <p:cNvSpPr txBox="1"/>
          <p:nvPr/>
        </p:nvSpPr>
        <p:spPr>
          <a:xfrm>
            <a:off x="7991872" y="1268760"/>
            <a:ext cx="1152128" cy="646331"/>
          </a:xfrm>
          <a:prstGeom prst="rect">
            <a:avLst/>
          </a:prstGeom>
          <a:noFill/>
        </p:spPr>
        <p:txBody>
          <a:bodyPr wrap="square" rtlCol="0">
            <a:spAutoFit/>
          </a:bodyPr>
          <a:lstStyle/>
          <a:p>
            <a:r>
              <a:rPr lang="hu-HU" dirty="0" err="1"/>
              <a:t>Produkte</a:t>
            </a:r>
            <a:r>
              <a:rPr lang="hu-HU" dirty="0"/>
              <a:t> der NL</a:t>
            </a:r>
          </a:p>
        </p:txBody>
      </p:sp>
      <p:cxnSp>
        <p:nvCxnSpPr>
          <p:cNvPr id="4" name="Egyenes összekötő nyíllal 3"/>
          <p:cNvCxnSpPr/>
          <p:nvPr/>
        </p:nvCxnSpPr>
        <p:spPr>
          <a:xfrm flipH="1" flipV="1">
            <a:off x="5652120" y="260648"/>
            <a:ext cx="2232248" cy="100811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H="1" flipV="1">
            <a:off x="5940152" y="913340"/>
            <a:ext cx="1944216" cy="49943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flipH="1" flipV="1">
            <a:off x="6335688" y="1463471"/>
            <a:ext cx="1476672" cy="6593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p:nvPr/>
        </p:nvCxnSpPr>
        <p:spPr>
          <a:xfrm flipH="1">
            <a:off x="6696236" y="1700808"/>
            <a:ext cx="1116124" cy="371021"/>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p:nvPr/>
        </p:nvCxnSpPr>
        <p:spPr>
          <a:xfrm flipH="1">
            <a:off x="6516216" y="1886318"/>
            <a:ext cx="1296144" cy="109694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gyenes összekötő nyíllal 15"/>
          <p:cNvCxnSpPr/>
          <p:nvPr/>
        </p:nvCxnSpPr>
        <p:spPr>
          <a:xfrm flipH="1">
            <a:off x="6516216" y="2065468"/>
            <a:ext cx="1368152" cy="215562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p:nvPr/>
        </p:nvCxnSpPr>
        <p:spPr>
          <a:xfrm flipH="1">
            <a:off x="6516216" y="2182100"/>
            <a:ext cx="1475656" cy="304710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p:nvPr/>
        </p:nvCxnSpPr>
        <p:spPr>
          <a:xfrm flipH="1">
            <a:off x="6012160" y="2198018"/>
            <a:ext cx="2088232" cy="439269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02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Abkömmlinge</a:t>
            </a:r>
            <a:r>
              <a:rPr lang="hu-HU" dirty="0"/>
              <a:t> </a:t>
            </a:r>
            <a:r>
              <a:rPr lang="hu-HU" dirty="0" err="1"/>
              <a:t>der</a:t>
            </a:r>
            <a:r>
              <a:rPr lang="hu-HU" dirty="0"/>
              <a:t> </a:t>
            </a:r>
            <a:r>
              <a:rPr lang="hu-HU" dirty="0" err="1"/>
              <a:t>Neuralleiste</a:t>
            </a:r>
            <a:endParaRPr lang="hu-HU" dirty="0"/>
          </a:p>
        </p:txBody>
      </p:sp>
      <p:sp>
        <p:nvSpPr>
          <p:cNvPr id="3" name="Tartalom helye 2"/>
          <p:cNvSpPr>
            <a:spLocks noGrp="1"/>
          </p:cNvSpPr>
          <p:nvPr>
            <p:ph idx="1"/>
          </p:nvPr>
        </p:nvSpPr>
        <p:spPr/>
        <p:txBody>
          <a:bodyPr/>
          <a:lstStyle/>
          <a:p>
            <a:r>
              <a:rPr lang="hu-HU" b="1" dirty="0" err="1">
                <a:solidFill>
                  <a:srgbClr val="C00000"/>
                </a:solidFill>
              </a:rPr>
              <a:t>Neurale</a:t>
            </a:r>
            <a:r>
              <a:rPr lang="hu-HU" b="1" dirty="0">
                <a:solidFill>
                  <a:srgbClr val="C00000"/>
                </a:solidFill>
              </a:rPr>
              <a:t> Elemente </a:t>
            </a:r>
            <a:r>
              <a:rPr lang="hu-HU" dirty="0"/>
              <a:t>der NL:</a:t>
            </a:r>
            <a:br>
              <a:rPr lang="hu-HU" dirty="0"/>
            </a:br>
            <a:r>
              <a:rPr lang="hu-HU" b="1" dirty="0" err="1"/>
              <a:t>Nervenzellen</a:t>
            </a:r>
            <a:r>
              <a:rPr lang="hu-HU" b="1" dirty="0"/>
              <a:t> des PNS </a:t>
            </a:r>
            <a:r>
              <a:rPr lang="hu-HU" dirty="0"/>
              <a:t>(</a:t>
            </a:r>
            <a:r>
              <a:rPr lang="hu-HU" dirty="0" err="1"/>
              <a:t>pseudounipolare</a:t>
            </a:r>
            <a:r>
              <a:rPr lang="hu-HU" dirty="0"/>
              <a:t> </a:t>
            </a:r>
            <a:r>
              <a:rPr lang="hu-HU" dirty="0" err="1"/>
              <a:t>Nervenzellen</a:t>
            </a:r>
            <a:r>
              <a:rPr lang="hu-HU" dirty="0"/>
              <a:t> der </a:t>
            </a:r>
            <a:r>
              <a:rPr lang="hu-HU" dirty="0" err="1"/>
              <a:t>Ggl</a:t>
            </a:r>
            <a:r>
              <a:rPr lang="hu-HU" dirty="0"/>
              <a:t>. </a:t>
            </a:r>
            <a:r>
              <a:rPr lang="hu-HU" dirty="0" err="1"/>
              <a:t>splinale</a:t>
            </a:r>
            <a:r>
              <a:rPr lang="hu-HU" dirty="0"/>
              <a:t> und </a:t>
            </a:r>
            <a:r>
              <a:rPr lang="hu-HU" dirty="0" err="1"/>
              <a:t>sensorischen</a:t>
            </a:r>
            <a:r>
              <a:rPr lang="hu-HU" dirty="0"/>
              <a:t> </a:t>
            </a:r>
            <a:r>
              <a:rPr lang="hu-HU" dirty="0" err="1"/>
              <a:t>Kopfganglien</a:t>
            </a:r>
            <a:r>
              <a:rPr lang="hu-HU" dirty="0"/>
              <a:t>; </a:t>
            </a:r>
            <a:r>
              <a:rPr lang="hu-HU" dirty="0" err="1"/>
              <a:t>multipolare</a:t>
            </a:r>
            <a:r>
              <a:rPr lang="hu-HU" dirty="0"/>
              <a:t> </a:t>
            </a:r>
            <a:r>
              <a:rPr lang="hu-HU" dirty="0" err="1"/>
              <a:t>Nervenzellen</a:t>
            </a:r>
            <a:r>
              <a:rPr lang="hu-HU" dirty="0"/>
              <a:t> der </a:t>
            </a:r>
            <a:r>
              <a:rPr lang="hu-HU" dirty="0" err="1"/>
              <a:t>vegetativen</a:t>
            </a:r>
            <a:r>
              <a:rPr lang="hu-HU" dirty="0"/>
              <a:t> </a:t>
            </a:r>
            <a:r>
              <a:rPr lang="hu-HU" dirty="0" err="1"/>
              <a:t>Ganglien</a:t>
            </a:r>
            <a:r>
              <a:rPr lang="hu-HU" dirty="0"/>
              <a:t>) und </a:t>
            </a:r>
            <a:r>
              <a:rPr lang="hu-HU" b="1" dirty="0" err="1"/>
              <a:t>Gliazellen</a:t>
            </a:r>
            <a:r>
              <a:rPr lang="hu-HU" b="1" dirty="0"/>
              <a:t> des PNS </a:t>
            </a:r>
            <a:r>
              <a:rPr lang="hu-HU" dirty="0"/>
              <a:t>(</a:t>
            </a:r>
            <a:r>
              <a:rPr lang="hu-HU" dirty="0" err="1"/>
              <a:t>Schwannsche</a:t>
            </a:r>
            <a:r>
              <a:rPr lang="hu-HU" dirty="0"/>
              <a:t> </a:t>
            </a:r>
            <a:r>
              <a:rPr lang="hu-HU" dirty="0" err="1"/>
              <a:t>Zellen</a:t>
            </a:r>
            <a:r>
              <a:rPr lang="hu-HU" dirty="0"/>
              <a:t>; </a:t>
            </a:r>
            <a:r>
              <a:rPr lang="hu-HU" dirty="0" err="1"/>
              <a:t>Satelitenzellen</a:t>
            </a:r>
            <a:r>
              <a:rPr lang="hu-HU" dirty="0"/>
              <a:t>)</a:t>
            </a:r>
            <a:br>
              <a:rPr lang="hu-HU" dirty="0"/>
            </a:br>
            <a:r>
              <a:rPr lang="hu-HU" b="1" dirty="0" err="1"/>
              <a:t>Chromaffine</a:t>
            </a:r>
            <a:r>
              <a:rPr lang="hu-HU" b="1" dirty="0"/>
              <a:t> </a:t>
            </a:r>
            <a:r>
              <a:rPr lang="hu-HU" b="1" dirty="0" err="1"/>
              <a:t>Zellen</a:t>
            </a:r>
            <a:r>
              <a:rPr lang="hu-HU" b="1" dirty="0"/>
              <a:t> </a:t>
            </a:r>
            <a:r>
              <a:rPr lang="hu-HU" dirty="0" err="1"/>
              <a:t>des</a:t>
            </a:r>
            <a:r>
              <a:rPr lang="hu-HU" dirty="0"/>
              <a:t> </a:t>
            </a:r>
            <a:r>
              <a:rPr lang="hu-HU" dirty="0" err="1"/>
              <a:t>Nebennnierenmarks</a:t>
            </a:r>
            <a:r>
              <a:rPr lang="hu-HU" dirty="0"/>
              <a:t> (</a:t>
            </a:r>
            <a:r>
              <a:rPr lang="hu-HU" dirty="0" err="1"/>
              <a:t>modifizierte</a:t>
            </a:r>
            <a:r>
              <a:rPr lang="hu-HU" dirty="0"/>
              <a:t> </a:t>
            </a:r>
            <a:r>
              <a:rPr lang="hu-HU" dirty="0" err="1"/>
              <a:t>sympathische</a:t>
            </a:r>
            <a:r>
              <a:rPr lang="hu-HU" dirty="0"/>
              <a:t> </a:t>
            </a:r>
            <a:r>
              <a:rPr lang="hu-HU" dirty="0" err="1"/>
              <a:t>Nervenzellen</a:t>
            </a:r>
            <a:r>
              <a:rPr lang="hu-HU" dirty="0"/>
              <a:t>)</a:t>
            </a:r>
          </a:p>
        </p:txBody>
      </p:sp>
    </p:spTree>
    <p:extLst>
      <p:ext uri="{BB962C8B-B14F-4D97-AF65-F5344CB8AC3E}">
        <p14:creationId xmlns:p14="http://schemas.microsoft.com/office/powerpoint/2010/main" val="387883981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1343</Words>
  <Application>Microsoft Office PowerPoint</Application>
  <PresentationFormat>Diavetítés a képernyőre (4:3 oldalarány)</PresentationFormat>
  <Paragraphs>168</Paragraphs>
  <Slides>31</Slides>
  <Notes>4</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31</vt:i4>
      </vt:variant>
    </vt:vector>
  </HeadingPairs>
  <TitlesOfParts>
    <vt:vector size="36" baseType="lpstr">
      <vt:lpstr>Arial</vt:lpstr>
      <vt:lpstr>Calibri</vt:lpstr>
      <vt:lpstr>Lucida Sans Unicode</vt:lpstr>
      <vt:lpstr>Segoe UI</vt:lpstr>
      <vt:lpstr>Office-téma</vt:lpstr>
      <vt:lpstr>PowerPoint-bemutató</vt:lpstr>
      <vt:lpstr>Neuralleiste</vt:lpstr>
      <vt:lpstr>PowerPoint-bemutató</vt:lpstr>
      <vt:lpstr>PowerPoint-bemutató</vt:lpstr>
      <vt:lpstr>PowerPoint-bemutató</vt:lpstr>
      <vt:lpstr>PowerPoint-bemutató</vt:lpstr>
      <vt:lpstr>PowerPoint-bemutató</vt:lpstr>
      <vt:lpstr>PowerPoint-bemutató</vt:lpstr>
      <vt:lpstr>Abkömmlinge der Neuralleiste</vt:lpstr>
      <vt:lpstr>Abkömmlinge der Neuralleiste</vt:lpstr>
      <vt:lpstr>PowerPoint-bemutató</vt:lpstr>
      <vt:lpstr>PowerPoint-bemutató</vt:lpstr>
      <vt:lpstr>PowerPoint-bemutató</vt:lpstr>
      <vt:lpstr>Einteilung der Neuralleiste 1.</vt:lpstr>
      <vt:lpstr>PowerPoint-bemutató</vt:lpstr>
      <vt:lpstr>Einteilung der Neuralleiste 2.</vt:lpstr>
      <vt:lpstr>Einteilung der Neuralleiste 3.</vt:lpstr>
      <vt:lpstr>Einteilung der Neuralleiste 2.</vt:lpstr>
      <vt:lpstr>Einteilung der Neuralleiste 3.</vt:lpstr>
      <vt:lpstr>PowerPoint-bemutató</vt:lpstr>
      <vt:lpstr>PowerPoint-bemutató</vt:lpstr>
      <vt:lpstr>PowerPoint-bemutató</vt:lpstr>
      <vt:lpstr>PowerPoint-bemutató</vt:lpstr>
      <vt:lpstr>Plakoden</vt:lpstr>
      <vt:lpstr>Plakoden</vt:lpstr>
      <vt:lpstr>Plakoden</vt:lpstr>
      <vt:lpstr>Plakoden</vt:lpstr>
      <vt:lpstr>PowerPoint-bemutató</vt:lpstr>
      <vt:lpstr>PowerPoint-bemutató</vt:lpstr>
      <vt:lpstr>PowerPoint-bemutató</vt:lpstr>
      <vt:lpstr>PowerPoint-bemutató</vt:lpstr>
    </vt:vector>
  </TitlesOfParts>
  <Company>S E Humánmorfológiai Intézet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idegrendszer fejlődése V. Dúcléc és plakod</dc:title>
  <dc:creator>Dr. Magyar Attila</dc:creator>
  <cp:lastModifiedBy>M</cp:lastModifiedBy>
  <cp:revision>33</cp:revision>
  <dcterms:created xsi:type="dcterms:W3CDTF">2009-11-22T20:42:40Z</dcterms:created>
  <dcterms:modified xsi:type="dcterms:W3CDTF">2017-10-12T20:35:44Z</dcterms:modified>
</cp:coreProperties>
</file>