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8"/>
  </p:notesMasterIdLst>
  <p:sldIdLst>
    <p:sldId id="287" r:id="rId2"/>
    <p:sldId id="288" r:id="rId3"/>
    <p:sldId id="292" r:id="rId4"/>
    <p:sldId id="289" r:id="rId5"/>
    <p:sldId id="291" r:id="rId6"/>
    <p:sldId id="293" r:id="rId7"/>
    <p:sldId id="295" r:id="rId8"/>
    <p:sldId id="290" r:id="rId9"/>
    <p:sldId id="260" r:id="rId10"/>
    <p:sldId id="261" r:id="rId11"/>
    <p:sldId id="263" r:id="rId12"/>
    <p:sldId id="264" r:id="rId13"/>
    <p:sldId id="265" r:id="rId14"/>
    <p:sldId id="297" r:id="rId15"/>
    <p:sldId id="298" r:id="rId16"/>
    <p:sldId id="266" r:id="rId17"/>
    <p:sldId id="314" r:id="rId18"/>
    <p:sldId id="316" r:id="rId19"/>
    <p:sldId id="317" r:id="rId20"/>
    <p:sldId id="267" r:id="rId21"/>
    <p:sldId id="318" r:id="rId22"/>
    <p:sldId id="319" r:id="rId23"/>
    <p:sldId id="281" r:id="rId24"/>
    <p:sldId id="280" r:id="rId25"/>
    <p:sldId id="302" r:id="rId26"/>
    <p:sldId id="303" r:id="rId27"/>
    <p:sldId id="268" r:id="rId28"/>
    <p:sldId id="304" r:id="rId29"/>
    <p:sldId id="305" r:id="rId30"/>
    <p:sldId id="307" r:id="rId31"/>
    <p:sldId id="306" r:id="rId32"/>
    <p:sldId id="282" r:id="rId33"/>
    <p:sldId id="308" r:id="rId34"/>
    <p:sldId id="309" r:id="rId35"/>
    <p:sldId id="312" r:id="rId36"/>
    <p:sldId id="283" r:id="rId37"/>
    <p:sldId id="310" r:id="rId38"/>
    <p:sldId id="284" r:id="rId39"/>
    <p:sldId id="311" r:id="rId40"/>
    <p:sldId id="285" r:id="rId41"/>
    <p:sldId id="269" r:id="rId42"/>
    <p:sldId id="271" r:id="rId43"/>
    <p:sldId id="272" r:id="rId44"/>
    <p:sldId id="273" r:id="rId45"/>
    <p:sldId id="276" r:id="rId46"/>
    <p:sldId id="277" r:id="rId47"/>
    <p:sldId id="313" r:id="rId48"/>
    <p:sldId id="326" r:id="rId49"/>
    <p:sldId id="330" r:id="rId50"/>
    <p:sldId id="332" r:id="rId51"/>
    <p:sldId id="334" r:id="rId52"/>
    <p:sldId id="331" r:id="rId53"/>
    <p:sldId id="333" r:id="rId54"/>
    <p:sldId id="321" r:id="rId55"/>
    <p:sldId id="324" r:id="rId56"/>
    <p:sldId id="325" r:id="rId57"/>
  </p:sldIdLst>
  <p:sldSz cx="9144000" cy="6858000" type="screen4x3"/>
  <p:notesSz cx="6858000" cy="9144000"/>
  <p:defaultTextStyle>
    <a:defPPr>
      <a:defRPr lang="hu-H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3" autoAdjust="0"/>
    <p:restoredTop sz="94660"/>
  </p:normalViewPr>
  <p:slideViewPr>
    <p:cSldViewPr>
      <p:cViewPr varScale="1">
        <p:scale>
          <a:sx n="68" d="100"/>
          <a:sy n="68" d="100"/>
        </p:scale>
        <p:origin x="69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7C135-FCBB-4719-B7F8-30B0C779F504}" type="datetimeFigureOut">
              <a:rPr lang="de-DE" smtClean="0"/>
              <a:t>23.10.2017</a:t>
            </a:fld>
            <a:endParaRPr lang="de-DE"/>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50740-68D4-4E17-8E9F-A666EF0077A9}" type="slidenum">
              <a:rPr lang="de-DE" smtClean="0"/>
              <a:t>‹#›</a:t>
            </a:fld>
            <a:endParaRPr lang="de-DE"/>
          </a:p>
        </p:txBody>
      </p:sp>
    </p:spTree>
    <p:extLst>
      <p:ext uri="{BB962C8B-B14F-4D97-AF65-F5344CB8AC3E}">
        <p14:creationId xmlns:p14="http://schemas.microsoft.com/office/powerpoint/2010/main" val="1371474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iakép helye 1"/>
          <p:cNvSpPr>
            <a:spLocks noGrp="1" noRot="1" noChangeAspect="1" noTextEdit="1"/>
          </p:cNvSpPr>
          <p:nvPr>
            <p:ph type="sldImg"/>
          </p:nvPr>
        </p:nvSpPr>
        <p:spPr>
          <a:ln/>
        </p:spPr>
      </p:sp>
      <p:sp>
        <p:nvSpPr>
          <p:cNvPr id="5529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ltLang="hu-HU">
                <a:latin typeface="Arial" panose="020B0604020202020204" pitchFamily="34" charset="0"/>
              </a:rPr>
              <a:t>Mills Schumann, Brain Res, 2011, 1380: 175.</a:t>
            </a:r>
            <a:endParaRPr lang="de-DE" altLang="hu-HU">
              <a:latin typeface="Arial" panose="020B0604020202020204" pitchFamily="34" charset="0"/>
            </a:endParaRPr>
          </a:p>
        </p:txBody>
      </p:sp>
      <p:sp>
        <p:nvSpPr>
          <p:cNvPr id="5530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7394ED-B589-4D19-A284-CD2661F8340C}" type="slidenum">
              <a:rPr lang="hu-HU" altLang="hu-HU" smtClean="0"/>
              <a:pPr>
                <a:spcBef>
                  <a:spcPct val="0"/>
                </a:spcBef>
              </a:pPr>
              <a:t>54</a:t>
            </a:fld>
            <a:endParaRPr lang="hu-HU" altLang="hu-HU"/>
          </a:p>
        </p:txBody>
      </p:sp>
    </p:spTree>
    <p:extLst>
      <p:ext uri="{BB962C8B-B14F-4D97-AF65-F5344CB8AC3E}">
        <p14:creationId xmlns:p14="http://schemas.microsoft.com/office/powerpoint/2010/main" val="2962156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iakép helye 1"/>
          <p:cNvSpPr>
            <a:spLocks noGrp="1" noRot="1" noChangeAspect="1" noTextEdit="1"/>
          </p:cNvSpPr>
          <p:nvPr>
            <p:ph type="sldImg"/>
          </p:nvPr>
        </p:nvSpPr>
        <p:spPr>
          <a:ln/>
        </p:spPr>
      </p:sp>
      <p:sp>
        <p:nvSpPr>
          <p:cNvPr id="6246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latin typeface="Arial" panose="020B0604020202020204" pitchFamily="34" charset="0"/>
            </a:endParaRPr>
          </a:p>
          <a:p>
            <a:endParaRPr lang="hu-HU" altLang="hu-HU">
              <a:latin typeface="Arial" panose="020B0604020202020204" pitchFamily="34" charset="0"/>
            </a:endParaRPr>
          </a:p>
          <a:p>
            <a:endParaRPr lang="hu-HU" altLang="hu-HU">
              <a:latin typeface="Arial" panose="020B0604020202020204" pitchFamily="34" charset="0"/>
            </a:endParaRPr>
          </a:p>
          <a:p>
            <a:endParaRPr lang="hu-HU" altLang="hu-HU">
              <a:latin typeface="Arial" panose="020B0604020202020204" pitchFamily="34" charset="0"/>
            </a:endParaRPr>
          </a:p>
          <a:p>
            <a:r>
              <a:rPr lang="de-DE" altLang="hu-HU">
                <a:latin typeface="Arial" panose="020B0604020202020204" pitchFamily="34" charset="0"/>
              </a:rPr>
              <a:t>Rockland</a:t>
            </a:r>
            <a:r>
              <a:rPr lang="hu-HU" altLang="hu-HU">
                <a:latin typeface="Arial" panose="020B0604020202020204" pitchFamily="34" charset="0"/>
              </a:rPr>
              <a:t>, </a:t>
            </a:r>
            <a:r>
              <a:rPr lang="fr-FR" altLang="hu-HU">
                <a:latin typeface="Arial" panose="020B0604020202020204" pitchFamily="34" charset="0"/>
              </a:rPr>
              <a:t>Exp Brain Res (2004) 158: 265–277</a:t>
            </a:r>
            <a:endParaRPr lang="de-DE" altLang="hu-HU">
              <a:latin typeface="Arial" panose="020B0604020202020204" pitchFamily="34" charset="0"/>
            </a:endParaRPr>
          </a:p>
        </p:txBody>
      </p:sp>
      <p:sp>
        <p:nvSpPr>
          <p:cNvPr id="6246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99BF07-3DC8-48BA-B96C-7F6121294DC2}" type="slidenum">
              <a:rPr lang="hu-HU" altLang="hu-HU" smtClean="0"/>
              <a:pPr>
                <a:spcBef>
                  <a:spcPct val="0"/>
                </a:spcBef>
              </a:pPr>
              <a:t>55</a:t>
            </a:fld>
            <a:endParaRPr lang="hu-HU" altLang="hu-HU"/>
          </a:p>
        </p:txBody>
      </p:sp>
    </p:spTree>
    <p:extLst>
      <p:ext uri="{BB962C8B-B14F-4D97-AF65-F5344CB8AC3E}">
        <p14:creationId xmlns:p14="http://schemas.microsoft.com/office/powerpoint/2010/main" val="247160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iakép helye 1"/>
          <p:cNvSpPr>
            <a:spLocks noGrp="1" noRot="1" noChangeAspect="1" noTextEdit="1"/>
          </p:cNvSpPr>
          <p:nvPr>
            <p:ph type="sldImg"/>
          </p:nvPr>
        </p:nvSpPr>
        <p:spPr>
          <a:ln/>
        </p:spPr>
      </p:sp>
      <p:sp>
        <p:nvSpPr>
          <p:cNvPr id="64515"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hu-HU">
                <a:latin typeface="Arial" panose="020B0604020202020204" pitchFamily="34" charset="0"/>
              </a:rPr>
              <a:t>Rockland</a:t>
            </a:r>
            <a:r>
              <a:rPr lang="hu-HU" altLang="hu-HU">
                <a:latin typeface="Arial" panose="020B0604020202020204" pitchFamily="34" charset="0"/>
              </a:rPr>
              <a:t>, </a:t>
            </a:r>
            <a:r>
              <a:rPr lang="fr-FR" altLang="hu-HU">
                <a:latin typeface="Arial" panose="020B0604020202020204" pitchFamily="34" charset="0"/>
              </a:rPr>
              <a:t>Exp Brain Res (2004) 158: 265–277</a:t>
            </a:r>
            <a:endParaRPr lang="de-DE" altLang="hu-HU">
              <a:latin typeface="Arial" panose="020B0604020202020204" pitchFamily="34" charset="0"/>
            </a:endParaRPr>
          </a:p>
          <a:p>
            <a:endParaRPr lang="de-DE" altLang="hu-HU">
              <a:latin typeface="Arial" panose="020B0604020202020204" pitchFamily="34" charset="0"/>
            </a:endParaRPr>
          </a:p>
        </p:txBody>
      </p:sp>
      <p:sp>
        <p:nvSpPr>
          <p:cNvPr id="64516"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180FAD-3212-4A43-87D4-E1998A8F6BFC}" type="slidenum">
              <a:rPr lang="hu-HU" altLang="hu-HU" smtClean="0"/>
              <a:pPr>
                <a:spcBef>
                  <a:spcPct val="0"/>
                </a:spcBef>
              </a:pPr>
              <a:t>56</a:t>
            </a:fld>
            <a:endParaRPr lang="hu-HU" altLang="hu-HU"/>
          </a:p>
        </p:txBody>
      </p:sp>
    </p:spTree>
    <p:extLst>
      <p:ext uri="{BB962C8B-B14F-4D97-AF65-F5344CB8AC3E}">
        <p14:creationId xmlns:p14="http://schemas.microsoft.com/office/powerpoint/2010/main" val="1364663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lvl1pPr>
              <a:defRPr/>
            </a:lvl1pPr>
          </a:lstStyle>
          <a:p>
            <a:endParaRPr lang="hu-HU" altLang="hu-HU"/>
          </a:p>
        </p:txBody>
      </p:sp>
      <p:sp>
        <p:nvSpPr>
          <p:cNvPr id="5" name="Élőláb helye 4"/>
          <p:cNvSpPr>
            <a:spLocks noGrp="1"/>
          </p:cNvSpPr>
          <p:nvPr>
            <p:ph type="ftr" sz="quarter" idx="11"/>
          </p:nvPr>
        </p:nvSpPr>
        <p:spPr/>
        <p:txBody>
          <a:bodyPr/>
          <a:lstStyle>
            <a:lvl1pPr>
              <a:defRPr/>
            </a:lvl1pPr>
          </a:lstStyle>
          <a:p>
            <a:endParaRPr lang="hu-HU" altLang="hu-HU"/>
          </a:p>
        </p:txBody>
      </p:sp>
      <p:sp>
        <p:nvSpPr>
          <p:cNvPr id="6" name="Dia számának helye 5"/>
          <p:cNvSpPr>
            <a:spLocks noGrp="1"/>
          </p:cNvSpPr>
          <p:nvPr>
            <p:ph type="sldNum" sz="quarter" idx="12"/>
          </p:nvPr>
        </p:nvSpPr>
        <p:spPr/>
        <p:txBody>
          <a:bodyPr/>
          <a:lstStyle>
            <a:lvl1pPr>
              <a:defRPr/>
            </a:lvl1pPr>
          </a:lstStyle>
          <a:p>
            <a:fld id="{121736A2-7CF4-49A4-AE25-E89E7686AFD5}" type="slidenum">
              <a:rPr lang="hu-HU" altLang="hu-HU"/>
              <a:pPr/>
              <a:t>‹#›</a:t>
            </a:fld>
            <a:endParaRPr lang="hu-HU" altLang="hu-HU"/>
          </a:p>
        </p:txBody>
      </p:sp>
    </p:spTree>
    <p:extLst>
      <p:ext uri="{BB962C8B-B14F-4D97-AF65-F5344CB8AC3E}">
        <p14:creationId xmlns:p14="http://schemas.microsoft.com/office/powerpoint/2010/main" val="3458471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endParaRPr lang="hu-HU" altLang="hu-HU"/>
          </a:p>
        </p:txBody>
      </p:sp>
      <p:sp>
        <p:nvSpPr>
          <p:cNvPr id="5" name="Élőláb helye 4"/>
          <p:cNvSpPr>
            <a:spLocks noGrp="1"/>
          </p:cNvSpPr>
          <p:nvPr>
            <p:ph type="ftr" sz="quarter" idx="11"/>
          </p:nvPr>
        </p:nvSpPr>
        <p:spPr/>
        <p:txBody>
          <a:bodyPr/>
          <a:lstStyle>
            <a:lvl1pPr>
              <a:defRPr/>
            </a:lvl1pPr>
          </a:lstStyle>
          <a:p>
            <a:endParaRPr lang="hu-HU" altLang="hu-HU"/>
          </a:p>
        </p:txBody>
      </p:sp>
      <p:sp>
        <p:nvSpPr>
          <p:cNvPr id="6" name="Dia számának helye 5"/>
          <p:cNvSpPr>
            <a:spLocks noGrp="1"/>
          </p:cNvSpPr>
          <p:nvPr>
            <p:ph type="sldNum" sz="quarter" idx="12"/>
          </p:nvPr>
        </p:nvSpPr>
        <p:spPr/>
        <p:txBody>
          <a:bodyPr/>
          <a:lstStyle>
            <a:lvl1pPr>
              <a:defRPr/>
            </a:lvl1pPr>
          </a:lstStyle>
          <a:p>
            <a:fld id="{EF564233-B5FC-48DD-BC7F-D8F8453E59DC}" type="slidenum">
              <a:rPr lang="hu-HU" altLang="hu-HU"/>
              <a:pPr/>
              <a:t>‹#›</a:t>
            </a:fld>
            <a:endParaRPr lang="hu-HU" altLang="hu-HU"/>
          </a:p>
        </p:txBody>
      </p:sp>
    </p:spTree>
    <p:extLst>
      <p:ext uri="{BB962C8B-B14F-4D97-AF65-F5344CB8AC3E}">
        <p14:creationId xmlns:p14="http://schemas.microsoft.com/office/powerpoint/2010/main" val="3969334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a:t>Mintacím szerkesztése</a:t>
            </a:r>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endParaRPr lang="hu-HU" altLang="hu-HU"/>
          </a:p>
        </p:txBody>
      </p:sp>
      <p:sp>
        <p:nvSpPr>
          <p:cNvPr id="5" name="Élőláb helye 4"/>
          <p:cNvSpPr>
            <a:spLocks noGrp="1"/>
          </p:cNvSpPr>
          <p:nvPr>
            <p:ph type="ftr" sz="quarter" idx="11"/>
          </p:nvPr>
        </p:nvSpPr>
        <p:spPr/>
        <p:txBody>
          <a:bodyPr/>
          <a:lstStyle>
            <a:lvl1pPr>
              <a:defRPr/>
            </a:lvl1pPr>
          </a:lstStyle>
          <a:p>
            <a:endParaRPr lang="hu-HU" altLang="hu-HU"/>
          </a:p>
        </p:txBody>
      </p:sp>
      <p:sp>
        <p:nvSpPr>
          <p:cNvPr id="6" name="Dia számának helye 5"/>
          <p:cNvSpPr>
            <a:spLocks noGrp="1"/>
          </p:cNvSpPr>
          <p:nvPr>
            <p:ph type="sldNum" sz="quarter" idx="12"/>
          </p:nvPr>
        </p:nvSpPr>
        <p:spPr/>
        <p:txBody>
          <a:bodyPr/>
          <a:lstStyle>
            <a:lvl1pPr>
              <a:defRPr/>
            </a:lvl1pPr>
          </a:lstStyle>
          <a:p>
            <a:fld id="{59F24051-F5FC-41D7-8E32-90FD80176FC0}" type="slidenum">
              <a:rPr lang="hu-HU" altLang="hu-HU"/>
              <a:pPr/>
              <a:t>‹#›</a:t>
            </a:fld>
            <a:endParaRPr lang="hu-HU" altLang="hu-HU"/>
          </a:p>
        </p:txBody>
      </p:sp>
    </p:spTree>
    <p:extLst>
      <p:ext uri="{BB962C8B-B14F-4D97-AF65-F5344CB8AC3E}">
        <p14:creationId xmlns:p14="http://schemas.microsoft.com/office/powerpoint/2010/main" val="1659523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endParaRPr lang="hu-HU" altLang="hu-HU"/>
          </a:p>
        </p:txBody>
      </p:sp>
      <p:sp>
        <p:nvSpPr>
          <p:cNvPr id="5" name="Élőláb helye 4"/>
          <p:cNvSpPr>
            <a:spLocks noGrp="1"/>
          </p:cNvSpPr>
          <p:nvPr>
            <p:ph type="ftr" sz="quarter" idx="11"/>
          </p:nvPr>
        </p:nvSpPr>
        <p:spPr/>
        <p:txBody>
          <a:bodyPr/>
          <a:lstStyle>
            <a:lvl1pPr>
              <a:defRPr/>
            </a:lvl1pPr>
          </a:lstStyle>
          <a:p>
            <a:endParaRPr lang="hu-HU" altLang="hu-HU"/>
          </a:p>
        </p:txBody>
      </p:sp>
      <p:sp>
        <p:nvSpPr>
          <p:cNvPr id="6" name="Dia számának helye 5"/>
          <p:cNvSpPr>
            <a:spLocks noGrp="1"/>
          </p:cNvSpPr>
          <p:nvPr>
            <p:ph type="sldNum" sz="quarter" idx="12"/>
          </p:nvPr>
        </p:nvSpPr>
        <p:spPr/>
        <p:txBody>
          <a:bodyPr/>
          <a:lstStyle>
            <a:lvl1pPr>
              <a:defRPr/>
            </a:lvl1pPr>
          </a:lstStyle>
          <a:p>
            <a:fld id="{CBEC611B-43CA-4192-BFCC-E694837B492B}" type="slidenum">
              <a:rPr lang="hu-HU" altLang="hu-HU"/>
              <a:pPr/>
              <a:t>‹#›</a:t>
            </a:fld>
            <a:endParaRPr lang="hu-HU" altLang="hu-HU"/>
          </a:p>
        </p:txBody>
      </p:sp>
    </p:spTree>
    <p:extLst>
      <p:ext uri="{BB962C8B-B14F-4D97-AF65-F5344CB8AC3E}">
        <p14:creationId xmlns:p14="http://schemas.microsoft.com/office/powerpoint/2010/main" val="349104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 szerkesztése</a:t>
            </a:r>
          </a:p>
        </p:txBody>
      </p:sp>
      <p:sp>
        <p:nvSpPr>
          <p:cNvPr id="4" name="Dátum helye 3"/>
          <p:cNvSpPr>
            <a:spLocks noGrp="1"/>
          </p:cNvSpPr>
          <p:nvPr>
            <p:ph type="dt" sz="half" idx="10"/>
          </p:nvPr>
        </p:nvSpPr>
        <p:spPr/>
        <p:txBody>
          <a:bodyPr/>
          <a:lstStyle>
            <a:lvl1pPr>
              <a:defRPr/>
            </a:lvl1pPr>
          </a:lstStyle>
          <a:p>
            <a:endParaRPr lang="hu-HU" altLang="hu-HU"/>
          </a:p>
        </p:txBody>
      </p:sp>
      <p:sp>
        <p:nvSpPr>
          <p:cNvPr id="5" name="Élőláb helye 4"/>
          <p:cNvSpPr>
            <a:spLocks noGrp="1"/>
          </p:cNvSpPr>
          <p:nvPr>
            <p:ph type="ftr" sz="quarter" idx="11"/>
          </p:nvPr>
        </p:nvSpPr>
        <p:spPr/>
        <p:txBody>
          <a:bodyPr/>
          <a:lstStyle>
            <a:lvl1pPr>
              <a:defRPr/>
            </a:lvl1pPr>
          </a:lstStyle>
          <a:p>
            <a:endParaRPr lang="hu-HU" altLang="hu-HU"/>
          </a:p>
        </p:txBody>
      </p:sp>
      <p:sp>
        <p:nvSpPr>
          <p:cNvPr id="6" name="Dia számának helye 5"/>
          <p:cNvSpPr>
            <a:spLocks noGrp="1"/>
          </p:cNvSpPr>
          <p:nvPr>
            <p:ph type="sldNum" sz="quarter" idx="12"/>
          </p:nvPr>
        </p:nvSpPr>
        <p:spPr/>
        <p:txBody>
          <a:bodyPr/>
          <a:lstStyle>
            <a:lvl1pPr>
              <a:defRPr/>
            </a:lvl1pPr>
          </a:lstStyle>
          <a:p>
            <a:fld id="{DD5ED01B-26CB-4F06-81C2-09247541C957}" type="slidenum">
              <a:rPr lang="hu-HU" altLang="hu-HU"/>
              <a:pPr/>
              <a:t>‹#›</a:t>
            </a:fld>
            <a:endParaRPr lang="hu-HU" altLang="hu-HU"/>
          </a:p>
        </p:txBody>
      </p:sp>
    </p:spTree>
    <p:extLst>
      <p:ext uri="{BB962C8B-B14F-4D97-AF65-F5344CB8AC3E}">
        <p14:creationId xmlns:p14="http://schemas.microsoft.com/office/powerpoint/2010/main" val="43929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85800" y="1981200"/>
            <a:ext cx="38100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981200"/>
            <a:ext cx="38100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lvl1pPr>
              <a:defRPr/>
            </a:lvl1pPr>
          </a:lstStyle>
          <a:p>
            <a:endParaRPr lang="hu-HU" altLang="hu-HU"/>
          </a:p>
        </p:txBody>
      </p:sp>
      <p:sp>
        <p:nvSpPr>
          <p:cNvPr id="6" name="Élőláb helye 5"/>
          <p:cNvSpPr>
            <a:spLocks noGrp="1"/>
          </p:cNvSpPr>
          <p:nvPr>
            <p:ph type="ftr" sz="quarter" idx="11"/>
          </p:nvPr>
        </p:nvSpPr>
        <p:spPr/>
        <p:txBody>
          <a:bodyPr/>
          <a:lstStyle>
            <a:lvl1pPr>
              <a:defRPr/>
            </a:lvl1pPr>
          </a:lstStyle>
          <a:p>
            <a:endParaRPr lang="hu-HU" altLang="hu-HU"/>
          </a:p>
        </p:txBody>
      </p:sp>
      <p:sp>
        <p:nvSpPr>
          <p:cNvPr id="7" name="Dia számának helye 6"/>
          <p:cNvSpPr>
            <a:spLocks noGrp="1"/>
          </p:cNvSpPr>
          <p:nvPr>
            <p:ph type="sldNum" sz="quarter" idx="12"/>
          </p:nvPr>
        </p:nvSpPr>
        <p:spPr/>
        <p:txBody>
          <a:bodyPr/>
          <a:lstStyle>
            <a:lvl1pPr>
              <a:defRPr/>
            </a:lvl1pPr>
          </a:lstStyle>
          <a:p>
            <a:fld id="{8F4C97B6-BC47-4E7D-8369-A5313FA0859F}" type="slidenum">
              <a:rPr lang="hu-HU" altLang="hu-HU"/>
              <a:pPr/>
              <a:t>‹#›</a:t>
            </a:fld>
            <a:endParaRPr lang="hu-HU" altLang="hu-HU"/>
          </a:p>
        </p:txBody>
      </p:sp>
    </p:spTree>
    <p:extLst>
      <p:ext uri="{BB962C8B-B14F-4D97-AF65-F5344CB8AC3E}">
        <p14:creationId xmlns:p14="http://schemas.microsoft.com/office/powerpoint/2010/main" val="1890958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30238" y="365125"/>
            <a:ext cx="7886700" cy="1325563"/>
          </a:xfrm>
        </p:spPr>
        <p:txBody>
          <a:bodyPr/>
          <a:lstStyle/>
          <a:p>
            <a:r>
              <a:rPr lang="hu-HU"/>
              <a:t>Mintacím szerkesztése</a:t>
            </a:r>
          </a:p>
        </p:txBody>
      </p:sp>
      <p:sp>
        <p:nvSpPr>
          <p:cNvPr id="3" name="Szöveg hely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630238" y="2505075"/>
            <a:ext cx="386873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29150" y="2505075"/>
            <a:ext cx="38877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lvl1pPr>
              <a:defRPr/>
            </a:lvl1pPr>
          </a:lstStyle>
          <a:p>
            <a:endParaRPr lang="hu-HU" altLang="hu-HU"/>
          </a:p>
        </p:txBody>
      </p:sp>
      <p:sp>
        <p:nvSpPr>
          <p:cNvPr id="8" name="Élőláb helye 7"/>
          <p:cNvSpPr>
            <a:spLocks noGrp="1"/>
          </p:cNvSpPr>
          <p:nvPr>
            <p:ph type="ftr" sz="quarter" idx="11"/>
          </p:nvPr>
        </p:nvSpPr>
        <p:spPr/>
        <p:txBody>
          <a:bodyPr/>
          <a:lstStyle>
            <a:lvl1pPr>
              <a:defRPr/>
            </a:lvl1pPr>
          </a:lstStyle>
          <a:p>
            <a:endParaRPr lang="hu-HU" altLang="hu-HU"/>
          </a:p>
        </p:txBody>
      </p:sp>
      <p:sp>
        <p:nvSpPr>
          <p:cNvPr id="9" name="Dia számának helye 8"/>
          <p:cNvSpPr>
            <a:spLocks noGrp="1"/>
          </p:cNvSpPr>
          <p:nvPr>
            <p:ph type="sldNum" sz="quarter" idx="12"/>
          </p:nvPr>
        </p:nvSpPr>
        <p:spPr/>
        <p:txBody>
          <a:bodyPr/>
          <a:lstStyle>
            <a:lvl1pPr>
              <a:defRPr/>
            </a:lvl1pPr>
          </a:lstStyle>
          <a:p>
            <a:fld id="{E0C0A670-1104-43E9-8D26-95223333F101}" type="slidenum">
              <a:rPr lang="hu-HU" altLang="hu-HU"/>
              <a:pPr/>
              <a:t>‹#›</a:t>
            </a:fld>
            <a:endParaRPr lang="hu-HU" altLang="hu-HU"/>
          </a:p>
        </p:txBody>
      </p:sp>
    </p:spTree>
    <p:extLst>
      <p:ext uri="{BB962C8B-B14F-4D97-AF65-F5344CB8AC3E}">
        <p14:creationId xmlns:p14="http://schemas.microsoft.com/office/powerpoint/2010/main" val="2980133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lvl1pPr>
              <a:defRPr/>
            </a:lvl1pPr>
          </a:lstStyle>
          <a:p>
            <a:endParaRPr lang="hu-HU" altLang="hu-HU"/>
          </a:p>
        </p:txBody>
      </p:sp>
      <p:sp>
        <p:nvSpPr>
          <p:cNvPr id="4" name="Élőláb helye 3"/>
          <p:cNvSpPr>
            <a:spLocks noGrp="1"/>
          </p:cNvSpPr>
          <p:nvPr>
            <p:ph type="ftr" sz="quarter" idx="11"/>
          </p:nvPr>
        </p:nvSpPr>
        <p:spPr/>
        <p:txBody>
          <a:bodyPr/>
          <a:lstStyle>
            <a:lvl1pPr>
              <a:defRPr/>
            </a:lvl1pPr>
          </a:lstStyle>
          <a:p>
            <a:endParaRPr lang="hu-HU" altLang="hu-HU"/>
          </a:p>
        </p:txBody>
      </p:sp>
      <p:sp>
        <p:nvSpPr>
          <p:cNvPr id="5" name="Dia számának helye 4"/>
          <p:cNvSpPr>
            <a:spLocks noGrp="1"/>
          </p:cNvSpPr>
          <p:nvPr>
            <p:ph type="sldNum" sz="quarter" idx="12"/>
          </p:nvPr>
        </p:nvSpPr>
        <p:spPr/>
        <p:txBody>
          <a:bodyPr/>
          <a:lstStyle>
            <a:lvl1pPr>
              <a:defRPr/>
            </a:lvl1pPr>
          </a:lstStyle>
          <a:p>
            <a:fld id="{40C4C538-E177-4DAA-BF7C-FFEB9A7CFB28}" type="slidenum">
              <a:rPr lang="hu-HU" altLang="hu-HU"/>
              <a:pPr/>
              <a:t>‹#›</a:t>
            </a:fld>
            <a:endParaRPr lang="hu-HU" altLang="hu-HU"/>
          </a:p>
        </p:txBody>
      </p:sp>
    </p:spTree>
    <p:extLst>
      <p:ext uri="{BB962C8B-B14F-4D97-AF65-F5344CB8AC3E}">
        <p14:creationId xmlns:p14="http://schemas.microsoft.com/office/powerpoint/2010/main" val="125858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defRPr/>
            </a:lvl1pPr>
          </a:lstStyle>
          <a:p>
            <a:endParaRPr lang="hu-HU" altLang="hu-HU"/>
          </a:p>
        </p:txBody>
      </p:sp>
      <p:sp>
        <p:nvSpPr>
          <p:cNvPr id="3" name="Élőláb helye 2"/>
          <p:cNvSpPr>
            <a:spLocks noGrp="1"/>
          </p:cNvSpPr>
          <p:nvPr>
            <p:ph type="ftr" sz="quarter" idx="11"/>
          </p:nvPr>
        </p:nvSpPr>
        <p:spPr/>
        <p:txBody>
          <a:bodyPr/>
          <a:lstStyle>
            <a:lvl1pPr>
              <a:defRPr/>
            </a:lvl1pPr>
          </a:lstStyle>
          <a:p>
            <a:endParaRPr lang="hu-HU" altLang="hu-HU"/>
          </a:p>
        </p:txBody>
      </p:sp>
      <p:sp>
        <p:nvSpPr>
          <p:cNvPr id="4" name="Dia számának helye 3"/>
          <p:cNvSpPr>
            <a:spLocks noGrp="1"/>
          </p:cNvSpPr>
          <p:nvPr>
            <p:ph type="sldNum" sz="quarter" idx="12"/>
          </p:nvPr>
        </p:nvSpPr>
        <p:spPr/>
        <p:txBody>
          <a:bodyPr/>
          <a:lstStyle>
            <a:lvl1pPr>
              <a:defRPr/>
            </a:lvl1pPr>
          </a:lstStyle>
          <a:p>
            <a:fld id="{36EEC1B3-6DD9-4650-8F03-E2083E5ED94F}" type="slidenum">
              <a:rPr lang="hu-HU" altLang="hu-HU"/>
              <a:pPr/>
              <a:t>‹#›</a:t>
            </a:fld>
            <a:endParaRPr lang="hu-HU" altLang="hu-HU"/>
          </a:p>
        </p:txBody>
      </p:sp>
    </p:spTree>
    <p:extLst>
      <p:ext uri="{BB962C8B-B14F-4D97-AF65-F5344CB8AC3E}">
        <p14:creationId xmlns:p14="http://schemas.microsoft.com/office/powerpoint/2010/main" val="357535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lvl1pPr>
              <a:defRPr/>
            </a:lvl1pPr>
          </a:lstStyle>
          <a:p>
            <a:endParaRPr lang="hu-HU" altLang="hu-HU"/>
          </a:p>
        </p:txBody>
      </p:sp>
      <p:sp>
        <p:nvSpPr>
          <p:cNvPr id="6" name="Élőláb helye 5"/>
          <p:cNvSpPr>
            <a:spLocks noGrp="1"/>
          </p:cNvSpPr>
          <p:nvPr>
            <p:ph type="ftr" sz="quarter" idx="11"/>
          </p:nvPr>
        </p:nvSpPr>
        <p:spPr/>
        <p:txBody>
          <a:bodyPr/>
          <a:lstStyle>
            <a:lvl1pPr>
              <a:defRPr/>
            </a:lvl1pPr>
          </a:lstStyle>
          <a:p>
            <a:endParaRPr lang="hu-HU" altLang="hu-HU"/>
          </a:p>
        </p:txBody>
      </p:sp>
      <p:sp>
        <p:nvSpPr>
          <p:cNvPr id="7" name="Dia számának helye 6"/>
          <p:cNvSpPr>
            <a:spLocks noGrp="1"/>
          </p:cNvSpPr>
          <p:nvPr>
            <p:ph type="sldNum" sz="quarter" idx="12"/>
          </p:nvPr>
        </p:nvSpPr>
        <p:spPr/>
        <p:txBody>
          <a:bodyPr/>
          <a:lstStyle>
            <a:lvl1pPr>
              <a:defRPr/>
            </a:lvl1pPr>
          </a:lstStyle>
          <a:p>
            <a:fld id="{739BC569-0E1A-42E8-A637-EA7B582BE94B}" type="slidenum">
              <a:rPr lang="hu-HU" altLang="hu-HU"/>
              <a:pPr/>
              <a:t>‹#›</a:t>
            </a:fld>
            <a:endParaRPr lang="hu-HU" altLang="hu-HU"/>
          </a:p>
        </p:txBody>
      </p:sp>
    </p:spTree>
    <p:extLst>
      <p:ext uri="{BB962C8B-B14F-4D97-AF65-F5344CB8AC3E}">
        <p14:creationId xmlns:p14="http://schemas.microsoft.com/office/powerpoint/2010/main" val="199584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lvl1pPr>
              <a:defRPr/>
            </a:lvl1pPr>
          </a:lstStyle>
          <a:p>
            <a:endParaRPr lang="hu-HU" altLang="hu-HU"/>
          </a:p>
        </p:txBody>
      </p:sp>
      <p:sp>
        <p:nvSpPr>
          <p:cNvPr id="6" name="Élőláb helye 5"/>
          <p:cNvSpPr>
            <a:spLocks noGrp="1"/>
          </p:cNvSpPr>
          <p:nvPr>
            <p:ph type="ftr" sz="quarter" idx="11"/>
          </p:nvPr>
        </p:nvSpPr>
        <p:spPr/>
        <p:txBody>
          <a:bodyPr/>
          <a:lstStyle>
            <a:lvl1pPr>
              <a:defRPr/>
            </a:lvl1pPr>
          </a:lstStyle>
          <a:p>
            <a:endParaRPr lang="hu-HU" altLang="hu-HU"/>
          </a:p>
        </p:txBody>
      </p:sp>
      <p:sp>
        <p:nvSpPr>
          <p:cNvPr id="7" name="Dia számának helye 6"/>
          <p:cNvSpPr>
            <a:spLocks noGrp="1"/>
          </p:cNvSpPr>
          <p:nvPr>
            <p:ph type="sldNum" sz="quarter" idx="12"/>
          </p:nvPr>
        </p:nvSpPr>
        <p:spPr/>
        <p:txBody>
          <a:bodyPr/>
          <a:lstStyle>
            <a:lvl1pPr>
              <a:defRPr/>
            </a:lvl1pPr>
          </a:lstStyle>
          <a:p>
            <a:fld id="{3840D820-556C-4524-B574-1B4DB0354D24}" type="slidenum">
              <a:rPr lang="hu-HU" altLang="hu-HU"/>
              <a:pPr/>
              <a:t>‹#›</a:t>
            </a:fld>
            <a:endParaRPr lang="hu-HU" altLang="hu-HU"/>
          </a:p>
        </p:txBody>
      </p:sp>
    </p:spTree>
    <p:extLst>
      <p:ext uri="{BB962C8B-B14F-4D97-AF65-F5344CB8AC3E}">
        <p14:creationId xmlns:p14="http://schemas.microsoft.com/office/powerpoint/2010/main" val="172802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 </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hu-HU" altLang="hu-H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hu-HU" altLang="hu-H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12ABC92-B4E1-4777-AE22-20724D838E4C}" type="slidenum">
              <a:rPr lang="hu-HU" altLang="hu-HU"/>
              <a:pPr/>
              <a:t>‹#›</a:t>
            </a:fld>
            <a:endParaRPr lang="hu-HU" alt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0" y="-15875"/>
            <a:ext cx="4608513" cy="647700"/>
            <a:chOff x="0" y="0"/>
            <a:chExt cx="2903" cy="408"/>
          </a:xfrm>
        </p:grpSpPr>
        <p:grpSp>
          <p:nvGrpSpPr>
            <p:cNvPr id="3" name="Csoportba foglalás 8"/>
            <p:cNvGrpSpPr>
              <a:grpSpLocks/>
            </p:cNvGrpSpPr>
            <p:nvPr/>
          </p:nvGrpSpPr>
          <p:grpSpPr bwMode="auto">
            <a:xfrm>
              <a:off x="0" y="0"/>
              <a:ext cx="975" cy="408"/>
              <a:chOff x="0" y="0"/>
              <a:chExt cx="1548363" cy="648370"/>
            </a:xfrm>
          </p:grpSpPr>
          <p:pic>
            <p:nvPicPr>
              <p:cNvPr id="208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9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4" name="Csoportba foglalás 10"/>
            <p:cNvGrpSpPr>
              <a:grpSpLocks/>
            </p:cNvGrpSpPr>
            <p:nvPr/>
          </p:nvGrpSpPr>
          <p:grpSpPr bwMode="auto">
            <a:xfrm>
              <a:off x="978" y="0"/>
              <a:ext cx="975" cy="408"/>
              <a:chOff x="0" y="0"/>
              <a:chExt cx="1548363" cy="648370"/>
            </a:xfrm>
          </p:grpSpPr>
          <p:pic>
            <p:nvPicPr>
              <p:cNvPr id="208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5" name="Csoportba foglalás 13"/>
            <p:cNvGrpSpPr>
              <a:grpSpLocks/>
            </p:cNvGrpSpPr>
            <p:nvPr/>
          </p:nvGrpSpPr>
          <p:grpSpPr bwMode="auto">
            <a:xfrm>
              <a:off x="1927" y="0"/>
              <a:ext cx="976" cy="408"/>
              <a:chOff x="0" y="0"/>
              <a:chExt cx="1548363" cy="648370"/>
            </a:xfrm>
          </p:grpSpPr>
          <p:pic>
            <p:nvPicPr>
              <p:cNvPr id="2085"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6"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grpSp>
        <p:nvGrpSpPr>
          <p:cNvPr id="6" name="Group 44"/>
          <p:cNvGrpSpPr>
            <a:grpSpLocks/>
          </p:cNvGrpSpPr>
          <p:nvPr/>
        </p:nvGrpSpPr>
        <p:grpSpPr bwMode="auto">
          <a:xfrm>
            <a:off x="4572000" y="-15875"/>
            <a:ext cx="4576763" cy="636563"/>
            <a:chOff x="2880" y="-10"/>
            <a:chExt cx="2883" cy="413"/>
          </a:xfrm>
        </p:grpSpPr>
        <p:grpSp>
          <p:nvGrpSpPr>
            <p:cNvPr id="7" name="Csoportba foglalás 18"/>
            <p:cNvGrpSpPr>
              <a:grpSpLocks/>
            </p:cNvGrpSpPr>
            <p:nvPr/>
          </p:nvGrpSpPr>
          <p:grpSpPr bwMode="auto">
            <a:xfrm>
              <a:off x="2880" y="-10"/>
              <a:ext cx="1001" cy="413"/>
              <a:chOff x="4491318" y="-16048"/>
              <a:chExt cx="1588943" cy="655878"/>
            </a:xfrm>
          </p:grpSpPr>
          <p:pic>
            <p:nvPicPr>
              <p:cNvPr id="2080" name="Picture 4"/>
              <p:cNvPicPr>
                <a:picLocks noChangeAspect="1" noChangeArrowheads="1"/>
              </p:cNvPicPr>
              <p:nvPr/>
            </p:nvPicPr>
            <p:blipFill>
              <a:blip r:embed="rId2" cstate="print"/>
              <a:srcRect/>
              <a:stretch>
                <a:fillRect/>
              </a:stretch>
            </p:blipFill>
            <p:spPr bwMode="auto">
              <a:xfrm flipH="1">
                <a:off x="4491318" y="-16048"/>
                <a:ext cx="809376" cy="655878"/>
              </a:xfrm>
              <a:prstGeom prst="rect">
                <a:avLst/>
              </a:prstGeom>
              <a:noFill/>
              <a:ln w="9525">
                <a:noFill/>
                <a:miter lim="800000"/>
                <a:headEnd/>
                <a:tailEnd/>
              </a:ln>
            </p:spPr>
          </p:pic>
          <p:pic>
            <p:nvPicPr>
              <p:cNvPr id="2081"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8" name="Csoportba foglalás 19"/>
            <p:cNvGrpSpPr>
              <a:grpSpLocks/>
            </p:cNvGrpSpPr>
            <p:nvPr/>
          </p:nvGrpSpPr>
          <p:grpSpPr bwMode="auto">
            <a:xfrm>
              <a:off x="3866" y="-10"/>
              <a:ext cx="950" cy="413"/>
              <a:chOff x="4572000" y="-16048"/>
              <a:chExt cx="1508261" cy="655878"/>
            </a:xfrm>
          </p:grpSpPr>
          <p:pic>
            <p:nvPicPr>
              <p:cNvPr id="2078"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9"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9" name="Csoportba foglalás 22"/>
            <p:cNvGrpSpPr>
              <a:grpSpLocks/>
            </p:cNvGrpSpPr>
            <p:nvPr/>
          </p:nvGrpSpPr>
          <p:grpSpPr bwMode="auto">
            <a:xfrm>
              <a:off x="4813" y="-10"/>
              <a:ext cx="950" cy="413"/>
              <a:chOff x="4572000" y="-16048"/>
              <a:chExt cx="1508261" cy="655878"/>
            </a:xfrm>
          </p:grpSpPr>
          <p:pic>
            <p:nvPicPr>
              <p:cNvPr id="2076"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7"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10" name="Csoportba foglalás 26"/>
          <p:cNvGrpSpPr>
            <a:grpSpLocks/>
          </p:cNvGrpSpPr>
          <p:nvPr/>
        </p:nvGrpSpPr>
        <p:grpSpPr bwMode="auto">
          <a:xfrm rot="10800000">
            <a:off x="4763" y="6210300"/>
            <a:ext cx="9139237" cy="647700"/>
            <a:chOff x="0" y="0"/>
            <a:chExt cx="9139210" cy="648370"/>
          </a:xfrm>
        </p:grpSpPr>
        <p:grpSp>
          <p:nvGrpSpPr>
            <p:cNvPr id="11" name="Csoportba foglalás 8"/>
            <p:cNvGrpSpPr>
              <a:grpSpLocks/>
            </p:cNvGrpSpPr>
            <p:nvPr/>
          </p:nvGrpSpPr>
          <p:grpSpPr bwMode="auto">
            <a:xfrm>
              <a:off x="0" y="0"/>
              <a:ext cx="1548363" cy="648370"/>
              <a:chOff x="0" y="0"/>
              <a:chExt cx="1548363" cy="648370"/>
            </a:xfrm>
          </p:grpSpPr>
          <p:pic>
            <p:nvPicPr>
              <p:cNvPr id="2071"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2"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2" name="Csoportba foglalás 10"/>
            <p:cNvGrpSpPr>
              <a:grpSpLocks/>
            </p:cNvGrpSpPr>
            <p:nvPr/>
          </p:nvGrpSpPr>
          <p:grpSpPr bwMode="auto">
            <a:xfrm>
              <a:off x="1552437" y="0"/>
              <a:ext cx="1548363" cy="648370"/>
              <a:chOff x="0" y="0"/>
              <a:chExt cx="1548363" cy="648370"/>
            </a:xfrm>
          </p:grpSpPr>
          <p:pic>
            <p:nvPicPr>
              <p:cNvPr id="206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3" name="Csoportba foglalás 13"/>
            <p:cNvGrpSpPr>
              <a:grpSpLocks/>
            </p:cNvGrpSpPr>
            <p:nvPr/>
          </p:nvGrpSpPr>
          <p:grpSpPr bwMode="auto">
            <a:xfrm>
              <a:off x="3059832" y="0"/>
              <a:ext cx="1548363" cy="648370"/>
              <a:chOff x="0" y="0"/>
              <a:chExt cx="1548363" cy="648370"/>
            </a:xfrm>
          </p:grpSpPr>
          <p:pic>
            <p:nvPicPr>
              <p:cNvPr id="206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6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4" name="Csoportba foglalás 18"/>
            <p:cNvGrpSpPr>
              <a:grpSpLocks/>
            </p:cNvGrpSpPr>
            <p:nvPr/>
          </p:nvGrpSpPr>
          <p:grpSpPr bwMode="auto">
            <a:xfrm>
              <a:off x="4572000" y="0"/>
              <a:ext cx="1579315" cy="648000"/>
              <a:chOff x="4491318" y="0"/>
              <a:chExt cx="1579315" cy="648000"/>
            </a:xfrm>
          </p:grpSpPr>
          <p:pic>
            <p:nvPicPr>
              <p:cNvPr id="2065" name="Picture 4"/>
              <p:cNvPicPr>
                <a:picLocks noChangeAspect="1" noChangeArrowheads="1"/>
              </p:cNvPicPr>
              <p:nvPr/>
            </p:nvPicPr>
            <p:blipFill>
              <a:blip r:embed="rId2" cstate="print"/>
              <a:srcRect/>
              <a:stretch>
                <a:fillRect/>
              </a:stretch>
            </p:blipFill>
            <p:spPr bwMode="auto">
              <a:xfrm flipH="1">
                <a:off x="4491318" y="0"/>
                <a:ext cx="799654" cy="648000"/>
              </a:xfrm>
              <a:prstGeom prst="rect">
                <a:avLst/>
              </a:prstGeom>
              <a:noFill/>
              <a:ln w="9525">
                <a:noFill/>
                <a:miter lim="800000"/>
                <a:headEnd/>
                <a:tailEnd/>
              </a:ln>
            </p:spPr>
          </p:pic>
          <p:pic>
            <p:nvPicPr>
              <p:cNvPr id="2066"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5" name="Csoportba foglalás 19"/>
            <p:cNvGrpSpPr>
              <a:grpSpLocks/>
            </p:cNvGrpSpPr>
            <p:nvPr/>
          </p:nvGrpSpPr>
          <p:grpSpPr bwMode="auto">
            <a:xfrm>
              <a:off x="6137956" y="0"/>
              <a:ext cx="1498632" cy="648000"/>
              <a:chOff x="4572001" y="0"/>
              <a:chExt cx="1498632" cy="648000"/>
            </a:xfrm>
          </p:grpSpPr>
          <p:pic>
            <p:nvPicPr>
              <p:cNvPr id="2063"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4"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6" name="Csoportba foglalás 22"/>
            <p:cNvGrpSpPr>
              <a:grpSpLocks/>
            </p:cNvGrpSpPr>
            <p:nvPr/>
          </p:nvGrpSpPr>
          <p:grpSpPr bwMode="auto">
            <a:xfrm>
              <a:off x="7640578" y="0"/>
              <a:ext cx="1498632" cy="648000"/>
              <a:chOff x="4572001" y="0"/>
              <a:chExt cx="1498632" cy="648000"/>
            </a:xfrm>
          </p:grpSpPr>
          <p:pic>
            <p:nvPicPr>
              <p:cNvPr id="2061"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2"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sp>
        <p:nvSpPr>
          <p:cNvPr id="44" name="Cím 1"/>
          <p:cNvSpPr txBox="1">
            <a:spLocks/>
          </p:cNvSpPr>
          <p:nvPr/>
        </p:nvSpPr>
        <p:spPr>
          <a:xfrm>
            <a:off x="648093" y="1650264"/>
            <a:ext cx="77724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b="1" dirty="0">
                <a:latin typeface="Segoe UI" panose="020B0502040204020203" pitchFamily="34" charset="0"/>
                <a:cs typeface="Segoe UI" panose="020B0502040204020203" pitchFamily="34" charset="0"/>
              </a:rPr>
              <a:t>Aufbau der Großhirnrinde</a:t>
            </a:r>
          </a:p>
        </p:txBody>
      </p:sp>
      <p:sp>
        <p:nvSpPr>
          <p:cNvPr id="46" name="Alcím 2"/>
          <p:cNvSpPr>
            <a:spLocks noGrp="1"/>
          </p:cNvSpPr>
          <p:nvPr>
            <p:ph type="subTitle" idx="1"/>
          </p:nvPr>
        </p:nvSpPr>
        <p:spPr>
          <a:xfrm>
            <a:off x="5905233" y="4919245"/>
            <a:ext cx="3081528" cy="1097978"/>
          </a:xfrm>
        </p:spPr>
        <p:txBody>
          <a:bodyPr/>
          <a:lstStyle/>
          <a:p>
            <a:r>
              <a:rPr lang="hu-HU" dirty="0">
                <a:latin typeface="Segoe UI" panose="020B0502040204020203" pitchFamily="34" charset="0"/>
                <a:cs typeface="Segoe UI" panose="020B0502040204020203" pitchFamily="34" charset="0"/>
              </a:rPr>
              <a:t>Attila Magyar</a:t>
            </a:r>
          </a:p>
          <a:p>
            <a:pPr eaLnBrk="1" hangingPunct="1">
              <a:spcBef>
                <a:spcPct val="50000"/>
              </a:spcBef>
            </a:pPr>
            <a:r>
              <a:rPr lang="hu-HU" altLang="hu-HU" dirty="0">
                <a:latin typeface="Segoe UI" panose="020B0502040204020203" pitchFamily="34" charset="0"/>
                <a:cs typeface="Segoe UI" panose="020B0502040204020203" pitchFamily="34" charset="0"/>
              </a:rPr>
              <a:t>04.10.2017</a:t>
            </a:r>
            <a:endParaRPr lang="hu-HU" dirty="0"/>
          </a:p>
        </p:txBody>
      </p:sp>
      <p:sp>
        <p:nvSpPr>
          <p:cNvPr id="47" name="Szövegdoboz 46"/>
          <p:cNvSpPr txBox="1"/>
          <p:nvPr/>
        </p:nvSpPr>
        <p:spPr>
          <a:xfrm>
            <a:off x="100145" y="5197588"/>
            <a:ext cx="1310325" cy="923330"/>
          </a:xfrm>
          <a:prstGeom prst="rect">
            <a:avLst/>
          </a:prstGeom>
          <a:noFill/>
        </p:spPr>
        <p:txBody>
          <a:bodyPr wrap="square" rtlCol="0">
            <a:spAutoFit/>
          </a:bodyPr>
          <a:lstStyle/>
          <a:p>
            <a:r>
              <a:rPr lang="hu-HU" sz="5400" b="1" dirty="0">
                <a:latin typeface="Segoe UI" panose="020B0502040204020203" pitchFamily="34" charset="0"/>
                <a:cs typeface="Segoe UI" panose="020B0502040204020203" pitchFamily="34" charset="0"/>
              </a:rPr>
              <a:t>11</a:t>
            </a:r>
            <a:endParaRPr lang="hu-HU" sz="5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41000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304800"/>
            <a:ext cx="7772400" cy="609600"/>
          </a:xfrm>
        </p:spPr>
        <p:txBody>
          <a:bodyPr/>
          <a:lstStyle/>
          <a:p>
            <a:r>
              <a:rPr lang="hu-HU" altLang="hu-HU" sz="3600" b="1" dirty="0" err="1">
                <a:latin typeface="Segoe UI" panose="020B0502040204020203" pitchFamily="34" charset="0"/>
                <a:cs typeface="Segoe UI" panose="020B0502040204020203" pitchFamily="34" charset="0"/>
              </a:rPr>
              <a:t>Archipallium</a:t>
            </a:r>
            <a:r>
              <a:rPr lang="hu-HU" altLang="hu-HU" sz="3600" b="1" dirty="0">
                <a:latin typeface="Segoe UI" panose="020B0502040204020203" pitchFamily="34" charset="0"/>
                <a:cs typeface="Segoe UI" panose="020B0502040204020203" pitchFamily="34" charset="0"/>
              </a:rPr>
              <a:t> mit </a:t>
            </a:r>
            <a:r>
              <a:rPr lang="hu-HU" altLang="hu-HU" sz="3600" b="1" dirty="0" err="1">
                <a:latin typeface="Segoe UI" panose="020B0502040204020203" pitchFamily="34" charset="0"/>
                <a:cs typeface="Segoe UI" panose="020B0502040204020203" pitchFamily="34" charset="0"/>
              </a:rPr>
              <a:t>Archicortex</a:t>
            </a:r>
            <a:endParaRPr lang="hu-HU" altLang="hu-HU" sz="3600" b="1" dirty="0">
              <a:latin typeface="Segoe UI" panose="020B0502040204020203" pitchFamily="34" charset="0"/>
              <a:cs typeface="Segoe UI" panose="020B0502040204020203" pitchFamily="34" charset="0"/>
            </a:endParaRPr>
          </a:p>
        </p:txBody>
      </p:sp>
      <p:sp>
        <p:nvSpPr>
          <p:cNvPr id="7171" name="Rectangle 3"/>
          <p:cNvSpPr>
            <a:spLocks noGrp="1" noChangeArrowheads="1"/>
          </p:cNvSpPr>
          <p:nvPr>
            <p:ph type="body" idx="1"/>
          </p:nvPr>
        </p:nvSpPr>
        <p:spPr>
          <a:xfrm>
            <a:off x="685800" y="1219200"/>
            <a:ext cx="7772400" cy="4876800"/>
          </a:xfrm>
        </p:spPr>
        <p:txBody>
          <a:bodyPr/>
          <a:lstStyle/>
          <a:p>
            <a:r>
              <a:rPr lang="hu-HU" altLang="hu-HU" sz="2000" dirty="0" err="1">
                <a:latin typeface="Segoe UI" panose="020B0502040204020203" pitchFamily="34" charset="0"/>
                <a:cs typeface="Segoe UI" panose="020B0502040204020203" pitchFamily="34" charset="0"/>
              </a:rPr>
              <a:t>Auch</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alte</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Hirnstrukturen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Sie</a:t>
            </a:r>
            <a:r>
              <a:rPr lang="hu-HU" altLang="hu-HU" sz="2000" dirty="0">
                <a:latin typeface="Segoe UI" panose="020B0502040204020203" pitchFamily="34" charset="0"/>
                <a:cs typeface="Segoe UI" panose="020B0502040204020203" pitchFamily="34" charset="0"/>
              </a:rPr>
              <a:t> sind </a:t>
            </a:r>
            <a:r>
              <a:rPr lang="hu-HU" altLang="hu-HU" sz="2000" dirty="0" err="1">
                <a:latin typeface="Segoe UI" panose="020B0502040204020203" pitchFamily="34" charset="0"/>
                <a:cs typeface="Segoe UI" panose="020B0502040204020203" pitchFamily="34" charset="0"/>
              </a:rPr>
              <a:t>verantwortlich</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für</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die</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Entwicklung</a:t>
            </a:r>
            <a:r>
              <a:rPr lang="hu-HU" altLang="hu-HU" sz="2000" dirty="0">
                <a:latin typeface="Segoe UI" panose="020B0502040204020203" pitchFamily="34" charset="0"/>
                <a:cs typeface="Segoe UI" panose="020B0502040204020203" pitchFamily="34" charset="0"/>
              </a:rPr>
              <a:t> des </a:t>
            </a:r>
            <a:r>
              <a:rPr lang="hu-HU" altLang="hu-HU" sz="2000" dirty="0" err="1">
                <a:latin typeface="Segoe UI" panose="020B0502040204020203" pitchFamily="34" charset="0"/>
                <a:cs typeface="Segoe UI" panose="020B0502040204020203" pitchFamily="34" charset="0"/>
              </a:rPr>
              <a:t>Gedächtnisses</a:t>
            </a:r>
            <a:r>
              <a:rPr lang="hu-HU" altLang="hu-HU" sz="2000" dirty="0">
                <a:latin typeface="Segoe UI" panose="020B0502040204020203" pitchFamily="34" charset="0"/>
                <a:cs typeface="Segoe UI" panose="020B0502040204020203" pitchFamily="34" charset="0"/>
              </a:rPr>
              <a:t>, und </a:t>
            </a:r>
            <a:r>
              <a:rPr lang="hu-HU" altLang="hu-HU" sz="2000" dirty="0" err="1">
                <a:latin typeface="Segoe UI" panose="020B0502040204020203" pitchFamily="34" charset="0"/>
                <a:cs typeface="Segoe UI" panose="020B0502040204020203" pitchFamily="34" charset="0"/>
              </a:rPr>
              <a:t>als</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Teile</a:t>
            </a:r>
            <a:r>
              <a:rPr lang="hu-HU" altLang="hu-HU" sz="2000" dirty="0">
                <a:latin typeface="Segoe UI" panose="020B0502040204020203" pitchFamily="34" charset="0"/>
                <a:cs typeface="Segoe UI" panose="020B0502040204020203" pitchFamily="34" charset="0"/>
              </a:rPr>
              <a:t> des </a:t>
            </a:r>
            <a:r>
              <a:rPr lang="hu-HU" altLang="hu-HU" sz="2000" dirty="0" err="1">
                <a:latin typeface="Segoe UI" panose="020B0502040204020203" pitchFamily="34" charset="0"/>
                <a:cs typeface="Segoe UI" panose="020B0502040204020203" pitchFamily="34" charset="0"/>
              </a:rPr>
              <a:t>limbischen</a:t>
            </a:r>
            <a:r>
              <a:rPr lang="hu-HU" altLang="hu-HU" sz="2000" dirty="0">
                <a:latin typeface="Segoe UI" panose="020B0502040204020203" pitchFamily="34" charset="0"/>
                <a:cs typeface="Segoe UI" panose="020B0502040204020203" pitchFamily="34" charset="0"/>
              </a:rPr>
              <a:t> Systems, </a:t>
            </a:r>
            <a:r>
              <a:rPr lang="hu-HU" altLang="hu-HU" sz="2000" dirty="0" err="1">
                <a:latin typeface="Segoe UI" panose="020B0502040204020203" pitchFamily="34" charset="0"/>
                <a:cs typeface="Segoe UI" panose="020B0502040204020203" pitchFamily="34" charset="0"/>
              </a:rPr>
              <a:t>für</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Affektverhalten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vegetative</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Modulation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Antriebe</a:t>
            </a:r>
            <a:r>
              <a:rPr lang="hu-HU" altLang="hu-HU" sz="2000" dirty="0">
                <a:latin typeface="Segoe UI" panose="020B0502040204020203" pitchFamily="34" charset="0"/>
                <a:cs typeface="Segoe UI" panose="020B0502040204020203" pitchFamily="34" charset="0"/>
              </a:rPr>
              <a:t>.</a:t>
            </a:r>
          </a:p>
          <a:p>
            <a:r>
              <a:rPr lang="hu-HU" altLang="hu-HU" sz="2000" b="1" dirty="0" err="1">
                <a:latin typeface="Segoe UI" panose="020B0502040204020203" pitchFamily="34" charset="0"/>
                <a:cs typeface="Segoe UI" panose="020B0502040204020203" pitchFamily="34" charset="0"/>
              </a:rPr>
              <a:t>Anteile</a:t>
            </a:r>
            <a:r>
              <a:rPr lang="hu-HU" altLang="hu-HU" sz="2000" dirty="0">
                <a:latin typeface="Segoe UI" panose="020B0502040204020203" pitchFamily="34" charset="0"/>
                <a:cs typeface="Segoe UI" panose="020B0502040204020203" pitchFamily="34" charset="0"/>
              </a:rPr>
              <a:t>:</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Hyppocampus</a:t>
            </a:r>
            <a:r>
              <a:rPr lang="hu-HU" altLang="hu-HU" sz="2000" b="1" dirty="0">
                <a:latin typeface="Segoe UI" panose="020B0502040204020203" pitchFamily="34" charset="0"/>
                <a:cs typeface="Segoe UI" panose="020B0502040204020203" pitchFamily="34" charset="0"/>
              </a:rPr>
              <a:t> </a:t>
            </a:r>
            <a:r>
              <a:rPr lang="hu-HU" altLang="hu-HU" sz="2000" dirty="0">
                <a:latin typeface="Segoe UI" panose="020B0502040204020203" pitchFamily="34" charset="0"/>
                <a:cs typeface="Segoe UI" panose="020B0502040204020203" pitchFamily="34" charset="0"/>
              </a:rPr>
              <a:t>mit </a:t>
            </a:r>
            <a:r>
              <a:rPr lang="hu-HU" altLang="hu-HU" sz="2000" b="1" dirty="0" err="1">
                <a:latin typeface="Segoe UI" panose="020B0502040204020203" pitchFamily="34" charset="0"/>
                <a:cs typeface="Segoe UI" panose="020B0502040204020203" pitchFamily="34" charset="0"/>
              </a:rPr>
              <a:t>Fornix</a:t>
            </a:r>
            <a:r>
              <a:rPr lang="hu-HU" altLang="hu-HU" sz="2000" b="1" dirty="0">
                <a:latin typeface="Segoe UI" panose="020B0502040204020203" pitchFamily="34" charset="0"/>
                <a:cs typeface="Segoe UI" panose="020B0502040204020203" pitchFamily="34" charset="0"/>
              </a:rPr>
              <a:t> </a:t>
            </a:r>
            <a:r>
              <a:rPr lang="hu-HU" altLang="hu-HU" sz="2000" dirty="0">
                <a:latin typeface="Segoe UI" panose="020B0502040204020203" pitchFamily="34" charset="0"/>
                <a:cs typeface="Segoe UI" panose="020B0502040204020203" pitchFamily="34" charset="0"/>
              </a:rPr>
              <a:t>und </a:t>
            </a:r>
            <a:r>
              <a:rPr lang="hu-HU" altLang="hu-HU" sz="2000" b="1" dirty="0" err="1">
                <a:latin typeface="Segoe UI" panose="020B0502040204020203" pitchFamily="34" charset="0"/>
                <a:cs typeface="Segoe UI" panose="020B0502040204020203" pitchFamily="34" charset="0"/>
              </a:rPr>
              <a:t>Gyrus</a:t>
            </a:r>
            <a:r>
              <a:rPr lang="hu-HU" altLang="hu-HU" sz="2000" b="1"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dentatus</a:t>
            </a:r>
            <a:r>
              <a:rPr lang="hu-HU" altLang="hu-HU" sz="2000" dirty="0">
                <a:latin typeface="Segoe UI" panose="020B0502040204020203" pitchFamily="34" charset="0"/>
                <a:cs typeface="Segoe UI" panose="020B0502040204020203" pitchFamily="34" charset="0"/>
              </a:rPr>
              <a:t>;</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Gyrus</a:t>
            </a:r>
            <a:r>
              <a:rPr lang="hu-HU" altLang="hu-HU" sz="2000" b="1"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hyppocampi</a:t>
            </a:r>
            <a:r>
              <a:rPr lang="hu-HU" altLang="hu-HU" sz="2000" b="1" dirty="0">
                <a:latin typeface="Segoe UI" panose="020B0502040204020203" pitchFamily="34" charset="0"/>
                <a:cs typeface="Segoe UI" panose="020B0502040204020203" pitchFamily="34" charset="0"/>
              </a:rPr>
              <a:t> </a:t>
            </a:r>
            <a:r>
              <a:rPr lang="hu-HU" altLang="hu-HU" sz="2000" dirty="0">
                <a:latin typeface="Segoe UI" panose="020B0502040204020203" pitchFamily="34" charset="0"/>
                <a:cs typeface="Segoe UI" panose="020B0502040204020203" pitchFamily="34" charset="0"/>
              </a:rPr>
              <a:t>mit </a:t>
            </a:r>
            <a:r>
              <a:rPr lang="hu-HU" altLang="hu-HU" sz="2000" dirty="0" err="1">
                <a:latin typeface="Segoe UI" panose="020B0502040204020203" pitchFamily="34" charset="0"/>
                <a:cs typeface="Segoe UI" panose="020B0502040204020203" pitchFamily="34" charset="0"/>
              </a:rPr>
              <a:t>dem</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entorhinalen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Cortex</a:t>
            </a:r>
            <a:r>
              <a:rPr lang="hu-HU" altLang="hu-HU" sz="2000" dirty="0">
                <a:latin typeface="Segoe UI" panose="020B0502040204020203" pitchFamily="34" charset="0"/>
                <a:cs typeface="Segoe UI" panose="020B0502040204020203" pitchFamily="34" charset="0"/>
              </a:rPr>
              <a:t>;</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Teile</a:t>
            </a:r>
            <a:r>
              <a:rPr lang="hu-HU" altLang="hu-HU" sz="2000" dirty="0">
                <a:latin typeface="Segoe UI" panose="020B0502040204020203" pitchFamily="34" charset="0"/>
                <a:cs typeface="Segoe UI" panose="020B0502040204020203" pitchFamily="34" charset="0"/>
              </a:rPr>
              <a:t> des </a:t>
            </a:r>
            <a:r>
              <a:rPr lang="hu-HU" altLang="hu-HU" sz="2000" b="1" dirty="0" err="1">
                <a:latin typeface="Segoe UI" panose="020B0502040204020203" pitchFamily="34" charset="0"/>
                <a:cs typeface="Segoe UI" panose="020B0502040204020203" pitchFamily="34" charset="0"/>
              </a:rPr>
              <a:t>Gyrus</a:t>
            </a:r>
            <a:r>
              <a:rPr lang="hu-HU" altLang="hu-HU" sz="2000" b="1"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cinguli</a:t>
            </a:r>
            <a:r>
              <a:rPr lang="hu-HU" altLang="hu-HU" sz="2000"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Indusium</a:t>
            </a:r>
            <a:r>
              <a:rPr lang="hu-HU" altLang="hu-HU" sz="2000" b="1"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griseum</a:t>
            </a:r>
            <a:r>
              <a:rPr lang="hu-HU" altLang="hu-HU" sz="2000" b="1" dirty="0">
                <a:latin typeface="Segoe UI" panose="020B0502040204020203" pitchFamily="34" charset="0"/>
                <a:cs typeface="Segoe UI" panose="020B0502040204020203" pitchFamily="34" charset="0"/>
              </a:rPr>
              <a:t>.</a:t>
            </a:r>
            <a:r>
              <a:rPr lang="hu-HU" altLang="hu-HU" sz="2000" dirty="0">
                <a:latin typeface="Segoe UI" panose="020B0502040204020203" pitchFamily="34" charset="0"/>
                <a:cs typeface="Segoe UI" panose="020B0502040204020203" pitchFamily="34"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228600"/>
            <a:ext cx="7772400" cy="685800"/>
          </a:xfrm>
        </p:spPr>
        <p:txBody>
          <a:bodyPr/>
          <a:lstStyle/>
          <a:p>
            <a:r>
              <a:rPr lang="hu-HU" altLang="hu-HU" sz="3600" b="1" dirty="0" err="1">
                <a:latin typeface="Segoe UI" panose="020B0502040204020203" pitchFamily="34" charset="0"/>
                <a:cs typeface="Segoe UI" panose="020B0502040204020203" pitchFamily="34" charset="0"/>
              </a:rPr>
              <a:t>Neopallium</a:t>
            </a:r>
            <a:r>
              <a:rPr lang="hu-HU" altLang="hu-HU" sz="3600" b="1" dirty="0">
                <a:latin typeface="Segoe UI" panose="020B0502040204020203" pitchFamily="34" charset="0"/>
                <a:cs typeface="Segoe UI" panose="020B0502040204020203" pitchFamily="34" charset="0"/>
              </a:rPr>
              <a:t> mit </a:t>
            </a:r>
            <a:r>
              <a:rPr lang="hu-HU" altLang="hu-HU" sz="3600" b="1" dirty="0" err="1">
                <a:latin typeface="Segoe UI" panose="020B0502040204020203" pitchFamily="34" charset="0"/>
                <a:cs typeface="Segoe UI" panose="020B0502040204020203" pitchFamily="34" charset="0"/>
              </a:rPr>
              <a:t>Neocortex</a:t>
            </a:r>
            <a:endParaRPr lang="hu-HU" altLang="hu-HU" sz="3600" b="1" dirty="0">
              <a:latin typeface="Segoe UI" panose="020B0502040204020203" pitchFamily="34" charset="0"/>
              <a:cs typeface="Segoe UI" panose="020B0502040204020203" pitchFamily="34" charset="0"/>
            </a:endParaRPr>
          </a:p>
        </p:txBody>
      </p:sp>
      <p:sp>
        <p:nvSpPr>
          <p:cNvPr id="9219" name="Rectangle 3"/>
          <p:cNvSpPr>
            <a:spLocks noGrp="1" noChangeArrowheads="1"/>
          </p:cNvSpPr>
          <p:nvPr>
            <p:ph type="body" idx="1"/>
          </p:nvPr>
        </p:nvSpPr>
        <p:spPr>
          <a:xfrm>
            <a:off x="685800" y="1143000"/>
            <a:ext cx="7772400" cy="4953000"/>
          </a:xfrm>
        </p:spPr>
        <p:txBody>
          <a:bodyPr/>
          <a:lstStyle/>
          <a:p>
            <a:r>
              <a:rPr lang="hu-HU" altLang="hu-HU" sz="2000" dirty="0" err="1">
                <a:latin typeface="Segoe UI" panose="020B0502040204020203" pitchFamily="34" charset="0"/>
                <a:cs typeface="Segoe UI" panose="020B0502040204020203" pitchFamily="34" charset="0"/>
              </a:rPr>
              <a:t>Phylogenetisch</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jüngster</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Anteil</a:t>
            </a:r>
            <a:r>
              <a:rPr lang="hu-HU" altLang="hu-HU" sz="2000" dirty="0">
                <a:latin typeface="Segoe UI" panose="020B0502040204020203" pitchFamily="34" charset="0"/>
                <a:cs typeface="Segoe UI" panose="020B0502040204020203" pitchFamily="34" charset="0"/>
              </a:rPr>
              <a:t>.</a:t>
            </a:r>
          </a:p>
          <a:p>
            <a:r>
              <a:rPr lang="hu-HU" altLang="hu-HU" sz="2000" dirty="0">
                <a:latin typeface="Segoe UI" panose="020B0502040204020203" pitchFamily="34" charset="0"/>
                <a:cs typeface="Segoe UI" panose="020B0502040204020203" pitchFamily="34" charset="0"/>
              </a:rPr>
              <a:t>≈2600 cm</a:t>
            </a:r>
            <a:r>
              <a:rPr lang="hu-HU" altLang="hu-HU" sz="2000" baseline="30000" dirty="0">
                <a:latin typeface="Segoe UI" panose="020B0502040204020203" pitchFamily="34" charset="0"/>
                <a:cs typeface="Segoe UI" panose="020B0502040204020203" pitchFamily="34" charset="0"/>
              </a:rPr>
              <a:t>2</a:t>
            </a:r>
            <a:r>
              <a:rPr lang="hu-HU" altLang="hu-HU" sz="2000" dirty="0">
                <a:latin typeface="Segoe UI" panose="020B0502040204020203" pitchFamily="34" charset="0"/>
                <a:cs typeface="Segoe UI" panose="020B0502040204020203" pitchFamily="34" charset="0"/>
              </a:rPr>
              <a:t> mit 28 x 10</a:t>
            </a:r>
            <a:r>
              <a:rPr lang="hu-HU" altLang="hu-HU" sz="2000" baseline="30000" dirty="0">
                <a:latin typeface="Segoe UI" panose="020B0502040204020203" pitchFamily="34" charset="0"/>
                <a:cs typeface="Segoe UI" panose="020B0502040204020203" pitchFamily="34" charset="0"/>
              </a:rPr>
              <a:t>9</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Nervenzellen</a:t>
            </a:r>
            <a:r>
              <a:rPr lang="hu-HU" altLang="hu-HU" sz="2000" dirty="0">
                <a:latin typeface="Segoe UI" panose="020B0502040204020203" pitchFamily="34" charset="0"/>
                <a:cs typeface="Segoe UI" panose="020B0502040204020203" pitchFamily="34" charset="0"/>
              </a:rPr>
              <a:t> und </a:t>
            </a:r>
            <a:r>
              <a:rPr lang="hu-HU" altLang="hu-HU" sz="2000" dirty="0" err="1">
                <a:latin typeface="Segoe UI" panose="020B0502040204020203" pitchFamily="34" charset="0"/>
                <a:cs typeface="Segoe UI" panose="020B0502040204020203" pitchFamily="34" charset="0"/>
              </a:rPr>
              <a:t>fast</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so</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vilene</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Gliazellen</a:t>
            </a:r>
            <a:r>
              <a:rPr lang="hu-HU" altLang="hu-HU" sz="2000" dirty="0">
                <a:latin typeface="Segoe UI" panose="020B0502040204020203" pitchFamily="34" charset="0"/>
                <a:cs typeface="Segoe UI" panose="020B0502040204020203" pitchFamily="34" charset="0"/>
              </a:rPr>
              <a:t>.</a:t>
            </a:r>
          </a:p>
          <a:p>
            <a:r>
              <a:rPr lang="hu-HU" altLang="hu-HU" sz="2000" dirty="0" err="1">
                <a:latin typeface="Segoe UI" panose="020B0502040204020203" pitchFamily="34" charset="0"/>
                <a:cs typeface="Segoe UI" panose="020B0502040204020203" pitchFamily="34" charset="0"/>
              </a:rPr>
              <a:t>Enthält</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die</a:t>
            </a:r>
            <a:r>
              <a:rPr lang="hu-HU" altLang="hu-HU" sz="2000" dirty="0">
                <a:latin typeface="Segoe UI" panose="020B0502040204020203" pitchFamily="34" charset="0"/>
                <a:cs typeface="Segoe UI" panose="020B0502040204020203" pitchFamily="34" charset="0"/>
              </a:rPr>
              <a:t> </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Primärfelder</a:t>
            </a:r>
            <a:r>
              <a:rPr lang="hu-HU" altLang="hu-HU" sz="2000" b="1" dirty="0">
                <a:latin typeface="Segoe UI" panose="020B0502040204020203" pitchFamily="34" charset="0"/>
                <a:cs typeface="Segoe UI" panose="020B0502040204020203" pitchFamily="34" charset="0"/>
              </a:rPr>
              <a:t>  </a:t>
            </a:r>
            <a:r>
              <a:rPr lang="hu-HU" altLang="hu-HU" sz="2000" dirty="0">
                <a:latin typeface="Segoe UI" panose="020B0502040204020203" pitchFamily="34" charset="0"/>
                <a:cs typeface="Segoe UI" panose="020B0502040204020203" pitchFamily="34" charset="0"/>
              </a:rPr>
              <a:t>(</a:t>
            </a:r>
            <a:r>
              <a:rPr lang="hu-HU" altLang="hu-HU" sz="2000" dirty="0" err="1">
                <a:latin typeface="Segoe UI" panose="020B0502040204020203" pitchFamily="34" charset="0"/>
                <a:cs typeface="Segoe UI" panose="020B0502040204020203" pitchFamily="34" charset="0"/>
              </a:rPr>
              <a:t>primäre</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Interpretationsfrei</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Endigungsort</a:t>
            </a:r>
            <a:r>
              <a:rPr lang="hu-HU" altLang="hu-HU" sz="2000" dirty="0">
                <a:latin typeface="Segoe UI" panose="020B0502040204020203" pitchFamily="34" charset="0"/>
                <a:cs typeface="Segoe UI" panose="020B0502040204020203" pitchFamily="34" charset="0"/>
              </a:rPr>
              <a:t> der </a:t>
            </a:r>
            <a:r>
              <a:rPr lang="hu-HU" altLang="hu-HU" sz="2000" dirty="0" err="1">
                <a:latin typeface="Segoe UI" panose="020B0502040204020203" pitchFamily="34" charset="0"/>
                <a:cs typeface="Segoe UI" panose="020B0502040204020203" pitchFamily="34" charset="0"/>
              </a:rPr>
              <a:t>betreffenden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Sinnesbahnen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oder</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Stelle</a:t>
            </a:r>
            <a:r>
              <a:rPr lang="hu-HU" altLang="hu-HU" sz="2000" dirty="0">
                <a:latin typeface="Segoe UI" panose="020B0502040204020203" pitchFamily="34" charset="0"/>
                <a:cs typeface="Segoe UI" panose="020B0502040204020203" pitchFamily="34" charset="0"/>
              </a:rPr>
              <a:t> der </a:t>
            </a:r>
            <a:r>
              <a:rPr lang="hu-HU" altLang="hu-HU" sz="2000" dirty="0" err="1">
                <a:latin typeface="Segoe UI" panose="020B0502040204020203" pitchFamily="34" charset="0"/>
                <a:cs typeface="Segoe UI" panose="020B0502040204020203" pitchFamily="34" charset="0"/>
              </a:rPr>
              <a:t>Bewegungsinitiation</a:t>
            </a:r>
            <a:r>
              <a:rPr lang="hu-HU" altLang="hu-HU" sz="2000" dirty="0">
                <a:latin typeface="Segoe UI" panose="020B0502040204020203" pitchFamily="34" charset="0"/>
                <a:cs typeface="Segoe UI" panose="020B0502040204020203" pitchFamily="34" charset="0"/>
              </a:rPr>
              <a:t>),</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Sekundärfelder</a:t>
            </a:r>
            <a:r>
              <a:rPr lang="hu-HU" altLang="hu-HU" sz="2000" b="1" dirty="0">
                <a:latin typeface="Segoe UI" panose="020B0502040204020203" pitchFamily="34" charset="0"/>
                <a:cs typeface="Segoe UI" panose="020B0502040204020203" pitchFamily="34" charset="0"/>
              </a:rPr>
              <a:t> </a:t>
            </a:r>
            <a:r>
              <a:rPr lang="hu-HU" altLang="hu-HU" sz="2000" dirty="0">
                <a:latin typeface="Segoe UI" panose="020B0502040204020203" pitchFamily="34" charset="0"/>
                <a:cs typeface="Segoe UI" panose="020B0502040204020203" pitchFamily="34" charset="0"/>
              </a:rPr>
              <a:t>(</a:t>
            </a:r>
            <a:r>
              <a:rPr lang="hu-HU" altLang="hu-HU" sz="2000" dirty="0" err="1">
                <a:latin typeface="Segoe UI" panose="020B0502040204020203" pitchFamily="34" charset="0"/>
                <a:cs typeface="Segoe UI" panose="020B0502040204020203" pitchFamily="34" charset="0"/>
              </a:rPr>
              <a:t>liegen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neben</a:t>
            </a:r>
            <a:r>
              <a:rPr lang="hu-HU" altLang="hu-HU" sz="2000" dirty="0">
                <a:latin typeface="Segoe UI" panose="020B0502040204020203" pitchFamily="34" charset="0"/>
                <a:cs typeface="Segoe UI" panose="020B0502040204020203" pitchFamily="34" charset="0"/>
              </a:rPr>
              <a:t> der </a:t>
            </a:r>
            <a:r>
              <a:rPr lang="hu-HU" altLang="hu-HU" sz="2000" dirty="0" err="1">
                <a:latin typeface="Segoe UI" panose="020B0502040204020203" pitchFamily="34" charset="0"/>
                <a:cs typeface="Segoe UI" panose="020B0502040204020203" pitchFamily="34" charset="0"/>
              </a:rPr>
              <a:t>Primärfeldern</a:t>
            </a:r>
            <a:r>
              <a:rPr lang="hu-HU" altLang="hu-HU" sz="2000" dirty="0">
                <a:latin typeface="Segoe UI" panose="020B0502040204020203" pitchFamily="34" charset="0"/>
                <a:cs typeface="Segoe UI" panose="020B0502040204020203" pitchFamily="34" charset="0"/>
              </a:rPr>
              <a:t> und </a:t>
            </a:r>
            <a:r>
              <a:rPr lang="hu-HU" altLang="hu-HU" sz="2000" dirty="0" err="1">
                <a:latin typeface="Segoe UI" panose="020B0502040204020203" pitchFamily="34" charset="0"/>
                <a:cs typeface="Segoe UI" panose="020B0502040204020203" pitchFamily="34" charset="0"/>
              </a:rPr>
              <a:t>verarbeiten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integratorisch</a:t>
            </a:r>
            <a:r>
              <a:rPr lang="hu-HU" altLang="hu-HU" sz="2000" dirty="0">
                <a:latin typeface="Segoe UI" panose="020B0502040204020203" pitchFamily="34" charset="0"/>
                <a:cs typeface="Segoe UI" panose="020B0502040204020203" pitchFamily="34" charset="0"/>
              </a:rPr>
              <a:t> der </a:t>
            </a:r>
            <a:r>
              <a:rPr lang="hu-HU" altLang="hu-HU" sz="2000" dirty="0" err="1">
                <a:latin typeface="Segoe UI" panose="020B0502040204020203" pitchFamily="34" charset="0"/>
                <a:cs typeface="Segoe UI" panose="020B0502040204020203" pitchFamily="34" charset="0"/>
              </a:rPr>
              <a:t>Sinnesinformationen</a:t>
            </a:r>
            <a:r>
              <a:rPr lang="hu-HU" altLang="hu-HU" sz="2000" dirty="0">
                <a:latin typeface="Segoe UI" panose="020B0502040204020203" pitchFamily="34" charset="0"/>
                <a:cs typeface="Segoe UI" panose="020B0502040204020203" pitchFamily="34" charset="0"/>
              </a:rPr>
              <a:t>) und </a:t>
            </a:r>
            <a:r>
              <a:rPr lang="hu-HU" altLang="hu-HU" sz="2000" dirty="0" err="1">
                <a:latin typeface="Segoe UI" panose="020B0502040204020203" pitchFamily="34" charset="0"/>
                <a:cs typeface="Segoe UI" panose="020B0502040204020203" pitchFamily="34" charset="0"/>
              </a:rPr>
              <a:t>die</a:t>
            </a:r>
            <a:r>
              <a:rPr lang="hu-HU" altLang="hu-HU" sz="2000" dirty="0">
                <a:latin typeface="Segoe UI" panose="020B0502040204020203" pitchFamily="34" charset="0"/>
                <a:cs typeface="Segoe UI" panose="020B0502040204020203" pitchFamily="34" charset="0"/>
              </a:rPr>
              <a:t> </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Assoziationsfelder</a:t>
            </a:r>
            <a:r>
              <a:rPr lang="hu-HU" altLang="hu-HU" sz="2000" b="1" dirty="0">
                <a:latin typeface="Segoe UI" panose="020B0502040204020203" pitchFamily="34" charset="0"/>
                <a:cs typeface="Segoe UI" panose="020B0502040204020203" pitchFamily="34" charset="0"/>
              </a:rPr>
              <a:t> </a:t>
            </a:r>
            <a:r>
              <a:rPr lang="hu-HU" altLang="hu-HU" sz="2000" dirty="0">
                <a:latin typeface="Segoe UI" panose="020B0502040204020203" pitchFamily="34" charset="0"/>
                <a:cs typeface="Segoe UI" panose="020B0502040204020203" pitchFamily="34" charset="0"/>
              </a:rPr>
              <a:t>(</a:t>
            </a:r>
            <a:r>
              <a:rPr lang="hu-HU" altLang="hu-HU" sz="2000" dirty="0" err="1">
                <a:latin typeface="Segoe UI" panose="020B0502040204020203" pitchFamily="34" charset="0"/>
                <a:cs typeface="Segoe UI" panose="020B0502040204020203" pitchFamily="34" charset="0"/>
              </a:rPr>
              <a:t>diese</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bekommen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keine</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primäre</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Informationen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aus</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Thalamus</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oder</a:t>
            </a:r>
            <a:r>
              <a:rPr lang="hu-HU" altLang="hu-HU" sz="2000" dirty="0">
                <a:latin typeface="Segoe UI" panose="020B0502040204020203" pitchFamily="34" charset="0"/>
                <a:cs typeface="Segoe UI" panose="020B0502040204020203" pitchFamily="34" charset="0"/>
              </a:rPr>
              <a:t> sind </a:t>
            </a:r>
            <a:r>
              <a:rPr lang="hu-HU" altLang="hu-HU" sz="2000" dirty="0" err="1">
                <a:latin typeface="Segoe UI" panose="020B0502040204020203" pitchFamily="34" charset="0"/>
                <a:cs typeface="Segoe UI" panose="020B0502040204020203" pitchFamily="34" charset="0"/>
              </a:rPr>
              <a:t>nicht</a:t>
            </a:r>
            <a:r>
              <a:rPr lang="hu-HU" altLang="hu-HU" sz="2000" dirty="0">
                <a:latin typeface="Segoe UI" panose="020B0502040204020203" pitchFamily="34" charset="0"/>
                <a:cs typeface="Segoe UI" panose="020B0502040204020203" pitchFamily="34" charset="0"/>
              </a:rPr>
              <a:t>  mit </a:t>
            </a:r>
            <a:r>
              <a:rPr lang="hu-HU" altLang="hu-HU" sz="2000" dirty="0" err="1">
                <a:latin typeface="Segoe UI" panose="020B0502040204020203" pitchFamily="34" charset="0"/>
                <a:cs typeface="Segoe UI" panose="020B0502040204020203" pitchFamily="34" charset="0"/>
              </a:rPr>
              <a:t>einem</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Primärfeld</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verbunden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sondern</a:t>
            </a:r>
            <a:r>
              <a:rPr lang="hu-HU" altLang="hu-HU" sz="2000" dirty="0">
                <a:latin typeface="Segoe UI" panose="020B0502040204020203" pitchFamily="34" charset="0"/>
                <a:cs typeface="Segoe UI" panose="020B0502040204020203" pitchFamily="34" charset="0"/>
              </a:rPr>
              <a:t> sind mit vielen </a:t>
            </a:r>
            <a:r>
              <a:rPr lang="hu-HU" altLang="hu-HU" sz="2000" dirty="0" err="1">
                <a:latin typeface="Segoe UI" panose="020B0502040204020203" pitchFamily="34" charset="0"/>
                <a:cs typeface="Segoe UI" panose="020B0502040204020203" pitchFamily="34" charset="0"/>
              </a:rPr>
              <a:t>primären</a:t>
            </a:r>
            <a:r>
              <a:rPr lang="hu-HU" altLang="hu-HU" sz="2000" dirty="0">
                <a:latin typeface="Segoe UI" panose="020B0502040204020203" pitchFamily="34" charset="0"/>
                <a:cs typeface="Segoe UI" panose="020B0502040204020203" pitchFamily="34" charset="0"/>
              </a:rPr>
              <a:t> und </a:t>
            </a:r>
            <a:r>
              <a:rPr lang="hu-HU" altLang="hu-HU" sz="2000" dirty="0" err="1">
                <a:latin typeface="Segoe UI" panose="020B0502040204020203" pitchFamily="34" charset="0"/>
                <a:cs typeface="Segoe UI" panose="020B0502040204020203" pitchFamily="34" charset="0"/>
              </a:rPr>
              <a:t>sekundären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Felden</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verbunden</a:t>
            </a:r>
            <a:r>
              <a:rPr lang="hu-HU" altLang="hu-HU" sz="2000" dirty="0">
                <a:latin typeface="Segoe UI" panose="020B0502040204020203" pitchFamily="34" charset="0"/>
                <a:cs typeface="Segoe UI" panose="020B0502040204020203" pitchFamily="3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685800" y="1600200"/>
            <a:ext cx="7772400" cy="4495800"/>
          </a:xfrm>
        </p:spPr>
        <p:txBody>
          <a:bodyPr/>
          <a:lstStyle/>
          <a:p>
            <a:r>
              <a:rPr lang="hu-HU" altLang="hu-HU" sz="2000" dirty="0" err="1">
                <a:latin typeface="Segoe UI" panose="020B0502040204020203" pitchFamily="34" charset="0"/>
                <a:cs typeface="Segoe UI" panose="020B0502040204020203" pitchFamily="34" charset="0"/>
              </a:rPr>
              <a:t>Neocortex</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Isocortex</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aus</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sechs</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Schichten</a:t>
            </a:r>
            <a:r>
              <a:rPr lang="hu-HU" altLang="hu-HU" sz="2000" dirty="0">
                <a:latin typeface="Segoe UI" panose="020B0502040204020203" pitchFamily="34" charset="0"/>
                <a:cs typeface="Segoe UI" panose="020B0502040204020203" pitchFamily="34" charset="0"/>
              </a:rPr>
              <a:t>.</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t>
            </a:r>
            <a:r>
              <a:rPr lang="hu-HU" altLang="hu-HU" sz="2000" b="1" dirty="0">
                <a:latin typeface="Segoe UI" panose="020B0502040204020203" pitchFamily="34" charset="0"/>
                <a:cs typeface="Segoe UI" panose="020B0502040204020203" pitchFamily="34" charset="0"/>
              </a:rPr>
              <a:t>I : </a:t>
            </a:r>
            <a:r>
              <a:rPr lang="hu-HU" altLang="hu-HU" sz="2000" b="1" dirty="0" err="1">
                <a:latin typeface="Segoe UI" panose="020B0502040204020203" pitchFamily="34" charset="0"/>
                <a:cs typeface="Segoe UI" panose="020B0502040204020203" pitchFamily="34" charset="0"/>
              </a:rPr>
              <a:t>Lamina</a:t>
            </a:r>
            <a:r>
              <a:rPr lang="hu-HU" altLang="hu-HU" sz="2000" b="1"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molecularis</a:t>
            </a:r>
            <a:br>
              <a:rPr lang="hu-HU" altLang="hu-HU" sz="2000" b="1" dirty="0">
                <a:latin typeface="Segoe UI" panose="020B0502040204020203" pitchFamily="34" charset="0"/>
                <a:cs typeface="Segoe UI" panose="020B0502040204020203" pitchFamily="34" charset="0"/>
              </a:rPr>
            </a:br>
            <a:r>
              <a:rPr lang="hu-HU" altLang="hu-HU" sz="2000" b="1" dirty="0">
                <a:latin typeface="Segoe UI" panose="020B0502040204020203" pitchFamily="34" charset="0"/>
                <a:cs typeface="Segoe UI" panose="020B0502040204020203" pitchFamily="34" charset="0"/>
              </a:rPr>
              <a:t>	II: </a:t>
            </a:r>
            <a:r>
              <a:rPr lang="hu-HU" altLang="hu-HU" sz="2000" b="1" dirty="0" err="1">
                <a:latin typeface="Segoe UI" panose="020B0502040204020203" pitchFamily="34" charset="0"/>
                <a:cs typeface="Segoe UI" panose="020B0502040204020203" pitchFamily="34" charset="0"/>
              </a:rPr>
              <a:t>Lamina</a:t>
            </a:r>
            <a:r>
              <a:rPr lang="hu-HU" altLang="hu-HU" sz="2000" b="1"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granularis</a:t>
            </a:r>
            <a:r>
              <a:rPr lang="hu-HU" altLang="hu-HU" sz="2000" b="1" dirty="0">
                <a:latin typeface="Segoe UI" panose="020B0502040204020203" pitchFamily="34" charset="0"/>
                <a:cs typeface="Segoe UI" panose="020B0502040204020203" pitchFamily="34" charset="0"/>
              </a:rPr>
              <a:t> externa</a:t>
            </a:r>
            <a:br>
              <a:rPr lang="hu-HU" altLang="hu-HU" sz="2000" b="1" dirty="0">
                <a:latin typeface="Segoe UI" panose="020B0502040204020203" pitchFamily="34" charset="0"/>
                <a:cs typeface="Segoe UI" panose="020B0502040204020203" pitchFamily="34" charset="0"/>
              </a:rPr>
            </a:br>
            <a:r>
              <a:rPr lang="hu-HU" altLang="hu-HU" sz="2000" b="1" dirty="0">
                <a:latin typeface="Segoe UI" panose="020B0502040204020203" pitchFamily="34" charset="0"/>
                <a:cs typeface="Segoe UI" panose="020B0502040204020203" pitchFamily="34" charset="0"/>
              </a:rPr>
              <a:t>	III: </a:t>
            </a:r>
            <a:r>
              <a:rPr lang="hu-HU" altLang="hu-HU" sz="2000" b="1" dirty="0" err="1">
                <a:latin typeface="Segoe UI" panose="020B0502040204020203" pitchFamily="34" charset="0"/>
                <a:cs typeface="Segoe UI" panose="020B0502040204020203" pitchFamily="34" charset="0"/>
              </a:rPr>
              <a:t>Lamina</a:t>
            </a:r>
            <a:r>
              <a:rPr lang="hu-HU" altLang="hu-HU" sz="2000" b="1"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pyramidalis</a:t>
            </a:r>
            <a:r>
              <a:rPr lang="hu-HU" altLang="hu-HU" sz="2000" b="1" dirty="0">
                <a:latin typeface="Segoe UI" panose="020B0502040204020203" pitchFamily="34" charset="0"/>
                <a:cs typeface="Segoe UI" panose="020B0502040204020203" pitchFamily="34" charset="0"/>
              </a:rPr>
              <a:t> externa</a:t>
            </a:r>
            <a:br>
              <a:rPr lang="hu-HU" altLang="hu-HU" sz="2000" b="1" dirty="0">
                <a:latin typeface="Segoe UI" panose="020B0502040204020203" pitchFamily="34" charset="0"/>
                <a:cs typeface="Segoe UI" panose="020B0502040204020203" pitchFamily="34" charset="0"/>
              </a:rPr>
            </a:br>
            <a:r>
              <a:rPr lang="hu-HU" altLang="hu-HU" sz="2000" b="1" dirty="0">
                <a:latin typeface="Segoe UI" panose="020B0502040204020203" pitchFamily="34" charset="0"/>
                <a:cs typeface="Segoe UI" panose="020B0502040204020203" pitchFamily="34" charset="0"/>
              </a:rPr>
              <a:t>	IV: </a:t>
            </a:r>
            <a:r>
              <a:rPr lang="hu-HU" altLang="hu-HU" sz="2000" b="1" dirty="0" err="1">
                <a:latin typeface="Segoe UI" panose="020B0502040204020203" pitchFamily="34" charset="0"/>
                <a:cs typeface="Segoe UI" panose="020B0502040204020203" pitchFamily="34" charset="0"/>
              </a:rPr>
              <a:t>Lamina</a:t>
            </a:r>
            <a:r>
              <a:rPr lang="hu-HU" altLang="hu-HU" sz="2000" b="1"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granularis</a:t>
            </a:r>
            <a:r>
              <a:rPr lang="hu-HU" altLang="hu-HU" sz="2000" b="1" dirty="0">
                <a:latin typeface="Segoe UI" panose="020B0502040204020203" pitchFamily="34" charset="0"/>
                <a:cs typeface="Segoe UI" panose="020B0502040204020203" pitchFamily="34" charset="0"/>
              </a:rPr>
              <a:t> interna</a:t>
            </a:r>
            <a:br>
              <a:rPr lang="hu-HU" altLang="hu-HU" sz="2000" b="1" dirty="0">
                <a:latin typeface="Segoe UI" panose="020B0502040204020203" pitchFamily="34" charset="0"/>
                <a:cs typeface="Segoe UI" panose="020B0502040204020203" pitchFamily="34" charset="0"/>
              </a:rPr>
            </a:br>
            <a:r>
              <a:rPr lang="hu-HU" altLang="hu-HU" sz="2000" b="1" dirty="0">
                <a:latin typeface="Segoe UI" panose="020B0502040204020203" pitchFamily="34" charset="0"/>
                <a:cs typeface="Segoe UI" panose="020B0502040204020203" pitchFamily="34" charset="0"/>
              </a:rPr>
              <a:t>	V: </a:t>
            </a:r>
            <a:r>
              <a:rPr lang="hu-HU" altLang="hu-HU" sz="2000" b="1" dirty="0" err="1">
                <a:latin typeface="Segoe UI" panose="020B0502040204020203" pitchFamily="34" charset="0"/>
                <a:cs typeface="Segoe UI" panose="020B0502040204020203" pitchFamily="34" charset="0"/>
              </a:rPr>
              <a:t>Lamina</a:t>
            </a:r>
            <a:r>
              <a:rPr lang="hu-HU" altLang="hu-HU" sz="2000" b="1"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pyramidalis</a:t>
            </a:r>
            <a:r>
              <a:rPr lang="hu-HU" altLang="hu-HU" sz="2000" b="1" dirty="0">
                <a:latin typeface="Segoe UI" panose="020B0502040204020203" pitchFamily="34" charset="0"/>
                <a:cs typeface="Segoe UI" panose="020B0502040204020203" pitchFamily="34" charset="0"/>
              </a:rPr>
              <a:t> interna</a:t>
            </a:r>
            <a:br>
              <a:rPr lang="hu-HU" altLang="hu-HU" sz="2000" b="1" dirty="0">
                <a:latin typeface="Segoe UI" panose="020B0502040204020203" pitchFamily="34" charset="0"/>
                <a:cs typeface="Segoe UI" panose="020B0502040204020203" pitchFamily="34" charset="0"/>
              </a:rPr>
            </a:br>
            <a:r>
              <a:rPr lang="hu-HU" altLang="hu-HU" sz="2000" b="1" dirty="0">
                <a:latin typeface="Segoe UI" panose="020B0502040204020203" pitchFamily="34" charset="0"/>
                <a:cs typeface="Segoe UI" panose="020B0502040204020203" pitchFamily="34" charset="0"/>
              </a:rPr>
              <a:t>	VI: </a:t>
            </a:r>
            <a:r>
              <a:rPr lang="hu-HU" altLang="hu-HU" sz="2000" b="1" dirty="0" err="1">
                <a:latin typeface="Segoe UI" panose="020B0502040204020203" pitchFamily="34" charset="0"/>
                <a:cs typeface="Segoe UI" panose="020B0502040204020203" pitchFamily="34" charset="0"/>
              </a:rPr>
              <a:t>Lamina</a:t>
            </a:r>
            <a:r>
              <a:rPr lang="hu-HU" altLang="hu-HU" sz="2000" b="1"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multiformis</a:t>
            </a:r>
            <a:endParaRPr lang="hu-HU" altLang="hu-HU" sz="2000" b="1" dirty="0">
              <a:latin typeface="Segoe UI" panose="020B0502040204020203" pitchFamily="34" charset="0"/>
              <a:cs typeface="Segoe UI" panose="020B0502040204020203" pitchFamily="34" charset="0"/>
            </a:endParaRPr>
          </a:p>
          <a:p>
            <a:r>
              <a:rPr lang="hu-HU" altLang="hu-HU" sz="2000" dirty="0" err="1">
                <a:latin typeface="Segoe UI" panose="020B0502040204020203" pitchFamily="34" charset="0"/>
                <a:cs typeface="Segoe UI" panose="020B0502040204020203" pitchFamily="34" charset="0"/>
              </a:rPr>
              <a:t>Zelltypen</a:t>
            </a:r>
            <a:r>
              <a:rPr lang="hu-HU" altLang="hu-HU" sz="2000" dirty="0">
                <a:latin typeface="Segoe UI" panose="020B0502040204020203" pitchFamily="34" charset="0"/>
                <a:cs typeface="Segoe UI" panose="020B0502040204020203" pitchFamily="34" charset="0"/>
              </a:rPr>
              <a:t>: </a:t>
            </a:r>
            <a:r>
              <a:rPr lang="hu-HU" altLang="hu-HU" sz="2000" b="1" dirty="0" err="1">
                <a:latin typeface="Segoe UI" panose="020B0502040204020203" pitchFamily="34" charset="0"/>
                <a:cs typeface="Segoe UI" panose="020B0502040204020203" pitchFamily="34" charset="0"/>
              </a:rPr>
              <a:t>Pyramidenzellen</a:t>
            </a:r>
            <a:r>
              <a:rPr lang="hu-HU" altLang="hu-HU" sz="2000" b="1" dirty="0">
                <a:latin typeface="Segoe UI" panose="020B0502040204020203" pitchFamily="34" charset="0"/>
                <a:cs typeface="Segoe UI" panose="020B0502040204020203" pitchFamily="34" charset="0"/>
              </a:rPr>
              <a:t> </a:t>
            </a:r>
            <a:r>
              <a:rPr lang="hu-HU" altLang="hu-HU" sz="2000" dirty="0">
                <a:latin typeface="Segoe UI" panose="020B0502040204020203" pitchFamily="34" charset="0"/>
                <a:cs typeface="Segoe UI" panose="020B0502040204020203" pitchFamily="34" charset="0"/>
              </a:rPr>
              <a:t>(85% </a:t>
            </a:r>
            <a:r>
              <a:rPr lang="hu-HU" altLang="hu-HU" sz="2000" dirty="0" err="1">
                <a:latin typeface="Segoe UI" panose="020B0502040204020203" pitchFamily="34" charset="0"/>
                <a:cs typeface="Segoe UI" panose="020B0502040204020203" pitchFamily="34" charset="0"/>
              </a:rPr>
              <a:t>aller</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kortikale</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Nervenzellen</a:t>
            </a:r>
            <a:r>
              <a:rPr lang="hu-HU" altLang="hu-HU" sz="2000" dirty="0">
                <a:latin typeface="Segoe UI" panose="020B0502040204020203" pitchFamily="34" charset="0"/>
                <a:cs typeface="Segoe UI" panose="020B0502040204020203" pitchFamily="34" charset="0"/>
              </a:rPr>
              <a:t>!)</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Pyramidenförmig</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apikales</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Hauptdendrit</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basales</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Axon</a:t>
            </a:r>
            <a:r>
              <a:rPr lang="hu-HU" altLang="hu-HU" sz="2000" dirty="0">
                <a:latin typeface="Segoe UI" panose="020B0502040204020203" pitchFamily="34" charset="0"/>
                <a:cs typeface="Segoe UI" panose="020B0502040204020203" pitchFamily="34" charset="0"/>
              </a:rPr>
              <a:t>,</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exzitatorisch</a:t>
            </a:r>
            <a:r>
              <a:rPr lang="hu-HU" altLang="hu-HU" sz="2000" dirty="0">
                <a:latin typeface="Segoe UI" panose="020B0502040204020203" pitchFamily="34" charset="0"/>
                <a:cs typeface="Segoe UI" panose="020B0502040204020203" pitchFamily="34" charset="0"/>
              </a:rPr>
              <a:t>.</a:t>
            </a:r>
          </a:p>
          <a:p>
            <a:r>
              <a:rPr lang="hu-HU" altLang="hu-HU" sz="2000" b="1" dirty="0" err="1">
                <a:latin typeface="Segoe UI" panose="020B0502040204020203" pitchFamily="34" charset="0"/>
                <a:cs typeface="Segoe UI" panose="020B0502040204020203" pitchFamily="34" charset="0"/>
              </a:rPr>
              <a:t>Nicht-Pyramidenzellen</a:t>
            </a:r>
            <a:r>
              <a:rPr lang="hu-HU" altLang="hu-HU" sz="2000" b="1" dirty="0">
                <a:latin typeface="Segoe UI" panose="020B0502040204020203" pitchFamily="34" charset="0"/>
                <a:cs typeface="Segoe UI" panose="020B0502040204020203" pitchFamily="34" charset="0"/>
              </a:rPr>
              <a:t> </a:t>
            </a:r>
            <a:r>
              <a:rPr lang="hu-HU" altLang="hu-HU" sz="2000" dirty="0">
                <a:latin typeface="Segoe UI" panose="020B0502040204020203" pitchFamily="34" charset="0"/>
                <a:cs typeface="Segoe UI" panose="020B0502040204020203" pitchFamily="34" charset="0"/>
              </a:rPr>
              <a:t>sind</a:t>
            </a:r>
            <a:r>
              <a:rPr lang="hu-HU" altLang="hu-HU" sz="2000" b="1"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morphologisch</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sehr</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unterschiedliche</a:t>
            </a:r>
            <a:r>
              <a:rPr lang="hu-HU"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Zellen</a:t>
            </a:r>
            <a:r>
              <a:rPr lang="hu-HU" altLang="hu-HU" sz="2000" dirty="0">
                <a:latin typeface="Segoe UI" panose="020B0502040204020203" pitchFamily="34" charset="0"/>
                <a:cs typeface="Segoe UI" panose="020B0502040204020203" pitchFamily="34" charset="0"/>
              </a:rPr>
              <a:t>.</a:t>
            </a:r>
          </a:p>
        </p:txBody>
      </p:sp>
      <p:sp>
        <p:nvSpPr>
          <p:cNvPr id="10244" name="Text Box 4"/>
          <p:cNvSpPr txBox="1">
            <a:spLocks noChangeArrowheads="1"/>
          </p:cNvSpPr>
          <p:nvPr/>
        </p:nvSpPr>
        <p:spPr bwMode="auto">
          <a:xfrm>
            <a:off x="609600" y="381000"/>
            <a:ext cx="7924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u-HU" altLang="hu-HU" sz="3200" b="1" dirty="0" err="1">
                <a:latin typeface="Segoe UI" panose="020B0502040204020203" pitchFamily="34" charset="0"/>
                <a:cs typeface="Segoe UI" panose="020B0502040204020203" pitchFamily="34" charset="0"/>
              </a:rPr>
              <a:t>Histologie</a:t>
            </a:r>
            <a:r>
              <a:rPr lang="hu-HU" altLang="hu-HU" sz="3200" b="1" dirty="0">
                <a:latin typeface="Segoe UI" panose="020B0502040204020203" pitchFamily="34" charset="0"/>
                <a:cs typeface="Segoe UI" panose="020B0502040204020203" pitchFamily="34" charset="0"/>
              </a:rPr>
              <a:t> der </a:t>
            </a:r>
            <a:r>
              <a:rPr lang="hu-HU" altLang="hu-HU" sz="3200" b="1" dirty="0" err="1">
                <a:latin typeface="Segoe UI" panose="020B0502040204020203" pitchFamily="34" charset="0"/>
                <a:cs typeface="Segoe UI" panose="020B0502040204020203" pitchFamily="34" charset="0"/>
              </a:rPr>
              <a:t>Großhirnrinde</a:t>
            </a:r>
            <a:br>
              <a:rPr lang="hu-HU" altLang="hu-HU" sz="3200" b="1" dirty="0">
                <a:latin typeface="Segoe UI" panose="020B0502040204020203" pitchFamily="34" charset="0"/>
                <a:cs typeface="Segoe UI" panose="020B0502040204020203" pitchFamily="34" charset="0"/>
              </a:rPr>
            </a:br>
            <a:r>
              <a:rPr lang="hu-HU" altLang="hu-HU" sz="3200" b="1" dirty="0">
                <a:latin typeface="Segoe UI" panose="020B0502040204020203" pitchFamily="34" charset="0"/>
                <a:cs typeface="Segoe UI" panose="020B0502040204020203" pitchFamily="34" charset="0"/>
              </a:rPr>
              <a:t>1. </a:t>
            </a:r>
            <a:r>
              <a:rPr lang="hu-HU" altLang="hu-HU" sz="3200" b="1" dirty="0" err="1">
                <a:latin typeface="Segoe UI" panose="020B0502040204020203" pitchFamily="34" charset="0"/>
                <a:cs typeface="Segoe UI" panose="020B0502040204020203" pitchFamily="34" charset="0"/>
              </a:rPr>
              <a:t>Neocortex</a:t>
            </a:r>
            <a:endParaRPr lang="hu-HU" altLang="hu-HU" sz="3200" b="1" dirty="0">
              <a:latin typeface="Segoe UI" panose="020B0502040204020203" pitchFamily="34" charset="0"/>
              <a:cs typeface="Segoe UI" panose="020B050204020402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917923" y="402005"/>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2000" b="1" dirty="0">
                <a:latin typeface="Segoe UI" panose="020B0502040204020203" pitchFamily="34" charset="0"/>
                <a:cs typeface="Segoe UI" panose="020B0502040204020203" pitchFamily="34" charset="0"/>
              </a:rPr>
              <a:t>I.</a:t>
            </a:r>
            <a:endParaRPr lang="hu-HU" altLang="hu-HU" dirty="0">
              <a:latin typeface="Segoe UI" panose="020B0502040204020203" pitchFamily="34" charset="0"/>
              <a:cs typeface="Segoe UI" panose="020B0502040204020203" pitchFamily="34" charset="0"/>
            </a:endParaRPr>
          </a:p>
        </p:txBody>
      </p:sp>
      <p:sp>
        <p:nvSpPr>
          <p:cNvPr id="11270" name="Text Box 6"/>
          <p:cNvSpPr txBox="1">
            <a:spLocks noChangeArrowheads="1"/>
          </p:cNvSpPr>
          <p:nvPr/>
        </p:nvSpPr>
        <p:spPr bwMode="auto">
          <a:xfrm>
            <a:off x="1871886" y="906463"/>
            <a:ext cx="473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a:latin typeface="Segoe UI" panose="020B0502040204020203" pitchFamily="34" charset="0"/>
                <a:cs typeface="Segoe UI" panose="020B0502040204020203" pitchFamily="34" charset="0"/>
              </a:rPr>
              <a:t>II.</a:t>
            </a:r>
            <a:endParaRPr lang="hu-HU" altLang="hu-HU" dirty="0">
              <a:latin typeface="Segoe UI" panose="020B0502040204020203" pitchFamily="34" charset="0"/>
              <a:cs typeface="Segoe UI" panose="020B0502040204020203" pitchFamily="34" charset="0"/>
            </a:endParaRPr>
          </a:p>
        </p:txBody>
      </p:sp>
      <p:sp>
        <p:nvSpPr>
          <p:cNvPr id="11271" name="Text Box 7"/>
          <p:cNvSpPr txBox="1">
            <a:spLocks noChangeArrowheads="1"/>
          </p:cNvSpPr>
          <p:nvPr/>
        </p:nvSpPr>
        <p:spPr bwMode="auto">
          <a:xfrm>
            <a:off x="1765523" y="1500228"/>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2000" b="1" dirty="0">
                <a:latin typeface="Segoe UI" panose="020B0502040204020203" pitchFamily="34" charset="0"/>
                <a:cs typeface="Segoe UI" panose="020B0502040204020203" pitchFamily="34" charset="0"/>
              </a:rPr>
              <a:t>III.</a:t>
            </a:r>
            <a:endParaRPr lang="hu-HU" altLang="hu-HU" dirty="0">
              <a:latin typeface="Segoe UI" panose="020B0502040204020203" pitchFamily="34" charset="0"/>
              <a:cs typeface="Segoe UI" panose="020B0502040204020203" pitchFamily="34" charset="0"/>
            </a:endParaRPr>
          </a:p>
        </p:txBody>
      </p:sp>
      <p:sp>
        <p:nvSpPr>
          <p:cNvPr id="11272" name="Text Box 8"/>
          <p:cNvSpPr txBox="1">
            <a:spLocks noChangeArrowheads="1"/>
          </p:cNvSpPr>
          <p:nvPr/>
        </p:nvSpPr>
        <p:spPr bwMode="auto">
          <a:xfrm>
            <a:off x="1765523" y="2557696"/>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2000" b="1" dirty="0">
                <a:latin typeface="Segoe UI" panose="020B0502040204020203" pitchFamily="34" charset="0"/>
                <a:cs typeface="Segoe UI" panose="020B0502040204020203" pitchFamily="34" charset="0"/>
              </a:rPr>
              <a:t>IV.</a:t>
            </a:r>
          </a:p>
        </p:txBody>
      </p:sp>
      <p:sp>
        <p:nvSpPr>
          <p:cNvPr id="11273" name="Text Box 9"/>
          <p:cNvSpPr txBox="1">
            <a:spLocks noChangeArrowheads="1"/>
          </p:cNvSpPr>
          <p:nvPr/>
        </p:nvSpPr>
        <p:spPr bwMode="auto">
          <a:xfrm>
            <a:off x="1815234" y="3153008"/>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2000" b="1" dirty="0">
                <a:latin typeface="Segoe UI" panose="020B0502040204020203" pitchFamily="34" charset="0"/>
                <a:cs typeface="Segoe UI" panose="020B0502040204020203" pitchFamily="34" charset="0"/>
              </a:rPr>
              <a:t>V.</a:t>
            </a:r>
          </a:p>
        </p:txBody>
      </p:sp>
      <p:sp>
        <p:nvSpPr>
          <p:cNvPr id="11274" name="Text Box 10"/>
          <p:cNvSpPr txBox="1">
            <a:spLocks noChangeArrowheads="1"/>
          </p:cNvSpPr>
          <p:nvPr/>
        </p:nvSpPr>
        <p:spPr bwMode="auto">
          <a:xfrm>
            <a:off x="1755030" y="3961172"/>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2000" b="1" dirty="0">
                <a:latin typeface="Segoe UI" panose="020B0502040204020203" pitchFamily="34" charset="0"/>
                <a:cs typeface="Segoe UI" panose="020B0502040204020203" pitchFamily="34" charset="0"/>
              </a:rPr>
              <a:t>VI.</a:t>
            </a:r>
          </a:p>
        </p:txBody>
      </p:sp>
      <p:sp>
        <p:nvSpPr>
          <p:cNvPr id="11275" name="Text Box 11"/>
          <p:cNvSpPr txBox="1">
            <a:spLocks noChangeArrowheads="1"/>
          </p:cNvSpPr>
          <p:nvPr/>
        </p:nvSpPr>
        <p:spPr bwMode="auto">
          <a:xfrm>
            <a:off x="0" y="1548750"/>
            <a:ext cx="205172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hu-HU" altLang="hu-HU" sz="1200" b="1" dirty="0" err="1">
                <a:latin typeface="Segoe UI" panose="020B0502040204020203" pitchFamily="34" charset="0"/>
                <a:cs typeface="Segoe UI" panose="020B0502040204020203" pitchFamily="34" charset="0"/>
              </a:rPr>
              <a:t>Färbemethoden</a:t>
            </a:r>
            <a:endParaRPr lang="hu-HU" altLang="hu-HU" sz="1200" b="1" dirty="0">
              <a:latin typeface="Segoe UI" panose="020B0502040204020203" pitchFamily="34" charset="0"/>
              <a:cs typeface="Segoe UI" panose="020B0502040204020203" pitchFamily="34" charset="0"/>
            </a:endParaRPr>
          </a:p>
          <a:p>
            <a:pPr marL="228600" indent="-228600" algn="ctr">
              <a:spcBef>
                <a:spcPct val="50000"/>
              </a:spcBef>
              <a:buAutoNum type="arabicPeriod"/>
            </a:pPr>
            <a:r>
              <a:rPr lang="hu-HU" altLang="hu-HU" sz="1200" dirty="0" err="1">
                <a:latin typeface="Segoe UI" panose="020B0502040204020203" pitchFamily="34" charset="0"/>
                <a:cs typeface="Segoe UI" panose="020B0502040204020203" pitchFamily="34" charset="0"/>
              </a:rPr>
              <a:t>Silberimprägnation</a:t>
            </a:r>
            <a:r>
              <a:rPr lang="hu-HU" altLang="hu-HU" sz="1200" dirty="0">
                <a:latin typeface="Segoe UI" panose="020B0502040204020203" pitchFamily="34" charset="0"/>
                <a:cs typeface="Segoe UI" panose="020B0502040204020203" pitchFamily="34" charset="0"/>
              </a:rPr>
              <a:t> </a:t>
            </a:r>
            <a:br>
              <a:rPr lang="hu-HU" altLang="hu-HU" sz="1200" dirty="0">
                <a:latin typeface="Segoe UI" panose="020B0502040204020203" pitchFamily="34" charset="0"/>
                <a:cs typeface="Segoe UI" panose="020B0502040204020203" pitchFamily="34" charset="0"/>
              </a:rPr>
            </a:br>
            <a:r>
              <a:rPr lang="hu-HU" altLang="hu-HU" sz="1200" dirty="0">
                <a:latin typeface="Segoe UI" panose="020B0502040204020203" pitchFamily="34" charset="0"/>
                <a:cs typeface="Segoe UI" panose="020B0502040204020203" pitchFamily="34" charset="0"/>
              </a:rPr>
              <a:t>2. Nissl-</a:t>
            </a:r>
            <a:r>
              <a:rPr lang="hu-HU" altLang="hu-HU" sz="1200" dirty="0" err="1">
                <a:latin typeface="Segoe UI" panose="020B0502040204020203" pitchFamily="34" charset="0"/>
                <a:cs typeface="Segoe UI" panose="020B0502040204020203" pitchFamily="34" charset="0"/>
              </a:rPr>
              <a:t>Färbung</a:t>
            </a:r>
            <a:br>
              <a:rPr lang="hu-HU" altLang="hu-HU" sz="1200" dirty="0">
                <a:latin typeface="Segoe UI" panose="020B0502040204020203" pitchFamily="34" charset="0"/>
                <a:cs typeface="Segoe UI" panose="020B0502040204020203" pitchFamily="34" charset="0"/>
              </a:rPr>
            </a:br>
            <a:r>
              <a:rPr lang="hu-HU" altLang="hu-HU" sz="1200" dirty="0">
                <a:latin typeface="Segoe UI" panose="020B0502040204020203" pitchFamily="34" charset="0"/>
                <a:cs typeface="Segoe UI" panose="020B0502040204020203" pitchFamily="34" charset="0"/>
              </a:rPr>
              <a:t>3. </a:t>
            </a:r>
            <a:r>
              <a:rPr lang="hu-HU" altLang="hu-HU" sz="1200" dirty="0" err="1">
                <a:latin typeface="Segoe UI" panose="020B0502040204020203" pitchFamily="34" charset="0"/>
                <a:cs typeface="Segoe UI" panose="020B0502040204020203" pitchFamily="34" charset="0"/>
              </a:rPr>
              <a:t>Markscheidebfärbung</a:t>
            </a:r>
            <a:r>
              <a:rPr lang="hu-HU" altLang="hu-HU" sz="1200" dirty="0">
                <a:latin typeface="Segoe UI" panose="020B0502040204020203" pitchFamily="34" charset="0"/>
                <a:cs typeface="Segoe UI" panose="020B0502040204020203" pitchFamily="34" charset="0"/>
              </a:rPr>
              <a:t> 4. </a:t>
            </a:r>
            <a:r>
              <a:rPr lang="hu-HU" altLang="hu-HU" sz="1200" dirty="0" err="1">
                <a:latin typeface="Segoe UI" panose="020B0502040204020203" pitchFamily="34" charset="0"/>
                <a:cs typeface="Segoe UI" panose="020B0502040204020203" pitchFamily="34" charset="0"/>
              </a:rPr>
              <a:t>Pigmentfärbung</a:t>
            </a:r>
            <a:endParaRPr lang="hu-HU" altLang="hu-HU" sz="1200" dirty="0">
              <a:latin typeface="Segoe UI" panose="020B0502040204020203" pitchFamily="34" charset="0"/>
              <a:cs typeface="Segoe UI" panose="020B0502040204020203" pitchFamily="34" charset="0"/>
            </a:endParaRPr>
          </a:p>
        </p:txBody>
      </p:sp>
      <p:sp>
        <p:nvSpPr>
          <p:cNvPr id="11276" name="Text Box 12"/>
          <p:cNvSpPr txBox="1">
            <a:spLocks noChangeArrowheads="1"/>
          </p:cNvSpPr>
          <p:nvPr/>
        </p:nvSpPr>
        <p:spPr bwMode="auto">
          <a:xfrm>
            <a:off x="251519" y="4326195"/>
            <a:ext cx="180020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u-HU" altLang="hu-HU" sz="1200" b="1" dirty="0" err="1">
                <a:latin typeface="Segoe UI" panose="020B0502040204020203" pitchFamily="34" charset="0"/>
                <a:cs typeface="Segoe UI" panose="020B0502040204020203" pitchFamily="34" charset="0"/>
              </a:rPr>
              <a:t>Markscheidenfärbung</a:t>
            </a:r>
            <a:r>
              <a:rPr lang="hu-HU" altLang="hu-HU" sz="1200" dirty="0">
                <a:latin typeface="Segoe UI" panose="020B0502040204020203" pitchFamily="34" charset="0"/>
                <a:cs typeface="Segoe UI" panose="020B0502040204020203" pitchFamily="34" charset="0"/>
              </a:rPr>
              <a:t>: </a:t>
            </a:r>
            <a:br>
              <a:rPr lang="hu-HU" altLang="hu-HU" sz="1200" dirty="0">
                <a:latin typeface="Segoe UI" panose="020B0502040204020203" pitchFamily="34" charset="0"/>
                <a:cs typeface="Segoe UI" panose="020B0502040204020203" pitchFamily="34" charset="0"/>
              </a:rPr>
            </a:br>
            <a:r>
              <a:rPr lang="hu-HU" altLang="hu-HU" sz="1200" dirty="0" err="1">
                <a:latin typeface="Segoe UI" panose="020B0502040204020203" pitchFamily="34" charset="0"/>
                <a:cs typeface="Segoe UI" panose="020B0502040204020203" pitchFamily="34" charset="0"/>
              </a:rPr>
              <a:t>Tangentialschicht</a:t>
            </a:r>
            <a:r>
              <a:rPr lang="hu-HU" altLang="hu-HU" sz="1200" dirty="0">
                <a:latin typeface="Segoe UI" panose="020B0502040204020203" pitchFamily="34" charset="0"/>
                <a:cs typeface="Segoe UI" panose="020B0502040204020203" pitchFamily="34" charset="0"/>
              </a:rPr>
              <a:t> (</a:t>
            </a:r>
            <a:r>
              <a:rPr lang="hu-HU" altLang="hu-HU" sz="1200" b="1" dirty="0">
                <a:solidFill>
                  <a:srgbClr val="C00000"/>
                </a:solidFill>
                <a:latin typeface="Segoe UI" panose="020B0502040204020203" pitchFamily="34" charset="0"/>
                <a:cs typeface="Segoe UI" panose="020B0502040204020203" pitchFamily="34" charset="0"/>
              </a:rPr>
              <a:t>T</a:t>
            </a:r>
            <a:r>
              <a:rPr lang="hu-HU" altLang="hu-HU" sz="1200" dirty="0">
                <a:latin typeface="Segoe UI" panose="020B0502040204020203" pitchFamily="34" charset="0"/>
                <a:cs typeface="Segoe UI" panose="020B0502040204020203" pitchFamily="34" charset="0"/>
              </a:rPr>
              <a:t>; in </a:t>
            </a:r>
            <a:r>
              <a:rPr lang="hu-HU" altLang="hu-HU" sz="1200" dirty="0" err="1">
                <a:latin typeface="Segoe UI" panose="020B0502040204020203" pitchFamily="34" charset="0"/>
                <a:cs typeface="Segoe UI" panose="020B0502040204020203" pitchFamily="34" charset="0"/>
              </a:rPr>
              <a:t>Molekularschicht</a:t>
            </a:r>
            <a:r>
              <a:rPr lang="hu-HU" altLang="hu-HU" sz="1200" dirty="0">
                <a:latin typeface="Segoe UI" panose="020B0502040204020203" pitchFamily="34" charset="0"/>
                <a:cs typeface="Segoe UI" panose="020B0502040204020203" pitchFamily="34" charset="0"/>
              </a:rPr>
              <a:t>)</a:t>
            </a:r>
          </a:p>
          <a:p>
            <a:pPr>
              <a:spcBef>
                <a:spcPct val="50000"/>
              </a:spcBef>
            </a:pPr>
            <a:r>
              <a:rPr lang="hu-HU" altLang="hu-HU" sz="1200" dirty="0" err="1">
                <a:latin typeface="Segoe UI" panose="020B0502040204020203" pitchFamily="34" charset="0"/>
                <a:cs typeface="Segoe UI" panose="020B0502040204020203" pitchFamily="34" charset="0"/>
              </a:rPr>
              <a:t>Äußere</a:t>
            </a:r>
            <a:r>
              <a:rPr lang="hu-HU" altLang="hu-HU" sz="1200" dirty="0">
                <a:latin typeface="Segoe UI" panose="020B0502040204020203" pitchFamily="34" charset="0"/>
                <a:cs typeface="Segoe UI" panose="020B0502040204020203" pitchFamily="34" charset="0"/>
              </a:rPr>
              <a:t> (</a:t>
            </a:r>
            <a:r>
              <a:rPr lang="hu-HU" altLang="hu-HU" sz="1200" b="1" dirty="0" err="1">
                <a:solidFill>
                  <a:srgbClr val="C00000"/>
                </a:solidFill>
                <a:latin typeface="Segoe UI" panose="020B0502040204020203" pitchFamily="34" charset="0"/>
                <a:cs typeface="Segoe UI" panose="020B0502040204020203" pitchFamily="34" charset="0"/>
              </a:rPr>
              <a:t>äB</a:t>
            </a:r>
            <a:r>
              <a:rPr lang="hu-HU" altLang="hu-HU" sz="1200" dirty="0">
                <a:latin typeface="Segoe UI" panose="020B0502040204020203" pitchFamily="34" charset="0"/>
                <a:cs typeface="Segoe UI" panose="020B0502040204020203" pitchFamily="34" charset="0"/>
              </a:rPr>
              <a:t> in der </a:t>
            </a:r>
            <a:r>
              <a:rPr lang="hu-HU" altLang="hu-HU" sz="1200" dirty="0" err="1">
                <a:latin typeface="Segoe UI" panose="020B0502040204020203" pitchFamily="34" charset="0"/>
                <a:cs typeface="Segoe UI" panose="020B0502040204020203" pitchFamily="34" charset="0"/>
              </a:rPr>
              <a:t>Schicht</a:t>
            </a:r>
            <a:r>
              <a:rPr lang="hu-HU" altLang="hu-HU" sz="1200" dirty="0">
                <a:latin typeface="Segoe UI" panose="020B0502040204020203" pitchFamily="34" charset="0"/>
                <a:cs typeface="Segoe UI" panose="020B0502040204020203" pitchFamily="34" charset="0"/>
              </a:rPr>
              <a:t> IV) und </a:t>
            </a:r>
            <a:r>
              <a:rPr lang="hu-HU" altLang="hu-HU" sz="1200" dirty="0" err="1">
                <a:latin typeface="Segoe UI" panose="020B0502040204020203" pitchFamily="34" charset="0"/>
                <a:cs typeface="Segoe UI" panose="020B0502040204020203" pitchFamily="34" charset="0"/>
              </a:rPr>
              <a:t>innere</a:t>
            </a:r>
            <a:r>
              <a:rPr lang="hu-HU" altLang="hu-HU" sz="1200" dirty="0">
                <a:latin typeface="Segoe UI" panose="020B0502040204020203" pitchFamily="34" charset="0"/>
                <a:cs typeface="Segoe UI" panose="020B0502040204020203" pitchFamily="34" charset="0"/>
              </a:rPr>
              <a:t>  (</a:t>
            </a:r>
            <a:r>
              <a:rPr lang="hu-HU" altLang="hu-HU" sz="1200" b="1" dirty="0" err="1">
                <a:solidFill>
                  <a:srgbClr val="C00000"/>
                </a:solidFill>
                <a:latin typeface="Segoe UI" panose="020B0502040204020203" pitchFamily="34" charset="0"/>
                <a:cs typeface="Segoe UI" panose="020B0502040204020203" pitchFamily="34" charset="0"/>
              </a:rPr>
              <a:t>iB</a:t>
            </a:r>
            <a:r>
              <a:rPr lang="hu-HU" altLang="hu-HU" sz="1200" dirty="0">
                <a:latin typeface="Segoe UI" panose="020B0502040204020203" pitchFamily="34" charset="0"/>
                <a:cs typeface="Segoe UI" panose="020B0502040204020203" pitchFamily="34" charset="0"/>
              </a:rPr>
              <a:t>; in der </a:t>
            </a:r>
            <a:r>
              <a:rPr lang="hu-HU" altLang="hu-HU" sz="1200" dirty="0" err="1">
                <a:latin typeface="Segoe UI" panose="020B0502040204020203" pitchFamily="34" charset="0"/>
                <a:cs typeface="Segoe UI" panose="020B0502040204020203" pitchFamily="34" charset="0"/>
              </a:rPr>
              <a:t>Schiht</a:t>
            </a:r>
            <a:r>
              <a:rPr lang="hu-HU" altLang="hu-HU" sz="1200" dirty="0">
                <a:latin typeface="Segoe UI" panose="020B0502040204020203" pitchFamily="34" charset="0"/>
                <a:cs typeface="Segoe UI" panose="020B0502040204020203" pitchFamily="34" charset="0"/>
              </a:rPr>
              <a:t> V) </a:t>
            </a:r>
            <a:r>
              <a:rPr lang="hu-HU" altLang="hu-HU" sz="1200" dirty="0" err="1">
                <a:latin typeface="Segoe UI" panose="020B0502040204020203" pitchFamily="34" charset="0"/>
                <a:cs typeface="Segoe UI" panose="020B0502040204020203" pitchFamily="34" charset="0"/>
              </a:rPr>
              <a:t>Baillargersche</a:t>
            </a:r>
            <a:r>
              <a:rPr lang="hu-HU" altLang="hu-HU" sz="1200" dirty="0">
                <a:latin typeface="Segoe UI" panose="020B0502040204020203" pitchFamily="34" charset="0"/>
                <a:cs typeface="Segoe UI" panose="020B0502040204020203" pitchFamily="34" charset="0"/>
              </a:rPr>
              <a:t> </a:t>
            </a:r>
            <a:r>
              <a:rPr lang="hu-HU" altLang="hu-HU" sz="1200" dirty="0" err="1">
                <a:latin typeface="Segoe UI" panose="020B0502040204020203" pitchFamily="34" charset="0"/>
                <a:cs typeface="Segoe UI" panose="020B0502040204020203" pitchFamily="34" charset="0"/>
              </a:rPr>
              <a:t>Streifen</a:t>
            </a:r>
            <a:endParaRPr lang="hu-HU" altLang="hu-HU" sz="1200" dirty="0">
              <a:latin typeface="Segoe UI" panose="020B0502040204020203" pitchFamily="34" charset="0"/>
              <a:cs typeface="Segoe UI" panose="020B0502040204020203" pitchFamily="34" charset="0"/>
            </a:endParaRPr>
          </a:p>
          <a:p>
            <a:pPr>
              <a:spcBef>
                <a:spcPct val="50000"/>
              </a:spcBef>
            </a:pPr>
            <a:r>
              <a:rPr lang="hu-HU" altLang="hu-HU" sz="1200" dirty="0" err="1">
                <a:latin typeface="Segoe UI" panose="020B0502040204020203" pitchFamily="34" charset="0"/>
                <a:cs typeface="Segoe UI" panose="020B0502040204020203" pitchFamily="34" charset="0"/>
              </a:rPr>
              <a:t>weiße</a:t>
            </a:r>
            <a:r>
              <a:rPr lang="hu-HU" altLang="hu-HU" sz="1200" dirty="0">
                <a:latin typeface="Segoe UI" panose="020B0502040204020203" pitchFamily="34" charset="0"/>
                <a:cs typeface="Segoe UI" panose="020B0502040204020203" pitchFamily="34" charset="0"/>
              </a:rPr>
              <a:t> </a:t>
            </a:r>
            <a:r>
              <a:rPr lang="hu-HU" altLang="hu-HU" sz="1200" dirty="0" err="1">
                <a:latin typeface="Segoe UI" panose="020B0502040204020203" pitchFamily="34" charset="0"/>
                <a:cs typeface="Segoe UI" panose="020B0502040204020203" pitchFamily="34" charset="0"/>
              </a:rPr>
              <a:t>Substanz</a:t>
            </a:r>
            <a:r>
              <a:rPr lang="hu-HU" altLang="hu-HU" sz="1200" dirty="0">
                <a:latin typeface="Segoe UI" panose="020B0502040204020203" pitchFamily="34" charset="0"/>
                <a:cs typeface="Segoe UI" panose="020B0502040204020203" pitchFamily="34" charset="0"/>
              </a:rPr>
              <a:t> (</a:t>
            </a:r>
            <a:r>
              <a:rPr lang="hu-HU" altLang="hu-HU" sz="1200" b="1" dirty="0" err="1">
                <a:solidFill>
                  <a:srgbClr val="C00000"/>
                </a:solidFill>
                <a:latin typeface="Segoe UI" panose="020B0502040204020203" pitchFamily="34" charset="0"/>
                <a:cs typeface="Segoe UI" panose="020B0502040204020203" pitchFamily="34" charset="0"/>
              </a:rPr>
              <a:t>wS</a:t>
            </a:r>
            <a:r>
              <a:rPr lang="hu-HU" altLang="hu-HU" sz="1200" dirty="0">
                <a:latin typeface="Segoe UI" panose="020B0502040204020203" pitchFamily="34" charset="0"/>
                <a:cs typeface="Segoe UI" panose="020B0502040204020203" pitchFamily="34" charset="0"/>
              </a:rPr>
              <a:t>)</a:t>
            </a:r>
          </a:p>
        </p:txBody>
      </p:sp>
      <p:grpSp>
        <p:nvGrpSpPr>
          <p:cNvPr id="7" name="Csoportba foglalás 6"/>
          <p:cNvGrpSpPr/>
          <p:nvPr/>
        </p:nvGrpSpPr>
        <p:grpSpPr>
          <a:xfrm>
            <a:off x="2268894" y="1760"/>
            <a:ext cx="6946454" cy="6856240"/>
            <a:chOff x="2268894" y="1760"/>
            <a:chExt cx="6946454" cy="685624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894" y="1760"/>
              <a:ext cx="6946454" cy="6856240"/>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723" y="235600"/>
              <a:ext cx="1030305" cy="5857696"/>
            </a:xfrm>
            <a:prstGeom prst="rect">
              <a:avLst/>
            </a:prstGeom>
          </p:spPr>
        </p:pic>
      </p:grpSp>
      <p:sp>
        <p:nvSpPr>
          <p:cNvPr id="8" name="Szövegdoboz 7"/>
          <p:cNvSpPr txBox="1"/>
          <p:nvPr/>
        </p:nvSpPr>
        <p:spPr>
          <a:xfrm>
            <a:off x="5259996" y="402568"/>
            <a:ext cx="288032" cy="338554"/>
          </a:xfrm>
          <a:prstGeom prst="rect">
            <a:avLst/>
          </a:prstGeom>
          <a:noFill/>
        </p:spPr>
        <p:txBody>
          <a:bodyPr wrap="square" rtlCol="0">
            <a:spAutoFit/>
          </a:bodyPr>
          <a:lstStyle/>
          <a:p>
            <a:r>
              <a:rPr lang="hu-HU" altLang="hu-HU" sz="1600" b="1" dirty="0">
                <a:solidFill>
                  <a:srgbClr val="C00000"/>
                </a:solidFill>
                <a:latin typeface="Segoe UI" panose="020B0502040204020203" pitchFamily="34" charset="0"/>
                <a:cs typeface="Segoe UI" panose="020B0502040204020203" pitchFamily="34" charset="0"/>
              </a:rPr>
              <a:t>T</a:t>
            </a:r>
            <a:endParaRPr lang="de-DE" sz="1600" dirty="0"/>
          </a:p>
        </p:txBody>
      </p:sp>
      <p:sp>
        <p:nvSpPr>
          <p:cNvPr id="17" name="Szövegdoboz 16"/>
          <p:cNvSpPr txBox="1"/>
          <p:nvPr/>
        </p:nvSpPr>
        <p:spPr>
          <a:xfrm>
            <a:off x="5160710" y="2632059"/>
            <a:ext cx="486603" cy="338554"/>
          </a:xfrm>
          <a:prstGeom prst="rect">
            <a:avLst/>
          </a:prstGeom>
          <a:noFill/>
        </p:spPr>
        <p:txBody>
          <a:bodyPr wrap="square" rtlCol="0">
            <a:spAutoFit/>
          </a:bodyPr>
          <a:lstStyle/>
          <a:p>
            <a:r>
              <a:rPr lang="hu-HU" altLang="hu-HU" sz="1600" b="1" dirty="0" err="1">
                <a:solidFill>
                  <a:srgbClr val="C00000"/>
                </a:solidFill>
                <a:latin typeface="Segoe UI" panose="020B0502040204020203" pitchFamily="34" charset="0"/>
                <a:cs typeface="Segoe UI" panose="020B0502040204020203" pitchFamily="34" charset="0"/>
              </a:rPr>
              <a:t>äB</a:t>
            </a:r>
            <a:endParaRPr lang="de-DE" sz="1600" dirty="0"/>
          </a:p>
        </p:txBody>
      </p:sp>
      <p:sp>
        <p:nvSpPr>
          <p:cNvPr id="18" name="Szövegdoboz 17"/>
          <p:cNvSpPr txBox="1"/>
          <p:nvPr/>
        </p:nvSpPr>
        <p:spPr>
          <a:xfrm>
            <a:off x="5206296" y="3461964"/>
            <a:ext cx="486603" cy="338554"/>
          </a:xfrm>
          <a:prstGeom prst="rect">
            <a:avLst/>
          </a:prstGeom>
          <a:noFill/>
        </p:spPr>
        <p:txBody>
          <a:bodyPr wrap="square" rtlCol="0">
            <a:spAutoFit/>
          </a:bodyPr>
          <a:lstStyle/>
          <a:p>
            <a:r>
              <a:rPr lang="hu-HU" altLang="hu-HU" sz="1600" b="1" dirty="0" err="1">
                <a:solidFill>
                  <a:srgbClr val="C00000"/>
                </a:solidFill>
                <a:latin typeface="Segoe UI" panose="020B0502040204020203" pitchFamily="34" charset="0"/>
                <a:cs typeface="Segoe UI" panose="020B0502040204020203" pitchFamily="34" charset="0"/>
              </a:rPr>
              <a:t>iB</a:t>
            </a:r>
            <a:endParaRPr lang="de-DE" sz="1600" dirty="0"/>
          </a:p>
        </p:txBody>
      </p:sp>
      <p:sp>
        <p:nvSpPr>
          <p:cNvPr id="19" name="Szövegdoboz 18"/>
          <p:cNvSpPr txBox="1"/>
          <p:nvPr/>
        </p:nvSpPr>
        <p:spPr>
          <a:xfrm>
            <a:off x="5133860" y="5600912"/>
            <a:ext cx="486603" cy="338554"/>
          </a:xfrm>
          <a:prstGeom prst="rect">
            <a:avLst/>
          </a:prstGeom>
          <a:noFill/>
        </p:spPr>
        <p:txBody>
          <a:bodyPr wrap="square" rtlCol="0">
            <a:spAutoFit/>
          </a:bodyPr>
          <a:lstStyle/>
          <a:p>
            <a:r>
              <a:rPr lang="hu-HU" altLang="hu-HU" sz="1600" b="1" dirty="0" err="1">
                <a:solidFill>
                  <a:srgbClr val="C00000"/>
                </a:solidFill>
                <a:latin typeface="Segoe UI" panose="020B0502040204020203" pitchFamily="34" charset="0"/>
                <a:cs typeface="Segoe UI" panose="020B0502040204020203" pitchFamily="34" charset="0"/>
              </a:rPr>
              <a:t>wS</a:t>
            </a:r>
            <a:endParaRPr lang="de-DE"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5752"/>
            <a:ext cx="4536504" cy="6852248"/>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392" y="836712"/>
            <a:ext cx="4818274" cy="1296144"/>
          </a:xfrm>
          <a:prstGeom prst="rect">
            <a:avLst/>
          </a:prstGeom>
        </p:spPr>
      </p:pic>
      <p:sp>
        <p:nvSpPr>
          <p:cNvPr id="6" name="Szövegdoboz 5"/>
          <p:cNvSpPr txBox="1"/>
          <p:nvPr/>
        </p:nvSpPr>
        <p:spPr>
          <a:xfrm>
            <a:off x="4716016" y="2420888"/>
            <a:ext cx="4427984" cy="2677656"/>
          </a:xfrm>
          <a:prstGeom prst="rect">
            <a:avLst/>
          </a:prstGeom>
          <a:noFill/>
        </p:spPr>
        <p:txBody>
          <a:bodyPr wrap="square" rtlCol="0">
            <a:spAutoFit/>
          </a:bodyPr>
          <a:lstStyle/>
          <a:p>
            <a:pPr algn="ctr"/>
            <a:r>
              <a:rPr lang="hu-HU" b="1" dirty="0" err="1">
                <a:latin typeface="Segoe UI" panose="020B0502040204020203" pitchFamily="34" charset="0"/>
                <a:cs typeface="Segoe UI" panose="020B0502040204020203" pitchFamily="34" charset="0"/>
              </a:rPr>
              <a:t>Pyramidenzellen</a:t>
            </a:r>
            <a:r>
              <a:rPr lang="hu-HU" dirty="0">
                <a:latin typeface="Segoe UI" panose="020B0502040204020203" pitchFamily="34" charset="0"/>
                <a:cs typeface="Segoe UI" panose="020B0502040204020203" pitchFamily="34" charset="0"/>
              </a:rPr>
              <a:t>:</a:t>
            </a:r>
          </a:p>
          <a:p>
            <a:r>
              <a:rPr lang="hu-HU" dirty="0" err="1">
                <a:latin typeface="Segoe UI" panose="020B0502040204020203" pitchFamily="34" charset="0"/>
                <a:cs typeface="Segoe UI" panose="020B0502040204020203" pitchFamily="34" charset="0"/>
              </a:rPr>
              <a:t>dominierende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Zellform</a:t>
            </a:r>
            <a:r>
              <a:rPr lang="hu-HU" dirty="0">
                <a:latin typeface="Segoe UI" panose="020B0502040204020203" pitchFamily="34" charset="0"/>
                <a:cs typeface="Segoe UI" panose="020B0502040204020203" pitchFamily="34" charset="0"/>
              </a:rPr>
              <a:t> (85% </a:t>
            </a:r>
            <a:r>
              <a:rPr lang="hu-HU" dirty="0" err="1">
                <a:latin typeface="Segoe UI" panose="020B0502040204020203" pitchFamily="34" charset="0"/>
                <a:cs typeface="Segoe UI" panose="020B0502040204020203" pitchFamily="34" charset="0"/>
              </a:rPr>
              <a:t>aller</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Zellen</a:t>
            </a:r>
            <a:r>
              <a:rPr lang="hu-HU" dirty="0">
                <a:latin typeface="Segoe UI" panose="020B0502040204020203" pitchFamily="34" charset="0"/>
                <a:cs typeface="Segoe UI" panose="020B0502040204020203" pitchFamily="34" charset="0"/>
              </a:rPr>
              <a:t>)</a:t>
            </a:r>
          </a:p>
          <a:p>
            <a:r>
              <a:rPr lang="hu-HU" dirty="0" err="1">
                <a:latin typeface="Segoe UI" panose="020B0502040204020203" pitchFamily="34" charset="0"/>
                <a:cs typeface="Segoe UI" panose="020B0502040204020203" pitchFamily="34" charset="0"/>
              </a:rPr>
              <a:t>Spitzendendrit</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basale</a:t>
            </a:r>
            <a:r>
              <a:rPr lang="hu-HU" dirty="0">
                <a:latin typeface="Segoe UI" panose="020B0502040204020203" pitchFamily="34" charset="0"/>
                <a:cs typeface="Segoe UI" panose="020B0502040204020203" pitchFamily="34" charset="0"/>
              </a:rPr>
              <a:t> Dendriten; </a:t>
            </a:r>
            <a:r>
              <a:rPr lang="hu-HU" dirty="0" err="1">
                <a:latin typeface="Segoe UI" panose="020B0502040204020203" pitchFamily="34" charset="0"/>
                <a:cs typeface="Segoe UI" panose="020B0502040204020203" pitchFamily="34" charset="0"/>
              </a:rPr>
              <a:t>Axon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tritt</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basal</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aus</a:t>
            </a:r>
            <a:r>
              <a:rPr lang="hu-HU" dirty="0">
                <a:latin typeface="Segoe UI" panose="020B0502040204020203" pitchFamily="34" charset="0"/>
                <a:cs typeface="Segoe UI" panose="020B0502040204020203" pitchFamily="34" charset="0"/>
              </a:rPr>
              <a:t>;</a:t>
            </a:r>
          </a:p>
          <a:p>
            <a:r>
              <a:rPr lang="hu-HU" dirty="0">
                <a:latin typeface="Segoe UI" panose="020B0502040204020203" pitchFamily="34" charset="0"/>
                <a:cs typeface="Segoe UI" panose="020B0502040204020203" pitchFamily="34" charset="0"/>
              </a:rPr>
              <a:t>oft </a:t>
            </a:r>
            <a:r>
              <a:rPr lang="hu-HU" dirty="0" err="1">
                <a:latin typeface="Segoe UI" panose="020B0502040204020203" pitchFamily="34" charset="0"/>
                <a:cs typeface="Segoe UI" panose="020B0502040204020203" pitchFamily="34" charset="0"/>
              </a:rPr>
              <a:t>Lipofuszingranula</a:t>
            </a:r>
            <a:endParaRPr lang="hu-HU" dirty="0">
              <a:latin typeface="Segoe UI" panose="020B0502040204020203" pitchFamily="34" charset="0"/>
              <a:cs typeface="Segoe UI" panose="020B0502040204020203" pitchFamily="34" charset="0"/>
            </a:endParaRPr>
          </a:p>
          <a:p>
            <a:r>
              <a:rPr lang="hu-HU" dirty="0" err="1">
                <a:latin typeface="Segoe UI" panose="020B0502040204020203" pitchFamily="34" charset="0"/>
                <a:cs typeface="Segoe UI" panose="020B0502040204020203" pitchFamily="34" charset="0"/>
              </a:rPr>
              <a:t>Größe</a:t>
            </a:r>
            <a:r>
              <a:rPr lang="hu-HU" dirty="0">
                <a:latin typeface="Segoe UI" panose="020B0502040204020203" pitchFamily="34" charset="0"/>
                <a:cs typeface="Segoe UI" panose="020B0502040204020203" pitchFamily="34" charset="0"/>
              </a:rPr>
              <a:t>: 10-50 </a:t>
            </a:r>
            <a:r>
              <a:rPr lang="hu-HU" dirty="0">
                <a:latin typeface="Symbol" panose="05050102010706020507" pitchFamily="18" charset="2"/>
                <a:cs typeface="Segoe UI" panose="020B0502040204020203" pitchFamily="34" charset="0"/>
              </a:rPr>
              <a:t>m</a:t>
            </a:r>
            <a:r>
              <a:rPr lang="hu-HU" dirty="0">
                <a:latin typeface="Segoe UI" panose="020B0502040204020203" pitchFamily="34" charset="0"/>
                <a:cs typeface="Segoe UI" panose="020B0502040204020203" pitchFamily="34" charset="0"/>
              </a:rPr>
              <a:t>m</a:t>
            </a:r>
            <a:endParaRPr lang="de-DE"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5521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5883935" y="203867"/>
            <a:ext cx="3339108" cy="1938992"/>
          </a:xfrm>
          <a:prstGeom prst="rect">
            <a:avLst/>
          </a:prstGeom>
          <a:noFill/>
        </p:spPr>
        <p:txBody>
          <a:bodyPr wrap="square" rtlCol="0">
            <a:spAutoFit/>
          </a:bodyPr>
          <a:lstStyle/>
          <a:p>
            <a:pPr algn="ctr"/>
            <a:r>
              <a:rPr lang="hu-HU" b="1" dirty="0" err="1">
                <a:latin typeface="Segoe UI" panose="020B0502040204020203" pitchFamily="34" charset="0"/>
                <a:cs typeface="Segoe UI" panose="020B0502040204020203" pitchFamily="34" charset="0"/>
              </a:rPr>
              <a:t>Nicht-Pyramidenzellen</a:t>
            </a:r>
            <a:r>
              <a:rPr lang="hu-HU" dirty="0">
                <a:latin typeface="Segoe UI" panose="020B0502040204020203" pitchFamily="34" charset="0"/>
                <a:cs typeface="Segoe UI" panose="020B0502040204020203" pitchFamily="34" charset="0"/>
              </a:rPr>
              <a:t>:</a:t>
            </a:r>
          </a:p>
          <a:p>
            <a:r>
              <a:rPr lang="hu-HU" dirty="0" err="1">
                <a:latin typeface="Segoe UI" panose="020B0502040204020203" pitchFamily="34" charset="0"/>
                <a:cs typeface="Segoe UI" panose="020B0502040204020203" pitchFamily="34" charset="0"/>
              </a:rPr>
              <a:t>Interneuronen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Sternzellen</a:t>
            </a:r>
            <a:r>
              <a:rPr lang="hu-HU" dirty="0">
                <a:latin typeface="Segoe UI" panose="020B0502040204020203" pitchFamily="34" charset="0"/>
                <a:cs typeface="Segoe UI" panose="020B0502040204020203" pitchFamily="34" charset="0"/>
              </a:rPr>
              <a:t>;</a:t>
            </a:r>
          </a:p>
          <a:p>
            <a:r>
              <a:rPr lang="hu-HU" dirty="0" err="1">
                <a:latin typeface="Segoe UI" panose="020B0502040204020203" pitchFamily="34" charset="0"/>
                <a:cs typeface="Segoe UI" panose="020B0502040204020203" pitchFamily="34" charset="0"/>
              </a:rPr>
              <a:t>kein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Apikaldendrit</a:t>
            </a:r>
            <a:r>
              <a:rPr lang="hu-HU" dirty="0">
                <a:latin typeface="Segoe UI" panose="020B0502040204020203" pitchFamily="34" charset="0"/>
                <a:cs typeface="Segoe UI" panose="020B0502040204020203" pitchFamily="34" charset="0"/>
              </a:rPr>
              <a:t>;</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4" y="-1"/>
            <a:ext cx="5707354" cy="5865404"/>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384" y="3284984"/>
            <a:ext cx="3616616" cy="3212976"/>
          </a:xfrm>
          <a:prstGeom prst="rect">
            <a:avLst/>
          </a:prstGeom>
        </p:spPr>
      </p:pic>
    </p:spTree>
    <p:extLst>
      <p:ext uri="{BB962C8B-B14F-4D97-AF65-F5344CB8AC3E}">
        <p14:creationId xmlns:p14="http://schemas.microsoft.com/office/powerpoint/2010/main" val="364377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27584" y="260648"/>
            <a:ext cx="7772400" cy="731168"/>
          </a:xfrm>
        </p:spPr>
        <p:txBody>
          <a:bodyPr/>
          <a:lstStyle/>
          <a:p>
            <a:r>
              <a:rPr lang="hu-HU" altLang="hu-HU" sz="3200" b="1" dirty="0" err="1">
                <a:latin typeface="Segoe UI" panose="020B0502040204020203" pitchFamily="34" charset="0"/>
                <a:cs typeface="Segoe UI" panose="020B0502040204020203" pitchFamily="34" charset="0"/>
              </a:rPr>
              <a:t>Neocortex</a:t>
            </a:r>
            <a:r>
              <a:rPr lang="hu-HU" altLang="hu-HU" sz="3200" b="1" dirty="0">
                <a:latin typeface="Segoe UI" panose="020B0502040204020203" pitchFamily="34" charset="0"/>
                <a:cs typeface="Segoe UI" panose="020B0502040204020203" pitchFamily="34" charset="0"/>
              </a:rPr>
              <a:t>: </a:t>
            </a:r>
            <a:r>
              <a:rPr lang="hu-HU" altLang="hu-HU" sz="3200" b="1" dirty="0" err="1">
                <a:latin typeface="Segoe UI" panose="020B0502040204020203" pitchFamily="34" charset="0"/>
                <a:cs typeface="Segoe UI" panose="020B0502040204020203" pitchFamily="34" charset="0"/>
              </a:rPr>
              <a:t>Schichteneigenschaften</a:t>
            </a:r>
            <a:endParaRPr lang="hu-HU" altLang="hu-HU" sz="3200" b="1" dirty="0">
              <a:latin typeface="Segoe UI" panose="020B0502040204020203" pitchFamily="34" charset="0"/>
              <a:cs typeface="Segoe UI" panose="020B0502040204020203" pitchFamily="34" charset="0"/>
            </a:endParaRPr>
          </a:p>
        </p:txBody>
      </p:sp>
      <p:sp>
        <p:nvSpPr>
          <p:cNvPr id="12291" name="Rectangle 3"/>
          <p:cNvSpPr>
            <a:spLocks noGrp="1" noChangeArrowheads="1"/>
          </p:cNvSpPr>
          <p:nvPr>
            <p:ph type="body" idx="1"/>
          </p:nvPr>
        </p:nvSpPr>
        <p:spPr>
          <a:xfrm>
            <a:off x="611560" y="1340768"/>
            <a:ext cx="7772400" cy="5125000"/>
          </a:xfrm>
        </p:spPr>
        <p:txBody>
          <a:bodyPr/>
          <a:lstStyle/>
          <a:p>
            <a:r>
              <a:rPr lang="hu-HU" altLang="hu-HU" sz="2400" b="1" dirty="0">
                <a:latin typeface="Segoe UI" panose="020B0502040204020203" pitchFamily="34" charset="0"/>
                <a:cs typeface="Segoe UI" panose="020B0502040204020203" pitchFamily="34" charset="0"/>
              </a:rPr>
              <a:t>I.:</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enthält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vor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allem</a:t>
            </a:r>
            <a:r>
              <a:rPr lang="hu-HU" altLang="hu-HU" sz="2400" dirty="0">
                <a:latin typeface="Segoe UI" panose="020B0502040204020203" pitchFamily="34" charset="0"/>
                <a:cs typeface="Segoe UI" panose="020B0502040204020203" pitchFamily="34" charset="0"/>
              </a:rPr>
              <a:t> Dendriten (</a:t>
            </a:r>
            <a:r>
              <a:rPr lang="hu-HU" altLang="hu-HU" sz="2400" dirty="0" err="1">
                <a:latin typeface="Segoe UI" panose="020B0502040204020203" pitchFamily="34" charset="0"/>
                <a:cs typeface="Segoe UI" panose="020B0502040204020203" pitchFamily="34" charset="0"/>
              </a:rPr>
              <a:t>Pyramidenzelle</a:t>
            </a:r>
            <a:r>
              <a:rPr lang="hu-HU" altLang="hu-HU" sz="2400" dirty="0">
                <a:latin typeface="Segoe UI" panose="020B0502040204020203" pitchFamily="34" charset="0"/>
                <a:cs typeface="Segoe UI" panose="020B0502040204020203" pitchFamily="34" charset="0"/>
              </a:rPr>
              <a:t> der </a:t>
            </a:r>
            <a:r>
              <a:rPr lang="hu-HU" altLang="hu-HU" sz="2400" dirty="0" err="1">
                <a:latin typeface="Segoe UI" panose="020B0502040204020203" pitchFamily="34" charset="0"/>
                <a:cs typeface="Segoe UI" panose="020B0502040204020203" pitchFamily="34" charset="0"/>
              </a:rPr>
              <a:t>tierene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Schichten</a:t>
            </a:r>
            <a:r>
              <a:rPr lang="hu-HU" altLang="hu-HU" sz="2400" dirty="0">
                <a:latin typeface="Segoe UI" panose="020B0502040204020203" pitchFamily="34" charset="0"/>
                <a:cs typeface="Segoe UI" panose="020B0502040204020203" pitchFamily="34" charset="0"/>
              </a:rPr>
              <a:t>) und </a:t>
            </a:r>
            <a:r>
              <a:rPr lang="hu-HU" altLang="hu-HU" sz="2400" dirty="0" err="1">
                <a:latin typeface="Segoe UI" panose="020B0502040204020203" pitchFamily="34" charset="0"/>
                <a:cs typeface="Segoe UI" panose="020B0502040204020203" pitchFamily="34" charset="0"/>
              </a:rPr>
              <a:t>Axonen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Martinotti</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Zellen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aber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wenige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Nervenzellen</a:t>
            </a:r>
            <a:r>
              <a:rPr lang="hu-HU" altLang="hu-HU" sz="2400" dirty="0">
                <a:latin typeface="Segoe UI" panose="020B0502040204020203" pitchFamily="34" charset="0"/>
                <a:cs typeface="Segoe UI" panose="020B0502040204020203" pitchFamily="34" charset="0"/>
              </a:rPr>
              <a:t>; Die Dendriten und </a:t>
            </a:r>
            <a:r>
              <a:rPr lang="hu-HU" altLang="hu-HU" sz="2400" dirty="0" err="1">
                <a:latin typeface="Segoe UI" panose="020B0502040204020203" pitchFamily="34" charset="0"/>
                <a:cs typeface="Segoe UI" panose="020B0502040204020203" pitchFamily="34" charset="0"/>
              </a:rPr>
              <a:t>Axonen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bilden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ein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sehr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dichte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Tangentialschicht</a:t>
            </a:r>
            <a:r>
              <a:rPr lang="hu-HU" altLang="hu-HU" sz="2400" dirty="0">
                <a:latin typeface="Segoe UI" panose="020B0502040204020203" pitchFamily="34" charset="0"/>
                <a:cs typeface="Segoe UI" panose="020B0502040204020203" pitchFamily="34" charset="0"/>
              </a:rPr>
              <a:t> (T); Membrana limitans </a:t>
            </a:r>
            <a:r>
              <a:rPr lang="hu-HU" altLang="hu-HU" sz="2400" dirty="0" err="1">
                <a:latin typeface="Segoe UI" panose="020B0502040204020203" pitchFamily="34" charset="0"/>
                <a:cs typeface="Segoe UI" panose="020B0502040204020203" pitchFamily="34" charset="0"/>
              </a:rPr>
              <a:t>gliae</a:t>
            </a:r>
            <a:r>
              <a:rPr lang="hu-HU" altLang="hu-HU" sz="2400" dirty="0">
                <a:latin typeface="Segoe UI" panose="020B0502040204020203" pitchFamily="34" charset="0"/>
                <a:cs typeface="Segoe UI" panose="020B0502040204020203" pitchFamily="34" charset="0"/>
              </a:rPr>
              <a:t> superficialis;</a:t>
            </a:r>
          </a:p>
          <a:p>
            <a:r>
              <a:rPr lang="hu-HU" altLang="hu-HU" sz="2400" b="1" dirty="0">
                <a:latin typeface="Segoe UI" panose="020B0502040204020203" pitchFamily="34" charset="0"/>
                <a:cs typeface="Segoe UI" panose="020B0502040204020203" pitchFamily="34" charset="0"/>
              </a:rPr>
              <a:t>II.: </a:t>
            </a:r>
            <a:r>
              <a:rPr lang="hu-HU" altLang="hu-HU" sz="2400" dirty="0" err="1">
                <a:latin typeface="Segoe UI" panose="020B0502040204020203" pitchFamily="34" charset="0"/>
                <a:cs typeface="Segoe UI" panose="020B0502040204020203" pitchFamily="34" charset="0"/>
              </a:rPr>
              <a:t>besteht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aus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dicht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gedrängt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liegenden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kleinen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Pyramidenzellen</a:t>
            </a:r>
            <a:r>
              <a:rPr lang="hu-HU" altLang="hu-HU" sz="2400" dirty="0">
                <a:latin typeface="Segoe UI" panose="020B0502040204020203" pitchFamily="34" charset="0"/>
                <a:cs typeface="Segoe UI" panose="020B0502040204020203" pitchFamily="34" charset="0"/>
              </a:rPr>
              <a:t>, und </a:t>
            </a:r>
            <a:r>
              <a:rPr lang="hu-HU" altLang="hu-HU" sz="2400" dirty="0" err="1">
                <a:latin typeface="Segoe UI" panose="020B0502040204020203" pitchFamily="34" charset="0"/>
                <a:cs typeface="Segoe UI" panose="020B0502040204020203" pitchFamily="34" charset="0"/>
              </a:rPr>
              <a:t>zahlreiche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pigmentierte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nicht-Pyramidenzellen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die</a:t>
            </a:r>
            <a:r>
              <a:rPr lang="hu-HU" altLang="hu-HU" sz="2400" dirty="0">
                <a:latin typeface="Segoe UI" panose="020B0502040204020203" pitchFamily="34" charset="0"/>
                <a:cs typeface="Segoe UI" panose="020B0502040204020203" pitchFamily="34" charset="0"/>
              </a:rPr>
              <a:t> in andere </a:t>
            </a:r>
            <a:r>
              <a:rPr lang="hu-HU" altLang="hu-HU" sz="2400" dirty="0" err="1">
                <a:latin typeface="Segoe UI" panose="020B0502040204020203" pitchFamily="34" charset="0"/>
                <a:cs typeface="Segoe UI" panose="020B0502040204020203" pitchFamily="34" charset="0"/>
              </a:rPr>
              <a:t>Rindenbezirke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projizieren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oder</a:t>
            </a:r>
            <a:r>
              <a:rPr lang="hu-HU" altLang="hu-HU" sz="2400" dirty="0">
                <a:latin typeface="Segoe UI" panose="020B0502040204020203" pitchFamily="34" charset="0"/>
                <a:cs typeface="Segoe UI" panose="020B0502040204020203" pitchFamily="34" charset="0"/>
              </a:rPr>
              <a:t> von </a:t>
            </a:r>
            <a:r>
              <a:rPr lang="hu-HU" altLang="hu-HU" sz="2400" dirty="0" err="1">
                <a:latin typeface="Segoe UI" panose="020B0502040204020203" pitchFamily="34" charset="0"/>
                <a:cs typeface="Segoe UI" panose="020B0502040204020203" pitchFamily="34" charset="0"/>
              </a:rPr>
              <a:t>dort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Reize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bekommen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vgl</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Assoziationsfasern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diese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Schicht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ist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arm</a:t>
            </a:r>
            <a:r>
              <a:rPr lang="hu-HU" altLang="hu-HU" sz="2400" dirty="0">
                <a:latin typeface="Segoe UI" panose="020B0502040204020203" pitchFamily="34" charset="0"/>
                <a:cs typeface="Segoe UI" panose="020B0502040204020203" pitchFamily="34" charset="0"/>
              </a:rPr>
              <a:t> an </a:t>
            </a:r>
            <a:r>
              <a:rPr lang="hu-HU" altLang="hu-HU" sz="2400" dirty="0" err="1">
                <a:latin typeface="Segoe UI" panose="020B0502040204020203" pitchFamily="34" charset="0"/>
                <a:cs typeface="Segoe UI" panose="020B0502040204020203" pitchFamily="34" charset="0"/>
              </a:rPr>
              <a:t>Nervenfasern</a:t>
            </a:r>
            <a:r>
              <a:rPr lang="hu-HU" altLang="hu-HU" sz="2400" dirty="0">
                <a:latin typeface="Segoe UI" panose="020B0502040204020203" pitchFamily="34" charset="0"/>
                <a:cs typeface="Segoe UI" panose="020B0502040204020203" pitchFamily="34" charset="0"/>
              </a:rPr>
              <a:t>;</a:t>
            </a:r>
          </a:p>
          <a:p>
            <a:r>
              <a:rPr lang="hu-HU" altLang="hu-HU" sz="2400" b="1" dirty="0">
                <a:latin typeface="Segoe UI" panose="020B0502040204020203" pitchFamily="34" charset="0"/>
                <a:cs typeface="Segoe UI" panose="020B0502040204020203" pitchFamily="34" charset="0"/>
              </a:rPr>
              <a:t>III.:</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lockere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Anordnung</a:t>
            </a:r>
            <a:r>
              <a:rPr lang="hu-HU" altLang="hu-HU" sz="2400" dirty="0">
                <a:latin typeface="Segoe UI" panose="020B0502040204020203" pitchFamily="34" charset="0"/>
                <a:cs typeface="Segoe UI" panose="020B0502040204020203" pitchFamily="34" charset="0"/>
              </a:rPr>
              <a:t> von </a:t>
            </a:r>
            <a:r>
              <a:rPr lang="hu-HU" altLang="hu-HU" sz="2400" dirty="0" err="1">
                <a:latin typeface="Segoe UI" panose="020B0502040204020203" pitchFamily="34" charset="0"/>
                <a:cs typeface="Segoe UI" panose="020B0502040204020203" pitchFamily="34" charset="0"/>
              </a:rPr>
              <a:t>Pyramidenzellen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die</a:t>
            </a:r>
            <a:r>
              <a:rPr lang="hu-HU" altLang="hu-HU" sz="2400" dirty="0">
                <a:latin typeface="Segoe UI" panose="020B0502040204020203" pitchFamily="34" charset="0"/>
                <a:cs typeface="Segoe UI" panose="020B0502040204020203" pitchFamily="34" charset="0"/>
              </a:rPr>
              <a:t> von </a:t>
            </a:r>
            <a:r>
              <a:rPr lang="hu-HU" altLang="hu-HU" sz="2400" dirty="0" err="1">
                <a:latin typeface="Segoe UI" panose="020B0502040204020203" pitchFamily="34" charset="0"/>
                <a:cs typeface="Segoe UI" panose="020B0502040204020203" pitchFamily="34" charset="0"/>
              </a:rPr>
              <a:t>äußen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nach</a:t>
            </a:r>
            <a:r>
              <a:rPr lang="hu-HU" altLang="hu-HU" sz="2400" dirty="0">
                <a:latin typeface="Segoe UI" panose="020B0502040204020203" pitchFamily="34" charset="0"/>
                <a:cs typeface="Segoe UI" panose="020B0502040204020203" pitchFamily="34" charset="0"/>
              </a:rPr>
              <a:t> innen </a:t>
            </a:r>
            <a:r>
              <a:rPr lang="hu-HU" altLang="hu-HU" sz="2400" dirty="0" err="1">
                <a:latin typeface="Segoe UI" panose="020B0502040204020203" pitchFamily="34" charset="0"/>
                <a:cs typeface="Segoe UI" panose="020B0502040204020203" pitchFamily="34" charset="0"/>
              </a:rPr>
              <a:t>größer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werden</a:t>
            </a:r>
            <a:r>
              <a:rPr lang="hu-HU" altLang="hu-HU" sz="2400" dirty="0">
                <a:latin typeface="Segoe UI" panose="020B0502040204020203" pitchFamily="34" charset="0"/>
                <a:cs typeface="Segoe UI" panose="020B0502040204020203"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27584" y="260648"/>
            <a:ext cx="7772400" cy="731168"/>
          </a:xfrm>
        </p:spPr>
        <p:txBody>
          <a:bodyPr/>
          <a:lstStyle/>
          <a:p>
            <a:r>
              <a:rPr lang="hu-HU" altLang="hu-HU" sz="3200" b="1" dirty="0" err="1">
                <a:latin typeface="Segoe UI" panose="020B0502040204020203" pitchFamily="34" charset="0"/>
                <a:cs typeface="Segoe UI" panose="020B0502040204020203" pitchFamily="34" charset="0"/>
              </a:rPr>
              <a:t>Neocortex</a:t>
            </a:r>
            <a:r>
              <a:rPr lang="hu-HU" altLang="hu-HU" sz="3200" b="1" dirty="0">
                <a:latin typeface="Segoe UI" panose="020B0502040204020203" pitchFamily="34" charset="0"/>
                <a:cs typeface="Segoe UI" panose="020B0502040204020203" pitchFamily="34" charset="0"/>
              </a:rPr>
              <a:t>: </a:t>
            </a:r>
            <a:r>
              <a:rPr lang="hu-HU" altLang="hu-HU" sz="3200" b="1" dirty="0" err="1">
                <a:latin typeface="Segoe UI" panose="020B0502040204020203" pitchFamily="34" charset="0"/>
                <a:cs typeface="Segoe UI" panose="020B0502040204020203" pitchFamily="34" charset="0"/>
              </a:rPr>
              <a:t>Schichteneigenschaften</a:t>
            </a:r>
            <a:endParaRPr lang="hu-HU" altLang="hu-HU" sz="3200" b="1" dirty="0">
              <a:latin typeface="Segoe UI" panose="020B0502040204020203" pitchFamily="34" charset="0"/>
              <a:cs typeface="Segoe UI" panose="020B0502040204020203" pitchFamily="34" charset="0"/>
            </a:endParaRPr>
          </a:p>
        </p:txBody>
      </p:sp>
      <p:sp>
        <p:nvSpPr>
          <p:cNvPr id="12291" name="Rectangle 3"/>
          <p:cNvSpPr>
            <a:spLocks noGrp="1" noChangeArrowheads="1"/>
          </p:cNvSpPr>
          <p:nvPr>
            <p:ph type="body" idx="1"/>
          </p:nvPr>
        </p:nvSpPr>
        <p:spPr>
          <a:xfrm>
            <a:off x="685800" y="991816"/>
            <a:ext cx="7772400" cy="5533528"/>
          </a:xfrm>
        </p:spPr>
        <p:txBody>
          <a:bodyPr/>
          <a:lstStyle/>
          <a:p>
            <a:r>
              <a:rPr lang="hu-HU" altLang="hu-HU" sz="2400" b="1" dirty="0">
                <a:latin typeface="Segoe UI" panose="020B0502040204020203" pitchFamily="34" charset="0"/>
                <a:cs typeface="Segoe UI" panose="020B0502040204020203" pitchFamily="34" charset="0"/>
              </a:rPr>
              <a:t>IV.:</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besteht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vorwiegend</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aus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kleinen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Pyramidenzellen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sternförmig</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verzweigte</a:t>
            </a:r>
            <a:r>
              <a:rPr lang="hu-HU" altLang="hu-HU" sz="2400" dirty="0">
                <a:latin typeface="Segoe UI" panose="020B0502040204020203" pitchFamily="34" charset="0"/>
                <a:cs typeface="Segoe UI" panose="020B0502040204020203" pitchFamily="34" charset="0"/>
              </a:rPr>
              <a:t> Dendriten </a:t>
            </a:r>
            <a:r>
              <a:rPr lang="hu-HU" altLang="hu-HU" sz="2400" dirty="0" err="1">
                <a:latin typeface="Segoe UI" panose="020B0502040204020203" pitchFamily="34" charset="0"/>
                <a:cs typeface="Segoe UI" panose="020B0502040204020203" pitchFamily="34" charset="0"/>
              </a:rPr>
              <a:t>haben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meisten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thalamischen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Reize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bekommen</a:t>
            </a:r>
            <a:r>
              <a:rPr lang="hu-HU" altLang="hu-HU" sz="2400" dirty="0">
                <a:latin typeface="Segoe UI" panose="020B0502040204020203" pitchFamily="34" charset="0"/>
                <a:cs typeface="Segoe UI" panose="020B0502040204020203" pitchFamily="34" charset="0"/>
              </a:rPr>
              <a:t> und </a:t>
            </a:r>
            <a:r>
              <a:rPr lang="hu-HU" altLang="hu-HU" sz="2400" dirty="0" err="1">
                <a:latin typeface="Segoe UI" panose="020B0502040204020203" pitchFamily="34" charset="0"/>
                <a:cs typeface="Segoe UI" panose="020B0502040204020203" pitchFamily="34" charset="0"/>
              </a:rPr>
              <a:t>sie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für</a:t>
            </a:r>
            <a:r>
              <a:rPr lang="hu-HU" altLang="hu-HU" sz="2400" dirty="0">
                <a:latin typeface="Segoe UI" panose="020B0502040204020203" pitchFamily="34" charset="0"/>
                <a:cs typeface="Segoe UI" panose="020B0502040204020203" pitchFamily="34" charset="0"/>
              </a:rPr>
              <a:t> andere </a:t>
            </a:r>
            <a:r>
              <a:rPr lang="hu-HU" altLang="hu-HU" sz="2400" dirty="0" err="1">
                <a:latin typeface="Segoe UI" panose="020B0502040204020203" pitchFamily="34" charset="0"/>
                <a:cs typeface="Segoe UI" panose="020B0502040204020203" pitchFamily="34" charset="0"/>
              </a:rPr>
              <a:t>Schichten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derselben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Kolumna</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weitergeben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Fasern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bilden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hier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ein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dichtes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horizontales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Geflecht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äußerer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Baillarger’sche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Streifen</a:t>
            </a:r>
            <a:r>
              <a:rPr lang="hu-HU" altLang="hu-HU" sz="2400" dirty="0">
                <a:latin typeface="Segoe UI" panose="020B0502040204020203" pitchFamily="34" charset="0"/>
                <a:cs typeface="Segoe UI" panose="020B0502040204020203" pitchFamily="34" charset="0"/>
              </a:rPr>
              <a:t>)</a:t>
            </a:r>
            <a:endParaRPr lang="hu-HU" altLang="hu-HU" sz="2400" b="1" dirty="0">
              <a:latin typeface="Segoe UI" panose="020B0502040204020203" pitchFamily="34" charset="0"/>
              <a:cs typeface="Segoe UI" panose="020B0502040204020203" pitchFamily="34" charset="0"/>
            </a:endParaRPr>
          </a:p>
          <a:p>
            <a:r>
              <a:rPr lang="hu-HU" altLang="hu-HU" sz="2400" b="1" dirty="0">
                <a:latin typeface="Segoe UI" panose="020B0502040204020203" pitchFamily="34" charset="0"/>
                <a:cs typeface="Segoe UI" panose="020B0502040204020203" pitchFamily="34" charset="0"/>
              </a:rPr>
              <a:t>V.: </a:t>
            </a:r>
            <a:r>
              <a:rPr lang="hu-HU" altLang="hu-HU" sz="2400" dirty="0" err="1">
                <a:latin typeface="Segoe UI" panose="020B0502040204020203" pitchFamily="34" charset="0"/>
                <a:cs typeface="Segoe UI" panose="020B0502040204020203" pitchFamily="34" charset="0"/>
              </a:rPr>
              <a:t>Pyramidenzellen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aller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Größenklassen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die</a:t>
            </a:r>
            <a:r>
              <a:rPr lang="hu-HU" altLang="hu-HU" sz="2400" dirty="0">
                <a:latin typeface="Segoe UI" panose="020B0502040204020203" pitchFamily="34" charset="0"/>
                <a:cs typeface="Segoe UI" panose="020B0502040204020203" pitchFamily="34" charset="0"/>
              </a:rPr>
              <a:t> in </a:t>
            </a:r>
            <a:r>
              <a:rPr lang="hu-HU" altLang="hu-HU" sz="2400" dirty="0" err="1">
                <a:latin typeface="Segoe UI" panose="020B0502040204020203" pitchFamily="34" charset="0"/>
                <a:cs typeface="Segoe UI" panose="020B0502040204020203" pitchFamily="34" charset="0"/>
              </a:rPr>
              <a:t>die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subkortikalen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Strukturen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Thalamus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Hirnstamm</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Rückenmark</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oder</a:t>
            </a:r>
            <a:r>
              <a:rPr lang="hu-HU" altLang="hu-HU" sz="2400" dirty="0">
                <a:latin typeface="Segoe UI" panose="020B0502040204020203" pitchFamily="34" charset="0"/>
                <a:cs typeface="Segoe UI" panose="020B0502040204020203" pitchFamily="34" charset="0"/>
              </a:rPr>
              <a:t> andere </a:t>
            </a:r>
            <a:r>
              <a:rPr lang="hu-HU" altLang="hu-HU" sz="2400" dirty="0" err="1">
                <a:latin typeface="Segoe UI" panose="020B0502040204020203" pitchFamily="34" charset="0"/>
                <a:cs typeface="Segoe UI" panose="020B0502040204020203" pitchFamily="34" charset="0"/>
              </a:rPr>
              <a:t>Rindgebiete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projizieren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vgl</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Projektionsfasern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Hier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gibt</a:t>
            </a:r>
            <a:r>
              <a:rPr lang="hu-HU" altLang="hu-HU" sz="2400" dirty="0">
                <a:latin typeface="Segoe UI" panose="020B0502040204020203" pitchFamily="34" charset="0"/>
                <a:cs typeface="Segoe UI" panose="020B0502040204020203" pitchFamily="34" charset="0"/>
              </a:rPr>
              <a:t> es </a:t>
            </a:r>
            <a:r>
              <a:rPr lang="hu-HU" altLang="hu-HU" sz="2400" dirty="0" err="1">
                <a:latin typeface="Segoe UI" panose="020B0502040204020203" pitchFamily="34" charset="0"/>
                <a:cs typeface="Segoe UI" panose="020B0502040204020203" pitchFamily="34" charset="0"/>
              </a:rPr>
              <a:t>auch</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ein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horizontales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Nervenfasergeflecht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äußerer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Baillarger’sche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Streifen</a:t>
            </a:r>
            <a:endParaRPr lang="hu-HU" altLang="hu-HU" sz="2400" dirty="0">
              <a:latin typeface="Segoe UI" panose="020B0502040204020203" pitchFamily="34" charset="0"/>
              <a:cs typeface="Segoe UI" panose="020B0502040204020203" pitchFamily="34" charset="0"/>
            </a:endParaRPr>
          </a:p>
          <a:p>
            <a:r>
              <a:rPr lang="hu-HU" altLang="hu-HU" sz="2400" b="1" dirty="0">
                <a:latin typeface="Segoe UI" panose="020B0502040204020203" pitchFamily="34" charset="0"/>
                <a:cs typeface="Segoe UI" panose="020B0502040204020203" pitchFamily="34" charset="0"/>
              </a:rPr>
              <a:t>VI.:</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besteht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aus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modifizierten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Pyramidenzellen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spindelförmiges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oder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dreieckiges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Perykaryon</a:t>
            </a:r>
            <a:r>
              <a:rPr lang="hu-HU" altLang="hu-HU" sz="24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436034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24" y="560923"/>
            <a:ext cx="7701009" cy="6112195"/>
          </a:xfrm>
          <a:prstGeom prst="rect">
            <a:avLst/>
          </a:prstGeom>
        </p:spPr>
      </p:pic>
      <p:sp>
        <p:nvSpPr>
          <p:cNvPr id="5" name="Szövegdoboz 4"/>
          <p:cNvSpPr txBox="1"/>
          <p:nvPr/>
        </p:nvSpPr>
        <p:spPr>
          <a:xfrm>
            <a:off x="2267744" y="68142"/>
            <a:ext cx="4968552" cy="400110"/>
          </a:xfrm>
          <a:prstGeom prst="rect">
            <a:avLst/>
          </a:prstGeom>
          <a:noFill/>
        </p:spPr>
        <p:txBody>
          <a:bodyPr wrap="square" rtlCol="0">
            <a:spAutoFit/>
          </a:bodyPr>
          <a:lstStyle/>
          <a:p>
            <a:r>
              <a:rPr lang="hu-HU" sz="2000" b="1" dirty="0">
                <a:latin typeface="Segoe UI" panose="020B0502040204020203" pitchFamily="34" charset="0"/>
                <a:cs typeface="Segoe UI" panose="020B0502040204020203" pitchFamily="34" charset="0"/>
              </a:rPr>
              <a:t>Die </a:t>
            </a:r>
            <a:r>
              <a:rPr lang="hu-HU" sz="2000" b="1" dirty="0" err="1">
                <a:latin typeface="Segoe UI" panose="020B0502040204020203" pitchFamily="34" charset="0"/>
                <a:cs typeface="Segoe UI" panose="020B0502040204020203" pitchFamily="34" charset="0"/>
              </a:rPr>
              <a:t>Projektionen</a:t>
            </a:r>
            <a:r>
              <a:rPr lang="hu-HU" sz="2000" b="1" dirty="0">
                <a:latin typeface="Segoe UI" panose="020B0502040204020203" pitchFamily="34" charset="0"/>
                <a:cs typeface="Segoe UI" panose="020B0502040204020203" pitchFamily="34" charset="0"/>
              </a:rPr>
              <a:t> </a:t>
            </a:r>
            <a:r>
              <a:rPr lang="hu-HU" sz="2000" b="1" dirty="0" err="1">
                <a:latin typeface="Segoe UI" panose="020B0502040204020203" pitchFamily="34" charset="0"/>
                <a:cs typeface="Segoe UI" panose="020B0502040204020203" pitchFamily="34" charset="0"/>
              </a:rPr>
              <a:t>aus</a:t>
            </a:r>
            <a:r>
              <a:rPr lang="hu-HU" sz="2000" b="1" dirty="0">
                <a:latin typeface="Segoe UI" panose="020B0502040204020203" pitchFamily="34" charset="0"/>
                <a:cs typeface="Segoe UI" panose="020B0502040204020203" pitchFamily="34" charset="0"/>
              </a:rPr>
              <a:t> </a:t>
            </a:r>
            <a:r>
              <a:rPr lang="hu-HU" sz="2000" b="1" dirty="0" err="1">
                <a:latin typeface="Segoe UI" panose="020B0502040204020203" pitchFamily="34" charset="0"/>
                <a:cs typeface="Segoe UI" panose="020B0502040204020203" pitchFamily="34" charset="0"/>
              </a:rPr>
              <a:t>dem</a:t>
            </a:r>
            <a:r>
              <a:rPr lang="hu-HU" sz="2000" b="1" dirty="0">
                <a:latin typeface="Segoe UI" panose="020B0502040204020203" pitchFamily="34" charset="0"/>
                <a:cs typeface="Segoe UI" panose="020B0502040204020203" pitchFamily="34" charset="0"/>
              </a:rPr>
              <a:t> </a:t>
            </a:r>
            <a:r>
              <a:rPr lang="hu-HU" sz="2000" b="1" dirty="0" err="1">
                <a:latin typeface="Segoe UI" panose="020B0502040204020203" pitchFamily="34" charset="0"/>
                <a:cs typeface="Segoe UI" panose="020B0502040204020203" pitchFamily="34" charset="0"/>
              </a:rPr>
              <a:t>Neokortex</a:t>
            </a:r>
            <a:endParaRPr lang="de-DE" sz="2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52679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88640"/>
            <a:ext cx="8064896" cy="6059340"/>
          </a:xfrm>
          <a:prstGeom prst="rect">
            <a:avLst/>
          </a:prstGeom>
        </p:spPr>
      </p:pic>
      <p:sp>
        <p:nvSpPr>
          <p:cNvPr id="3" name="Szövegdoboz 2"/>
          <p:cNvSpPr txBox="1"/>
          <p:nvPr/>
        </p:nvSpPr>
        <p:spPr>
          <a:xfrm>
            <a:off x="539552" y="6247980"/>
            <a:ext cx="8064896" cy="461665"/>
          </a:xfrm>
          <a:prstGeom prst="rect">
            <a:avLst/>
          </a:prstGeom>
          <a:noFill/>
        </p:spPr>
        <p:txBody>
          <a:bodyPr wrap="square" rtlCol="0">
            <a:spAutoFit/>
          </a:bodyPr>
          <a:lstStyle/>
          <a:p>
            <a:pPr algn="ctr"/>
            <a:r>
              <a:rPr lang="hu-HU" b="1" dirty="0" err="1">
                <a:latin typeface="Segoe UI" panose="020B0502040204020203" pitchFamily="34" charset="0"/>
                <a:cs typeface="Segoe UI" panose="020B0502040204020203" pitchFamily="34" charset="0"/>
              </a:rPr>
              <a:t>Verbindungen</a:t>
            </a:r>
            <a:r>
              <a:rPr lang="hu-HU" b="1" dirty="0">
                <a:latin typeface="Segoe UI" panose="020B0502040204020203" pitchFamily="34" charset="0"/>
                <a:cs typeface="Segoe UI" panose="020B0502040204020203" pitchFamily="34" charset="0"/>
              </a:rPr>
              <a:t> </a:t>
            </a:r>
            <a:r>
              <a:rPr lang="hu-HU" b="1" dirty="0" err="1">
                <a:latin typeface="Segoe UI" panose="020B0502040204020203" pitchFamily="34" charset="0"/>
                <a:cs typeface="Segoe UI" panose="020B0502040204020203" pitchFamily="34" charset="0"/>
              </a:rPr>
              <a:t>innerhalb</a:t>
            </a:r>
            <a:r>
              <a:rPr lang="hu-HU" b="1" dirty="0">
                <a:latin typeface="Segoe UI" panose="020B0502040204020203" pitchFamily="34" charset="0"/>
                <a:cs typeface="Segoe UI" panose="020B0502040204020203" pitchFamily="34" charset="0"/>
              </a:rPr>
              <a:t> des </a:t>
            </a:r>
            <a:r>
              <a:rPr lang="hu-HU" b="1" dirty="0" err="1">
                <a:latin typeface="Segoe UI" panose="020B0502040204020203" pitchFamily="34" charset="0"/>
                <a:cs typeface="Segoe UI" panose="020B0502040204020203" pitchFamily="34" charset="0"/>
              </a:rPr>
              <a:t>Kortex</a:t>
            </a:r>
            <a:endParaRPr lang="de-DE"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13138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28650" y="365127"/>
            <a:ext cx="7886700" cy="759617"/>
          </a:xfrm>
        </p:spPr>
        <p:txBody>
          <a:bodyPr>
            <a:normAutofit/>
          </a:bodyPr>
          <a:lstStyle/>
          <a:p>
            <a:pPr algn="ctr"/>
            <a:r>
              <a:rPr lang="hu-HU" sz="3600" b="1" dirty="0" err="1">
                <a:latin typeface="Segoe UI" panose="020B0502040204020203" pitchFamily="34" charset="0"/>
                <a:cs typeface="Segoe UI" panose="020B0502040204020203" pitchFamily="34" charset="0"/>
              </a:rPr>
              <a:t>Telencephalische</a:t>
            </a:r>
            <a:r>
              <a:rPr lang="hu-HU" sz="3600" b="1" dirty="0">
                <a:latin typeface="Segoe UI" panose="020B0502040204020203" pitchFamily="34" charset="0"/>
                <a:cs typeface="Segoe UI" panose="020B0502040204020203" pitchFamily="34" charset="0"/>
              </a:rPr>
              <a:t> </a:t>
            </a:r>
            <a:r>
              <a:rPr lang="hu-HU" sz="3600" b="1" dirty="0" err="1">
                <a:latin typeface="Segoe UI" panose="020B0502040204020203" pitchFamily="34" charset="0"/>
                <a:cs typeface="Segoe UI" panose="020B0502040204020203" pitchFamily="34" charset="0"/>
              </a:rPr>
              <a:t>Bläschen</a:t>
            </a:r>
            <a:endParaRPr lang="hu-HU" sz="3600" b="1" dirty="0">
              <a:latin typeface="Segoe UI" panose="020B0502040204020203" pitchFamily="34" charset="0"/>
              <a:cs typeface="Segoe UI" panose="020B0502040204020203" pitchFamily="34" charset="0"/>
            </a:endParaRPr>
          </a:p>
        </p:txBody>
      </p:sp>
      <p:sp>
        <p:nvSpPr>
          <p:cNvPr id="3" name="Tartalom helye 2"/>
          <p:cNvSpPr>
            <a:spLocks noGrp="1"/>
          </p:cNvSpPr>
          <p:nvPr>
            <p:ph idx="1"/>
          </p:nvPr>
        </p:nvSpPr>
        <p:spPr>
          <a:xfrm>
            <a:off x="628650" y="1124744"/>
            <a:ext cx="7886700" cy="5472608"/>
          </a:xfrm>
        </p:spPr>
        <p:txBody>
          <a:bodyPr/>
          <a:lstStyle/>
          <a:p>
            <a:r>
              <a:rPr lang="hu-HU" sz="2800" dirty="0">
                <a:latin typeface="Segoe UI" panose="020B0502040204020203" pitchFamily="34" charset="0"/>
                <a:cs typeface="Segoe UI" panose="020B0502040204020203" pitchFamily="34" charset="0"/>
              </a:rPr>
              <a:t>Die </a:t>
            </a:r>
            <a:r>
              <a:rPr lang="hu-HU" sz="2800" dirty="0" err="1">
                <a:latin typeface="Segoe UI" panose="020B0502040204020203" pitchFamily="34" charset="0"/>
                <a:cs typeface="Segoe UI" panose="020B0502040204020203" pitchFamily="34" charset="0"/>
              </a:rPr>
              <a:t>Wand</a:t>
            </a:r>
            <a:r>
              <a:rPr lang="hu-HU" sz="2800" dirty="0">
                <a:latin typeface="Segoe UI" panose="020B0502040204020203" pitchFamily="34" charset="0"/>
                <a:cs typeface="Segoe UI" panose="020B0502040204020203" pitchFamily="34" charset="0"/>
              </a:rPr>
              <a:t> der </a:t>
            </a:r>
            <a:r>
              <a:rPr lang="hu-HU" sz="2800" dirty="0" err="1">
                <a:latin typeface="Segoe UI" panose="020B0502040204020203" pitchFamily="34" charset="0"/>
                <a:cs typeface="Segoe UI" panose="020B0502040204020203" pitchFamily="34" charset="0"/>
              </a:rPr>
              <a:t>telencephalischen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Bläschen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besteht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aus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dünner</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Mantel</a:t>
            </a:r>
            <a:r>
              <a:rPr lang="hu-HU" sz="2800" dirty="0">
                <a:latin typeface="Segoe UI" panose="020B0502040204020203" pitchFamily="34" charset="0"/>
                <a:cs typeface="Segoe UI" panose="020B0502040204020203" pitchFamily="34" charset="0"/>
              </a:rPr>
              <a:t>) und </a:t>
            </a:r>
            <a:r>
              <a:rPr lang="hu-HU" sz="2800" dirty="0" err="1">
                <a:latin typeface="Segoe UI" panose="020B0502040204020203" pitchFamily="34" charset="0"/>
                <a:cs typeface="Segoe UI" panose="020B0502040204020203" pitchFamily="34" charset="0"/>
              </a:rPr>
              <a:t>Subpallium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basale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Verdickung</a:t>
            </a:r>
            <a:r>
              <a:rPr lang="hu-HU" sz="2800" dirty="0">
                <a:latin typeface="Segoe UI" panose="020B0502040204020203" pitchFamily="34" charset="0"/>
                <a:cs typeface="Segoe UI" panose="020B0502040204020203" pitchFamily="34" charset="0"/>
              </a:rPr>
              <a:t>)</a:t>
            </a:r>
          </a:p>
          <a:p>
            <a:r>
              <a:rPr lang="hu-HU" sz="2800" b="1" dirty="0" err="1">
                <a:solidFill>
                  <a:srgbClr val="C00000"/>
                </a:solidFill>
                <a:latin typeface="Segoe UI" panose="020B0502040204020203" pitchFamily="34" charset="0"/>
                <a:cs typeface="Segoe UI" panose="020B0502040204020203" pitchFamily="34" charset="0"/>
              </a:rPr>
              <a:t>Pallium</a:t>
            </a:r>
            <a:r>
              <a:rPr lang="hu-HU" sz="2800" dirty="0">
                <a:latin typeface="Segoe UI" panose="020B0502040204020203" pitchFamily="34" charset="0"/>
                <a:cs typeface="Segoe UI" panose="020B0502040204020203" pitchFamily="34" charset="0"/>
              </a:rPr>
              <a:t> hat 4 </a:t>
            </a:r>
            <a:r>
              <a:rPr lang="hu-HU" sz="2800" dirty="0" err="1">
                <a:latin typeface="Segoe UI" panose="020B0502040204020203" pitchFamily="34" charset="0"/>
                <a:cs typeface="Segoe UI" panose="020B0502040204020203" pitchFamily="34" charset="0"/>
              </a:rPr>
              <a:t>Unterteilen</a:t>
            </a:r>
            <a:r>
              <a:rPr lang="hu-HU" sz="2800" dirty="0">
                <a:latin typeface="Segoe UI" panose="020B0502040204020203" pitchFamily="34" charset="0"/>
                <a:cs typeface="Segoe UI" panose="020B0502040204020203" pitchFamily="34" charset="0"/>
              </a:rPr>
              <a:t>:</a:t>
            </a:r>
          </a:p>
          <a:p>
            <a:pPr marL="0" indent="0">
              <a:buNone/>
            </a:pPr>
            <a:r>
              <a:rPr lang="hu-HU" sz="2800" dirty="0">
                <a:latin typeface="Segoe UI" panose="020B0502040204020203" pitchFamily="34" charset="0"/>
                <a:cs typeface="Segoe UI" panose="020B0502040204020203" pitchFamily="34" charset="0"/>
              </a:rPr>
              <a:t>		</a:t>
            </a:r>
            <a:r>
              <a:rPr lang="hu-HU" sz="2800" b="1" dirty="0" err="1">
                <a:latin typeface="Segoe UI" panose="020B0502040204020203" pitchFamily="34" charset="0"/>
                <a:cs typeface="Segoe UI" panose="020B0502040204020203" pitchFamily="34" charset="0"/>
              </a:rPr>
              <a:t>mediales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bildet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das</a:t>
            </a:r>
            <a:br>
              <a:rPr lang="hu-HU" sz="2800" dirty="0">
                <a:latin typeface="Segoe UI" panose="020B0502040204020203" pitchFamily="34" charset="0"/>
                <a:cs typeface="Segoe UI" panose="020B0502040204020203" pitchFamily="34" charset="0"/>
              </a:rPr>
            </a:b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Hippocampus</a:t>
            </a:r>
            <a:r>
              <a:rPr lang="hu-HU" sz="2800" dirty="0">
                <a:latin typeface="Segoe UI" panose="020B0502040204020203" pitchFamily="34" charset="0"/>
                <a:cs typeface="Segoe UI" panose="020B0502040204020203" pitchFamily="34" charset="0"/>
              </a:rPr>
              <a:t>)</a:t>
            </a:r>
            <a:br>
              <a:rPr lang="hu-HU" sz="2800" dirty="0">
                <a:latin typeface="Segoe UI" panose="020B0502040204020203" pitchFamily="34" charset="0"/>
                <a:cs typeface="Segoe UI" panose="020B0502040204020203" pitchFamily="34" charset="0"/>
              </a:rPr>
            </a:br>
            <a:r>
              <a:rPr lang="hu-HU" sz="2800" dirty="0">
                <a:latin typeface="Segoe UI" panose="020B0502040204020203" pitchFamily="34" charset="0"/>
                <a:cs typeface="Segoe UI" panose="020B0502040204020203" pitchFamily="34" charset="0"/>
              </a:rPr>
              <a:t> 		</a:t>
            </a:r>
            <a:r>
              <a:rPr lang="hu-HU" sz="2800" b="1" dirty="0" err="1">
                <a:latin typeface="Segoe UI" panose="020B0502040204020203" pitchFamily="34" charset="0"/>
                <a:cs typeface="Segoe UI" panose="020B0502040204020203" pitchFamily="34" charset="0"/>
              </a:rPr>
              <a:t>dorsales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bildet</a:t>
            </a:r>
            <a:r>
              <a:rPr lang="hu-HU" sz="2800" dirty="0">
                <a:latin typeface="Segoe UI" panose="020B0502040204020203" pitchFamily="34" charset="0"/>
                <a:cs typeface="Segoe UI" panose="020B0502040204020203" pitchFamily="34" charset="0"/>
              </a:rPr>
              <a:t> den</a:t>
            </a:r>
            <a:br>
              <a:rPr lang="hu-HU" sz="2800" dirty="0">
                <a:latin typeface="Segoe UI" panose="020B0502040204020203" pitchFamily="34" charset="0"/>
                <a:cs typeface="Segoe UI" panose="020B0502040204020203" pitchFamily="34" charset="0"/>
              </a:rPr>
            </a:b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Neocortex</a:t>
            </a:r>
            <a:r>
              <a:rPr lang="hu-HU" sz="2800" dirty="0">
                <a:latin typeface="Segoe UI" panose="020B0502040204020203" pitchFamily="34" charset="0"/>
                <a:cs typeface="Segoe UI" panose="020B0502040204020203" pitchFamily="34" charset="0"/>
              </a:rPr>
              <a:t>)</a:t>
            </a:r>
            <a:br>
              <a:rPr lang="hu-HU" sz="2800" dirty="0">
                <a:latin typeface="Segoe UI" panose="020B0502040204020203" pitchFamily="34" charset="0"/>
                <a:cs typeface="Segoe UI" panose="020B0502040204020203" pitchFamily="34" charset="0"/>
              </a:rPr>
            </a:br>
            <a:r>
              <a:rPr lang="hu-HU" sz="2800" dirty="0">
                <a:latin typeface="Segoe UI" panose="020B0502040204020203" pitchFamily="34" charset="0"/>
                <a:cs typeface="Segoe UI" panose="020B0502040204020203" pitchFamily="34" charset="0"/>
              </a:rPr>
              <a:t>		</a:t>
            </a:r>
            <a:r>
              <a:rPr lang="hu-HU" sz="2800" b="1" dirty="0" err="1">
                <a:latin typeface="Segoe UI" panose="020B0502040204020203" pitchFamily="34" charset="0"/>
                <a:cs typeface="Segoe UI" panose="020B0502040204020203" pitchFamily="34" charset="0"/>
              </a:rPr>
              <a:t>laterales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bildet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Riechrinde</a:t>
            </a:r>
            <a:r>
              <a:rPr lang="hu-HU" sz="2800" dirty="0">
                <a:latin typeface="Segoe UI" panose="020B0502040204020203" pitchFamily="34" charset="0"/>
                <a:cs typeface="Segoe UI" panose="020B0502040204020203" pitchFamily="34" charset="0"/>
              </a:rPr>
              <a:t>,</a:t>
            </a:r>
            <a:br>
              <a:rPr lang="hu-HU" sz="2800" dirty="0">
                <a:latin typeface="Segoe UI" panose="020B0502040204020203" pitchFamily="34" charset="0"/>
                <a:cs typeface="Segoe UI" panose="020B0502040204020203" pitchFamily="34" charset="0"/>
              </a:rPr>
            </a:b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Claustrum</a:t>
            </a:r>
            <a:r>
              <a:rPr lang="hu-HU" sz="2800" dirty="0">
                <a:latin typeface="Segoe UI" panose="020B0502040204020203" pitchFamily="34" charset="0"/>
                <a:cs typeface="Segoe UI" panose="020B0502040204020203" pitchFamily="34" charset="0"/>
              </a:rPr>
              <a:t> und </a:t>
            </a:r>
            <a:r>
              <a:rPr lang="hu-HU" sz="2800" dirty="0" err="1">
                <a:latin typeface="Segoe UI" panose="020B0502040204020203" pitchFamily="34" charset="0"/>
                <a:cs typeface="Segoe UI" panose="020B0502040204020203" pitchFamily="34" charset="0"/>
              </a:rPr>
              <a:t>Amygdala</a:t>
            </a:r>
            <a:r>
              <a:rPr lang="hu-HU" sz="2800" dirty="0">
                <a:latin typeface="Segoe UI" panose="020B0502040204020203" pitchFamily="34" charset="0"/>
                <a:cs typeface="Segoe UI" panose="020B0502040204020203" pitchFamily="34" charset="0"/>
              </a:rPr>
              <a:t>)</a:t>
            </a:r>
            <a:br>
              <a:rPr lang="hu-HU" sz="2800" dirty="0">
                <a:latin typeface="Segoe UI" panose="020B0502040204020203" pitchFamily="34" charset="0"/>
                <a:cs typeface="Segoe UI" panose="020B0502040204020203" pitchFamily="34" charset="0"/>
              </a:rPr>
            </a:br>
            <a:r>
              <a:rPr lang="hu-HU" sz="2800" dirty="0">
                <a:latin typeface="Segoe UI" panose="020B0502040204020203" pitchFamily="34" charset="0"/>
                <a:cs typeface="Segoe UI" panose="020B0502040204020203" pitchFamily="34" charset="0"/>
              </a:rPr>
              <a:t>		</a:t>
            </a:r>
            <a:r>
              <a:rPr lang="hu-HU" sz="2800" b="1" dirty="0" err="1">
                <a:latin typeface="Segoe UI" panose="020B0502040204020203" pitchFamily="34" charset="0"/>
                <a:cs typeface="Segoe UI" panose="020B0502040204020203" pitchFamily="34" charset="0"/>
              </a:rPr>
              <a:t>ventrales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wie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laterales</a:t>
            </a:r>
            <a:r>
              <a:rPr lang="hu-HU" sz="2800" dirty="0">
                <a:latin typeface="Segoe UI" panose="020B0502040204020203" pitchFamily="34" charset="0"/>
                <a:cs typeface="Segoe UI" panose="020B0502040204020203" pitchFamily="34" charset="0"/>
              </a:rPr>
              <a:t> plus</a:t>
            </a:r>
            <a:br>
              <a:rPr lang="hu-HU" sz="2800" dirty="0">
                <a:latin typeface="Segoe UI" panose="020B0502040204020203" pitchFamily="34" charset="0"/>
                <a:cs typeface="Segoe UI" panose="020B0502040204020203" pitchFamily="34" charset="0"/>
              </a:rPr>
            </a:b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Bulbus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olfactorius</a:t>
            </a:r>
            <a:r>
              <a:rPr lang="hu-HU" sz="28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656505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hu-HU" altLang="hu-HU" sz="4000" b="1" dirty="0" err="1">
                <a:latin typeface="Segoe UI" panose="020B0502040204020203" pitchFamily="34" charset="0"/>
                <a:cs typeface="Segoe UI" panose="020B0502040204020203" pitchFamily="34" charset="0"/>
              </a:rPr>
              <a:t>Zytoarchitektonik</a:t>
            </a:r>
            <a:endParaRPr lang="hu-HU" altLang="hu-HU" sz="4000" b="1" dirty="0">
              <a:latin typeface="Segoe UI" panose="020B0502040204020203" pitchFamily="34" charset="0"/>
              <a:cs typeface="Segoe UI" panose="020B0502040204020203" pitchFamily="34" charset="0"/>
            </a:endParaRPr>
          </a:p>
        </p:txBody>
      </p:sp>
      <p:sp>
        <p:nvSpPr>
          <p:cNvPr id="13315" name="Rectangle 3"/>
          <p:cNvSpPr>
            <a:spLocks noGrp="1" noChangeArrowheads="1"/>
          </p:cNvSpPr>
          <p:nvPr>
            <p:ph type="body" idx="1"/>
          </p:nvPr>
        </p:nvSpPr>
        <p:spPr/>
        <p:txBody>
          <a:bodyPr/>
          <a:lstStyle/>
          <a:p>
            <a:r>
              <a:rPr lang="hu-HU" altLang="hu-HU" sz="2400" dirty="0" err="1">
                <a:latin typeface="Segoe UI" panose="020B0502040204020203" pitchFamily="34" charset="0"/>
                <a:cs typeface="Segoe UI" panose="020B0502040204020203" pitchFamily="34" charset="0"/>
              </a:rPr>
              <a:t>Korbinian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Brodmann</a:t>
            </a:r>
            <a:r>
              <a:rPr lang="hu-HU" altLang="hu-HU" sz="2400" dirty="0">
                <a:latin typeface="Segoe UI" panose="020B0502040204020203" pitchFamily="34" charset="0"/>
                <a:cs typeface="Segoe UI" panose="020B0502040204020203" pitchFamily="34" charset="0"/>
              </a:rPr>
              <a:t> (1909) </a:t>
            </a:r>
            <a:r>
              <a:rPr lang="hu-HU" altLang="hu-HU" sz="2400" dirty="0" err="1">
                <a:latin typeface="Segoe UI" panose="020B0502040204020203" pitchFamily="34" charset="0"/>
                <a:cs typeface="Segoe UI" panose="020B0502040204020203" pitchFamily="34" charset="0"/>
              </a:rPr>
              <a:t>konnte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aufgrund</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seinen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histologischen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Untersuchungen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fast</a:t>
            </a:r>
            <a:r>
              <a:rPr lang="hu-HU" altLang="hu-HU" sz="2400" dirty="0">
                <a:latin typeface="Segoe UI" panose="020B0502040204020203" pitchFamily="34" charset="0"/>
                <a:cs typeface="Segoe UI" panose="020B0502040204020203" pitchFamily="34" charset="0"/>
              </a:rPr>
              <a:t> 50 </a:t>
            </a:r>
            <a:r>
              <a:rPr lang="hu-HU" altLang="hu-HU" sz="2400" dirty="0" err="1">
                <a:latin typeface="Segoe UI" panose="020B0502040204020203" pitchFamily="34" charset="0"/>
                <a:cs typeface="Segoe UI" panose="020B0502040204020203" pitchFamily="34" charset="0"/>
              </a:rPr>
              <a:t>Rindenfelder</a:t>
            </a:r>
            <a:r>
              <a:rPr lang="hu-HU" altLang="hu-HU" sz="2400" dirty="0">
                <a:latin typeface="Segoe UI" panose="020B0502040204020203" pitchFamily="34" charset="0"/>
                <a:cs typeface="Segoe UI" panose="020B0502040204020203" pitchFamily="34" charset="0"/>
              </a:rPr>
              <a:t>: </a:t>
            </a:r>
            <a:r>
              <a:rPr lang="hu-HU" altLang="hu-HU" sz="2400" b="1" dirty="0" err="1">
                <a:latin typeface="Segoe UI" panose="020B0502040204020203" pitchFamily="34" charset="0"/>
                <a:cs typeface="Segoe UI" panose="020B0502040204020203" pitchFamily="34" charset="0"/>
              </a:rPr>
              <a:t>Brodmann-Felder</a:t>
            </a:r>
            <a:r>
              <a:rPr lang="hu-HU" altLang="hu-HU" sz="2400" b="1" dirty="0">
                <a:latin typeface="Segoe UI" panose="020B0502040204020203" pitchFamily="34" charset="0"/>
                <a:cs typeface="Segoe UI" panose="020B0502040204020203" pitchFamily="34" charset="0"/>
              </a:rPr>
              <a:t>, </a:t>
            </a:r>
            <a:r>
              <a:rPr lang="hu-HU" altLang="hu-HU" sz="2400" b="1" dirty="0" err="1">
                <a:latin typeface="Segoe UI" panose="020B0502040204020203" pitchFamily="34" charset="0"/>
                <a:cs typeface="Segoe UI" panose="020B0502040204020203" pitchFamily="34" charset="0"/>
              </a:rPr>
              <a:t>Brodmann-Area</a:t>
            </a:r>
            <a:r>
              <a:rPr lang="hu-HU" altLang="hu-HU" sz="2400" b="1" dirty="0">
                <a:latin typeface="Segoe UI" panose="020B0502040204020203" pitchFamily="34" charset="0"/>
                <a:cs typeface="Segoe UI" panose="020B0502040204020203" pitchFamily="34" charset="0"/>
              </a:rPr>
              <a:t> </a:t>
            </a:r>
            <a:r>
              <a:rPr lang="hu-HU" altLang="hu-HU" sz="2400" dirty="0">
                <a:latin typeface="Segoe UI" panose="020B0502040204020203" pitchFamily="34" charset="0"/>
                <a:cs typeface="Segoe UI" panose="020B0502040204020203" pitchFamily="34" charset="0"/>
              </a:rPr>
              <a:t>(von 1 </a:t>
            </a:r>
            <a:r>
              <a:rPr lang="hu-HU" altLang="hu-HU" sz="2400" dirty="0" err="1">
                <a:latin typeface="Segoe UI" panose="020B0502040204020203" pitchFamily="34" charset="0"/>
                <a:cs typeface="Segoe UI" panose="020B0502040204020203" pitchFamily="34" charset="0"/>
              </a:rPr>
              <a:t>bis</a:t>
            </a:r>
            <a:r>
              <a:rPr lang="hu-HU" altLang="hu-HU" sz="2400" dirty="0">
                <a:latin typeface="Segoe UI" panose="020B0502040204020203" pitchFamily="34" charset="0"/>
                <a:cs typeface="Segoe UI" panose="020B0502040204020203" pitchFamily="34" charset="0"/>
              </a:rPr>
              <a:t> 52). In der </a:t>
            </a:r>
            <a:r>
              <a:rPr lang="hu-HU" altLang="hu-HU" sz="2400" dirty="0" err="1">
                <a:latin typeface="Segoe UI" panose="020B0502040204020203" pitchFamily="34" charset="0"/>
                <a:cs typeface="Segoe UI" panose="020B0502040204020203" pitchFamily="34" charset="0"/>
              </a:rPr>
              <a:t>ursprünglichen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Publikation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fehlten</a:t>
            </a:r>
            <a:r>
              <a:rPr lang="hu-HU" altLang="hu-HU" sz="2400" dirty="0">
                <a:latin typeface="Segoe UI" panose="020B0502040204020203" pitchFamily="34" charset="0"/>
                <a:cs typeface="Segoe UI" panose="020B0502040204020203" pitchFamily="34" charset="0"/>
              </a:rPr>
              <a:t>: 12, 13-16 (</a:t>
            </a:r>
            <a:r>
              <a:rPr lang="hu-HU" altLang="hu-HU" sz="2400" dirty="0" err="1">
                <a:latin typeface="Segoe UI" panose="020B0502040204020203" pitchFamily="34" charset="0"/>
                <a:cs typeface="Segoe UI" panose="020B0502040204020203" pitchFamily="34" charset="0"/>
              </a:rPr>
              <a:t>heute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Inselrinde</a:t>
            </a:r>
            <a:r>
              <a:rPr lang="hu-HU" altLang="hu-HU" sz="2400" dirty="0">
                <a:latin typeface="Segoe UI" panose="020B0502040204020203" pitchFamily="34" charset="0"/>
                <a:cs typeface="Segoe UI" panose="020B0502040204020203" pitchFamily="34" charset="0"/>
              </a:rPr>
              <a:t>), 48-51: </a:t>
            </a:r>
            <a:r>
              <a:rPr lang="hu-HU" altLang="hu-HU" sz="2400" dirty="0" err="1">
                <a:latin typeface="Segoe UI" panose="020B0502040204020203" pitchFamily="34" charset="0"/>
                <a:cs typeface="Segoe UI" panose="020B0502040204020203" pitchFamily="34" charset="0"/>
              </a:rPr>
              <a:t>zeigt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individuelle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Variation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ist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nicht</a:t>
            </a:r>
            <a:r>
              <a:rPr lang="hu-HU" altLang="hu-HU" sz="2400" dirty="0">
                <a:latin typeface="Segoe UI" panose="020B0502040204020203" pitchFamily="34" charset="0"/>
                <a:cs typeface="Segoe UI" panose="020B0502040204020203" pitchFamily="34" charset="0"/>
              </a:rPr>
              <a:t> in </a:t>
            </a:r>
            <a:r>
              <a:rPr lang="hu-HU" altLang="hu-HU" sz="2400" dirty="0" err="1">
                <a:latin typeface="Segoe UI" panose="020B0502040204020203" pitchFamily="34" charset="0"/>
                <a:cs typeface="Segoe UI" panose="020B0502040204020203" pitchFamily="34" charset="0"/>
              </a:rPr>
              <a:t>die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Karte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eingezogen</a:t>
            </a:r>
            <a:endParaRPr lang="hu-HU" altLang="hu-HU" sz="2400" dirty="0">
              <a:latin typeface="Segoe UI" panose="020B0502040204020203" pitchFamily="34" charset="0"/>
              <a:cs typeface="Segoe UI" panose="020B0502040204020203" pitchFamily="34" charset="0"/>
            </a:endParaRPr>
          </a:p>
          <a:p>
            <a:r>
              <a:rPr lang="hu-HU" altLang="hu-HU" sz="2400" dirty="0">
                <a:latin typeface="Segoe UI" panose="020B0502040204020203" pitchFamily="34" charset="0"/>
                <a:cs typeface="Segoe UI" panose="020B0502040204020203" pitchFamily="34" charset="0"/>
              </a:rPr>
              <a:t>52: </a:t>
            </a:r>
            <a:r>
              <a:rPr lang="hu-HU" altLang="hu-HU" sz="2400" dirty="0" err="1">
                <a:latin typeface="Segoe UI" panose="020B0502040204020203" pitchFamily="34" charset="0"/>
                <a:cs typeface="Segoe UI" panose="020B0502040204020203" pitchFamily="34" charset="0"/>
              </a:rPr>
              <a:t>entspricht</a:t>
            </a:r>
            <a:r>
              <a:rPr lang="hu-HU" altLang="hu-HU" sz="2400" dirty="0">
                <a:latin typeface="Segoe UI" panose="020B0502040204020203" pitchFamily="34" charset="0"/>
                <a:cs typeface="Segoe UI" panose="020B0502040204020203" pitchFamily="34" charset="0"/>
              </a:rPr>
              <a:t> der </a:t>
            </a:r>
            <a:r>
              <a:rPr lang="hu-HU" altLang="hu-HU" sz="2400" dirty="0" err="1">
                <a:latin typeface="Segoe UI" panose="020B0502040204020203" pitchFamily="34" charset="0"/>
                <a:cs typeface="Segoe UI" panose="020B0502040204020203" pitchFamily="34" charset="0"/>
              </a:rPr>
              <a:t>Subst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perfor</a:t>
            </a:r>
            <a:r>
              <a:rPr lang="hu-HU" altLang="hu-HU" sz="2400" dirty="0">
                <a:latin typeface="Segoe UI" panose="020B0502040204020203" pitchFamily="34" charset="0"/>
                <a:cs typeface="Segoe UI" panose="020B0502040204020203" pitchFamily="34" charset="0"/>
              </a:rPr>
              <a:t>. ant. (</a:t>
            </a:r>
            <a:r>
              <a:rPr lang="hu-HU" altLang="hu-HU" sz="2400" dirty="0" err="1">
                <a:latin typeface="Segoe UI" panose="020B0502040204020203" pitchFamily="34" charset="0"/>
                <a:cs typeface="Segoe UI" panose="020B0502040204020203" pitchFamily="34" charset="0"/>
              </a:rPr>
              <a:t>rudimentär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ist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nicht</a:t>
            </a:r>
            <a:r>
              <a:rPr lang="hu-HU" altLang="hu-HU" sz="2400" dirty="0">
                <a:latin typeface="Segoe UI" panose="020B0502040204020203" pitchFamily="34" charset="0"/>
                <a:cs typeface="Segoe UI" panose="020B0502040204020203" pitchFamily="34" charset="0"/>
              </a:rPr>
              <a:t> in der </a:t>
            </a:r>
            <a:r>
              <a:rPr lang="hu-HU" altLang="hu-HU" sz="2400" dirty="0" err="1">
                <a:latin typeface="Segoe UI" panose="020B0502040204020203" pitchFamily="34" charset="0"/>
                <a:cs typeface="Segoe UI" panose="020B0502040204020203" pitchFamily="34" charset="0"/>
              </a:rPr>
              <a:t>Hirnkarte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gezeigt</a:t>
            </a:r>
            <a:r>
              <a:rPr lang="hu-HU" altLang="hu-HU" sz="2400" dirty="0">
                <a:latin typeface="Segoe UI" panose="020B0502040204020203" pitchFamily="34" charset="0"/>
                <a:cs typeface="Segoe UI" panose="020B0502040204020203" pitchFamily="34" charset="0"/>
              </a:rPr>
              <a:t>.</a:t>
            </a:r>
          </a:p>
          <a:p>
            <a:r>
              <a:rPr lang="hu-HU" altLang="hu-HU" sz="2400" dirty="0">
                <a:latin typeface="Segoe UI" panose="020B0502040204020203" pitchFamily="34" charset="0"/>
                <a:cs typeface="Segoe UI" panose="020B0502040204020203" pitchFamily="34" charset="0"/>
              </a:rPr>
              <a:t>Es </a:t>
            </a:r>
            <a:r>
              <a:rPr lang="hu-HU" altLang="hu-HU" sz="2400" dirty="0" err="1">
                <a:latin typeface="Segoe UI" panose="020B0502040204020203" pitchFamily="34" charset="0"/>
                <a:cs typeface="Segoe UI" panose="020B0502040204020203" pitchFamily="34" charset="0"/>
              </a:rPr>
              <a:t>gibt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fünf</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Haupttypen</a:t>
            </a:r>
            <a:r>
              <a:rPr lang="hu-HU" altLang="hu-HU" sz="2400" dirty="0">
                <a:latin typeface="Segoe UI" panose="020B0502040204020203" pitchFamily="34" charset="0"/>
                <a:cs typeface="Segoe UI" panose="020B0502040204020203" pitchFamily="34" charset="0"/>
              </a:rPr>
              <a:t> (von </a:t>
            </a:r>
            <a:r>
              <a:rPr lang="hu-HU" altLang="hu-HU" sz="2400" dirty="0" err="1">
                <a:latin typeface="Segoe UI" panose="020B0502040204020203" pitchFamily="34" charset="0"/>
                <a:cs typeface="Segoe UI" panose="020B0502040204020203" pitchFamily="34" charset="0"/>
              </a:rPr>
              <a:t>denen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zwei</a:t>
            </a:r>
            <a:r>
              <a:rPr lang="hu-HU" altLang="hu-HU" sz="2400" dirty="0">
                <a:latin typeface="Segoe UI" panose="020B0502040204020203" pitchFamily="34" charset="0"/>
                <a:cs typeface="Segoe UI" panose="020B0502040204020203" pitchFamily="34" charset="0"/>
              </a:rPr>
              <a:t> sind </a:t>
            </a:r>
            <a:r>
              <a:rPr lang="hu-HU" altLang="hu-HU" sz="2400" dirty="0" err="1">
                <a:latin typeface="Segoe UI" panose="020B0502040204020203" pitchFamily="34" charset="0"/>
                <a:cs typeface="Segoe UI" panose="020B0502040204020203" pitchFamily="34" charset="0"/>
              </a:rPr>
              <a:t>ganz</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gut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bekannt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die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granuläre</a:t>
            </a:r>
            <a:r>
              <a:rPr lang="hu-HU" altLang="hu-HU" sz="2400" dirty="0">
                <a:latin typeface="Segoe UI" panose="020B0502040204020203" pitchFamily="34" charset="0"/>
                <a:cs typeface="Segoe UI" panose="020B0502040204020203" pitchFamily="34" charset="0"/>
              </a:rPr>
              <a:t> und </a:t>
            </a:r>
            <a:r>
              <a:rPr lang="hu-HU" altLang="hu-HU" sz="2400" dirty="0" err="1">
                <a:latin typeface="Segoe UI" panose="020B0502040204020203" pitchFamily="34" charset="0"/>
                <a:cs typeface="Segoe UI" panose="020B0502040204020203" pitchFamily="34" charset="0"/>
              </a:rPr>
              <a:t>agranuläre</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Rindenfelder</a:t>
            </a:r>
            <a:r>
              <a:rPr lang="hu-HU" altLang="hu-HU" sz="2400" dirty="0">
                <a:latin typeface="Segoe UI" panose="020B0502040204020203" pitchFamily="34" charset="0"/>
                <a:cs typeface="Segoe UI" panose="020B0502040204020203" pitchFamily="34"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60648"/>
            <a:ext cx="7920880" cy="5855147"/>
          </a:xfrm>
          <a:prstGeom prst="rect">
            <a:avLst/>
          </a:prstGeom>
        </p:spPr>
      </p:pic>
      <p:sp>
        <p:nvSpPr>
          <p:cNvPr id="5" name="Text Box 9"/>
          <p:cNvSpPr txBox="1">
            <a:spLocks noChangeArrowheads="1"/>
          </p:cNvSpPr>
          <p:nvPr/>
        </p:nvSpPr>
        <p:spPr bwMode="auto">
          <a:xfrm>
            <a:off x="1547664" y="0"/>
            <a:ext cx="14572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u-HU" altLang="hu-HU" sz="1200" b="1" dirty="0" err="1">
                <a:solidFill>
                  <a:srgbClr val="C00000"/>
                </a:solidFill>
                <a:latin typeface="Segoe UI" panose="020B0502040204020203" pitchFamily="34" charset="0"/>
                <a:cs typeface="Segoe UI" panose="020B0502040204020203" pitchFamily="34" charset="0"/>
              </a:rPr>
              <a:t>Agranuläre</a:t>
            </a:r>
            <a:r>
              <a:rPr lang="hu-HU" altLang="hu-HU" sz="1200" b="1" dirty="0">
                <a:solidFill>
                  <a:srgbClr val="C00000"/>
                </a:solidFill>
                <a:latin typeface="Segoe UI" panose="020B0502040204020203" pitchFamily="34" charset="0"/>
                <a:cs typeface="Segoe UI" panose="020B0502040204020203" pitchFamily="34" charset="0"/>
              </a:rPr>
              <a:t> </a:t>
            </a:r>
            <a:r>
              <a:rPr lang="hu-HU" altLang="hu-HU" sz="1200" b="1" dirty="0" err="1">
                <a:solidFill>
                  <a:srgbClr val="C00000"/>
                </a:solidFill>
                <a:latin typeface="Segoe UI" panose="020B0502040204020203" pitchFamily="34" charset="0"/>
                <a:cs typeface="Segoe UI" panose="020B0502040204020203" pitchFamily="34" charset="0"/>
              </a:rPr>
              <a:t>Rinde</a:t>
            </a:r>
            <a:endParaRPr lang="hu-HU" altLang="hu-HU" sz="1200" dirty="0">
              <a:solidFill>
                <a:srgbClr val="C00000"/>
              </a:solidFill>
              <a:latin typeface="Segoe UI" panose="020B0502040204020203" pitchFamily="34" charset="0"/>
              <a:cs typeface="Segoe UI" panose="020B0502040204020203" pitchFamily="34" charset="0"/>
            </a:endParaRPr>
          </a:p>
        </p:txBody>
      </p:sp>
      <p:sp>
        <p:nvSpPr>
          <p:cNvPr id="6" name="Text Box 10"/>
          <p:cNvSpPr txBox="1">
            <a:spLocks noChangeArrowheads="1"/>
          </p:cNvSpPr>
          <p:nvPr/>
        </p:nvSpPr>
        <p:spPr bwMode="auto">
          <a:xfrm>
            <a:off x="5868144" y="-8175"/>
            <a:ext cx="14760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u-HU" altLang="hu-HU" sz="1200" b="1" dirty="0" err="1">
                <a:solidFill>
                  <a:srgbClr val="C00000"/>
                </a:solidFill>
                <a:latin typeface="Segoe UI" panose="020B0502040204020203" pitchFamily="34" charset="0"/>
                <a:cs typeface="Segoe UI" panose="020B0502040204020203" pitchFamily="34" charset="0"/>
              </a:rPr>
              <a:t>Granuläre</a:t>
            </a:r>
            <a:r>
              <a:rPr lang="hu-HU" altLang="hu-HU" sz="1200" b="1" dirty="0">
                <a:solidFill>
                  <a:srgbClr val="C00000"/>
                </a:solidFill>
                <a:latin typeface="Segoe UI" panose="020B0502040204020203" pitchFamily="34" charset="0"/>
                <a:cs typeface="Segoe UI" panose="020B0502040204020203" pitchFamily="34" charset="0"/>
              </a:rPr>
              <a:t> </a:t>
            </a:r>
            <a:r>
              <a:rPr lang="hu-HU" altLang="hu-HU" sz="1200" b="1" dirty="0" err="1">
                <a:solidFill>
                  <a:srgbClr val="C00000"/>
                </a:solidFill>
                <a:latin typeface="Segoe UI" panose="020B0502040204020203" pitchFamily="34" charset="0"/>
                <a:cs typeface="Segoe UI" panose="020B0502040204020203" pitchFamily="34" charset="0"/>
              </a:rPr>
              <a:t>Rinde</a:t>
            </a:r>
            <a:endParaRPr lang="hu-HU" altLang="hu-HU" sz="1200" dirty="0">
              <a:solidFill>
                <a:srgbClr val="C00000"/>
              </a:solidFill>
            </a:endParaRPr>
          </a:p>
        </p:txBody>
      </p:sp>
    </p:spTree>
    <p:extLst>
      <p:ext uri="{BB962C8B-B14F-4D97-AF65-F5344CB8AC3E}">
        <p14:creationId xmlns:p14="http://schemas.microsoft.com/office/powerpoint/2010/main" val="1102660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88640"/>
            <a:ext cx="4680520" cy="6265458"/>
          </a:xfrm>
          <a:prstGeom prst="rect">
            <a:avLst/>
          </a:prstGeom>
        </p:spPr>
      </p:pic>
      <p:sp>
        <p:nvSpPr>
          <p:cNvPr id="3" name="Szövegdoboz 2"/>
          <p:cNvSpPr txBox="1"/>
          <p:nvPr/>
        </p:nvSpPr>
        <p:spPr>
          <a:xfrm>
            <a:off x="5364088" y="404664"/>
            <a:ext cx="3456384" cy="1569660"/>
          </a:xfrm>
          <a:prstGeom prst="rect">
            <a:avLst/>
          </a:prstGeom>
          <a:noFill/>
        </p:spPr>
        <p:txBody>
          <a:bodyPr wrap="square" rtlCol="0">
            <a:spAutoFit/>
          </a:bodyPr>
          <a:lstStyle/>
          <a:p>
            <a:r>
              <a:rPr lang="hu-HU" dirty="0" err="1">
                <a:latin typeface="Segoe UI" panose="020B0502040204020203" pitchFamily="34" charset="0"/>
                <a:cs typeface="Segoe UI" panose="020B0502040204020203" pitchFamily="34" charset="0"/>
              </a:rPr>
              <a:t>Das</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Vorkommen</a:t>
            </a:r>
            <a:r>
              <a:rPr lang="hu-HU" dirty="0">
                <a:latin typeface="Segoe UI" panose="020B0502040204020203" pitchFamily="34" charset="0"/>
                <a:cs typeface="Segoe UI" panose="020B0502040204020203" pitchFamily="34" charset="0"/>
              </a:rPr>
              <a:t> der </a:t>
            </a:r>
            <a:r>
              <a:rPr lang="hu-HU" dirty="0" err="1">
                <a:latin typeface="Segoe UI" panose="020B0502040204020203" pitchFamily="34" charset="0"/>
                <a:cs typeface="Segoe UI" panose="020B0502040204020203" pitchFamily="34" charset="0"/>
              </a:rPr>
              <a:t>fünf</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neokortikalen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Haupttypen</a:t>
            </a:r>
            <a:r>
              <a:rPr lang="hu-HU" dirty="0">
                <a:latin typeface="Segoe UI" panose="020B0502040204020203" pitchFamily="34" charset="0"/>
                <a:cs typeface="Segoe UI" panose="020B0502040204020203" pitchFamily="34" charset="0"/>
              </a:rPr>
              <a:t> am </a:t>
            </a:r>
            <a:r>
              <a:rPr lang="hu-HU" dirty="0" err="1">
                <a:latin typeface="Segoe UI" panose="020B0502040204020203" pitchFamily="34" charset="0"/>
                <a:cs typeface="Segoe UI" panose="020B0502040204020203" pitchFamily="34" charset="0"/>
              </a:rPr>
              <a:t>Gehirn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siehe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voriges</a:t>
            </a:r>
            <a:r>
              <a:rPr lang="hu-HU" dirty="0">
                <a:latin typeface="Segoe UI" panose="020B0502040204020203" pitchFamily="34" charset="0"/>
                <a:cs typeface="Segoe UI" panose="020B0502040204020203" pitchFamily="34" charset="0"/>
              </a:rPr>
              <a:t> Dia!)</a:t>
            </a:r>
            <a:endParaRPr lang="de-DE"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76083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Korbinian_Brodman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3175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251520" y="5949280"/>
            <a:ext cx="48055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u-HU" altLang="hu-HU">
                <a:latin typeface="Segoe UI" panose="020B0502040204020203" pitchFamily="34" charset="0"/>
                <a:ea typeface="Segoe UI Black" panose="020B0A02040204020203" pitchFamily="34" charset="0"/>
                <a:cs typeface="Segoe UI" panose="020B0502040204020203" pitchFamily="34" charset="0"/>
              </a:rPr>
              <a:t>Korbinian Brodmann (</a:t>
            </a:r>
            <a:r>
              <a:rPr lang="hu-HU" altLang="hu-HU" dirty="0">
                <a:latin typeface="Segoe UI" panose="020B0502040204020203" pitchFamily="34" charset="0"/>
                <a:ea typeface="Segoe UI Black" panose="020B0A02040204020203" pitchFamily="34" charset="0"/>
                <a:cs typeface="Segoe UI" panose="020B0502040204020203" pitchFamily="34" charset="0"/>
              </a:rPr>
              <a:t>1868-1918)</a:t>
            </a:r>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012" y="188640"/>
            <a:ext cx="3924664" cy="636982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 y="260648"/>
            <a:ext cx="9143275" cy="6309320"/>
          </a:xfrm>
          <a:prstGeom prst="rect">
            <a:avLst/>
          </a:prstGeom>
        </p:spPr>
      </p:pic>
      <p:sp>
        <p:nvSpPr>
          <p:cNvPr id="3" name="Szövegdoboz 2"/>
          <p:cNvSpPr txBox="1"/>
          <p:nvPr/>
        </p:nvSpPr>
        <p:spPr>
          <a:xfrm>
            <a:off x="5004048" y="60593"/>
            <a:ext cx="4032448" cy="400110"/>
          </a:xfrm>
          <a:prstGeom prst="rect">
            <a:avLst/>
          </a:prstGeom>
          <a:noFill/>
        </p:spPr>
        <p:txBody>
          <a:bodyPr wrap="square" rtlCol="0">
            <a:spAutoFit/>
          </a:bodyPr>
          <a:lstStyle/>
          <a:p>
            <a:r>
              <a:rPr lang="hu-HU" sz="2000" b="1" dirty="0" err="1">
                <a:solidFill>
                  <a:srgbClr val="C00000"/>
                </a:solidFill>
                <a:latin typeface="Segoe UI" panose="020B0502040204020203" pitchFamily="34" charset="0"/>
                <a:cs typeface="Segoe UI" panose="020B0502040204020203" pitchFamily="34" charset="0"/>
              </a:rPr>
              <a:t>Konvexität</a:t>
            </a:r>
            <a:r>
              <a:rPr lang="hu-HU" sz="2000" b="1" dirty="0">
                <a:solidFill>
                  <a:srgbClr val="C00000"/>
                </a:solidFill>
                <a:latin typeface="Segoe UI" panose="020B0502040204020203" pitchFamily="34" charset="0"/>
                <a:cs typeface="Segoe UI" panose="020B0502040204020203" pitchFamily="34" charset="0"/>
              </a:rPr>
              <a:t> des </a:t>
            </a:r>
            <a:r>
              <a:rPr lang="hu-HU" sz="2000" b="1" dirty="0" err="1">
                <a:solidFill>
                  <a:srgbClr val="C00000"/>
                </a:solidFill>
                <a:latin typeface="Segoe UI" panose="020B0502040204020203" pitchFamily="34" charset="0"/>
                <a:cs typeface="Segoe UI" panose="020B0502040204020203" pitchFamily="34" charset="0"/>
              </a:rPr>
              <a:t>Hemispäriums</a:t>
            </a:r>
            <a:endParaRPr lang="hu-HU" sz="2000" b="1" dirty="0">
              <a:solidFill>
                <a:srgbClr val="C00000"/>
              </a:solidFill>
              <a:latin typeface="Segoe UI" panose="020B0502040204020203" pitchFamily="34" charset="0"/>
              <a:cs typeface="Segoe UI" panose="020B0502040204020203"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 y="332656"/>
            <a:ext cx="9138322" cy="6165304"/>
          </a:xfrm>
          <a:prstGeom prst="rect">
            <a:avLst/>
          </a:prstGeom>
        </p:spPr>
      </p:pic>
      <p:sp>
        <p:nvSpPr>
          <p:cNvPr id="3" name="Szövegdoboz 2"/>
          <p:cNvSpPr txBox="1"/>
          <p:nvPr/>
        </p:nvSpPr>
        <p:spPr>
          <a:xfrm>
            <a:off x="4572000" y="60593"/>
            <a:ext cx="4464496" cy="400110"/>
          </a:xfrm>
          <a:prstGeom prst="rect">
            <a:avLst/>
          </a:prstGeom>
          <a:noFill/>
        </p:spPr>
        <p:txBody>
          <a:bodyPr wrap="square" rtlCol="0">
            <a:spAutoFit/>
          </a:bodyPr>
          <a:lstStyle/>
          <a:p>
            <a:r>
              <a:rPr lang="hu-HU" sz="2000" b="1" dirty="0" err="1">
                <a:solidFill>
                  <a:srgbClr val="C00000"/>
                </a:solidFill>
                <a:latin typeface="Segoe UI" panose="020B0502040204020203" pitchFamily="34" charset="0"/>
                <a:cs typeface="Segoe UI" panose="020B0502040204020203" pitchFamily="34" charset="0"/>
              </a:rPr>
              <a:t>Mediale</a:t>
            </a:r>
            <a:r>
              <a:rPr lang="hu-HU" sz="2000" b="1" dirty="0">
                <a:solidFill>
                  <a:srgbClr val="C00000"/>
                </a:solidFill>
                <a:latin typeface="Segoe UI" panose="020B0502040204020203" pitchFamily="34" charset="0"/>
                <a:cs typeface="Segoe UI" panose="020B0502040204020203" pitchFamily="34" charset="0"/>
              </a:rPr>
              <a:t> </a:t>
            </a:r>
            <a:r>
              <a:rPr lang="hu-HU" sz="2000" b="1" dirty="0" err="1">
                <a:solidFill>
                  <a:srgbClr val="C00000"/>
                </a:solidFill>
                <a:latin typeface="Segoe UI" panose="020B0502040204020203" pitchFamily="34" charset="0"/>
                <a:cs typeface="Segoe UI" panose="020B0502040204020203" pitchFamily="34" charset="0"/>
              </a:rPr>
              <a:t>Seite</a:t>
            </a:r>
            <a:r>
              <a:rPr lang="hu-HU" sz="2000" b="1" dirty="0">
                <a:solidFill>
                  <a:srgbClr val="C00000"/>
                </a:solidFill>
                <a:latin typeface="Segoe UI" panose="020B0502040204020203" pitchFamily="34" charset="0"/>
                <a:cs typeface="Segoe UI" panose="020B0502040204020203" pitchFamily="34" charset="0"/>
              </a:rPr>
              <a:t> des </a:t>
            </a:r>
            <a:r>
              <a:rPr lang="hu-HU" sz="2000" b="1" dirty="0" err="1">
                <a:solidFill>
                  <a:srgbClr val="C00000"/>
                </a:solidFill>
                <a:latin typeface="Segoe UI" panose="020B0502040204020203" pitchFamily="34" charset="0"/>
                <a:cs typeface="Segoe UI" panose="020B0502040204020203" pitchFamily="34" charset="0"/>
              </a:rPr>
              <a:t>Hemispäriums</a:t>
            </a:r>
            <a:endParaRPr lang="hu-HU" sz="2000" b="1" dirty="0">
              <a:solidFill>
                <a:srgbClr val="C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251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49" y="-40386"/>
            <a:ext cx="4238679" cy="2913888"/>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925376"/>
            <a:ext cx="3384376" cy="2527086"/>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4984" y="-40386"/>
            <a:ext cx="4319016" cy="2913888"/>
          </a:xfrm>
          <a:prstGeom prst="rect">
            <a:avLst/>
          </a:prstGeom>
        </p:spPr>
      </p:pic>
      <p:pic>
        <p:nvPicPr>
          <p:cNvPr id="5" name="Kép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0" y="5644570"/>
            <a:ext cx="9142390" cy="926502"/>
          </a:xfrm>
          <a:prstGeom prst="rect">
            <a:avLst/>
          </a:prstGeom>
        </p:spPr>
      </p:pic>
      <p:sp>
        <p:nvSpPr>
          <p:cNvPr id="6" name="Szövegdoboz 5"/>
          <p:cNvSpPr txBox="1"/>
          <p:nvPr/>
        </p:nvSpPr>
        <p:spPr>
          <a:xfrm>
            <a:off x="4499992" y="4293096"/>
            <a:ext cx="1440160" cy="400110"/>
          </a:xfrm>
          <a:prstGeom prst="rect">
            <a:avLst/>
          </a:prstGeom>
          <a:noFill/>
        </p:spPr>
        <p:txBody>
          <a:bodyPr wrap="square" rtlCol="0">
            <a:spAutoFit/>
          </a:bodyPr>
          <a:lstStyle/>
          <a:p>
            <a:r>
              <a:rPr lang="hu-HU" sz="2000" b="1" dirty="0" err="1">
                <a:solidFill>
                  <a:srgbClr val="C00000"/>
                </a:solidFill>
                <a:latin typeface="Segoe UI" panose="020B0502040204020203" pitchFamily="34" charset="0"/>
                <a:cs typeface="Segoe UI" panose="020B0502040204020203" pitchFamily="34" charset="0"/>
              </a:rPr>
              <a:t>Inselrinde</a:t>
            </a:r>
            <a:endParaRPr lang="hu-HU" sz="2000" b="1" dirty="0">
              <a:solidFill>
                <a:srgbClr val="C00000"/>
              </a:solidFill>
              <a:latin typeface="Segoe UI" panose="020B0502040204020203" pitchFamily="34" charset="0"/>
              <a:cs typeface="Segoe UI" panose="020B0502040204020203" pitchFamily="34" charset="0"/>
            </a:endParaRPr>
          </a:p>
        </p:txBody>
      </p:sp>
      <p:sp>
        <p:nvSpPr>
          <p:cNvPr id="7" name="Szövegdoboz 6"/>
          <p:cNvSpPr txBox="1"/>
          <p:nvPr/>
        </p:nvSpPr>
        <p:spPr>
          <a:xfrm>
            <a:off x="6516216" y="3429000"/>
            <a:ext cx="2376264" cy="1477328"/>
          </a:xfrm>
          <a:prstGeom prst="rect">
            <a:avLst/>
          </a:prstGeom>
          <a:noFill/>
        </p:spPr>
        <p:txBody>
          <a:bodyPr wrap="square" rtlCol="0">
            <a:spAutoFit/>
          </a:bodyPr>
          <a:lstStyle/>
          <a:p>
            <a:r>
              <a:rPr lang="hu-HU" sz="1800" dirty="0">
                <a:latin typeface="Segoe UI" panose="020B0502040204020203" pitchFamily="34" charset="0"/>
                <a:cs typeface="Segoe UI" panose="020B0502040204020203" pitchFamily="34" charset="0"/>
              </a:rPr>
              <a:t>Die </a:t>
            </a:r>
            <a:r>
              <a:rPr lang="hu-HU" sz="1800" dirty="0" err="1">
                <a:latin typeface="Segoe UI" panose="020B0502040204020203" pitchFamily="34" charset="0"/>
                <a:cs typeface="Segoe UI" panose="020B0502040204020203" pitchFamily="34" charset="0"/>
              </a:rPr>
              <a:t>einzellnen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Brodmann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Areae</a:t>
            </a:r>
            <a:r>
              <a:rPr lang="hu-HU" sz="1800" dirty="0">
                <a:latin typeface="Segoe UI" panose="020B0502040204020203" pitchFamily="34" charset="0"/>
                <a:cs typeface="Segoe UI" panose="020B0502040204020203" pitchFamily="34" charset="0"/>
              </a:rPr>
              <a:t> sind in den </a:t>
            </a:r>
            <a:r>
              <a:rPr lang="hu-HU" sz="1800" dirty="0" err="1">
                <a:latin typeface="Segoe UI" panose="020B0502040204020203" pitchFamily="34" charset="0"/>
                <a:cs typeface="Segoe UI" panose="020B0502040204020203" pitchFamily="34" charset="0"/>
              </a:rPr>
              <a:t>folgenden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Dias</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als</a:t>
            </a:r>
            <a:r>
              <a:rPr lang="hu-HU" sz="1800" dirty="0">
                <a:latin typeface="Segoe UI" panose="020B0502040204020203" pitchFamily="34" charset="0"/>
                <a:cs typeface="Segoe UI" panose="020B0502040204020203" pitchFamily="34" charset="0"/>
              </a:rPr>
              <a:t> BA </a:t>
            </a:r>
            <a:r>
              <a:rPr lang="hu-HU" sz="1800" dirty="0" err="1">
                <a:latin typeface="Segoe UI" panose="020B0502040204020203" pitchFamily="34" charset="0"/>
                <a:cs typeface="Segoe UI" panose="020B0502040204020203" pitchFamily="34" charset="0"/>
              </a:rPr>
              <a:t>abgekürzt</a:t>
            </a:r>
            <a:r>
              <a:rPr lang="hu-HU" sz="1800" dirty="0">
                <a:latin typeface="Segoe UI" panose="020B0502040204020203" pitchFamily="34" charset="0"/>
                <a:cs typeface="Segoe UI" panose="020B0502040204020203" pitchFamily="34" charset="0"/>
              </a:rPr>
              <a:t>.</a:t>
            </a:r>
            <a:endParaRPr lang="de-DE" sz="1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06017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1"/>
          <p:cNvGrpSpPr/>
          <p:nvPr/>
        </p:nvGrpSpPr>
        <p:grpSpPr>
          <a:xfrm>
            <a:off x="0" y="0"/>
            <a:ext cx="4155617" cy="6034056"/>
            <a:chOff x="0" y="475783"/>
            <a:chExt cx="4155617" cy="6034056"/>
          </a:xfrm>
        </p:grpSpPr>
        <p:pic>
          <p:nvPicPr>
            <p:cNvPr id="14341" name="Picture 5" descr="neocortex Area 4 agranulá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4155617" cy="6033167"/>
            </a:xfrm>
            <a:prstGeom prst="rect">
              <a:avLst/>
            </a:prstGeom>
            <a:noFill/>
            <a:extLst>
              <a:ext uri="{909E8E84-426E-40DD-AFC4-6F175D3DCCD1}">
                <a14:hiddenFill xmlns:a14="http://schemas.microsoft.com/office/drawing/2010/main">
                  <a:solidFill>
                    <a:srgbClr val="FFFFFF"/>
                  </a:solidFill>
                </a14:hiddenFill>
              </a:ext>
            </a:extLst>
          </p:spPr>
        </p:pic>
        <p:sp>
          <p:nvSpPr>
            <p:cNvPr id="14345" name="Text Box 9"/>
            <p:cNvSpPr txBox="1">
              <a:spLocks noChangeArrowheads="1"/>
            </p:cNvSpPr>
            <p:nvPr/>
          </p:nvSpPr>
          <p:spPr bwMode="auto">
            <a:xfrm>
              <a:off x="2250617" y="475783"/>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1600" b="1" dirty="0" err="1">
                  <a:latin typeface="Segoe UI" panose="020B0502040204020203" pitchFamily="34" charset="0"/>
                  <a:cs typeface="Segoe UI" panose="020B0502040204020203" pitchFamily="34" charset="0"/>
                </a:rPr>
                <a:t>Agranuläre</a:t>
              </a:r>
              <a:r>
                <a:rPr lang="hu-HU" altLang="hu-HU" sz="1600" b="1" dirty="0">
                  <a:latin typeface="Segoe UI" panose="020B0502040204020203" pitchFamily="34" charset="0"/>
                  <a:cs typeface="Segoe UI" panose="020B0502040204020203" pitchFamily="34" charset="0"/>
                </a:rPr>
                <a:t> </a:t>
              </a:r>
              <a:r>
                <a:rPr lang="hu-HU" altLang="hu-HU" sz="1600" b="1" dirty="0" err="1">
                  <a:latin typeface="Segoe UI" panose="020B0502040204020203" pitchFamily="34" charset="0"/>
                  <a:cs typeface="Segoe UI" panose="020B0502040204020203" pitchFamily="34" charset="0"/>
                </a:rPr>
                <a:t>Rinde</a:t>
              </a:r>
              <a:endParaRPr lang="hu-HU" altLang="hu-HU" sz="1600" dirty="0">
                <a:latin typeface="Segoe UI" panose="020B0502040204020203" pitchFamily="34" charset="0"/>
                <a:cs typeface="Segoe UI" panose="020B0502040204020203" pitchFamily="34" charset="0"/>
              </a:endParaRPr>
            </a:p>
          </p:txBody>
        </p:sp>
      </p:grpSp>
      <p:grpSp>
        <p:nvGrpSpPr>
          <p:cNvPr id="3" name="Csoportba foglalás 2"/>
          <p:cNvGrpSpPr/>
          <p:nvPr/>
        </p:nvGrpSpPr>
        <p:grpSpPr>
          <a:xfrm>
            <a:off x="5581456" y="10240"/>
            <a:ext cx="3562544" cy="5994902"/>
            <a:chOff x="5568680" y="475783"/>
            <a:chExt cx="3562544" cy="5994902"/>
          </a:xfrm>
        </p:grpSpPr>
        <p:pic>
          <p:nvPicPr>
            <p:cNvPr id="14343" name="Picture 7" descr="neocortex area 3 granulá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680" y="475783"/>
              <a:ext cx="3562544" cy="5994902"/>
            </a:xfrm>
            <a:prstGeom prst="rect">
              <a:avLst/>
            </a:prstGeom>
            <a:noFill/>
            <a:extLst>
              <a:ext uri="{909E8E84-426E-40DD-AFC4-6F175D3DCCD1}">
                <a14:hiddenFill xmlns:a14="http://schemas.microsoft.com/office/drawing/2010/main">
                  <a:solidFill>
                    <a:srgbClr val="FFFFFF"/>
                  </a:solidFill>
                </a14:hiddenFill>
              </a:ext>
            </a:extLst>
          </p:spPr>
        </p:pic>
        <p:sp>
          <p:nvSpPr>
            <p:cNvPr id="14346" name="Text Box 10"/>
            <p:cNvSpPr txBox="1">
              <a:spLocks noChangeArrowheads="1"/>
            </p:cNvSpPr>
            <p:nvPr/>
          </p:nvSpPr>
          <p:spPr bwMode="auto">
            <a:xfrm>
              <a:off x="5603432" y="475783"/>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1600" b="1" dirty="0" err="1">
                  <a:latin typeface="Segoe UI" panose="020B0502040204020203" pitchFamily="34" charset="0"/>
                  <a:cs typeface="Segoe UI" panose="020B0502040204020203" pitchFamily="34" charset="0"/>
                </a:rPr>
                <a:t>Granuläre</a:t>
              </a:r>
              <a:r>
                <a:rPr lang="hu-HU" altLang="hu-HU" sz="1600" b="1" dirty="0">
                  <a:latin typeface="Segoe UI" panose="020B0502040204020203" pitchFamily="34" charset="0"/>
                  <a:cs typeface="Segoe UI" panose="020B0502040204020203" pitchFamily="34" charset="0"/>
                </a:rPr>
                <a:t> </a:t>
              </a:r>
              <a:r>
                <a:rPr lang="hu-HU" altLang="hu-HU" sz="1600" b="1" dirty="0" err="1">
                  <a:latin typeface="Segoe UI" panose="020B0502040204020203" pitchFamily="34" charset="0"/>
                  <a:cs typeface="Segoe UI" panose="020B0502040204020203" pitchFamily="34" charset="0"/>
                </a:rPr>
                <a:t>Rinde</a:t>
              </a:r>
              <a:endParaRPr lang="hu-HU" altLang="hu-HU" dirty="0"/>
            </a:p>
          </p:txBody>
        </p:sp>
      </p:grpSp>
      <p:sp>
        <p:nvSpPr>
          <p:cNvPr id="4" name="Szövegdoboz 3"/>
          <p:cNvSpPr txBox="1"/>
          <p:nvPr/>
        </p:nvSpPr>
        <p:spPr>
          <a:xfrm>
            <a:off x="323528" y="6165304"/>
            <a:ext cx="3240360" cy="523220"/>
          </a:xfrm>
          <a:prstGeom prst="rect">
            <a:avLst/>
          </a:prstGeom>
          <a:noFill/>
        </p:spPr>
        <p:txBody>
          <a:bodyPr wrap="square" rtlCol="0">
            <a:spAutoFit/>
          </a:bodyPr>
          <a:lstStyle/>
          <a:p>
            <a:r>
              <a:rPr lang="hu-HU" sz="1400" dirty="0" err="1">
                <a:latin typeface="Segoe UI" panose="020B0502040204020203" pitchFamily="34" charset="0"/>
                <a:cs typeface="Segoe UI" panose="020B0502040204020203" pitchFamily="34" charset="0"/>
              </a:rPr>
              <a:t>Typisch</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für</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motorische</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Regionen</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hier</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dominieren</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die</a:t>
            </a:r>
            <a:r>
              <a:rPr lang="hu-HU" sz="1400" dirty="0">
                <a:latin typeface="Segoe UI" panose="020B0502040204020203" pitchFamily="34" charset="0"/>
                <a:cs typeface="Segoe UI" panose="020B0502040204020203" pitchFamily="34" charset="0"/>
              </a:rPr>
              <a:t> </a:t>
            </a:r>
            <a:r>
              <a:rPr lang="hu-HU" sz="1400" b="1" dirty="0" err="1">
                <a:solidFill>
                  <a:srgbClr val="C00000"/>
                </a:solidFill>
                <a:latin typeface="Segoe UI" panose="020B0502040204020203" pitchFamily="34" charset="0"/>
                <a:cs typeface="Segoe UI" panose="020B0502040204020203" pitchFamily="34" charset="0"/>
              </a:rPr>
              <a:t>Schichten</a:t>
            </a:r>
            <a:r>
              <a:rPr lang="hu-HU" sz="1400" b="1" dirty="0">
                <a:solidFill>
                  <a:srgbClr val="C00000"/>
                </a:solidFill>
                <a:latin typeface="Segoe UI" panose="020B0502040204020203" pitchFamily="34" charset="0"/>
                <a:cs typeface="Segoe UI" panose="020B0502040204020203" pitchFamily="34" charset="0"/>
              </a:rPr>
              <a:t> III und V</a:t>
            </a:r>
          </a:p>
        </p:txBody>
      </p:sp>
      <p:sp>
        <p:nvSpPr>
          <p:cNvPr id="9" name="Szövegdoboz 8"/>
          <p:cNvSpPr txBox="1"/>
          <p:nvPr/>
        </p:nvSpPr>
        <p:spPr>
          <a:xfrm>
            <a:off x="5508104" y="6165304"/>
            <a:ext cx="3240360" cy="523220"/>
          </a:xfrm>
          <a:prstGeom prst="rect">
            <a:avLst/>
          </a:prstGeom>
          <a:noFill/>
        </p:spPr>
        <p:txBody>
          <a:bodyPr wrap="square" rtlCol="0">
            <a:spAutoFit/>
          </a:bodyPr>
          <a:lstStyle/>
          <a:p>
            <a:r>
              <a:rPr lang="hu-HU" sz="1400" dirty="0" err="1">
                <a:latin typeface="Segoe UI" panose="020B0502040204020203" pitchFamily="34" charset="0"/>
                <a:cs typeface="Segoe UI" panose="020B0502040204020203" pitchFamily="34" charset="0"/>
              </a:rPr>
              <a:t>Typisch</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für</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sensorische</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Regionen</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hier</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dominieren</a:t>
            </a:r>
            <a:r>
              <a:rPr lang="hu-HU" sz="1400" dirty="0">
                <a:latin typeface="Segoe UI" panose="020B0502040204020203" pitchFamily="34" charset="0"/>
                <a:cs typeface="Segoe UI" panose="020B0502040204020203" pitchFamily="34" charset="0"/>
              </a:rPr>
              <a:t> </a:t>
            </a:r>
            <a:r>
              <a:rPr lang="hu-HU" sz="1400" dirty="0" err="1">
                <a:latin typeface="Segoe UI" panose="020B0502040204020203" pitchFamily="34" charset="0"/>
                <a:cs typeface="Segoe UI" panose="020B0502040204020203" pitchFamily="34" charset="0"/>
              </a:rPr>
              <a:t>die</a:t>
            </a:r>
            <a:r>
              <a:rPr lang="hu-HU" sz="1400" dirty="0">
                <a:latin typeface="Segoe UI" panose="020B0502040204020203" pitchFamily="34" charset="0"/>
                <a:cs typeface="Segoe UI" panose="020B0502040204020203" pitchFamily="34" charset="0"/>
              </a:rPr>
              <a:t> </a:t>
            </a:r>
            <a:r>
              <a:rPr lang="hu-HU" sz="1400" b="1" dirty="0" err="1">
                <a:solidFill>
                  <a:srgbClr val="C00000"/>
                </a:solidFill>
                <a:latin typeface="Segoe UI" panose="020B0502040204020203" pitchFamily="34" charset="0"/>
                <a:cs typeface="Segoe UI" panose="020B0502040204020203" pitchFamily="34" charset="0"/>
              </a:rPr>
              <a:t>Schichten</a:t>
            </a:r>
            <a:r>
              <a:rPr lang="hu-HU" sz="1400" b="1" dirty="0">
                <a:solidFill>
                  <a:srgbClr val="C00000"/>
                </a:solidFill>
                <a:latin typeface="Segoe UI" panose="020B0502040204020203" pitchFamily="34" charset="0"/>
                <a:cs typeface="Segoe UI" panose="020B0502040204020203" pitchFamily="34" charset="0"/>
              </a:rPr>
              <a:t> II und IV</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332656"/>
            <a:ext cx="7772400" cy="792088"/>
          </a:xfrm>
        </p:spPr>
        <p:txBody>
          <a:bodyPr/>
          <a:lstStyle/>
          <a:p>
            <a:r>
              <a:rPr lang="hu-HU" sz="3600" b="1" dirty="0" err="1">
                <a:latin typeface="Segoe UI" panose="020B0502040204020203" pitchFamily="34" charset="0"/>
                <a:cs typeface="Segoe UI" panose="020B0502040204020203" pitchFamily="34" charset="0"/>
              </a:rPr>
              <a:t>Frontallappe</a:t>
            </a:r>
            <a:endParaRPr lang="hu-HU" sz="3600" b="1" dirty="0">
              <a:latin typeface="Segoe UI" panose="020B0502040204020203" pitchFamily="34" charset="0"/>
              <a:cs typeface="Segoe UI" panose="020B0502040204020203" pitchFamily="34" charset="0"/>
            </a:endParaRPr>
          </a:p>
        </p:txBody>
      </p:sp>
      <p:sp>
        <p:nvSpPr>
          <p:cNvPr id="3" name="Tartalom helye 2"/>
          <p:cNvSpPr>
            <a:spLocks noGrp="1"/>
          </p:cNvSpPr>
          <p:nvPr>
            <p:ph idx="1"/>
          </p:nvPr>
        </p:nvSpPr>
        <p:spPr>
          <a:xfrm>
            <a:off x="685800" y="1268760"/>
            <a:ext cx="8062664" cy="4827240"/>
          </a:xfrm>
        </p:spPr>
        <p:txBody>
          <a:bodyPr/>
          <a:lstStyle/>
          <a:p>
            <a:r>
              <a:rPr lang="hu-HU" sz="2800" dirty="0" err="1">
                <a:latin typeface="Segoe UI" panose="020B0502040204020203" pitchFamily="34" charset="0"/>
                <a:cs typeface="Segoe UI" panose="020B0502040204020203" pitchFamily="34" charset="0"/>
              </a:rPr>
              <a:t>wird</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unterteilt</a:t>
            </a:r>
            <a:r>
              <a:rPr lang="hu-HU" sz="2800" dirty="0">
                <a:latin typeface="Segoe UI" panose="020B0502040204020203" pitchFamily="34" charset="0"/>
                <a:cs typeface="Segoe UI" panose="020B0502040204020203" pitchFamily="34" charset="0"/>
              </a:rPr>
              <a:t>:</a:t>
            </a:r>
          </a:p>
          <a:p>
            <a:r>
              <a:rPr lang="hu-HU" sz="2800" dirty="0" err="1">
                <a:latin typeface="Segoe UI" panose="020B0502040204020203" pitchFamily="34" charset="0"/>
                <a:cs typeface="Segoe UI" panose="020B0502040204020203" pitchFamily="34" charset="0"/>
              </a:rPr>
              <a:t>primäre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motorische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Rinde</a:t>
            </a:r>
            <a:r>
              <a:rPr lang="hu-HU" sz="2800" dirty="0">
                <a:latin typeface="Segoe UI" panose="020B0502040204020203" pitchFamily="34" charset="0"/>
                <a:cs typeface="Segoe UI" panose="020B0502040204020203" pitchFamily="34" charset="0"/>
              </a:rPr>
              <a:t> (BA4; </a:t>
            </a:r>
            <a:r>
              <a:rPr lang="hu-HU" sz="2800" dirty="0" err="1">
                <a:solidFill>
                  <a:srgbClr val="C00000"/>
                </a:solidFill>
                <a:latin typeface="Segoe UI" panose="020B0502040204020203" pitchFamily="34" charset="0"/>
                <a:cs typeface="Segoe UI" panose="020B0502040204020203" pitchFamily="34" charset="0"/>
              </a:rPr>
              <a:t>agranuläre</a:t>
            </a:r>
            <a:r>
              <a:rPr lang="hu-HU" sz="2800" dirty="0">
                <a:solidFill>
                  <a:srgbClr val="C00000"/>
                </a:solidFill>
                <a:latin typeface="Segoe UI" panose="020B0502040204020203" pitchFamily="34" charset="0"/>
                <a:cs typeface="Segoe UI" panose="020B0502040204020203" pitchFamily="34" charset="0"/>
              </a:rPr>
              <a:t> </a:t>
            </a:r>
            <a:r>
              <a:rPr lang="hu-HU" sz="2800" dirty="0" err="1">
                <a:solidFill>
                  <a:srgbClr val="C00000"/>
                </a:solidFill>
                <a:latin typeface="Segoe UI" panose="020B0502040204020203" pitchFamily="34" charset="0"/>
                <a:cs typeface="Segoe UI" panose="020B0502040204020203" pitchFamily="34" charset="0"/>
              </a:rPr>
              <a:t>Rinde</a:t>
            </a:r>
            <a:r>
              <a:rPr lang="hu-HU" sz="2800" dirty="0">
                <a:latin typeface="Segoe UI" panose="020B0502040204020203" pitchFamily="34" charset="0"/>
                <a:cs typeface="Segoe UI" panose="020B0502040204020203" pitchFamily="34" charset="0"/>
              </a:rPr>
              <a:t>),</a:t>
            </a:r>
          </a:p>
          <a:p>
            <a:r>
              <a:rPr lang="hu-HU" sz="2800" dirty="0" err="1">
                <a:latin typeface="Segoe UI" panose="020B0502040204020203" pitchFamily="34" charset="0"/>
                <a:cs typeface="Segoe UI" panose="020B0502040204020203" pitchFamily="34" charset="0"/>
              </a:rPr>
              <a:t>die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übrige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Rindenbezirke</a:t>
            </a:r>
            <a:r>
              <a:rPr lang="hu-HU" sz="2800" dirty="0">
                <a:latin typeface="Segoe UI" panose="020B0502040204020203" pitchFamily="34" charset="0"/>
                <a:cs typeface="Segoe UI" panose="020B0502040204020203" pitchFamily="34" charset="0"/>
              </a:rPr>
              <a:t> sind </a:t>
            </a:r>
            <a:r>
              <a:rPr lang="hu-HU" sz="2800" dirty="0" err="1">
                <a:solidFill>
                  <a:srgbClr val="C00000"/>
                </a:solidFill>
                <a:latin typeface="Segoe UI" panose="020B0502040204020203" pitchFamily="34" charset="0"/>
                <a:cs typeface="Segoe UI" panose="020B0502040204020203" pitchFamily="34" charset="0"/>
              </a:rPr>
              <a:t>granuläre</a:t>
            </a:r>
            <a:r>
              <a:rPr lang="hu-HU" sz="2800" dirty="0">
                <a:solidFill>
                  <a:srgbClr val="C00000"/>
                </a:solidFill>
                <a:latin typeface="Segoe UI" panose="020B0502040204020203" pitchFamily="34" charset="0"/>
                <a:cs typeface="Segoe UI" panose="020B0502040204020203" pitchFamily="34" charset="0"/>
              </a:rPr>
              <a:t> </a:t>
            </a:r>
            <a:r>
              <a:rPr lang="hu-HU" sz="2800" dirty="0" err="1">
                <a:solidFill>
                  <a:srgbClr val="C00000"/>
                </a:solidFill>
                <a:latin typeface="Segoe UI" panose="020B0502040204020203" pitchFamily="34" charset="0"/>
                <a:cs typeface="Segoe UI" panose="020B0502040204020203" pitchFamily="34" charset="0"/>
              </a:rPr>
              <a:t>Rinde</a:t>
            </a:r>
            <a:r>
              <a:rPr lang="hu-HU" sz="2800" dirty="0">
                <a:latin typeface="Segoe UI" panose="020B0502040204020203" pitchFamily="34" charset="0"/>
                <a:cs typeface="Segoe UI" panose="020B0502040204020203" pitchFamily="34" charset="0"/>
              </a:rPr>
              <a:t>:</a:t>
            </a:r>
          </a:p>
          <a:p>
            <a:r>
              <a:rPr lang="hu-HU" sz="2800" dirty="0" err="1">
                <a:latin typeface="Segoe UI" panose="020B0502040204020203" pitchFamily="34" charset="0"/>
                <a:cs typeface="Segoe UI" panose="020B0502040204020203" pitchFamily="34" charset="0"/>
              </a:rPr>
              <a:t>prämotorische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Rinde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Konvexität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oder</a:t>
            </a:r>
            <a:endParaRPr lang="hu-HU" sz="2800" dirty="0">
              <a:latin typeface="Segoe UI" panose="020B0502040204020203" pitchFamily="34" charset="0"/>
              <a:cs typeface="Segoe UI" panose="020B0502040204020203" pitchFamily="34" charset="0"/>
            </a:endParaRPr>
          </a:p>
          <a:p>
            <a:r>
              <a:rPr lang="hu-HU" sz="2800" dirty="0" err="1">
                <a:latin typeface="Segoe UI" panose="020B0502040204020203" pitchFamily="34" charset="0"/>
                <a:cs typeface="Segoe UI" panose="020B0502040204020203" pitchFamily="34" charset="0"/>
              </a:rPr>
              <a:t>supplemetäre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motorische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Rinde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mediale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Seite</a:t>
            </a:r>
            <a:r>
              <a:rPr lang="hu-HU" sz="2800" dirty="0">
                <a:latin typeface="Segoe UI" panose="020B0502040204020203" pitchFamily="34" charset="0"/>
                <a:cs typeface="Segoe UI" panose="020B0502040204020203" pitchFamily="34" charset="0"/>
              </a:rPr>
              <a:t>)</a:t>
            </a:r>
          </a:p>
          <a:p>
            <a:r>
              <a:rPr lang="hu-HU" sz="2800" dirty="0" err="1">
                <a:latin typeface="Segoe UI" panose="020B0502040204020203" pitchFamily="34" charset="0"/>
                <a:cs typeface="Segoe UI" panose="020B0502040204020203" pitchFamily="34" charset="0"/>
              </a:rPr>
              <a:t>präfrontale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Rinde</a:t>
            </a:r>
            <a:endParaRPr lang="hu-HU" sz="2800" dirty="0">
              <a:latin typeface="Segoe UI" panose="020B0502040204020203" pitchFamily="34" charset="0"/>
              <a:cs typeface="Segoe UI" panose="020B0502040204020203" pitchFamily="34" charset="0"/>
            </a:endParaRPr>
          </a:p>
          <a:p>
            <a:r>
              <a:rPr lang="hu-HU" sz="2800" dirty="0" err="1">
                <a:latin typeface="Segoe UI" panose="020B0502040204020203" pitchFamily="34" charset="0"/>
                <a:cs typeface="Segoe UI" panose="020B0502040204020203" pitchFamily="34" charset="0"/>
              </a:rPr>
              <a:t>orbitale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Rinde</a:t>
            </a:r>
            <a:endParaRPr lang="hu-HU" sz="2800" dirty="0">
              <a:latin typeface="Segoe UI" panose="020B0502040204020203" pitchFamily="34" charset="0"/>
              <a:cs typeface="Segoe UI" panose="020B0502040204020203" pitchFamily="34" charset="0"/>
            </a:endParaRPr>
          </a:p>
          <a:p>
            <a:r>
              <a:rPr lang="hu-HU" sz="2800" dirty="0" err="1">
                <a:latin typeface="Segoe UI" panose="020B0502040204020203" pitchFamily="34" charset="0"/>
                <a:cs typeface="Segoe UI" panose="020B0502040204020203" pitchFamily="34" charset="0"/>
              </a:rPr>
              <a:t>motorsiches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Sprachzentrum</a:t>
            </a:r>
            <a:endParaRPr lang="hu-HU"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63174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28" y="317571"/>
            <a:ext cx="8357143" cy="6222857"/>
          </a:xfrm>
          <a:prstGeom prst="rect">
            <a:avLst/>
          </a:prstGeom>
        </p:spPr>
      </p:pic>
    </p:spTree>
    <p:extLst>
      <p:ext uri="{BB962C8B-B14F-4D97-AF65-F5344CB8AC3E}">
        <p14:creationId xmlns:p14="http://schemas.microsoft.com/office/powerpoint/2010/main" val="2152585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28650" y="365127"/>
            <a:ext cx="7886700" cy="1031874"/>
          </a:xfrm>
        </p:spPr>
        <p:txBody>
          <a:bodyPr>
            <a:normAutofit/>
          </a:bodyPr>
          <a:lstStyle/>
          <a:p>
            <a:pPr algn="ctr"/>
            <a:r>
              <a:rPr lang="hu-HU" sz="3600" b="1" dirty="0" err="1">
                <a:latin typeface="Segoe UI" panose="020B0502040204020203" pitchFamily="34" charset="0"/>
                <a:cs typeface="Segoe UI" panose="020B0502040204020203" pitchFamily="34" charset="0"/>
              </a:rPr>
              <a:t>Telencephalische</a:t>
            </a:r>
            <a:r>
              <a:rPr lang="hu-HU" sz="3600" b="1" dirty="0">
                <a:latin typeface="Segoe UI" panose="020B0502040204020203" pitchFamily="34" charset="0"/>
                <a:cs typeface="Segoe UI" panose="020B0502040204020203" pitchFamily="34" charset="0"/>
              </a:rPr>
              <a:t> </a:t>
            </a:r>
            <a:r>
              <a:rPr lang="hu-HU" sz="3600" b="1" dirty="0" err="1">
                <a:latin typeface="Segoe UI" panose="020B0502040204020203" pitchFamily="34" charset="0"/>
                <a:cs typeface="Segoe UI" panose="020B0502040204020203" pitchFamily="34" charset="0"/>
              </a:rPr>
              <a:t>Bläschen</a:t>
            </a:r>
            <a:endParaRPr lang="hu-HU" sz="3600" b="1" dirty="0">
              <a:latin typeface="Segoe UI" panose="020B0502040204020203" pitchFamily="34" charset="0"/>
              <a:cs typeface="Segoe UI" panose="020B0502040204020203" pitchFamily="34" charset="0"/>
            </a:endParaRPr>
          </a:p>
        </p:txBody>
      </p:sp>
      <p:sp>
        <p:nvSpPr>
          <p:cNvPr id="3" name="Tartalom helye 2"/>
          <p:cNvSpPr>
            <a:spLocks noGrp="1"/>
          </p:cNvSpPr>
          <p:nvPr>
            <p:ph idx="1"/>
          </p:nvPr>
        </p:nvSpPr>
        <p:spPr>
          <a:xfrm>
            <a:off x="628650" y="1612900"/>
            <a:ext cx="7886700" cy="4564063"/>
          </a:xfrm>
        </p:spPr>
        <p:txBody>
          <a:bodyPr/>
          <a:lstStyle/>
          <a:p>
            <a:r>
              <a:rPr lang="hu-HU" sz="2800" b="1" dirty="0" err="1">
                <a:solidFill>
                  <a:srgbClr val="C00000"/>
                </a:solidFill>
                <a:latin typeface="Segoe UI" panose="020B0502040204020203" pitchFamily="34" charset="0"/>
                <a:cs typeface="Segoe UI" panose="020B0502040204020203" pitchFamily="34" charset="0"/>
              </a:rPr>
              <a:t>Subpallium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Eminentia</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ventricularis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einen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medialen</a:t>
            </a:r>
            <a:r>
              <a:rPr lang="hu-HU" sz="2800" dirty="0">
                <a:latin typeface="Segoe UI" panose="020B0502040204020203" pitchFamily="34" charset="0"/>
                <a:cs typeface="Segoe UI" panose="020B0502040204020203" pitchFamily="34" charset="0"/>
              </a:rPr>
              <a:t> und </a:t>
            </a:r>
            <a:r>
              <a:rPr lang="hu-HU" sz="2800" dirty="0" err="1">
                <a:latin typeface="Segoe UI" panose="020B0502040204020203" pitchFamily="34" charset="0"/>
                <a:cs typeface="Segoe UI" panose="020B0502040204020203" pitchFamily="34" charset="0"/>
              </a:rPr>
              <a:t>einen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lateralen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Teil</a:t>
            </a:r>
            <a:r>
              <a:rPr lang="hu-HU" sz="2800" dirty="0">
                <a:latin typeface="Segoe UI" panose="020B0502040204020203" pitchFamily="34" charset="0"/>
                <a:cs typeface="Segoe UI" panose="020B0502040204020203" pitchFamily="34" charset="0"/>
              </a:rPr>
              <a:t> hat) </a:t>
            </a:r>
            <a:r>
              <a:rPr lang="hu-HU" sz="2800" dirty="0" err="1">
                <a:latin typeface="Segoe UI" panose="020B0502040204020203" pitchFamily="34" charset="0"/>
                <a:cs typeface="Segoe UI" panose="020B0502040204020203" pitchFamily="34" charset="0"/>
              </a:rPr>
              <a:t>bildet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Basalganglien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Striatum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Pallidum</a:t>
            </a:r>
            <a:r>
              <a:rPr lang="hu-HU" sz="28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732697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917" y="260648"/>
            <a:ext cx="7734042" cy="5616624"/>
          </a:xfrm>
          <a:prstGeom prst="rect">
            <a:avLst/>
          </a:prstGeom>
        </p:spPr>
      </p:pic>
      <p:sp>
        <p:nvSpPr>
          <p:cNvPr id="3" name="Szövegdoboz 2"/>
          <p:cNvSpPr txBox="1"/>
          <p:nvPr/>
        </p:nvSpPr>
        <p:spPr>
          <a:xfrm>
            <a:off x="-15273" y="0"/>
            <a:ext cx="3960440" cy="1323439"/>
          </a:xfrm>
          <a:prstGeom prst="rect">
            <a:avLst/>
          </a:prstGeom>
          <a:noFill/>
        </p:spPr>
        <p:txBody>
          <a:bodyPr wrap="square" rtlCol="0">
            <a:spAutoFit/>
          </a:bodyPr>
          <a:lstStyle/>
          <a:p>
            <a:r>
              <a:rPr lang="hu-HU" sz="1600" b="1" dirty="0">
                <a:latin typeface="Segoe UI" panose="020B0502040204020203" pitchFamily="34" charset="0"/>
                <a:cs typeface="Segoe UI" panose="020B0502040204020203" pitchFamily="34" charset="0"/>
              </a:rPr>
              <a:t>M1: </a:t>
            </a:r>
            <a:r>
              <a:rPr lang="hu-HU" sz="1600" b="1" dirty="0" err="1">
                <a:latin typeface="Segoe UI" panose="020B0502040204020203" pitchFamily="34" charset="0"/>
                <a:cs typeface="Segoe UI" panose="020B0502040204020203" pitchFamily="34" charset="0"/>
              </a:rPr>
              <a:t>primäre</a:t>
            </a:r>
            <a:r>
              <a:rPr lang="hu-HU" sz="1600" b="1" dirty="0">
                <a:latin typeface="Segoe UI" panose="020B0502040204020203" pitchFamily="34" charset="0"/>
                <a:cs typeface="Segoe UI" panose="020B0502040204020203" pitchFamily="34" charset="0"/>
              </a:rPr>
              <a:t> </a:t>
            </a:r>
            <a:r>
              <a:rPr lang="hu-HU" sz="1600" b="1" dirty="0" err="1">
                <a:latin typeface="Segoe UI" panose="020B0502040204020203" pitchFamily="34" charset="0"/>
                <a:cs typeface="Segoe UI" panose="020B0502040204020203" pitchFamily="34" charset="0"/>
              </a:rPr>
              <a:t>motorische</a:t>
            </a:r>
            <a:r>
              <a:rPr lang="hu-HU" sz="1600" b="1" dirty="0">
                <a:latin typeface="Segoe UI" panose="020B0502040204020203" pitchFamily="34" charset="0"/>
                <a:cs typeface="Segoe UI" panose="020B0502040204020203" pitchFamily="34" charset="0"/>
              </a:rPr>
              <a:t> </a:t>
            </a:r>
            <a:r>
              <a:rPr lang="hu-HU" sz="1600" b="1" dirty="0" err="1">
                <a:latin typeface="Segoe UI" panose="020B0502040204020203" pitchFamily="34" charset="0"/>
                <a:cs typeface="Segoe UI" panose="020B0502040204020203" pitchFamily="34" charset="0"/>
              </a:rPr>
              <a:t>Rinde</a:t>
            </a:r>
            <a:r>
              <a:rPr lang="hu-HU" sz="1600" b="1" dirty="0">
                <a:latin typeface="Segoe UI" panose="020B0502040204020203" pitchFamily="34" charset="0"/>
                <a:cs typeface="Segoe UI" panose="020B0502040204020203" pitchFamily="34" charset="0"/>
              </a:rPr>
              <a:t>:</a:t>
            </a:r>
            <a:r>
              <a:rPr lang="hu-HU" sz="1600" dirty="0">
                <a:latin typeface="Segoe UI" panose="020B0502040204020203" pitchFamily="34" charset="0"/>
                <a:cs typeface="Segoe UI" panose="020B0502040204020203" pitchFamily="34" charset="0"/>
              </a:rPr>
              <a:t> BA4</a:t>
            </a:r>
          </a:p>
          <a:p>
            <a:r>
              <a:rPr lang="hu-HU" sz="1600" b="1" dirty="0" err="1">
                <a:latin typeface="Segoe UI" panose="020B0502040204020203" pitchFamily="34" charset="0"/>
                <a:cs typeface="Segoe UI" panose="020B0502040204020203" pitchFamily="34" charset="0"/>
              </a:rPr>
              <a:t>prämotorische</a:t>
            </a:r>
            <a:r>
              <a:rPr lang="hu-HU" sz="1600" b="1" dirty="0">
                <a:latin typeface="Segoe UI" panose="020B0502040204020203" pitchFamily="34" charset="0"/>
                <a:cs typeface="Segoe UI" panose="020B0502040204020203" pitchFamily="34" charset="0"/>
              </a:rPr>
              <a:t> </a:t>
            </a:r>
            <a:r>
              <a:rPr lang="hu-HU" sz="1600" b="1" dirty="0" err="1">
                <a:latin typeface="Segoe UI" panose="020B0502040204020203" pitchFamily="34" charset="0"/>
                <a:cs typeface="Segoe UI" panose="020B0502040204020203" pitchFamily="34" charset="0"/>
              </a:rPr>
              <a:t>Rinde</a:t>
            </a:r>
            <a:r>
              <a:rPr lang="hu-HU" sz="1600" b="1" dirty="0">
                <a:latin typeface="Segoe UI" panose="020B0502040204020203" pitchFamily="34" charset="0"/>
                <a:cs typeface="Segoe UI" panose="020B0502040204020203" pitchFamily="34" charset="0"/>
              </a:rPr>
              <a:t> </a:t>
            </a:r>
            <a:r>
              <a:rPr lang="hu-HU" sz="1600" dirty="0">
                <a:latin typeface="Segoe UI" panose="020B0502040204020203" pitchFamily="34" charset="0"/>
                <a:cs typeface="Segoe UI" panose="020B0502040204020203" pitchFamily="34" charset="0"/>
              </a:rPr>
              <a:t>(PMA; </a:t>
            </a:r>
            <a:r>
              <a:rPr lang="hu-HU" sz="1600" dirty="0" err="1">
                <a:latin typeface="Segoe UI" panose="020B0502040204020203" pitchFamily="34" charset="0"/>
                <a:cs typeface="Segoe UI" panose="020B0502040204020203" pitchFamily="34" charset="0"/>
              </a:rPr>
              <a:t>dorsaler</a:t>
            </a:r>
            <a:r>
              <a:rPr lang="hu-HU" sz="1600" dirty="0">
                <a:latin typeface="Segoe UI" panose="020B0502040204020203" pitchFamily="34" charset="0"/>
                <a:cs typeface="Segoe UI" panose="020B0502040204020203" pitchFamily="34" charset="0"/>
              </a:rPr>
              <a:t> und </a:t>
            </a:r>
            <a:r>
              <a:rPr lang="hu-HU" sz="1600" dirty="0" err="1">
                <a:latin typeface="Segoe UI" panose="020B0502040204020203" pitchFamily="34" charset="0"/>
                <a:cs typeface="Segoe UI" panose="020B0502040204020203" pitchFamily="34" charset="0"/>
              </a:rPr>
              <a:t>ventraler</a:t>
            </a:r>
            <a:r>
              <a:rPr lang="hu-HU" sz="1600" dirty="0">
                <a:latin typeface="Segoe UI" panose="020B0502040204020203" pitchFamily="34" charset="0"/>
                <a:cs typeface="Segoe UI" panose="020B0502040204020203" pitchFamily="34" charset="0"/>
              </a:rPr>
              <a:t> </a:t>
            </a:r>
            <a:r>
              <a:rPr lang="hu-HU" sz="1600" dirty="0" err="1">
                <a:latin typeface="Segoe UI" panose="020B0502040204020203" pitchFamily="34" charset="0"/>
                <a:cs typeface="Segoe UI" panose="020B0502040204020203" pitchFamily="34" charset="0"/>
              </a:rPr>
              <a:t>Teil</a:t>
            </a:r>
            <a:r>
              <a:rPr lang="hu-HU" sz="1600" dirty="0">
                <a:latin typeface="Segoe UI" panose="020B0502040204020203" pitchFamily="34" charset="0"/>
                <a:cs typeface="Segoe UI" panose="020B0502040204020203" pitchFamily="34" charset="0"/>
              </a:rPr>
              <a:t>): BA6 (</a:t>
            </a:r>
            <a:r>
              <a:rPr lang="hu-HU" sz="1600" dirty="0" err="1">
                <a:latin typeface="Segoe UI" panose="020B0502040204020203" pitchFamily="34" charset="0"/>
                <a:cs typeface="Segoe UI" panose="020B0502040204020203" pitchFamily="34" charset="0"/>
              </a:rPr>
              <a:t>Konvexität</a:t>
            </a:r>
            <a:r>
              <a:rPr lang="hu-HU" sz="1600" dirty="0">
                <a:latin typeface="Segoe UI" panose="020B0502040204020203" pitchFamily="34" charset="0"/>
                <a:cs typeface="Segoe UI" panose="020B0502040204020203" pitchFamily="34" charset="0"/>
              </a:rPr>
              <a:t>)</a:t>
            </a:r>
          </a:p>
          <a:p>
            <a:r>
              <a:rPr lang="hu-HU" sz="1600" b="1" dirty="0" err="1">
                <a:latin typeface="Segoe UI" panose="020B0502040204020203" pitchFamily="34" charset="0"/>
                <a:cs typeface="Segoe UI" panose="020B0502040204020203" pitchFamily="34" charset="0"/>
              </a:rPr>
              <a:t>supplemetäre</a:t>
            </a:r>
            <a:r>
              <a:rPr lang="hu-HU" sz="1600" b="1" dirty="0">
                <a:latin typeface="Segoe UI" panose="020B0502040204020203" pitchFamily="34" charset="0"/>
                <a:cs typeface="Segoe UI" panose="020B0502040204020203" pitchFamily="34" charset="0"/>
              </a:rPr>
              <a:t> </a:t>
            </a:r>
            <a:r>
              <a:rPr lang="hu-HU" sz="1600" b="1" dirty="0" err="1">
                <a:latin typeface="Segoe UI" panose="020B0502040204020203" pitchFamily="34" charset="0"/>
                <a:cs typeface="Segoe UI" panose="020B0502040204020203" pitchFamily="34" charset="0"/>
              </a:rPr>
              <a:t>motorische</a:t>
            </a:r>
            <a:r>
              <a:rPr lang="hu-HU" sz="1600" b="1" dirty="0">
                <a:latin typeface="Segoe UI" panose="020B0502040204020203" pitchFamily="34" charset="0"/>
                <a:cs typeface="Segoe UI" panose="020B0502040204020203" pitchFamily="34" charset="0"/>
              </a:rPr>
              <a:t> </a:t>
            </a:r>
            <a:r>
              <a:rPr lang="hu-HU" sz="1600" b="1" dirty="0" err="1">
                <a:latin typeface="Segoe UI" panose="020B0502040204020203" pitchFamily="34" charset="0"/>
                <a:cs typeface="Segoe UI" panose="020B0502040204020203" pitchFamily="34" charset="0"/>
              </a:rPr>
              <a:t>Rinde</a:t>
            </a:r>
            <a:r>
              <a:rPr lang="hu-HU" sz="1600" b="1" dirty="0">
                <a:latin typeface="Segoe UI" panose="020B0502040204020203" pitchFamily="34" charset="0"/>
                <a:cs typeface="Segoe UI" panose="020B0502040204020203" pitchFamily="34" charset="0"/>
              </a:rPr>
              <a:t> </a:t>
            </a:r>
            <a:r>
              <a:rPr lang="hu-HU" sz="1600" dirty="0">
                <a:latin typeface="Segoe UI" panose="020B0502040204020203" pitchFamily="34" charset="0"/>
                <a:cs typeface="Segoe UI" panose="020B0502040204020203" pitchFamily="34" charset="0"/>
              </a:rPr>
              <a:t>(SMA): BA6 (</a:t>
            </a:r>
            <a:r>
              <a:rPr lang="hu-HU" sz="1600" dirty="0" err="1">
                <a:latin typeface="Segoe UI" panose="020B0502040204020203" pitchFamily="34" charset="0"/>
                <a:cs typeface="Segoe UI" panose="020B0502040204020203" pitchFamily="34" charset="0"/>
              </a:rPr>
              <a:t>mediale</a:t>
            </a:r>
            <a:r>
              <a:rPr lang="hu-HU" sz="1600" dirty="0">
                <a:latin typeface="Segoe UI" panose="020B0502040204020203" pitchFamily="34" charset="0"/>
                <a:cs typeface="Segoe UI" panose="020B0502040204020203" pitchFamily="34" charset="0"/>
              </a:rPr>
              <a:t> </a:t>
            </a:r>
            <a:r>
              <a:rPr lang="hu-HU" sz="1600" dirty="0" err="1">
                <a:latin typeface="Segoe UI" panose="020B0502040204020203" pitchFamily="34" charset="0"/>
                <a:cs typeface="Segoe UI" panose="020B0502040204020203" pitchFamily="34" charset="0"/>
              </a:rPr>
              <a:t>Seite</a:t>
            </a:r>
            <a:r>
              <a:rPr lang="hu-HU" sz="1600" dirty="0">
                <a:latin typeface="Segoe UI" panose="020B0502040204020203" pitchFamily="34" charset="0"/>
                <a:cs typeface="Segoe UI" panose="020B0502040204020203" pitchFamily="34" charset="0"/>
              </a:rPr>
              <a:t>)</a:t>
            </a:r>
            <a:endParaRPr lang="de-DE" sz="1600" dirty="0">
              <a:latin typeface="Segoe UI" panose="020B0502040204020203" pitchFamily="34" charset="0"/>
              <a:cs typeface="Segoe UI" panose="020B0502040204020203" pitchFamily="34" charset="0"/>
            </a:endParaRPr>
          </a:p>
        </p:txBody>
      </p:sp>
      <p:sp>
        <p:nvSpPr>
          <p:cNvPr id="4" name="Szövegdoboz 3"/>
          <p:cNvSpPr txBox="1"/>
          <p:nvPr/>
        </p:nvSpPr>
        <p:spPr>
          <a:xfrm>
            <a:off x="1331640" y="6165304"/>
            <a:ext cx="6480720" cy="461665"/>
          </a:xfrm>
          <a:prstGeom prst="rect">
            <a:avLst/>
          </a:prstGeom>
          <a:noFill/>
        </p:spPr>
        <p:txBody>
          <a:bodyPr wrap="square" rtlCol="0">
            <a:spAutoFit/>
          </a:bodyPr>
          <a:lstStyle/>
          <a:p>
            <a:pPr algn="ctr"/>
            <a:r>
              <a:rPr lang="hu-HU" b="1" dirty="0" err="1">
                <a:latin typeface="Segoe UI" panose="020B0502040204020203" pitchFamily="34" charset="0"/>
                <a:cs typeface="Segoe UI" panose="020B0502040204020203" pitchFamily="34" charset="0"/>
              </a:rPr>
              <a:t>Motorische</a:t>
            </a:r>
            <a:r>
              <a:rPr lang="hu-HU" b="1" dirty="0">
                <a:latin typeface="Segoe UI" panose="020B0502040204020203" pitchFamily="34" charset="0"/>
                <a:cs typeface="Segoe UI" panose="020B0502040204020203" pitchFamily="34" charset="0"/>
              </a:rPr>
              <a:t> </a:t>
            </a:r>
            <a:r>
              <a:rPr lang="hu-HU" b="1" dirty="0" err="1">
                <a:latin typeface="Segoe UI" panose="020B0502040204020203" pitchFamily="34" charset="0"/>
                <a:cs typeface="Segoe UI" panose="020B0502040204020203" pitchFamily="34" charset="0"/>
              </a:rPr>
              <a:t>Gebiete</a:t>
            </a:r>
            <a:r>
              <a:rPr lang="hu-HU" b="1" dirty="0">
                <a:latin typeface="Segoe UI" panose="020B0502040204020203" pitchFamily="34" charset="0"/>
                <a:cs typeface="Segoe UI" panose="020B0502040204020203" pitchFamily="34" charset="0"/>
              </a:rPr>
              <a:t> in </a:t>
            </a:r>
            <a:r>
              <a:rPr lang="hu-HU" b="1" dirty="0" err="1">
                <a:latin typeface="Segoe UI" panose="020B0502040204020203" pitchFamily="34" charset="0"/>
                <a:cs typeface="Segoe UI" panose="020B0502040204020203" pitchFamily="34" charset="0"/>
              </a:rPr>
              <a:t>Frontallape</a:t>
            </a:r>
            <a:endParaRPr lang="de-DE" b="1" dirty="0">
              <a:latin typeface="Segoe UI" panose="020B0502040204020203" pitchFamily="34" charset="0"/>
              <a:cs typeface="Segoe UI" panose="020B0502040204020203" pitchFamily="34" charset="0"/>
            </a:endParaRPr>
          </a:p>
        </p:txBody>
      </p:sp>
      <p:cxnSp>
        <p:nvCxnSpPr>
          <p:cNvPr id="6" name="Egyenes összekötő nyíllal 5"/>
          <p:cNvCxnSpPr/>
          <p:nvPr/>
        </p:nvCxnSpPr>
        <p:spPr bwMode="auto">
          <a:xfrm flipH="1">
            <a:off x="1914628" y="5013177"/>
            <a:ext cx="504056" cy="0"/>
          </a:xfrm>
          <a:prstGeom prst="straightConnector1">
            <a:avLst/>
          </a:prstGeom>
          <a:solidFill>
            <a:schemeClr val="accent1"/>
          </a:solidFill>
          <a:ln w="444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Egyenes összekötő nyíllal 6"/>
          <p:cNvCxnSpPr/>
          <p:nvPr/>
        </p:nvCxnSpPr>
        <p:spPr bwMode="auto">
          <a:xfrm>
            <a:off x="7504311" y="2204864"/>
            <a:ext cx="616097" cy="0"/>
          </a:xfrm>
          <a:prstGeom prst="straightConnector1">
            <a:avLst/>
          </a:prstGeom>
          <a:solidFill>
            <a:schemeClr val="accent1"/>
          </a:solidFill>
          <a:ln w="444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Szövegdoboz 8"/>
          <p:cNvSpPr txBox="1"/>
          <p:nvPr/>
        </p:nvSpPr>
        <p:spPr>
          <a:xfrm>
            <a:off x="7344307" y="1841050"/>
            <a:ext cx="936104" cy="338554"/>
          </a:xfrm>
          <a:prstGeom prst="rect">
            <a:avLst/>
          </a:prstGeom>
          <a:noFill/>
        </p:spPr>
        <p:txBody>
          <a:bodyPr wrap="square" rtlCol="0">
            <a:spAutoFit/>
          </a:bodyPr>
          <a:lstStyle/>
          <a:p>
            <a:r>
              <a:rPr lang="hu-HU" sz="1600" dirty="0">
                <a:latin typeface="Segoe UI" panose="020B0502040204020203" pitchFamily="34" charset="0"/>
                <a:cs typeface="Segoe UI" panose="020B0502040204020203" pitchFamily="34" charset="0"/>
              </a:rPr>
              <a:t>rostral</a:t>
            </a:r>
            <a:endParaRPr lang="de-DE" sz="1600" dirty="0">
              <a:latin typeface="Segoe UI" panose="020B0502040204020203" pitchFamily="34" charset="0"/>
              <a:cs typeface="Segoe UI" panose="020B0502040204020203" pitchFamily="34" charset="0"/>
            </a:endParaRPr>
          </a:p>
        </p:txBody>
      </p:sp>
      <p:sp>
        <p:nvSpPr>
          <p:cNvPr id="10" name="Szövegdoboz 9"/>
          <p:cNvSpPr txBox="1"/>
          <p:nvPr/>
        </p:nvSpPr>
        <p:spPr>
          <a:xfrm>
            <a:off x="1742491" y="4674623"/>
            <a:ext cx="936104" cy="338554"/>
          </a:xfrm>
          <a:prstGeom prst="rect">
            <a:avLst/>
          </a:prstGeom>
          <a:noFill/>
        </p:spPr>
        <p:txBody>
          <a:bodyPr wrap="square" rtlCol="0">
            <a:spAutoFit/>
          </a:bodyPr>
          <a:lstStyle/>
          <a:p>
            <a:r>
              <a:rPr lang="hu-HU" sz="1600" dirty="0">
                <a:latin typeface="Segoe UI" panose="020B0502040204020203" pitchFamily="34" charset="0"/>
                <a:cs typeface="Segoe UI" panose="020B0502040204020203" pitchFamily="34" charset="0"/>
              </a:rPr>
              <a:t>rostral</a:t>
            </a:r>
            <a:endParaRPr lang="de-DE"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97869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16632"/>
            <a:ext cx="4464496" cy="4660366"/>
          </a:xfrm>
          <a:prstGeom prst="rect">
            <a:avLst/>
          </a:prstGeom>
        </p:spPr>
      </p:pic>
      <p:sp>
        <p:nvSpPr>
          <p:cNvPr id="3" name="Szövegdoboz 2"/>
          <p:cNvSpPr txBox="1"/>
          <p:nvPr/>
        </p:nvSpPr>
        <p:spPr>
          <a:xfrm>
            <a:off x="4788024" y="764704"/>
            <a:ext cx="4104456" cy="2677656"/>
          </a:xfrm>
          <a:prstGeom prst="rect">
            <a:avLst/>
          </a:prstGeom>
          <a:noFill/>
        </p:spPr>
        <p:txBody>
          <a:bodyPr wrap="square" rtlCol="0">
            <a:spAutoFit/>
          </a:bodyPr>
          <a:lstStyle/>
          <a:p>
            <a:pPr algn="ctr"/>
            <a:r>
              <a:rPr lang="hu-HU" b="1" dirty="0" err="1">
                <a:latin typeface="Segoe UI" panose="020B0502040204020203" pitchFamily="34" charset="0"/>
                <a:cs typeface="Segoe UI" panose="020B0502040204020203" pitchFamily="34" charset="0"/>
              </a:rPr>
              <a:t>Somatotopie</a:t>
            </a:r>
            <a:r>
              <a:rPr lang="hu-HU" b="1" dirty="0">
                <a:latin typeface="Segoe UI" panose="020B0502040204020203" pitchFamily="34" charset="0"/>
                <a:cs typeface="Segoe UI" panose="020B0502040204020203" pitchFamily="34" charset="0"/>
              </a:rPr>
              <a:t>, </a:t>
            </a:r>
            <a:r>
              <a:rPr lang="hu-HU" b="1" dirty="0" err="1">
                <a:latin typeface="Segoe UI" panose="020B0502040204020203" pitchFamily="34" charset="0"/>
                <a:cs typeface="Segoe UI" panose="020B0502040204020203" pitchFamily="34" charset="0"/>
              </a:rPr>
              <a:t>Homonculus</a:t>
            </a:r>
            <a:r>
              <a:rPr lang="hu-HU" b="1" dirty="0">
                <a:latin typeface="Segoe UI" panose="020B0502040204020203" pitchFamily="34" charset="0"/>
                <a:cs typeface="Segoe UI" panose="020B0502040204020203" pitchFamily="34" charset="0"/>
              </a:rPr>
              <a:t>:</a:t>
            </a:r>
          </a:p>
          <a:p>
            <a:pPr algn="ctr"/>
            <a:endParaRPr lang="hu-HU" b="1" dirty="0">
              <a:latin typeface="Segoe UI" panose="020B0502040204020203" pitchFamily="34" charset="0"/>
              <a:cs typeface="Segoe UI" panose="020B0502040204020203" pitchFamily="34" charset="0"/>
            </a:endParaRPr>
          </a:p>
          <a:p>
            <a:r>
              <a:rPr lang="hu-HU" dirty="0">
                <a:latin typeface="Segoe UI" panose="020B0502040204020203" pitchFamily="34" charset="0"/>
                <a:cs typeface="Segoe UI" panose="020B0502040204020203" pitchFamily="34" charset="0"/>
              </a:rPr>
              <a:t>in </a:t>
            </a:r>
            <a:r>
              <a:rPr lang="hu-HU" dirty="0" err="1">
                <a:latin typeface="Segoe UI" panose="020B0502040204020203" pitchFamily="34" charset="0"/>
                <a:cs typeface="Segoe UI" panose="020B0502040204020203" pitchFamily="34" charset="0"/>
              </a:rPr>
              <a:t>einem</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Gebiet</a:t>
            </a:r>
            <a:r>
              <a:rPr lang="hu-HU" dirty="0">
                <a:latin typeface="Segoe UI" panose="020B0502040204020203" pitchFamily="34" charset="0"/>
                <a:cs typeface="Segoe UI" panose="020B0502040204020203" pitchFamily="34" charset="0"/>
              </a:rPr>
              <a:t> des </a:t>
            </a:r>
            <a:r>
              <a:rPr lang="hu-HU" dirty="0" err="1">
                <a:latin typeface="Segoe UI" panose="020B0502040204020203" pitchFamily="34" charset="0"/>
                <a:cs typeface="Segoe UI" panose="020B0502040204020203" pitchFamily="34" charset="0"/>
              </a:rPr>
              <a:t>Gehirns</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wie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hier</a:t>
            </a:r>
            <a:r>
              <a:rPr lang="hu-HU" dirty="0">
                <a:latin typeface="Segoe UI" panose="020B0502040204020203" pitchFamily="34" charset="0"/>
                <a:cs typeface="Segoe UI" panose="020B0502040204020203" pitchFamily="34" charset="0"/>
              </a:rPr>
              <a:t> in der </a:t>
            </a:r>
            <a:r>
              <a:rPr lang="hu-HU" dirty="0" err="1">
                <a:latin typeface="Segoe UI" panose="020B0502040204020203" pitchFamily="34" charset="0"/>
                <a:cs typeface="Segoe UI" panose="020B0502040204020203" pitchFamily="34" charset="0"/>
              </a:rPr>
              <a:t>motorischen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Rinde</a:t>
            </a:r>
            <a:r>
              <a:rPr lang="hu-HU" dirty="0">
                <a:latin typeface="Segoe UI" panose="020B0502040204020203" pitchFamily="34" charset="0"/>
                <a:cs typeface="Segoe UI" panose="020B0502040204020203" pitchFamily="34" charset="0"/>
              </a:rPr>
              <a:t>) sind </a:t>
            </a:r>
            <a:r>
              <a:rPr lang="hu-HU" dirty="0" err="1">
                <a:latin typeface="Segoe UI" panose="020B0502040204020203" pitchFamily="34" charset="0"/>
                <a:cs typeface="Segoe UI" panose="020B0502040204020203" pitchFamily="34" charset="0"/>
              </a:rPr>
              <a:t>die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einzellnen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Körperregionen</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körpergerecht</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repräsentiert</a:t>
            </a:r>
            <a:r>
              <a:rPr lang="hu-HU" dirty="0">
                <a:latin typeface="Segoe UI" panose="020B0502040204020203" pitchFamily="34" charset="0"/>
                <a:cs typeface="Segoe UI" panose="020B0502040204020203" pitchFamily="34" charset="0"/>
              </a:rPr>
              <a:t>.</a:t>
            </a:r>
            <a:endParaRPr lang="de-DE"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61585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4015" y="4979903"/>
            <a:ext cx="3999985" cy="1878097"/>
          </a:xfrm>
          <a:prstGeom prst="rect">
            <a:avLst/>
          </a:prstGeom>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144015" cy="5556636"/>
          </a:xfrm>
          <a:prstGeom prst="rect">
            <a:avLst/>
          </a:prstGeom>
        </p:spPr>
      </p:pic>
      <p:sp>
        <p:nvSpPr>
          <p:cNvPr id="4" name="Szövegdoboz 3"/>
          <p:cNvSpPr txBox="1"/>
          <p:nvPr/>
        </p:nvSpPr>
        <p:spPr>
          <a:xfrm>
            <a:off x="5652120" y="116632"/>
            <a:ext cx="2592288" cy="3416320"/>
          </a:xfrm>
          <a:prstGeom prst="rect">
            <a:avLst/>
          </a:prstGeom>
          <a:noFill/>
        </p:spPr>
        <p:txBody>
          <a:bodyPr wrap="square" rtlCol="0">
            <a:spAutoFit/>
          </a:bodyPr>
          <a:lstStyle/>
          <a:p>
            <a:r>
              <a:rPr lang="hu-HU" sz="1800" dirty="0" err="1">
                <a:latin typeface="Segoe UI" panose="020B0502040204020203" pitchFamily="34" charset="0"/>
                <a:cs typeface="Segoe UI" panose="020B0502040204020203" pitchFamily="34" charset="0"/>
              </a:rPr>
              <a:t>zum</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Vergleich</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primäre</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motorische</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Rinde</a:t>
            </a:r>
            <a:r>
              <a:rPr lang="hu-HU" sz="1800" dirty="0">
                <a:latin typeface="Segoe UI" panose="020B0502040204020203" pitchFamily="34" charset="0"/>
                <a:cs typeface="Segoe UI" panose="020B0502040204020203" pitchFamily="34" charset="0"/>
              </a:rPr>
              <a:t> BA4 und </a:t>
            </a:r>
            <a:r>
              <a:rPr lang="hu-HU" sz="1800" dirty="0" err="1">
                <a:latin typeface="Segoe UI" panose="020B0502040204020203" pitchFamily="34" charset="0"/>
                <a:cs typeface="Segoe UI" panose="020B0502040204020203" pitchFamily="34" charset="0"/>
              </a:rPr>
              <a:t>eine</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typische</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granuläre</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Rinderegion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aus</a:t>
            </a:r>
            <a:r>
              <a:rPr lang="hu-HU" sz="1800" dirty="0">
                <a:latin typeface="Segoe UI" panose="020B0502040204020203" pitchFamily="34" charset="0"/>
                <a:cs typeface="Segoe UI" panose="020B0502040204020203" pitchFamily="34" charset="0"/>
              </a:rPr>
              <a:t> der </a:t>
            </a:r>
            <a:r>
              <a:rPr lang="hu-HU" sz="1800" dirty="0" err="1">
                <a:latin typeface="Segoe UI" panose="020B0502040204020203" pitchFamily="34" charset="0"/>
                <a:cs typeface="Segoe UI" panose="020B0502040204020203" pitchFamily="34" charset="0"/>
              </a:rPr>
              <a:t>Frontallappe</a:t>
            </a:r>
            <a:r>
              <a:rPr lang="hu-HU" sz="1800" dirty="0">
                <a:latin typeface="Segoe UI" panose="020B0502040204020203" pitchFamily="34" charset="0"/>
                <a:cs typeface="Segoe UI" panose="020B0502040204020203" pitchFamily="34" charset="0"/>
              </a:rPr>
              <a:t> (BA9)</a:t>
            </a:r>
          </a:p>
          <a:p>
            <a:r>
              <a:rPr lang="hu-HU" sz="1800" dirty="0">
                <a:latin typeface="Segoe UI" panose="020B0502040204020203" pitchFamily="34" charset="0"/>
                <a:cs typeface="Segoe UI" panose="020B0502040204020203" pitchFamily="34" charset="0"/>
              </a:rPr>
              <a:t>BA4: </a:t>
            </a:r>
            <a:r>
              <a:rPr lang="hu-HU" sz="1800" dirty="0" err="1">
                <a:latin typeface="Segoe UI" panose="020B0502040204020203" pitchFamily="34" charset="0"/>
                <a:cs typeface="Segoe UI" panose="020B0502040204020203" pitchFamily="34" charset="0"/>
              </a:rPr>
              <a:t>Schichten</a:t>
            </a:r>
            <a:r>
              <a:rPr lang="hu-HU" sz="1800" dirty="0">
                <a:latin typeface="Segoe UI" panose="020B0502040204020203" pitchFamily="34" charset="0"/>
                <a:cs typeface="Segoe UI" panose="020B0502040204020203" pitchFamily="34" charset="0"/>
              </a:rPr>
              <a:t> III und V </a:t>
            </a:r>
            <a:r>
              <a:rPr lang="hu-HU" sz="1800" dirty="0" err="1">
                <a:latin typeface="Segoe UI" panose="020B0502040204020203" pitchFamily="34" charset="0"/>
                <a:cs typeface="Segoe UI" panose="020B0502040204020203" pitchFamily="34" charset="0"/>
              </a:rPr>
              <a:t>stark</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entwickelt</a:t>
            </a:r>
            <a:r>
              <a:rPr lang="hu-HU" sz="1800" dirty="0">
                <a:latin typeface="Segoe UI" panose="020B0502040204020203" pitchFamily="34" charset="0"/>
                <a:cs typeface="Segoe UI" panose="020B0502040204020203" pitchFamily="34" charset="0"/>
              </a:rPr>
              <a:t>; II und IV </a:t>
            </a:r>
            <a:r>
              <a:rPr lang="hu-HU" sz="1800" dirty="0" err="1">
                <a:latin typeface="Segoe UI" panose="020B0502040204020203" pitchFamily="34" charset="0"/>
                <a:cs typeface="Segoe UI" panose="020B0502040204020203" pitchFamily="34" charset="0"/>
              </a:rPr>
              <a:t>schwach</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agranuläre</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Rinde</a:t>
            </a:r>
            <a:r>
              <a:rPr lang="hu-HU" sz="1800" dirty="0">
                <a:latin typeface="Segoe UI" panose="020B0502040204020203" pitchFamily="34" charset="0"/>
                <a:cs typeface="Segoe UI" panose="020B0502040204020203" pitchFamily="34" charset="0"/>
              </a:rPr>
              <a:t>);</a:t>
            </a:r>
          </a:p>
          <a:p>
            <a:r>
              <a:rPr lang="hu-HU" sz="1800" dirty="0">
                <a:latin typeface="Segoe UI" panose="020B0502040204020203" pitchFamily="34" charset="0"/>
                <a:cs typeface="Segoe UI" panose="020B0502040204020203" pitchFamily="34" charset="0"/>
              </a:rPr>
              <a:t>BA9: </a:t>
            </a:r>
            <a:r>
              <a:rPr lang="hu-HU" sz="1800" dirty="0" err="1">
                <a:latin typeface="Segoe UI" panose="020B0502040204020203" pitchFamily="34" charset="0"/>
                <a:cs typeface="Segoe UI" panose="020B0502040204020203" pitchFamily="34" charset="0"/>
              </a:rPr>
              <a:t>Schichten</a:t>
            </a:r>
            <a:r>
              <a:rPr lang="hu-HU" sz="1800" dirty="0">
                <a:latin typeface="Segoe UI" panose="020B0502040204020203" pitchFamily="34" charset="0"/>
                <a:cs typeface="Segoe UI" panose="020B0502040204020203" pitchFamily="34" charset="0"/>
              </a:rPr>
              <a:t> II und IV </a:t>
            </a:r>
            <a:r>
              <a:rPr lang="hu-HU" sz="1800" dirty="0" err="1">
                <a:latin typeface="Segoe UI" panose="020B0502040204020203" pitchFamily="34" charset="0"/>
                <a:cs typeface="Segoe UI" panose="020B0502040204020203" pitchFamily="34" charset="0"/>
              </a:rPr>
              <a:t>stark</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entwickelt</a:t>
            </a:r>
            <a:r>
              <a:rPr lang="hu-HU" sz="1800" dirty="0">
                <a:latin typeface="Segoe UI" panose="020B0502040204020203" pitchFamily="34" charset="0"/>
                <a:cs typeface="Segoe UI" panose="020B0502040204020203" pitchFamily="34" charset="0"/>
              </a:rPr>
              <a:t>.</a:t>
            </a:r>
            <a:endParaRPr lang="de-DE" sz="1800" dirty="0">
              <a:latin typeface="Segoe UI" panose="020B0502040204020203" pitchFamily="34" charset="0"/>
              <a:cs typeface="Segoe UI" panose="020B0502040204020203"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600" b="1" dirty="0" err="1">
                <a:latin typeface="Segoe UI" panose="020B0502040204020203" pitchFamily="34" charset="0"/>
                <a:cs typeface="Segoe UI" panose="020B0502040204020203" pitchFamily="34" charset="0"/>
              </a:rPr>
              <a:t>Parietallappe</a:t>
            </a:r>
            <a:endParaRPr lang="de-DE" sz="3600" b="1" dirty="0">
              <a:latin typeface="Segoe UI" panose="020B0502040204020203" pitchFamily="34" charset="0"/>
              <a:cs typeface="Segoe UI" panose="020B0502040204020203" pitchFamily="34" charset="0"/>
            </a:endParaRPr>
          </a:p>
        </p:txBody>
      </p:sp>
      <p:sp>
        <p:nvSpPr>
          <p:cNvPr id="3" name="Tartalom helye 2"/>
          <p:cNvSpPr>
            <a:spLocks noGrp="1"/>
          </p:cNvSpPr>
          <p:nvPr>
            <p:ph idx="1"/>
          </p:nvPr>
        </p:nvSpPr>
        <p:spPr/>
        <p:txBody>
          <a:bodyPr/>
          <a:lstStyle/>
          <a:p>
            <a:r>
              <a:rPr lang="hu-HU" sz="2800" dirty="0" err="1">
                <a:latin typeface="Segoe UI" panose="020B0502040204020203" pitchFamily="34" charset="0"/>
                <a:cs typeface="Segoe UI" panose="020B0502040204020203" pitchFamily="34" charset="0"/>
              </a:rPr>
              <a:t>besteht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aus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primärer</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somatosensorischen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Rinde</a:t>
            </a:r>
            <a:r>
              <a:rPr lang="hu-HU" sz="2800" dirty="0">
                <a:latin typeface="Segoe UI" panose="020B0502040204020203" pitchFamily="34" charset="0"/>
                <a:cs typeface="Segoe UI" panose="020B0502040204020203" pitchFamily="34" charset="0"/>
              </a:rPr>
              <a:t> (SI; </a:t>
            </a:r>
            <a:r>
              <a:rPr lang="hu-HU" sz="2800" dirty="0" err="1">
                <a:latin typeface="Segoe UI" panose="020B0502040204020203" pitchFamily="34" charset="0"/>
                <a:cs typeface="Segoe UI" panose="020B0502040204020203" pitchFamily="34" charset="0"/>
              </a:rPr>
              <a:t>granuläre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Rinde</a:t>
            </a:r>
            <a:r>
              <a:rPr lang="hu-HU" sz="2800" dirty="0">
                <a:latin typeface="Segoe UI" panose="020B0502040204020203" pitchFamily="34" charset="0"/>
                <a:cs typeface="Segoe UI" panose="020B0502040204020203" pitchFamily="34" charset="0"/>
              </a:rPr>
              <a:t>; BA3-1-2);</a:t>
            </a:r>
          </a:p>
          <a:p>
            <a:r>
              <a:rPr lang="hu-HU" sz="2800" dirty="0" err="1">
                <a:latin typeface="Segoe UI" panose="020B0502040204020203" pitchFamily="34" charset="0"/>
                <a:cs typeface="Segoe UI" panose="020B0502040204020203" pitchFamily="34" charset="0"/>
              </a:rPr>
              <a:t>sekundärer</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somatosensorischen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Rinde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im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Operculumbereich</a:t>
            </a:r>
            <a:r>
              <a:rPr lang="hu-HU" sz="2800" dirty="0">
                <a:latin typeface="Segoe UI" panose="020B0502040204020203" pitchFamily="34" charset="0"/>
                <a:cs typeface="Segoe UI" panose="020B0502040204020203" pitchFamily="34" charset="0"/>
              </a:rPr>
              <a:t>, in der </a:t>
            </a:r>
            <a:r>
              <a:rPr lang="hu-HU" sz="2800" dirty="0" err="1">
                <a:latin typeface="Segoe UI" panose="020B0502040204020203" pitchFamily="34" charset="0"/>
                <a:cs typeface="Segoe UI" panose="020B0502040204020203" pitchFamily="34" charset="0"/>
              </a:rPr>
              <a:t>Tiefe</a:t>
            </a:r>
            <a:r>
              <a:rPr lang="hu-HU" sz="2800" dirty="0">
                <a:latin typeface="Segoe UI" panose="020B0502040204020203" pitchFamily="34" charset="0"/>
                <a:cs typeface="Segoe UI" panose="020B0502040204020203" pitchFamily="34" charset="0"/>
              </a:rPr>
              <a:t> von Sulcus lateralis (</a:t>
            </a:r>
            <a:r>
              <a:rPr lang="hu-HU" sz="2800" dirty="0" err="1">
                <a:latin typeface="Segoe UI" panose="020B0502040204020203" pitchFamily="34" charset="0"/>
                <a:cs typeface="Segoe UI" panose="020B0502040204020203" pitchFamily="34" charset="0"/>
              </a:rPr>
              <a:t>auch</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granuläre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Rinde</a:t>
            </a:r>
            <a:r>
              <a:rPr lang="hu-HU" sz="2800" dirty="0">
                <a:latin typeface="Segoe UI" panose="020B0502040204020203" pitchFamily="34" charset="0"/>
                <a:cs typeface="Segoe UI" panose="020B0502040204020203" pitchFamily="34" charset="0"/>
              </a:rPr>
              <a:t>);</a:t>
            </a:r>
          </a:p>
          <a:p>
            <a:r>
              <a:rPr lang="hu-HU" sz="2800" dirty="0" err="1">
                <a:latin typeface="Segoe UI" panose="020B0502040204020203" pitchFamily="34" charset="0"/>
                <a:cs typeface="Segoe UI" panose="020B0502040204020203" pitchFamily="34" charset="0"/>
              </a:rPr>
              <a:t>parietaler</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Assoziationskortex</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übrige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Rinde</a:t>
            </a:r>
            <a:endParaRPr lang="hu-HU" sz="2800" dirty="0">
              <a:latin typeface="Segoe UI" panose="020B0502040204020203" pitchFamily="34" charset="0"/>
              <a:cs typeface="Segoe UI" panose="020B0502040204020203" pitchFamily="34" charset="0"/>
            </a:endParaRPr>
          </a:p>
          <a:p>
            <a:endParaRPr lang="de-DE"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09339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8437294" cy="3672408"/>
          </a:xfrm>
          <a:prstGeom prst="rect">
            <a:avLst/>
          </a:prstGeom>
        </p:spPr>
      </p:pic>
    </p:spTree>
    <p:extLst>
      <p:ext uri="{BB962C8B-B14F-4D97-AF65-F5344CB8AC3E}">
        <p14:creationId xmlns:p14="http://schemas.microsoft.com/office/powerpoint/2010/main" val="2812463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8640"/>
            <a:ext cx="5976664" cy="6418018"/>
          </a:xfrm>
          <a:prstGeom prst="rect">
            <a:avLst/>
          </a:prstGeom>
        </p:spPr>
      </p:pic>
    </p:spTree>
    <p:extLst>
      <p:ext uri="{BB962C8B-B14F-4D97-AF65-F5344CB8AC3E}">
        <p14:creationId xmlns:p14="http://schemas.microsoft.com/office/powerpoint/2010/main" val="1133489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32"/>
            <a:ext cx="6286500" cy="63246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6588224" y="404664"/>
            <a:ext cx="2376264" cy="4247317"/>
          </a:xfrm>
          <a:prstGeom prst="rect">
            <a:avLst/>
          </a:prstGeom>
          <a:noFill/>
        </p:spPr>
        <p:txBody>
          <a:bodyPr wrap="square" rtlCol="0">
            <a:spAutoFit/>
          </a:bodyPr>
          <a:lstStyle/>
          <a:p>
            <a:r>
              <a:rPr lang="hu-HU" sz="1800" dirty="0" err="1">
                <a:latin typeface="Segoe UI" panose="020B0502040204020203" pitchFamily="34" charset="0"/>
                <a:cs typeface="Segoe UI" panose="020B0502040204020203" pitchFamily="34" charset="0"/>
              </a:rPr>
              <a:t>Granuläre</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Rinde</a:t>
            </a:r>
            <a:r>
              <a:rPr lang="hu-HU" sz="1800" dirty="0">
                <a:latin typeface="Segoe UI" panose="020B0502040204020203" pitchFamily="34" charset="0"/>
                <a:cs typeface="Segoe UI" panose="020B0502040204020203" pitchFamily="34" charset="0"/>
              </a:rPr>
              <a:t> des </a:t>
            </a:r>
            <a:r>
              <a:rPr lang="hu-HU" sz="1800" dirty="0" err="1">
                <a:latin typeface="Segoe UI" panose="020B0502040204020203" pitchFamily="34" charset="0"/>
                <a:cs typeface="Segoe UI" panose="020B0502040204020203" pitchFamily="34" charset="0"/>
              </a:rPr>
              <a:t>primären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somatosensorischen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Rinde</a:t>
            </a:r>
            <a:r>
              <a:rPr lang="hu-HU" sz="1800" dirty="0">
                <a:latin typeface="Segoe UI" panose="020B0502040204020203" pitchFamily="34" charset="0"/>
                <a:cs typeface="Segoe UI" panose="020B0502040204020203" pitchFamily="34" charset="0"/>
              </a:rPr>
              <a:t> (BA3); </a:t>
            </a:r>
            <a:r>
              <a:rPr lang="hu-HU" sz="1800" dirty="0" err="1">
                <a:latin typeface="Segoe UI" panose="020B0502040204020203" pitchFamily="34" charset="0"/>
                <a:cs typeface="Segoe UI" panose="020B0502040204020203" pitchFamily="34" charset="0"/>
              </a:rPr>
              <a:t>Lamina</a:t>
            </a:r>
            <a:r>
              <a:rPr lang="hu-HU" sz="1800" dirty="0">
                <a:latin typeface="Segoe UI" panose="020B0502040204020203" pitchFamily="34" charset="0"/>
                <a:cs typeface="Segoe UI" panose="020B0502040204020203" pitchFamily="34" charset="0"/>
              </a:rPr>
              <a:t> II und IV sind </a:t>
            </a:r>
            <a:r>
              <a:rPr lang="hu-HU" sz="1800" dirty="0" err="1">
                <a:latin typeface="Segoe UI" panose="020B0502040204020203" pitchFamily="34" charset="0"/>
                <a:cs typeface="Segoe UI" panose="020B0502040204020203" pitchFamily="34" charset="0"/>
              </a:rPr>
              <a:t>besonders</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stark</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entwickelt</a:t>
            </a:r>
            <a:r>
              <a:rPr lang="hu-HU" sz="1800" dirty="0">
                <a:latin typeface="Segoe UI" panose="020B0502040204020203" pitchFamily="34" charset="0"/>
                <a:cs typeface="Segoe UI" panose="020B0502040204020203" pitchFamily="34" charset="0"/>
              </a:rPr>
              <a:t>;</a:t>
            </a:r>
          </a:p>
          <a:p>
            <a:endParaRPr lang="hu-HU" sz="1800" dirty="0">
              <a:latin typeface="Segoe UI" panose="020B0502040204020203" pitchFamily="34" charset="0"/>
              <a:cs typeface="Segoe UI" panose="020B0502040204020203" pitchFamily="34" charset="0"/>
            </a:endParaRPr>
          </a:p>
          <a:p>
            <a:r>
              <a:rPr lang="hu-HU" sz="1800" dirty="0" err="1">
                <a:latin typeface="Segoe UI" panose="020B0502040204020203" pitchFamily="34" charset="0"/>
                <a:cs typeface="Segoe UI" panose="020B0502040204020203" pitchFamily="34" charset="0"/>
              </a:rPr>
              <a:t>zum</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Vergleich</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ist</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ein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parietaler</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Assoziationskortex</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zu</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sehen</a:t>
            </a:r>
            <a:r>
              <a:rPr lang="hu-HU" sz="1800" dirty="0">
                <a:latin typeface="Segoe UI" panose="020B0502040204020203" pitchFamily="34" charset="0"/>
                <a:cs typeface="Segoe UI" panose="020B0502040204020203" pitchFamily="34" charset="0"/>
              </a:rPr>
              <a:t> (BA40; mit </a:t>
            </a:r>
            <a:r>
              <a:rPr lang="hu-HU" sz="1800" dirty="0" err="1">
                <a:latin typeface="Segoe UI" panose="020B0502040204020203" pitchFamily="34" charset="0"/>
                <a:cs typeface="Segoe UI" panose="020B0502040204020203" pitchFamily="34" charset="0"/>
              </a:rPr>
              <a:t>einer</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gut</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entwickelten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Lamina</a:t>
            </a:r>
            <a:r>
              <a:rPr lang="hu-HU" sz="1800" dirty="0">
                <a:latin typeface="Segoe UI" panose="020B0502040204020203" pitchFamily="34" charset="0"/>
                <a:cs typeface="Segoe UI" panose="020B0502040204020203" pitchFamily="34" charset="0"/>
              </a:rPr>
              <a:t> III).</a:t>
            </a:r>
            <a:endParaRPr lang="de-DE" sz="1800" dirty="0">
              <a:latin typeface="Segoe UI" panose="020B0502040204020203" pitchFamily="34" charset="0"/>
              <a:cs typeface="Segoe UI" panose="020B0502040204020203"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019200"/>
          </a:xfrm>
        </p:spPr>
        <p:txBody>
          <a:bodyPr/>
          <a:lstStyle/>
          <a:p>
            <a:r>
              <a:rPr lang="hu-HU" sz="3600" b="1" dirty="0" err="1">
                <a:latin typeface="Segoe UI" panose="020B0502040204020203" pitchFamily="34" charset="0"/>
                <a:cs typeface="Segoe UI" panose="020B0502040204020203" pitchFamily="34" charset="0"/>
              </a:rPr>
              <a:t>Temporallappe</a:t>
            </a:r>
            <a:endParaRPr lang="de-DE" sz="3600" b="1" dirty="0">
              <a:latin typeface="Segoe UI" panose="020B0502040204020203" pitchFamily="34" charset="0"/>
              <a:cs typeface="Segoe UI" panose="020B0502040204020203" pitchFamily="34" charset="0"/>
            </a:endParaRPr>
          </a:p>
        </p:txBody>
      </p:sp>
      <p:sp>
        <p:nvSpPr>
          <p:cNvPr id="3" name="Tartalom helye 2"/>
          <p:cNvSpPr>
            <a:spLocks noGrp="1"/>
          </p:cNvSpPr>
          <p:nvPr>
            <p:ph idx="1"/>
          </p:nvPr>
        </p:nvSpPr>
        <p:spPr/>
        <p:txBody>
          <a:bodyPr/>
          <a:lstStyle/>
          <a:p>
            <a:r>
              <a:rPr lang="hu-HU" sz="2800" dirty="0" err="1">
                <a:latin typeface="Segoe UI" panose="020B0502040204020203" pitchFamily="34" charset="0"/>
                <a:cs typeface="Segoe UI" panose="020B0502040204020203" pitchFamily="34" charset="0"/>
              </a:rPr>
              <a:t>enthält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primäre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Hörrinde</a:t>
            </a:r>
            <a:r>
              <a:rPr lang="hu-HU" sz="2800" dirty="0">
                <a:latin typeface="Segoe UI" panose="020B0502040204020203" pitchFamily="34" charset="0"/>
                <a:cs typeface="Segoe UI" panose="020B0502040204020203" pitchFamily="34" charset="0"/>
              </a:rPr>
              <a:t> (BA41), </a:t>
            </a:r>
            <a:r>
              <a:rPr lang="hu-HU" sz="2800" dirty="0" err="1">
                <a:latin typeface="Segoe UI" panose="020B0502040204020203" pitchFamily="34" charset="0"/>
                <a:cs typeface="Segoe UI" panose="020B0502040204020203" pitchFamily="34" charset="0"/>
              </a:rPr>
              <a:t>die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ihre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Axone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aus</a:t>
            </a:r>
            <a:r>
              <a:rPr lang="hu-HU" sz="2800" dirty="0">
                <a:latin typeface="Segoe UI" panose="020B0502040204020203" pitchFamily="34" charset="0"/>
                <a:cs typeface="Segoe UI" panose="020B0502040204020203" pitchFamily="34" charset="0"/>
              </a:rPr>
              <a:t> der Corpus </a:t>
            </a:r>
            <a:r>
              <a:rPr lang="hu-HU" sz="2800" dirty="0" err="1">
                <a:latin typeface="Segoe UI" panose="020B0502040204020203" pitchFamily="34" charset="0"/>
                <a:cs typeface="Segoe UI" panose="020B0502040204020203" pitchFamily="34" charset="0"/>
              </a:rPr>
              <a:t>geniculatum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mediale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bekommen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Gyrus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temporales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transversi</a:t>
            </a:r>
            <a:r>
              <a:rPr lang="hu-HU" sz="2800" dirty="0">
                <a:latin typeface="Segoe UI" panose="020B0502040204020203" pitchFamily="34" charset="0"/>
                <a:cs typeface="Segoe UI" panose="020B0502040204020203" pitchFamily="34" charset="0"/>
              </a:rPr>
              <a:t>.</a:t>
            </a:r>
          </a:p>
          <a:p>
            <a:r>
              <a:rPr lang="hu-HU" sz="2800" dirty="0" err="1">
                <a:latin typeface="Segoe UI" panose="020B0502040204020203" pitchFamily="34" charset="0"/>
                <a:cs typeface="Segoe UI" panose="020B0502040204020203" pitchFamily="34" charset="0"/>
              </a:rPr>
              <a:t>sekundäre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Hörrinde</a:t>
            </a:r>
            <a:r>
              <a:rPr lang="hu-HU" sz="2800" dirty="0">
                <a:latin typeface="Segoe UI" panose="020B0502040204020203" pitchFamily="34" charset="0"/>
                <a:cs typeface="Segoe UI" panose="020B0502040204020203" pitchFamily="34" charset="0"/>
              </a:rPr>
              <a:t> (BA42)</a:t>
            </a:r>
          </a:p>
          <a:p>
            <a:r>
              <a:rPr lang="hu-HU" sz="2800" dirty="0" err="1">
                <a:latin typeface="Segoe UI" panose="020B0502040204020203" pitchFamily="34" charset="0"/>
                <a:cs typeface="Segoe UI" panose="020B0502040204020203" pitchFamily="34" charset="0"/>
              </a:rPr>
              <a:t>auditorischer</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Assoziationskortex</a:t>
            </a:r>
            <a:r>
              <a:rPr lang="hu-HU" sz="2800" dirty="0">
                <a:latin typeface="Segoe UI" panose="020B0502040204020203" pitchFamily="34" charset="0"/>
                <a:cs typeface="Segoe UI" panose="020B0502040204020203" pitchFamily="34" charset="0"/>
              </a:rPr>
              <a:t> (BA 22)</a:t>
            </a:r>
          </a:p>
          <a:p>
            <a:r>
              <a:rPr lang="hu-HU" sz="2800" dirty="0" err="1">
                <a:latin typeface="Segoe UI" panose="020B0502040204020203" pitchFamily="34" charset="0"/>
                <a:cs typeface="Segoe UI" panose="020B0502040204020203" pitchFamily="34" charset="0"/>
              </a:rPr>
              <a:t>sensorische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Sprachzentrum</a:t>
            </a:r>
            <a:r>
              <a:rPr lang="hu-HU" sz="2800" dirty="0">
                <a:latin typeface="Segoe UI" panose="020B0502040204020203" pitchFamily="34" charset="0"/>
                <a:cs typeface="Segoe UI" panose="020B0502040204020203" pitchFamily="34" charset="0"/>
              </a:rPr>
              <a:t> (BA40); </a:t>
            </a:r>
            <a:r>
              <a:rPr lang="hu-HU" sz="2800" dirty="0" err="1">
                <a:latin typeface="Segoe UI" panose="020B0502040204020203" pitchFamily="34" charset="0"/>
                <a:cs typeface="Segoe UI" panose="020B0502040204020203" pitchFamily="34" charset="0"/>
              </a:rPr>
              <a:t>Gyrus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temp</a:t>
            </a:r>
            <a:r>
              <a:rPr lang="hu-HU" sz="2800" dirty="0">
                <a:latin typeface="Segoe UI" panose="020B0502040204020203" pitchFamily="34" charset="0"/>
                <a:cs typeface="Segoe UI" panose="020B0502040204020203" pitchFamily="34" charset="0"/>
              </a:rPr>
              <a:t>. superior, </a:t>
            </a:r>
            <a:r>
              <a:rPr lang="hu-HU" sz="2800" dirty="0" err="1">
                <a:latin typeface="Segoe UI" panose="020B0502040204020203" pitchFamily="34" charset="0"/>
                <a:cs typeface="Segoe UI" panose="020B0502040204020203" pitchFamily="34" charset="0"/>
              </a:rPr>
              <a:t>ganz</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kaudal</a:t>
            </a:r>
            <a:endParaRPr lang="de-DE"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74270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5791200" cy="5791200"/>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637088"/>
            <a:ext cx="3505200" cy="2220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019200"/>
          </a:xfrm>
        </p:spPr>
        <p:txBody>
          <a:bodyPr/>
          <a:lstStyle/>
          <a:p>
            <a:r>
              <a:rPr lang="hu-HU" sz="3600" b="1" dirty="0" err="1">
                <a:latin typeface="Segoe UI" panose="020B0502040204020203" pitchFamily="34" charset="0"/>
                <a:cs typeface="Segoe UI" panose="020B0502040204020203" pitchFamily="34" charset="0"/>
              </a:rPr>
              <a:t>Okzipitallappe</a:t>
            </a:r>
            <a:endParaRPr lang="de-DE" sz="3600" b="1" dirty="0">
              <a:latin typeface="Segoe UI" panose="020B0502040204020203" pitchFamily="34" charset="0"/>
              <a:cs typeface="Segoe UI" panose="020B0502040204020203" pitchFamily="34" charset="0"/>
            </a:endParaRPr>
          </a:p>
        </p:txBody>
      </p:sp>
      <p:sp>
        <p:nvSpPr>
          <p:cNvPr id="3" name="Tartalom helye 2"/>
          <p:cNvSpPr>
            <a:spLocks noGrp="1"/>
          </p:cNvSpPr>
          <p:nvPr>
            <p:ph idx="1"/>
          </p:nvPr>
        </p:nvSpPr>
        <p:spPr/>
        <p:txBody>
          <a:bodyPr/>
          <a:lstStyle/>
          <a:p>
            <a:r>
              <a:rPr lang="hu-HU" sz="2800" dirty="0" err="1">
                <a:latin typeface="Segoe UI" panose="020B0502040204020203" pitchFamily="34" charset="0"/>
                <a:cs typeface="Segoe UI" panose="020B0502040204020203" pitchFamily="34" charset="0"/>
              </a:rPr>
              <a:t>enthält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primäre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Sehrinde</a:t>
            </a:r>
            <a:r>
              <a:rPr lang="hu-HU" sz="2800" dirty="0">
                <a:latin typeface="Segoe UI" panose="020B0502040204020203" pitchFamily="34" charset="0"/>
                <a:cs typeface="Segoe UI" panose="020B0502040204020203" pitchFamily="34" charset="0"/>
              </a:rPr>
              <a:t> (BA17), </a:t>
            </a:r>
            <a:r>
              <a:rPr lang="hu-HU" sz="2800" dirty="0" err="1">
                <a:latin typeface="Segoe UI" panose="020B0502040204020203" pitchFamily="34" charset="0"/>
                <a:cs typeface="Segoe UI" panose="020B0502040204020203" pitchFamily="34" charset="0"/>
              </a:rPr>
              <a:t>die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ihre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Axone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aus</a:t>
            </a:r>
            <a:r>
              <a:rPr lang="hu-HU" sz="2800" dirty="0">
                <a:latin typeface="Segoe UI" panose="020B0502040204020203" pitchFamily="34" charset="0"/>
                <a:cs typeface="Segoe UI" panose="020B0502040204020203" pitchFamily="34" charset="0"/>
              </a:rPr>
              <a:t> der Corpus </a:t>
            </a:r>
            <a:r>
              <a:rPr lang="hu-HU" sz="2800" dirty="0" err="1">
                <a:latin typeface="Segoe UI" panose="020B0502040204020203" pitchFamily="34" charset="0"/>
                <a:cs typeface="Segoe UI" panose="020B0502040204020203" pitchFamily="34" charset="0"/>
              </a:rPr>
              <a:t>geniculatum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laterale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bekommen</a:t>
            </a:r>
            <a:r>
              <a:rPr lang="hu-HU" sz="2800" dirty="0">
                <a:latin typeface="Segoe UI" panose="020B0502040204020203" pitchFamily="34" charset="0"/>
                <a:cs typeface="Segoe UI" panose="020B0502040204020203" pitchFamily="34" charset="0"/>
              </a:rPr>
              <a:t>.</a:t>
            </a:r>
          </a:p>
          <a:p>
            <a:r>
              <a:rPr lang="hu-HU" sz="2800" dirty="0" err="1">
                <a:latin typeface="Segoe UI" panose="020B0502040204020203" pitchFamily="34" charset="0"/>
                <a:cs typeface="Segoe UI" panose="020B0502040204020203" pitchFamily="34" charset="0"/>
              </a:rPr>
              <a:t>sekundäre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Sehrinde</a:t>
            </a:r>
            <a:r>
              <a:rPr lang="hu-HU" sz="2800" dirty="0">
                <a:latin typeface="Segoe UI" panose="020B0502040204020203" pitchFamily="34" charset="0"/>
                <a:cs typeface="Segoe UI" panose="020B0502040204020203" pitchFamily="34" charset="0"/>
              </a:rPr>
              <a:t> (BA18)</a:t>
            </a:r>
          </a:p>
          <a:p>
            <a:r>
              <a:rPr lang="hu-HU" sz="2800" dirty="0" err="1">
                <a:latin typeface="Segoe UI" panose="020B0502040204020203" pitchFamily="34" charset="0"/>
                <a:cs typeface="Segoe UI" panose="020B0502040204020203" pitchFamily="34" charset="0"/>
              </a:rPr>
              <a:t>okzipitaler</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Assoziationskortex</a:t>
            </a:r>
            <a:r>
              <a:rPr lang="hu-HU" sz="2800" dirty="0">
                <a:latin typeface="Segoe UI" panose="020B0502040204020203" pitchFamily="34" charset="0"/>
                <a:cs typeface="Segoe UI" panose="020B0502040204020203" pitchFamily="34" charset="0"/>
              </a:rPr>
              <a:t> (BA19)</a:t>
            </a:r>
            <a:endParaRPr lang="de-DE"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51477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Behninghoff"/>
          <p:cNvPicPr>
            <a:picLocks noChangeAspect="1" noChangeArrowheads="1"/>
          </p:cNvPicPr>
          <p:nvPr/>
        </p:nvPicPr>
        <p:blipFill>
          <a:blip r:embed="rId2" cstate="print"/>
          <a:srcRect/>
          <a:stretch>
            <a:fillRect/>
          </a:stretch>
        </p:blipFill>
        <p:spPr bwMode="auto">
          <a:xfrm>
            <a:off x="250825" y="260350"/>
            <a:ext cx="8569325" cy="5946775"/>
          </a:xfrm>
          <a:prstGeom prst="rect">
            <a:avLst/>
          </a:prstGeom>
          <a:noFill/>
        </p:spPr>
      </p:pic>
      <p:sp>
        <p:nvSpPr>
          <p:cNvPr id="3" name="Ív 2"/>
          <p:cNvSpPr/>
          <p:nvPr/>
        </p:nvSpPr>
        <p:spPr bwMode="auto">
          <a:xfrm>
            <a:off x="6156176" y="1988840"/>
            <a:ext cx="288032" cy="792088"/>
          </a:xfrm>
          <a:prstGeom prst="arc">
            <a:avLst>
              <a:gd name="adj1" fmla="val 16200000"/>
              <a:gd name="adj2" fmla="val 5411194"/>
            </a:avLst>
          </a:prstGeom>
          <a:noFill/>
          <a:ln w="38100" cap="flat" cmpd="sng" algn="ctr">
            <a:solidFill>
              <a:srgbClr val="FF0000"/>
            </a:solidFill>
            <a:prstDash val="solid"/>
            <a:round/>
            <a:headEnd type="triangle" w="med" len="med"/>
            <a:tailEnd type="triangl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anose="02020603050405020304" pitchFamily="18" charset="0"/>
            </a:endParaRPr>
          </a:p>
        </p:txBody>
      </p:sp>
      <p:sp>
        <p:nvSpPr>
          <p:cNvPr id="6" name="Szabadkézi sokszög 5"/>
          <p:cNvSpPr/>
          <p:nvPr/>
        </p:nvSpPr>
        <p:spPr bwMode="auto">
          <a:xfrm>
            <a:off x="6301107" y="1105127"/>
            <a:ext cx="1661207" cy="1455963"/>
          </a:xfrm>
          <a:custGeom>
            <a:avLst/>
            <a:gdLst>
              <a:gd name="connsiteX0" fmla="*/ 43422 w 1661207"/>
              <a:gd name="connsiteY0" fmla="*/ 709605 h 1455963"/>
              <a:gd name="connsiteX1" fmla="*/ 1219 w 1661207"/>
              <a:gd name="connsiteY1" fmla="*/ 526725 h 1455963"/>
              <a:gd name="connsiteX2" fmla="*/ 85625 w 1661207"/>
              <a:gd name="connsiteY2" fmla="*/ 217236 h 1455963"/>
              <a:gd name="connsiteX3" fmla="*/ 366979 w 1661207"/>
              <a:gd name="connsiteY3" fmla="*/ 6221 h 1455963"/>
              <a:gd name="connsiteX4" fmla="*/ 803078 w 1661207"/>
              <a:gd name="connsiteY4" fmla="*/ 104695 h 1455963"/>
              <a:gd name="connsiteX5" fmla="*/ 1309515 w 1661207"/>
              <a:gd name="connsiteY5" fmla="*/ 582996 h 1455963"/>
              <a:gd name="connsiteX6" fmla="*/ 1534598 w 1661207"/>
              <a:gd name="connsiteY6" fmla="*/ 1047230 h 1455963"/>
              <a:gd name="connsiteX7" fmla="*/ 1633071 w 1661207"/>
              <a:gd name="connsiteY7" fmla="*/ 1398922 h 1455963"/>
              <a:gd name="connsiteX8" fmla="*/ 1661207 w 1661207"/>
              <a:gd name="connsiteY8" fmla="*/ 1455193 h 1455963"/>
              <a:gd name="connsiteX9" fmla="*/ 1661207 w 1661207"/>
              <a:gd name="connsiteY9" fmla="*/ 1455193 h 14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1207" h="1455963">
                <a:moveTo>
                  <a:pt x="43422" y="709605"/>
                </a:moveTo>
                <a:cubicBezTo>
                  <a:pt x="18803" y="659195"/>
                  <a:pt x="-5815" y="608786"/>
                  <a:pt x="1219" y="526725"/>
                </a:cubicBezTo>
                <a:cubicBezTo>
                  <a:pt x="8253" y="444663"/>
                  <a:pt x="24665" y="303987"/>
                  <a:pt x="85625" y="217236"/>
                </a:cubicBezTo>
                <a:cubicBezTo>
                  <a:pt x="146585" y="130485"/>
                  <a:pt x="247404" y="24978"/>
                  <a:pt x="366979" y="6221"/>
                </a:cubicBezTo>
                <a:cubicBezTo>
                  <a:pt x="486554" y="-12536"/>
                  <a:pt x="645989" y="8566"/>
                  <a:pt x="803078" y="104695"/>
                </a:cubicBezTo>
                <a:cubicBezTo>
                  <a:pt x="960167" y="200824"/>
                  <a:pt x="1187595" y="425907"/>
                  <a:pt x="1309515" y="582996"/>
                </a:cubicBezTo>
                <a:cubicBezTo>
                  <a:pt x="1431435" y="740085"/>
                  <a:pt x="1480672" y="911242"/>
                  <a:pt x="1534598" y="1047230"/>
                </a:cubicBezTo>
                <a:cubicBezTo>
                  <a:pt x="1588524" y="1183218"/>
                  <a:pt x="1633071" y="1398922"/>
                  <a:pt x="1633071" y="1398922"/>
                </a:cubicBezTo>
                <a:cubicBezTo>
                  <a:pt x="1654172" y="1466916"/>
                  <a:pt x="1661207" y="1455193"/>
                  <a:pt x="1661207" y="1455193"/>
                </a:cubicBezTo>
                <a:lnTo>
                  <a:pt x="1661207" y="1455193"/>
                </a:lnTo>
              </a:path>
            </a:pathLst>
          </a:custGeom>
          <a:noFill/>
          <a:ln w="3810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anose="02020603050405020304" pitchFamily="18" charset="0"/>
            </a:endParaRPr>
          </a:p>
        </p:txBody>
      </p:sp>
      <p:sp>
        <p:nvSpPr>
          <p:cNvPr id="8" name="Szabadkézi sokszög 7"/>
          <p:cNvSpPr/>
          <p:nvPr/>
        </p:nvSpPr>
        <p:spPr bwMode="auto">
          <a:xfrm>
            <a:off x="8045058" y="2609946"/>
            <a:ext cx="63207" cy="466773"/>
          </a:xfrm>
          <a:custGeom>
            <a:avLst/>
            <a:gdLst>
              <a:gd name="connsiteX0" fmla="*/ 55883 w 63207"/>
              <a:gd name="connsiteY0" fmla="*/ 0 h 466773"/>
              <a:gd name="connsiteX1" fmla="*/ 60478 w 63207"/>
              <a:gd name="connsiteY1" fmla="*/ 197584 h 466773"/>
              <a:gd name="connsiteX2" fmla="*/ 19123 w 63207"/>
              <a:gd name="connsiteY2" fmla="*/ 441117 h 466773"/>
              <a:gd name="connsiteX3" fmla="*/ 743 w 63207"/>
              <a:gd name="connsiteY3" fmla="*/ 459497 h 466773"/>
              <a:gd name="connsiteX4" fmla="*/ 5338 w 63207"/>
              <a:gd name="connsiteY4" fmla="*/ 459497 h 466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07" h="466773">
                <a:moveTo>
                  <a:pt x="55883" y="0"/>
                </a:moveTo>
                <a:cubicBezTo>
                  <a:pt x="61244" y="62032"/>
                  <a:pt x="66605" y="124065"/>
                  <a:pt x="60478" y="197584"/>
                </a:cubicBezTo>
                <a:cubicBezTo>
                  <a:pt x="54351" y="271103"/>
                  <a:pt x="29079" y="397465"/>
                  <a:pt x="19123" y="441117"/>
                </a:cubicBezTo>
                <a:cubicBezTo>
                  <a:pt x="9167" y="484769"/>
                  <a:pt x="743" y="459497"/>
                  <a:pt x="743" y="459497"/>
                </a:cubicBezTo>
                <a:cubicBezTo>
                  <a:pt x="-1554" y="462560"/>
                  <a:pt x="1892" y="461028"/>
                  <a:pt x="5338" y="459497"/>
                </a:cubicBezTo>
              </a:path>
            </a:pathLst>
          </a:custGeom>
          <a:noFill/>
          <a:ln w="3175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anose="02020603050405020304" pitchFamily="18" charset="0"/>
            </a:endParaRPr>
          </a:p>
        </p:txBody>
      </p:sp>
      <p:sp>
        <p:nvSpPr>
          <p:cNvPr id="10" name="Szabadkézi sokszög 9"/>
          <p:cNvSpPr/>
          <p:nvPr/>
        </p:nvSpPr>
        <p:spPr bwMode="auto">
          <a:xfrm rot="1329603">
            <a:off x="7962315" y="3076719"/>
            <a:ext cx="82743" cy="329149"/>
          </a:xfrm>
          <a:custGeom>
            <a:avLst/>
            <a:gdLst>
              <a:gd name="connsiteX0" fmla="*/ 55883 w 63207"/>
              <a:gd name="connsiteY0" fmla="*/ 0 h 466773"/>
              <a:gd name="connsiteX1" fmla="*/ 60478 w 63207"/>
              <a:gd name="connsiteY1" fmla="*/ 197584 h 466773"/>
              <a:gd name="connsiteX2" fmla="*/ 19123 w 63207"/>
              <a:gd name="connsiteY2" fmla="*/ 441117 h 466773"/>
              <a:gd name="connsiteX3" fmla="*/ 743 w 63207"/>
              <a:gd name="connsiteY3" fmla="*/ 459497 h 466773"/>
              <a:gd name="connsiteX4" fmla="*/ 5338 w 63207"/>
              <a:gd name="connsiteY4" fmla="*/ 459497 h 466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07" h="466773">
                <a:moveTo>
                  <a:pt x="55883" y="0"/>
                </a:moveTo>
                <a:cubicBezTo>
                  <a:pt x="61244" y="62032"/>
                  <a:pt x="66605" y="124065"/>
                  <a:pt x="60478" y="197584"/>
                </a:cubicBezTo>
                <a:cubicBezTo>
                  <a:pt x="54351" y="271103"/>
                  <a:pt x="29079" y="397465"/>
                  <a:pt x="19123" y="441117"/>
                </a:cubicBezTo>
                <a:cubicBezTo>
                  <a:pt x="9167" y="484769"/>
                  <a:pt x="743" y="459497"/>
                  <a:pt x="743" y="459497"/>
                </a:cubicBezTo>
                <a:cubicBezTo>
                  <a:pt x="-1554" y="462560"/>
                  <a:pt x="1892" y="461028"/>
                  <a:pt x="5338" y="459497"/>
                </a:cubicBezTo>
              </a:path>
            </a:pathLst>
          </a:custGeom>
          <a:noFill/>
          <a:ln w="3175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anose="02020603050405020304" pitchFamily="18" charset="0"/>
            </a:endParaRPr>
          </a:p>
        </p:txBody>
      </p:sp>
      <p:sp>
        <p:nvSpPr>
          <p:cNvPr id="9" name="Szabadkézi sokszög 8"/>
          <p:cNvSpPr/>
          <p:nvPr/>
        </p:nvSpPr>
        <p:spPr bwMode="auto">
          <a:xfrm>
            <a:off x="6483510" y="2968354"/>
            <a:ext cx="1417652" cy="1208478"/>
          </a:xfrm>
          <a:custGeom>
            <a:avLst/>
            <a:gdLst>
              <a:gd name="connsiteX0" fmla="*/ 165419 w 1417652"/>
              <a:gd name="connsiteY0" fmla="*/ 174609 h 1208478"/>
              <a:gd name="connsiteX1" fmla="*/ 142444 w 1417652"/>
              <a:gd name="connsiteY1" fmla="*/ 188394 h 1208478"/>
              <a:gd name="connsiteX2" fmla="*/ 133254 w 1417652"/>
              <a:gd name="connsiteY2" fmla="*/ 202179 h 1208478"/>
              <a:gd name="connsiteX3" fmla="*/ 119469 w 1417652"/>
              <a:gd name="connsiteY3" fmla="*/ 211369 h 1208478"/>
              <a:gd name="connsiteX4" fmla="*/ 110279 w 1417652"/>
              <a:gd name="connsiteY4" fmla="*/ 225154 h 1208478"/>
              <a:gd name="connsiteX5" fmla="*/ 96494 w 1417652"/>
              <a:gd name="connsiteY5" fmla="*/ 229749 h 1208478"/>
              <a:gd name="connsiteX6" fmla="*/ 91899 w 1417652"/>
              <a:gd name="connsiteY6" fmla="*/ 248128 h 1208478"/>
              <a:gd name="connsiteX7" fmla="*/ 78114 w 1417652"/>
              <a:gd name="connsiteY7" fmla="*/ 252723 h 1208478"/>
              <a:gd name="connsiteX8" fmla="*/ 64329 w 1417652"/>
              <a:gd name="connsiteY8" fmla="*/ 261913 h 1208478"/>
              <a:gd name="connsiteX9" fmla="*/ 55139 w 1417652"/>
              <a:gd name="connsiteY9" fmla="*/ 275698 h 1208478"/>
              <a:gd name="connsiteX10" fmla="*/ 41354 w 1417652"/>
              <a:gd name="connsiteY10" fmla="*/ 321648 h 1208478"/>
              <a:gd name="connsiteX11" fmla="*/ 36759 w 1417652"/>
              <a:gd name="connsiteY11" fmla="*/ 363003 h 1208478"/>
              <a:gd name="connsiteX12" fmla="*/ 32164 w 1417652"/>
              <a:gd name="connsiteY12" fmla="*/ 408953 h 1208478"/>
              <a:gd name="connsiteX13" fmla="*/ 22974 w 1417652"/>
              <a:gd name="connsiteY13" fmla="*/ 441117 h 1208478"/>
              <a:gd name="connsiteX14" fmla="*/ 13784 w 1417652"/>
              <a:gd name="connsiteY14" fmla="*/ 454902 h 1208478"/>
              <a:gd name="connsiteX15" fmla="*/ 4595 w 1417652"/>
              <a:gd name="connsiteY15" fmla="*/ 491662 h 1208478"/>
              <a:gd name="connsiteX16" fmla="*/ 0 w 1417652"/>
              <a:gd name="connsiteY16" fmla="*/ 505447 h 1208478"/>
              <a:gd name="connsiteX17" fmla="*/ 4595 w 1417652"/>
              <a:gd name="connsiteY17" fmla="*/ 670866 h 1208478"/>
              <a:gd name="connsiteX18" fmla="*/ 13784 w 1417652"/>
              <a:gd name="connsiteY18" fmla="*/ 698436 h 1208478"/>
              <a:gd name="connsiteX19" fmla="*/ 27569 w 1417652"/>
              <a:gd name="connsiteY19" fmla="*/ 712221 h 1208478"/>
              <a:gd name="connsiteX20" fmla="*/ 64329 w 1417652"/>
              <a:gd name="connsiteY20" fmla="*/ 735196 h 1208478"/>
              <a:gd name="connsiteX21" fmla="*/ 91899 w 1417652"/>
              <a:gd name="connsiteY21" fmla="*/ 762766 h 1208478"/>
              <a:gd name="connsiteX22" fmla="*/ 105684 w 1417652"/>
              <a:gd name="connsiteY22" fmla="*/ 776551 h 1208478"/>
              <a:gd name="connsiteX23" fmla="*/ 137849 w 1417652"/>
              <a:gd name="connsiteY23" fmla="*/ 817905 h 1208478"/>
              <a:gd name="connsiteX24" fmla="*/ 147039 w 1417652"/>
              <a:gd name="connsiteY24" fmla="*/ 831690 h 1208478"/>
              <a:gd name="connsiteX25" fmla="*/ 174609 w 1417652"/>
              <a:gd name="connsiteY25" fmla="*/ 859260 h 1208478"/>
              <a:gd name="connsiteX26" fmla="*/ 206773 w 1417652"/>
              <a:gd name="connsiteY26" fmla="*/ 891425 h 1208478"/>
              <a:gd name="connsiteX27" fmla="*/ 229748 w 1417652"/>
              <a:gd name="connsiteY27" fmla="*/ 914400 h 1208478"/>
              <a:gd name="connsiteX28" fmla="*/ 238938 w 1417652"/>
              <a:gd name="connsiteY28" fmla="*/ 928185 h 1208478"/>
              <a:gd name="connsiteX29" fmla="*/ 275698 w 1417652"/>
              <a:gd name="connsiteY29" fmla="*/ 960350 h 1208478"/>
              <a:gd name="connsiteX30" fmla="*/ 303268 w 1417652"/>
              <a:gd name="connsiteY30" fmla="*/ 983324 h 1208478"/>
              <a:gd name="connsiteX31" fmla="*/ 312458 w 1417652"/>
              <a:gd name="connsiteY31" fmla="*/ 997109 h 1208478"/>
              <a:gd name="connsiteX32" fmla="*/ 344623 w 1417652"/>
              <a:gd name="connsiteY32" fmla="*/ 1024679 h 1208478"/>
              <a:gd name="connsiteX33" fmla="*/ 367598 w 1417652"/>
              <a:gd name="connsiteY33" fmla="*/ 1038464 h 1208478"/>
              <a:gd name="connsiteX34" fmla="*/ 404357 w 1417652"/>
              <a:gd name="connsiteY34" fmla="*/ 1066034 h 1208478"/>
              <a:gd name="connsiteX35" fmla="*/ 427332 w 1417652"/>
              <a:gd name="connsiteY35" fmla="*/ 1075224 h 1208478"/>
              <a:gd name="connsiteX36" fmla="*/ 445712 w 1417652"/>
              <a:gd name="connsiteY36" fmla="*/ 1089009 h 1208478"/>
              <a:gd name="connsiteX37" fmla="*/ 464092 w 1417652"/>
              <a:gd name="connsiteY37" fmla="*/ 1098199 h 1208478"/>
              <a:gd name="connsiteX38" fmla="*/ 505447 w 1417652"/>
              <a:gd name="connsiteY38" fmla="*/ 1130364 h 1208478"/>
              <a:gd name="connsiteX39" fmla="*/ 519232 w 1417652"/>
              <a:gd name="connsiteY39" fmla="*/ 1139554 h 1208478"/>
              <a:gd name="connsiteX40" fmla="*/ 537612 w 1417652"/>
              <a:gd name="connsiteY40" fmla="*/ 1144149 h 1208478"/>
              <a:gd name="connsiteX41" fmla="*/ 565181 w 1417652"/>
              <a:gd name="connsiteY41" fmla="*/ 1153338 h 1208478"/>
              <a:gd name="connsiteX42" fmla="*/ 578966 w 1417652"/>
              <a:gd name="connsiteY42" fmla="*/ 1157933 h 1208478"/>
              <a:gd name="connsiteX43" fmla="*/ 652486 w 1417652"/>
              <a:gd name="connsiteY43" fmla="*/ 1185503 h 1208478"/>
              <a:gd name="connsiteX44" fmla="*/ 693841 w 1417652"/>
              <a:gd name="connsiteY44" fmla="*/ 1199288 h 1208478"/>
              <a:gd name="connsiteX45" fmla="*/ 712221 w 1417652"/>
              <a:gd name="connsiteY45" fmla="*/ 1208478 h 1208478"/>
              <a:gd name="connsiteX46" fmla="*/ 813310 w 1417652"/>
              <a:gd name="connsiteY46" fmla="*/ 1203883 h 1208478"/>
              <a:gd name="connsiteX47" fmla="*/ 859260 w 1417652"/>
              <a:gd name="connsiteY47" fmla="*/ 1180908 h 1208478"/>
              <a:gd name="connsiteX48" fmla="*/ 877640 w 1417652"/>
              <a:gd name="connsiteY48" fmla="*/ 1176313 h 1208478"/>
              <a:gd name="connsiteX49" fmla="*/ 969539 w 1417652"/>
              <a:gd name="connsiteY49" fmla="*/ 1167123 h 1208478"/>
              <a:gd name="connsiteX50" fmla="*/ 997109 w 1417652"/>
              <a:gd name="connsiteY50" fmla="*/ 1162528 h 1208478"/>
              <a:gd name="connsiteX51" fmla="*/ 1047654 w 1417652"/>
              <a:gd name="connsiteY51" fmla="*/ 1148743 h 1208478"/>
              <a:gd name="connsiteX52" fmla="*/ 1070629 w 1417652"/>
              <a:gd name="connsiteY52" fmla="*/ 1121174 h 1208478"/>
              <a:gd name="connsiteX53" fmla="*/ 1089009 w 1417652"/>
              <a:gd name="connsiteY53" fmla="*/ 1102794 h 1208478"/>
              <a:gd name="connsiteX54" fmla="*/ 1107388 w 1417652"/>
              <a:gd name="connsiteY54" fmla="*/ 1089009 h 1208478"/>
              <a:gd name="connsiteX55" fmla="*/ 1121173 w 1417652"/>
              <a:gd name="connsiteY55" fmla="*/ 1075224 h 1208478"/>
              <a:gd name="connsiteX56" fmla="*/ 1139553 w 1417652"/>
              <a:gd name="connsiteY56" fmla="*/ 1070629 h 1208478"/>
              <a:gd name="connsiteX57" fmla="*/ 1167123 w 1417652"/>
              <a:gd name="connsiteY57" fmla="*/ 1043059 h 1208478"/>
              <a:gd name="connsiteX58" fmla="*/ 1176313 w 1417652"/>
              <a:gd name="connsiteY58" fmla="*/ 1029274 h 1208478"/>
              <a:gd name="connsiteX59" fmla="*/ 1194693 w 1417652"/>
              <a:gd name="connsiteY59" fmla="*/ 1020084 h 1208478"/>
              <a:gd name="connsiteX60" fmla="*/ 1213073 w 1417652"/>
              <a:gd name="connsiteY60" fmla="*/ 992514 h 1208478"/>
              <a:gd name="connsiteX61" fmla="*/ 1226858 w 1417652"/>
              <a:gd name="connsiteY61" fmla="*/ 960350 h 1208478"/>
              <a:gd name="connsiteX62" fmla="*/ 1277403 w 1417652"/>
              <a:gd name="connsiteY62" fmla="*/ 896020 h 1208478"/>
              <a:gd name="connsiteX63" fmla="*/ 1286593 w 1417652"/>
              <a:gd name="connsiteY63" fmla="*/ 868450 h 1208478"/>
              <a:gd name="connsiteX64" fmla="*/ 1327947 w 1417652"/>
              <a:gd name="connsiteY64" fmla="*/ 808715 h 1208478"/>
              <a:gd name="connsiteX65" fmla="*/ 1332542 w 1417652"/>
              <a:gd name="connsiteY65" fmla="*/ 794930 h 1208478"/>
              <a:gd name="connsiteX66" fmla="*/ 1360112 w 1417652"/>
              <a:gd name="connsiteY66" fmla="*/ 744386 h 1208478"/>
              <a:gd name="connsiteX67" fmla="*/ 1373897 w 1417652"/>
              <a:gd name="connsiteY67" fmla="*/ 712221 h 1208478"/>
              <a:gd name="connsiteX68" fmla="*/ 1383087 w 1417652"/>
              <a:gd name="connsiteY68" fmla="*/ 666271 h 1208478"/>
              <a:gd name="connsiteX69" fmla="*/ 1392277 w 1417652"/>
              <a:gd name="connsiteY69" fmla="*/ 652486 h 1208478"/>
              <a:gd name="connsiteX70" fmla="*/ 1396872 w 1417652"/>
              <a:gd name="connsiteY70" fmla="*/ 634106 h 1208478"/>
              <a:gd name="connsiteX71" fmla="*/ 1401467 w 1417652"/>
              <a:gd name="connsiteY71" fmla="*/ 620321 h 1208478"/>
              <a:gd name="connsiteX72" fmla="*/ 1410657 w 1417652"/>
              <a:gd name="connsiteY72" fmla="*/ 574372 h 1208478"/>
              <a:gd name="connsiteX73" fmla="*/ 1410657 w 1417652"/>
              <a:gd name="connsiteY73" fmla="*/ 252723 h 1208478"/>
              <a:gd name="connsiteX74" fmla="*/ 1406062 w 1417652"/>
              <a:gd name="connsiteY74" fmla="*/ 234343 h 1208478"/>
              <a:gd name="connsiteX75" fmla="*/ 1396872 w 1417652"/>
              <a:gd name="connsiteY75" fmla="*/ 220559 h 1208478"/>
              <a:gd name="connsiteX76" fmla="*/ 1387682 w 1417652"/>
              <a:gd name="connsiteY76" fmla="*/ 202179 h 1208478"/>
              <a:gd name="connsiteX77" fmla="*/ 1383087 w 1417652"/>
              <a:gd name="connsiteY77" fmla="*/ 188394 h 1208478"/>
              <a:gd name="connsiteX78" fmla="*/ 1373897 w 1417652"/>
              <a:gd name="connsiteY78" fmla="*/ 174609 h 1208478"/>
              <a:gd name="connsiteX79" fmla="*/ 1346327 w 1417652"/>
              <a:gd name="connsiteY79" fmla="*/ 142444 h 1208478"/>
              <a:gd name="connsiteX80" fmla="*/ 1341732 w 1417652"/>
              <a:gd name="connsiteY80" fmla="*/ 128659 h 1208478"/>
              <a:gd name="connsiteX81" fmla="*/ 1314162 w 1417652"/>
              <a:gd name="connsiteY81" fmla="*/ 105684 h 1208478"/>
              <a:gd name="connsiteX82" fmla="*/ 1286593 w 1417652"/>
              <a:gd name="connsiteY82" fmla="*/ 73519 h 1208478"/>
              <a:gd name="connsiteX83" fmla="*/ 1268213 w 1417652"/>
              <a:gd name="connsiteY83" fmla="*/ 64329 h 1208478"/>
              <a:gd name="connsiteX84" fmla="*/ 1240643 w 1417652"/>
              <a:gd name="connsiteY84" fmla="*/ 36760 h 1208478"/>
              <a:gd name="connsiteX85" fmla="*/ 1226858 w 1417652"/>
              <a:gd name="connsiteY85" fmla="*/ 27570 h 1208478"/>
              <a:gd name="connsiteX86" fmla="*/ 1176313 w 1417652"/>
              <a:gd name="connsiteY86" fmla="*/ 4595 h 1208478"/>
              <a:gd name="connsiteX87" fmla="*/ 1144148 w 1417652"/>
              <a:gd name="connsiteY87" fmla="*/ 0 h 1208478"/>
              <a:gd name="connsiteX88" fmla="*/ 790335 w 1417652"/>
              <a:gd name="connsiteY88" fmla="*/ 4595 h 1208478"/>
              <a:gd name="connsiteX89" fmla="*/ 767360 w 1417652"/>
              <a:gd name="connsiteY89" fmla="*/ 9190 h 1208478"/>
              <a:gd name="connsiteX90" fmla="*/ 726006 w 1417652"/>
              <a:gd name="connsiteY90" fmla="*/ 13785 h 1208478"/>
              <a:gd name="connsiteX91" fmla="*/ 638701 w 1417652"/>
              <a:gd name="connsiteY91" fmla="*/ 27570 h 1208478"/>
              <a:gd name="connsiteX92" fmla="*/ 624916 w 1417652"/>
              <a:gd name="connsiteY92" fmla="*/ 32165 h 1208478"/>
              <a:gd name="connsiteX93" fmla="*/ 601941 w 1417652"/>
              <a:gd name="connsiteY93" fmla="*/ 36760 h 1208478"/>
              <a:gd name="connsiteX94" fmla="*/ 588156 w 1417652"/>
              <a:gd name="connsiteY94" fmla="*/ 41355 h 1208478"/>
              <a:gd name="connsiteX95" fmla="*/ 546802 w 1417652"/>
              <a:gd name="connsiteY95" fmla="*/ 45950 h 1208478"/>
              <a:gd name="connsiteX96" fmla="*/ 491662 w 1417652"/>
              <a:gd name="connsiteY96" fmla="*/ 55139 h 1208478"/>
              <a:gd name="connsiteX97" fmla="*/ 381382 w 1417652"/>
              <a:gd name="connsiteY97" fmla="*/ 68924 h 1208478"/>
              <a:gd name="connsiteX98" fmla="*/ 353813 w 1417652"/>
              <a:gd name="connsiteY98" fmla="*/ 78114 h 1208478"/>
              <a:gd name="connsiteX99" fmla="*/ 321648 w 1417652"/>
              <a:gd name="connsiteY99" fmla="*/ 91899 h 1208478"/>
              <a:gd name="connsiteX100" fmla="*/ 289483 w 1417652"/>
              <a:gd name="connsiteY100" fmla="*/ 110279 h 1208478"/>
              <a:gd name="connsiteX101" fmla="*/ 243533 w 1417652"/>
              <a:gd name="connsiteY101" fmla="*/ 133254 h 1208478"/>
              <a:gd name="connsiteX102" fmla="*/ 188394 w 1417652"/>
              <a:gd name="connsiteY102" fmla="*/ 160824 h 1208478"/>
              <a:gd name="connsiteX103" fmla="*/ 156229 w 1417652"/>
              <a:gd name="connsiteY103" fmla="*/ 170014 h 1208478"/>
              <a:gd name="connsiteX104" fmla="*/ 165419 w 1417652"/>
              <a:gd name="connsiteY104" fmla="*/ 174609 h 120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417652" h="1208478">
                <a:moveTo>
                  <a:pt x="165419" y="174609"/>
                </a:moveTo>
                <a:cubicBezTo>
                  <a:pt x="163122" y="177672"/>
                  <a:pt x="149225" y="182582"/>
                  <a:pt x="142444" y="188394"/>
                </a:cubicBezTo>
                <a:cubicBezTo>
                  <a:pt x="138251" y="191988"/>
                  <a:pt x="137159" y="198274"/>
                  <a:pt x="133254" y="202179"/>
                </a:cubicBezTo>
                <a:cubicBezTo>
                  <a:pt x="129349" y="206084"/>
                  <a:pt x="124064" y="208306"/>
                  <a:pt x="119469" y="211369"/>
                </a:cubicBezTo>
                <a:cubicBezTo>
                  <a:pt x="116406" y="215964"/>
                  <a:pt x="114591" y="221704"/>
                  <a:pt x="110279" y="225154"/>
                </a:cubicBezTo>
                <a:cubicBezTo>
                  <a:pt x="106497" y="228180"/>
                  <a:pt x="99520" y="225967"/>
                  <a:pt x="96494" y="229749"/>
                </a:cubicBezTo>
                <a:cubicBezTo>
                  <a:pt x="92549" y="234680"/>
                  <a:pt x="95844" y="243197"/>
                  <a:pt x="91899" y="248128"/>
                </a:cubicBezTo>
                <a:cubicBezTo>
                  <a:pt x="88873" y="251910"/>
                  <a:pt x="82446" y="250557"/>
                  <a:pt x="78114" y="252723"/>
                </a:cubicBezTo>
                <a:cubicBezTo>
                  <a:pt x="73175" y="255193"/>
                  <a:pt x="68924" y="258850"/>
                  <a:pt x="64329" y="261913"/>
                </a:cubicBezTo>
                <a:cubicBezTo>
                  <a:pt x="61266" y="266508"/>
                  <a:pt x="57382" y="270651"/>
                  <a:pt x="55139" y="275698"/>
                </a:cubicBezTo>
                <a:cubicBezTo>
                  <a:pt x="48746" y="290081"/>
                  <a:pt x="45173" y="306373"/>
                  <a:pt x="41354" y="321648"/>
                </a:cubicBezTo>
                <a:cubicBezTo>
                  <a:pt x="39822" y="335433"/>
                  <a:pt x="38211" y="349209"/>
                  <a:pt x="36759" y="363003"/>
                </a:cubicBezTo>
                <a:cubicBezTo>
                  <a:pt x="35148" y="378311"/>
                  <a:pt x="34341" y="393715"/>
                  <a:pt x="32164" y="408953"/>
                </a:cubicBezTo>
                <a:cubicBezTo>
                  <a:pt x="31575" y="413075"/>
                  <a:pt x="25592" y="435881"/>
                  <a:pt x="22974" y="441117"/>
                </a:cubicBezTo>
                <a:cubicBezTo>
                  <a:pt x="20504" y="446056"/>
                  <a:pt x="16254" y="449963"/>
                  <a:pt x="13784" y="454902"/>
                </a:cubicBezTo>
                <a:cubicBezTo>
                  <a:pt x="8531" y="465408"/>
                  <a:pt x="7217" y="481172"/>
                  <a:pt x="4595" y="491662"/>
                </a:cubicBezTo>
                <a:cubicBezTo>
                  <a:pt x="3420" y="496361"/>
                  <a:pt x="1532" y="500852"/>
                  <a:pt x="0" y="505447"/>
                </a:cubicBezTo>
                <a:cubicBezTo>
                  <a:pt x="1532" y="560587"/>
                  <a:pt x="665" y="615845"/>
                  <a:pt x="4595" y="670866"/>
                </a:cubicBezTo>
                <a:cubicBezTo>
                  <a:pt x="5285" y="680528"/>
                  <a:pt x="6934" y="691586"/>
                  <a:pt x="13784" y="698436"/>
                </a:cubicBezTo>
                <a:cubicBezTo>
                  <a:pt x="18379" y="703031"/>
                  <a:pt x="22370" y="708322"/>
                  <a:pt x="27569" y="712221"/>
                </a:cubicBezTo>
                <a:cubicBezTo>
                  <a:pt x="30309" y="714276"/>
                  <a:pt x="58553" y="730062"/>
                  <a:pt x="64329" y="735196"/>
                </a:cubicBezTo>
                <a:cubicBezTo>
                  <a:pt x="74043" y="743830"/>
                  <a:pt x="82709" y="753576"/>
                  <a:pt x="91899" y="762766"/>
                </a:cubicBezTo>
                <a:cubicBezTo>
                  <a:pt x="96494" y="767361"/>
                  <a:pt x="102079" y="771144"/>
                  <a:pt x="105684" y="776551"/>
                </a:cubicBezTo>
                <a:cubicBezTo>
                  <a:pt x="152142" y="846235"/>
                  <a:pt x="101855" y="774712"/>
                  <a:pt x="137849" y="817905"/>
                </a:cubicBezTo>
                <a:cubicBezTo>
                  <a:pt x="141384" y="822148"/>
                  <a:pt x="143370" y="827562"/>
                  <a:pt x="147039" y="831690"/>
                </a:cubicBezTo>
                <a:cubicBezTo>
                  <a:pt x="155673" y="841404"/>
                  <a:pt x="166490" y="849111"/>
                  <a:pt x="174609" y="859260"/>
                </a:cubicBezTo>
                <a:cubicBezTo>
                  <a:pt x="196438" y="886547"/>
                  <a:pt x="184828" y="876795"/>
                  <a:pt x="206773" y="891425"/>
                </a:cubicBezTo>
                <a:cubicBezTo>
                  <a:pt x="231280" y="928185"/>
                  <a:pt x="199115" y="883767"/>
                  <a:pt x="229748" y="914400"/>
                </a:cubicBezTo>
                <a:cubicBezTo>
                  <a:pt x="233653" y="918305"/>
                  <a:pt x="235301" y="924029"/>
                  <a:pt x="238938" y="928185"/>
                </a:cubicBezTo>
                <a:cubicBezTo>
                  <a:pt x="277479" y="972231"/>
                  <a:pt x="246956" y="936399"/>
                  <a:pt x="275698" y="960350"/>
                </a:cubicBezTo>
                <a:cubicBezTo>
                  <a:pt x="311078" y="989832"/>
                  <a:pt x="269042" y="960507"/>
                  <a:pt x="303268" y="983324"/>
                </a:cubicBezTo>
                <a:cubicBezTo>
                  <a:pt x="306331" y="987919"/>
                  <a:pt x="308923" y="992866"/>
                  <a:pt x="312458" y="997109"/>
                </a:cubicBezTo>
                <a:cubicBezTo>
                  <a:pt x="321332" y="1007758"/>
                  <a:pt x="333214" y="1017073"/>
                  <a:pt x="344623" y="1024679"/>
                </a:cubicBezTo>
                <a:cubicBezTo>
                  <a:pt x="352054" y="1029633"/>
                  <a:pt x="360281" y="1033342"/>
                  <a:pt x="367598" y="1038464"/>
                </a:cubicBezTo>
                <a:cubicBezTo>
                  <a:pt x="376055" y="1044384"/>
                  <a:pt x="393015" y="1060363"/>
                  <a:pt x="404357" y="1066034"/>
                </a:cubicBezTo>
                <a:cubicBezTo>
                  <a:pt x="411734" y="1069723"/>
                  <a:pt x="420122" y="1071218"/>
                  <a:pt x="427332" y="1075224"/>
                </a:cubicBezTo>
                <a:cubicBezTo>
                  <a:pt x="434027" y="1078943"/>
                  <a:pt x="439218" y="1084950"/>
                  <a:pt x="445712" y="1089009"/>
                </a:cubicBezTo>
                <a:cubicBezTo>
                  <a:pt x="451521" y="1092639"/>
                  <a:pt x="458460" y="1094300"/>
                  <a:pt x="464092" y="1098199"/>
                </a:cubicBezTo>
                <a:cubicBezTo>
                  <a:pt x="478451" y="1108140"/>
                  <a:pt x="490916" y="1120677"/>
                  <a:pt x="505447" y="1130364"/>
                </a:cubicBezTo>
                <a:cubicBezTo>
                  <a:pt x="510042" y="1133427"/>
                  <a:pt x="514156" y="1137379"/>
                  <a:pt x="519232" y="1139554"/>
                </a:cubicBezTo>
                <a:cubicBezTo>
                  <a:pt x="525037" y="1142042"/>
                  <a:pt x="531563" y="1142334"/>
                  <a:pt x="537612" y="1144149"/>
                </a:cubicBezTo>
                <a:cubicBezTo>
                  <a:pt x="546890" y="1146932"/>
                  <a:pt x="555991" y="1150275"/>
                  <a:pt x="565181" y="1153338"/>
                </a:cubicBezTo>
                <a:cubicBezTo>
                  <a:pt x="569776" y="1154870"/>
                  <a:pt x="574634" y="1155767"/>
                  <a:pt x="578966" y="1157933"/>
                </a:cubicBezTo>
                <a:cubicBezTo>
                  <a:pt x="633249" y="1185075"/>
                  <a:pt x="608024" y="1178093"/>
                  <a:pt x="652486" y="1185503"/>
                </a:cubicBezTo>
                <a:cubicBezTo>
                  <a:pt x="681140" y="1204605"/>
                  <a:pt x="648817" y="1185781"/>
                  <a:pt x="693841" y="1199288"/>
                </a:cubicBezTo>
                <a:cubicBezTo>
                  <a:pt x="700402" y="1201256"/>
                  <a:pt x="706094" y="1205415"/>
                  <a:pt x="712221" y="1208478"/>
                </a:cubicBezTo>
                <a:cubicBezTo>
                  <a:pt x="745917" y="1206946"/>
                  <a:pt x="779785" y="1207608"/>
                  <a:pt x="813310" y="1203883"/>
                </a:cubicBezTo>
                <a:cubicBezTo>
                  <a:pt x="830429" y="1201981"/>
                  <a:pt x="844531" y="1187454"/>
                  <a:pt x="859260" y="1180908"/>
                </a:cubicBezTo>
                <a:cubicBezTo>
                  <a:pt x="865031" y="1178343"/>
                  <a:pt x="871568" y="1178048"/>
                  <a:pt x="877640" y="1176313"/>
                </a:cubicBezTo>
                <a:cubicBezTo>
                  <a:pt x="924256" y="1162994"/>
                  <a:pt x="843043" y="1174564"/>
                  <a:pt x="969539" y="1167123"/>
                </a:cubicBezTo>
                <a:cubicBezTo>
                  <a:pt x="978729" y="1165591"/>
                  <a:pt x="987999" y="1164480"/>
                  <a:pt x="997109" y="1162528"/>
                </a:cubicBezTo>
                <a:cubicBezTo>
                  <a:pt x="1026130" y="1156309"/>
                  <a:pt x="1026656" y="1155742"/>
                  <a:pt x="1047654" y="1148743"/>
                </a:cubicBezTo>
                <a:cubicBezTo>
                  <a:pt x="1063342" y="1117369"/>
                  <a:pt x="1047897" y="1140658"/>
                  <a:pt x="1070629" y="1121174"/>
                </a:cubicBezTo>
                <a:cubicBezTo>
                  <a:pt x="1077208" y="1115535"/>
                  <a:pt x="1082488" y="1108500"/>
                  <a:pt x="1089009" y="1102794"/>
                </a:cubicBezTo>
                <a:cubicBezTo>
                  <a:pt x="1094772" y="1097751"/>
                  <a:pt x="1101574" y="1093993"/>
                  <a:pt x="1107388" y="1089009"/>
                </a:cubicBezTo>
                <a:cubicBezTo>
                  <a:pt x="1112322" y="1084780"/>
                  <a:pt x="1115531" y="1078448"/>
                  <a:pt x="1121173" y="1075224"/>
                </a:cubicBezTo>
                <a:cubicBezTo>
                  <a:pt x="1126656" y="1072091"/>
                  <a:pt x="1133426" y="1072161"/>
                  <a:pt x="1139553" y="1070629"/>
                </a:cubicBezTo>
                <a:cubicBezTo>
                  <a:pt x="1148743" y="1061439"/>
                  <a:pt x="1159914" y="1053873"/>
                  <a:pt x="1167123" y="1043059"/>
                </a:cubicBezTo>
                <a:cubicBezTo>
                  <a:pt x="1170186" y="1038464"/>
                  <a:pt x="1172070" y="1032809"/>
                  <a:pt x="1176313" y="1029274"/>
                </a:cubicBezTo>
                <a:cubicBezTo>
                  <a:pt x="1181575" y="1024889"/>
                  <a:pt x="1188566" y="1023147"/>
                  <a:pt x="1194693" y="1020084"/>
                </a:cubicBezTo>
                <a:cubicBezTo>
                  <a:pt x="1200820" y="1010894"/>
                  <a:pt x="1209580" y="1002992"/>
                  <a:pt x="1213073" y="992514"/>
                </a:cubicBezTo>
                <a:cubicBezTo>
                  <a:pt x="1216775" y="981407"/>
                  <a:pt x="1219827" y="970085"/>
                  <a:pt x="1226858" y="960350"/>
                </a:cubicBezTo>
                <a:cubicBezTo>
                  <a:pt x="1242825" y="938242"/>
                  <a:pt x="1277403" y="896020"/>
                  <a:pt x="1277403" y="896020"/>
                </a:cubicBezTo>
                <a:cubicBezTo>
                  <a:pt x="1280466" y="886830"/>
                  <a:pt x="1280781" y="876200"/>
                  <a:pt x="1286593" y="868450"/>
                </a:cubicBezTo>
                <a:cubicBezTo>
                  <a:pt x="1300942" y="849318"/>
                  <a:pt x="1317115" y="830379"/>
                  <a:pt x="1327947" y="808715"/>
                </a:cubicBezTo>
                <a:cubicBezTo>
                  <a:pt x="1330113" y="804383"/>
                  <a:pt x="1330376" y="799262"/>
                  <a:pt x="1332542" y="794930"/>
                </a:cubicBezTo>
                <a:cubicBezTo>
                  <a:pt x="1349320" y="761374"/>
                  <a:pt x="1339289" y="806854"/>
                  <a:pt x="1360112" y="744386"/>
                </a:cubicBezTo>
                <a:cubicBezTo>
                  <a:pt x="1366873" y="724103"/>
                  <a:pt x="1362541" y="734933"/>
                  <a:pt x="1373897" y="712221"/>
                </a:cubicBezTo>
                <a:cubicBezTo>
                  <a:pt x="1375590" y="700367"/>
                  <a:pt x="1376671" y="679103"/>
                  <a:pt x="1383087" y="666271"/>
                </a:cubicBezTo>
                <a:cubicBezTo>
                  <a:pt x="1385557" y="661332"/>
                  <a:pt x="1389214" y="657081"/>
                  <a:pt x="1392277" y="652486"/>
                </a:cubicBezTo>
                <a:cubicBezTo>
                  <a:pt x="1393809" y="646359"/>
                  <a:pt x="1395137" y="640178"/>
                  <a:pt x="1396872" y="634106"/>
                </a:cubicBezTo>
                <a:cubicBezTo>
                  <a:pt x="1398203" y="629449"/>
                  <a:pt x="1400378" y="625041"/>
                  <a:pt x="1401467" y="620321"/>
                </a:cubicBezTo>
                <a:cubicBezTo>
                  <a:pt x="1404979" y="605101"/>
                  <a:pt x="1410657" y="574372"/>
                  <a:pt x="1410657" y="574372"/>
                </a:cubicBezTo>
                <a:cubicBezTo>
                  <a:pt x="1421260" y="436533"/>
                  <a:pt x="1418615" y="495440"/>
                  <a:pt x="1410657" y="252723"/>
                </a:cubicBezTo>
                <a:cubicBezTo>
                  <a:pt x="1410450" y="246411"/>
                  <a:pt x="1408550" y="240148"/>
                  <a:pt x="1406062" y="234343"/>
                </a:cubicBezTo>
                <a:cubicBezTo>
                  <a:pt x="1403887" y="229267"/>
                  <a:pt x="1399612" y="225354"/>
                  <a:pt x="1396872" y="220559"/>
                </a:cubicBezTo>
                <a:cubicBezTo>
                  <a:pt x="1393473" y="214612"/>
                  <a:pt x="1390380" y="208475"/>
                  <a:pt x="1387682" y="202179"/>
                </a:cubicBezTo>
                <a:cubicBezTo>
                  <a:pt x="1385774" y="197727"/>
                  <a:pt x="1385253" y="192726"/>
                  <a:pt x="1383087" y="188394"/>
                </a:cubicBezTo>
                <a:cubicBezTo>
                  <a:pt x="1380617" y="183455"/>
                  <a:pt x="1377107" y="179103"/>
                  <a:pt x="1373897" y="174609"/>
                </a:cubicBezTo>
                <a:cubicBezTo>
                  <a:pt x="1359160" y="153978"/>
                  <a:pt x="1363026" y="159143"/>
                  <a:pt x="1346327" y="142444"/>
                </a:cubicBezTo>
                <a:cubicBezTo>
                  <a:pt x="1344795" y="137849"/>
                  <a:pt x="1344419" y="132689"/>
                  <a:pt x="1341732" y="128659"/>
                </a:cubicBezTo>
                <a:cubicBezTo>
                  <a:pt x="1334656" y="118045"/>
                  <a:pt x="1324334" y="112465"/>
                  <a:pt x="1314162" y="105684"/>
                </a:cubicBezTo>
                <a:cubicBezTo>
                  <a:pt x="1304901" y="91793"/>
                  <a:pt x="1301448" y="84660"/>
                  <a:pt x="1286593" y="73519"/>
                </a:cubicBezTo>
                <a:cubicBezTo>
                  <a:pt x="1281113" y="69409"/>
                  <a:pt x="1273562" y="68608"/>
                  <a:pt x="1268213" y="64329"/>
                </a:cubicBezTo>
                <a:cubicBezTo>
                  <a:pt x="1258064" y="56210"/>
                  <a:pt x="1250357" y="45394"/>
                  <a:pt x="1240643" y="36760"/>
                </a:cubicBezTo>
                <a:cubicBezTo>
                  <a:pt x="1236515" y="33091"/>
                  <a:pt x="1231706" y="30214"/>
                  <a:pt x="1226858" y="27570"/>
                </a:cubicBezTo>
                <a:cubicBezTo>
                  <a:pt x="1220409" y="24053"/>
                  <a:pt x="1190846" y="7502"/>
                  <a:pt x="1176313" y="4595"/>
                </a:cubicBezTo>
                <a:cubicBezTo>
                  <a:pt x="1165693" y="2471"/>
                  <a:pt x="1154870" y="1532"/>
                  <a:pt x="1144148" y="0"/>
                </a:cubicBezTo>
                <a:lnTo>
                  <a:pt x="790335" y="4595"/>
                </a:lnTo>
                <a:cubicBezTo>
                  <a:pt x="782527" y="4785"/>
                  <a:pt x="775092" y="8085"/>
                  <a:pt x="767360" y="9190"/>
                </a:cubicBezTo>
                <a:cubicBezTo>
                  <a:pt x="753630" y="11151"/>
                  <a:pt x="739791" y="12253"/>
                  <a:pt x="726006" y="13785"/>
                </a:cubicBezTo>
                <a:cubicBezTo>
                  <a:pt x="678514" y="32782"/>
                  <a:pt x="723135" y="17637"/>
                  <a:pt x="638701" y="27570"/>
                </a:cubicBezTo>
                <a:cubicBezTo>
                  <a:pt x="633891" y="28136"/>
                  <a:pt x="629615" y="30990"/>
                  <a:pt x="624916" y="32165"/>
                </a:cubicBezTo>
                <a:cubicBezTo>
                  <a:pt x="617339" y="34059"/>
                  <a:pt x="609518" y="34866"/>
                  <a:pt x="601941" y="36760"/>
                </a:cubicBezTo>
                <a:cubicBezTo>
                  <a:pt x="597242" y="37935"/>
                  <a:pt x="592934" y="40559"/>
                  <a:pt x="588156" y="41355"/>
                </a:cubicBezTo>
                <a:cubicBezTo>
                  <a:pt x="574475" y="43635"/>
                  <a:pt x="560587" y="44418"/>
                  <a:pt x="546802" y="45950"/>
                </a:cubicBezTo>
                <a:cubicBezTo>
                  <a:pt x="514240" y="54089"/>
                  <a:pt x="538993" y="48685"/>
                  <a:pt x="491662" y="55139"/>
                </a:cubicBezTo>
                <a:cubicBezTo>
                  <a:pt x="397885" y="67927"/>
                  <a:pt x="458983" y="61164"/>
                  <a:pt x="381382" y="68924"/>
                </a:cubicBezTo>
                <a:cubicBezTo>
                  <a:pt x="372192" y="71987"/>
                  <a:pt x="361873" y="72741"/>
                  <a:pt x="353813" y="78114"/>
                </a:cubicBezTo>
                <a:cubicBezTo>
                  <a:pt x="334773" y="90807"/>
                  <a:pt x="345386" y="85965"/>
                  <a:pt x="321648" y="91899"/>
                </a:cubicBezTo>
                <a:cubicBezTo>
                  <a:pt x="261355" y="137119"/>
                  <a:pt x="334591" y="85219"/>
                  <a:pt x="289483" y="110279"/>
                </a:cubicBezTo>
                <a:cubicBezTo>
                  <a:pt x="244722" y="135146"/>
                  <a:pt x="279453" y="124274"/>
                  <a:pt x="243533" y="133254"/>
                </a:cubicBezTo>
                <a:cubicBezTo>
                  <a:pt x="207904" y="157007"/>
                  <a:pt x="226441" y="148141"/>
                  <a:pt x="188394" y="160824"/>
                </a:cubicBezTo>
                <a:cubicBezTo>
                  <a:pt x="175256" y="165203"/>
                  <a:pt x="170652" y="167129"/>
                  <a:pt x="156229" y="170014"/>
                </a:cubicBezTo>
                <a:cubicBezTo>
                  <a:pt x="154727" y="170314"/>
                  <a:pt x="167716" y="171546"/>
                  <a:pt x="165419" y="174609"/>
                </a:cubicBezTo>
                <a:close/>
              </a:path>
            </a:pathLst>
          </a:custGeom>
          <a:noFill/>
          <a:ln w="31750" cap="flat" cmpd="sng" algn="ctr">
            <a:solidFill>
              <a:srgbClr val="FFC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anose="02020603050405020304" pitchFamily="18" charset="0"/>
            </a:endParaRPr>
          </a:p>
        </p:txBody>
      </p:sp>
      <p:sp>
        <p:nvSpPr>
          <p:cNvPr id="11" name="Szövegdoboz 10"/>
          <p:cNvSpPr txBox="1"/>
          <p:nvPr/>
        </p:nvSpPr>
        <p:spPr>
          <a:xfrm>
            <a:off x="6045693" y="1998701"/>
            <a:ext cx="1080120" cy="276999"/>
          </a:xfrm>
          <a:prstGeom prst="rect">
            <a:avLst/>
          </a:prstGeom>
          <a:noFill/>
        </p:spPr>
        <p:txBody>
          <a:bodyPr wrap="square" rtlCol="0">
            <a:spAutoFit/>
          </a:bodyPr>
          <a:lstStyle/>
          <a:p>
            <a:r>
              <a:rPr lang="hu-HU" sz="1200" dirty="0" err="1">
                <a:latin typeface="Segoe UI" panose="020B0502040204020203" pitchFamily="34" charset="0"/>
                <a:cs typeface="Segoe UI" panose="020B0502040204020203" pitchFamily="34" charset="0"/>
              </a:rPr>
              <a:t>med</a:t>
            </a:r>
            <a:r>
              <a:rPr lang="hu-HU" sz="1200" dirty="0">
                <a:latin typeface="Segoe UI" panose="020B0502040204020203" pitchFamily="34" charset="0"/>
                <a:cs typeface="Segoe UI" panose="020B0502040204020203" pitchFamily="34" charset="0"/>
              </a:rPr>
              <a:t>. </a:t>
            </a:r>
            <a:r>
              <a:rPr lang="hu-HU" sz="1200" dirty="0" err="1">
                <a:latin typeface="Segoe UI" panose="020B0502040204020203" pitchFamily="34" charset="0"/>
                <a:cs typeface="Segoe UI" panose="020B0502040204020203" pitchFamily="34" charset="0"/>
              </a:rPr>
              <a:t>Pallium</a:t>
            </a:r>
            <a:endParaRPr lang="de-DE" sz="1200" dirty="0">
              <a:latin typeface="Segoe UI" panose="020B0502040204020203" pitchFamily="34" charset="0"/>
              <a:cs typeface="Segoe UI" panose="020B0502040204020203" pitchFamily="34" charset="0"/>
            </a:endParaRPr>
          </a:p>
        </p:txBody>
      </p:sp>
      <p:sp>
        <p:nvSpPr>
          <p:cNvPr id="13" name="Szövegdoboz 12"/>
          <p:cNvSpPr txBox="1"/>
          <p:nvPr/>
        </p:nvSpPr>
        <p:spPr>
          <a:xfrm>
            <a:off x="6444208" y="1314438"/>
            <a:ext cx="1080120" cy="276999"/>
          </a:xfrm>
          <a:prstGeom prst="rect">
            <a:avLst/>
          </a:prstGeom>
          <a:noFill/>
        </p:spPr>
        <p:txBody>
          <a:bodyPr wrap="square" rtlCol="0">
            <a:spAutoFit/>
          </a:bodyPr>
          <a:lstStyle/>
          <a:p>
            <a:r>
              <a:rPr lang="hu-HU" sz="1200" dirty="0" err="1">
                <a:latin typeface="Segoe UI" panose="020B0502040204020203" pitchFamily="34" charset="0"/>
                <a:cs typeface="Segoe UI" panose="020B0502040204020203" pitchFamily="34" charset="0"/>
              </a:rPr>
              <a:t>dors</a:t>
            </a:r>
            <a:r>
              <a:rPr lang="hu-HU" sz="1200" dirty="0">
                <a:latin typeface="Segoe UI" panose="020B0502040204020203" pitchFamily="34" charset="0"/>
                <a:cs typeface="Segoe UI" panose="020B0502040204020203" pitchFamily="34" charset="0"/>
              </a:rPr>
              <a:t>. </a:t>
            </a:r>
            <a:r>
              <a:rPr lang="hu-HU" sz="1200" dirty="0" err="1">
                <a:latin typeface="Segoe UI" panose="020B0502040204020203" pitchFamily="34" charset="0"/>
                <a:cs typeface="Segoe UI" panose="020B0502040204020203" pitchFamily="34" charset="0"/>
              </a:rPr>
              <a:t>Pallium</a:t>
            </a:r>
            <a:endParaRPr lang="de-DE" sz="1200" dirty="0">
              <a:latin typeface="Segoe UI" panose="020B0502040204020203" pitchFamily="34" charset="0"/>
              <a:cs typeface="Segoe UI" panose="020B0502040204020203" pitchFamily="34" charset="0"/>
            </a:endParaRPr>
          </a:p>
        </p:txBody>
      </p:sp>
      <p:sp>
        <p:nvSpPr>
          <p:cNvPr id="14" name="Szövegdoboz 13"/>
          <p:cNvSpPr txBox="1"/>
          <p:nvPr/>
        </p:nvSpPr>
        <p:spPr>
          <a:xfrm>
            <a:off x="7361102" y="2638897"/>
            <a:ext cx="1080120" cy="276999"/>
          </a:xfrm>
          <a:prstGeom prst="rect">
            <a:avLst/>
          </a:prstGeom>
          <a:noFill/>
        </p:spPr>
        <p:txBody>
          <a:bodyPr wrap="square" rtlCol="0">
            <a:spAutoFit/>
          </a:bodyPr>
          <a:lstStyle/>
          <a:p>
            <a:r>
              <a:rPr lang="hu-HU" sz="1200" dirty="0">
                <a:latin typeface="Segoe UI" panose="020B0502040204020203" pitchFamily="34" charset="0"/>
                <a:cs typeface="Segoe UI" panose="020B0502040204020203" pitchFamily="34" charset="0"/>
              </a:rPr>
              <a:t>lat. </a:t>
            </a:r>
            <a:r>
              <a:rPr lang="hu-HU" sz="1200" dirty="0" err="1">
                <a:latin typeface="Segoe UI" panose="020B0502040204020203" pitchFamily="34" charset="0"/>
                <a:cs typeface="Segoe UI" panose="020B0502040204020203" pitchFamily="34" charset="0"/>
              </a:rPr>
              <a:t>Pallium</a:t>
            </a:r>
            <a:endParaRPr lang="de-DE" sz="1200" dirty="0">
              <a:latin typeface="Segoe UI" panose="020B0502040204020203" pitchFamily="34" charset="0"/>
              <a:cs typeface="Segoe UI" panose="020B0502040204020203" pitchFamily="34" charset="0"/>
            </a:endParaRPr>
          </a:p>
        </p:txBody>
      </p:sp>
      <p:sp>
        <p:nvSpPr>
          <p:cNvPr id="15" name="Szövegdoboz 14"/>
          <p:cNvSpPr txBox="1"/>
          <p:nvPr/>
        </p:nvSpPr>
        <p:spPr>
          <a:xfrm>
            <a:off x="7960817" y="3241293"/>
            <a:ext cx="1080120" cy="276999"/>
          </a:xfrm>
          <a:prstGeom prst="rect">
            <a:avLst/>
          </a:prstGeom>
          <a:noFill/>
        </p:spPr>
        <p:txBody>
          <a:bodyPr wrap="square" rtlCol="0">
            <a:spAutoFit/>
          </a:bodyPr>
          <a:lstStyle/>
          <a:p>
            <a:r>
              <a:rPr lang="hu-HU" sz="1200" dirty="0" err="1">
                <a:latin typeface="Segoe UI" panose="020B0502040204020203" pitchFamily="34" charset="0"/>
                <a:cs typeface="Segoe UI" panose="020B0502040204020203" pitchFamily="34" charset="0"/>
              </a:rPr>
              <a:t>ventr</a:t>
            </a:r>
            <a:r>
              <a:rPr lang="hu-HU" sz="1200" dirty="0">
                <a:latin typeface="Segoe UI" panose="020B0502040204020203" pitchFamily="34" charset="0"/>
                <a:cs typeface="Segoe UI" panose="020B0502040204020203" pitchFamily="34" charset="0"/>
              </a:rPr>
              <a:t>. </a:t>
            </a:r>
            <a:r>
              <a:rPr lang="hu-HU" sz="1200" dirty="0" err="1">
                <a:latin typeface="Segoe UI" panose="020B0502040204020203" pitchFamily="34" charset="0"/>
                <a:cs typeface="Segoe UI" panose="020B0502040204020203" pitchFamily="34" charset="0"/>
              </a:rPr>
              <a:t>Pallium</a:t>
            </a:r>
            <a:endParaRPr lang="de-DE" sz="1200" dirty="0">
              <a:latin typeface="Segoe UI" panose="020B0502040204020203" pitchFamily="34" charset="0"/>
              <a:cs typeface="Segoe UI" panose="020B0502040204020203" pitchFamily="34" charset="0"/>
            </a:endParaRPr>
          </a:p>
        </p:txBody>
      </p:sp>
      <p:sp>
        <p:nvSpPr>
          <p:cNvPr id="16" name="Szövegdoboz 15"/>
          <p:cNvSpPr txBox="1"/>
          <p:nvPr/>
        </p:nvSpPr>
        <p:spPr>
          <a:xfrm>
            <a:off x="6768623" y="3184660"/>
            <a:ext cx="1080120" cy="276999"/>
          </a:xfrm>
          <a:prstGeom prst="rect">
            <a:avLst/>
          </a:prstGeom>
          <a:noFill/>
        </p:spPr>
        <p:txBody>
          <a:bodyPr wrap="square" rtlCol="0">
            <a:spAutoFit/>
          </a:bodyPr>
          <a:lstStyle/>
          <a:p>
            <a:r>
              <a:rPr lang="hu-HU" sz="1200" b="1" dirty="0" err="1">
                <a:solidFill>
                  <a:srgbClr val="FFC000"/>
                </a:solidFill>
                <a:latin typeface="Segoe UI" panose="020B0502040204020203" pitchFamily="34" charset="0"/>
                <a:cs typeface="Segoe UI" panose="020B0502040204020203" pitchFamily="34" charset="0"/>
              </a:rPr>
              <a:t>Subpallium</a:t>
            </a:r>
            <a:endParaRPr lang="de-DE" sz="1200" b="1" dirty="0">
              <a:solidFill>
                <a:srgbClr val="FFC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721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5486400" cy="46228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4343400"/>
            <a:ext cx="3257550" cy="227488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3419872" y="43934"/>
            <a:ext cx="792088" cy="369332"/>
          </a:xfrm>
          <a:prstGeom prst="rect">
            <a:avLst/>
          </a:prstGeom>
          <a:noFill/>
        </p:spPr>
        <p:txBody>
          <a:bodyPr wrap="square" rtlCol="0">
            <a:spAutoFit/>
          </a:bodyPr>
          <a:lstStyle/>
          <a:p>
            <a:r>
              <a:rPr lang="hu-HU" sz="1800" b="1" dirty="0">
                <a:latin typeface="Segoe UI" panose="020B0502040204020203" pitchFamily="34" charset="0"/>
                <a:cs typeface="Segoe UI" panose="020B0502040204020203" pitchFamily="34" charset="0"/>
              </a:rPr>
              <a:t>BA17</a:t>
            </a:r>
            <a:endParaRPr lang="de-DE" sz="1800" b="1" dirty="0">
              <a:latin typeface="Segoe UI" panose="020B0502040204020203" pitchFamily="34" charset="0"/>
              <a:cs typeface="Segoe UI" panose="020B0502040204020203" pitchFamily="34" charset="0"/>
            </a:endParaRPr>
          </a:p>
        </p:txBody>
      </p:sp>
      <p:sp>
        <p:nvSpPr>
          <p:cNvPr id="5" name="Szövegdoboz 4"/>
          <p:cNvSpPr txBox="1"/>
          <p:nvPr/>
        </p:nvSpPr>
        <p:spPr>
          <a:xfrm>
            <a:off x="1043608" y="43934"/>
            <a:ext cx="792088" cy="369332"/>
          </a:xfrm>
          <a:prstGeom prst="rect">
            <a:avLst/>
          </a:prstGeom>
          <a:noFill/>
        </p:spPr>
        <p:txBody>
          <a:bodyPr wrap="square" rtlCol="0">
            <a:spAutoFit/>
          </a:bodyPr>
          <a:lstStyle/>
          <a:p>
            <a:r>
              <a:rPr lang="hu-HU" sz="1800" b="1" dirty="0">
                <a:latin typeface="Segoe UI" panose="020B0502040204020203" pitchFamily="34" charset="0"/>
                <a:cs typeface="Segoe UI" panose="020B0502040204020203" pitchFamily="34" charset="0"/>
              </a:rPr>
              <a:t>BA18</a:t>
            </a:r>
            <a:endParaRPr lang="de-DE" sz="1800" b="1" dirty="0">
              <a:latin typeface="Segoe UI" panose="020B0502040204020203" pitchFamily="34" charset="0"/>
              <a:cs typeface="Segoe UI" panose="020B0502040204020203" pitchFamily="34" charset="0"/>
            </a:endParaRPr>
          </a:p>
        </p:txBody>
      </p:sp>
      <p:sp>
        <p:nvSpPr>
          <p:cNvPr id="3" name="Szövegdoboz 2"/>
          <p:cNvSpPr txBox="1"/>
          <p:nvPr/>
        </p:nvSpPr>
        <p:spPr>
          <a:xfrm>
            <a:off x="5727576" y="228600"/>
            <a:ext cx="3164904" cy="1477328"/>
          </a:xfrm>
          <a:prstGeom prst="rect">
            <a:avLst/>
          </a:prstGeom>
          <a:noFill/>
        </p:spPr>
        <p:txBody>
          <a:bodyPr wrap="square" rtlCol="0">
            <a:spAutoFit/>
          </a:bodyPr>
          <a:lstStyle/>
          <a:p>
            <a:r>
              <a:rPr lang="hu-HU" sz="1800" dirty="0" err="1">
                <a:latin typeface="Segoe UI" panose="020B0502040204020203" pitchFamily="34" charset="0"/>
                <a:cs typeface="Segoe UI" panose="020B0502040204020203" pitchFamily="34" charset="0"/>
              </a:rPr>
              <a:t>Primäres</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Sehrinde</a:t>
            </a:r>
            <a:r>
              <a:rPr lang="hu-HU" sz="1800" dirty="0">
                <a:latin typeface="Segoe UI" panose="020B0502040204020203" pitchFamily="34" charset="0"/>
                <a:cs typeface="Segoe UI" panose="020B0502040204020203" pitchFamily="34" charset="0"/>
              </a:rPr>
              <a:t> (BA17): in </a:t>
            </a:r>
            <a:r>
              <a:rPr lang="hu-HU" sz="1800" dirty="0" err="1">
                <a:latin typeface="Segoe UI" panose="020B0502040204020203" pitchFamily="34" charset="0"/>
                <a:cs typeface="Segoe UI" panose="020B0502040204020203" pitchFamily="34" charset="0"/>
              </a:rPr>
              <a:t>Schicht</a:t>
            </a:r>
            <a:r>
              <a:rPr lang="hu-HU" sz="1800" dirty="0">
                <a:latin typeface="Segoe UI" panose="020B0502040204020203" pitchFamily="34" charset="0"/>
                <a:cs typeface="Segoe UI" panose="020B0502040204020203" pitchFamily="34" charset="0"/>
              </a:rPr>
              <a:t> IV: </a:t>
            </a:r>
            <a:r>
              <a:rPr lang="hu-HU" sz="1800" dirty="0" err="1">
                <a:latin typeface="Segoe UI" panose="020B0502040204020203" pitchFamily="34" charset="0"/>
                <a:cs typeface="Segoe UI" panose="020B0502040204020203" pitchFamily="34" charset="0"/>
              </a:rPr>
              <a:t>ein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Markfaserplexus</a:t>
            </a:r>
            <a:r>
              <a:rPr lang="hu-HU" sz="1800" dirty="0">
                <a:latin typeface="Segoe UI" panose="020B0502040204020203" pitchFamily="34" charset="0"/>
                <a:cs typeface="Segoe UI" panose="020B0502040204020203" pitchFamily="34" charset="0"/>
              </a:rPr>
              <a:t> (</a:t>
            </a:r>
            <a:r>
              <a:rPr lang="hu-HU" sz="1800" b="1" dirty="0" err="1">
                <a:latin typeface="Segoe UI" panose="020B0502040204020203" pitchFamily="34" charset="0"/>
                <a:cs typeface="Segoe UI" panose="020B0502040204020203" pitchFamily="34" charset="0"/>
              </a:rPr>
              <a:t>Gennari</a:t>
            </a:r>
            <a:r>
              <a:rPr lang="hu-HU" sz="1800" b="1" dirty="0">
                <a:latin typeface="Segoe UI" panose="020B0502040204020203" pitchFamily="34" charset="0"/>
                <a:cs typeface="Segoe UI" panose="020B0502040204020203" pitchFamily="34" charset="0"/>
              </a:rPr>
              <a:t> </a:t>
            </a:r>
            <a:r>
              <a:rPr lang="hu-HU" sz="1800" b="1" dirty="0" err="1">
                <a:latin typeface="Segoe UI" panose="020B0502040204020203" pitchFamily="34" charset="0"/>
                <a:cs typeface="Segoe UI" panose="020B0502040204020203" pitchFamily="34" charset="0"/>
              </a:rPr>
              <a:t>Streifen</a:t>
            </a:r>
            <a:r>
              <a:rPr lang="hu-HU" sz="1800" b="1" dirty="0">
                <a:latin typeface="Segoe UI" panose="020B0502040204020203" pitchFamily="34" charset="0"/>
                <a:cs typeface="Segoe UI" panose="020B0502040204020203" pitchFamily="34" charset="0"/>
              </a:rPr>
              <a:t>:</a:t>
            </a:r>
            <a:r>
              <a:rPr lang="hu-HU" sz="1800" dirty="0">
                <a:latin typeface="Segoe UI" panose="020B0502040204020203" pitchFamily="34" charset="0"/>
                <a:cs typeface="Segoe UI" panose="020B0502040204020203" pitchFamily="34" charset="0"/>
              </a:rPr>
              <a:t> GS; </a:t>
            </a:r>
            <a:r>
              <a:rPr lang="hu-HU" sz="1800" dirty="0" err="1">
                <a:latin typeface="Segoe UI" panose="020B0502040204020203" pitchFamily="34" charset="0"/>
                <a:cs typeface="Segoe UI" panose="020B0502040204020203" pitchFamily="34" charset="0"/>
              </a:rPr>
              <a:t>wurde</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entdeckt</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im</a:t>
            </a:r>
            <a:r>
              <a:rPr lang="hu-HU" sz="1800" dirty="0">
                <a:latin typeface="Segoe UI" panose="020B0502040204020203" pitchFamily="34" charset="0"/>
                <a:cs typeface="Segoe UI" panose="020B0502040204020203" pitchFamily="34" charset="0"/>
              </a:rPr>
              <a:t> 1782, </a:t>
            </a:r>
            <a:r>
              <a:rPr lang="hu-HU" sz="1800" dirty="0" err="1">
                <a:latin typeface="Segoe UI" panose="020B0502040204020203" pitchFamily="34" charset="0"/>
                <a:cs typeface="Segoe UI" panose="020B0502040204020203" pitchFamily="34" charset="0"/>
              </a:rPr>
              <a:t>als</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Medizinstudent</a:t>
            </a:r>
            <a:r>
              <a:rPr lang="hu-HU" sz="1800" dirty="0">
                <a:latin typeface="Segoe UI" panose="020B0502040204020203" pitchFamily="34" charset="0"/>
                <a:cs typeface="Segoe UI" panose="020B0502040204020203" pitchFamily="34" charset="0"/>
              </a:rPr>
              <a:t>)</a:t>
            </a:r>
            <a:endParaRPr lang="de-DE" sz="1800" dirty="0">
              <a:latin typeface="Segoe UI" panose="020B0502040204020203" pitchFamily="34" charset="0"/>
              <a:cs typeface="Segoe UI" panose="020B0502040204020203" pitchFamily="34" charset="0"/>
            </a:endParaRPr>
          </a:p>
        </p:txBody>
      </p:sp>
      <p:sp>
        <p:nvSpPr>
          <p:cNvPr id="4" name="Téglalap 3"/>
          <p:cNvSpPr/>
          <p:nvPr/>
        </p:nvSpPr>
        <p:spPr>
          <a:xfrm>
            <a:off x="3446338" y="1916832"/>
            <a:ext cx="478016" cy="369332"/>
          </a:xfrm>
          <a:prstGeom prst="rect">
            <a:avLst/>
          </a:prstGeom>
        </p:spPr>
        <p:txBody>
          <a:bodyPr wrap="none">
            <a:spAutoFit/>
          </a:bodyPr>
          <a:lstStyle/>
          <a:p>
            <a:r>
              <a:rPr lang="hu-HU" sz="1800" b="1" dirty="0">
                <a:latin typeface="Segoe UI" panose="020B0502040204020203" pitchFamily="34" charset="0"/>
                <a:cs typeface="Segoe UI" panose="020B0502040204020203" pitchFamily="34" charset="0"/>
              </a:rPr>
              <a:t>GS</a:t>
            </a:r>
            <a:endParaRPr lang="de-DE" sz="18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rodmann áreák külső ábráho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6163" y="2654300"/>
            <a:ext cx="1970087"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Kérgek- látókér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57400"/>
            <a:ext cx="1809750" cy="2659063"/>
          </a:xfrm>
          <a:prstGeom prst="rect">
            <a:avLst/>
          </a:prstGeom>
          <a:noFill/>
          <a:extLst>
            <a:ext uri="{909E8E84-426E-40DD-AFC4-6F175D3DCCD1}">
              <a14:hiddenFill xmlns:a14="http://schemas.microsoft.com/office/drawing/2010/main">
                <a:solidFill>
                  <a:srgbClr val="FFFFFF"/>
                </a:solidFill>
              </a14:hiddenFill>
            </a:ext>
          </a:extLst>
        </p:spPr>
      </p:pic>
      <p:sp>
        <p:nvSpPr>
          <p:cNvPr id="16388" name="Text Box 4"/>
          <p:cNvSpPr txBox="1">
            <a:spLocks noChangeArrowheads="1"/>
          </p:cNvSpPr>
          <p:nvPr/>
        </p:nvSpPr>
        <p:spPr bwMode="auto">
          <a:xfrm>
            <a:off x="7296150" y="1744956"/>
            <a:ext cx="152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1800" b="1" dirty="0">
                <a:latin typeface="Segoe UI" panose="020B0502040204020203" pitchFamily="34" charset="0"/>
                <a:cs typeface="Segoe UI" panose="020B0502040204020203" pitchFamily="34" charset="0"/>
              </a:rPr>
              <a:t>SEHRINDE BA17-19</a:t>
            </a:r>
            <a:endParaRPr lang="hu-HU" altLang="hu-HU" dirty="0">
              <a:latin typeface="Segoe UI" panose="020B0502040204020203" pitchFamily="34" charset="0"/>
              <a:cs typeface="Segoe UI" panose="020B0502040204020203" pitchFamily="34" charset="0"/>
            </a:endParaRPr>
          </a:p>
        </p:txBody>
      </p:sp>
      <p:pic>
        <p:nvPicPr>
          <p:cNvPr id="16389" name="Picture 5" descr="Kérgek- szomatoszenzor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74625"/>
            <a:ext cx="1516063" cy="2354263"/>
          </a:xfrm>
          <a:prstGeom prst="rect">
            <a:avLst/>
          </a:prstGeom>
          <a:noFill/>
          <a:extLst>
            <a:ext uri="{909E8E84-426E-40DD-AFC4-6F175D3DCCD1}">
              <a14:hiddenFill xmlns:a14="http://schemas.microsoft.com/office/drawing/2010/main">
                <a:solidFill>
                  <a:srgbClr val="FFFFFF"/>
                </a:solidFill>
              </a14:hiddenFill>
            </a:ext>
          </a:extLst>
        </p:spPr>
      </p:pic>
      <p:sp>
        <p:nvSpPr>
          <p:cNvPr id="16390" name="Text Box 6"/>
          <p:cNvSpPr txBox="1">
            <a:spLocks noChangeArrowheads="1"/>
          </p:cNvSpPr>
          <p:nvPr/>
        </p:nvSpPr>
        <p:spPr bwMode="auto">
          <a:xfrm>
            <a:off x="6746875" y="58738"/>
            <a:ext cx="2438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1800" b="1" dirty="0" err="1">
                <a:latin typeface="Segoe UI" panose="020B0502040204020203" pitchFamily="34" charset="0"/>
                <a:cs typeface="Segoe UI" panose="020B0502040204020203" pitchFamily="34" charset="0"/>
              </a:rPr>
              <a:t>primäre</a:t>
            </a:r>
            <a:r>
              <a:rPr lang="hu-HU" altLang="hu-HU" sz="1800" b="1" dirty="0">
                <a:latin typeface="Segoe UI" panose="020B0502040204020203" pitchFamily="34" charset="0"/>
                <a:cs typeface="Segoe UI" panose="020B0502040204020203" pitchFamily="34" charset="0"/>
              </a:rPr>
              <a:t> und </a:t>
            </a:r>
            <a:r>
              <a:rPr lang="hu-HU" altLang="hu-HU" sz="1800" b="1" dirty="0" err="1">
                <a:latin typeface="Segoe UI" panose="020B0502040204020203" pitchFamily="34" charset="0"/>
                <a:cs typeface="Segoe UI" panose="020B0502040204020203" pitchFamily="34" charset="0"/>
              </a:rPr>
              <a:t>sekundäre</a:t>
            </a:r>
            <a:r>
              <a:rPr lang="hu-HU" altLang="hu-HU" sz="1800" b="1" dirty="0">
                <a:latin typeface="Segoe UI" panose="020B0502040204020203" pitchFamily="34" charset="0"/>
                <a:cs typeface="Segoe UI" panose="020B0502040204020203" pitchFamily="34" charset="0"/>
              </a:rPr>
              <a:t> </a:t>
            </a:r>
            <a:r>
              <a:rPr lang="hu-HU" altLang="hu-HU" sz="1800" b="1" dirty="0">
                <a:solidFill>
                  <a:srgbClr val="C00000"/>
                </a:solidFill>
                <a:latin typeface="Segoe UI" panose="020B0502040204020203" pitchFamily="34" charset="0"/>
                <a:cs typeface="Segoe UI" panose="020B0502040204020203" pitchFamily="34" charset="0"/>
              </a:rPr>
              <a:t>SOMATOSENSORISCHE RINDE </a:t>
            </a:r>
            <a:r>
              <a:rPr lang="hu-HU" altLang="hu-HU" sz="1800" b="1" dirty="0">
                <a:latin typeface="Segoe UI" panose="020B0502040204020203" pitchFamily="34" charset="0"/>
                <a:cs typeface="Segoe UI" panose="020B0502040204020203" pitchFamily="34" charset="0"/>
              </a:rPr>
              <a:t>(BA3-1-2)</a:t>
            </a:r>
            <a:endParaRPr lang="hu-HU" altLang="hu-HU" dirty="0">
              <a:latin typeface="Segoe UI" panose="020B0502040204020203" pitchFamily="34" charset="0"/>
              <a:cs typeface="Segoe UI" panose="020B0502040204020203" pitchFamily="34" charset="0"/>
            </a:endParaRPr>
          </a:p>
        </p:txBody>
      </p:sp>
      <p:pic>
        <p:nvPicPr>
          <p:cNvPr id="16391" name="Picture 7" descr="Kérgek- motor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9080" y="76200"/>
            <a:ext cx="1377950" cy="2201863"/>
          </a:xfrm>
          <a:prstGeom prst="rect">
            <a:avLst/>
          </a:prstGeom>
          <a:noFill/>
          <a:extLst>
            <a:ext uri="{909E8E84-426E-40DD-AFC4-6F175D3DCCD1}">
              <a14:hiddenFill xmlns:a14="http://schemas.microsoft.com/office/drawing/2010/main">
                <a:solidFill>
                  <a:srgbClr val="FFFFFF"/>
                </a:solidFill>
              </a14:hiddenFill>
            </a:ext>
          </a:extLst>
        </p:spPr>
      </p:pic>
      <p:sp>
        <p:nvSpPr>
          <p:cNvPr id="16392" name="Text Box 8"/>
          <p:cNvSpPr txBox="1">
            <a:spLocks noChangeArrowheads="1"/>
          </p:cNvSpPr>
          <p:nvPr/>
        </p:nvSpPr>
        <p:spPr bwMode="auto">
          <a:xfrm>
            <a:off x="52388" y="76200"/>
            <a:ext cx="330041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u-HU" altLang="hu-HU" sz="1800" b="1" dirty="0">
                <a:solidFill>
                  <a:srgbClr val="C00000"/>
                </a:solidFill>
                <a:latin typeface="Segoe UI" panose="020B0502040204020203" pitchFamily="34" charset="0"/>
                <a:cs typeface="Segoe UI" panose="020B0502040204020203" pitchFamily="34" charset="0"/>
              </a:rPr>
              <a:t>MOTORISCHE RINDE </a:t>
            </a:r>
            <a:r>
              <a:rPr lang="hu-HU" altLang="hu-HU" sz="1800" b="1" dirty="0">
                <a:latin typeface="Segoe UI" panose="020B0502040204020203" pitchFamily="34" charset="0"/>
                <a:cs typeface="Segoe UI" panose="020B0502040204020203" pitchFamily="34" charset="0"/>
              </a:rPr>
              <a:t>(</a:t>
            </a:r>
            <a:r>
              <a:rPr lang="hu-HU" altLang="hu-HU" sz="1800" b="1" dirty="0" err="1">
                <a:latin typeface="Segoe UI" panose="020B0502040204020203" pitchFamily="34" charset="0"/>
                <a:cs typeface="Segoe UI" panose="020B0502040204020203" pitchFamily="34" charset="0"/>
              </a:rPr>
              <a:t>primäre</a:t>
            </a:r>
            <a:r>
              <a:rPr lang="hu-HU" altLang="hu-HU" sz="1800" b="1" dirty="0">
                <a:latin typeface="Segoe UI" panose="020B0502040204020203" pitchFamily="34" charset="0"/>
                <a:cs typeface="Segoe UI" panose="020B0502040204020203" pitchFamily="34" charset="0"/>
              </a:rPr>
              <a:t> </a:t>
            </a:r>
            <a:r>
              <a:rPr lang="hu-HU" altLang="hu-HU" sz="1800" b="1" dirty="0" err="1">
                <a:latin typeface="Segoe UI" panose="020B0502040204020203" pitchFamily="34" charset="0"/>
                <a:cs typeface="Segoe UI" panose="020B0502040204020203" pitchFamily="34" charset="0"/>
              </a:rPr>
              <a:t>motorische</a:t>
            </a:r>
            <a:r>
              <a:rPr lang="hu-HU" altLang="hu-HU" sz="1800" b="1" dirty="0">
                <a:latin typeface="Segoe UI" panose="020B0502040204020203" pitchFamily="34" charset="0"/>
                <a:cs typeface="Segoe UI" panose="020B0502040204020203" pitchFamily="34" charset="0"/>
              </a:rPr>
              <a:t> </a:t>
            </a:r>
            <a:r>
              <a:rPr lang="hu-HU" altLang="hu-HU" sz="1800" b="1" dirty="0" err="1">
                <a:latin typeface="Segoe UI" panose="020B0502040204020203" pitchFamily="34" charset="0"/>
                <a:cs typeface="Segoe UI" panose="020B0502040204020203" pitchFamily="34" charset="0"/>
              </a:rPr>
              <a:t>Rinde</a:t>
            </a:r>
            <a:r>
              <a:rPr lang="hu-HU" altLang="hu-HU" sz="1800" b="1" dirty="0">
                <a:latin typeface="Segoe UI" panose="020B0502040204020203" pitchFamily="34" charset="0"/>
                <a:cs typeface="Segoe UI" panose="020B0502040204020203" pitchFamily="34" charset="0"/>
              </a:rPr>
              <a:t>, BA4), </a:t>
            </a:r>
            <a:r>
              <a:rPr lang="hu-HU" altLang="hu-HU" sz="1800" b="1" dirty="0" err="1">
                <a:latin typeface="Segoe UI" panose="020B0502040204020203" pitchFamily="34" charset="0"/>
                <a:cs typeface="Segoe UI" panose="020B0502040204020203" pitchFamily="34" charset="0"/>
              </a:rPr>
              <a:t>prämotorische</a:t>
            </a:r>
            <a:r>
              <a:rPr lang="hu-HU" altLang="hu-HU" sz="1800" b="1" dirty="0">
                <a:latin typeface="Segoe UI" panose="020B0502040204020203" pitchFamily="34" charset="0"/>
                <a:cs typeface="Segoe UI" panose="020B0502040204020203" pitchFamily="34" charset="0"/>
              </a:rPr>
              <a:t> </a:t>
            </a:r>
            <a:r>
              <a:rPr lang="hu-HU" altLang="hu-HU" sz="1800" b="1" dirty="0" err="1">
                <a:latin typeface="Segoe UI" panose="020B0502040204020203" pitchFamily="34" charset="0"/>
                <a:cs typeface="Segoe UI" panose="020B0502040204020203" pitchFamily="34" charset="0"/>
              </a:rPr>
              <a:t>Rinde</a:t>
            </a:r>
            <a:r>
              <a:rPr lang="hu-HU" altLang="hu-HU" sz="1800" b="1" dirty="0">
                <a:latin typeface="Segoe UI" panose="020B0502040204020203" pitchFamily="34" charset="0"/>
                <a:cs typeface="Segoe UI" panose="020B0502040204020203" pitchFamily="34" charset="0"/>
              </a:rPr>
              <a:t>, BA6 und </a:t>
            </a:r>
            <a:r>
              <a:rPr lang="hu-HU" altLang="hu-HU" sz="1800" b="1" dirty="0" err="1">
                <a:latin typeface="Segoe UI" panose="020B0502040204020203" pitchFamily="34" charset="0"/>
                <a:cs typeface="Segoe UI" panose="020B0502040204020203" pitchFamily="34" charset="0"/>
              </a:rPr>
              <a:t>frontales</a:t>
            </a:r>
            <a:r>
              <a:rPr lang="hu-HU" altLang="hu-HU" sz="1800" b="1" dirty="0">
                <a:latin typeface="Segoe UI" panose="020B0502040204020203" pitchFamily="34" charset="0"/>
                <a:cs typeface="Segoe UI" panose="020B0502040204020203" pitchFamily="34" charset="0"/>
              </a:rPr>
              <a:t> </a:t>
            </a:r>
            <a:r>
              <a:rPr lang="hu-HU" altLang="hu-HU" sz="1800" b="1" dirty="0" err="1">
                <a:latin typeface="Segoe UI" panose="020B0502040204020203" pitchFamily="34" charset="0"/>
                <a:cs typeface="Segoe UI" panose="020B0502040204020203" pitchFamily="34" charset="0"/>
              </a:rPr>
              <a:t>Augenfeld</a:t>
            </a:r>
            <a:r>
              <a:rPr lang="hu-HU" altLang="hu-HU" sz="1800" b="1" dirty="0">
                <a:latin typeface="Segoe UI" panose="020B0502040204020203" pitchFamily="34" charset="0"/>
                <a:cs typeface="Segoe UI" panose="020B0502040204020203" pitchFamily="34" charset="0"/>
              </a:rPr>
              <a:t> (BA8)</a:t>
            </a:r>
            <a:endParaRPr lang="hu-HU" altLang="hu-HU" dirty="0">
              <a:latin typeface="Segoe UI" panose="020B0502040204020203" pitchFamily="34" charset="0"/>
              <a:cs typeface="Segoe UI" panose="020B0502040204020203" pitchFamily="34" charset="0"/>
            </a:endParaRPr>
          </a:p>
        </p:txBody>
      </p:sp>
      <p:pic>
        <p:nvPicPr>
          <p:cNvPr id="16393" name="Picture 9" descr="Kérgek- préfrontál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2057400"/>
            <a:ext cx="1487488" cy="2125663"/>
          </a:xfrm>
          <a:prstGeom prst="rect">
            <a:avLst/>
          </a:prstGeom>
          <a:noFill/>
          <a:extLst>
            <a:ext uri="{909E8E84-426E-40DD-AFC4-6F175D3DCCD1}">
              <a14:hiddenFill xmlns:a14="http://schemas.microsoft.com/office/drawing/2010/main">
                <a:solidFill>
                  <a:srgbClr val="FFFFFF"/>
                </a:solidFill>
              </a14:hiddenFill>
            </a:ext>
          </a:extLst>
        </p:spPr>
      </p:pic>
      <p:sp>
        <p:nvSpPr>
          <p:cNvPr id="16394" name="Text Box 10"/>
          <p:cNvSpPr txBox="1">
            <a:spLocks noChangeArrowheads="1"/>
          </p:cNvSpPr>
          <p:nvPr/>
        </p:nvSpPr>
        <p:spPr bwMode="auto">
          <a:xfrm>
            <a:off x="113590" y="1744956"/>
            <a:ext cx="2600694"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u-HU" altLang="hu-HU" sz="1800" b="1" dirty="0">
                <a:latin typeface="Segoe UI" panose="020B0502040204020203" pitchFamily="34" charset="0"/>
                <a:cs typeface="Segoe UI" panose="020B0502040204020203" pitchFamily="34" charset="0"/>
              </a:rPr>
              <a:t>PRÄFRONTALE RINDE</a:t>
            </a:r>
            <a:endParaRPr lang="hu-HU" altLang="hu-HU" dirty="0">
              <a:latin typeface="Segoe UI" panose="020B0502040204020203" pitchFamily="34" charset="0"/>
              <a:cs typeface="Segoe UI" panose="020B0502040204020203" pitchFamily="34" charset="0"/>
            </a:endParaRPr>
          </a:p>
        </p:txBody>
      </p:sp>
      <p:pic>
        <p:nvPicPr>
          <p:cNvPr id="16395" name="Picture 11" descr="Kérgek- Broca féle beszédmotor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194" y="5590385"/>
            <a:ext cx="1544638" cy="1181100"/>
          </a:xfrm>
          <a:prstGeom prst="rect">
            <a:avLst/>
          </a:prstGeom>
          <a:noFill/>
          <a:extLst>
            <a:ext uri="{909E8E84-426E-40DD-AFC4-6F175D3DCCD1}">
              <a14:hiddenFill xmlns:a14="http://schemas.microsoft.com/office/drawing/2010/main">
                <a:solidFill>
                  <a:srgbClr val="FFFFFF"/>
                </a:solidFill>
              </a14:hiddenFill>
            </a:ext>
          </a:extLst>
        </p:spPr>
      </p:pic>
      <p:sp>
        <p:nvSpPr>
          <p:cNvPr id="16396" name="Text Box 12"/>
          <p:cNvSpPr txBox="1">
            <a:spLocks noChangeArrowheads="1"/>
          </p:cNvSpPr>
          <p:nvPr/>
        </p:nvSpPr>
        <p:spPr bwMode="auto">
          <a:xfrm>
            <a:off x="-25657" y="4390056"/>
            <a:ext cx="35337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u-HU" altLang="hu-HU" sz="1800" b="1" dirty="0">
                <a:solidFill>
                  <a:srgbClr val="C00000"/>
                </a:solidFill>
                <a:latin typeface="Segoe UI" panose="020B0502040204020203" pitchFamily="34" charset="0"/>
                <a:cs typeface="Segoe UI" panose="020B0502040204020203" pitchFamily="34" charset="0"/>
              </a:rPr>
              <a:t>MOTORISCHES SPRACHTZENTRUM </a:t>
            </a:r>
            <a:r>
              <a:rPr lang="hu-HU" altLang="hu-HU" sz="1800" b="1" dirty="0">
                <a:latin typeface="Segoe UI" panose="020B0502040204020203" pitchFamily="34" charset="0"/>
                <a:cs typeface="Segoe UI" panose="020B0502040204020203" pitchFamily="34" charset="0"/>
              </a:rPr>
              <a:t>(</a:t>
            </a:r>
            <a:r>
              <a:rPr lang="hu-HU" altLang="hu-HU" sz="1800" b="1" dirty="0" err="1">
                <a:latin typeface="Segoe UI" panose="020B0502040204020203" pitchFamily="34" charset="0"/>
                <a:cs typeface="Segoe UI" panose="020B0502040204020203" pitchFamily="34" charset="0"/>
              </a:rPr>
              <a:t>nach</a:t>
            </a:r>
            <a:r>
              <a:rPr lang="hu-HU" altLang="hu-HU" sz="1800" b="1" dirty="0">
                <a:latin typeface="Segoe UI" panose="020B0502040204020203" pitchFamily="34" charset="0"/>
                <a:cs typeface="Segoe UI" panose="020B0502040204020203" pitchFamily="34" charset="0"/>
              </a:rPr>
              <a:t> </a:t>
            </a:r>
            <a:r>
              <a:rPr lang="hu-HU" altLang="hu-HU" sz="1800" b="1" dirty="0" err="1">
                <a:latin typeface="Segoe UI" panose="020B0502040204020203" pitchFamily="34" charset="0"/>
                <a:cs typeface="Segoe UI" panose="020B0502040204020203" pitchFamily="34" charset="0"/>
              </a:rPr>
              <a:t>Broca</a:t>
            </a:r>
            <a:r>
              <a:rPr lang="hu-HU" altLang="hu-HU" sz="1800" b="1" dirty="0">
                <a:latin typeface="Segoe UI" panose="020B0502040204020203" pitchFamily="34" charset="0"/>
                <a:cs typeface="Segoe UI" panose="020B0502040204020203" pitchFamily="34" charset="0"/>
              </a:rPr>
              <a:t>): BA44 (Pars </a:t>
            </a:r>
            <a:r>
              <a:rPr lang="hu-HU" altLang="hu-HU" sz="1800" b="1" dirty="0" err="1">
                <a:latin typeface="Segoe UI" panose="020B0502040204020203" pitchFamily="34" charset="0"/>
                <a:cs typeface="Segoe UI" panose="020B0502040204020203" pitchFamily="34" charset="0"/>
              </a:rPr>
              <a:t>oprcularis</a:t>
            </a:r>
            <a:r>
              <a:rPr lang="hu-HU" altLang="hu-HU" sz="1800" b="1" dirty="0">
                <a:latin typeface="Segoe UI" panose="020B0502040204020203" pitchFamily="34" charset="0"/>
                <a:cs typeface="Segoe UI" panose="020B0502040204020203" pitchFamily="34" charset="0"/>
              </a:rPr>
              <a:t>) und BA45(Pars </a:t>
            </a:r>
            <a:r>
              <a:rPr lang="hu-HU" altLang="hu-HU" sz="1800" b="1" dirty="0" err="1">
                <a:latin typeface="Segoe UI" panose="020B0502040204020203" pitchFamily="34" charset="0"/>
                <a:cs typeface="Segoe UI" panose="020B0502040204020203" pitchFamily="34" charset="0"/>
              </a:rPr>
              <a:t>triangularis</a:t>
            </a:r>
            <a:r>
              <a:rPr lang="hu-HU" altLang="hu-HU" sz="1800" b="1" dirty="0">
                <a:latin typeface="Segoe UI" panose="020B0502040204020203" pitchFamily="34" charset="0"/>
                <a:cs typeface="Segoe UI" panose="020B0502040204020203" pitchFamily="34" charset="0"/>
              </a:rPr>
              <a:t>)</a:t>
            </a:r>
          </a:p>
        </p:txBody>
      </p:sp>
      <p:pic>
        <p:nvPicPr>
          <p:cNvPr id="16397" name="Picture 13" descr="Kérgek- Gyrus angularis írásközpo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6163" y="5489575"/>
            <a:ext cx="1533525" cy="1139825"/>
          </a:xfrm>
          <a:prstGeom prst="rect">
            <a:avLst/>
          </a:prstGeom>
          <a:noFill/>
          <a:extLst>
            <a:ext uri="{909E8E84-426E-40DD-AFC4-6F175D3DCCD1}">
              <a14:hiddenFill xmlns:a14="http://schemas.microsoft.com/office/drawing/2010/main">
                <a:solidFill>
                  <a:srgbClr val="FFFFFF"/>
                </a:solidFill>
              </a14:hiddenFill>
            </a:ext>
          </a:extLst>
        </p:spPr>
      </p:pic>
      <p:sp>
        <p:nvSpPr>
          <p:cNvPr id="16398" name="Text Box 14"/>
          <p:cNvSpPr txBox="1">
            <a:spLocks noChangeArrowheads="1"/>
          </p:cNvSpPr>
          <p:nvPr/>
        </p:nvSpPr>
        <p:spPr bwMode="auto">
          <a:xfrm>
            <a:off x="3375930" y="4848225"/>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1800" b="1" dirty="0">
                <a:solidFill>
                  <a:srgbClr val="C00000"/>
                </a:solidFill>
                <a:latin typeface="Segoe UI" panose="020B0502040204020203" pitchFamily="34" charset="0"/>
                <a:cs typeface="Segoe UI" panose="020B0502040204020203" pitchFamily="34" charset="0"/>
              </a:rPr>
              <a:t>SPRACH- UND LESEFÄHIGKEIT</a:t>
            </a:r>
            <a:endParaRPr lang="hu-HU" altLang="hu-HU" dirty="0">
              <a:solidFill>
                <a:srgbClr val="C00000"/>
              </a:solidFill>
              <a:latin typeface="Segoe UI" panose="020B0502040204020203" pitchFamily="34" charset="0"/>
              <a:cs typeface="Segoe UI" panose="020B0502040204020203" pitchFamily="34" charset="0"/>
            </a:endParaRPr>
          </a:p>
        </p:txBody>
      </p:sp>
      <p:pic>
        <p:nvPicPr>
          <p:cNvPr id="16399" name="Picture 15" descr="Kérgek- Wernicke szekunder halló"/>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381625"/>
            <a:ext cx="1752600" cy="1247775"/>
          </a:xfrm>
          <a:prstGeom prst="rect">
            <a:avLst/>
          </a:prstGeom>
          <a:noFill/>
          <a:extLst>
            <a:ext uri="{909E8E84-426E-40DD-AFC4-6F175D3DCCD1}">
              <a14:hiddenFill xmlns:a14="http://schemas.microsoft.com/office/drawing/2010/main">
                <a:solidFill>
                  <a:srgbClr val="FFFFFF"/>
                </a:solidFill>
              </a14:hiddenFill>
            </a:ext>
          </a:extLst>
        </p:spPr>
      </p:pic>
      <p:sp>
        <p:nvSpPr>
          <p:cNvPr id="16400" name="Text Box 16"/>
          <p:cNvSpPr txBox="1">
            <a:spLocks noChangeArrowheads="1"/>
          </p:cNvSpPr>
          <p:nvPr/>
        </p:nvSpPr>
        <p:spPr bwMode="auto">
          <a:xfrm>
            <a:off x="5418295" y="4770422"/>
            <a:ext cx="35652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u-HU" altLang="hu-HU" sz="1800" b="1" dirty="0">
                <a:solidFill>
                  <a:srgbClr val="C00000"/>
                </a:solidFill>
                <a:latin typeface="Segoe UI" panose="020B0502040204020203" pitchFamily="34" charset="0"/>
                <a:cs typeface="Segoe UI" panose="020B0502040204020203" pitchFamily="34" charset="0"/>
              </a:rPr>
              <a:t>SENSORISCHE  SRACHREGION </a:t>
            </a:r>
            <a:r>
              <a:rPr lang="hu-HU" altLang="hu-HU" sz="1800" b="1" dirty="0">
                <a:latin typeface="Segoe UI" panose="020B0502040204020203" pitchFamily="34" charset="0"/>
                <a:cs typeface="Segoe UI" panose="020B0502040204020203" pitchFamily="34" charset="0"/>
              </a:rPr>
              <a:t>(</a:t>
            </a:r>
            <a:r>
              <a:rPr lang="hu-HU" altLang="hu-HU" sz="1800" b="1" dirty="0" err="1">
                <a:latin typeface="Segoe UI" panose="020B0502040204020203" pitchFamily="34" charset="0"/>
                <a:cs typeface="Segoe UI" panose="020B0502040204020203" pitchFamily="34" charset="0"/>
              </a:rPr>
              <a:t>nach</a:t>
            </a:r>
            <a:r>
              <a:rPr lang="hu-HU" altLang="hu-HU" sz="1800" b="1" dirty="0">
                <a:latin typeface="Segoe UI" panose="020B0502040204020203" pitchFamily="34" charset="0"/>
                <a:cs typeface="Segoe UI" panose="020B0502040204020203" pitchFamily="34" charset="0"/>
              </a:rPr>
              <a:t> </a:t>
            </a:r>
            <a:r>
              <a:rPr lang="hu-HU" altLang="hu-HU" sz="1800" b="1" dirty="0" err="1">
                <a:latin typeface="Segoe UI" panose="020B0502040204020203" pitchFamily="34" charset="0"/>
                <a:cs typeface="Segoe UI" panose="020B0502040204020203" pitchFamily="34" charset="0"/>
              </a:rPr>
              <a:t>Wernicke</a:t>
            </a:r>
            <a:r>
              <a:rPr lang="hu-HU" altLang="hu-HU" sz="1800" b="1" dirty="0">
                <a:latin typeface="Segoe UI" panose="020B0502040204020203" pitchFamily="34" charset="0"/>
                <a:cs typeface="Segoe UI" panose="020B0502040204020203" pitchFamily="34" charset="0"/>
              </a:rPr>
              <a:t>) BA40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611560" y="4581128"/>
            <a:ext cx="783406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hu-HU" altLang="hu-HU" dirty="0" err="1">
                <a:latin typeface="Segoe UI" panose="020B0502040204020203" pitchFamily="34" charset="0"/>
                <a:cs typeface="Segoe UI" panose="020B0502040204020203" pitchFamily="34" charset="0"/>
              </a:rPr>
              <a:t>Primäre</a:t>
            </a:r>
            <a:r>
              <a:rPr lang="hu-HU" altLang="hu-HU" dirty="0">
                <a:latin typeface="Segoe UI" panose="020B0502040204020203" pitchFamily="34" charset="0"/>
                <a:cs typeface="Segoe UI" panose="020B0502040204020203" pitchFamily="34" charset="0"/>
              </a:rPr>
              <a:t> </a:t>
            </a:r>
            <a:r>
              <a:rPr lang="hu-HU" altLang="hu-HU" dirty="0" err="1">
                <a:latin typeface="Segoe UI" panose="020B0502040204020203" pitchFamily="34" charset="0"/>
                <a:cs typeface="Segoe UI" panose="020B0502040204020203" pitchFamily="34" charset="0"/>
              </a:rPr>
              <a:t>sensorische</a:t>
            </a:r>
            <a:r>
              <a:rPr lang="hu-HU" altLang="hu-HU" dirty="0">
                <a:latin typeface="Segoe UI" panose="020B0502040204020203" pitchFamily="34" charset="0"/>
                <a:cs typeface="Segoe UI" panose="020B0502040204020203" pitchFamily="34" charset="0"/>
              </a:rPr>
              <a:t> und </a:t>
            </a:r>
            <a:r>
              <a:rPr lang="hu-HU" altLang="hu-HU" dirty="0" err="1">
                <a:latin typeface="Segoe UI" panose="020B0502040204020203" pitchFamily="34" charset="0"/>
                <a:cs typeface="Segoe UI" panose="020B0502040204020203" pitchFamily="34" charset="0"/>
              </a:rPr>
              <a:t>motorisch</a:t>
            </a:r>
            <a:r>
              <a:rPr lang="hu-HU" altLang="hu-HU" dirty="0">
                <a:latin typeface="Segoe UI" panose="020B0502040204020203" pitchFamily="34" charset="0"/>
                <a:cs typeface="Segoe UI" panose="020B0502040204020203" pitchFamily="34" charset="0"/>
              </a:rPr>
              <a:t> </a:t>
            </a:r>
            <a:r>
              <a:rPr lang="hu-HU" altLang="hu-HU" dirty="0" err="1">
                <a:latin typeface="Segoe UI" panose="020B0502040204020203" pitchFamily="34" charset="0"/>
                <a:cs typeface="Segoe UI" panose="020B0502040204020203" pitchFamily="34" charset="0"/>
              </a:rPr>
              <a:t>Rindenfelder</a:t>
            </a:r>
            <a:r>
              <a:rPr lang="hu-HU" altLang="hu-HU" dirty="0">
                <a:latin typeface="Segoe UI" panose="020B0502040204020203" pitchFamily="34" charset="0"/>
                <a:cs typeface="Segoe UI" panose="020B0502040204020203" pitchFamily="34" charset="0"/>
              </a:rPr>
              <a:t> sind </a:t>
            </a:r>
            <a:r>
              <a:rPr lang="hu-HU" altLang="hu-HU" b="1" dirty="0" err="1">
                <a:solidFill>
                  <a:srgbClr val="164669"/>
                </a:solidFill>
                <a:latin typeface="Segoe UI" panose="020B0502040204020203" pitchFamily="34" charset="0"/>
                <a:cs typeface="Segoe UI" panose="020B0502040204020203" pitchFamily="34" charset="0"/>
              </a:rPr>
              <a:t>blau</a:t>
            </a:r>
            <a:r>
              <a:rPr lang="hu-HU" altLang="hu-HU" dirty="0">
                <a:latin typeface="Segoe UI" panose="020B0502040204020203" pitchFamily="34" charset="0"/>
                <a:cs typeface="Segoe UI" panose="020B0502040204020203" pitchFamily="34" charset="0"/>
              </a:rPr>
              <a:t> </a:t>
            </a:r>
            <a:r>
              <a:rPr lang="hu-HU" altLang="hu-HU" dirty="0" err="1">
                <a:latin typeface="Segoe UI" panose="020B0502040204020203" pitchFamily="34" charset="0"/>
                <a:cs typeface="Segoe UI" panose="020B0502040204020203" pitchFamily="34" charset="0"/>
              </a:rPr>
              <a:t>markiert</a:t>
            </a:r>
            <a:r>
              <a:rPr lang="hu-HU" altLang="hu-HU" dirty="0">
                <a:latin typeface="Segoe UI" panose="020B0502040204020203" pitchFamily="34" charset="0"/>
                <a:cs typeface="Segoe UI" panose="020B0502040204020203" pitchFamily="34" charset="0"/>
              </a:rPr>
              <a:t>. Der „Rest” sind </a:t>
            </a:r>
            <a:r>
              <a:rPr lang="hu-HU" altLang="hu-HU" dirty="0" err="1">
                <a:latin typeface="Segoe UI" panose="020B0502040204020203" pitchFamily="34" charset="0"/>
                <a:cs typeface="Segoe UI" panose="020B0502040204020203" pitchFamily="34" charset="0"/>
              </a:rPr>
              <a:t>Assoziationsfelder</a:t>
            </a:r>
            <a:r>
              <a:rPr lang="hu-HU" altLang="hu-HU" dirty="0">
                <a:latin typeface="Segoe UI" panose="020B0502040204020203" pitchFamily="34" charset="0"/>
                <a:cs typeface="Segoe UI" panose="020B0502040204020203" pitchFamily="34" charset="0"/>
              </a:rPr>
              <a:t>. </a:t>
            </a:r>
            <a:r>
              <a:rPr lang="hu-HU" altLang="hu-HU" dirty="0" err="1">
                <a:latin typeface="Segoe UI" panose="020B0502040204020203" pitchFamily="34" charset="0"/>
                <a:cs typeface="Segoe UI" panose="020B0502040204020203" pitchFamily="34" charset="0"/>
              </a:rPr>
              <a:t>Assoziationsfelder</a:t>
            </a:r>
            <a:r>
              <a:rPr lang="hu-HU" altLang="hu-HU" dirty="0">
                <a:latin typeface="Segoe UI" panose="020B0502040204020203" pitchFamily="34" charset="0"/>
                <a:cs typeface="Segoe UI" panose="020B0502040204020203" pitchFamily="34" charset="0"/>
              </a:rPr>
              <a:t> </a:t>
            </a:r>
            <a:r>
              <a:rPr lang="hu-HU" altLang="hu-HU" dirty="0" err="1">
                <a:latin typeface="Segoe UI" panose="020B0502040204020203" pitchFamily="34" charset="0"/>
                <a:cs typeface="Segoe UI" panose="020B0502040204020203" pitchFamily="34" charset="0"/>
              </a:rPr>
              <a:t>bilden</a:t>
            </a:r>
            <a:r>
              <a:rPr lang="hu-HU" altLang="hu-HU" dirty="0">
                <a:latin typeface="Segoe UI" panose="020B0502040204020203" pitchFamily="34" charset="0"/>
                <a:cs typeface="Segoe UI" panose="020B0502040204020203" pitchFamily="34" charset="0"/>
              </a:rPr>
              <a:t> 75% des </a:t>
            </a:r>
            <a:r>
              <a:rPr lang="hu-HU" altLang="hu-HU" dirty="0" err="1">
                <a:latin typeface="Segoe UI" panose="020B0502040204020203" pitchFamily="34" charset="0"/>
                <a:cs typeface="Segoe UI" panose="020B0502040204020203" pitchFamily="34" charset="0"/>
              </a:rPr>
              <a:t>gesamten</a:t>
            </a:r>
            <a:r>
              <a:rPr lang="hu-HU" altLang="hu-HU" dirty="0">
                <a:latin typeface="Segoe UI" panose="020B0502040204020203" pitchFamily="34" charset="0"/>
                <a:cs typeface="Segoe UI" panose="020B0502040204020203" pitchFamily="34" charset="0"/>
              </a:rPr>
              <a:t> </a:t>
            </a:r>
            <a:r>
              <a:rPr lang="hu-HU" altLang="hu-HU" dirty="0" err="1">
                <a:latin typeface="Segoe UI" panose="020B0502040204020203" pitchFamily="34" charset="0"/>
                <a:cs typeface="Segoe UI" panose="020B0502040204020203" pitchFamily="34" charset="0"/>
              </a:rPr>
              <a:t>Neocortex</a:t>
            </a:r>
            <a:r>
              <a:rPr lang="hu-HU" altLang="hu-HU" dirty="0">
                <a:latin typeface="Segoe UI" panose="020B0502040204020203" pitchFamily="34" charset="0"/>
                <a:cs typeface="Segoe UI" panose="020B0502040204020203" pitchFamily="34" charset="0"/>
              </a:rPr>
              <a:t> </a:t>
            </a:r>
            <a:r>
              <a:rPr lang="hu-HU" altLang="hu-HU" dirty="0" err="1">
                <a:latin typeface="Segoe UI" panose="020B0502040204020203" pitchFamily="34" charset="0"/>
                <a:cs typeface="Segoe UI" panose="020B0502040204020203" pitchFamily="34" charset="0"/>
              </a:rPr>
              <a:t>im</a:t>
            </a:r>
            <a:r>
              <a:rPr lang="hu-HU" altLang="hu-HU" dirty="0">
                <a:latin typeface="Segoe UI" panose="020B0502040204020203" pitchFamily="34" charset="0"/>
                <a:cs typeface="Segoe UI" panose="020B0502040204020203" pitchFamily="34" charset="0"/>
              </a:rPr>
              <a:t> </a:t>
            </a:r>
            <a:r>
              <a:rPr lang="hu-HU" altLang="hu-HU" dirty="0" err="1">
                <a:latin typeface="Segoe UI" panose="020B0502040204020203" pitchFamily="34" charset="0"/>
                <a:cs typeface="Segoe UI" panose="020B0502040204020203" pitchFamily="34" charset="0"/>
              </a:rPr>
              <a:t>Parietal</a:t>
            </a:r>
            <a:r>
              <a:rPr lang="hu-HU" altLang="hu-HU" dirty="0">
                <a:latin typeface="Segoe UI" panose="020B0502040204020203" pitchFamily="34" charset="0"/>
                <a:cs typeface="Segoe UI" panose="020B0502040204020203" pitchFamily="34" charset="0"/>
              </a:rPr>
              <a:t>-, </a:t>
            </a:r>
            <a:r>
              <a:rPr lang="hu-HU" altLang="hu-HU" dirty="0" err="1">
                <a:latin typeface="Segoe UI" panose="020B0502040204020203" pitchFamily="34" charset="0"/>
                <a:cs typeface="Segoe UI" panose="020B0502040204020203" pitchFamily="34" charset="0"/>
              </a:rPr>
              <a:t>Temporal</a:t>
            </a:r>
            <a:r>
              <a:rPr lang="hu-HU" altLang="hu-HU" dirty="0">
                <a:latin typeface="Segoe UI" panose="020B0502040204020203" pitchFamily="34" charset="0"/>
                <a:cs typeface="Segoe UI" panose="020B0502040204020203" pitchFamily="34" charset="0"/>
              </a:rPr>
              <a:t>- und </a:t>
            </a:r>
            <a:r>
              <a:rPr lang="hu-HU" altLang="hu-HU" dirty="0" err="1">
                <a:latin typeface="Segoe UI" panose="020B0502040204020203" pitchFamily="34" charset="0"/>
                <a:cs typeface="Segoe UI" panose="020B0502040204020203" pitchFamily="34" charset="0"/>
              </a:rPr>
              <a:t>Frontallape</a:t>
            </a:r>
            <a:r>
              <a:rPr lang="hu-HU" altLang="hu-HU" dirty="0">
                <a:latin typeface="Segoe UI" panose="020B0502040204020203" pitchFamily="34" charset="0"/>
                <a:cs typeface="Segoe UI" panose="020B0502040204020203" pitchFamily="34" charset="0"/>
              </a:rPr>
              <a:t>.</a:t>
            </a:r>
          </a:p>
          <a:p>
            <a:pPr>
              <a:spcBef>
                <a:spcPct val="50000"/>
              </a:spcBef>
            </a:pPr>
            <a:endParaRPr lang="hu-HU" altLang="hu-HU" b="1" dirty="0"/>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92" y="620688"/>
            <a:ext cx="8153400" cy="35179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hu-HU" altLang="hu-HU" dirty="0" err="1">
                <a:latin typeface="Segoe UI" panose="020B0502040204020203" pitchFamily="34" charset="0"/>
                <a:cs typeface="Segoe UI" panose="020B0502040204020203" pitchFamily="34" charset="0"/>
              </a:rPr>
              <a:t>Assoziationskortex</a:t>
            </a:r>
            <a:endParaRPr lang="hu-HU" altLang="hu-HU" dirty="0">
              <a:latin typeface="Segoe UI" panose="020B0502040204020203" pitchFamily="34" charset="0"/>
              <a:cs typeface="Segoe UI" panose="020B0502040204020203" pitchFamily="34" charset="0"/>
            </a:endParaRPr>
          </a:p>
        </p:txBody>
      </p:sp>
      <p:sp>
        <p:nvSpPr>
          <p:cNvPr id="20483" name="Rectangle 3"/>
          <p:cNvSpPr>
            <a:spLocks noGrp="1" noChangeArrowheads="1"/>
          </p:cNvSpPr>
          <p:nvPr>
            <p:ph type="body" idx="1"/>
          </p:nvPr>
        </p:nvSpPr>
        <p:spPr>
          <a:xfrm>
            <a:off x="685800" y="2060848"/>
            <a:ext cx="7990656" cy="4114800"/>
          </a:xfrm>
        </p:spPr>
        <p:txBody>
          <a:bodyPr/>
          <a:lstStyle/>
          <a:p>
            <a:pPr algn="just"/>
            <a:r>
              <a:rPr lang="hu-HU" altLang="hu-HU" sz="2800" dirty="0">
                <a:latin typeface="Segoe UI" panose="020B0502040204020203" pitchFamily="34" charset="0"/>
                <a:cs typeface="Segoe UI" panose="020B0502040204020203" pitchFamily="34" charset="0"/>
              </a:rPr>
              <a:t>Die </a:t>
            </a:r>
            <a:r>
              <a:rPr lang="hu-HU" altLang="hu-HU" sz="2800" dirty="0" err="1">
                <a:latin typeface="Segoe UI" panose="020B0502040204020203" pitchFamily="34" charset="0"/>
                <a:cs typeface="Segoe UI" panose="020B0502040204020203" pitchFamily="34" charset="0"/>
              </a:rPr>
              <a:t>Tätigkeit</a:t>
            </a:r>
            <a:r>
              <a:rPr lang="hu-HU" altLang="hu-HU" sz="2800" dirty="0">
                <a:latin typeface="Segoe UI" panose="020B0502040204020203" pitchFamily="34" charset="0"/>
                <a:cs typeface="Segoe UI" panose="020B0502040204020203" pitchFamily="34" charset="0"/>
              </a:rPr>
              <a:t> des </a:t>
            </a:r>
            <a:r>
              <a:rPr lang="hu-HU" altLang="hu-HU" sz="2800" dirty="0" err="1">
                <a:latin typeface="Segoe UI" panose="020B0502040204020203" pitchFamily="34" charset="0"/>
                <a:cs typeface="Segoe UI" panose="020B0502040204020203" pitchFamily="34" charset="0"/>
              </a:rPr>
              <a:t>Assoziationskortex</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wird</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often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als</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Kognition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genannt</a:t>
            </a:r>
            <a:r>
              <a:rPr lang="hu-HU" altLang="hu-HU" sz="2800" dirty="0">
                <a:latin typeface="Segoe UI" panose="020B0502040204020203" pitchFamily="34" charset="0"/>
                <a:cs typeface="Segoe UI" panose="020B0502040204020203" pitchFamily="34" charset="0"/>
              </a:rPr>
              <a:t>. Für </a:t>
            </a:r>
            <a:r>
              <a:rPr lang="hu-HU" altLang="hu-HU" sz="2800" dirty="0" err="1">
                <a:latin typeface="Segoe UI" panose="020B0502040204020203" pitchFamily="34" charset="0"/>
                <a:cs typeface="Segoe UI" panose="020B0502040204020203" pitchFamily="34" charset="0"/>
              </a:rPr>
              <a:t>die</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Neurobiologie</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Kognition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bedeutet</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beachten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identifizieren</a:t>
            </a:r>
            <a:r>
              <a:rPr lang="hu-HU" altLang="hu-HU" sz="2800" dirty="0">
                <a:latin typeface="Segoe UI" panose="020B0502040204020203" pitchFamily="34" charset="0"/>
                <a:cs typeface="Segoe UI" panose="020B0502040204020203" pitchFamily="34" charset="0"/>
              </a:rPr>
              <a:t>, und </a:t>
            </a:r>
            <a:r>
              <a:rPr lang="hu-HU" altLang="hu-HU" sz="2800" dirty="0" err="1">
                <a:latin typeface="Segoe UI" panose="020B0502040204020203" pitchFamily="34" charset="0"/>
                <a:cs typeface="Segoe UI" panose="020B0502040204020203" pitchFamily="34" charset="0"/>
              </a:rPr>
              <a:t>planen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rationelle</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Antworten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auf</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äußere</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Reize</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oder</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innere</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Motivation</a:t>
            </a:r>
            <a:r>
              <a:rPr lang="hu-HU" altLang="hu-HU" sz="2800" dirty="0">
                <a:latin typeface="Segoe UI" panose="020B0502040204020203" pitchFamily="34" charset="0"/>
                <a:cs typeface="Segoe UI" panose="020B0502040204020203" pitchFamily="34" charset="0"/>
              </a:rPr>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hu-HU" altLang="hu-HU" dirty="0" err="1">
                <a:latin typeface="Segoe UI" panose="020B0502040204020203" pitchFamily="34" charset="0"/>
                <a:cs typeface="Segoe UI" panose="020B0502040204020203" pitchFamily="34" charset="0"/>
              </a:rPr>
              <a:t>Assoziationskortex</a:t>
            </a:r>
            <a:endParaRPr lang="hu-HU" altLang="hu-HU" dirty="0">
              <a:latin typeface="Segoe UI" panose="020B0502040204020203" pitchFamily="34" charset="0"/>
              <a:cs typeface="Segoe UI" panose="020B0502040204020203" pitchFamily="34" charset="0"/>
            </a:endParaRPr>
          </a:p>
        </p:txBody>
      </p:sp>
      <p:sp>
        <p:nvSpPr>
          <p:cNvPr id="21507" name="Rectangle 3"/>
          <p:cNvSpPr>
            <a:spLocks noGrp="1" noChangeArrowheads="1"/>
          </p:cNvSpPr>
          <p:nvPr>
            <p:ph type="body" idx="1"/>
          </p:nvPr>
        </p:nvSpPr>
        <p:spPr>
          <a:xfrm>
            <a:off x="471060" y="1556792"/>
            <a:ext cx="8277403" cy="4467200"/>
          </a:xfrm>
        </p:spPr>
        <p:txBody>
          <a:bodyPr/>
          <a:lstStyle/>
          <a:p>
            <a:r>
              <a:rPr lang="hu-HU" altLang="hu-HU" sz="2800" dirty="0" err="1">
                <a:latin typeface="Segoe UI" panose="020B0502040204020203" pitchFamily="34" charset="0"/>
                <a:cs typeface="Segoe UI" panose="020B0502040204020203" pitchFamily="34" charset="0"/>
              </a:rPr>
              <a:t>Assoziationskortex</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empfangt</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Fasern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aus</a:t>
            </a:r>
            <a:r>
              <a:rPr lang="hu-HU" altLang="hu-HU" sz="2800" dirty="0">
                <a:latin typeface="Segoe UI" panose="020B0502040204020203" pitchFamily="34" charset="0"/>
                <a:cs typeface="Segoe UI" panose="020B0502040204020203" pitchFamily="34" charset="0"/>
              </a:rPr>
              <a:t>:</a:t>
            </a:r>
            <a:br>
              <a:rPr lang="hu-HU" altLang="hu-HU" sz="2800" dirty="0">
                <a:latin typeface="Segoe UI" panose="020B0502040204020203" pitchFamily="34" charset="0"/>
                <a:cs typeface="Segoe UI" panose="020B0502040204020203" pitchFamily="34" charset="0"/>
              </a:rPr>
            </a:br>
            <a:r>
              <a:rPr lang="hu-HU" altLang="hu-HU" sz="2800" dirty="0">
                <a:latin typeface="Segoe UI" panose="020B0502040204020203" pitchFamily="34" charset="0"/>
                <a:cs typeface="Segoe UI" panose="020B0502040204020203" pitchFamily="34" charset="0"/>
              </a:rPr>
              <a:t>	- </a:t>
            </a:r>
            <a:r>
              <a:rPr lang="hu-HU" altLang="hu-HU" sz="2400" dirty="0">
                <a:latin typeface="Segoe UI" panose="020B0502040204020203" pitchFamily="34" charset="0"/>
                <a:cs typeface="Segoe UI" panose="020B0502040204020203" pitchFamily="34" charset="0"/>
              </a:rPr>
              <a:t>der </a:t>
            </a:r>
            <a:r>
              <a:rPr lang="hu-HU" altLang="hu-HU" sz="2400" dirty="0" err="1">
                <a:latin typeface="Segoe UI" panose="020B0502040204020203" pitchFamily="34" charset="0"/>
                <a:cs typeface="Segoe UI" panose="020B0502040204020203" pitchFamily="34" charset="0"/>
              </a:rPr>
              <a:t>primären</a:t>
            </a:r>
            <a:r>
              <a:rPr lang="hu-HU" altLang="hu-HU" sz="2400" dirty="0">
                <a:latin typeface="Segoe UI" panose="020B0502040204020203" pitchFamily="34" charset="0"/>
                <a:cs typeface="Segoe UI" panose="020B0502040204020203" pitchFamily="34" charset="0"/>
              </a:rPr>
              <a:t> und </a:t>
            </a:r>
            <a:r>
              <a:rPr lang="hu-HU" altLang="hu-HU" sz="2400" dirty="0" err="1">
                <a:latin typeface="Segoe UI" panose="020B0502040204020203" pitchFamily="34" charset="0"/>
                <a:cs typeface="Segoe UI" panose="020B0502040204020203" pitchFamily="34" charset="0"/>
              </a:rPr>
              <a:t>sekundären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sensorischen</a:t>
            </a:r>
            <a:r>
              <a:rPr lang="hu-HU" altLang="hu-HU" sz="2400" dirty="0">
                <a:latin typeface="Segoe UI" panose="020B0502040204020203" pitchFamily="34" charset="0"/>
                <a:cs typeface="Segoe UI" panose="020B0502040204020203" pitchFamily="34" charset="0"/>
              </a:rPr>
              <a:t> und</a:t>
            </a:r>
            <a:br>
              <a:rPr lang="hu-HU" altLang="hu-HU" sz="2400" dirty="0">
                <a:latin typeface="Segoe UI" panose="020B0502040204020203" pitchFamily="34" charset="0"/>
                <a:cs typeface="Segoe UI" panose="020B0502040204020203" pitchFamily="34" charset="0"/>
              </a:rPr>
            </a:b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motorischen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Rinde</a:t>
            </a:r>
            <a:r>
              <a:rPr lang="hu-HU" altLang="hu-HU" sz="2400" dirty="0">
                <a:latin typeface="Segoe UI" panose="020B0502040204020203" pitchFamily="34" charset="0"/>
                <a:cs typeface="Segoe UI" panose="020B0502040204020203" pitchFamily="34" charset="0"/>
              </a:rPr>
              <a:t>;</a:t>
            </a:r>
            <a:br>
              <a:rPr lang="hu-HU" altLang="hu-HU" sz="2400" dirty="0">
                <a:latin typeface="Segoe UI" panose="020B0502040204020203" pitchFamily="34" charset="0"/>
                <a:cs typeface="Segoe UI" panose="020B0502040204020203" pitchFamily="34" charset="0"/>
              </a:rPr>
            </a:br>
            <a:r>
              <a:rPr lang="hu-HU" altLang="hu-HU" sz="2400" dirty="0">
                <a:latin typeface="Segoe UI" panose="020B0502040204020203" pitchFamily="34" charset="0"/>
                <a:cs typeface="Segoe UI" panose="020B0502040204020203" pitchFamily="34" charset="0"/>
              </a:rPr>
              <a:t>	- </a:t>
            </a:r>
            <a:r>
              <a:rPr lang="hu-HU" altLang="hu-HU" sz="2400" dirty="0" err="1">
                <a:latin typeface="Segoe UI" panose="020B0502040204020203" pitchFamily="34" charset="0"/>
                <a:cs typeface="Segoe UI" panose="020B0502040204020203" pitchFamily="34" charset="0"/>
              </a:rPr>
              <a:t>Thalamus</a:t>
            </a:r>
            <a:r>
              <a:rPr lang="hu-HU" altLang="hu-HU" sz="2400" dirty="0">
                <a:latin typeface="Segoe UI" panose="020B0502040204020203" pitchFamily="34" charset="0"/>
                <a:cs typeface="Segoe UI" panose="020B0502040204020203" pitchFamily="34" charset="0"/>
              </a:rPr>
              <a:t> und</a:t>
            </a:r>
            <a:br>
              <a:rPr lang="hu-HU" altLang="hu-HU" sz="2400" dirty="0">
                <a:latin typeface="Segoe UI" panose="020B0502040204020203" pitchFamily="34" charset="0"/>
                <a:cs typeface="Segoe UI" panose="020B0502040204020203" pitchFamily="34" charset="0"/>
              </a:rPr>
            </a:br>
            <a:r>
              <a:rPr lang="hu-HU" altLang="hu-HU" sz="2400" dirty="0">
                <a:latin typeface="Segoe UI" panose="020B0502040204020203" pitchFamily="34" charset="0"/>
                <a:cs typeface="Segoe UI" panose="020B0502040204020203" pitchFamily="34" charset="0"/>
              </a:rPr>
              <a:t>	- </a:t>
            </a:r>
            <a:r>
              <a:rPr lang="hu-HU" altLang="hu-HU" sz="2400" dirty="0" err="1">
                <a:latin typeface="Segoe UI" panose="020B0502040204020203" pitchFamily="34" charset="0"/>
                <a:cs typeface="Segoe UI" panose="020B0502040204020203" pitchFamily="34" charset="0"/>
              </a:rPr>
              <a:t>Hirnstamm</a:t>
            </a:r>
            <a:r>
              <a:rPr lang="hu-HU" altLang="hu-HU" sz="2400" dirty="0">
                <a:latin typeface="Segoe UI" panose="020B0502040204020203" pitchFamily="34" charset="0"/>
                <a:cs typeface="Segoe UI" panose="020B0502040204020203" pitchFamily="34" charset="0"/>
              </a:rPr>
              <a:t>.</a:t>
            </a:r>
          </a:p>
          <a:p>
            <a:r>
              <a:rPr lang="hu-HU" altLang="hu-HU" sz="2800" dirty="0" err="1">
                <a:latin typeface="Segoe UI" panose="020B0502040204020203" pitchFamily="34" charset="0"/>
                <a:cs typeface="Segoe UI" panose="020B0502040204020203" pitchFamily="34" charset="0"/>
              </a:rPr>
              <a:t>Assoziationskortex</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sender</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Fasern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nach</a:t>
            </a:r>
            <a:r>
              <a:rPr lang="hu-HU" altLang="hu-HU" sz="2800" dirty="0">
                <a:latin typeface="Segoe UI" panose="020B0502040204020203" pitchFamily="34" charset="0"/>
                <a:cs typeface="Segoe UI" panose="020B0502040204020203" pitchFamily="34" charset="0"/>
              </a:rPr>
              <a:t>:</a:t>
            </a:r>
            <a:br>
              <a:rPr lang="hu-HU" altLang="hu-HU" sz="2800" dirty="0">
                <a:latin typeface="Segoe UI" panose="020B0502040204020203" pitchFamily="34" charset="0"/>
                <a:cs typeface="Segoe UI" panose="020B0502040204020203" pitchFamily="34" charset="0"/>
              </a:rPr>
            </a:br>
            <a:r>
              <a:rPr lang="hu-HU" altLang="hu-HU" sz="2800" dirty="0">
                <a:latin typeface="Segoe UI" panose="020B0502040204020203" pitchFamily="34" charset="0"/>
                <a:cs typeface="Segoe UI" panose="020B0502040204020203" pitchFamily="34" charset="0"/>
              </a:rPr>
              <a:t>	- </a:t>
            </a:r>
            <a:r>
              <a:rPr lang="hu-HU" altLang="hu-HU" sz="2400" dirty="0" err="1">
                <a:latin typeface="Segoe UI" panose="020B0502040204020203" pitchFamily="34" charset="0"/>
                <a:cs typeface="Segoe UI" panose="020B0502040204020203" pitchFamily="34" charset="0"/>
              </a:rPr>
              <a:t>anderen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Rindenfelder</a:t>
            </a:r>
            <a:r>
              <a:rPr lang="hu-HU" altLang="hu-HU" sz="2400" dirty="0">
                <a:latin typeface="Segoe UI" panose="020B0502040204020203" pitchFamily="34" charset="0"/>
                <a:cs typeface="Segoe UI" panose="020B0502040204020203" pitchFamily="34" charset="0"/>
              </a:rPr>
              <a:t>;</a:t>
            </a:r>
            <a:br>
              <a:rPr lang="hu-HU" altLang="hu-HU" sz="2400" dirty="0">
                <a:latin typeface="Segoe UI" panose="020B0502040204020203" pitchFamily="34" charset="0"/>
                <a:cs typeface="Segoe UI" panose="020B0502040204020203" pitchFamily="34" charset="0"/>
              </a:rPr>
            </a:br>
            <a:r>
              <a:rPr lang="hu-HU" altLang="hu-HU" sz="2400" dirty="0">
                <a:latin typeface="Segoe UI" panose="020B0502040204020203" pitchFamily="34" charset="0"/>
                <a:cs typeface="Segoe UI" panose="020B0502040204020203" pitchFamily="34" charset="0"/>
              </a:rPr>
              <a:t>	- </a:t>
            </a:r>
            <a:r>
              <a:rPr lang="hu-HU" altLang="hu-HU" sz="2400" dirty="0" err="1">
                <a:latin typeface="Segoe UI" panose="020B0502040204020203" pitchFamily="34" charset="0"/>
                <a:cs typeface="Segoe UI" panose="020B0502040204020203" pitchFamily="34" charset="0"/>
              </a:rPr>
              <a:t>Hippocampus</a:t>
            </a:r>
            <a:r>
              <a:rPr lang="hu-HU" altLang="hu-HU" sz="2400" dirty="0">
                <a:latin typeface="Segoe UI" panose="020B0502040204020203" pitchFamily="34" charset="0"/>
                <a:cs typeface="Segoe UI" panose="020B0502040204020203" pitchFamily="34" charset="0"/>
              </a:rPr>
              <a:t>;</a:t>
            </a:r>
            <a:br>
              <a:rPr lang="hu-HU" altLang="hu-HU" sz="2400" dirty="0">
                <a:latin typeface="Segoe UI" panose="020B0502040204020203" pitchFamily="34" charset="0"/>
                <a:cs typeface="Segoe UI" panose="020B0502040204020203" pitchFamily="34" charset="0"/>
              </a:rPr>
            </a:br>
            <a:r>
              <a:rPr lang="hu-HU" altLang="hu-HU" sz="2400" dirty="0">
                <a:latin typeface="Segoe UI" panose="020B0502040204020203" pitchFamily="34" charset="0"/>
                <a:cs typeface="Segoe UI" panose="020B0502040204020203" pitchFamily="34" charset="0"/>
              </a:rPr>
              <a:t>	- den </a:t>
            </a:r>
            <a:r>
              <a:rPr lang="hu-HU" altLang="hu-HU" sz="2400" dirty="0" err="1">
                <a:latin typeface="Segoe UI" panose="020B0502040204020203" pitchFamily="34" charset="0"/>
                <a:cs typeface="Segoe UI" panose="020B0502040204020203" pitchFamily="34" charset="0"/>
              </a:rPr>
              <a:t>Basalganglien</a:t>
            </a:r>
            <a:r>
              <a:rPr lang="hu-HU" altLang="hu-HU" sz="2400" dirty="0">
                <a:latin typeface="Segoe UI" panose="020B0502040204020203" pitchFamily="34" charset="0"/>
                <a:cs typeface="Segoe UI" panose="020B0502040204020203" pitchFamily="34" charset="0"/>
              </a:rPr>
              <a:t> und </a:t>
            </a:r>
            <a:r>
              <a:rPr lang="hu-HU" altLang="hu-HU" sz="2400" dirty="0" err="1">
                <a:latin typeface="Segoe UI" panose="020B0502040204020203" pitchFamily="34" charset="0"/>
                <a:cs typeface="Segoe UI" panose="020B0502040204020203" pitchFamily="34" charset="0"/>
              </a:rPr>
              <a:t>Kleinhirn</a:t>
            </a:r>
            <a:r>
              <a:rPr lang="hu-HU" altLang="hu-HU" sz="2400" dirty="0">
                <a:latin typeface="Segoe UI" panose="020B0502040204020203" pitchFamily="34" charset="0"/>
                <a:cs typeface="Segoe UI" panose="020B0502040204020203" pitchFamily="34" charset="0"/>
              </a:rPr>
              <a:t> und</a:t>
            </a:r>
            <a:br>
              <a:rPr lang="hu-HU" altLang="hu-HU" sz="2400" dirty="0">
                <a:latin typeface="Segoe UI" panose="020B0502040204020203" pitchFamily="34" charset="0"/>
                <a:cs typeface="Segoe UI" panose="020B0502040204020203" pitchFamily="34" charset="0"/>
              </a:rPr>
            </a:br>
            <a:r>
              <a:rPr lang="hu-HU" altLang="hu-HU" sz="2400" dirty="0">
                <a:latin typeface="Segoe UI" panose="020B0502040204020203" pitchFamily="34" charset="0"/>
                <a:cs typeface="Segoe UI" panose="020B0502040204020203" pitchFamily="34" charset="0"/>
              </a:rPr>
              <a:t>	- </a:t>
            </a:r>
            <a:r>
              <a:rPr lang="hu-HU" altLang="hu-HU" sz="2400" dirty="0" err="1">
                <a:latin typeface="Segoe UI" panose="020B0502040204020203" pitchFamily="34" charset="0"/>
                <a:cs typeface="Segoe UI" panose="020B0502040204020203" pitchFamily="34" charset="0"/>
              </a:rPr>
              <a:t>Thalamus</a:t>
            </a:r>
            <a:r>
              <a:rPr lang="hu-HU" altLang="hu-HU" sz="2400" dirty="0">
                <a:latin typeface="Segoe UI" panose="020B0502040204020203" pitchFamily="34" charset="0"/>
                <a:cs typeface="Segoe UI" panose="020B0502040204020203" pitchFamily="34" charset="0"/>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0" y="228600"/>
            <a:ext cx="7772400" cy="914400"/>
          </a:xfrm>
        </p:spPr>
        <p:txBody>
          <a:bodyPr/>
          <a:lstStyle/>
          <a:p>
            <a:r>
              <a:rPr lang="hu-HU" altLang="hu-HU" sz="3600" b="1" dirty="0" err="1">
                <a:latin typeface="Segoe UI" panose="020B0502040204020203" pitchFamily="34" charset="0"/>
                <a:cs typeface="Segoe UI" panose="020B0502040204020203" pitchFamily="34" charset="0"/>
              </a:rPr>
              <a:t>Funktion</a:t>
            </a:r>
            <a:r>
              <a:rPr lang="hu-HU" altLang="hu-HU" sz="3600" b="1" dirty="0">
                <a:latin typeface="Segoe UI" panose="020B0502040204020203" pitchFamily="34" charset="0"/>
                <a:cs typeface="Segoe UI" panose="020B0502040204020203" pitchFamily="34" charset="0"/>
              </a:rPr>
              <a:t> der </a:t>
            </a:r>
            <a:r>
              <a:rPr lang="hu-HU" altLang="hu-HU" sz="3600" b="1" dirty="0" err="1">
                <a:latin typeface="Segoe UI" panose="020B0502040204020203" pitchFamily="34" charset="0"/>
                <a:cs typeface="Segoe UI" panose="020B0502040204020203" pitchFamily="34" charset="0"/>
              </a:rPr>
              <a:t>Assoziationsfelder</a:t>
            </a:r>
            <a:endParaRPr lang="hu-HU" altLang="hu-HU" sz="3600" b="1" dirty="0">
              <a:latin typeface="Segoe UI" panose="020B0502040204020203" pitchFamily="34" charset="0"/>
              <a:cs typeface="Segoe UI" panose="020B0502040204020203" pitchFamily="34" charset="0"/>
            </a:endParaRPr>
          </a:p>
        </p:txBody>
      </p:sp>
      <p:sp>
        <p:nvSpPr>
          <p:cNvPr id="24579" name="Rectangle 3"/>
          <p:cNvSpPr>
            <a:spLocks noGrp="1" noChangeArrowheads="1"/>
          </p:cNvSpPr>
          <p:nvPr>
            <p:ph type="body" idx="1"/>
          </p:nvPr>
        </p:nvSpPr>
        <p:spPr/>
        <p:txBody>
          <a:bodyPr/>
          <a:lstStyle/>
          <a:p>
            <a:r>
              <a:rPr lang="hu-HU" altLang="hu-HU" sz="2400" dirty="0" err="1">
                <a:latin typeface="Segoe UI" panose="020B0502040204020203" pitchFamily="34" charset="0"/>
                <a:cs typeface="Segoe UI" panose="020B0502040204020203" pitchFamily="34" charset="0"/>
              </a:rPr>
              <a:t>Beim</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Mensch</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können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wir</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vorwiegend</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aus</a:t>
            </a:r>
            <a:r>
              <a:rPr lang="hu-HU" altLang="hu-HU" sz="2400" dirty="0">
                <a:latin typeface="Segoe UI" panose="020B0502040204020203" pitchFamily="34" charset="0"/>
                <a:cs typeface="Segoe UI" panose="020B0502040204020203" pitchFamily="34" charset="0"/>
              </a:rPr>
              <a:t> den </a:t>
            </a:r>
            <a:r>
              <a:rPr lang="hu-HU" altLang="hu-HU" sz="2400" dirty="0" err="1">
                <a:latin typeface="Segoe UI" panose="020B0502040204020203" pitchFamily="34" charset="0"/>
                <a:cs typeface="Segoe UI" panose="020B0502040204020203" pitchFamily="34" charset="0"/>
              </a:rPr>
              <a:t>klinischen</a:t>
            </a:r>
            <a:r>
              <a:rPr lang="hu-HU" altLang="hu-HU" sz="2400" dirty="0">
                <a:latin typeface="Segoe UI" panose="020B0502040204020203" pitchFamily="34" charset="0"/>
                <a:cs typeface="Segoe UI" panose="020B0502040204020203" pitchFamily="34" charset="0"/>
              </a:rPr>
              <a:t> Fallen </a:t>
            </a:r>
            <a:r>
              <a:rPr lang="hu-HU" altLang="hu-HU" sz="2400" dirty="0" err="1">
                <a:latin typeface="Segoe UI" panose="020B0502040204020203" pitchFamily="34" charset="0"/>
                <a:cs typeface="Segoe UI" panose="020B0502040204020203" pitchFamily="34" charset="0"/>
              </a:rPr>
              <a:t>ableiten</a:t>
            </a:r>
            <a:r>
              <a:rPr lang="hu-HU" altLang="hu-HU" sz="2400" dirty="0">
                <a:latin typeface="Segoe UI" panose="020B0502040204020203" pitchFamily="34" charset="0"/>
                <a:cs typeface="Segoe UI" panose="020B0502040204020203" pitchFamily="34" charset="0"/>
              </a:rPr>
              <a:t>.</a:t>
            </a:r>
          </a:p>
          <a:p>
            <a:r>
              <a:rPr lang="hu-HU" altLang="hu-HU" sz="2400" dirty="0" err="1">
                <a:latin typeface="Segoe UI" panose="020B0502040204020203" pitchFamily="34" charset="0"/>
                <a:cs typeface="Segoe UI" panose="020B0502040204020203" pitchFamily="34" charset="0"/>
              </a:rPr>
              <a:t>Generelles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Schema</a:t>
            </a:r>
            <a:r>
              <a:rPr lang="hu-HU" altLang="hu-HU" sz="2400" dirty="0">
                <a:latin typeface="Segoe UI" panose="020B0502040204020203" pitchFamily="34" charset="0"/>
                <a:cs typeface="Segoe UI" panose="020B0502040204020203" pitchFamily="34" charset="0"/>
              </a:rPr>
              <a:t>:</a:t>
            </a:r>
          </a:p>
          <a:p>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Schädigungen</a:t>
            </a:r>
            <a:r>
              <a:rPr lang="hu-HU" altLang="hu-HU" sz="2400" dirty="0">
                <a:latin typeface="Segoe UI" panose="020B0502040204020203" pitchFamily="34" charset="0"/>
                <a:cs typeface="Segoe UI" panose="020B0502040204020203" pitchFamily="34" charset="0"/>
              </a:rPr>
              <a:t> des </a:t>
            </a:r>
            <a:r>
              <a:rPr lang="hu-HU" altLang="hu-HU" sz="2400" b="1" dirty="0" err="1">
                <a:latin typeface="Segoe UI" panose="020B0502040204020203" pitchFamily="34" charset="0"/>
                <a:cs typeface="Segoe UI" panose="020B0502040204020203" pitchFamily="34" charset="0"/>
              </a:rPr>
              <a:t>Parietallappens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leiten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zu</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Problemen</a:t>
            </a:r>
            <a:r>
              <a:rPr lang="hu-HU" altLang="hu-HU" sz="2400" dirty="0">
                <a:latin typeface="Segoe UI" panose="020B0502040204020203" pitchFamily="34" charset="0"/>
                <a:cs typeface="Segoe UI" panose="020B0502040204020203" pitchFamily="34" charset="0"/>
              </a:rPr>
              <a:t> der </a:t>
            </a:r>
            <a:r>
              <a:rPr lang="hu-HU" altLang="hu-HU" sz="2400" b="1" dirty="0" err="1">
                <a:latin typeface="Segoe UI" panose="020B0502040204020203" pitchFamily="34" charset="0"/>
                <a:cs typeface="Segoe UI" panose="020B0502040204020203" pitchFamily="34" charset="0"/>
              </a:rPr>
              <a:t>Aufmerksamkeit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contralateral</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neglect</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syndrome</a:t>
            </a:r>
            <a:r>
              <a:rPr lang="hu-HU" altLang="hu-HU" sz="2400" dirty="0">
                <a:latin typeface="Segoe UI" panose="020B0502040204020203" pitchFamily="34" charset="0"/>
                <a:cs typeface="Segoe UI" panose="020B0502040204020203" pitchFamily="34" charset="0"/>
              </a:rPr>
              <a:t>);</a:t>
            </a:r>
            <a:br>
              <a:rPr lang="hu-HU" altLang="hu-HU" sz="2400" dirty="0">
                <a:latin typeface="Segoe UI" panose="020B0502040204020203" pitchFamily="34" charset="0"/>
                <a:cs typeface="Segoe UI" panose="020B0502040204020203" pitchFamily="34" charset="0"/>
              </a:rPr>
            </a:b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Schädigungen</a:t>
            </a:r>
            <a:r>
              <a:rPr lang="hu-HU" altLang="hu-HU" sz="2400" dirty="0">
                <a:latin typeface="Segoe UI" panose="020B0502040204020203" pitchFamily="34" charset="0"/>
                <a:cs typeface="Segoe UI" panose="020B0502040204020203" pitchFamily="34" charset="0"/>
              </a:rPr>
              <a:t> des </a:t>
            </a:r>
            <a:r>
              <a:rPr lang="hu-HU" altLang="hu-HU" sz="2400" b="1" dirty="0" err="1">
                <a:latin typeface="Segoe UI" panose="020B0502040204020203" pitchFamily="34" charset="0"/>
                <a:cs typeface="Segoe UI" panose="020B0502040204020203" pitchFamily="34" charset="0"/>
              </a:rPr>
              <a:t>Temporallappens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leiten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zu</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fehlerhaften</a:t>
            </a:r>
            <a:r>
              <a:rPr lang="hu-HU" altLang="hu-HU" sz="2400" dirty="0">
                <a:latin typeface="Segoe UI" panose="020B0502040204020203" pitchFamily="34" charset="0"/>
                <a:cs typeface="Segoe UI" panose="020B0502040204020203" pitchFamily="34" charset="0"/>
              </a:rPr>
              <a:t> </a:t>
            </a:r>
            <a:r>
              <a:rPr lang="hu-HU" altLang="hu-HU" sz="2400" b="1" dirty="0" err="1">
                <a:latin typeface="Segoe UI" panose="020B0502040204020203" pitchFamily="34" charset="0"/>
                <a:cs typeface="Segoe UI" panose="020B0502040204020203" pitchFamily="34" charset="0"/>
              </a:rPr>
              <a:t>Anerkennungen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Agnosien</a:t>
            </a:r>
            <a:r>
              <a:rPr lang="hu-HU" altLang="hu-HU" sz="2400" dirty="0">
                <a:latin typeface="Segoe UI" panose="020B0502040204020203" pitchFamily="34" charset="0"/>
                <a:cs typeface="Segoe UI" panose="020B0502040204020203" pitchFamily="34" charset="0"/>
              </a:rPr>
              <a:t>);</a:t>
            </a:r>
            <a:br>
              <a:rPr lang="hu-HU" altLang="hu-HU" sz="2400" dirty="0">
                <a:latin typeface="Segoe UI" panose="020B0502040204020203" pitchFamily="34" charset="0"/>
                <a:cs typeface="Segoe UI" panose="020B0502040204020203" pitchFamily="34" charset="0"/>
              </a:rPr>
            </a:b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Schädigungen</a:t>
            </a:r>
            <a:r>
              <a:rPr lang="hu-HU" altLang="hu-HU" sz="2400" dirty="0">
                <a:latin typeface="Segoe UI" panose="020B0502040204020203" pitchFamily="34" charset="0"/>
                <a:cs typeface="Segoe UI" panose="020B0502040204020203" pitchFamily="34" charset="0"/>
              </a:rPr>
              <a:t> des </a:t>
            </a:r>
            <a:r>
              <a:rPr lang="hu-HU" altLang="hu-HU" sz="2400" b="1" dirty="0" err="1">
                <a:latin typeface="Segoe UI" panose="020B0502040204020203" pitchFamily="34" charset="0"/>
                <a:cs typeface="Segoe UI" panose="020B0502040204020203" pitchFamily="34" charset="0"/>
              </a:rPr>
              <a:t>Frontallappens</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leiten</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zu</a:t>
            </a:r>
            <a:r>
              <a:rPr lang="hu-HU" altLang="hu-HU" sz="2400" dirty="0">
                <a:latin typeface="Segoe UI" panose="020B0502040204020203" pitchFamily="34" charset="0"/>
                <a:cs typeface="Segoe UI" panose="020B0502040204020203" pitchFamily="34" charset="0"/>
              </a:rPr>
              <a:t> </a:t>
            </a:r>
            <a:r>
              <a:rPr lang="hu-HU" altLang="hu-HU" sz="2400" dirty="0" err="1">
                <a:latin typeface="Segoe UI" panose="020B0502040204020203" pitchFamily="34" charset="0"/>
                <a:cs typeface="Segoe UI" panose="020B0502040204020203" pitchFamily="34" charset="0"/>
              </a:rPr>
              <a:t>Störungen</a:t>
            </a:r>
            <a:r>
              <a:rPr lang="hu-HU" altLang="hu-HU" sz="2400" dirty="0">
                <a:latin typeface="Segoe UI" panose="020B0502040204020203" pitchFamily="34" charset="0"/>
                <a:cs typeface="Segoe UI" panose="020B0502040204020203" pitchFamily="34" charset="0"/>
              </a:rPr>
              <a:t> der </a:t>
            </a:r>
            <a:r>
              <a:rPr lang="hu-HU" altLang="hu-HU" sz="2400" b="1" dirty="0" err="1">
                <a:latin typeface="Segoe UI" panose="020B0502040204020203" pitchFamily="34" charset="0"/>
                <a:cs typeface="Segoe UI" panose="020B0502040204020203" pitchFamily="34" charset="0"/>
              </a:rPr>
              <a:t>Planung</a:t>
            </a:r>
            <a:r>
              <a:rPr lang="hu-HU" altLang="hu-HU" sz="2400" dirty="0">
                <a:latin typeface="Segoe UI" panose="020B0502040204020203" pitchFamily="34" charset="0"/>
                <a:cs typeface="Segoe UI" panose="020B0502040204020203" pitchFamily="34" charset="0"/>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ontralat neglect syn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8600"/>
            <a:ext cx="6249988" cy="2706688"/>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1600200" y="1981200"/>
            <a:ext cx="4114800"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a:t>Zeichnungen von Patienten des contralateral neclect syndrome</a:t>
            </a:r>
          </a:p>
          <a:p>
            <a:pPr>
              <a:spcBef>
                <a:spcPct val="50000"/>
              </a:spcBef>
            </a:pPr>
            <a:r>
              <a:rPr lang="hu-HU" altLang="hu-HU" sz="1800"/>
              <a:t>(Schädigungen des rechten </a:t>
            </a:r>
            <a:r>
              <a:rPr lang="hu-HU" altLang="hu-HU" sz="1800" b="1"/>
              <a:t>Parietallappens)</a:t>
            </a:r>
            <a:endParaRPr lang="hu-HU" altLang="hu-HU" sz="1800"/>
          </a:p>
        </p:txBody>
      </p:sp>
      <p:sp>
        <p:nvSpPr>
          <p:cNvPr id="25604" name="Text Box 4"/>
          <p:cNvSpPr txBox="1">
            <a:spLocks noChangeArrowheads="1"/>
          </p:cNvSpPr>
          <p:nvPr/>
        </p:nvSpPr>
        <p:spPr bwMode="auto">
          <a:xfrm>
            <a:off x="1600200" y="4648200"/>
            <a:ext cx="6477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2000" b="1"/>
              <a:t>Temporallapen- Schädigungen</a:t>
            </a:r>
            <a:r>
              <a:rPr lang="hu-HU" altLang="hu-HU" sz="2000"/>
              <a:t>: z.B. die Prosopagnosien (prosopo: Gesicht). Die Patienten können eben die bekannten (z.B. familiären) Gesichten gar nicht erkennen, aber sie können die visuelle Eigenschaften des Gesichtes abschreiben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600" b="1" dirty="0" err="1">
                <a:latin typeface="Segoe UI" panose="020B0502040204020203" pitchFamily="34" charset="0"/>
                <a:cs typeface="Segoe UI" panose="020B0502040204020203" pitchFamily="34" charset="0"/>
              </a:rPr>
              <a:t>Aufbau</a:t>
            </a:r>
            <a:r>
              <a:rPr lang="hu-HU" sz="3600" b="1" dirty="0">
                <a:latin typeface="Segoe UI" panose="020B0502040204020203" pitchFamily="34" charset="0"/>
                <a:cs typeface="Segoe UI" panose="020B0502040204020203" pitchFamily="34" charset="0"/>
              </a:rPr>
              <a:t> des </a:t>
            </a:r>
            <a:r>
              <a:rPr lang="hu-HU" sz="3600" b="1" dirty="0" err="1">
                <a:latin typeface="Segoe UI" panose="020B0502040204020203" pitchFamily="34" charset="0"/>
                <a:cs typeface="Segoe UI" panose="020B0502040204020203" pitchFamily="34" charset="0"/>
              </a:rPr>
              <a:t>Allokortex</a:t>
            </a:r>
            <a:endParaRPr lang="de-DE" sz="3600" b="1" dirty="0">
              <a:latin typeface="Segoe UI" panose="020B0502040204020203" pitchFamily="34" charset="0"/>
              <a:cs typeface="Segoe UI" panose="020B0502040204020203" pitchFamily="34" charset="0"/>
            </a:endParaRPr>
          </a:p>
        </p:txBody>
      </p:sp>
      <p:sp>
        <p:nvSpPr>
          <p:cNvPr id="3" name="Tartalom helye 2"/>
          <p:cNvSpPr>
            <a:spLocks noGrp="1"/>
          </p:cNvSpPr>
          <p:nvPr>
            <p:ph idx="1"/>
          </p:nvPr>
        </p:nvSpPr>
        <p:spPr/>
        <p:txBody>
          <a:bodyPr/>
          <a:lstStyle/>
          <a:p>
            <a:r>
              <a:rPr lang="hu-HU" sz="2800" dirty="0" err="1">
                <a:latin typeface="Segoe UI" panose="020B0502040204020203" pitchFamily="34" charset="0"/>
                <a:cs typeface="Segoe UI" panose="020B0502040204020203" pitchFamily="34" charset="0"/>
              </a:rPr>
              <a:t>siehe</a:t>
            </a:r>
            <a:r>
              <a:rPr lang="hu-HU" sz="2800" dirty="0">
                <a:latin typeface="Segoe UI" panose="020B0502040204020203" pitchFamily="34" charset="0"/>
                <a:cs typeface="Segoe UI" panose="020B0502040204020203" pitchFamily="34" charset="0"/>
              </a:rPr>
              <a:t> bei den </a:t>
            </a:r>
            <a:r>
              <a:rPr lang="hu-HU" sz="2800" dirty="0" err="1">
                <a:latin typeface="Segoe UI" panose="020B0502040204020203" pitchFamily="34" charset="0"/>
                <a:cs typeface="Segoe UI" panose="020B0502040204020203" pitchFamily="34" charset="0"/>
              </a:rPr>
              <a:t>entsprechenden</a:t>
            </a:r>
            <a:r>
              <a:rPr lang="hu-HU" sz="2800" dirty="0">
                <a:latin typeface="Segoe UI" panose="020B0502040204020203" pitchFamily="34" charset="0"/>
                <a:cs typeface="Segoe UI" panose="020B0502040204020203" pitchFamily="34" charset="0"/>
              </a:rPr>
              <a:t> Themen: </a:t>
            </a:r>
            <a:r>
              <a:rPr lang="hu-HU" sz="2800" dirty="0" err="1">
                <a:latin typeface="Segoe UI" panose="020B0502040204020203" pitchFamily="34" charset="0"/>
                <a:cs typeface="Segoe UI" panose="020B0502040204020203" pitchFamily="34" charset="0"/>
              </a:rPr>
              <a:t>Archikortex</a:t>
            </a:r>
            <a:r>
              <a:rPr lang="hu-HU" sz="2800" dirty="0">
                <a:latin typeface="Segoe UI" panose="020B0502040204020203" pitchFamily="34" charset="0"/>
                <a:cs typeface="Segoe UI" panose="020B0502040204020203" pitchFamily="34" charset="0"/>
              </a:rPr>
              <a:t> bei </a:t>
            </a:r>
            <a:r>
              <a:rPr lang="hu-HU" sz="2800" dirty="0" err="1">
                <a:latin typeface="Segoe UI" panose="020B0502040204020203" pitchFamily="34" charset="0"/>
                <a:cs typeface="Segoe UI" panose="020B0502040204020203" pitchFamily="34" charset="0"/>
              </a:rPr>
              <a:t>limbischen</a:t>
            </a:r>
            <a:r>
              <a:rPr lang="hu-HU" sz="2800" dirty="0">
                <a:latin typeface="Segoe UI" panose="020B0502040204020203" pitchFamily="34" charset="0"/>
                <a:cs typeface="Segoe UI" panose="020B0502040204020203" pitchFamily="34" charset="0"/>
              </a:rPr>
              <a:t> System, </a:t>
            </a:r>
            <a:r>
              <a:rPr lang="hu-HU" sz="2800" dirty="0" err="1">
                <a:latin typeface="Segoe UI" panose="020B0502040204020203" pitchFamily="34" charset="0"/>
                <a:cs typeface="Segoe UI" panose="020B0502040204020203" pitchFamily="34" charset="0"/>
              </a:rPr>
              <a:t>Paläokortex</a:t>
            </a:r>
            <a:r>
              <a:rPr lang="hu-HU" sz="2800" dirty="0">
                <a:latin typeface="Segoe UI" panose="020B0502040204020203" pitchFamily="34" charset="0"/>
                <a:cs typeface="Segoe UI" panose="020B0502040204020203" pitchFamily="34" charset="0"/>
              </a:rPr>
              <a:t> bei </a:t>
            </a:r>
            <a:r>
              <a:rPr lang="hu-HU" sz="2800" dirty="0" err="1">
                <a:latin typeface="Segoe UI" panose="020B0502040204020203" pitchFamily="34" charset="0"/>
                <a:cs typeface="Segoe UI" panose="020B0502040204020203" pitchFamily="34" charset="0"/>
              </a:rPr>
              <a:t>dem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Geruchwahrnehmung</a:t>
            </a:r>
            <a:r>
              <a:rPr lang="hu-HU" sz="2800" dirty="0">
                <a:latin typeface="Segoe UI" panose="020B0502040204020203" pitchFamily="34" charset="0"/>
                <a:cs typeface="Segoe UI" panose="020B0502040204020203" pitchFamily="34" charset="0"/>
              </a:rPr>
              <a:t>.</a:t>
            </a:r>
            <a:endParaRPr lang="de-DE"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22192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332656"/>
            <a:ext cx="7772400" cy="875184"/>
          </a:xfrm>
        </p:spPr>
        <p:txBody>
          <a:bodyPr/>
          <a:lstStyle/>
          <a:p>
            <a:r>
              <a:rPr lang="hu-HU" sz="3600" b="1" dirty="0" err="1">
                <a:latin typeface="Segoe UI" panose="020B0502040204020203" pitchFamily="34" charset="0"/>
                <a:cs typeface="Segoe UI" panose="020B0502040204020203" pitchFamily="34" charset="0"/>
              </a:rPr>
              <a:t>Funktion</a:t>
            </a:r>
            <a:r>
              <a:rPr lang="hu-HU" sz="3600" b="1" dirty="0">
                <a:latin typeface="Segoe UI" panose="020B0502040204020203" pitchFamily="34" charset="0"/>
                <a:cs typeface="Segoe UI" panose="020B0502040204020203" pitchFamily="34" charset="0"/>
              </a:rPr>
              <a:t> des </a:t>
            </a:r>
            <a:r>
              <a:rPr lang="hu-HU" sz="3600" b="1" dirty="0" err="1">
                <a:latin typeface="Segoe UI" panose="020B0502040204020203" pitchFamily="34" charset="0"/>
                <a:cs typeface="Segoe UI" panose="020B0502040204020203" pitchFamily="34" charset="0"/>
              </a:rPr>
              <a:t>Isokortex</a:t>
            </a:r>
            <a:endParaRPr lang="de-DE" sz="3600" b="1" dirty="0">
              <a:latin typeface="Segoe UI" panose="020B0502040204020203" pitchFamily="34" charset="0"/>
              <a:cs typeface="Segoe UI" panose="020B0502040204020203" pitchFamily="34" charset="0"/>
            </a:endParaRPr>
          </a:p>
        </p:txBody>
      </p:sp>
      <p:sp>
        <p:nvSpPr>
          <p:cNvPr id="3" name="Tartalom helye 2"/>
          <p:cNvSpPr>
            <a:spLocks noGrp="1"/>
          </p:cNvSpPr>
          <p:nvPr>
            <p:ph idx="1"/>
          </p:nvPr>
        </p:nvSpPr>
        <p:spPr>
          <a:xfrm>
            <a:off x="685800" y="1752600"/>
            <a:ext cx="7772400" cy="4343400"/>
          </a:xfrm>
        </p:spPr>
        <p:txBody>
          <a:bodyPr/>
          <a:lstStyle/>
          <a:p>
            <a:r>
              <a:rPr lang="de-DE" sz="2400" dirty="0">
                <a:latin typeface="Segoe UI" panose="020B0502040204020203" pitchFamily="34" charset="0"/>
                <a:cs typeface="Segoe UI" panose="020B0502040204020203" pitchFamily="34" charset="0"/>
              </a:rPr>
              <a:t>Neben den horizontalen Schichten ist der Cortex </a:t>
            </a:r>
            <a:r>
              <a:rPr lang="hu-HU" sz="2400" dirty="0" err="1">
                <a:latin typeface="Segoe UI" panose="020B0502040204020203" pitchFamily="34" charset="0"/>
                <a:cs typeface="Segoe UI" panose="020B0502040204020203" pitchFamily="34" charset="0"/>
              </a:rPr>
              <a:t>anatomisch</a:t>
            </a:r>
            <a:r>
              <a:rPr lang="hu-HU" sz="2400" dirty="0">
                <a:latin typeface="Segoe UI" panose="020B0502040204020203" pitchFamily="34" charset="0"/>
                <a:cs typeface="Segoe UI" panose="020B0502040204020203" pitchFamily="34" charset="0"/>
              </a:rPr>
              <a:t> und </a:t>
            </a:r>
            <a:r>
              <a:rPr lang="hu-HU" sz="2400" dirty="0" err="1">
                <a:latin typeface="Segoe UI" panose="020B0502040204020203" pitchFamily="34" charset="0"/>
                <a:cs typeface="Segoe UI" panose="020B0502040204020203" pitchFamily="34" charset="0"/>
              </a:rPr>
              <a:t>physiologisch</a:t>
            </a:r>
            <a:r>
              <a:rPr lang="de-DE" sz="2400" dirty="0">
                <a:latin typeface="Segoe UI" panose="020B0502040204020203" pitchFamily="34" charset="0"/>
                <a:cs typeface="Segoe UI" panose="020B0502040204020203" pitchFamily="34" charset="0"/>
              </a:rPr>
              <a:t> </a:t>
            </a:r>
            <a:r>
              <a:rPr lang="de-DE" sz="2400" b="1" dirty="0">
                <a:latin typeface="Segoe UI" panose="020B0502040204020203" pitchFamily="34" charset="0"/>
                <a:cs typeface="Segoe UI" panose="020B0502040204020203" pitchFamily="34" charset="0"/>
              </a:rPr>
              <a:t>vertikal </a:t>
            </a:r>
            <a:r>
              <a:rPr lang="de-DE" sz="2400" dirty="0">
                <a:latin typeface="Segoe UI" panose="020B0502040204020203" pitchFamily="34" charset="0"/>
                <a:cs typeface="Segoe UI" panose="020B0502040204020203" pitchFamily="34" charset="0"/>
              </a:rPr>
              <a:t>in </a:t>
            </a:r>
            <a:r>
              <a:rPr lang="de-DE" sz="2400" b="1" dirty="0">
                <a:latin typeface="Segoe UI" panose="020B0502040204020203" pitchFamily="34" charset="0"/>
                <a:cs typeface="Segoe UI" panose="020B0502040204020203" pitchFamily="34" charset="0"/>
              </a:rPr>
              <a:t>Säulen</a:t>
            </a:r>
            <a:r>
              <a:rPr lang="de-DE" sz="2400" dirty="0">
                <a:latin typeface="Segoe UI" panose="020B0502040204020203" pitchFamily="34" charset="0"/>
                <a:cs typeface="Segoe UI" panose="020B0502040204020203" pitchFamily="34" charset="0"/>
              </a:rPr>
              <a:t> organisiert. Diese </a:t>
            </a:r>
            <a:r>
              <a:rPr lang="de-DE" sz="2400" b="1" dirty="0">
                <a:latin typeface="Segoe UI" panose="020B0502040204020203" pitchFamily="34" charset="0"/>
                <a:cs typeface="Segoe UI" panose="020B0502040204020203" pitchFamily="34" charset="0"/>
              </a:rPr>
              <a:t>kortikalen Säulen </a:t>
            </a:r>
            <a:r>
              <a:rPr lang="hu-HU" sz="2400" dirty="0" err="1">
                <a:latin typeface="Segoe UI" panose="020B0502040204020203" pitchFamily="34" charset="0"/>
                <a:cs typeface="Segoe UI" panose="020B0502040204020203" pitchFamily="34" charset="0"/>
              </a:rPr>
              <a:t>oder</a:t>
            </a:r>
            <a:r>
              <a:rPr lang="hu-HU" sz="2400" dirty="0">
                <a:latin typeface="Segoe UI" panose="020B0502040204020203" pitchFamily="34" charset="0"/>
                <a:cs typeface="Segoe UI" panose="020B0502040204020203" pitchFamily="34" charset="0"/>
              </a:rPr>
              <a:t> </a:t>
            </a:r>
            <a:r>
              <a:rPr lang="hu-HU" sz="2400" b="1" dirty="0" err="1">
                <a:latin typeface="Segoe UI" panose="020B0502040204020203" pitchFamily="34" charset="0"/>
                <a:cs typeface="Segoe UI" panose="020B0502040204020203" pitchFamily="34" charset="0"/>
              </a:rPr>
              <a:t>Modulen</a:t>
            </a:r>
            <a:r>
              <a:rPr lang="hu-HU" sz="2400" dirty="0">
                <a:latin typeface="Segoe UI" panose="020B0502040204020203" pitchFamily="34" charset="0"/>
                <a:cs typeface="Segoe UI" panose="020B0502040204020203" pitchFamily="34" charset="0"/>
              </a:rPr>
              <a:t> </a:t>
            </a:r>
            <a:r>
              <a:rPr lang="de-DE" sz="2400" dirty="0">
                <a:latin typeface="Segoe UI" panose="020B0502040204020203" pitchFamily="34" charset="0"/>
                <a:cs typeface="Segoe UI" panose="020B0502040204020203" pitchFamily="34" charset="0"/>
              </a:rPr>
              <a:t>sind vor allem in den primären sensorischen Arealen ausgeprägt und zeichnen sich durch eine starke Konnektivität innerhalb einer Säule aus. Sie stellen damit vermutlich die elementaren Verarbeitungseinheiten (Module) der Großhirnrinde dar.</a:t>
            </a:r>
          </a:p>
        </p:txBody>
      </p:sp>
    </p:spTree>
    <p:extLst>
      <p:ext uri="{BB962C8B-B14F-4D97-AF65-F5344CB8AC3E}">
        <p14:creationId xmlns:p14="http://schemas.microsoft.com/office/powerpoint/2010/main" val="2998266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ím 1"/>
          <p:cNvSpPr>
            <a:spLocks noGrp="1"/>
          </p:cNvSpPr>
          <p:nvPr>
            <p:ph type="title"/>
          </p:nvPr>
        </p:nvSpPr>
        <p:spPr>
          <a:xfrm>
            <a:off x="685800" y="609600"/>
            <a:ext cx="7772400" cy="875184"/>
          </a:xfrm>
        </p:spPr>
        <p:txBody>
          <a:bodyPr/>
          <a:lstStyle/>
          <a:p>
            <a:r>
              <a:rPr lang="hu-HU" altLang="hu-HU" sz="3600" b="1" dirty="0" err="1">
                <a:latin typeface="Segoe UI" panose="020B0502040204020203" pitchFamily="34" charset="0"/>
                <a:cs typeface="Segoe UI" panose="020B0502040204020203" pitchFamily="34" charset="0"/>
              </a:rPr>
              <a:t>Säulenstruktur</a:t>
            </a:r>
            <a:endParaRPr lang="de-DE" altLang="hu-HU" sz="3600" b="1" dirty="0">
              <a:latin typeface="Segoe UI" panose="020B0502040204020203" pitchFamily="34" charset="0"/>
              <a:cs typeface="Segoe UI" panose="020B0502040204020203" pitchFamily="34" charset="0"/>
            </a:endParaRPr>
          </a:p>
        </p:txBody>
      </p:sp>
      <p:sp>
        <p:nvSpPr>
          <p:cNvPr id="56323" name="Tartalom helye 2"/>
          <p:cNvSpPr>
            <a:spLocks noGrp="1"/>
          </p:cNvSpPr>
          <p:nvPr>
            <p:ph idx="1"/>
          </p:nvPr>
        </p:nvSpPr>
        <p:spPr>
          <a:xfrm>
            <a:off x="685800" y="1700808"/>
            <a:ext cx="7772400" cy="4114800"/>
          </a:xfrm>
        </p:spPr>
        <p:txBody>
          <a:bodyPr/>
          <a:lstStyle/>
          <a:p>
            <a:r>
              <a:rPr lang="hu-HU" altLang="hu-HU" sz="2800" dirty="0">
                <a:latin typeface="Segoe UI" panose="020B0502040204020203" pitchFamily="34" charset="0"/>
                <a:cs typeface="Segoe UI" panose="020B0502040204020203" pitchFamily="34" charset="0"/>
              </a:rPr>
              <a:t>Es </a:t>
            </a:r>
            <a:r>
              <a:rPr lang="hu-HU" altLang="hu-HU" sz="2800" dirty="0" err="1">
                <a:latin typeface="Segoe UI" panose="020B0502040204020203" pitchFamily="34" charset="0"/>
                <a:cs typeface="Segoe UI" panose="020B0502040204020203" pitchFamily="34" charset="0"/>
              </a:rPr>
              <a:t>gibt</a:t>
            </a:r>
            <a:r>
              <a:rPr lang="hu-HU" altLang="hu-HU" sz="2800" dirty="0">
                <a:latin typeface="Segoe UI" panose="020B0502040204020203" pitchFamily="34" charset="0"/>
                <a:cs typeface="Segoe UI" panose="020B0502040204020203" pitchFamily="34" charset="0"/>
              </a:rPr>
              <a:t> Makro- und </a:t>
            </a:r>
            <a:r>
              <a:rPr lang="hu-HU" altLang="hu-HU" sz="2800" dirty="0" err="1">
                <a:latin typeface="Segoe UI" panose="020B0502040204020203" pitchFamily="34" charset="0"/>
                <a:cs typeface="Segoe UI" panose="020B0502040204020203" pitchFamily="34" charset="0"/>
              </a:rPr>
              <a:t>Minisäulen</a:t>
            </a:r>
            <a:r>
              <a:rPr lang="hu-HU" altLang="hu-HU" sz="2800" dirty="0">
                <a:latin typeface="Segoe UI" panose="020B0502040204020203" pitchFamily="34" charset="0"/>
                <a:cs typeface="Segoe UI" panose="020B0502040204020203" pitchFamily="34" charset="0"/>
              </a:rPr>
              <a:t>.</a:t>
            </a:r>
          </a:p>
          <a:p>
            <a:r>
              <a:rPr lang="hu-HU" altLang="hu-HU" sz="2800" dirty="0">
                <a:latin typeface="Segoe UI" panose="020B0502040204020203" pitchFamily="34" charset="0"/>
                <a:cs typeface="Segoe UI" panose="020B0502040204020203" pitchFamily="34" charset="0"/>
              </a:rPr>
              <a:t>Die  </a:t>
            </a:r>
            <a:r>
              <a:rPr lang="hu-HU" altLang="hu-HU" sz="2800" b="1" dirty="0" err="1">
                <a:solidFill>
                  <a:srgbClr val="C00000"/>
                </a:solidFill>
                <a:latin typeface="Segoe UI" panose="020B0502040204020203" pitchFamily="34" charset="0"/>
                <a:cs typeface="Segoe UI" panose="020B0502040204020203" pitchFamily="34" charset="0"/>
              </a:rPr>
              <a:t>Makrosäulen</a:t>
            </a:r>
            <a:r>
              <a:rPr lang="hu-HU" altLang="hu-HU" sz="2800" b="1" dirty="0">
                <a:solidFill>
                  <a:srgbClr val="C00000"/>
                </a:solidFill>
                <a:latin typeface="Segoe UI" panose="020B0502040204020203" pitchFamily="34" charset="0"/>
                <a:cs typeface="Segoe UI" panose="020B0502040204020203" pitchFamily="34" charset="0"/>
              </a:rPr>
              <a:t> (</a:t>
            </a:r>
            <a:r>
              <a:rPr lang="hu-HU" altLang="hu-HU" sz="2800" b="1" dirty="0" err="1">
                <a:solidFill>
                  <a:srgbClr val="C00000"/>
                </a:solidFill>
                <a:latin typeface="Segoe UI" panose="020B0502040204020203" pitchFamily="34" charset="0"/>
                <a:cs typeface="Segoe UI" panose="020B0502040204020203" pitchFamily="34" charset="0"/>
              </a:rPr>
              <a:t>Hypersäulen</a:t>
            </a:r>
            <a:r>
              <a:rPr lang="hu-HU" altLang="hu-HU" sz="2800" b="1" dirty="0">
                <a:solidFill>
                  <a:srgbClr val="C00000"/>
                </a:solidFill>
                <a:latin typeface="Segoe UI" panose="020B0502040204020203" pitchFamily="34" charset="0"/>
                <a:cs typeface="Segoe UI" panose="020B0502040204020203" pitchFamily="34" charset="0"/>
              </a:rPr>
              <a:t>, </a:t>
            </a:r>
            <a:r>
              <a:rPr lang="hu-HU" altLang="hu-HU" sz="2800" b="1" dirty="0" err="1">
                <a:solidFill>
                  <a:srgbClr val="C00000"/>
                </a:solidFill>
                <a:latin typeface="Segoe UI" panose="020B0502040204020203" pitchFamily="34" charset="0"/>
                <a:cs typeface="Segoe UI" panose="020B0502040204020203" pitchFamily="34" charset="0"/>
              </a:rPr>
              <a:t>Module</a:t>
            </a:r>
            <a:r>
              <a:rPr lang="hu-HU" altLang="hu-HU" sz="2800" b="1" dirty="0">
                <a:solidFill>
                  <a:srgbClr val="C00000"/>
                </a:solidFill>
                <a:latin typeface="Segoe UI" panose="020B0502040204020203" pitchFamily="34" charset="0"/>
                <a:cs typeface="Segoe UI" panose="020B0502040204020203" pitchFamily="34" charset="0"/>
              </a:rPr>
              <a:t>) </a:t>
            </a:r>
            <a:r>
              <a:rPr lang="hu-HU" altLang="hu-HU" sz="2800" dirty="0">
                <a:latin typeface="Segoe UI" panose="020B0502040204020203" pitchFamily="34" charset="0"/>
                <a:cs typeface="Segoe UI" panose="020B0502040204020203" pitchFamily="34" charset="0"/>
              </a:rPr>
              <a:t>sind </a:t>
            </a:r>
            <a:r>
              <a:rPr lang="hu-HU" altLang="hu-HU" sz="2800" dirty="0" err="1">
                <a:latin typeface="Segoe UI" panose="020B0502040204020203" pitchFamily="34" charset="0"/>
                <a:cs typeface="Segoe UI" panose="020B0502040204020203" pitchFamily="34" charset="0"/>
              </a:rPr>
              <a:t>eher</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physiologische</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Strukturen</a:t>
            </a:r>
            <a:r>
              <a:rPr lang="hu-HU" altLang="hu-HU" sz="2800" dirty="0">
                <a:latin typeface="Segoe UI" panose="020B0502040204020203" pitchFamily="34" charset="0"/>
                <a:cs typeface="Segoe UI" panose="020B0502040204020203" pitchFamily="34" charset="0"/>
              </a:rPr>
              <a:t>, mit </a:t>
            </a:r>
            <a:r>
              <a:rPr lang="hu-HU" altLang="hu-HU" sz="2800" dirty="0" err="1">
                <a:latin typeface="Segoe UI" panose="020B0502040204020203" pitchFamily="34" charset="0"/>
                <a:cs typeface="Segoe UI" panose="020B0502040204020203" pitchFamily="34" charset="0"/>
              </a:rPr>
              <a:t>einem</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kortikalen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Durchmesser</a:t>
            </a:r>
            <a:r>
              <a:rPr lang="hu-HU" altLang="hu-HU" sz="2800" dirty="0">
                <a:latin typeface="Segoe UI" panose="020B0502040204020203" pitchFamily="34" charset="0"/>
                <a:cs typeface="Segoe UI" panose="020B0502040204020203" pitchFamily="34" charset="0"/>
              </a:rPr>
              <a:t> von 200-800 </a:t>
            </a:r>
            <a:r>
              <a:rPr lang="hu-HU" altLang="hu-HU" sz="2800" dirty="0">
                <a:latin typeface="Symbol" panose="05050102010706020507" pitchFamily="18" charset="2"/>
                <a:cs typeface="Segoe UI" panose="020B0502040204020203" pitchFamily="34" charset="0"/>
              </a:rPr>
              <a:t>m</a:t>
            </a:r>
            <a:r>
              <a:rPr lang="hu-HU" altLang="hu-HU" sz="2800" dirty="0">
                <a:latin typeface="Segoe UI" panose="020B0502040204020203" pitchFamily="34" charset="0"/>
                <a:cs typeface="Segoe UI" panose="020B0502040204020203" pitchFamily="34" charset="0"/>
              </a:rPr>
              <a:t>m und </a:t>
            </a:r>
            <a:r>
              <a:rPr lang="hu-HU" altLang="hu-HU" sz="2800" dirty="0" err="1">
                <a:latin typeface="Segoe UI" panose="020B0502040204020203" pitchFamily="34" charset="0"/>
                <a:cs typeface="Segoe UI" panose="020B0502040204020203" pitchFamily="34" charset="0"/>
              </a:rPr>
              <a:t>sie</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bestehen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aus</a:t>
            </a:r>
            <a:r>
              <a:rPr lang="hu-HU" altLang="hu-HU" sz="2800" dirty="0">
                <a:latin typeface="Segoe UI" panose="020B0502040204020203" pitchFamily="34" charset="0"/>
                <a:cs typeface="Segoe UI" panose="020B0502040204020203" pitchFamily="34" charset="0"/>
              </a:rPr>
              <a:t> 50-100 </a:t>
            </a:r>
            <a:r>
              <a:rPr lang="hu-HU" altLang="hu-HU" sz="2800" dirty="0" err="1">
                <a:latin typeface="Segoe UI" panose="020B0502040204020203" pitchFamily="34" charset="0"/>
                <a:cs typeface="Segoe UI" panose="020B0502040204020203" pitchFamily="34" charset="0"/>
              </a:rPr>
              <a:t>Minisäulen</a:t>
            </a:r>
            <a:r>
              <a:rPr lang="hu-HU" altLang="hu-HU" sz="2800" dirty="0">
                <a:latin typeface="Segoe UI" panose="020B0502040204020203" pitchFamily="34" charset="0"/>
                <a:cs typeface="Segoe UI" panose="020B0502040204020203" pitchFamily="34" charset="0"/>
              </a:rPr>
              <a:t>.</a:t>
            </a:r>
          </a:p>
          <a:p>
            <a:r>
              <a:rPr lang="hu-HU" altLang="hu-HU" sz="2800" dirty="0">
                <a:latin typeface="Segoe UI" panose="020B0502040204020203" pitchFamily="34" charset="0"/>
                <a:cs typeface="Segoe UI" panose="020B0502040204020203" pitchFamily="34" charset="0"/>
              </a:rPr>
              <a:t>Die </a:t>
            </a:r>
            <a:r>
              <a:rPr lang="hu-HU" altLang="hu-HU" sz="2800" b="1" dirty="0" err="1">
                <a:solidFill>
                  <a:srgbClr val="C00000"/>
                </a:solidFill>
                <a:latin typeface="Segoe UI" panose="020B0502040204020203" pitchFamily="34" charset="0"/>
                <a:cs typeface="Segoe UI" panose="020B0502040204020203" pitchFamily="34" charset="0"/>
              </a:rPr>
              <a:t>Minisäulen</a:t>
            </a:r>
            <a:r>
              <a:rPr lang="hu-HU" altLang="hu-HU" sz="2800" b="1" dirty="0">
                <a:solidFill>
                  <a:srgbClr val="C00000"/>
                </a:solidFill>
                <a:latin typeface="Segoe UI" panose="020B0502040204020203" pitchFamily="34" charset="0"/>
                <a:cs typeface="Segoe UI" panose="020B0502040204020203" pitchFamily="34" charset="0"/>
              </a:rPr>
              <a:t> </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enthalten</a:t>
            </a:r>
            <a:r>
              <a:rPr lang="hu-HU" altLang="hu-HU" sz="2800" dirty="0">
                <a:latin typeface="Segoe UI" panose="020B0502040204020203" pitchFamily="34" charset="0"/>
                <a:cs typeface="Segoe UI" panose="020B0502040204020203" pitchFamily="34" charset="0"/>
              </a:rPr>
              <a:t> 50-100 </a:t>
            </a:r>
            <a:r>
              <a:rPr lang="hu-HU" altLang="hu-HU" sz="2800" dirty="0" err="1">
                <a:latin typeface="Segoe UI" panose="020B0502040204020203" pitchFamily="34" charset="0"/>
                <a:cs typeface="Segoe UI" panose="020B0502040204020203" pitchFamily="34" charset="0"/>
              </a:rPr>
              <a:t>Nervenzellen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die</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primäre</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Sehrinden</a:t>
            </a:r>
            <a:r>
              <a:rPr lang="hu-HU" altLang="hu-HU" sz="2800" dirty="0">
                <a:latin typeface="Segoe UI" panose="020B0502040204020203" pitchFamily="34" charset="0"/>
                <a:cs typeface="Segoe UI" panose="020B0502040204020203" pitchFamily="34" charset="0"/>
              </a:rPr>
              <a:t>, V1, </a:t>
            </a:r>
            <a:r>
              <a:rPr lang="hu-HU" altLang="hu-HU" sz="2800" dirty="0" err="1">
                <a:latin typeface="Segoe UI" panose="020B0502040204020203" pitchFamily="34" charset="0"/>
                <a:cs typeface="Segoe UI" panose="020B0502040204020203" pitchFamily="34" charset="0"/>
              </a:rPr>
              <a:t>doppelt</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so</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viel</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haben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einben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Durchmesser</a:t>
            </a:r>
            <a:r>
              <a:rPr lang="hu-HU" altLang="hu-HU" sz="2800" dirty="0">
                <a:latin typeface="Segoe UI" panose="020B0502040204020203" pitchFamily="34" charset="0"/>
                <a:cs typeface="Segoe UI" panose="020B0502040204020203" pitchFamily="34" charset="0"/>
              </a:rPr>
              <a:t> von 30-40 </a:t>
            </a:r>
            <a:r>
              <a:rPr lang="hu-HU" altLang="hu-HU" sz="2800" dirty="0">
                <a:latin typeface="Symbol" panose="05050102010706020507" pitchFamily="18" charset="2"/>
                <a:cs typeface="Segoe UI" panose="020B0502040204020203" pitchFamily="34" charset="0"/>
              </a:rPr>
              <a:t>m</a:t>
            </a:r>
            <a:r>
              <a:rPr lang="hu-HU" altLang="hu-HU" sz="2800" dirty="0">
                <a:latin typeface="Segoe UI" panose="020B0502040204020203" pitchFamily="34" charset="0"/>
                <a:cs typeface="Segoe UI" panose="020B0502040204020203" pitchFamily="34" charset="0"/>
              </a:rPr>
              <a:t>m, und </a:t>
            </a:r>
            <a:r>
              <a:rPr lang="hu-HU" altLang="hu-HU" sz="2800" dirty="0" err="1">
                <a:latin typeface="Segoe UI" panose="020B0502040204020203" pitchFamily="34" charset="0"/>
                <a:cs typeface="Segoe UI" panose="020B0502040204020203" pitchFamily="34" charset="0"/>
              </a:rPr>
              <a:t>bauen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die</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Makrosäulen</a:t>
            </a:r>
            <a:r>
              <a:rPr lang="hu-HU" altLang="hu-HU" sz="2800" dirty="0">
                <a:latin typeface="Segoe UI" panose="020B0502040204020203" pitchFamily="34" charset="0"/>
                <a:cs typeface="Segoe UI" panose="020B0502040204020203" pitchFamily="34" charset="0"/>
              </a:rPr>
              <a:t> </a:t>
            </a:r>
            <a:r>
              <a:rPr lang="hu-HU" altLang="hu-HU" sz="2800" dirty="0" err="1">
                <a:latin typeface="Segoe UI" panose="020B0502040204020203" pitchFamily="34" charset="0"/>
                <a:cs typeface="Segoe UI" panose="020B0502040204020203" pitchFamily="34" charset="0"/>
              </a:rPr>
              <a:t>auf</a:t>
            </a:r>
            <a:r>
              <a:rPr lang="hu-HU" altLang="hu-HU" sz="2800" dirty="0">
                <a:latin typeface="Segoe UI" panose="020B0502040204020203" pitchFamily="34" charset="0"/>
                <a:cs typeface="Segoe UI" panose="020B0502040204020203" pitchFamily="34" charset="0"/>
              </a:rPr>
              <a:t>. </a:t>
            </a:r>
            <a:endParaRPr lang="de-DE" altLang="hu-HU"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38820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733" y="0"/>
            <a:ext cx="6956534" cy="6858000"/>
          </a:xfrm>
          <a:prstGeom prst="rect">
            <a:avLst/>
          </a:prstGeom>
        </p:spPr>
      </p:pic>
    </p:spTree>
    <p:extLst>
      <p:ext uri="{BB962C8B-B14F-4D97-AF65-F5344CB8AC3E}">
        <p14:creationId xmlns:p14="http://schemas.microsoft.com/office/powerpoint/2010/main" val="2640433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0"/>
            <a:ext cx="3851960" cy="6858000"/>
          </a:xfrm>
          <a:prstGeom prst="rect">
            <a:avLst/>
          </a:prstGeom>
        </p:spPr>
      </p:pic>
      <p:sp>
        <p:nvSpPr>
          <p:cNvPr id="6" name="Szövegdoboz 5"/>
          <p:cNvSpPr txBox="1"/>
          <p:nvPr/>
        </p:nvSpPr>
        <p:spPr>
          <a:xfrm>
            <a:off x="971600" y="1700808"/>
            <a:ext cx="3528392" cy="4524315"/>
          </a:xfrm>
          <a:prstGeom prst="rect">
            <a:avLst/>
          </a:prstGeom>
          <a:noFill/>
        </p:spPr>
        <p:txBody>
          <a:bodyPr wrap="square" rtlCol="0">
            <a:spAutoFit/>
          </a:bodyPr>
          <a:lstStyle/>
          <a:p>
            <a:r>
              <a:rPr lang="hu-HU" dirty="0"/>
              <a:t>„</a:t>
            </a:r>
            <a:r>
              <a:rPr lang="en-US" dirty="0"/>
              <a:t>[</a:t>
            </a:r>
            <a:r>
              <a:rPr lang="hu-HU" dirty="0"/>
              <a:t>T</a:t>
            </a:r>
            <a:r>
              <a:rPr lang="en-US" dirty="0"/>
              <a:t>he </a:t>
            </a:r>
            <a:r>
              <a:rPr lang="en-US" dirty="0" err="1"/>
              <a:t>minicolumn</a:t>
            </a:r>
            <a:r>
              <a:rPr lang="en-US" dirty="0"/>
              <a:t> is] the most basic and consistent template by which the neocortex organizes its </a:t>
            </a:r>
            <a:r>
              <a:rPr lang="en-US" dirty="0" err="1"/>
              <a:t>neurones</a:t>
            </a:r>
            <a:r>
              <a:rPr lang="en-US" dirty="0"/>
              <a:t>, pathways, and intrinsic circuits".</a:t>
            </a:r>
            <a:endParaRPr lang="hu-HU" dirty="0"/>
          </a:p>
          <a:p>
            <a:endParaRPr lang="hu-HU" dirty="0"/>
          </a:p>
          <a:p>
            <a:r>
              <a:rPr lang="en-US" dirty="0"/>
              <a:t>Their role is best understood as </a:t>
            </a:r>
            <a:r>
              <a:rPr lang="hu-HU" dirty="0"/>
              <a:t>„</a:t>
            </a:r>
            <a:r>
              <a:rPr lang="en-US" dirty="0"/>
              <a:t>functional units of information processing</a:t>
            </a:r>
            <a:r>
              <a:rPr lang="hu-HU" dirty="0"/>
              <a:t>”.</a:t>
            </a:r>
            <a:endParaRPr lang="de-DE" dirty="0"/>
          </a:p>
          <a:p>
            <a:endParaRPr lang="de-DE" dirty="0"/>
          </a:p>
        </p:txBody>
      </p:sp>
    </p:spTree>
    <p:extLst>
      <p:ext uri="{BB962C8B-B14F-4D97-AF65-F5344CB8AC3E}">
        <p14:creationId xmlns:p14="http://schemas.microsoft.com/office/powerpoint/2010/main" val="1656567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0"/>
            <a:ext cx="5507771" cy="6858000"/>
          </a:xfrm>
          <a:prstGeom prst="rect">
            <a:avLst/>
          </a:prstGeom>
        </p:spPr>
      </p:pic>
      <p:sp>
        <p:nvSpPr>
          <p:cNvPr id="3" name="Szövegdoboz 2"/>
          <p:cNvSpPr txBox="1"/>
          <p:nvPr/>
        </p:nvSpPr>
        <p:spPr>
          <a:xfrm>
            <a:off x="395536" y="2644170"/>
            <a:ext cx="2592288" cy="1569660"/>
          </a:xfrm>
          <a:prstGeom prst="rect">
            <a:avLst/>
          </a:prstGeom>
          <a:noFill/>
        </p:spPr>
        <p:txBody>
          <a:bodyPr wrap="square" rtlCol="0">
            <a:spAutoFit/>
          </a:bodyPr>
          <a:lstStyle/>
          <a:p>
            <a:r>
              <a:rPr lang="hu-HU" dirty="0" err="1">
                <a:latin typeface="Segoe UI" panose="020B0502040204020203" pitchFamily="34" charset="0"/>
                <a:cs typeface="Segoe UI" panose="020B0502040204020203" pitchFamily="34" charset="0"/>
              </a:rPr>
              <a:t>Struktur</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einer</a:t>
            </a:r>
            <a:endParaRPr lang="hu-HU" dirty="0">
              <a:latin typeface="Segoe UI" panose="020B0502040204020203" pitchFamily="34" charset="0"/>
              <a:cs typeface="Segoe UI" panose="020B0502040204020203" pitchFamily="34" charset="0"/>
            </a:endParaRPr>
          </a:p>
          <a:p>
            <a:r>
              <a:rPr lang="hu-HU" dirty="0" err="1">
                <a:latin typeface="Segoe UI" panose="020B0502040204020203" pitchFamily="34" charset="0"/>
                <a:cs typeface="Segoe UI" panose="020B0502040204020203" pitchFamily="34" charset="0"/>
              </a:rPr>
              <a:t>Minisäule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aus</a:t>
            </a:r>
            <a:r>
              <a:rPr lang="hu-HU" dirty="0">
                <a:latin typeface="Segoe UI" panose="020B0502040204020203" pitchFamily="34" charset="0"/>
                <a:cs typeface="Segoe UI" panose="020B0502040204020203" pitchFamily="34" charset="0"/>
              </a:rPr>
              <a:t> der </a:t>
            </a:r>
            <a:r>
              <a:rPr lang="hu-HU" dirty="0" err="1">
                <a:latin typeface="Segoe UI" panose="020B0502040204020203" pitchFamily="34" charset="0"/>
                <a:cs typeface="Segoe UI" panose="020B0502040204020203" pitchFamily="34" charset="0"/>
              </a:rPr>
              <a:t>Sehrinde</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einer</a:t>
            </a:r>
            <a:r>
              <a:rPr lang="hu-HU" dirty="0">
                <a:latin typeface="Segoe UI" panose="020B0502040204020203" pitchFamily="34" charset="0"/>
                <a:cs typeface="Segoe UI" panose="020B0502040204020203" pitchFamily="34" charset="0"/>
              </a:rPr>
              <a:t> </a:t>
            </a:r>
            <a:r>
              <a:rPr lang="hu-HU" dirty="0" err="1">
                <a:latin typeface="Segoe UI" panose="020B0502040204020203" pitchFamily="34" charset="0"/>
                <a:cs typeface="Segoe UI" panose="020B0502040204020203" pitchFamily="34" charset="0"/>
              </a:rPr>
              <a:t>Affe</a:t>
            </a:r>
            <a:r>
              <a:rPr lang="hu-HU" dirty="0">
                <a:latin typeface="Segoe UI" panose="020B0502040204020203" pitchFamily="34" charset="0"/>
                <a:cs typeface="Segoe UI" panose="020B0502040204020203" pitchFamily="34" charset="0"/>
              </a:rPr>
              <a:t>.</a:t>
            </a:r>
            <a:endParaRPr lang="de-DE"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45548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87475"/>
            <a:ext cx="8229600" cy="400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237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ím 1"/>
          <p:cNvSpPr>
            <a:spLocks noGrp="1"/>
          </p:cNvSpPr>
          <p:nvPr>
            <p:ph type="title"/>
          </p:nvPr>
        </p:nvSpPr>
        <p:spPr>
          <a:xfrm>
            <a:off x="685800" y="609600"/>
            <a:ext cx="7772400" cy="875184"/>
          </a:xfrm>
        </p:spPr>
        <p:txBody>
          <a:bodyPr/>
          <a:lstStyle/>
          <a:p>
            <a:r>
              <a:rPr lang="hu-HU" altLang="hu-HU" sz="3600" b="1" dirty="0" err="1">
                <a:latin typeface="Segoe UI" panose="020B0502040204020203" pitchFamily="34" charset="0"/>
                <a:cs typeface="Segoe UI" panose="020B0502040204020203" pitchFamily="34" charset="0"/>
              </a:rPr>
              <a:t>Säulenstruktur</a:t>
            </a:r>
            <a:endParaRPr lang="de-DE" altLang="hu-HU" sz="3600" b="1" dirty="0">
              <a:latin typeface="Segoe UI" panose="020B0502040204020203" pitchFamily="34" charset="0"/>
              <a:cs typeface="Segoe UI" panose="020B0502040204020203" pitchFamily="34" charset="0"/>
            </a:endParaRPr>
          </a:p>
        </p:txBody>
      </p:sp>
      <p:sp>
        <p:nvSpPr>
          <p:cNvPr id="56323" name="Tartalom helye 2"/>
          <p:cNvSpPr>
            <a:spLocks noGrp="1"/>
          </p:cNvSpPr>
          <p:nvPr>
            <p:ph idx="1"/>
          </p:nvPr>
        </p:nvSpPr>
        <p:spPr>
          <a:xfrm>
            <a:off x="685800" y="1700808"/>
            <a:ext cx="7772400" cy="4114800"/>
          </a:xfrm>
        </p:spPr>
        <p:txBody>
          <a:bodyPr/>
          <a:lstStyle/>
          <a:p>
            <a:r>
              <a:rPr lang="hu-HU" sz="2800" dirty="0">
                <a:latin typeface="Segoe UI" panose="020B0502040204020203" pitchFamily="34" charset="0"/>
                <a:cs typeface="Segoe UI" panose="020B0502040204020203" pitchFamily="34" charset="0"/>
              </a:rPr>
              <a:t>Es </a:t>
            </a:r>
            <a:r>
              <a:rPr lang="hu-HU" sz="2800" dirty="0" err="1">
                <a:latin typeface="Segoe UI" panose="020B0502040204020203" pitchFamily="34" charset="0"/>
                <a:cs typeface="Segoe UI" panose="020B0502040204020203" pitchFamily="34" charset="0"/>
              </a:rPr>
              <a:t>gibt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ungefähr</a:t>
            </a:r>
            <a:r>
              <a:rPr lang="hu-HU" sz="2800" dirty="0">
                <a:latin typeface="Segoe UI" panose="020B0502040204020203" pitchFamily="34" charset="0"/>
                <a:cs typeface="Segoe UI" panose="020B0502040204020203" pitchFamily="34" charset="0"/>
              </a:rPr>
              <a:t> 100 </a:t>
            </a:r>
            <a:r>
              <a:rPr lang="hu-HU" sz="2800" dirty="0" err="1">
                <a:latin typeface="Segoe UI" panose="020B0502040204020203" pitchFamily="34" charset="0"/>
                <a:cs typeface="Segoe UI" panose="020B0502040204020203" pitchFamily="34" charset="0"/>
              </a:rPr>
              <a:t>Millionen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Minisäulen</a:t>
            </a:r>
            <a:r>
              <a:rPr lang="hu-HU" sz="2800" dirty="0">
                <a:latin typeface="Segoe UI" panose="020B0502040204020203" pitchFamily="34" charset="0"/>
                <a:cs typeface="Segoe UI" panose="020B0502040204020203" pitchFamily="34" charset="0"/>
              </a:rPr>
              <a:t>, und </a:t>
            </a:r>
            <a:r>
              <a:rPr lang="hu-HU" sz="2800" dirty="0" err="1">
                <a:latin typeface="Segoe UI" panose="020B0502040204020203" pitchFamily="34" charset="0"/>
                <a:cs typeface="Segoe UI" panose="020B0502040204020203" pitchFamily="34" charset="0"/>
              </a:rPr>
              <a:t>dementsprechend</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ungefähr</a:t>
            </a:r>
            <a:r>
              <a:rPr lang="hu-HU" sz="2800"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1–2</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Millionen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Makrosäulen</a:t>
            </a:r>
            <a:r>
              <a:rPr lang="hu-HU" sz="2800" dirty="0">
                <a:latin typeface="Segoe UI" panose="020B0502040204020203" pitchFamily="34" charset="0"/>
                <a:cs typeface="Segoe UI" panose="020B0502040204020203" pitchFamily="34" charset="0"/>
              </a:rPr>
              <a:t> in </a:t>
            </a:r>
            <a:r>
              <a:rPr lang="hu-HU" sz="2800" dirty="0" err="1">
                <a:latin typeface="Segoe UI" panose="020B0502040204020203" pitchFamily="34" charset="0"/>
                <a:cs typeface="Segoe UI" panose="020B0502040204020203" pitchFamily="34" charset="0"/>
              </a:rPr>
              <a:t>dem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Neokortex</a:t>
            </a:r>
            <a:r>
              <a:rPr lang="hu-HU" sz="2800" dirty="0">
                <a:latin typeface="Segoe UI" panose="020B0502040204020203" pitchFamily="34" charset="0"/>
                <a:cs typeface="Segoe UI" panose="020B0502040204020203" pitchFamily="34" charset="0"/>
              </a:rPr>
              <a:t>.</a:t>
            </a:r>
          </a:p>
          <a:p>
            <a:r>
              <a:rPr lang="hu-HU" sz="2800" dirty="0" err="1">
                <a:latin typeface="Segoe UI" panose="020B0502040204020203" pitchFamily="34" charset="0"/>
                <a:cs typeface="Segoe UI" panose="020B0502040204020203" pitchFamily="34" charset="0"/>
              </a:rPr>
              <a:t>Minisäulen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ihre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Zellen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stammen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aus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dem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gleichen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Progenitorzelle</a:t>
            </a:r>
            <a:r>
              <a:rPr lang="hu-HU" sz="2800" dirty="0">
                <a:latin typeface="Segoe UI" panose="020B0502040204020203" pitchFamily="34" charset="0"/>
                <a:cs typeface="Segoe UI" panose="020B0502040204020203" pitchFamily="34" charset="0"/>
              </a:rPr>
              <a:t> der </a:t>
            </a:r>
            <a:r>
              <a:rPr lang="hu-HU" sz="2800" dirty="0" err="1">
                <a:latin typeface="Segoe UI" panose="020B0502040204020203" pitchFamily="34" charset="0"/>
                <a:cs typeface="Segoe UI" panose="020B0502040204020203" pitchFamily="34" charset="0"/>
              </a:rPr>
              <a:t>ventrikulären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Zone</a:t>
            </a:r>
            <a:r>
              <a:rPr lang="hu-HU" sz="2800" dirty="0">
                <a:latin typeface="Segoe UI" panose="020B0502040204020203" pitchFamily="34" charset="0"/>
                <a:cs typeface="Segoe UI" panose="020B0502040204020203" pitchFamily="34" charset="0"/>
              </a:rPr>
              <a:t>.</a:t>
            </a:r>
          </a:p>
          <a:p>
            <a:r>
              <a:rPr lang="hu-HU" sz="2800" dirty="0" err="1">
                <a:latin typeface="Segoe UI" panose="020B0502040204020203" pitchFamily="34" charset="0"/>
                <a:cs typeface="Segoe UI" panose="020B0502040204020203" pitchFamily="34" charset="0"/>
              </a:rPr>
              <a:t>Minisäulen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sichtbare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morphologischen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Merkmale</a:t>
            </a:r>
            <a:r>
              <a:rPr lang="hu-HU" sz="2800" dirty="0">
                <a:latin typeface="Segoe UI" panose="020B0502040204020203" pitchFamily="34" charset="0"/>
                <a:cs typeface="Segoe UI" panose="020B0502040204020203" pitchFamily="34" charset="0"/>
              </a:rPr>
              <a:t>: 1. </a:t>
            </a:r>
            <a:r>
              <a:rPr lang="hu-HU" sz="2800" dirty="0" err="1">
                <a:latin typeface="Segoe UI" panose="020B0502040204020203" pitchFamily="34" charset="0"/>
                <a:cs typeface="Segoe UI" panose="020B0502040204020203" pitchFamily="34" charset="0"/>
              </a:rPr>
              <a:t>die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Bündelung</a:t>
            </a:r>
            <a:r>
              <a:rPr lang="hu-HU" sz="2800" dirty="0">
                <a:latin typeface="Segoe UI" panose="020B0502040204020203" pitchFamily="34" charset="0"/>
                <a:cs typeface="Segoe UI" panose="020B0502040204020203" pitchFamily="34" charset="0"/>
              </a:rPr>
              <a:t> der </a:t>
            </a:r>
            <a:r>
              <a:rPr lang="hu-HU" sz="2800" dirty="0" err="1">
                <a:latin typeface="Segoe UI" panose="020B0502040204020203" pitchFamily="34" charset="0"/>
                <a:cs typeface="Segoe UI" panose="020B0502040204020203" pitchFamily="34" charset="0"/>
              </a:rPr>
              <a:t>Spitzendendriten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einer</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Säule</a:t>
            </a:r>
            <a:r>
              <a:rPr lang="hu-HU" sz="2800" dirty="0">
                <a:latin typeface="Segoe UI" panose="020B0502040204020203" pitchFamily="34" charset="0"/>
                <a:cs typeface="Segoe UI" panose="020B0502040204020203" pitchFamily="34" charset="0"/>
              </a:rPr>
              <a:t>; 2. </a:t>
            </a:r>
            <a:r>
              <a:rPr lang="hu-HU" sz="2800" dirty="0" err="1">
                <a:latin typeface="Segoe UI" panose="020B0502040204020203" pitchFamily="34" charset="0"/>
                <a:cs typeface="Segoe UI" panose="020B0502040204020203" pitchFamily="34" charset="0"/>
              </a:rPr>
              <a:t>vertikale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Streifung</a:t>
            </a:r>
            <a:r>
              <a:rPr lang="hu-HU" sz="2800" dirty="0">
                <a:latin typeface="Segoe UI" panose="020B0502040204020203" pitchFamily="34" charset="0"/>
                <a:cs typeface="Segoe UI" panose="020B0502040204020203" pitchFamily="34" charset="0"/>
              </a:rPr>
              <a:t> des </a:t>
            </a:r>
            <a:r>
              <a:rPr lang="hu-HU" sz="2800" dirty="0" err="1">
                <a:latin typeface="Segoe UI" panose="020B0502040204020203" pitchFamily="34" charset="0"/>
                <a:cs typeface="Segoe UI" panose="020B0502040204020203" pitchFamily="34" charset="0"/>
              </a:rPr>
              <a:t>Kortex</a:t>
            </a:r>
            <a:r>
              <a:rPr lang="hu-HU" sz="28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031073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0"/>
            <a:ext cx="414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Szövegdoboz 4"/>
          <p:cNvSpPr txBox="1">
            <a:spLocks noChangeArrowheads="1"/>
          </p:cNvSpPr>
          <p:nvPr/>
        </p:nvSpPr>
        <p:spPr bwMode="auto">
          <a:xfrm>
            <a:off x="5795963" y="1268413"/>
            <a:ext cx="30972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a:t>Die </a:t>
            </a:r>
            <a:r>
              <a:rPr lang="hu-HU" altLang="hu-HU" sz="1800" dirty="0" err="1"/>
              <a:t>Entwicklung</a:t>
            </a:r>
            <a:r>
              <a:rPr lang="hu-HU" altLang="hu-HU" sz="1800" dirty="0"/>
              <a:t> der </a:t>
            </a:r>
            <a:r>
              <a:rPr lang="hu-HU" altLang="hu-HU" sz="1800" dirty="0" err="1"/>
              <a:t>dendritischen</a:t>
            </a:r>
            <a:r>
              <a:rPr lang="hu-HU" altLang="hu-HU" sz="1800" dirty="0"/>
              <a:t> </a:t>
            </a:r>
            <a:r>
              <a:rPr lang="hu-HU" altLang="hu-HU" sz="1800" dirty="0" err="1"/>
              <a:t>Arborisation</a:t>
            </a:r>
            <a:r>
              <a:rPr lang="hu-HU" altLang="hu-HU" sz="1800" dirty="0"/>
              <a:t> </a:t>
            </a:r>
            <a:r>
              <a:rPr lang="hu-HU" altLang="hu-HU" sz="1800" dirty="0" err="1"/>
              <a:t>bis</a:t>
            </a:r>
            <a:r>
              <a:rPr lang="hu-HU" altLang="hu-HU" sz="1800" dirty="0"/>
              <a:t> </a:t>
            </a:r>
            <a:r>
              <a:rPr lang="hu-HU" altLang="hu-HU" sz="1800" dirty="0" err="1"/>
              <a:t>zum</a:t>
            </a:r>
            <a:r>
              <a:rPr lang="hu-HU" altLang="hu-HU" sz="1800" dirty="0"/>
              <a:t> 2. </a:t>
            </a:r>
            <a:r>
              <a:rPr lang="hu-HU" altLang="hu-HU" sz="1800" dirty="0" err="1"/>
              <a:t>Lebensjahr</a:t>
            </a:r>
            <a:r>
              <a:rPr lang="hu-HU" altLang="hu-HU" sz="1800" dirty="0"/>
              <a:t>.</a:t>
            </a:r>
            <a:endParaRPr lang="de-DE" altLang="hu-HU" sz="1800" dirty="0"/>
          </a:p>
        </p:txBody>
      </p:sp>
    </p:spTree>
    <p:extLst>
      <p:ext uri="{BB962C8B-B14F-4D97-AF65-F5344CB8AC3E}">
        <p14:creationId xmlns:p14="http://schemas.microsoft.com/office/powerpoint/2010/main" val="1554325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Szövegdoboz 2"/>
          <p:cNvSpPr txBox="1">
            <a:spLocks noChangeArrowheads="1"/>
          </p:cNvSpPr>
          <p:nvPr/>
        </p:nvSpPr>
        <p:spPr bwMode="auto">
          <a:xfrm>
            <a:off x="5364163" y="981075"/>
            <a:ext cx="3529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err="1"/>
              <a:t>Vertikale</a:t>
            </a:r>
            <a:r>
              <a:rPr lang="hu-HU" altLang="hu-HU" sz="1800" dirty="0"/>
              <a:t> </a:t>
            </a:r>
            <a:r>
              <a:rPr lang="hu-HU" altLang="hu-HU" sz="1800" dirty="0" err="1"/>
              <a:t>Säulen</a:t>
            </a:r>
            <a:r>
              <a:rPr lang="hu-HU" altLang="hu-HU" sz="1800" dirty="0"/>
              <a:t> (</a:t>
            </a:r>
            <a:r>
              <a:rPr lang="hu-HU" altLang="hu-HU" sz="1800" dirty="0" err="1"/>
              <a:t>Pfeil</a:t>
            </a:r>
            <a:r>
              <a:rPr lang="hu-HU" altLang="hu-HU" sz="1800" dirty="0"/>
              <a:t>)</a:t>
            </a:r>
            <a:endParaRPr lang="de-DE" altLang="hu-HU" sz="1800" dirty="0"/>
          </a:p>
        </p:txBody>
      </p:sp>
    </p:spTree>
    <p:extLst>
      <p:ext uri="{BB962C8B-B14F-4D97-AF65-F5344CB8AC3E}">
        <p14:creationId xmlns:p14="http://schemas.microsoft.com/office/powerpoint/2010/main" val="1587882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387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églalap 2"/>
          <p:cNvSpPr>
            <a:spLocks noChangeArrowheads="1"/>
          </p:cNvSpPr>
          <p:nvPr/>
        </p:nvSpPr>
        <p:spPr bwMode="auto">
          <a:xfrm>
            <a:off x="5148064" y="2270714"/>
            <a:ext cx="38171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err="1"/>
              <a:t>Dendritenbündelung</a:t>
            </a:r>
            <a:r>
              <a:rPr lang="hu-HU" altLang="hu-HU" sz="1800" dirty="0"/>
              <a:t> </a:t>
            </a:r>
            <a:r>
              <a:rPr lang="hu-HU" altLang="hu-HU" sz="1800" dirty="0" err="1"/>
              <a:t>im</a:t>
            </a:r>
            <a:r>
              <a:rPr lang="hu-HU" altLang="hu-HU" sz="1800" dirty="0"/>
              <a:t> </a:t>
            </a:r>
            <a:r>
              <a:rPr lang="hu-HU" altLang="hu-HU" sz="1800" dirty="0" err="1"/>
              <a:t>Neokortex</a:t>
            </a:r>
            <a:r>
              <a:rPr lang="hu-HU" altLang="hu-HU" sz="1800" dirty="0"/>
              <a:t>.</a:t>
            </a:r>
          </a:p>
          <a:p>
            <a:pPr eaLnBrk="1" hangingPunct="1">
              <a:spcBef>
                <a:spcPct val="0"/>
              </a:spcBef>
              <a:buFontTx/>
              <a:buNone/>
            </a:pPr>
            <a:endParaRPr lang="hu-HU" altLang="hu-HU" sz="1800" dirty="0"/>
          </a:p>
        </p:txBody>
      </p:sp>
    </p:spTree>
    <p:extLst>
      <p:ext uri="{BB962C8B-B14F-4D97-AF65-F5344CB8AC3E}">
        <p14:creationId xmlns:p14="http://schemas.microsoft.com/office/powerpoint/2010/main" val="3432475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28650" y="365127"/>
            <a:ext cx="7886700" cy="1031874"/>
          </a:xfrm>
        </p:spPr>
        <p:txBody>
          <a:bodyPr>
            <a:normAutofit/>
          </a:bodyPr>
          <a:lstStyle/>
          <a:p>
            <a:pPr algn="ctr"/>
            <a:r>
              <a:rPr lang="hu-HU" sz="3600" b="1" dirty="0" err="1">
                <a:latin typeface="Segoe UI" panose="020B0502040204020203" pitchFamily="34" charset="0"/>
                <a:cs typeface="Segoe UI" panose="020B0502040204020203" pitchFamily="34" charset="0"/>
              </a:rPr>
              <a:t>Pallium</a:t>
            </a:r>
            <a:endParaRPr lang="hu-HU" sz="3600" b="1" dirty="0">
              <a:latin typeface="Segoe UI" panose="020B0502040204020203" pitchFamily="34" charset="0"/>
              <a:cs typeface="Segoe UI" panose="020B0502040204020203" pitchFamily="34" charset="0"/>
            </a:endParaRPr>
          </a:p>
        </p:txBody>
      </p:sp>
      <p:sp>
        <p:nvSpPr>
          <p:cNvPr id="3" name="Tartalom helye 2"/>
          <p:cNvSpPr>
            <a:spLocks noGrp="1"/>
          </p:cNvSpPr>
          <p:nvPr>
            <p:ph idx="1"/>
          </p:nvPr>
        </p:nvSpPr>
        <p:spPr>
          <a:xfrm>
            <a:off x="628650" y="1340768"/>
            <a:ext cx="8047806" cy="4836195"/>
          </a:xfrm>
        </p:spPr>
        <p:txBody>
          <a:bodyPr/>
          <a:lstStyle/>
          <a:p>
            <a:r>
              <a:rPr lang="hu-HU" sz="2800" dirty="0" err="1">
                <a:latin typeface="Segoe UI" panose="020B0502040204020203" pitchFamily="34" charset="0"/>
                <a:cs typeface="Segoe UI" panose="020B0502040204020203" pitchFamily="34" charset="0"/>
              </a:rPr>
              <a:t>Aus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Mantel</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entsteht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Großhirnrinde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Cortex</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cerebri</a:t>
            </a:r>
            <a:endParaRPr lang="hu-HU" sz="2800" dirty="0">
              <a:latin typeface="Segoe UI" panose="020B0502040204020203" pitchFamily="34" charset="0"/>
              <a:cs typeface="Segoe UI" panose="020B0502040204020203" pitchFamily="34" charset="0"/>
            </a:endParaRPr>
          </a:p>
          <a:p>
            <a:r>
              <a:rPr lang="hu-HU" sz="2800" dirty="0">
                <a:latin typeface="Segoe UI" panose="020B0502040204020203" pitchFamily="34" charset="0"/>
                <a:cs typeface="Segoe UI" panose="020B0502040204020203" pitchFamily="34" charset="0"/>
              </a:rPr>
              <a:t>Die </a:t>
            </a:r>
            <a:r>
              <a:rPr lang="hu-HU" sz="2800" dirty="0" err="1">
                <a:latin typeface="Segoe UI" panose="020B0502040204020203" pitchFamily="34" charset="0"/>
                <a:cs typeface="Segoe UI" panose="020B0502040204020203" pitchFamily="34" charset="0"/>
              </a:rPr>
              <a:t>Großhirnrinde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zeigt</a:t>
            </a:r>
            <a:r>
              <a:rPr lang="hu-HU" sz="2800" dirty="0">
                <a:latin typeface="Segoe UI" panose="020B0502040204020203" pitchFamily="34" charset="0"/>
                <a:cs typeface="Segoe UI" panose="020B0502040204020203" pitchFamily="34" charset="0"/>
              </a:rPr>
              <a:t> bei den </a:t>
            </a:r>
            <a:r>
              <a:rPr lang="hu-HU" sz="2800" dirty="0" err="1">
                <a:latin typeface="Segoe UI" panose="020B0502040204020203" pitchFamily="34" charset="0"/>
                <a:cs typeface="Segoe UI" panose="020B0502040204020203" pitchFamily="34" charset="0"/>
              </a:rPr>
              <a:t>Säugetieren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eine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bestimmte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Schichtung</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Nervenzellen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kommen</a:t>
            </a:r>
            <a:r>
              <a:rPr lang="hu-HU" sz="2800" dirty="0">
                <a:latin typeface="Segoe UI" panose="020B0502040204020203" pitchFamily="34" charset="0"/>
                <a:cs typeface="Segoe UI" panose="020B0502040204020203" pitchFamily="34" charset="0"/>
              </a:rPr>
              <a:t> in </a:t>
            </a:r>
            <a:r>
              <a:rPr lang="hu-HU" sz="2800" dirty="0" err="1">
                <a:latin typeface="Segoe UI" panose="020B0502040204020203" pitchFamily="34" charset="0"/>
                <a:cs typeface="Segoe UI" panose="020B0502040204020203" pitchFamily="34" charset="0"/>
              </a:rPr>
              <a:t>Schichten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vor</a:t>
            </a:r>
            <a:r>
              <a:rPr lang="hu-HU" sz="2800" dirty="0">
                <a:latin typeface="Segoe UI" panose="020B0502040204020203" pitchFamily="34" charset="0"/>
                <a:cs typeface="Segoe UI" panose="020B0502040204020203" pitchFamily="34" charset="0"/>
              </a:rPr>
              <a:t>;</a:t>
            </a:r>
          </a:p>
          <a:p>
            <a:r>
              <a:rPr lang="hu-HU" sz="2800" dirty="0">
                <a:latin typeface="Segoe UI" panose="020B0502040204020203" pitchFamily="34" charset="0"/>
                <a:cs typeface="Segoe UI" panose="020B0502040204020203" pitchFamily="34" charset="0"/>
              </a:rPr>
              <a:t>Die </a:t>
            </a:r>
            <a:r>
              <a:rPr lang="hu-HU" sz="2800" dirty="0" err="1">
                <a:latin typeface="Segoe UI" panose="020B0502040204020203" pitchFamily="34" charset="0"/>
                <a:cs typeface="Segoe UI" panose="020B0502040204020203" pitchFamily="34" charset="0"/>
              </a:rPr>
              <a:t>Schichtung</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ist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unterschiedlich</a:t>
            </a:r>
            <a:r>
              <a:rPr lang="hu-HU" sz="2800" dirty="0">
                <a:latin typeface="Segoe UI" panose="020B0502040204020203" pitchFamily="34" charset="0"/>
                <a:cs typeface="Segoe UI" panose="020B0502040204020203" pitchFamily="34" charset="0"/>
              </a:rPr>
              <a:t> bei den </a:t>
            </a:r>
            <a:r>
              <a:rPr lang="hu-HU" sz="2800" dirty="0" err="1">
                <a:latin typeface="Segoe UI" panose="020B0502040204020203" pitchFamily="34" charset="0"/>
                <a:cs typeface="Segoe UI" panose="020B0502040204020203" pitchFamily="34" charset="0"/>
              </a:rPr>
              <a:t>verschiedenen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pallialen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Regionen</a:t>
            </a:r>
            <a:r>
              <a:rPr lang="hu-HU" sz="2800" dirty="0">
                <a:latin typeface="Segoe UI" panose="020B0502040204020203" pitchFamily="34" charset="0"/>
                <a:cs typeface="Segoe UI" panose="020B0502040204020203" pitchFamily="34" charset="0"/>
              </a:rPr>
              <a:t>:</a:t>
            </a:r>
          </a:p>
          <a:p>
            <a:r>
              <a:rPr lang="hu-HU" sz="2800" dirty="0" err="1">
                <a:latin typeface="Segoe UI" panose="020B0502040204020203" pitchFamily="34" charset="0"/>
                <a:cs typeface="Segoe UI" panose="020B0502040204020203" pitchFamily="34" charset="0"/>
              </a:rPr>
              <a:t>aus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dorsalem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entsteht</a:t>
            </a:r>
            <a:r>
              <a:rPr lang="hu-HU" sz="2800" dirty="0">
                <a:latin typeface="Segoe UI" panose="020B0502040204020203" pitchFamily="34" charset="0"/>
                <a:cs typeface="Segoe UI" panose="020B0502040204020203" pitchFamily="34" charset="0"/>
              </a:rPr>
              <a:t> </a:t>
            </a:r>
            <a:r>
              <a:rPr lang="hu-HU" sz="2800" b="1" dirty="0" err="1">
                <a:latin typeface="Segoe UI" panose="020B0502040204020203" pitchFamily="34" charset="0"/>
                <a:cs typeface="Segoe UI" panose="020B0502040204020203" pitchFamily="34" charset="0"/>
              </a:rPr>
              <a:t>Neocortex</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evolutionär</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oder</a:t>
            </a:r>
            <a:r>
              <a:rPr lang="hu-HU" sz="2800" dirty="0">
                <a:latin typeface="Segoe UI" panose="020B0502040204020203" pitchFamily="34" charset="0"/>
                <a:cs typeface="Segoe UI" panose="020B0502040204020203" pitchFamily="34" charset="0"/>
              </a:rPr>
              <a:t> </a:t>
            </a:r>
            <a:r>
              <a:rPr lang="hu-HU" sz="2800" b="1" dirty="0" err="1">
                <a:latin typeface="Segoe UI" panose="020B0502040204020203" pitchFamily="34" charset="0"/>
                <a:cs typeface="Segoe UI" panose="020B0502040204020203" pitchFamily="34" charset="0"/>
              </a:rPr>
              <a:t>Isocortex</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histologisch</a:t>
            </a:r>
            <a:r>
              <a:rPr lang="hu-HU" sz="2800" dirty="0">
                <a:latin typeface="Segoe UI" panose="020B0502040204020203" pitchFamily="34" charset="0"/>
                <a:cs typeface="Segoe UI" panose="020B0502040204020203" pitchFamily="34" charset="0"/>
              </a:rPr>
              <a:t>); der </a:t>
            </a:r>
            <a:r>
              <a:rPr lang="hu-HU" sz="2800" dirty="0" err="1">
                <a:latin typeface="Segoe UI" panose="020B0502040204020203" pitchFamily="34" charset="0"/>
                <a:cs typeface="Segoe UI" panose="020B0502040204020203" pitchFamily="34" charset="0"/>
              </a:rPr>
              <a:t>immer</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vgl</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Iso</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gleich</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aus</a:t>
            </a:r>
            <a:r>
              <a:rPr lang="hu-HU" sz="2800" dirty="0">
                <a:latin typeface="Segoe UI" panose="020B0502040204020203" pitchFamily="34" charset="0"/>
                <a:cs typeface="Segoe UI" panose="020B0502040204020203" pitchFamily="34" charset="0"/>
              </a:rPr>
              <a:t> 6 </a:t>
            </a:r>
            <a:r>
              <a:rPr lang="hu-HU" sz="2800" dirty="0" err="1">
                <a:latin typeface="Segoe UI" panose="020B0502040204020203" pitchFamily="34" charset="0"/>
                <a:cs typeface="Segoe UI" panose="020B0502040204020203" pitchFamily="34" charset="0"/>
              </a:rPr>
              <a:t>Schichten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aufgebaut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ist</a:t>
            </a:r>
            <a:r>
              <a:rPr lang="hu-HU" sz="28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585096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28650" y="365127"/>
            <a:ext cx="7886700" cy="1031874"/>
          </a:xfrm>
        </p:spPr>
        <p:txBody>
          <a:bodyPr>
            <a:normAutofit/>
          </a:bodyPr>
          <a:lstStyle/>
          <a:p>
            <a:pPr algn="ctr"/>
            <a:r>
              <a:rPr lang="hu-HU" sz="3600" b="1" dirty="0" err="1">
                <a:latin typeface="Segoe UI" panose="020B0502040204020203" pitchFamily="34" charset="0"/>
                <a:cs typeface="Segoe UI" panose="020B0502040204020203" pitchFamily="34" charset="0"/>
              </a:rPr>
              <a:t>Pallium</a:t>
            </a:r>
            <a:endParaRPr lang="hu-HU" sz="3600" b="1" dirty="0">
              <a:latin typeface="Segoe UI" panose="020B0502040204020203" pitchFamily="34" charset="0"/>
              <a:cs typeface="Segoe UI" panose="020B0502040204020203" pitchFamily="34" charset="0"/>
            </a:endParaRPr>
          </a:p>
        </p:txBody>
      </p:sp>
      <p:sp>
        <p:nvSpPr>
          <p:cNvPr id="3" name="Tartalom helye 2"/>
          <p:cNvSpPr>
            <a:spLocks noGrp="1"/>
          </p:cNvSpPr>
          <p:nvPr>
            <p:ph idx="1"/>
          </p:nvPr>
        </p:nvSpPr>
        <p:spPr>
          <a:xfrm>
            <a:off x="628650" y="1612900"/>
            <a:ext cx="7886700" cy="4564063"/>
          </a:xfrm>
        </p:spPr>
        <p:txBody>
          <a:bodyPr/>
          <a:lstStyle/>
          <a:p>
            <a:r>
              <a:rPr lang="hu-HU" sz="2800" dirty="0" err="1">
                <a:latin typeface="Segoe UI" panose="020B0502040204020203" pitchFamily="34" charset="0"/>
                <a:cs typeface="Segoe UI" panose="020B0502040204020203" pitchFamily="34" charset="0"/>
              </a:rPr>
              <a:t>Aus</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dem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medialem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Archipallium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entsteht</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Hippocampus</a:t>
            </a:r>
            <a:r>
              <a:rPr lang="hu-HU" sz="2800" dirty="0">
                <a:latin typeface="Segoe UI" panose="020B0502040204020203" pitchFamily="34" charset="0"/>
                <a:cs typeface="Segoe UI" panose="020B0502040204020203" pitchFamily="34" charset="0"/>
              </a:rPr>
              <a:t> und </a:t>
            </a:r>
            <a:r>
              <a:rPr lang="hu-HU" sz="2800" dirty="0" err="1">
                <a:latin typeface="Segoe UI" panose="020B0502040204020203" pitchFamily="34" charset="0"/>
                <a:cs typeface="Segoe UI" panose="020B0502040204020203" pitchFamily="34" charset="0"/>
              </a:rPr>
              <a:t>aus</a:t>
            </a:r>
            <a:r>
              <a:rPr lang="hu-HU" sz="2800" dirty="0">
                <a:latin typeface="Segoe UI" panose="020B0502040204020203" pitchFamily="34" charset="0"/>
                <a:cs typeface="Segoe UI" panose="020B0502040204020203" pitchFamily="34" charset="0"/>
              </a:rPr>
              <a:t> den </a:t>
            </a:r>
            <a:r>
              <a:rPr lang="hu-HU" sz="2800" dirty="0" err="1">
                <a:latin typeface="Segoe UI" panose="020B0502040204020203" pitchFamily="34" charset="0"/>
                <a:cs typeface="Segoe UI" panose="020B0502040204020203" pitchFamily="34" charset="0"/>
              </a:rPr>
              <a:t>ventralem</a:t>
            </a:r>
            <a:r>
              <a:rPr lang="hu-HU" sz="2800" dirty="0">
                <a:latin typeface="Segoe UI" panose="020B0502040204020203" pitchFamily="34" charset="0"/>
                <a:cs typeface="Segoe UI" panose="020B0502040204020203" pitchFamily="34" charset="0"/>
              </a:rPr>
              <a:t> und </a:t>
            </a:r>
            <a:r>
              <a:rPr lang="hu-HU" sz="2800" dirty="0" err="1">
                <a:latin typeface="Segoe UI" panose="020B0502040204020203" pitchFamily="34" charset="0"/>
                <a:cs typeface="Segoe UI" panose="020B0502040204020203" pitchFamily="34" charset="0"/>
              </a:rPr>
              <a:t>lateralem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Paläopallium</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entstehen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Riechrinde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nicht</a:t>
            </a:r>
            <a:r>
              <a:rPr lang="hu-HU" sz="2800" dirty="0">
                <a:latin typeface="Segoe UI" panose="020B0502040204020203" pitchFamily="34" charset="0"/>
                <a:cs typeface="Segoe UI" panose="020B0502040204020203" pitchFamily="34" charset="0"/>
              </a:rPr>
              <a:t> 6, </a:t>
            </a:r>
            <a:r>
              <a:rPr lang="hu-HU" sz="2800" dirty="0" err="1">
                <a:latin typeface="Segoe UI" panose="020B0502040204020203" pitchFamily="34" charset="0"/>
                <a:cs typeface="Segoe UI" panose="020B0502040204020203" pitchFamily="34" charset="0"/>
              </a:rPr>
              <a:t>sondern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wenigere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Zellschichten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haben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Archicortex</a:t>
            </a:r>
            <a:r>
              <a:rPr lang="hu-HU" sz="2800" dirty="0">
                <a:latin typeface="Segoe UI" panose="020B0502040204020203" pitchFamily="34" charset="0"/>
                <a:cs typeface="Segoe UI" panose="020B0502040204020203" pitchFamily="34" charset="0"/>
              </a:rPr>
              <a:t> und </a:t>
            </a:r>
            <a:r>
              <a:rPr lang="hu-HU" sz="2800" dirty="0" err="1">
                <a:latin typeface="Segoe UI" panose="020B0502040204020203" pitchFamily="34" charset="0"/>
                <a:cs typeface="Segoe UI" panose="020B0502040204020203" pitchFamily="34" charset="0"/>
              </a:rPr>
              <a:t>Palaeocortex</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die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beide</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Kortextypen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fassen</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wir</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als</a:t>
            </a:r>
            <a:r>
              <a:rPr lang="hu-HU" sz="2800" dirty="0">
                <a:latin typeface="Segoe UI" panose="020B0502040204020203" pitchFamily="34" charset="0"/>
                <a:cs typeface="Segoe UI" panose="020B0502040204020203" pitchFamily="34" charset="0"/>
              </a:rPr>
              <a:t> </a:t>
            </a:r>
            <a:r>
              <a:rPr lang="hu-HU" sz="2800" b="1" dirty="0" err="1">
                <a:latin typeface="Segoe UI" panose="020B0502040204020203" pitchFamily="34" charset="0"/>
                <a:cs typeface="Segoe UI" panose="020B0502040204020203" pitchFamily="34" charset="0"/>
              </a:rPr>
              <a:t>Allocortex</a:t>
            </a:r>
            <a:r>
              <a:rPr lang="hu-HU" sz="2800" dirty="0">
                <a:latin typeface="Segoe UI" panose="020B0502040204020203" pitchFamily="34" charset="0"/>
                <a:cs typeface="Segoe UI" panose="020B0502040204020203" pitchFamily="34" charset="0"/>
              </a:rPr>
              <a:t> </a:t>
            </a:r>
            <a:r>
              <a:rPr lang="hu-HU" sz="2800" dirty="0" err="1">
                <a:latin typeface="Segoe UI" panose="020B0502040204020203" pitchFamily="34" charset="0"/>
                <a:cs typeface="Segoe UI" panose="020B0502040204020203" pitchFamily="34" charset="0"/>
              </a:rPr>
              <a:t>zusammen</a:t>
            </a:r>
            <a:r>
              <a:rPr lang="hu-HU" sz="28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701353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77" y="69497"/>
            <a:ext cx="4392488" cy="6741766"/>
          </a:xfrm>
          <a:prstGeom prst="rect">
            <a:avLst/>
          </a:prstGeom>
        </p:spPr>
      </p:pic>
      <p:sp>
        <p:nvSpPr>
          <p:cNvPr id="3" name="Szövegdoboz 2"/>
          <p:cNvSpPr txBox="1"/>
          <p:nvPr/>
        </p:nvSpPr>
        <p:spPr>
          <a:xfrm>
            <a:off x="4716016" y="301059"/>
            <a:ext cx="4320480" cy="6001643"/>
          </a:xfrm>
          <a:prstGeom prst="rect">
            <a:avLst/>
          </a:prstGeom>
          <a:solidFill>
            <a:schemeClr val="accent5">
              <a:lumMod val="50000"/>
              <a:alpha val="35000"/>
            </a:schemeClr>
          </a:solidFill>
        </p:spPr>
        <p:txBody>
          <a:bodyPr wrap="square" rtlCol="0">
            <a:spAutoFit/>
          </a:bodyPr>
          <a:lstStyle/>
          <a:p>
            <a:pPr algn="ctr"/>
            <a:r>
              <a:rPr lang="de-DE" sz="1800" b="1" dirty="0">
                <a:latin typeface="Segoe UI" panose="020B0502040204020203" pitchFamily="34" charset="0"/>
                <a:cs typeface="Segoe UI" panose="020B0502040204020203" pitchFamily="34" charset="0"/>
              </a:rPr>
              <a:t>Entwicklungsbiologisch alte und neue </a:t>
            </a:r>
            <a:r>
              <a:rPr lang="de-DE" sz="1800" b="1" dirty="0" err="1">
                <a:latin typeface="Segoe UI" panose="020B0502040204020203" pitchFamily="34" charset="0"/>
                <a:cs typeface="Segoe UI" panose="020B0502040204020203" pitchFamily="34" charset="0"/>
              </a:rPr>
              <a:t>Kortexregionen</a:t>
            </a:r>
            <a:r>
              <a:rPr lang="de-DE" sz="1800" b="1" dirty="0">
                <a:latin typeface="Segoe UI" panose="020B0502040204020203" pitchFamily="34" charset="0"/>
                <a:cs typeface="Segoe UI" panose="020B0502040204020203" pitchFamily="34" charset="0"/>
              </a:rPr>
              <a:t> im menschlichen Gehirn</a:t>
            </a:r>
          </a:p>
          <a:p>
            <a:pPr algn="ctr"/>
            <a:endParaRPr lang="de-DE" sz="1800" dirty="0">
              <a:solidFill>
                <a:srgbClr val="FDFA6A"/>
              </a:solidFill>
              <a:latin typeface="Segoe UI" panose="020B0502040204020203" pitchFamily="34" charset="0"/>
              <a:cs typeface="Segoe UI" panose="020B0502040204020203" pitchFamily="34" charset="0"/>
            </a:endParaRPr>
          </a:p>
          <a:p>
            <a:r>
              <a:rPr lang="de-DE" sz="1800" dirty="0">
                <a:latin typeface="Segoe UI" panose="020B0502040204020203" pitchFamily="34" charset="0"/>
                <a:cs typeface="Segoe UI" panose="020B0502040204020203" pitchFamily="34" charset="0"/>
              </a:rPr>
              <a:t>Alt (</a:t>
            </a:r>
            <a:r>
              <a:rPr lang="de-DE" sz="1800" dirty="0">
                <a:solidFill>
                  <a:srgbClr val="FDFA6A"/>
                </a:solidFill>
                <a:latin typeface="Segoe UI" panose="020B0502040204020203" pitchFamily="34" charset="0"/>
                <a:cs typeface="Segoe UI" panose="020B0502040204020203" pitchFamily="34" charset="0"/>
              </a:rPr>
              <a:t>gelb</a:t>
            </a:r>
            <a:r>
              <a:rPr lang="de-DE" sz="1800" dirty="0">
                <a:latin typeface="Segoe UI" panose="020B0502040204020203" pitchFamily="34" charset="0"/>
                <a:cs typeface="Segoe UI" panose="020B0502040204020203" pitchFamily="34" charset="0"/>
              </a:rPr>
              <a:t> und </a:t>
            </a:r>
            <a:r>
              <a:rPr lang="de-DE" sz="1800" dirty="0">
                <a:solidFill>
                  <a:srgbClr val="7196EB"/>
                </a:solidFill>
                <a:latin typeface="Segoe UI" panose="020B0502040204020203" pitchFamily="34" charset="0"/>
                <a:cs typeface="Segoe UI" panose="020B0502040204020203" pitchFamily="34" charset="0"/>
              </a:rPr>
              <a:t>blau</a:t>
            </a:r>
            <a:r>
              <a:rPr lang="de-DE" sz="1800" dirty="0">
                <a:latin typeface="Segoe UI" panose="020B0502040204020203" pitchFamily="34" charset="0"/>
                <a:cs typeface="Segoe UI" panose="020B0502040204020203" pitchFamily="34" charset="0"/>
              </a:rPr>
              <a:t>) bedeutet: bei niedrigen Wirbeltieren das Gehirn </a:t>
            </a:r>
            <a:r>
              <a:rPr lang="hu-HU" sz="1800" dirty="0" err="1">
                <a:latin typeface="Segoe UI" panose="020B0502040204020203" pitchFamily="34" charset="0"/>
                <a:cs typeface="Segoe UI" panose="020B0502040204020203" pitchFamily="34" charset="0"/>
              </a:rPr>
              <a:t>diese</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Region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dominieren</a:t>
            </a:r>
            <a:r>
              <a:rPr lang="de-DE" sz="1800" dirty="0">
                <a:latin typeface="Segoe UI" panose="020B0502040204020203" pitchFamily="34" charset="0"/>
                <a:cs typeface="Segoe UI" panose="020B0502040204020203" pitchFamily="34" charset="0"/>
              </a:rPr>
              <a:t>; </a:t>
            </a:r>
          </a:p>
          <a:p>
            <a:r>
              <a:rPr lang="de-DE" sz="1800" dirty="0">
                <a:latin typeface="Segoe UI" panose="020B0502040204020203" pitchFamily="34" charset="0"/>
                <a:cs typeface="Segoe UI" panose="020B0502040204020203" pitchFamily="34" charset="0"/>
              </a:rPr>
              <a:t>neu (</a:t>
            </a:r>
            <a:r>
              <a:rPr lang="de-DE" sz="1800" dirty="0">
                <a:solidFill>
                  <a:srgbClr val="E7FBDB"/>
                </a:solidFill>
                <a:latin typeface="Segoe UI" panose="020B0502040204020203" pitchFamily="34" charset="0"/>
                <a:cs typeface="Segoe UI" panose="020B0502040204020203" pitchFamily="34" charset="0"/>
              </a:rPr>
              <a:t>grün</a:t>
            </a:r>
            <a:r>
              <a:rPr lang="de-DE" sz="1800" dirty="0">
                <a:latin typeface="Segoe UI" panose="020B0502040204020203" pitchFamily="34" charset="0"/>
                <a:cs typeface="Segoe UI" panose="020B0502040204020203" pitchFamily="34" charset="0"/>
              </a:rPr>
              <a:t>) bedeutet: sie sind stark bei den Säugetieren, bzw. bei den Primaten, bzw. beim Mensch entfaltet.</a:t>
            </a:r>
          </a:p>
          <a:p>
            <a:r>
              <a:rPr lang="de-DE" sz="1800" b="1" dirty="0">
                <a:solidFill>
                  <a:srgbClr val="FDF880"/>
                </a:solidFill>
                <a:latin typeface="Segoe UI" panose="020B0502040204020203" pitchFamily="34" charset="0"/>
                <a:cs typeface="Segoe UI" panose="020B0502040204020203" pitchFamily="34" charset="0"/>
              </a:rPr>
              <a:t>Paläokortex</a:t>
            </a:r>
            <a:r>
              <a:rPr lang="de-DE" sz="1800" b="1" dirty="0">
                <a:latin typeface="Segoe UI" panose="020B0502040204020203" pitchFamily="34" charset="0"/>
                <a:cs typeface="Segoe UI" panose="020B0502040204020203" pitchFamily="34" charset="0"/>
              </a:rPr>
              <a:t> </a:t>
            </a:r>
            <a:r>
              <a:rPr lang="de-DE" sz="1800" dirty="0">
                <a:latin typeface="Segoe UI" panose="020B0502040204020203" pitchFamily="34" charset="0"/>
                <a:cs typeface="Segoe UI" panose="020B0502040204020203" pitchFamily="34" charset="0"/>
              </a:rPr>
              <a:t>enthält Strukturen für die Geruchwahrnehmung.</a:t>
            </a:r>
          </a:p>
          <a:p>
            <a:r>
              <a:rPr lang="de-DE" sz="1800" b="1" dirty="0" err="1">
                <a:solidFill>
                  <a:srgbClr val="6D94F0"/>
                </a:solidFill>
                <a:latin typeface="Segoe UI" panose="020B0502040204020203" pitchFamily="34" charset="0"/>
                <a:cs typeface="Segoe UI" panose="020B0502040204020203" pitchFamily="34" charset="0"/>
              </a:rPr>
              <a:t>Archikortex</a:t>
            </a:r>
            <a:r>
              <a:rPr lang="de-DE" sz="1800" b="1" dirty="0">
                <a:solidFill>
                  <a:srgbClr val="6D94F0"/>
                </a:solidFill>
                <a:latin typeface="Segoe UI" panose="020B0502040204020203" pitchFamily="34" charset="0"/>
                <a:cs typeface="Segoe UI" panose="020B0502040204020203" pitchFamily="34" charset="0"/>
              </a:rPr>
              <a:t> </a:t>
            </a:r>
            <a:r>
              <a:rPr lang="de-DE" sz="1800" dirty="0">
                <a:latin typeface="Segoe UI" panose="020B0502040204020203" pitchFamily="34" charset="0"/>
                <a:cs typeface="Segoe UI" panose="020B0502040204020203" pitchFamily="34" charset="0"/>
              </a:rPr>
              <a:t>repräsentiert das limbische System, verantwortlich z.B. für die </a:t>
            </a:r>
            <a:r>
              <a:rPr lang="de-DE" sz="1800" dirty="0" err="1">
                <a:latin typeface="Segoe UI" panose="020B0502040204020203" pitchFamily="34" charset="0"/>
                <a:cs typeface="Segoe UI" panose="020B0502040204020203" pitchFamily="34" charset="0"/>
              </a:rPr>
              <a:t>Memorie</a:t>
            </a:r>
            <a:r>
              <a:rPr lang="de-DE" sz="1800" dirty="0">
                <a:latin typeface="Segoe UI" panose="020B0502040204020203" pitchFamily="34" charset="0"/>
                <a:cs typeface="Segoe UI" panose="020B0502040204020203" pitchFamily="34" charset="0"/>
              </a:rPr>
              <a:t>(-Konsolidation).</a:t>
            </a:r>
          </a:p>
          <a:p>
            <a:r>
              <a:rPr lang="de-DE" sz="1800" b="1" dirty="0">
                <a:solidFill>
                  <a:srgbClr val="EFFCE6"/>
                </a:solidFill>
                <a:latin typeface="Segoe UI" panose="020B0502040204020203" pitchFamily="34" charset="0"/>
                <a:cs typeface="Segoe UI" panose="020B0502040204020203" pitchFamily="34" charset="0"/>
              </a:rPr>
              <a:t>Neokortex</a:t>
            </a:r>
            <a:r>
              <a:rPr lang="de-DE" sz="1800" b="1" dirty="0">
                <a:latin typeface="Segoe UI" panose="020B0502040204020203" pitchFamily="34" charset="0"/>
                <a:cs typeface="Segoe UI" panose="020B0502040204020203" pitchFamily="34" charset="0"/>
              </a:rPr>
              <a:t> </a:t>
            </a:r>
            <a:r>
              <a:rPr lang="de-DE" sz="1800" dirty="0">
                <a:latin typeface="Segoe UI" panose="020B0502040204020203" pitchFamily="34" charset="0"/>
                <a:cs typeface="Segoe UI" panose="020B0502040204020203" pitchFamily="34" charset="0"/>
              </a:rPr>
              <a:t>enthält Zentren: motorisches, sensorisches, visuelles, </a:t>
            </a:r>
            <a:r>
              <a:rPr lang="de-DE" sz="1800" dirty="0" err="1">
                <a:latin typeface="Segoe UI" panose="020B0502040204020203" pitchFamily="34" charset="0"/>
                <a:cs typeface="Segoe UI" panose="020B0502040204020203" pitchFamily="34" charset="0"/>
              </a:rPr>
              <a:t>auditorisches</a:t>
            </a:r>
            <a:r>
              <a:rPr lang="de-DE" sz="1800" dirty="0">
                <a:latin typeface="Segoe UI" panose="020B0502040204020203" pitchFamily="34" charset="0"/>
                <a:cs typeface="Segoe UI" panose="020B0502040204020203" pitchFamily="34" charset="0"/>
              </a:rPr>
              <a:t> Zentrum, und Gebiete, die </a:t>
            </a:r>
            <a:r>
              <a:rPr lang="hu-HU" sz="1800" dirty="0" err="1">
                <a:latin typeface="Segoe UI" panose="020B0502040204020203" pitchFamily="34" charset="0"/>
                <a:cs typeface="Segoe UI" panose="020B0502040204020203" pitchFamily="34" charset="0"/>
              </a:rPr>
              <a:t>unterschiedliche</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Information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bekommen</a:t>
            </a:r>
            <a:r>
              <a:rPr lang="hu-HU" sz="1800" dirty="0">
                <a:latin typeface="Segoe UI" panose="020B0502040204020203" pitchFamily="34" charset="0"/>
                <a:cs typeface="Segoe UI" panose="020B0502040204020203" pitchFamily="34" charset="0"/>
              </a:rPr>
              <a:t>: </a:t>
            </a:r>
            <a:r>
              <a:rPr lang="hu-HU" sz="1800" dirty="0" err="1">
                <a:latin typeface="Segoe UI" panose="020B0502040204020203" pitchFamily="34" charset="0"/>
                <a:cs typeface="Segoe UI" panose="020B0502040204020203" pitchFamily="34" charset="0"/>
              </a:rPr>
              <a:t>Assoziationskortex</a:t>
            </a:r>
            <a:r>
              <a:rPr lang="hu-HU" sz="1800" dirty="0">
                <a:latin typeface="Segoe UI" panose="020B0502040204020203" pitchFamily="34" charset="0"/>
                <a:cs typeface="Segoe UI" panose="020B0502040204020203" pitchFamily="34" charset="0"/>
              </a:rPr>
              <a:t>.</a:t>
            </a:r>
            <a:endParaRPr lang="de-DE" sz="1800" dirty="0">
              <a:latin typeface="Segoe UI" panose="020B0502040204020203" pitchFamily="34" charset="0"/>
              <a:cs typeface="Segoe UI" panose="020B0502040204020203" pitchFamily="34" charset="0"/>
            </a:endParaRPr>
          </a:p>
          <a:p>
            <a:endParaRPr lang="de-DE"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33035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304800"/>
            <a:ext cx="7772400" cy="609600"/>
          </a:xfrm>
        </p:spPr>
        <p:txBody>
          <a:bodyPr/>
          <a:lstStyle/>
          <a:p>
            <a:r>
              <a:rPr lang="hu-HU" altLang="hu-HU" sz="3600" b="1" dirty="0" err="1">
                <a:latin typeface="Segoe UI" panose="020B0502040204020203" pitchFamily="34" charset="0"/>
                <a:cs typeface="Segoe UI" panose="020B0502040204020203" pitchFamily="34" charset="0"/>
              </a:rPr>
              <a:t>Palaeopallium</a:t>
            </a:r>
            <a:r>
              <a:rPr lang="hu-HU" altLang="hu-HU" sz="3600" b="1" dirty="0">
                <a:latin typeface="Segoe UI" panose="020B0502040204020203" pitchFamily="34" charset="0"/>
                <a:cs typeface="Segoe UI" panose="020B0502040204020203" pitchFamily="34" charset="0"/>
              </a:rPr>
              <a:t> mit </a:t>
            </a:r>
            <a:r>
              <a:rPr lang="hu-HU" altLang="hu-HU" sz="3600" b="1" dirty="0" err="1">
                <a:latin typeface="Segoe UI" panose="020B0502040204020203" pitchFamily="34" charset="0"/>
                <a:cs typeface="Segoe UI" panose="020B0502040204020203" pitchFamily="34" charset="0"/>
              </a:rPr>
              <a:t>Palaeocortex</a:t>
            </a:r>
            <a:endParaRPr lang="hu-HU" altLang="hu-HU" sz="3600" b="1" dirty="0">
              <a:latin typeface="Segoe UI" panose="020B0502040204020203" pitchFamily="34" charset="0"/>
              <a:cs typeface="Segoe UI" panose="020B0502040204020203" pitchFamily="34" charset="0"/>
            </a:endParaRPr>
          </a:p>
        </p:txBody>
      </p:sp>
      <p:sp>
        <p:nvSpPr>
          <p:cNvPr id="6147" name="Rectangle 3"/>
          <p:cNvSpPr>
            <a:spLocks noGrp="1" noChangeArrowheads="1"/>
          </p:cNvSpPr>
          <p:nvPr>
            <p:ph type="body" idx="1"/>
          </p:nvPr>
        </p:nvSpPr>
        <p:spPr>
          <a:xfrm>
            <a:off x="685800" y="1066800"/>
            <a:ext cx="7772400" cy="5029200"/>
          </a:xfrm>
        </p:spPr>
        <p:txBody>
          <a:bodyPr/>
          <a:lstStyle/>
          <a:p>
            <a:r>
              <a:rPr lang="de-DE" altLang="hu-HU" sz="2000" b="1" dirty="0" err="1">
                <a:latin typeface="Segoe UI" panose="020B0502040204020203" pitchFamily="34" charset="0"/>
                <a:cs typeface="Segoe UI" panose="020B0502040204020203" pitchFamily="34" charset="0"/>
              </a:rPr>
              <a:t>Palaeopallium</a:t>
            </a:r>
            <a:r>
              <a:rPr lang="de-DE" altLang="hu-HU" sz="2000" dirty="0">
                <a:latin typeface="Segoe UI" panose="020B0502040204020203" pitchFamily="34" charset="0"/>
                <a:cs typeface="Segoe UI" panose="020B0502040204020203" pitchFamily="34" charset="0"/>
              </a:rPr>
              <a:t>: im Dienste der Riechwahrnehmung (</a:t>
            </a:r>
            <a:r>
              <a:rPr lang="de-DE" altLang="hu-HU" sz="2000" dirty="0" err="1">
                <a:latin typeface="Segoe UI" panose="020B0502040204020203" pitchFamily="34" charset="0"/>
                <a:cs typeface="Segoe UI" panose="020B0502040204020203" pitchFamily="34" charset="0"/>
              </a:rPr>
              <a:t>Rhinencephalon</a:t>
            </a:r>
            <a:r>
              <a:rPr lang="de-DE" altLang="hu-HU" sz="2000" dirty="0">
                <a:latin typeface="Segoe UI" panose="020B0502040204020203" pitchFamily="34" charset="0"/>
                <a:cs typeface="Segoe UI" panose="020B0502040204020203" pitchFamily="34" charset="0"/>
              </a:rPr>
              <a:t>).</a:t>
            </a:r>
          </a:p>
          <a:p>
            <a:r>
              <a:rPr lang="de-DE" altLang="hu-HU" sz="2000" b="1" i="1" dirty="0">
                <a:latin typeface="Segoe UI" panose="020B0502040204020203" pitchFamily="34" charset="0"/>
                <a:cs typeface="Segoe UI" panose="020B0502040204020203" pitchFamily="34" charset="0"/>
              </a:rPr>
              <a:t>Anteile</a:t>
            </a:r>
            <a:r>
              <a:rPr lang="de-DE" altLang="hu-HU" sz="2000" dirty="0">
                <a:latin typeface="Segoe UI" panose="020B0502040204020203" pitchFamily="34" charset="0"/>
                <a:cs typeface="Segoe UI" panose="020B0502040204020203" pitchFamily="34" charset="0"/>
              </a:rPr>
              <a:t>: 	</a:t>
            </a:r>
            <a:br>
              <a:rPr lang="de-DE" altLang="hu-HU" sz="2000" dirty="0">
                <a:latin typeface="Segoe UI" panose="020B0502040204020203" pitchFamily="34" charset="0"/>
                <a:cs typeface="Segoe UI" panose="020B0502040204020203" pitchFamily="34" charset="0"/>
              </a:rPr>
            </a:br>
            <a:r>
              <a:rPr lang="de-DE" altLang="hu-HU" sz="2000" dirty="0">
                <a:latin typeface="Segoe UI" panose="020B0502040204020203" pitchFamily="34" charset="0"/>
                <a:cs typeface="Segoe UI" panose="020B0502040204020203" pitchFamily="34" charset="0"/>
              </a:rPr>
              <a:t>   </a:t>
            </a:r>
            <a:r>
              <a:rPr lang="de-DE" altLang="hu-HU" sz="2000" b="1" dirty="0">
                <a:latin typeface="Segoe UI" panose="020B0502040204020203" pitchFamily="34" charset="0"/>
                <a:cs typeface="Segoe UI" panose="020B0502040204020203" pitchFamily="34" charset="0"/>
              </a:rPr>
              <a:t>Bulbus und </a:t>
            </a:r>
            <a:r>
              <a:rPr lang="de-DE" altLang="hu-HU" sz="2000" b="1" dirty="0" err="1">
                <a:latin typeface="Segoe UI" panose="020B0502040204020203" pitchFamily="34" charset="0"/>
                <a:cs typeface="Segoe UI" panose="020B0502040204020203" pitchFamily="34" charset="0"/>
              </a:rPr>
              <a:t>Tractus</a:t>
            </a:r>
            <a:r>
              <a:rPr lang="de-DE" altLang="hu-HU" sz="2000" b="1" dirty="0">
                <a:latin typeface="Segoe UI" panose="020B0502040204020203" pitchFamily="34" charset="0"/>
                <a:cs typeface="Segoe UI" panose="020B0502040204020203" pitchFamily="34" charset="0"/>
              </a:rPr>
              <a:t> </a:t>
            </a:r>
            <a:r>
              <a:rPr lang="de-DE" altLang="hu-HU" sz="2000" b="1" dirty="0" err="1">
                <a:latin typeface="Segoe UI" panose="020B0502040204020203" pitchFamily="34" charset="0"/>
                <a:cs typeface="Segoe UI" panose="020B0502040204020203" pitchFamily="34" charset="0"/>
              </a:rPr>
              <a:t>olfactorius</a:t>
            </a:r>
            <a:br>
              <a:rPr lang="de-DE" altLang="hu-HU" sz="2000" dirty="0">
                <a:latin typeface="Segoe UI" panose="020B0502040204020203" pitchFamily="34" charset="0"/>
                <a:cs typeface="Segoe UI" panose="020B0502040204020203" pitchFamily="34" charset="0"/>
              </a:rPr>
            </a:br>
            <a:r>
              <a:rPr lang="de-DE" altLang="hu-HU" sz="2000" dirty="0">
                <a:latin typeface="Segoe UI" panose="020B0502040204020203" pitchFamily="34" charset="0"/>
                <a:cs typeface="Segoe UI" panose="020B0502040204020203" pitchFamily="34" charset="0"/>
              </a:rPr>
              <a:t>   </a:t>
            </a:r>
            <a:r>
              <a:rPr lang="de-DE" altLang="hu-HU" sz="2000" b="1" dirty="0" err="1">
                <a:latin typeface="Segoe UI" panose="020B0502040204020203" pitchFamily="34" charset="0"/>
                <a:cs typeface="Segoe UI" panose="020B0502040204020203" pitchFamily="34" charset="0"/>
              </a:rPr>
              <a:t>Stria</a:t>
            </a:r>
            <a:r>
              <a:rPr lang="de-DE" altLang="hu-HU" sz="2000" b="1" dirty="0">
                <a:latin typeface="Segoe UI" panose="020B0502040204020203" pitchFamily="34" charset="0"/>
                <a:cs typeface="Segoe UI" panose="020B0502040204020203" pitchFamily="34" charset="0"/>
              </a:rPr>
              <a:t> und Area </a:t>
            </a:r>
            <a:r>
              <a:rPr lang="de-DE" altLang="hu-HU" sz="2000" b="1" dirty="0" err="1">
                <a:latin typeface="Segoe UI" panose="020B0502040204020203" pitchFamily="34" charset="0"/>
                <a:cs typeface="Segoe UI" panose="020B0502040204020203" pitchFamily="34" charset="0"/>
              </a:rPr>
              <a:t>olfactoria</a:t>
            </a:r>
            <a:r>
              <a:rPr lang="de-DE" altLang="hu-HU" sz="2000" b="1" dirty="0">
                <a:latin typeface="Segoe UI" panose="020B0502040204020203" pitchFamily="34" charset="0"/>
                <a:cs typeface="Segoe UI" panose="020B0502040204020203" pitchFamily="34" charset="0"/>
              </a:rPr>
              <a:t> lateralis:</a:t>
            </a:r>
            <a:br>
              <a:rPr lang="de-DE" altLang="hu-HU" sz="2000" b="1" dirty="0">
                <a:latin typeface="Segoe UI" panose="020B0502040204020203" pitchFamily="34" charset="0"/>
                <a:cs typeface="Segoe UI" panose="020B0502040204020203" pitchFamily="34" charset="0"/>
              </a:rPr>
            </a:br>
            <a:r>
              <a:rPr lang="de-DE" altLang="hu-HU" sz="2000" b="1" dirty="0">
                <a:latin typeface="Segoe UI" panose="020B0502040204020203" pitchFamily="34" charset="0"/>
                <a:cs typeface="Segoe UI" panose="020B0502040204020203" pitchFamily="34" charset="0"/>
              </a:rPr>
              <a:t>      </a:t>
            </a:r>
            <a:r>
              <a:rPr lang="de-DE" altLang="hu-HU" sz="2000" dirty="0">
                <a:latin typeface="Segoe UI" panose="020B0502040204020203" pitchFamily="34" charset="0"/>
                <a:cs typeface="Segoe UI" panose="020B0502040204020203" pitchFamily="34" charset="0"/>
              </a:rPr>
              <a:t>(</a:t>
            </a:r>
            <a:r>
              <a:rPr lang="de-DE" altLang="hu-HU" sz="2000" i="1" dirty="0" err="1">
                <a:latin typeface="Segoe UI" panose="020B0502040204020203" pitchFamily="34" charset="0"/>
                <a:cs typeface="Segoe UI" panose="020B0502040204020203" pitchFamily="34" charset="0"/>
              </a:rPr>
              <a:t>piriformer</a:t>
            </a:r>
            <a:r>
              <a:rPr lang="de-DE" altLang="hu-HU" sz="2000" i="1" dirty="0">
                <a:latin typeface="Segoe UI" panose="020B0502040204020203" pitchFamily="34" charset="0"/>
                <a:cs typeface="Segoe UI" panose="020B0502040204020203" pitchFamily="34" charset="0"/>
              </a:rPr>
              <a:t> Cortex </a:t>
            </a:r>
            <a:r>
              <a:rPr lang="de-DE" altLang="hu-HU" sz="2000" dirty="0">
                <a:latin typeface="Segoe UI" panose="020B0502040204020203" pitchFamily="34" charset="0"/>
                <a:cs typeface="Segoe UI" panose="020B0502040204020203" pitchFamily="34" charset="0"/>
              </a:rPr>
              <a:t>am Basis des </a:t>
            </a:r>
            <a:r>
              <a:rPr lang="de-DE" altLang="hu-HU" sz="2000" dirty="0" err="1">
                <a:latin typeface="Segoe UI" panose="020B0502040204020203" pitchFamily="34" charset="0"/>
                <a:cs typeface="Segoe UI" panose="020B0502040204020203" pitchFamily="34" charset="0"/>
              </a:rPr>
              <a:t>Frontallap</a:t>
            </a:r>
            <a:r>
              <a:rPr lang="hu-HU" altLang="hu-HU" sz="2000" dirty="0">
                <a:latin typeface="Segoe UI" panose="020B0502040204020203" pitchFamily="34" charset="0"/>
                <a:cs typeface="Segoe UI" panose="020B0502040204020203" pitchFamily="34" charset="0"/>
              </a:rPr>
              <a:t>p</a:t>
            </a:r>
            <a:r>
              <a:rPr lang="de-DE" altLang="hu-HU" sz="2000" dirty="0" err="1">
                <a:latin typeface="Segoe UI" panose="020B0502040204020203" pitchFamily="34" charset="0"/>
                <a:cs typeface="Segoe UI" panose="020B0502040204020203" pitchFamily="34" charset="0"/>
              </a:rPr>
              <a:t>ens</a:t>
            </a:r>
            <a:r>
              <a:rPr lang="de-DE" altLang="hu-HU" sz="2000" dirty="0">
                <a:latin typeface="Segoe UI" panose="020B0502040204020203" pitchFamily="34" charset="0"/>
                <a:cs typeface="Segoe UI" panose="020B0502040204020203" pitchFamily="34" charset="0"/>
              </a:rPr>
              <a:t> und</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t>
            </a:r>
            <a:r>
              <a:rPr lang="de-DE" altLang="hu-HU" sz="2000" i="1" dirty="0" err="1">
                <a:latin typeface="Segoe UI" panose="020B0502040204020203" pitchFamily="34" charset="0"/>
                <a:cs typeface="Segoe UI" panose="020B0502040204020203" pitchFamily="34" charset="0"/>
              </a:rPr>
              <a:t>entorhinaler</a:t>
            </a:r>
            <a:r>
              <a:rPr lang="hu-HU" altLang="hu-HU" sz="2000" i="1" dirty="0">
                <a:latin typeface="Segoe UI" panose="020B0502040204020203" pitchFamily="34" charset="0"/>
                <a:cs typeface="Segoe UI" panose="020B0502040204020203" pitchFamily="34" charset="0"/>
              </a:rPr>
              <a:t> </a:t>
            </a:r>
            <a:r>
              <a:rPr lang="de-DE" altLang="hu-HU" sz="2000" i="1" dirty="0">
                <a:latin typeface="Segoe UI" panose="020B0502040204020203" pitchFamily="34" charset="0"/>
                <a:cs typeface="Segoe UI" panose="020B0502040204020203" pitchFamily="34" charset="0"/>
              </a:rPr>
              <a:t>Cortex</a:t>
            </a:r>
            <a:r>
              <a:rPr lang="de-DE" altLang="hu-HU" sz="2000" dirty="0">
                <a:latin typeface="Segoe UI" panose="020B0502040204020203" pitchFamily="34" charset="0"/>
                <a:cs typeface="Segoe UI" panose="020B0502040204020203" pitchFamily="34" charset="0"/>
              </a:rPr>
              <a:t>, das enthält </a:t>
            </a:r>
            <a:r>
              <a:rPr lang="de-DE" altLang="hu-HU" sz="2000" dirty="0" err="1">
                <a:latin typeface="Segoe UI" panose="020B0502040204020203" pitchFamily="34" charset="0"/>
                <a:cs typeface="Segoe UI" panose="020B0502040204020203" pitchFamily="34" charset="0"/>
              </a:rPr>
              <a:t>Uncus</a:t>
            </a:r>
            <a:r>
              <a:rPr lang="de-DE" altLang="hu-HU" sz="2000" dirty="0">
                <a:latin typeface="Segoe UI" panose="020B0502040204020203" pitchFamily="34" charset="0"/>
                <a:cs typeface="Segoe UI" panose="020B0502040204020203" pitchFamily="34" charset="0"/>
              </a:rPr>
              <a:t>, vorderer</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t>
            </a:r>
            <a:r>
              <a:rPr lang="de-DE" altLang="hu-HU" sz="2000" dirty="0">
                <a:latin typeface="Segoe UI" panose="020B0502040204020203" pitchFamily="34" charset="0"/>
                <a:cs typeface="Segoe UI" panose="020B0502040204020203" pitchFamily="34" charset="0"/>
              </a:rPr>
              <a:t> </a:t>
            </a:r>
            <a:r>
              <a:rPr lang="hu-HU" altLang="hu-HU" sz="2000" dirty="0" err="1">
                <a:latin typeface="Segoe UI" panose="020B0502040204020203" pitchFamily="34" charset="0"/>
                <a:cs typeface="Segoe UI" panose="020B0502040204020203" pitchFamily="34" charset="0"/>
              </a:rPr>
              <a:t>Hi</a:t>
            </a:r>
            <a:r>
              <a:rPr lang="de-DE" altLang="hu-HU" sz="2000" dirty="0" err="1">
                <a:latin typeface="Segoe UI" panose="020B0502040204020203" pitchFamily="34" charset="0"/>
                <a:cs typeface="Segoe UI" panose="020B0502040204020203" pitchFamily="34" charset="0"/>
              </a:rPr>
              <a:t>ppocampus</a:t>
            </a:r>
            <a:r>
              <a:rPr lang="de-DE" altLang="hu-HU" sz="2000" dirty="0">
                <a:latin typeface="Segoe UI" panose="020B0502040204020203" pitchFamily="34" charset="0"/>
                <a:cs typeface="Segoe UI" panose="020B0502040204020203" pitchFamily="34" charset="0"/>
              </a:rPr>
              <a:t>, Teile de</a:t>
            </a:r>
            <a:r>
              <a:rPr lang="hu-HU" altLang="hu-HU" sz="2000" dirty="0">
                <a:latin typeface="Segoe UI" panose="020B0502040204020203" pitchFamily="34" charset="0"/>
                <a:cs typeface="Segoe UI" panose="020B0502040204020203" pitchFamily="34" charset="0"/>
              </a:rPr>
              <a:t>r </a:t>
            </a:r>
            <a:r>
              <a:rPr lang="de-DE" altLang="hu-HU" sz="2000" dirty="0">
                <a:latin typeface="Segoe UI" panose="020B0502040204020203" pitchFamily="34" charset="0"/>
                <a:cs typeface="Segoe UI" panose="020B0502040204020203" pitchFamily="34" charset="0"/>
              </a:rPr>
              <a:t>Mandelkern);</a:t>
            </a:r>
          </a:p>
          <a:p>
            <a:r>
              <a:rPr lang="de-DE" altLang="hu-HU" sz="2000" b="1" dirty="0">
                <a:latin typeface="Segoe UI" panose="020B0502040204020203" pitchFamily="34" charset="0"/>
                <a:cs typeface="Segoe UI" panose="020B0502040204020203" pitchFamily="34" charset="0"/>
              </a:rPr>
              <a:t>   </a:t>
            </a:r>
            <a:r>
              <a:rPr lang="de-DE" altLang="hu-HU" sz="2000" b="1" dirty="0" err="1">
                <a:latin typeface="Segoe UI" panose="020B0502040204020203" pitchFamily="34" charset="0"/>
                <a:cs typeface="Segoe UI" panose="020B0502040204020203" pitchFamily="34" charset="0"/>
              </a:rPr>
              <a:t>Stria</a:t>
            </a:r>
            <a:r>
              <a:rPr lang="de-DE" altLang="hu-HU" sz="2000" b="1" dirty="0">
                <a:latin typeface="Segoe UI" panose="020B0502040204020203" pitchFamily="34" charset="0"/>
                <a:cs typeface="Segoe UI" panose="020B0502040204020203" pitchFamily="34" charset="0"/>
              </a:rPr>
              <a:t> und Area </a:t>
            </a:r>
            <a:r>
              <a:rPr lang="de-DE" altLang="hu-HU" sz="2000" b="1" dirty="0" err="1">
                <a:latin typeface="Segoe UI" panose="020B0502040204020203" pitchFamily="34" charset="0"/>
                <a:cs typeface="Segoe UI" panose="020B0502040204020203" pitchFamily="34" charset="0"/>
              </a:rPr>
              <a:t>olfactoria</a:t>
            </a:r>
            <a:r>
              <a:rPr lang="de-DE" altLang="hu-HU" sz="2000" b="1" dirty="0">
                <a:latin typeface="Segoe UI" panose="020B0502040204020203" pitchFamily="34" charset="0"/>
                <a:cs typeface="Segoe UI" panose="020B0502040204020203" pitchFamily="34" charset="0"/>
              </a:rPr>
              <a:t> </a:t>
            </a:r>
            <a:r>
              <a:rPr lang="de-DE" altLang="hu-HU" sz="2000" b="1" dirty="0" err="1">
                <a:latin typeface="Segoe UI" panose="020B0502040204020203" pitchFamily="34" charset="0"/>
                <a:cs typeface="Segoe UI" panose="020B0502040204020203" pitchFamily="34" charset="0"/>
              </a:rPr>
              <a:t>intermedia</a:t>
            </a:r>
            <a:r>
              <a:rPr lang="de-DE" altLang="hu-HU" sz="2000" dirty="0">
                <a:latin typeface="Segoe UI" panose="020B0502040204020203" pitchFamily="34" charset="0"/>
                <a:cs typeface="Segoe UI" panose="020B0502040204020203" pitchFamily="34" charset="0"/>
              </a:rPr>
              <a:t>: </a:t>
            </a:r>
            <a:br>
              <a:rPr lang="de-DE" altLang="hu-HU" sz="2000" dirty="0">
                <a:latin typeface="Segoe UI" panose="020B0502040204020203" pitchFamily="34" charset="0"/>
                <a:cs typeface="Segoe UI" panose="020B0502040204020203" pitchFamily="34" charset="0"/>
              </a:rPr>
            </a:br>
            <a:r>
              <a:rPr lang="de-DE" altLang="hu-HU" sz="2000" dirty="0">
                <a:latin typeface="Segoe UI" panose="020B0502040204020203" pitchFamily="34" charset="0"/>
                <a:cs typeface="Segoe UI" panose="020B0502040204020203" pitchFamily="34" charset="0"/>
              </a:rPr>
              <a:t>      Tuberculum </a:t>
            </a:r>
            <a:r>
              <a:rPr lang="de-DE" altLang="hu-HU" sz="2000" dirty="0" err="1">
                <a:latin typeface="Segoe UI" panose="020B0502040204020203" pitchFamily="34" charset="0"/>
                <a:cs typeface="Segoe UI" panose="020B0502040204020203" pitchFamily="34" charset="0"/>
              </a:rPr>
              <a:t>olfactorium</a:t>
            </a:r>
            <a:r>
              <a:rPr lang="de-DE" altLang="hu-HU" sz="2000" dirty="0">
                <a:latin typeface="Segoe UI" panose="020B0502040204020203" pitchFamily="34" charset="0"/>
                <a:cs typeface="Segoe UI" panose="020B0502040204020203" pitchFamily="34" charset="0"/>
              </a:rPr>
              <a:t> mit </a:t>
            </a:r>
            <a:r>
              <a:rPr lang="de-DE" altLang="hu-HU" sz="2000" dirty="0" err="1">
                <a:latin typeface="Segoe UI" panose="020B0502040204020203" pitchFamily="34" charset="0"/>
                <a:cs typeface="Segoe UI" panose="020B0502040204020203" pitchFamily="34" charset="0"/>
              </a:rPr>
              <a:t>Nucl</a:t>
            </a:r>
            <a:r>
              <a:rPr lang="de-DE" altLang="hu-HU" sz="2000" dirty="0">
                <a:latin typeface="Segoe UI" panose="020B0502040204020203" pitchFamily="34" charset="0"/>
                <a:cs typeface="Segoe UI" panose="020B0502040204020203" pitchFamily="34" charset="0"/>
              </a:rPr>
              <a:t>. </a:t>
            </a:r>
            <a:r>
              <a:rPr lang="de-DE" altLang="hu-HU" sz="2000" dirty="0" err="1">
                <a:latin typeface="Segoe UI" panose="020B0502040204020203" pitchFamily="34" charset="0"/>
                <a:cs typeface="Segoe UI" panose="020B0502040204020203" pitchFamily="34" charset="0"/>
              </a:rPr>
              <a:t>olf</a:t>
            </a:r>
            <a:r>
              <a:rPr lang="de-DE" altLang="hu-HU" sz="2000" dirty="0">
                <a:latin typeface="Segoe UI" panose="020B0502040204020203" pitchFamily="34" charset="0"/>
                <a:cs typeface="Segoe UI" panose="020B0502040204020203" pitchFamily="34" charset="0"/>
              </a:rPr>
              <a:t>. </a:t>
            </a:r>
            <a:r>
              <a:rPr lang="de-DE" altLang="hu-HU" sz="2000" dirty="0" err="1">
                <a:latin typeface="Segoe UI" panose="020B0502040204020203" pitchFamily="34" charset="0"/>
                <a:cs typeface="Segoe UI" panose="020B0502040204020203" pitchFamily="34" charset="0"/>
              </a:rPr>
              <a:t>ant</a:t>
            </a:r>
            <a:r>
              <a:rPr lang="de-DE" altLang="hu-HU" sz="2000" dirty="0">
                <a:latin typeface="Segoe UI" panose="020B0502040204020203" pitchFamily="34" charset="0"/>
                <a:cs typeface="Segoe UI" panose="020B0502040204020203" pitchFamily="34" charset="0"/>
              </a:rPr>
              <a:t>. in der </a:t>
            </a:r>
            <a:r>
              <a:rPr lang="de-DE" altLang="hu-HU" sz="2000" dirty="0" err="1">
                <a:latin typeface="Segoe UI" panose="020B0502040204020203" pitchFamily="34" charset="0"/>
                <a:cs typeface="Segoe UI" panose="020B0502040204020203" pitchFamily="34" charset="0"/>
              </a:rPr>
              <a:t>Substantia</a:t>
            </a:r>
            <a:br>
              <a:rPr lang="de-DE" altLang="hu-HU" sz="2000" dirty="0">
                <a:latin typeface="Segoe UI" panose="020B0502040204020203" pitchFamily="34" charset="0"/>
                <a:cs typeface="Segoe UI" panose="020B0502040204020203" pitchFamily="34" charset="0"/>
              </a:rPr>
            </a:br>
            <a:r>
              <a:rPr lang="de-DE" altLang="hu-HU" sz="2000" dirty="0">
                <a:latin typeface="Segoe UI" panose="020B0502040204020203" pitchFamily="34" charset="0"/>
                <a:cs typeface="Segoe UI" panose="020B0502040204020203" pitchFamily="34" charset="0"/>
              </a:rPr>
              <a:t>       </a:t>
            </a:r>
            <a:r>
              <a:rPr lang="de-DE" altLang="hu-HU" sz="2000" dirty="0" err="1">
                <a:latin typeface="Segoe UI" panose="020B0502040204020203" pitchFamily="34" charset="0"/>
                <a:cs typeface="Segoe UI" panose="020B0502040204020203" pitchFamily="34" charset="0"/>
              </a:rPr>
              <a:t>perforata</a:t>
            </a:r>
            <a:r>
              <a:rPr lang="de-DE" altLang="hu-HU" sz="2000" dirty="0">
                <a:latin typeface="Segoe UI" panose="020B0502040204020203" pitchFamily="34" charset="0"/>
                <a:cs typeface="Segoe UI" panose="020B0502040204020203" pitchFamily="34" charset="0"/>
              </a:rPr>
              <a:t> anterior)</a:t>
            </a:r>
          </a:p>
          <a:p>
            <a:r>
              <a:rPr lang="de-DE" altLang="hu-HU" sz="2000" b="1" dirty="0">
                <a:latin typeface="Segoe UI" panose="020B0502040204020203" pitchFamily="34" charset="0"/>
                <a:cs typeface="Segoe UI" panose="020B0502040204020203" pitchFamily="34" charset="0"/>
              </a:rPr>
              <a:t>   </a:t>
            </a:r>
            <a:r>
              <a:rPr lang="de-DE" altLang="hu-HU" sz="2000" b="1" dirty="0" err="1">
                <a:latin typeface="Segoe UI" panose="020B0502040204020203" pitchFamily="34" charset="0"/>
                <a:cs typeface="Segoe UI" panose="020B0502040204020203" pitchFamily="34" charset="0"/>
              </a:rPr>
              <a:t>Stria</a:t>
            </a:r>
            <a:r>
              <a:rPr lang="de-DE" altLang="hu-HU" sz="2000" b="1" dirty="0">
                <a:latin typeface="Segoe UI" panose="020B0502040204020203" pitchFamily="34" charset="0"/>
                <a:cs typeface="Segoe UI" panose="020B0502040204020203" pitchFamily="34" charset="0"/>
              </a:rPr>
              <a:t> und Area </a:t>
            </a:r>
            <a:r>
              <a:rPr lang="de-DE" altLang="hu-HU" sz="2000" b="1" dirty="0" err="1">
                <a:latin typeface="Segoe UI" panose="020B0502040204020203" pitchFamily="34" charset="0"/>
                <a:cs typeface="Segoe UI" panose="020B0502040204020203" pitchFamily="34" charset="0"/>
              </a:rPr>
              <a:t>olfactoria</a:t>
            </a:r>
            <a:r>
              <a:rPr lang="de-DE" altLang="hu-HU" sz="2000" b="1" dirty="0">
                <a:latin typeface="Segoe UI" panose="020B0502040204020203" pitchFamily="34" charset="0"/>
                <a:cs typeface="Segoe UI" panose="020B0502040204020203" pitchFamily="34" charset="0"/>
              </a:rPr>
              <a:t> medialis</a:t>
            </a:r>
            <a:r>
              <a:rPr lang="de-DE" altLang="hu-HU" sz="2000" dirty="0">
                <a:latin typeface="Segoe UI" panose="020B0502040204020203" pitchFamily="34" charset="0"/>
                <a:cs typeface="Segoe UI" panose="020B0502040204020203" pitchFamily="34" charset="0"/>
              </a:rPr>
              <a:t>: </a:t>
            </a:r>
            <a:br>
              <a:rPr lang="de-DE" altLang="hu-HU" sz="2000" dirty="0">
                <a:latin typeface="Segoe UI" panose="020B0502040204020203" pitchFamily="34" charset="0"/>
                <a:cs typeface="Segoe UI" panose="020B0502040204020203" pitchFamily="34" charset="0"/>
              </a:rPr>
            </a:br>
            <a:r>
              <a:rPr lang="de-DE" altLang="hu-HU" sz="2000" dirty="0">
                <a:latin typeface="Segoe UI" panose="020B0502040204020203" pitchFamily="34" charset="0"/>
                <a:cs typeface="Segoe UI" panose="020B0502040204020203" pitchFamily="34" charset="0"/>
              </a:rPr>
              <a:t>       </a:t>
            </a:r>
            <a:r>
              <a:rPr lang="de-DE" altLang="hu-HU" sz="2000" dirty="0" err="1">
                <a:latin typeface="Segoe UI" panose="020B0502040204020203" pitchFamily="34" charset="0"/>
                <a:cs typeface="Segoe UI" panose="020B0502040204020203" pitchFamily="34" charset="0"/>
              </a:rPr>
              <a:t>Septumregion</a:t>
            </a:r>
            <a:r>
              <a:rPr lang="de-DE" altLang="hu-HU" sz="2000" dirty="0">
                <a:latin typeface="Segoe UI" panose="020B0502040204020203" pitchFamily="34" charset="0"/>
                <a:cs typeface="Segoe UI" panose="020B0502040204020203" pitchFamily="34" charset="0"/>
              </a:rPr>
              <a:t> (Area </a:t>
            </a:r>
            <a:r>
              <a:rPr lang="de-DE" altLang="hu-HU" sz="2000" dirty="0" err="1">
                <a:latin typeface="Segoe UI" panose="020B0502040204020203" pitchFamily="34" charset="0"/>
                <a:cs typeface="Segoe UI" panose="020B0502040204020203" pitchFamily="34" charset="0"/>
              </a:rPr>
              <a:t>septalis</a:t>
            </a:r>
            <a:r>
              <a:rPr lang="de-DE" altLang="hu-HU" sz="2000" dirty="0">
                <a:latin typeface="Segoe UI" panose="020B0502040204020203" pitchFamily="34" charset="0"/>
                <a:cs typeface="Segoe UI" panose="020B0502040204020203" pitchFamily="34" charset="0"/>
              </a:rPr>
              <a:t>: </a:t>
            </a:r>
            <a:r>
              <a:rPr lang="de-DE" altLang="hu-HU" sz="2000" dirty="0" err="1">
                <a:latin typeface="Segoe UI" panose="020B0502040204020203" pitchFamily="34" charset="0"/>
                <a:cs typeface="Segoe UI" panose="020B0502040204020203" pitchFamily="34" charset="0"/>
              </a:rPr>
              <a:t>Brocasches</a:t>
            </a:r>
            <a:r>
              <a:rPr lang="de-DE" altLang="hu-HU" sz="2000" dirty="0">
                <a:latin typeface="Segoe UI" panose="020B0502040204020203" pitchFamily="34" charset="0"/>
                <a:cs typeface="Segoe UI" panose="020B0502040204020203" pitchFamily="34" charset="0"/>
              </a:rPr>
              <a:t> diagonales Band,</a:t>
            </a:r>
            <a:br>
              <a:rPr lang="hu-HU" altLang="hu-HU" sz="2000" dirty="0">
                <a:latin typeface="Segoe UI" panose="020B0502040204020203" pitchFamily="34" charset="0"/>
                <a:cs typeface="Segoe UI" panose="020B0502040204020203" pitchFamily="34" charset="0"/>
              </a:rPr>
            </a:br>
            <a:r>
              <a:rPr lang="hu-HU" altLang="hu-HU" sz="2000" dirty="0">
                <a:latin typeface="Segoe UI" panose="020B0502040204020203" pitchFamily="34" charset="0"/>
                <a:cs typeface="Segoe UI" panose="020B0502040204020203" pitchFamily="34" charset="0"/>
              </a:rPr>
              <a:t>       A</a:t>
            </a:r>
            <a:r>
              <a:rPr lang="de-DE" altLang="hu-HU" sz="2000" dirty="0" err="1">
                <a:latin typeface="Segoe UI" panose="020B0502040204020203" pitchFamily="34" charset="0"/>
                <a:cs typeface="Segoe UI" panose="020B0502040204020203" pitchFamily="34" charset="0"/>
              </a:rPr>
              <a:t>rea</a:t>
            </a:r>
            <a:r>
              <a:rPr lang="hu-HU" altLang="hu-HU" sz="2000" dirty="0">
                <a:latin typeface="Segoe UI" panose="020B0502040204020203" pitchFamily="34" charset="0"/>
                <a:cs typeface="Segoe UI" panose="020B0502040204020203" pitchFamily="34" charset="0"/>
              </a:rPr>
              <a:t> </a:t>
            </a:r>
            <a:r>
              <a:rPr lang="de-DE" altLang="hu-HU" sz="2000" dirty="0" err="1">
                <a:latin typeface="Segoe UI" panose="020B0502040204020203" pitchFamily="34" charset="0"/>
                <a:cs typeface="Segoe UI" panose="020B0502040204020203" pitchFamily="34" charset="0"/>
              </a:rPr>
              <a:t>subcallosa</a:t>
            </a:r>
            <a:r>
              <a:rPr lang="de-DE" altLang="hu-HU" sz="2000" dirty="0">
                <a:latin typeface="Segoe UI" panose="020B0502040204020203" pitchFamily="34" charset="0"/>
                <a:cs typeface="Segoe UI" panose="020B0502040204020203" pitchFamily="34" charset="0"/>
              </a:rPr>
              <a:t>, </a:t>
            </a:r>
            <a:r>
              <a:rPr lang="de-DE" altLang="hu-HU" sz="2000" dirty="0" err="1">
                <a:latin typeface="Segoe UI" panose="020B0502040204020203" pitchFamily="34" charset="0"/>
                <a:cs typeface="Segoe UI" panose="020B0502040204020203" pitchFamily="34" charset="0"/>
              </a:rPr>
              <a:t>Gyrus</a:t>
            </a:r>
            <a:r>
              <a:rPr lang="de-DE" altLang="hu-HU" sz="2000" dirty="0">
                <a:latin typeface="Segoe UI" panose="020B0502040204020203" pitchFamily="34" charset="0"/>
                <a:cs typeface="Segoe UI" panose="020B0502040204020203" pitchFamily="34" charset="0"/>
              </a:rPr>
              <a:t> </a:t>
            </a:r>
            <a:r>
              <a:rPr lang="de-DE" altLang="hu-HU" sz="2000" dirty="0" err="1">
                <a:latin typeface="Segoe UI" panose="020B0502040204020203" pitchFamily="34" charset="0"/>
                <a:cs typeface="Segoe UI" panose="020B0502040204020203" pitchFamily="34" charset="0"/>
              </a:rPr>
              <a:t>paraterminalis</a:t>
            </a:r>
            <a:r>
              <a:rPr lang="de-DE" altLang="hu-HU" sz="2000" dirty="0">
                <a:latin typeface="Segoe UI" panose="020B0502040204020203" pitchFamily="34" charset="0"/>
                <a:cs typeface="Segoe UI" panose="020B0502040204020203" pitchFamily="34" charset="0"/>
              </a:rPr>
              <a:t>)</a:t>
            </a:r>
          </a:p>
          <a:p>
            <a:endParaRPr lang="hu-HU" altLang="hu-HU" dirty="0"/>
          </a:p>
        </p:txBody>
      </p:sp>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altLang="hu-HU"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altLang="hu-HU"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TotalTime>
  <Words>1579</Words>
  <Application>Microsoft Office PowerPoint</Application>
  <PresentationFormat>Diavetítés a képernyőre (4:3 oldalarány)</PresentationFormat>
  <Paragraphs>185</Paragraphs>
  <Slides>56</Slides>
  <Notes>3</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56</vt:i4>
      </vt:variant>
    </vt:vector>
  </HeadingPairs>
  <TitlesOfParts>
    <vt:vector size="63" baseType="lpstr">
      <vt:lpstr>Arial</vt:lpstr>
      <vt:lpstr>Calibri</vt:lpstr>
      <vt:lpstr>Segoe UI</vt:lpstr>
      <vt:lpstr>Segoe UI Black</vt:lpstr>
      <vt:lpstr>Symbol</vt:lpstr>
      <vt:lpstr>Times New Roman</vt:lpstr>
      <vt:lpstr>Alapértelmezett terv</vt:lpstr>
      <vt:lpstr>PowerPoint-bemutató</vt:lpstr>
      <vt:lpstr>Telencephalische Bläschen</vt:lpstr>
      <vt:lpstr>Telencephalische Bläschen</vt:lpstr>
      <vt:lpstr>PowerPoint-bemutató</vt:lpstr>
      <vt:lpstr>PowerPoint-bemutató</vt:lpstr>
      <vt:lpstr>Pallium</vt:lpstr>
      <vt:lpstr>Pallium</vt:lpstr>
      <vt:lpstr>PowerPoint-bemutató</vt:lpstr>
      <vt:lpstr>Palaeopallium mit Palaeocortex</vt:lpstr>
      <vt:lpstr>Archipallium mit Archicortex</vt:lpstr>
      <vt:lpstr>Neopallium mit Neocortex</vt:lpstr>
      <vt:lpstr>PowerPoint-bemutató</vt:lpstr>
      <vt:lpstr>PowerPoint-bemutató</vt:lpstr>
      <vt:lpstr>PowerPoint-bemutató</vt:lpstr>
      <vt:lpstr>PowerPoint-bemutató</vt:lpstr>
      <vt:lpstr>Neocortex: Schichteneigenschaften</vt:lpstr>
      <vt:lpstr>Neocortex: Schichteneigenschaften</vt:lpstr>
      <vt:lpstr>PowerPoint-bemutató</vt:lpstr>
      <vt:lpstr>PowerPoint-bemutató</vt:lpstr>
      <vt:lpstr>Zytoarchitektonik</vt:lpstr>
      <vt:lpstr>PowerPoint-bemutató</vt:lpstr>
      <vt:lpstr>PowerPoint-bemutató</vt:lpstr>
      <vt:lpstr>PowerPoint-bemutató</vt:lpstr>
      <vt:lpstr>PowerPoint-bemutató</vt:lpstr>
      <vt:lpstr>PowerPoint-bemutató</vt:lpstr>
      <vt:lpstr>PowerPoint-bemutató</vt:lpstr>
      <vt:lpstr>PowerPoint-bemutató</vt:lpstr>
      <vt:lpstr>Frontallappe</vt:lpstr>
      <vt:lpstr>PowerPoint-bemutató</vt:lpstr>
      <vt:lpstr>PowerPoint-bemutató</vt:lpstr>
      <vt:lpstr>PowerPoint-bemutató</vt:lpstr>
      <vt:lpstr>PowerPoint-bemutató</vt:lpstr>
      <vt:lpstr>Parietallappe</vt:lpstr>
      <vt:lpstr>PowerPoint-bemutató</vt:lpstr>
      <vt:lpstr>PowerPoint-bemutató</vt:lpstr>
      <vt:lpstr>PowerPoint-bemutató</vt:lpstr>
      <vt:lpstr>Temporallappe</vt:lpstr>
      <vt:lpstr>PowerPoint-bemutató</vt:lpstr>
      <vt:lpstr>Okzipitallappe</vt:lpstr>
      <vt:lpstr>PowerPoint-bemutató</vt:lpstr>
      <vt:lpstr>PowerPoint-bemutató</vt:lpstr>
      <vt:lpstr>PowerPoint-bemutató</vt:lpstr>
      <vt:lpstr>Assoziationskortex</vt:lpstr>
      <vt:lpstr>Assoziationskortex</vt:lpstr>
      <vt:lpstr>Funktion der Assoziationsfelder</vt:lpstr>
      <vt:lpstr>PowerPoint-bemutató</vt:lpstr>
      <vt:lpstr>Aufbau des Allokortex</vt:lpstr>
      <vt:lpstr>Funktion des Isokortex</vt:lpstr>
      <vt:lpstr>Säulenstruktur</vt:lpstr>
      <vt:lpstr>PowerPoint-bemutató</vt:lpstr>
      <vt:lpstr>PowerPoint-bemutató</vt:lpstr>
      <vt:lpstr>PowerPoint-bemutató</vt:lpstr>
      <vt:lpstr>Säulenstruktur</vt:lpstr>
      <vt:lpstr>PowerPoint-bemutató</vt:lpstr>
      <vt:lpstr>PowerPoint-bemutató</vt:lpstr>
      <vt:lpstr>PowerPoint-bemutató</vt:lpstr>
    </vt:vector>
  </TitlesOfParts>
  <Company>Humánmorfológiai Intézet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Organisation der Großhirnrinde</dc:title>
  <dc:creator>Olahlabpc2</dc:creator>
  <cp:lastModifiedBy>M</cp:lastModifiedBy>
  <cp:revision>52</cp:revision>
  <dcterms:created xsi:type="dcterms:W3CDTF">2003-03-16T14:46:46Z</dcterms:created>
  <dcterms:modified xsi:type="dcterms:W3CDTF">2017-10-23T10:18:01Z</dcterms:modified>
</cp:coreProperties>
</file>