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5" r:id="rId2"/>
    <p:sldId id="348" r:id="rId3"/>
    <p:sldId id="368" r:id="rId4"/>
    <p:sldId id="372" r:id="rId5"/>
    <p:sldId id="366" r:id="rId6"/>
    <p:sldId id="374" r:id="rId7"/>
    <p:sldId id="373" r:id="rId8"/>
    <p:sldId id="257" r:id="rId9"/>
    <p:sldId id="310" r:id="rId10"/>
    <p:sldId id="350" r:id="rId11"/>
    <p:sldId id="317" r:id="rId12"/>
    <p:sldId id="370" r:id="rId13"/>
    <p:sldId id="369" r:id="rId14"/>
    <p:sldId id="259" r:id="rId15"/>
    <p:sldId id="349" r:id="rId16"/>
    <p:sldId id="355" r:id="rId17"/>
    <p:sldId id="367" r:id="rId18"/>
    <p:sldId id="260" r:id="rId19"/>
    <p:sldId id="261" r:id="rId20"/>
    <p:sldId id="334" r:id="rId21"/>
    <p:sldId id="335" r:id="rId22"/>
    <p:sldId id="304" r:id="rId23"/>
    <p:sldId id="305" r:id="rId24"/>
    <p:sldId id="341" r:id="rId25"/>
    <p:sldId id="262" r:id="rId26"/>
    <p:sldId id="376" r:id="rId27"/>
    <p:sldId id="358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5E6A"/>
    <a:srgbClr val="ED1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953" autoAdjust="0"/>
  </p:normalViewPr>
  <p:slideViewPr>
    <p:cSldViewPr>
      <p:cViewPr varScale="1">
        <p:scale>
          <a:sx n="79" d="100"/>
          <a:sy n="79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B71B-40DB-4C0D-AFE0-C572A70C5D0D}" type="datetimeFigureOut">
              <a:rPr lang="de-DE" smtClean="0"/>
              <a:pPr/>
              <a:t>12.10.2017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6D13-E7E2-41DF-951E-7016C28D373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The </a:t>
            </a:r>
            <a:r>
              <a:rPr lang="hu-HU" b="1" dirty="0" err="1"/>
              <a:t>secondary</a:t>
            </a:r>
            <a:r>
              <a:rPr lang="hu-HU" b="1" dirty="0"/>
              <a:t> </a:t>
            </a:r>
            <a:r>
              <a:rPr lang="hu-HU" b="1" dirty="0" err="1"/>
              <a:t>prosencephalon</a:t>
            </a:r>
            <a:r>
              <a:rPr lang="hu-HU" b="1" dirty="0"/>
              <a:t> in </a:t>
            </a:r>
            <a:r>
              <a:rPr lang="hu-HU" b="1" dirty="0" err="1"/>
              <a:t>mammals</a:t>
            </a:r>
            <a:r>
              <a:rPr lang="hu-HU" b="1" dirty="0"/>
              <a:t>.</a:t>
            </a:r>
            <a:r>
              <a:rPr lang="hu-HU" dirty="0"/>
              <a:t> </a:t>
            </a:r>
            <a:r>
              <a:rPr lang="hu-HU" dirty="0" err="1"/>
              <a:t>Schematic</a:t>
            </a:r>
            <a:r>
              <a:rPr lang="hu-HU" dirty="0"/>
              <a:t> </a:t>
            </a:r>
            <a:r>
              <a:rPr lang="hu-HU" dirty="0" err="1"/>
              <a:t>drawing</a:t>
            </a:r>
            <a:r>
              <a:rPr lang="hu-HU" dirty="0"/>
              <a:t> of a </a:t>
            </a:r>
            <a:r>
              <a:rPr lang="hu-HU" dirty="0" err="1"/>
              <a:t>lateral</a:t>
            </a:r>
            <a:r>
              <a:rPr lang="hu-HU" dirty="0"/>
              <a:t> </a:t>
            </a:r>
            <a:r>
              <a:rPr lang="hu-HU" dirty="0" err="1"/>
              <a:t>view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brain</a:t>
            </a:r>
            <a:r>
              <a:rPr lang="hu-HU" dirty="0"/>
              <a:t> showing </a:t>
            </a:r>
            <a:r>
              <a:rPr lang="hu-HU" dirty="0" err="1"/>
              <a:t>the</a:t>
            </a:r>
            <a:r>
              <a:rPr lang="hu-HU" dirty="0"/>
              <a:t> main </a:t>
            </a:r>
            <a:r>
              <a:rPr lang="hu-HU" dirty="0" err="1"/>
              <a:t>subdivisions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prosencephalon</a:t>
            </a:r>
            <a:r>
              <a:rPr lang="hu-HU" dirty="0"/>
              <a:t>,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currently</a:t>
            </a:r>
            <a:r>
              <a:rPr lang="hu-HU" dirty="0"/>
              <a:t> </a:t>
            </a:r>
            <a:r>
              <a:rPr lang="hu-HU" dirty="0" err="1"/>
              <a:t>accepted</a:t>
            </a:r>
            <a:r>
              <a:rPr lang="hu-HU" dirty="0"/>
              <a:t>. The </a:t>
            </a:r>
            <a:r>
              <a:rPr lang="hu-HU" dirty="0" err="1"/>
              <a:t>dotted</a:t>
            </a:r>
            <a:r>
              <a:rPr lang="hu-HU" dirty="0"/>
              <a:t> </a:t>
            </a:r>
            <a:r>
              <a:rPr lang="hu-HU" dirty="0" err="1"/>
              <a:t>lines</a:t>
            </a:r>
            <a:r>
              <a:rPr lang="hu-HU" dirty="0"/>
              <a:t> </a:t>
            </a:r>
            <a:r>
              <a:rPr lang="hu-HU" dirty="0" err="1"/>
              <a:t>indicated</a:t>
            </a:r>
            <a:r>
              <a:rPr lang="hu-HU" dirty="0"/>
              <a:t> </a:t>
            </a:r>
            <a:r>
              <a:rPr lang="hu-HU" dirty="0" err="1"/>
              <a:t>subdivisions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domain</a:t>
            </a:r>
            <a:r>
              <a:rPr lang="hu-HU" dirty="0"/>
              <a:t>. Ma, </a:t>
            </a:r>
            <a:r>
              <a:rPr lang="hu-HU" dirty="0" err="1"/>
              <a:t>mammillary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; </a:t>
            </a:r>
            <a:r>
              <a:rPr lang="hu-HU" dirty="0" err="1"/>
              <a:t>oc</a:t>
            </a:r>
            <a:r>
              <a:rPr lang="hu-HU" dirty="0"/>
              <a:t>, </a:t>
            </a:r>
            <a:r>
              <a:rPr lang="hu-HU" dirty="0" err="1"/>
              <a:t>optic</a:t>
            </a:r>
            <a:r>
              <a:rPr lang="hu-HU" dirty="0"/>
              <a:t> </a:t>
            </a:r>
            <a:r>
              <a:rPr lang="hu-HU" dirty="0" err="1"/>
              <a:t>chiasm</a:t>
            </a:r>
            <a:r>
              <a:rPr lang="hu-HU" dirty="0"/>
              <a:t>; P1–3, </a:t>
            </a:r>
            <a:r>
              <a:rPr lang="hu-HU" dirty="0" err="1"/>
              <a:t>prosomeres</a:t>
            </a:r>
            <a:r>
              <a:rPr lang="hu-HU" dirty="0"/>
              <a:t> 1–3; Pa, </a:t>
            </a:r>
            <a:r>
              <a:rPr lang="hu-HU" dirty="0" err="1"/>
              <a:t>pallidum</a:t>
            </a:r>
            <a:r>
              <a:rPr lang="hu-HU" dirty="0"/>
              <a:t>; PO, </a:t>
            </a:r>
            <a:r>
              <a:rPr lang="hu-HU" dirty="0" err="1"/>
              <a:t>preoptic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; POC, </a:t>
            </a:r>
            <a:r>
              <a:rPr lang="hu-HU" dirty="0" err="1"/>
              <a:t>commissural</a:t>
            </a:r>
            <a:r>
              <a:rPr lang="hu-HU" dirty="0"/>
              <a:t> </a:t>
            </a:r>
            <a:r>
              <a:rPr lang="hu-HU" dirty="0" err="1"/>
              <a:t>preoptic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; SC, </a:t>
            </a:r>
            <a:r>
              <a:rPr lang="hu-HU" dirty="0" err="1"/>
              <a:t>suprachiasmatic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; SPV, </a:t>
            </a:r>
            <a:r>
              <a:rPr lang="hu-HU" dirty="0" err="1"/>
              <a:t>supraopticparaventricular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; STN, </a:t>
            </a:r>
            <a:r>
              <a:rPr lang="hu-HU" dirty="0" err="1"/>
              <a:t>subthalamic</a:t>
            </a:r>
            <a:r>
              <a:rPr lang="hu-HU" dirty="0"/>
              <a:t> </a:t>
            </a:r>
            <a:r>
              <a:rPr lang="hu-HU" dirty="0" err="1"/>
              <a:t>nucleus</a:t>
            </a:r>
            <a:r>
              <a:rPr lang="hu-HU" dirty="0"/>
              <a:t>; </a:t>
            </a:r>
            <a:r>
              <a:rPr lang="hu-HU" dirty="0" err="1"/>
              <a:t>Str</a:t>
            </a:r>
            <a:r>
              <a:rPr lang="hu-HU" dirty="0"/>
              <a:t>, </a:t>
            </a:r>
            <a:r>
              <a:rPr lang="hu-HU" dirty="0" err="1"/>
              <a:t>striatum</a:t>
            </a:r>
            <a:r>
              <a:rPr lang="hu-HU" dirty="0"/>
              <a:t>; </a:t>
            </a:r>
            <a:r>
              <a:rPr lang="hu-HU" dirty="0" err="1"/>
              <a:t>Tu</a:t>
            </a:r>
            <a:r>
              <a:rPr lang="hu-HU" dirty="0"/>
              <a:t>, </a:t>
            </a:r>
            <a:r>
              <a:rPr lang="hu-HU" dirty="0" err="1"/>
              <a:t>tuberal</a:t>
            </a:r>
            <a:r>
              <a:rPr lang="hu-HU" dirty="0"/>
              <a:t> </a:t>
            </a:r>
            <a:r>
              <a:rPr lang="hu-HU" dirty="0" err="1"/>
              <a:t>hypothalamus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6D13-E7E2-41DF-951E-7016C28D37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76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89014-6179-4FC3-BE6E-6A34F96E151D}" type="slidenum">
              <a:rPr lang="en-US"/>
              <a:pPr/>
              <a:t>16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3888-02AC-45F0-BBDC-98F0EF3F29F1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4D2F-727E-4AC4-BD5C-603845C2FF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1E27-9978-41A2-BF6B-1CCE91543E16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1C8A-6FFB-4D08-8BCD-C020EB9801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299B-79EF-465F-B3B6-FD3632DAB006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2A02-BE0B-4EA5-9B4F-2E9F141FD4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Mintaszöveg szerkesztése</a:t>
            </a:r>
          </a:p>
          <a:p>
            <a:pPr lvl="1"/>
            <a:r>
              <a:rPr lang="en-US"/>
              <a:t>Második szint</a:t>
            </a:r>
          </a:p>
          <a:p>
            <a:pPr lvl="2"/>
            <a:r>
              <a:rPr lang="en-US"/>
              <a:t>Harmadik szint</a:t>
            </a:r>
          </a:p>
          <a:p>
            <a:pPr lvl="3"/>
            <a:r>
              <a:rPr lang="en-US"/>
              <a:t>Negyedik szint</a:t>
            </a:r>
          </a:p>
          <a:p>
            <a:pPr lvl="4"/>
            <a:r>
              <a:rPr lang="en-US"/>
              <a:t>Ötödik szint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9C07-541A-4E5A-BCB4-F130F375599D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B5FC-C98D-4DA3-984F-AAC3072C6F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AC7A-40E4-45C0-B950-E232D77609E7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9FF2-67EF-4406-AA4C-BD6669B9FE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156-0E89-4074-8447-96C8249DF760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7824-A682-4EEF-87E8-48D63D0E60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1FB4-6D81-4668-BC38-361A56E5E0A2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BED5-6F74-44A7-B496-E048490042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75A7-307C-4757-9DD2-CF504FEB1210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28C4-F51A-4273-8B65-4EEF2B3F76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A915-C256-4CCA-92EE-C2164D13482C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1A61-2FA0-42C1-BC5E-BC3B476C48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9295-E35B-43C8-B1B9-2E35A7C8E41E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71FB-AD1A-484C-BE65-B0ED27C885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60ED-BEE1-4B38-887E-CC11E6C68DEF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CDDE-DEDC-4FA1-999A-3985818252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76C9-EAE7-490B-9FB3-99312E58DF6E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7390-EB6B-4B7F-B945-4A3C9936D2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2D2014-BED6-4C8B-AC32-9AC40FCB94A8}" type="datetimeFigureOut">
              <a:rPr lang="hu-HU"/>
              <a:pPr>
                <a:defRPr/>
              </a:pPr>
              <a:t>2017. 10. 12.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0C648-4674-4079-8DCF-282A37758D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rhomb2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neurodevelopment\rhomb3.bm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oktat&#225;s\neurodevelopment\Dumbbell.wmf" TargetMode="Externa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-15875"/>
            <a:ext cx="4608513" cy="647700"/>
            <a:chOff x="0" y="0"/>
            <a:chExt cx="2903" cy="408"/>
          </a:xfrm>
        </p:grpSpPr>
        <p:grpSp>
          <p:nvGrpSpPr>
            <p:cNvPr id="3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975" cy="408"/>
              <a:chOff x="0" y="0"/>
              <a:chExt cx="1548363" cy="648370"/>
            </a:xfrm>
          </p:grpSpPr>
          <p:pic>
            <p:nvPicPr>
              <p:cNvPr id="208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Csoportba foglalás 10"/>
            <p:cNvGrpSpPr>
              <a:grpSpLocks/>
            </p:cNvGrpSpPr>
            <p:nvPr/>
          </p:nvGrpSpPr>
          <p:grpSpPr bwMode="auto">
            <a:xfrm>
              <a:off x="978" y="0"/>
              <a:ext cx="975" cy="408"/>
              <a:chOff x="0" y="0"/>
              <a:chExt cx="1548363" cy="648370"/>
            </a:xfrm>
          </p:grpSpPr>
          <p:pic>
            <p:nvPicPr>
              <p:cNvPr id="208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Csoportba foglalás 13"/>
            <p:cNvGrpSpPr>
              <a:grpSpLocks/>
            </p:cNvGrpSpPr>
            <p:nvPr/>
          </p:nvGrpSpPr>
          <p:grpSpPr bwMode="auto">
            <a:xfrm>
              <a:off x="1927" y="0"/>
              <a:ext cx="976" cy="408"/>
              <a:chOff x="0" y="0"/>
              <a:chExt cx="1548363" cy="648370"/>
            </a:xfrm>
          </p:grpSpPr>
          <p:pic>
            <p:nvPicPr>
              <p:cNvPr id="208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572000" y="-15875"/>
            <a:ext cx="4576763" cy="636563"/>
            <a:chOff x="2880" y="-10"/>
            <a:chExt cx="2883" cy="413"/>
          </a:xfrm>
        </p:grpSpPr>
        <p:grpSp>
          <p:nvGrpSpPr>
            <p:cNvPr id="7" name="Csoportba foglalás 18"/>
            <p:cNvGrpSpPr>
              <a:grpSpLocks/>
            </p:cNvGrpSpPr>
            <p:nvPr/>
          </p:nvGrpSpPr>
          <p:grpSpPr bwMode="auto">
            <a:xfrm>
              <a:off x="2880" y="-10"/>
              <a:ext cx="1001" cy="413"/>
              <a:chOff x="4491318" y="-16048"/>
              <a:chExt cx="1588943" cy="655878"/>
            </a:xfrm>
          </p:grpSpPr>
          <p:pic>
            <p:nvPicPr>
              <p:cNvPr id="208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-16048"/>
                <a:ext cx="809376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Csoportba foglalás 19"/>
            <p:cNvGrpSpPr>
              <a:grpSpLocks/>
            </p:cNvGrpSpPr>
            <p:nvPr/>
          </p:nvGrpSpPr>
          <p:grpSpPr bwMode="auto">
            <a:xfrm>
              <a:off x="3866" y="-10"/>
              <a:ext cx="950" cy="413"/>
              <a:chOff x="4572000" y="-16048"/>
              <a:chExt cx="1508261" cy="655878"/>
            </a:xfrm>
          </p:grpSpPr>
          <p:pic>
            <p:nvPicPr>
              <p:cNvPr id="207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Csoportba foglalás 22"/>
            <p:cNvGrpSpPr>
              <a:grpSpLocks/>
            </p:cNvGrpSpPr>
            <p:nvPr/>
          </p:nvGrpSpPr>
          <p:grpSpPr bwMode="auto">
            <a:xfrm>
              <a:off x="4813" y="-10"/>
              <a:ext cx="950" cy="413"/>
              <a:chOff x="4572000" y="-16048"/>
              <a:chExt cx="1508261" cy="655878"/>
            </a:xfrm>
          </p:grpSpPr>
          <p:pic>
            <p:nvPicPr>
              <p:cNvPr id="207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0" y="-16048"/>
                <a:ext cx="727712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2" y="-16048"/>
                <a:ext cx="801629" cy="655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Csoportba foglalás 26"/>
          <p:cNvGrpSpPr>
            <a:grpSpLocks/>
          </p:cNvGrpSpPr>
          <p:nvPr/>
        </p:nvGrpSpPr>
        <p:grpSpPr bwMode="auto">
          <a:xfrm rot="10800000">
            <a:off x="4763" y="6210300"/>
            <a:ext cx="9139237" cy="647700"/>
            <a:chOff x="0" y="0"/>
            <a:chExt cx="9139210" cy="648370"/>
          </a:xfrm>
        </p:grpSpPr>
        <p:grpSp>
          <p:nvGrpSpPr>
            <p:cNvPr id="11" name="Csoportba foglalás 8"/>
            <p:cNvGrpSpPr>
              <a:grpSpLocks/>
            </p:cNvGrpSpPr>
            <p:nvPr/>
          </p:nvGrpSpPr>
          <p:grpSpPr bwMode="auto">
            <a:xfrm>
              <a:off x="0" y="0"/>
              <a:ext cx="1548363" cy="648370"/>
              <a:chOff x="0" y="0"/>
              <a:chExt cx="1548363" cy="648370"/>
            </a:xfrm>
          </p:grpSpPr>
          <p:pic>
            <p:nvPicPr>
              <p:cNvPr id="207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Csoportba foglalás 10"/>
            <p:cNvGrpSpPr>
              <a:grpSpLocks/>
            </p:cNvGrpSpPr>
            <p:nvPr/>
          </p:nvGrpSpPr>
          <p:grpSpPr bwMode="auto">
            <a:xfrm>
              <a:off x="1552437" y="0"/>
              <a:ext cx="1548363" cy="648370"/>
              <a:chOff x="0" y="0"/>
              <a:chExt cx="1548363" cy="648370"/>
            </a:xfrm>
          </p:grpSpPr>
          <p:pic>
            <p:nvPicPr>
              <p:cNvPr id="206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Csoportba foglalás 13"/>
            <p:cNvGrpSpPr>
              <a:grpSpLocks/>
            </p:cNvGrpSpPr>
            <p:nvPr/>
          </p:nvGrpSpPr>
          <p:grpSpPr bwMode="auto">
            <a:xfrm>
              <a:off x="3059832" y="0"/>
              <a:ext cx="1548363" cy="648370"/>
              <a:chOff x="0" y="0"/>
              <a:chExt cx="1548363" cy="648370"/>
            </a:xfrm>
          </p:grpSpPr>
          <p:pic>
            <p:nvPicPr>
              <p:cNvPr id="206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0"/>
                <a:ext cx="792787" cy="648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Csoportba foglalás 18"/>
            <p:cNvGrpSpPr>
              <a:grpSpLocks/>
            </p:cNvGrpSpPr>
            <p:nvPr/>
          </p:nvGrpSpPr>
          <p:grpSpPr bwMode="auto">
            <a:xfrm>
              <a:off x="4572000" y="0"/>
              <a:ext cx="1579315" cy="648000"/>
              <a:chOff x="4491318" y="0"/>
              <a:chExt cx="1579315" cy="648000"/>
            </a:xfrm>
          </p:grpSpPr>
          <p:pic>
            <p:nvPicPr>
              <p:cNvPr id="206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491318" y="0"/>
                <a:ext cx="799654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Csoportba foglalás 19"/>
            <p:cNvGrpSpPr>
              <a:grpSpLocks/>
            </p:cNvGrpSpPr>
            <p:nvPr/>
          </p:nvGrpSpPr>
          <p:grpSpPr bwMode="auto">
            <a:xfrm>
              <a:off x="6137956" y="0"/>
              <a:ext cx="1498632" cy="648000"/>
              <a:chOff x="4572001" y="0"/>
              <a:chExt cx="1498632" cy="648000"/>
            </a:xfrm>
          </p:grpSpPr>
          <p:pic>
            <p:nvPicPr>
              <p:cNvPr id="206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Csoportba foglalás 22"/>
            <p:cNvGrpSpPr>
              <a:grpSpLocks/>
            </p:cNvGrpSpPr>
            <p:nvPr/>
          </p:nvGrpSpPr>
          <p:grpSpPr bwMode="auto">
            <a:xfrm>
              <a:off x="7640578" y="0"/>
              <a:ext cx="1498632" cy="648000"/>
              <a:chOff x="4572001" y="0"/>
              <a:chExt cx="1498632" cy="648000"/>
            </a:xfrm>
          </p:grpSpPr>
          <p:pic>
            <p:nvPicPr>
              <p:cNvPr id="206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4572001" y="0"/>
                <a:ext cx="718971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5278633" y="0"/>
                <a:ext cx="792000" cy="6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4" name="Cím 1"/>
          <p:cNvSpPr txBox="1">
            <a:spLocks/>
          </p:cNvSpPr>
          <p:nvPr/>
        </p:nvSpPr>
        <p:spPr>
          <a:xfrm>
            <a:off x="100145" y="2564904"/>
            <a:ext cx="8936351" cy="1101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Entwicklung</a:t>
            </a:r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GB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Hirnstammes</a:t>
            </a:r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u-HU" sz="4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4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und </a:t>
            </a:r>
            <a:r>
              <a:rPr lang="en-GB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des </a:t>
            </a:r>
            <a:r>
              <a:rPr lang="en-GB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Kleinhirns</a:t>
            </a:r>
            <a:endParaRPr lang="de-DE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100145" y="5197588"/>
            <a:ext cx="123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4.B</a:t>
            </a:r>
            <a:endParaRPr lang="hu-H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lcím 2"/>
          <p:cNvSpPr txBox="1">
            <a:spLocks/>
          </p:cNvSpPr>
          <p:nvPr/>
        </p:nvSpPr>
        <p:spPr>
          <a:xfrm>
            <a:off x="5761183" y="4797152"/>
            <a:ext cx="3081528" cy="1097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Attila Magyar</a:t>
            </a:r>
          </a:p>
          <a:p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20.09.2017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6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968552" cy="67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6804248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~44.ET (14,5 mm)</a:t>
            </a:r>
            <a:endParaRPr lang="de-DE" dirty="0"/>
          </a:p>
        </p:txBody>
      </p:sp>
      <p:sp>
        <p:nvSpPr>
          <p:cNvPr id="2" name="Szövegdoboz 1"/>
          <p:cNvSpPr txBox="1"/>
          <p:nvPr/>
        </p:nvSpPr>
        <p:spPr>
          <a:xfrm>
            <a:off x="5868144" y="170080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1: </a:t>
            </a:r>
            <a:r>
              <a:rPr lang="hu-HU" dirty="0" err="1"/>
              <a:t>Telencephalon-Bläschen</a:t>
            </a:r>
            <a:endParaRPr lang="hu-HU" dirty="0"/>
          </a:p>
          <a:p>
            <a:r>
              <a:rPr lang="hu-HU" dirty="0"/>
              <a:t>2: </a:t>
            </a:r>
            <a:r>
              <a:rPr lang="hu-HU" dirty="0" err="1"/>
              <a:t>Kleinhirnanlage</a:t>
            </a:r>
            <a:r>
              <a:rPr lang="hu-HU" dirty="0"/>
              <a:t> (</a:t>
            </a:r>
            <a:r>
              <a:rPr lang="hu-HU" dirty="0" err="1"/>
              <a:t>Kleinhirnplate</a:t>
            </a:r>
            <a:r>
              <a:rPr lang="hu-HU" dirty="0"/>
              <a:t>)</a:t>
            </a:r>
          </a:p>
          <a:p>
            <a:r>
              <a:rPr lang="hu-HU" dirty="0"/>
              <a:t>3: </a:t>
            </a:r>
            <a:r>
              <a:rPr lang="hu-HU" dirty="0" err="1"/>
              <a:t>Deckplatte</a:t>
            </a:r>
            <a:r>
              <a:rPr lang="hu-HU" dirty="0"/>
              <a:t> des </a:t>
            </a:r>
            <a:r>
              <a:rPr lang="hu-HU" dirty="0" err="1"/>
              <a:t>Rhombencephalons</a:t>
            </a:r>
            <a:endParaRPr lang="hu-HU" dirty="0"/>
          </a:p>
          <a:p>
            <a:r>
              <a:rPr lang="hu-HU" dirty="0"/>
              <a:t>4: </a:t>
            </a:r>
            <a:r>
              <a:rPr lang="hu-HU" dirty="0" err="1"/>
              <a:t>Hörbläschen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Kép 1" descr="Gilbert  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5721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55"/>
            <a:ext cx="9144000" cy="578069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807480" y="4821472"/>
            <a:ext cx="72008" cy="72008"/>
          </a:xfrm>
          <a:prstGeom prst="ellipse">
            <a:avLst/>
          </a:prstGeom>
          <a:solidFill>
            <a:srgbClr val="A45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zis 11"/>
          <p:cNvSpPr/>
          <p:nvPr/>
        </p:nvSpPr>
        <p:spPr>
          <a:xfrm>
            <a:off x="3072896" y="4947537"/>
            <a:ext cx="72008" cy="72008"/>
          </a:xfrm>
          <a:prstGeom prst="ellipse">
            <a:avLst/>
          </a:prstGeom>
          <a:solidFill>
            <a:srgbClr val="A45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6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" y="0"/>
            <a:ext cx="8176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7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400" y="3356992"/>
            <a:ext cx="545860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499992" y="1886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6EW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87824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7,5EW</a:t>
            </a: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256584" cy="58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867" y="0"/>
            <a:ext cx="502213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580112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38. ET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QF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5400"/>
            <a:ext cx="7566025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Kleinhirn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752528" cy="678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824536" cy="67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Neuromeren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Segmentierte</a:t>
            </a:r>
            <a:r>
              <a:rPr lang="hu-HU" dirty="0"/>
              <a:t> </a:t>
            </a:r>
            <a:r>
              <a:rPr lang="hu-HU" dirty="0" err="1"/>
              <a:t>Anschwellungen</a:t>
            </a:r>
            <a:r>
              <a:rPr lang="hu-HU" dirty="0"/>
              <a:t> in </a:t>
            </a:r>
            <a:r>
              <a:rPr lang="hu-HU" dirty="0" err="1"/>
              <a:t>Rhombencephalon</a:t>
            </a:r>
            <a:r>
              <a:rPr lang="hu-HU" dirty="0"/>
              <a:t>,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Prosencephalon</a:t>
            </a:r>
            <a:r>
              <a:rPr lang="hu-HU" dirty="0"/>
              <a:t> </a:t>
            </a:r>
            <a:r>
              <a:rPr lang="hu-HU" dirty="0" err="1"/>
              <a:t>kann</a:t>
            </a:r>
            <a:r>
              <a:rPr lang="hu-HU" dirty="0"/>
              <a:t> man </a:t>
            </a:r>
            <a:r>
              <a:rPr lang="hu-HU" dirty="0" err="1"/>
              <a:t>eher</a:t>
            </a:r>
            <a:r>
              <a:rPr lang="hu-HU" dirty="0"/>
              <a:t> </a:t>
            </a:r>
            <a:r>
              <a:rPr lang="hu-HU" dirty="0" err="1"/>
              <a:t>nur</a:t>
            </a:r>
            <a:r>
              <a:rPr lang="hu-HU" dirty="0"/>
              <a:t> </a:t>
            </a:r>
            <a:r>
              <a:rPr lang="hu-HU" dirty="0" err="1"/>
              <a:t>nit</a:t>
            </a:r>
            <a:r>
              <a:rPr lang="hu-HU" dirty="0"/>
              <a:t> </a:t>
            </a:r>
            <a:r>
              <a:rPr lang="hu-HU" dirty="0" err="1"/>
              <a:t>genetischen</a:t>
            </a:r>
            <a:r>
              <a:rPr lang="hu-HU" dirty="0"/>
              <a:t> </a:t>
            </a:r>
            <a:r>
              <a:rPr lang="hu-HU" dirty="0" err="1"/>
              <a:t>Methoden</a:t>
            </a:r>
            <a:r>
              <a:rPr lang="hu-HU" dirty="0"/>
              <a:t> </a:t>
            </a:r>
            <a:r>
              <a:rPr lang="hu-HU" dirty="0" err="1"/>
              <a:t>sichtbar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</a:t>
            </a:r>
            <a:r>
              <a:rPr lang="hu-HU" dirty="0" err="1"/>
              <a:t>machen</a:t>
            </a:r>
            <a:endParaRPr lang="hu-HU" dirty="0"/>
          </a:p>
          <a:p>
            <a:r>
              <a:rPr lang="hu-HU" dirty="0"/>
              <a:t>An der 5. EW </a:t>
            </a:r>
            <a:r>
              <a:rPr lang="hu-HU" dirty="0" err="1"/>
              <a:t>gibt</a:t>
            </a:r>
            <a:r>
              <a:rPr lang="hu-HU" dirty="0"/>
              <a:t> es:</a:t>
            </a:r>
          </a:p>
          <a:p>
            <a:r>
              <a:rPr lang="hu-HU" dirty="0"/>
              <a:t>Rhombencephalon: R1 (</a:t>
            </a:r>
            <a:r>
              <a:rPr lang="hu-HU" dirty="0" err="1"/>
              <a:t>cran</a:t>
            </a:r>
            <a:r>
              <a:rPr lang="hu-HU" dirty="0"/>
              <a:t>)-R7 (</a:t>
            </a:r>
            <a:r>
              <a:rPr lang="hu-HU" dirty="0" err="1"/>
              <a:t>caud</a:t>
            </a:r>
            <a:r>
              <a:rPr lang="hu-HU" dirty="0"/>
              <a:t>)</a:t>
            </a:r>
          </a:p>
          <a:p>
            <a:r>
              <a:rPr lang="hu-HU" dirty="0"/>
              <a:t>Mesencephalon: 1</a:t>
            </a:r>
          </a:p>
          <a:p>
            <a:r>
              <a:rPr lang="hu-HU" dirty="0" err="1"/>
              <a:t>Prosencephalon</a:t>
            </a:r>
            <a:r>
              <a:rPr lang="hu-HU" dirty="0"/>
              <a:t> (</a:t>
            </a:r>
            <a:r>
              <a:rPr lang="hu-HU" dirty="0" err="1"/>
              <a:t>Maus</a:t>
            </a:r>
            <a:r>
              <a:rPr lang="hu-HU" dirty="0"/>
              <a:t>): P1-P6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oktatás\neurodevelopment\rhomb2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62250" y="0"/>
            <a:ext cx="3452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71625" y="866775"/>
            <a:ext cx="1784350" cy="3794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Mesenzephalon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419225" y="2155825"/>
            <a:ext cx="1768475" cy="3794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Metenzephalon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682750" y="4772025"/>
            <a:ext cx="1887538" cy="4032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Myelenzephalon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534025" y="5600700"/>
            <a:ext cx="1806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Flügelplatte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470525" y="4648200"/>
            <a:ext cx="32369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Deckplatte (geschnitten)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673725" y="4064000"/>
            <a:ext cx="155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Grundplatte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5641975" y="3098800"/>
            <a:ext cx="2841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Rautenlippe (transversal ausgerichtet)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543550" y="1746250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N. trochlearis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68325" y="6121400"/>
            <a:ext cx="1101725" cy="342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>
                <a:solidFill>
                  <a:srgbClr val="CC0099"/>
                </a:solidFill>
              </a:rPr>
              <a:t>Woche 5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993775" y="4238625"/>
            <a:ext cx="2012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Sulcus limitans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V="1">
            <a:off x="2870200" y="3873500"/>
            <a:ext cx="1104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1349375" y="5483225"/>
            <a:ext cx="25479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Sulcus medianus</a:t>
            </a: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3568700" y="5181600"/>
            <a:ext cx="10033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397500" y="215900"/>
            <a:ext cx="355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Entwicklung der Fossa rhomboidea und des Kleinhirns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5711825" y="2324100"/>
            <a:ext cx="2365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Fossa rhomboidea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4724400" y="2489200"/>
            <a:ext cx="11811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523875" y="3336925"/>
            <a:ext cx="2012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sz="1600" b="1"/>
              <a:t>Brückenbeuge</a:t>
            </a:r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2311400" y="3517900"/>
            <a:ext cx="6096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oktatás\neurodevelopment\rhomb3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11525" y="1830388"/>
            <a:ext cx="3814763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562725" y="4597400"/>
            <a:ext cx="1743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IV. Ventrikel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997575" y="1304925"/>
            <a:ext cx="2162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Lobus flocculonodularis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610100" y="2127250"/>
            <a:ext cx="1108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Vermis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79825" y="1489075"/>
            <a:ext cx="2041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Fissura posterolateralis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384300" y="1276350"/>
            <a:ext cx="264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Kleinhirnwülste (Flügelplatte)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7172325" y="5845175"/>
            <a:ext cx="1365250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>
                <a:solidFill>
                  <a:srgbClr val="CC0099"/>
                </a:solidFill>
              </a:rPr>
              <a:t>Woche 13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988175" y="3387725"/>
            <a:ext cx="1438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Recessus lateralis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12800" y="5003800"/>
            <a:ext cx="255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Fissura transversa rhombencephalica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 flipH="1">
            <a:off x="3175000" y="3810000"/>
            <a:ext cx="850900" cy="1231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73100" y="419100"/>
            <a:ext cx="765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400" b="1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Entwicklung der Fossa rhomboidea und des Kleinhirns</a:t>
            </a:r>
          </a:p>
        </p:txBody>
      </p:sp>
      <p:pic>
        <p:nvPicPr>
          <p:cNvPr id="26636" name="Picture 13" descr="C:\oktatás\neurodevelopment\Dumbbell.wm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1675" y="2068513"/>
            <a:ext cx="23780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27300" y="5829300"/>
            <a:ext cx="3302000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b="1"/>
              <a:t>Fusion der Rautenlippen - Kleinhirnwülste</a:t>
            </a: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6619875" y="4102100"/>
            <a:ext cx="1647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hu-HU" b="1"/>
              <a:t>Rautenlippe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444500" y="3860800"/>
            <a:ext cx="2476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b="1"/>
              <a:t>Hantelförmig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b="1"/>
              <a:t>„Dumb-bell shaped”</a:t>
            </a:r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>
            <a:off x="6362700" y="3759200"/>
            <a:ext cx="7874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65" y="0"/>
            <a:ext cx="9152165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3649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9" y="1196752"/>
            <a:ext cx="905647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2413"/>
            <a:ext cx="87153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6" y="620688"/>
            <a:ext cx="90741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264696" cy="68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327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27.0.0.1:1818/images/3F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81" y="332656"/>
            <a:ext cx="8579677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947737"/>
            <a:ext cx="82486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38"/>
            <a:ext cx="9144000" cy="59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Rhombencephalon</a:t>
            </a:r>
            <a:r>
              <a:rPr lang="hu-HU" dirty="0"/>
              <a:t> 1</a:t>
            </a:r>
            <a:endParaRPr lang="de-DE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Mikroskopisch</a:t>
            </a:r>
            <a:r>
              <a:rPr lang="hu-HU" dirty="0"/>
              <a:t> </a:t>
            </a:r>
            <a:r>
              <a:rPr lang="hu-HU" dirty="0" err="1"/>
              <a:t>sichtbare</a:t>
            </a:r>
            <a:r>
              <a:rPr lang="hu-HU" dirty="0"/>
              <a:t> </a:t>
            </a:r>
            <a:r>
              <a:rPr lang="hu-HU" dirty="0" err="1"/>
              <a:t>Segmentierung</a:t>
            </a:r>
            <a:r>
              <a:rPr lang="hu-HU" dirty="0"/>
              <a:t>: </a:t>
            </a:r>
            <a:r>
              <a:rPr lang="hu-HU" dirty="0" err="1"/>
              <a:t>Rhombomeren</a:t>
            </a:r>
            <a:endParaRPr lang="hu-HU" dirty="0"/>
          </a:p>
          <a:p>
            <a:r>
              <a:rPr lang="hu-HU" dirty="0"/>
              <a:t>von </a:t>
            </a:r>
            <a:r>
              <a:rPr lang="hu-HU" dirty="0" err="1"/>
              <a:t>lateral</a:t>
            </a:r>
            <a:r>
              <a:rPr lang="hu-HU" dirty="0"/>
              <a:t> </a:t>
            </a:r>
            <a:r>
              <a:rPr lang="hu-HU" dirty="0" err="1"/>
              <a:t>scihtbare</a:t>
            </a:r>
            <a:r>
              <a:rPr lang="hu-HU" dirty="0"/>
              <a:t> </a:t>
            </a:r>
            <a:r>
              <a:rPr lang="hu-HU" dirty="0" err="1"/>
              <a:t>Krümmungen</a:t>
            </a:r>
            <a:r>
              <a:rPr lang="hu-HU" dirty="0"/>
              <a:t>: Flexura cervicalis (</a:t>
            </a:r>
            <a:r>
              <a:rPr lang="hu-HU" dirty="0" err="1"/>
              <a:t>Nackenbeuge</a:t>
            </a:r>
            <a:r>
              <a:rPr lang="hu-HU" dirty="0"/>
              <a:t>), Flexura </a:t>
            </a:r>
            <a:r>
              <a:rPr lang="hu-HU" dirty="0" err="1"/>
              <a:t>mesencephalica</a:t>
            </a:r>
            <a:r>
              <a:rPr lang="hu-HU" dirty="0"/>
              <a:t> (</a:t>
            </a:r>
            <a:r>
              <a:rPr lang="hu-HU" dirty="0" err="1"/>
              <a:t>Scheitelbeuge</a:t>
            </a:r>
            <a:r>
              <a:rPr lang="hu-HU" dirty="0"/>
              <a:t>), und </a:t>
            </a:r>
            <a:r>
              <a:rPr lang="hu-HU" dirty="0" err="1"/>
              <a:t>später</a:t>
            </a:r>
            <a:r>
              <a:rPr lang="hu-HU" dirty="0"/>
              <a:t> Flexura </a:t>
            </a:r>
            <a:r>
              <a:rPr lang="hu-HU" dirty="0" err="1"/>
              <a:t>pontis</a:t>
            </a:r>
            <a:r>
              <a:rPr lang="hu-HU" dirty="0"/>
              <a:t> (</a:t>
            </a:r>
            <a:r>
              <a:rPr lang="hu-HU" dirty="0" err="1"/>
              <a:t>Brückenbeuge</a:t>
            </a:r>
            <a:r>
              <a:rPr lang="hu-HU" dirty="0"/>
              <a:t>)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Rhombencephalon</a:t>
            </a:r>
            <a:r>
              <a:rPr lang="hu-HU" dirty="0"/>
              <a:t> 2</a:t>
            </a:r>
            <a:endParaRPr lang="de-DE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Spätere</a:t>
            </a:r>
            <a:r>
              <a:rPr lang="hu-HU" dirty="0"/>
              <a:t> </a:t>
            </a:r>
            <a:r>
              <a:rPr lang="hu-HU" dirty="0" err="1"/>
              <a:t>Aufteilung</a:t>
            </a:r>
            <a:r>
              <a:rPr lang="hu-HU" dirty="0"/>
              <a:t>: </a:t>
            </a:r>
            <a:r>
              <a:rPr lang="hu-HU" dirty="0" err="1"/>
              <a:t>Myelencephalon</a:t>
            </a:r>
            <a:r>
              <a:rPr lang="hu-HU" dirty="0"/>
              <a:t> (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zur</a:t>
            </a:r>
            <a:r>
              <a:rPr lang="hu-HU" dirty="0"/>
              <a:t> </a:t>
            </a:r>
            <a:r>
              <a:rPr lang="hu-HU" dirty="0" err="1"/>
              <a:t>Medulla</a:t>
            </a:r>
            <a:r>
              <a:rPr lang="hu-HU" dirty="0"/>
              <a:t> </a:t>
            </a:r>
            <a:r>
              <a:rPr lang="hu-HU" dirty="0" err="1"/>
              <a:t>oblongata</a:t>
            </a:r>
            <a:r>
              <a:rPr lang="hu-HU" dirty="0"/>
              <a:t>) und </a:t>
            </a:r>
            <a:r>
              <a:rPr lang="hu-HU" dirty="0" err="1"/>
              <a:t>Metencephalon</a:t>
            </a:r>
            <a:r>
              <a:rPr lang="hu-HU" dirty="0"/>
              <a:t> (</a:t>
            </a:r>
            <a:r>
              <a:rPr lang="hu-HU" dirty="0" err="1"/>
              <a:t>Dorsalseite</a:t>
            </a:r>
            <a:r>
              <a:rPr lang="hu-HU" dirty="0"/>
              <a:t> </a:t>
            </a:r>
            <a:r>
              <a:rPr lang="hu-HU" dirty="0" err="1" smtClean="0"/>
              <a:t>bildet</a:t>
            </a:r>
            <a:r>
              <a:rPr lang="hu-HU" dirty="0" smtClean="0"/>
              <a:t> </a:t>
            </a:r>
            <a:r>
              <a:rPr lang="hu-HU" dirty="0" err="1"/>
              <a:t>Cerebellum</a:t>
            </a:r>
            <a:r>
              <a:rPr lang="hu-HU" dirty="0"/>
              <a:t>, </a:t>
            </a:r>
            <a:r>
              <a:rPr lang="hu-HU" dirty="0" err="1"/>
              <a:t>Ventralseite</a:t>
            </a:r>
            <a:r>
              <a:rPr lang="hu-HU" dirty="0"/>
              <a:t> </a:t>
            </a:r>
            <a:r>
              <a:rPr lang="hu-HU" dirty="0" err="1"/>
              <a:t>bildet</a:t>
            </a:r>
            <a:r>
              <a:rPr lang="hu-HU" dirty="0"/>
              <a:t> </a:t>
            </a:r>
            <a:r>
              <a:rPr lang="hu-HU" dirty="0" err="1"/>
              <a:t>Pons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84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Rhombencephalon</a:t>
            </a:r>
            <a:r>
              <a:rPr lang="hu-HU" dirty="0"/>
              <a:t> 3 </a:t>
            </a:r>
            <a:endParaRPr lang="de-DE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Deckplatte</a:t>
            </a:r>
            <a:r>
              <a:rPr lang="hu-HU" dirty="0"/>
              <a:t> </a:t>
            </a:r>
            <a:r>
              <a:rPr lang="hu-HU" dirty="0" err="1"/>
              <a:t>wird</a:t>
            </a:r>
            <a:r>
              <a:rPr lang="hu-HU" dirty="0"/>
              <a:t> </a:t>
            </a:r>
            <a:r>
              <a:rPr lang="hu-HU" dirty="0" err="1"/>
              <a:t>sehr</a:t>
            </a:r>
            <a:r>
              <a:rPr lang="hu-HU" dirty="0"/>
              <a:t> </a:t>
            </a:r>
            <a:r>
              <a:rPr lang="hu-HU" dirty="0" err="1"/>
              <a:t>breit</a:t>
            </a:r>
            <a:r>
              <a:rPr lang="hu-HU" dirty="0"/>
              <a:t>, und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Seiten</a:t>
            </a:r>
            <a:r>
              <a:rPr lang="hu-HU" dirty="0"/>
              <a:t> (</a:t>
            </a:r>
            <a:r>
              <a:rPr lang="hu-HU" dirty="0" err="1"/>
              <a:t>Flügel</a:t>
            </a:r>
            <a:r>
              <a:rPr lang="hu-HU" dirty="0"/>
              <a:t>- und </a:t>
            </a:r>
            <a:r>
              <a:rPr lang="hu-HU" dirty="0" err="1"/>
              <a:t>Grundplatten</a:t>
            </a:r>
            <a:r>
              <a:rPr lang="hu-HU" dirty="0"/>
              <a:t>) des </a:t>
            </a:r>
            <a:r>
              <a:rPr lang="hu-HU" dirty="0" err="1"/>
              <a:t>Rhombencephalons</a:t>
            </a:r>
            <a:r>
              <a:rPr lang="hu-HU" dirty="0"/>
              <a:t> </a:t>
            </a:r>
            <a:r>
              <a:rPr lang="hu-HU" dirty="0" err="1"/>
              <a:t>werden</a:t>
            </a:r>
            <a:r>
              <a:rPr lang="hu-HU" dirty="0"/>
              <a:t> </a:t>
            </a:r>
            <a:r>
              <a:rPr lang="hu-HU" dirty="0" err="1"/>
              <a:t>zur</a:t>
            </a:r>
            <a:r>
              <a:rPr lang="hu-HU" dirty="0"/>
              <a:t> </a:t>
            </a:r>
            <a:r>
              <a:rPr lang="hu-HU" dirty="0" err="1"/>
              <a:t>Seite</a:t>
            </a:r>
            <a:r>
              <a:rPr lang="hu-HU" dirty="0"/>
              <a:t> </a:t>
            </a:r>
            <a:r>
              <a:rPr lang="hu-HU" dirty="0" err="1"/>
              <a:t>geneigt</a:t>
            </a:r>
            <a:r>
              <a:rPr lang="hu-HU" dirty="0"/>
              <a:t>.</a:t>
            </a:r>
          </a:p>
          <a:p>
            <a:r>
              <a:rPr lang="hu-HU" dirty="0" err="1"/>
              <a:t>Dadurch</a:t>
            </a:r>
            <a:r>
              <a:rPr lang="hu-HU" dirty="0"/>
              <a:t> </a:t>
            </a:r>
            <a:r>
              <a:rPr lang="hu-HU" dirty="0" err="1"/>
              <a:t>liegen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motorische</a:t>
            </a:r>
            <a:r>
              <a:rPr lang="hu-HU" dirty="0"/>
              <a:t> </a:t>
            </a:r>
            <a:r>
              <a:rPr lang="hu-HU" dirty="0" err="1"/>
              <a:t>Region</a:t>
            </a:r>
            <a:r>
              <a:rPr lang="hu-HU" dirty="0"/>
              <a:t> </a:t>
            </a:r>
            <a:r>
              <a:rPr lang="hu-HU" dirty="0" err="1"/>
              <a:t>eher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ventromedial</a:t>
            </a:r>
            <a:r>
              <a:rPr lang="hu-HU" dirty="0"/>
              <a:t>,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sensorische</a:t>
            </a:r>
            <a:r>
              <a:rPr lang="hu-HU" dirty="0"/>
              <a:t> </a:t>
            </a:r>
            <a:r>
              <a:rPr lang="hu-HU" dirty="0" err="1"/>
              <a:t>nach</a:t>
            </a:r>
            <a:r>
              <a:rPr lang="hu-HU" dirty="0"/>
              <a:t> </a:t>
            </a:r>
            <a:r>
              <a:rPr lang="hu-HU" dirty="0" err="1"/>
              <a:t>dorsolateral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9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20680" cy="68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7302500" cy="45085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87624" y="55172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1: </a:t>
            </a:r>
            <a:r>
              <a:rPr lang="hu-HU" dirty="0" err="1"/>
              <a:t>Kiemenbögen</a:t>
            </a:r>
            <a:r>
              <a:rPr lang="hu-HU" dirty="0"/>
              <a:t>, 3: </a:t>
            </a:r>
            <a:r>
              <a:rPr lang="hu-HU" dirty="0" err="1"/>
              <a:t>Auge</a:t>
            </a:r>
            <a:r>
              <a:rPr lang="hu-HU" dirty="0"/>
              <a:t>, 4: </a:t>
            </a:r>
            <a:r>
              <a:rPr lang="hu-HU" dirty="0" err="1"/>
              <a:t>Deckplatte</a:t>
            </a:r>
            <a:r>
              <a:rPr lang="hu-HU" dirty="0"/>
              <a:t> des </a:t>
            </a:r>
            <a:r>
              <a:rPr lang="hu-HU" dirty="0" err="1"/>
              <a:t>Rhombencephalon</a:t>
            </a:r>
            <a:r>
              <a:rPr lang="hu-HU" dirty="0"/>
              <a:t>, 6 </a:t>
            </a:r>
            <a:r>
              <a:rPr lang="hu-HU" dirty="0" err="1"/>
              <a:t>Mesencephalon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350</Words>
  <Application>Microsoft Office PowerPoint</Application>
  <PresentationFormat>Diavetítés a képernyőre (4:3 oldalarány)</PresentationFormat>
  <Paragraphs>59</Paragraphs>
  <Slides>27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Times New Roman</vt:lpstr>
      <vt:lpstr>Office-téma</vt:lpstr>
      <vt:lpstr>PowerPoint-bemutató</vt:lpstr>
      <vt:lpstr>Neuromeren</vt:lpstr>
      <vt:lpstr>PowerPoint-bemutató</vt:lpstr>
      <vt:lpstr>PowerPoint-bemutató</vt:lpstr>
      <vt:lpstr>Rhombencephalon 1</vt:lpstr>
      <vt:lpstr>Rhombencephalon 2</vt:lpstr>
      <vt:lpstr>Rhombencephalon 3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Kleinhirn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 E Humánmorfológiai Intézet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Magyar Attila</dc:creator>
  <cp:lastModifiedBy>Dr. Magyar Attila</cp:lastModifiedBy>
  <cp:revision>50</cp:revision>
  <dcterms:created xsi:type="dcterms:W3CDTF">2009-11-17T23:03:41Z</dcterms:created>
  <dcterms:modified xsi:type="dcterms:W3CDTF">2017-10-12T14:37:39Z</dcterms:modified>
</cp:coreProperties>
</file>