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38" r:id="rId2"/>
    <p:sldId id="290" r:id="rId3"/>
    <p:sldId id="291" r:id="rId4"/>
    <p:sldId id="292" r:id="rId5"/>
    <p:sldId id="286" r:id="rId6"/>
    <p:sldId id="294" r:id="rId7"/>
    <p:sldId id="295" r:id="rId8"/>
    <p:sldId id="288" r:id="rId9"/>
    <p:sldId id="297" r:id="rId10"/>
    <p:sldId id="299" r:id="rId11"/>
    <p:sldId id="298" r:id="rId12"/>
    <p:sldId id="296" r:id="rId13"/>
    <p:sldId id="331" r:id="rId14"/>
    <p:sldId id="287" r:id="rId15"/>
    <p:sldId id="300" r:id="rId16"/>
    <p:sldId id="301" r:id="rId17"/>
    <p:sldId id="258" r:id="rId18"/>
    <p:sldId id="289" r:id="rId19"/>
    <p:sldId id="305" r:id="rId20"/>
    <p:sldId id="303" r:id="rId21"/>
    <p:sldId id="302" r:id="rId22"/>
    <p:sldId id="306" r:id="rId23"/>
    <p:sldId id="307" r:id="rId24"/>
    <p:sldId id="308" r:id="rId25"/>
    <p:sldId id="309" r:id="rId26"/>
    <p:sldId id="310" r:id="rId27"/>
    <p:sldId id="311" r:id="rId28"/>
    <p:sldId id="319" r:id="rId29"/>
    <p:sldId id="312" r:id="rId30"/>
    <p:sldId id="329" r:id="rId31"/>
    <p:sldId id="330" r:id="rId32"/>
    <p:sldId id="321" r:id="rId33"/>
    <p:sldId id="322" r:id="rId34"/>
    <p:sldId id="323" r:id="rId35"/>
    <p:sldId id="324" r:id="rId36"/>
    <p:sldId id="326" r:id="rId37"/>
    <p:sldId id="327" r:id="rId38"/>
    <p:sldId id="328" r:id="rId39"/>
    <p:sldId id="314" r:id="rId40"/>
    <p:sldId id="316" r:id="rId41"/>
    <p:sldId id="317" r:id="rId42"/>
    <p:sldId id="318" r:id="rId43"/>
    <p:sldId id="320" r:id="rId44"/>
    <p:sldId id="332" r:id="rId45"/>
    <p:sldId id="333" r:id="rId46"/>
    <p:sldId id="334" r:id="rId47"/>
    <p:sldId id="335" r:id="rId48"/>
    <p:sldId id="336" r:id="rId49"/>
    <p:sldId id="259" r:id="rId50"/>
    <p:sldId id="263" r:id="rId51"/>
    <p:sldId id="260" r:id="rId52"/>
    <p:sldId id="337" r:id="rId53"/>
    <p:sldId id="262" r:id="rId54"/>
    <p:sldId id="261" r:id="rId55"/>
    <p:sldId id="264" r:id="rId56"/>
    <p:sldId id="265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80" autoAdjust="0"/>
  </p:normalViewPr>
  <p:slideViewPr>
    <p:cSldViewPr snapToGrid="0">
      <p:cViewPr varScale="1">
        <p:scale>
          <a:sx n="102" d="100"/>
          <a:sy n="102" d="100"/>
        </p:scale>
        <p:origin x="26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4227C-A12F-4D93-8C76-B8B91CA38778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1DDD-0E25-4EFD-B906-D70935F22D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72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37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051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31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99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87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25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23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43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48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26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42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36E98-7D53-471B-BB4F-301801E7DD29}" type="datetimeFigureOut">
              <a:rPr lang="de-DE" smtClean="0"/>
              <a:t>12.10.2017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214A-62A6-4F38-A730-2E9D93B834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11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20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20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208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572000" y="-15875"/>
            <a:ext cx="4576763" cy="636563"/>
            <a:chOff x="2880" y="-10"/>
            <a:chExt cx="2883" cy="413"/>
          </a:xfrm>
        </p:grpSpPr>
        <p:grpSp>
          <p:nvGrpSpPr>
            <p:cNvPr id="7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20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20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20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1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207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206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206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206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20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" name="Cím 1"/>
          <p:cNvSpPr txBox="1">
            <a:spLocks/>
          </p:cNvSpPr>
          <p:nvPr/>
        </p:nvSpPr>
        <p:spPr>
          <a:xfrm>
            <a:off x="0" y="1934400"/>
            <a:ext cx="893635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Makroskopie</a:t>
            </a: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des </a:t>
            </a:r>
            <a:r>
              <a:rPr lang="en-GB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Hirnstammes</a:t>
            </a:r>
            <a:endParaRPr lang="hu-HU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hu-HU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und </a:t>
            </a: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des </a:t>
            </a:r>
            <a:r>
              <a:rPr lang="en-GB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Kleinhirns</a:t>
            </a:r>
            <a:endParaRPr lang="hu-HU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u-HU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IV</a:t>
            </a: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GB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Ventrikel</a:t>
            </a:r>
            <a:endParaRPr lang="de-DE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100145" y="5197588"/>
            <a:ext cx="130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4.A</a:t>
            </a:r>
            <a:endParaRPr lang="hu-HU" sz="5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Alcím 2"/>
          <p:cNvSpPr txBox="1">
            <a:spLocks/>
          </p:cNvSpPr>
          <p:nvPr/>
        </p:nvSpPr>
        <p:spPr>
          <a:xfrm>
            <a:off x="5761183" y="4797152"/>
            <a:ext cx="3081528" cy="109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tx1"/>
                </a:solidFill>
              </a:rPr>
              <a:t>Attila Magyar</a:t>
            </a:r>
          </a:p>
          <a:p>
            <a:r>
              <a:rPr lang="hu-HU" sz="2800" dirty="0" smtClean="0">
                <a:solidFill>
                  <a:schemeClr val="tx1"/>
                </a:solidFill>
              </a:rPr>
              <a:t>20.09.2017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55868" cy="5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2"/>
            <a:ext cx="9144000" cy="67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2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7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8"/>
            <a:ext cx="9144000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0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" y="0"/>
            <a:ext cx="9015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Pons</a:t>
            </a:r>
            <a:r>
              <a:rPr lang="hu-HU" dirty="0"/>
              <a:t> 1.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err="1"/>
              <a:t>Länge</a:t>
            </a:r>
            <a:r>
              <a:rPr lang="hu-HU" dirty="0"/>
              <a:t>: 2,5 cm;</a:t>
            </a:r>
          </a:p>
          <a:p>
            <a:r>
              <a:rPr lang="hu-HU" dirty="0" err="1"/>
              <a:t>hintere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: Sulcus </a:t>
            </a:r>
            <a:r>
              <a:rPr lang="hu-HU" dirty="0" err="1"/>
              <a:t>bulbopontinus</a:t>
            </a:r>
            <a:r>
              <a:rPr lang="hu-HU" dirty="0"/>
              <a:t> (</a:t>
            </a:r>
            <a:r>
              <a:rPr lang="hu-HU" dirty="0" err="1"/>
              <a:t>Austrittstelle</a:t>
            </a:r>
            <a:r>
              <a:rPr lang="hu-HU" dirty="0"/>
              <a:t> von N. </a:t>
            </a:r>
            <a:r>
              <a:rPr lang="hu-HU" dirty="0" err="1"/>
              <a:t>abducens</a:t>
            </a:r>
            <a:r>
              <a:rPr lang="hu-HU" dirty="0"/>
              <a:t> </a:t>
            </a:r>
            <a:r>
              <a:rPr lang="hu-HU" dirty="0" err="1"/>
              <a:t>ventral</a:t>
            </a:r>
            <a:r>
              <a:rPr lang="hu-HU" dirty="0"/>
              <a:t>, N. facialis und </a:t>
            </a:r>
            <a:r>
              <a:rPr lang="hu-HU" dirty="0" err="1"/>
              <a:t>vestibulocochlearis</a:t>
            </a:r>
            <a:r>
              <a:rPr lang="hu-HU" dirty="0"/>
              <a:t> </a:t>
            </a:r>
            <a:r>
              <a:rPr lang="hu-HU" dirty="0" err="1"/>
              <a:t>lateral</a:t>
            </a:r>
            <a:r>
              <a:rPr lang="hu-HU" dirty="0"/>
              <a:t>)</a:t>
            </a:r>
          </a:p>
          <a:p>
            <a:r>
              <a:rPr lang="hu-HU" dirty="0" err="1"/>
              <a:t>Seitlich</a:t>
            </a:r>
            <a:r>
              <a:rPr lang="hu-HU" dirty="0"/>
              <a:t> </a:t>
            </a:r>
            <a:r>
              <a:rPr lang="hu-HU" dirty="0" err="1"/>
              <a:t>geht</a:t>
            </a:r>
            <a:r>
              <a:rPr lang="hu-HU" dirty="0"/>
              <a:t> in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Pedunculus</a:t>
            </a:r>
            <a:r>
              <a:rPr lang="hu-HU" dirty="0"/>
              <a:t> </a:t>
            </a:r>
            <a:r>
              <a:rPr lang="hu-HU" dirty="0" err="1"/>
              <a:t>cerbellaris</a:t>
            </a:r>
            <a:r>
              <a:rPr lang="hu-HU" dirty="0"/>
              <a:t> medius </a:t>
            </a:r>
            <a:r>
              <a:rPr lang="hu-HU" dirty="0" err="1"/>
              <a:t>über</a:t>
            </a:r>
            <a:r>
              <a:rPr lang="hu-HU" dirty="0"/>
              <a:t>. N. </a:t>
            </a:r>
            <a:r>
              <a:rPr lang="hu-HU" dirty="0" err="1"/>
              <a:t>trigeminus</a:t>
            </a:r>
            <a:r>
              <a:rPr lang="hu-HU" dirty="0"/>
              <a:t> </a:t>
            </a:r>
            <a:r>
              <a:rPr lang="hu-HU" dirty="0" err="1"/>
              <a:t>tritt</a:t>
            </a:r>
            <a:r>
              <a:rPr lang="hu-HU" dirty="0"/>
              <a:t> an der </a:t>
            </a:r>
            <a:r>
              <a:rPr lang="hu-HU" dirty="0" err="1"/>
              <a:t>Grenze</a:t>
            </a:r>
            <a:r>
              <a:rPr lang="hu-HU" dirty="0"/>
              <a:t> </a:t>
            </a:r>
            <a:r>
              <a:rPr lang="hu-HU" dirty="0" err="1"/>
              <a:t>heraus</a:t>
            </a:r>
            <a:r>
              <a:rPr lang="hu-HU" dirty="0"/>
              <a:t>. </a:t>
            </a:r>
          </a:p>
          <a:p>
            <a:r>
              <a:rPr lang="hu-HU" dirty="0"/>
              <a:t>Mit </a:t>
            </a:r>
            <a:r>
              <a:rPr lang="hu-HU" dirty="0" err="1"/>
              <a:t>Kleinhirn</a:t>
            </a:r>
            <a:r>
              <a:rPr lang="hu-HU" dirty="0"/>
              <a:t> </a:t>
            </a:r>
            <a:r>
              <a:rPr lang="hu-HU" dirty="0" err="1"/>
              <a:t>bildet</a:t>
            </a:r>
            <a:r>
              <a:rPr lang="hu-HU" dirty="0"/>
              <a:t> </a:t>
            </a:r>
            <a:r>
              <a:rPr lang="hu-HU" dirty="0" err="1"/>
              <a:t>sie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Metencephalon</a:t>
            </a:r>
            <a:r>
              <a:rPr lang="hu-HU" dirty="0"/>
              <a:t>.</a:t>
            </a:r>
          </a:p>
          <a:p>
            <a:r>
              <a:rPr lang="hu-HU" dirty="0" err="1"/>
              <a:t>Sie</a:t>
            </a:r>
            <a:r>
              <a:rPr lang="hu-HU" dirty="0"/>
              <a:t> </a:t>
            </a:r>
            <a:r>
              <a:rPr lang="hu-HU" dirty="0" err="1"/>
              <a:t>beide</a:t>
            </a:r>
            <a:r>
              <a:rPr lang="hu-HU" dirty="0"/>
              <a:t> </a:t>
            </a:r>
            <a:r>
              <a:rPr lang="hu-HU" dirty="0" err="1"/>
              <a:t>ungeben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rostrale</a:t>
            </a:r>
            <a:r>
              <a:rPr lang="hu-HU" dirty="0"/>
              <a:t> </a:t>
            </a:r>
            <a:r>
              <a:rPr lang="hu-HU" dirty="0" err="1"/>
              <a:t>Hälfte</a:t>
            </a:r>
            <a:r>
              <a:rPr lang="hu-HU" dirty="0"/>
              <a:t> des IV. </a:t>
            </a:r>
            <a:r>
              <a:rPr lang="hu-HU" dirty="0" err="1"/>
              <a:t>Ventrikels</a:t>
            </a:r>
            <a:r>
              <a:rPr lang="hu-HU" dirty="0"/>
              <a:t>.</a:t>
            </a:r>
          </a:p>
          <a:p>
            <a:r>
              <a:rPr lang="hu-HU" dirty="0" err="1"/>
              <a:t>Sie</a:t>
            </a:r>
            <a:r>
              <a:rPr lang="hu-HU" dirty="0"/>
              <a:t> </a:t>
            </a:r>
            <a:r>
              <a:rPr lang="hu-HU" dirty="0" err="1"/>
              <a:t>besteht</a:t>
            </a:r>
            <a:r>
              <a:rPr lang="hu-HU" dirty="0"/>
              <a:t>: </a:t>
            </a:r>
            <a:r>
              <a:rPr lang="hu-HU" dirty="0" err="1"/>
              <a:t>Tegmentum</a:t>
            </a:r>
            <a:r>
              <a:rPr lang="hu-HU" dirty="0"/>
              <a:t> und </a:t>
            </a:r>
            <a:r>
              <a:rPr lang="hu-HU" dirty="0" err="1"/>
              <a:t>Basis</a:t>
            </a:r>
            <a:r>
              <a:rPr lang="hu-HU" dirty="0"/>
              <a:t> </a:t>
            </a:r>
            <a:r>
              <a:rPr lang="hu-HU" dirty="0" err="1"/>
              <a:t>pontis</a:t>
            </a:r>
            <a:r>
              <a:rPr lang="hu-HU" dirty="0"/>
              <a:t> (</a:t>
            </a:r>
            <a:r>
              <a:rPr lang="hu-HU" dirty="0" err="1"/>
              <a:t>Pons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engeren</a:t>
            </a:r>
            <a:r>
              <a:rPr lang="hu-HU" dirty="0"/>
              <a:t> </a:t>
            </a:r>
            <a:r>
              <a:rPr lang="hu-HU" dirty="0" err="1"/>
              <a:t>Sinn</a:t>
            </a:r>
            <a:r>
              <a:rPr lang="hu-HU" dirty="0"/>
              <a:t>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161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Pons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Basalseite</a:t>
            </a:r>
            <a:r>
              <a:rPr lang="hu-HU" dirty="0"/>
              <a:t>: </a:t>
            </a:r>
            <a:r>
              <a:rPr lang="hu-HU" dirty="0" err="1"/>
              <a:t>querlaufende</a:t>
            </a:r>
            <a:r>
              <a:rPr lang="hu-HU" dirty="0"/>
              <a:t> </a:t>
            </a:r>
            <a:r>
              <a:rPr lang="hu-HU" dirty="0" err="1"/>
              <a:t>Fasern</a:t>
            </a:r>
            <a:r>
              <a:rPr lang="hu-HU" dirty="0"/>
              <a:t>, </a:t>
            </a:r>
            <a:r>
              <a:rPr lang="hu-HU" dirty="0" err="1"/>
              <a:t>flaches</a:t>
            </a:r>
            <a:r>
              <a:rPr lang="hu-HU" dirty="0"/>
              <a:t> Sulcus </a:t>
            </a:r>
            <a:r>
              <a:rPr lang="hu-HU" dirty="0" err="1"/>
              <a:t>basilaris</a:t>
            </a:r>
            <a:r>
              <a:rPr lang="hu-HU" dirty="0"/>
              <a:t> (</a:t>
            </a:r>
            <a:r>
              <a:rPr lang="hu-HU" dirty="0" err="1"/>
              <a:t>hervorgerrufen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Pyramidenbahn</a:t>
            </a:r>
            <a:r>
              <a:rPr lang="hu-HU" dirty="0"/>
              <a:t>), N. </a:t>
            </a:r>
            <a:r>
              <a:rPr lang="hu-HU" dirty="0" err="1"/>
              <a:t>trigeminus</a:t>
            </a:r>
            <a:r>
              <a:rPr lang="hu-HU" dirty="0"/>
              <a:t> (Radix </a:t>
            </a:r>
            <a:r>
              <a:rPr lang="hu-HU" dirty="0" err="1"/>
              <a:t>motoria</a:t>
            </a:r>
            <a:r>
              <a:rPr lang="hu-HU" dirty="0"/>
              <a:t>, </a:t>
            </a:r>
            <a:r>
              <a:rPr lang="hu-HU" dirty="0" err="1"/>
              <a:t>sensoria</a:t>
            </a:r>
            <a:r>
              <a:rPr lang="hu-HU" dirty="0"/>
              <a:t>: </a:t>
            </a:r>
            <a:r>
              <a:rPr lang="hu-HU" dirty="0" err="1"/>
              <a:t>kaudal</a:t>
            </a:r>
            <a:r>
              <a:rPr lang="hu-HU" dirty="0"/>
              <a:t> und </a:t>
            </a:r>
            <a:r>
              <a:rPr lang="hu-HU" dirty="0" err="1"/>
              <a:t>lateral</a:t>
            </a:r>
            <a:r>
              <a:rPr lang="hu-HU" dirty="0"/>
              <a:t>, </a:t>
            </a:r>
            <a:r>
              <a:rPr lang="hu-HU" dirty="0" err="1"/>
              <a:t>wesentlich</a:t>
            </a:r>
            <a:r>
              <a:rPr lang="hu-HU" dirty="0"/>
              <a:t> </a:t>
            </a:r>
            <a:r>
              <a:rPr lang="hu-HU" dirty="0" err="1"/>
              <a:t>dicker</a:t>
            </a:r>
            <a:r>
              <a:rPr lang="hu-HU" dirty="0"/>
              <a:t>)</a:t>
            </a:r>
          </a:p>
          <a:p>
            <a:r>
              <a:rPr lang="hu-HU" b="1" dirty="0" err="1"/>
              <a:t>Dorsalseite</a:t>
            </a:r>
            <a:r>
              <a:rPr lang="hu-HU" dirty="0"/>
              <a:t>: </a:t>
            </a:r>
            <a:r>
              <a:rPr lang="hu-HU" dirty="0" err="1"/>
              <a:t>vorderer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der Fossa </a:t>
            </a:r>
            <a:r>
              <a:rPr lang="hu-HU" dirty="0" err="1"/>
              <a:t>rhomboidea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404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cerebellum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58958" y="116632"/>
            <a:ext cx="7668344" cy="6549197"/>
          </a:xfr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0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55868" cy="5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1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Hirnstamm</a:t>
            </a:r>
            <a:r>
              <a:rPr lang="hu-HU" dirty="0"/>
              <a:t>, Truncus </a:t>
            </a:r>
            <a:r>
              <a:rPr lang="hu-HU" dirty="0" err="1"/>
              <a:t>encephali</a:t>
            </a:r>
            <a:endParaRPr lang="de-DE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Mittelhirn</a:t>
            </a:r>
            <a:r>
              <a:rPr lang="hu-HU" dirty="0"/>
              <a:t>, </a:t>
            </a:r>
            <a:r>
              <a:rPr lang="hu-HU" dirty="0" err="1"/>
              <a:t>Mesencephalon</a:t>
            </a:r>
            <a:endParaRPr lang="hu-HU" dirty="0"/>
          </a:p>
          <a:p>
            <a:r>
              <a:rPr lang="hu-HU" dirty="0" err="1"/>
              <a:t>Brücke</a:t>
            </a:r>
            <a:r>
              <a:rPr lang="hu-HU" dirty="0"/>
              <a:t>, </a:t>
            </a:r>
            <a:r>
              <a:rPr lang="hu-HU" dirty="0" err="1"/>
              <a:t>Pons</a:t>
            </a:r>
            <a:endParaRPr lang="hu-HU" dirty="0"/>
          </a:p>
          <a:p>
            <a:r>
              <a:rPr lang="hu-HU" dirty="0" err="1"/>
              <a:t>Verlängertes</a:t>
            </a:r>
            <a:r>
              <a:rPr lang="hu-HU" dirty="0"/>
              <a:t> Mark,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endParaRPr lang="hu-HU" dirty="0"/>
          </a:p>
          <a:p>
            <a:endParaRPr lang="hu-HU" dirty="0"/>
          </a:p>
          <a:p>
            <a:r>
              <a:rPr lang="hu-HU" dirty="0"/>
              <a:t>Allgemeine </a:t>
            </a:r>
            <a:r>
              <a:rPr lang="hu-HU" dirty="0" err="1"/>
              <a:t>Aufbau</a:t>
            </a:r>
            <a:r>
              <a:rPr lang="hu-HU" dirty="0"/>
              <a:t>:</a:t>
            </a:r>
          </a:p>
          <a:p>
            <a:r>
              <a:rPr lang="hu-HU" dirty="0" err="1"/>
              <a:t>Basis</a:t>
            </a:r>
            <a:r>
              <a:rPr lang="hu-HU" dirty="0"/>
              <a:t> </a:t>
            </a:r>
          </a:p>
          <a:p>
            <a:r>
              <a:rPr lang="hu-HU" dirty="0" err="1"/>
              <a:t>Tegmentum</a:t>
            </a:r>
            <a:r>
              <a:rPr lang="hu-HU" dirty="0"/>
              <a:t> (</a:t>
            </a:r>
            <a:r>
              <a:rPr lang="hu-HU" dirty="0" err="1"/>
              <a:t>Haube</a:t>
            </a:r>
            <a:r>
              <a:rPr lang="hu-HU" dirty="0"/>
              <a:t>)</a:t>
            </a:r>
          </a:p>
          <a:p>
            <a:r>
              <a:rPr lang="hu-HU" dirty="0" err="1"/>
              <a:t>Tectum</a:t>
            </a:r>
            <a:r>
              <a:rPr lang="hu-HU" dirty="0"/>
              <a:t> </a:t>
            </a:r>
            <a:r>
              <a:rPr lang="hu-HU" dirty="0" err="1"/>
              <a:t>mesencephali</a:t>
            </a:r>
            <a:r>
              <a:rPr lang="hu-HU" dirty="0"/>
              <a:t> (</a:t>
            </a:r>
            <a:r>
              <a:rPr lang="hu-HU" dirty="0" err="1"/>
              <a:t>Dach</a:t>
            </a:r>
            <a:r>
              <a:rPr lang="hu-HU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72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53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Verlängertes</a:t>
            </a:r>
            <a:r>
              <a:rPr lang="hu-HU" dirty="0"/>
              <a:t> Mark 1.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Sulc</a:t>
            </a:r>
            <a:r>
              <a:rPr lang="hu-HU" dirty="0"/>
              <a:t>. </a:t>
            </a:r>
            <a:r>
              <a:rPr lang="hu-HU" dirty="0" err="1"/>
              <a:t>bulbopontinus</a:t>
            </a:r>
            <a:r>
              <a:rPr lang="hu-HU" dirty="0"/>
              <a:t> und C1 </a:t>
            </a:r>
            <a:r>
              <a:rPr lang="hu-HU" dirty="0" err="1"/>
              <a:t>Austrittstelle</a:t>
            </a:r>
            <a:r>
              <a:rPr lang="hu-HU" dirty="0"/>
              <a:t> (</a:t>
            </a:r>
            <a:r>
              <a:rPr lang="hu-HU" dirty="0" err="1"/>
              <a:t>Länge</a:t>
            </a:r>
            <a:r>
              <a:rPr lang="hu-HU" dirty="0"/>
              <a:t> 3 cm). </a:t>
            </a:r>
            <a:r>
              <a:rPr lang="hu-HU" dirty="0" err="1"/>
              <a:t>Vorderfläche</a:t>
            </a:r>
            <a:r>
              <a:rPr lang="hu-HU" dirty="0"/>
              <a:t> </a:t>
            </a:r>
            <a:r>
              <a:rPr lang="hu-HU" dirty="0" err="1"/>
              <a:t>liegt</a:t>
            </a:r>
            <a:r>
              <a:rPr lang="hu-HU" dirty="0"/>
              <a:t> am </a:t>
            </a:r>
            <a:r>
              <a:rPr lang="hu-HU" dirty="0" err="1"/>
              <a:t>Clivus</a:t>
            </a:r>
            <a:r>
              <a:rPr lang="hu-HU" dirty="0"/>
              <a:t>. </a:t>
            </a:r>
            <a:r>
              <a:rPr lang="hu-HU" dirty="0" err="1"/>
              <a:t>Birnen</a:t>
            </a:r>
            <a:r>
              <a:rPr lang="hu-HU" dirty="0"/>
              <a:t>-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Zwiebelförmig</a:t>
            </a:r>
            <a:r>
              <a:rPr lang="hu-HU" dirty="0"/>
              <a:t> (</a:t>
            </a:r>
            <a:r>
              <a:rPr lang="hu-HU" dirty="0" err="1"/>
              <a:t>Synonim</a:t>
            </a:r>
            <a:r>
              <a:rPr lang="hu-HU" dirty="0"/>
              <a:t>: </a:t>
            </a:r>
            <a:r>
              <a:rPr lang="hu-HU" dirty="0" err="1"/>
              <a:t>Bulbus</a:t>
            </a:r>
            <a:r>
              <a:rPr lang="hu-HU" dirty="0"/>
              <a:t>). </a:t>
            </a:r>
          </a:p>
          <a:p>
            <a:r>
              <a:rPr lang="hu-HU" dirty="0"/>
              <a:t>Es </a:t>
            </a:r>
            <a:r>
              <a:rPr lang="hu-HU" dirty="0" err="1"/>
              <a:t>besteht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Hälften</a:t>
            </a:r>
            <a:r>
              <a:rPr lang="hu-HU" dirty="0"/>
              <a:t>: </a:t>
            </a:r>
            <a:r>
              <a:rPr lang="hu-HU" dirty="0" err="1"/>
              <a:t>vordere</a:t>
            </a:r>
            <a:r>
              <a:rPr lang="hu-HU" dirty="0"/>
              <a:t> </a:t>
            </a:r>
            <a:r>
              <a:rPr lang="hu-HU" dirty="0" err="1"/>
              <a:t>Hälfte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offener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</a:t>
            </a:r>
            <a:r>
              <a:rPr lang="hu-HU" dirty="0" err="1"/>
              <a:t>bildet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kaudale</a:t>
            </a:r>
            <a:r>
              <a:rPr lang="hu-HU" dirty="0"/>
              <a:t> </a:t>
            </a:r>
            <a:r>
              <a:rPr lang="hu-HU" dirty="0" err="1"/>
              <a:t>Hälfte</a:t>
            </a:r>
            <a:r>
              <a:rPr lang="hu-HU" dirty="0"/>
              <a:t> von der Fossa </a:t>
            </a:r>
            <a:r>
              <a:rPr lang="hu-HU" dirty="0" err="1"/>
              <a:t>rhomboidea</a:t>
            </a:r>
            <a:r>
              <a:rPr lang="hu-HU" dirty="0"/>
              <a:t>, </a:t>
            </a:r>
            <a:r>
              <a:rPr lang="hu-HU" dirty="0" err="1"/>
              <a:t>hintere</a:t>
            </a:r>
            <a:r>
              <a:rPr lang="hu-HU" dirty="0"/>
              <a:t> </a:t>
            </a:r>
            <a:r>
              <a:rPr lang="hu-HU" dirty="0" err="1"/>
              <a:t>hälfte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geschlossener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</a:t>
            </a:r>
            <a:r>
              <a:rPr lang="hu-HU" dirty="0" err="1"/>
              <a:t>enthält</a:t>
            </a:r>
            <a:r>
              <a:rPr lang="hu-HU" dirty="0"/>
              <a:t> </a:t>
            </a:r>
            <a:r>
              <a:rPr lang="hu-HU" dirty="0" err="1"/>
              <a:t>Zentralkanal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826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Verlängertes</a:t>
            </a:r>
            <a:r>
              <a:rPr lang="hu-HU" dirty="0"/>
              <a:t> Mark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/>
              <a:t>Ventralseite</a:t>
            </a:r>
            <a:r>
              <a:rPr lang="hu-HU" dirty="0"/>
              <a:t>: Fissura </a:t>
            </a:r>
            <a:r>
              <a:rPr lang="hu-HU" dirty="0" err="1"/>
              <a:t>mediana</a:t>
            </a:r>
            <a:r>
              <a:rPr lang="hu-HU" dirty="0"/>
              <a:t> ant., Foramen </a:t>
            </a:r>
            <a:r>
              <a:rPr lang="hu-HU" dirty="0" err="1"/>
              <a:t>caecum</a:t>
            </a:r>
            <a:r>
              <a:rPr lang="hu-HU" dirty="0"/>
              <a:t> (</a:t>
            </a:r>
            <a:r>
              <a:rPr lang="hu-HU" dirty="0" err="1"/>
              <a:t>kraniales</a:t>
            </a:r>
            <a:r>
              <a:rPr lang="hu-HU" dirty="0"/>
              <a:t> </a:t>
            </a:r>
            <a:r>
              <a:rPr lang="hu-HU" dirty="0" err="1"/>
              <a:t>Ende</a:t>
            </a:r>
            <a:r>
              <a:rPr lang="hu-HU" dirty="0"/>
              <a:t>); </a:t>
            </a:r>
            <a:r>
              <a:rPr lang="hu-HU" dirty="0" err="1"/>
              <a:t>seitlich</a:t>
            </a:r>
            <a:r>
              <a:rPr lang="hu-HU" dirty="0"/>
              <a:t>: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Pyramiden</a:t>
            </a:r>
            <a:r>
              <a:rPr lang="hu-HU" dirty="0"/>
              <a:t> mit </a:t>
            </a:r>
            <a:r>
              <a:rPr lang="hu-HU" dirty="0" err="1"/>
              <a:t>Decussatio</a:t>
            </a:r>
            <a:r>
              <a:rPr lang="hu-HU" dirty="0"/>
              <a:t> </a:t>
            </a:r>
            <a:r>
              <a:rPr lang="hu-HU" dirty="0" err="1"/>
              <a:t>pyramidum</a:t>
            </a:r>
            <a:r>
              <a:rPr lang="hu-HU" dirty="0"/>
              <a:t>; </a:t>
            </a:r>
          </a:p>
          <a:p>
            <a:r>
              <a:rPr lang="hu-HU" b="1" dirty="0" err="1"/>
              <a:t>laterale</a:t>
            </a:r>
            <a:r>
              <a:rPr lang="hu-HU" b="1" dirty="0"/>
              <a:t> </a:t>
            </a:r>
            <a:r>
              <a:rPr lang="hu-HU" b="1" dirty="0" err="1"/>
              <a:t>Seite</a:t>
            </a:r>
            <a:r>
              <a:rPr lang="hu-HU" dirty="0"/>
              <a:t>: </a:t>
            </a:r>
            <a:r>
              <a:rPr lang="hu-HU" dirty="0" err="1"/>
              <a:t>rostral</a:t>
            </a:r>
            <a:r>
              <a:rPr lang="hu-HU" dirty="0"/>
              <a:t> </a:t>
            </a: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Oliva </a:t>
            </a:r>
            <a:r>
              <a:rPr lang="hu-HU" dirty="0" err="1"/>
              <a:t>inferior</a:t>
            </a:r>
            <a:r>
              <a:rPr lang="hu-HU" dirty="0"/>
              <a:t> mit den Sulcus </a:t>
            </a:r>
            <a:r>
              <a:rPr lang="hu-HU" dirty="0" err="1"/>
              <a:t>parolivaris</a:t>
            </a:r>
            <a:r>
              <a:rPr lang="hu-HU" dirty="0"/>
              <a:t> lateralis (Sulcus </a:t>
            </a:r>
            <a:r>
              <a:rPr lang="hu-HU" dirty="0" err="1"/>
              <a:t>retroolivaris</a:t>
            </a:r>
            <a:r>
              <a:rPr lang="hu-HU" dirty="0"/>
              <a:t>; </a:t>
            </a:r>
            <a:r>
              <a:rPr lang="hu-HU" dirty="0" err="1"/>
              <a:t>Austrittstelle</a:t>
            </a:r>
            <a:r>
              <a:rPr lang="hu-HU" dirty="0"/>
              <a:t> der </a:t>
            </a:r>
            <a:r>
              <a:rPr lang="hu-HU" dirty="0" err="1"/>
              <a:t>Hirnnerven</a:t>
            </a:r>
            <a:r>
              <a:rPr lang="hu-HU" dirty="0"/>
              <a:t> IX., X. und XI.)  und medialis (</a:t>
            </a:r>
            <a:r>
              <a:rPr lang="hu-HU" dirty="0" err="1"/>
              <a:t>oder</a:t>
            </a:r>
            <a:r>
              <a:rPr lang="hu-HU" dirty="0"/>
              <a:t> Sulcus </a:t>
            </a:r>
            <a:r>
              <a:rPr lang="hu-HU" dirty="0" err="1"/>
              <a:t>anterolateralis</a:t>
            </a:r>
            <a:r>
              <a:rPr lang="hu-HU" dirty="0"/>
              <a:t>; </a:t>
            </a:r>
            <a:r>
              <a:rPr lang="hu-HU" dirty="0" err="1"/>
              <a:t>Austrittstelle</a:t>
            </a:r>
            <a:r>
              <a:rPr lang="hu-HU" dirty="0"/>
              <a:t> des N. </a:t>
            </a:r>
            <a:r>
              <a:rPr lang="hu-HU" dirty="0" err="1"/>
              <a:t>Hypoglossus</a:t>
            </a:r>
            <a:r>
              <a:rPr lang="hu-HU" dirty="0"/>
              <a:t>). </a:t>
            </a:r>
            <a:r>
              <a:rPr lang="hu-HU" dirty="0" err="1"/>
              <a:t>Kleinhirnbrückenwinkel</a:t>
            </a:r>
            <a:r>
              <a:rPr lang="hu-HU" dirty="0"/>
              <a:t> mit N. facialis, N. </a:t>
            </a:r>
            <a:r>
              <a:rPr lang="hu-HU" dirty="0" err="1"/>
              <a:t>intermedius</a:t>
            </a:r>
            <a:r>
              <a:rPr lang="hu-HU" dirty="0"/>
              <a:t> und N. </a:t>
            </a:r>
            <a:r>
              <a:rPr lang="hu-HU" dirty="0" err="1"/>
              <a:t>vestibulocochlearis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8807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Verlängertes</a:t>
            </a:r>
            <a:r>
              <a:rPr lang="hu-HU" dirty="0"/>
              <a:t> Mark 3.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/>
              <a:t>Dorsalseite</a:t>
            </a:r>
            <a:r>
              <a:rPr lang="hu-HU" b="1" dirty="0"/>
              <a:t>, </a:t>
            </a:r>
            <a:r>
              <a:rPr lang="hu-HU" dirty="0" err="1"/>
              <a:t>hinterer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: Sulcus medianus posterior, </a:t>
            </a:r>
            <a:r>
              <a:rPr lang="hu-HU" dirty="0" err="1"/>
              <a:t>Obex</a:t>
            </a:r>
            <a:r>
              <a:rPr lang="hu-HU" dirty="0"/>
              <a:t> (</a:t>
            </a:r>
            <a:r>
              <a:rPr lang="hu-HU" dirty="0" err="1"/>
              <a:t>querliegende</a:t>
            </a:r>
            <a:r>
              <a:rPr lang="hu-HU" dirty="0"/>
              <a:t> </a:t>
            </a:r>
            <a:r>
              <a:rPr lang="hu-HU" dirty="0" err="1"/>
              <a:t>Marklamelle</a:t>
            </a:r>
            <a:r>
              <a:rPr lang="hu-HU" dirty="0"/>
              <a:t>), </a:t>
            </a:r>
            <a:r>
              <a:rPr lang="hu-HU" dirty="0" err="1"/>
              <a:t>darunter</a:t>
            </a:r>
            <a:r>
              <a:rPr lang="hu-HU" dirty="0"/>
              <a:t> </a:t>
            </a:r>
            <a:r>
              <a:rPr lang="hu-HU" dirty="0" err="1"/>
              <a:t>beginnt</a:t>
            </a:r>
            <a:r>
              <a:rPr lang="hu-HU" dirty="0"/>
              <a:t> </a:t>
            </a:r>
            <a:r>
              <a:rPr lang="hu-HU" dirty="0" err="1"/>
              <a:t>Zentralkanal</a:t>
            </a:r>
            <a:r>
              <a:rPr lang="hu-HU" dirty="0"/>
              <a:t>. </a:t>
            </a:r>
            <a:r>
              <a:rPr lang="hu-HU" dirty="0" err="1"/>
              <a:t>Fasciculus</a:t>
            </a:r>
            <a:r>
              <a:rPr lang="hu-HU" dirty="0"/>
              <a:t> gracilis und </a:t>
            </a:r>
            <a:r>
              <a:rPr lang="hu-HU" dirty="0" err="1"/>
              <a:t>cuneatus</a:t>
            </a:r>
            <a:r>
              <a:rPr lang="hu-HU" dirty="0"/>
              <a:t>; Sulcus </a:t>
            </a:r>
            <a:r>
              <a:rPr lang="hu-HU" dirty="0" err="1"/>
              <a:t>intermedius</a:t>
            </a:r>
            <a:r>
              <a:rPr lang="hu-HU" dirty="0"/>
              <a:t> posterior, Tuberculum </a:t>
            </a:r>
            <a:r>
              <a:rPr lang="hu-HU" dirty="0" err="1"/>
              <a:t>gracile</a:t>
            </a:r>
            <a:r>
              <a:rPr lang="hu-HU" dirty="0"/>
              <a:t> und </a:t>
            </a:r>
            <a:r>
              <a:rPr lang="hu-HU" dirty="0" err="1"/>
              <a:t>cuneatum</a:t>
            </a:r>
            <a:r>
              <a:rPr lang="hu-HU" dirty="0"/>
              <a:t>. Tuberculum </a:t>
            </a:r>
            <a:r>
              <a:rPr lang="hu-HU" dirty="0" err="1"/>
              <a:t>trigeminale</a:t>
            </a:r>
            <a:r>
              <a:rPr lang="hu-HU" dirty="0"/>
              <a:t>.</a:t>
            </a:r>
          </a:p>
          <a:p>
            <a:r>
              <a:rPr lang="hu-HU" b="1" dirty="0" err="1"/>
              <a:t>Dorsalseite</a:t>
            </a:r>
            <a:r>
              <a:rPr lang="hu-HU" dirty="0"/>
              <a:t>, </a:t>
            </a:r>
            <a:r>
              <a:rPr lang="hu-HU" dirty="0" err="1"/>
              <a:t>vorderer</a:t>
            </a:r>
            <a:r>
              <a:rPr lang="hu-HU" dirty="0"/>
              <a:t> </a:t>
            </a:r>
            <a:r>
              <a:rPr lang="hu-HU" dirty="0" err="1"/>
              <a:t>Teil:Pedunculus</a:t>
            </a:r>
            <a:r>
              <a:rPr lang="hu-HU" dirty="0"/>
              <a:t> </a:t>
            </a:r>
            <a:r>
              <a:rPr lang="hu-HU" dirty="0" err="1"/>
              <a:t>cerebellaris</a:t>
            </a:r>
            <a:r>
              <a:rPr lang="hu-HU" dirty="0"/>
              <a:t> </a:t>
            </a:r>
            <a:r>
              <a:rPr lang="hu-HU" dirty="0" err="1"/>
              <a:t>inferior</a:t>
            </a:r>
            <a:r>
              <a:rPr lang="hu-HU" dirty="0"/>
              <a:t>; </a:t>
            </a:r>
            <a:r>
              <a:rPr lang="hu-HU" dirty="0" err="1"/>
              <a:t>Striae</a:t>
            </a:r>
            <a:r>
              <a:rPr lang="hu-HU" dirty="0"/>
              <a:t> </a:t>
            </a:r>
            <a:r>
              <a:rPr lang="hu-HU" dirty="0" err="1"/>
              <a:t>medullares</a:t>
            </a:r>
            <a:r>
              <a:rPr lang="hu-HU" dirty="0"/>
              <a:t>;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941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9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74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8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0689"/>
            <a:ext cx="9253667" cy="39136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1" y="5148775"/>
            <a:ext cx="728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Der </a:t>
            </a:r>
            <a:r>
              <a:rPr lang="hu-HU" dirty="0" err="1"/>
              <a:t>Pfeil</a:t>
            </a:r>
            <a:r>
              <a:rPr lang="hu-HU" dirty="0"/>
              <a:t> „</a:t>
            </a:r>
            <a:r>
              <a:rPr lang="hu-HU" dirty="0" err="1"/>
              <a:t>Obex</a:t>
            </a:r>
            <a:r>
              <a:rPr lang="hu-HU" dirty="0"/>
              <a:t>” </a:t>
            </a:r>
            <a:r>
              <a:rPr lang="hu-HU" dirty="0" err="1"/>
              <a:t>zeigt</a:t>
            </a:r>
            <a:r>
              <a:rPr lang="hu-HU" dirty="0"/>
              <a:t> </a:t>
            </a:r>
            <a:r>
              <a:rPr lang="hu-HU" dirty="0" err="1"/>
              <a:t>auf</a:t>
            </a:r>
            <a:r>
              <a:rPr lang="hu-HU" dirty="0"/>
              <a:t> </a:t>
            </a:r>
            <a:r>
              <a:rPr lang="hu-HU"/>
              <a:t>eine </a:t>
            </a:r>
            <a:r>
              <a:rPr lang="hu-HU" dirty="0" err="1"/>
              <a:t>falsche</a:t>
            </a:r>
            <a:r>
              <a:rPr lang="hu-HU" dirty="0"/>
              <a:t> </a:t>
            </a:r>
            <a:r>
              <a:rPr lang="hu-HU" dirty="0" err="1"/>
              <a:t>Stelle</a:t>
            </a:r>
            <a:r>
              <a:rPr lang="hu-HU" dirty="0"/>
              <a:t>! Die </a:t>
            </a:r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Platte</a:t>
            </a:r>
            <a:r>
              <a:rPr lang="hu-HU" dirty="0"/>
              <a:t> </a:t>
            </a:r>
            <a:r>
              <a:rPr lang="hu-HU" dirty="0" err="1"/>
              <a:t>unter</a:t>
            </a:r>
            <a:r>
              <a:rPr lang="hu-HU" dirty="0"/>
              <a:t> der </a:t>
            </a:r>
            <a:r>
              <a:rPr lang="hu-HU" dirty="0" err="1"/>
              <a:t>Pfeilspitze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der </a:t>
            </a:r>
            <a:r>
              <a:rPr lang="hu-HU" dirty="0" err="1"/>
              <a:t>Obex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507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Ventriculus </a:t>
            </a:r>
            <a:r>
              <a:rPr lang="hu-HU" dirty="0" err="1"/>
              <a:t>quartus</a:t>
            </a:r>
            <a:r>
              <a:rPr lang="hu-HU" dirty="0"/>
              <a:t> und</a:t>
            </a:r>
            <a:br>
              <a:rPr lang="hu-HU" dirty="0"/>
            </a:br>
            <a:r>
              <a:rPr lang="hu-HU" dirty="0"/>
              <a:t>Fossa </a:t>
            </a:r>
            <a:r>
              <a:rPr lang="hu-HU" dirty="0" err="1"/>
              <a:t>rhomboidea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Ventriculus </a:t>
            </a:r>
            <a:r>
              <a:rPr lang="hu-HU" dirty="0" err="1"/>
              <a:t>quartus</a:t>
            </a:r>
            <a:endParaRPr lang="hu-HU" dirty="0"/>
          </a:p>
          <a:p>
            <a:r>
              <a:rPr lang="hu-HU" dirty="0" err="1"/>
              <a:t>Zwischen</a:t>
            </a:r>
            <a:r>
              <a:rPr lang="hu-HU" dirty="0"/>
              <a:t>: </a:t>
            </a:r>
            <a:r>
              <a:rPr lang="hu-HU" dirty="0" err="1"/>
              <a:t>Aquaeductus</a:t>
            </a:r>
            <a:r>
              <a:rPr lang="hu-HU" dirty="0"/>
              <a:t>, </a:t>
            </a:r>
            <a:r>
              <a:rPr lang="hu-HU" dirty="0" err="1"/>
              <a:t>Zentralkanal</a:t>
            </a:r>
            <a:endParaRPr lang="hu-HU" dirty="0"/>
          </a:p>
          <a:p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Pons</a:t>
            </a:r>
            <a:r>
              <a:rPr lang="hu-HU" dirty="0"/>
              <a:t> und </a:t>
            </a:r>
            <a:r>
              <a:rPr lang="hu-HU" dirty="0" err="1"/>
              <a:t>kranialem</a:t>
            </a:r>
            <a:r>
              <a:rPr lang="hu-HU" dirty="0"/>
              <a:t> </a:t>
            </a:r>
            <a:r>
              <a:rPr lang="hu-HU" dirty="0" err="1"/>
              <a:t>Medulla</a:t>
            </a:r>
            <a:r>
              <a:rPr lang="hu-HU" dirty="0"/>
              <a:t>, </a:t>
            </a:r>
            <a:r>
              <a:rPr lang="hu-HU" dirty="0" err="1"/>
              <a:t>bzw</a:t>
            </a:r>
            <a:r>
              <a:rPr lang="hu-HU" dirty="0"/>
              <a:t>. </a:t>
            </a:r>
            <a:r>
              <a:rPr lang="hu-HU" dirty="0" err="1"/>
              <a:t>Kleinhirn</a:t>
            </a:r>
            <a:endParaRPr lang="hu-HU" dirty="0"/>
          </a:p>
          <a:p>
            <a:r>
              <a:rPr lang="hu-HU" dirty="0" err="1"/>
              <a:t>Fastigium</a:t>
            </a:r>
            <a:r>
              <a:rPr lang="hu-HU" dirty="0"/>
              <a:t>, </a:t>
            </a:r>
            <a:r>
              <a:rPr lang="hu-HU" dirty="0" err="1"/>
              <a:t>Recessus</a:t>
            </a:r>
            <a:r>
              <a:rPr lang="hu-HU" dirty="0"/>
              <a:t> lateralis</a:t>
            </a:r>
          </a:p>
          <a:p>
            <a:r>
              <a:rPr lang="hu-HU" dirty="0" err="1"/>
              <a:t>Seitliche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: </a:t>
            </a:r>
            <a:r>
              <a:rPr lang="hu-HU" dirty="0" err="1"/>
              <a:t>Ped</a:t>
            </a:r>
            <a:r>
              <a:rPr lang="hu-HU" dirty="0"/>
              <a:t>. </a:t>
            </a:r>
            <a:r>
              <a:rPr lang="hu-HU" dirty="0" err="1"/>
              <a:t>cerebell</a:t>
            </a:r>
            <a:r>
              <a:rPr lang="hu-HU" dirty="0"/>
              <a:t>. sup., </a:t>
            </a:r>
            <a:r>
              <a:rPr lang="hu-HU" dirty="0" err="1"/>
              <a:t>inf</a:t>
            </a:r>
            <a:r>
              <a:rPr lang="hu-HU" dirty="0"/>
              <a:t>.</a:t>
            </a:r>
          </a:p>
          <a:p>
            <a:r>
              <a:rPr lang="hu-HU" dirty="0" err="1"/>
              <a:t>Boden</a:t>
            </a:r>
            <a:r>
              <a:rPr lang="hu-HU" dirty="0"/>
              <a:t>: Fossa </a:t>
            </a:r>
            <a:r>
              <a:rPr lang="hu-HU" dirty="0" err="1"/>
              <a:t>rhomboidea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54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Hirnstamm</a:t>
            </a:r>
            <a:r>
              <a:rPr lang="hu-HU" dirty="0"/>
              <a:t>, Truncus </a:t>
            </a:r>
            <a:r>
              <a:rPr lang="hu-HU" dirty="0" err="1"/>
              <a:t>encephali</a:t>
            </a:r>
            <a:endParaRPr lang="de-DE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r>
              <a:rPr lang="hu-HU" dirty="0" err="1"/>
              <a:t>auf</a:t>
            </a:r>
            <a:r>
              <a:rPr lang="hu-HU" dirty="0"/>
              <a:t>- und </a:t>
            </a:r>
            <a:r>
              <a:rPr lang="hu-HU" dirty="0" err="1"/>
              <a:t>absteigende</a:t>
            </a:r>
            <a:r>
              <a:rPr lang="hu-HU" dirty="0"/>
              <a:t> </a:t>
            </a:r>
            <a:r>
              <a:rPr lang="hu-HU" dirty="0" err="1"/>
              <a:t>Bahnen</a:t>
            </a:r>
            <a:endParaRPr lang="hu-HU" dirty="0"/>
          </a:p>
          <a:p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Kerne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Hirnnerven</a:t>
            </a:r>
            <a:r>
              <a:rPr lang="hu-HU" dirty="0"/>
              <a:t> III-XII</a:t>
            </a: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Formatio</a:t>
            </a:r>
            <a:r>
              <a:rPr lang="hu-HU" dirty="0"/>
              <a:t> </a:t>
            </a:r>
            <a:r>
              <a:rPr lang="hu-HU" dirty="0" err="1"/>
              <a:t>reticularis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- andere </a:t>
            </a:r>
            <a:r>
              <a:rPr lang="hu-HU" dirty="0" err="1"/>
              <a:t>Kerne</a:t>
            </a:r>
            <a:r>
              <a:rPr lang="hu-HU" dirty="0"/>
              <a:t>: </a:t>
            </a:r>
            <a:r>
              <a:rPr lang="hu-HU" dirty="0" err="1"/>
              <a:t>Nucl</a:t>
            </a:r>
            <a:r>
              <a:rPr lang="hu-HU" dirty="0"/>
              <a:t>. </a:t>
            </a:r>
            <a:r>
              <a:rPr lang="hu-HU" dirty="0" err="1"/>
              <a:t>ruber</a:t>
            </a:r>
            <a:r>
              <a:rPr lang="hu-HU" dirty="0"/>
              <a:t> und </a:t>
            </a:r>
            <a:r>
              <a:rPr lang="hu-HU" dirty="0" err="1"/>
              <a:t>Substantia</a:t>
            </a:r>
            <a:r>
              <a:rPr lang="hu-HU" dirty="0"/>
              <a:t> </a:t>
            </a:r>
            <a:r>
              <a:rPr lang="hu-HU" dirty="0" err="1"/>
              <a:t>nigra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Mittelhirn</a:t>
            </a:r>
            <a:r>
              <a:rPr lang="hu-HU" dirty="0"/>
              <a:t> (Motorik), </a:t>
            </a:r>
            <a:r>
              <a:rPr lang="hu-HU" dirty="0" err="1"/>
              <a:t>Tectum</a:t>
            </a:r>
            <a:r>
              <a:rPr lang="hu-HU" dirty="0"/>
              <a:t> </a:t>
            </a:r>
            <a:r>
              <a:rPr lang="hu-HU" dirty="0" err="1"/>
              <a:t>mesencephali</a:t>
            </a:r>
            <a:r>
              <a:rPr lang="hu-HU" dirty="0"/>
              <a:t> (</a:t>
            </a:r>
            <a:r>
              <a:rPr lang="hu-HU" dirty="0" err="1"/>
              <a:t>Seh</a:t>
            </a:r>
            <a:r>
              <a:rPr lang="hu-HU" dirty="0"/>
              <a:t>- und </a:t>
            </a:r>
            <a:r>
              <a:rPr lang="hu-HU" dirty="0" err="1"/>
              <a:t>Hörbahn</a:t>
            </a:r>
            <a:r>
              <a:rPr lang="hu-HU" dirty="0"/>
              <a:t>, </a:t>
            </a:r>
            <a:r>
              <a:rPr lang="hu-HU" dirty="0" err="1"/>
              <a:t>Reflexzentren</a:t>
            </a:r>
            <a:r>
              <a:rPr lang="hu-HU" dirty="0"/>
              <a:t>), </a:t>
            </a:r>
            <a:r>
              <a:rPr lang="hu-HU" dirty="0" err="1"/>
              <a:t>Brückenkerne</a:t>
            </a:r>
            <a:r>
              <a:rPr lang="hu-HU" dirty="0"/>
              <a:t> (</a:t>
            </a:r>
            <a:r>
              <a:rPr lang="hu-HU" dirty="0" err="1"/>
              <a:t>cortcocerebellare</a:t>
            </a:r>
            <a:r>
              <a:rPr lang="hu-HU" dirty="0"/>
              <a:t> </a:t>
            </a:r>
            <a:r>
              <a:rPr lang="hu-HU" dirty="0" err="1"/>
              <a:t>Bahnen</a:t>
            </a:r>
            <a:r>
              <a:rPr lang="hu-HU" dirty="0"/>
              <a:t>), </a:t>
            </a:r>
            <a:r>
              <a:rPr lang="hu-HU" dirty="0" err="1"/>
              <a:t>Hinterstrangkerne</a:t>
            </a:r>
            <a:r>
              <a:rPr lang="hu-HU" dirty="0"/>
              <a:t> (</a:t>
            </a:r>
            <a:r>
              <a:rPr lang="hu-HU" dirty="0" err="1"/>
              <a:t>Lemniscus</a:t>
            </a:r>
            <a:r>
              <a:rPr lang="hu-HU" dirty="0"/>
              <a:t> medialis), unteres </a:t>
            </a:r>
            <a:r>
              <a:rPr lang="hu-HU" dirty="0" err="1"/>
              <a:t>Olivenkomplex</a:t>
            </a:r>
            <a:r>
              <a:rPr lang="hu-HU" dirty="0"/>
              <a:t> (motorik)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401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2" y="525434"/>
            <a:ext cx="7299524" cy="545334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5" y="6044575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Aquaeductus</a:t>
            </a:r>
            <a:r>
              <a:rPr lang="hu-HU" dirty="0"/>
              <a:t>: </a:t>
            </a:r>
            <a:r>
              <a:rPr lang="hu-HU" dirty="0" err="1"/>
              <a:t>Verbindung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III. und IV. </a:t>
            </a:r>
            <a:r>
              <a:rPr lang="hu-HU" dirty="0" err="1"/>
              <a:t>Ventrikeln</a:t>
            </a:r>
            <a:r>
              <a:rPr lang="hu-HU" dirty="0"/>
              <a:t> (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Mittelhirn</a:t>
            </a:r>
            <a:r>
              <a:rPr lang="hu-HU" dirty="0"/>
              <a:t>)</a:t>
            </a:r>
          </a:p>
          <a:p>
            <a:r>
              <a:rPr lang="hu-HU" dirty="0"/>
              <a:t>IV. </a:t>
            </a:r>
            <a:r>
              <a:rPr lang="hu-HU" dirty="0" err="1"/>
              <a:t>Ventrikel</a:t>
            </a:r>
            <a:r>
              <a:rPr lang="hu-HU" dirty="0"/>
              <a:t> </a:t>
            </a: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r>
              <a:rPr lang="hu-HU" dirty="0"/>
              <a:t>/</a:t>
            </a:r>
            <a:r>
              <a:rPr lang="hu-HU" dirty="0" err="1"/>
              <a:t>Pons</a:t>
            </a:r>
            <a:r>
              <a:rPr lang="hu-HU" dirty="0"/>
              <a:t> und </a:t>
            </a:r>
            <a:r>
              <a:rPr lang="hu-HU" dirty="0" err="1"/>
              <a:t>Kleinhirn</a:t>
            </a:r>
            <a:endParaRPr lang="de-DE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5201540-D109-4AF9-B1AE-C67CC896A9CE}"/>
              </a:ext>
            </a:extLst>
          </p:cNvPr>
          <p:cNvSpPr txBox="1"/>
          <p:nvPr/>
        </p:nvSpPr>
        <p:spPr>
          <a:xfrm>
            <a:off x="569394" y="28129"/>
            <a:ext cx="826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Ein</a:t>
            </a:r>
            <a:r>
              <a:rPr lang="hu-HU" sz="2800" b="1" dirty="0"/>
              <a:t> </a:t>
            </a:r>
            <a:r>
              <a:rPr lang="hu-HU" sz="2800" b="1" dirty="0" err="1"/>
              <a:t>Ausgusspräparat</a:t>
            </a:r>
            <a:r>
              <a:rPr lang="hu-HU" sz="2800" b="1" dirty="0"/>
              <a:t> von </a:t>
            </a:r>
            <a:r>
              <a:rPr lang="hu-HU" sz="2800" b="1" dirty="0" err="1"/>
              <a:t>Ventrikelsystem</a:t>
            </a:r>
            <a:r>
              <a:rPr lang="hu-HU" sz="2800" b="1" dirty="0"/>
              <a:t> </a:t>
            </a:r>
            <a:r>
              <a:rPr lang="hu-HU" sz="2800" b="1" dirty="0" err="1"/>
              <a:t>des</a:t>
            </a:r>
            <a:r>
              <a:rPr lang="hu-HU" sz="2800" b="1" dirty="0"/>
              <a:t> </a:t>
            </a:r>
            <a:r>
              <a:rPr lang="hu-HU" sz="2800" b="1" dirty="0" err="1"/>
              <a:t>Gehirns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795412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4" y="99426"/>
            <a:ext cx="6447839" cy="64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08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Ventriculus </a:t>
            </a:r>
            <a:r>
              <a:rPr lang="hu-HU" dirty="0" err="1"/>
              <a:t>quartus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Dach</a:t>
            </a:r>
            <a:r>
              <a:rPr lang="hu-HU" dirty="0"/>
              <a:t>: </a:t>
            </a:r>
            <a:r>
              <a:rPr lang="hu-HU" dirty="0" err="1"/>
              <a:t>Fastigium</a:t>
            </a:r>
            <a:r>
              <a:rPr lang="hu-HU" dirty="0"/>
              <a:t>, von der </a:t>
            </a:r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tecti</a:t>
            </a:r>
            <a:r>
              <a:rPr lang="hu-HU" dirty="0"/>
              <a:t>: </a:t>
            </a:r>
            <a:r>
              <a:rPr lang="hu-HU" dirty="0" err="1"/>
              <a:t>Velum</a:t>
            </a:r>
            <a:r>
              <a:rPr lang="hu-HU" dirty="0"/>
              <a:t> </a:t>
            </a:r>
            <a:r>
              <a:rPr lang="hu-HU" dirty="0" err="1"/>
              <a:t>medullare</a:t>
            </a:r>
            <a:r>
              <a:rPr lang="hu-HU" dirty="0"/>
              <a:t> sup. (</a:t>
            </a:r>
            <a:r>
              <a:rPr lang="hu-HU" dirty="0" err="1"/>
              <a:t>unpaares</a:t>
            </a:r>
            <a:r>
              <a:rPr lang="hu-HU" dirty="0"/>
              <a:t>), und </a:t>
            </a:r>
            <a:r>
              <a:rPr lang="hu-HU" dirty="0" err="1"/>
              <a:t>Velum</a:t>
            </a:r>
            <a:r>
              <a:rPr lang="hu-HU" dirty="0"/>
              <a:t> </a:t>
            </a:r>
            <a:r>
              <a:rPr lang="hu-HU" dirty="0" err="1"/>
              <a:t>med</a:t>
            </a:r>
            <a:r>
              <a:rPr lang="hu-HU" dirty="0"/>
              <a:t>. </a:t>
            </a:r>
            <a:r>
              <a:rPr lang="hu-HU" dirty="0" err="1"/>
              <a:t>inf</a:t>
            </a:r>
            <a:r>
              <a:rPr lang="hu-HU" dirty="0"/>
              <a:t>.. (</a:t>
            </a:r>
            <a:r>
              <a:rPr lang="hu-HU" dirty="0" err="1"/>
              <a:t>paarig</a:t>
            </a:r>
            <a:r>
              <a:rPr lang="hu-HU" dirty="0"/>
              <a:t>). </a:t>
            </a:r>
            <a:r>
              <a:rPr lang="hu-HU" dirty="0" err="1"/>
              <a:t>Tela</a:t>
            </a:r>
            <a:r>
              <a:rPr lang="hu-HU" dirty="0"/>
              <a:t> </a:t>
            </a:r>
            <a:r>
              <a:rPr lang="hu-HU" dirty="0" err="1"/>
              <a:t>chorioidea</a:t>
            </a:r>
            <a:r>
              <a:rPr lang="hu-HU" dirty="0"/>
              <a:t> ventriculi </a:t>
            </a:r>
            <a:r>
              <a:rPr lang="hu-HU" dirty="0" err="1"/>
              <a:t>quarti</a:t>
            </a:r>
            <a:r>
              <a:rPr lang="hu-HU" dirty="0"/>
              <a:t>, </a:t>
            </a:r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chorioideus</a:t>
            </a:r>
            <a:r>
              <a:rPr lang="hu-HU" dirty="0"/>
              <a:t> </a:t>
            </a:r>
            <a:r>
              <a:rPr lang="hu-HU" dirty="0" err="1"/>
              <a:t>ventr</a:t>
            </a:r>
            <a:r>
              <a:rPr lang="hu-HU" dirty="0"/>
              <a:t>. </a:t>
            </a:r>
            <a:r>
              <a:rPr lang="hu-HU" dirty="0" err="1"/>
              <a:t>quart</a:t>
            </a:r>
            <a:r>
              <a:rPr lang="hu-HU" dirty="0"/>
              <a:t>. mit </a:t>
            </a:r>
            <a:r>
              <a:rPr lang="hu-HU" dirty="0" err="1"/>
              <a:t>Taenia</a:t>
            </a:r>
            <a:r>
              <a:rPr lang="hu-HU" dirty="0"/>
              <a:t> </a:t>
            </a:r>
            <a:r>
              <a:rPr lang="hu-HU" dirty="0" err="1"/>
              <a:t>cinerea</a:t>
            </a:r>
            <a:endParaRPr lang="hu-HU" dirty="0"/>
          </a:p>
          <a:p>
            <a:r>
              <a:rPr lang="hu-HU" dirty="0"/>
              <a:t>Apertura </a:t>
            </a:r>
            <a:r>
              <a:rPr lang="hu-HU" dirty="0" err="1"/>
              <a:t>mediana</a:t>
            </a:r>
            <a:r>
              <a:rPr lang="hu-HU" dirty="0"/>
              <a:t> </a:t>
            </a:r>
            <a:r>
              <a:rPr lang="hu-HU" dirty="0" err="1"/>
              <a:t>Magendie</a:t>
            </a:r>
            <a:r>
              <a:rPr lang="hu-HU" dirty="0"/>
              <a:t>, </a:t>
            </a:r>
            <a:r>
              <a:rPr lang="hu-HU" dirty="0" err="1"/>
              <a:t>Aprturae</a:t>
            </a:r>
            <a:r>
              <a:rPr lang="hu-HU" dirty="0"/>
              <a:t> </a:t>
            </a:r>
            <a:r>
              <a:rPr lang="hu-HU" dirty="0" err="1"/>
              <a:t>laterales</a:t>
            </a:r>
            <a:r>
              <a:rPr lang="hu-HU" dirty="0"/>
              <a:t> </a:t>
            </a:r>
            <a:r>
              <a:rPr lang="hu-HU" dirty="0" err="1"/>
              <a:t>Luschkae</a:t>
            </a:r>
            <a:r>
              <a:rPr lang="hu-HU" dirty="0"/>
              <a:t>, </a:t>
            </a:r>
            <a:r>
              <a:rPr lang="hu-HU" dirty="0" err="1"/>
              <a:t>Bochdalek</a:t>
            </a:r>
            <a:r>
              <a:rPr lang="hu-HU" dirty="0"/>
              <a:t> </a:t>
            </a:r>
            <a:r>
              <a:rPr lang="hu-HU" dirty="0" err="1"/>
              <a:t>Blumenkörbchen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581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9" y="0"/>
            <a:ext cx="6862733" cy="68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92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2" y="-7839"/>
            <a:ext cx="7919666" cy="68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9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44"/>
            <a:ext cx="9144000" cy="56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477"/>
            <a:ext cx="9141179" cy="61230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10705" y="6381946"/>
            <a:ext cx="767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Velum</a:t>
            </a:r>
            <a:r>
              <a:rPr lang="hu-HU" dirty="0" smtClean="0"/>
              <a:t> </a:t>
            </a:r>
            <a:r>
              <a:rPr lang="hu-HU" dirty="0" err="1" smtClean="0"/>
              <a:t>medullare</a:t>
            </a:r>
            <a:r>
              <a:rPr lang="hu-HU" dirty="0" smtClean="0"/>
              <a:t> </a:t>
            </a:r>
            <a:r>
              <a:rPr lang="hu-HU" dirty="0" err="1" smtClean="0"/>
              <a:t>inf</a:t>
            </a:r>
            <a:r>
              <a:rPr lang="hu-HU" dirty="0" smtClean="0"/>
              <a:t>., </a:t>
            </a:r>
            <a:r>
              <a:rPr lang="hu-HU" dirty="0" err="1" smtClean="0"/>
              <a:t>foramen</a:t>
            </a:r>
            <a:r>
              <a:rPr lang="hu-HU" dirty="0" smtClean="0"/>
              <a:t> </a:t>
            </a:r>
            <a:r>
              <a:rPr lang="hu-HU" dirty="0" err="1" smtClean="0"/>
              <a:t>Magendie</a:t>
            </a:r>
            <a:r>
              <a:rPr lang="hu-HU" dirty="0" smtClean="0"/>
              <a:t>, </a:t>
            </a:r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chorioideus</a:t>
            </a:r>
            <a:r>
              <a:rPr lang="hu-HU" dirty="0" smtClean="0"/>
              <a:t> </a:t>
            </a:r>
            <a:r>
              <a:rPr lang="hu-HU" dirty="0" err="1" smtClean="0"/>
              <a:t>ventr</a:t>
            </a:r>
            <a:r>
              <a:rPr lang="hu-HU" dirty="0" smtClean="0"/>
              <a:t>. </a:t>
            </a:r>
            <a:r>
              <a:rPr lang="hu-HU" dirty="0" err="1" smtClean="0"/>
              <a:t>quartii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4026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" y="6685"/>
            <a:ext cx="8350041" cy="68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2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" y="0"/>
            <a:ext cx="7016094" cy="68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4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Fossa </a:t>
            </a:r>
            <a:r>
              <a:rPr lang="hu-HU" dirty="0" err="1"/>
              <a:t>rhomboidea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err="1"/>
              <a:t>Brücke</a:t>
            </a:r>
            <a:r>
              <a:rPr lang="hu-HU" dirty="0"/>
              <a:t>, </a:t>
            </a:r>
            <a:r>
              <a:rPr lang="hu-HU" dirty="0" err="1"/>
              <a:t>rostrale</a:t>
            </a:r>
            <a:r>
              <a:rPr lang="hu-HU" dirty="0"/>
              <a:t> </a:t>
            </a:r>
            <a:r>
              <a:rPr lang="hu-HU" dirty="0" err="1"/>
              <a:t>Hälfte</a:t>
            </a:r>
            <a:r>
              <a:rPr lang="hu-HU" dirty="0"/>
              <a:t> der </a:t>
            </a:r>
            <a:r>
              <a:rPr lang="hu-HU" dirty="0" err="1"/>
              <a:t>Medulla</a:t>
            </a:r>
            <a:endParaRPr lang="hu-HU" dirty="0"/>
          </a:p>
          <a:p>
            <a:r>
              <a:rPr lang="hu-HU" dirty="0" err="1"/>
              <a:t>Rautenförmig</a:t>
            </a:r>
            <a:r>
              <a:rPr lang="hu-HU" dirty="0"/>
              <a:t>; </a:t>
            </a:r>
            <a:r>
              <a:rPr lang="hu-HU" dirty="0" err="1"/>
              <a:t>kaudale</a:t>
            </a:r>
            <a:r>
              <a:rPr lang="hu-HU" dirty="0"/>
              <a:t> </a:t>
            </a:r>
            <a:r>
              <a:rPr lang="hu-HU" dirty="0" err="1"/>
              <a:t>Abschnitt</a:t>
            </a:r>
            <a:r>
              <a:rPr lang="hu-HU" dirty="0"/>
              <a:t>: </a:t>
            </a:r>
            <a:r>
              <a:rPr lang="hu-HU" dirty="0" err="1"/>
              <a:t>Calamus</a:t>
            </a:r>
            <a:r>
              <a:rPr lang="hu-HU" dirty="0"/>
              <a:t> </a:t>
            </a:r>
            <a:r>
              <a:rPr lang="hu-HU" dirty="0" err="1"/>
              <a:t>scriptorius</a:t>
            </a:r>
            <a:r>
              <a:rPr lang="hu-HU" dirty="0"/>
              <a:t> (</a:t>
            </a:r>
            <a:r>
              <a:rPr lang="hu-HU" dirty="0" err="1"/>
              <a:t>Füllfederspitze</a:t>
            </a:r>
            <a:r>
              <a:rPr lang="hu-HU" dirty="0"/>
              <a:t>)</a:t>
            </a:r>
          </a:p>
          <a:p>
            <a:r>
              <a:rPr lang="hu-HU" dirty="0"/>
              <a:t>Sulcus medianus, </a:t>
            </a:r>
            <a:r>
              <a:rPr lang="hu-HU" dirty="0" err="1"/>
              <a:t>Eminentia</a:t>
            </a:r>
            <a:r>
              <a:rPr lang="hu-HU" dirty="0"/>
              <a:t> medialis, Sulcus limitans</a:t>
            </a:r>
          </a:p>
          <a:p>
            <a:r>
              <a:rPr lang="hu-HU" dirty="0" err="1"/>
              <a:t>Colliculus</a:t>
            </a:r>
            <a:r>
              <a:rPr lang="hu-HU" dirty="0"/>
              <a:t> facialis, </a:t>
            </a:r>
            <a:r>
              <a:rPr lang="hu-HU" dirty="0" err="1"/>
              <a:t>Trigonum</a:t>
            </a:r>
            <a:r>
              <a:rPr lang="hu-HU" dirty="0"/>
              <a:t> </a:t>
            </a:r>
            <a:r>
              <a:rPr lang="hu-HU" dirty="0" err="1"/>
              <a:t>nervi</a:t>
            </a:r>
            <a:r>
              <a:rPr lang="hu-HU" dirty="0"/>
              <a:t> </a:t>
            </a:r>
            <a:r>
              <a:rPr lang="hu-HU" dirty="0" err="1"/>
              <a:t>hypoglossi</a:t>
            </a:r>
            <a:r>
              <a:rPr lang="hu-HU" dirty="0"/>
              <a:t>, </a:t>
            </a:r>
            <a:r>
              <a:rPr lang="hu-HU" dirty="0" err="1"/>
              <a:t>Trigonum</a:t>
            </a:r>
            <a:r>
              <a:rPr lang="hu-HU" dirty="0"/>
              <a:t> </a:t>
            </a:r>
            <a:r>
              <a:rPr lang="hu-HU" dirty="0" err="1"/>
              <a:t>nervi</a:t>
            </a:r>
            <a:r>
              <a:rPr lang="hu-HU" dirty="0"/>
              <a:t> </a:t>
            </a:r>
            <a:r>
              <a:rPr lang="hu-HU" dirty="0" err="1"/>
              <a:t>vagi</a:t>
            </a:r>
            <a:r>
              <a:rPr lang="hu-HU" dirty="0"/>
              <a:t> (</a:t>
            </a:r>
            <a:r>
              <a:rPr lang="hu-HU" dirty="0" err="1"/>
              <a:t>früher</a:t>
            </a:r>
            <a:r>
              <a:rPr lang="hu-HU" dirty="0"/>
              <a:t>: </a:t>
            </a:r>
            <a:r>
              <a:rPr lang="hu-HU" dirty="0" err="1"/>
              <a:t>Ala</a:t>
            </a:r>
            <a:r>
              <a:rPr lang="hu-HU" dirty="0"/>
              <a:t> </a:t>
            </a:r>
            <a:r>
              <a:rPr lang="hu-HU" dirty="0" err="1"/>
              <a:t>cinerea</a:t>
            </a:r>
            <a:r>
              <a:rPr lang="hu-HU" dirty="0"/>
              <a:t>); </a:t>
            </a:r>
            <a:r>
              <a:rPr lang="hu-HU" dirty="0" err="1"/>
              <a:t>Funiculus</a:t>
            </a:r>
            <a:r>
              <a:rPr lang="hu-HU" dirty="0"/>
              <a:t> </a:t>
            </a:r>
            <a:r>
              <a:rPr lang="hu-HU" dirty="0" err="1"/>
              <a:t>separans</a:t>
            </a:r>
            <a:r>
              <a:rPr lang="hu-HU" dirty="0"/>
              <a:t> (</a:t>
            </a:r>
            <a:r>
              <a:rPr lang="hu-HU" dirty="0" err="1"/>
              <a:t>Ependymverdickung</a:t>
            </a:r>
            <a:r>
              <a:rPr lang="hu-HU" dirty="0"/>
              <a:t>), </a:t>
            </a:r>
            <a:r>
              <a:rPr lang="hu-HU" dirty="0" err="1"/>
              <a:t>Area</a:t>
            </a:r>
            <a:r>
              <a:rPr lang="hu-HU" dirty="0"/>
              <a:t> </a:t>
            </a:r>
            <a:r>
              <a:rPr lang="hu-HU" dirty="0" err="1"/>
              <a:t>postrema</a:t>
            </a:r>
            <a:endParaRPr lang="hu-HU" dirty="0"/>
          </a:p>
          <a:p>
            <a:r>
              <a:rPr lang="hu-HU" dirty="0" err="1"/>
              <a:t>Locus</a:t>
            </a:r>
            <a:r>
              <a:rPr lang="hu-HU" dirty="0"/>
              <a:t> </a:t>
            </a:r>
            <a:r>
              <a:rPr lang="hu-HU" dirty="0" err="1"/>
              <a:t>caeruleus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 </a:t>
            </a:r>
            <a:r>
              <a:rPr lang="hu-HU" dirty="0" err="1"/>
              <a:t>zum</a:t>
            </a:r>
            <a:r>
              <a:rPr lang="hu-HU" dirty="0"/>
              <a:t> Sulcus limitans: </a:t>
            </a:r>
            <a:r>
              <a:rPr lang="hu-HU" dirty="0" err="1"/>
              <a:t>Area</a:t>
            </a:r>
            <a:r>
              <a:rPr lang="hu-HU" dirty="0"/>
              <a:t> </a:t>
            </a:r>
            <a:r>
              <a:rPr lang="hu-HU" dirty="0" err="1"/>
              <a:t>vestibularis</a:t>
            </a:r>
            <a:endParaRPr lang="hu-HU" dirty="0"/>
          </a:p>
          <a:p>
            <a:r>
              <a:rPr lang="hu-HU" dirty="0" err="1"/>
              <a:t>Striae</a:t>
            </a:r>
            <a:r>
              <a:rPr lang="hu-HU" dirty="0"/>
              <a:t> </a:t>
            </a:r>
            <a:r>
              <a:rPr lang="hu-HU" dirty="0" err="1"/>
              <a:t>medullares</a:t>
            </a:r>
            <a:endParaRPr lang="hu-HU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66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895"/>
            <a:ext cx="9139189" cy="3107104"/>
          </a:xfrm>
        </p:spPr>
      </p:pic>
    </p:spTree>
    <p:extLst>
      <p:ext uri="{BB962C8B-B14F-4D97-AF65-F5344CB8AC3E}">
        <p14:creationId xmlns:p14="http://schemas.microsoft.com/office/powerpoint/2010/main" val="3743455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48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6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4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90" y="0"/>
            <a:ext cx="4732184" cy="68580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988" y="688157"/>
            <a:ext cx="41384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An </a:t>
            </a:r>
            <a:r>
              <a:rPr lang="hu-HU" dirty="0" err="1" smtClean="0"/>
              <a:t>diesem</a:t>
            </a:r>
            <a:r>
              <a:rPr lang="hu-HU" dirty="0" smtClean="0"/>
              <a:t> </a:t>
            </a:r>
            <a:r>
              <a:rPr lang="hu-HU" dirty="0" err="1" smtClean="0"/>
              <a:t>schönen</a:t>
            </a:r>
            <a:r>
              <a:rPr lang="hu-HU" dirty="0" smtClean="0"/>
              <a:t> </a:t>
            </a:r>
            <a:r>
              <a:rPr lang="hu-HU" dirty="0" err="1" smtClean="0"/>
              <a:t>Aufnahme</a:t>
            </a:r>
            <a:r>
              <a:rPr lang="hu-HU" dirty="0" smtClean="0"/>
              <a:t> </a:t>
            </a:r>
            <a:r>
              <a:rPr lang="hu-HU" dirty="0" err="1" smtClean="0"/>
              <a:t>sieht</a:t>
            </a:r>
            <a:r>
              <a:rPr lang="hu-HU" dirty="0" smtClean="0"/>
              <a:t> man:</a:t>
            </a:r>
          </a:p>
          <a:p>
            <a:endParaRPr lang="hu-HU" dirty="0" smtClean="0"/>
          </a:p>
          <a:p>
            <a:r>
              <a:rPr lang="hu-HU" dirty="0" err="1" smtClean="0"/>
              <a:t>Eminentia</a:t>
            </a:r>
            <a:r>
              <a:rPr lang="hu-HU" dirty="0" smtClean="0"/>
              <a:t> </a:t>
            </a:r>
            <a:r>
              <a:rPr lang="hu-HU" dirty="0" err="1" smtClean="0"/>
              <a:t>med</a:t>
            </a:r>
            <a:r>
              <a:rPr lang="hu-HU" dirty="0" smtClean="0"/>
              <a:t>.,</a:t>
            </a:r>
          </a:p>
          <a:p>
            <a:r>
              <a:rPr lang="hu-HU" dirty="0" smtClean="0"/>
              <a:t>Coll. </a:t>
            </a:r>
            <a:r>
              <a:rPr lang="hu-HU" dirty="0" err="1" smtClean="0"/>
              <a:t>facialis</a:t>
            </a:r>
            <a:r>
              <a:rPr lang="hu-HU" dirty="0" smtClean="0"/>
              <a:t>,</a:t>
            </a:r>
          </a:p>
          <a:p>
            <a:r>
              <a:rPr lang="hu-HU" dirty="0" err="1" smtClean="0"/>
              <a:t>Stria</a:t>
            </a:r>
            <a:r>
              <a:rPr lang="hu-HU" dirty="0" smtClean="0"/>
              <a:t> </a:t>
            </a:r>
            <a:r>
              <a:rPr lang="hu-HU" dirty="0" err="1" smtClean="0"/>
              <a:t>medull</a:t>
            </a:r>
            <a:r>
              <a:rPr lang="hu-HU" dirty="0" smtClean="0"/>
              <a:t>.,</a:t>
            </a:r>
          </a:p>
          <a:p>
            <a:r>
              <a:rPr lang="hu-HU" dirty="0" err="1" smtClean="0"/>
              <a:t>Trigonum</a:t>
            </a:r>
            <a:r>
              <a:rPr lang="hu-HU" dirty="0" smtClean="0"/>
              <a:t> N X und XII,</a:t>
            </a:r>
          </a:p>
          <a:p>
            <a:r>
              <a:rPr lang="hu-HU" dirty="0" err="1" smtClean="0"/>
              <a:t>Area</a:t>
            </a:r>
            <a:r>
              <a:rPr lang="hu-HU" dirty="0" smtClean="0"/>
              <a:t> </a:t>
            </a:r>
            <a:r>
              <a:rPr lang="hu-HU" dirty="0" err="1" smtClean="0"/>
              <a:t>vest</a:t>
            </a:r>
            <a:r>
              <a:rPr lang="hu-HU" dirty="0" smtClean="0"/>
              <a:t>.,</a:t>
            </a:r>
          </a:p>
          <a:p>
            <a:r>
              <a:rPr lang="hu-HU" dirty="0" err="1" smtClean="0"/>
              <a:t>Rec</a:t>
            </a:r>
            <a:r>
              <a:rPr lang="hu-HU" dirty="0" smtClean="0"/>
              <a:t>. lat., </a:t>
            </a:r>
            <a:r>
              <a:rPr lang="hu-HU" dirty="0" err="1" smtClean="0"/>
              <a:t>Obex</a:t>
            </a:r>
            <a:r>
              <a:rPr lang="hu-HU" dirty="0" smtClean="0"/>
              <a:t>,</a:t>
            </a:r>
          </a:p>
          <a:p>
            <a:r>
              <a:rPr lang="hu-HU" dirty="0" err="1" smtClean="0"/>
              <a:t>Locus</a:t>
            </a:r>
            <a:r>
              <a:rPr lang="hu-HU" dirty="0" smtClean="0"/>
              <a:t> </a:t>
            </a:r>
            <a:r>
              <a:rPr lang="hu-HU" dirty="0" err="1" smtClean="0"/>
              <a:t>cearul</a:t>
            </a:r>
            <a:r>
              <a:rPr lang="hu-HU" dirty="0" smtClean="0"/>
              <a:t>.,</a:t>
            </a:r>
          </a:p>
          <a:p>
            <a:r>
              <a:rPr lang="hu-HU" dirty="0" err="1" smtClean="0"/>
              <a:t>Fun</a:t>
            </a:r>
            <a:r>
              <a:rPr lang="hu-HU" dirty="0" smtClean="0"/>
              <a:t>. </a:t>
            </a:r>
            <a:r>
              <a:rPr lang="hu-HU" dirty="0" err="1" smtClean="0"/>
              <a:t>separans</a:t>
            </a:r>
            <a:endParaRPr lang="hu-HU" dirty="0" smtClean="0"/>
          </a:p>
          <a:p>
            <a:r>
              <a:rPr lang="hu-HU" dirty="0" err="1" smtClean="0"/>
              <a:t>Tuberculum</a:t>
            </a:r>
            <a:r>
              <a:rPr lang="hu-HU" dirty="0" smtClean="0"/>
              <a:t> </a:t>
            </a:r>
            <a:r>
              <a:rPr lang="hu-HU" dirty="0" err="1" smtClean="0"/>
              <a:t>grac</a:t>
            </a:r>
            <a:r>
              <a:rPr lang="hu-HU" dirty="0" smtClean="0"/>
              <a:t>., </a:t>
            </a:r>
            <a:r>
              <a:rPr lang="hu-HU" dirty="0" err="1" smtClean="0"/>
              <a:t>cuneat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8069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Cerebellum</a:t>
            </a:r>
            <a:r>
              <a:rPr lang="hu-HU" dirty="0"/>
              <a:t> 1.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: 6 x 5 10 cm, </a:t>
            </a:r>
            <a:r>
              <a:rPr lang="hu-HU" dirty="0" err="1"/>
              <a:t>Oberfläche</a:t>
            </a:r>
            <a:r>
              <a:rPr lang="hu-HU" dirty="0"/>
              <a:t>: 500 cm</a:t>
            </a:r>
            <a:r>
              <a:rPr lang="hu-HU" baseline="30000" dirty="0"/>
              <a:t>2</a:t>
            </a:r>
            <a:r>
              <a:rPr lang="hu-HU" dirty="0"/>
              <a:t>;</a:t>
            </a:r>
          </a:p>
          <a:p>
            <a:r>
              <a:rPr lang="hu-HU" dirty="0"/>
              <a:t>3,6 </a:t>
            </a:r>
            <a:r>
              <a:rPr lang="hu-HU" dirty="0" err="1"/>
              <a:t>mal</a:t>
            </a:r>
            <a:r>
              <a:rPr lang="hu-HU" dirty="0"/>
              <a:t> </a:t>
            </a:r>
            <a:r>
              <a:rPr lang="hu-HU" dirty="0" err="1"/>
              <a:t>mehr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r>
              <a:rPr lang="hu-HU" dirty="0"/>
              <a:t> (</a:t>
            </a:r>
            <a:r>
              <a:rPr lang="hu-HU" dirty="0" err="1"/>
              <a:t>wegen</a:t>
            </a:r>
            <a:r>
              <a:rPr lang="hu-HU" dirty="0"/>
              <a:t> den </a:t>
            </a:r>
            <a:r>
              <a:rPr lang="hu-HU" dirty="0" err="1"/>
              <a:t>sehr</a:t>
            </a:r>
            <a:r>
              <a:rPr lang="hu-HU" dirty="0"/>
              <a:t> vielen,  </a:t>
            </a:r>
            <a:r>
              <a:rPr lang="hu-HU" dirty="0" err="1"/>
              <a:t>kleinen</a:t>
            </a:r>
            <a:r>
              <a:rPr lang="hu-HU" dirty="0"/>
              <a:t> </a:t>
            </a:r>
            <a:r>
              <a:rPr lang="hu-HU" dirty="0" err="1"/>
              <a:t>Körnerzellen</a:t>
            </a:r>
            <a:r>
              <a:rPr lang="hu-HU" dirty="0"/>
              <a:t>) </a:t>
            </a:r>
            <a:r>
              <a:rPr lang="hu-HU" dirty="0" err="1"/>
              <a:t>als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Großhirn</a:t>
            </a:r>
            <a:r>
              <a:rPr lang="hu-HU" dirty="0"/>
              <a:t>!</a:t>
            </a:r>
          </a:p>
          <a:p>
            <a:r>
              <a:rPr lang="hu-HU" dirty="0"/>
              <a:t>Fossa </a:t>
            </a:r>
            <a:r>
              <a:rPr lang="hu-HU" dirty="0" err="1"/>
              <a:t>cranii</a:t>
            </a:r>
            <a:r>
              <a:rPr lang="hu-HU" dirty="0"/>
              <a:t> post, Pars </a:t>
            </a:r>
            <a:r>
              <a:rPr lang="hu-HU" dirty="0" err="1"/>
              <a:t>petrosa</a:t>
            </a:r>
            <a:r>
              <a:rPr lang="hu-HU" dirty="0"/>
              <a:t>, </a:t>
            </a:r>
            <a:r>
              <a:rPr lang="hu-HU" dirty="0" err="1"/>
              <a:t>Tentorium</a:t>
            </a:r>
            <a:endParaRPr lang="hu-HU" dirty="0"/>
          </a:p>
          <a:p>
            <a:r>
              <a:rPr lang="hu-HU" dirty="0" err="1"/>
              <a:t>Pedunculus</a:t>
            </a:r>
            <a:r>
              <a:rPr lang="hu-HU" dirty="0"/>
              <a:t> </a:t>
            </a:r>
            <a:r>
              <a:rPr lang="hu-HU" dirty="0" err="1"/>
              <a:t>cerebellaris</a:t>
            </a:r>
            <a:r>
              <a:rPr lang="hu-HU" dirty="0"/>
              <a:t> sup., </a:t>
            </a:r>
            <a:r>
              <a:rPr lang="hu-HU" dirty="0" err="1"/>
              <a:t>med</a:t>
            </a:r>
            <a:r>
              <a:rPr lang="hu-HU" dirty="0"/>
              <a:t>., </a:t>
            </a:r>
            <a:r>
              <a:rPr lang="hu-HU" dirty="0" err="1"/>
              <a:t>inf</a:t>
            </a:r>
            <a:r>
              <a:rPr lang="hu-HU" dirty="0"/>
              <a:t>.</a:t>
            </a:r>
          </a:p>
          <a:p>
            <a:r>
              <a:rPr lang="hu-HU" dirty="0" err="1"/>
              <a:t>Velum</a:t>
            </a:r>
            <a:r>
              <a:rPr lang="hu-HU" dirty="0"/>
              <a:t> </a:t>
            </a:r>
            <a:r>
              <a:rPr lang="hu-HU" dirty="0" err="1"/>
              <a:t>medullare</a:t>
            </a:r>
            <a:r>
              <a:rPr lang="hu-HU" dirty="0"/>
              <a:t> sup.: </a:t>
            </a:r>
            <a:r>
              <a:rPr lang="hu-HU" dirty="0" err="1"/>
              <a:t>dünne</a:t>
            </a:r>
            <a:r>
              <a:rPr lang="hu-HU" dirty="0"/>
              <a:t> </a:t>
            </a:r>
            <a:r>
              <a:rPr lang="hu-HU" dirty="0" err="1"/>
              <a:t>Platte</a:t>
            </a:r>
            <a:r>
              <a:rPr lang="hu-HU" dirty="0"/>
              <a:t> mit </a:t>
            </a:r>
            <a:r>
              <a:rPr lang="hu-HU" dirty="0" err="1"/>
              <a:t>Nervenfasern</a:t>
            </a:r>
            <a:endParaRPr lang="hu-HU" dirty="0"/>
          </a:p>
          <a:p>
            <a:r>
              <a:rPr lang="hu-HU" dirty="0" err="1"/>
              <a:t>Velum</a:t>
            </a:r>
            <a:r>
              <a:rPr lang="hu-HU" dirty="0"/>
              <a:t> </a:t>
            </a:r>
            <a:r>
              <a:rPr lang="hu-HU" dirty="0" err="1"/>
              <a:t>medullare</a:t>
            </a:r>
            <a:r>
              <a:rPr lang="hu-HU" dirty="0"/>
              <a:t> </a:t>
            </a:r>
            <a:r>
              <a:rPr lang="hu-HU" dirty="0" err="1"/>
              <a:t>inf</a:t>
            </a:r>
            <a:r>
              <a:rPr lang="hu-HU" dirty="0"/>
              <a:t>.: </a:t>
            </a:r>
            <a:r>
              <a:rPr lang="hu-HU" dirty="0" err="1"/>
              <a:t>teilweise</a:t>
            </a:r>
            <a:r>
              <a:rPr lang="hu-HU" dirty="0"/>
              <a:t> </a:t>
            </a:r>
            <a:r>
              <a:rPr lang="hu-HU" dirty="0" err="1"/>
              <a:t>Marklamellen</a:t>
            </a:r>
            <a:r>
              <a:rPr lang="hu-HU" dirty="0"/>
              <a:t> (2), </a:t>
            </a:r>
            <a:r>
              <a:rPr lang="hu-HU" dirty="0" err="1"/>
              <a:t>größenteils</a:t>
            </a:r>
            <a:r>
              <a:rPr lang="hu-HU" dirty="0"/>
              <a:t> </a:t>
            </a:r>
            <a:r>
              <a:rPr lang="hu-HU" dirty="0" err="1"/>
              <a:t>aber</a:t>
            </a:r>
            <a:r>
              <a:rPr lang="hu-HU" dirty="0"/>
              <a:t> </a:t>
            </a:r>
            <a:r>
              <a:rPr lang="hu-HU" dirty="0" err="1"/>
              <a:t>nur</a:t>
            </a:r>
            <a:r>
              <a:rPr lang="hu-HU" dirty="0"/>
              <a:t> </a:t>
            </a:r>
            <a:r>
              <a:rPr lang="hu-HU" dirty="0" err="1"/>
              <a:t>Ependym</a:t>
            </a:r>
            <a:r>
              <a:rPr lang="hu-HU" dirty="0"/>
              <a:t> mit </a:t>
            </a:r>
            <a:r>
              <a:rPr lang="hu-HU" dirty="0" err="1"/>
              <a:t>Tela</a:t>
            </a:r>
            <a:r>
              <a:rPr lang="hu-HU" dirty="0"/>
              <a:t> </a:t>
            </a:r>
            <a:r>
              <a:rPr lang="hu-HU" dirty="0" err="1"/>
              <a:t>chorioidea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540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Cerebellum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Hemispheria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 und </a:t>
            </a:r>
            <a:r>
              <a:rPr lang="hu-HU" dirty="0" err="1"/>
              <a:t>Vermis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 (</a:t>
            </a:r>
            <a:r>
              <a:rPr lang="hu-HU" dirty="0" err="1"/>
              <a:t>Raupe</a:t>
            </a:r>
            <a:r>
              <a:rPr lang="hu-HU" dirty="0"/>
              <a:t>…), </a:t>
            </a:r>
            <a:r>
              <a:rPr lang="hu-HU" dirty="0" err="1"/>
              <a:t>Vallecula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 (</a:t>
            </a:r>
            <a:r>
              <a:rPr lang="hu-HU" dirty="0" err="1"/>
              <a:t>nur</a:t>
            </a:r>
            <a:r>
              <a:rPr lang="hu-HU" dirty="0"/>
              <a:t> am der </a:t>
            </a:r>
            <a:r>
              <a:rPr lang="hu-HU" dirty="0" err="1"/>
              <a:t>Unterfläche</a:t>
            </a:r>
            <a:r>
              <a:rPr lang="hu-HU" dirty="0"/>
              <a:t> </a:t>
            </a:r>
            <a:r>
              <a:rPr lang="hu-HU" dirty="0" err="1"/>
              <a:t>sichtbar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)</a:t>
            </a:r>
          </a:p>
          <a:p>
            <a:r>
              <a:rPr lang="hu-HU" dirty="0" err="1"/>
              <a:t>Folia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, </a:t>
            </a:r>
            <a:r>
              <a:rPr lang="hu-HU" dirty="0" err="1"/>
              <a:t>Fissurae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, </a:t>
            </a:r>
          </a:p>
          <a:p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r>
              <a:rPr lang="hu-HU" dirty="0" err="1"/>
              <a:t>Cortex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, </a:t>
            </a:r>
            <a:r>
              <a:rPr lang="hu-HU" dirty="0" err="1"/>
              <a:t>tief</a:t>
            </a:r>
            <a:r>
              <a:rPr lang="hu-HU" dirty="0"/>
              <a:t>: </a:t>
            </a:r>
            <a:r>
              <a:rPr lang="hu-HU" dirty="0" err="1"/>
              <a:t>Kleinhirnkerne</a:t>
            </a:r>
            <a:endParaRPr lang="hu-HU" dirty="0"/>
          </a:p>
          <a:p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r>
              <a:rPr lang="hu-HU" dirty="0" err="1"/>
              <a:t>Marklager</a:t>
            </a:r>
            <a:r>
              <a:rPr lang="hu-HU" dirty="0"/>
              <a:t>, Corpus </a:t>
            </a:r>
            <a:r>
              <a:rPr lang="hu-HU" dirty="0" err="1"/>
              <a:t>medullare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, </a:t>
            </a:r>
            <a:r>
              <a:rPr lang="hu-HU" dirty="0" err="1"/>
              <a:t>Arbor</a:t>
            </a:r>
            <a:r>
              <a:rPr lang="hu-HU" dirty="0"/>
              <a:t> vitae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5598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37" y="1340767"/>
            <a:ext cx="8920859" cy="41802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2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77272"/>
            <a:ext cx="4248472" cy="66987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76256" y="188640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Vermisschnitt</a:t>
            </a:r>
            <a:r>
              <a:rPr lang="hu-HU" dirty="0"/>
              <a:t> von der linken </a:t>
            </a:r>
            <a:r>
              <a:rPr lang="hu-HU" dirty="0" err="1"/>
              <a:t>Seite</a:t>
            </a:r>
            <a:r>
              <a:rPr lang="hu-HU" dirty="0"/>
              <a:t> </a:t>
            </a:r>
            <a:r>
              <a:rPr lang="hu-HU" dirty="0" err="1"/>
              <a:t>Photographiert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Folia</a:t>
            </a:r>
            <a:r>
              <a:rPr lang="hu-HU" dirty="0"/>
              <a:t> und </a:t>
            </a:r>
            <a:r>
              <a:rPr lang="hu-HU" dirty="0" err="1"/>
              <a:t>Fissura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 mit </a:t>
            </a:r>
            <a:r>
              <a:rPr lang="hu-HU" dirty="0" err="1"/>
              <a:t>Marklamellen</a:t>
            </a:r>
            <a:r>
              <a:rPr lang="hu-HU" dirty="0"/>
              <a:t> (</a:t>
            </a:r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341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Cerebellum</a:t>
            </a:r>
            <a:r>
              <a:rPr lang="hu-HU" dirty="0"/>
              <a:t> 3.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drei</a:t>
            </a:r>
            <a:r>
              <a:rPr lang="hu-HU" dirty="0"/>
              <a:t> Lappen und </a:t>
            </a:r>
            <a:r>
              <a:rPr lang="hu-HU" dirty="0" err="1"/>
              <a:t>viele</a:t>
            </a:r>
            <a:r>
              <a:rPr lang="hu-HU" dirty="0"/>
              <a:t> </a:t>
            </a:r>
            <a:r>
              <a:rPr lang="hu-HU" dirty="0" err="1"/>
              <a:t>Läppchen</a:t>
            </a:r>
            <a:endParaRPr lang="hu-HU" dirty="0"/>
          </a:p>
          <a:p>
            <a:r>
              <a:rPr lang="hu-HU" dirty="0"/>
              <a:t>Lappen: 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flocculonodularis</a:t>
            </a:r>
            <a:r>
              <a:rPr lang="hu-HU" dirty="0"/>
              <a:t> und Corpus </a:t>
            </a:r>
            <a:r>
              <a:rPr lang="hu-HU" dirty="0" err="1"/>
              <a:t>cerebelli</a:t>
            </a:r>
            <a:r>
              <a:rPr lang="hu-HU" dirty="0"/>
              <a:t>; </a:t>
            </a:r>
            <a:r>
              <a:rPr lang="hu-HU" dirty="0" err="1"/>
              <a:t>dieses</a:t>
            </a:r>
            <a:r>
              <a:rPr lang="hu-HU" dirty="0"/>
              <a:t> </a:t>
            </a:r>
            <a:r>
              <a:rPr lang="hu-HU" dirty="0" err="1"/>
              <a:t>letztere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in </a:t>
            </a:r>
            <a:r>
              <a:rPr lang="hu-HU" dirty="0" err="1"/>
              <a:t>Lobus</a:t>
            </a:r>
            <a:r>
              <a:rPr lang="hu-HU" dirty="0"/>
              <a:t> ant. und posterior </a:t>
            </a:r>
            <a:r>
              <a:rPr lang="hu-HU" dirty="0" err="1"/>
              <a:t>aufgeteilt</a:t>
            </a:r>
            <a:r>
              <a:rPr lang="hu-HU" dirty="0"/>
              <a:t>.</a:t>
            </a:r>
          </a:p>
          <a:p>
            <a:r>
              <a:rPr lang="hu-HU" dirty="0"/>
              <a:t>Fissura </a:t>
            </a:r>
            <a:r>
              <a:rPr lang="hu-HU" dirty="0" err="1"/>
              <a:t>posterolateralis</a:t>
            </a:r>
            <a:r>
              <a:rPr lang="hu-HU" dirty="0"/>
              <a:t>, Fissura </a:t>
            </a:r>
            <a:r>
              <a:rPr lang="hu-HU" dirty="0" err="1"/>
              <a:t>prima</a:t>
            </a:r>
            <a:endParaRPr lang="hu-HU" dirty="0"/>
          </a:p>
          <a:p>
            <a:r>
              <a:rPr lang="hu-HU" dirty="0" err="1"/>
              <a:t>drei</a:t>
            </a:r>
            <a:r>
              <a:rPr lang="hu-HU" dirty="0"/>
              <a:t> </a:t>
            </a:r>
            <a:r>
              <a:rPr lang="hu-HU" dirty="0" err="1"/>
              <a:t>Oberfläche</a:t>
            </a:r>
            <a:r>
              <a:rPr lang="hu-HU" dirty="0"/>
              <a:t>: superior, </a:t>
            </a:r>
            <a:r>
              <a:rPr lang="hu-HU" dirty="0" err="1"/>
              <a:t>inferior</a:t>
            </a:r>
            <a:r>
              <a:rPr lang="hu-HU" dirty="0"/>
              <a:t>, anterior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336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22" y="476671"/>
            <a:ext cx="8606658" cy="59282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31655" y="1153551"/>
            <a:ext cx="984739" cy="25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églalap 4"/>
          <p:cNvSpPr/>
          <p:nvPr/>
        </p:nvSpPr>
        <p:spPr>
          <a:xfrm>
            <a:off x="6553200" y="5486400"/>
            <a:ext cx="1507588" cy="236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églalap 5"/>
          <p:cNvSpPr/>
          <p:nvPr/>
        </p:nvSpPr>
        <p:spPr>
          <a:xfrm>
            <a:off x="7748954" y="3131322"/>
            <a:ext cx="984739" cy="25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zövegdoboz 6"/>
          <p:cNvSpPr txBox="1"/>
          <p:nvPr/>
        </p:nvSpPr>
        <p:spPr>
          <a:xfrm>
            <a:off x="661182" y="6453336"/>
            <a:ext cx="793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Licemofo</a:t>
            </a:r>
            <a:r>
              <a:rPr lang="hu-HU" dirty="0"/>
              <a:t> </a:t>
            </a:r>
            <a:r>
              <a:rPr lang="hu-HU" dirty="0" err="1"/>
              <a:t>tupiuno</a:t>
            </a:r>
            <a:r>
              <a:rPr lang="hu-HU" dirty="0"/>
              <a:t> </a:t>
            </a:r>
            <a:r>
              <a:rPr lang="hu-HU" dirty="0" err="1" smtClean="0"/>
              <a:t>eine</a:t>
            </a:r>
            <a:r>
              <a:rPr lang="hu-HU" dirty="0" smtClean="0"/>
              <a:t> </a:t>
            </a:r>
            <a:r>
              <a:rPr lang="hu-HU" dirty="0" err="1" smtClean="0"/>
              <a:t>Eselsbrücke</a:t>
            </a:r>
            <a:r>
              <a:rPr lang="hu-HU" dirty="0" smtClean="0"/>
              <a:t> </a:t>
            </a:r>
            <a:r>
              <a:rPr lang="hu-HU" dirty="0" err="1" smtClean="0"/>
              <a:t>die</a:t>
            </a:r>
            <a:r>
              <a:rPr lang="hu-HU" dirty="0" smtClean="0"/>
              <a:t> </a:t>
            </a:r>
            <a:r>
              <a:rPr lang="hu-HU" dirty="0" err="1" smtClean="0"/>
              <a:t>ich</a:t>
            </a:r>
            <a:r>
              <a:rPr lang="hu-HU" dirty="0" smtClean="0"/>
              <a:t> von Prof Vígh </a:t>
            </a:r>
            <a:r>
              <a:rPr lang="hu-HU" dirty="0" err="1" smtClean="0"/>
              <a:t>gelernt</a:t>
            </a:r>
            <a:r>
              <a:rPr lang="hu-HU" dirty="0" smtClean="0"/>
              <a:t> </a:t>
            </a:r>
            <a:r>
              <a:rPr lang="hu-HU" dirty="0" err="1" smtClean="0"/>
              <a:t>habe</a:t>
            </a:r>
            <a:r>
              <a:rPr lang="hu-HU" dirty="0" smtClean="0"/>
              <a:t>….</a:t>
            </a:r>
            <a:endParaRPr lang="de-DE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6133513" y="1619331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6581333" y="1898343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6982263" y="2207829"/>
            <a:ext cx="730347" cy="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7365607" y="2953418"/>
            <a:ext cx="695181" cy="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7761203" y="3742006"/>
            <a:ext cx="972490" cy="13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7631721" y="4317984"/>
            <a:ext cx="963639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7306994" y="4894759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6741355" y="5344925"/>
            <a:ext cx="1007599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5104227" y="6404954"/>
            <a:ext cx="747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2912012" y="6174918"/>
            <a:ext cx="678766" cy="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>
            <a:off x="2855154" y="6404954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1587304" y="2151560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4164037" y="6404954"/>
            <a:ext cx="773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094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06494"/>
            <a:ext cx="6336744" cy="3158314"/>
          </a:xfrm>
          <a:prstGeom prst="rect">
            <a:avLst/>
          </a:prstGeom>
        </p:spPr>
      </p:pic>
      <p:pic>
        <p:nvPicPr>
          <p:cNvPr id="3" name="Kép 2" descr="cerebellum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616624" cy="31189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67048" y="346724"/>
            <a:ext cx="239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superiore</a:t>
            </a:r>
            <a:r>
              <a:rPr lang="hu-HU" b="1" dirty="0"/>
              <a:t> </a:t>
            </a:r>
            <a:r>
              <a:rPr lang="hu-HU" b="1" dirty="0" err="1"/>
              <a:t>Oberfläche</a:t>
            </a:r>
            <a:endParaRPr lang="de-DE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69776" y="5589240"/>
            <a:ext cx="230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inferiore</a:t>
            </a:r>
            <a:r>
              <a:rPr lang="hu-HU" b="1" dirty="0"/>
              <a:t> </a:t>
            </a:r>
            <a:r>
              <a:rPr lang="hu-HU" b="1" dirty="0" err="1"/>
              <a:t>Oberfläche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1181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4" y="0"/>
            <a:ext cx="8503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86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284" y="260647"/>
            <a:ext cx="8555188" cy="629385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23528" y="332656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Lage</a:t>
            </a:r>
            <a:r>
              <a:rPr lang="hu-HU" dirty="0"/>
              <a:t> der </a:t>
            </a:r>
            <a:r>
              <a:rPr lang="hu-HU" dirty="0" err="1"/>
              <a:t>Kleinhirntonsillen</a:t>
            </a:r>
            <a:r>
              <a:rPr lang="hu-HU" dirty="0"/>
              <a:t> </a:t>
            </a:r>
            <a:r>
              <a:rPr lang="hu-HU" dirty="0" err="1"/>
              <a:t>über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Foramen </a:t>
            </a:r>
            <a:r>
              <a:rPr lang="hu-HU" dirty="0" err="1"/>
              <a:t>magnum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Gefahr</a:t>
            </a:r>
            <a:r>
              <a:rPr lang="hu-HU" dirty="0"/>
              <a:t> der </a:t>
            </a:r>
            <a:r>
              <a:rPr lang="hu-HU" dirty="0" err="1"/>
              <a:t>unteren</a:t>
            </a:r>
            <a:r>
              <a:rPr lang="hu-HU" dirty="0"/>
              <a:t> </a:t>
            </a:r>
            <a:r>
              <a:rPr lang="hu-HU" dirty="0" err="1"/>
              <a:t>Einklemmung</a:t>
            </a:r>
            <a:r>
              <a:rPr lang="hu-HU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62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490" y="1196752"/>
            <a:ext cx="8845020" cy="446449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18449" y="5872626"/>
            <a:ext cx="230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anteriore</a:t>
            </a:r>
            <a:r>
              <a:rPr lang="hu-HU" b="1" dirty="0"/>
              <a:t> </a:t>
            </a:r>
            <a:r>
              <a:rPr lang="hu-HU" b="1" dirty="0" err="1"/>
              <a:t>Oberfläche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836394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Cerebellum</a:t>
            </a:r>
            <a:r>
              <a:rPr lang="hu-HU" dirty="0"/>
              <a:t> 4.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Kleinhirnkerne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Nucl</a:t>
            </a:r>
            <a:r>
              <a:rPr lang="hu-HU" dirty="0"/>
              <a:t>. </a:t>
            </a:r>
            <a:r>
              <a:rPr lang="hu-HU" dirty="0" err="1"/>
              <a:t>dentatus</a:t>
            </a:r>
            <a:r>
              <a:rPr lang="hu-HU" dirty="0"/>
              <a:t> (</a:t>
            </a:r>
            <a:r>
              <a:rPr lang="hu-HU" dirty="0" err="1"/>
              <a:t>Zahnkern</a:t>
            </a:r>
            <a:r>
              <a:rPr lang="hu-HU" dirty="0"/>
              <a:t>), mit </a:t>
            </a:r>
            <a:r>
              <a:rPr lang="hu-HU" dirty="0" err="1"/>
              <a:t>Hilum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Nucl</a:t>
            </a:r>
            <a:r>
              <a:rPr lang="hu-HU" dirty="0"/>
              <a:t>. </a:t>
            </a:r>
            <a:r>
              <a:rPr lang="hu-HU" dirty="0" err="1"/>
              <a:t>fastigii</a:t>
            </a:r>
            <a:r>
              <a:rPr lang="hu-HU" dirty="0"/>
              <a:t> (</a:t>
            </a:r>
            <a:r>
              <a:rPr lang="hu-HU" dirty="0" err="1"/>
              <a:t>Dachkern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Nucl</a:t>
            </a:r>
            <a:r>
              <a:rPr lang="hu-HU" dirty="0"/>
              <a:t>. </a:t>
            </a:r>
            <a:r>
              <a:rPr lang="hu-HU" dirty="0" err="1"/>
              <a:t>emboliformis</a:t>
            </a:r>
            <a:r>
              <a:rPr lang="hu-HU" dirty="0"/>
              <a:t> (</a:t>
            </a:r>
            <a:r>
              <a:rPr lang="hu-HU" dirty="0" err="1"/>
              <a:t>Profpfkern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Nucl</a:t>
            </a:r>
            <a:r>
              <a:rPr lang="hu-HU" dirty="0"/>
              <a:t>. </a:t>
            </a:r>
            <a:r>
              <a:rPr lang="hu-HU" dirty="0" err="1"/>
              <a:t>globosus</a:t>
            </a:r>
            <a:r>
              <a:rPr lang="hu-HU" dirty="0"/>
              <a:t> (</a:t>
            </a:r>
            <a:r>
              <a:rPr lang="hu-HU" dirty="0" err="1"/>
              <a:t>Kugelkern</a:t>
            </a:r>
            <a:r>
              <a:rPr lang="hu-HU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92593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981" y="476671"/>
            <a:ext cx="8889515" cy="59309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12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37" y="1340767"/>
            <a:ext cx="8920859" cy="41802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16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77272"/>
            <a:ext cx="4248472" cy="66987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76256" y="188640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Vermisschnitt</a:t>
            </a:r>
            <a:r>
              <a:rPr lang="hu-HU" dirty="0"/>
              <a:t> von der linken </a:t>
            </a:r>
            <a:r>
              <a:rPr lang="hu-HU" dirty="0" err="1"/>
              <a:t>Seite</a:t>
            </a:r>
            <a:r>
              <a:rPr lang="hu-HU" dirty="0"/>
              <a:t> </a:t>
            </a:r>
            <a:r>
              <a:rPr lang="hu-HU" dirty="0" err="1"/>
              <a:t>Photographiert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Folia</a:t>
            </a:r>
            <a:r>
              <a:rPr lang="hu-HU" dirty="0"/>
              <a:t> und </a:t>
            </a:r>
            <a:r>
              <a:rPr lang="hu-HU" dirty="0" err="1"/>
              <a:t>Fissura</a:t>
            </a:r>
            <a:r>
              <a:rPr lang="hu-HU" dirty="0"/>
              <a:t> </a:t>
            </a:r>
            <a:r>
              <a:rPr lang="hu-HU" dirty="0" err="1"/>
              <a:t>cerebelli</a:t>
            </a:r>
            <a:r>
              <a:rPr lang="hu-HU" dirty="0"/>
              <a:t> mit </a:t>
            </a:r>
            <a:r>
              <a:rPr lang="hu-HU" dirty="0" err="1"/>
              <a:t>Marklamellen</a:t>
            </a:r>
            <a:r>
              <a:rPr lang="hu-HU" dirty="0"/>
              <a:t> (</a:t>
            </a:r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766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88640"/>
            <a:ext cx="6048672" cy="64821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Tre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9512" y="836712"/>
            <a:ext cx="266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Einteilung</a:t>
            </a:r>
            <a:r>
              <a:rPr lang="hu-HU" dirty="0"/>
              <a:t> des </a:t>
            </a:r>
            <a:r>
              <a:rPr lang="hu-HU" dirty="0" err="1"/>
              <a:t>Kleinhirns</a:t>
            </a:r>
            <a:r>
              <a:rPr lang="hu-HU" dirty="0"/>
              <a:t> </a:t>
            </a:r>
            <a:r>
              <a:rPr lang="hu-HU" dirty="0" err="1"/>
              <a:t>aufgrund</a:t>
            </a:r>
            <a:r>
              <a:rPr lang="hu-HU" dirty="0"/>
              <a:t> </a:t>
            </a:r>
            <a:r>
              <a:rPr lang="hu-HU" dirty="0" err="1"/>
              <a:t>seiner</a:t>
            </a:r>
            <a:r>
              <a:rPr lang="hu-HU" dirty="0"/>
              <a:t> </a:t>
            </a:r>
            <a:r>
              <a:rPr lang="hu-HU" dirty="0" err="1"/>
              <a:t>Verbindungen</a:t>
            </a:r>
            <a:r>
              <a:rPr lang="hu-HU" dirty="0"/>
              <a:t>: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b="1" dirty="0" err="1">
                <a:solidFill>
                  <a:srgbClr val="FF0000"/>
                </a:solidFill>
              </a:rPr>
              <a:t>Vestibulocerebellum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/>
              <a:t>Verbindungen</a:t>
            </a:r>
            <a:r>
              <a:rPr lang="hu-HU" dirty="0"/>
              <a:t> mit </a:t>
            </a:r>
            <a:r>
              <a:rPr lang="hu-HU" dirty="0" err="1"/>
              <a:t>Vestibulärer</a:t>
            </a:r>
            <a:r>
              <a:rPr lang="hu-HU" dirty="0"/>
              <a:t> </a:t>
            </a:r>
            <a:r>
              <a:rPr lang="hu-HU" dirty="0" err="1"/>
              <a:t>Apparat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flocculonodularis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b="1" dirty="0" err="1">
                <a:solidFill>
                  <a:srgbClr val="FF0000"/>
                </a:solidFill>
              </a:rPr>
              <a:t>Spinocerebellum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/>
              <a:t>Verbindung</a:t>
            </a:r>
            <a:r>
              <a:rPr lang="hu-HU" dirty="0"/>
              <a:t> mit </a:t>
            </a:r>
            <a:r>
              <a:rPr lang="hu-HU" dirty="0" err="1"/>
              <a:t>Rückenmark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Vermis</a:t>
            </a:r>
            <a:r>
              <a:rPr lang="hu-HU" dirty="0"/>
              <a:t> und </a:t>
            </a:r>
            <a:r>
              <a:rPr lang="hu-HU" dirty="0" err="1"/>
              <a:t>paravermale</a:t>
            </a:r>
            <a:r>
              <a:rPr lang="hu-HU" dirty="0"/>
              <a:t> </a:t>
            </a:r>
            <a:r>
              <a:rPr lang="hu-HU" dirty="0" err="1"/>
              <a:t>Zone</a:t>
            </a:r>
            <a:r>
              <a:rPr lang="hu-HU" dirty="0"/>
              <a:t>)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b="1" dirty="0" err="1">
                <a:solidFill>
                  <a:srgbClr val="FF0000"/>
                </a:solidFill>
              </a:rPr>
              <a:t>Pontocerebellum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/>
              <a:t>Verbindung</a:t>
            </a:r>
            <a:r>
              <a:rPr lang="hu-HU" dirty="0"/>
              <a:t> mit Cortex cerebri (</a:t>
            </a:r>
            <a:r>
              <a:rPr lang="hu-HU" dirty="0" err="1"/>
              <a:t>Hemisphärien</a:t>
            </a:r>
            <a:r>
              <a:rPr lang="hu-HU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07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Mesencephalon</a:t>
            </a:r>
            <a:r>
              <a:rPr lang="hu-HU" dirty="0"/>
              <a:t> 1.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Länge</a:t>
            </a:r>
            <a:r>
              <a:rPr lang="hu-HU" dirty="0"/>
              <a:t>: 1,5 cm (</a:t>
            </a:r>
            <a:r>
              <a:rPr lang="hu-HU" dirty="0" err="1"/>
              <a:t>kürzeste</a:t>
            </a:r>
            <a:r>
              <a:rPr lang="hu-HU" dirty="0"/>
              <a:t>)</a:t>
            </a:r>
          </a:p>
          <a:p>
            <a:r>
              <a:rPr lang="hu-HU" b="1" dirty="0" err="1"/>
              <a:t>Basalseite</a:t>
            </a:r>
            <a:r>
              <a:rPr lang="hu-HU" dirty="0"/>
              <a:t>: </a:t>
            </a:r>
            <a:r>
              <a:rPr lang="hu-HU" dirty="0" err="1"/>
              <a:t>Crus</a:t>
            </a:r>
            <a:r>
              <a:rPr lang="hu-HU" dirty="0"/>
              <a:t> </a:t>
            </a:r>
            <a:r>
              <a:rPr lang="hu-HU" dirty="0" err="1"/>
              <a:t>cerebri</a:t>
            </a:r>
            <a:r>
              <a:rPr lang="hu-HU" dirty="0"/>
              <a:t>, </a:t>
            </a:r>
            <a:r>
              <a:rPr lang="hu-HU" dirty="0" err="1"/>
              <a:t>Pedunculus</a:t>
            </a:r>
            <a:r>
              <a:rPr lang="hu-HU" dirty="0"/>
              <a:t> </a:t>
            </a:r>
            <a:r>
              <a:rPr lang="hu-HU" dirty="0" err="1"/>
              <a:t>cerebri</a:t>
            </a:r>
            <a:r>
              <a:rPr lang="hu-HU" dirty="0"/>
              <a:t>, Fossa </a:t>
            </a:r>
            <a:r>
              <a:rPr lang="hu-HU" dirty="0" err="1"/>
              <a:t>interpeduncularis</a:t>
            </a:r>
            <a:r>
              <a:rPr lang="hu-HU" dirty="0"/>
              <a:t> (mit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Austritt</a:t>
            </a:r>
            <a:r>
              <a:rPr lang="hu-HU" dirty="0"/>
              <a:t> von N. </a:t>
            </a:r>
            <a:r>
              <a:rPr lang="hu-HU" dirty="0" err="1"/>
              <a:t>oculomotorius</a:t>
            </a:r>
            <a:r>
              <a:rPr lang="hu-HU" dirty="0"/>
              <a:t>), </a:t>
            </a:r>
            <a:r>
              <a:rPr lang="hu-HU" dirty="0" err="1"/>
              <a:t>Substantia</a:t>
            </a:r>
            <a:r>
              <a:rPr lang="hu-HU" dirty="0"/>
              <a:t> </a:t>
            </a:r>
            <a:r>
              <a:rPr lang="hu-HU" dirty="0" err="1"/>
              <a:t>perforata</a:t>
            </a:r>
            <a:r>
              <a:rPr lang="hu-HU" dirty="0"/>
              <a:t> posterior, </a:t>
            </a:r>
            <a:r>
              <a:rPr lang="hu-HU" dirty="0" err="1"/>
              <a:t>rostrale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: </a:t>
            </a:r>
            <a:r>
              <a:rPr lang="hu-HU" dirty="0" err="1"/>
              <a:t>Tractus</a:t>
            </a:r>
            <a:r>
              <a:rPr lang="hu-HU" dirty="0"/>
              <a:t> </a:t>
            </a:r>
            <a:r>
              <a:rPr lang="hu-HU" dirty="0" err="1"/>
              <a:t>opticus</a:t>
            </a:r>
            <a:r>
              <a:rPr lang="hu-HU" dirty="0"/>
              <a:t>, Corpora </a:t>
            </a:r>
            <a:r>
              <a:rPr lang="hu-HU" dirty="0" err="1"/>
              <a:t>mamillaria</a:t>
            </a:r>
            <a:r>
              <a:rPr lang="hu-HU" dirty="0"/>
              <a:t> (</a:t>
            </a:r>
            <a:r>
              <a:rPr lang="hu-HU" dirty="0" err="1"/>
              <a:t>beide</a:t>
            </a:r>
            <a:r>
              <a:rPr lang="hu-HU" dirty="0"/>
              <a:t> </a:t>
            </a:r>
            <a:r>
              <a:rPr lang="hu-HU" dirty="0" err="1"/>
              <a:t>schon</a:t>
            </a:r>
            <a:r>
              <a:rPr lang="hu-HU" dirty="0"/>
              <a:t> </a:t>
            </a:r>
            <a:r>
              <a:rPr lang="hu-HU" dirty="0" err="1"/>
              <a:t>diencephalisch</a:t>
            </a:r>
            <a:r>
              <a:rPr lang="hu-HU" dirty="0"/>
              <a:t>)</a:t>
            </a:r>
          </a:p>
          <a:p>
            <a:r>
              <a:rPr lang="hu-HU" b="1" dirty="0" err="1"/>
              <a:t>Dorsalseite</a:t>
            </a:r>
            <a:r>
              <a:rPr lang="hu-HU" dirty="0"/>
              <a:t>: </a:t>
            </a:r>
            <a:r>
              <a:rPr lang="hu-HU" dirty="0" err="1"/>
              <a:t>Tectum</a:t>
            </a:r>
            <a:r>
              <a:rPr lang="hu-HU" dirty="0"/>
              <a:t> </a:t>
            </a:r>
            <a:r>
              <a:rPr lang="hu-HU" dirty="0" err="1"/>
              <a:t>mesencephalo</a:t>
            </a:r>
            <a:r>
              <a:rPr lang="hu-HU" dirty="0"/>
              <a:t> (</a:t>
            </a:r>
            <a:r>
              <a:rPr lang="hu-HU" dirty="0" err="1"/>
              <a:t>Dach</a:t>
            </a:r>
            <a:r>
              <a:rPr lang="hu-HU" dirty="0"/>
              <a:t>)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Vierhügelplatte</a:t>
            </a:r>
            <a:r>
              <a:rPr lang="hu-HU" dirty="0"/>
              <a:t>: </a:t>
            </a:r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quadrigemina</a:t>
            </a:r>
            <a:r>
              <a:rPr lang="hu-HU" dirty="0"/>
              <a:t>/</a:t>
            </a:r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tecti</a:t>
            </a:r>
            <a:r>
              <a:rPr lang="hu-HU" dirty="0"/>
              <a:t> mit den </a:t>
            </a:r>
            <a:r>
              <a:rPr lang="hu-HU" dirty="0" err="1"/>
              <a:t>Colliculus</a:t>
            </a:r>
            <a:r>
              <a:rPr lang="hu-HU" dirty="0"/>
              <a:t> superior und </a:t>
            </a:r>
            <a:r>
              <a:rPr lang="hu-HU" dirty="0" err="1"/>
              <a:t>inferior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62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Mesencephalon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575582"/>
            <a:ext cx="7886700" cy="4601381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Colliculus</a:t>
            </a:r>
            <a:r>
              <a:rPr lang="hu-HU" dirty="0"/>
              <a:t> superior (</a:t>
            </a:r>
            <a:r>
              <a:rPr lang="hu-HU" dirty="0" err="1"/>
              <a:t>bisschen</a:t>
            </a:r>
            <a:r>
              <a:rPr lang="hu-HU" dirty="0"/>
              <a:t> </a:t>
            </a:r>
            <a:r>
              <a:rPr lang="hu-HU" dirty="0" err="1"/>
              <a:t>größer</a:t>
            </a:r>
            <a:r>
              <a:rPr lang="hu-HU" dirty="0"/>
              <a:t> </a:t>
            </a:r>
            <a:r>
              <a:rPr lang="hu-HU" dirty="0" err="1"/>
              <a:t>als</a:t>
            </a:r>
            <a:r>
              <a:rPr lang="hu-HU" dirty="0"/>
              <a:t> der </a:t>
            </a:r>
            <a:r>
              <a:rPr lang="hu-HU" dirty="0" err="1"/>
              <a:t>inferior</a:t>
            </a:r>
            <a:r>
              <a:rPr lang="hu-HU" dirty="0"/>
              <a:t>): </a:t>
            </a:r>
            <a:r>
              <a:rPr lang="hu-HU" dirty="0" err="1"/>
              <a:t>reflexzentrum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Sehbahn</a:t>
            </a:r>
            <a:r>
              <a:rPr lang="hu-HU" dirty="0"/>
              <a:t>; </a:t>
            </a:r>
            <a:r>
              <a:rPr lang="hu-HU" dirty="0" err="1"/>
              <a:t>Brachium</a:t>
            </a:r>
            <a:r>
              <a:rPr lang="hu-HU" dirty="0"/>
              <a:t> </a:t>
            </a:r>
            <a:r>
              <a:rPr lang="hu-HU" dirty="0" err="1"/>
              <a:t>colliculi</a:t>
            </a:r>
            <a:r>
              <a:rPr lang="hu-HU" dirty="0"/>
              <a:t> </a:t>
            </a:r>
            <a:r>
              <a:rPr lang="hu-HU" dirty="0" err="1"/>
              <a:t>superioris</a:t>
            </a:r>
            <a:r>
              <a:rPr lang="hu-HU" dirty="0"/>
              <a:t> („</a:t>
            </a:r>
            <a:r>
              <a:rPr lang="hu-HU" dirty="0" err="1"/>
              <a:t>Bindearm</a:t>
            </a:r>
            <a:r>
              <a:rPr lang="hu-HU" dirty="0"/>
              <a:t>”) </a:t>
            </a:r>
            <a:r>
              <a:rPr lang="hu-HU" dirty="0" err="1"/>
              <a:t>zum</a:t>
            </a:r>
            <a:r>
              <a:rPr lang="hu-HU" dirty="0"/>
              <a:t> CGL</a:t>
            </a:r>
          </a:p>
          <a:p>
            <a:r>
              <a:rPr lang="hu-HU" dirty="0" err="1"/>
              <a:t>Colliculus</a:t>
            </a:r>
            <a:r>
              <a:rPr lang="hu-HU" dirty="0"/>
              <a:t> </a:t>
            </a:r>
            <a:r>
              <a:rPr lang="hu-HU" dirty="0" err="1"/>
              <a:t>inferior</a:t>
            </a:r>
            <a:r>
              <a:rPr lang="hu-HU" dirty="0"/>
              <a:t>: </a:t>
            </a:r>
            <a:r>
              <a:rPr lang="hu-HU" dirty="0" err="1"/>
              <a:t>akustisches</a:t>
            </a:r>
            <a:r>
              <a:rPr lang="hu-HU" dirty="0"/>
              <a:t> </a:t>
            </a:r>
            <a:r>
              <a:rPr lang="hu-HU" dirty="0" err="1"/>
              <a:t>Reflexzentrum</a:t>
            </a:r>
            <a:r>
              <a:rPr lang="hu-HU" dirty="0"/>
              <a:t>, </a:t>
            </a:r>
            <a:r>
              <a:rPr lang="hu-HU" dirty="0" err="1"/>
              <a:t>Brachium</a:t>
            </a:r>
            <a:r>
              <a:rPr lang="hu-HU" dirty="0"/>
              <a:t> </a:t>
            </a:r>
            <a:r>
              <a:rPr lang="hu-HU" dirty="0" err="1"/>
              <a:t>colliculi</a:t>
            </a:r>
            <a:r>
              <a:rPr lang="hu-HU" dirty="0"/>
              <a:t> </a:t>
            </a:r>
            <a:r>
              <a:rPr lang="hu-HU" dirty="0" err="1"/>
              <a:t>inferioirs</a:t>
            </a:r>
            <a:r>
              <a:rPr lang="hu-HU" dirty="0"/>
              <a:t> </a:t>
            </a:r>
            <a:r>
              <a:rPr lang="hu-HU" dirty="0" err="1"/>
              <a:t>zum</a:t>
            </a:r>
            <a:r>
              <a:rPr lang="hu-HU" dirty="0"/>
              <a:t> CGM, </a:t>
            </a:r>
          </a:p>
          <a:p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tecti</a:t>
            </a:r>
            <a:r>
              <a:rPr lang="hu-HU" dirty="0"/>
              <a:t>: </a:t>
            </a:r>
            <a:r>
              <a:rPr lang="hu-HU" dirty="0" err="1"/>
              <a:t>bis</a:t>
            </a:r>
            <a:r>
              <a:rPr lang="hu-HU" dirty="0"/>
              <a:t> </a:t>
            </a:r>
            <a:r>
              <a:rPr lang="hu-HU" dirty="0" err="1"/>
              <a:t>Commissura</a:t>
            </a:r>
            <a:r>
              <a:rPr lang="hu-HU" dirty="0"/>
              <a:t> post., </a:t>
            </a:r>
            <a:r>
              <a:rPr lang="hu-HU" dirty="0" err="1"/>
              <a:t>untere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 </a:t>
            </a:r>
            <a:r>
              <a:rPr lang="hu-HU" dirty="0" err="1"/>
              <a:t>bis</a:t>
            </a:r>
            <a:r>
              <a:rPr lang="hu-HU" dirty="0"/>
              <a:t>: </a:t>
            </a:r>
            <a:r>
              <a:rPr lang="hu-HU" dirty="0" err="1"/>
              <a:t>Pedunculus</a:t>
            </a:r>
            <a:r>
              <a:rPr lang="hu-HU" dirty="0"/>
              <a:t> </a:t>
            </a:r>
            <a:r>
              <a:rPr lang="hu-HU" dirty="0" err="1"/>
              <a:t>cerebell</a:t>
            </a:r>
            <a:r>
              <a:rPr lang="hu-HU" dirty="0"/>
              <a:t>. sup., mit </a:t>
            </a:r>
            <a:r>
              <a:rPr lang="hu-HU" dirty="0" err="1"/>
              <a:t>Velum</a:t>
            </a:r>
            <a:r>
              <a:rPr lang="hu-HU" dirty="0"/>
              <a:t> </a:t>
            </a:r>
            <a:r>
              <a:rPr lang="hu-HU" dirty="0" err="1"/>
              <a:t>medullare</a:t>
            </a:r>
            <a:r>
              <a:rPr lang="hu-HU" dirty="0"/>
              <a:t> sup., N. </a:t>
            </a:r>
            <a:r>
              <a:rPr lang="hu-HU" dirty="0" err="1"/>
              <a:t>trochlearis</a:t>
            </a:r>
            <a:endParaRPr lang="hu-HU" dirty="0"/>
          </a:p>
          <a:p>
            <a:r>
              <a:rPr lang="hu-HU" b="1" dirty="0" err="1"/>
              <a:t>laterale</a:t>
            </a:r>
            <a:r>
              <a:rPr lang="hu-HU" b="1" dirty="0"/>
              <a:t> </a:t>
            </a:r>
            <a:r>
              <a:rPr lang="hu-HU" b="1" dirty="0" err="1"/>
              <a:t>Seite</a:t>
            </a:r>
            <a:r>
              <a:rPr lang="hu-HU" dirty="0"/>
              <a:t>: </a:t>
            </a:r>
            <a:r>
              <a:rPr lang="hu-HU" dirty="0" err="1"/>
              <a:t>Trigonum</a:t>
            </a:r>
            <a:r>
              <a:rPr lang="hu-HU" dirty="0"/>
              <a:t> </a:t>
            </a:r>
            <a:r>
              <a:rPr lang="hu-HU" dirty="0" err="1"/>
              <a:t>lemnisci</a:t>
            </a:r>
            <a:r>
              <a:rPr lang="hu-HU" dirty="0"/>
              <a:t> lateralis (Sulcus lat. </a:t>
            </a:r>
            <a:r>
              <a:rPr lang="hu-HU" dirty="0" err="1"/>
              <a:t>mesenc</a:t>
            </a:r>
            <a:r>
              <a:rPr lang="hu-HU" dirty="0"/>
              <a:t>., N. </a:t>
            </a:r>
            <a:r>
              <a:rPr lang="hu-HU" dirty="0" err="1"/>
              <a:t>trochl</a:t>
            </a:r>
            <a:r>
              <a:rPr lang="hu-HU" dirty="0"/>
              <a:t>., </a:t>
            </a:r>
            <a:r>
              <a:rPr lang="hu-HU" dirty="0" err="1"/>
              <a:t>Brachium</a:t>
            </a:r>
            <a:r>
              <a:rPr lang="hu-HU" dirty="0"/>
              <a:t> coll. </a:t>
            </a:r>
            <a:r>
              <a:rPr lang="hu-HU" dirty="0" err="1"/>
              <a:t>inf</a:t>
            </a:r>
            <a:r>
              <a:rPr lang="hu-HU" dirty="0"/>
              <a:t>.) mit </a:t>
            </a:r>
            <a:r>
              <a:rPr lang="hu-HU" dirty="0" err="1"/>
              <a:t>Lemniscus</a:t>
            </a:r>
            <a:r>
              <a:rPr lang="hu-HU" dirty="0"/>
              <a:t> lateralis und </a:t>
            </a:r>
            <a:r>
              <a:rPr lang="hu-HU" dirty="0" err="1"/>
              <a:t>spinalis</a:t>
            </a:r>
            <a:r>
              <a:rPr lang="hu-HU" dirty="0"/>
              <a:t>, </a:t>
            </a:r>
            <a:r>
              <a:rPr lang="hu-HU" dirty="0" err="1"/>
              <a:t>mesencephalische</a:t>
            </a:r>
            <a:r>
              <a:rPr lang="hu-HU" dirty="0"/>
              <a:t> </a:t>
            </a:r>
            <a:r>
              <a:rPr lang="hu-HU" dirty="0" err="1"/>
              <a:t>traktotomie</a:t>
            </a:r>
            <a:r>
              <a:rPr lang="hu-HU" dirty="0"/>
              <a:t>: </a:t>
            </a:r>
            <a:r>
              <a:rPr lang="hu-HU" dirty="0" err="1"/>
              <a:t>Schmerzausschaltung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66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0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56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1043</Words>
  <Application>Microsoft Office PowerPoint</Application>
  <PresentationFormat>Diavetítés a képernyőre (4:3 oldalarány)</PresentationFormat>
  <Paragraphs>133</Paragraphs>
  <Slides>56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Segoe UI</vt:lpstr>
      <vt:lpstr>Office-téma</vt:lpstr>
      <vt:lpstr>PowerPoint-bemutató</vt:lpstr>
      <vt:lpstr>Hirnstamm, Truncus encephali</vt:lpstr>
      <vt:lpstr>Hirnstamm, Truncus encephali</vt:lpstr>
      <vt:lpstr>PowerPoint-bemutató</vt:lpstr>
      <vt:lpstr>PowerPoint-bemutató</vt:lpstr>
      <vt:lpstr>Mesencephalon 1.</vt:lpstr>
      <vt:lpstr>Mesencephalon 2.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Pons 1.</vt:lpstr>
      <vt:lpstr>Pons 2.</vt:lpstr>
      <vt:lpstr>PowerPoint-bemutató</vt:lpstr>
      <vt:lpstr>PowerPoint-bemutató</vt:lpstr>
      <vt:lpstr>PowerPoint-bemutató</vt:lpstr>
      <vt:lpstr>PowerPoint-bemutató</vt:lpstr>
      <vt:lpstr>PowerPoint-bemutató</vt:lpstr>
      <vt:lpstr>Verlängertes Mark 1.</vt:lpstr>
      <vt:lpstr>Verlängertes Mark 2.</vt:lpstr>
      <vt:lpstr>Verlängertes Mark 3.</vt:lpstr>
      <vt:lpstr>PowerPoint-bemutató</vt:lpstr>
      <vt:lpstr>PowerPoint-bemutató</vt:lpstr>
      <vt:lpstr>PowerPoint-bemutató</vt:lpstr>
      <vt:lpstr>PowerPoint-bemutató</vt:lpstr>
      <vt:lpstr>Ventriculus quartus und Fossa rhomboidea</vt:lpstr>
      <vt:lpstr>PowerPoint-bemutató</vt:lpstr>
      <vt:lpstr>PowerPoint-bemutató</vt:lpstr>
      <vt:lpstr>Ventriculus quartus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Fossa rhomboidea</vt:lpstr>
      <vt:lpstr>PowerPoint-bemutató</vt:lpstr>
      <vt:lpstr>PowerPoint-bemutató</vt:lpstr>
      <vt:lpstr>PowerPoint-bemutató</vt:lpstr>
      <vt:lpstr>Cerebellum 1.</vt:lpstr>
      <vt:lpstr>Cerebellum 2.</vt:lpstr>
      <vt:lpstr>PowerPoint-bemutató</vt:lpstr>
      <vt:lpstr>PowerPoint-bemutató</vt:lpstr>
      <vt:lpstr>Cerebellum 3.</vt:lpstr>
      <vt:lpstr>PowerPoint-bemutató</vt:lpstr>
      <vt:lpstr>PowerPoint-bemutató</vt:lpstr>
      <vt:lpstr>PowerPoint-bemutató</vt:lpstr>
      <vt:lpstr>PowerPoint-bemutató</vt:lpstr>
      <vt:lpstr>Cerebellum 4.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Makroskopie und Entwicklung des Hirnstammes und des Kleinhirns, IV. Ventrikel</dc:title>
  <dc:creator>M</dc:creator>
  <cp:lastModifiedBy>Dr. Magyar Attila</cp:lastModifiedBy>
  <cp:revision>36</cp:revision>
  <dcterms:created xsi:type="dcterms:W3CDTF">2017-09-18T16:30:52Z</dcterms:created>
  <dcterms:modified xsi:type="dcterms:W3CDTF">2017-10-12T14:34:09Z</dcterms:modified>
</cp:coreProperties>
</file>